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3"/>
  </p:notesMasterIdLst>
  <p:sldIdLst>
    <p:sldId id="256" r:id="rId5"/>
    <p:sldId id="286" r:id="rId6"/>
    <p:sldId id="296" r:id="rId7"/>
    <p:sldId id="294" r:id="rId8"/>
    <p:sldId id="287" r:id="rId9"/>
    <p:sldId id="2144867295" r:id="rId10"/>
    <p:sldId id="2144867322" r:id="rId11"/>
    <p:sldId id="2144867327" r:id="rId12"/>
    <p:sldId id="288" r:id="rId13"/>
    <p:sldId id="300" r:id="rId14"/>
    <p:sldId id="291" r:id="rId15"/>
    <p:sldId id="2144867326" r:id="rId16"/>
    <p:sldId id="290" r:id="rId17"/>
    <p:sldId id="292" r:id="rId18"/>
    <p:sldId id="298" r:id="rId19"/>
    <p:sldId id="299" r:id="rId20"/>
    <p:sldId id="301" r:id="rId21"/>
    <p:sldId id="302" r:id="rId22"/>
    <p:sldId id="303" r:id="rId23"/>
    <p:sldId id="304" r:id="rId24"/>
    <p:sldId id="293" r:id="rId25"/>
    <p:sldId id="306" r:id="rId26"/>
    <p:sldId id="308" r:id="rId27"/>
    <p:sldId id="309" r:id="rId28"/>
    <p:sldId id="2144867325" r:id="rId29"/>
    <p:sldId id="307" r:id="rId30"/>
    <p:sldId id="289" r:id="rId31"/>
    <p:sldId id="258"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ambria Math" panose="02040503050406030204" pitchFamily="18" charset="0"/>
      <p:regular r:id="rId38"/>
    </p:embeddedFont>
    <p:embeddedFont>
      <p:font typeface="Segoe UI" panose="020B0502040204020203"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5339ECC-DDC4-4450-9B99-01DC05C67925}">
          <p14:sldIdLst>
            <p14:sldId id="256"/>
            <p14:sldId id="286"/>
            <p14:sldId id="296"/>
            <p14:sldId id="294"/>
            <p14:sldId id="287"/>
            <p14:sldId id="2144867295"/>
            <p14:sldId id="2144867322"/>
            <p14:sldId id="2144867327"/>
            <p14:sldId id="288"/>
            <p14:sldId id="300"/>
            <p14:sldId id="291"/>
            <p14:sldId id="2144867326"/>
            <p14:sldId id="290"/>
            <p14:sldId id="292"/>
            <p14:sldId id="298"/>
            <p14:sldId id="299"/>
            <p14:sldId id="301"/>
            <p14:sldId id="302"/>
            <p14:sldId id="303"/>
            <p14:sldId id="304"/>
            <p14:sldId id="293"/>
            <p14:sldId id="306"/>
            <p14:sldId id="308"/>
            <p14:sldId id="309"/>
            <p14:sldId id="2144867325"/>
            <p14:sldId id="307"/>
            <p14:sldId id="289"/>
            <p14:sldId id="25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20640F-9D37-0BB9-CF18-DF95006046ED}" name="Nick Stefani" initials="NS" userId="S::nicola.stefani@ansys.com::59292905-21ab-45c4-9a0f-231bc7ccf392" providerId="AD"/>
  <p188:author id="{5F139572-F412-54AF-C781-89991F6E2D0B}" name="Susannah Cooke" initials="SC" userId="S::susannah.cooke@ansys.com::7f524ef4-ee93-4cdf-8949-60c8dcb09d61" providerId="AD"/>
  <p188:author id="{6839C6F6-1488-72BA-07B8-95934B361D6C}" name="Madhumita Saravana Kumar" initials="MSK" userId="S::madhumita.saravanakumar@ansys.com::9ffa2865-6a19-4249-a78c-e95e8c3ee8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A0"/>
    <a:srgbClr val="FFD08B"/>
    <a:srgbClr val="FFB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944" autoAdjust="0"/>
  </p:normalViewPr>
  <p:slideViewPr>
    <p:cSldViewPr snapToGrid="0">
      <p:cViewPr varScale="1">
        <p:scale>
          <a:sx n="122" d="100"/>
          <a:sy n="122" d="100"/>
        </p:scale>
        <p:origin x="1752" y="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8DEEF1-4CB5-40A5-AFF4-2DAFF90DEA73}" type="doc">
      <dgm:prSet loTypeId="urn:microsoft.com/office/officeart/2005/8/layout/cycle8" loCatId="cycle" qsTypeId="urn:microsoft.com/office/officeart/2005/8/quickstyle/simple1" qsCatId="simple" csTypeId="urn:microsoft.com/office/officeart/2005/8/colors/accent1_2" csCatId="accent1" phldr="1"/>
      <dgm:spPr/>
    </dgm:pt>
    <dgm:pt modelId="{1EAFFC44-5CF3-411C-AAAB-A3FF0C4328FF}">
      <dgm:prSet phldrT="[Text]" custT="1"/>
      <dgm:spPr>
        <a:solidFill>
          <a:schemeClr val="accent5">
            <a:lumMod val="40000"/>
            <a:lumOff val="60000"/>
          </a:schemeClr>
        </a:solidFill>
      </dgm:spPr>
      <dgm:t>
        <a:bodyPr/>
        <a:lstStyle/>
        <a:p>
          <a:r>
            <a:rPr lang="en-US" sz="1200" b="1">
              <a:solidFill>
                <a:schemeClr val="tx1"/>
              </a:solidFill>
            </a:rPr>
            <a:t>Pre-processing</a:t>
          </a:r>
          <a:endParaRPr lang="en-DE" sz="1200" b="1">
            <a:solidFill>
              <a:schemeClr val="tx1"/>
            </a:solidFill>
          </a:endParaRPr>
        </a:p>
      </dgm:t>
    </dgm:pt>
    <dgm:pt modelId="{F7ECCCDA-E546-463D-AE2D-BBE0DED8308F}" type="parTrans" cxnId="{AEAF03AA-FD6A-4B8B-895B-EE4A3E080322}">
      <dgm:prSet/>
      <dgm:spPr/>
      <dgm:t>
        <a:bodyPr/>
        <a:lstStyle/>
        <a:p>
          <a:endParaRPr lang="en-DE" sz="600" b="1"/>
        </a:p>
      </dgm:t>
    </dgm:pt>
    <dgm:pt modelId="{308D2EB1-FB92-4AD4-97A3-D2EC1D38AB41}" type="sibTrans" cxnId="{AEAF03AA-FD6A-4B8B-895B-EE4A3E080322}">
      <dgm:prSet/>
      <dgm:spPr/>
      <dgm:t>
        <a:bodyPr/>
        <a:lstStyle/>
        <a:p>
          <a:endParaRPr lang="en-DE" sz="600" b="1"/>
        </a:p>
      </dgm:t>
    </dgm:pt>
    <dgm:pt modelId="{86192DB7-CD74-464A-88AF-E010E04DC3FF}">
      <dgm:prSet phldrT="[Text]" custT="1"/>
      <dgm:spPr>
        <a:solidFill>
          <a:schemeClr val="accent5">
            <a:lumMod val="60000"/>
            <a:lumOff val="40000"/>
          </a:schemeClr>
        </a:solidFill>
      </dgm:spPr>
      <dgm:t>
        <a:bodyPr/>
        <a:lstStyle/>
        <a:p>
          <a:r>
            <a:rPr lang="en-US" sz="1200" b="1">
              <a:solidFill>
                <a:schemeClr val="tx1"/>
              </a:solidFill>
            </a:rPr>
            <a:t>Method of Solution</a:t>
          </a:r>
          <a:endParaRPr lang="en-DE" sz="1200" b="1">
            <a:solidFill>
              <a:schemeClr val="tx1"/>
            </a:solidFill>
          </a:endParaRPr>
        </a:p>
      </dgm:t>
    </dgm:pt>
    <dgm:pt modelId="{CD4F1A3C-1AF7-4742-BC37-8E020D2F40EE}" type="parTrans" cxnId="{2477FE88-16C9-4437-8204-AB27C293BCF8}">
      <dgm:prSet/>
      <dgm:spPr/>
      <dgm:t>
        <a:bodyPr/>
        <a:lstStyle/>
        <a:p>
          <a:endParaRPr lang="en-DE" sz="600" b="1"/>
        </a:p>
      </dgm:t>
    </dgm:pt>
    <dgm:pt modelId="{0D6E013B-1423-4E1A-BE68-3DD72B50CDA1}" type="sibTrans" cxnId="{2477FE88-16C9-4437-8204-AB27C293BCF8}">
      <dgm:prSet/>
      <dgm:spPr/>
      <dgm:t>
        <a:bodyPr/>
        <a:lstStyle/>
        <a:p>
          <a:endParaRPr lang="en-DE" sz="600" b="1"/>
        </a:p>
      </dgm:t>
    </dgm:pt>
    <dgm:pt modelId="{6126D71E-06CC-4F3D-9EA2-371732C971F6}">
      <dgm:prSet phldrT="[Text]" custT="1"/>
      <dgm:spPr>
        <a:solidFill>
          <a:schemeClr val="accent2"/>
        </a:solidFill>
      </dgm:spPr>
      <dgm:t>
        <a:bodyPr/>
        <a:lstStyle/>
        <a:p>
          <a:r>
            <a:rPr lang="en-US" sz="1200" b="1">
              <a:solidFill>
                <a:schemeClr val="tx1"/>
              </a:solidFill>
            </a:rPr>
            <a:t>Post-processing</a:t>
          </a:r>
          <a:endParaRPr lang="en-DE" sz="1200" b="1">
            <a:solidFill>
              <a:schemeClr val="tx1"/>
            </a:solidFill>
          </a:endParaRPr>
        </a:p>
      </dgm:t>
    </dgm:pt>
    <dgm:pt modelId="{54934816-B6FB-41A6-BB38-4D2CBE8B7A4D}" type="parTrans" cxnId="{A9A71130-0AC6-43F1-A1C0-AF13192D73C0}">
      <dgm:prSet/>
      <dgm:spPr/>
      <dgm:t>
        <a:bodyPr/>
        <a:lstStyle/>
        <a:p>
          <a:endParaRPr lang="en-DE" sz="600" b="1"/>
        </a:p>
      </dgm:t>
    </dgm:pt>
    <dgm:pt modelId="{8A8CE226-2EDA-42D3-96B2-DD9EB7865A31}" type="sibTrans" cxnId="{A9A71130-0AC6-43F1-A1C0-AF13192D73C0}">
      <dgm:prSet/>
      <dgm:spPr/>
      <dgm:t>
        <a:bodyPr/>
        <a:lstStyle/>
        <a:p>
          <a:endParaRPr lang="en-DE" sz="600" b="1"/>
        </a:p>
      </dgm:t>
    </dgm:pt>
    <dgm:pt modelId="{5FBFC782-8A18-42BF-9FE2-86A7E53520C0}">
      <dgm:prSet phldrT="[Text]" custT="1"/>
      <dgm:spPr>
        <a:solidFill>
          <a:schemeClr val="accent6">
            <a:lumMod val="60000"/>
            <a:lumOff val="40000"/>
          </a:schemeClr>
        </a:solidFill>
      </dgm:spPr>
      <dgm:t>
        <a:bodyPr/>
        <a:lstStyle/>
        <a:p>
          <a:r>
            <a:rPr lang="en-US" sz="1200" b="1">
              <a:solidFill>
                <a:schemeClr val="tx1"/>
              </a:solidFill>
            </a:rPr>
            <a:t>Geometry and Material</a:t>
          </a:r>
          <a:endParaRPr lang="en-DE" sz="1200" b="1">
            <a:solidFill>
              <a:schemeClr val="tx1"/>
            </a:solidFill>
          </a:endParaRPr>
        </a:p>
      </dgm:t>
    </dgm:pt>
    <dgm:pt modelId="{746D7E5A-BA14-47CC-A2E5-21719EF5F74F}" type="parTrans" cxnId="{CDB51D22-5385-44C5-808B-CAF8BE84EAA6}">
      <dgm:prSet/>
      <dgm:spPr/>
      <dgm:t>
        <a:bodyPr/>
        <a:lstStyle/>
        <a:p>
          <a:endParaRPr lang="en-DE" sz="600" b="1"/>
        </a:p>
      </dgm:t>
    </dgm:pt>
    <dgm:pt modelId="{6D67D76B-DABE-4C0B-B873-899C304D87B7}" type="sibTrans" cxnId="{CDB51D22-5385-44C5-808B-CAF8BE84EAA6}">
      <dgm:prSet/>
      <dgm:spPr/>
      <dgm:t>
        <a:bodyPr/>
        <a:lstStyle/>
        <a:p>
          <a:endParaRPr lang="en-DE" sz="600" b="1"/>
        </a:p>
      </dgm:t>
    </dgm:pt>
    <dgm:pt modelId="{74785938-3FEE-403C-AFF5-FEDC001DA97B}">
      <dgm:prSet phldrT="[Text]" custT="1"/>
      <dgm:spPr>
        <a:solidFill>
          <a:schemeClr val="accent4">
            <a:lumMod val="60000"/>
            <a:lumOff val="40000"/>
          </a:schemeClr>
        </a:solidFill>
      </dgm:spPr>
      <dgm:t>
        <a:bodyPr/>
        <a:lstStyle/>
        <a:p>
          <a:r>
            <a:rPr lang="en-US" sz="1200" b="1">
              <a:solidFill>
                <a:schemeClr val="tx1"/>
              </a:solidFill>
            </a:rPr>
            <a:t>Validation</a:t>
          </a:r>
          <a:endParaRPr lang="en-DE" sz="1200" b="1">
            <a:solidFill>
              <a:schemeClr val="tx1"/>
            </a:solidFill>
          </a:endParaRPr>
        </a:p>
      </dgm:t>
    </dgm:pt>
    <dgm:pt modelId="{E4C52AB1-8BC1-4EF7-92FC-E9DCFF17992A}" type="parTrans" cxnId="{91B57E6E-60CE-466D-87ED-74A9F1ACD9B8}">
      <dgm:prSet/>
      <dgm:spPr/>
      <dgm:t>
        <a:bodyPr/>
        <a:lstStyle/>
        <a:p>
          <a:endParaRPr lang="en-DE" sz="600" b="1"/>
        </a:p>
      </dgm:t>
    </dgm:pt>
    <dgm:pt modelId="{9AC29AD7-DDAE-4AD8-9EED-575B7A990325}" type="sibTrans" cxnId="{91B57E6E-60CE-466D-87ED-74A9F1ACD9B8}">
      <dgm:prSet/>
      <dgm:spPr/>
      <dgm:t>
        <a:bodyPr/>
        <a:lstStyle/>
        <a:p>
          <a:endParaRPr lang="en-DE" sz="600" b="1"/>
        </a:p>
      </dgm:t>
    </dgm:pt>
    <dgm:pt modelId="{D756C821-4C0A-4DF9-A7AE-01A4549478FB}" type="pres">
      <dgm:prSet presAssocID="{288DEEF1-4CB5-40A5-AFF4-2DAFF90DEA73}" presName="compositeShape" presStyleCnt="0">
        <dgm:presLayoutVars>
          <dgm:chMax val="7"/>
          <dgm:dir/>
          <dgm:resizeHandles val="exact"/>
        </dgm:presLayoutVars>
      </dgm:prSet>
      <dgm:spPr/>
    </dgm:pt>
    <dgm:pt modelId="{B08E8DC4-5613-4FC7-AE37-D9B955118AFC}" type="pres">
      <dgm:prSet presAssocID="{288DEEF1-4CB5-40A5-AFF4-2DAFF90DEA73}" presName="wedge1" presStyleLbl="node1" presStyleIdx="0" presStyleCnt="5"/>
      <dgm:spPr/>
    </dgm:pt>
    <dgm:pt modelId="{9DEBF121-AB68-421D-8989-1F9A32AA0E05}" type="pres">
      <dgm:prSet presAssocID="{288DEEF1-4CB5-40A5-AFF4-2DAFF90DEA73}" presName="dummy1a" presStyleCnt="0"/>
      <dgm:spPr/>
    </dgm:pt>
    <dgm:pt modelId="{BF225029-5293-474A-8A33-0EB3C3BDC4D7}" type="pres">
      <dgm:prSet presAssocID="{288DEEF1-4CB5-40A5-AFF4-2DAFF90DEA73}" presName="dummy1b" presStyleCnt="0"/>
      <dgm:spPr/>
    </dgm:pt>
    <dgm:pt modelId="{EE214432-38FA-4FAC-A841-97C7198BDF21}" type="pres">
      <dgm:prSet presAssocID="{288DEEF1-4CB5-40A5-AFF4-2DAFF90DEA73}" presName="wedge1Tx" presStyleLbl="node1" presStyleIdx="0" presStyleCnt="5">
        <dgm:presLayoutVars>
          <dgm:chMax val="0"/>
          <dgm:chPref val="0"/>
          <dgm:bulletEnabled val="1"/>
        </dgm:presLayoutVars>
      </dgm:prSet>
      <dgm:spPr/>
    </dgm:pt>
    <dgm:pt modelId="{076A89EF-9AD0-467E-9E7B-6207B0CC2093}" type="pres">
      <dgm:prSet presAssocID="{288DEEF1-4CB5-40A5-AFF4-2DAFF90DEA73}" presName="wedge2" presStyleLbl="node1" presStyleIdx="1" presStyleCnt="5"/>
      <dgm:spPr/>
    </dgm:pt>
    <dgm:pt modelId="{32782CAD-450F-4810-91D8-2449196E43B1}" type="pres">
      <dgm:prSet presAssocID="{288DEEF1-4CB5-40A5-AFF4-2DAFF90DEA73}" presName="dummy2a" presStyleCnt="0"/>
      <dgm:spPr/>
    </dgm:pt>
    <dgm:pt modelId="{FE82677D-31EF-4B15-90E6-BE264730B98A}" type="pres">
      <dgm:prSet presAssocID="{288DEEF1-4CB5-40A5-AFF4-2DAFF90DEA73}" presName="dummy2b" presStyleCnt="0"/>
      <dgm:spPr/>
    </dgm:pt>
    <dgm:pt modelId="{708A7FB6-2113-418D-91BE-D407D7547F02}" type="pres">
      <dgm:prSet presAssocID="{288DEEF1-4CB5-40A5-AFF4-2DAFF90DEA73}" presName="wedge2Tx" presStyleLbl="node1" presStyleIdx="1" presStyleCnt="5">
        <dgm:presLayoutVars>
          <dgm:chMax val="0"/>
          <dgm:chPref val="0"/>
          <dgm:bulletEnabled val="1"/>
        </dgm:presLayoutVars>
      </dgm:prSet>
      <dgm:spPr/>
    </dgm:pt>
    <dgm:pt modelId="{3FCB5E40-C275-4E05-9C8B-A720EA1B4472}" type="pres">
      <dgm:prSet presAssocID="{288DEEF1-4CB5-40A5-AFF4-2DAFF90DEA73}" presName="wedge3" presStyleLbl="node1" presStyleIdx="2" presStyleCnt="5"/>
      <dgm:spPr/>
    </dgm:pt>
    <dgm:pt modelId="{48A523BF-CAA1-4C25-AB4C-3A0685562A06}" type="pres">
      <dgm:prSet presAssocID="{288DEEF1-4CB5-40A5-AFF4-2DAFF90DEA73}" presName="dummy3a" presStyleCnt="0"/>
      <dgm:spPr/>
    </dgm:pt>
    <dgm:pt modelId="{1B3EF338-42FA-44C5-9341-D51313423403}" type="pres">
      <dgm:prSet presAssocID="{288DEEF1-4CB5-40A5-AFF4-2DAFF90DEA73}" presName="dummy3b" presStyleCnt="0"/>
      <dgm:spPr/>
    </dgm:pt>
    <dgm:pt modelId="{108562C3-55B0-4A7A-910C-F669E1BDB597}" type="pres">
      <dgm:prSet presAssocID="{288DEEF1-4CB5-40A5-AFF4-2DAFF90DEA73}" presName="wedge3Tx" presStyleLbl="node1" presStyleIdx="2" presStyleCnt="5">
        <dgm:presLayoutVars>
          <dgm:chMax val="0"/>
          <dgm:chPref val="0"/>
          <dgm:bulletEnabled val="1"/>
        </dgm:presLayoutVars>
      </dgm:prSet>
      <dgm:spPr/>
    </dgm:pt>
    <dgm:pt modelId="{E31F2271-6B44-4751-9350-0B52A3378B1E}" type="pres">
      <dgm:prSet presAssocID="{288DEEF1-4CB5-40A5-AFF4-2DAFF90DEA73}" presName="wedge4" presStyleLbl="node1" presStyleIdx="3" presStyleCnt="5"/>
      <dgm:spPr/>
    </dgm:pt>
    <dgm:pt modelId="{9BDF585A-692F-49AB-94F5-DC8A98A93EAB}" type="pres">
      <dgm:prSet presAssocID="{288DEEF1-4CB5-40A5-AFF4-2DAFF90DEA73}" presName="dummy4a" presStyleCnt="0"/>
      <dgm:spPr/>
    </dgm:pt>
    <dgm:pt modelId="{BDA80E71-F355-428B-A66E-12CC85C60EEF}" type="pres">
      <dgm:prSet presAssocID="{288DEEF1-4CB5-40A5-AFF4-2DAFF90DEA73}" presName="dummy4b" presStyleCnt="0"/>
      <dgm:spPr/>
    </dgm:pt>
    <dgm:pt modelId="{64E36CDD-D70F-41E4-9651-EC825C3F55BE}" type="pres">
      <dgm:prSet presAssocID="{288DEEF1-4CB5-40A5-AFF4-2DAFF90DEA73}" presName="wedge4Tx" presStyleLbl="node1" presStyleIdx="3" presStyleCnt="5">
        <dgm:presLayoutVars>
          <dgm:chMax val="0"/>
          <dgm:chPref val="0"/>
          <dgm:bulletEnabled val="1"/>
        </dgm:presLayoutVars>
      </dgm:prSet>
      <dgm:spPr/>
    </dgm:pt>
    <dgm:pt modelId="{A7A39D14-43B3-43C2-9EC7-2A35C5C21CFE}" type="pres">
      <dgm:prSet presAssocID="{288DEEF1-4CB5-40A5-AFF4-2DAFF90DEA73}" presName="wedge5" presStyleLbl="node1" presStyleIdx="4" presStyleCnt="5"/>
      <dgm:spPr/>
    </dgm:pt>
    <dgm:pt modelId="{B579E8E0-0B55-451A-BD68-C70F040D89CC}" type="pres">
      <dgm:prSet presAssocID="{288DEEF1-4CB5-40A5-AFF4-2DAFF90DEA73}" presName="dummy5a" presStyleCnt="0"/>
      <dgm:spPr/>
    </dgm:pt>
    <dgm:pt modelId="{143014BE-F1A5-4728-91E3-6FAE09C2718F}" type="pres">
      <dgm:prSet presAssocID="{288DEEF1-4CB5-40A5-AFF4-2DAFF90DEA73}" presName="dummy5b" presStyleCnt="0"/>
      <dgm:spPr/>
    </dgm:pt>
    <dgm:pt modelId="{9CE0BB94-90B5-49FF-B9CF-39FD9EE1A233}" type="pres">
      <dgm:prSet presAssocID="{288DEEF1-4CB5-40A5-AFF4-2DAFF90DEA73}" presName="wedge5Tx" presStyleLbl="node1" presStyleIdx="4" presStyleCnt="5">
        <dgm:presLayoutVars>
          <dgm:chMax val="0"/>
          <dgm:chPref val="0"/>
          <dgm:bulletEnabled val="1"/>
        </dgm:presLayoutVars>
      </dgm:prSet>
      <dgm:spPr/>
    </dgm:pt>
    <dgm:pt modelId="{6D4A8EB9-0439-4DA5-96E1-C044A076E79A}" type="pres">
      <dgm:prSet presAssocID="{308D2EB1-FB92-4AD4-97A3-D2EC1D38AB41}" presName="arrowWedge1" presStyleLbl="fgSibTrans2D1" presStyleIdx="0" presStyleCnt="5"/>
      <dgm:spPr>
        <a:solidFill>
          <a:schemeClr val="accent1"/>
        </a:solidFill>
      </dgm:spPr>
    </dgm:pt>
    <dgm:pt modelId="{F46097D4-A2C3-4CD4-A0BF-FDB0E1E36543}" type="pres">
      <dgm:prSet presAssocID="{0D6E013B-1423-4E1A-BE68-3DD72B50CDA1}" presName="arrowWedge2" presStyleLbl="fgSibTrans2D1" presStyleIdx="1" presStyleCnt="5"/>
      <dgm:spPr>
        <a:solidFill>
          <a:schemeClr val="accent5"/>
        </a:solidFill>
      </dgm:spPr>
    </dgm:pt>
    <dgm:pt modelId="{987026D4-D174-4E03-90F7-36985667F81C}" type="pres">
      <dgm:prSet presAssocID="{8A8CE226-2EDA-42D3-96B2-DD9EB7865A31}" presName="arrowWedge3" presStyleLbl="fgSibTrans2D1" presStyleIdx="2" presStyleCnt="5"/>
      <dgm:spPr>
        <a:solidFill>
          <a:schemeClr val="tx2"/>
        </a:solidFill>
      </dgm:spPr>
    </dgm:pt>
    <dgm:pt modelId="{39BD6BF0-D2AC-4F19-A570-249A98388EBD}" type="pres">
      <dgm:prSet presAssocID="{9AC29AD7-DDAE-4AD8-9EED-575B7A990325}" presName="arrowWedge4" presStyleLbl="fgSibTrans2D1" presStyleIdx="3" presStyleCnt="5"/>
      <dgm:spPr>
        <a:solidFill>
          <a:schemeClr val="accent4"/>
        </a:solidFill>
      </dgm:spPr>
    </dgm:pt>
    <dgm:pt modelId="{A64702AF-A229-41C0-B834-0E0F78D532F1}" type="pres">
      <dgm:prSet presAssocID="{6D67D76B-DABE-4C0B-B873-899C304D87B7}" presName="arrowWedge5" presStyleLbl="fgSibTrans2D1" presStyleIdx="4" presStyleCnt="5"/>
      <dgm:spPr>
        <a:solidFill>
          <a:schemeClr val="accent6"/>
        </a:solidFill>
      </dgm:spPr>
    </dgm:pt>
  </dgm:ptLst>
  <dgm:cxnLst>
    <dgm:cxn modelId="{68561504-9E5A-499A-B3C7-766EFB1CE198}" type="presOf" srcId="{5FBFC782-8A18-42BF-9FE2-86A7E53520C0}" destId="{A7A39D14-43B3-43C2-9EC7-2A35C5C21CFE}" srcOrd="0" destOrd="0" presId="urn:microsoft.com/office/officeart/2005/8/layout/cycle8"/>
    <dgm:cxn modelId="{9FFC6804-54FA-4C20-8C01-B25DB3EBFD4C}" type="presOf" srcId="{6126D71E-06CC-4F3D-9EA2-371732C971F6}" destId="{3FCB5E40-C275-4E05-9C8B-A720EA1B4472}" srcOrd="0" destOrd="0" presId="urn:microsoft.com/office/officeart/2005/8/layout/cycle8"/>
    <dgm:cxn modelId="{643F3709-E7D8-4411-9B34-409112846E26}" type="presOf" srcId="{1EAFFC44-5CF3-411C-AAAB-A3FF0C4328FF}" destId="{EE214432-38FA-4FAC-A841-97C7198BDF21}" srcOrd="1" destOrd="0" presId="urn:microsoft.com/office/officeart/2005/8/layout/cycle8"/>
    <dgm:cxn modelId="{CDB51D22-5385-44C5-808B-CAF8BE84EAA6}" srcId="{288DEEF1-4CB5-40A5-AFF4-2DAFF90DEA73}" destId="{5FBFC782-8A18-42BF-9FE2-86A7E53520C0}" srcOrd="4" destOrd="0" parTransId="{746D7E5A-BA14-47CC-A2E5-21719EF5F74F}" sibTransId="{6D67D76B-DABE-4C0B-B873-899C304D87B7}"/>
    <dgm:cxn modelId="{A9A71130-0AC6-43F1-A1C0-AF13192D73C0}" srcId="{288DEEF1-4CB5-40A5-AFF4-2DAFF90DEA73}" destId="{6126D71E-06CC-4F3D-9EA2-371732C971F6}" srcOrd="2" destOrd="0" parTransId="{54934816-B6FB-41A6-BB38-4D2CBE8B7A4D}" sibTransId="{8A8CE226-2EDA-42D3-96B2-DD9EB7865A31}"/>
    <dgm:cxn modelId="{55CA4538-E398-4158-9DE5-084DE0B0B210}" type="presOf" srcId="{86192DB7-CD74-464A-88AF-E010E04DC3FF}" destId="{076A89EF-9AD0-467E-9E7B-6207B0CC2093}" srcOrd="0" destOrd="0" presId="urn:microsoft.com/office/officeart/2005/8/layout/cycle8"/>
    <dgm:cxn modelId="{91B57E6E-60CE-466D-87ED-74A9F1ACD9B8}" srcId="{288DEEF1-4CB5-40A5-AFF4-2DAFF90DEA73}" destId="{74785938-3FEE-403C-AFF5-FEDC001DA97B}" srcOrd="3" destOrd="0" parTransId="{E4C52AB1-8BC1-4EF7-92FC-E9DCFF17992A}" sibTransId="{9AC29AD7-DDAE-4AD8-9EED-575B7A990325}"/>
    <dgm:cxn modelId="{88216651-E296-44A3-BC73-2F307AEFDEE9}" type="presOf" srcId="{288DEEF1-4CB5-40A5-AFF4-2DAFF90DEA73}" destId="{D756C821-4C0A-4DF9-A7AE-01A4549478FB}" srcOrd="0" destOrd="0" presId="urn:microsoft.com/office/officeart/2005/8/layout/cycle8"/>
    <dgm:cxn modelId="{2477FE88-16C9-4437-8204-AB27C293BCF8}" srcId="{288DEEF1-4CB5-40A5-AFF4-2DAFF90DEA73}" destId="{86192DB7-CD74-464A-88AF-E010E04DC3FF}" srcOrd="1" destOrd="0" parTransId="{CD4F1A3C-1AF7-4742-BC37-8E020D2F40EE}" sibTransId="{0D6E013B-1423-4E1A-BE68-3DD72B50CDA1}"/>
    <dgm:cxn modelId="{B4D23BA6-5D70-45AD-A392-33F89D55D70F}" type="presOf" srcId="{1EAFFC44-5CF3-411C-AAAB-A3FF0C4328FF}" destId="{B08E8DC4-5613-4FC7-AE37-D9B955118AFC}" srcOrd="0" destOrd="0" presId="urn:microsoft.com/office/officeart/2005/8/layout/cycle8"/>
    <dgm:cxn modelId="{AEAF03AA-FD6A-4B8B-895B-EE4A3E080322}" srcId="{288DEEF1-4CB5-40A5-AFF4-2DAFF90DEA73}" destId="{1EAFFC44-5CF3-411C-AAAB-A3FF0C4328FF}" srcOrd="0" destOrd="0" parTransId="{F7ECCCDA-E546-463D-AE2D-BBE0DED8308F}" sibTransId="{308D2EB1-FB92-4AD4-97A3-D2EC1D38AB41}"/>
    <dgm:cxn modelId="{A281DCAE-0715-4027-BECA-AF2071674DFD}" type="presOf" srcId="{6126D71E-06CC-4F3D-9EA2-371732C971F6}" destId="{108562C3-55B0-4A7A-910C-F669E1BDB597}" srcOrd="1" destOrd="0" presId="urn:microsoft.com/office/officeart/2005/8/layout/cycle8"/>
    <dgm:cxn modelId="{15D33ABC-95A5-49DF-9225-E7F96DA5B686}" type="presOf" srcId="{74785938-3FEE-403C-AFF5-FEDC001DA97B}" destId="{64E36CDD-D70F-41E4-9651-EC825C3F55BE}" srcOrd="1" destOrd="0" presId="urn:microsoft.com/office/officeart/2005/8/layout/cycle8"/>
    <dgm:cxn modelId="{DFDA09C9-B026-43AB-A313-55397DBC8969}" type="presOf" srcId="{5FBFC782-8A18-42BF-9FE2-86A7E53520C0}" destId="{9CE0BB94-90B5-49FF-B9CF-39FD9EE1A233}" srcOrd="1" destOrd="0" presId="urn:microsoft.com/office/officeart/2005/8/layout/cycle8"/>
    <dgm:cxn modelId="{9C1E91D3-8EC5-4300-8494-C7C3F7A67491}" type="presOf" srcId="{86192DB7-CD74-464A-88AF-E010E04DC3FF}" destId="{708A7FB6-2113-418D-91BE-D407D7547F02}" srcOrd="1" destOrd="0" presId="urn:microsoft.com/office/officeart/2005/8/layout/cycle8"/>
    <dgm:cxn modelId="{79A1D4D3-ED5B-418A-81ED-5F47E52B9560}" type="presOf" srcId="{74785938-3FEE-403C-AFF5-FEDC001DA97B}" destId="{E31F2271-6B44-4751-9350-0B52A3378B1E}" srcOrd="0" destOrd="0" presId="urn:microsoft.com/office/officeart/2005/8/layout/cycle8"/>
    <dgm:cxn modelId="{83777150-DFD7-4016-B48F-1C67E82D76B9}" type="presParOf" srcId="{D756C821-4C0A-4DF9-A7AE-01A4549478FB}" destId="{B08E8DC4-5613-4FC7-AE37-D9B955118AFC}" srcOrd="0" destOrd="0" presId="urn:microsoft.com/office/officeart/2005/8/layout/cycle8"/>
    <dgm:cxn modelId="{C8A2BE30-1DF2-4B86-ADA8-B3B67A414D6B}" type="presParOf" srcId="{D756C821-4C0A-4DF9-A7AE-01A4549478FB}" destId="{9DEBF121-AB68-421D-8989-1F9A32AA0E05}" srcOrd="1" destOrd="0" presId="urn:microsoft.com/office/officeart/2005/8/layout/cycle8"/>
    <dgm:cxn modelId="{CDD2528E-7435-4C60-93CD-13CFCF7B1B28}" type="presParOf" srcId="{D756C821-4C0A-4DF9-A7AE-01A4549478FB}" destId="{BF225029-5293-474A-8A33-0EB3C3BDC4D7}" srcOrd="2" destOrd="0" presId="urn:microsoft.com/office/officeart/2005/8/layout/cycle8"/>
    <dgm:cxn modelId="{BD353675-75E5-4B8F-909A-910A1BC018B7}" type="presParOf" srcId="{D756C821-4C0A-4DF9-A7AE-01A4549478FB}" destId="{EE214432-38FA-4FAC-A841-97C7198BDF21}" srcOrd="3" destOrd="0" presId="urn:microsoft.com/office/officeart/2005/8/layout/cycle8"/>
    <dgm:cxn modelId="{0308FE74-BEB0-414B-A8D1-672F2CD265FA}" type="presParOf" srcId="{D756C821-4C0A-4DF9-A7AE-01A4549478FB}" destId="{076A89EF-9AD0-467E-9E7B-6207B0CC2093}" srcOrd="4" destOrd="0" presId="urn:microsoft.com/office/officeart/2005/8/layout/cycle8"/>
    <dgm:cxn modelId="{616A3C0E-6538-482B-AF5D-9FF3BFC30FC4}" type="presParOf" srcId="{D756C821-4C0A-4DF9-A7AE-01A4549478FB}" destId="{32782CAD-450F-4810-91D8-2449196E43B1}" srcOrd="5" destOrd="0" presId="urn:microsoft.com/office/officeart/2005/8/layout/cycle8"/>
    <dgm:cxn modelId="{4312E20F-7361-4A4A-995D-8097B29C7EE2}" type="presParOf" srcId="{D756C821-4C0A-4DF9-A7AE-01A4549478FB}" destId="{FE82677D-31EF-4B15-90E6-BE264730B98A}" srcOrd="6" destOrd="0" presId="urn:microsoft.com/office/officeart/2005/8/layout/cycle8"/>
    <dgm:cxn modelId="{D132DB48-9A2C-4847-96BE-B8981BEBA9A7}" type="presParOf" srcId="{D756C821-4C0A-4DF9-A7AE-01A4549478FB}" destId="{708A7FB6-2113-418D-91BE-D407D7547F02}" srcOrd="7" destOrd="0" presId="urn:microsoft.com/office/officeart/2005/8/layout/cycle8"/>
    <dgm:cxn modelId="{4EFB93E9-9974-432B-9D53-7A7CDC1813DB}" type="presParOf" srcId="{D756C821-4C0A-4DF9-A7AE-01A4549478FB}" destId="{3FCB5E40-C275-4E05-9C8B-A720EA1B4472}" srcOrd="8" destOrd="0" presId="urn:microsoft.com/office/officeart/2005/8/layout/cycle8"/>
    <dgm:cxn modelId="{B979205D-B6A5-4E7C-83B4-A00A9A82F1D1}" type="presParOf" srcId="{D756C821-4C0A-4DF9-A7AE-01A4549478FB}" destId="{48A523BF-CAA1-4C25-AB4C-3A0685562A06}" srcOrd="9" destOrd="0" presId="urn:microsoft.com/office/officeart/2005/8/layout/cycle8"/>
    <dgm:cxn modelId="{0D1C8239-1160-457C-8483-65098AA0AE8A}" type="presParOf" srcId="{D756C821-4C0A-4DF9-A7AE-01A4549478FB}" destId="{1B3EF338-42FA-44C5-9341-D51313423403}" srcOrd="10" destOrd="0" presId="urn:microsoft.com/office/officeart/2005/8/layout/cycle8"/>
    <dgm:cxn modelId="{1AB3B0EB-5318-45DF-A3DD-6A9722E4EE7C}" type="presParOf" srcId="{D756C821-4C0A-4DF9-A7AE-01A4549478FB}" destId="{108562C3-55B0-4A7A-910C-F669E1BDB597}" srcOrd="11" destOrd="0" presId="urn:microsoft.com/office/officeart/2005/8/layout/cycle8"/>
    <dgm:cxn modelId="{D5DC6CE5-ED8C-4C79-9487-83719BC50562}" type="presParOf" srcId="{D756C821-4C0A-4DF9-A7AE-01A4549478FB}" destId="{E31F2271-6B44-4751-9350-0B52A3378B1E}" srcOrd="12" destOrd="0" presId="urn:microsoft.com/office/officeart/2005/8/layout/cycle8"/>
    <dgm:cxn modelId="{E1B5821F-6F85-4345-97D4-85E4D866A6B3}" type="presParOf" srcId="{D756C821-4C0A-4DF9-A7AE-01A4549478FB}" destId="{9BDF585A-692F-49AB-94F5-DC8A98A93EAB}" srcOrd="13" destOrd="0" presId="urn:microsoft.com/office/officeart/2005/8/layout/cycle8"/>
    <dgm:cxn modelId="{14131F47-783A-4F0F-A4BB-A80119BB4865}" type="presParOf" srcId="{D756C821-4C0A-4DF9-A7AE-01A4549478FB}" destId="{BDA80E71-F355-428B-A66E-12CC85C60EEF}" srcOrd="14" destOrd="0" presId="urn:microsoft.com/office/officeart/2005/8/layout/cycle8"/>
    <dgm:cxn modelId="{559C17B5-74FB-4E47-A6ED-966954D3147B}" type="presParOf" srcId="{D756C821-4C0A-4DF9-A7AE-01A4549478FB}" destId="{64E36CDD-D70F-41E4-9651-EC825C3F55BE}" srcOrd="15" destOrd="0" presId="urn:microsoft.com/office/officeart/2005/8/layout/cycle8"/>
    <dgm:cxn modelId="{EC5156DD-DAD3-4FC5-BC0C-B1C6C3572116}" type="presParOf" srcId="{D756C821-4C0A-4DF9-A7AE-01A4549478FB}" destId="{A7A39D14-43B3-43C2-9EC7-2A35C5C21CFE}" srcOrd="16" destOrd="0" presId="urn:microsoft.com/office/officeart/2005/8/layout/cycle8"/>
    <dgm:cxn modelId="{A43F458B-41C4-4647-818E-BDE5FB93D696}" type="presParOf" srcId="{D756C821-4C0A-4DF9-A7AE-01A4549478FB}" destId="{B579E8E0-0B55-451A-BD68-C70F040D89CC}" srcOrd="17" destOrd="0" presId="urn:microsoft.com/office/officeart/2005/8/layout/cycle8"/>
    <dgm:cxn modelId="{3C67199C-CD16-4164-9252-830D8C28F989}" type="presParOf" srcId="{D756C821-4C0A-4DF9-A7AE-01A4549478FB}" destId="{143014BE-F1A5-4728-91E3-6FAE09C2718F}" srcOrd="18" destOrd="0" presId="urn:microsoft.com/office/officeart/2005/8/layout/cycle8"/>
    <dgm:cxn modelId="{51A88D81-83B2-4EE1-AA04-B978214B4E29}" type="presParOf" srcId="{D756C821-4C0A-4DF9-A7AE-01A4549478FB}" destId="{9CE0BB94-90B5-49FF-B9CF-39FD9EE1A233}" srcOrd="19" destOrd="0" presId="urn:microsoft.com/office/officeart/2005/8/layout/cycle8"/>
    <dgm:cxn modelId="{8EBB2401-B6F4-4E96-940D-845ACC003D23}" type="presParOf" srcId="{D756C821-4C0A-4DF9-A7AE-01A4549478FB}" destId="{6D4A8EB9-0439-4DA5-96E1-C044A076E79A}" srcOrd="20" destOrd="0" presId="urn:microsoft.com/office/officeart/2005/8/layout/cycle8"/>
    <dgm:cxn modelId="{E4794F16-1908-446E-808A-6D6FCAE673FE}" type="presParOf" srcId="{D756C821-4C0A-4DF9-A7AE-01A4549478FB}" destId="{F46097D4-A2C3-4CD4-A0BF-FDB0E1E36543}" srcOrd="21" destOrd="0" presId="urn:microsoft.com/office/officeart/2005/8/layout/cycle8"/>
    <dgm:cxn modelId="{8F251ABE-8510-4FE0-B57A-C4E9069B1DE7}" type="presParOf" srcId="{D756C821-4C0A-4DF9-A7AE-01A4549478FB}" destId="{987026D4-D174-4E03-90F7-36985667F81C}" srcOrd="22" destOrd="0" presId="urn:microsoft.com/office/officeart/2005/8/layout/cycle8"/>
    <dgm:cxn modelId="{F96D3268-94BD-4361-BE77-D519D7DB5D6A}" type="presParOf" srcId="{D756C821-4C0A-4DF9-A7AE-01A4549478FB}" destId="{39BD6BF0-D2AC-4F19-A570-249A98388EBD}" srcOrd="23" destOrd="0" presId="urn:microsoft.com/office/officeart/2005/8/layout/cycle8"/>
    <dgm:cxn modelId="{511573DF-EEDD-46E8-BC7B-6F50D5D1A01E}" type="presParOf" srcId="{D756C821-4C0A-4DF9-A7AE-01A4549478FB}" destId="{A64702AF-A229-41C0-B834-0E0F78D532F1}" srcOrd="24" destOrd="0" presId="urn:microsoft.com/office/officeart/2005/8/layout/cycle8"/>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195FB8-A356-4F8A-AEC7-7E343E1701C0}" type="doc">
      <dgm:prSet loTypeId="urn:microsoft.com/office/officeart/2005/8/layout/radial6" loCatId="cycle" qsTypeId="urn:microsoft.com/office/officeart/2005/8/quickstyle/3d3" qsCatId="3D" csTypeId="urn:microsoft.com/office/officeart/2005/8/colors/accent1_1" csCatId="accent1" phldr="1"/>
      <dgm:spPr/>
      <dgm:t>
        <a:bodyPr/>
        <a:lstStyle/>
        <a:p>
          <a:endParaRPr lang="en-DE"/>
        </a:p>
      </dgm:t>
    </dgm:pt>
    <dgm:pt modelId="{6BD15EF6-76E4-4ED4-8F92-F0D9B77C75C0}">
      <dgm:prSet phldrT="[Text]" custT="1"/>
      <dgm:spPr/>
      <dgm:t>
        <a:bodyPr/>
        <a:lstStyle/>
        <a:p>
          <a:r>
            <a:rPr lang="en-US" sz="1600" b="1"/>
            <a:t>Factors to be considered</a:t>
          </a:r>
          <a:endParaRPr lang="en-DE" sz="1600" b="1"/>
        </a:p>
      </dgm:t>
    </dgm:pt>
    <dgm:pt modelId="{2F561401-1ED3-48FB-A748-0CC8735C34E0}" type="parTrans" cxnId="{493D0026-04D6-4B38-854B-FB4FC13C0480}">
      <dgm:prSet/>
      <dgm:spPr/>
      <dgm:t>
        <a:bodyPr/>
        <a:lstStyle/>
        <a:p>
          <a:endParaRPr lang="en-DE" sz="1400" b="1">
            <a:solidFill>
              <a:schemeClr val="tx1"/>
            </a:solidFill>
          </a:endParaRPr>
        </a:p>
      </dgm:t>
    </dgm:pt>
    <dgm:pt modelId="{1EAE93EB-B7D7-423D-A909-749339578AFD}" type="sibTrans" cxnId="{493D0026-04D6-4B38-854B-FB4FC13C0480}">
      <dgm:prSet/>
      <dgm:spPr/>
      <dgm:t>
        <a:bodyPr/>
        <a:lstStyle/>
        <a:p>
          <a:endParaRPr lang="en-DE" sz="1400" b="1">
            <a:solidFill>
              <a:schemeClr val="tx1"/>
            </a:solidFill>
          </a:endParaRPr>
        </a:p>
      </dgm:t>
    </dgm:pt>
    <dgm:pt modelId="{90B385B8-2845-4449-8702-7E41FE140E3A}">
      <dgm:prSet phldrT="[Text]" custT="1"/>
      <dgm:spPr/>
      <dgm:t>
        <a:bodyPr/>
        <a:lstStyle/>
        <a:p>
          <a:r>
            <a:rPr lang="en-US" sz="1400" b="1"/>
            <a:t>Type of analysis</a:t>
          </a:r>
          <a:endParaRPr lang="en-DE" sz="1400" b="1"/>
        </a:p>
      </dgm:t>
    </dgm:pt>
    <dgm:pt modelId="{48D95167-D4A5-42FB-9569-8DBDE0FAEC15}" type="parTrans" cxnId="{BED29F21-1210-4F49-8C56-1C7E002B8FEC}">
      <dgm:prSet/>
      <dgm:spPr/>
      <dgm:t>
        <a:bodyPr/>
        <a:lstStyle/>
        <a:p>
          <a:endParaRPr lang="en-DE" sz="1400" b="1">
            <a:solidFill>
              <a:schemeClr val="tx1"/>
            </a:solidFill>
          </a:endParaRPr>
        </a:p>
      </dgm:t>
    </dgm:pt>
    <dgm:pt modelId="{5FB181B2-DFAA-479D-898F-37AC05E43CC2}" type="sibTrans" cxnId="{BED29F21-1210-4F49-8C56-1C7E002B8FEC}">
      <dgm:prSet/>
      <dgm:spPr/>
      <dgm:t>
        <a:bodyPr/>
        <a:lstStyle/>
        <a:p>
          <a:endParaRPr lang="en-DE" sz="1400" b="1">
            <a:solidFill>
              <a:schemeClr val="tx1"/>
            </a:solidFill>
          </a:endParaRPr>
        </a:p>
      </dgm:t>
    </dgm:pt>
    <dgm:pt modelId="{C840A761-1430-4B32-9926-6109977A22AF}">
      <dgm:prSet phldrT="[Text]" custT="1"/>
      <dgm:spPr/>
      <dgm:t>
        <a:bodyPr/>
        <a:lstStyle/>
        <a:p>
          <a:r>
            <a:rPr lang="en-US" sz="1400" b="1"/>
            <a:t>Areas of Interest</a:t>
          </a:r>
          <a:endParaRPr lang="en-DE" sz="1400" b="1"/>
        </a:p>
      </dgm:t>
    </dgm:pt>
    <dgm:pt modelId="{2FB33B5F-A214-4B44-8475-29611649A0D4}" type="parTrans" cxnId="{F9B41144-2F90-41E1-B7D6-2A5788476E41}">
      <dgm:prSet/>
      <dgm:spPr/>
      <dgm:t>
        <a:bodyPr/>
        <a:lstStyle/>
        <a:p>
          <a:endParaRPr lang="en-DE" sz="1400" b="1">
            <a:solidFill>
              <a:schemeClr val="tx1"/>
            </a:solidFill>
          </a:endParaRPr>
        </a:p>
      </dgm:t>
    </dgm:pt>
    <dgm:pt modelId="{AABFCD0A-E04D-408B-BB5D-8902246A8EAF}" type="sibTrans" cxnId="{F9B41144-2F90-41E1-B7D6-2A5788476E41}">
      <dgm:prSet/>
      <dgm:spPr/>
      <dgm:t>
        <a:bodyPr/>
        <a:lstStyle/>
        <a:p>
          <a:endParaRPr lang="en-DE" sz="1400" b="1">
            <a:solidFill>
              <a:schemeClr val="tx1"/>
            </a:solidFill>
          </a:endParaRPr>
        </a:p>
      </dgm:t>
    </dgm:pt>
    <dgm:pt modelId="{4E32507A-1617-475B-BB44-9EFD74F78CAE}">
      <dgm:prSet phldrT="[Text]" custT="1"/>
      <dgm:spPr/>
      <dgm:t>
        <a:bodyPr/>
        <a:lstStyle/>
        <a:p>
          <a:r>
            <a:rPr lang="en-US" sz="1400" b="1"/>
            <a:t>Determining importance of small dimensions</a:t>
          </a:r>
          <a:endParaRPr lang="en-DE" sz="1400" b="1"/>
        </a:p>
      </dgm:t>
    </dgm:pt>
    <dgm:pt modelId="{8EBEB3E7-4C0A-46A0-9CAF-24241B9CD305}" type="parTrans" cxnId="{74970B2D-EF64-45C2-886B-F766EDA76765}">
      <dgm:prSet/>
      <dgm:spPr/>
      <dgm:t>
        <a:bodyPr/>
        <a:lstStyle/>
        <a:p>
          <a:endParaRPr lang="en-DE" sz="1400" b="1">
            <a:solidFill>
              <a:schemeClr val="tx1"/>
            </a:solidFill>
          </a:endParaRPr>
        </a:p>
      </dgm:t>
    </dgm:pt>
    <dgm:pt modelId="{8C8C4A8A-C09E-46E9-9B27-48320EBC135F}" type="sibTrans" cxnId="{74970B2D-EF64-45C2-886B-F766EDA76765}">
      <dgm:prSet/>
      <dgm:spPr/>
      <dgm:t>
        <a:bodyPr/>
        <a:lstStyle/>
        <a:p>
          <a:endParaRPr lang="en-DE" sz="1400" b="1">
            <a:solidFill>
              <a:schemeClr val="tx1"/>
            </a:solidFill>
          </a:endParaRPr>
        </a:p>
      </dgm:t>
    </dgm:pt>
    <dgm:pt modelId="{CCE49EA0-10BD-4839-8F0A-76BEE80E282A}">
      <dgm:prSet phldrT="[Text]" custT="1"/>
      <dgm:spPr/>
      <dgm:t>
        <a:bodyPr/>
        <a:lstStyle/>
        <a:p>
          <a:r>
            <a:rPr lang="en-US" sz="1400" b="1"/>
            <a:t>Element quality</a:t>
          </a:r>
          <a:endParaRPr lang="en-DE" sz="1400" b="1"/>
        </a:p>
      </dgm:t>
    </dgm:pt>
    <dgm:pt modelId="{58B43907-1940-41C2-B89B-ADC3AFE8D9BE}" type="parTrans" cxnId="{31B4B294-0F2C-458C-ADD6-36D39EDA4744}">
      <dgm:prSet/>
      <dgm:spPr/>
      <dgm:t>
        <a:bodyPr/>
        <a:lstStyle/>
        <a:p>
          <a:endParaRPr lang="en-DE" sz="1400" b="1">
            <a:solidFill>
              <a:schemeClr val="tx1"/>
            </a:solidFill>
          </a:endParaRPr>
        </a:p>
      </dgm:t>
    </dgm:pt>
    <dgm:pt modelId="{8DA54BDD-EDBF-4297-840D-E50AB47B2E8D}" type="sibTrans" cxnId="{31B4B294-0F2C-458C-ADD6-36D39EDA4744}">
      <dgm:prSet/>
      <dgm:spPr/>
      <dgm:t>
        <a:bodyPr/>
        <a:lstStyle/>
        <a:p>
          <a:endParaRPr lang="en-DE" sz="1400" b="1">
            <a:solidFill>
              <a:schemeClr val="tx1"/>
            </a:solidFill>
          </a:endParaRPr>
        </a:p>
      </dgm:t>
    </dgm:pt>
    <dgm:pt modelId="{914108D6-3D56-4EF0-9D6E-EC35B917577F}">
      <dgm:prSet phldrT="[Text]" custT="1"/>
      <dgm:spPr/>
      <dgm:t>
        <a:bodyPr/>
        <a:lstStyle/>
        <a:p>
          <a:r>
            <a:rPr lang="en-US" sz="1400" b="1"/>
            <a:t>Accuracy of solution</a:t>
          </a:r>
          <a:endParaRPr lang="en-DE" sz="1400" b="1"/>
        </a:p>
      </dgm:t>
    </dgm:pt>
    <dgm:pt modelId="{E79D8BEE-5098-492C-8DF7-E6704911BD0C}" type="parTrans" cxnId="{6395B4B2-4901-4CEC-8BF7-9D9958E81171}">
      <dgm:prSet/>
      <dgm:spPr/>
      <dgm:t>
        <a:bodyPr/>
        <a:lstStyle/>
        <a:p>
          <a:endParaRPr lang="en-DE" sz="1400" b="1">
            <a:solidFill>
              <a:schemeClr val="tx1"/>
            </a:solidFill>
          </a:endParaRPr>
        </a:p>
      </dgm:t>
    </dgm:pt>
    <dgm:pt modelId="{1B4056EA-0B47-40B8-B104-ACA6E92467B0}" type="sibTrans" cxnId="{6395B4B2-4901-4CEC-8BF7-9D9958E81171}">
      <dgm:prSet/>
      <dgm:spPr/>
      <dgm:t>
        <a:bodyPr/>
        <a:lstStyle/>
        <a:p>
          <a:endParaRPr lang="en-DE" sz="1400" b="1">
            <a:solidFill>
              <a:schemeClr val="tx1"/>
            </a:solidFill>
          </a:endParaRPr>
        </a:p>
      </dgm:t>
    </dgm:pt>
    <dgm:pt modelId="{26B17EBA-B7DF-4287-A100-9C443E2089C6}">
      <dgm:prSet phldrT="[Text]" custT="1"/>
      <dgm:spPr/>
      <dgm:t>
        <a:bodyPr/>
        <a:lstStyle/>
        <a:p>
          <a:r>
            <a:rPr lang="en-US" sz="1200" b="1"/>
            <a:t>Computational effort</a:t>
          </a:r>
          <a:endParaRPr lang="en-DE" sz="1200" b="1"/>
        </a:p>
      </dgm:t>
    </dgm:pt>
    <dgm:pt modelId="{8F1D512D-5BFA-4A77-B666-F88136AD35A2}" type="parTrans" cxnId="{48253263-E54E-4719-A231-5DC6CC2413B8}">
      <dgm:prSet/>
      <dgm:spPr/>
      <dgm:t>
        <a:bodyPr/>
        <a:lstStyle/>
        <a:p>
          <a:endParaRPr lang="en-DE"/>
        </a:p>
      </dgm:t>
    </dgm:pt>
    <dgm:pt modelId="{23FC56C0-8289-44CF-B47A-421826BF250F}" type="sibTrans" cxnId="{48253263-E54E-4719-A231-5DC6CC2413B8}">
      <dgm:prSet/>
      <dgm:spPr/>
      <dgm:t>
        <a:bodyPr/>
        <a:lstStyle/>
        <a:p>
          <a:endParaRPr lang="en-DE"/>
        </a:p>
      </dgm:t>
    </dgm:pt>
    <dgm:pt modelId="{9C1540F1-1AFC-43F0-88A0-5F82148750C2}" type="pres">
      <dgm:prSet presAssocID="{38195FB8-A356-4F8A-AEC7-7E343E1701C0}" presName="Name0" presStyleCnt="0">
        <dgm:presLayoutVars>
          <dgm:chMax val="1"/>
          <dgm:dir/>
          <dgm:animLvl val="ctr"/>
          <dgm:resizeHandles val="exact"/>
        </dgm:presLayoutVars>
      </dgm:prSet>
      <dgm:spPr/>
    </dgm:pt>
    <dgm:pt modelId="{6BA47CF2-1CBE-49A6-9051-6FD16E7BAF15}" type="pres">
      <dgm:prSet presAssocID="{6BD15EF6-76E4-4ED4-8F92-F0D9B77C75C0}" presName="centerShape" presStyleLbl="node0" presStyleIdx="0" presStyleCnt="1"/>
      <dgm:spPr/>
    </dgm:pt>
    <dgm:pt modelId="{302666C3-1AB2-4E86-8408-2F1DBAED38D9}" type="pres">
      <dgm:prSet presAssocID="{90B385B8-2845-4449-8702-7E41FE140E3A}" presName="node" presStyleLbl="node1" presStyleIdx="0" presStyleCnt="6" custScaleX="119095" custScaleY="113946">
        <dgm:presLayoutVars>
          <dgm:bulletEnabled val="1"/>
        </dgm:presLayoutVars>
      </dgm:prSet>
      <dgm:spPr/>
    </dgm:pt>
    <dgm:pt modelId="{A66FE3A6-5832-4D0B-9347-8B7C87A1A364}" type="pres">
      <dgm:prSet presAssocID="{90B385B8-2845-4449-8702-7E41FE140E3A}" presName="dummy" presStyleCnt="0"/>
      <dgm:spPr/>
    </dgm:pt>
    <dgm:pt modelId="{A221C93C-45D0-43EA-945C-93133641C9B9}" type="pres">
      <dgm:prSet presAssocID="{5FB181B2-DFAA-479D-898F-37AC05E43CC2}" presName="sibTrans" presStyleLbl="sibTrans2D1" presStyleIdx="0" presStyleCnt="6"/>
      <dgm:spPr/>
    </dgm:pt>
    <dgm:pt modelId="{776C326D-8B63-430A-9267-5728E6631E3B}" type="pres">
      <dgm:prSet presAssocID="{C840A761-1430-4B32-9926-6109977A22AF}" presName="node" presStyleLbl="node1" presStyleIdx="1" presStyleCnt="6" custScaleX="119095" custScaleY="113946">
        <dgm:presLayoutVars>
          <dgm:bulletEnabled val="1"/>
        </dgm:presLayoutVars>
      </dgm:prSet>
      <dgm:spPr/>
    </dgm:pt>
    <dgm:pt modelId="{27F733CF-A930-4928-96EE-422833B0A175}" type="pres">
      <dgm:prSet presAssocID="{C840A761-1430-4B32-9926-6109977A22AF}" presName="dummy" presStyleCnt="0"/>
      <dgm:spPr/>
    </dgm:pt>
    <dgm:pt modelId="{EEA197C5-1C8F-420C-93DB-540F2E0EF8FF}" type="pres">
      <dgm:prSet presAssocID="{AABFCD0A-E04D-408B-BB5D-8902246A8EAF}" presName="sibTrans" presStyleLbl="sibTrans2D1" presStyleIdx="1" presStyleCnt="6"/>
      <dgm:spPr/>
    </dgm:pt>
    <dgm:pt modelId="{2C74B7CA-EA7F-4A3D-9025-07A20379B0FA}" type="pres">
      <dgm:prSet presAssocID="{4E32507A-1617-475B-BB44-9EFD74F78CAE}" presName="node" presStyleLbl="node1" presStyleIdx="2" presStyleCnt="6" custScaleX="119095" custScaleY="113946">
        <dgm:presLayoutVars>
          <dgm:bulletEnabled val="1"/>
        </dgm:presLayoutVars>
      </dgm:prSet>
      <dgm:spPr/>
    </dgm:pt>
    <dgm:pt modelId="{8ACF6FF9-91DC-44B0-8461-FA2894A9D6AD}" type="pres">
      <dgm:prSet presAssocID="{4E32507A-1617-475B-BB44-9EFD74F78CAE}" presName="dummy" presStyleCnt="0"/>
      <dgm:spPr/>
    </dgm:pt>
    <dgm:pt modelId="{BD89D3A0-E72C-42B3-96D0-1CDA74778063}" type="pres">
      <dgm:prSet presAssocID="{8C8C4A8A-C09E-46E9-9B27-48320EBC135F}" presName="sibTrans" presStyleLbl="sibTrans2D1" presStyleIdx="2" presStyleCnt="6"/>
      <dgm:spPr/>
    </dgm:pt>
    <dgm:pt modelId="{8E865AA9-4326-49F4-BF93-125425A853FE}" type="pres">
      <dgm:prSet presAssocID="{CCE49EA0-10BD-4839-8F0A-76BEE80E282A}" presName="node" presStyleLbl="node1" presStyleIdx="3" presStyleCnt="6" custScaleX="119095" custScaleY="113946">
        <dgm:presLayoutVars>
          <dgm:bulletEnabled val="1"/>
        </dgm:presLayoutVars>
      </dgm:prSet>
      <dgm:spPr/>
    </dgm:pt>
    <dgm:pt modelId="{37231B5F-8C90-4D55-BEAB-32F2396F7C23}" type="pres">
      <dgm:prSet presAssocID="{CCE49EA0-10BD-4839-8F0A-76BEE80E282A}" presName="dummy" presStyleCnt="0"/>
      <dgm:spPr/>
    </dgm:pt>
    <dgm:pt modelId="{D6C128A9-C9EF-43C3-86E3-2F11DFF0E6B5}" type="pres">
      <dgm:prSet presAssocID="{8DA54BDD-EDBF-4297-840D-E50AB47B2E8D}" presName="sibTrans" presStyleLbl="sibTrans2D1" presStyleIdx="3" presStyleCnt="6"/>
      <dgm:spPr/>
    </dgm:pt>
    <dgm:pt modelId="{0F2BB871-F3D8-40AB-A082-7222784909A4}" type="pres">
      <dgm:prSet presAssocID="{914108D6-3D56-4EF0-9D6E-EC35B917577F}" presName="node" presStyleLbl="node1" presStyleIdx="4" presStyleCnt="6" custScaleX="119095" custScaleY="113946">
        <dgm:presLayoutVars>
          <dgm:bulletEnabled val="1"/>
        </dgm:presLayoutVars>
      </dgm:prSet>
      <dgm:spPr/>
    </dgm:pt>
    <dgm:pt modelId="{1ED7543C-38A0-40CB-85BD-45774594FCA0}" type="pres">
      <dgm:prSet presAssocID="{914108D6-3D56-4EF0-9D6E-EC35B917577F}" presName="dummy" presStyleCnt="0"/>
      <dgm:spPr/>
    </dgm:pt>
    <dgm:pt modelId="{A555D82E-4672-42D0-BAEC-8AF6795FD67C}" type="pres">
      <dgm:prSet presAssocID="{1B4056EA-0B47-40B8-B104-ACA6E92467B0}" presName="sibTrans" presStyleLbl="sibTrans2D1" presStyleIdx="4" presStyleCnt="6"/>
      <dgm:spPr/>
    </dgm:pt>
    <dgm:pt modelId="{332DC335-D15F-4B00-9DB7-3C8A68916824}" type="pres">
      <dgm:prSet presAssocID="{26B17EBA-B7DF-4287-A100-9C443E2089C6}" presName="node" presStyleLbl="node1" presStyleIdx="5" presStyleCnt="6" custScaleX="120064" custScaleY="116911">
        <dgm:presLayoutVars>
          <dgm:bulletEnabled val="1"/>
        </dgm:presLayoutVars>
      </dgm:prSet>
      <dgm:spPr/>
    </dgm:pt>
    <dgm:pt modelId="{3B6AC7BD-7C40-4DD6-A3A9-E7C09EE693C3}" type="pres">
      <dgm:prSet presAssocID="{26B17EBA-B7DF-4287-A100-9C443E2089C6}" presName="dummy" presStyleCnt="0"/>
      <dgm:spPr/>
    </dgm:pt>
    <dgm:pt modelId="{518FA6DA-E501-42FD-AFD6-A3BAE17E2639}" type="pres">
      <dgm:prSet presAssocID="{23FC56C0-8289-44CF-B47A-421826BF250F}" presName="sibTrans" presStyleLbl="sibTrans2D1" presStyleIdx="5" presStyleCnt="6"/>
      <dgm:spPr/>
    </dgm:pt>
  </dgm:ptLst>
  <dgm:cxnLst>
    <dgm:cxn modelId="{F3404600-6208-4088-9806-C14F84A87A1D}" type="presOf" srcId="{914108D6-3D56-4EF0-9D6E-EC35B917577F}" destId="{0F2BB871-F3D8-40AB-A082-7222784909A4}" srcOrd="0" destOrd="0" presId="urn:microsoft.com/office/officeart/2005/8/layout/radial6"/>
    <dgm:cxn modelId="{6A00430A-BDF0-4BEC-9BB1-D5A6D907D6F3}" type="presOf" srcId="{5FB181B2-DFAA-479D-898F-37AC05E43CC2}" destId="{A221C93C-45D0-43EA-945C-93133641C9B9}" srcOrd="0" destOrd="0" presId="urn:microsoft.com/office/officeart/2005/8/layout/radial6"/>
    <dgm:cxn modelId="{0082F91D-AFA4-4F3D-8540-B86F8B012B19}" type="presOf" srcId="{90B385B8-2845-4449-8702-7E41FE140E3A}" destId="{302666C3-1AB2-4E86-8408-2F1DBAED38D9}" srcOrd="0" destOrd="0" presId="urn:microsoft.com/office/officeart/2005/8/layout/radial6"/>
    <dgm:cxn modelId="{BED29F21-1210-4F49-8C56-1C7E002B8FEC}" srcId="{6BD15EF6-76E4-4ED4-8F92-F0D9B77C75C0}" destId="{90B385B8-2845-4449-8702-7E41FE140E3A}" srcOrd="0" destOrd="0" parTransId="{48D95167-D4A5-42FB-9569-8DBDE0FAEC15}" sibTransId="{5FB181B2-DFAA-479D-898F-37AC05E43CC2}"/>
    <dgm:cxn modelId="{493D0026-04D6-4B38-854B-FB4FC13C0480}" srcId="{38195FB8-A356-4F8A-AEC7-7E343E1701C0}" destId="{6BD15EF6-76E4-4ED4-8F92-F0D9B77C75C0}" srcOrd="0" destOrd="0" parTransId="{2F561401-1ED3-48FB-A748-0CC8735C34E0}" sibTransId="{1EAE93EB-B7D7-423D-A909-749339578AFD}"/>
    <dgm:cxn modelId="{4F00032A-1A21-4A6A-A62D-7FE883F5DB1C}" type="presOf" srcId="{6BD15EF6-76E4-4ED4-8F92-F0D9B77C75C0}" destId="{6BA47CF2-1CBE-49A6-9051-6FD16E7BAF15}" srcOrd="0" destOrd="0" presId="urn:microsoft.com/office/officeart/2005/8/layout/radial6"/>
    <dgm:cxn modelId="{74970B2D-EF64-45C2-886B-F766EDA76765}" srcId="{6BD15EF6-76E4-4ED4-8F92-F0D9B77C75C0}" destId="{4E32507A-1617-475B-BB44-9EFD74F78CAE}" srcOrd="2" destOrd="0" parTransId="{8EBEB3E7-4C0A-46A0-9CAF-24241B9CD305}" sibTransId="{8C8C4A8A-C09E-46E9-9B27-48320EBC135F}"/>
    <dgm:cxn modelId="{48253263-E54E-4719-A231-5DC6CC2413B8}" srcId="{6BD15EF6-76E4-4ED4-8F92-F0D9B77C75C0}" destId="{26B17EBA-B7DF-4287-A100-9C443E2089C6}" srcOrd="5" destOrd="0" parTransId="{8F1D512D-5BFA-4A77-B666-F88136AD35A2}" sibTransId="{23FC56C0-8289-44CF-B47A-421826BF250F}"/>
    <dgm:cxn modelId="{F9B41144-2F90-41E1-B7D6-2A5788476E41}" srcId="{6BD15EF6-76E4-4ED4-8F92-F0D9B77C75C0}" destId="{C840A761-1430-4B32-9926-6109977A22AF}" srcOrd="1" destOrd="0" parTransId="{2FB33B5F-A214-4B44-8475-29611649A0D4}" sibTransId="{AABFCD0A-E04D-408B-BB5D-8902246A8EAF}"/>
    <dgm:cxn modelId="{7218066A-A227-434C-8890-A11973D7FEC0}" type="presOf" srcId="{8DA54BDD-EDBF-4297-840D-E50AB47B2E8D}" destId="{D6C128A9-C9EF-43C3-86E3-2F11DFF0E6B5}" srcOrd="0" destOrd="0" presId="urn:microsoft.com/office/officeart/2005/8/layout/radial6"/>
    <dgm:cxn modelId="{828C8E4E-F98E-4390-B7FC-C771C3334535}" type="presOf" srcId="{4E32507A-1617-475B-BB44-9EFD74F78CAE}" destId="{2C74B7CA-EA7F-4A3D-9025-07A20379B0FA}" srcOrd="0" destOrd="0" presId="urn:microsoft.com/office/officeart/2005/8/layout/radial6"/>
    <dgm:cxn modelId="{78C11E71-B402-4629-82D8-712F97980E87}" type="presOf" srcId="{8C8C4A8A-C09E-46E9-9B27-48320EBC135F}" destId="{BD89D3A0-E72C-42B3-96D0-1CDA74778063}" srcOrd="0" destOrd="0" presId="urn:microsoft.com/office/officeart/2005/8/layout/radial6"/>
    <dgm:cxn modelId="{7DFFFB51-C206-46FD-A771-D50549173F26}" type="presOf" srcId="{C840A761-1430-4B32-9926-6109977A22AF}" destId="{776C326D-8B63-430A-9267-5728E6631E3B}" srcOrd="0" destOrd="0" presId="urn:microsoft.com/office/officeart/2005/8/layout/radial6"/>
    <dgm:cxn modelId="{EA4DA357-569B-4B22-97D0-12860A8E39ED}" type="presOf" srcId="{26B17EBA-B7DF-4287-A100-9C443E2089C6}" destId="{332DC335-D15F-4B00-9DB7-3C8A68916824}" srcOrd="0" destOrd="0" presId="urn:microsoft.com/office/officeart/2005/8/layout/radial6"/>
    <dgm:cxn modelId="{6EF7048C-6DB0-4AD9-B02C-EC01F1831C5E}" type="presOf" srcId="{1B4056EA-0B47-40B8-B104-ACA6E92467B0}" destId="{A555D82E-4672-42D0-BAEC-8AF6795FD67C}" srcOrd="0" destOrd="0" presId="urn:microsoft.com/office/officeart/2005/8/layout/radial6"/>
    <dgm:cxn modelId="{31B4B294-0F2C-458C-ADD6-36D39EDA4744}" srcId="{6BD15EF6-76E4-4ED4-8F92-F0D9B77C75C0}" destId="{CCE49EA0-10BD-4839-8F0A-76BEE80E282A}" srcOrd="3" destOrd="0" parTransId="{58B43907-1940-41C2-B89B-ADC3AFE8D9BE}" sibTransId="{8DA54BDD-EDBF-4297-840D-E50AB47B2E8D}"/>
    <dgm:cxn modelId="{6395B4B2-4901-4CEC-8BF7-9D9958E81171}" srcId="{6BD15EF6-76E4-4ED4-8F92-F0D9B77C75C0}" destId="{914108D6-3D56-4EF0-9D6E-EC35B917577F}" srcOrd="4" destOrd="0" parTransId="{E79D8BEE-5098-492C-8DF7-E6704911BD0C}" sibTransId="{1B4056EA-0B47-40B8-B104-ACA6E92467B0}"/>
    <dgm:cxn modelId="{77EC67C3-C6AE-4772-9A20-6FE163368459}" type="presOf" srcId="{AABFCD0A-E04D-408B-BB5D-8902246A8EAF}" destId="{EEA197C5-1C8F-420C-93DB-540F2E0EF8FF}" srcOrd="0" destOrd="0" presId="urn:microsoft.com/office/officeart/2005/8/layout/radial6"/>
    <dgm:cxn modelId="{68934FC3-FF22-436E-8347-12966CBCB6E0}" type="presOf" srcId="{23FC56C0-8289-44CF-B47A-421826BF250F}" destId="{518FA6DA-E501-42FD-AFD6-A3BAE17E2639}" srcOrd="0" destOrd="0" presId="urn:microsoft.com/office/officeart/2005/8/layout/radial6"/>
    <dgm:cxn modelId="{41A780C3-E6C1-4CE9-BC14-22BF51106764}" type="presOf" srcId="{CCE49EA0-10BD-4839-8F0A-76BEE80E282A}" destId="{8E865AA9-4326-49F4-BF93-125425A853FE}" srcOrd="0" destOrd="0" presId="urn:microsoft.com/office/officeart/2005/8/layout/radial6"/>
    <dgm:cxn modelId="{6EC2CAFD-B6A7-4819-A3DA-EF9EBF743155}" type="presOf" srcId="{38195FB8-A356-4F8A-AEC7-7E343E1701C0}" destId="{9C1540F1-1AFC-43F0-88A0-5F82148750C2}" srcOrd="0" destOrd="0" presId="urn:microsoft.com/office/officeart/2005/8/layout/radial6"/>
    <dgm:cxn modelId="{D0F5A2AD-902B-42D8-943B-6DA2EA817B9B}" type="presParOf" srcId="{9C1540F1-1AFC-43F0-88A0-5F82148750C2}" destId="{6BA47CF2-1CBE-49A6-9051-6FD16E7BAF15}" srcOrd="0" destOrd="0" presId="urn:microsoft.com/office/officeart/2005/8/layout/radial6"/>
    <dgm:cxn modelId="{12802DA1-C031-4296-8CDA-0F7532EB48AE}" type="presParOf" srcId="{9C1540F1-1AFC-43F0-88A0-5F82148750C2}" destId="{302666C3-1AB2-4E86-8408-2F1DBAED38D9}" srcOrd="1" destOrd="0" presId="urn:microsoft.com/office/officeart/2005/8/layout/radial6"/>
    <dgm:cxn modelId="{BA04F511-22F1-486A-BD8F-71BBFC88E4D2}" type="presParOf" srcId="{9C1540F1-1AFC-43F0-88A0-5F82148750C2}" destId="{A66FE3A6-5832-4D0B-9347-8B7C87A1A364}" srcOrd="2" destOrd="0" presId="urn:microsoft.com/office/officeart/2005/8/layout/radial6"/>
    <dgm:cxn modelId="{C501323E-C1FD-4894-A516-EA0689BBDC71}" type="presParOf" srcId="{9C1540F1-1AFC-43F0-88A0-5F82148750C2}" destId="{A221C93C-45D0-43EA-945C-93133641C9B9}" srcOrd="3" destOrd="0" presId="urn:microsoft.com/office/officeart/2005/8/layout/radial6"/>
    <dgm:cxn modelId="{062B1E97-DADE-4990-A377-1625E4D8ECB4}" type="presParOf" srcId="{9C1540F1-1AFC-43F0-88A0-5F82148750C2}" destId="{776C326D-8B63-430A-9267-5728E6631E3B}" srcOrd="4" destOrd="0" presId="urn:microsoft.com/office/officeart/2005/8/layout/radial6"/>
    <dgm:cxn modelId="{2A6A62B7-22E5-4C58-9B63-061065F33037}" type="presParOf" srcId="{9C1540F1-1AFC-43F0-88A0-5F82148750C2}" destId="{27F733CF-A930-4928-96EE-422833B0A175}" srcOrd="5" destOrd="0" presId="urn:microsoft.com/office/officeart/2005/8/layout/radial6"/>
    <dgm:cxn modelId="{ED872EBF-AE11-4531-B520-AC31F8FA1DC5}" type="presParOf" srcId="{9C1540F1-1AFC-43F0-88A0-5F82148750C2}" destId="{EEA197C5-1C8F-420C-93DB-540F2E0EF8FF}" srcOrd="6" destOrd="0" presId="urn:microsoft.com/office/officeart/2005/8/layout/radial6"/>
    <dgm:cxn modelId="{22E575B6-FC6A-4FCC-A931-63AEA1EE722F}" type="presParOf" srcId="{9C1540F1-1AFC-43F0-88A0-5F82148750C2}" destId="{2C74B7CA-EA7F-4A3D-9025-07A20379B0FA}" srcOrd="7" destOrd="0" presId="urn:microsoft.com/office/officeart/2005/8/layout/radial6"/>
    <dgm:cxn modelId="{8A3DF956-B107-4279-8062-F590CD1437C2}" type="presParOf" srcId="{9C1540F1-1AFC-43F0-88A0-5F82148750C2}" destId="{8ACF6FF9-91DC-44B0-8461-FA2894A9D6AD}" srcOrd="8" destOrd="0" presId="urn:microsoft.com/office/officeart/2005/8/layout/radial6"/>
    <dgm:cxn modelId="{86A052A7-3DA3-4A24-949D-74320B8F3CCC}" type="presParOf" srcId="{9C1540F1-1AFC-43F0-88A0-5F82148750C2}" destId="{BD89D3A0-E72C-42B3-96D0-1CDA74778063}" srcOrd="9" destOrd="0" presId="urn:microsoft.com/office/officeart/2005/8/layout/radial6"/>
    <dgm:cxn modelId="{5160AEE9-50EE-4731-BE85-174E4B39DE08}" type="presParOf" srcId="{9C1540F1-1AFC-43F0-88A0-5F82148750C2}" destId="{8E865AA9-4326-49F4-BF93-125425A853FE}" srcOrd="10" destOrd="0" presId="urn:microsoft.com/office/officeart/2005/8/layout/radial6"/>
    <dgm:cxn modelId="{40E4C9AF-F0A0-46C4-91D9-07F22ACB0400}" type="presParOf" srcId="{9C1540F1-1AFC-43F0-88A0-5F82148750C2}" destId="{37231B5F-8C90-4D55-BEAB-32F2396F7C23}" srcOrd="11" destOrd="0" presId="urn:microsoft.com/office/officeart/2005/8/layout/radial6"/>
    <dgm:cxn modelId="{C462E8C5-D234-4B4B-8D9D-38D240D9CFC3}" type="presParOf" srcId="{9C1540F1-1AFC-43F0-88A0-5F82148750C2}" destId="{D6C128A9-C9EF-43C3-86E3-2F11DFF0E6B5}" srcOrd="12" destOrd="0" presId="urn:microsoft.com/office/officeart/2005/8/layout/radial6"/>
    <dgm:cxn modelId="{CAA661B2-3697-47F4-8991-8CF21D5FEDDA}" type="presParOf" srcId="{9C1540F1-1AFC-43F0-88A0-5F82148750C2}" destId="{0F2BB871-F3D8-40AB-A082-7222784909A4}" srcOrd="13" destOrd="0" presId="urn:microsoft.com/office/officeart/2005/8/layout/radial6"/>
    <dgm:cxn modelId="{EB7EE97F-CADE-4F83-8A84-EA8DB40A2D78}" type="presParOf" srcId="{9C1540F1-1AFC-43F0-88A0-5F82148750C2}" destId="{1ED7543C-38A0-40CB-85BD-45774594FCA0}" srcOrd="14" destOrd="0" presId="urn:microsoft.com/office/officeart/2005/8/layout/radial6"/>
    <dgm:cxn modelId="{74DE5F2E-BB06-4C12-86E2-145F57B05C92}" type="presParOf" srcId="{9C1540F1-1AFC-43F0-88A0-5F82148750C2}" destId="{A555D82E-4672-42D0-BAEC-8AF6795FD67C}" srcOrd="15" destOrd="0" presId="urn:microsoft.com/office/officeart/2005/8/layout/radial6"/>
    <dgm:cxn modelId="{7C96506C-08C2-4CFD-8027-7045931FE84F}" type="presParOf" srcId="{9C1540F1-1AFC-43F0-88A0-5F82148750C2}" destId="{332DC335-D15F-4B00-9DB7-3C8A68916824}" srcOrd="16" destOrd="0" presId="urn:microsoft.com/office/officeart/2005/8/layout/radial6"/>
    <dgm:cxn modelId="{8749684F-ED94-49AD-B706-39046D578BA3}" type="presParOf" srcId="{9C1540F1-1AFC-43F0-88A0-5F82148750C2}" destId="{3B6AC7BD-7C40-4DD6-A3A9-E7C09EE693C3}" srcOrd="17" destOrd="0" presId="urn:microsoft.com/office/officeart/2005/8/layout/radial6"/>
    <dgm:cxn modelId="{CB7C5299-4712-40FD-80D7-2BC06BF1F7EE}" type="presParOf" srcId="{9C1540F1-1AFC-43F0-88A0-5F82148750C2}" destId="{518FA6DA-E501-42FD-AFD6-A3BAE17E2639}"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E8DC4-5613-4FC7-AE37-D9B955118AFC}">
      <dsp:nvSpPr>
        <dsp:cNvPr id="0" name=""/>
        <dsp:cNvSpPr/>
      </dsp:nvSpPr>
      <dsp:spPr>
        <a:xfrm>
          <a:off x="1047225" y="189652"/>
          <a:ext cx="2573637" cy="2573637"/>
        </a:xfrm>
        <a:prstGeom prst="pie">
          <a:avLst>
            <a:gd name="adj1" fmla="val 16200000"/>
            <a:gd name="adj2" fmla="val 20520000"/>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rPr>
            <a:t>Pre-processing</a:t>
          </a:r>
          <a:endParaRPr lang="en-DE" sz="1200" b="1" kern="1200">
            <a:solidFill>
              <a:schemeClr val="tx1"/>
            </a:solidFill>
          </a:endParaRPr>
        </a:p>
      </dsp:txBody>
      <dsp:txXfrm>
        <a:off x="2389806" y="622268"/>
        <a:ext cx="827240" cy="551493"/>
      </dsp:txXfrm>
    </dsp:sp>
    <dsp:sp modelId="{076A89EF-9AD0-467E-9E7B-6207B0CC2093}">
      <dsp:nvSpPr>
        <dsp:cNvPr id="0" name=""/>
        <dsp:cNvSpPr/>
      </dsp:nvSpPr>
      <dsp:spPr>
        <a:xfrm>
          <a:off x="1069285" y="258282"/>
          <a:ext cx="2573637" cy="2573637"/>
        </a:xfrm>
        <a:prstGeom prst="pie">
          <a:avLst>
            <a:gd name="adj1" fmla="val 20520000"/>
            <a:gd name="adj2" fmla="val 324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rPr>
            <a:t>Method of Solution</a:t>
          </a:r>
          <a:endParaRPr lang="en-DE" sz="1200" b="1" kern="1200">
            <a:solidFill>
              <a:schemeClr val="tx1"/>
            </a:solidFill>
          </a:endParaRPr>
        </a:p>
      </dsp:txBody>
      <dsp:txXfrm>
        <a:off x="2726830" y="1434190"/>
        <a:ext cx="765963" cy="612770"/>
      </dsp:txXfrm>
    </dsp:sp>
    <dsp:sp modelId="{3FCB5E40-C275-4E05-9C8B-A720EA1B4472}">
      <dsp:nvSpPr>
        <dsp:cNvPr id="0" name=""/>
        <dsp:cNvSpPr/>
      </dsp:nvSpPr>
      <dsp:spPr>
        <a:xfrm>
          <a:off x="1011071" y="300564"/>
          <a:ext cx="2573637" cy="2573637"/>
        </a:xfrm>
        <a:prstGeom prst="pie">
          <a:avLst>
            <a:gd name="adj1" fmla="val 3240000"/>
            <a:gd name="adj2" fmla="val 756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rPr>
            <a:t>Post-processing</a:t>
          </a:r>
          <a:endParaRPr lang="en-DE" sz="1200" b="1" kern="1200">
            <a:solidFill>
              <a:schemeClr val="tx1"/>
            </a:solidFill>
          </a:endParaRPr>
        </a:p>
      </dsp:txBody>
      <dsp:txXfrm>
        <a:off x="1930228" y="2108237"/>
        <a:ext cx="735324" cy="674047"/>
      </dsp:txXfrm>
    </dsp:sp>
    <dsp:sp modelId="{E31F2271-6B44-4751-9350-0B52A3378B1E}">
      <dsp:nvSpPr>
        <dsp:cNvPr id="0" name=""/>
        <dsp:cNvSpPr/>
      </dsp:nvSpPr>
      <dsp:spPr>
        <a:xfrm>
          <a:off x="952858" y="258282"/>
          <a:ext cx="2573637" cy="2573637"/>
        </a:xfrm>
        <a:prstGeom prst="pie">
          <a:avLst>
            <a:gd name="adj1" fmla="val 7560000"/>
            <a:gd name="adj2" fmla="val 1188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rPr>
            <a:t>Validation</a:t>
          </a:r>
          <a:endParaRPr lang="en-DE" sz="1200" b="1" kern="1200">
            <a:solidFill>
              <a:schemeClr val="tx1"/>
            </a:solidFill>
          </a:endParaRPr>
        </a:p>
      </dsp:txBody>
      <dsp:txXfrm>
        <a:off x="1102987" y="1434190"/>
        <a:ext cx="765963" cy="612770"/>
      </dsp:txXfrm>
    </dsp:sp>
    <dsp:sp modelId="{A7A39D14-43B3-43C2-9EC7-2A35C5C21CFE}">
      <dsp:nvSpPr>
        <dsp:cNvPr id="0" name=""/>
        <dsp:cNvSpPr/>
      </dsp:nvSpPr>
      <dsp:spPr>
        <a:xfrm>
          <a:off x="974918" y="189652"/>
          <a:ext cx="2573637" cy="2573637"/>
        </a:xfrm>
        <a:prstGeom prst="pie">
          <a:avLst>
            <a:gd name="adj1" fmla="val 11880000"/>
            <a:gd name="adj2" fmla="val 1620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rPr>
            <a:t>Geometry and Material</a:t>
          </a:r>
          <a:endParaRPr lang="en-DE" sz="1200" b="1" kern="1200">
            <a:solidFill>
              <a:schemeClr val="tx1"/>
            </a:solidFill>
          </a:endParaRPr>
        </a:p>
      </dsp:txBody>
      <dsp:txXfrm>
        <a:off x="1378734" y="622268"/>
        <a:ext cx="827240" cy="551493"/>
      </dsp:txXfrm>
    </dsp:sp>
    <dsp:sp modelId="{6D4A8EB9-0439-4DA5-96E1-C044A076E79A}">
      <dsp:nvSpPr>
        <dsp:cNvPr id="0" name=""/>
        <dsp:cNvSpPr/>
      </dsp:nvSpPr>
      <dsp:spPr>
        <a:xfrm>
          <a:off x="887783" y="30332"/>
          <a:ext cx="2892278" cy="2892278"/>
        </a:xfrm>
        <a:prstGeom prst="circularArrow">
          <a:avLst>
            <a:gd name="adj1" fmla="val 5085"/>
            <a:gd name="adj2" fmla="val 327528"/>
            <a:gd name="adj3" fmla="val 20192361"/>
            <a:gd name="adj4" fmla="val 16200324"/>
            <a:gd name="adj5" fmla="val 5932"/>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F46097D4-A2C3-4CD4-A0BF-FDB0E1E36543}">
      <dsp:nvSpPr>
        <dsp:cNvPr id="0" name=""/>
        <dsp:cNvSpPr/>
      </dsp:nvSpPr>
      <dsp:spPr>
        <a:xfrm>
          <a:off x="910142" y="98939"/>
          <a:ext cx="2892278" cy="2892278"/>
        </a:xfrm>
        <a:prstGeom prst="circularArrow">
          <a:avLst>
            <a:gd name="adj1" fmla="val 5085"/>
            <a:gd name="adj2" fmla="val 327528"/>
            <a:gd name="adj3" fmla="val 2912753"/>
            <a:gd name="adj4" fmla="val 20519953"/>
            <a:gd name="adj5" fmla="val 5932"/>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sp>
    <dsp:sp modelId="{987026D4-D174-4E03-90F7-36985667F81C}">
      <dsp:nvSpPr>
        <dsp:cNvPr id="0" name=""/>
        <dsp:cNvSpPr/>
      </dsp:nvSpPr>
      <dsp:spPr>
        <a:xfrm>
          <a:off x="851751" y="141350"/>
          <a:ext cx="2892278" cy="2892278"/>
        </a:xfrm>
        <a:prstGeom prst="circularArrow">
          <a:avLst>
            <a:gd name="adj1" fmla="val 5085"/>
            <a:gd name="adj2" fmla="val 327528"/>
            <a:gd name="adj3" fmla="val 7232777"/>
            <a:gd name="adj4" fmla="val 3239695"/>
            <a:gd name="adj5" fmla="val 5932"/>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sp>
    <dsp:sp modelId="{39BD6BF0-D2AC-4F19-A570-249A98388EBD}">
      <dsp:nvSpPr>
        <dsp:cNvPr id="0" name=""/>
        <dsp:cNvSpPr/>
      </dsp:nvSpPr>
      <dsp:spPr>
        <a:xfrm>
          <a:off x="793360" y="98939"/>
          <a:ext cx="2892278" cy="2892278"/>
        </a:xfrm>
        <a:prstGeom prst="circularArrow">
          <a:avLst>
            <a:gd name="adj1" fmla="val 5085"/>
            <a:gd name="adj2" fmla="val 327528"/>
            <a:gd name="adj3" fmla="val 11552519"/>
            <a:gd name="adj4" fmla="val 7559718"/>
            <a:gd name="adj5" fmla="val 5932"/>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sp>
    <dsp:sp modelId="{A64702AF-A229-41C0-B834-0E0F78D532F1}">
      <dsp:nvSpPr>
        <dsp:cNvPr id="0" name=""/>
        <dsp:cNvSpPr/>
      </dsp:nvSpPr>
      <dsp:spPr>
        <a:xfrm>
          <a:off x="815719" y="30332"/>
          <a:ext cx="2892278" cy="2892278"/>
        </a:xfrm>
        <a:prstGeom prst="circularArrow">
          <a:avLst>
            <a:gd name="adj1" fmla="val 5085"/>
            <a:gd name="adj2" fmla="val 327528"/>
            <a:gd name="adj3" fmla="val 15872148"/>
            <a:gd name="adj4" fmla="val 11880111"/>
            <a:gd name="adj5" fmla="val 5932"/>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FA6DA-E501-42FD-AFD6-A3BAE17E2639}">
      <dsp:nvSpPr>
        <dsp:cNvPr id="0" name=""/>
        <dsp:cNvSpPr/>
      </dsp:nvSpPr>
      <dsp:spPr>
        <a:xfrm>
          <a:off x="2312411" y="535160"/>
          <a:ext cx="3661671" cy="3661671"/>
        </a:xfrm>
        <a:prstGeom prst="blockArc">
          <a:avLst>
            <a:gd name="adj1" fmla="val 12600000"/>
            <a:gd name="adj2" fmla="val 16200000"/>
            <a:gd name="adj3" fmla="val 4525"/>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A555D82E-4672-42D0-BAEC-8AF6795FD67C}">
      <dsp:nvSpPr>
        <dsp:cNvPr id="0" name=""/>
        <dsp:cNvSpPr/>
      </dsp:nvSpPr>
      <dsp:spPr>
        <a:xfrm>
          <a:off x="2312411" y="535160"/>
          <a:ext cx="3661671" cy="3661671"/>
        </a:xfrm>
        <a:prstGeom prst="blockArc">
          <a:avLst>
            <a:gd name="adj1" fmla="val 9000000"/>
            <a:gd name="adj2" fmla="val 12600000"/>
            <a:gd name="adj3" fmla="val 4525"/>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D6C128A9-C9EF-43C3-86E3-2F11DFF0E6B5}">
      <dsp:nvSpPr>
        <dsp:cNvPr id="0" name=""/>
        <dsp:cNvSpPr/>
      </dsp:nvSpPr>
      <dsp:spPr>
        <a:xfrm>
          <a:off x="2312411" y="535160"/>
          <a:ext cx="3661671" cy="3661671"/>
        </a:xfrm>
        <a:prstGeom prst="blockArc">
          <a:avLst>
            <a:gd name="adj1" fmla="val 5400000"/>
            <a:gd name="adj2" fmla="val 9000000"/>
            <a:gd name="adj3" fmla="val 4525"/>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BD89D3A0-E72C-42B3-96D0-1CDA74778063}">
      <dsp:nvSpPr>
        <dsp:cNvPr id="0" name=""/>
        <dsp:cNvSpPr/>
      </dsp:nvSpPr>
      <dsp:spPr>
        <a:xfrm>
          <a:off x="2312411" y="535160"/>
          <a:ext cx="3661671" cy="3661671"/>
        </a:xfrm>
        <a:prstGeom prst="blockArc">
          <a:avLst>
            <a:gd name="adj1" fmla="val 1800000"/>
            <a:gd name="adj2" fmla="val 5400000"/>
            <a:gd name="adj3" fmla="val 4525"/>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EEA197C5-1C8F-420C-93DB-540F2E0EF8FF}">
      <dsp:nvSpPr>
        <dsp:cNvPr id="0" name=""/>
        <dsp:cNvSpPr/>
      </dsp:nvSpPr>
      <dsp:spPr>
        <a:xfrm>
          <a:off x="2312411" y="535160"/>
          <a:ext cx="3661671" cy="3661671"/>
        </a:xfrm>
        <a:prstGeom prst="blockArc">
          <a:avLst>
            <a:gd name="adj1" fmla="val 19800000"/>
            <a:gd name="adj2" fmla="val 1800000"/>
            <a:gd name="adj3" fmla="val 4525"/>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A221C93C-45D0-43EA-945C-93133641C9B9}">
      <dsp:nvSpPr>
        <dsp:cNvPr id="0" name=""/>
        <dsp:cNvSpPr/>
      </dsp:nvSpPr>
      <dsp:spPr>
        <a:xfrm>
          <a:off x="2312411" y="535160"/>
          <a:ext cx="3661671" cy="3661671"/>
        </a:xfrm>
        <a:prstGeom prst="blockArc">
          <a:avLst>
            <a:gd name="adj1" fmla="val 16200000"/>
            <a:gd name="adj2" fmla="val 19800000"/>
            <a:gd name="adj3" fmla="val 4525"/>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6BA47CF2-1CBE-49A6-9051-6FD16E7BAF15}">
      <dsp:nvSpPr>
        <dsp:cNvPr id="0" name=""/>
        <dsp:cNvSpPr/>
      </dsp:nvSpPr>
      <dsp:spPr>
        <a:xfrm>
          <a:off x="3321422" y="1544171"/>
          <a:ext cx="1643649" cy="164364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Factors to be considered</a:t>
          </a:r>
          <a:endParaRPr lang="en-DE" sz="1600" b="1" kern="1200"/>
        </a:p>
      </dsp:txBody>
      <dsp:txXfrm>
        <a:off x="3562129" y="1784878"/>
        <a:ext cx="1162235" cy="1162235"/>
      </dsp:txXfrm>
    </dsp:sp>
    <dsp:sp modelId="{302666C3-1AB2-4E86-8408-2F1DBAED38D9}">
      <dsp:nvSpPr>
        <dsp:cNvPr id="0" name=""/>
        <dsp:cNvSpPr/>
      </dsp:nvSpPr>
      <dsp:spPr>
        <a:xfrm>
          <a:off x="3458120" y="-78924"/>
          <a:ext cx="1370252" cy="131101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Type of analysis</a:t>
          </a:r>
          <a:endParaRPr lang="en-DE" sz="1400" b="1" kern="1200"/>
        </a:p>
      </dsp:txBody>
      <dsp:txXfrm>
        <a:off x="3658789" y="113069"/>
        <a:ext cx="968914" cy="927024"/>
      </dsp:txXfrm>
    </dsp:sp>
    <dsp:sp modelId="{776C326D-8B63-430A-9267-5728E6631E3B}">
      <dsp:nvSpPr>
        <dsp:cNvPr id="0" name=""/>
        <dsp:cNvSpPr/>
      </dsp:nvSpPr>
      <dsp:spPr>
        <a:xfrm>
          <a:off x="5007800" y="815783"/>
          <a:ext cx="1370252" cy="131101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Areas of Interest</a:t>
          </a:r>
          <a:endParaRPr lang="en-DE" sz="1400" b="1" kern="1200"/>
        </a:p>
      </dsp:txBody>
      <dsp:txXfrm>
        <a:off x="5208469" y="1007776"/>
        <a:ext cx="968914" cy="927024"/>
      </dsp:txXfrm>
    </dsp:sp>
    <dsp:sp modelId="{2C74B7CA-EA7F-4A3D-9025-07A20379B0FA}">
      <dsp:nvSpPr>
        <dsp:cNvPr id="0" name=""/>
        <dsp:cNvSpPr/>
      </dsp:nvSpPr>
      <dsp:spPr>
        <a:xfrm>
          <a:off x="5007800" y="2605199"/>
          <a:ext cx="1370252" cy="131101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Determining importance of small dimensions</a:t>
          </a:r>
          <a:endParaRPr lang="en-DE" sz="1400" b="1" kern="1200"/>
        </a:p>
      </dsp:txBody>
      <dsp:txXfrm>
        <a:off x="5208469" y="2797192"/>
        <a:ext cx="968914" cy="927024"/>
      </dsp:txXfrm>
    </dsp:sp>
    <dsp:sp modelId="{8E865AA9-4326-49F4-BF93-125425A853FE}">
      <dsp:nvSpPr>
        <dsp:cNvPr id="0" name=""/>
        <dsp:cNvSpPr/>
      </dsp:nvSpPr>
      <dsp:spPr>
        <a:xfrm>
          <a:off x="3458120" y="3499906"/>
          <a:ext cx="1370252" cy="131101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Element quality</a:t>
          </a:r>
          <a:endParaRPr lang="en-DE" sz="1400" b="1" kern="1200"/>
        </a:p>
      </dsp:txBody>
      <dsp:txXfrm>
        <a:off x="3658789" y="3691899"/>
        <a:ext cx="968914" cy="927024"/>
      </dsp:txXfrm>
    </dsp:sp>
    <dsp:sp modelId="{0F2BB871-F3D8-40AB-A082-7222784909A4}">
      <dsp:nvSpPr>
        <dsp:cNvPr id="0" name=""/>
        <dsp:cNvSpPr/>
      </dsp:nvSpPr>
      <dsp:spPr>
        <a:xfrm>
          <a:off x="1908441" y="2605199"/>
          <a:ext cx="1370252" cy="131101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Accuracy of solution</a:t>
          </a:r>
          <a:endParaRPr lang="en-DE" sz="1400" b="1" kern="1200"/>
        </a:p>
      </dsp:txBody>
      <dsp:txXfrm>
        <a:off x="2109110" y="2797192"/>
        <a:ext cx="968914" cy="927024"/>
      </dsp:txXfrm>
    </dsp:sp>
    <dsp:sp modelId="{332DC335-D15F-4B00-9DB7-3C8A68916824}">
      <dsp:nvSpPr>
        <dsp:cNvPr id="0" name=""/>
        <dsp:cNvSpPr/>
      </dsp:nvSpPr>
      <dsp:spPr>
        <a:xfrm>
          <a:off x="1902866" y="798726"/>
          <a:ext cx="1381401" cy="134512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Computational effort</a:t>
          </a:r>
          <a:endParaRPr lang="en-DE" sz="1200" b="1" kern="1200"/>
        </a:p>
      </dsp:txBody>
      <dsp:txXfrm>
        <a:off x="2105167" y="995715"/>
        <a:ext cx="976799" cy="951146"/>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12/28/2022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FDDAD7-A41A-4414-8211-C5E2AC7F93EC}" type="slidenum">
              <a:rPr lang="en-US" smtClean="0"/>
              <a:pPr/>
              <a:t>1</a:t>
            </a:fld>
            <a:endParaRPr lang="en-US"/>
          </a:p>
        </p:txBody>
      </p:sp>
    </p:spTree>
    <p:extLst>
      <p:ext uri="{BB962C8B-B14F-4D97-AF65-F5344CB8AC3E}">
        <p14:creationId xmlns:p14="http://schemas.microsoft.com/office/powerpoint/2010/main" val="147408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different types of elements that are available in FEA. The simplest  classification would be to categorize them into 1D, 2D and 3D. </a:t>
            </a:r>
          </a:p>
          <a:p>
            <a:endParaRPr lang="en-US"/>
          </a:p>
          <a:p>
            <a:r>
              <a:rPr lang="en-US"/>
              <a:t>1D elements can be in the form of lines, curves or splines.</a:t>
            </a:r>
          </a:p>
          <a:p>
            <a:endParaRPr lang="en-US"/>
          </a:p>
          <a:p>
            <a:r>
              <a:rPr lang="en-US"/>
              <a:t>2D elements have simple forms like triangular and rectangular but can also have more complicated geometry as shown in the diagram based on the type of function they serve.</a:t>
            </a:r>
          </a:p>
          <a:p>
            <a:endParaRPr lang="en-US"/>
          </a:p>
          <a:p>
            <a:r>
              <a:rPr lang="en-US"/>
              <a:t>The same goes for 3D elements.</a:t>
            </a:r>
          </a:p>
          <a:p>
            <a:endParaRPr lang="en-US"/>
          </a:p>
          <a:p>
            <a:r>
              <a:rPr lang="en-US"/>
              <a:t>It is important to note that 3D elements have higher computational effort than 1D or 2D. The higher the number of nodes the higher the computational effort but the greater the accuracy of results.</a:t>
            </a:r>
          </a:p>
          <a:p>
            <a:endParaRPr lang="en-US"/>
          </a:p>
          <a:p>
            <a:r>
              <a:rPr lang="en-US"/>
              <a:t>Choosing the right type of element is dependent on the type of scenario we are trying to simulate. For example in the case of 2D planar stress condition or an axisymmetric model, 2D elements can be used.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It is key to choose elements that would solve the numerical equations accurately. More complex simulations like crack propagation or fluid flow required higher order elements.</a:t>
            </a:r>
          </a:p>
          <a:p>
            <a:endParaRPr lang="en-US"/>
          </a:p>
          <a:p>
            <a:endParaRPr lang="en-US"/>
          </a:p>
          <a:p>
            <a:r>
              <a:rPr lang="en-US"/>
              <a:t>We will learn more about this in the next slide.</a:t>
            </a:r>
            <a:endParaRPr lang="en-DE"/>
          </a:p>
        </p:txBody>
      </p:sp>
      <p:sp>
        <p:nvSpPr>
          <p:cNvPr id="4" name="Slide Number Placeholder 3"/>
          <p:cNvSpPr>
            <a:spLocks noGrp="1"/>
          </p:cNvSpPr>
          <p:nvPr>
            <p:ph type="sldNum" sz="quarter" idx="5"/>
          </p:nvPr>
        </p:nvSpPr>
        <p:spPr/>
        <p:txBody>
          <a:bodyPr/>
          <a:lstStyle/>
          <a:p>
            <a:fld id="{27FDDAD7-A41A-4414-8211-C5E2AC7F93EC}" type="slidenum">
              <a:rPr lang="en-US" smtClean="0"/>
              <a:pPr/>
              <a:t>10</a:t>
            </a:fld>
            <a:endParaRPr lang="en-US"/>
          </a:p>
        </p:txBody>
      </p:sp>
    </p:spTree>
    <p:extLst>
      <p:ext uri="{BB962C8B-B14F-4D97-AF65-F5344CB8AC3E}">
        <p14:creationId xmlns:p14="http://schemas.microsoft.com/office/powerpoint/2010/main" val="1358137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Choosing the right mesh is a very important part of FEM. Let us briefly discuss some important factors to be considered during mesh generation:</a:t>
            </a:r>
          </a:p>
          <a:p>
            <a:endParaRPr lang="en-US"/>
          </a:p>
          <a:p>
            <a:pPr marL="171450" indent="-171450">
              <a:buFont typeface="Arial" panose="020B0604020202020204" pitchFamily="34" charset="0"/>
              <a:buChar char="•"/>
            </a:pPr>
            <a:r>
              <a:rPr lang="en-US"/>
              <a:t>Type of analysis plays an important role. Complex analysis like crack propagation require a finer mesh when compared to static analysis.</a:t>
            </a:r>
          </a:p>
          <a:p>
            <a:pPr marL="171450" indent="-171450">
              <a:buFont typeface="Arial" panose="020B0604020202020204" pitchFamily="34" charset="0"/>
              <a:buChar char="•"/>
            </a:pPr>
            <a:r>
              <a:rPr lang="en-US"/>
              <a:t>Areas of interest like stress concentration regions or impact regions require a finer mesh than that of the less relevant or unaffected areas.</a:t>
            </a:r>
          </a:p>
          <a:p>
            <a:pPr marL="171450" indent="-171450">
              <a:buFont typeface="Arial" panose="020B0604020202020204" pitchFamily="34" charset="0"/>
              <a:buChar char="•"/>
            </a:pPr>
            <a:r>
              <a:rPr lang="en-US"/>
              <a:t>It is important to note that not all dimensions in a model are relevant. In order to save computational effort, irrelevant geometries like holes and filets are ignored in the model while creating a mesh.</a:t>
            </a:r>
          </a:p>
          <a:p>
            <a:pPr marL="171450" indent="-171450">
              <a:buFont typeface="Arial" panose="020B0604020202020204" pitchFamily="34" charset="0"/>
              <a:buChar char="•"/>
            </a:pPr>
            <a:r>
              <a:rPr lang="en-US"/>
              <a:t>It is important to check the element quality as distorted or warped elements cause numerical errors and instability in the model. One quality check that is typically used is the aspect ratio of the element which is the ratio of the largest dimension to the smallest dimension of the element. Another quality check that is often used is skewness of the element which identifies how close to an ideal geometry (i.e. equiangular) is the element.</a:t>
            </a:r>
          </a:p>
          <a:p>
            <a:pPr marL="171450" indent="-171450">
              <a:buFont typeface="Arial" panose="020B0604020202020204" pitchFamily="34" charset="0"/>
              <a:buChar char="•"/>
            </a:pPr>
            <a:r>
              <a:rPr lang="en-US"/>
              <a:t>Generally, finer the mesh, the more accurate the solution.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Finer meshes require higher computational time. Therefore, it is important to find a good balance between accuracy and computational effort.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DE"/>
          </a:p>
        </p:txBody>
      </p:sp>
      <p:sp>
        <p:nvSpPr>
          <p:cNvPr id="4" name="Slide Number Placeholder 3"/>
          <p:cNvSpPr>
            <a:spLocks noGrp="1"/>
          </p:cNvSpPr>
          <p:nvPr>
            <p:ph type="sldNum" sz="quarter" idx="5"/>
          </p:nvPr>
        </p:nvSpPr>
        <p:spPr/>
        <p:txBody>
          <a:bodyPr/>
          <a:lstStyle/>
          <a:p>
            <a:fld id="{27FDDAD7-A41A-4414-8211-C5E2AC7F93EC}" type="slidenum">
              <a:rPr lang="en-US" smtClean="0"/>
              <a:pPr/>
              <a:t>11</a:t>
            </a:fld>
            <a:endParaRPr lang="en-US"/>
          </a:p>
        </p:txBody>
      </p:sp>
    </p:spTree>
    <p:extLst>
      <p:ext uri="{BB962C8B-B14F-4D97-AF65-F5344CB8AC3E}">
        <p14:creationId xmlns:p14="http://schemas.microsoft.com/office/powerpoint/2010/main" val="1137196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more detailed explanation as to why a more refined mesh leads to more accurate solutions. In the graph above we can see how with increased number of elements the discretized solution can better emulate the behavior of the state variable.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a:t>Important to note: </a:t>
            </a:r>
            <a:r>
              <a:rPr lang="en-GB"/>
              <a:t>The sharper and complex the gradient of the real solution, the more refinement is needed to capture it.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Let us now look at the features that are available to us with </a:t>
            </a:r>
            <a:r>
              <a:rPr lang="en-US" sz="1200" err="1"/>
              <a:t>OnScale</a:t>
            </a:r>
            <a:r>
              <a:rPr lang="en-US" sz="1200"/>
              <a:t>.</a:t>
            </a:r>
          </a:p>
          <a:p>
            <a:endParaRPr lang="en-DE"/>
          </a:p>
        </p:txBody>
      </p:sp>
      <p:sp>
        <p:nvSpPr>
          <p:cNvPr id="4" name="Slide Number Placeholder 3"/>
          <p:cNvSpPr>
            <a:spLocks noGrp="1"/>
          </p:cNvSpPr>
          <p:nvPr>
            <p:ph type="sldNum" sz="quarter" idx="5"/>
          </p:nvPr>
        </p:nvSpPr>
        <p:spPr/>
        <p:txBody>
          <a:bodyPr/>
          <a:lstStyle/>
          <a:p>
            <a:fld id="{27FDDAD7-A41A-4414-8211-C5E2AC7F93EC}" type="slidenum">
              <a:rPr lang="en-US" smtClean="0"/>
              <a:pPr/>
              <a:t>12</a:t>
            </a:fld>
            <a:endParaRPr lang="en-US"/>
          </a:p>
        </p:txBody>
      </p:sp>
    </p:spTree>
    <p:extLst>
      <p:ext uri="{BB962C8B-B14F-4D97-AF65-F5344CB8AC3E}">
        <p14:creationId xmlns:p14="http://schemas.microsoft.com/office/powerpoint/2010/main" val="2827775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OnScale</a:t>
            </a:r>
            <a:r>
              <a:rPr lang="en-US" dirty="0"/>
              <a:t> has been developed with automatic meshing features to make the life of the user easier when carrying out a simulation. Some of the most important features include:</a:t>
            </a:r>
          </a:p>
          <a:p>
            <a:pPr marL="171450" indent="-171450">
              <a:lnSpc>
                <a:spcPct val="150000"/>
              </a:lnSpc>
              <a:buFont typeface="Arial" panose="020B0604020202020204" pitchFamily="34" charset="0"/>
              <a:buChar char="•"/>
            </a:pPr>
            <a:r>
              <a:rPr lang="en-US" sz="1200" dirty="0"/>
              <a:t>Automatic optimization of mesh cell quality – minimizing skewness and aspect ratio.</a:t>
            </a:r>
          </a:p>
          <a:p>
            <a:pPr marL="171450" indent="-171450">
              <a:lnSpc>
                <a:spcPct val="150000"/>
              </a:lnSpc>
              <a:buFont typeface="Arial" panose="020B0604020202020204" pitchFamily="34" charset="0"/>
              <a:buChar char="•"/>
            </a:pPr>
            <a:r>
              <a:rPr lang="en-US" sz="1200" dirty="0"/>
              <a:t>Automatic mesh adjustments to areas of applied boundary conditions. This can be observed in the images at the top. </a:t>
            </a:r>
          </a:p>
          <a:p>
            <a:pPr marL="171450" indent="-171450">
              <a:lnSpc>
                <a:spcPct val="150000"/>
              </a:lnSpc>
              <a:buFont typeface="Arial" panose="020B0604020202020204" pitchFamily="34" charset="0"/>
              <a:buChar char="•"/>
            </a:pPr>
            <a:r>
              <a:rPr lang="en-US" sz="1200" dirty="0"/>
              <a:t>Higher mesh densities in areas with curved features. This can be observed in the image at the top right. The curved edges have a finer mesh. </a:t>
            </a:r>
          </a:p>
          <a:p>
            <a:pPr marL="171450" indent="-171450">
              <a:lnSpc>
                <a:spcPct val="150000"/>
              </a:lnSpc>
              <a:buFont typeface="Arial" panose="020B0604020202020204" pitchFamily="34" charset="0"/>
              <a:buChar char="•"/>
            </a:pPr>
            <a:r>
              <a:rPr lang="en-US" sz="1200" dirty="0"/>
              <a:t>Automatic edge refinement. This can be observed in the image to the top left when there is a change in the geometry and the edges have been refined with a finer mesh.</a:t>
            </a:r>
          </a:p>
          <a:p>
            <a:pPr marL="171450" indent="-171450">
              <a:lnSpc>
                <a:spcPct val="150000"/>
              </a:lnSpc>
              <a:buFont typeface="Arial" panose="020B0604020202020204" pitchFamily="34" charset="0"/>
              <a:buChar char="•"/>
            </a:pPr>
            <a:r>
              <a:rPr lang="en-US" sz="1200" dirty="0"/>
              <a:t>Mesh can be coarsened or refined twice based on the user’s preference. This can be observed in the bottom image. The coarsen or refine buttons can be used twice. </a:t>
            </a:r>
          </a:p>
          <a:p>
            <a:pPr marL="171450" indent="-171450">
              <a:lnSpc>
                <a:spcPct val="150000"/>
              </a:lnSpc>
              <a:buFont typeface="Arial" panose="020B0604020202020204" pitchFamily="34" charset="0"/>
              <a:buChar char="•"/>
            </a:pPr>
            <a:endParaRPr lang="en-US" sz="1200" dirty="0"/>
          </a:p>
          <a:p>
            <a:pPr marL="0" indent="0">
              <a:lnSpc>
                <a:spcPct val="150000"/>
              </a:lnSpc>
              <a:buFont typeface="Arial" panose="020B0604020202020204" pitchFamily="34" charset="0"/>
              <a:buNone/>
            </a:pPr>
            <a:r>
              <a:rPr lang="en-US" sz="1200" dirty="0"/>
              <a:t>To read more about this you can read the blog at the link mentioned in the bottom of the slide</a:t>
            </a:r>
          </a:p>
          <a:p>
            <a:pPr marL="0" indent="0">
              <a:lnSpc>
                <a:spcPct val="150000"/>
              </a:lnSpc>
              <a:buFont typeface="Arial" panose="020B0604020202020204" pitchFamily="34" charset="0"/>
              <a:buNone/>
            </a:pPr>
            <a:endParaRPr lang="en-US" sz="1200" dirty="0"/>
          </a:p>
          <a:p>
            <a:endParaRPr lang="en-DE"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13</a:t>
            </a:fld>
            <a:endParaRPr lang="en-US"/>
          </a:p>
        </p:txBody>
      </p:sp>
    </p:spTree>
    <p:extLst>
      <p:ext uri="{BB962C8B-B14F-4D97-AF65-F5344CB8AC3E}">
        <p14:creationId xmlns:p14="http://schemas.microsoft.com/office/powerpoint/2010/main" val="2775915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Note: If students would like to get some hands-on experience with meshing and simulation, the next few slides will walk them through simulating a simple I-beam in the online simulation platform Ansys OnScale</a:t>
            </a:r>
            <a:endParaRPr lang="en-DE"/>
          </a:p>
        </p:txBody>
      </p:sp>
      <p:sp>
        <p:nvSpPr>
          <p:cNvPr id="4" name="Slide Number Placeholder 3"/>
          <p:cNvSpPr>
            <a:spLocks noGrp="1"/>
          </p:cNvSpPr>
          <p:nvPr>
            <p:ph type="sldNum" sz="quarter" idx="5"/>
          </p:nvPr>
        </p:nvSpPr>
        <p:spPr/>
        <p:txBody>
          <a:bodyPr/>
          <a:lstStyle/>
          <a:p>
            <a:fld id="{27FDDAD7-A41A-4414-8211-C5E2AC7F93EC}" type="slidenum">
              <a:rPr lang="en-US" smtClean="0"/>
              <a:pPr/>
              <a:t>14</a:t>
            </a:fld>
            <a:endParaRPr lang="en-US"/>
          </a:p>
        </p:txBody>
      </p:sp>
    </p:spTree>
    <p:extLst>
      <p:ext uri="{BB962C8B-B14F-4D97-AF65-F5344CB8AC3E}">
        <p14:creationId xmlns:p14="http://schemas.microsoft.com/office/powerpoint/2010/main" val="3884857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27FDDAD7-A41A-4414-8211-C5E2AC7F93EC}" type="slidenum">
              <a:rPr lang="en-US" smtClean="0"/>
              <a:pPr/>
              <a:t>15</a:t>
            </a:fld>
            <a:endParaRPr lang="en-US"/>
          </a:p>
        </p:txBody>
      </p:sp>
    </p:spTree>
    <p:extLst>
      <p:ext uri="{BB962C8B-B14F-4D97-AF65-F5344CB8AC3E}">
        <p14:creationId xmlns:p14="http://schemas.microsoft.com/office/powerpoint/2010/main" val="1915707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27FDDAD7-A41A-4414-8211-C5E2AC7F93EC}" type="slidenum">
              <a:rPr lang="en-US" smtClean="0"/>
              <a:pPr/>
              <a:t>18</a:t>
            </a:fld>
            <a:endParaRPr lang="en-US"/>
          </a:p>
        </p:txBody>
      </p:sp>
    </p:spTree>
    <p:extLst>
      <p:ext uri="{BB962C8B-B14F-4D97-AF65-F5344CB8AC3E}">
        <p14:creationId xmlns:p14="http://schemas.microsoft.com/office/powerpoint/2010/main" val="3119724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 error is a very acceptable error percentage for this type of application.</a:t>
            </a:r>
            <a:endParaRPr lang="en-DE"/>
          </a:p>
        </p:txBody>
      </p:sp>
      <p:sp>
        <p:nvSpPr>
          <p:cNvPr id="4" name="Slide Number Placeholder 3"/>
          <p:cNvSpPr>
            <a:spLocks noGrp="1"/>
          </p:cNvSpPr>
          <p:nvPr>
            <p:ph type="sldNum" sz="quarter" idx="5"/>
          </p:nvPr>
        </p:nvSpPr>
        <p:spPr/>
        <p:txBody>
          <a:bodyPr/>
          <a:lstStyle/>
          <a:p>
            <a:fld id="{27FDDAD7-A41A-4414-8211-C5E2AC7F93EC}" type="slidenum">
              <a:rPr lang="en-US" smtClean="0"/>
              <a:pPr/>
              <a:t>20</a:t>
            </a:fld>
            <a:endParaRPr lang="en-US"/>
          </a:p>
        </p:txBody>
      </p:sp>
    </p:spTree>
    <p:extLst>
      <p:ext uri="{BB962C8B-B14F-4D97-AF65-F5344CB8AC3E}">
        <p14:creationId xmlns:p14="http://schemas.microsoft.com/office/powerpoint/2010/main" val="2179532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27FDDAD7-A41A-4414-8211-C5E2AC7F93EC}" type="slidenum">
              <a:rPr lang="en-US" smtClean="0"/>
              <a:pPr/>
              <a:t>23</a:t>
            </a:fld>
            <a:endParaRPr lang="en-US"/>
          </a:p>
        </p:txBody>
      </p:sp>
    </p:spTree>
    <p:extLst>
      <p:ext uri="{BB962C8B-B14F-4D97-AF65-F5344CB8AC3E}">
        <p14:creationId xmlns:p14="http://schemas.microsoft.com/office/powerpoint/2010/main" val="804947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max stress is at a stress concentration area caused due to the sharp corner. Since the yield strength of Aluminum is in the order of 70MPa, this design under this loading condition is not safe as the safety factor is less than 1 (i.e. the material will yield).</a:t>
            </a:r>
          </a:p>
          <a:p>
            <a:pPr>
              <a:defRPr/>
            </a:pPr>
            <a:r>
              <a:rPr lang="en-US" dirty="0">
                <a:latin typeface="Calibri"/>
                <a:cs typeface="Calibri"/>
              </a:rPr>
              <a:t>Generally, for a design to be considered safe the safety factor should be at least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cs typeface="Calibri"/>
              </a:rPr>
              <a:t>Answer to quiz question: Some possible solutions to improving the design are changing the material and removing sharp corners.</a:t>
            </a:r>
            <a:endParaRPr lang="en-DE" dirty="0">
              <a:latin typeface="Calibri"/>
              <a:cs typeface="Calibri"/>
            </a:endParaRPr>
          </a:p>
          <a:p>
            <a:endParaRPr lang="en-US" dirty="0"/>
          </a:p>
          <a:p>
            <a:endParaRPr lang="en-DE"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24</a:t>
            </a:fld>
            <a:endParaRPr lang="en-US"/>
          </a:p>
        </p:txBody>
      </p:sp>
    </p:spTree>
    <p:extLst>
      <p:ext uri="{BB962C8B-B14F-4D97-AF65-F5344CB8AC3E}">
        <p14:creationId xmlns:p14="http://schemas.microsoft.com/office/powerpoint/2010/main" val="800499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i="1">
              <a:solidFill>
                <a:srgbClr val="CC0000"/>
              </a:solidFill>
            </a:endParaRPr>
          </a:p>
          <a:p>
            <a:pPr algn="ctr"/>
            <a:endParaRPr lang="en-US" sz="1200" b="1" i="1">
              <a:solidFill>
                <a:srgbClr val="CC0000"/>
              </a:solidFill>
            </a:endParaRPr>
          </a:p>
        </p:txBody>
      </p:sp>
      <p:sp>
        <p:nvSpPr>
          <p:cNvPr id="4" name="Slide Number Placeholder 3"/>
          <p:cNvSpPr>
            <a:spLocks noGrp="1"/>
          </p:cNvSpPr>
          <p:nvPr>
            <p:ph type="sldNum" sz="quarter" idx="5"/>
          </p:nvPr>
        </p:nvSpPr>
        <p:spPr/>
        <p:txBody>
          <a:bodyPr/>
          <a:lstStyle/>
          <a:p>
            <a:fld id="{27FDDAD7-A41A-4414-8211-C5E2AC7F93EC}" type="slidenum">
              <a:rPr lang="en-US" smtClean="0"/>
              <a:pPr/>
              <a:t>2</a:t>
            </a:fld>
            <a:endParaRPr lang="en-US"/>
          </a:p>
        </p:txBody>
      </p:sp>
    </p:spTree>
    <p:extLst>
      <p:ext uri="{BB962C8B-B14F-4D97-AF65-F5344CB8AC3E}">
        <p14:creationId xmlns:p14="http://schemas.microsoft.com/office/powerpoint/2010/main" val="1482321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t>On refining the mesh, the stress increases in the highlighted area. This is likely to be a more accurate result, since a finer mesh can better represent the real angles and curvature of the component. However, this comes at the cost of increased computational time.</a:t>
            </a:r>
            <a:endParaRPr lang="en-DE" dirty="0"/>
          </a:p>
          <a:p>
            <a:pPr algn="l"/>
            <a:endParaRPr lang="en-DE" dirty="0"/>
          </a:p>
          <a:p>
            <a:endParaRPr lang="en-DE"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25</a:t>
            </a:fld>
            <a:endParaRPr lang="en-US"/>
          </a:p>
        </p:txBody>
      </p:sp>
    </p:spTree>
    <p:extLst>
      <p:ext uri="{BB962C8B-B14F-4D97-AF65-F5344CB8AC3E}">
        <p14:creationId xmlns:p14="http://schemas.microsoft.com/office/powerpoint/2010/main" val="1301433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now briefly summarize what we have learnt in this presentation </a:t>
            </a:r>
          </a:p>
          <a:p>
            <a:endParaRPr lang="en-US" dirty="0"/>
          </a:p>
          <a:p>
            <a:pPr marL="171450" indent="-171450">
              <a:lnSpc>
                <a:spcPct val="150000"/>
              </a:lnSpc>
              <a:buFont typeface="Arial" panose="020B0604020202020204" pitchFamily="34" charset="0"/>
              <a:buChar char="•"/>
            </a:pPr>
            <a:r>
              <a:rPr lang="en-US" sz="1200" dirty="0"/>
              <a:t>Simulation is the process of virtually emulating a physical process that occurs in real life. It is used to verify the efficacy of a design or product.</a:t>
            </a:r>
          </a:p>
          <a:p>
            <a:pPr marL="171450" indent="-171450">
              <a:lnSpc>
                <a:spcPct val="150000"/>
              </a:lnSpc>
              <a:buFont typeface="Arial" panose="020B0604020202020204" pitchFamily="34" charset="0"/>
              <a:buChar char="•"/>
            </a:pPr>
            <a:r>
              <a:rPr lang="en-US" sz="1200" dirty="0"/>
              <a:t>Using simulation complex products can be designed and analyzed quickly and efficiently by reducing the need for experiments.</a:t>
            </a:r>
          </a:p>
          <a:p>
            <a:pPr marL="171450" indent="-171450">
              <a:lnSpc>
                <a:spcPct val="150000"/>
              </a:lnSpc>
              <a:buFont typeface="Arial" panose="020B0604020202020204" pitchFamily="34" charset="0"/>
              <a:buChar char="•"/>
            </a:pPr>
            <a:r>
              <a:rPr lang="en-US" sz="1200" dirty="0"/>
              <a:t>Meshing plays a key role in determining the accuracy of the results obtained from the FEM model.</a:t>
            </a:r>
          </a:p>
          <a:p>
            <a:pPr marL="171450" indent="-171450">
              <a:lnSpc>
                <a:spcPct val="150000"/>
              </a:lnSpc>
              <a:buFont typeface="Arial" panose="020B0604020202020204" pitchFamily="34" charset="0"/>
              <a:buChar char="•"/>
            </a:pPr>
            <a:r>
              <a:rPr lang="en-US" sz="1200" dirty="0"/>
              <a:t>Finer the mesh, the more accurate the solution.</a:t>
            </a:r>
          </a:p>
          <a:p>
            <a:pPr marL="171450" indent="-171450">
              <a:lnSpc>
                <a:spcPct val="150000"/>
              </a:lnSpc>
              <a:buFont typeface="Arial" panose="020B0604020202020204" pitchFamily="34" charset="0"/>
              <a:buChar char="•"/>
            </a:pPr>
            <a:r>
              <a:rPr lang="en-US" sz="1200" dirty="0"/>
              <a:t>A finer mesh requires increased computational effort compared to that of a coarser mesh.</a:t>
            </a:r>
          </a:p>
          <a:p>
            <a:pPr marL="171450" indent="-171450">
              <a:lnSpc>
                <a:spcPct val="150000"/>
              </a:lnSpc>
              <a:buFont typeface="Arial" panose="020B0604020202020204" pitchFamily="34" charset="0"/>
              <a:buChar char="•"/>
            </a:pPr>
            <a:r>
              <a:rPr lang="en-US" sz="1200" dirty="0"/>
              <a:t>It is important to find a good balance between accuracy and run time in order to solve the problem. </a:t>
            </a:r>
          </a:p>
          <a:p>
            <a:pPr marL="171450" indent="-171450">
              <a:lnSpc>
                <a:spcPct val="150000"/>
              </a:lnSpc>
              <a:buFont typeface="Arial" panose="020B0604020202020204" pitchFamily="34" charset="0"/>
              <a:buChar char="•"/>
            </a:pPr>
            <a:r>
              <a:rPr lang="en-US" sz="1200" dirty="0" err="1"/>
              <a:t>OnScale</a:t>
            </a:r>
            <a:r>
              <a:rPr lang="en-US" sz="1200" dirty="0"/>
              <a:t> has an automatic meshing feature that optimizes mesh cell quality, mesh adjustments around boundary conditions and mesh refinement at edges and curvatures. The user can then coarsen and refine this mesh based on their needs.</a:t>
            </a:r>
          </a:p>
          <a:p>
            <a:endParaRPr lang="en-DE"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26</a:t>
            </a:fld>
            <a:endParaRPr lang="en-US"/>
          </a:p>
        </p:txBody>
      </p:sp>
    </p:spTree>
    <p:extLst>
      <p:ext uri="{BB962C8B-B14F-4D97-AF65-F5344CB8AC3E}">
        <p14:creationId xmlns:p14="http://schemas.microsoft.com/office/powerpoint/2010/main" val="3467173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talk about meshing using </a:t>
            </a:r>
            <a:r>
              <a:rPr lang="en-US" dirty="0" err="1"/>
              <a:t>OnScale</a:t>
            </a:r>
            <a:r>
              <a:rPr lang="en-US" dirty="0"/>
              <a:t> let us first briefly talk about what simulation is and why it is needed. </a:t>
            </a:r>
            <a:r>
              <a:rPr lang="en-US" sz="1200" dirty="0"/>
              <a:t>Simulation is the process of virtually emulating a physical process that occurs in real life. It is used to verify the efficacy of a design or product.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Simulation can be generally be broken down into the following steps:</a:t>
            </a:r>
          </a:p>
          <a:p>
            <a:pPr marL="285750" indent="-285750">
              <a:lnSpc>
                <a:spcPct val="150000"/>
              </a:lnSpc>
              <a:buFont typeface="Arial" panose="020B0604020202020204" pitchFamily="34" charset="0"/>
              <a:buChar char="•"/>
            </a:pPr>
            <a:r>
              <a:rPr lang="en-US" b="0" dirty="0"/>
              <a:t>The process starts off with designing the geometry and defining the material of the model</a:t>
            </a:r>
          </a:p>
          <a:p>
            <a:pPr marL="285750" indent="-285750">
              <a:lnSpc>
                <a:spcPct val="150000"/>
              </a:lnSpc>
              <a:buFont typeface="Arial" panose="020B0604020202020204" pitchFamily="34" charset="0"/>
              <a:buChar char="•"/>
            </a:pPr>
            <a:r>
              <a:rPr lang="en-US" b="0" dirty="0"/>
              <a:t>Pre-processing involves steps like  defining boundary conditions and generating the mesh. We will discuss more about mesh generation in the following slides. </a:t>
            </a:r>
          </a:p>
          <a:p>
            <a:pPr marL="285750" indent="-285750">
              <a:lnSpc>
                <a:spcPct val="150000"/>
              </a:lnSpc>
              <a:buFont typeface="Arial" panose="020B0604020202020204" pitchFamily="34" charset="0"/>
              <a:buChar char="•"/>
            </a:pPr>
            <a:r>
              <a:rPr lang="en-US" b="0" dirty="0"/>
              <a:t>The next step is to choose an appropriate method to solve the problem. In this presentation we will be focusing on the Finite Element Method.</a:t>
            </a:r>
          </a:p>
          <a:p>
            <a:pPr marL="285750" indent="-285750">
              <a:lnSpc>
                <a:spcPct val="150000"/>
              </a:lnSpc>
              <a:buFont typeface="Arial" panose="020B0604020202020204" pitchFamily="34" charset="0"/>
              <a:buChar char="•"/>
            </a:pPr>
            <a:r>
              <a:rPr lang="en-US" b="0" dirty="0"/>
              <a:t>Once the problem has been solved, we move on to postprocessing. Here the required outputs like displacement, stress and strain can be evaluated. </a:t>
            </a:r>
          </a:p>
          <a:p>
            <a:pPr marL="285750" indent="-285750">
              <a:lnSpc>
                <a:spcPct val="150000"/>
              </a:lnSpc>
              <a:buFont typeface="Arial" panose="020B0604020202020204" pitchFamily="34" charset="0"/>
              <a:buChar char="•"/>
            </a:pPr>
            <a:r>
              <a:rPr lang="en-US" b="0" dirty="0"/>
              <a:t>The last but important step is to validate the resulting outputs and check if they make sense. For example, are the magnitude of the results in the expected range or are they too large or too small, does the analytical solution and numerical solution match?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DE"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a:t>
            </a:fld>
            <a:endParaRPr lang="en-US"/>
          </a:p>
        </p:txBody>
      </p:sp>
    </p:spTree>
    <p:extLst>
      <p:ext uri="{BB962C8B-B14F-4D97-AF65-F5344CB8AC3E}">
        <p14:creationId xmlns:p14="http://schemas.microsoft.com/office/powerpoint/2010/main" val="4080657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 s now discuss, why we need simulation. </a:t>
            </a:r>
          </a:p>
          <a:p>
            <a:endParaRPr lang="en-US"/>
          </a:p>
          <a:p>
            <a:pPr marL="171450" indent="-171450">
              <a:buFont typeface="Arial" panose="020B0604020202020204" pitchFamily="34" charset="0"/>
              <a:buChar char="•"/>
            </a:pPr>
            <a:r>
              <a:rPr lang="en-US"/>
              <a:t>While there are theoretical solutions available to simple problems like a beam in bending. Most processes in the real world are complex and far from ideal so simulation is necessary to solve and understand such complex processes.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Physical experiments can be used to understand these complex processes, but they are time consuming and expensive when compared to simulation. Employing simulation reduces the need for expensive experiments. Nowadays most products are developed using a combination of experiments and simulation, this helps decrease product development to manufacturing time.</a:t>
            </a:r>
          </a:p>
          <a:p>
            <a:pPr marL="171450" indent="-171450">
              <a:buFont typeface="Arial" panose="020B0604020202020204" pitchFamily="34" charset="0"/>
              <a:buChar cha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Simulation allows many different design options to be evaluated quickly and efficiently.</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endParaRPr lang="en-US"/>
          </a:p>
          <a:p>
            <a:endParaRPr lang="en-DE"/>
          </a:p>
        </p:txBody>
      </p:sp>
      <p:sp>
        <p:nvSpPr>
          <p:cNvPr id="4" name="Slide Number Placeholder 3"/>
          <p:cNvSpPr>
            <a:spLocks noGrp="1"/>
          </p:cNvSpPr>
          <p:nvPr>
            <p:ph type="sldNum" sz="quarter" idx="5"/>
          </p:nvPr>
        </p:nvSpPr>
        <p:spPr/>
        <p:txBody>
          <a:bodyPr/>
          <a:lstStyle/>
          <a:p>
            <a:fld id="{27FDDAD7-A41A-4414-8211-C5E2AC7F93EC}" type="slidenum">
              <a:rPr lang="en-US" smtClean="0"/>
              <a:pPr/>
              <a:t>4</a:t>
            </a:fld>
            <a:endParaRPr lang="en-US"/>
          </a:p>
        </p:txBody>
      </p:sp>
    </p:spTree>
    <p:extLst>
      <p:ext uri="{BB962C8B-B14F-4D97-AF65-F5344CB8AC3E}">
        <p14:creationId xmlns:p14="http://schemas.microsoft.com/office/powerpoint/2010/main" val="3624417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 understand meshing, it is important to understand what FEM (Finite Element Method) is.  </a:t>
            </a:r>
            <a:r>
              <a:rPr lang="en-GB"/>
              <a:t>In this method the geometrical model is divided into smaller elements and set of algebraic equations are solved for each of those elements.</a:t>
            </a:r>
          </a:p>
          <a:p>
            <a:endParaRPr lang="en-GB"/>
          </a:p>
          <a:p>
            <a:pPr marL="285750" indent="-285750">
              <a:buFont typeface="Arial" panose="020B0604020202020204" pitchFamily="34" charset="0"/>
              <a:buChar char="•"/>
            </a:pPr>
            <a:r>
              <a:rPr lang="en-GB"/>
              <a:t>Each </a:t>
            </a:r>
            <a:r>
              <a:rPr lang="en-GB">
                <a:solidFill>
                  <a:schemeClr val="accent1"/>
                </a:solidFill>
              </a:rPr>
              <a:t>geometry is divided into small elements </a:t>
            </a:r>
            <a:r>
              <a:rPr lang="en-GB"/>
              <a:t>which can have different shapes ranging from 2D (triangular, quadrilateral, etc.) to 3D (tetrahedral, hexahedral, etc.) elements through a process called </a:t>
            </a:r>
            <a:r>
              <a:rPr lang="en-GB">
                <a:solidFill>
                  <a:srgbClr val="FFC000"/>
                </a:solidFill>
              </a:rPr>
              <a:t>discretization or meshing</a:t>
            </a:r>
            <a:r>
              <a:rPr lang="en-GB"/>
              <a:t>. </a:t>
            </a:r>
          </a:p>
          <a:p>
            <a:pPr marL="285750" indent="-285750">
              <a:buFont typeface="Arial" panose="020B0604020202020204" pitchFamily="34" charset="0"/>
              <a:buChar char="•"/>
            </a:pPr>
            <a:endParaRPr lang="en-GB" b="1"/>
          </a:p>
          <a:p>
            <a:pPr marL="285750" indent="-285750">
              <a:buFont typeface="Arial" panose="020B0604020202020204" pitchFamily="34" charset="0"/>
              <a:buChar char="•"/>
            </a:pPr>
            <a:r>
              <a:rPr lang="en-GB"/>
              <a:t>A set of </a:t>
            </a:r>
            <a:r>
              <a:rPr lang="en-GB">
                <a:solidFill>
                  <a:schemeClr val="accent1"/>
                </a:solidFill>
              </a:rPr>
              <a:t>algebraic equations </a:t>
            </a:r>
            <a:r>
              <a:rPr lang="en-GB"/>
              <a:t>are then solved for each of these elements in order to calculate reaction force, stress, strain, etc.</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This is an </a:t>
            </a:r>
            <a:r>
              <a:rPr lang="en-GB">
                <a:solidFill>
                  <a:schemeClr val="accent1"/>
                </a:solidFill>
              </a:rPr>
              <a:t>iterative method </a:t>
            </a:r>
            <a:r>
              <a:rPr lang="en-GB"/>
              <a:t>where the accuracy of the results depends on the mesh quality, type of solution algorithm, etc.</a:t>
            </a:r>
          </a:p>
          <a:p>
            <a:endParaRPr lang="en-US"/>
          </a:p>
          <a:p>
            <a:r>
              <a:rPr lang="en-US"/>
              <a:t>It is important to note the results obtained from this method must always be validated as this is an approximation method that have dependencies on the mesh, the types of contacts between different components, etc. When the solution does not appear realistic a sanity check needs to be carried out from the input to the output stage.</a:t>
            </a:r>
          </a:p>
          <a:p>
            <a:endParaRPr lang="en-DE"/>
          </a:p>
        </p:txBody>
      </p:sp>
      <p:sp>
        <p:nvSpPr>
          <p:cNvPr id="4" name="Slide Number Placeholder 3"/>
          <p:cNvSpPr>
            <a:spLocks noGrp="1"/>
          </p:cNvSpPr>
          <p:nvPr>
            <p:ph type="sldNum" sz="quarter" idx="5"/>
          </p:nvPr>
        </p:nvSpPr>
        <p:spPr/>
        <p:txBody>
          <a:bodyPr/>
          <a:lstStyle/>
          <a:p>
            <a:fld id="{27FDDAD7-A41A-4414-8211-C5E2AC7F93EC}" type="slidenum">
              <a:rPr lang="en-US" smtClean="0"/>
              <a:pPr/>
              <a:t>5</a:t>
            </a:fld>
            <a:endParaRPr lang="en-US"/>
          </a:p>
        </p:txBody>
      </p:sp>
    </p:spTree>
    <p:extLst>
      <p:ext uri="{BB962C8B-B14F-4D97-AF65-F5344CB8AC3E}">
        <p14:creationId xmlns:p14="http://schemas.microsoft.com/office/powerpoint/2010/main" val="4139627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order to solve a structural solid mechanics problem, the three basic equations must be satisfied: </a:t>
            </a:r>
          </a:p>
          <a:p>
            <a:pPr marL="285750" marR="0" lvl="0" indent="-285750" algn="l" defTabSz="914400" rtl="0" eaLnBrk="1" fontAlgn="auto" latinLnBrk="0" hangingPunct="1">
              <a:lnSpc>
                <a:spcPct val="100000"/>
              </a:lnSpc>
              <a:spcBef>
                <a:spcPts val="0"/>
              </a:spcBef>
              <a:spcAft>
                <a:spcPts val="0"/>
              </a:spcAft>
              <a:buClrTx/>
              <a:buSzTx/>
              <a:buFontTx/>
              <a:buAutoNum type="romanLcParenBoth"/>
              <a:tabLst/>
              <a:defRPr/>
            </a:pPr>
            <a:r>
              <a:rPr lang="en-US"/>
              <a:t>Equilibrium, </a:t>
            </a:r>
          </a:p>
          <a:p>
            <a:pPr marL="285750" marR="0" lvl="0" indent="-285750" algn="l" defTabSz="914400" rtl="0" eaLnBrk="1" fontAlgn="auto" latinLnBrk="0" hangingPunct="1">
              <a:lnSpc>
                <a:spcPct val="100000"/>
              </a:lnSpc>
              <a:spcBef>
                <a:spcPts val="0"/>
              </a:spcBef>
              <a:spcAft>
                <a:spcPts val="0"/>
              </a:spcAft>
              <a:buClrTx/>
              <a:buSzTx/>
              <a:buFontTx/>
              <a:buAutoNum type="romanLcParenBoth"/>
              <a:tabLst/>
              <a:defRPr/>
            </a:pPr>
            <a:r>
              <a:rPr lang="en-US"/>
              <a:t>Constitutive Laws and </a:t>
            </a:r>
          </a:p>
          <a:p>
            <a:pPr marL="285750" marR="0" lvl="0" indent="-285750" algn="l" defTabSz="914400" rtl="0" eaLnBrk="1" fontAlgn="auto" latinLnBrk="0" hangingPunct="1">
              <a:lnSpc>
                <a:spcPct val="100000"/>
              </a:lnSpc>
              <a:spcBef>
                <a:spcPts val="0"/>
              </a:spcBef>
              <a:spcAft>
                <a:spcPts val="0"/>
              </a:spcAft>
              <a:buClrTx/>
              <a:buSzTx/>
              <a:buFontTx/>
              <a:buAutoNum type="romanLcParenBoth"/>
              <a:tabLst/>
              <a:defRPr/>
            </a:pPr>
            <a:r>
              <a:rPr lang="en-US"/>
              <a:t>Compatibility.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a:t>
            </a:r>
            <a:r>
              <a:rPr lang="en-US" b="1"/>
              <a:t>equilibrium</a:t>
            </a:r>
            <a:r>
              <a:rPr lang="en-US"/>
              <a:t> condition states that the sum of all forces must be zero, i.e. the internal stresses of a component are in equilibrium. Here, the body and surface forces are being considered and linked to the stresses and strains.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a:t>
            </a:r>
            <a:r>
              <a:rPr lang="en-US" b="1"/>
              <a:t>constitutive laws </a:t>
            </a:r>
            <a:r>
              <a:rPr lang="en-US"/>
              <a:t>define/approximate the stress-strain relationship of materials (Young’s and bulk modulus, Poisson’s ratio, yielding, hardening, etc.) as a result of an applied force. These relations can be phenomenological (derived from experiments) in nature or derived from first principles (also assumptions or postulates).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a:t>
            </a:r>
            <a:r>
              <a:rPr lang="en-US" b="1"/>
              <a:t>compatibility</a:t>
            </a:r>
            <a:r>
              <a:rPr lang="en-US"/>
              <a:t> condition ensures that a continuum body is deformed continuously, meaning compatibility is guaranteed between displacements and strains (i.e. displacements are obtained by integration of the strains).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a:t>
            </a:r>
            <a:r>
              <a:rPr lang="en-US" b="1"/>
              <a:t>system of equations for a structural analysis</a:t>
            </a:r>
            <a:r>
              <a:rPr lang="en-US"/>
              <a:t> is directly based upon those basic equations and relates the applied force vector </a:t>
            </a:r>
            <a:r>
              <a:rPr lang="en-US" i="1"/>
              <a:t>F</a:t>
            </a:r>
            <a:r>
              <a:rPr lang="en-US"/>
              <a:t> to the stiffness matrix </a:t>
            </a:r>
            <a:r>
              <a:rPr lang="en-US" i="1"/>
              <a:t>K</a:t>
            </a:r>
            <a:r>
              <a:rPr lang="en-US"/>
              <a:t> and displacement vector </a:t>
            </a:r>
            <a:r>
              <a:rPr lang="en-US" i="1"/>
              <a:t>u</a:t>
            </a:r>
            <a:r>
              <a:rPr lang="en-US"/>
              <a:t>. </a:t>
            </a:r>
            <a:r>
              <a:rPr lang="en-US" u="sng"/>
              <a:t>Note</a:t>
            </a:r>
            <a:r>
              <a:rPr lang="en-US"/>
              <a:t>, the use of capital and lowercase letters in this equation is used to denote global or elemental (nodal)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u="sng"/>
              <a:t>Further reading &amp; Equilibrium Condition</a:t>
            </a:r>
            <a:r>
              <a:rPr lang="en-US"/>
              <a:t>: Additional free online courses/lecture notes on material elasticity and stresses and strains are linked.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7FDDAD7-A41A-4414-8211-C5E2AC7F93EC}" type="slidenum">
              <a:rPr lang="en-US" smtClean="0"/>
              <a:pPr/>
              <a:t>6</a:t>
            </a:fld>
            <a:endParaRPr lang="en-US"/>
          </a:p>
        </p:txBody>
      </p:sp>
    </p:spTree>
    <p:extLst>
      <p:ext uri="{BB962C8B-B14F-4D97-AF65-F5344CB8AC3E}">
        <p14:creationId xmlns:p14="http://schemas.microsoft.com/office/powerpoint/2010/main" val="861111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gn="ctr"/>
                <a:endParaRPr lang="en-US"/>
              </a:p>
              <a:p>
                <a:pPr algn="l"/>
                <a:r>
                  <a:rPr lang="en-US"/>
                  <a:t>Let us now look at the example of 1D spring and how it is solved using this concept</a:t>
                </a:r>
              </a:p>
              <a:p>
                <a:pPr algn="l"/>
                <a:endParaRPr lang="en-US"/>
              </a:p>
              <a:p>
                <a:pPr algn="l"/>
                <a:r>
                  <a:rPr lang="en-US"/>
                  <a:t>The spring system is described using the basic equations (</a:t>
                </a:r>
                <a:r>
                  <a:rPr lang="en-US" err="1"/>
                  <a:t>i</a:t>
                </a:r>
                <a:r>
                  <a:rPr lang="en-US"/>
                  <a:t>) Equilibrium, (ii) Compatibility and (iii) Constitutive Laws as introduced earlier.</a:t>
                </a:r>
              </a:p>
              <a:p>
                <a:pPr algn="l"/>
                <a:endParaRPr lang="en-US"/>
              </a:p>
              <a:p>
                <a:pPr algn="l"/>
                <a:r>
                  <a:rPr lang="en-US"/>
                  <a:t>To convey the basic underlying concept of FEA, a simple spring element (i.e. 1D case) is considered, in which two nodes (</a:t>
                </a:r>
                <a:r>
                  <a:rPr lang="en-US" err="1"/>
                  <a:t>i,j</a:t>
                </a:r>
                <a:r>
                  <a:rPr lang="en-US"/>
                  <a:t>) at the ends of the spring are defined by displacements and forces. Based on the spring’s stiffness and boundary conditions different forces and displacements may be recorded for each node.</a:t>
                </a:r>
              </a:p>
              <a:p>
                <a:pPr marL="171450" indent="-171450" algn="l">
                  <a:buFont typeface="Arial" panose="020B0604020202020204" pitchFamily="34" charset="0"/>
                  <a:buChar char="•"/>
                </a:pPr>
                <a:r>
                  <a:rPr lang="en-US"/>
                  <a:t>The spring system is considering a linear elastic relationship, meaning force and displacement are proportional.</a:t>
                </a:r>
              </a:p>
              <a:p>
                <a:pPr marL="171450" indent="-171450" algn="l">
                  <a:buFont typeface="Arial" panose="020B0604020202020204" pitchFamily="34" charset="0"/>
                  <a:buChar char="•"/>
                </a:pPr>
                <a:r>
                  <a:rPr lang="en-US"/>
                  <a:t>Now, the force equilibria at the two nodes can be defined.</a:t>
                </a:r>
              </a:p>
              <a:p>
                <a:pPr marL="171450" indent="-171450" algn="l">
                  <a:buFont typeface="Arial" panose="020B0604020202020204" pitchFamily="34" charset="0"/>
                  <a:buChar char="•"/>
                </a:pPr>
                <a:r>
                  <a:rPr lang="en-US"/>
                  <a:t>By reassembling the two expressions, the spring stiffness in matrix form is defined.</a:t>
                </a:r>
              </a:p>
              <a:p>
                <a:pPr marL="0" indent="0" algn="l">
                  <a:buFont typeface="Arial" panose="020B0604020202020204" pitchFamily="34" charset="0"/>
                  <a:buNone/>
                </a:pPr>
                <a:endParaRPr lang="en-US"/>
              </a:p>
              <a:p>
                <a:pPr marL="0" indent="0" algn="l">
                  <a:buFont typeface="Arial" panose="020B0604020202020204" pitchFamily="34" charset="0"/>
                  <a:buNone/>
                </a:pPr>
                <a:r>
                  <a:rPr lang="en-US"/>
                  <a:t>Note: </a:t>
                </a:r>
                <a:r>
                  <a:rPr lang="en-US" sz="1200" i="1"/>
                  <a:t>This discretized version of the solution is an approximate one and is dependent on the size of the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i="1"/>
                  <a:t> or in other words the mesh. </a:t>
                </a:r>
                <a:endParaRPr lang="en-US"/>
              </a:p>
            </p:txBody>
          </p:sp>
        </mc:Choice>
        <mc:Fallback xmlns="">
          <p:sp>
            <p:nvSpPr>
              <p:cNvPr id="3" name="Notes Placeholder 2"/>
              <p:cNvSpPr>
                <a:spLocks noGrp="1"/>
              </p:cNvSpPr>
              <p:nvPr>
                <p:ph type="body" idx="1"/>
              </p:nvPr>
            </p:nvSpPr>
            <p:spPr/>
            <p:txBody>
              <a:bodyPr/>
              <a:lstStyle/>
              <a:p>
                <a:pPr algn="ctr"/>
                <a:endParaRPr lang="en-US"/>
              </a:p>
              <a:p>
                <a:pPr algn="l"/>
                <a:r>
                  <a:rPr lang="en-US"/>
                  <a:t>Let us now look at the example of 1D spring and how it is solved using this concept</a:t>
                </a:r>
              </a:p>
              <a:p>
                <a:pPr algn="l"/>
                <a:endParaRPr lang="en-US"/>
              </a:p>
              <a:p>
                <a:pPr algn="l"/>
                <a:r>
                  <a:rPr lang="en-US"/>
                  <a:t>The spring system is described using the basic equations (</a:t>
                </a:r>
                <a:r>
                  <a:rPr lang="en-US" err="1"/>
                  <a:t>i</a:t>
                </a:r>
                <a:r>
                  <a:rPr lang="en-US"/>
                  <a:t>) Equilibrium, (ii) Compatibility and (iii) Constitutive Laws as introduced earlier.</a:t>
                </a:r>
              </a:p>
              <a:p>
                <a:pPr algn="l"/>
                <a:endParaRPr lang="en-US"/>
              </a:p>
              <a:p>
                <a:pPr algn="l"/>
                <a:r>
                  <a:rPr lang="en-US"/>
                  <a:t>To convey the basic underlying concept of FEA, a simple spring element (i.e. 1D case) is considered, in which two nodes (</a:t>
                </a:r>
                <a:r>
                  <a:rPr lang="en-US" err="1"/>
                  <a:t>i,j</a:t>
                </a:r>
                <a:r>
                  <a:rPr lang="en-US"/>
                  <a:t>) at the ends of the spring are defined by displacements and forces. Based on the spring’s stiffness and boundary conditions different forces and displacements may be recorded for each node.</a:t>
                </a:r>
              </a:p>
              <a:p>
                <a:pPr marL="171450" indent="-171450" algn="l">
                  <a:buFont typeface="Arial" panose="020B0604020202020204" pitchFamily="34" charset="0"/>
                  <a:buChar char="•"/>
                </a:pPr>
                <a:r>
                  <a:rPr lang="en-US"/>
                  <a:t>The spring system is considering a linear elastic relationship, meaning force and displacement are proportional.</a:t>
                </a:r>
              </a:p>
              <a:p>
                <a:pPr marL="171450" indent="-171450" algn="l">
                  <a:buFont typeface="Arial" panose="020B0604020202020204" pitchFamily="34" charset="0"/>
                  <a:buChar char="•"/>
                </a:pPr>
                <a:r>
                  <a:rPr lang="en-US"/>
                  <a:t>Now, the force equilibria at the two nodes can be defined.</a:t>
                </a:r>
              </a:p>
              <a:p>
                <a:pPr marL="171450" indent="-171450" algn="l">
                  <a:buFont typeface="Arial" panose="020B0604020202020204" pitchFamily="34" charset="0"/>
                  <a:buChar char="•"/>
                </a:pPr>
                <a:r>
                  <a:rPr lang="en-US"/>
                  <a:t>By reassembling the two expressions, the spring stiffness in matrix form is defined.</a:t>
                </a:r>
              </a:p>
              <a:p>
                <a:pPr marL="0" indent="0" algn="l">
                  <a:buFont typeface="Arial" panose="020B0604020202020204" pitchFamily="34" charset="0"/>
                  <a:buNone/>
                </a:pPr>
                <a:endParaRPr lang="en-US"/>
              </a:p>
              <a:p>
                <a:pPr marL="0" indent="0" algn="l">
                  <a:buFont typeface="Arial" panose="020B0604020202020204" pitchFamily="34" charset="0"/>
                  <a:buNone/>
                </a:pPr>
                <a:r>
                  <a:rPr lang="en-US"/>
                  <a:t>Note: </a:t>
                </a:r>
                <a:r>
                  <a:rPr lang="en-US" sz="1200" i="1"/>
                  <a:t>This discretized version of the solution is an approximate one and is dependent on the size of the </a:t>
                </a:r>
                <a:r>
                  <a:rPr lang="en-US" sz="1200" i="0">
                    <a:latin typeface="Cambria Math" panose="02040503050406030204" pitchFamily="18" charset="0"/>
                    <a:ea typeface="Cambria Math" panose="02040503050406030204" pitchFamily="18" charset="0"/>
                  </a:rPr>
                  <a:t>∆</a:t>
                </a:r>
                <a:r>
                  <a:rPr lang="en-US" sz="1200" i="1"/>
                  <a:t> or in other words the mesh. </a:t>
                </a:r>
                <a:endParaRPr lang="en-US"/>
              </a:p>
            </p:txBody>
          </p:sp>
        </mc:Fallback>
      </mc:AlternateContent>
      <p:sp>
        <p:nvSpPr>
          <p:cNvPr id="4" name="Slide Number Placeholder 3"/>
          <p:cNvSpPr>
            <a:spLocks noGrp="1"/>
          </p:cNvSpPr>
          <p:nvPr>
            <p:ph type="sldNum" sz="quarter" idx="5"/>
          </p:nvPr>
        </p:nvSpPr>
        <p:spPr/>
        <p:txBody>
          <a:bodyPr/>
          <a:lstStyle/>
          <a:p>
            <a:fld id="{27FDDAD7-A41A-4414-8211-C5E2AC7F93EC}" type="slidenum">
              <a:rPr lang="en-US" smtClean="0"/>
              <a:pPr/>
              <a:t>7</a:t>
            </a:fld>
            <a:endParaRPr lang="en-US"/>
          </a:p>
        </p:txBody>
      </p:sp>
    </p:spTree>
    <p:extLst>
      <p:ext uri="{BB962C8B-B14F-4D97-AF65-F5344CB8AC3E}">
        <p14:creationId xmlns:p14="http://schemas.microsoft.com/office/powerpoint/2010/main" val="3217695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a:t>Let us now look at the stiffness equation for a more complex system. Individual element stiffness matrices are combined to form a global one as shown on the slide. </a:t>
                </a:r>
              </a:p>
              <a:p>
                <a:endParaRPr lang="en-US"/>
              </a:p>
              <a:p>
                <a:pPr algn="l"/>
                <a:r>
                  <a:rPr lang="en-US" sz="1200" b="1" i="1"/>
                  <a:t>Important to note:</a:t>
                </a:r>
              </a:p>
              <a:p>
                <a:pPr algn="ctr"/>
                <a:endParaRPr lang="en-US" sz="1200" b="1" i="1"/>
              </a:p>
              <a:p>
                <a:pPr marL="285750" indent="-285750">
                  <a:buFont typeface="Arial" panose="020B0604020202020204" pitchFamily="34" charset="0"/>
                  <a:buChar char="•"/>
                </a:pPr>
                <a:r>
                  <a:rPr lang="en-GB" sz="1200"/>
                  <a:t>Size of Stiffness matrix (</a:t>
                </a:r>
                <a:r>
                  <a:rPr lang="en-GB" sz="1200" b="1" err="1"/>
                  <a:t>nxn</a:t>
                </a:r>
                <a:r>
                  <a:rPr lang="en-GB" sz="1200"/>
                  <a:t>) depends on the number of nodes and their degrees of freedom</a:t>
                </a:r>
                <a:r>
                  <a:rPr lang="en-US" sz="1200"/>
                  <a:t>. </a:t>
                </a:r>
              </a:p>
              <a:p>
                <a:pPr marL="285750" indent="-285750">
                  <a:buFont typeface="Arial" panose="020B0604020202020204" pitchFamily="34" charset="0"/>
                  <a:buChar char="•"/>
                </a:pPr>
                <a:r>
                  <a:rPr lang="en-US" sz="1200"/>
                  <a:t>A finer mesh corresponds to a larger matrix and thus more computational time. </a:t>
                </a:r>
              </a:p>
              <a:p>
                <a:pPr marL="285750" indent="-285750">
                  <a:buFont typeface="Arial" panose="020B0604020202020204" pitchFamily="34" charset="0"/>
                  <a:buChar char="•"/>
                </a:pPr>
                <a:r>
                  <a:rPr lang="en-US" sz="1200"/>
                  <a:t>In the case of 3D analysis, it is possible to have n&gt;10</a:t>
                </a:r>
                <a:r>
                  <a:rPr lang="en-US" sz="1200" baseline="30000"/>
                  <a:t>5</a:t>
                </a:r>
                <a:endParaRPr lang="en-US" sz="1200"/>
              </a:p>
              <a:p>
                <a:pPr marL="285750" indent="-285750">
                  <a:buFont typeface="Arial" panose="020B0604020202020204" pitchFamily="34" charset="0"/>
                  <a:buChar char="•"/>
                </a:pPr>
                <a:r>
                  <a:rPr lang="en-US" sz="1200"/>
                  <a:t>Elements of </a:t>
                </a:r>
                <a14:m>
                  <m:oMath xmlns:m="http://schemas.openxmlformats.org/officeDocument/2006/math">
                    <m:d>
                      <m:dPr>
                        <m:begChr m:val="["/>
                        <m:endChr m:val="]"/>
                        <m:ctrlPr>
                          <a:rPr lang="en-US" sz="1200" b="1" i="1" smtClean="0">
                            <a:latin typeface="Cambria Math" panose="02040503050406030204" pitchFamily="18" charset="0"/>
                          </a:rPr>
                        </m:ctrlPr>
                      </m:dPr>
                      <m:e>
                        <m:r>
                          <a:rPr lang="en-US" sz="1200" b="1" i="1">
                            <a:latin typeface="Cambria Math" panose="02040503050406030204" pitchFamily="18" charset="0"/>
                          </a:rPr>
                          <m:t>𝑲</m:t>
                        </m:r>
                      </m:e>
                    </m:d>
                  </m:oMath>
                </a14:m>
                <a:r>
                  <a:rPr lang="en-US" sz="1200"/>
                  <a:t> depend on material properties and the chosen mesh element type. </a:t>
                </a:r>
              </a:p>
              <a:p>
                <a:pPr marL="285750" indent="-285750">
                  <a:buFont typeface="Arial" panose="020B0604020202020204" pitchFamily="34" charset="0"/>
                  <a:buChar char="•"/>
                </a:pPr>
                <a:r>
                  <a:rPr lang="en-US" sz="1200"/>
                  <a:t>Some elements of the force and displacement vectors are already known through boundary conditions (e.g. Fixed Support -&gt; </a:t>
                </a:r>
                <a:r>
                  <a:rPr lang="en-US" sz="1200" err="1"/>
                  <a:t>u</a:t>
                </a:r>
                <a:r>
                  <a:rPr lang="en-US" sz="1200" baseline="-25000" err="1"/>
                  <a:t>i</a:t>
                </a:r>
                <a:r>
                  <a:rPr lang="en-US" sz="1200"/>
                  <a:t>=0). </a:t>
                </a:r>
              </a:p>
              <a:p>
                <a:pPr marL="285750" indent="-285750">
                  <a:buFont typeface="Arial" panose="020B0604020202020204" pitchFamily="34" charset="0"/>
                  <a:buChar char="•"/>
                </a:pPr>
                <a:endParaRPr lang="en-US" sz="1200"/>
              </a:p>
              <a:p>
                <a:pPr marL="0" indent="0">
                  <a:buFont typeface="Arial" panose="020B0604020202020204" pitchFamily="34" charset="0"/>
                  <a:buNone/>
                </a:pPr>
                <a:r>
                  <a:rPr lang="en-US" sz="1200"/>
                  <a:t>Let us now talk about meshing.</a:t>
                </a:r>
              </a:p>
              <a:p>
                <a:endParaRPr lang="en-DE"/>
              </a:p>
            </p:txBody>
          </p:sp>
        </mc:Choice>
        <mc:Fallback xmlns="">
          <p:sp>
            <p:nvSpPr>
              <p:cNvPr id="3" name="Notes Placeholder 2"/>
              <p:cNvSpPr>
                <a:spLocks noGrp="1"/>
              </p:cNvSpPr>
              <p:nvPr>
                <p:ph type="body" idx="1"/>
              </p:nvPr>
            </p:nvSpPr>
            <p:spPr/>
            <p:txBody>
              <a:bodyPr/>
              <a:lstStyle/>
              <a:p>
                <a:r>
                  <a:rPr lang="en-US"/>
                  <a:t>Let us now look at the stiffness equation for a more complex system. Individual element stiffness matrices are combined to form a global one as shown on the slide. </a:t>
                </a:r>
              </a:p>
              <a:p>
                <a:endParaRPr lang="en-US"/>
              </a:p>
              <a:p>
                <a:pPr algn="l"/>
                <a:r>
                  <a:rPr lang="en-US" sz="1200" b="1" i="1"/>
                  <a:t>Important to note:</a:t>
                </a:r>
              </a:p>
              <a:p>
                <a:pPr algn="ctr"/>
                <a:endParaRPr lang="en-US" sz="1200" b="1" i="1"/>
              </a:p>
              <a:p>
                <a:pPr marL="285750" indent="-285750">
                  <a:buFont typeface="Arial" panose="020B0604020202020204" pitchFamily="34" charset="0"/>
                  <a:buChar char="•"/>
                </a:pPr>
                <a:r>
                  <a:rPr lang="en-GB" sz="1200"/>
                  <a:t>Size of Stiffness matrix (</a:t>
                </a:r>
                <a:r>
                  <a:rPr lang="en-GB" sz="1200" b="1" err="1"/>
                  <a:t>nxn</a:t>
                </a:r>
                <a:r>
                  <a:rPr lang="en-GB" sz="1200"/>
                  <a:t>) depends on the number of nodes and their degrees of freedom</a:t>
                </a:r>
                <a:r>
                  <a:rPr lang="en-US" sz="1200"/>
                  <a:t>. </a:t>
                </a:r>
              </a:p>
              <a:p>
                <a:pPr marL="285750" indent="-285750">
                  <a:buFont typeface="Arial" panose="020B0604020202020204" pitchFamily="34" charset="0"/>
                  <a:buChar char="•"/>
                </a:pPr>
                <a:r>
                  <a:rPr lang="en-US" sz="1200"/>
                  <a:t>A finer mesh corresponds to a larger matrix and thus more computational time. </a:t>
                </a:r>
              </a:p>
              <a:p>
                <a:pPr marL="285750" indent="-285750">
                  <a:buFont typeface="Arial" panose="020B0604020202020204" pitchFamily="34" charset="0"/>
                  <a:buChar char="•"/>
                </a:pPr>
                <a:r>
                  <a:rPr lang="en-US" sz="1200"/>
                  <a:t>In the case of 3D analysis, it is possible to have n&gt;10</a:t>
                </a:r>
                <a:r>
                  <a:rPr lang="en-US" sz="1200" baseline="30000"/>
                  <a:t>5</a:t>
                </a:r>
                <a:endParaRPr lang="en-US" sz="1200"/>
              </a:p>
              <a:p>
                <a:pPr marL="285750" indent="-285750">
                  <a:buFont typeface="Arial" panose="020B0604020202020204" pitchFamily="34" charset="0"/>
                  <a:buChar char="•"/>
                </a:pPr>
                <a:r>
                  <a:rPr lang="en-US" sz="1200"/>
                  <a:t>Elements of </a:t>
                </a:r>
                <a:r>
                  <a:rPr lang="en-US" sz="1200" b="1" i="0">
                    <a:latin typeface="Cambria Math" panose="02040503050406030204" pitchFamily="18" charset="0"/>
                  </a:rPr>
                  <a:t>[𝑲]</a:t>
                </a:r>
                <a:r>
                  <a:rPr lang="en-US" sz="1200"/>
                  <a:t> depend on material properties and the chosen mesh element type. </a:t>
                </a:r>
              </a:p>
              <a:p>
                <a:pPr marL="285750" indent="-285750">
                  <a:buFont typeface="Arial" panose="020B0604020202020204" pitchFamily="34" charset="0"/>
                  <a:buChar char="•"/>
                </a:pPr>
                <a:r>
                  <a:rPr lang="en-US" sz="1200"/>
                  <a:t>Some elements of the force and displacement vectors are already known through boundary conditions (e.g. Fixed Support -&gt; </a:t>
                </a:r>
                <a:r>
                  <a:rPr lang="en-US" sz="1200" err="1"/>
                  <a:t>u</a:t>
                </a:r>
                <a:r>
                  <a:rPr lang="en-US" sz="1200" baseline="-25000" err="1"/>
                  <a:t>i</a:t>
                </a:r>
                <a:r>
                  <a:rPr lang="en-US" sz="1200"/>
                  <a:t>=0). </a:t>
                </a:r>
              </a:p>
              <a:p>
                <a:pPr marL="285750" indent="-285750">
                  <a:buFont typeface="Arial" panose="020B0604020202020204" pitchFamily="34" charset="0"/>
                  <a:buChar char="•"/>
                </a:pPr>
                <a:endParaRPr lang="en-US" sz="1200"/>
              </a:p>
              <a:p>
                <a:pPr marL="0" indent="0">
                  <a:buFont typeface="Arial" panose="020B0604020202020204" pitchFamily="34" charset="0"/>
                  <a:buNone/>
                </a:pPr>
                <a:r>
                  <a:rPr lang="en-US" sz="1200"/>
                  <a:t>Let us now talk about meshing.</a:t>
                </a:r>
              </a:p>
              <a:p>
                <a:endParaRPr lang="en-DE"/>
              </a:p>
            </p:txBody>
          </p:sp>
        </mc:Fallback>
      </mc:AlternateContent>
      <p:sp>
        <p:nvSpPr>
          <p:cNvPr id="4" name="Slide Number Placeholder 3"/>
          <p:cNvSpPr>
            <a:spLocks noGrp="1"/>
          </p:cNvSpPr>
          <p:nvPr>
            <p:ph type="sldNum" sz="quarter" idx="5"/>
          </p:nvPr>
        </p:nvSpPr>
        <p:spPr/>
        <p:txBody>
          <a:bodyPr/>
          <a:lstStyle/>
          <a:p>
            <a:fld id="{27FDDAD7-A41A-4414-8211-C5E2AC7F93EC}" type="slidenum">
              <a:rPr lang="en-US" smtClean="0"/>
              <a:pPr/>
              <a:t>8</a:t>
            </a:fld>
            <a:endParaRPr lang="en-US"/>
          </a:p>
        </p:txBody>
      </p:sp>
    </p:spTree>
    <p:extLst>
      <p:ext uri="{BB962C8B-B14F-4D97-AF65-F5344CB8AC3E}">
        <p14:creationId xmlns:p14="http://schemas.microsoft.com/office/powerpoint/2010/main" val="3766769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Meshing plays an important role in FEM. It </a:t>
            </a:r>
            <a:r>
              <a:rPr lang="en-US" sz="1200"/>
              <a:t>involves dividing a geometry into elements and nodes.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171450" indent="-171450">
              <a:buFont typeface="Arial" panose="020B0604020202020204" pitchFamily="34" charset="0"/>
              <a:buChar char="•"/>
            </a:pPr>
            <a:r>
              <a:rPr lang="en-US" sz="1200"/>
              <a:t>It plays a key role in determining the accuracy of the results obtained from the FEM model.</a:t>
            </a:r>
          </a:p>
          <a:p>
            <a:pPr marL="171450" indent="-171450">
              <a:buFont typeface="Arial" panose="020B0604020202020204" pitchFamily="34" charset="0"/>
              <a:buChar char="•"/>
            </a:pPr>
            <a:r>
              <a:rPr lang="en-US" sz="1200"/>
              <a:t>Smaller the mesh size (also known as a finer mesh), the more accurate the solution.</a:t>
            </a:r>
          </a:p>
          <a:p>
            <a:pPr marL="171450" indent="-171450">
              <a:buFont typeface="Arial" panose="020B0604020202020204" pitchFamily="34" charset="0"/>
              <a:buChar char="•"/>
            </a:pPr>
            <a:r>
              <a:rPr lang="en-US" sz="1200"/>
              <a:t>A fine mesh leads to increased computational effort to run the simulation.</a:t>
            </a:r>
          </a:p>
          <a:p>
            <a:pPr marL="171450" indent="-171450">
              <a:buFont typeface="Arial" panose="020B0604020202020204" pitchFamily="34" charset="0"/>
              <a:buChar char="•"/>
            </a:pPr>
            <a:r>
              <a:rPr lang="en-US" sz="1200"/>
              <a:t>Engineers carry out convergence studies to find a good balance between accuracy and run time in order to solve the problem. This can be seen in the graph on the right. The accuracy increases considerably in the beginning with a finer mesh but at some point, the results remain constant. There are however exceptions to these cases (E.g. locking or stress singularities) where creating a finer mesh leads to improbable results</a:t>
            </a:r>
          </a:p>
          <a:p>
            <a:pPr marL="171450" indent="-171450">
              <a:buFont typeface="Arial" panose="020B0604020202020204" pitchFamily="34" charset="0"/>
              <a:buChar char="•"/>
            </a:pPr>
            <a:r>
              <a:rPr lang="en-US" sz="1200"/>
              <a:t>A typical solution that is used is to create a finer mesh in areas of interest (e.g. around stress concentration areas) or finer geometry in the model and coarser meshes in other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endParaRPr lang="en-DE"/>
          </a:p>
        </p:txBody>
      </p:sp>
      <p:sp>
        <p:nvSpPr>
          <p:cNvPr id="4" name="Slide Number Placeholder 3"/>
          <p:cNvSpPr>
            <a:spLocks noGrp="1"/>
          </p:cNvSpPr>
          <p:nvPr>
            <p:ph type="sldNum" sz="quarter" idx="5"/>
          </p:nvPr>
        </p:nvSpPr>
        <p:spPr/>
        <p:txBody>
          <a:bodyPr/>
          <a:lstStyle/>
          <a:p>
            <a:fld id="{27FDDAD7-A41A-4414-8211-C5E2AC7F93EC}" type="slidenum">
              <a:rPr lang="en-US" smtClean="0"/>
              <a:pPr/>
              <a:t>9</a:t>
            </a:fld>
            <a:endParaRPr lang="en-US"/>
          </a:p>
        </p:txBody>
      </p:sp>
    </p:spTree>
    <p:extLst>
      <p:ext uri="{BB962C8B-B14F-4D97-AF65-F5344CB8AC3E}">
        <p14:creationId xmlns:p14="http://schemas.microsoft.com/office/powerpoint/2010/main" val="2879956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education@ansys.com" TargetMode="External"/><Relationship Id="rId2" Type="http://schemas.openxmlformats.org/officeDocument/2006/relationships/hyperlink" Target="http://www.ansys.com/education-resources"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2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3"/>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86191E51-6FFC-4231-97E9-4C436119983B}"/>
              </a:ext>
            </a:extLst>
          </p:cNvPr>
          <p:cNvSpPr txBox="1"/>
          <p:nvPr userDrawn="1"/>
        </p:nvSpPr>
        <p:spPr>
          <a:xfrm>
            <a:off x="7848600" y="6477000"/>
            <a:ext cx="1371600" cy="276999"/>
          </a:xfrm>
          <a:prstGeom prst="rect">
            <a:avLst/>
          </a:prstGeom>
          <a:noFill/>
        </p:spPr>
        <p:txBody>
          <a:bodyPr wrap="square" rtlCol="0">
            <a:spAutoFit/>
          </a:bodyPr>
          <a:lstStyle/>
          <a:p>
            <a:r>
              <a:rPr lang="en-US" sz="1200" dirty="0">
                <a:solidFill>
                  <a:schemeClr val="tx2"/>
                </a:solidFill>
              </a:rPr>
              <a:t>©2023 ANSYS, Inc.</a:t>
            </a:r>
          </a:p>
        </p:txBody>
      </p:sp>
      <p:pic>
        <p:nvPicPr>
          <p:cNvPr id="3" name="Picture 2">
            <a:extLst>
              <a:ext uri="{FF2B5EF4-FFF2-40B4-BE49-F238E27FC236}">
                <a16:creationId xmlns:a16="http://schemas.microsoft.com/office/drawing/2014/main" id="{7FB3EE66-1650-8C07-D0AA-7FE570CFC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Tree>
    <p:extLst>
      <p:ext uri="{BB962C8B-B14F-4D97-AF65-F5344CB8AC3E}">
        <p14:creationId xmlns:p14="http://schemas.microsoft.com/office/powerpoint/2010/main" val="292240569"/>
      </p:ext>
    </p:extLst>
  </p:cSld>
  <p:clrMapOvr>
    <a:masterClrMapping/>
  </p:clrMapOvr>
  <p:extLst>
    <p:ext uri="{DCECCB84-F9BA-43D5-87BE-67443E8EF086}">
      <p15:sldGuideLst xmlns:p15="http://schemas.microsoft.com/office/powerpoint/2012/main">
        <p15:guide id="1" orient="horz" pos="1584" userDrawn="1">
          <p15:clr>
            <a:srgbClr val="FBAE40"/>
          </p15:clr>
        </p15:guide>
        <p15:guide id="2" orient="horz" pos="2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en-US"/>
              <a:t>Click icon to add media</a:t>
            </a:r>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2417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9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988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a:p>
        </p:txBody>
      </p:sp>
      <p:sp>
        <p:nvSpPr>
          <p:cNvPr id="4" name="TextBox 3">
            <a:extLst>
              <a:ext uri="{FF2B5EF4-FFF2-40B4-BE49-F238E27FC236}">
                <a16:creationId xmlns:a16="http://schemas.microsoft.com/office/drawing/2014/main" id="{E6AEF1B2-1440-4FE5-8C1B-C291F424F993}"/>
              </a:ext>
            </a:extLst>
          </p:cNvPr>
          <p:cNvSpPr txBox="1"/>
          <p:nvPr userDrawn="1"/>
        </p:nvSpPr>
        <p:spPr>
          <a:xfrm>
            <a:off x="533400" y="609600"/>
            <a:ext cx="10972800" cy="444538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mj-lt"/>
                <a:ea typeface="Calibri" panose="020F0502020204030204" pitchFamily="34" charset="0"/>
                <a:cs typeface="Times New Roman" panose="02020603050405020304" pitchFamily="18" charset="0"/>
              </a:rPr>
              <a:t>© </a:t>
            </a:r>
            <a:r>
              <a:rPr lang="en-US" sz="1400" dirty="0">
                <a:solidFill>
                  <a:srgbClr val="000000"/>
                </a:solidFill>
                <a:effectLst/>
                <a:latin typeface="+mj-lt"/>
                <a:ea typeface="Times New Roman" panose="02020603050405020304" pitchFamily="18" charset="0"/>
                <a:cs typeface="Times New Roman" panose="02020603050405020304" pitchFamily="18" charset="0"/>
              </a:rPr>
              <a:t>2023 ANSYS, Inc. All rights reserved.</a:t>
            </a:r>
          </a:p>
          <a:p>
            <a:pPr marL="0" marR="0">
              <a:lnSpc>
                <a:spcPct val="107000"/>
              </a:lnSpc>
              <a:spcBef>
                <a:spcPts val="0"/>
              </a:spcBef>
              <a:spcAft>
                <a:spcPts val="0"/>
              </a:spcAft>
            </a:pPr>
            <a:endParaRPr lang="en-US" sz="1600" b="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Use and Reproduction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The content used in this resource </a:t>
            </a:r>
            <a:r>
              <a:rPr lang="en-US" sz="1400" dirty="0">
                <a:solidFill>
                  <a:srgbClr val="201F1E"/>
                </a:solidFill>
                <a:effectLst/>
                <a:latin typeface="+mj-lt"/>
                <a:ea typeface="Times New Roman" panose="02020603050405020304" pitchFamily="18" charset="0"/>
                <a:cs typeface="Times New Roman" panose="02020603050405020304" pitchFamily="18" charset="0"/>
              </a:rPr>
              <a:t>may only be used or reproduced for teaching purposes; and any commercial use is strictly prohibited.</a:t>
            </a:r>
            <a:r>
              <a:rPr lang="en-US" sz="1400" i="1" dirty="0">
                <a:solidFill>
                  <a:srgbClr val="201F1E"/>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Document Information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This lecture unit is part of a set of teaching resources to help introduce students to structures, fluids, or heat transfer (physics areas supported by Ansys </a:t>
            </a:r>
            <a:r>
              <a:rPr lang="en-US" sz="1400" dirty="0" err="1">
                <a:effectLst/>
                <a:latin typeface="+mj-lt"/>
                <a:ea typeface="Calibri" panose="020F0502020204030204" pitchFamily="34" charset="0"/>
                <a:cs typeface="Times New Roman" panose="02020603050405020304" pitchFamily="18" charset="0"/>
              </a:rPr>
              <a:t>OnScale</a:t>
            </a:r>
            <a:r>
              <a:rPr lang="en-US" sz="1400" dirty="0">
                <a:effectLst/>
                <a:latin typeface="+mj-lt"/>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Ansys Education Resources</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a:t>
            </a:r>
            <a:r>
              <a:rPr lang="en-US" sz="1400" dirty="0">
                <a:effectLst/>
                <a:latin typeface="+mj-lt"/>
                <a:ea typeface="Calibri" panose="020F0502020204030204" pitchFamily="34" charset="0"/>
                <a:cs typeface="Times New Roman" panose="02020603050405020304" pitchFamily="18" charset="0"/>
                <a:hlinkClick r:id="rId2"/>
              </a:rPr>
              <a:t>www.ansys.com/education-resources</a:t>
            </a:r>
            <a:r>
              <a:rPr lang="en-US" sz="1400" dirty="0">
                <a:effectLst/>
                <a:latin typeface="+mj-lt"/>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p>
            <a:r>
              <a:rPr lang="en-US" sz="1400" b="1" i="0" u="none" strike="noStrike" baseline="0" dirty="0">
                <a:solidFill>
                  <a:srgbClr val="000000"/>
                </a:solidFill>
                <a:latin typeface="Calibri" panose="020F0502020204030204" pitchFamily="34" charset="0"/>
              </a:rPr>
              <a:t>Feedback </a:t>
            </a:r>
            <a:endParaRPr lang="en-US" sz="1400" b="0" i="0" u="none" strike="noStrike" baseline="0" dirty="0">
              <a:solidFill>
                <a:srgbClr val="000000"/>
              </a:solidFill>
              <a:latin typeface="Calibri" panose="020F0502020204030204" pitchFamily="34" charset="0"/>
            </a:endParaRPr>
          </a:p>
          <a:p>
            <a:r>
              <a:rPr lang="en-US" sz="1400" b="0" i="0" u="none" strike="noStrike" baseline="0" dirty="0">
                <a:solidFill>
                  <a:srgbClr val="000000"/>
                </a:solidFill>
                <a:latin typeface="Calibri" panose="020F0502020204030204" pitchFamily="34" charset="0"/>
              </a:rPr>
              <a:t>If you notice any errors in this resource or need to get in contact with the authors, please email us at </a:t>
            </a:r>
            <a:r>
              <a:rPr lang="en-US" sz="1400" b="0" i="0" u="none" strike="noStrike" baseline="0" dirty="0">
                <a:solidFill>
                  <a:srgbClr val="0000FF"/>
                </a:solidFill>
                <a:latin typeface="Calibri" panose="020F0502020204030204" pitchFamily="34" charset="0"/>
                <a:hlinkClick r:id="rId3"/>
              </a:rPr>
              <a:t>education@ansys.com</a:t>
            </a:r>
            <a:endParaRPr lang="en-US" sz="1400" b="0" i="0" u="none" strike="noStrike" baseline="0" dirty="0">
              <a:solidFill>
                <a:srgbClr val="0000FF"/>
              </a:solidFill>
              <a:latin typeface="Calibri" panose="020F0502020204030204" pitchFamily="34" charset="0"/>
            </a:endParaRPr>
          </a:p>
          <a:p>
            <a:endParaRPr lang="en-US" sz="1400" b="0" i="0" u="none" strike="noStrike" baseline="0" dirty="0">
              <a:solidFill>
                <a:srgbClr val="0000FF"/>
              </a:solidFill>
              <a:latin typeface="Calibri" panose="020F0502020204030204" pitchFamily="34" charset="0"/>
            </a:endParaRPr>
          </a:p>
          <a:p>
            <a:r>
              <a:rPr lang="en-US" sz="1400" b="1" i="0" u="none" strike="noStrike" baseline="0" dirty="0">
                <a:solidFill>
                  <a:srgbClr val="000000"/>
                </a:solidFill>
                <a:latin typeface="Calibri" panose="020F0502020204030204" pitchFamily="34" charset="0"/>
              </a:rPr>
              <a:t>Acknowledgements</a:t>
            </a:r>
          </a:p>
          <a:p>
            <a:r>
              <a:rPr lang="en-US" sz="1400" b="0" i="0" u="none" strike="noStrike" baseline="0" dirty="0">
                <a:solidFill>
                  <a:schemeClr val="tx1"/>
                </a:solidFill>
                <a:effectLst/>
                <a:latin typeface="+mn-lt"/>
                <a:cs typeface="Times New Roman" panose="02020603050405020304" pitchFamily="18" charset="0"/>
              </a:rPr>
              <a:t>Susannah Cooke, Nick Stefani</a:t>
            </a:r>
            <a:endParaRPr lang="en-US" sz="1400" b="0" i="0" u="none" strike="noStrike" baseline="0" dirty="0">
              <a:solidFill>
                <a:schemeClr val="tx1"/>
              </a:solidFill>
              <a:latin typeface="+mn-lt"/>
            </a:endParaRPr>
          </a:p>
          <a:p>
            <a:endParaRPr lang="en-US" sz="1600" dirty="0">
              <a:latin typeface="+mj-lt"/>
            </a:endParaRPr>
          </a:p>
        </p:txBody>
      </p:sp>
    </p:spTree>
    <p:extLst>
      <p:ext uri="{BB962C8B-B14F-4D97-AF65-F5344CB8AC3E}">
        <p14:creationId xmlns:p14="http://schemas.microsoft.com/office/powerpoint/2010/main" val="284435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395704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a:p>
        </p:txBody>
      </p:sp>
    </p:spTree>
    <p:extLst>
      <p:ext uri="{BB962C8B-B14F-4D97-AF65-F5344CB8AC3E}">
        <p14:creationId xmlns:p14="http://schemas.microsoft.com/office/powerpoint/2010/main" val="86308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474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060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336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en-US"/>
              <a:t>Click icon to add picture</a:t>
            </a:r>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7106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en-US"/>
              <a:t>Click icon to add chart</a:t>
            </a:r>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918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en-US"/>
              <a:t>Click icon to add table</a:t>
            </a:r>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4552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546100" y="6542840"/>
            <a:ext cx="2743200" cy="247724"/>
          </a:xfrm>
          <a:prstGeom prst="rect">
            <a:avLst/>
          </a:prstGeom>
        </p:spPr>
        <p:txBody>
          <a:bodyPr vert="horz" lIns="91440" tIns="45720" rIns="91440" bIns="45720" rtlCol="0" anchor="ctr"/>
          <a:lstStyle>
            <a:lvl1pPr algn="l">
              <a:defRPr sz="1200" b="0" i="0">
                <a:solidFill>
                  <a:schemeClr val="bg2">
                    <a:lumMod val="65000"/>
                  </a:schemeClr>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F0CD691-76C0-4AC9-8029-4BF0CEDE749C}"/>
              </a:ext>
            </a:extLst>
          </p:cNvPr>
          <p:cNvSpPr/>
          <p:nvPr userDrawn="1"/>
        </p:nvSpPr>
        <p:spPr>
          <a:xfrm>
            <a:off x="4876800" y="6542840"/>
            <a:ext cx="1371600" cy="247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C66E622-A13F-4675-A281-8D8CC6175629}"/>
              </a:ext>
            </a:extLst>
          </p:cNvPr>
          <p:cNvSpPr txBox="1"/>
          <p:nvPr userDrawn="1"/>
        </p:nvSpPr>
        <p:spPr>
          <a:xfrm>
            <a:off x="7835900" y="6513565"/>
            <a:ext cx="1371600" cy="276999"/>
          </a:xfrm>
          <a:prstGeom prst="rect">
            <a:avLst/>
          </a:prstGeom>
          <a:noFill/>
        </p:spPr>
        <p:txBody>
          <a:bodyPr wrap="square" rtlCol="0">
            <a:spAutoFit/>
          </a:bodyPr>
          <a:lstStyle/>
          <a:p>
            <a:r>
              <a:rPr lang="en-US" sz="1200" dirty="0">
                <a:solidFill>
                  <a:schemeClr val="tx2"/>
                </a:solidFill>
              </a:rPr>
              <a:t>©2023 ANSYS, Inc.</a:t>
            </a:r>
          </a:p>
        </p:txBody>
      </p:sp>
      <p:pic>
        <p:nvPicPr>
          <p:cNvPr id="8" name="Picture 7">
            <a:extLst>
              <a:ext uri="{FF2B5EF4-FFF2-40B4-BE49-F238E27FC236}">
                <a16:creationId xmlns:a16="http://schemas.microsoft.com/office/drawing/2014/main" id="{A592472D-36E5-D3E6-EB02-C2EF93D4260D}"/>
              </a:ext>
              <a:ext uri="{C183D7F6-B498-43B3-948B-1728B52AA6E4}">
                <adec:decorative xmlns:adec="http://schemas.microsoft.com/office/drawing/2017/decorative" val="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Tree>
    <p:extLst>
      <p:ext uri="{BB962C8B-B14F-4D97-AF65-F5344CB8AC3E}">
        <p14:creationId xmlns:p14="http://schemas.microsoft.com/office/powerpoint/2010/main" val="129153713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737" r:id="rId3"/>
    <p:sldLayoutId id="2147483724" r:id="rId4"/>
    <p:sldLayoutId id="2147483735" r:id="rId5"/>
    <p:sldLayoutId id="2147483734" r:id="rId6"/>
    <p:sldLayoutId id="2147483663" r:id="rId7"/>
    <p:sldLayoutId id="2147483729" r:id="rId8"/>
    <p:sldLayoutId id="2147483730" r:id="rId9"/>
    <p:sldLayoutId id="2147483731" r:id="rId10"/>
    <p:sldLayoutId id="2147483727" r:id="rId11"/>
    <p:sldLayoutId id="2147483726" r:id="rId12"/>
    <p:sldLayoutId id="2147483736" r:id="rId13"/>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education@ansys.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onscale.com/blog/cad-validation-meshing-with-onscale-solve/" TargetMode="External"/><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5.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hyperlink" Target="https://www.ansys.com/academic" TargetMode="External"/><Relationship Id="rId13" Type="http://schemas.openxmlformats.org/officeDocument/2006/relationships/image" Target="../media/image5.svg"/><Relationship Id="rId3" Type="http://schemas.openxmlformats.org/officeDocument/2006/relationships/hyperlink" Target="https://www.ansys.com/academic/educators/education-resources/lecture-structural-analysis-beams?utm_campaign=academic&amp;utm_medium=referral&amp;utm_source=education-resource&amp;utm_content=partner_cross-bu_educator-resource-link_case-study_download_na_en_global&amp;campaignID=7013g000000gv7hAAA" TargetMode="External"/><Relationship Id="rId7" Type="http://schemas.openxmlformats.org/officeDocument/2006/relationships/hyperlink" Target="https://www.ansys.com/academic/educators/education-resources#t=EducationResourcesTab&amp;sort=relevancy&amp;layout=card?utm_campaign=academic&amp;utm_medium=referral&amp;utm_source=education-resource&amp;utm_content=partner_cross-bu_educator-resource-link_case-study_download_na_en_global&amp;campaignID=7013g000000gv7hAAA" TargetMode="External"/><Relationship Id="rId12"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courses.ansys.com/?utm_campaign=academic&amp;utm_medium=referral&amp;utm_source=education-resource&amp;utm_content=partner_cross-bu_educator-resource-link_course-aic_learn-more_na_en_global&amp;campaignID=7013g000000gv7hAAA" TargetMode="External"/><Relationship Id="rId11" Type="http://schemas.openxmlformats.org/officeDocument/2006/relationships/hyperlink" Target="https://onscale.com/webinars/" TargetMode="External"/><Relationship Id="rId5" Type="http://schemas.openxmlformats.org/officeDocument/2006/relationships/hyperlink" Target="https://onscale.com/blog/" TargetMode="External"/><Relationship Id="rId10" Type="http://schemas.openxmlformats.org/officeDocument/2006/relationships/hyperlink" Target="https://onscale.com/help/solve/tutorials/" TargetMode="External"/><Relationship Id="rId4" Type="http://schemas.openxmlformats.org/officeDocument/2006/relationships/hyperlink" Target="https://onscale.com/solve/features" TargetMode="External"/><Relationship Id="rId9" Type="http://schemas.openxmlformats.org/officeDocument/2006/relationships/hyperlink" Target="https://courses.ansys.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7.sv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onscale.com/blog/how-to-run-a-simulation-in-onscale-solve" TargetMode="External"/><Relationship Id="rId3" Type="http://schemas.openxmlformats.org/officeDocument/2006/relationships/hyperlink" Target="https://onscale.com/blog/cad-validation-meshing-with-onscale-solve/" TargetMode="External"/><Relationship Id="rId7" Type="http://schemas.openxmlformats.org/officeDocument/2006/relationships/hyperlink" Target="https://onscale.com/blog/meshing-in-fea-mesh-convergence/#:~:text=In%20finite%20element%20analysis%20%28FEA%29%20convergence%20means%20arriving,this%20process%20on%20the%20accuracy%20of%20the%20solution." TargetMode="External"/><Relationship Id="rId2" Type="http://schemas.openxmlformats.org/officeDocument/2006/relationships/hyperlink" Target="https://courses.ansys.com/index.php/courses/what-is-simulation/?utm_campaign=academic&amp;utm_medium=referral&amp;utm_source=education-resource&amp;utm_content=partner_cross-bu_educator-resource-link_course-aic_learn-more_na_en_global&amp;campaignID=7013g000000gv7hAAA" TargetMode="External"/><Relationship Id="rId1" Type="http://schemas.openxmlformats.org/officeDocument/2006/relationships/slideLayout" Target="../slideLayouts/slideLayout2.xml"/><Relationship Id="rId6" Type="http://schemas.openxmlformats.org/officeDocument/2006/relationships/hyperlink" Target="https://onscale.com/blog/meshing-why-you-never-have-to-worry-about-it-again/" TargetMode="External"/><Relationship Id="rId5" Type="http://schemas.openxmlformats.org/officeDocument/2006/relationships/hyperlink" Target="https://onscale.com/blog/meshing-in-fea-meshing-considerations/" TargetMode="External"/><Relationship Id="rId4" Type="http://schemas.openxmlformats.org/officeDocument/2006/relationships/hyperlink" Target="https://onscale.com/blog/meshing-in-fea-introduction-to-meshin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hyperlink" Target="https://courses.ansys.com/index.php/courses/what-is-simulation/?utm_campaign=academic&amp;utm_medium=referral&amp;utm_source=education-resource&amp;utm_content=partner_cross-bu_educator-resource-link_course-aic_learn-more_na_en_global&amp;campaignID=7013g000000gv7hAAA"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svg"/><Relationship Id="rId4" Type="http://schemas.openxmlformats.org/officeDocument/2006/relationships/diagramLayout" Target="../diagrams/layout1.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courses.ansys.com/index.php/courses/intro-to-material-elasticity/?utm_campaign=academic&amp;utm_medium=referral&amp;utm_source=education-resource&amp;utm_content=partner_cross-bu_educator-resource-link_course-aic_learn-more_na_en_global&amp;campaignID=7013g000000gv7hAA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www.ansys.com/academic/educators/education-resources/lecture-stresses-strains-discovery"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hyperlink" Target="https://onscale.com/blog/meshing-in-fea-mesh-convergence/#:~:text=In%20finite%20element%20analysis%20%28FEA%29%20convergence%20means%20arriving,this%20process%20on%20the%20accuracy%20of%20the%20solutio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0"/>
          </p:nvPr>
        </p:nvSpPr>
        <p:spPr>
          <a:xfrm>
            <a:off x="655073" y="1376602"/>
            <a:ext cx="5394325" cy="1449388"/>
          </a:xfrm>
        </p:spPr>
        <p:txBody>
          <a:bodyPr>
            <a:normAutofit/>
          </a:bodyPr>
          <a:lstStyle/>
          <a:p>
            <a:r>
              <a:rPr lang="en-US" sz="3100" dirty="0"/>
              <a:t>Lecture Unit</a:t>
            </a:r>
          </a:p>
          <a:p>
            <a:r>
              <a:rPr lang="en-US" sz="2700" dirty="0"/>
              <a:t>Introduction to Meshing using Ansys </a:t>
            </a:r>
            <a:r>
              <a:rPr lang="en-US" sz="2700" dirty="0" err="1"/>
              <a:t>OnScale</a:t>
            </a:r>
            <a:endParaRPr lang="en-US" sz="2700" dirty="0"/>
          </a:p>
        </p:txBody>
      </p:sp>
      <p:pic>
        <p:nvPicPr>
          <p:cNvPr id="5" name="Picture 4">
            <a:extLst>
              <a:ext uri="{FF2B5EF4-FFF2-40B4-BE49-F238E27FC236}">
                <a16:creationId xmlns:a16="http://schemas.microsoft.com/office/drawing/2014/main" id="{3B5BD86E-8561-16DB-2757-9542766B6F7A}"/>
              </a:ext>
            </a:extLst>
          </p:cNvPr>
          <p:cNvPicPr>
            <a:picLocks noChangeAspect="1"/>
          </p:cNvPicPr>
          <p:nvPr/>
        </p:nvPicPr>
        <p:blipFill>
          <a:blip r:embed="rId3"/>
          <a:stretch>
            <a:fillRect/>
          </a:stretch>
        </p:blipFill>
        <p:spPr>
          <a:xfrm>
            <a:off x="6768317" y="1300844"/>
            <a:ext cx="3972404" cy="4001442"/>
          </a:xfrm>
          <a:prstGeom prst="rect">
            <a:avLst/>
          </a:prstGeom>
        </p:spPr>
      </p:pic>
      <p:sp>
        <p:nvSpPr>
          <p:cNvPr id="4" name="Text Placeholder 2">
            <a:extLst>
              <a:ext uri="{FF2B5EF4-FFF2-40B4-BE49-F238E27FC236}">
                <a16:creationId xmlns:a16="http://schemas.microsoft.com/office/drawing/2014/main" id="{FB05465A-EE1C-19F9-0771-2CFD912B504D}"/>
              </a:ext>
            </a:extLst>
          </p:cNvPr>
          <p:cNvSpPr txBox="1">
            <a:spLocks/>
          </p:cNvSpPr>
          <p:nvPr/>
        </p:nvSpPr>
        <p:spPr>
          <a:xfrm>
            <a:off x="725804" y="3696826"/>
            <a:ext cx="4918273" cy="1800200"/>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kern="1200" baseline="0">
                <a:solidFill>
                  <a:schemeClr val="accent3"/>
                </a:solidFill>
                <a:latin typeface="Calibri" panose="020F0502020204030204" pitchFamily="34" charset="0"/>
                <a:ea typeface="+mn-ea"/>
                <a:cs typeface="Calibri" panose="020F0502020204030204" pitchFamily="34" charset="0"/>
              </a:defRPr>
            </a:lvl1pPr>
            <a:lvl2pPr marL="230188" marR="0" indent="0" algn="l" defTabSz="914400" rtl="0" eaLnBrk="1" fontAlgn="auto" latinLnBrk="0" hangingPunct="1">
              <a:lnSpc>
                <a:spcPct val="90000"/>
              </a:lnSpc>
              <a:spcBef>
                <a:spcPts val="500"/>
              </a:spcBef>
              <a:spcAft>
                <a:spcPts val="0"/>
              </a:spcAft>
              <a:buClrTx/>
              <a:buSzTx/>
              <a:buFont typeface="Calibri" panose="020F0502020204030204" pitchFamily="34" charset="0"/>
              <a:buNone/>
              <a:tabLst/>
              <a:defRPr sz="2000" b="0" i="0" kern="1200" baseline="0">
                <a:solidFill>
                  <a:schemeClr val="bg1"/>
                </a:solidFill>
                <a:latin typeface="Calibri" panose="020F0502020204030204" pitchFamily="34" charset="0"/>
                <a:ea typeface="+mn-ea"/>
                <a:cs typeface="Calibri" panose="020F0502020204030204" pitchFamily="34" charset="0"/>
              </a:defRPr>
            </a:lvl2pPr>
            <a:lvl3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kern="1200" baseline="0">
                <a:solidFill>
                  <a:schemeClr val="bg1"/>
                </a:solidFill>
                <a:latin typeface="Calibri" panose="020F0502020204030204" pitchFamily="34" charset="0"/>
                <a:ea typeface="+mn-ea"/>
                <a:cs typeface="Calibri" panose="020F0502020204030204" pitchFamily="34" charset="0"/>
              </a:defRPr>
            </a:lvl3pPr>
            <a:lvl4pPr marL="746125" marR="0"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sz="1400" kern="1200" baseline="0">
                <a:solidFill>
                  <a:schemeClr val="bg1"/>
                </a:solidFill>
                <a:latin typeface="Calibri" panose="020F0502020204030204" pitchFamily="34" charset="0"/>
                <a:ea typeface="+mn-ea"/>
                <a:cs typeface="Calibri" panose="020F0502020204030204" pitchFamily="34" charset="0"/>
              </a:defRPr>
            </a:lvl4pPr>
            <a:lvl5pPr marL="969962" marR="0" indent="0" algn="l" defTabSz="914400" rtl="0" eaLnBrk="1" fontAlgn="auto" latinLnBrk="0" hangingPunct="1">
              <a:lnSpc>
                <a:spcPct val="90000"/>
              </a:lnSpc>
              <a:spcBef>
                <a:spcPts val="500"/>
              </a:spcBef>
              <a:spcAft>
                <a:spcPts val="0"/>
              </a:spcAft>
              <a:buClrTx/>
              <a:buSzTx/>
              <a:buFont typeface="Courier New" panose="02070309020205020404" pitchFamily="49" charset="0"/>
              <a:buNone/>
              <a:tabLst/>
              <a:defRPr sz="1200" kern="1200" baseline="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Developed and Curated by the Ansys Academic Team</a:t>
            </a:r>
          </a:p>
          <a:p>
            <a:r>
              <a:rPr lang="en-US" sz="1600" dirty="0">
                <a:solidFill>
                  <a:schemeClr val="accent3"/>
                </a:solidFill>
              </a:rPr>
              <a:t>Madhumita Saravana Kumar</a:t>
            </a:r>
          </a:p>
          <a:p>
            <a:r>
              <a:rPr lang="en-US" sz="1600" dirty="0">
                <a:hlinkClick r:id="rId4"/>
              </a:rPr>
              <a:t>education@ansys.com</a:t>
            </a:r>
            <a:r>
              <a:rPr lang="en-US" sz="1600" dirty="0"/>
              <a:t> </a:t>
            </a:r>
          </a:p>
          <a:p>
            <a:endParaRPr lang="en-US" sz="1600" dirty="0"/>
          </a:p>
        </p:txBody>
      </p:sp>
    </p:spTree>
    <p:extLst>
      <p:ext uri="{BB962C8B-B14F-4D97-AF65-F5344CB8AC3E}">
        <p14:creationId xmlns:p14="http://schemas.microsoft.com/office/powerpoint/2010/main" val="3207685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87834172-0193-B582-3E91-8F7E90354C7E}"/>
              </a:ext>
            </a:extLst>
          </p:cNvPr>
          <p:cNvSpPr/>
          <p:nvPr/>
        </p:nvSpPr>
        <p:spPr>
          <a:xfrm>
            <a:off x="8740344" y="1711967"/>
            <a:ext cx="2789618" cy="3538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Slide Number Placeholder 1">
            <a:extLst>
              <a:ext uri="{FF2B5EF4-FFF2-40B4-BE49-F238E27FC236}">
                <a16:creationId xmlns:a16="http://schemas.microsoft.com/office/drawing/2014/main" id="{DC62D5A8-0481-307A-6234-8C407AD2DE25}"/>
              </a:ext>
            </a:extLst>
          </p:cNvPr>
          <p:cNvSpPr>
            <a:spLocks noGrp="1"/>
          </p:cNvSpPr>
          <p:nvPr>
            <p:ph type="sldNum" sz="quarter" idx="11"/>
          </p:nvPr>
        </p:nvSpPr>
        <p:spPr/>
        <p:txBody>
          <a:bodyPr/>
          <a:lstStyle/>
          <a:p>
            <a:fld id="{F0D23093-2AB0-F74C-B865-1A12A15B650E}" type="slidenum">
              <a:rPr lang="en-US" smtClean="0"/>
              <a:pPr/>
              <a:t>10</a:t>
            </a:fld>
            <a:endParaRPr lang="en-US"/>
          </a:p>
        </p:txBody>
      </p:sp>
      <p:sp>
        <p:nvSpPr>
          <p:cNvPr id="3" name="Title 2">
            <a:extLst>
              <a:ext uri="{FF2B5EF4-FFF2-40B4-BE49-F238E27FC236}">
                <a16:creationId xmlns:a16="http://schemas.microsoft.com/office/drawing/2014/main" id="{51346D4A-EDBC-F6E5-C5D1-2629D00CB27F}"/>
              </a:ext>
            </a:extLst>
          </p:cNvPr>
          <p:cNvSpPr>
            <a:spLocks noGrp="1"/>
          </p:cNvSpPr>
          <p:nvPr>
            <p:ph type="title"/>
          </p:nvPr>
        </p:nvSpPr>
        <p:spPr/>
        <p:txBody>
          <a:bodyPr/>
          <a:lstStyle/>
          <a:p>
            <a:r>
              <a:rPr lang="en-US"/>
              <a:t>Types of Elements</a:t>
            </a:r>
            <a:endParaRPr lang="en-DE"/>
          </a:p>
        </p:txBody>
      </p:sp>
      <p:grpSp>
        <p:nvGrpSpPr>
          <p:cNvPr id="21" name="Group 20">
            <a:extLst>
              <a:ext uri="{FF2B5EF4-FFF2-40B4-BE49-F238E27FC236}">
                <a16:creationId xmlns:a16="http://schemas.microsoft.com/office/drawing/2014/main" id="{442E6413-C077-7C27-9CC9-896D2CD9BADF}"/>
              </a:ext>
            </a:extLst>
          </p:cNvPr>
          <p:cNvGrpSpPr/>
          <p:nvPr/>
        </p:nvGrpSpPr>
        <p:grpSpPr>
          <a:xfrm>
            <a:off x="1670728" y="1638971"/>
            <a:ext cx="828866" cy="478954"/>
            <a:chOff x="2010755" y="2092188"/>
            <a:chExt cx="1325601" cy="669876"/>
          </a:xfrm>
        </p:grpSpPr>
        <p:cxnSp>
          <p:nvCxnSpPr>
            <p:cNvPr id="6" name="Straight Connector 5">
              <a:extLst>
                <a:ext uri="{FF2B5EF4-FFF2-40B4-BE49-F238E27FC236}">
                  <a16:creationId xmlns:a16="http://schemas.microsoft.com/office/drawing/2014/main" id="{AF32FD81-CBF7-1EE6-F081-6E77A90E7792}"/>
                </a:ext>
              </a:extLst>
            </p:cNvPr>
            <p:cNvCxnSpPr/>
            <p:nvPr/>
          </p:nvCxnSpPr>
          <p:spPr>
            <a:xfrm flipV="1">
              <a:off x="2065164" y="2132856"/>
              <a:ext cx="1224136" cy="576064"/>
            </a:xfrm>
            <a:prstGeom prst="line">
              <a:avLst/>
            </a:prstGeom>
          </p:spPr>
          <p:style>
            <a:lnRef idx="1">
              <a:schemeClr val="dk1"/>
            </a:lnRef>
            <a:fillRef idx="0">
              <a:schemeClr val="dk1"/>
            </a:fillRef>
            <a:effectRef idx="0">
              <a:schemeClr val="dk1"/>
            </a:effectRef>
            <a:fontRef idx="minor">
              <a:schemeClr val="tx1"/>
            </a:fontRef>
          </p:style>
        </p:cxnSp>
        <p:sp>
          <p:nvSpPr>
            <p:cNvPr id="7" name="Oval 6">
              <a:extLst>
                <a:ext uri="{FF2B5EF4-FFF2-40B4-BE49-F238E27FC236}">
                  <a16:creationId xmlns:a16="http://schemas.microsoft.com/office/drawing/2014/main" id="{45858EF0-CFA3-98C6-19A8-0CD267868179}"/>
                </a:ext>
              </a:extLst>
            </p:cNvPr>
            <p:cNvSpPr/>
            <p:nvPr/>
          </p:nvSpPr>
          <p:spPr>
            <a:xfrm>
              <a:off x="2010755" y="2655776"/>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Oval 7">
              <a:extLst>
                <a:ext uri="{FF2B5EF4-FFF2-40B4-BE49-F238E27FC236}">
                  <a16:creationId xmlns:a16="http://schemas.microsoft.com/office/drawing/2014/main" id="{D987B5EE-3375-F06D-A4CB-3FE3B89182D1}"/>
                </a:ext>
              </a:extLst>
            </p:cNvPr>
            <p:cNvSpPr/>
            <p:nvPr/>
          </p:nvSpPr>
          <p:spPr>
            <a:xfrm>
              <a:off x="3227538" y="2092188"/>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14" name="Group 13">
            <a:extLst>
              <a:ext uri="{FF2B5EF4-FFF2-40B4-BE49-F238E27FC236}">
                <a16:creationId xmlns:a16="http://schemas.microsoft.com/office/drawing/2014/main" id="{3A96EEE9-4D67-D2DD-0EB9-C3368DA54EBC}"/>
              </a:ext>
            </a:extLst>
          </p:cNvPr>
          <p:cNvGrpSpPr/>
          <p:nvPr/>
        </p:nvGrpSpPr>
        <p:grpSpPr>
          <a:xfrm>
            <a:off x="3469924" y="1579598"/>
            <a:ext cx="915214" cy="598744"/>
            <a:chOff x="3801979" y="1522512"/>
            <a:chExt cx="1357917" cy="1004664"/>
          </a:xfrm>
        </p:grpSpPr>
        <p:sp>
          <p:nvSpPr>
            <p:cNvPr id="10" name="Freeform: Shape 9">
              <a:extLst>
                <a:ext uri="{FF2B5EF4-FFF2-40B4-BE49-F238E27FC236}">
                  <a16:creationId xmlns:a16="http://schemas.microsoft.com/office/drawing/2014/main" id="{1F9FDEA6-AAED-B359-A1D9-2F6F8AA2B547}"/>
                </a:ext>
              </a:extLst>
            </p:cNvPr>
            <p:cNvSpPr/>
            <p:nvPr/>
          </p:nvSpPr>
          <p:spPr>
            <a:xfrm>
              <a:off x="3801979" y="1572126"/>
              <a:ext cx="1323474" cy="914400"/>
            </a:xfrm>
            <a:custGeom>
              <a:avLst/>
              <a:gdLst>
                <a:gd name="connsiteX0" fmla="*/ 0 w 1323474"/>
                <a:gd name="connsiteY0" fmla="*/ 914400 h 914400"/>
                <a:gd name="connsiteX1" fmla="*/ 810126 w 1323474"/>
                <a:gd name="connsiteY1" fmla="*/ 633663 h 914400"/>
                <a:gd name="connsiteX2" fmla="*/ 1323474 w 1323474"/>
                <a:gd name="connsiteY2" fmla="*/ 0 h 914400"/>
              </a:gdLst>
              <a:ahLst/>
              <a:cxnLst>
                <a:cxn ang="0">
                  <a:pos x="connsiteX0" y="connsiteY0"/>
                </a:cxn>
                <a:cxn ang="0">
                  <a:pos x="connsiteX1" y="connsiteY1"/>
                </a:cxn>
                <a:cxn ang="0">
                  <a:pos x="connsiteX2" y="connsiteY2"/>
                </a:cxn>
              </a:cxnLst>
              <a:rect l="l" t="t" r="r" b="b"/>
              <a:pathLst>
                <a:path w="1323474" h="914400">
                  <a:moveTo>
                    <a:pt x="0" y="914400"/>
                  </a:moveTo>
                  <a:cubicBezTo>
                    <a:pt x="294773" y="850231"/>
                    <a:pt x="589547" y="786063"/>
                    <a:pt x="810126" y="633663"/>
                  </a:cubicBezTo>
                  <a:cubicBezTo>
                    <a:pt x="1030705" y="481263"/>
                    <a:pt x="1177089" y="240631"/>
                    <a:pt x="1323474"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sp>
          <p:nvSpPr>
            <p:cNvPr id="11" name="Oval 10">
              <a:extLst>
                <a:ext uri="{FF2B5EF4-FFF2-40B4-BE49-F238E27FC236}">
                  <a16:creationId xmlns:a16="http://schemas.microsoft.com/office/drawing/2014/main" id="{11F1905B-5CE4-5C0F-D96C-133CD81EE2E8}"/>
                </a:ext>
              </a:extLst>
            </p:cNvPr>
            <p:cNvSpPr/>
            <p:nvPr/>
          </p:nvSpPr>
          <p:spPr>
            <a:xfrm>
              <a:off x="3801979" y="2420888"/>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Oval 11">
              <a:extLst>
                <a:ext uri="{FF2B5EF4-FFF2-40B4-BE49-F238E27FC236}">
                  <a16:creationId xmlns:a16="http://schemas.microsoft.com/office/drawing/2014/main" id="{55761055-5B6B-9D42-DC6D-F03AF8AC47D2}"/>
                </a:ext>
              </a:extLst>
            </p:cNvPr>
            <p:cNvSpPr/>
            <p:nvPr/>
          </p:nvSpPr>
          <p:spPr>
            <a:xfrm>
              <a:off x="4583832" y="2132856"/>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Oval 12">
              <a:extLst>
                <a:ext uri="{FF2B5EF4-FFF2-40B4-BE49-F238E27FC236}">
                  <a16:creationId xmlns:a16="http://schemas.microsoft.com/office/drawing/2014/main" id="{29F5EBD0-FA00-8D39-3C49-B9B63E7A8C01}"/>
                </a:ext>
              </a:extLst>
            </p:cNvPr>
            <p:cNvSpPr/>
            <p:nvPr/>
          </p:nvSpPr>
          <p:spPr>
            <a:xfrm>
              <a:off x="5051078" y="1522512"/>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20" name="Group 19">
            <a:extLst>
              <a:ext uri="{FF2B5EF4-FFF2-40B4-BE49-F238E27FC236}">
                <a16:creationId xmlns:a16="http://schemas.microsoft.com/office/drawing/2014/main" id="{F642CA2E-693D-D958-F930-DA1D66512FAC}"/>
              </a:ext>
            </a:extLst>
          </p:cNvPr>
          <p:cNvGrpSpPr/>
          <p:nvPr/>
        </p:nvGrpSpPr>
        <p:grpSpPr>
          <a:xfrm>
            <a:off x="5329042" y="1683278"/>
            <a:ext cx="1339726" cy="538336"/>
            <a:chOff x="7427342" y="1666528"/>
            <a:chExt cx="2017836" cy="716632"/>
          </a:xfrm>
        </p:grpSpPr>
        <p:sp>
          <p:nvSpPr>
            <p:cNvPr id="15" name="Oval 14">
              <a:extLst>
                <a:ext uri="{FF2B5EF4-FFF2-40B4-BE49-F238E27FC236}">
                  <a16:creationId xmlns:a16="http://schemas.microsoft.com/office/drawing/2014/main" id="{49330A14-2F20-9535-1072-66EF77459E5C}"/>
                </a:ext>
              </a:extLst>
            </p:cNvPr>
            <p:cNvSpPr/>
            <p:nvPr/>
          </p:nvSpPr>
          <p:spPr>
            <a:xfrm>
              <a:off x="7427342" y="2276872"/>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Oval 15">
              <a:extLst>
                <a:ext uri="{FF2B5EF4-FFF2-40B4-BE49-F238E27FC236}">
                  <a16:creationId xmlns:a16="http://schemas.microsoft.com/office/drawing/2014/main" id="{A11B6188-D252-664D-F242-5C548C11CC41}"/>
                </a:ext>
              </a:extLst>
            </p:cNvPr>
            <p:cNvSpPr/>
            <p:nvPr/>
          </p:nvSpPr>
          <p:spPr>
            <a:xfrm>
              <a:off x="8075414" y="1844824"/>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Oval 16">
              <a:extLst>
                <a:ext uri="{FF2B5EF4-FFF2-40B4-BE49-F238E27FC236}">
                  <a16:creationId xmlns:a16="http://schemas.microsoft.com/office/drawing/2014/main" id="{BEE02C65-1E62-8666-6972-E5EBAA082290}"/>
                </a:ext>
              </a:extLst>
            </p:cNvPr>
            <p:cNvSpPr/>
            <p:nvPr/>
          </p:nvSpPr>
          <p:spPr>
            <a:xfrm>
              <a:off x="8723486" y="1988840"/>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Oval 17">
              <a:extLst>
                <a:ext uri="{FF2B5EF4-FFF2-40B4-BE49-F238E27FC236}">
                  <a16:creationId xmlns:a16="http://schemas.microsoft.com/office/drawing/2014/main" id="{4D281797-7FC6-1A8F-6C20-11C63B2B4D47}"/>
                </a:ext>
              </a:extLst>
            </p:cNvPr>
            <p:cNvSpPr/>
            <p:nvPr/>
          </p:nvSpPr>
          <p:spPr>
            <a:xfrm>
              <a:off x="9336360" y="1666528"/>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Freeform: Shape 18">
              <a:extLst>
                <a:ext uri="{FF2B5EF4-FFF2-40B4-BE49-F238E27FC236}">
                  <a16:creationId xmlns:a16="http://schemas.microsoft.com/office/drawing/2014/main" id="{3EF866B7-A8B5-533F-E24A-813F97452E45}"/>
                </a:ext>
              </a:extLst>
            </p:cNvPr>
            <p:cNvSpPr/>
            <p:nvPr/>
          </p:nvSpPr>
          <p:spPr>
            <a:xfrm>
              <a:off x="7475621" y="1708484"/>
              <a:ext cx="1933074" cy="625642"/>
            </a:xfrm>
            <a:custGeom>
              <a:avLst/>
              <a:gdLst>
                <a:gd name="connsiteX0" fmla="*/ 0 w 1933074"/>
                <a:gd name="connsiteY0" fmla="*/ 625642 h 625642"/>
                <a:gd name="connsiteX1" fmla="*/ 665747 w 1933074"/>
                <a:gd name="connsiteY1" fmla="*/ 184484 h 625642"/>
                <a:gd name="connsiteX2" fmla="*/ 1299411 w 1933074"/>
                <a:gd name="connsiteY2" fmla="*/ 328863 h 625642"/>
                <a:gd name="connsiteX3" fmla="*/ 1933074 w 1933074"/>
                <a:gd name="connsiteY3" fmla="*/ 0 h 625642"/>
              </a:gdLst>
              <a:ahLst/>
              <a:cxnLst>
                <a:cxn ang="0">
                  <a:pos x="connsiteX0" y="connsiteY0"/>
                </a:cxn>
                <a:cxn ang="0">
                  <a:pos x="connsiteX1" y="connsiteY1"/>
                </a:cxn>
                <a:cxn ang="0">
                  <a:pos x="connsiteX2" y="connsiteY2"/>
                </a:cxn>
                <a:cxn ang="0">
                  <a:pos x="connsiteX3" y="connsiteY3"/>
                </a:cxn>
              </a:cxnLst>
              <a:rect l="l" t="t" r="r" b="b"/>
              <a:pathLst>
                <a:path w="1933074" h="625642">
                  <a:moveTo>
                    <a:pt x="0" y="625642"/>
                  </a:moveTo>
                  <a:cubicBezTo>
                    <a:pt x="224589" y="429794"/>
                    <a:pt x="449179" y="233947"/>
                    <a:pt x="665747" y="184484"/>
                  </a:cubicBezTo>
                  <a:cubicBezTo>
                    <a:pt x="882315" y="135021"/>
                    <a:pt x="1088190" y="359610"/>
                    <a:pt x="1299411" y="328863"/>
                  </a:cubicBezTo>
                  <a:cubicBezTo>
                    <a:pt x="1510632" y="298116"/>
                    <a:pt x="1721853" y="149058"/>
                    <a:pt x="1933074"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grpSp>
      <p:grpSp>
        <p:nvGrpSpPr>
          <p:cNvPr id="32" name="Group 31">
            <a:extLst>
              <a:ext uri="{FF2B5EF4-FFF2-40B4-BE49-F238E27FC236}">
                <a16:creationId xmlns:a16="http://schemas.microsoft.com/office/drawing/2014/main" id="{19C8F71C-CD56-148D-129F-1D2914B31011}"/>
              </a:ext>
            </a:extLst>
          </p:cNvPr>
          <p:cNvGrpSpPr/>
          <p:nvPr/>
        </p:nvGrpSpPr>
        <p:grpSpPr>
          <a:xfrm>
            <a:off x="1721292" y="2937689"/>
            <a:ext cx="737679" cy="708285"/>
            <a:chOff x="1685913" y="2596113"/>
            <a:chExt cx="864096" cy="873686"/>
          </a:xfrm>
        </p:grpSpPr>
        <p:sp>
          <p:nvSpPr>
            <p:cNvPr id="29" name="Isosceles Triangle 28">
              <a:extLst>
                <a:ext uri="{FF2B5EF4-FFF2-40B4-BE49-F238E27FC236}">
                  <a16:creationId xmlns:a16="http://schemas.microsoft.com/office/drawing/2014/main" id="{C44D95C1-5A57-9921-A161-83766BFFD6B2}"/>
                </a:ext>
              </a:extLst>
            </p:cNvPr>
            <p:cNvSpPr/>
            <p:nvPr/>
          </p:nvSpPr>
          <p:spPr>
            <a:xfrm>
              <a:off x="1740322" y="2636912"/>
              <a:ext cx="755278" cy="792088"/>
            </a:xfrm>
            <a:prstGeom prst="triangle">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DE"/>
            </a:p>
          </p:txBody>
        </p:sp>
        <p:sp>
          <p:nvSpPr>
            <p:cNvPr id="23" name="Oval 22">
              <a:extLst>
                <a:ext uri="{FF2B5EF4-FFF2-40B4-BE49-F238E27FC236}">
                  <a16:creationId xmlns:a16="http://schemas.microsoft.com/office/drawing/2014/main" id="{6558CF0C-5A2C-2633-586A-F7E88D3D11B3}"/>
                </a:ext>
              </a:extLst>
            </p:cNvPr>
            <p:cNvSpPr/>
            <p:nvPr/>
          </p:nvSpPr>
          <p:spPr>
            <a:xfrm>
              <a:off x="1685913" y="3363511"/>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4" name="Oval 23">
              <a:extLst>
                <a:ext uri="{FF2B5EF4-FFF2-40B4-BE49-F238E27FC236}">
                  <a16:creationId xmlns:a16="http://schemas.microsoft.com/office/drawing/2014/main" id="{453DACF3-F2BE-B006-639C-162C6C93BCF6}"/>
                </a:ext>
              </a:extLst>
            </p:cNvPr>
            <p:cNvSpPr/>
            <p:nvPr/>
          </p:nvSpPr>
          <p:spPr>
            <a:xfrm>
              <a:off x="2441191" y="3349284"/>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6" name="Oval 25">
              <a:extLst>
                <a:ext uri="{FF2B5EF4-FFF2-40B4-BE49-F238E27FC236}">
                  <a16:creationId xmlns:a16="http://schemas.microsoft.com/office/drawing/2014/main" id="{AD4FC83F-90DE-446E-5ADC-148B5C27744D}"/>
                </a:ext>
              </a:extLst>
            </p:cNvPr>
            <p:cNvSpPr/>
            <p:nvPr/>
          </p:nvSpPr>
          <p:spPr>
            <a:xfrm>
              <a:off x="2063552" y="2596113"/>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47" name="Group 46">
            <a:extLst>
              <a:ext uri="{FF2B5EF4-FFF2-40B4-BE49-F238E27FC236}">
                <a16:creationId xmlns:a16="http://schemas.microsoft.com/office/drawing/2014/main" id="{77415618-4E9F-173A-BFF0-D548186D09EB}"/>
              </a:ext>
            </a:extLst>
          </p:cNvPr>
          <p:cNvGrpSpPr/>
          <p:nvPr/>
        </p:nvGrpSpPr>
        <p:grpSpPr>
          <a:xfrm>
            <a:off x="3132294" y="2926641"/>
            <a:ext cx="878333" cy="731459"/>
            <a:chOff x="5764393" y="2528742"/>
            <a:chExt cx="1181924" cy="994201"/>
          </a:xfrm>
        </p:grpSpPr>
        <p:sp>
          <p:nvSpPr>
            <p:cNvPr id="30" name="Rectangle 29">
              <a:extLst>
                <a:ext uri="{FF2B5EF4-FFF2-40B4-BE49-F238E27FC236}">
                  <a16:creationId xmlns:a16="http://schemas.microsoft.com/office/drawing/2014/main" id="{FA92EEAB-53B1-8141-E674-B8ECEFBD43D6}"/>
                </a:ext>
              </a:extLst>
            </p:cNvPr>
            <p:cNvSpPr/>
            <p:nvPr/>
          </p:nvSpPr>
          <p:spPr>
            <a:xfrm>
              <a:off x="5818802" y="2596113"/>
              <a:ext cx="1077672" cy="859459"/>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DE">
                <a:solidFill>
                  <a:schemeClr val="dk1"/>
                </a:solidFill>
              </a:endParaRPr>
            </a:p>
          </p:txBody>
        </p:sp>
        <p:sp>
          <p:nvSpPr>
            <p:cNvPr id="22" name="Oval 21">
              <a:extLst>
                <a:ext uri="{FF2B5EF4-FFF2-40B4-BE49-F238E27FC236}">
                  <a16:creationId xmlns:a16="http://schemas.microsoft.com/office/drawing/2014/main" id="{84E18A3C-6726-D9C3-84D5-0EAF1806EC73}"/>
                </a:ext>
              </a:extLst>
            </p:cNvPr>
            <p:cNvSpPr/>
            <p:nvPr/>
          </p:nvSpPr>
          <p:spPr>
            <a:xfrm>
              <a:off x="5768959" y="3416655"/>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5" name="Oval 24">
              <a:extLst>
                <a:ext uri="{FF2B5EF4-FFF2-40B4-BE49-F238E27FC236}">
                  <a16:creationId xmlns:a16="http://schemas.microsoft.com/office/drawing/2014/main" id="{03F554E7-D615-CAED-9D02-06C3948CA3B6}"/>
                </a:ext>
              </a:extLst>
            </p:cNvPr>
            <p:cNvSpPr/>
            <p:nvPr/>
          </p:nvSpPr>
          <p:spPr>
            <a:xfrm>
              <a:off x="6837499" y="3409761"/>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7" name="Oval 26">
              <a:extLst>
                <a:ext uri="{FF2B5EF4-FFF2-40B4-BE49-F238E27FC236}">
                  <a16:creationId xmlns:a16="http://schemas.microsoft.com/office/drawing/2014/main" id="{EBD015BC-1CAA-7826-E911-49D0D7AF029B}"/>
                </a:ext>
              </a:extLst>
            </p:cNvPr>
            <p:cNvSpPr/>
            <p:nvPr/>
          </p:nvSpPr>
          <p:spPr>
            <a:xfrm>
              <a:off x="6837499" y="2528742"/>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8" name="Oval 27">
              <a:extLst>
                <a:ext uri="{FF2B5EF4-FFF2-40B4-BE49-F238E27FC236}">
                  <a16:creationId xmlns:a16="http://schemas.microsoft.com/office/drawing/2014/main" id="{5A4EC10F-C85E-A000-4C5D-DCF3489E3DA3}"/>
                </a:ext>
              </a:extLst>
            </p:cNvPr>
            <p:cNvSpPr/>
            <p:nvPr/>
          </p:nvSpPr>
          <p:spPr>
            <a:xfrm>
              <a:off x="5764393" y="2544411"/>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46" name="Group 45">
            <a:extLst>
              <a:ext uri="{FF2B5EF4-FFF2-40B4-BE49-F238E27FC236}">
                <a16:creationId xmlns:a16="http://schemas.microsoft.com/office/drawing/2014/main" id="{3F897332-F3C7-FEF5-02BD-D9C8D1867256}"/>
              </a:ext>
            </a:extLst>
          </p:cNvPr>
          <p:cNvGrpSpPr/>
          <p:nvPr/>
        </p:nvGrpSpPr>
        <p:grpSpPr>
          <a:xfrm>
            <a:off x="6386350" y="2959106"/>
            <a:ext cx="920798" cy="648188"/>
            <a:chOff x="9094377" y="2701260"/>
            <a:chExt cx="1155530" cy="824904"/>
          </a:xfrm>
        </p:grpSpPr>
        <p:sp>
          <p:nvSpPr>
            <p:cNvPr id="44" name="Flowchart: Punched Tape 43">
              <a:extLst>
                <a:ext uri="{FF2B5EF4-FFF2-40B4-BE49-F238E27FC236}">
                  <a16:creationId xmlns:a16="http://schemas.microsoft.com/office/drawing/2014/main" id="{41010CE5-8A76-971D-F32A-854923F5BA29}"/>
                </a:ext>
              </a:extLst>
            </p:cNvPr>
            <p:cNvSpPr/>
            <p:nvPr/>
          </p:nvSpPr>
          <p:spPr>
            <a:xfrm>
              <a:off x="9148786" y="2721492"/>
              <a:ext cx="1029441" cy="804672"/>
            </a:xfrm>
            <a:prstGeom prst="flowChartPunchedTape">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DE">
                <a:solidFill>
                  <a:schemeClr val="dk1"/>
                </a:solidFill>
              </a:endParaRPr>
            </a:p>
          </p:txBody>
        </p:sp>
        <p:sp>
          <p:nvSpPr>
            <p:cNvPr id="31" name="Oval 30">
              <a:extLst>
                <a:ext uri="{FF2B5EF4-FFF2-40B4-BE49-F238E27FC236}">
                  <a16:creationId xmlns:a16="http://schemas.microsoft.com/office/drawing/2014/main" id="{194863B6-4E77-86BC-84FB-605BC8CFA17C}"/>
                </a:ext>
              </a:extLst>
            </p:cNvPr>
            <p:cNvSpPr/>
            <p:nvPr/>
          </p:nvSpPr>
          <p:spPr>
            <a:xfrm>
              <a:off x="9094377" y="2754498"/>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3" name="Oval 32">
              <a:extLst>
                <a:ext uri="{FF2B5EF4-FFF2-40B4-BE49-F238E27FC236}">
                  <a16:creationId xmlns:a16="http://schemas.microsoft.com/office/drawing/2014/main" id="{1714B533-ECA9-E0D0-F4A2-789BDAFBFC63}"/>
                </a:ext>
              </a:extLst>
            </p:cNvPr>
            <p:cNvSpPr/>
            <p:nvPr/>
          </p:nvSpPr>
          <p:spPr>
            <a:xfrm>
              <a:off x="9094377" y="3070684"/>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4" name="Oval 33">
              <a:extLst>
                <a:ext uri="{FF2B5EF4-FFF2-40B4-BE49-F238E27FC236}">
                  <a16:creationId xmlns:a16="http://schemas.microsoft.com/office/drawing/2014/main" id="{CBB57C65-46E9-EBC7-CD88-E7C6AB9A4F8F}"/>
                </a:ext>
              </a:extLst>
            </p:cNvPr>
            <p:cNvSpPr/>
            <p:nvPr/>
          </p:nvSpPr>
          <p:spPr>
            <a:xfrm>
              <a:off x="9098943" y="3409761"/>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5" name="Oval 34">
              <a:extLst>
                <a:ext uri="{FF2B5EF4-FFF2-40B4-BE49-F238E27FC236}">
                  <a16:creationId xmlns:a16="http://schemas.microsoft.com/office/drawing/2014/main" id="{53E4DD9A-9814-FD34-3937-9525D3D54BB9}"/>
                </a:ext>
              </a:extLst>
            </p:cNvPr>
            <p:cNvSpPr/>
            <p:nvPr/>
          </p:nvSpPr>
          <p:spPr>
            <a:xfrm>
              <a:off x="9624392" y="3092932"/>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6" name="Oval 35">
              <a:extLst>
                <a:ext uri="{FF2B5EF4-FFF2-40B4-BE49-F238E27FC236}">
                  <a16:creationId xmlns:a16="http://schemas.microsoft.com/office/drawing/2014/main" id="{CF03AE44-3E85-7C18-E743-5DA9C1EA756C}"/>
                </a:ext>
              </a:extLst>
            </p:cNvPr>
            <p:cNvSpPr/>
            <p:nvPr/>
          </p:nvSpPr>
          <p:spPr>
            <a:xfrm>
              <a:off x="9581893" y="2745666"/>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7" name="Oval 36">
              <a:extLst>
                <a:ext uri="{FF2B5EF4-FFF2-40B4-BE49-F238E27FC236}">
                  <a16:creationId xmlns:a16="http://schemas.microsoft.com/office/drawing/2014/main" id="{336859A5-3B52-CB79-5DAE-C6F41BBD5034}"/>
                </a:ext>
              </a:extLst>
            </p:cNvPr>
            <p:cNvSpPr/>
            <p:nvPr/>
          </p:nvSpPr>
          <p:spPr>
            <a:xfrm>
              <a:off x="10123818" y="2701260"/>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8" name="Oval 37">
              <a:extLst>
                <a:ext uri="{FF2B5EF4-FFF2-40B4-BE49-F238E27FC236}">
                  <a16:creationId xmlns:a16="http://schemas.microsoft.com/office/drawing/2014/main" id="{00F7F7B3-4F8B-0F94-80F1-7FE8CFDC3784}"/>
                </a:ext>
              </a:extLst>
            </p:cNvPr>
            <p:cNvSpPr/>
            <p:nvPr/>
          </p:nvSpPr>
          <p:spPr>
            <a:xfrm>
              <a:off x="10141089" y="3039788"/>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9" name="Oval 38">
              <a:extLst>
                <a:ext uri="{FF2B5EF4-FFF2-40B4-BE49-F238E27FC236}">
                  <a16:creationId xmlns:a16="http://schemas.microsoft.com/office/drawing/2014/main" id="{92AB400C-5AED-6498-D3C8-D08E41E4C8FE}"/>
                </a:ext>
              </a:extLst>
            </p:cNvPr>
            <p:cNvSpPr/>
            <p:nvPr/>
          </p:nvSpPr>
          <p:spPr>
            <a:xfrm>
              <a:off x="9624392" y="3386531"/>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0" name="Oval 39">
              <a:extLst>
                <a:ext uri="{FF2B5EF4-FFF2-40B4-BE49-F238E27FC236}">
                  <a16:creationId xmlns:a16="http://schemas.microsoft.com/office/drawing/2014/main" id="{3161C650-5C35-CCBF-EE97-59D84D57F914}"/>
                </a:ext>
              </a:extLst>
            </p:cNvPr>
            <p:cNvSpPr/>
            <p:nvPr/>
          </p:nvSpPr>
          <p:spPr>
            <a:xfrm>
              <a:off x="10098123" y="3363511"/>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102" name="Group 101">
            <a:extLst>
              <a:ext uri="{FF2B5EF4-FFF2-40B4-BE49-F238E27FC236}">
                <a16:creationId xmlns:a16="http://schemas.microsoft.com/office/drawing/2014/main" id="{270E289E-173A-1666-184E-5A558C3686D8}"/>
              </a:ext>
            </a:extLst>
          </p:cNvPr>
          <p:cNvGrpSpPr/>
          <p:nvPr/>
        </p:nvGrpSpPr>
        <p:grpSpPr>
          <a:xfrm>
            <a:off x="4890529" y="2807349"/>
            <a:ext cx="933329" cy="1076080"/>
            <a:chOff x="5561023" y="2526993"/>
            <a:chExt cx="1046054" cy="1280103"/>
          </a:xfrm>
        </p:grpSpPr>
        <p:sp>
          <p:nvSpPr>
            <p:cNvPr id="57" name="Isosceles Triangle 56">
              <a:extLst>
                <a:ext uri="{FF2B5EF4-FFF2-40B4-BE49-F238E27FC236}">
                  <a16:creationId xmlns:a16="http://schemas.microsoft.com/office/drawing/2014/main" id="{F91F1B87-17CA-2C74-D850-E206FEA4C336}"/>
                </a:ext>
              </a:extLst>
            </p:cNvPr>
            <p:cNvSpPr/>
            <p:nvPr/>
          </p:nvSpPr>
          <p:spPr>
            <a:xfrm>
              <a:off x="5575226" y="2795947"/>
              <a:ext cx="644781" cy="642135"/>
            </a:xfrm>
            <a:prstGeom prst="triangle">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DE"/>
            </a:p>
          </p:txBody>
        </p:sp>
        <p:sp>
          <p:nvSpPr>
            <p:cNvPr id="62" name="Partial Circle 61">
              <a:extLst>
                <a:ext uri="{FF2B5EF4-FFF2-40B4-BE49-F238E27FC236}">
                  <a16:creationId xmlns:a16="http://schemas.microsoft.com/office/drawing/2014/main" id="{C13147BF-60EB-EB07-EED4-0C460454F50E}"/>
                </a:ext>
              </a:extLst>
            </p:cNvPr>
            <p:cNvSpPr/>
            <p:nvPr/>
          </p:nvSpPr>
          <p:spPr>
            <a:xfrm>
              <a:off x="5593659" y="3339518"/>
              <a:ext cx="639633" cy="467578"/>
            </a:xfrm>
            <a:prstGeom prst="pie">
              <a:avLst>
                <a:gd name="adj1" fmla="val 11784211"/>
                <a:gd name="adj2" fmla="val 207635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
          <p:nvSpPr>
            <p:cNvPr id="63" name="Oval 62">
              <a:extLst>
                <a:ext uri="{FF2B5EF4-FFF2-40B4-BE49-F238E27FC236}">
                  <a16:creationId xmlns:a16="http://schemas.microsoft.com/office/drawing/2014/main" id="{3669A5CF-4578-959A-4EFF-6E3B2E963B2E}"/>
                </a:ext>
              </a:extLst>
            </p:cNvPr>
            <p:cNvSpPr/>
            <p:nvPr/>
          </p:nvSpPr>
          <p:spPr>
            <a:xfrm>
              <a:off x="5859086" y="3284984"/>
              <a:ext cx="92898" cy="86166"/>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4" name="Partial Circle 63">
              <a:extLst>
                <a:ext uri="{FF2B5EF4-FFF2-40B4-BE49-F238E27FC236}">
                  <a16:creationId xmlns:a16="http://schemas.microsoft.com/office/drawing/2014/main" id="{8E88E1BB-1828-82FD-7A6C-D1EB7B215AA2}"/>
                </a:ext>
              </a:extLst>
            </p:cNvPr>
            <p:cNvSpPr/>
            <p:nvPr/>
          </p:nvSpPr>
          <p:spPr>
            <a:xfrm rot="14793168">
              <a:off x="5808956" y="2656372"/>
              <a:ext cx="927499" cy="668742"/>
            </a:xfrm>
            <a:prstGeom prst="pie">
              <a:avLst>
                <a:gd name="adj1" fmla="val 11784211"/>
                <a:gd name="adj2" fmla="val 191489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
          <p:nvSpPr>
            <p:cNvPr id="66" name="Partial Circle 65">
              <a:extLst>
                <a:ext uri="{FF2B5EF4-FFF2-40B4-BE49-F238E27FC236}">
                  <a16:creationId xmlns:a16="http://schemas.microsoft.com/office/drawing/2014/main" id="{C80D9AA8-B25B-7BE0-418E-6F8071118BE2}"/>
                </a:ext>
              </a:extLst>
            </p:cNvPr>
            <p:cNvSpPr/>
            <p:nvPr/>
          </p:nvSpPr>
          <p:spPr>
            <a:xfrm rot="17497831">
              <a:off x="5460291" y="2925441"/>
              <a:ext cx="827158" cy="456633"/>
            </a:xfrm>
            <a:prstGeom prst="pie">
              <a:avLst>
                <a:gd name="adj1" fmla="val 12069301"/>
                <a:gd name="adj2" fmla="val 20763575"/>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DE">
                <a:solidFill>
                  <a:schemeClr val="dk1"/>
                </a:solidFill>
              </a:endParaRPr>
            </a:p>
          </p:txBody>
        </p:sp>
        <p:sp>
          <p:nvSpPr>
            <p:cNvPr id="65" name="Oval 64">
              <a:extLst>
                <a:ext uri="{FF2B5EF4-FFF2-40B4-BE49-F238E27FC236}">
                  <a16:creationId xmlns:a16="http://schemas.microsoft.com/office/drawing/2014/main" id="{5D1660BC-FEF2-2A85-F507-50282013D253}"/>
                </a:ext>
              </a:extLst>
            </p:cNvPr>
            <p:cNvSpPr/>
            <p:nvPr/>
          </p:nvSpPr>
          <p:spPr>
            <a:xfrm>
              <a:off x="5931094" y="3068960"/>
              <a:ext cx="92898" cy="86166"/>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7" name="Oval 66">
              <a:extLst>
                <a:ext uri="{FF2B5EF4-FFF2-40B4-BE49-F238E27FC236}">
                  <a16:creationId xmlns:a16="http://schemas.microsoft.com/office/drawing/2014/main" id="{6CD6F326-F3C3-863F-3F56-560BD9EC5525}"/>
                </a:ext>
              </a:extLst>
            </p:cNvPr>
            <p:cNvSpPr/>
            <p:nvPr/>
          </p:nvSpPr>
          <p:spPr>
            <a:xfrm>
              <a:off x="5621675" y="3039212"/>
              <a:ext cx="92898" cy="86166"/>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0" name="Oval 59">
              <a:extLst>
                <a:ext uri="{FF2B5EF4-FFF2-40B4-BE49-F238E27FC236}">
                  <a16:creationId xmlns:a16="http://schemas.microsoft.com/office/drawing/2014/main" id="{56F86AAF-22B1-426F-BEA3-A2FF36641CAC}"/>
                </a:ext>
              </a:extLst>
            </p:cNvPr>
            <p:cNvSpPr/>
            <p:nvPr/>
          </p:nvSpPr>
          <p:spPr>
            <a:xfrm>
              <a:off x="5851168" y="2762872"/>
              <a:ext cx="92898" cy="86166"/>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8" name="Oval 57">
              <a:extLst>
                <a:ext uri="{FF2B5EF4-FFF2-40B4-BE49-F238E27FC236}">
                  <a16:creationId xmlns:a16="http://schemas.microsoft.com/office/drawing/2014/main" id="{1C67F31E-82E1-C20F-D486-A2AE6B9CB8D8}"/>
                </a:ext>
              </a:extLst>
            </p:cNvPr>
            <p:cNvSpPr/>
            <p:nvPr/>
          </p:nvSpPr>
          <p:spPr>
            <a:xfrm>
              <a:off x="5561023" y="3370199"/>
              <a:ext cx="92898" cy="86166"/>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9" name="Freeform: Shape 68">
              <a:extLst>
                <a:ext uri="{FF2B5EF4-FFF2-40B4-BE49-F238E27FC236}">
                  <a16:creationId xmlns:a16="http://schemas.microsoft.com/office/drawing/2014/main" id="{37B8CA28-A475-D63E-68F1-7353926BDA12}"/>
                </a:ext>
              </a:extLst>
            </p:cNvPr>
            <p:cNvSpPr/>
            <p:nvPr/>
          </p:nvSpPr>
          <p:spPr>
            <a:xfrm>
              <a:off x="5617959" y="3127131"/>
              <a:ext cx="23772" cy="249115"/>
            </a:xfrm>
            <a:custGeom>
              <a:avLst/>
              <a:gdLst>
                <a:gd name="connsiteX0" fmla="*/ 326 w 23772"/>
                <a:gd name="connsiteY0" fmla="*/ 249115 h 249115"/>
                <a:gd name="connsiteX1" fmla="*/ 3256 w 23772"/>
                <a:gd name="connsiteY1" fmla="*/ 102577 h 249115"/>
                <a:gd name="connsiteX2" fmla="*/ 23772 w 23772"/>
                <a:gd name="connsiteY2" fmla="*/ 0 h 249115"/>
              </a:gdLst>
              <a:ahLst/>
              <a:cxnLst>
                <a:cxn ang="0">
                  <a:pos x="connsiteX0" y="connsiteY0"/>
                </a:cxn>
                <a:cxn ang="0">
                  <a:pos x="connsiteX1" y="connsiteY1"/>
                </a:cxn>
                <a:cxn ang="0">
                  <a:pos x="connsiteX2" y="connsiteY2"/>
                </a:cxn>
              </a:cxnLst>
              <a:rect l="l" t="t" r="r" b="b"/>
              <a:pathLst>
                <a:path w="23772" h="249115">
                  <a:moveTo>
                    <a:pt x="326" y="249115"/>
                  </a:moveTo>
                  <a:cubicBezTo>
                    <a:pt x="-163" y="196605"/>
                    <a:pt x="-652" y="144096"/>
                    <a:pt x="3256" y="102577"/>
                  </a:cubicBezTo>
                  <a:cubicBezTo>
                    <a:pt x="7164" y="61058"/>
                    <a:pt x="9607" y="26865"/>
                    <a:pt x="23772"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sp>
          <p:nvSpPr>
            <p:cNvPr id="70" name="Freeform: Shape 69">
              <a:extLst>
                <a:ext uri="{FF2B5EF4-FFF2-40B4-BE49-F238E27FC236}">
                  <a16:creationId xmlns:a16="http://schemas.microsoft.com/office/drawing/2014/main" id="{61DAC8E6-0202-2582-05F2-C6324C4F6AB8}"/>
                </a:ext>
              </a:extLst>
            </p:cNvPr>
            <p:cNvSpPr/>
            <p:nvPr/>
          </p:nvSpPr>
          <p:spPr>
            <a:xfrm>
              <a:off x="5676900" y="2807677"/>
              <a:ext cx="169985" cy="228600"/>
            </a:xfrm>
            <a:custGeom>
              <a:avLst/>
              <a:gdLst>
                <a:gd name="connsiteX0" fmla="*/ 0 w 169985"/>
                <a:gd name="connsiteY0" fmla="*/ 228600 h 228600"/>
                <a:gd name="connsiteX1" fmla="*/ 35169 w 169985"/>
                <a:gd name="connsiteY1" fmla="*/ 164123 h 228600"/>
                <a:gd name="connsiteX2" fmla="*/ 105508 w 169985"/>
                <a:gd name="connsiteY2" fmla="*/ 70338 h 228600"/>
                <a:gd name="connsiteX3" fmla="*/ 169985 w 169985"/>
                <a:gd name="connsiteY3" fmla="*/ 0 h 228600"/>
              </a:gdLst>
              <a:ahLst/>
              <a:cxnLst>
                <a:cxn ang="0">
                  <a:pos x="connsiteX0" y="connsiteY0"/>
                </a:cxn>
                <a:cxn ang="0">
                  <a:pos x="connsiteX1" y="connsiteY1"/>
                </a:cxn>
                <a:cxn ang="0">
                  <a:pos x="connsiteX2" y="connsiteY2"/>
                </a:cxn>
                <a:cxn ang="0">
                  <a:pos x="connsiteX3" y="connsiteY3"/>
                </a:cxn>
              </a:cxnLst>
              <a:rect l="l" t="t" r="r" b="b"/>
              <a:pathLst>
                <a:path w="169985" h="228600">
                  <a:moveTo>
                    <a:pt x="0" y="228600"/>
                  </a:moveTo>
                  <a:cubicBezTo>
                    <a:pt x="8792" y="209550"/>
                    <a:pt x="17584" y="190500"/>
                    <a:pt x="35169" y="164123"/>
                  </a:cubicBezTo>
                  <a:cubicBezTo>
                    <a:pt x="52754" y="137746"/>
                    <a:pt x="83039" y="97692"/>
                    <a:pt x="105508" y="70338"/>
                  </a:cubicBezTo>
                  <a:cubicBezTo>
                    <a:pt x="127977" y="42984"/>
                    <a:pt x="148981" y="21492"/>
                    <a:pt x="169985"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sp>
          <p:nvSpPr>
            <p:cNvPr id="59" name="Oval 58">
              <a:extLst>
                <a:ext uri="{FF2B5EF4-FFF2-40B4-BE49-F238E27FC236}">
                  <a16:creationId xmlns:a16="http://schemas.microsoft.com/office/drawing/2014/main" id="{A839BEF1-ED5D-0B87-F184-A75F76ACEFE6}"/>
                </a:ext>
              </a:extLst>
            </p:cNvPr>
            <p:cNvSpPr/>
            <p:nvPr/>
          </p:nvSpPr>
          <p:spPr>
            <a:xfrm>
              <a:off x="6173558" y="3373457"/>
              <a:ext cx="92898" cy="86166"/>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1" name="Freeform: Shape 70">
              <a:extLst>
                <a:ext uri="{FF2B5EF4-FFF2-40B4-BE49-F238E27FC236}">
                  <a16:creationId xmlns:a16="http://schemas.microsoft.com/office/drawing/2014/main" id="{46CC9549-6FFA-057F-31BA-0A920E22C1D9}"/>
                </a:ext>
              </a:extLst>
            </p:cNvPr>
            <p:cNvSpPr/>
            <p:nvPr/>
          </p:nvSpPr>
          <p:spPr>
            <a:xfrm>
              <a:off x="5913242" y="2857500"/>
              <a:ext cx="33289" cy="225709"/>
            </a:xfrm>
            <a:custGeom>
              <a:avLst/>
              <a:gdLst>
                <a:gd name="connsiteX0" fmla="*/ 1050 w 33289"/>
                <a:gd name="connsiteY0" fmla="*/ 0 h 225709"/>
                <a:gd name="connsiteX1" fmla="*/ 3981 w 33289"/>
                <a:gd name="connsiteY1" fmla="*/ 120162 h 225709"/>
                <a:gd name="connsiteX2" fmla="*/ 33289 w 33289"/>
                <a:gd name="connsiteY2" fmla="*/ 225669 h 225709"/>
              </a:gdLst>
              <a:ahLst/>
              <a:cxnLst>
                <a:cxn ang="0">
                  <a:pos x="connsiteX0" y="connsiteY0"/>
                </a:cxn>
                <a:cxn ang="0">
                  <a:pos x="connsiteX1" y="connsiteY1"/>
                </a:cxn>
                <a:cxn ang="0">
                  <a:pos x="connsiteX2" y="connsiteY2"/>
                </a:cxn>
              </a:cxnLst>
              <a:rect l="l" t="t" r="r" b="b"/>
              <a:pathLst>
                <a:path w="33289" h="225709">
                  <a:moveTo>
                    <a:pt x="1050" y="0"/>
                  </a:moveTo>
                  <a:cubicBezTo>
                    <a:pt x="-171" y="41275"/>
                    <a:pt x="-1392" y="82551"/>
                    <a:pt x="3981" y="120162"/>
                  </a:cubicBezTo>
                  <a:cubicBezTo>
                    <a:pt x="9354" y="157773"/>
                    <a:pt x="22054" y="227623"/>
                    <a:pt x="33289" y="225669"/>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sp>
          <p:nvSpPr>
            <p:cNvPr id="72" name="Freeform: Shape 71">
              <a:extLst>
                <a:ext uri="{FF2B5EF4-FFF2-40B4-BE49-F238E27FC236}">
                  <a16:creationId xmlns:a16="http://schemas.microsoft.com/office/drawing/2014/main" id="{3CE04178-3AAF-986D-52B9-F294E0B26C8B}"/>
                </a:ext>
              </a:extLst>
            </p:cNvPr>
            <p:cNvSpPr/>
            <p:nvPr/>
          </p:nvSpPr>
          <p:spPr>
            <a:xfrm>
              <a:off x="5990492" y="3176954"/>
              <a:ext cx="181708" cy="202223"/>
            </a:xfrm>
            <a:custGeom>
              <a:avLst/>
              <a:gdLst>
                <a:gd name="connsiteX0" fmla="*/ 0 w 181708"/>
                <a:gd name="connsiteY0" fmla="*/ 0 h 202223"/>
                <a:gd name="connsiteX1" fmla="*/ 58616 w 181708"/>
                <a:gd name="connsiteY1" fmla="*/ 102577 h 202223"/>
                <a:gd name="connsiteX2" fmla="*/ 181708 w 181708"/>
                <a:gd name="connsiteY2" fmla="*/ 202223 h 202223"/>
              </a:gdLst>
              <a:ahLst/>
              <a:cxnLst>
                <a:cxn ang="0">
                  <a:pos x="connsiteX0" y="connsiteY0"/>
                </a:cxn>
                <a:cxn ang="0">
                  <a:pos x="connsiteX1" y="connsiteY1"/>
                </a:cxn>
                <a:cxn ang="0">
                  <a:pos x="connsiteX2" y="connsiteY2"/>
                </a:cxn>
              </a:cxnLst>
              <a:rect l="l" t="t" r="r" b="b"/>
              <a:pathLst>
                <a:path w="181708" h="202223">
                  <a:moveTo>
                    <a:pt x="0" y="0"/>
                  </a:moveTo>
                  <a:cubicBezTo>
                    <a:pt x="14165" y="34436"/>
                    <a:pt x="28331" y="68873"/>
                    <a:pt x="58616" y="102577"/>
                  </a:cubicBezTo>
                  <a:cubicBezTo>
                    <a:pt x="88901" y="136281"/>
                    <a:pt x="135304" y="169252"/>
                    <a:pt x="181708" y="202223"/>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sp>
          <p:nvSpPr>
            <p:cNvPr id="73" name="Freeform: Shape 72">
              <a:extLst>
                <a:ext uri="{FF2B5EF4-FFF2-40B4-BE49-F238E27FC236}">
                  <a16:creationId xmlns:a16="http://schemas.microsoft.com/office/drawing/2014/main" id="{0A4FC905-244E-D21D-F530-C529937EA1B4}"/>
                </a:ext>
              </a:extLst>
            </p:cNvPr>
            <p:cNvSpPr/>
            <p:nvPr/>
          </p:nvSpPr>
          <p:spPr>
            <a:xfrm>
              <a:off x="5671038" y="3344008"/>
              <a:ext cx="184639" cy="82061"/>
            </a:xfrm>
            <a:custGeom>
              <a:avLst/>
              <a:gdLst>
                <a:gd name="connsiteX0" fmla="*/ 0 w 184639"/>
                <a:gd name="connsiteY0" fmla="*/ 82061 h 82061"/>
                <a:gd name="connsiteX1" fmla="*/ 61547 w 184639"/>
                <a:gd name="connsiteY1" fmla="*/ 35169 h 82061"/>
                <a:gd name="connsiteX2" fmla="*/ 184639 w 184639"/>
                <a:gd name="connsiteY2" fmla="*/ 0 h 82061"/>
              </a:gdLst>
              <a:ahLst/>
              <a:cxnLst>
                <a:cxn ang="0">
                  <a:pos x="connsiteX0" y="connsiteY0"/>
                </a:cxn>
                <a:cxn ang="0">
                  <a:pos x="connsiteX1" y="connsiteY1"/>
                </a:cxn>
                <a:cxn ang="0">
                  <a:pos x="connsiteX2" y="connsiteY2"/>
                </a:cxn>
              </a:cxnLst>
              <a:rect l="l" t="t" r="r" b="b"/>
              <a:pathLst>
                <a:path w="184639" h="82061">
                  <a:moveTo>
                    <a:pt x="0" y="82061"/>
                  </a:moveTo>
                  <a:cubicBezTo>
                    <a:pt x="15387" y="65453"/>
                    <a:pt x="30774" y="48846"/>
                    <a:pt x="61547" y="35169"/>
                  </a:cubicBezTo>
                  <a:cubicBezTo>
                    <a:pt x="92320" y="21492"/>
                    <a:pt x="138479" y="10746"/>
                    <a:pt x="184639"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sp>
          <p:nvSpPr>
            <p:cNvPr id="74" name="Freeform: Shape 73">
              <a:extLst>
                <a:ext uri="{FF2B5EF4-FFF2-40B4-BE49-F238E27FC236}">
                  <a16:creationId xmlns:a16="http://schemas.microsoft.com/office/drawing/2014/main" id="{6C97D9AF-DE14-EB36-09E4-DFCC7DA35595}"/>
                </a:ext>
              </a:extLst>
            </p:cNvPr>
            <p:cNvSpPr/>
            <p:nvPr/>
          </p:nvSpPr>
          <p:spPr>
            <a:xfrm>
              <a:off x="5964115" y="3338146"/>
              <a:ext cx="184639" cy="73269"/>
            </a:xfrm>
            <a:custGeom>
              <a:avLst/>
              <a:gdLst>
                <a:gd name="connsiteX0" fmla="*/ 0 w 184639"/>
                <a:gd name="connsiteY0" fmla="*/ 0 h 73269"/>
                <a:gd name="connsiteX1" fmla="*/ 105508 w 184639"/>
                <a:gd name="connsiteY1" fmla="*/ 23446 h 73269"/>
                <a:gd name="connsiteX2" fmla="*/ 184639 w 184639"/>
                <a:gd name="connsiteY2" fmla="*/ 73269 h 73269"/>
              </a:gdLst>
              <a:ahLst/>
              <a:cxnLst>
                <a:cxn ang="0">
                  <a:pos x="connsiteX0" y="connsiteY0"/>
                </a:cxn>
                <a:cxn ang="0">
                  <a:pos x="connsiteX1" y="connsiteY1"/>
                </a:cxn>
                <a:cxn ang="0">
                  <a:pos x="connsiteX2" y="connsiteY2"/>
                </a:cxn>
              </a:cxnLst>
              <a:rect l="l" t="t" r="r" b="b"/>
              <a:pathLst>
                <a:path w="184639" h="73269">
                  <a:moveTo>
                    <a:pt x="0" y="0"/>
                  </a:moveTo>
                  <a:cubicBezTo>
                    <a:pt x="37367" y="5617"/>
                    <a:pt x="74735" y="11235"/>
                    <a:pt x="105508" y="23446"/>
                  </a:cubicBezTo>
                  <a:cubicBezTo>
                    <a:pt x="136281" y="35658"/>
                    <a:pt x="160460" y="54463"/>
                    <a:pt x="184639" y="73269"/>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grpSp>
      <p:grpSp>
        <p:nvGrpSpPr>
          <p:cNvPr id="86" name="Group 85">
            <a:extLst>
              <a:ext uri="{FF2B5EF4-FFF2-40B4-BE49-F238E27FC236}">
                <a16:creationId xmlns:a16="http://schemas.microsoft.com/office/drawing/2014/main" id="{38ACCDC8-4B20-5336-36A0-BE0B2DA481FB}"/>
              </a:ext>
            </a:extLst>
          </p:cNvPr>
          <p:cNvGrpSpPr/>
          <p:nvPr/>
        </p:nvGrpSpPr>
        <p:grpSpPr>
          <a:xfrm>
            <a:off x="4823261" y="4572289"/>
            <a:ext cx="770815" cy="690374"/>
            <a:chOff x="1436753" y="4165344"/>
            <a:chExt cx="1246937" cy="1034150"/>
          </a:xfrm>
        </p:grpSpPr>
        <p:sp>
          <p:nvSpPr>
            <p:cNvPr id="50" name="Oval 49">
              <a:extLst>
                <a:ext uri="{FF2B5EF4-FFF2-40B4-BE49-F238E27FC236}">
                  <a16:creationId xmlns:a16="http://schemas.microsoft.com/office/drawing/2014/main" id="{597BC381-57F1-0E1B-F701-034324AD9F8B}"/>
                </a:ext>
              </a:extLst>
            </p:cNvPr>
            <p:cNvSpPr/>
            <p:nvPr/>
          </p:nvSpPr>
          <p:spPr>
            <a:xfrm>
              <a:off x="1813359" y="4500099"/>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9" name="Parallelogram 78">
              <a:extLst>
                <a:ext uri="{FF2B5EF4-FFF2-40B4-BE49-F238E27FC236}">
                  <a16:creationId xmlns:a16="http://schemas.microsoft.com/office/drawing/2014/main" id="{7A354CAB-A505-4682-453A-E94F82E42870}"/>
                </a:ext>
              </a:extLst>
            </p:cNvPr>
            <p:cNvSpPr/>
            <p:nvPr/>
          </p:nvSpPr>
          <p:spPr>
            <a:xfrm rot="16200000">
              <a:off x="1216069" y="4492506"/>
              <a:ext cx="913045" cy="370208"/>
            </a:xfrm>
            <a:prstGeom prst="parallelogram">
              <a:avLst>
                <a:gd name="adj" fmla="val 79008"/>
              </a:avLst>
            </a:prstGeom>
            <a:gradFill flip="none"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DE"/>
            </a:p>
          </p:txBody>
        </p:sp>
        <p:sp>
          <p:nvSpPr>
            <p:cNvPr id="80" name="Parallelogram 79">
              <a:extLst>
                <a:ext uri="{FF2B5EF4-FFF2-40B4-BE49-F238E27FC236}">
                  <a16:creationId xmlns:a16="http://schemas.microsoft.com/office/drawing/2014/main" id="{A0C540A1-7094-419D-5981-094F7D08E39B}"/>
                </a:ext>
              </a:extLst>
            </p:cNvPr>
            <p:cNvSpPr/>
            <p:nvPr/>
          </p:nvSpPr>
          <p:spPr>
            <a:xfrm flipH="1">
              <a:off x="1487486" y="4221084"/>
              <a:ext cx="1124618" cy="306465"/>
            </a:xfrm>
            <a:prstGeom prst="parallelogram">
              <a:avLst>
                <a:gd name="adj" fmla="val 126238"/>
              </a:avLst>
            </a:prstGeom>
            <a:gradFill flip="none"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DE"/>
            </a:p>
          </p:txBody>
        </p:sp>
        <p:sp>
          <p:nvSpPr>
            <p:cNvPr id="81" name="Parallelogram 80">
              <a:extLst>
                <a:ext uri="{FF2B5EF4-FFF2-40B4-BE49-F238E27FC236}">
                  <a16:creationId xmlns:a16="http://schemas.microsoft.com/office/drawing/2014/main" id="{3BEA88EF-03BA-07D6-B0C7-6079C62F8944}"/>
                </a:ext>
              </a:extLst>
            </p:cNvPr>
            <p:cNvSpPr/>
            <p:nvPr/>
          </p:nvSpPr>
          <p:spPr>
            <a:xfrm flipH="1">
              <a:off x="1864690" y="4525793"/>
              <a:ext cx="747414" cy="620557"/>
            </a:xfrm>
            <a:prstGeom prst="parallelogram">
              <a:avLst>
                <a:gd name="adj" fmla="val 0"/>
              </a:avLst>
            </a:prstGeom>
            <a:gradFill flip="none"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DE">
                <a:solidFill>
                  <a:schemeClr val="dk1"/>
                </a:solidFill>
              </a:endParaRPr>
            </a:p>
          </p:txBody>
        </p:sp>
        <p:sp>
          <p:nvSpPr>
            <p:cNvPr id="49" name="Oval 48">
              <a:extLst>
                <a:ext uri="{FF2B5EF4-FFF2-40B4-BE49-F238E27FC236}">
                  <a16:creationId xmlns:a16="http://schemas.microsoft.com/office/drawing/2014/main" id="{3AE2E57E-75AE-752F-E9DD-6316E034958B}"/>
                </a:ext>
              </a:extLst>
            </p:cNvPr>
            <p:cNvSpPr/>
            <p:nvPr/>
          </p:nvSpPr>
          <p:spPr>
            <a:xfrm>
              <a:off x="2574872" y="4472649"/>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2" name="Oval 81">
              <a:extLst>
                <a:ext uri="{FF2B5EF4-FFF2-40B4-BE49-F238E27FC236}">
                  <a16:creationId xmlns:a16="http://schemas.microsoft.com/office/drawing/2014/main" id="{AA2C4C57-3560-7374-14DD-9A17944FCAC4}"/>
                </a:ext>
              </a:extLst>
            </p:cNvPr>
            <p:cNvSpPr/>
            <p:nvPr/>
          </p:nvSpPr>
          <p:spPr>
            <a:xfrm>
              <a:off x="1803288" y="4471460"/>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1" name="Oval 50">
              <a:extLst>
                <a:ext uri="{FF2B5EF4-FFF2-40B4-BE49-F238E27FC236}">
                  <a16:creationId xmlns:a16="http://schemas.microsoft.com/office/drawing/2014/main" id="{90B5D17C-04C7-3B87-0AE3-0F996F5B1FAD}"/>
                </a:ext>
              </a:extLst>
            </p:cNvPr>
            <p:cNvSpPr/>
            <p:nvPr/>
          </p:nvSpPr>
          <p:spPr>
            <a:xfrm>
              <a:off x="2574872" y="5093206"/>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2" name="Oval 51">
              <a:extLst>
                <a:ext uri="{FF2B5EF4-FFF2-40B4-BE49-F238E27FC236}">
                  <a16:creationId xmlns:a16="http://schemas.microsoft.com/office/drawing/2014/main" id="{9B8A384C-1064-9219-2B74-B2D588422BF3}"/>
                </a:ext>
              </a:extLst>
            </p:cNvPr>
            <p:cNvSpPr/>
            <p:nvPr/>
          </p:nvSpPr>
          <p:spPr>
            <a:xfrm>
              <a:off x="1816631" y="5093206"/>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3" name="Oval 82">
              <a:extLst>
                <a:ext uri="{FF2B5EF4-FFF2-40B4-BE49-F238E27FC236}">
                  <a16:creationId xmlns:a16="http://schemas.microsoft.com/office/drawing/2014/main" id="{C3D15999-F274-1FD7-EFA6-38D877ED8F12}"/>
                </a:ext>
              </a:extLst>
            </p:cNvPr>
            <p:cNvSpPr/>
            <p:nvPr/>
          </p:nvSpPr>
          <p:spPr>
            <a:xfrm>
              <a:off x="1436753" y="4782927"/>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4" name="Oval 83">
              <a:extLst>
                <a:ext uri="{FF2B5EF4-FFF2-40B4-BE49-F238E27FC236}">
                  <a16:creationId xmlns:a16="http://schemas.microsoft.com/office/drawing/2014/main" id="{88254F90-6F40-07DE-E33B-9659FA94BC18}"/>
                </a:ext>
              </a:extLst>
            </p:cNvPr>
            <p:cNvSpPr/>
            <p:nvPr/>
          </p:nvSpPr>
          <p:spPr>
            <a:xfrm>
              <a:off x="1436753" y="4171660"/>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5" name="Oval 84">
              <a:extLst>
                <a:ext uri="{FF2B5EF4-FFF2-40B4-BE49-F238E27FC236}">
                  <a16:creationId xmlns:a16="http://schemas.microsoft.com/office/drawing/2014/main" id="{923ABF85-B6FD-01B7-4039-90A4DB18483B}"/>
                </a:ext>
              </a:extLst>
            </p:cNvPr>
            <p:cNvSpPr/>
            <p:nvPr/>
          </p:nvSpPr>
          <p:spPr>
            <a:xfrm>
              <a:off x="2180491" y="4165344"/>
              <a:ext cx="108818" cy="1062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95" name="Group 94">
            <a:extLst>
              <a:ext uri="{FF2B5EF4-FFF2-40B4-BE49-F238E27FC236}">
                <a16:creationId xmlns:a16="http://schemas.microsoft.com/office/drawing/2014/main" id="{802C24A7-2E96-662C-8EE9-0876EDB76FAF}"/>
              </a:ext>
            </a:extLst>
          </p:cNvPr>
          <p:cNvGrpSpPr/>
          <p:nvPr/>
        </p:nvGrpSpPr>
        <p:grpSpPr>
          <a:xfrm>
            <a:off x="3107707" y="4548475"/>
            <a:ext cx="561830" cy="687752"/>
            <a:chOff x="3579488" y="4387197"/>
            <a:chExt cx="561830" cy="687752"/>
          </a:xfrm>
        </p:grpSpPr>
        <p:sp>
          <p:nvSpPr>
            <p:cNvPr id="93" name="Isosceles Triangle 92">
              <a:extLst>
                <a:ext uri="{FF2B5EF4-FFF2-40B4-BE49-F238E27FC236}">
                  <a16:creationId xmlns:a16="http://schemas.microsoft.com/office/drawing/2014/main" id="{49A1E284-D6F8-6410-8FB1-BB8D4D134876}"/>
                </a:ext>
              </a:extLst>
            </p:cNvPr>
            <p:cNvSpPr/>
            <p:nvPr/>
          </p:nvSpPr>
          <p:spPr>
            <a:xfrm>
              <a:off x="3623727" y="4421787"/>
              <a:ext cx="493898" cy="217900"/>
            </a:xfrm>
            <a:prstGeom prst="triangle">
              <a:avLst>
                <a:gd name="adj" fmla="val 69285"/>
              </a:avLst>
            </a:prstGeom>
            <a:gradFill flip="none"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DE"/>
            </a:p>
          </p:txBody>
        </p:sp>
        <p:sp>
          <p:nvSpPr>
            <p:cNvPr id="88" name="Rectangle 87">
              <a:extLst>
                <a:ext uri="{FF2B5EF4-FFF2-40B4-BE49-F238E27FC236}">
                  <a16:creationId xmlns:a16="http://schemas.microsoft.com/office/drawing/2014/main" id="{2C4EB38E-29C4-8DFE-1148-416058A70686}"/>
                </a:ext>
              </a:extLst>
            </p:cNvPr>
            <p:cNvSpPr/>
            <p:nvPr/>
          </p:nvSpPr>
          <p:spPr>
            <a:xfrm>
              <a:off x="3605351" y="4639687"/>
              <a:ext cx="512274" cy="403623"/>
            </a:xfrm>
            <a:prstGeom prst="rect">
              <a:avLst/>
            </a:prstGeom>
            <a:gradFill flip="none"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DE">
                <a:solidFill>
                  <a:schemeClr val="dk1"/>
                </a:solidFill>
              </a:endParaRPr>
            </a:p>
          </p:txBody>
        </p:sp>
        <p:sp>
          <p:nvSpPr>
            <p:cNvPr id="89" name="Oval 88">
              <a:extLst>
                <a:ext uri="{FF2B5EF4-FFF2-40B4-BE49-F238E27FC236}">
                  <a16:creationId xmlns:a16="http://schemas.microsoft.com/office/drawing/2014/main" id="{3CA8C21B-E659-12D8-CEC7-96F59939D1DD}"/>
                </a:ext>
              </a:extLst>
            </p:cNvPr>
            <p:cNvSpPr/>
            <p:nvPr/>
          </p:nvSpPr>
          <p:spPr>
            <a:xfrm>
              <a:off x="3581658" y="5025034"/>
              <a:ext cx="51727" cy="4991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0" name="Oval 89">
              <a:extLst>
                <a:ext uri="{FF2B5EF4-FFF2-40B4-BE49-F238E27FC236}">
                  <a16:creationId xmlns:a16="http://schemas.microsoft.com/office/drawing/2014/main" id="{2876D84C-3302-3A5B-B059-3374BDD2F73F}"/>
                </a:ext>
              </a:extLst>
            </p:cNvPr>
            <p:cNvSpPr/>
            <p:nvPr/>
          </p:nvSpPr>
          <p:spPr>
            <a:xfrm>
              <a:off x="4089591" y="5021796"/>
              <a:ext cx="51727" cy="4991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1" name="Oval 90">
              <a:extLst>
                <a:ext uri="{FF2B5EF4-FFF2-40B4-BE49-F238E27FC236}">
                  <a16:creationId xmlns:a16="http://schemas.microsoft.com/office/drawing/2014/main" id="{D2682F29-7BFC-301D-7E53-76D197D448EC}"/>
                </a:ext>
              </a:extLst>
            </p:cNvPr>
            <p:cNvSpPr/>
            <p:nvPr/>
          </p:nvSpPr>
          <p:spPr>
            <a:xfrm>
              <a:off x="4089591" y="4608048"/>
              <a:ext cx="51727" cy="4991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2" name="Oval 91">
              <a:extLst>
                <a:ext uri="{FF2B5EF4-FFF2-40B4-BE49-F238E27FC236}">
                  <a16:creationId xmlns:a16="http://schemas.microsoft.com/office/drawing/2014/main" id="{2C3EE24A-1CC7-4E15-632C-0FC665CC0159}"/>
                </a:ext>
              </a:extLst>
            </p:cNvPr>
            <p:cNvSpPr/>
            <p:nvPr/>
          </p:nvSpPr>
          <p:spPr>
            <a:xfrm>
              <a:off x="3579488" y="4615407"/>
              <a:ext cx="51727" cy="4991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4" name="Oval 93">
              <a:extLst>
                <a:ext uri="{FF2B5EF4-FFF2-40B4-BE49-F238E27FC236}">
                  <a16:creationId xmlns:a16="http://schemas.microsoft.com/office/drawing/2014/main" id="{606790FD-72C1-367A-7599-9721C700421E}"/>
                </a:ext>
              </a:extLst>
            </p:cNvPr>
            <p:cNvSpPr/>
            <p:nvPr/>
          </p:nvSpPr>
          <p:spPr>
            <a:xfrm>
              <a:off x="3935760" y="4387197"/>
              <a:ext cx="51727" cy="4991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42" name="Group 41">
            <a:extLst>
              <a:ext uri="{FF2B5EF4-FFF2-40B4-BE49-F238E27FC236}">
                <a16:creationId xmlns:a16="http://schemas.microsoft.com/office/drawing/2014/main" id="{340D25D2-3181-B779-1E7B-FB96CD309614}"/>
              </a:ext>
            </a:extLst>
          </p:cNvPr>
          <p:cNvGrpSpPr/>
          <p:nvPr/>
        </p:nvGrpSpPr>
        <p:grpSpPr>
          <a:xfrm>
            <a:off x="1602627" y="4517058"/>
            <a:ext cx="895542" cy="648894"/>
            <a:chOff x="1396028" y="4597568"/>
            <a:chExt cx="895542" cy="648894"/>
          </a:xfrm>
        </p:grpSpPr>
        <p:sp>
          <p:nvSpPr>
            <p:cNvPr id="96" name="Isosceles Triangle 95">
              <a:extLst>
                <a:ext uri="{FF2B5EF4-FFF2-40B4-BE49-F238E27FC236}">
                  <a16:creationId xmlns:a16="http://schemas.microsoft.com/office/drawing/2014/main" id="{0377F721-6D4D-97CA-5F79-A329BDE0A3F7}"/>
                </a:ext>
              </a:extLst>
            </p:cNvPr>
            <p:cNvSpPr/>
            <p:nvPr/>
          </p:nvSpPr>
          <p:spPr>
            <a:xfrm rot="937312">
              <a:off x="1477496" y="4597568"/>
              <a:ext cx="518437" cy="562035"/>
            </a:xfrm>
            <a:prstGeom prst="triangle">
              <a:avLst>
                <a:gd name="adj" fmla="val 73012"/>
              </a:avLst>
            </a:prstGeom>
            <a:gradFill flip="none"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DE">
                <a:solidFill>
                  <a:schemeClr val="dk1"/>
                </a:solidFill>
              </a:endParaRPr>
            </a:p>
          </p:txBody>
        </p:sp>
        <p:sp>
          <p:nvSpPr>
            <p:cNvPr id="97" name="Isosceles Triangle 96">
              <a:extLst>
                <a:ext uri="{FF2B5EF4-FFF2-40B4-BE49-F238E27FC236}">
                  <a16:creationId xmlns:a16="http://schemas.microsoft.com/office/drawing/2014/main" id="{99D40191-3380-7243-0A12-1AE071A88996}"/>
                </a:ext>
              </a:extLst>
            </p:cNvPr>
            <p:cNvSpPr/>
            <p:nvPr/>
          </p:nvSpPr>
          <p:spPr>
            <a:xfrm rot="20866236">
              <a:off x="1850244" y="4623246"/>
              <a:ext cx="357671" cy="564303"/>
            </a:xfrm>
            <a:prstGeom prst="triangle">
              <a:avLst>
                <a:gd name="adj" fmla="val 38973"/>
              </a:avLst>
            </a:prstGeom>
            <a:gradFill flip="none"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DE">
                <a:solidFill>
                  <a:schemeClr val="dk1"/>
                </a:solidFill>
              </a:endParaRPr>
            </a:p>
          </p:txBody>
        </p:sp>
        <p:sp>
          <p:nvSpPr>
            <p:cNvPr id="98" name="Oval 97">
              <a:extLst>
                <a:ext uri="{FF2B5EF4-FFF2-40B4-BE49-F238E27FC236}">
                  <a16:creationId xmlns:a16="http://schemas.microsoft.com/office/drawing/2014/main" id="{63DD6EE7-15F7-4AD0-AD98-859ED543D7AD}"/>
                </a:ext>
              </a:extLst>
            </p:cNvPr>
            <p:cNvSpPr/>
            <p:nvPr/>
          </p:nvSpPr>
          <p:spPr>
            <a:xfrm>
              <a:off x="1879803" y="5196547"/>
              <a:ext cx="51727" cy="4991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9" name="Oval 98">
              <a:extLst>
                <a:ext uri="{FF2B5EF4-FFF2-40B4-BE49-F238E27FC236}">
                  <a16:creationId xmlns:a16="http://schemas.microsoft.com/office/drawing/2014/main" id="{1D26333A-5E84-AA22-6C2F-388BC970F6D2}"/>
                </a:ext>
              </a:extLst>
            </p:cNvPr>
            <p:cNvSpPr/>
            <p:nvPr/>
          </p:nvSpPr>
          <p:spPr>
            <a:xfrm>
              <a:off x="1396028" y="5052531"/>
              <a:ext cx="51727" cy="4991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0" name="Oval 99">
              <a:extLst>
                <a:ext uri="{FF2B5EF4-FFF2-40B4-BE49-F238E27FC236}">
                  <a16:creationId xmlns:a16="http://schemas.microsoft.com/office/drawing/2014/main" id="{594C69DF-8B42-B0E2-09C0-F65D3E08E92C}"/>
                </a:ext>
              </a:extLst>
            </p:cNvPr>
            <p:cNvSpPr/>
            <p:nvPr/>
          </p:nvSpPr>
          <p:spPr>
            <a:xfrm>
              <a:off x="2239843" y="5102446"/>
              <a:ext cx="51727" cy="4991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1" name="Oval 100">
              <a:extLst>
                <a:ext uri="{FF2B5EF4-FFF2-40B4-BE49-F238E27FC236}">
                  <a16:creationId xmlns:a16="http://schemas.microsoft.com/office/drawing/2014/main" id="{A91C09BE-618E-DDD4-15CE-31417311D68E}"/>
                </a:ext>
              </a:extLst>
            </p:cNvPr>
            <p:cNvSpPr/>
            <p:nvPr/>
          </p:nvSpPr>
          <p:spPr>
            <a:xfrm>
              <a:off x="1900084" y="4598390"/>
              <a:ext cx="51727" cy="4991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162" name="Group 161">
            <a:extLst>
              <a:ext uri="{FF2B5EF4-FFF2-40B4-BE49-F238E27FC236}">
                <a16:creationId xmlns:a16="http://schemas.microsoft.com/office/drawing/2014/main" id="{82A21328-FF39-5E02-7942-52A77F1CBA8B}"/>
              </a:ext>
            </a:extLst>
          </p:cNvPr>
          <p:cNvGrpSpPr/>
          <p:nvPr/>
        </p:nvGrpSpPr>
        <p:grpSpPr>
          <a:xfrm>
            <a:off x="6520964" y="4544712"/>
            <a:ext cx="814644" cy="756496"/>
            <a:chOff x="6992745" y="4383434"/>
            <a:chExt cx="814644" cy="756496"/>
          </a:xfrm>
        </p:grpSpPr>
        <p:sp>
          <p:nvSpPr>
            <p:cNvPr id="154" name="Oval 153">
              <a:extLst>
                <a:ext uri="{FF2B5EF4-FFF2-40B4-BE49-F238E27FC236}">
                  <a16:creationId xmlns:a16="http://schemas.microsoft.com/office/drawing/2014/main" id="{1D2E1E52-1D16-1DBF-4538-6541990F88C6}"/>
                </a:ext>
              </a:extLst>
            </p:cNvPr>
            <p:cNvSpPr/>
            <p:nvPr/>
          </p:nvSpPr>
          <p:spPr>
            <a:xfrm rot="13425663" flipV="1">
              <a:off x="7431579" y="4504088"/>
              <a:ext cx="343214" cy="72583"/>
            </a:xfrm>
            <a:prstGeom prst="ellipse">
              <a:avLst/>
            </a:prstGeom>
            <a:solidFill>
              <a:srgbClr val="FFD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5" name="Oval 144">
              <a:extLst>
                <a:ext uri="{FF2B5EF4-FFF2-40B4-BE49-F238E27FC236}">
                  <a16:creationId xmlns:a16="http://schemas.microsoft.com/office/drawing/2014/main" id="{B4EE7090-30EB-F91C-AA20-C1B8EF6D51D7}"/>
                </a:ext>
              </a:extLst>
            </p:cNvPr>
            <p:cNvSpPr/>
            <p:nvPr/>
          </p:nvSpPr>
          <p:spPr>
            <a:xfrm rot="16200000">
              <a:off x="7515634" y="4790308"/>
              <a:ext cx="415158" cy="90845"/>
            </a:xfrm>
            <a:prstGeom prst="ellipse">
              <a:avLst/>
            </a:prstGeom>
            <a:solidFill>
              <a:srgbClr val="FFD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2" name="Oval 141">
              <a:extLst>
                <a:ext uri="{FF2B5EF4-FFF2-40B4-BE49-F238E27FC236}">
                  <a16:creationId xmlns:a16="http://schemas.microsoft.com/office/drawing/2014/main" id="{D545EA6E-D034-4FC5-2A28-D666BD1E56E3}"/>
                </a:ext>
              </a:extLst>
            </p:cNvPr>
            <p:cNvSpPr/>
            <p:nvPr/>
          </p:nvSpPr>
          <p:spPr>
            <a:xfrm>
              <a:off x="7294684" y="5004674"/>
              <a:ext cx="415158" cy="90845"/>
            </a:xfrm>
            <a:prstGeom prst="ellipse">
              <a:avLst/>
            </a:prstGeom>
            <a:solidFill>
              <a:srgbClr val="FFD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7" name="Oval 106">
              <a:extLst>
                <a:ext uri="{FF2B5EF4-FFF2-40B4-BE49-F238E27FC236}">
                  <a16:creationId xmlns:a16="http://schemas.microsoft.com/office/drawing/2014/main" id="{260E6323-3C75-76D7-0211-B4A5C4680D6B}"/>
                </a:ext>
              </a:extLst>
            </p:cNvPr>
            <p:cNvSpPr/>
            <p:nvPr/>
          </p:nvSpPr>
          <p:spPr>
            <a:xfrm>
              <a:off x="7231847" y="4622582"/>
              <a:ext cx="67268" cy="7095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8" name="Parallelogram 107">
              <a:extLst>
                <a:ext uri="{FF2B5EF4-FFF2-40B4-BE49-F238E27FC236}">
                  <a16:creationId xmlns:a16="http://schemas.microsoft.com/office/drawing/2014/main" id="{EC2B5DA5-6561-1C41-61C0-8DC9DA869646}"/>
                </a:ext>
              </a:extLst>
            </p:cNvPr>
            <p:cNvSpPr/>
            <p:nvPr/>
          </p:nvSpPr>
          <p:spPr>
            <a:xfrm rot="16200000">
              <a:off x="6848489" y="4618235"/>
              <a:ext cx="609527" cy="245697"/>
            </a:xfrm>
            <a:prstGeom prst="parallelogram">
              <a:avLst>
                <a:gd name="adj" fmla="val 79008"/>
              </a:avLst>
            </a:prstGeom>
            <a:solidFill>
              <a:schemeClr val="accent1">
                <a:lumMod val="110000"/>
                <a:satMod val="105000"/>
                <a:tint val="67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DE"/>
            </a:p>
          </p:txBody>
        </p:sp>
        <p:sp>
          <p:nvSpPr>
            <p:cNvPr id="109" name="Parallelogram 108">
              <a:extLst>
                <a:ext uri="{FF2B5EF4-FFF2-40B4-BE49-F238E27FC236}">
                  <a16:creationId xmlns:a16="http://schemas.microsoft.com/office/drawing/2014/main" id="{51C05E6E-7340-75FE-A287-E3E2B0FE2684}"/>
                </a:ext>
              </a:extLst>
            </p:cNvPr>
            <p:cNvSpPr/>
            <p:nvPr/>
          </p:nvSpPr>
          <p:spPr>
            <a:xfrm flipH="1">
              <a:off x="7030403" y="4436319"/>
              <a:ext cx="695201" cy="204589"/>
            </a:xfrm>
            <a:prstGeom prst="parallelogram">
              <a:avLst>
                <a:gd name="adj" fmla="val 126238"/>
              </a:avLst>
            </a:prstGeom>
            <a:solidFill>
              <a:schemeClr val="accent1">
                <a:lumMod val="110000"/>
                <a:satMod val="105000"/>
                <a:tint val="67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DE"/>
            </a:p>
          </p:txBody>
        </p:sp>
        <p:sp>
          <p:nvSpPr>
            <p:cNvPr id="110" name="Parallelogram 109">
              <a:extLst>
                <a:ext uri="{FF2B5EF4-FFF2-40B4-BE49-F238E27FC236}">
                  <a16:creationId xmlns:a16="http://schemas.microsoft.com/office/drawing/2014/main" id="{33FA036A-32F8-AD88-170F-5D52DC37B0BB}"/>
                </a:ext>
              </a:extLst>
            </p:cNvPr>
            <p:cNvSpPr/>
            <p:nvPr/>
          </p:nvSpPr>
          <p:spPr>
            <a:xfrm flipH="1">
              <a:off x="7263578" y="4639735"/>
              <a:ext cx="462026" cy="414269"/>
            </a:xfrm>
            <a:prstGeom prst="parallelogram">
              <a:avLst>
                <a:gd name="adj" fmla="val 0"/>
              </a:avLst>
            </a:prstGeom>
            <a:solidFill>
              <a:schemeClr val="accent1">
                <a:lumMod val="110000"/>
                <a:satMod val="105000"/>
                <a:tint val="67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DE"/>
            </a:p>
          </p:txBody>
        </p:sp>
        <p:sp>
          <p:nvSpPr>
            <p:cNvPr id="111" name="Oval 110">
              <a:extLst>
                <a:ext uri="{FF2B5EF4-FFF2-40B4-BE49-F238E27FC236}">
                  <a16:creationId xmlns:a16="http://schemas.microsoft.com/office/drawing/2014/main" id="{3CF91D75-E044-8B60-402D-733CFF9A7512}"/>
                </a:ext>
              </a:extLst>
            </p:cNvPr>
            <p:cNvSpPr/>
            <p:nvPr/>
          </p:nvSpPr>
          <p:spPr>
            <a:xfrm>
              <a:off x="7702589" y="4604258"/>
              <a:ext cx="67268" cy="7095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2" name="Oval 111">
              <a:extLst>
                <a:ext uri="{FF2B5EF4-FFF2-40B4-BE49-F238E27FC236}">
                  <a16:creationId xmlns:a16="http://schemas.microsoft.com/office/drawing/2014/main" id="{254979C6-304A-F133-7868-0F39627518A8}"/>
                </a:ext>
              </a:extLst>
            </p:cNvPr>
            <p:cNvSpPr/>
            <p:nvPr/>
          </p:nvSpPr>
          <p:spPr>
            <a:xfrm>
              <a:off x="7225622" y="4603464"/>
              <a:ext cx="67268" cy="7095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3" name="Oval 112">
              <a:extLst>
                <a:ext uri="{FF2B5EF4-FFF2-40B4-BE49-F238E27FC236}">
                  <a16:creationId xmlns:a16="http://schemas.microsoft.com/office/drawing/2014/main" id="{CF939246-A066-4F2C-09FA-E59C0B7A8150}"/>
                </a:ext>
              </a:extLst>
            </p:cNvPr>
            <p:cNvSpPr/>
            <p:nvPr/>
          </p:nvSpPr>
          <p:spPr>
            <a:xfrm>
              <a:off x="7702589" y="5018527"/>
              <a:ext cx="67268" cy="7095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8" name="Oval 117">
              <a:extLst>
                <a:ext uri="{FF2B5EF4-FFF2-40B4-BE49-F238E27FC236}">
                  <a16:creationId xmlns:a16="http://schemas.microsoft.com/office/drawing/2014/main" id="{62137BBC-E51E-04F3-47B1-85A07982CC87}"/>
                </a:ext>
              </a:extLst>
            </p:cNvPr>
            <p:cNvSpPr/>
            <p:nvPr/>
          </p:nvSpPr>
          <p:spPr>
            <a:xfrm>
              <a:off x="7454507" y="4656948"/>
              <a:ext cx="67268" cy="7095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8" name="Freeform: Shape 137">
              <a:extLst>
                <a:ext uri="{FF2B5EF4-FFF2-40B4-BE49-F238E27FC236}">
                  <a16:creationId xmlns:a16="http://schemas.microsoft.com/office/drawing/2014/main" id="{B9EDD8AF-06A7-025E-1756-313AD5ACE328}"/>
                </a:ext>
              </a:extLst>
            </p:cNvPr>
            <p:cNvSpPr/>
            <p:nvPr/>
          </p:nvSpPr>
          <p:spPr>
            <a:xfrm>
              <a:off x="7258050" y="4629150"/>
              <a:ext cx="482600" cy="69957"/>
            </a:xfrm>
            <a:custGeom>
              <a:avLst/>
              <a:gdLst>
                <a:gd name="connsiteX0" fmla="*/ 0 w 482600"/>
                <a:gd name="connsiteY0" fmla="*/ 12700 h 69957"/>
                <a:gd name="connsiteX1" fmla="*/ 241300 w 482600"/>
                <a:gd name="connsiteY1" fmla="*/ 69850 h 69957"/>
                <a:gd name="connsiteX2" fmla="*/ 482600 w 482600"/>
                <a:gd name="connsiteY2" fmla="*/ 0 h 69957"/>
              </a:gdLst>
              <a:ahLst/>
              <a:cxnLst>
                <a:cxn ang="0">
                  <a:pos x="connsiteX0" y="connsiteY0"/>
                </a:cxn>
                <a:cxn ang="0">
                  <a:pos x="connsiteX1" y="connsiteY1"/>
                </a:cxn>
                <a:cxn ang="0">
                  <a:pos x="connsiteX2" y="connsiteY2"/>
                </a:cxn>
              </a:cxnLst>
              <a:rect l="l" t="t" r="r" b="b"/>
              <a:pathLst>
                <a:path w="482600" h="69957">
                  <a:moveTo>
                    <a:pt x="0" y="12700"/>
                  </a:moveTo>
                  <a:cubicBezTo>
                    <a:pt x="80433" y="42333"/>
                    <a:pt x="160867" y="71967"/>
                    <a:pt x="241300" y="69850"/>
                  </a:cubicBezTo>
                  <a:cubicBezTo>
                    <a:pt x="321733" y="67733"/>
                    <a:pt x="402166" y="33866"/>
                    <a:pt x="482600"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sp>
          <p:nvSpPr>
            <p:cNvPr id="134" name="Oval 133">
              <a:extLst>
                <a:ext uri="{FF2B5EF4-FFF2-40B4-BE49-F238E27FC236}">
                  <a16:creationId xmlns:a16="http://schemas.microsoft.com/office/drawing/2014/main" id="{111836F9-A6B2-01DD-1D91-D47BB8371325}"/>
                </a:ext>
              </a:extLst>
            </p:cNvPr>
            <p:cNvSpPr/>
            <p:nvPr/>
          </p:nvSpPr>
          <p:spPr>
            <a:xfrm>
              <a:off x="7469820" y="5068975"/>
              <a:ext cx="67268" cy="7095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9" name="Oval 138">
              <a:extLst>
                <a:ext uri="{FF2B5EF4-FFF2-40B4-BE49-F238E27FC236}">
                  <a16:creationId xmlns:a16="http://schemas.microsoft.com/office/drawing/2014/main" id="{C5A18A8D-4BE3-0B32-7014-B057DE4D55E4}"/>
                </a:ext>
              </a:extLst>
            </p:cNvPr>
            <p:cNvSpPr/>
            <p:nvPr/>
          </p:nvSpPr>
          <p:spPr>
            <a:xfrm>
              <a:off x="7066310" y="4383434"/>
              <a:ext cx="415158" cy="908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9" name="Oval 118">
              <a:extLst>
                <a:ext uri="{FF2B5EF4-FFF2-40B4-BE49-F238E27FC236}">
                  <a16:creationId xmlns:a16="http://schemas.microsoft.com/office/drawing/2014/main" id="{0E5F7EE6-B1DD-D5E5-9CC6-056A58840832}"/>
                </a:ext>
              </a:extLst>
            </p:cNvPr>
            <p:cNvSpPr/>
            <p:nvPr/>
          </p:nvSpPr>
          <p:spPr>
            <a:xfrm>
              <a:off x="7264594" y="4446488"/>
              <a:ext cx="67268" cy="7095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7" name="Oval 116">
              <a:extLst>
                <a:ext uri="{FF2B5EF4-FFF2-40B4-BE49-F238E27FC236}">
                  <a16:creationId xmlns:a16="http://schemas.microsoft.com/office/drawing/2014/main" id="{42234D11-591A-13A5-ED4D-058BE78D9EAD}"/>
                </a:ext>
              </a:extLst>
            </p:cNvPr>
            <p:cNvSpPr/>
            <p:nvPr/>
          </p:nvSpPr>
          <p:spPr>
            <a:xfrm>
              <a:off x="7458796" y="4399108"/>
              <a:ext cx="67268" cy="7095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0" name="Freeform: Shape 139">
              <a:extLst>
                <a:ext uri="{FF2B5EF4-FFF2-40B4-BE49-F238E27FC236}">
                  <a16:creationId xmlns:a16="http://schemas.microsoft.com/office/drawing/2014/main" id="{E9627691-E467-8AB3-96E0-8B61B6C526BF}"/>
                </a:ext>
              </a:extLst>
            </p:cNvPr>
            <p:cNvSpPr/>
            <p:nvPr/>
          </p:nvSpPr>
          <p:spPr>
            <a:xfrm>
              <a:off x="7023100" y="4438650"/>
              <a:ext cx="476250" cy="50953"/>
            </a:xfrm>
            <a:custGeom>
              <a:avLst/>
              <a:gdLst>
                <a:gd name="connsiteX0" fmla="*/ 0 w 476250"/>
                <a:gd name="connsiteY0" fmla="*/ 12700 h 50953"/>
                <a:gd name="connsiteX1" fmla="*/ 285750 w 476250"/>
                <a:gd name="connsiteY1" fmla="*/ 50800 h 50953"/>
                <a:gd name="connsiteX2" fmla="*/ 476250 w 476250"/>
                <a:gd name="connsiteY2" fmla="*/ 0 h 50953"/>
              </a:gdLst>
              <a:ahLst/>
              <a:cxnLst>
                <a:cxn ang="0">
                  <a:pos x="connsiteX0" y="connsiteY0"/>
                </a:cxn>
                <a:cxn ang="0">
                  <a:pos x="connsiteX1" y="connsiteY1"/>
                </a:cxn>
                <a:cxn ang="0">
                  <a:pos x="connsiteX2" y="connsiteY2"/>
                </a:cxn>
              </a:cxnLst>
              <a:rect l="l" t="t" r="r" b="b"/>
              <a:pathLst>
                <a:path w="476250" h="50953">
                  <a:moveTo>
                    <a:pt x="0" y="12700"/>
                  </a:moveTo>
                  <a:cubicBezTo>
                    <a:pt x="103187" y="32808"/>
                    <a:pt x="206375" y="52917"/>
                    <a:pt x="285750" y="50800"/>
                  </a:cubicBezTo>
                  <a:cubicBezTo>
                    <a:pt x="365125" y="48683"/>
                    <a:pt x="439208" y="11642"/>
                    <a:pt x="476250"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sp>
          <p:nvSpPr>
            <p:cNvPr id="146" name="Oval 145">
              <a:extLst>
                <a:ext uri="{FF2B5EF4-FFF2-40B4-BE49-F238E27FC236}">
                  <a16:creationId xmlns:a16="http://schemas.microsoft.com/office/drawing/2014/main" id="{46E0C05F-C61F-EEA4-CADB-0FE9E6BF6843}"/>
                </a:ext>
              </a:extLst>
            </p:cNvPr>
            <p:cNvSpPr/>
            <p:nvPr/>
          </p:nvSpPr>
          <p:spPr>
            <a:xfrm>
              <a:off x="7740121" y="4797422"/>
              <a:ext cx="67268" cy="7095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7" name="Oval 146">
              <a:extLst>
                <a:ext uri="{FF2B5EF4-FFF2-40B4-BE49-F238E27FC236}">
                  <a16:creationId xmlns:a16="http://schemas.microsoft.com/office/drawing/2014/main" id="{964A5C8E-C393-D990-A036-3EC9C3CE1C18}"/>
                </a:ext>
              </a:extLst>
            </p:cNvPr>
            <p:cNvSpPr/>
            <p:nvPr/>
          </p:nvSpPr>
          <p:spPr>
            <a:xfrm>
              <a:off x="7272175" y="4797344"/>
              <a:ext cx="67268" cy="7095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8" name="Oval 147">
              <a:extLst>
                <a:ext uri="{FF2B5EF4-FFF2-40B4-BE49-F238E27FC236}">
                  <a16:creationId xmlns:a16="http://schemas.microsoft.com/office/drawing/2014/main" id="{7F041FFE-0162-8C4A-09D2-D94DBE29B968}"/>
                </a:ext>
              </a:extLst>
            </p:cNvPr>
            <p:cNvSpPr/>
            <p:nvPr/>
          </p:nvSpPr>
          <p:spPr>
            <a:xfrm rot="2200268">
              <a:off x="6992745" y="4913093"/>
              <a:ext cx="310827" cy="85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5" name="Oval 114">
              <a:extLst>
                <a:ext uri="{FF2B5EF4-FFF2-40B4-BE49-F238E27FC236}">
                  <a16:creationId xmlns:a16="http://schemas.microsoft.com/office/drawing/2014/main" id="{D86AF4CD-7FCA-3866-8394-7605901671E8}"/>
                </a:ext>
              </a:extLst>
            </p:cNvPr>
            <p:cNvSpPr/>
            <p:nvPr/>
          </p:nvSpPr>
          <p:spPr>
            <a:xfrm>
              <a:off x="6999042" y="4811392"/>
              <a:ext cx="67268" cy="7095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1" name="Oval 140">
              <a:extLst>
                <a:ext uri="{FF2B5EF4-FFF2-40B4-BE49-F238E27FC236}">
                  <a16:creationId xmlns:a16="http://schemas.microsoft.com/office/drawing/2014/main" id="{C3095E70-98FC-A666-65EF-883ED07650F3}"/>
                </a:ext>
              </a:extLst>
            </p:cNvPr>
            <p:cNvSpPr/>
            <p:nvPr/>
          </p:nvSpPr>
          <p:spPr>
            <a:xfrm>
              <a:off x="7140549" y="4884146"/>
              <a:ext cx="67268" cy="7095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4" name="Oval 113">
              <a:extLst>
                <a:ext uri="{FF2B5EF4-FFF2-40B4-BE49-F238E27FC236}">
                  <a16:creationId xmlns:a16="http://schemas.microsoft.com/office/drawing/2014/main" id="{291940D8-578A-14C8-1178-1A328FDB6BE5}"/>
                </a:ext>
              </a:extLst>
            </p:cNvPr>
            <p:cNvSpPr/>
            <p:nvPr/>
          </p:nvSpPr>
          <p:spPr>
            <a:xfrm>
              <a:off x="7238541" y="5019929"/>
              <a:ext cx="67268" cy="7095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9" name="Freeform: Shape 148">
              <a:extLst>
                <a:ext uri="{FF2B5EF4-FFF2-40B4-BE49-F238E27FC236}">
                  <a16:creationId xmlns:a16="http://schemas.microsoft.com/office/drawing/2014/main" id="{4ACA2F13-AFCB-A1EE-E83E-2C53E7094557}"/>
                </a:ext>
              </a:extLst>
            </p:cNvPr>
            <p:cNvSpPr/>
            <p:nvPr/>
          </p:nvSpPr>
          <p:spPr>
            <a:xfrm>
              <a:off x="7277394" y="5041475"/>
              <a:ext cx="476250" cy="50953"/>
            </a:xfrm>
            <a:custGeom>
              <a:avLst/>
              <a:gdLst>
                <a:gd name="connsiteX0" fmla="*/ 0 w 476250"/>
                <a:gd name="connsiteY0" fmla="*/ 12700 h 50953"/>
                <a:gd name="connsiteX1" fmla="*/ 285750 w 476250"/>
                <a:gd name="connsiteY1" fmla="*/ 50800 h 50953"/>
                <a:gd name="connsiteX2" fmla="*/ 476250 w 476250"/>
                <a:gd name="connsiteY2" fmla="*/ 0 h 50953"/>
              </a:gdLst>
              <a:ahLst/>
              <a:cxnLst>
                <a:cxn ang="0">
                  <a:pos x="connsiteX0" y="connsiteY0"/>
                </a:cxn>
                <a:cxn ang="0">
                  <a:pos x="connsiteX1" y="connsiteY1"/>
                </a:cxn>
                <a:cxn ang="0">
                  <a:pos x="connsiteX2" y="connsiteY2"/>
                </a:cxn>
              </a:cxnLst>
              <a:rect l="l" t="t" r="r" b="b"/>
              <a:pathLst>
                <a:path w="476250" h="50953">
                  <a:moveTo>
                    <a:pt x="0" y="12700"/>
                  </a:moveTo>
                  <a:cubicBezTo>
                    <a:pt x="103187" y="32808"/>
                    <a:pt x="206375" y="52917"/>
                    <a:pt x="285750" y="50800"/>
                  </a:cubicBezTo>
                  <a:cubicBezTo>
                    <a:pt x="365125" y="48683"/>
                    <a:pt x="439208" y="11642"/>
                    <a:pt x="476250"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sp>
          <p:nvSpPr>
            <p:cNvPr id="151" name="Oval 150">
              <a:extLst>
                <a:ext uri="{FF2B5EF4-FFF2-40B4-BE49-F238E27FC236}">
                  <a16:creationId xmlns:a16="http://schemas.microsoft.com/office/drawing/2014/main" id="{2DA252A9-DB34-BD88-8247-AFDCD7991A04}"/>
                </a:ext>
              </a:extLst>
            </p:cNvPr>
            <p:cNvSpPr/>
            <p:nvPr/>
          </p:nvSpPr>
          <p:spPr>
            <a:xfrm rot="5400000">
              <a:off x="6840684" y="4601192"/>
              <a:ext cx="375046" cy="63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6" name="Oval 115">
              <a:extLst>
                <a:ext uri="{FF2B5EF4-FFF2-40B4-BE49-F238E27FC236}">
                  <a16:creationId xmlns:a16="http://schemas.microsoft.com/office/drawing/2014/main" id="{D0FCE1EC-5F0E-CA13-14C5-8818017E4DF0}"/>
                </a:ext>
              </a:extLst>
            </p:cNvPr>
            <p:cNvSpPr/>
            <p:nvPr/>
          </p:nvSpPr>
          <p:spPr>
            <a:xfrm>
              <a:off x="6999042" y="4403324"/>
              <a:ext cx="67268" cy="7095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0" name="Oval 149">
              <a:extLst>
                <a:ext uri="{FF2B5EF4-FFF2-40B4-BE49-F238E27FC236}">
                  <a16:creationId xmlns:a16="http://schemas.microsoft.com/office/drawing/2014/main" id="{0B0A8D2D-590A-7C4D-78B0-02907348AAA4}"/>
                </a:ext>
              </a:extLst>
            </p:cNvPr>
            <p:cNvSpPr/>
            <p:nvPr/>
          </p:nvSpPr>
          <p:spPr>
            <a:xfrm>
              <a:off x="7043887" y="4627794"/>
              <a:ext cx="67268" cy="7095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2" name="Freeform: Shape 151">
              <a:extLst>
                <a:ext uri="{FF2B5EF4-FFF2-40B4-BE49-F238E27FC236}">
                  <a16:creationId xmlns:a16="http://schemas.microsoft.com/office/drawing/2014/main" id="{DD302450-73A8-0747-4997-C2174407B5E9}"/>
                </a:ext>
              </a:extLst>
            </p:cNvPr>
            <p:cNvSpPr/>
            <p:nvPr/>
          </p:nvSpPr>
          <p:spPr>
            <a:xfrm>
              <a:off x="7023100" y="4457700"/>
              <a:ext cx="50800" cy="387350"/>
            </a:xfrm>
            <a:custGeom>
              <a:avLst/>
              <a:gdLst>
                <a:gd name="connsiteX0" fmla="*/ 0 w 50800"/>
                <a:gd name="connsiteY0" fmla="*/ 0 h 387350"/>
                <a:gd name="connsiteX1" fmla="*/ 50800 w 50800"/>
                <a:gd name="connsiteY1" fmla="*/ 190500 h 387350"/>
                <a:gd name="connsiteX2" fmla="*/ 0 w 50800"/>
                <a:gd name="connsiteY2" fmla="*/ 387350 h 387350"/>
              </a:gdLst>
              <a:ahLst/>
              <a:cxnLst>
                <a:cxn ang="0">
                  <a:pos x="connsiteX0" y="connsiteY0"/>
                </a:cxn>
                <a:cxn ang="0">
                  <a:pos x="connsiteX1" y="connsiteY1"/>
                </a:cxn>
                <a:cxn ang="0">
                  <a:pos x="connsiteX2" y="connsiteY2"/>
                </a:cxn>
              </a:cxnLst>
              <a:rect l="l" t="t" r="r" b="b"/>
              <a:pathLst>
                <a:path w="50800" h="387350">
                  <a:moveTo>
                    <a:pt x="0" y="0"/>
                  </a:moveTo>
                  <a:cubicBezTo>
                    <a:pt x="25400" y="62971"/>
                    <a:pt x="50800" y="125942"/>
                    <a:pt x="50800" y="190500"/>
                  </a:cubicBezTo>
                  <a:cubicBezTo>
                    <a:pt x="50800" y="255058"/>
                    <a:pt x="7408" y="354542"/>
                    <a:pt x="0" y="38735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sp>
          <p:nvSpPr>
            <p:cNvPr id="153" name="Oval 152">
              <a:extLst>
                <a:ext uri="{FF2B5EF4-FFF2-40B4-BE49-F238E27FC236}">
                  <a16:creationId xmlns:a16="http://schemas.microsoft.com/office/drawing/2014/main" id="{91508162-60F3-6C25-22FF-93C3DEC0C866}"/>
                </a:ext>
              </a:extLst>
            </p:cNvPr>
            <p:cNvSpPr/>
            <p:nvPr/>
          </p:nvSpPr>
          <p:spPr>
            <a:xfrm>
              <a:off x="7162235" y="4526814"/>
              <a:ext cx="67268" cy="7095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5" name="Oval 154">
              <a:extLst>
                <a:ext uri="{FF2B5EF4-FFF2-40B4-BE49-F238E27FC236}">
                  <a16:creationId xmlns:a16="http://schemas.microsoft.com/office/drawing/2014/main" id="{B762BAED-12B2-3FFB-FEB5-EAA599C32110}"/>
                </a:ext>
              </a:extLst>
            </p:cNvPr>
            <p:cNvSpPr/>
            <p:nvPr/>
          </p:nvSpPr>
          <p:spPr>
            <a:xfrm>
              <a:off x="7604894" y="4481965"/>
              <a:ext cx="67268" cy="7095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6" name="Freeform: Shape 155">
              <a:extLst>
                <a:ext uri="{FF2B5EF4-FFF2-40B4-BE49-F238E27FC236}">
                  <a16:creationId xmlns:a16="http://schemas.microsoft.com/office/drawing/2014/main" id="{013D437F-4373-AE90-D724-90D4AB368310}"/>
                </a:ext>
              </a:extLst>
            </p:cNvPr>
            <p:cNvSpPr/>
            <p:nvPr/>
          </p:nvSpPr>
          <p:spPr>
            <a:xfrm>
              <a:off x="7734300" y="4641850"/>
              <a:ext cx="44629" cy="412750"/>
            </a:xfrm>
            <a:custGeom>
              <a:avLst/>
              <a:gdLst>
                <a:gd name="connsiteX0" fmla="*/ 12700 w 44629"/>
                <a:gd name="connsiteY0" fmla="*/ 0 h 412750"/>
                <a:gd name="connsiteX1" fmla="*/ 44450 w 44629"/>
                <a:gd name="connsiteY1" fmla="*/ 184150 h 412750"/>
                <a:gd name="connsiteX2" fmla="*/ 0 w 44629"/>
                <a:gd name="connsiteY2" fmla="*/ 412750 h 412750"/>
              </a:gdLst>
              <a:ahLst/>
              <a:cxnLst>
                <a:cxn ang="0">
                  <a:pos x="connsiteX0" y="connsiteY0"/>
                </a:cxn>
                <a:cxn ang="0">
                  <a:pos x="connsiteX1" y="connsiteY1"/>
                </a:cxn>
                <a:cxn ang="0">
                  <a:pos x="connsiteX2" y="connsiteY2"/>
                </a:cxn>
              </a:cxnLst>
              <a:rect l="l" t="t" r="r" b="b"/>
              <a:pathLst>
                <a:path w="44629" h="412750">
                  <a:moveTo>
                    <a:pt x="12700" y="0"/>
                  </a:moveTo>
                  <a:cubicBezTo>
                    <a:pt x="29633" y="57679"/>
                    <a:pt x="46567" y="115358"/>
                    <a:pt x="44450" y="184150"/>
                  </a:cubicBezTo>
                  <a:cubicBezTo>
                    <a:pt x="42333" y="252942"/>
                    <a:pt x="21166" y="332846"/>
                    <a:pt x="0" y="41275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sp>
          <p:nvSpPr>
            <p:cNvPr id="158" name="Freeform: Shape 157">
              <a:extLst>
                <a:ext uri="{FF2B5EF4-FFF2-40B4-BE49-F238E27FC236}">
                  <a16:creationId xmlns:a16="http://schemas.microsoft.com/office/drawing/2014/main" id="{4BB1CE3D-2313-1B97-2F7F-A6F70CEA9797}"/>
                </a:ext>
              </a:extLst>
            </p:cNvPr>
            <p:cNvSpPr/>
            <p:nvPr/>
          </p:nvSpPr>
          <p:spPr>
            <a:xfrm>
              <a:off x="7518400" y="4432300"/>
              <a:ext cx="215900" cy="203200"/>
            </a:xfrm>
            <a:custGeom>
              <a:avLst/>
              <a:gdLst>
                <a:gd name="connsiteX0" fmla="*/ 0 w 215900"/>
                <a:gd name="connsiteY0" fmla="*/ 0 h 203200"/>
                <a:gd name="connsiteX1" fmla="*/ 127000 w 215900"/>
                <a:gd name="connsiteY1" fmla="*/ 82550 h 203200"/>
                <a:gd name="connsiteX2" fmla="*/ 215900 w 215900"/>
                <a:gd name="connsiteY2" fmla="*/ 203200 h 203200"/>
              </a:gdLst>
              <a:ahLst/>
              <a:cxnLst>
                <a:cxn ang="0">
                  <a:pos x="connsiteX0" y="connsiteY0"/>
                </a:cxn>
                <a:cxn ang="0">
                  <a:pos x="connsiteX1" y="connsiteY1"/>
                </a:cxn>
                <a:cxn ang="0">
                  <a:pos x="connsiteX2" y="connsiteY2"/>
                </a:cxn>
              </a:cxnLst>
              <a:rect l="l" t="t" r="r" b="b"/>
              <a:pathLst>
                <a:path w="215900" h="203200">
                  <a:moveTo>
                    <a:pt x="0" y="0"/>
                  </a:moveTo>
                  <a:cubicBezTo>
                    <a:pt x="45508" y="24341"/>
                    <a:pt x="91017" y="48683"/>
                    <a:pt x="127000" y="82550"/>
                  </a:cubicBezTo>
                  <a:cubicBezTo>
                    <a:pt x="162983" y="116417"/>
                    <a:pt x="191558" y="190500"/>
                    <a:pt x="215900" y="20320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sp>
          <p:nvSpPr>
            <p:cNvPr id="159" name="Freeform: Shape 158">
              <a:extLst>
                <a:ext uri="{FF2B5EF4-FFF2-40B4-BE49-F238E27FC236}">
                  <a16:creationId xmlns:a16="http://schemas.microsoft.com/office/drawing/2014/main" id="{E9D2E98F-A5A4-1A8B-76F6-1A3774B79553}"/>
                </a:ext>
              </a:extLst>
            </p:cNvPr>
            <p:cNvSpPr/>
            <p:nvPr/>
          </p:nvSpPr>
          <p:spPr>
            <a:xfrm>
              <a:off x="7258050" y="4648200"/>
              <a:ext cx="44897" cy="419100"/>
            </a:xfrm>
            <a:custGeom>
              <a:avLst/>
              <a:gdLst>
                <a:gd name="connsiteX0" fmla="*/ 0 w 44897"/>
                <a:gd name="connsiteY0" fmla="*/ 0 h 419100"/>
                <a:gd name="connsiteX1" fmla="*/ 44450 w 44897"/>
                <a:gd name="connsiteY1" fmla="*/ 190500 h 419100"/>
                <a:gd name="connsiteX2" fmla="*/ 19050 w 44897"/>
                <a:gd name="connsiteY2" fmla="*/ 419100 h 419100"/>
              </a:gdLst>
              <a:ahLst/>
              <a:cxnLst>
                <a:cxn ang="0">
                  <a:pos x="connsiteX0" y="connsiteY0"/>
                </a:cxn>
                <a:cxn ang="0">
                  <a:pos x="connsiteX1" y="connsiteY1"/>
                </a:cxn>
                <a:cxn ang="0">
                  <a:pos x="connsiteX2" y="connsiteY2"/>
                </a:cxn>
              </a:cxnLst>
              <a:rect l="l" t="t" r="r" b="b"/>
              <a:pathLst>
                <a:path w="44897" h="419100">
                  <a:moveTo>
                    <a:pt x="0" y="0"/>
                  </a:moveTo>
                  <a:cubicBezTo>
                    <a:pt x="20637" y="60325"/>
                    <a:pt x="41275" y="120650"/>
                    <a:pt x="44450" y="190500"/>
                  </a:cubicBezTo>
                  <a:cubicBezTo>
                    <a:pt x="47625" y="260350"/>
                    <a:pt x="33337" y="339725"/>
                    <a:pt x="19050" y="41910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sp>
          <p:nvSpPr>
            <p:cNvPr id="160" name="Freeform: Shape 159">
              <a:extLst>
                <a:ext uri="{FF2B5EF4-FFF2-40B4-BE49-F238E27FC236}">
                  <a16:creationId xmlns:a16="http://schemas.microsoft.com/office/drawing/2014/main" id="{A092C337-05BE-B8C2-D737-BE14045D6E64}"/>
                </a:ext>
              </a:extLst>
            </p:cNvPr>
            <p:cNvSpPr/>
            <p:nvPr/>
          </p:nvSpPr>
          <p:spPr>
            <a:xfrm>
              <a:off x="7035800" y="4451350"/>
              <a:ext cx="228600" cy="190500"/>
            </a:xfrm>
            <a:custGeom>
              <a:avLst/>
              <a:gdLst>
                <a:gd name="connsiteX0" fmla="*/ 0 w 228600"/>
                <a:gd name="connsiteY0" fmla="*/ 0 h 190500"/>
                <a:gd name="connsiteX1" fmla="*/ 171450 w 228600"/>
                <a:gd name="connsiteY1" fmla="*/ 107950 h 190500"/>
                <a:gd name="connsiteX2" fmla="*/ 228600 w 228600"/>
                <a:gd name="connsiteY2" fmla="*/ 190500 h 190500"/>
              </a:gdLst>
              <a:ahLst/>
              <a:cxnLst>
                <a:cxn ang="0">
                  <a:pos x="connsiteX0" y="connsiteY0"/>
                </a:cxn>
                <a:cxn ang="0">
                  <a:pos x="connsiteX1" y="connsiteY1"/>
                </a:cxn>
                <a:cxn ang="0">
                  <a:pos x="connsiteX2" y="connsiteY2"/>
                </a:cxn>
              </a:cxnLst>
              <a:rect l="l" t="t" r="r" b="b"/>
              <a:pathLst>
                <a:path w="228600" h="190500">
                  <a:moveTo>
                    <a:pt x="0" y="0"/>
                  </a:moveTo>
                  <a:cubicBezTo>
                    <a:pt x="66675" y="38100"/>
                    <a:pt x="133350" y="76200"/>
                    <a:pt x="171450" y="107950"/>
                  </a:cubicBezTo>
                  <a:cubicBezTo>
                    <a:pt x="209550" y="139700"/>
                    <a:pt x="219075" y="165100"/>
                    <a:pt x="228600" y="19050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sp>
          <p:nvSpPr>
            <p:cNvPr id="161" name="Freeform: Shape 160">
              <a:extLst>
                <a:ext uri="{FF2B5EF4-FFF2-40B4-BE49-F238E27FC236}">
                  <a16:creationId xmlns:a16="http://schemas.microsoft.com/office/drawing/2014/main" id="{CAE8F0F2-BA6E-06E7-84AB-F3E6F9777CA9}"/>
                </a:ext>
              </a:extLst>
            </p:cNvPr>
            <p:cNvSpPr/>
            <p:nvPr/>
          </p:nvSpPr>
          <p:spPr>
            <a:xfrm>
              <a:off x="7029450" y="4845050"/>
              <a:ext cx="260350" cy="190500"/>
            </a:xfrm>
            <a:custGeom>
              <a:avLst/>
              <a:gdLst>
                <a:gd name="connsiteX0" fmla="*/ 0 w 260350"/>
                <a:gd name="connsiteY0" fmla="*/ 0 h 190500"/>
                <a:gd name="connsiteX1" fmla="*/ 146050 w 260350"/>
                <a:gd name="connsiteY1" fmla="*/ 76200 h 190500"/>
                <a:gd name="connsiteX2" fmla="*/ 260350 w 260350"/>
                <a:gd name="connsiteY2" fmla="*/ 190500 h 190500"/>
              </a:gdLst>
              <a:ahLst/>
              <a:cxnLst>
                <a:cxn ang="0">
                  <a:pos x="connsiteX0" y="connsiteY0"/>
                </a:cxn>
                <a:cxn ang="0">
                  <a:pos x="connsiteX1" y="connsiteY1"/>
                </a:cxn>
                <a:cxn ang="0">
                  <a:pos x="connsiteX2" y="connsiteY2"/>
                </a:cxn>
              </a:cxnLst>
              <a:rect l="l" t="t" r="r" b="b"/>
              <a:pathLst>
                <a:path w="260350" h="190500">
                  <a:moveTo>
                    <a:pt x="0" y="0"/>
                  </a:moveTo>
                  <a:cubicBezTo>
                    <a:pt x="51329" y="22225"/>
                    <a:pt x="102658" y="44450"/>
                    <a:pt x="146050" y="76200"/>
                  </a:cubicBezTo>
                  <a:cubicBezTo>
                    <a:pt x="189442" y="107950"/>
                    <a:pt x="224896" y="149225"/>
                    <a:pt x="260350" y="19050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DE"/>
            </a:p>
          </p:txBody>
        </p:sp>
      </p:grpSp>
      <p:sp>
        <p:nvSpPr>
          <p:cNvPr id="163" name="TextBox 162">
            <a:extLst>
              <a:ext uri="{FF2B5EF4-FFF2-40B4-BE49-F238E27FC236}">
                <a16:creationId xmlns:a16="http://schemas.microsoft.com/office/drawing/2014/main" id="{A9047D7B-2F7F-2034-7F79-D0DD86879968}"/>
              </a:ext>
            </a:extLst>
          </p:cNvPr>
          <p:cNvSpPr txBox="1"/>
          <p:nvPr/>
        </p:nvSpPr>
        <p:spPr>
          <a:xfrm>
            <a:off x="678821" y="1659799"/>
            <a:ext cx="1008112" cy="369332"/>
          </a:xfrm>
          <a:prstGeom prst="rect">
            <a:avLst/>
          </a:prstGeom>
          <a:noFill/>
        </p:spPr>
        <p:txBody>
          <a:bodyPr wrap="square" rtlCol="0">
            <a:spAutoFit/>
          </a:bodyPr>
          <a:lstStyle/>
          <a:p>
            <a:r>
              <a:rPr lang="en-US"/>
              <a:t>1D:</a:t>
            </a:r>
            <a:endParaRPr lang="en-DE"/>
          </a:p>
        </p:txBody>
      </p:sp>
      <p:sp>
        <p:nvSpPr>
          <p:cNvPr id="164" name="TextBox 163">
            <a:extLst>
              <a:ext uri="{FF2B5EF4-FFF2-40B4-BE49-F238E27FC236}">
                <a16:creationId xmlns:a16="http://schemas.microsoft.com/office/drawing/2014/main" id="{AE6050CF-D2FA-6136-03E5-91A6E61EE993}"/>
              </a:ext>
            </a:extLst>
          </p:cNvPr>
          <p:cNvSpPr txBox="1"/>
          <p:nvPr/>
        </p:nvSpPr>
        <p:spPr>
          <a:xfrm>
            <a:off x="678821" y="3059668"/>
            <a:ext cx="1008112" cy="369332"/>
          </a:xfrm>
          <a:prstGeom prst="rect">
            <a:avLst/>
          </a:prstGeom>
          <a:noFill/>
        </p:spPr>
        <p:txBody>
          <a:bodyPr wrap="square" rtlCol="0">
            <a:spAutoFit/>
          </a:bodyPr>
          <a:lstStyle/>
          <a:p>
            <a:r>
              <a:rPr lang="en-US"/>
              <a:t>2D:</a:t>
            </a:r>
            <a:endParaRPr lang="en-DE"/>
          </a:p>
        </p:txBody>
      </p:sp>
      <p:sp>
        <p:nvSpPr>
          <p:cNvPr id="165" name="TextBox 164">
            <a:extLst>
              <a:ext uri="{FF2B5EF4-FFF2-40B4-BE49-F238E27FC236}">
                <a16:creationId xmlns:a16="http://schemas.microsoft.com/office/drawing/2014/main" id="{64815988-DF43-9390-4F80-E485231DE5A6}"/>
              </a:ext>
            </a:extLst>
          </p:cNvPr>
          <p:cNvSpPr txBox="1"/>
          <p:nvPr/>
        </p:nvSpPr>
        <p:spPr>
          <a:xfrm>
            <a:off x="678821" y="4564602"/>
            <a:ext cx="1008112" cy="369332"/>
          </a:xfrm>
          <a:prstGeom prst="rect">
            <a:avLst/>
          </a:prstGeom>
          <a:noFill/>
        </p:spPr>
        <p:txBody>
          <a:bodyPr wrap="square" rtlCol="0">
            <a:spAutoFit/>
          </a:bodyPr>
          <a:lstStyle/>
          <a:p>
            <a:r>
              <a:rPr lang="en-US"/>
              <a:t>3D:</a:t>
            </a:r>
            <a:endParaRPr lang="en-DE"/>
          </a:p>
        </p:txBody>
      </p:sp>
      <p:sp>
        <p:nvSpPr>
          <p:cNvPr id="43" name="TextBox 42">
            <a:extLst>
              <a:ext uri="{FF2B5EF4-FFF2-40B4-BE49-F238E27FC236}">
                <a16:creationId xmlns:a16="http://schemas.microsoft.com/office/drawing/2014/main" id="{232451DE-1296-8F72-AC06-0E5319B1C6E6}"/>
              </a:ext>
            </a:extLst>
          </p:cNvPr>
          <p:cNvSpPr txBox="1"/>
          <p:nvPr/>
        </p:nvSpPr>
        <p:spPr>
          <a:xfrm>
            <a:off x="8740344" y="1907597"/>
            <a:ext cx="2769136" cy="3416320"/>
          </a:xfrm>
          <a:prstGeom prst="rect">
            <a:avLst/>
          </a:prstGeom>
          <a:noFill/>
        </p:spPr>
        <p:txBody>
          <a:bodyPr wrap="square" rtlCol="0">
            <a:spAutoFit/>
          </a:bodyPr>
          <a:lstStyle/>
          <a:p>
            <a:pPr algn="ctr"/>
            <a:r>
              <a:rPr lang="en-US" b="1" i="1"/>
              <a:t>Important to note:</a:t>
            </a:r>
          </a:p>
          <a:p>
            <a:pPr algn="ctr"/>
            <a:endParaRPr lang="en-US" b="1" i="1"/>
          </a:p>
          <a:p>
            <a:pPr marL="285750" indent="-285750">
              <a:buFont typeface="Arial" panose="020B0604020202020204" pitchFamily="34" charset="0"/>
              <a:buChar char="•"/>
            </a:pPr>
            <a:r>
              <a:rPr lang="en-US"/>
              <a:t>Choosing the right type of element is dependent on the type of scenario that is being simulated. </a:t>
            </a:r>
          </a:p>
          <a:p>
            <a:endParaRPr lang="en-US"/>
          </a:p>
          <a:p>
            <a:pPr marL="285750" indent="-285750">
              <a:buFont typeface="Arial" panose="020B0604020202020204" pitchFamily="34" charset="0"/>
              <a:buChar char="•"/>
            </a:pPr>
            <a:r>
              <a:rPr lang="en-US"/>
              <a:t>It is key to choose elements that would solve the numerical equations accurately.</a:t>
            </a:r>
          </a:p>
          <a:p>
            <a:pPr marL="285750" indent="-285750">
              <a:buFont typeface="Arial" panose="020B0604020202020204" pitchFamily="34" charset="0"/>
              <a:buChar char="•"/>
            </a:pPr>
            <a:endParaRPr lang="en-DE"/>
          </a:p>
        </p:txBody>
      </p:sp>
    </p:spTree>
    <p:extLst>
      <p:ext uri="{BB962C8B-B14F-4D97-AF65-F5344CB8AC3E}">
        <p14:creationId xmlns:p14="http://schemas.microsoft.com/office/powerpoint/2010/main" val="4176672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B51BB7-50EC-B573-81DE-C428674D51DA}"/>
              </a:ext>
            </a:extLst>
          </p:cNvPr>
          <p:cNvSpPr>
            <a:spLocks noGrp="1"/>
          </p:cNvSpPr>
          <p:nvPr>
            <p:ph type="sldNum" sz="quarter" idx="11"/>
          </p:nvPr>
        </p:nvSpPr>
        <p:spPr/>
        <p:txBody>
          <a:bodyPr/>
          <a:lstStyle/>
          <a:p>
            <a:fld id="{F0D23093-2AB0-F74C-B865-1A12A15B650E}" type="slidenum">
              <a:rPr lang="en-US" smtClean="0"/>
              <a:pPr/>
              <a:t>11</a:t>
            </a:fld>
            <a:endParaRPr lang="en-US"/>
          </a:p>
        </p:txBody>
      </p:sp>
      <p:sp>
        <p:nvSpPr>
          <p:cNvPr id="3" name="Title 2">
            <a:extLst>
              <a:ext uri="{FF2B5EF4-FFF2-40B4-BE49-F238E27FC236}">
                <a16:creationId xmlns:a16="http://schemas.microsoft.com/office/drawing/2014/main" id="{759E21D9-E8F7-70E6-13BD-F276AD4AB04D}"/>
              </a:ext>
            </a:extLst>
          </p:cNvPr>
          <p:cNvSpPr>
            <a:spLocks noGrp="1"/>
          </p:cNvSpPr>
          <p:nvPr>
            <p:ph type="title"/>
          </p:nvPr>
        </p:nvSpPr>
        <p:spPr/>
        <p:txBody>
          <a:bodyPr/>
          <a:lstStyle/>
          <a:p>
            <a:r>
              <a:rPr lang="en-US"/>
              <a:t>Choosing the right mesh size</a:t>
            </a:r>
            <a:endParaRPr lang="en-DE"/>
          </a:p>
        </p:txBody>
      </p:sp>
      <p:graphicFrame>
        <p:nvGraphicFramePr>
          <p:cNvPr id="7" name="Diagram 6">
            <a:extLst>
              <a:ext uri="{FF2B5EF4-FFF2-40B4-BE49-F238E27FC236}">
                <a16:creationId xmlns:a16="http://schemas.microsoft.com/office/drawing/2014/main" id="{BC50EE22-A661-ACC7-CD54-ACF83C4A2082}"/>
              </a:ext>
            </a:extLst>
          </p:cNvPr>
          <p:cNvGraphicFramePr/>
          <p:nvPr>
            <p:extLst>
              <p:ext uri="{D42A27DB-BD31-4B8C-83A1-F6EECF244321}">
                <p14:modId xmlns:p14="http://schemas.microsoft.com/office/powerpoint/2010/main" val="1614081173"/>
              </p:ext>
            </p:extLst>
          </p:nvPr>
        </p:nvGraphicFramePr>
        <p:xfrm>
          <a:off x="1631504" y="994418"/>
          <a:ext cx="8280920" cy="4731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736C3459-8762-8069-80EA-9CA42343802A}"/>
              </a:ext>
            </a:extLst>
          </p:cNvPr>
          <p:cNvSpPr txBox="1"/>
          <p:nvPr/>
        </p:nvSpPr>
        <p:spPr>
          <a:xfrm>
            <a:off x="6384032" y="769225"/>
            <a:ext cx="3024336" cy="738664"/>
          </a:xfrm>
          <a:prstGeom prst="rect">
            <a:avLst/>
          </a:prstGeom>
          <a:noFill/>
        </p:spPr>
        <p:txBody>
          <a:bodyPr wrap="square" rtlCol="0">
            <a:spAutoFit/>
          </a:bodyPr>
          <a:lstStyle/>
          <a:p>
            <a:r>
              <a:rPr lang="en-US" sz="1400"/>
              <a:t>Complex analysis like crack propagation require finer mesh than static analysis.</a:t>
            </a:r>
            <a:endParaRPr lang="en-DE" sz="1400"/>
          </a:p>
        </p:txBody>
      </p:sp>
      <p:sp>
        <p:nvSpPr>
          <p:cNvPr id="11" name="TextBox 10">
            <a:extLst>
              <a:ext uri="{FF2B5EF4-FFF2-40B4-BE49-F238E27FC236}">
                <a16:creationId xmlns:a16="http://schemas.microsoft.com/office/drawing/2014/main" id="{789AE0CA-0BF4-B6C8-DC4C-B145E548EAFE}"/>
              </a:ext>
            </a:extLst>
          </p:cNvPr>
          <p:cNvSpPr txBox="1"/>
          <p:nvPr/>
        </p:nvSpPr>
        <p:spPr>
          <a:xfrm>
            <a:off x="8256241" y="2236610"/>
            <a:ext cx="3516887" cy="738664"/>
          </a:xfrm>
          <a:prstGeom prst="rect">
            <a:avLst/>
          </a:prstGeom>
          <a:noFill/>
        </p:spPr>
        <p:txBody>
          <a:bodyPr wrap="square" rtlCol="0">
            <a:spAutoFit/>
          </a:bodyPr>
          <a:lstStyle/>
          <a:p>
            <a:r>
              <a:rPr lang="en-US" sz="1400"/>
              <a:t>Areas of interest like high stress regions should have a finer mesh compared to less relevant areas.</a:t>
            </a:r>
            <a:endParaRPr lang="en-DE" sz="1400"/>
          </a:p>
        </p:txBody>
      </p:sp>
      <p:sp>
        <p:nvSpPr>
          <p:cNvPr id="12" name="TextBox 11">
            <a:extLst>
              <a:ext uri="{FF2B5EF4-FFF2-40B4-BE49-F238E27FC236}">
                <a16:creationId xmlns:a16="http://schemas.microsoft.com/office/drawing/2014/main" id="{90982E44-3E9E-F8E7-1472-3BA05B4A007E}"/>
              </a:ext>
            </a:extLst>
          </p:cNvPr>
          <p:cNvSpPr txBox="1"/>
          <p:nvPr/>
        </p:nvSpPr>
        <p:spPr>
          <a:xfrm>
            <a:off x="8153980" y="4108166"/>
            <a:ext cx="3516887" cy="954107"/>
          </a:xfrm>
          <a:prstGeom prst="rect">
            <a:avLst/>
          </a:prstGeom>
          <a:noFill/>
        </p:spPr>
        <p:txBody>
          <a:bodyPr wrap="square" rtlCol="0">
            <a:spAutoFit/>
          </a:bodyPr>
          <a:lstStyle/>
          <a:p>
            <a:r>
              <a:rPr lang="en-US" sz="1400"/>
              <a:t>Not all dimensions in the model are relevant. E.g., small holes or filets can sometimes be omitted from the mesh in areas undergoing very negligible stress</a:t>
            </a:r>
            <a:endParaRPr lang="en-DE" sz="1400"/>
          </a:p>
        </p:txBody>
      </p:sp>
      <p:sp>
        <p:nvSpPr>
          <p:cNvPr id="13" name="TextBox 12">
            <a:extLst>
              <a:ext uri="{FF2B5EF4-FFF2-40B4-BE49-F238E27FC236}">
                <a16:creationId xmlns:a16="http://schemas.microsoft.com/office/drawing/2014/main" id="{EB9939B0-3108-4A03-6E51-8360A8A6B9F5}"/>
              </a:ext>
            </a:extLst>
          </p:cNvPr>
          <p:cNvSpPr txBox="1"/>
          <p:nvPr/>
        </p:nvSpPr>
        <p:spPr>
          <a:xfrm>
            <a:off x="4146031" y="5762828"/>
            <a:ext cx="3899937" cy="523220"/>
          </a:xfrm>
          <a:prstGeom prst="rect">
            <a:avLst/>
          </a:prstGeom>
          <a:noFill/>
        </p:spPr>
        <p:txBody>
          <a:bodyPr wrap="square" rtlCol="0">
            <a:spAutoFit/>
          </a:bodyPr>
          <a:lstStyle/>
          <a:p>
            <a:r>
              <a:rPr lang="en-US" sz="1400"/>
              <a:t>Elements that are distorted or warped cause numerical errors and instability in the model.</a:t>
            </a:r>
            <a:endParaRPr lang="en-DE" sz="1400"/>
          </a:p>
        </p:txBody>
      </p:sp>
      <p:sp>
        <p:nvSpPr>
          <p:cNvPr id="14" name="TextBox 13">
            <a:extLst>
              <a:ext uri="{FF2B5EF4-FFF2-40B4-BE49-F238E27FC236}">
                <a16:creationId xmlns:a16="http://schemas.microsoft.com/office/drawing/2014/main" id="{B6791B3D-673D-06E7-4223-39E4E727F893}"/>
              </a:ext>
            </a:extLst>
          </p:cNvPr>
          <p:cNvSpPr txBox="1"/>
          <p:nvPr/>
        </p:nvSpPr>
        <p:spPr>
          <a:xfrm>
            <a:off x="767408" y="4108166"/>
            <a:ext cx="3024336" cy="523220"/>
          </a:xfrm>
          <a:prstGeom prst="rect">
            <a:avLst/>
          </a:prstGeom>
          <a:noFill/>
        </p:spPr>
        <p:txBody>
          <a:bodyPr wrap="square" rtlCol="0">
            <a:spAutoFit/>
          </a:bodyPr>
          <a:lstStyle/>
          <a:p>
            <a:r>
              <a:rPr lang="en-US" sz="1400"/>
              <a:t>Generally, finer the mesh, the more accurate the solution.</a:t>
            </a:r>
          </a:p>
        </p:txBody>
      </p:sp>
      <p:sp>
        <p:nvSpPr>
          <p:cNvPr id="15" name="TextBox 14">
            <a:extLst>
              <a:ext uri="{FF2B5EF4-FFF2-40B4-BE49-F238E27FC236}">
                <a16:creationId xmlns:a16="http://schemas.microsoft.com/office/drawing/2014/main" id="{5E92FBC9-B2E1-C248-8DE1-37A0D29E0921}"/>
              </a:ext>
            </a:extLst>
          </p:cNvPr>
          <p:cNvSpPr txBox="1"/>
          <p:nvPr/>
        </p:nvSpPr>
        <p:spPr>
          <a:xfrm>
            <a:off x="911425" y="2241600"/>
            <a:ext cx="3024336" cy="523220"/>
          </a:xfrm>
          <a:prstGeom prst="rect">
            <a:avLst/>
          </a:prstGeom>
          <a:noFill/>
        </p:spPr>
        <p:txBody>
          <a:bodyPr wrap="square" rtlCol="0">
            <a:spAutoFit/>
          </a:bodyPr>
          <a:lstStyle/>
          <a:p>
            <a:r>
              <a:rPr lang="en-US" sz="1400"/>
              <a:t>Finer meshes require higher computational time.</a:t>
            </a:r>
          </a:p>
        </p:txBody>
      </p:sp>
    </p:spTree>
    <p:extLst>
      <p:ext uri="{BB962C8B-B14F-4D97-AF65-F5344CB8AC3E}">
        <p14:creationId xmlns:p14="http://schemas.microsoft.com/office/powerpoint/2010/main" val="893428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4220C2-50DD-5568-6DB5-9DCC5DCED71A}"/>
              </a:ext>
            </a:extLst>
          </p:cNvPr>
          <p:cNvSpPr>
            <a:spLocks noGrp="1"/>
          </p:cNvSpPr>
          <p:nvPr>
            <p:ph type="sldNum" sz="quarter" idx="11"/>
          </p:nvPr>
        </p:nvSpPr>
        <p:spPr/>
        <p:txBody>
          <a:bodyPr/>
          <a:lstStyle/>
          <a:p>
            <a:fld id="{F0D23093-2AB0-F74C-B865-1A12A15B650E}" type="slidenum">
              <a:rPr lang="en-US" smtClean="0"/>
              <a:pPr/>
              <a:t>12</a:t>
            </a:fld>
            <a:endParaRPr lang="en-US"/>
          </a:p>
        </p:txBody>
      </p:sp>
      <p:sp>
        <p:nvSpPr>
          <p:cNvPr id="3" name="Title 2">
            <a:extLst>
              <a:ext uri="{FF2B5EF4-FFF2-40B4-BE49-F238E27FC236}">
                <a16:creationId xmlns:a16="http://schemas.microsoft.com/office/drawing/2014/main" id="{B394E5D4-DAC9-21CE-1A84-2DCC6AAE4345}"/>
              </a:ext>
            </a:extLst>
          </p:cNvPr>
          <p:cNvSpPr>
            <a:spLocks noGrp="1"/>
          </p:cNvSpPr>
          <p:nvPr>
            <p:ph type="title"/>
          </p:nvPr>
        </p:nvSpPr>
        <p:spPr/>
        <p:txBody>
          <a:bodyPr/>
          <a:lstStyle/>
          <a:p>
            <a:r>
              <a:rPr lang="en-GB"/>
              <a:t>Why higher mesh refinement leads to more accurate solution</a:t>
            </a:r>
          </a:p>
        </p:txBody>
      </p:sp>
      <p:cxnSp>
        <p:nvCxnSpPr>
          <p:cNvPr id="5" name="Straight Connector 4">
            <a:extLst>
              <a:ext uri="{FF2B5EF4-FFF2-40B4-BE49-F238E27FC236}">
                <a16:creationId xmlns:a16="http://schemas.microsoft.com/office/drawing/2014/main" id="{D532C8C1-7C4F-858A-5723-BC8C99439508}"/>
              </a:ext>
            </a:extLst>
          </p:cNvPr>
          <p:cNvCxnSpPr/>
          <p:nvPr/>
        </p:nvCxnSpPr>
        <p:spPr>
          <a:xfrm>
            <a:off x="2096219" y="1018615"/>
            <a:ext cx="0" cy="4313207"/>
          </a:xfrm>
          <a:prstGeom prst="line">
            <a:avLst/>
          </a:prstGeom>
          <a:ln>
            <a:headEnd type="triangle"/>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47FAC054-E777-ABF7-D4AA-ABE2F5FF864A}"/>
              </a:ext>
            </a:extLst>
          </p:cNvPr>
          <p:cNvCxnSpPr>
            <a:cxnSpLocks/>
          </p:cNvCxnSpPr>
          <p:nvPr/>
        </p:nvCxnSpPr>
        <p:spPr>
          <a:xfrm flipH="1">
            <a:off x="2084719" y="5328950"/>
            <a:ext cx="7930549" cy="0"/>
          </a:xfrm>
          <a:prstGeom prst="line">
            <a:avLst/>
          </a:prstGeom>
          <a:ln>
            <a:headEnd type="triangle"/>
          </a:ln>
        </p:spPr>
        <p:style>
          <a:lnRef idx="1">
            <a:schemeClr val="dk1"/>
          </a:lnRef>
          <a:fillRef idx="0">
            <a:schemeClr val="dk1"/>
          </a:fillRef>
          <a:effectRef idx="0">
            <a:schemeClr val="dk1"/>
          </a:effectRef>
          <a:fontRef idx="minor">
            <a:schemeClr val="tx1"/>
          </a:fontRef>
        </p:style>
      </p:cxnSp>
      <p:sp>
        <p:nvSpPr>
          <p:cNvPr id="8" name="Freeform: Shape 7">
            <a:extLst>
              <a:ext uri="{FF2B5EF4-FFF2-40B4-BE49-F238E27FC236}">
                <a16:creationId xmlns:a16="http://schemas.microsoft.com/office/drawing/2014/main" id="{AF75E986-9F4E-BC0D-C365-95EAE8427458}"/>
              </a:ext>
            </a:extLst>
          </p:cNvPr>
          <p:cNvSpPr/>
          <p:nvPr/>
        </p:nvSpPr>
        <p:spPr>
          <a:xfrm>
            <a:off x="2544606" y="1446184"/>
            <a:ext cx="6858000" cy="1114633"/>
          </a:xfrm>
          <a:custGeom>
            <a:avLst/>
            <a:gdLst>
              <a:gd name="connsiteX0" fmla="*/ 0 w 6858000"/>
              <a:gd name="connsiteY0" fmla="*/ 1530659 h 2093202"/>
              <a:gd name="connsiteX1" fmla="*/ 1406105 w 6858000"/>
              <a:gd name="connsiteY1" fmla="*/ 460984 h 2093202"/>
              <a:gd name="connsiteX2" fmla="*/ 3372928 w 6858000"/>
              <a:gd name="connsiteY2" fmla="*/ 2091376 h 2093202"/>
              <a:gd name="connsiteX3" fmla="*/ 5693434 w 6858000"/>
              <a:gd name="connsiteY3" fmla="*/ 81422 h 2093202"/>
              <a:gd name="connsiteX4" fmla="*/ 6858000 w 6858000"/>
              <a:gd name="connsiteY4" fmla="*/ 400599 h 2093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2093202">
                <a:moveTo>
                  <a:pt x="0" y="1530659"/>
                </a:moveTo>
                <a:cubicBezTo>
                  <a:pt x="421975" y="949095"/>
                  <a:pt x="843950" y="367531"/>
                  <a:pt x="1406105" y="460984"/>
                </a:cubicBezTo>
                <a:cubicBezTo>
                  <a:pt x="1968260" y="554437"/>
                  <a:pt x="2658373" y="2154636"/>
                  <a:pt x="3372928" y="2091376"/>
                </a:cubicBezTo>
                <a:cubicBezTo>
                  <a:pt x="4087483" y="2028116"/>
                  <a:pt x="5112589" y="363218"/>
                  <a:pt x="5693434" y="81422"/>
                </a:cubicBezTo>
                <a:cubicBezTo>
                  <a:pt x="6274279" y="-200374"/>
                  <a:pt x="6685472" y="334463"/>
                  <a:pt x="6858000" y="400599"/>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14768138-43F7-6478-7D07-7497EF92AA26}"/>
              </a:ext>
            </a:extLst>
          </p:cNvPr>
          <p:cNvSpPr/>
          <p:nvPr/>
        </p:nvSpPr>
        <p:spPr>
          <a:xfrm>
            <a:off x="2515289" y="2692826"/>
            <a:ext cx="6858000" cy="1114633"/>
          </a:xfrm>
          <a:custGeom>
            <a:avLst/>
            <a:gdLst>
              <a:gd name="connsiteX0" fmla="*/ 0 w 6858000"/>
              <a:gd name="connsiteY0" fmla="*/ 1530659 h 2093202"/>
              <a:gd name="connsiteX1" fmla="*/ 1406105 w 6858000"/>
              <a:gd name="connsiteY1" fmla="*/ 460984 h 2093202"/>
              <a:gd name="connsiteX2" fmla="*/ 3372928 w 6858000"/>
              <a:gd name="connsiteY2" fmla="*/ 2091376 h 2093202"/>
              <a:gd name="connsiteX3" fmla="*/ 5693434 w 6858000"/>
              <a:gd name="connsiteY3" fmla="*/ 81422 h 2093202"/>
              <a:gd name="connsiteX4" fmla="*/ 6858000 w 6858000"/>
              <a:gd name="connsiteY4" fmla="*/ 400599 h 2093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2093202">
                <a:moveTo>
                  <a:pt x="0" y="1530659"/>
                </a:moveTo>
                <a:cubicBezTo>
                  <a:pt x="421975" y="949095"/>
                  <a:pt x="843950" y="367531"/>
                  <a:pt x="1406105" y="460984"/>
                </a:cubicBezTo>
                <a:cubicBezTo>
                  <a:pt x="1968260" y="554437"/>
                  <a:pt x="2658373" y="2154636"/>
                  <a:pt x="3372928" y="2091376"/>
                </a:cubicBezTo>
                <a:cubicBezTo>
                  <a:pt x="4087483" y="2028116"/>
                  <a:pt x="5112589" y="363218"/>
                  <a:pt x="5693434" y="81422"/>
                </a:cubicBezTo>
                <a:cubicBezTo>
                  <a:pt x="6274279" y="-200374"/>
                  <a:pt x="6685472" y="334463"/>
                  <a:pt x="6858000" y="400599"/>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628DC4AF-2D58-345D-924C-2A09F3754256}"/>
              </a:ext>
            </a:extLst>
          </p:cNvPr>
          <p:cNvSpPr/>
          <p:nvPr/>
        </p:nvSpPr>
        <p:spPr>
          <a:xfrm>
            <a:off x="2495348" y="3985225"/>
            <a:ext cx="6858000" cy="1114633"/>
          </a:xfrm>
          <a:custGeom>
            <a:avLst/>
            <a:gdLst>
              <a:gd name="connsiteX0" fmla="*/ 0 w 6858000"/>
              <a:gd name="connsiteY0" fmla="*/ 1530659 h 2093202"/>
              <a:gd name="connsiteX1" fmla="*/ 1406105 w 6858000"/>
              <a:gd name="connsiteY1" fmla="*/ 460984 h 2093202"/>
              <a:gd name="connsiteX2" fmla="*/ 3372928 w 6858000"/>
              <a:gd name="connsiteY2" fmla="*/ 2091376 h 2093202"/>
              <a:gd name="connsiteX3" fmla="*/ 5693434 w 6858000"/>
              <a:gd name="connsiteY3" fmla="*/ 81422 h 2093202"/>
              <a:gd name="connsiteX4" fmla="*/ 6858000 w 6858000"/>
              <a:gd name="connsiteY4" fmla="*/ 400599 h 2093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2093202">
                <a:moveTo>
                  <a:pt x="0" y="1530659"/>
                </a:moveTo>
                <a:cubicBezTo>
                  <a:pt x="421975" y="949095"/>
                  <a:pt x="843950" y="367531"/>
                  <a:pt x="1406105" y="460984"/>
                </a:cubicBezTo>
                <a:cubicBezTo>
                  <a:pt x="1968260" y="554437"/>
                  <a:pt x="2658373" y="2154636"/>
                  <a:pt x="3372928" y="2091376"/>
                </a:cubicBezTo>
                <a:cubicBezTo>
                  <a:pt x="4087483" y="2028116"/>
                  <a:pt x="5112589" y="363218"/>
                  <a:pt x="5693434" y="81422"/>
                </a:cubicBezTo>
                <a:cubicBezTo>
                  <a:pt x="6274279" y="-200374"/>
                  <a:pt x="6685472" y="334463"/>
                  <a:pt x="6858000" y="400599"/>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C8AA6FC7-BBC6-C14B-4A94-873C31A6E412}"/>
              </a:ext>
            </a:extLst>
          </p:cNvPr>
          <p:cNvCxnSpPr>
            <a:stCxn id="8" idx="0"/>
            <a:endCxn id="8" idx="4"/>
          </p:cNvCxnSpPr>
          <p:nvPr/>
        </p:nvCxnSpPr>
        <p:spPr>
          <a:xfrm flipV="1">
            <a:off x="2544606" y="1659504"/>
            <a:ext cx="6858000" cy="601758"/>
          </a:xfrm>
          <a:prstGeom prst="line">
            <a:avLst/>
          </a:prstGeom>
          <a:ln w="28575"/>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161B72B5-5100-F088-63DE-58B78D07586E}"/>
              </a:ext>
            </a:extLst>
          </p:cNvPr>
          <p:cNvSpPr txBox="1"/>
          <p:nvPr/>
        </p:nvSpPr>
        <p:spPr>
          <a:xfrm>
            <a:off x="9859992" y="1592646"/>
            <a:ext cx="1777042" cy="646331"/>
          </a:xfrm>
          <a:prstGeom prst="rect">
            <a:avLst/>
          </a:prstGeom>
          <a:noFill/>
        </p:spPr>
        <p:txBody>
          <a:bodyPr wrap="square" rtlCol="0">
            <a:spAutoFit/>
          </a:bodyPr>
          <a:lstStyle/>
          <a:p>
            <a:pPr algn="ctr"/>
            <a:r>
              <a:rPr lang="en-GB"/>
              <a:t>1 mesh</a:t>
            </a:r>
          </a:p>
          <a:p>
            <a:pPr algn="ctr"/>
            <a:r>
              <a:rPr lang="en-GB"/>
              <a:t> Element</a:t>
            </a:r>
          </a:p>
        </p:txBody>
      </p:sp>
      <p:sp>
        <p:nvSpPr>
          <p:cNvPr id="14" name="TextBox 13">
            <a:extLst>
              <a:ext uri="{FF2B5EF4-FFF2-40B4-BE49-F238E27FC236}">
                <a16:creationId xmlns:a16="http://schemas.microsoft.com/office/drawing/2014/main" id="{DE9E6244-F004-61EE-42AE-FDB27D31666C}"/>
              </a:ext>
            </a:extLst>
          </p:cNvPr>
          <p:cNvSpPr txBox="1"/>
          <p:nvPr/>
        </p:nvSpPr>
        <p:spPr>
          <a:xfrm>
            <a:off x="0" y="1142338"/>
            <a:ext cx="2058838" cy="923330"/>
          </a:xfrm>
          <a:prstGeom prst="rect">
            <a:avLst/>
          </a:prstGeom>
          <a:noFill/>
        </p:spPr>
        <p:txBody>
          <a:bodyPr wrap="square" rtlCol="0">
            <a:spAutoFit/>
          </a:bodyPr>
          <a:lstStyle/>
          <a:p>
            <a:pPr algn="ctr"/>
            <a:r>
              <a:rPr lang="en-GB"/>
              <a:t>State variable</a:t>
            </a:r>
          </a:p>
          <a:p>
            <a:pPr algn="ctr"/>
            <a:r>
              <a:rPr lang="en-GB"/>
              <a:t>(e.g. Temperature or Displacement)</a:t>
            </a:r>
          </a:p>
        </p:txBody>
      </p:sp>
      <p:sp>
        <p:nvSpPr>
          <p:cNvPr id="15" name="TextBox 14">
            <a:extLst>
              <a:ext uri="{FF2B5EF4-FFF2-40B4-BE49-F238E27FC236}">
                <a16:creationId xmlns:a16="http://schemas.microsoft.com/office/drawing/2014/main" id="{3D729CAB-6202-C248-188B-BD7FC4D8B442}"/>
              </a:ext>
            </a:extLst>
          </p:cNvPr>
          <p:cNvSpPr txBox="1"/>
          <p:nvPr/>
        </p:nvSpPr>
        <p:spPr>
          <a:xfrm>
            <a:off x="10142878" y="5136988"/>
            <a:ext cx="1777042" cy="369332"/>
          </a:xfrm>
          <a:prstGeom prst="rect">
            <a:avLst/>
          </a:prstGeom>
          <a:noFill/>
        </p:spPr>
        <p:txBody>
          <a:bodyPr wrap="square" rtlCol="0">
            <a:spAutoFit/>
          </a:bodyPr>
          <a:lstStyle/>
          <a:p>
            <a:r>
              <a:rPr lang="en-GB"/>
              <a:t>1D variation</a:t>
            </a:r>
          </a:p>
        </p:txBody>
      </p:sp>
      <p:sp>
        <p:nvSpPr>
          <p:cNvPr id="17" name="TextBox 16">
            <a:extLst>
              <a:ext uri="{FF2B5EF4-FFF2-40B4-BE49-F238E27FC236}">
                <a16:creationId xmlns:a16="http://schemas.microsoft.com/office/drawing/2014/main" id="{067F2C9E-063D-F6F9-C571-AFF3F61D6D62}"/>
              </a:ext>
            </a:extLst>
          </p:cNvPr>
          <p:cNvSpPr txBox="1"/>
          <p:nvPr/>
        </p:nvSpPr>
        <p:spPr>
          <a:xfrm>
            <a:off x="9926127" y="2869293"/>
            <a:ext cx="1777042" cy="646331"/>
          </a:xfrm>
          <a:prstGeom prst="rect">
            <a:avLst/>
          </a:prstGeom>
          <a:noFill/>
        </p:spPr>
        <p:txBody>
          <a:bodyPr wrap="square" rtlCol="0">
            <a:spAutoFit/>
          </a:bodyPr>
          <a:lstStyle/>
          <a:p>
            <a:pPr algn="ctr"/>
            <a:r>
              <a:rPr lang="en-GB"/>
              <a:t>4 mesh </a:t>
            </a:r>
          </a:p>
          <a:p>
            <a:pPr algn="ctr"/>
            <a:r>
              <a:rPr lang="en-GB"/>
              <a:t>Elements</a:t>
            </a:r>
          </a:p>
        </p:txBody>
      </p:sp>
      <p:cxnSp>
        <p:nvCxnSpPr>
          <p:cNvPr id="19" name="Straight Connector 18">
            <a:extLst>
              <a:ext uri="{FF2B5EF4-FFF2-40B4-BE49-F238E27FC236}">
                <a16:creationId xmlns:a16="http://schemas.microsoft.com/office/drawing/2014/main" id="{191F7A97-CA97-3486-746E-3E145B6DC6AC}"/>
              </a:ext>
            </a:extLst>
          </p:cNvPr>
          <p:cNvCxnSpPr>
            <a:cxnSpLocks/>
            <a:stCxn id="9" idx="0"/>
            <a:endCxn id="9" idx="1"/>
          </p:cNvCxnSpPr>
          <p:nvPr/>
        </p:nvCxnSpPr>
        <p:spPr>
          <a:xfrm flipV="1">
            <a:off x="2515289" y="2938301"/>
            <a:ext cx="1406105" cy="569603"/>
          </a:xfrm>
          <a:prstGeom prst="line">
            <a:avLst/>
          </a:prstGeom>
          <a:ln w="28575"/>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66434C5C-1C39-15BE-DDE7-9AC8BE1F5C6D}"/>
              </a:ext>
            </a:extLst>
          </p:cNvPr>
          <p:cNvCxnSpPr>
            <a:cxnSpLocks/>
            <a:stCxn id="9" idx="1"/>
            <a:endCxn id="9" idx="2"/>
          </p:cNvCxnSpPr>
          <p:nvPr/>
        </p:nvCxnSpPr>
        <p:spPr>
          <a:xfrm>
            <a:off x="3921394" y="2938301"/>
            <a:ext cx="1966823" cy="868186"/>
          </a:xfrm>
          <a:prstGeom prst="line">
            <a:avLst/>
          </a:prstGeom>
          <a:ln w="28575"/>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DE568B2A-3837-027D-7AEB-248A47B08559}"/>
              </a:ext>
            </a:extLst>
          </p:cNvPr>
          <p:cNvCxnSpPr>
            <a:cxnSpLocks/>
            <a:stCxn id="9" idx="2"/>
            <a:endCxn id="9" idx="3"/>
          </p:cNvCxnSpPr>
          <p:nvPr/>
        </p:nvCxnSpPr>
        <p:spPr>
          <a:xfrm flipV="1">
            <a:off x="5888217" y="2736183"/>
            <a:ext cx="2320506" cy="1070304"/>
          </a:xfrm>
          <a:prstGeom prst="line">
            <a:avLst/>
          </a:prstGeom>
          <a:ln w="28575"/>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AF02D67B-C714-BA72-0D9C-2B19367C4D5C}"/>
              </a:ext>
            </a:extLst>
          </p:cNvPr>
          <p:cNvCxnSpPr>
            <a:cxnSpLocks/>
            <a:stCxn id="9" idx="3"/>
            <a:endCxn id="9" idx="4"/>
          </p:cNvCxnSpPr>
          <p:nvPr/>
        </p:nvCxnSpPr>
        <p:spPr>
          <a:xfrm>
            <a:off x="8208723" y="2736183"/>
            <a:ext cx="1164566" cy="169963"/>
          </a:xfrm>
          <a:prstGeom prst="line">
            <a:avLst/>
          </a:prstGeom>
          <a:ln w="28575"/>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F8EF1F30-D5BE-E9A4-EB78-B8C9CE113218}"/>
              </a:ext>
            </a:extLst>
          </p:cNvPr>
          <p:cNvSpPr txBox="1"/>
          <p:nvPr/>
        </p:nvSpPr>
        <p:spPr>
          <a:xfrm>
            <a:off x="9699902" y="4212138"/>
            <a:ext cx="2183805" cy="646331"/>
          </a:xfrm>
          <a:prstGeom prst="rect">
            <a:avLst/>
          </a:prstGeom>
          <a:noFill/>
        </p:spPr>
        <p:txBody>
          <a:bodyPr wrap="square" rtlCol="0">
            <a:spAutoFit/>
          </a:bodyPr>
          <a:lstStyle/>
          <a:p>
            <a:pPr algn="ctr"/>
            <a:r>
              <a:rPr lang="en-GB"/>
              <a:t>14 mesh </a:t>
            </a:r>
          </a:p>
          <a:p>
            <a:pPr algn="ctr"/>
            <a:r>
              <a:rPr lang="en-GB"/>
              <a:t>Elements</a:t>
            </a:r>
          </a:p>
        </p:txBody>
      </p:sp>
      <p:sp>
        <p:nvSpPr>
          <p:cNvPr id="37" name="Freeform: Shape 36">
            <a:extLst>
              <a:ext uri="{FF2B5EF4-FFF2-40B4-BE49-F238E27FC236}">
                <a16:creationId xmlns:a16="http://schemas.microsoft.com/office/drawing/2014/main" id="{DD90EB33-4848-9840-7B62-7AA1A889CC5C}"/>
              </a:ext>
            </a:extLst>
          </p:cNvPr>
          <p:cNvSpPr/>
          <p:nvPr/>
        </p:nvSpPr>
        <p:spPr>
          <a:xfrm>
            <a:off x="2518351" y="3939219"/>
            <a:ext cx="6849373" cy="1138687"/>
          </a:xfrm>
          <a:custGeom>
            <a:avLst/>
            <a:gdLst>
              <a:gd name="connsiteX0" fmla="*/ 0 w 6849373"/>
              <a:gd name="connsiteY0" fmla="*/ 862641 h 1138687"/>
              <a:gd name="connsiteX1" fmla="*/ 526211 w 6849373"/>
              <a:gd name="connsiteY1" fmla="*/ 500332 h 1138687"/>
              <a:gd name="connsiteX2" fmla="*/ 1121433 w 6849373"/>
              <a:gd name="connsiteY2" fmla="*/ 310551 h 1138687"/>
              <a:gd name="connsiteX3" fmla="*/ 1690777 w 6849373"/>
              <a:gd name="connsiteY3" fmla="*/ 362309 h 1138687"/>
              <a:gd name="connsiteX4" fmla="*/ 2009954 w 6849373"/>
              <a:gd name="connsiteY4" fmla="*/ 595222 h 1138687"/>
              <a:gd name="connsiteX5" fmla="*/ 2424022 w 6849373"/>
              <a:gd name="connsiteY5" fmla="*/ 785003 h 1138687"/>
              <a:gd name="connsiteX6" fmla="*/ 2743200 w 6849373"/>
              <a:gd name="connsiteY6" fmla="*/ 1061049 h 1138687"/>
              <a:gd name="connsiteX7" fmla="*/ 3286664 w 6849373"/>
              <a:gd name="connsiteY7" fmla="*/ 1138687 h 1138687"/>
              <a:gd name="connsiteX8" fmla="*/ 3881886 w 6849373"/>
              <a:gd name="connsiteY8" fmla="*/ 1095554 h 1138687"/>
              <a:gd name="connsiteX9" fmla="*/ 4209690 w 6849373"/>
              <a:gd name="connsiteY9" fmla="*/ 819509 h 1138687"/>
              <a:gd name="connsiteX10" fmla="*/ 4735901 w 6849373"/>
              <a:gd name="connsiteY10" fmla="*/ 655607 h 1138687"/>
              <a:gd name="connsiteX11" fmla="*/ 5149969 w 6849373"/>
              <a:gd name="connsiteY11" fmla="*/ 284671 h 1138687"/>
              <a:gd name="connsiteX12" fmla="*/ 5650301 w 6849373"/>
              <a:gd name="connsiteY12" fmla="*/ 138022 h 1138687"/>
              <a:gd name="connsiteX13" fmla="*/ 6038490 w 6849373"/>
              <a:gd name="connsiteY13" fmla="*/ 0 h 1138687"/>
              <a:gd name="connsiteX14" fmla="*/ 6392173 w 6849373"/>
              <a:gd name="connsiteY14" fmla="*/ 163902 h 1138687"/>
              <a:gd name="connsiteX15" fmla="*/ 6849373 w 6849373"/>
              <a:gd name="connsiteY15" fmla="*/ 258792 h 113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49373" h="1138687">
                <a:moveTo>
                  <a:pt x="0" y="862641"/>
                </a:moveTo>
                <a:lnTo>
                  <a:pt x="526211" y="500332"/>
                </a:lnTo>
                <a:lnTo>
                  <a:pt x="1121433" y="310551"/>
                </a:lnTo>
                <a:lnTo>
                  <a:pt x="1690777" y="362309"/>
                </a:lnTo>
                <a:lnTo>
                  <a:pt x="2009954" y="595222"/>
                </a:lnTo>
                <a:lnTo>
                  <a:pt x="2424022" y="785003"/>
                </a:lnTo>
                <a:lnTo>
                  <a:pt x="2743200" y="1061049"/>
                </a:lnTo>
                <a:lnTo>
                  <a:pt x="3286664" y="1138687"/>
                </a:lnTo>
                <a:lnTo>
                  <a:pt x="3881886" y="1095554"/>
                </a:lnTo>
                <a:lnTo>
                  <a:pt x="4209690" y="819509"/>
                </a:lnTo>
                <a:lnTo>
                  <a:pt x="4735901" y="655607"/>
                </a:lnTo>
                <a:lnTo>
                  <a:pt x="5149969" y="284671"/>
                </a:lnTo>
                <a:lnTo>
                  <a:pt x="5650301" y="138022"/>
                </a:lnTo>
                <a:lnTo>
                  <a:pt x="6038490" y="0"/>
                </a:lnTo>
                <a:lnTo>
                  <a:pt x="6392173" y="163902"/>
                </a:lnTo>
                <a:lnTo>
                  <a:pt x="6849373" y="258792"/>
                </a:ln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38" name="TextBox 37">
            <a:extLst>
              <a:ext uri="{FF2B5EF4-FFF2-40B4-BE49-F238E27FC236}">
                <a16:creationId xmlns:a16="http://schemas.microsoft.com/office/drawing/2014/main" id="{4E52C6EA-0A88-76F7-46A3-9A385F62F19E}"/>
              </a:ext>
            </a:extLst>
          </p:cNvPr>
          <p:cNvSpPr txBox="1"/>
          <p:nvPr/>
        </p:nvSpPr>
        <p:spPr>
          <a:xfrm>
            <a:off x="2125361" y="5507384"/>
            <a:ext cx="8007179" cy="715089"/>
          </a:xfrm>
          <a:prstGeom prst="roundRect">
            <a:avLst/>
          </a:prstGeom>
          <a:solidFill>
            <a:srgbClr val="FFC000"/>
          </a:solidFill>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US" b="1" i="1"/>
              <a:t>Important to note: </a:t>
            </a:r>
            <a:r>
              <a:rPr lang="en-GB"/>
              <a:t>The sharper and more complex the gradient of the real solution, the more refinement is needed to capture it.</a:t>
            </a:r>
          </a:p>
        </p:txBody>
      </p:sp>
      <p:sp>
        <p:nvSpPr>
          <p:cNvPr id="4" name="Rectangle 3">
            <a:extLst>
              <a:ext uri="{FF2B5EF4-FFF2-40B4-BE49-F238E27FC236}">
                <a16:creationId xmlns:a16="http://schemas.microsoft.com/office/drawing/2014/main" id="{F8DEB0CB-6E24-6802-D7F7-F65784832BB7}"/>
              </a:ext>
            </a:extLst>
          </p:cNvPr>
          <p:cNvSpPr/>
          <p:nvPr/>
        </p:nvSpPr>
        <p:spPr>
          <a:xfrm>
            <a:off x="92765" y="2607365"/>
            <a:ext cx="1898371" cy="8216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Continuous Variation </a:t>
            </a:r>
          </a:p>
          <a:p>
            <a:pPr algn="ctr"/>
            <a:r>
              <a:rPr lang="en-GB"/>
              <a:t>(Reality)</a:t>
            </a:r>
          </a:p>
        </p:txBody>
      </p:sp>
      <p:cxnSp>
        <p:nvCxnSpPr>
          <p:cNvPr id="11" name="Straight Connector 10">
            <a:extLst>
              <a:ext uri="{FF2B5EF4-FFF2-40B4-BE49-F238E27FC236}">
                <a16:creationId xmlns:a16="http://schemas.microsoft.com/office/drawing/2014/main" id="{42964A42-42AD-BAC3-784E-7B18E80F764B}"/>
              </a:ext>
            </a:extLst>
          </p:cNvPr>
          <p:cNvCxnSpPr/>
          <p:nvPr/>
        </p:nvCxnSpPr>
        <p:spPr>
          <a:xfrm>
            <a:off x="2146852" y="3876261"/>
            <a:ext cx="9640957"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EDF9B54B-4000-6C9C-64AE-747EB3DD991B}"/>
              </a:ext>
            </a:extLst>
          </p:cNvPr>
          <p:cNvCxnSpPr/>
          <p:nvPr/>
        </p:nvCxnSpPr>
        <p:spPr>
          <a:xfrm>
            <a:off x="2130286" y="2607365"/>
            <a:ext cx="9640957"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D77F2AFF-5214-89A3-C9B7-35BEBCCEBE3B}"/>
              </a:ext>
            </a:extLst>
          </p:cNvPr>
          <p:cNvSpPr/>
          <p:nvPr/>
        </p:nvSpPr>
        <p:spPr>
          <a:xfrm>
            <a:off x="92766" y="3541643"/>
            <a:ext cx="1898373" cy="8378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a:t>Discretised</a:t>
            </a:r>
          </a:p>
          <a:p>
            <a:pPr algn="ctr"/>
            <a:r>
              <a:rPr lang="en-GB"/>
              <a:t>Variation (Approximated)</a:t>
            </a:r>
          </a:p>
        </p:txBody>
      </p:sp>
      <p:cxnSp>
        <p:nvCxnSpPr>
          <p:cNvPr id="20" name="Straight Connector 19">
            <a:extLst>
              <a:ext uri="{FF2B5EF4-FFF2-40B4-BE49-F238E27FC236}">
                <a16:creationId xmlns:a16="http://schemas.microsoft.com/office/drawing/2014/main" id="{A0F074BF-1EE7-6911-508C-A833A2D499EE}"/>
              </a:ext>
            </a:extLst>
          </p:cNvPr>
          <p:cNvCxnSpPr/>
          <p:nvPr/>
        </p:nvCxnSpPr>
        <p:spPr>
          <a:xfrm>
            <a:off x="2133599" y="1258956"/>
            <a:ext cx="9640957" cy="0"/>
          </a:xfrm>
          <a:prstGeom prst="line">
            <a:avLst/>
          </a:prstGeom>
          <a:ln>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14130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623563-C403-1ADC-33B3-9AF3302FF85B}"/>
              </a:ext>
            </a:extLst>
          </p:cNvPr>
          <p:cNvSpPr>
            <a:spLocks noGrp="1"/>
          </p:cNvSpPr>
          <p:nvPr>
            <p:ph type="sldNum" sz="quarter" idx="11"/>
          </p:nvPr>
        </p:nvSpPr>
        <p:spPr/>
        <p:txBody>
          <a:bodyPr/>
          <a:lstStyle/>
          <a:p>
            <a:fld id="{F0D23093-2AB0-F74C-B865-1A12A15B650E}" type="slidenum">
              <a:rPr lang="en-US" smtClean="0"/>
              <a:pPr/>
              <a:t>13</a:t>
            </a:fld>
            <a:endParaRPr lang="en-US"/>
          </a:p>
        </p:txBody>
      </p:sp>
      <p:sp>
        <p:nvSpPr>
          <p:cNvPr id="3" name="Title 2">
            <a:extLst>
              <a:ext uri="{FF2B5EF4-FFF2-40B4-BE49-F238E27FC236}">
                <a16:creationId xmlns:a16="http://schemas.microsoft.com/office/drawing/2014/main" id="{EBC7D635-D0A6-E076-BB2D-29CABF59B098}"/>
              </a:ext>
            </a:extLst>
          </p:cNvPr>
          <p:cNvSpPr>
            <a:spLocks noGrp="1"/>
          </p:cNvSpPr>
          <p:nvPr>
            <p:ph type="title"/>
          </p:nvPr>
        </p:nvSpPr>
        <p:spPr/>
        <p:txBody>
          <a:bodyPr/>
          <a:lstStyle/>
          <a:p>
            <a:r>
              <a:rPr lang="en-US"/>
              <a:t>Advantages of Automatic Meshing</a:t>
            </a:r>
            <a:endParaRPr lang="en-DE"/>
          </a:p>
        </p:txBody>
      </p:sp>
      <p:sp>
        <p:nvSpPr>
          <p:cNvPr id="4" name="Text Placeholder 3">
            <a:extLst>
              <a:ext uri="{FF2B5EF4-FFF2-40B4-BE49-F238E27FC236}">
                <a16:creationId xmlns:a16="http://schemas.microsoft.com/office/drawing/2014/main" id="{0A9D3BEC-1ADB-F638-0A22-CA5798F89988}"/>
              </a:ext>
            </a:extLst>
          </p:cNvPr>
          <p:cNvSpPr>
            <a:spLocks noGrp="1"/>
          </p:cNvSpPr>
          <p:nvPr>
            <p:ph type="body" sz="quarter" idx="13"/>
          </p:nvPr>
        </p:nvSpPr>
        <p:spPr>
          <a:xfrm>
            <a:off x="598842" y="834288"/>
            <a:ext cx="6224774" cy="4895056"/>
          </a:xfrm>
        </p:spPr>
        <p:txBody>
          <a:bodyPr vert="horz" lIns="91440" tIns="45720" rIns="91440" bIns="45720" rtlCol="0" anchor="t">
            <a:normAutofit fontScale="92500" lnSpcReduction="20000"/>
          </a:bodyPr>
          <a:lstStyle/>
          <a:p>
            <a:pPr marL="0" indent="0">
              <a:lnSpc>
                <a:spcPct val="150000"/>
              </a:lnSpc>
              <a:buNone/>
            </a:pPr>
            <a:r>
              <a:rPr lang="en-US" sz="2000">
                <a:latin typeface="Calibri"/>
                <a:cs typeface="Calibri"/>
              </a:rPr>
              <a:t>Most FEM software offers automatic meshing features. </a:t>
            </a:r>
            <a:br>
              <a:rPr lang="en-US" sz="2000"/>
            </a:br>
            <a:r>
              <a:rPr lang="en-US" sz="2000">
                <a:latin typeface="Calibri"/>
                <a:cs typeface="Calibri"/>
              </a:rPr>
              <a:t>Ansys </a:t>
            </a:r>
            <a:r>
              <a:rPr lang="en-US" sz="2000" err="1">
                <a:latin typeface="Calibri"/>
                <a:cs typeface="Calibri"/>
              </a:rPr>
              <a:t>OnScale</a:t>
            </a:r>
            <a:r>
              <a:rPr lang="en-US" sz="2000">
                <a:latin typeface="Calibri"/>
                <a:cs typeface="Calibri"/>
              </a:rPr>
              <a:t> has the following ones:</a:t>
            </a:r>
          </a:p>
          <a:p>
            <a:pPr>
              <a:lnSpc>
                <a:spcPct val="150000"/>
              </a:lnSpc>
            </a:pPr>
            <a:r>
              <a:rPr lang="en-US" sz="2000">
                <a:latin typeface="Calibri"/>
                <a:cs typeface="Calibri"/>
              </a:rPr>
              <a:t>Automatic optimization of mesh cell quality – minimizing skewness and aspect ratio</a:t>
            </a:r>
          </a:p>
          <a:p>
            <a:pPr>
              <a:lnSpc>
                <a:spcPct val="150000"/>
              </a:lnSpc>
            </a:pPr>
            <a:r>
              <a:rPr lang="en-US" sz="2000">
                <a:latin typeface="Calibri"/>
                <a:cs typeface="Calibri"/>
              </a:rPr>
              <a:t>Automatic mesh adjustments to areas of applied boundary conditions</a:t>
            </a:r>
          </a:p>
          <a:p>
            <a:pPr>
              <a:lnSpc>
                <a:spcPct val="150000"/>
              </a:lnSpc>
            </a:pPr>
            <a:r>
              <a:rPr lang="en-US" sz="2000">
                <a:latin typeface="Calibri"/>
                <a:cs typeface="Calibri"/>
              </a:rPr>
              <a:t>Higher mesh densities in areas with curved features</a:t>
            </a:r>
          </a:p>
          <a:p>
            <a:pPr>
              <a:lnSpc>
                <a:spcPct val="150000"/>
              </a:lnSpc>
            </a:pPr>
            <a:r>
              <a:rPr lang="en-US" sz="2000">
                <a:latin typeface="Calibri"/>
                <a:cs typeface="Calibri"/>
              </a:rPr>
              <a:t>Automatic edge refinement</a:t>
            </a:r>
          </a:p>
          <a:p>
            <a:pPr>
              <a:lnSpc>
                <a:spcPct val="150000"/>
              </a:lnSpc>
            </a:pPr>
            <a:r>
              <a:rPr lang="en-US" sz="2000">
                <a:latin typeface="Calibri"/>
                <a:cs typeface="Calibri"/>
              </a:rPr>
              <a:t>Mesh can be coarsened or refined based on the user’s preference. This can be done for the part as a whole or in specific areas of interest.</a:t>
            </a:r>
          </a:p>
          <a:p>
            <a:pPr>
              <a:lnSpc>
                <a:spcPct val="150000"/>
              </a:lnSpc>
            </a:pPr>
            <a:endParaRPr lang="en-DE" sz="2000"/>
          </a:p>
        </p:txBody>
      </p:sp>
      <p:grpSp>
        <p:nvGrpSpPr>
          <p:cNvPr id="5" name="Group 4">
            <a:extLst>
              <a:ext uri="{FF2B5EF4-FFF2-40B4-BE49-F238E27FC236}">
                <a16:creationId xmlns:a16="http://schemas.microsoft.com/office/drawing/2014/main" id="{B8292387-34E2-7532-098E-D9D715424605}"/>
              </a:ext>
            </a:extLst>
          </p:cNvPr>
          <p:cNvGrpSpPr/>
          <p:nvPr/>
        </p:nvGrpSpPr>
        <p:grpSpPr>
          <a:xfrm>
            <a:off x="2257817" y="5746982"/>
            <a:ext cx="7252289" cy="554088"/>
            <a:chOff x="5333889" y="5736166"/>
            <a:chExt cx="7252289" cy="461665"/>
          </a:xfrm>
        </p:grpSpPr>
        <p:sp>
          <p:nvSpPr>
            <p:cNvPr id="6" name="TextBox 5">
              <a:extLst>
                <a:ext uri="{FF2B5EF4-FFF2-40B4-BE49-F238E27FC236}">
                  <a16:creationId xmlns:a16="http://schemas.microsoft.com/office/drawing/2014/main" id="{9C9D7EF7-CAE6-BE5B-DFAD-3AEAA66E38EB}"/>
                </a:ext>
              </a:extLst>
            </p:cNvPr>
            <p:cNvSpPr txBox="1"/>
            <p:nvPr/>
          </p:nvSpPr>
          <p:spPr>
            <a:xfrm>
              <a:off x="5914670" y="5855630"/>
              <a:ext cx="6671508" cy="256439"/>
            </a:xfrm>
            <a:prstGeom prst="rect">
              <a:avLst/>
            </a:prstGeom>
            <a:noFill/>
          </p:spPr>
          <p:txBody>
            <a:bodyPr wrap="square">
              <a:spAutoFit/>
            </a:bodyPr>
            <a:lstStyle/>
            <a:p>
              <a:r>
                <a:rPr lang="en-US" sz="1400">
                  <a:solidFill>
                    <a:schemeClr val="accent3"/>
                  </a:solidFill>
                  <a:hlinkClick r:id="rId3">
                    <a:extLst>
                      <a:ext uri="{A12FA001-AC4F-418D-AE19-62706E023703}">
                        <ahyp:hlinkClr xmlns:ahyp="http://schemas.microsoft.com/office/drawing/2018/hyperlinkcolor" val="tx"/>
                      </a:ext>
                    </a:extLst>
                  </a:hlinkClick>
                </a:rPr>
                <a:t>CAD Validation &amp; Meshing with OnScale Solve™ | OnScale</a:t>
              </a:r>
              <a:endParaRPr lang="en-DE" sz="1400">
                <a:solidFill>
                  <a:schemeClr val="accent3"/>
                </a:solidFill>
              </a:endParaRPr>
            </a:p>
          </p:txBody>
        </p:sp>
        <p:pic>
          <p:nvPicPr>
            <p:cNvPr id="7" name="Graphic 6" descr="Internet outline">
              <a:extLst>
                <a:ext uri="{FF2B5EF4-FFF2-40B4-BE49-F238E27FC236}">
                  <a16:creationId xmlns:a16="http://schemas.microsoft.com/office/drawing/2014/main" id="{901AC023-7F14-BEBE-F9B0-3FA47DDBA7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3889" y="5736166"/>
              <a:ext cx="576064" cy="461665"/>
            </a:xfrm>
            <a:prstGeom prst="rect">
              <a:avLst/>
            </a:prstGeom>
          </p:spPr>
        </p:pic>
      </p:grpSp>
      <p:pic>
        <p:nvPicPr>
          <p:cNvPr id="13" name="Picture 12">
            <a:extLst>
              <a:ext uri="{FF2B5EF4-FFF2-40B4-BE49-F238E27FC236}">
                <a16:creationId xmlns:a16="http://schemas.microsoft.com/office/drawing/2014/main" id="{018A060A-D8EF-5BE3-4F34-B3B29313139C}"/>
              </a:ext>
            </a:extLst>
          </p:cNvPr>
          <p:cNvPicPr>
            <a:picLocks noChangeAspect="1"/>
          </p:cNvPicPr>
          <p:nvPr/>
        </p:nvPicPr>
        <p:blipFill>
          <a:blip r:embed="rId6"/>
          <a:stretch>
            <a:fillRect/>
          </a:stretch>
        </p:blipFill>
        <p:spPr>
          <a:xfrm>
            <a:off x="9602208" y="1398666"/>
            <a:ext cx="1879665" cy="1951960"/>
          </a:xfrm>
          <a:prstGeom prst="rect">
            <a:avLst/>
          </a:prstGeom>
        </p:spPr>
      </p:pic>
      <p:pic>
        <p:nvPicPr>
          <p:cNvPr id="15" name="Picture 14">
            <a:extLst>
              <a:ext uri="{FF2B5EF4-FFF2-40B4-BE49-F238E27FC236}">
                <a16:creationId xmlns:a16="http://schemas.microsoft.com/office/drawing/2014/main" id="{D9A43A71-5CA3-5DF0-1D60-ADD2E2D128BD}"/>
              </a:ext>
            </a:extLst>
          </p:cNvPr>
          <p:cNvPicPr>
            <a:picLocks noChangeAspect="1"/>
          </p:cNvPicPr>
          <p:nvPr/>
        </p:nvPicPr>
        <p:blipFill>
          <a:blip r:embed="rId7"/>
          <a:stretch>
            <a:fillRect/>
          </a:stretch>
        </p:blipFill>
        <p:spPr>
          <a:xfrm>
            <a:off x="7216246" y="1409423"/>
            <a:ext cx="2004089" cy="1951960"/>
          </a:xfrm>
          <a:prstGeom prst="rect">
            <a:avLst/>
          </a:prstGeom>
        </p:spPr>
      </p:pic>
      <p:pic>
        <p:nvPicPr>
          <p:cNvPr id="17" name="Picture 16">
            <a:extLst>
              <a:ext uri="{FF2B5EF4-FFF2-40B4-BE49-F238E27FC236}">
                <a16:creationId xmlns:a16="http://schemas.microsoft.com/office/drawing/2014/main" id="{7737B138-8FA9-5007-5FD1-834B69C2DB7E}"/>
              </a:ext>
            </a:extLst>
          </p:cNvPr>
          <p:cNvPicPr>
            <a:picLocks noChangeAspect="1"/>
          </p:cNvPicPr>
          <p:nvPr/>
        </p:nvPicPr>
        <p:blipFill>
          <a:blip r:embed="rId8"/>
          <a:stretch>
            <a:fillRect/>
          </a:stretch>
        </p:blipFill>
        <p:spPr>
          <a:xfrm>
            <a:off x="8339006" y="3561515"/>
            <a:ext cx="1967483" cy="2244315"/>
          </a:xfrm>
          <a:prstGeom prst="rect">
            <a:avLst/>
          </a:prstGeom>
        </p:spPr>
      </p:pic>
      <p:sp>
        <p:nvSpPr>
          <p:cNvPr id="19" name="Rectangle 18">
            <a:extLst>
              <a:ext uri="{FF2B5EF4-FFF2-40B4-BE49-F238E27FC236}">
                <a16:creationId xmlns:a16="http://schemas.microsoft.com/office/drawing/2014/main" id="{499AA359-5513-750C-4B6D-E6E928E97232}"/>
              </a:ext>
            </a:extLst>
          </p:cNvPr>
          <p:cNvSpPr/>
          <p:nvPr/>
        </p:nvSpPr>
        <p:spPr>
          <a:xfrm>
            <a:off x="8498482" y="4149080"/>
            <a:ext cx="1627013" cy="2955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15544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D11B1D-4B8F-9767-1657-9B79A9B54A56}"/>
              </a:ext>
            </a:extLst>
          </p:cNvPr>
          <p:cNvSpPr>
            <a:spLocks noGrp="1"/>
          </p:cNvSpPr>
          <p:nvPr>
            <p:ph type="sldNum" sz="quarter" idx="11"/>
          </p:nvPr>
        </p:nvSpPr>
        <p:spPr/>
        <p:txBody>
          <a:bodyPr/>
          <a:lstStyle/>
          <a:p>
            <a:fld id="{F0D23093-2AB0-F74C-B865-1A12A15B650E}" type="slidenum">
              <a:rPr lang="en-US" smtClean="0"/>
              <a:pPr/>
              <a:t>14</a:t>
            </a:fld>
            <a:endParaRPr lang="en-US"/>
          </a:p>
        </p:txBody>
      </p:sp>
      <p:sp>
        <p:nvSpPr>
          <p:cNvPr id="3" name="Title 2">
            <a:extLst>
              <a:ext uri="{FF2B5EF4-FFF2-40B4-BE49-F238E27FC236}">
                <a16:creationId xmlns:a16="http://schemas.microsoft.com/office/drawing/2014/main" id="{7CBC4905-A3F4-4DA9-0C44-1705A791EA84}"/>
              </a:ext>
            </a:extLst>
          </p:cNvPr>
          <p:cNvSpPr>
            <a:spLocks noGrp="1"/>
          </p:cNvSpPr>
          <p:nvPr>
            <p:ph type="title"/>
          </p:nvPr>
        </p:nvSpPr>
        <p:spPr/>
        <p:txBody>
          <a:bodyPr/>
          <a:lstStyle/>
          <a:p>
            <a:r>
              <a:rPr lang="en-US"/>
              <a:t>Example Exercise 1: I-Beam</a:t>
            </a:r>
            <a:endParaRPr lang="en-DE"/>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149D2E54-572C-FA31-D183-29A9016F22F4}"/>
                  </a:ext>
                </a:extLst>
              </p:cNvPr>
              <p:cNvSpPr>
                <a:spLocks noGrp="1"/>
              </p:cNvSpPr>
              <p:nvPr>
                <p:ph type="body" sz="quarter" idx="13"/>
              </p:nvPr>
            </p:nvSpPr>
            <p:spPr>
              <a:xfrm>
                <a:off x="609600" y="1179012"/>
                <a:ext cx="10972799" cy="4823048"/>
              </a:xfrm>
            </p:spPr>
            <p:txBody>
              <a:bodyPr>
                <a:normAutofit/>
              </a:bodyPr>
              <a:lstStyle/>
              <a:p>
                <a:pPr marL="0" indent="0">
                  <a:lnSpc>
                    <a:spcPct val="150000"/>
                  </a:lnSpc>
                  <a:buNone/>
                </a:pPr>
                <a:r>
                  <a:rPr lang="en-US" sz="2000"/>
                  <a:t>Simulate the I-beam of length 1m made of structural steel and define fixed boundary conditions on either end and a force of 10 </a:t>
                </a:r>
                <a:r>
                  <a:rPr lang="en-US" sz="2000" err="1"/>
                  <a:t>kN</a:t>
                </a:r>
                <a:r>
                  <a:rPr lang="en-US" sz="2000"/>
                  <a:t> applied on the top surface. </a:t>
                </a:r>
              </a:p>
              <a:p>
                <a:pPr>
                  <a:lnSpc>
                    <a:spcPct val="150000"/>
                  </a:lnSpc>
                </a:pPr>
                <a:r>
                  <a:rPr lang="en-US" sz="2000"/>
                  <a:t>Compare the results to the analytical results </a:t>
                </a:r>
                <a:br>
                  <a:rPr lang="en-US" sz="2000"/>
                </a:br>
                <a:r>
                  <a:rPr lang="en-US" sz="2000"/>
                  <a:t>(Young’s Modulus (E) = </a:t>
                </a:r>
                <a:r>
                  <a:rPr lang="en-US" sz="2000">
                    <a:latin typeface="Cambria Math" panose="02040503050406030204" pitchFamily="18" charset="0"/>
                  </a:rPr>
                  <a:t>200GPa</a:t>
                </a:r>
                <a:r>
                  <a:rPr lang="en-US" sz="2000"/>
                  <a:t>; Moment of area (I)= </a:t>
                </a:r>
                <a14:m>
                  <m:oMath xmlns:m="http://schemas.openxmlformats.org/officeDocument/2006/math">
                    <m:r>
                      <a:rPr lang="en-US" sz="2000" b="0" i="1" smtClean="0">
                        <a:latin typeface="Cambria Math" panose="02040503050406030204" pitchFamily="18" charset="0"/>
                      </a:rPr>
                      <m:t>3.32∗</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6</m:t>
                        </m:r>
                      </m:sup>
                    </m:sSup>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𝑚𝑚</m:t>
                        </m:r>
                      </m:e>
                      <m:sup>
                        <m:r>
                          <a:rPr lang="en-US" sz="2000" b="0" i="1" smtClean="0">
                            <a:latin typeface="Cambria Math" panose="02040503050406030204" pitchFamily="18" charset="0"/>
                          </a:rPr>
                          <m:t>4</m:t>
                        </m:r>
                      </m:sup>
                    </m:sSup>
                  </m:oMath>
                </a14:m>
                <a:r>
                  <a:rPr lang="en-US" sz="2000"/>
                  <a:t>)</a:t>
                </a:r>
              </a:p>
            </p:txBody>
          </p:sp>
        </mc:Choice>
        <mc:Fallback xmlns="">
          <p:sp>
            <p:nvSpPr>
              <p:cNvPr id="4" name="Text Placeholder 3">
                <a:extLst>
                  <a:ext uri="{FF2B5EF4-FFF2-40B4-BE49-F238E27FC236}">
                    <a16:creationId xmlns:a16="http://schemas.microsoft.com/office/drawing/2014/main" id="{149D2E54-572C-FA31-D183-29A9016F22F4}"/>
                  </a:ext>
                </a:extLst>
              </p:cNvPr>
              <p:cNvSpPr>
                <a:spLocks noGrp="1" noRot="1" noChangeAspect="1" noMove="1" noResize="1" noEditPoints="1" noAdjustHandles="1" noChangeArrowheads="1" noChangeShapeType="1" noTextEdit="1"/>
              </p:cNvSpPr>
              <p:nvPr>
                <p:ph type="body" sz="quarter" idx="13"/>
              </p:nvPr>
            </p:nvSpPr>
            <p:spPr>
              <a:xfrm>
                <a:off x="609600" y="1179012"/>
                <a:ext cx="10972799" cy="4823048"/>
              </a:xfrm>
              <a:blipFill>
                <a:blip r:embed="rId3"/>
                <a:stretch>
                  <a:fillRect l="-556"/>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28E71233-6821-1F09-3186-C52562798136}"/>
              </a:ext>
            </a:extLst>
          </p:cNvPr>
          <p:cNvPicPr>
            <a:picLocks noChangeAspect="1"/>
          </p:cNvPicPr>
          <p:nvPr/>
        </p:nvPicPr>
        <p:blipFill>
          <a:blip r:embed="rId4"/>
          <a:stretch>
            <a:fillRect/>
          </a:stretch>
        </p:blipFill>
        <p:spPr>
          <a:xfrm>
            <a:off x="7118775" y="4203686"/>
            <a:ext cx="3096344" cy="1627662"/>
          </a:xfrm>
          <a:prstGeom prst="rect">
            <a:avLst/>
          </a:prstGeom>
        </p:spPr>
      </p:pic>
      <p:sp>
        <p:nvSpPr>
          <p:cNvPr id="5" name="Rectangle 4">
            <a:extLst>
              <a:ext uri="{FF2B5EF4-FFF2-40B4-BE49-F238E27FC236}">
                <a16:creationId xmlns:a16="http://schemas.microsoft.com/office/drawing/2014/main" id="{C0F7E984-4A7E-E1C4-4087-E1BEC362A769}"/>
              </a:ext>
            </a:extLst>
          </p:cNvPr>
          <p:cNvSpPr/>
          <p:nvPr/>
        </p:nvSpPr>
        <p:spPr>
          <a:xfrm>
            <a:off x="2423592" y="4873501"/>
            <a:ext cx="2880320" cy="247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14" name="Group 13">
            <a:extLst>
              <a:ext uri="{FF2B5EF4-FFF2-40B4-BE49-F238E27FC236}">
                <a16:creationId xmlns:a16="http://schemas.microsoft.com/office/drawing/2014/main" id="{7A5414DD-411F-1B0A-80BE-D3CE6211334A}"/>
              </a:ext>
            </a:extLst>
          </p:cNvPr>
          <p:cNvGrpSpPr/>
          <p:nvPr/>
        </p:nvGrpSpPr>
        <p:grpSpPr>
          <a:xfrm>
            <a:off x="2279576" y="4513461"/>
            <a:ext cx="128664" cy="936104"/>
            <a:chOff x="2495600" y="2852936"/>
            <a:chExt cx="128664" cy="936104"/>
          </a:xfrm>
        </p:grpSpPr>
        <p:cxnSp>
          <p:nvCxnSpPr>
            <p:cNvPr id="8" name="Straight Connector 7">
              <a:extLst>
                <a:ext uri="{FF2B5EF4-FFF2-40B4-BE49-F238E27FC236}">
                  <a16:creationId xmlns:a16="http://schemas.microsoft.com/office/drawing/2014/main" id="{13CD9F79-D684-285A-D0B5-615DCA097655}"/>
                </a:ext>
              </a:extLst>
            </p:cNvPr>
            <p:cNvCxnSpPr/>
            <p:nvPr/>
          </p:nvCxnSpPr>
          <p:spPr>
            <a:xfrm>
              <a:off x="2624264" y="2852936"/>
              <a:ext cx="0" cy="936104"/>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DB883B98-D026-AC28-1A73-8B72446920B8}"/>
                </a:ext>
              </a:extLst>
            </p:cNvPr>
            <p:cNvCxnSpPr/>
            <p:nvPr/>
          </p:nvCxnSpPr>
          <p:spPr>
            <a:xfrm flipH="1">
              <a:off x="2495600" y="2924944"/>
              <a:ext cx="128664" cy="144016"/>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E171E63-60CF-8796-884E-5A92B964C45C}"/>
                </a:ext>
              </a:extLst>
            </p:cNvPr>
            <p:cNvCxnSpPr/>
            <p:nvPr/>
          </p:nvCxnSpPr>
          <p:spPr>
            <a:xfrm flipH="1">
              <a:off x="2495600" y="3114456"/>
              <a:ext cx="128664" cy="144016"/>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4632E172-CC1C-CDCF-558D-5B6D805A0015}"/>
                </a:ext>
              </a:extLst>
            </p:cNvPr>
            <p:cNvCxnSpPr/>
            <p:nvPr/>
          </p:nvCxnSpPr>
          <p:spPr>
            <a:xfrm flipH="1">
              <a:off x="2495600" y="3356992"/>
              <a:ext cx="128664" cy="144016"/>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BBDE951-BD93-3769-3CE3-20BCE6DEBADE}"/>
                </a:ext>
              </a:extLst>
            </p:cNvPr>
            <p:cNvCxnSpPr/>
            <p:nvPr/>
          </p:nvCxnSpPr>
          <p:spPr>
            <a:xfrm flipH="1">
              <a:off x="2495600" y="3559326"/>
              <a:ext cx="128664" cy="144016"/>
            </a:xfrm>
            <a:prstGeom prst="line">
              <a:avLst/>
            </a:prstGeom>
          </p:spPr>
          <p:style>
            <a:lnRef idx="1">
              <a:schemeClr val="dk1"/>
            </a:lnRef>
            <a:fillRef idx="0">
              <a:schemeClr val="dk1"/>
            </a:fillRef>
            <a:effectRef idx="0">
              <a:schemeClr val="dk1"/>
            </a:effectRef>
            <a:fontRef idx="minor">
              <a:schemeClr val="tx1"/>
            </a:fontRef>
          </p:style>
        </p:cxnSp>
      </p:grpSp>
      <p:grpSp>
        <p:nvGrpSpPr>
          <p:cNvPr id="15" name="Group 14">
            <a:extLst>
              <a:ext uri="{FF2B5EF4-FFF2-40B4-BE49-F238E27FC236}">
                <a16:creationId xmlns:a16="http://schemas.microsoft.com/office/drawing/2014/main" id="{F211A63B-068C-E1D7-76F1-61F1D782B95C}"/>
              </a:ext>
            </a:extLst>
          </p:cNvPr>
          <p:cNvGrpSpPr/>
          <p:nvPr/>
        </p:nvGrpSpPr>
        <p:grpSpPr>
          <a:xfrm rot="10800000">
            <a:off x="5310807" y="4517290"/>
            <a:ext cx="128664" cy="936104"/>
            <a:chOff x="2495600" y="2852936"/>
            <a:chExt cx="128664" cy="936104"/>
          </a:xfrm>
        </p:grpSpPr>
        <p:cxnSp>
          <p:nvCxnSpPr>
            <p:cNvPr id="16" name="Straight Connector 15">
              <a:extLst>
                <a:ext uri="{FF2B5EF4-FFF2-40B4-BE49-F238E27FC236}">
                  <a16:creationId xmlns:a16="http://schemas.microsoft.com/office/drawing/2014/main" id="{906E33B7-A2FC-33DA-A815-2CCE9E22DD8C}"/>
                </a:ext>
              </a:extLst>
            </p:cNvPr>
            <p:cNvCxnSpPr/>
            <p:nvPr/>
          </p:nvCxnSpPr>
          <p:spPr>
            <a:xfrm>
              <a:off x="2624264" y="2852936"/>
              <a:ext cx="0" cy="936104"/>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8D75043-EF01-7502-0033-AC75A3D95B87}"/>
                </a:ext>
              </a:extLst>
            </p:cNvPr>
            <p:cNvCxnSpPr/>
            <p:nvPr/>
          </p:nvCxnSpPr>
          <p:spPr>
            <a:xfrm flipH="1">
              <a:off x="2495600" y="2924944"/>
              <a:ext cx="128664" cy="144016"/>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EFB3D6AA-A868-E7B2-3EC9-8437DCB93D9A}"/>
                </a:ext>
              </a:extLst>
            </p:cNvPr>
            <p:cNvCxnSpPr/>
            <p:nvPr/>
          </p:nvCxnSpPr>
          <p:spPr>
            <a:xfrm flipH="1">
              <a:off x="2495600" y="3114456"/>
              <a:ext cx="128664" cy="144016"/>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5D6E80AF-D608-6A43-CE77-1370B6A7F75A}"/>
                </a:ext>
              </a:extLst>
            </p:cNvPr>
            <p:cNvCxnSpPr/>
            <p:nvPr/>
          </p:nvCxnSpPr>
          <p:spPr>
            <a:xfrm flipH="1">
              <a:off x="2495600" y="3356992"/>
              <a:ext cx="128664" cy="144016"/>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88A0C6CB-BA7A-E942-86A6-84294E3456E9}"/>
                </a:ext>
              </a:extLst>
            </p:cNvPr>
            <p:cNvCxnSpPr/>
            <p:nvPr/>
          </p:nvCxnSpPr>
          <p:spPr>
            <a:xfrm flipH="1">
              <a:off x="2495600" y="3559326"/>
              <a:ext cx="128664" cy="144016"/>
            </a:xfrm>
            <a:prstGeom prst="line">
              <a:avLst/>
            </a:prstGeom>
          </p:spPr>
          <p:style>
            <a:lnRef idx="1">
              <a:schemeClr val="dk1"/>
            </a:lnRef>
            <a:fillRef idx="0">
              <a:schemeClr val="dk1"/>
            </a:fillRef>
            <a:effectRef idx="0">
              <a:schemeClr val="dk1"/>
            </a:effectRef>
            <a:fontRef idx="minor">
              <a:schemeClr val="tx1"/>
            </a:fontRef>
          </p:style>
        </p:cxnSp>
      </p:grpSp>
      <p:sp>
        <p:nvSpPr>
          <p:cNvPr id="23" name="Arrow: Down 22">
            <a:extLst>
              <a:ext uri="{FF2B5EF4-FFF2-40B4-BE49-F238E27FC236}">
                <a16:creationId xmlns:a16="http://schemas.microsoft.com/office/drawing/2014/main" id="{26A282AE-C5A0-22F8-6FB8-942CA9309EAE}"/>
              </a:ext>
            </a:extLst>
          </p:cNvPr>
          <p:cNvSpPr/>
          <p:nvPr/>
        </p:nvSpPr>
        <p:spPr>
          <a:xfrm>
            <a:off x="3725892" y="4332721"/>
            <a:ext cx="217634" cy="5433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7" name="TextBox 26">
            <a:extLst>
              <a:ext uri="{FF2B5EF4-FFF2-40B4-BE49-F238E27FC236}">
                <a16:creationId xmlns:a16="http://schemas.microsoft.com/office/drawing/2014/main" id="{7850137F-62A2-A459-2217-1704BE1CADE8}"/>
              </a:ext>
            </a:extLst>
          </p:cNvPr>
          <p:cNvSpPr txBox="1"/>
          <p:nvPr/>
        </p:nvSpPr>
        <p:spPr>
          <a:xfrm>
            <a:off x="3108474" y="3902870"/>
            <a:ext cx="1510556" cy="369332"/>
          </a:xfrm>
          <a:prstGeom prst="rect">
            <a:avLst/>
          </a:prstGeom>
          <a:noFill/>
        </p:spPr>
        <p:txBody>
          <a:bodyPr wrap="square" rtlCol="0">
            <a:spAutoFit/>
          </a:bodyPr>
          <a:lstStyle/>
          <a:p>
            <a:pPr algn="ctr"/>
            <a:r>
              <a:rPr lang="en-US"/>
              <a:t>10kN</a:t>
            </a:r>
            <a:endParaRPr lang="en-DE"/>
          </a:p>
        </p:txBody>
      </p:sp>
      <p:cxnSp>
        <p:nvCxnSpPr>
          <p:cNvPr id="29" name="Straight Arrow Connector 28">
            <a:extLst>
              <a:ext uri="{FF2B5EF4-FFF2-40B4-BE49-F238E27FC236}">
                <a16:creationId xmlns:a16="http://schemas.microsoft.com/office/drawing/2014/main" id="{B0B6C9F9-3314-D91C-B391-3EB9455FB306}"/>
              </a:ext>
            </a:extLst>
          </p:cNvPr>
          <p:cNvCxnSpPr>
            <a:cxnSpLocks/>
          </p:cNvCxnSpPr>
          <p:nvPr/>
        </p:nvCxnSpPr>
        <p:spPr>
          <a:xfrm>
            <a:off x="2423592" y="5737597"/>
            <a:ext cx="2808312"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1E518DE6-BA49-5CDB-3FFB-12E2DCBE5240}"/>
              </a:ext>
            </a:extLst>
          </p:cNvPr>
          <p:cNvSpPr txBox="1"/>
          <p:nvPr/>
        </p:nvSpPr>
        <p:spPr>
          <a:xfrm>
            <a:off x="3614291" y="5723964"/>
            <a:ext cx="766145" cy="369332"/>
          </a:xfrm>
          <a:prstGeom prst="rect">
            <a:avLst/>
          </a:prstGeom>
          <a:noFill/>
        </p:spPr>
        <p:txBody>
          <a:bodyPr wrap="square" rtlCol="0">
            <a:spAutoFit/>
          </a:bodyPr>
          <a:lstStyle/>
          <a:p>
            <a:r>
              <a:rPr lang="en-US"/>
              <a:t>1m</a:t>
            </a:r>
            <a:endParaRPr lang="en-DE"/>
          </a:p>
        </p:txBody>
      </p:sp>
    </p:spTree>
    <p:extLst>
      <p:ext uri="{BB962C8B-B14F-4D97-AF65-F5344CB8AC3E}">
        <p14:creationId xmlns:p14="http://schemas.microsoft.com/office/powerpoint/2010/main" val="3429669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410173-3F79-3565-6DED-9641050D05A5}"/>
              </a:ext>
            </a:extLst>
          </p:cNvPr>
          <p:cNvSpPr>
            <a:spLocks noGrp="1"/>
          </p:cNvSpPr>
          <p:nvPr>
            <p:ph type="sldNum" sz="quarter" idx="11"/>
          </p:nvPr>
        </p:nvSpPr>
        <p:spPr/>
        <p:txBody>
          <a:bodyPr/>
          <a:lstStyle/>
          <a:p>
            <a:fld id="{F0D23093-2AB0-F74C-B865-1A12A15B650E}" type="slidenum">
              <a:rPr lang="en-US" smtClean="0"/>
              <a:pPr/>
              <a:t>15</a:t>
            </a:fld>
            <a:endParaRPr lang="en-US"/>
          </a:p>
        </p:txBody>
      </p:sp>
      <p:sp>
        <p:nvSpPr>
          <p:cNvPr id="3" name="Title 2">
            <a:extLst>
              <a:ext uri="{FF2B5EF4-FFF2-40B4-BE49-F238E27FC236}">
                <a16:creationId xmlns:a16="http://schemas.microsoft.com/office/drawing/2014/main" id="{5D4CDC3C-FC25-9447-3FB6-A0DC1F69BEE7}"/>
              </a:ext>
            </a:extLst>
          </p:cNvPr>
          <p:cNvSpPr>
            <a:spLocks noGrp="1"/>
          </p:cNvSpPr>
          <p:nvPr>
            <p:ph type="title"/>
          </p:nvPr>
        </p:nvSpPr>
        <p:spPr/>
        <p:txBody>
          <a:bodyPr/>
          <a:lstStyle/>
          <a:p>
            <a:r>
              <a:rPr lang="en-US"/>
              <a:t>Solution: Setting up the model (1/4)</a:t>
            </a:r>
            <a:endParaRPr lang="en-DE"/>
          </a:p>
        </p:txBody>
      </p:sp>
      <p:sp>
        <p:nvSpPr>
          <p:cNvPr id="4" name="Text Placeholder 3">
            <a:extLst>
              <a:ext uri="{FF2B5EF4-FFF2-40B4-BE49-F238E27FC236}">
                <a16:creationId xmlns:a16="http://schemas.microsoft.com/office/drawing/2014/main" id="{17409BF4-1CD9-3D5F-E5F6-52990360915A}"/>
              </a:ext>
            </a:extLst>
          </p:cNvPr>
          <p:cNvSpPr>
            <a:spLocks noGrp="1"/>
          </p:cNvSpPr>
          <p:nvPr>
            <p:ph type="body" sz="quarter" idx="13"/>
          </p:nvPr>
        </p:nvSpPr>
        <p:spPr>
          <a:xfrm>
            <a:off x="609599" y="994418"/>
            <a:ext cx="4262265" cy="5025382"/>
          </a:xfrm>
        </p:spPr>
        <p:txBody>
          <a:bodyPr>
            <a:normAutofit/>
          </a:bodyPr>
          <a:lstStyle/>
          <a:p>
            <a:pPr marL="0" indent="0">
              <a:buNone/>
            </a:pPr>
            <a:r>
              <a:rPr lang="en-US" sz="2000"/>
              <a:t>Step 1: Creating a new project</a:t>
            </a:r>
            <a:endParaRPr lang="en-DE" sz="2000"/>
          </a:p>
        </p:txBody>
      </p:sp>
      <p:pic>
        <p:nvPicPr>
          <p:cNvPr id="8" name="Picture 7">
            <a:extLst>
              <a:ext uri="{FF2B5EF4-FFF2-40B4-BE49-F238E27FC236}">
                <a16:creationId xmlns:a16="http://schemas.microsoft.com/office/drawing/2014/main" id="{4E065851-758A-C295-9FF2-E3BC09D5B305}"/>
              </a:ext>
            </a:extLst>
          </p:cNvPr>
          <p:cNvPicPr>
            <a:picLocks noChangeAspect="1"/>
          </p:cNvPicPr>
          <p:nvPr/>
        </p:nvPicPr>
        <p:blipFill>
          <a:blip r:embed="rId3"/>
          <a:stretch>
            <a:fillRect/>
          </a:stretch>
        </p:blipFill>
        <p:spPr>
          <a:xfrm>
            <a:off x="528571" y="1517459"/>
            <a:ext cx="2796424" cy="2382006"/>
          </a:xfrm>
          <a:prstGeom prst="rect">
            <a:avLst/>
          </a:prstGeom>
        </p:spPr>
      </p:pic>
      <p:sp>
        <p:nvSpPr>
          <p:cNvPr id="9" name="Rectangle 8">
            <a:extLst>
              <a:ext uri="{FF2B5EF4-FFF2-40B4-BE49-F238E27FC236}">
                <a16:creationId xmlns:a16="http://schemas.microsoft.com/office/drawing/2014/main" id="{8622DE44-74D5-F070-EA60-4DAC16EF77CE}"/>
              </a:ext>
            </a:extLst>
          </p:cNvPr>
          <p:cNvSpPr/>
          <p:nvPr/>
        </p:nvSpPr>
        <p:spPr>
          <a:xfrm>
            <a:off x="2355955" y="2125360"/>
            <a:ext cx="859725" cy="2955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TextBox 9">
            <a:extLst>
              <a:ext uri="{FF2B5EF4-FFF2-40B4-BE49-F238E27FC236}">
                <a16:creationId xmlns:a16="http://schemas.microsoft.com/office/drawing/2014/main" id="{70240EEC-988C-69C6-101C-0D27C7CF2207}"/>
              </a:ext>
            </a:extLst>
          </p:cNvPr>
          <p:cNvSpPr txBox="1"/>
          <p:nvPr/>
        </p:nvSpPr>
        <p:spPr>
          <a:xfrm>
            <a:off x="3324995" y="2070503"/>
            <a:ext cx="1192181" cy="584775"/>
          </a:xfrm>
          <a:prstGeom prst="rect">
            <a:avLst/>
          </a:prstGeom>
          <a:noFill/>
          <a:ln>
            <a:solidFill>
              <a:schemeClr val="tx1"/>
            </a:solidFill>
          </a:ln>
        </p:spPr>
        <p:txBody>
          <a:bodyPr wrap="square" rtlCol="0">
            <a:spAutoFit/>
          </a:bodyPr>
          <a:lstStyle/>
          <a:p>
            <a:r>
              <a:rPr lang="en-US" sz="1600"/>
              <a:t>Click create project</a:t>
            </a:r>
            <a:endParaRPr lang="en-DE" sz="1600"/>
          </a:p>
        </p:txBody>
      </p:sp>
      <p:pic>
        <p:nvPicPr>
          <p:cNvPr id="12" name="Picture 11">
            <a:extLst>
              <a:ext uri="{FF2B5EF4-FFF2-40B4-BE49-F238E27FC236}">
                <a16:creationId xmlns:a16="http://schemas.microsoft.com/office/drawing/2014/main" id="{49A72C2F-0C99-709A-3182-55CDF73F375C}"/>
              </a:ext>
            </a:extLst>
          </p:cNvPr>
          <p:cNvPicPr>
            <a:picLocks noChangeAspect="1"/>
          </p:cNvPicPr>
          <p:nvPr/>
        </p:nvPicPr>
        <p:blipFill>
          <a:blip r:embed="rId4"/>
          <a:stretch>
            <a:fillRect/>
          </a:stretch>
        </p:blipFill>
        <p:spPr>
          <a:xfrm>
            <a:off x="528570" y="4128158"/>
            <a:ext cx="2796423" cy="2151095"/>
          </a:xfrm>
          <a:prstGeom prst="rect">
            <a:avLst/>
          </a:prstGeom>
        </p:spPr>
      </p:pic>
      <p:sp>
        <p:nvSpPr>
          <p:cNvPr id="13" name="TextBox 12">
            <a:extLst>
              <a:ext uri="{FF2B5EF4-FFF2-40B4-BE49-F238E27FC236}">
                <a16:creationId xmlns:a16="http://schemas.microsoft.com/office/drawing/2014/main" id="{BE273285-EB4E-3E43-4E7A-43A8CD258930}"/>
              </a:ext>
            </a:extLst>
          </p:cNvPr>
          <p:cNvSpPr txBox="1"/>
          <p:nvPr/>
        </p:nvSpPr>
        <p:spPr>
          <a:xfrm>
            <a:off x="3402355" y="4365104"/>
            <a:ext cx="1114821" cy="1569660"/>
          </a:xfrm>
          <a:prstGeom prst="rect">
            <a:avLst/>
          </a:prstGeom>
          <a:noFill/>
          <a:ln>
            <a:solidFill>
              <a:schemeClr val="tx1"/>
            </a:solidFill>
          </a:ln>
        </p:spPr>
        <p:txBody>
          <a:bodyPr wrap="square" rtlCol="0">
            <a:spAutoFit/>
          </a:bodyPr>
          <a:lstStyle/>
          <a:p>
            <a:r>
              <a:rPr lang="en-US" sz="1600"/>
              <a:t>Enter Project name and description and click Create</a:t>
            </a:r>
            <a:endParaRPr lang="en-DE" sz="1600"/>
          </a:p>
        </p:txBody>
      </p:sp>
      <p:pic>
        <p:nvPicPr>
          <p:cNvPr id="15" name="Picture 14">
            <a:extLst>
              <a:ext uri="{FF2B5EF4-FFF2-40B4-BE49-F238E27FC236}">
                <a16:creationId xmlns:a16="http://schemas.microsoft.com/office/drawing/2014/main" id="{176A561F-CB71-E18C-8B57-BD450D31CF68}"/>
              </a:ext>
            </a:extLst>
          </p:cNvPr>
          <p:cNvPicPr>
            <a:picLocks noChangeAspect="1"/>
          </p:cNvPicPr>
          <p:nvPr/>
        </p:nvPicPr>
        <p:blipFill>
          <a:blip r:embed="rId5"/>
          <a:stretch>
            <a:fillRect/>
          </a:stretch>
        </p:blipFill>
        <p:spPr>
          <a:xfrm>
            <a:off x="5447928" y="1510726"/>
            <a:ext cx="3922251" cy="3000800"/>
          </a:xfrm>
          <a:prstGeom prst="rect">
            <a:avLst/>
          </a:prstGeom>
        </p:spPr>
      </p:pic>
      <p:sp>
        <p:nvSpPr>
          <p:cNvPr id="16" name="Text Placeholder 3">
            <a:extLst>
              <a:ext uri="{FF2B5EF4-FFF2-40B4-BE49-F238E27FC236}">
                <a16:creationId xmlns:a16="http://schemas.microsoft.com/office/drawing/2014/main" id="{9842C223-AAAD-CDEE-0609-A45A8817C7BB}"/>
              </a:ext>
            </a:extLst>
          </p:cNvPr>
          <p:cNvSpPr txBox="1">
            <a:spLocks/>
          </p:cNvSpPr>
          <p:nvPr/>
        </p:nvSpPr>
        <p:spPr>
          <a:xfrm>
            <a:off x="5303912" y="987685"/>
            <a:ext cx="6192688" cy="5025382"/>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t>Step 2: Import Geometry</a:t>
            </a:r>
            <a:endParaRPr lang="en-DE" sz="2000"/>
          </a:p>
        </p:txBody>
      </p:sp>
      <p:sp>
        <p:nvSpPr>
          <p:cNvPr id="17" name="TextBox 16">
            <a:extLst>
              <a:ext uri="{FF2B5EF4-FFF2-40B4-BE49-F238E27FC236}">
                <a16:creationId xmlns:a16="http://schemas.microsoft.com/office/drawing/2014/main" id="{CB1D9535-BEA2-89DE-EB1F-FEF7607FC92B}"/>
              </a:ext>
            </a:extLst>
          </p:cNvPr>
          <p:cNvSpPr txBox="1"/>
          <p:nvPr/>
        </p:nvSpPr>
        <p:spPr>
          <a:xfrm>
            <a:off x="7001975" y="2996265"/>
            <a:ext cx="1192181" cy="584775"/>
          </a:xfrm>
          <a:prstGeom prst="rect">
            <a:avLst/>
          </a:prstGeom>
          <a:noFill/>
          <a:ln>
            <a:solidFill>
              <a:schemeClr val="tx1"/>
            </a:solidFill>
          </a:ln>
        </p:spPr>
        <p:txBody>
          <a:bodyPr wrap="square" rtlCol="0">
            <a:spAutoFit/>
          </a:bodyPr>
          <a:lstStyle/>
          <a:p>
            <a:r>
              <a:rPr lang="en-US" sz="1600"/>
              <a:t>Click Import CAD</a:t>
            </a:r>
            <a:endParaRPr lang="en-DE" sz="1600"/>
          </a:p>
        </p:txBody>
      </p:sp>
      <p:sp>
        <p:nvSpPr>
          <p:cNvPr id="18" name="Rectangle 17">
            <a:extLst>
              <a:ext uri="{FF2B5EF4-FFF2-40B4-BE49-F238E27FC236}">
                <a16:creationId xmlns:a16="http://schemas.microsoft.com/office/drawing/2014/main" id="{ECB7683D-A12B-A0F0-8DA0-8DAB9F6D1571}"/>
              </a:ext>
            </a:extLst>
          </p:cNvPr>
          <p:cNvSpPr/>
          <p:nvPr/>
        </p:nvSpPr>
        <p:spPr>
          <a:xfrm>
            <a:off x="8352305" y="3204848"/>
            <a:ext cx="859725" cy="2955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20" name="Picture 19">
            <a:extLst>
              <a:ext uri="{FF2B5EF4-FFF2-40B4-BE49-F238E27FC236}">
                <a16:creationId xmlns:a16="http://schemas.microsoft.com/office/drawing/2014/main" id="{F8C45756-F842-DC3D-6968-303E3C3C139D}"/>
              </a:ext>
            </a:extLst>
          </p:cNvPr>
          <p:cNvPicPr>
            <a:picLocks noChangeAspect="1"/>
          </p:cNvPicPr>
          <p:nvPr/>
        </p:nvPicPr>
        <p:blipFill>
          <a:blip r:embed="rId6"/>
          <a:stretch>
            <a:fillRect/>
          </a:stretch>
        </p:blipFill>
        <p:spPr>
          <a:xfrm>
            <a:off x="9459816" y="1833522"/>
            <a:ext cx="2624795" cy="3605297"/>
          </a:xfrm>
          <a:prstGeom prst="rect">
            <a:avLst/>
          </a:prstGeom>
        </p:spPr>
      </p:pic>
      <p:sp>
        <p:nvSpPr>
          <p:cNvPr id="21" name="Rectangle 20">
            <a:extLst>
              <a:ext uri="{FF2B5EF4-FFF2-40B4-BE49-F238E27FC236}">
                <a16:creationId xmlns:a16="http://schemas.microsoft.com/office/drawing/2014/main" id="{D3E58008-B761-90F3-43D5-983C52917358}"/>
              </a:ext>
            </a:extLst>
          </p:cNvPr>
          <p:cNvSpPr/>
          <p:nvPr/>
        </p:nvSpPr>
        <p:spPr>
          <a:xfrm>
            <a:off x="9802227" y="2912297"/>
            <a:ext cx="902285" cy="1976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 name="TextBox 21">
            <a:extLst>
              <a:ext uri="{FF2B5EF4-FFF2-40B4-BE49-F238E27FC236}">
                <a16:creationId xmlns:a16="http://schemas.microsoft.com/office/drawing/2014/main" id="{6BEC64D4-FD32-F163-A858-11C883841C05}"/>
              </a:ext>
            </a:extLst>
          </p:cNvPr>
          <p:cNvSpPr txBox="1"/>
          <p:nvPr/>
        </p:nvSpPr>
        <p:spPr>
          <a:xfrm>
            <a:off x="10794149" y="2826988"/>
            <a:ext cx="1192181" cy="830997"/>
          </a:xfrm>
          <a:prstGeom prst="rect">
            <a:avLst/>
          </a:prstGeom>
          <a:noFill/>
          <a:ln>
            <a:solidFill>
              <a:schemeClr val="tx1"/>
            </a:solidFill>
          </a:ln>
        </p:spPr>
        <p:txBody>
          <a:bodyPr wrap="square" rtlCol="0">
            <a:spAutoFit/>
          </a:bodyPr>
          <a:lstStyle/>
          <a:p>
            <a:r>
              <a:rPr lang="en-US" sz="1600"/>
              <a:t>Select I-Beam and click Import</a:t>
            </a:r>
            <a:endParaRPr lang="en-DE" sz="1600"/>
          </a:p>
        </p:txBody>
      </p:sp>
      <p:sp>
        <p:nvSpPr>
          <p:cNvPr id="23" name="Rectangle 22">
            <a:extLst>
              <a:ext uri="{FF2B5EF4-FFF2-40B4-BE49-F238E27FC236}">
                <a16:creationId xmlns:a16="http://schemas.microsoft.com/office/drawing/2014/main" id="{94A88CF9-EE08-3ACB-DB33-DE5504E5A680}"/>
              </a:ext>
            </a:extLst>
          </p:cNvPr>
          <p:cNvSpPr/>
          <p:nvPr/>
        </p:nvSpPr>
        <p:spPr>
          <a:xfrm>
            <a:off x="11582400" y="5114747"/>
            <a:ext cx="403930" cy="1864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6" name="Straight Connector 5">
            <a:extLst>
              <a:ext uri="{FF2B5EF4-FFF2-40B4-BE49-F238E27FC236}">
                <a16:creationId xmlns:a16="http://schemas.microsoft.com/office/drawing/2014/main" id="{8A2066E6-04E5-6859-9328-73CA64EEE937}"/>
              </a:ext>
            </a:extLst>
          </p:cNvPr>
          <p:cNvCxnSpPr/>
          <p:nvPr/>
        </p:nvCxnSpPr>
        <p:spPr>
          <a:xfrm>
            <a:off x="5087888" y="994418"/>
            <a:ext cx="0" cy="528483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61844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39CF714-A371-EFB1-A479-D707D03CCE7E}"/>
              </a:ext>
            </a:extLst>
          </p:cNvPr>
          <p:cNvPicPr>
            <a:picLocks noChangeAspect="1"/>
          </p:cNvPicPr>
          <p:nvPr/>
        </p:nvPicPr>
        <p:blipFill>
          <a:blip r:embed="rId2"/>
          <a:stretch>
            <a:fillRect/>
          </a:stretch>
        </p:blipFill>
        <p:spPr>
          <a:xfrm>
            <a:off x="5360671" y="1461785"/>
            <a:ext cx="3169384" cy="3068960"/>
          </a:xfrm>
          <a:prstGeom prst="rect">
            <a:avLst/>
          </a:prstGeom>
        </p:spPr>
      </p:pic>
      <p:sp>
        <p:nvSpPr>
          <p:cNvPr id="2" name="Slide Number Placeholder 1">
            <a:extLst>
              <a:ext uri="{FF2B5EF4-FFF2-40B4-BE49-F238E27FC236}">
                <a16:creationId xmlns:a16="http://schemas.microsoft.com/office/drawing/2014/main" id="{7F410173-3F79-3565-6DED-9641050D05A5}"/>
              </a:ext>
            </a:extLst>
          </p:cNvPr>
          <p:cNvSpPr>
            <a:spLocks noGrp="1"/>
          </p:cNvSpPr>
          <p:nvPr>
            <p:ph type="sldNum" sz="quarter" idx="11"/>
          </p:nvPr>
        </p:nvSpPr>
        <p:spPr/>
        <p:txBody>
          <a:bodyPr/>
          <a:lstStyle/>
          <a:p>
            <a:fld id="{F0D23093-2AB0-F74C-B865-1A12A15B650E}" type="slidenum">
              <a:rPr lang="en-US" smtClean="0"/>
              <a:pPr/>
              <a:t>16</a:t>
            </a:fld>
            <a:endParaRPr lang="en-US"/>
          </a:p>
        </p:txBody>
      </p:sp>
      <p:sp>
        <p:nvSpPr>
          <p:cNvPr id="3" name="Title 2">
            <a:extLst>
              <a:ext uri="{FF2B5EF4-FFF2-40B4-BE49-F238E27FC236}">
                <a16:creationId xmlns:a16="http://schemas.microsoft.com/office/drawing/2014/main" id="{5D4CDC3C-FC25-9447-3FB6-A0DC1F69BEE7}"/>
              </a:ext>
            </a:extLst>
          </p:cNvPr>
          <p:cNvSpPr>
            <a:spLocks noGrp="1"/>
          </p:cNvSpPr>
          <p:nvPr>
            <p:ph type="title"/>
          </p:nvPr>
        </p:nvSpPr>
        <p:spPr/>
        <p:txBody>
          <a:bodyPr/>
          <a:lstStyle/>
          <a:p>
            <a:r>
              <a:rPr lang="en-US"/>
              <a:t>Solution: Setting up the model (2/4)</a:t>
            </a:r>
            <a:endParaRPr lang="en-DE"/>
          </a:p>
        </p:txBody>
      </p:sp>
      <p:sp>
        <p:nvSpPr>
          <p:cNvPr id="4" name="Text Placeholder 3">
            <a:extLst>
              <a:ext uri="{FF2B5EF4-FFF2-40B4-BE49-F238E27FC236}">
                <a16:creationId xmlns:a16="http://schemas.microsoft.com/office/drawing/2014/main" id="{17409BF4-1CD9-3D5F-E5F6-52990360915A}"/>
              </a:ext>
            </a:extLst>
          </p:cNvPr>
          <p:cNvSpPr>
            <a:spLocks noGrp="1"/>
          </p:cNvSpPr>
          <p:nvPr>
            <p:ph type="body" sz="quarter" idx="13"/>
          </p:nvPr>
        </p:nvSpPr>
        <p:spPr>
          <a:xfrm>
            <a:off x="609599" y="994418"/>
            <a:ext cx="4262265" cy="5025382"/>
          </a:xfrm>
        </p:spPr>
        <p:txBody>
          <a:bodyPr>
            <a:normAutofit/>
          </a:bodyPr>
          <a:lstStyle/>
          <a:p>
            <a:pPr marL="0" indent="0">
              <a:buNone/>
            </a:pPr>
            <a:r>
              <a:rPr lang="en-US" sz="2000"/>
              <a:t>Step 3: Assign material</a:t>
            </a:r>
            <a:endParaRPr lang="en-DE" sz="2000"/>
          </a:p>
        </p:txBody>
      </p:sp>
      <p:sp>
        <p:nvSpPr>
          <p:cNvPr id="13" name="TextBox 12">
            <a:extLst>
              <a:ext uri="{FF2B5EF4-FFF2-40B4-BE49-F238E27FC236}">
                <a16:creationId xmlns:a16="http://schemas.microsoft.com/office/drawing/2014/main" id="{BE273285-EB4E-3E43-4E7A-43A8CD258930}"/>
              </a:ext>
            </a:extLst>
          </p:cNvPr>
          <p:cNvSpPr txBox="1"/>
          <p:nvPr/>
        </p:nvSpPr>
        <p:spPr>
          <a:xfrm>
            <a:off x="2739642" y="4557641"/>
            <a:ext cx="1114821" cy="1323439"/>
          </a:xfrm>
          <a:prstGeom prst="rect">
            <a:avLst/>
          </a:prstGeom>
          <a:noFill/>
          <a:ln>
            <a:solidFill>
              <a:schemeClr val="tx1"/>
            </a:solidFill>
          </a:ln>
        </p:spPr>
        <p:txBody>
          <a:bodyPr wrap="square" rtlCol="0">
            <a:spAutoFit/>
          </a:bodyPr>
          <a:lstStyle/>
          <a:p>
            <a:r>
              <a:rPr lang="en-US" sz="1600"/>
              <a:t>Select Structural Steel from the drop down</a:t>
            </a:r>
            <a:endParaRPr lang="en-DE" sz="1600"/>
          </a:p>
        </p:txBody>
      </p:sp>
      <p:sp>
        <p:nvSpPr>
          <p:cNvPr id="16" name="Text Placeholder 3">
            <a:extLst>
              <a:ext uri="{FF2B5EF4-FFF2-40B4-BE49-F238E27FC236}">
                <a16:creationId xmlns:a16="http://schemas.microsoft.com/office/drawing/2014/main" id="{9842C223-AAAD-CDEE-0609-A45A8817C7BB}"/>
              </a:ext>
            </a:extLst>
          </p:cNvPr>
          <p:cNvSpPr txBox="1">
            <a:spLocks/>
          </p:cNvSpPr>
          <p:nvPr/>
        </p:nvSpPr>
        <p:spPr>
          <a:xfrm>
            <a:off x="5303912" y="987685"/>
            <a:ext cx="6192688" cy="5025382"/>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t>Step 4: Assign boundary conditions – fixed supports</a:t>
            </a:r>
            <a:endParaRPr lang="en-DE" sz="2000"/>
          </a:p>
        </p:txBody>
      </p:sp>
      <p:sp>
        <p:nvSpPr>
          <p:cNvPr id="17" name="TextBox 16">
            <a:extLst>
              <a:ext uri="{FF2B5EF4-FFF2-40B4-BE49-F238E27FC236}">
                <a16:creationId xmlns:a16="http://schemas.microsoft.com/office/drawing/2014/main" id="{CB1D9535-BEA2-89DE-EB1F-FEF7607FC92B}"/>
              </a:ext>
            </a:extLst>
          </p:cNvPr>
          <p:cNvSpPr txBox="1"/>
          <p:nvPr/>
        </p:nvSpPr>
        <p:spPr>
          <a:xfrm>
            <a:off x="8586814" y="2113621"/>
            <a:ext cx="1717605" cy="1323439"/>
          </a:xfrm>
          <a:prstGeom prst="rect">
            <a:avLst/>
          </a:prstGeom>
          <a:noFill/>
          <a:ln>
            <a:solidFill>
              <a:schemeClr val="tx1"/>
            </a:solidFill>
          </a:ln>
        </p:spPr>
        <p:txBody>
          <a:bodyPr wrap="square" rtlCol="0">
            <a:spAutoFit/>
          </a:bodyPr>
          <a:lstStyle/>
          <a:p>
            <a:r>
              <a:rPr lang="en-US" sz="1600"/>
              <a:t>Click the mechanical button and select restraint from the drop down</a:t>
            </a:r>
            <a:endParaRPr lang="en-DE" sz="1600"/>
          </a:p>
        </p:txBody>
      </p:sp>
      <p:sp>
        <p:nvSpPr>
          <p:cNvPr id="18" name="Rectangle 17">
            <a:extLst>
              <a:ext uri="{FF2B5EF4-FFF2-40B4-BE49-F238E27FC236}">
                <a16:creationId xmlns:a16="http://schemas.microsoft.com/office/drawing/2014/main" id="{ECB7683D-A12B-A0F0-8DA0-8DAB9F6D1571}"/>
              </a:ext>
            </a:extLst>
          </p:cNvPr>
          <p:cNvSpPr/>
          <p:nvPr/>
        </p:nvSpPr>
        <p:spPr>
          <a:xfrm>
            <a:off x="5879976" y="1689506"/>
            <a:ext cx="30621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 name="Rectangle 20">
            <a:extLst>
              <a:ext uri="{FF2B5EF4-FFF2-40B4-BE49-F238E27FC236}">
                <a16:creationId xmlns:a16="http://schemas.microsoft.com/office/drawing/2014/main" id="{D3E58008-B761-90F3-43D5-983C52917358}"/>
              </a:ext>
            </a:extLst>
          </p:cNvPr>
          <p:cNvSpPr/>
          <p:nvPr/>
        </p:nvSpPr>
        <p:spPr>
          <a:xfrm>
            <a:off x="7320137" y="2113621"/>
            <a:ext cx="360039" cy="1976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3" name="Rectangle 22">
            <a:extLst>
              <a:ext uri="{FF2B5EF4-FFF2-40B4-BE49-F238E27FC236}">
                <a16:creationId xmlns:a16="http://schemas.microsoft.com/office/drawing/2014/main" id="{94A88CF9-EE08-3ACB-DB33-DE5504E5A680}"/>
              </a:ext>
            </a:extLst>
          </p:cNvPr>
          <p:cNvSpPr/>
          <p:nvPr/>
        </p:nvSpPr>
        <p:spPr>
          <a:xfrm>
            <a:off x="6672064" y="2510436"/>
            <a:ext cx="936104" cy="1984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6" name="Picture 5">
            <a:extLst>
              <a:ext uri="{FF2B5EF4-FFF2-40B4-BE49-F238E27FC236}">
                <a16:creationId xmlns:a16="http://schemas.microsoft.com/office/drawing/2014/main" id="{93EB8A79-A656-FBC0-0753-1F262FC9E863}"/>
              </a:ext>
            </a:extLst>
          </p:cNvPr>
          <p:cNvPicPr>
            <a:picLocks noChangeAspect="1"/>
          </p:cNvPicPr>
          <p:nvPr/>
        </p:nvPicPr>
        <p:blipFill>
          <a:blip r:embed="rId3"/>
          <a:stretch>
            <a:fillRect/>
          </a:stretch>
        </p:blipFill>
        <p:spPr>
          <a:xfrm>
            <a:off x="762720" y="1365708"/>
            <a:ext cx="3200094" cy="2567348"/>
          </a:xfrm>
          <a:prstGeom prst="rect">
            <a:avLst/>
          </a:prstGeom>
        </p:spPr>
      </p:pic>
      <p:sp>
        <p:nvSpPr>
          <p:cNvPr id="10" name="TextBox 9">
            <a:extLst>
              <a:ext uri="{FF2B5EF4-FFF2-40B4-BE49-F238E27FC236}">
                <a16:creationId xmlns:a16="http://schemas.microsoft.com/office/drawing/2014/main" id="{70240EEC-988C-69C6-101C-0D27C7CF2207}"/>
              </a:ext>
            </a:extLst>
          </p:cNvPr>
          <p:cNvSpPr txBox="1"/>
          <p:nvPr/>
        </p:nvSpPr>
        <p:spPr>
          <a:xfrm>
            <a:off x="891397" y="2603667"/>
            <a:ext cx="1192181" cy="338554"/>
          </a:xfrm>
          <a:prstGeom prst="rect">
            <a:avLst/>
          </a:prstGeom>
          <a:noFill/>
          <a:ln>
            <a:solidFill>
              <a:schemeClr val="tx1"/>
            </a:solidFill>
          </a:ln>
        </p:spPr>
        <p:txBody>
          <a:bodyPr wrap="square" rtlCol="0">
            <a:spAutoFit/>
          </a:bodyPr>
          <a:lstStyle/>
          <a:p>
            <a:r>
              <a:rPr lang="en-US" sz="1600"/>
              <a:t>Click Part 1</a:t>
            </a:r>
            <a:endParaRPr lang="en-DE" sz="1600"/>
          </a:p>
        </p:txBody>
      </p:sp>
      <p:pic>
        <p:nvPicPr>
          <p:cNvPr id="11" name="Picture 10">
            <a:extLst>
              <a:ext uri="{FF2B5EF4-FFF2-40B4-BE49-F238E27FC236}">
                <a16:creationId xmlns:a16="http://schemas.microsoft.com/office/drawing/2014/main" id="{829A6D90-3CBF-AEA3-9B46-E02D4879276C}"/>
              </a:ext>
            </a:extLst>
          </p:cNvPr>
          <p:cNvPicPr>
            <a:picLocks noChangeAspect="1"/>
          </p:cNvPicPr>
          <p:nvPr/>
        </p:nvPicPr>
        <p:blipFill>
          <a:blip r:embed="rId4"/>
          <a:stretch>
            <a:fillRect/>
          </a:stretch>
        </p:blipFill>
        <p:spPr>
          <a:xfrm>
            <a:off x="1041213" y="3970258"/>
            <a:ext cx="1612629" cy="2264543"/>
          </a:xfrm>
          <a:prstGeom prst="rect">
            <a:avLst/>
          </a:prstGeom>
        </p:spPr>
      </p:pic>
      <p:sp>
        <p:nvSpPr>
          <p:cNvPr id="9" name="Rectangle 8">
            <a:extLst>
              <a:ext uri="{FF2B5EF4-FFF2-40B4-BE49-F238E27FC236}">
                <a16:creationId xmlns:a16="http://schemas.microsoft.com/office/drawing/2014/main" id="{8622DE44-74D5-F070-EA60-4DAC16EF77CE}"/>
              </a:ext>
            </a:extLst>
          </p:cNvPr>
          <p:cNvSpPr/>
          <p:nvPr/>
        </p:nvSpPr>
        <p:spPr>
          <a:xfrm>
            <a:off x="1127447" y="5223735"/>
            <a:ext cx="1440160" cy="3370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7" name="Picture 6">
            <a:extLst>
              <a:ext uri="{FF2B5EF4-FFF2-40B4-BE49-F238E27FC236}">
                <a16:creationId xmlns:a16="http://schemas.microsoft.com/office/drawing/2014/main" id="{A68BA32D-2A80-354B-F402-909C5BE9BA06}"/>
              </a:ext>
            </a:extLst>
          </p:cNvPr>
          <p:cNvPicPr>
            <a:picLocks noChangeAspect="1"/>
          </p:cNvPicPr>
          <p:nvPr/>
        </p:nvPicPr>
        <p:blipFill>
          <a:blip r:embed="rId5"/>
          <a:stretch>
            <a:fillRect/>
          </a:stretch>
        </p:blipFill>
        <p:spPr>
          <a:xfrm>
            <a:off x="8600576" y="3507109"/>
            <a:ext cx="3467036" cy="2832546"/>
          </a:xfrm>
          <a:prstGeom prst="rect">
            <a:avLst/>
          </a:prstGeom>
        </p:spPr>
      </p:pic>
      <p:sp>
        <p:nvSpPr>
          <p:cNvPr id="8" name="TextBox 7">
            <a:extLst>
              <a:ext uri="{FF2B5EF4-FFF2-40B4-BE49-F238E27FC236}">
                <a16:creationId xmlns:a16="http://schemas.microsoft.com/office/drawing/2014/main" id="{6880A604-2394-DC92-0CE7-8646951B20B3}"/>
              </a:ext>
            </a:extLst>
          </p:cNvPr>
          <p:cNvSpPr txBox="1"/>
          <p:nvPr/>
        </p:nvSpPr>
        <p:spPr>
          <a:xfrm>
            <a:off x="6682651" y="4729902"/>
            <a:ext cx="1717605" cy="1323439"/>
          </a:xfrm>
          <a:prstGeom prst="rect">
            <a:avLst/>
          </a:prstGeom>
          <a:noFill/>
          <a:ln>
            <a:solidFill>
              <a:schemeClr val="tx1"/>
            </a:solidFill>
          </a:ln>
        </p:spPr>
        <p:txBody>
          <a:bodyPr wrap="square" rtlCol="0">
            <a:spAutoFit/>
          </a:bodyPr>
          <a:lstStyle/>
          <a:p>
            <a:r>
              <a:rPr lang="en-US" sz="1600"/>
              <a:t>Select the front and back cross section of the beam and click done</a:t>
            </a:r>
            <a:endParaRPr lang="en-DE" sz="1600"/>
          </a:p>
        </p:txBody>
      </p:sp>
      <p:cxnSp>
        <p:nvCxnSpPr>
          <p:cNvPr id="12" name="Straight Connector 11">
            <a:extLst>
              <a:ext uri="{FF2B5EF4-FFF2-40B4-BE49-F238E27FC236}">
                <a16:creationId xmlns:a16="http://schemas.microsoft.com/office/drawing/2014/main" id="{DE721D20-3DF9-A959-8A51-07F01D38AD80}"/>
              </a:ext>
            </a:extLst>
          </p:cNvPr>
          <p:cNvCxnSpPr/>
          <p:nvPr/>
        </p:nvCxnSpPr>
        <p:spPr>
          <a:xfrm>
            <a:off x="5087888" y="994418"/>
            <a:ext cx="0" cy="528483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65318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B690A96-9152-E7C6-A7D8-1A818D3974FB}"/>
              </a:ext>
            </a:extLst>
          </p:cNvPr>
          <p:cNvPicPr>
            <a:picLocks noChangeAspect="1"/>
          </p:cNvPicPr>
          <p:nvPr/>
        </p:nvPicPr>
        <p:blipFill rotWithShape="1">
          <a:blip r:embed="rId2"/>
          <a:srcRect l="5260"/>
          <a:stretch/>
        </p:blipFill>
        <p:spPr>
          <a:xfrm>
            <a:off x="394893" y="4223338"/>
            <a:ext cx="2593265" cy="1970205"/>
          </a:xfrm>
          <a:prstGeom prst="rect">
            <a:avLst/>
          </a:prstGeom>
        </p:spPr>
      </p:pic>
      <p:sp>
        <p:nvSpPr>
          <p:cNvPr id="2" name="Slide Number Placeholder 1">
            <a:extLst>
              <a:ext uri="{FF2B5EF4-FFF2-40B4-BE49-F238E27FC236}">
                <a16:creationId xmlns:a16="http://schemas.microsoft.com/office/drawing/2014/main" id="{7F410173-3F79-3565-6DED-9641050D05A5}"/>
              </a:ext>
            </a:extLst>
          </p:cNvPr>
          <p:cNvSpPr>
            <a:spLocks noGrp="1"/>
          </p:cNvSpPr>
          <p:nvPr>
            <p:ph type="sldNum" sz="quarter" idx="11"/>
          </p:nvPr>
        </p:nvSpPr>
        <p:spPr/>
        <p:txBody>
          <a:bodyPr/>
          <a:lstStyle/>
          <a:p>
            <a:fld id="{F0D23093-2AB0-F74C-B865-1A12A15B650E}" type="slidenum">
              <a:rPr lang="en-US" smtClean="0"/>
              <a:pPr/>
              <a:t>17</a:t>
            </a:fld>
            <a:endParaRPr lang="en-US"/>
          </a:p>
        </p:txBody>
      </p:sp>
      <p:sp>
        <p:nvSpPr>
          <p:cNvPr id="3" name="Title 2">
            <a:extLst>
              <a:ext uri="{FF2B5EF4-FFF2-40B4-BE49-F238E27FC236}">
                <a16:creationId xmlns:a16="http://schemas.microsoft.com/office/drawing/2014/main" id="{5D4CDC3C-FC25-9447-3FB6-A0DC1F69BEE7}"/>
              </a:ext>
            </a:extLst>
          </p:cNvPr>
          <p:cNvSpPr>
            <a:spLocks noGrp="1"/>
          </p:cNvSpPr>
          <p:nvPr>
            <p:ph type="title"/>
          </p:nvPr>
        </p:nvSpPr>
        <p:spPr/>
        <p:txBody>
          <a:bodyPr/>
          <a:lstStyle/>
          <a:p>
            <a:r>
              <a:rPr lang="en-US"/>
              <a:t>Solution: Setting up the model (3/4)</a:t>
            </a:r>
            <a:endParaRPr lang="en-DE"/>
          </a:p>
        </p:txBody>
      </p:sp>
      <p:sp>
        <p:nvSpPr>
          <p:cNvPr id="4" name="Text Placeholder 3">
            <a:extLst>
              <a:ext uri="{FF2B5EF4-FFF2-40B4-BE49-F238E27FC236}">
                <a16:creationId xmlns:a16="http://schemas.microsoft.com/office/drawing/2014/main" id="{17409BF4-1CD9-3D5F-E5F6-52990360915A}"/>
              </a:ext>
            </a:extLst>
          </p:cNvPr>
          <p:cNvSpPr>
            <a:spLocks noGrp="1"/>
          </p:cNvSpPr>
          <p:nvPr>
            <p:ph type="body" sz="quarter" idx="13"/>
          </p:nvPr>
        </p:nvSpPr>
        <p:spPr>
          <a:xfrm>
            <a:off x="609599" y="994418"/>
            <a:ext cx="4262265" cy="5025382"/>
          </a:xfrm>
        </p:spPr>
        <p:txBody>
          <a:bodyPr>
            <a:normAutofit/>
          </a:bodyPr>
          <a:lstStyle/>
          <a:p>
            <a:pPr marL="0" indent="0">
              <a:buNone/>
            </a:pPr>
            <a:r>
              <a:rPr lang="en-US" sz="2000"/>
              <a:t>Step 5: Apply Force Load</a:t>
            </a:r>
            <a:endParaRPr lang="en-DE" sz="2000"/>
          </a:p>
        </p:txBody>
      </p:sp>
      <p:sp>
        <p:nvSpPr>
          <p:cNvPr id="13" name="TextBox 12">
            <a:extLst>
              <a:ext uri="{FF2B5EF4-FFF2-40B4-BE49-F238E27FC236}">
                <a16:creationId xmlns:a16="http://schemas.microsoft.com/office/drawing/2014/main" id="{BE273285-EB4E-3E43-4E7A-43A8CD258930}"/>
              </a:ext>
            </a:extLst>
          </p:cNvPr>
          <p:cNvSpPr txBox="1"/>
          <p:nvPr/>
        </p:nvSpPr>
        <p:spPr>
          <a:xfrm>
            <a:off x="3181265" y="4437112"/>
            <a:ext cx="1323892" cy="1569660"/>
          </a:xfrm>
          <a:prstGeom prst="rect">
            <a:avLst/>
          </a:prstGeom>
          <a:noFill/>
          <a:ln>
            <a:solidFill>
              <a:schemeClr val="tx1"/>
            </a:solidFill>
          </a:ln>
        </p:spPr>
        <p:txBody>
          <a:bodyPr wrap="square" rtlCol="0">
            <a:spAutoFit/>
          </a:bodyPr>
          <a:lstStyle/>
          <a:p>
            <a:r>
              <a:rPr lang="en-US" sz="1600"/>
              <a:t>Select the top surface of the beam and type in 10000 as the value of force </a:t>
            </a:r>
            <a:endParaRPr lang="en-DE" sz="1600"/>
          </a:p>
        </p:txBody>
      </p:sp>
      <p:sp>
        <p:nvSpPr>
          <p:cNvPr id="16" name="Text Placeholder 3">
            <a:extLst>
              <a:ext uri="{FF2B5EF4-FFF2-40B4-BE49-F238E27FC236}">
                <a16:creationId xmlns:a16="http://schemas.microsoft.com/office/drawing/2014/main" id="{9842C223-AAAD-CDEE-0609-A45A8817C7BB}"/>
              </a:ext>
            </a:extLst>
          </p:cNvPr>
          <p:cNvSpPr txBox="1">
            <a:spLocks/>
          </p:cNvSpPr>
          <p:nvPr/>
        </p:nvSpPr>
        <p:spPr>
          <a:xfrm>
            <a:off x="5303912" y="987685"/>
            <a:ext cx="6192688" cy="5025382"/>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t>Step 6: Meshing</a:t>
            </a:r>
            <a:endParaRPr lang="en-DE" sz="2000"/>
          </a:p>
        </p:txBody>
      </p:sp>
      <p:sp>
        <p:nvSpPr>
          <p:cNvPr id="9" name="Rectangle 8">
            <a:extLst>
              <a:ext uri="{FF2B5EF4-FFF2-40B4-BE49-F238E27FC236}">
                <a16:creationId xmlns:a16="http://schemas.microsoft.com/office/drawing/2014/main" id="{8622DE44-74D5-F070-EA60-4DAC16EF77CE}"/>
              </a:ext>
            </a:extLst>
          </p:cNvPr>
          <p:cNvSpPr/>
          <p:nvPr/>
        </p:nvSpPr>
        <p:spPr>
          <a:xfrm>
            <a:off x="1971084" y="5085183"/>
            <a:ext cx="957882" cy="2203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12" name="Picture 11">
            <a:extLst>
              <a:ext uri="{FF2B5EF4-FFF2-40B4-BE49-F238E27FC236}">
                <a16:creationId xmlns:a16="http://schemas.microsoft.com/office/drawing/2014/main" id="{8EFB63F4-5EA3-07D3-D4A4-A5797BAFF3D9}"/>
              </a:ext>
            </a:extLst>
          </p:cNvPr>
          <p:cNvPicPr>
            <a:picLocks noChangeAspect="1"/>
          </p:cNvPicPr>
          <p:nvPr/>
        </p:nvPicPr>
        <p:blipFill>
          <a:blip r:embed="rId3"/>
          <a:stretch>
            <a:fillRect/>
          </a:stretch>
        </p:blipFill>
        <p:spPr>
          <a:xfrm>
            <a:off x="519019" y="1362648"/>
            <a:ext cx="2174466" cy="2692544"/>
          </a:xfrm>
          <a:prstGeom prst="rect">
            <a:avLst/>
          </a:prstGeom>
        </p:spPr>
      </p:pic>
      <p:sp>
        <p:nvSpPr>
          <p:cNvPr id="14" name="TextBox 13">
            <a:extLst>
              <a:ext uri="{FF2B5EF4-FFF2-40B4-BE49-F238E27FC236}">
                <a16:creationId xmlns:a16="http://schemas.microsoft.com/office/drawing/2014/main" id="{424CE338-1DD7-CE46-DF00-E8D50451FC03}"/>
              </a:ext>
            </a:extLst>
          </p:cNvPr>
          <p:cNvSpPr txBox="1"/>
          <p:nvPr/>
        </p:nvSpPr>
        <p:spPr>
          <a:xfrm>
            <a:off x="2793187" y="1649559"/>
            <a:ext cx="1717605" cy="1323439"/>
          </a:xfrm>
          <a:prstGeom prst="rect">
            <a:avLst/>
          </a:prstGeom>
          <a:noFill/>
          <a:ln>
            <a:solidFill>
              <a:schemeClr val="tx1"/>
            </a:solidFill>
          </a:ln>
        </p:spPr>
        <p:txBody>
          <a:bodyPr wrap="square" rtlCol="0">
            <a:spAutoFit/>
          </a:bodyPr>
          <a:lstStyle/>
          <a:p>
            <a:r>
              <a:rPr lang="en-US" sz="1600"/>
              <a:t>Click the mechanical button and select force from the drop down</a:t>
            </a:r>
            <a:endParaRPr lang="en-DE" sz="1600"/>
          </a:p>
        </p:txBody>
      </p:sp>
      <p:sp>
        <p:nvSpPr>
          <p:cNvPr id="15" name="Rectangle 14">
            <a:extLst>
              <a:ext uri="{FF2B5EF4-FFF2-40B4-BE49-F238E27FC236}">
                <a16:creationId xmlns:a16="http://schemas.microsoft.com/office/drawing/2014/main" id="{8767FD72-FD0F-34D6-011C-3B7706F33D16}"/>
              </a:ext>
            </a:extLst>
          </p:cNvPr>
          <p:cNvSpPr/>
          <p:nvPr/>
        </p:nvSpPr>
        <p:spPr>
          <a:xfrm>
            <a:off x="1717738" y="3230516"/>
            <a:ext cx="936104" cy="1984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4" name="Rectangle 23">
            <a:extLst>
              <a:ext uri="{FF2B5EF4-FFF2-40B4-BE49-F238E27FC236}">
                <a16:creationId xmlns:a16="http://schemas.microsoft.com/office/drawing/2014/main" id="{2A3569B1-C3B0-99CE-3F23-81241190ED4D}"/>
              </a:ext>
            </a:extLst>
          </p:cNvPr>
          <p:cNvSpPr/>
          <p:nvPr/>
        </p:nvSpPr>
        <p:spPr>
          <a:xfrm>
            <a:off x="2610253" y="5967597"/>
            <a:ext cx="318713" cy="2203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26" name="Picture 25">
            <a:extLst>
              <a:ext uri="{FF2B5EF4-FFF2-40B4-BE49-F238E27FC236}">
                <a16:creationId xmlns:a16="http://schemas.microsoft.com/office/drawing/2014/main" id="{3E75460F-7268-5688-BA0C-9E6B1AC1F2AC}"/>
              </a:ext>
            </a:extLst>
          </p:cNvPr>
          <p:cNvPicPr>
            <a:picLocks noChangeAspect="1"/>
          </p:cNvPicPr>
          <p:nvPr/>
        </p:nvPicPr>
        <p:blipFill>
          <a:blip r:embed="rId4"/>
          <a:stretch>
            <a:fillRect/>
          </a:stretch>
        </p:blipFill>
        <p:spPr>
          <a:xfrm>
            <a:off x="5370980" y="1382531"/>
            <a:ext cx="2522773" cy="1910629"/>
          </a:xfrm>
          <a:prstGeom prst="rect">
            <a:avLst/>
          </a:prstGeom>
        </p:spPr>
      </p:pic>
      <p:sp>
        <p:nvSpPr>
          <p:cNvPr id="18" name="Rectangle 17">
            <a:extLst>
              <a:ext uri="{FF2B5EF4-FFF2-40B4-BE49-F238E27FC236}">
                <a16:creationId xmlns:a16="http://schemas.microsoft.com/office/drawing/2014/main" id="{ECB7683D-A12B-A0F0-8DA0-8DAB9F6D1571}"/>
              </a:ext>
            </a:extLst>
          </p:cNvPr>
          <p:cNvSpPr/>
          <p:nvPr/>
        </p:nvSpPr>
        <p:spPr>
          <a:xfrm>
            <a:off x="6245006" y="1462850"/>
            <a:ext cx="355050" cy="3099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7" name="Rectangle 26">
            <a:extLst>
              <a:ext uri="{FF2B5EF4-FFF2-40B4-BE49-F238E27FC236}">
                <a16:creationId xmlns:a16="http://schemas.microsoft.com/office/drawing/2014/main" id="{779E2460-3C05-442E-DA4F-7F1771D36A72}"/>
              </a:ext>
            </a:extLst>
          </p:cNvPr>
          <p:cNvSpPr/>
          <p:nvPr/>
        </p:nvSpPr>
        <p:spPr>
          <a:xfrm>
            <a:off x="5745323" y="2591607"/>
            <a:ext cx="936104" cy="1984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29" name="Picture 28">
            <a:extLst>
              <a:ext uri="{FF2B5EF4-FFF2-40B4-BE49-F238E27FC236}">
                <a16:creationId xmlns:a16="http://schemas.microsoft.com/office/drawing/2014/main" id="{5B88D28A-95E1-49C9-A816-C4E1930961AB}"/>
              </a:ext>
            </a:extLst>
          </p:cNvPr>
          <p:cNvPicPr>
            <a:picLocks noChangeAspect="1"/>
          </p:cNvPicPr>
          <p:nvPr/>
        </p:nvPicPr>
        <p:blipFill rotWithShape="1">
          <a:blip r:embed="rId5"/>
          <a:srcRect r="1681"/>
          <a:stretch/>
        </p:blipFill>
        <p:spPr>
          <a:xfrm>
            <a:off x="5370980" y="3693183"/>
            <a:ext cx="3545448" cy="1919861"/>
          </a:xfrm>
          <a:prstGeom prst="rect">
            <a:avLst/>
          </a:prstGeom>
        </p:spPr>
      </p:pic>
      <p:sp>
        <p:nvSpPr>
          <p:cNvPr id="17" name="TextBox 16">
            <a:extLst>
              <a:ext uri="{FF2B5EF4-FFF2-40B4-BE49-F238E27FC236}">
                <a16:creationId xmlns:a16="http://schemas.microsoft.com/office/drawing/2014/main" id="{CB1D9535-BEA2-89DE-EB1F-FEF7607FC92B}"/>
              </a:ext>
            </a:extLst>
          </p:cNvPr>
          <p:cNvSpPr txBox="1"/>
          <p:nvPr/>
        </p:nvSpPr>
        <p:spPr>
          <a:xfrm>
            <a:off x="6976361" y="2252272"/>
            <a:ext cx="1286781" cy="1323439"/>
          </a:xfrm>
          <a:prstGeom prst="rect">
            <a:avLst/>
          </a:prstGeom>
          <a:noFill/>
          <a:ln>
            <a:solidFill>
              <a:schemeClr val="tx1"/>
            </a:solidFill>
          </a:ln>
        </p:spPr>
        <p:txBody>
          <a:bodyPr wrap="square" rtlCol="0">
            <a:spAutoFit/>
          </a:bodyPr>
          <a:lstStyle/>
          <a:p>
            <a:r>
              <a:rPr lang="en-US" sz="1600"/>
              <a:t>Activate the simulator tab and then click on global mesh</a:t>
            </a:r>
            <a:endParaRPr lang="en-DE" sz="1600"/>
          </a:p>
        </p:txBody>
      </p:sp>
      <p:sp>
        <p:nvSpPr>
          <p:cNvPr id="21" name="Rectangle 20">
            <a:extLst>
              <a:ext uri="{FF2B5EF4-FFF2-40B4-BE49-F238E27FC236}">
                <a16:creationId xmlns:a16="http://schemas.microsoft.com/office/drawing/2014/main" id="{D3E58008-B761-90F3-43D5-983C52917358}"/>
              </a:ext>
            </a:extLst>
          </p:cNvPr>
          <p:cNvSpPr/>
          <p:nvPr/>
        </p:nvSpPr>
        <p:spPr>
          <a:xfrm>
            <a:off x="8472264" y="4254174"/>
            <a:ext cx="360039" cy="1976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31" name="Picture 30">
            <a:extLst>
              <a:ext uri="{FF2B5EF4-FFF2-40B4-BE49-F238E27FC236}">
                <a16:creationId xmlns:a16="http://schemas.microsoft.com/office/drawing/2014/main" id="{83742479-FE91-2F87-576E-C80CCD624A6D}"/>
              </a:ext>
            </a:extLst>
          </p:cNvPr>
          <p:cNvPicPr>
            <a:picLocks noChangeAspect="1"/>
          </p:cNvPicPr>
          <p:nvPr/>
        </p:nvPicPr>
        <p:blipFill>
          <a:blip r:embed="rId6"/>
          <a:stretch>
            <a:fillRect/>
          </a:stretch>
        </p:blipFill>
        <p:spPr>
          <a:xfrm>
            <a:off x="9408368" y="3693183"/>
            <a:ext cx="1339256" cy="1964733"/>
          </a:xfrm>
          <a:prstGeom prst="rect">
            <a:avLst/>
          </a:prstGeom>
        </p:spPr>
      </p:pic>
      <p:sp>
        <p:nvSpPr>
          <p:cNvPr id="32" name="TextBox 31">
            <a:extLst>
              <a:ext uri="{FF2B5EF4-FFF2-40B4-BE49-F238E27FC236}">
                <a16:creationId xmlns:a16="http://schemas.microsoft.com/office/drawing/2014/main" id="{1F7ED9EF-B556-1A6B-3054-5B8D3724D3FE}"/>
              </a:ext>
            </a:extLst>
          </p:cNvPr>
          <p:cNvSpPr txBox="1"/>
          <p:nvPr/>
        </p:nvSpPr>
        <p:spPr>
          <a:xfrm>
            <a:off x="11028547" y="3743984"/>
            <a:ext cx="936105" cy="938719"/>
          </a:xfrm>
          <a:prstGeom prst="rect">
            <a:avLst/>
          </a:prstGeom>
          <a:noFill/>
          <a:ln>
            <a:solidFill>
              <a:schemeClr val="tx1"/>
            </a:solidFill>
          </a:ln>
        </p:spPr>
        <p:txBody>
          <a:bodyPr wrap="square" rtlCol="0">
            <a:spAutoFit/>
          </a:bodyPr>
          <a:lstStyle/>
          <a:p>
            <a:r>
              <a:rPr lang="en-US" sz="1100" i="1"/>
              <a:t>Note: The mesh setting can be observed here. </a:t>
            </a:r>
            <a:endParaRPr lang="en-DE" sz="1100" i="1"/>
          </a:p>
        </p:txBody>
      </p:sp>
      <p:sp>
        <p:nvSpPr>
          <p:cNvPr id="8" name="TextBox 7">
            <a:extLst>
              <a:ext uri="{FF2B5EF4-FFF2-40B4-BE49-F238E27FC236}">
                <a16:creationId xmlns:a16="http://schemas.microsoft.com/office/drawing/2014/main" id="{6880A604-2394-DC92-0CE7-8646951B20B3}"/>
              </a:ext>
            </a:extLst>
          </p:cNvPr>
          <p:cNvSpPr txBox="1"/>
          <p:nvPr/>
        </p:nvSpPr>
        <p:spPr>
          <a:xfrm>
            <a:off x="6185113" y="4979651"/>
            <a:ext cx="1433261" cy="830997"/>
          </a:xfrm>
          <a:prstGeom prst="rect">
            <a:avLst/>
          </a:prstGeom>
          <a:noFill/>
          <a:ln>
            <a:solidFill>
              <a:schemeClr val="tx1"/>
            </a:solidFill>
          </a:ln>
        </p:spPr>
        <p:txBody>
          <a:bodyPr wrap="square" rtlCol="0">
            <a:spAutoFit/>
          </a:bodyPr>
          <a:lstStyle/>
          <a:p>
            <a:r>
              <a:rPr lang="en-US" sz="1600"/>
              <a:t>Activate the advanced mesh setting</a:t>
            </a:r>
            <a:endParaRPr lang="en-DE" sz="1600"/>
          </a:p>
        </p:txBody>
      </p:sp>
      <p:cxnSp>
        <p:nvCxnSpPr>
          <p:cNvPr id="34" name="Straight Arrow Connector 33">
            <a:extLst>
              <a:ext uri="{FF2B5EF4-FFF2-40B4-BE49-F238E27FC236}">
                <a16:creationId xmlns:a16="http://schemas.microsoft.com/office/drawing/2014/main" id="{10BADA9E-97C1-D823-ECD5-FF60310473EE}"/>
              </a:ext>
            </a:extLst>
          </p:cNvPr>
          <p:cNvCxnSpPr/>
          <p:nvPr/>
        </p:nvCxnSpPr>
        <p:spPr>
          <a:xfrm flipH="1">
            <a:off x="10272464" y="3933056"/>
            <a:ext cx="725016" cy="2160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206A40F4-3C2D-04A4-BAB5-ED926FCB53B3}"/>
              </a:ext>
            </a:extLst>
          </p:cNvPr>
          <p:cNvSpPr txBox="1"/>
          <p:nvPr/>
        </p:nvSpPr>
        <p:spPr>
          <a:xfrm>
            <a:off x="9173662" y="5786299"/>
            <a:ext cx="2357816" cy="338554"/>
          </a:xfrm>
          <a:prstGeom prst="rect">
            <a:avLst/>
          </a:prstGeom>
          <a:noFill/>
          <a:ln>
            <a:solidFill>
              <a:schemeClr val="tx1"/>
            </a:solidFill>
          </a:ln>
        </p:spPr>
        <p:txBody>
          <a:bodyPr wrap="square" rtlCol="0">
            <a:spAutoFit/>
          </a:bodyPr>
          <a:lstStyle/>
          <a:p>
            <a:r>
              <a:rPr lang="en-US" sz="1600"/>
              <a:t>Click the Launcher button </a:t>
            </a:r>
            <a:endParaRPr lang="en-DE" sz="1600"/>
          </a:p>
        </p:txBody>
      </p:sp>
      <p:sp>
        <p:nvSpPr>
          <p:cNvPr id="23" name="Rectangle 22">
            <a:extLst>
              <a:ext uri="{FF2B5EF4-FFF2-40B4-BE49-F238E27FC236}">
                <a16:creationId xmlns:a16="http://schemas.microsoft.com/office/drawing/2014/main" id="{94A88CF9-EE08-3ACB-DB33-DE5504E5A680}"/>
              </a:ext>
            </a:extLst>
          </p:cNvPr>
          <p:cNvSpPr/>
          <p:nvPr/>
        </p:nvSpPr>
        <p:spPr>
          <a:xfrm>
            <a:off x="9483930" y="5330402"/>
            <a:ext cx="1263694" cy="2826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36" name="Straight Connector 35">
            <a:extLst>
              <a:ext uri="{FF2B5EF4-FFF2-40B4-BE49-F238E27FC236}">
                <a16:creationId xmlns:a16="http://schemas.microsoft.com/office/drawing/2014/main" id="{6EDB6699-AB21-04A4-41C4-FD379539ACF3}"/>
              </a:ext>
            </a:extLst>
          </p:cNvPr>
          <p:cNvCxnSpPr/>
          <p:nvPr/>
        </p:nvCxnSpPr>
        <p:spPr>
          <a:xfrm>
            <a:off x="5087888" y="994418"/>
            <a:ext cx="0" cy="528483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60548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410173-3F79-3565-6DED-9641050D05A5}"/>
              </a:ext>
            </a:extLst>
          </p:cNvPr>
          <p:cNvSpPr>
            <a:spLocks noGrp="1"/>
          </p:cNvSpPr>
          <p:nvPr>
            <p:ph type="sldNum" sz="quarter" idx="11"/>
          </p:nvPr>
        </p:nvSpPr>
        <p:spPr/>
        <p:txBody>
          <a:bodyPr/>
          <a:lstStyle/>
          <a:p>
            <a:fld id="{F0D23093-2AB0-F74C-B865-1A12A15B650E}" type="slidenum">
              <a:rPr lang="en-US" smtClean="0"/>
              <a:pPr/>
              <a:t>18</a:t>
            </a:fld>
            <a:endParaRPr lang="en-US"/>
          </a:p>
        </p:txBody>
      </p:sp>
      <p:sp>
        <p:nvSpPr>
          <p:cNvPr id="3" name="Title 2">
            <a:extLst>
              <a:ext uri="{FF2B5EF4-FFF2-40B4-BE49-F238E27FC236}">
                <a16:creationId xmlns:a16="http://schemas.microsoft.com/office/drawing/2014/main" id="{5D4CDC3C-FC25-9447-3FB6-A0DC1F69BEE7}"/>
              </a:ext>
            </a:extLst>
          </p:cNvPr>
          <p:cNvSpPr>
            <a:spLocks noGrp="1"/>
          </p:cNvSpPr>
          <p:nvPr>
            <p:ph type="title"/>
          </p:nvPr>
        </p:nvSpPr>
        <p:spPr/>
        <p:txBody>
          <a:bodyPr/>
          <a:lstStyle/>
          <a:p>
            <a:r>
              <a:rPr lang="en-US"/>
              <a:t>Solution: Setting up the model (4/4)</a:t>
            </a:r>
            <a:endParaRPr lang="en-DE"/>
          </a:p>
        </p:txBody>
      </p:sp>
      <p:sp>
        <p:nvSpPr>
          <p:cNvPr id="4" name="Text Placeholder 3">
            <a:extLst>
              <a:ext uri="{FF2B5EF4-FFF2-40B4-BE49-F238E27FC236}">
                <a16:creationId xmlns:a16="http://schemas.microsoft.com/office/drawing/2014/main" id="{17409BF4-1CD9-3D5F-E5F6-52990360915A}"/>
              </a:ext>
            </a:extLst>
          </p:cNvPr>
          <p:cNvSpPr>
            <a:spLocks noGrp="1"/>
          </p:cNvSpPr>
          <p:nvPr>
            <p:ph type="body" sz="quarter" idx="13"/>
          </p:nvPr>
        </p:nvSpPr>
        <p:spPr>
          <a:xfrm>
            <a:off x="609599" y="994418"/>
            <a:ext cx="4262265" cy="5025382"/>
          </a:xfrm>
        </p:spPr>
        <p:txBody>
          <a:bodyPr>
            <a:normAutofit/>
          </a:bodyPr>
          <a:lstStyle/>
          <a:p>
            <a:pPr marL="0" indent="0">
              <a:buNone/>
            </a:pPr>
            <a:r>
              <a:rPr lang="en-US" sz="2000"/>
              <a:t>Step 7: Running the simulation</a:t>
            </a:r>
            <a:endParaRPr lang="en-DE" sz="2000"/>
          </a:p>
        </p:txBody>
      </p:sp>
      <p:sp>
        <p:nvSpPr>
          <p:cNvPr id="16" name="Text Placeholder 3">
            <a:extLst>
              <a:ext uri="{FF2B5EF4-FFF2-40B4-BE49-F238E27FC236}">
                <a16:creationId xmlns:a16="http://schemas.microsoft.com/office/drawing/2014/main" id="{9842C223-AAAD-CDEE-0609-A45A8817C7BB}"/>
              </a:ext>
            </a:extLst>
          </p:cNvPr>
          <p:cNvSpPr txBox="1">
            <a:spLocks/>
          </p:cNvSpPr>
          <p:nvPr/>
        </p:nvSpPr>
        <p:spPr>
          <a:xfrm>
            <a:off x="5303912" y="987685"/>
            <a:ext cx="6192688" cy="5025382"/>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t>Step 8: Open results</a:t>
            </a:r>
            <a:endParaRPr lang="en-DE" sz="2000"/>
          </a:p>
        </p:txBody>
      </p:sp>
      <p:pic>
        <p:nvPicPr>
          <p:cNvPr id="6" name="Picture 5">
            <a:extLst>
              <a:ext uri="{FF2B5EF4-FFF2-40B4-BE49-F238E27FC236}">
                <a16:creationId xmlns:a16="http://schemas.microsoft.com/office/drawing/2014/main" id="{0B2910A1-53FE-A059-FDE4-0145680973F6}"/>
              </a:ext>
            </a:extLst>
          </p:cNvPr>
          <p:cNvPicPr>
            <a:picLocks noChangeAspect="1"/>
          </p:cNvPicPr>
          <p:nvPr/>
        </p:nvPicPr>
        <p:blipFill>
          <a:blip r:embed="rId3"/>
          <a:stretch>
            <a:fillRect/>
          </a:stretch>
        </p:blipFill>
        <p:spPr>
          <a:xfrm>
            <a:off x="461295" y="1915504"/>
            <a:ext cx="4355032" cy="2159269"/>
          </a:xfrm>
          <a:prstGeom prst="rect">
            <a:avLst/>
          </a:prstGeom>
        </p:spPr>
      </p:pic>
      <p:sp>
        <p:nvSpPr>
          <p:cNvPr id="32" name="TextBox 31">
            <a:extLst>
              <a:ext uri="{FF2B5EF4-FFF2-40B4-BE49-F238E27FC236}">
                <a16:creationId xmlns:a16="http://schemas.microsoft.com/office/drawing/2014/main" id="{1F7ED9EF-B556-1A6B-3054-5B8D3724D3FE}"/>
              </a:ext>
            </a:extLst>
          </p:cNvPr>
          <p:cNvSpPr txBox="1"/>
          <p:nvPr/>
        </p:nvSpPr>
        <p:spPr>
          <a:xfrm>
            <a:off x="548892" y="4265315"/>
            <a:ext cx="1717605" cy="1107996"/>
          </a:xfrm>
          <a:prstGeom prst="rect">
            <a:avLst/>
          </a:prstGeom>
          <a:noFill/>
          <a:ln>
            <a:solidFill>
              <a:schemeClr val="tx1"/>
            </a:solidFill>
          </a:ln>
        </p:spPr>
        <p:txBody>
          <a:bodyPr wrap="square" rtlCol="0">
            <a:spAutoFit/>
          </a:bodyPr>
          <a:lstStyle/>
          <a:p>
            <a:r>
              <a:rPr lang="en-US" sz="1100" i="1"/>
              <a:t>Note: the launcher initially runs a time estimate of the run time of the simulation and when this is done the Launch button gets activated</a:t>
            </a:r>
            <a:endParaRPr lang="en-DE" sz="1100" i="1"/>
          </a:p>
        </p:txBody>
      </p:sp>
      <p:sp>
        <p:nvSpPr>
          <p:cNvPr id="14" name="TextBox 13">
            <a:extLst>
              <a:ext uri="{FF2B5EF4-FFF2-40B4-BE49-F238E27FC236}">
                <a16:creationId xmlns:a16="http://schemas.microsoft.com/office/drawing/2014/main" id="{424CE338-1DD7-CE46-DF00-E8D50451FC03}"/>
              </a:ext>
            </a:extLst>
          </p:cNvPr>
          <p:cNvSpPr txBox="1"/>
          <p:nvPr/>
        </p:nvSpPr>
        <p:spPr>
          <a:xfrm>
            <a:off x="3777081" y="2866610"/>
            <a:ext cx="806751" cy="584775"/>
          </a:xfrm>
          <a:prstGeom prst="rect">
            <a:avLst/>
          </a:prstGeom>
          <a:noFill/>
          <a:ln>
            <a:solidFill>
              <a:schemeClr val="tx1"/>
            </a:solidFill>
          </a:ln>
        </p:spPr>
        <p:txBody>
          <a:bodyPr wrap="square" rtlCol="0">
            <a:spAutoFit/>
          </a:bodyPr>
          <a:lstStyle/>
          <a:p>
            <a:r>
              <a:rPr lang="en-US" sz="1600"/>
              <a:t>Click Launch</a:t>
            </a:r>
            <a:endParaRPr lang="en-DE" sz="1600"/>
          </a:p>
        </p:txBody>
      </p:sp>
      <p:cxnSp>
        <p:nvCxnSpPr>
          <p:cNvPr id="34" name="Straight Arrow Connector 33">
            <a:extLst>
              <a:ext uri="{FF2B5EF4-FFF2-40B4-BE49-F238E27FC236}">
                <a16:creationId xmlns:a16="http://schemas.microsoft.com/office/drawing/2014/main" id="{10BADA9E-97C1-D823-ECD5-FF60310473EE}"/>
              </a:ext>
            </a:extLst>
          </p:cNvPr>
          <p:cNvCxnSpPr>
            <a:cxnSpLocks/>
            <a:stCxn id="32" idx="3"/>
          </p:cNvCxnSpPr>
          <p:nvPr/>
        </p:nvCxnSpPr>
        <p:spPr>
          <a:xfrm flipV="1">
            <a:off x="2266497" y="4042355"/>
            <a:ext cx="1099659" cy="7769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8767FD72-FD0F-34D6-011C-3B7706F33D16}"/>
              </a:ext>
            </a:extLst>
          </p:cNvPr>
          <p:cNvSpPr/>
          <p:nvPr/>
        </p:nvSpPr>
        <p:spPr>
          <a:xfrm>
            <a:off x="3798204" y="3803869"/>
            <a:ext cx="1013768" cy="238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25" name="Picture 24">
            <a:extLst>
              <a:ext uri="{FF2B5EF4-FFF2-40B4-BE49-F238E27FC236}">
                <a16:creationId xmlns:a16="http://schemas.microsoft.com/office/drawing/2014/main" id="{E52CE041-A04A-8384-0427-77A4B4CF41E0}"/>
              </a:ext>
            </a:extLst>
          </p:cNvPr>
          <p:cNvPicPr>
            <a:picLocks noChangeAspect="1"/>
          </p:cNvPicPr>
          <p:nvPr/>
        </p:nvPicPr>
        <p:blipFill rotWithShape="1">
          <a:blip r:embed="rId4"/>
          <a:srcRect b="1501"/>
          <a:stretch/>
        </p:blipFill>
        <p:spPr>
          <a:xfrm>
            <a:off x="5212603" y="1915504"/>
            <a:ext cx="4321553" cy="2126852"/>
          </a:xfrm>
          <a:prstGeom prst="rect">
            <a:avLst/>
          </a:prstGeom>
        </p:spPr>
      </p:pic>
      <p:sp>
        <p:nvSpPr>
          <p:cNvPr id="28" name="Rectangle 27">
            <a:extLst>
              <a:ext uri="{FF2B5EF4-FFF2-40B4-BE49-F238E27FC236}">
                <a16:creationId xmlns:a16="http://schemas.microsoft.com/office/drawing/2014/main" id="{4D527E0F-93E0-18F7-835D-18BFDFB76524}"/>
              </a:ext>
            </a:extLst>
          </p:cNvPr>
          <p:cNvSpPr/>
          <p:nvPr/>
        </p:nvSpPr>
        <p:spPr>
          <a:xfrm>
            <a:off x="8537997" y="3803869"/>
            <a:ext cx="1013768" cy="238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TextBox 16">
            <a:extLst>
              <a:ext uri="{FF2B5EF4-FFF2-40B4-BE49-F238E27FC236}">
                <a16:creationId xmlns:a16="http://schemas.microsoft.com/office/drawing/2014/main" id="{CB1D9535-BEA2-89DE-EB1F-FEF7607FC92B}"/>
              </a:ext>
            </a:extLst>
          </p:cNvPr>
          <p:cNvSpPr txBox="1"/>
          <p:nvPr/>
        </p:nvSpPr>
        <p:spPr>
          <a:xfrm>
            <a:off x="7980034" y="2882783"/>
            <a:ext cx="1286781" cy="584775"/>
          </a:xfrm>
          <a:prstGeom prst="rect">
            <a:avLst/>
          </a:prstGeom>
          <a:noFill/>
          <a:ln>
            <a:solidFill>
              <a:schemeClr val="tx1"/>
            </a:solidFill>
          </a:ln>
        </p:spPr>
        <p:txBody>
          <a:bodyPr wrap="square" rtlCol="0">
            <a:spAutoFit/>
          </a:bodyPr>
          <a:lstStyle/>
          <a:p>
            <a:r>
              <a:rPr lang="en-US" sz="1600"/>
              <a:t>Click open results</a:t>
            </a:r>
            <a:endParaRPr lang="en-DE" sz="1600"/>
          </a:p>
        </p:txBody>
      </p:sp>
      <p:cxnSp>
        <p:nvCxnSpPr>
          <p:cNvPr id="30" name="Straight Connector 29">
            <a:extLst>
              <a:ext uri="{FF2B5EF4-FFF2-40B4-BE49-F238E27FC236}">
                <a16:creationId xmlns:a16="http://schemas.microsoft.com/office/drawing/2014/main" id="{57E2641C-BBDB-623C-AB89-6D71659A5D76}"/>
              </a:ext>
            </a:extLst>
          </p:cNvPr>
          <p:cNvCxnSpPr>
            <a:cxnSpLocks/>
          </p:cNvCxnSpPr>
          <p:nvPr/>
        </p:nvCxnSpPr>
        <p:spPr>
          <a:xfrm>
            <a:off x="5087888" y="994418"/>
            <a:ext cx="0" cy="3502278"/>
          </a:xfrm>
          <a:prstGeom prst="line">
            <a:avLst/>
          </a:prstGeom>
        </p:spPr>
        <p:style>
          <a:lnRef idx="1">
            <a:schemeClr val="dk1"/>
          </a:lnRef>
          <a:fillRef idx="0">
            <a:schemeClr val="dk1"/>
          </a:fillRef>
          <a:effectRef idx="0">
            <a:schemeClr val="dk1"/>
          </a:effectRef>
          <a:fontRef idx="minor">
            <a:schemeClr val="tx1"/>
          </a:fontRef>
        </p:style>
      </p:cxnSp>
      <p:sp>
        <p:nvSpPr>
          <p:cNvPr id="5" name="Rectangle: Rounded Corners 4">
            <a:extLst>
              <a:ext uri="{FF2B5EF4-FFF2-40B4-BE49-F238E27FC236}">
                <a16:creationId xmlns:a16="http://schemas.microsoft.com/office/drawing/2014/main" id="{0EF093A3-C5B4-A85E-133A-EF6BFF0D3D3A}"/>
              </a:ext>
            </a:extLst>
          </p:cNvPr>
          <p:cNvSpPr/>
          <p:nvPr/>
        </p:nvSpPr>
        <p:spPr>
          <a:xfrm>
            <a:off x="5853735" y="4430833"/>
            <a:ext cx="5642865" cy="1571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Important to note:</a:t>
            </a:r>
          </a:p>
          <a:p>
            <a:pPr algn="just"/>
            <a:r>
              <a:rPr lang="en-US">
                <a:solidFill>
                  <a:schemeClr val="tx1"/>
                </a:solidFill>
              </a:rPr>
              <a:t>The simulation runs on the cloud for the estimated time and the results can be viewed on completion. Therefore, no special computational hardware is required to run these models. </a:t>
            </a:r>
            <a:endParaRPr lang="en-DE">
              <a:solidFill>
                <a:schemeClr val="tx1"/>
              </a:solidFill>
            </a:endParaRPr>
          </a:p>
        </p:txBody>
      </p:sp>
    </p:spTree>
    <p:extLst>
      <p:ext uri="{BB962C8B-B14F-4D97-AF65-F5344CB8AC3E}">
        <p14:creationId xmlns:p14="http://schemas.microsoft.com/office/powerpoint/2010/main" val="444008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410173-3F79-3565-6DED-9641050D05A5}"/>
              </a:ext>
            </a:extLst>
          </p:cNvPr>
          <p:cNvSpPr>
            <a:spLocks noGrp="1"/>
          </p:cNvSpPr>
          <p:nvPr>
            <p:ph type="sldNum" sz="quarter" idx="11"/>
          </p:nvPr>
        </p:nvSpPr>
        <p:spPr/>
        <p:txBody>
          <a:bodyPr/>
          <a:lstStyle/>
          <a:p>
            <a:fld id="{F0D23093-2AB0-F74C-B865-1A12A15B650E}" type="slidenum">
              <a:rPr lang="en-US" smtClean="0"/>
              <a:pPr/>
              <a:t>19</a:t>
            </a:fld>
            <a:endParaRPr lang="en-US"/>
          </a:p>
        </p:txBody>
      </p:sp>
      <p:sp>
        <p:nvSpPr>
          <p:cNvPr id="3" name="Title 2">
            <a:extLst>
              <a:ext uri="{FF2B5EF4-FFF2-40B4-BE49-F238E27FC236}">
                <a16:creationId xmlns:a16="http://schemas.microsoft.com/office/drawing/2014/main" id="{5D4CDC3C-FC25-9447-3FB6-A0DC1F69BEE7}"/>
              </a:ext>
            </a:extLst>
          </p:cNvPr>
          <p:cNvSpPr>
            <a:spLocks noGrp="1"/>
          </p:cNvSpPr>
          <p:nvPr>
            <p:ph type="title"/>
          </p:nvPr>
        </p:nvSpPr>
        <p:spPr/>
        <p:txBody>
          <a:bodyPr/>
          <a:lstStyle/>
          <a:p>
            <a:r>
              <a:rPr lang="en-US"/>
              <a:t>Solution: Visualizing Deformation</a:t>
            </a:r>
            <a:endParaRPr lang="en-DE"/>
          </a:p>
        </p:txBody>
      </p:sp>
      <p:pic>
        <p:nvPicPr>
          <p:cNvPr id="11" name="Picture 10">
            <a:extLst>
              <a:ext uri="{FF2B5EF4-FFF2-40B4-BE49-F238E27FC236}">
                <a16:creationId xmlns:a16="http://schemas.microsoft.com/office/drawing/2014/main" id="{9078D6D7-993D-CEFF-7DF7-AA4BE6D65499}"/>
              </a:ext>
            </a:extLst>
          </p:cNvPr>
          <p:cNvPicPr>
            <a:picLocks noChangeAspect="1"/>
          </p:cNvPicPr>
          <p:nvPr/>
        </p:nvPicPr>
        <p:blipFill>
          <a:blip r:embed="rId2"/>
          <a:stretch>
            <a:fillRect/>
          </a:stretch>
        </p:blipFill>
        <p:spPr>
          <a:xfrm>
            <a:off x="557968" y="1659216"/>
            <a:ext cx="6011480" cy="2736304"/>
          </a:xfrm>
          <a:prstGeom prst="rect">
            <a:avLst/>
          </a:prstGeom>
        </p:spPr>
      </p:pic>
      <p:sp>
        <p:nvSpPr>
          <p:cNvPr id="15" name="Rectangle 14">
            <a:extLst>
              <a:ext uri="{FF2B5EF4-FFF2-40B4-BE49-F238E27FC236}">
                <a16:creationId xmlns:a16="http://schemas.microsoft.com/office/drawing/2014/main" id="{8767FD72-FD0F-34D6-011C-3B7706F33D16}"/>
              </a:ext>
            </a:extLst>
          </p:cNvPr>
          <p:cNvSpPr/>
          <p:nvPr/>
        </p:nvSpPr>
        <p:spPr>
          <a:xfrm>
            <a:off x="5454512" y="2132856"/>
            <a:ext cx="101376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13" name="Picture 12">
            <a:extLst>
              <a:ext uri="{FF2B5EF4-FFF2-40B4-BE49-F238E27FC236}">
                <a16:creationId xmlns:a16="http://schemas.microsoft.com/office/drawing/2014/main" id="{E47D8D93-C6D3-D80B-FAA2-267B3DFEBE95}"/>
              </a:ext>
            </a:extLst>
          </p:cNvPr>
          <p:cNvPicPr>
            <a:picLocks noChangeAspect="1"/>
          </p:cNvPicPr>
          <p:nvPr/>
        </p:nvPicPr>
        <p:blipFill>
          <a:blip r:embed="rId3"/>
          <a:stretch>
            <a:fillRect/>
          </a:stretch>
        </p:blipFill>
        <p:spPr>
          <a:xfrm>
            <a:off x="8184232" y="778002"/>
            <a:ext cx="1334073" cy="1684478"/>
          </a:xfrm>
          <a:prstGeom prst="rect">
            <a:avLst/>
          </a:prstGeom>
        </p:spPr>
      </p:pic>
      <p:cxnSp>
        <p:nvCxnSpPr>
          <p:cNvPr id="19" name="Straight Arrow Connector 18">
            <a:extLst>
              <a:ext uri="{FF2B5EF4-FFF2-40B4-BE49-F238E27FC236}">
                <a16:creationId xmlns:a16="http://schemas.microsoft.com/office/drawing/2014/main" id="{773F08BC-BAB9-B3D2-3FC2-28E44817F499}"/>
              </a:ext>
            </a:extLst>
          </p:cNvPr>
          <p:cNvCxnSpPr>
            <a:cxnSpLocks/>
            <a:stCxn id="15" idx="3"/>
            <a:endCxn id="13" idx="1"/>
          </p:cNvCxnSpPr>
          <p:nvPr/>
        </p:nvCxnSpPr>
        <p:spPr>
          <a:xfrm flipV="1">
            <a:off x="6468280" y="1620241"/>
            <a:ext cx="1715952" cy="6566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097A2F80-480E-7779-D6E3-DF6595542480}"/>
              </a:ext>
            </a:extLst>
          </p:cNvPr>
          <p:cNvSpPr/>
          <p:nvPr/>
        </p:nvSpPr>
        <p:spPr>
          <a:xfrm>
            <a:off x="5454512" y="2462480"/>
            <a:ext cx="101376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26" name="Straight Arrow Connector 25">
            <a:extLst>
              <a:ext uri="{FF2B5EF4-FFF2-40B4-BE49-F238E27FC236}">
                <a16:creationId xmlns:a16="http://schemas.microsoft.com/office/drawing/2014/main" id="{D2E90E40-B632-62A3-43D0-B3505D475200}"/>
              </a:ext>
            </a:extLst>
          </p:cNvPr>
          <p:cNvCxnSpPr>
            <a:cxnSpLocks/>
            <a:endCxn id="31" idx="1"/>
          </p:cNvCxnSpPr>
          <p:nvPr/>
        </p:nvCxnSpPr>
        <p:spPr>
          <a:xfrm>
            <a:off x="6468280" y="2592188"/>
            <a:ext cx="1744225" cy="7786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1" name="Picture 30">
            <a:extLst>
              <a:ext uri="{FF2B5EF4-FFF2-40B4-BE49-F238E27FC236}">
                <a16:creationId xmlns:a16="http://schemas.microsoft.com/office/drawing/2014/main" id="{11A44120-4970-085A-1683-A875249CADD8}"/>
              </a:ext>
            </a:extLst>
          </p:cNvPr>
          <p:cNvPicPr>
            <a:picLocks noChangeAspect="1"/>
          </p:cNvPicPr>
          <p:nvPr/>
        </p:nvPicPr>
        <p:blipFill>
          <a:blip r:embed="rId4"/>
          <a:stretch>
            <a:fillRect/>
          </a:stretch>
        </p:blipFill>
        <p:spPr>
          <a:xfrm>
            <a:off x="8212505" y="2783641"/>
            <a:ext cx="1451096" cy="1174481"/>
          </a:xfrm>
          <a:prstGeom prst="rect">
            <a:avLst/>
          </a:prstGeom>
        </p:spPr>
      </p:pic>
      <p:sp>
        <p:nvSpPr>
          <p:cNvPr id="36" name="Rectangle 35">
            <a:extLst>
              <a:ext uri="{FF2B5EF4-FFF2-40B4-BE49-F238E27FC236}">
                <a16:creationId xmlns:a16="http://schemas.microsoft.com/office/drawing/2014/main" id="{296F22DB-EE30-D779-A04E-22D152DDC7CF}"/>
              </a:ext>
            </a:extLst>
          </p:cNvPr>
          <p:cNvSpPr/>
          <p:nvPr/>
        </p:nvSpPr>
        <p:spPr>
          <a:xfrm>
            <a:off x="5454512" y="2889397"/>
            <a:ext cx="1013768" cy="2099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37" name="Straight Arrow Connector 36">
            <a:extLst>
              <a:ext uri="{FF2B5EF4-FFF2-40B4-BE49-F238E27FC236}">
                <a16:creationId xmlns:a16="http://schemas.microsoft.com/office/drawing/2014/main" id="{493BF546-ECCE-030A-D550-30F47B367800}"/>
              </a:ext>
            </a:extLst>
          </p:cNvPr>
          <p:cNvCxnSpPr>
            <a:cxnSpLocks/>
            <a:endCxn id="40" idx="0"/>
          </p:cNvCxnSpPr>
          <p:nvPr/>
        </p:nvCxnSpPr>
        <p:spPr>
          <a:xfrm>
            <a:off x="6468280" y="2992253"/>
            <a:ext cx="2228961" cy="17301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0" name="Picture 39">
            <a:extLst>
              <a:ext uri="{FF2B5EF4-FFF2-40B4-BE49-F238E27FC236}">
                <a16:creationId xmlns:a16="http://schemas.microsoft.com/office/drawing/2014/main" id="{53DB2ED2-0E54-260D-3076-9B941BEB0A6C}"/>
              </a:ext>
            </a:extLst>
          </p:cNvPr>
          <p:cNvPicPr>
            <a:picLocks noChangeAspect="1"/>
          </p:cNvPicPr>
          <p:nvPr/>
        </p:nvPicPr>
        <p:blipFill>
          <a:blip r:embed="rId5"/>
          <a:stretch>
            <a:fillRect/>
          </a:stretch>
        </p:blipFill>
        <p:spPr>
          <a:xfrm>
            <a:off x="8112224" y="4722363"/>
            <a:ext cx="1170034" cy="1065309"/>
          </a:xfrm>
          <a:prstGeom prst="rect">
            <a:avLst/>
          </a:prstGeom>
        </p:spPr>
      </p:pic>
      <p:pic>
        <p:nvPicPr>
          <p:cNvPr id="42" name="Picture 41">
            <a:extLst>
              <a:ext uri="{FF2B5EF4-FFF2-40B4-BE49-F238E27FC236}">
                <a16:creationId xmlns:a16="http://schemas.microsoft.com/office/drawing/2014/main" id="{76300AC3-747A-33E0-1CCA-2F3BD4820028}"/>
              </a:ext>
            </a:extLst>
          </p:cNvPr>
          <p:cNvPicPr>
            <a:picLocks noChangeAspect="1"/>
          </p:cNvPicPr>
          <p:nvPr/>
        </p:nvPicPr>
        <p:blipFill>
          <a:blip r:embed="rId6"/>
          <a:stretch>
            <a:fillRect/>
          </a:stretch>
        </p:blipFill>
        <p:spPr>
          <a:xfrm>
            <a:off x="5352319" y="4837651"/>
            <a:ext cx="1203201" cy="1522170"/>
          </a:xfrm>
          <a:prstGeom prst="rect">
            <a:avLst/>
          </a:prstGeom>
        </p:spPr>
      </p:pic>
      <p:sp>
        <p:nvSpPr>
          <p:cNvPr id="43" name="Rectangle 42">
            <a:extLst>
              <a:ext uri="{FF2B5EF4-FFF2-40B4-BE49-F238E27FC236}">
                <a16:creationId xmlns:a16="http://schemas.microsoft.com/office/drawing/2014/main" id="{B78DFF2E-C7E5-1CC7-E7A4-C8511477181F}"/>
              </a:ext>
            </a:extLst>
          </p:cNvPr>
          <p:cNvSpPr/>
          <p:nvPr/>
        </p:nvSpPr>
        <p:spPr>
          <a:xfrm>
            <a:off x="6199796" y="4148882"/>
            <a:ext cx="315370" cy="2099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45" name="Straight Arrow Connector 44">
            <a:extLst>
              <a:ext uri="{FF2B5EF4-FFF2-40B4-BE49-F238E27FC236}">
                <a16:creationId xmlns:a16="http://schemas.microsoft.com/office/drawing/2014/main" id="{8161D159-A55B-8118-3FF6-34E06A6C47CB}"/>
              </a:ext>
            </a:extLst>
          </p:cNvPr>
          <p:cNvCxnSpPr>
            <a:cxnSpLocks/>
            <a:stCxn id="43" idx="2"/>
            <a:endCxn id="42" idx="0"/>
          </p:cNvCxnSpPr>
          <p:nvPr/>
        </p:nvCxnSpPr>
        <p:spPr>
          <a:xfrm flipH="1">
            <a:off x="5953920" y="4358861"/>
            <a:ext cx="403561" cy="4787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CC0DA9AC-EB73-ADFF-B7D2-B83A6FA5F870}"/>
              </a:ext>
            </a:extLst>
          </p:cNvPr>
          <p:cNvSpPr txBox="1"/>
          <p:nvPr/>
        </p:nvSpPr>
        <p:spPr>
          <a:xfrm>
            <a:off x="9887481" y="1327853"/>
            <a:ext cx="1804310" cy="584775"/>
          </a:xfrm>
          <a:prstGeom prst="rect">
            <a:avLst/>
          </a:prstGeom>
          <a:noFill/>
          <a:ln>
            <a:solidFill>
              <a:schemeClr val="tx1"/>
            </a:solidFill>
          </a:ln>
        </p:spPr>
        <p:txBody>
          <a:bodyPr wrap="square" rtlCol="0">
            <a:spAutoFit/>
          </a:bodyPr>
          <a:lstStyle/>
          <a:p>
            <a:r>
              <a:rPr lang="en-US" sz="1600"/>
              <a:t>Select the desired output results</a:t>
            </a:r>
            <a:endParaRPr lang="en-DE" sz="1600"/>
          </a:p>
        </p:txBody>
      </p:sp>
      <p:sp>
        <p:nvSpPr>
          <p:cNvPr id="51" name="TextBox 50">
            <a:extLst>
              <a:ext uri="{FF2B5EF4-FFF2-40B4-BE49-F238E27FC236}">
                <a16:creationId xmlns:a16="http://schemas.microsoft.com/office/drawing/2014/main" id="{5BD1FCF7-ECA5-9095-7CB2-D99D9842BF4E}"/>
              </a:ext>
            </a:extLst>
          </p:cNvPr>
          <p:cNvSpPr txBox="1"/>
          <p:nvPr/>
        </p:nvSpPr>
        <p:spPr>
          <a:xfrm>
            <a:off x="9887481" y="3138921"/>
            <a:ext cx="1804310" cy="830997"/>
          </a:xfrm>
          <a:prstGeom prst="rect">
            <a:avLst/>
          </a:prstGeom>
          <a:noFill/>
          <a:ln>
            <a:solidFill>
              <a:schemeClr val="tx1"/>
            </a:solidFill>
          </a:ln>
        </p:spPr>
        <p:txBody>
          <a:bodyPr wrap="square" rtlCol="0">
            <a:spAutoFit/>
          </a:bodyPr>
          <a:lstStyle/>
          <a:p>
            <a:r>
              <a:rPr lang="en-US" sz="1600"/>
              <a:t>Select the intended value: total or directional</a:t>
            </a:r>
            <a:endParaRPr lang="en-DE" sz="1600"/>
          </a:p>
        </p:txBody>
      </p:sp>
      <p:sp>
        <p:nvSpPr>
          <p:cNvPr id="52" name="TextBox 51">
            <a:extLst>
              <a:ext uri="{FF2B5EF4-FFF2-40B4-BE49-F238E27FC236}">
                <a16:creationId xmlns:a16="http://schemas.microsoft.com/office/drawing/2014/main" id="{CE08186F-34E8-BA2C-8B80-2EA4E3E2D901}"/>
              </a:ext>
            </a:extLst>
          </p:cNvPr>
          <p:cNvSpPr txBox="1"/>
          <p:nvPr/>
        </p:nvSpPr>
        <p:spPr>
          <a:xfrm>
            <a:off x="9518305" y="4916348"/>
            <a:ext cx="1804310" cy="830997"/>
          </a:xfrm>
          <a:prstGeom prst="rect">
            <a:avLst/>
          </a:prstGeom>
          <a:noFill/>
          <a:ln>
            <a:solidFill>
              <a:schemeClr val="tx1"/>
            </a:solidFill>
          </a:ln>
        </p:spPr>
        <p:txBody>
          <a:bodyPr wrap="square" rtlCol="0">
            <a:spAutoFit/>
          </a:bodyPr>
          <a:lstStyle/>
          <a:p>
            <a:r>
              <a:rPr lang="en-US" sz="1600"/>
              <a:t>Select the intended value: total or directional</a:t>
            </a:r>
            <a:endParaRPr lang="en-DE" sz="1600"/>
          </a:p>
        </p:txBody>
      </p:sp>
      <p:sp>
        <p:nvSpPr>
          <p:cNvPr id="53" name="TextBox 52">
            <a:extLst>
              <a:ext uri="{FF2B5EF4-FFF2-40B4-BE49-F238E27FC236}">
                <a16:creationId xmlns:a16="http://schemas.microsoft.com/office/drawing/2014/main" id="{41489632-9115-E9CE-D150-E64920468DB4}"/>
              </a:ext>
            </a:extLst>
          </p:cNvPr>
          <p:cNvSpPr txBox="1"/>
          <p:nvPr/>
        </p:nvSpPr>
        <p:spPr>
          <a:xfrm>
            <a:off x="3334610" y="5183237"/>
            <a:ext cx="1804310" cy="1077218"/>
          </a:xfrm>
          <a:prstGeom prst="rect">
            <a:avLst/>
          </a:prstGeom>
          <a:noFill/>
          <a:ln>
            <a:solidFill>
              <a:schemeClr val="tx1"/>
            </a:solidFill>
          </a:ln>
        </p:spPr>
        <p:txBody>
          <a:bodyPr wrap="square" rtlCol="0">
            <a:spAutoFit/>
          </a:bodyPr>
          <a:lstStyle/>
          <a:p>
            <a:r>
              <a:rPr lang="en-US" sz="1600"/>
              <a:t>The desired visuals can be adjusted using the settings button</a:t>
            </a:r>
            <a:endParaRPr lang="en-DE" sz="1600"/>
          </a:p>
        </p:txBody>
      </p:sp>
    </p:spTree>
    <p:extLst>
      <p:ext uri="{BB962C8B-B14F-4D97-AF65-F5344CB8AC3E}">
        <p14:creationId xmlns:p14="http://schemas.microsoft.com/office/powerpoint/2010/main" val="3207808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D930AD-87D0-4B92-86EB-B28C69B6EEF8}"/>
              </a:ext>
            </a:extLst>
          </p:cNvPr>
          <p:cNvSpPr>
            <a:spLocks noGrp="1"/>
          </p:cNvSpPr>
          <p:nvPr>
            <p:ph type="sldNum" sz="quarter" idx="11"/>
          </p:nvPr>
        </p:nvSpPr>
        <p:spPr/>
        <p:txBody>
          <a:bodyPr/>
          <a:lstStyle/>
          <a:p>
            <a:fld id="{F0D23093-2AB0-F74C-B865-1A12A15B650E}" type="slidenum">
              <a:rPr lang="en-US" smtClean="0">
                <a:latin typeface="+mn-lt"/>
              </a:rPr>
              <a:pPr/>
              <a:t>2</a:t>
            </a:fld>
            <a:endParaRPr lang="en-US">
              <a:latin typeface="+mn-lt"/>
            </a:endParaRPr>
          </a:p>
        </p:txBody>
      </p:sp>
      <p:sp>
        <p:nvSpPr>
          <p:cNvPr id="3" name="Title 2">
            <a:extLst>
              <a:ext uri="{FF2B5EF4-FFF2-40B4-BE49-F238E27FC236}">
                <a16:creationId xmlns:a16="http://schemas.microsoft.com/office/drawing/2014/main" id="{DDC3F337-803D-43FE-A6E0-BC9DE6D1BB77}"/>
              </a:ext>
            </a:extLst>
          </p:cNvPr>
          <p:cNvSpPr>
            <a:spLocks noGrp="1"/>
          </p:cNvSpPr>
          <p:nvPr>
            <p:ph type="title"/>
          </p:nvPr>
        </p:nvSpPr>
        <p:spPr/>
        <p:txBody>
          <a:bodyPr/>
          <a:lstStyle/>
          <a:p>
            <a:r>
              <a:rPr lang="en-US">
                <a:latin typeface="+mn-lt"/>
              </a:rPr>
              <a:t>Learning Objectives</a:t>
            </a:r>
          </a:p>
        </p:txBody>
      </p:sp>
      <p:graphicFrame>
        <p:nvGraphicFramePr>
          <p:cNvPr id="5" name="Table 4">
            <a:extLst>
              <a:ext uri="{FF2B5EF4-FFF2-40B4-BE49-F238E27FC236}">
                <a16:creationId xmlns:a16="http://schemas.microsoft.com/office/drawing/2014/main" id="{9D412438-452A-4424-9F73-77843DE6992A}"/>
              </a:ext>
            </a:extLst>
          </p:cNvPr>
          <p:cNvGraphicFramePr>
            <a:graphicFrameLocks noGrp="1"/>
          </p:cNvGraphicFramePr>
          <p:nvPr>
            <p:extLst>
              <p:ext uri="{D42A27DB-BD31-4B8C-83A1-F6EECF244321}">
                <p14:modId xmlns:p14="http://schemas.microsoft.com/office/powerpoint/2010/main" val="2788803732"/>
              </p:ext>
            </p:extLst>
          </p:nvPr>
        </p:nvGraphicFramePr>
        <p:xfrm>
          <a:off x="957742" y="1234620"/>
          <a:ext cx="10276514" cy="2444085"/>
        </p:xfrm>
        <a:graphic>
          <a:graphicData uri="http://schemas.openxmlformats.org/drawingml/2006/table">
            <a:tbl>
              <a:tblPr firstRow="1" bandRow="1">
                <a:tableStyleId>{2D5ABB26-0587-4C30-8999-92F81FD0307C}</a:tableStyleId>
              </a:tblPr>
              <a:tblGrid>
                <a:gridCol w="2770196">
                  <a:extLst>
                    <a:ext uri="{9D8B030D-6E8A-4147-A177-3AD203B41FA5}">
                      <a16:colId xmlns:a16="http://schemas.microsoft.com/office/drawing/2014/main" val="20000"/>
                    </a:ext>
                  </a:extLst>
                </a:gridCol>
                <a:gridCol w="7506318">
                  <a:extLst>
                    <a:ext uri="{9D8B030D-6E8A-4147-A177-3AD203B41FA5}">
                      <a16:colId xmlns:a16="http://schemas.microsoft.com/office/drawing/2014/main" val="20001"/>
                    </a:ext>
                  </a:extLst>
                </a:gridCol>
              </a:tblGrid>
              <a:tr h="5364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a:solidFill>
                            <a:schemeClr val="tx1"/>
                          </a:solidFill>
                        </a:rPr>
                        <a:t>Intended Learning Outcomes</a:t>
                      </a: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1B"/>
                    </a:solidFill>
                  </a:tcPr>
                </a:tc>
                <a:tc hMerge="1">
                  <a:txBody>
                    <a:bodyPr/>
                    <a:lstStyle/>
                    <a:p>
                      <a:endParaRPr lang="en-GB"/>
                    </a:p>
                  </a:txBody>
                  <a:tcPr/>
                </a:tc>
                <a:extLst>
                  <a:ext uri="{0D108BD9-81ED-4DB2-BD59-A6C34878D82A}">
                    <a16:rowId xmlns:a16="http://schemas.microsoft.com/office/drawing/2014/main" val="10000"/>
                  </a:ext>
                </a:extLst>
              </a:tr>
              <a:tr h="471989">
                <a:tc>
                  <a:txBody>
                    <a:bodyPr/>
                    <a:lstStyle/>
                    <a:p>
                      <a:pPr algn="l"/>
                      <a:r>
                        <a:rPr lang="en-GB" sz="1400" b="1">
                          <a:solidFill>
                            <a:sysClr val="windowText" lastClr="000000"/>
                          </a:solidFill>
                        </a:rPr>
                        <a:t>Knowledge and Understanding</a:t>
                      </a:r>
                      <a:endParaRPr lang="en-GB" sz="1400" b="1" i="1">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a:solidFill>
                            <a:schemeClr val="dk1"/>
                          </a:solidFill>
                          <a:effectLst/>
                          <a:latin typeface="+mn-lt"/>
                          <a:ea typeface="+mn-ea"/>
                          <a:cs typeface="+mn-cs"/>
                        </a:rPr>
                        <a:t>Knowledge and understanding of basics of FEM, meshing and effect of mesh refinement</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9756799"/>
                  </a:ext>
                </a:extLst>
              </a:tr>
              <a:tr h="471989">
                <a:tc>
                  <a:txBody>
                    <a:bodyPr/>
                    <a:lstStyle/>
                    <a:p>
                      <a:pPr algn="l"/>
                      <a:r>
                        <a:rPr lang="en-GB" sz="1400" b="1" i="0">
                          <a:solidFill>
                            <a:sysClr val="windowText" lastClr="000000"/>
                          </a:solidFill>
                        </a:rPr>
                        <a:t>Intended Target</a:t>
                      </a: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a:solidFill>
                            <a:schemeClr val="dk1"/>
                          </a:solidFill>
                          <a:effectLst/>
                          <a:latin typeface="+mn-lt"/>
                          <a:ea typeface="+mn-ea"/>
                          <a:cs typeface="+mn-cs"/>
                        </a:rPr>
                        <a:t>1</a:t>
                      </a:r>
                      <a:r>
                        <a:rPr lang="en-GB" sz="1400" kern="1200" baseline="30000">
                          <a:solidFill>
                            <a:schemeClr val="dk1"/>
                          </a:solidFill>
                          <a:effectLst/>
                          <a:latin typeface="+mn-lt"/>
                          <a:ea typeface="+mn-ea"/>
                          <a:cs typeface="+mn-cs"/>
                        </a:rPr>
                        <a:t>st</a:t>
                      </a:r>
                      <a:r>
                        <a:rPr lang="en-GB" sz="1400" kern="1200">
                          <a:solidFill>
                            <a:schemeClr val="dk1"/>
                          </a:solidFill>
                          <a:effectLst/>
                          <a:latin typeface="+mn-lt"/>
                          <a:ea typeface="+mn-ea"/>
                          <a:cs typeface="+mn-cs"/>
                        </a:rPr>
                        <a:t> or 2</a:t>
                      </a:r>
                      <a:r>
                        <a:rPr lang="en-GB" sz="1400" kern="1200" baseline="30000">
                          <a:solidFill>
                            <a:schemeClr val="dk1"/>
                          </a:solidFill>
                          <a:effectLst/>
                          <a:latin typeface="+mn-lt"/>
                          <a:ea typeface="+mn-ea"/>
                          <a:cs typeface="+mn-cs"/>
                        </a:rPr>
                        <a:t>nd</a:t>
                      </a:r>
                      <a:r>
                        <a:rPr lang="en-GB" sz="1400" kern="1200">
                          <a:solidFill>
                            <a:schemeClr val="dk1"/>
                          </a:solidFill>
                          <a:effectLst/>
                          <a:latin typeface="+mn-lt"/>
                          <a:ea typeface="+mn-ea"/>
                          <a:cs typeface="+mn-cs"/>
                        </a:rPr>
                        <a:t> year engineering students learning about simulation</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510549"/>
                  </a:ext>
                </a:extLst>
              </a:tr>
              <a:tr h="498375">
                <a:tc>
                  <a:txBody>
                    <a:bodyPr/>
                    <a:lstStyle/>
                    <a:p>
                      <a:pPr algn="l"/>
                      <a:r>
                        <a:rPr lang="en-GB" sz="1400" b="1">
                          <a:solidFill>
                            <a:sysClr val="windowText" lastClr="000000"/>
                          </a:solidFill>
                        </a:rPr>
                        <a:t>Skills and Abilities</a:t>
                      </a:r>
                      <a:endParaRPr lang="en-GB" sz="1400" b="1" i="1">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a:solidFill>
                            <a:schemeClr val="dk1"/>
                          </a:solidFill>
                          <a:effectLst/>
                          <a:latin typeface="+mn-lt"/>
                          <a:ea typeface="+mn-ea"/>
                          <a:cs typeface="+mn-cs"/>
                        </a:rPr>
                        <a:t>Ability to use OnScale to set up a structural simulation</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5326">
                <a:tc>
                  <a:txBody>
                    <a:bodyPr/>
                    <a:lstStyle/>
                    <a:p>
                      <a:pPr algn="l"/>
                      <a:r>
                        <a:rPr lang="en-GB" sz="1400" b="1">
                          <a:solidFill>
                            <a:sysClr val="windowText" lastClr="000000"/>
                          </a:solidFill>
                        </a:rPr>
                        <a:t>Values and Attitudes</a:t>
                      </a:r>
                      <a:endParaRPr lang="en-GB" sz="1400" b="1" i="1">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a:solidFill>
                            <a:schemeClr val="dk1"/>
                          </a:solidFill>
                          <a:effectLst/>
                          <a:latin typeface="+mn-lt"/>
                          <a:ea typeface="+mn-ea"/>
                          <a:cs typeface="+mn-cs"/>
                        </a:rPr>
                        <a:t>Awareness of the importance of meshing in simulation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Content Placeholder 3">
            <a:extLst>
              <a:ext uri="{FF2B5EF4-FFF2-40B4-BE49-F238E27FC236}">
                <a16:creationId xmlns:a16="http://schemas.microsoft.com/office/drawing/2014/main" id="{C437E200-CC6E-0598-F947-3C843A2603F1}"/>
              </a:ext>
            </a:extLst>
          </p:cNvPr>
          <p:cNvSpPr txBox="1">
            <a:spLocks/>
          </p:cNvSpPr>
          <p:nvPr/>
        </p:nvSpPr>
        <p:spPr bwMode="auto">
          <a:xfrm>
            <a:off x="957741" y="3337562"/>
            <a:ext cx="10276514" cy="984885"/>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1800" b="1" i="0" u="none" strike="noStrike" kern="0" cap="none" spc="0" normalizeH="0" baseline="0" noProof="0" dirty="0">
                <a:ln>
                  <a:noFill/>
                </a:ln>
                <a:solidFill>
                  <a:srgbClr val="0C0C0C"/>
                </a:solidFill>
                <a:effectLst/>
                <a:uLnTx/>
                <a:uFillTx/>
                <a:ea typeface="+mn-ea"/>
                <a:cs typeface="+mn-cs"/>
              </a:rPr>
              <a:t>Resources</a:t>
            </a:r>
          </a:p>
          <a:p>
            <a:pPr marL="766445" lvl="1" indent="-285750">
              <a:buClr>
                <a:schemeClr val="accent1"/>
              </a:buClr>
              <a:buSzPct val="100000"/>
              <a:buFont typeface="Wingdings" panose="05000000000000000000" pitchFamily="2" charset="2"/>
              <a:buChar char="§"/>
            </a:pPr>
            <a:r>
              <a:rPr lang="en-GB" dirty="0"/>
              <a:t>Text: </a:t>
            </a:r>
            <a:r>
              <a:rPr lang="en-US" dirty="0">
                <a:solidFill>
                  <a:schemeClr val="accent3"/>
                </a:solidFill>
                <a:hlinkClick r:id="rId3">
                  <a:extLst>
                    <a:ext uri="{A12FA001-AC4F-418D-AE19-62706E023703}">
                      <ahyp:hlinkClr xmlns:ahyp="http://schemas.microsoft.com/office/drawing/2018/hyperlinkcolor" val="tx"/>
                    </a:ext>
                  </a:extLst>
                </a:hlinkClick>
              </a:rPr>
              <a:t>Lecture Unit: Structural Analysis of Beams with Ansys Discovery | Ansys</a:t>
            </a:r>
            <a:endParaRPr lang="en-US" dirty="0">
              <a:solidFill>
                <a:schemeClr val="accent3"/>
              </a:solidFill>
            </a:endParaRPr>
          </a:p>
          <a:p>
            <a:pPr marL="766445" lvl="1" indent="-285750">
              <a:buClr>
                <a:schemeClr val="accent1"/>
              </a:buClr>
              <a:buSzPct val="100000"/>
              <a:buFont typeface="Wingdings" panose="05000000000000000000" pitchFamily="2" charset="2"/>
              <a:buChar char="§"/>
            </a:pPr>
            <a:r>
              <a:rPr lang="en-GB" dirty="0"/>
              <a:t>Software: </a:t>
            </a:r>
            <a:r>
              <a:rPr lang="en-GB" dirty="0" err="1">
                <a:hlinkClick r:id="rId4">
                  <a:extLst>
                    <a:ext uri="{A12FA001-AC4F-418D-AE19-62706E023703}">
                      <ahyp:hlinkClr xmlns:ahyp="http://schemas.microsoft.com/office/drawing/2018/hyperlinkcolor" val="tx"/>
                    </a:ext>
                  </a:extLst>
                </a:hlinkClick>
              </a:rPr>
              <a:t>OnScale</a:t>
            </a:r>
            <a:r>
              <a:rPr lang="en-GB" dirty="0">
                <a:hlinkClick r:id="rId4">
                  <a:extLst>
                    <a:ext uri="{A12FA001-AC4F-418D-AE19-62706E023703}">
                      <ahyp:hlinkClr xmlns:ahyp="http://schemas.microsoft.com/office/drawing/2018/hyperlinkcolor" val="tx"/>
                    </a:ext>
                  </a:extLst>
                </a:hlinkClick>
              </a:rPr>
              <a:t> Solve</a:t>
            </a:r>
            <a:endParaRPr lang="en-GB" dirty="0"/>
          </a:p>
        </p:txBody>
      </p:sp>
      <p:sp>
        <p:nvSpPr>
          <p:cNvPr id="6" name="Content Placeholder 3">
            <a:extLst>
              <a:ext uri="{FF2B5EF4-FFF2-40B4-BE49-F238E27FC236}">
                <a16:creationId xmlns:a16="http://schemas.microsoft.com/office/drawing/2014/main" id="{AF43E9EC-6420-D8D5-2DEE-93677A7B1083}"/>
              </a:ext>
            </a:extLst>
          </p:cNvPr>
          <p:cNvSpPr txBox="1">
            <a:spLocks/>
          </p:cNvSpPr>
          <p:nvPr/>
        </p:nvSpPr>
        <p:spPr bwMode="auto">
          <a:xfrm>
            <a:off x="952127" y="4493165"/>
            <a:ext cx="10276514" cy="1532727"/>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1800" b="1" i="0" u="none" strike="noStrike" kern="0" cap="none" spc="0" normalizeH="0" baseline="0" noProof="0">
                <a:ln>
                  <a:noFill/>
                </a:ln>
                <a:solidFill>
                  <a:srgbClr val="0C0C0C"/>
                </a:solidFill>
                <a:effectLst/>
                <a:uLnTx/>
                <a:uFillTx/>
                <a:ea typeface="+mn-ea"/>
                <a:cs typeface="+mn-cs"/>
              </a:rPr>
              <a:t>Further reading/information</a:t>
            </a:r>
          </a:p>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endParaRPr lang="en-GB" kern="0">
              <a:solidFill>
                <a:srgbClr val="0C0C0C"/>
              </a:solidFill>
            </a:endParaRPr>
          </a:p>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endParaRPr kumimoji="0" lang="en-GB" sz="1800" b="1" i="0" u="none" strike="noStrike" kern="0" cap="none" spc="0" normalizeH="0" baseline="0" noProof="0">
              <a:ln>
                <a:noFill/>
              </a:ln>
              <a:solidFill>
                <a:srgbClr val="0C0C0C"/>
              </a:solidFill>
              <a:effectLst/>
              <a:uLnTx/>
              <a:uFillTx/>
              <a:ea typeface="+mn-ea"/>
              <a:cs typeface="+mn-cs"/>
            </a:endParaRPr>
          </a:p>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endParaRPr kumimoji="0" lang="en-GB" sz="1800" b="1" i="0" u="none" strike="noStrike" kern="0" cap="none" spc="0" normalizeH="0" baseline="0" noProof="0">
              <a:ln>
                <a:noFill/>
              </a:ln>
              <a:solidFill>
                <a:srgbClr val="0C0C0C"/>
              </a:solidFill>
              <a:effectLst/>
              <a:uLnTx/>
              <a:uFillTx/>
              <a:ea typeface="+mn-ea"/>
              <a:cs typeface="+mn-cs"/>
            </a:endParaRPr>
          </a:p>
        </p:txBody>
      </p:sp>
      <p:sp>
        <p:nvSpPr>
          <p:cNvPr id="12" name="TextBox 11">
            <a:extLst>
              <a:ext uri="{FF2B5EF4-FFF2-40B4-BE49-F238E27FC236}">
                <a16:creationId xmlns:a16="http://schemas.microsoft.com/office/drawing/2014/main" id="{A8504260-FB6F-B0B9-B78B-0BA989DB9563}"/>
              </a:ext>
            </a:extLst>
          </p:cNvPr>
          <p:cNvSpPr txBox="1"/>
          <p:nvPr/>
        </p:nvSpPr>
        <p:spPr>
          <a:xfrm>
            <a:off x="6657975" y="4875073"/>
            <a:ext cx="3981450" cy="1028423"/>
          </a:xfrm>
          <a:prstGeom prst="rect">
            <a:avLst/>
          </a:prstGeom>
          <a:noFill/>
        </p:spPr>
        <p:txBody>
          <a:bodyPr wrap="square">
            <a:spAutoFit/>
          </a:bodyPr>
          <a:lstStyle/>
          <a:p>
            <a:pPr marL="766445" marR="0" lvl="1" indent="-285750" algn="l" defTabSz="914400" rtl="0" eaLnBrk="1" fontAlgn="auto" latinLnBrk="0" hangingPunct="1">
              <a:lnSpc>
                <a:spcPct val="150000"/>
              </a:lnSpc>
              <a:spcBef>
                <a:spcPts val="0"/>
              </a:spcBef>
              <a:spcAft>
                <a:spcPts val="0"/>
              </a:spcAft>
              <a:buClr>
                <a:srgbClr val="FFB71B"/>
              </a:buClr>
              <a:buSzPct val="100000"/>
              <a:buFont typeface="Wingdings" panose="05000000000000000000" pitchFamily="2" charset="2"/>
              <a:buChar char="§"/>
              <a:tabLst/>
              <a:defRPr/>
            </a:pP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Ansys </a:t>
            </a:r>
            <a:r>
              <a:rPr kumimoji="0" lang="en-GB" sz="1400" b="0" i="0" u="none" strike="noStrike" kern="1200" cap="none" spc="0" normalizeH="0" baseline="0" noProof="0" dirty="0" err="1">
                <a:ln>
                  <a:noFill/>
                </a:ln>
                <a:solidFill>
                  <a:srgbClr val="000000"/>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OnScale</a:t>
            </a: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 Blogs</a:t>
            </a:r>
            <a:endPar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endParaRPr>
          </a:p>
          <a:p>
            <a:pPr marL="766445" marR="0" lvl="1" indent="-285750" algn="l" defTabSz="914400" rtl="0" eaLnBrk="1" fontAlgn="auto" latinLnBrk="0" hangingPunct="1">
              <a:lnSpc>
                <a:spcPct val="150000"/>
              </a:lnSpc>
              <a:spcBef>
                <a:spcPts val="0"/>
              </a:spcBef>
              <a:spcAft>
                <a:spcPts val="0"/>
              </a:spcAft>
              <a:buClr>
                <a:srgbClr val="FFB71B"/>
              </a:buClr>
              <a:buSzPct val="100000"/>
              <a:buFont typeface="Wingdings" panose="05000000000000000000" pitchFamily="2" charset="2"/>
              <a:buChar char="§"/>
              <a:tabLst/>
              <a:defRPr/>
            </a:pP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Ansys Innovation Courses</a:t>
            </a:r>
            <a:endPar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66445" marR="0" lvl="1" indent="-285750" algn="l" defTabSz="914400" rtl="0" eaLnBrk="1" fontAlgn="auto" latinLnBrk="0" hangingPunct="1">
              <a:lnSpc>
                <a:spcPct val="150000"/>
              </a:lnSpc>
              <a:spcBef>
                <a:spcPts val="0"/>
              </a:spcBef>
              <a:spcAft>
                <a:spcPts val="0"/>
              </a:spcAft>
              <a:buClr>
                <a:srgbClr val="FFB71B"/>
              </a:buClr>
              <a:buSzPct val="100000"/>
              <a:buFont typeface="Wingdings" panose="05000000000000000000" pitchFamily="2" charset="2"/>
              <a:buChar char="§"/>
              <a:tabLst/>
              <a:defRPr/>
            </a:pP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Ansys Education Resources</a:t>
            </a:r>
            <a:endPar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02AFCD9-E1B3-6902-A24B-7F9A5B8F4AD9}"/>
              </a:ext>
            </a:extLst>
          </p:cNvPr>
          <p:cNvSpPr txBox="1"/>
          <p:nvPr/>
        </p:nvSpPr>
        <p:spPr>
          <a:xfrm>
            <a:off x="1298575" y="4870675"/>
            <a:ext cx="3981450" cy="1028423"/>
          </a:xfrm>
          <a:prstGeom prst="rect">
            <a:avLst/>
          </a:prstGeom>
          <a:noFill/>
        </p:spPr>
        <p:txBody>
          <a:bodyPr wrap="square">
            <a:spAutoFit/>
          </a:bodyPr>
          <a:lstStyle/>
          <a:p>
            <a:pPr marL="766445" marR="0" lvl="1" indent="-285750" algn="l" defTabSz="914400" rtl="0" eaLnBrk="1" fontAlgn="auto" latinLnBrk="0" hangingPunct="1">
              <a:lnSpc>
                <a:spcPct val="150000"/>
              </a:lnSpc>
              <a:spcBef>
                <a:spcPts val="0"/>
              </a:spcBef>
              <a:spcAft>
                <a:spcPts val="0"/>
              </a:spcAft>
              <a:buClr>
                <a:srgbClr val="FFB71B"/>
              </a:buClr>
              <a:buSzPct val="100000"/>
              <a:buFont typeface="Wingdings" panose="05000000000000000000" pitchFamily="2" charset="2"/>
              <a:buChar char="§"/>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Ansys Academic</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endParaRPr>
          </a:p>
          <a:p>
            <a:pPr marL="766445" marR="0" lvl="1" indent="-285750" algn="l" defTabSz="914400" rtl="0" eaLnBrk="1" fontAlgn="auto" latinLnBrk="0" hangingPunct="1">
              <a:lnSpc>
                <a:spcPct val="150000"/>
              </a:lnSpc>
              <a:spcBef>
                <a:spcPts val="0"/>
              </a:spcBef>
              <a:spcAft>
                <a:spcPts val="0"/>
              </a:spcAft>
              <a:buClr>
                <a:srgbClr val="FFB71B"/>
              </a:buClr>
              <a:buSzPct val="100000"/>
              <a:buFont typeface="Wingdings" panose="05000000000000000000" pitchFamily="2" charset="2"/>
              <a:buChar char="§"/>
              <a:tabLst/>
              <a:defRPr/>
            </a:pPr>
            <a:r>
              <a:rPr lang="en-US" sz="1400">
                <a:hlinkClick r:id="rId10">
                  <a:extLst>
                    <a:ext uri="{A12FA001-AC4F-418D-AE19-62706E023703}">
                      <ahyp:hlinkClr xmlns:ahyp="http://schemas.microsoft.com/office/drawing/2018/hyperlinkcolor" val="tx"/>
                    </a:ext>
                  </a:extLst>
                </a:hlinkClick>
              </a:rPr>
              <a:t>Ansys </a:t>
            </a:r>
            <a:r>
              <a:rPr lang="en-US" sz="1400" err="1">
                <a:hlinkClick r:id="rId10">
                  <a:extLst>
                    <a:ext uri="{A12FA001-AC4F-418D-AE19-62706E023703}">
                      <ahyp:hlinkClr xmlns:ahyp="http://schemas.microsoft.com/office/drawing/2018/hyperlinkcolor" val="tx"/>
                    </a:ext>
                  </a:extLst>
                </a:hlinkClick>
              </a:rPr>
              <a:t>OnScale</a:t>
            </a:r>
            <a:r>
              <a:rPr lang="en-US" sz="1400">
                <a:hlinkClick r:id="rId10">
                  <a:extLst>
                    <a:ext uri="{A12FA001-AC4F-418D-AE19-62706E023703}">
                      <ahyp:hlinkClr xmlns:ahyp="http://schemas.microsoft.com/office/drawing/2018/hyperlinkcolor" val="tx"/>
                    </a:ext>
                  </a:extLst>
                </a:hlinkClick>
              </a:rPr>
              <a:t> Simulation Tutorials </a:t>
            </a:r>
            <a:endParaRPr lang="en-US" sz="1400"/>
          </a:p>
          <a:p>
            <a:pPr marL="766445" marR="0" lvl="1" indent="-285750" algn="l" defTabSz="914400" rtl="0" eaLnBrk="1" fontAlgn="auto" latinLnBrk="0" hangingPunct="1">
              <a:lnSpc>
                <a:spcPct val="150000"/>
              </a:lnSpc>
              <a:spcBef>
                <a:spcPts val="0"/>
              </a:spcBef>
              <a:spcAft>
                <a:spcPts val="0"/>
              </a:spcAft>
              <a:buClr>
                <a:srgbClr val="FFB71B"/>
              </a:buClr>
              <a:buSzPct val="100000"/>
              <a:buFont typeface="Wingdings" panose="05000000000000000000" pitchFamily="2" charset="2"/>
              <a:buChar char="§"/>
              <a:tabLst/>
              <a:defRPr/>
            </a:pPr>
            <a:r>
              <a:rPr lang="en-US" sz="1400">
                <a:hlinkClick r:id="rId11">
                  <a:extLst>
                    <a:ext uri="{A12FA001-AC4F-418D-AE19-62706E023703}">
                      <ahyp:hlinkClr xmlns:ahyp="http://schemas.microsoft.com/office/drawing/2018/hyperlinkcolor" val="tx"/>
                    </a:ext>
                  </a:extLst>
                </a:hlinkClick>
              </a:rPr>
              <a:t>Ansys </a:t>
            </a:r>
            <a:r>
              <a:rPr lang="en-US" sz="1400" err="1">
                <a:hlinkClick r:id="rId11">
                  <a:extLst>
                    <a:ext uri="{A12FA001-AC4F-418D-AE19-62706E023703}">
                      <ahyp:hlinkClr xmlns:ahyp="http://schemas.microsoft.com/office/drawing/2018/hyperlinkcolor" val="tx"/>
                    </a:ext>
                  </a:extLst>
                </a:hlinkClick>
              </a:rPr>
              <a:t>OnScale</a:t>
            </a:r>
            <a:r>
              <a:rPr lang="en-US" sz="1400">
                <a:hlinkClick r:id="rId11">
                  <a:extLst>
                    <a:ext uri="{A12FA001-AC4F-418D-AE19-62706E023703}">
                      <ahyp:hlinkClr xmlns:ahyp="http://schemas.microsoft.com/office/drawing/2018/hyperlinkcolor" val="tx"/>
                    </a:ext>
                  </a:extLst>
                </a:hlinkClick>
              </a:rPr>
              <a:t> Webinars</a:t>
            </a:r>
            <a:endParaRPr kumimoji="0" lang="en-GB" sz="1400" b="0" i="0" u="none" strike="noStrike" kern="1200" cap="none" spc="0" normalizeH="0" baseline="0" noProof="0">
              <a:ln>
                <a:noFill/>
              </a:ln>
              <a:effectLst/>
              <a:uLnTx/>
              <a:uFillTx/>
              <a:latin typeface="Calibri" panose="020F0502020204030204"/>
              <a:ea typeface="+mn-ea"/>
              <a:cs typeface="+mn-cs"/>
            </a:endParaRPr>
          </a:p>
        </p:txBody>
      </p:sp>
      <p:pic>
        <p:nvPicPr>
          <p:cNvPr id="14" name="Graphic 13" descr="Internet outline">
            <a:extLst>
              <a:ext uri="{FF2B5EF4-FFF2-40B4-BE49-F238E27FC236}">
                <a16:creationId xmlns:a16="http://schemas.microsoft.com/office/drawing/2014/main" id="{E8723C2E-52E9-EFDE-1346-D02E49D0BBB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26473" y="5051182"/>
            <a:ext cx="634719" cy="644740"/>
          </a:xfrm>
          <a:prstGeom prst="rect">
            <a:avLst/>
          </a:prstGeom>
        </p:spPr>
      </p:pic>
    </p:spTree>
    <p:extLst>
      <p:ext uri="{BB962C8B-B14F-4D97-AF65-F5344CB8AC3E}">
        <p14:creationId xmlns:p14="http://schemas.microsoft.com/office/powerpoint/2010/main" val="3880842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410173-3F79-3565-6DED-9641050D05A5}"/>
              </a:ext>
            </a:extLst>
          </p:cNvPr>
          <p:cNvSpPr>
            <a:spLocks noGrp="1"/>
          </p:cNvSpPr>
          <p:nvPr>
            <p:ph type="sldNum" sz="quarter" idx="11"/>
          </p:nvPr>
        </p:nvSpPr>
        <p:spPr/>
        <p:txBody>
          <a:bodyPr/>
          <a:lstStyle/>
          <a:p>
            <a:fld id="{F0D23093-2AB0-F74C-B865-1A12A15B650E}" type="slidenum">
              <a:rPr lang="en-US" smtClean="0"/>
              <a:pPr/>
              <a:t>20</a:t>
            </a:fld>
            <a:endParaRPr lang="en-US"/>
          </a:p>
        </p:txBody>
      </p:sp>
      <p:sp>
        <p:nvSpPr>
          <p:cNvPr id="3" name="Title 2">
            <a:extLst>
              <a:ext uri="{FF2B5EF4-FFF2-40B4-BE49-F238E27FC236}">
                <a16:creationId xmlns:a16="http://schemas.microsoft.com/office/drawing/2014/main" id="{5D4CDC3C-FC25-9447-3FB6-A0DC1F69BEE7}"/>
              </a:ext>
            </a:extLst>
          </p:cNvPr>
          <p:cNvSpPr>
            <a:spLocks noGrp="1"/>
          </p:cNvSpPr>
          <p:nvPr>
            <p:ph type="title"/>
          </p:nvPr>
        </p:nvSpPr>
        <p:spPr/>
        <p:txBody>
          <a:bodyPr/>
          <a:lstStyle/>
          <a:p>
            <a:r>
              <a:rPr lang="en-US"/>
              <a:t>Solution: Comparing analytical and simulation results</a:t>
            </a:r>
            <a:endParaRPr lang="en-DE"/>
          </a:p>
        </p:txBody>
      </p:sp>
      <p:sp>
        <p:nvSpPr>
          <p:cNvPr id="6" name="Rectangle 5">
            <a:extLst>
              <a:ext uri="{FF2B5EF4-FFF2-40B4-BE49-F238E27FC236}">
                <a16:creationId xmlns:a16="http://schemas.microsoft.com/office/drawing/2014/main" id="{A122A440-1CE9-E6C8-5667-2E987BE85255}"/>
              </a:ext>
            </a:extLst>
          </p:cNvPr>
          <p:cNvSpPr/>
          <p:nvPr/>
        </p:nvSpPr>
        <p:spPr>
          <a:xfrm>
            <a:off x="1055440" y="1700808"/>
            <a:ext cx="2880320" cy="247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7" name="Group 6">
            <a:extLst>
              <a:ext uri="{FF2B5EF4-FFF2-40B4-BE49-F238E27FC236}">
                <a16:creationId xmlns:a16="http://schemas.microsoft.com/office/drawing/2014/main" id="{F0934955-3200-FA6E-25F7-0BB03B397470}"/>
              </a:ext>
            </a:extLst>
          </p:cNvPr>
          <p:cNvGrpSpPr/>
          <p:nvPr/>
        </p:nvGrpSpPr>
        <p:grpSpPr>
          <a:xfrm>
            <a:off x="911424" y="1340768"/>
            <a:ext cx="128664" cy="936104"/>
            <a:chOff x="2495600" y="2852936"/>
            <a:chExt cx="128664" cy="936104"/>
          </a:xfrm>
        </p:grpSpPr>
        <p:cxnSp>
          <p:nvCxnSpPr>
            <p:cNvPr id="8" name="Straight Connector 7">
              <a:extLst>
                <a:ext uri="{FF2B5EF4-FFF2-40B4-BE49-F238E27FC236}">
                  <a16:creationId xmlns:a16="http://schemas.microsoft.com/office/drawing/2014/main" id="{FDC0687C-A281-9A1E-BB32-FF1B6728DA73}"/>
                </a:ext>
              </a:extLst>
            </p:cNvPr>
            <p:cNvCxnSpPr/>
            <p:nvPr/>
          </p:nvCxnSpPr>
          <p:spPr>
            <a:xfrm>
              <a:off x="2624264" y="2852936"/>
              <a:ext cx="0" cy="936104"/>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09B19778-C613-CD8C-7338-970C73EA9278}"/>
                </a:ext>
              </a:extLst>
            </p:cNvPr>
            <p:cNvCxnSpPr/>
            <p:nvPr/>
          </p:nvCxnSpPr>
          <p:spPr>
            <a:xfrm flipH="1">
              <a:off x="2495600" y="2924944"/>
              <a:ext cx="128664" cy="144016"/>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4622F80-A47C-9B74-8E91-845A6AF7C77A}"/>
                </a:ext>
              </a:extLst>
            </p:cNvPr>
            <p:cNvCxnSpPr/>
            <p:nvPr/>
          </p:nvCxnSpPr>
          <p:spPr>
            <a:xfrm flipH="1">
              <a:off x="2495600" y="3114456"/>
              <a:ext cx="128664" cy="144016"/>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3BF45268-4D96-73A5-ED32-47C3933741A6}"/>
                </a:ext>
              </a:extLst>
            </p:cNvPr>
            <p:cNvCxnSpPr/>
            <p:nvPr/>
          </p:nvCxnSpPr>
          <p:spPr>
            <a:xfrm flipH="1">
              <a:off x="2495600" y="3356992"/>
              <a:ext cx="128664" cy="144016"/>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E0E9F2A-43EE-84BD-1F32-2F7BB8E05F73}"/>
                </a:ext>
              </a:extLst>
            </p:cNvPr>
            <p:cNvCxnSpPr/>
            <p:nvPr/>
          </p:nvCxnSpPr>
          <p:spPr>
            <a:xfrm flipH="1">
              <a:off x="2495600" y="3559326"/>
              <a:ext cx="128664" cy="144016"/>
            </a:xfrm>
            <a:prstGeom prst="line">
              <a:avLst/>
            </a:prstGeom>
          </p:spPr>
          <p:style>
            <a:lnRef idx="1">
              <a:schemeClr val="dk1"/>
            </a:lnRef>
            <a:fillRef idx="0">
              <a:schemeClr val="dk1"/>
            </a:fillRef>
            <a:effectRef idx="0">
              <a:schemeClr val="dk1"/>
            </a:effectRef>
            <a:fontRef idx="minor">
              <a:schemeClr val="tx1"/>
            </a:fontRef>
          </p:style>
        </p:cxnSp>
      </p:grpSp>
      <p:grpSp>
        <p:nvGrpSpPr>
          <p:cNvPr id="16" name="Group 15">
            <a:extLst>
              <a:ext uri="{FF2B5EF4-FFF2-40B4-BE49-F238E27FC236}">
                <a16:creationId xmlns:a16="http://schemas.microsoft.com/office/drawing/2014/main" id="{584FE25A-08F8-E77D-AB0E-AD4D65934363}"/>
              </a:ext>
            </a:extLst>
          </p:cNvPr>
          <p:cNvGrpSpPr/>
          <p:nvPr/>
        </p:nvGrpSpPr>
        <p:grpSpPr>
          <a:xfrm rot="10800000">
            <a:off x="3942655" y="1344597"/>
            <a:ext cx="128664" cy="936104"/>
            <a:chOff x="2495600" y="2852936"/>
            <a:chExt cx="128664" cy="936104"/>
          </a:xfrm>
        </p:grpSpPr>
        <p:cxnSp>
          <p:nvCxnSpPr>
            <p:cNvPr id="17" name="Straight Connector 16">
              <a:extLst>
                <a:ext uri="{FF2B5EF4-FFF2-40B4-BE49-F238E27FC236}">
                  <a16:creationId xmlns:a16="http://schemas.microsoft.com/office/drawing/2014/main" id="{B78383B9-E84A-C1F7-BFC3-06BAC7D0E49B}"/>
                </a:ext>
              </a:extLst>
            </p:cNvPr>
            <p:cNvCxnSpPr/>
            <p:nvPr/>
          </p:nvCxnSpPr>
          <p:spPr>
            <a:xfrm>
              <a:off x="2624264" y="2852936"/>
              <a:ext cx="0" cy="936104"/>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183C7F24-739A-6DA0-AB99-D3BFE73BA3C3}"/>
                </a:ext>
              </a:extLst>
            </p:cNvPr>
            <p:cNvCxnSpPr/>
            <p:nvPr/>
          </p:nvCxnSpPr>
          <p:spPr>
            <a:xfrm flipH="1">
              <a:off x="2495600" y="2924944"/>
              <a:ext cx="128664" cy="144016"/>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C9D934CC-15AA-D248-9FB2-BD3FC4E52081}"/>
                </a:ext>
              </a:extLst>
            </p:cNvPr>
            <p:cNvCxnSpPr/>
            <p:nvPr/>
          </p:nvCxnSpPr>
          <p:spPr>
            <a:xfrm flipH="1">
              <a:off x="2495600" y="3114456"/>
              <a:ext cx="128664" cy="144016"/>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75C40C94-A7EA-D24C-2474-E6727DE0FEBD}"/>
                </a:ext>
              </a:extLst>
            </p:cNvPr>
            <p:cNvCxnSpPr/>
            <p:nvPr/>
          </p:nvCxnSpPr>
          <p:spPr>
            <a:xfrm flipH="1">
              <a:off x="2495600" y="3356992"/>
              <a:ext cx="128664" cy="144016"/>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7912313-1FC3-D0C8-AC13-40E00826DDDC}"/>
                </a:ext>
              </a:extLst>
            </p:cNvPr>
            <p:cNvCxnSpPr/>
            <p:nvPr/>
          </p:nvCxnSpPr>
          <p:spPr>
            <a:xfrm flipH="1">
              <a:off x="2495600" y="3559326"/>
              <a:ext cx="128664" cy="144016"/>
            </a:xfrm>
            <a:prstGeom prst="line">
              <a:avLst/>
            </a:prstGeom>
          </p:spPr>
          <p:style>
            <a:lnRef idx="1">
              <a:schemeClr val="dk1"/>
            </a:lnRef>
            <a:fillRef idx="0">
              <a:schemeClr val="dk1"/>
            </a:fillRef>
            <a:effectRef idx="0">
              <a:schemeClr val="dk1"/>
            </a:effectRef>
            <a:fontRef idx="minor">
              <a:schemeClr val="tx1"/>
            </a:fontRef>
          </p:style>
        </p:cxnSp>
      </p:grpSp>
      <p:sp>
        <p:nvSpPr>
          <p:cNvPr id="23" name="Arrow: Down 22">
            <a:extLst>
              <a:ext uri="{FF2B5EF4-FFF2-40B4-BE49-F238E27FC236}">
                <a16:creationId xmlns:a16="http://schemas.microsoft.com/office/drawing/2014/main" id="{A1EF302E-1D2F-7FB5-4304-C815A0F6C3D8}"/>
              </a:ext>
            </a:extLst>
          </p:cNvPr>
          <p:cNvSpPr/>
          <p:nvPr/>
        </p:nvSpPr>
        <p:spPr>
          <a:xfrm>
            <a:off x="2357740" y="1160028"/>
            <a:ext cx="217634" cy="5433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5" name="TextBox 24">
            <a:extLst>
              <a:ext uri="{FF2B5EF4-FFF2-40B4-BE49-F238E27FC236}">
                <a16:creationId xmlns:a16="http://schemas.microsoft.com/office/drawing/2014/main" id="{D5DBA96F-624D-1034-DCCA-2DA34EADCD97}"/>
              </a:ext>
            </a:extLst>
          </p:cNvPr>
          <p:cNvSpPr txBox="1"/>
          <p:nvPr/>
        </p:nvSpPr>
        <p:spPr>
          <a:xfrm>
            <a:off x="2163359" y="677455"/>
            <a:ext cx="1510556" cy="369332"/>
          </a:xfrm>
          <a:prstGeom prst="rect">
            <a:avLst/>
          </a:prstGeom>
          <a:noFill/>
        </p:spPr>
        <p:txBody>
          <a:bodyPr wrap="square" rtlCol="0">
            <a:spAutoFit/>
          </a:bodyPr>
          <a:lstStyle/>
          <a:p>
            <a:r>
              <a:rPr lang="en-US"/>
              <a:t>10kN</a:t>
            </a:r>
            <a:endParaRPr lang="en-DE"/>
          </a:p>
        </p:txBody>
      </p:sp>
      <p:cxnSp>
        <p:nvCxnSpPr>
          <p:cNvPr id="27" name="Straight Arrow Connector 26">
            <a:extLst>
              <a:ext uri="{FF2B5EF4-FFF2-40B4-BE49-F238E27FC236}">
                <a16:creationId xmlns:a16="http://schemas.microsoft.com/office/drawing/2014/main" id="{7FB5158B-8CA3-0380-7E27-FBB64DE5D465}"/>
              </a:ext>
            </a:extLst>
          </p:cNvPr>
          <p:cNvCxnSpPr>
            <a:cxnSpLocks/>
          </p:cNvCxnSpPr>
          <p:nvPr/>
        </p:nvCxnSpPr>
        <p:spPr>
          <a:xfrm>
            <a:off x="1055440" y="2564904"/>
            <a:ext cx="2808312"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377140AE-E059-D058-F31F-E21530C52A1D}"/>
              </a:ext>
            </a:extLst>
          </p:cNvPr>
          <p:cNvSpPr txBox="1"/>
          <p:nvPr/>
        </p:nvSpPr>
        <p:spPr>
          <a:xfrm>
            <a:off x="2246139" y="2551271"/>
            <a:ext cx="766145" cy="369332"/>
          </a:xfrm>
          <a:prstGeom prst="rect">
            <a:avLst/>
          </a:prstGeom>
          <a:noFill/>
        </p:spPr>
        <p:txBody>
          <a:bodyPr wrap="square" rtlCol="0">
            <a:spAutoFit/>
          </a:bodyPr>
          <a:lstStyle/>
          <a:p>
            <a:r>
              <a:rPr lang="en-US"/>
              <a:t>1m</a:t>
            </a:r>
            <a:endParaRPr lang="en-DE"/>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FE01EFF-A1FB-77FF-8D25-14B7B30F4A79}"/>
                  </a:ext>
                </a:extLst>
              </p:cNvPr>
              <p:cNvSpPr txBox="1"/>
              <p:nvPr/>
            </p:nvSpPr>
            <p:spPr>
              <a:xfrm>
                <a:off x="-19381" y="3420011"/>
                <a:ext cx="3343071" cy="55579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DE" i="1" smtClean="0">
                              <a:latin typeface="Cambria Math" panose="02040503050406030204" pitchFamily="18" charset="0"/>
                            </a:rPr>
                          </m:ctrlPr>
                        </m:sSubPr>
                        <m:e>
                          <m:r>
                            <a:rPr lang="en-DE" i="1" smtClean="0">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rPr>
                            <m:t>𝑚𝑎𝑥</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𝐹</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𝐿</m:t>
                              </m:r>
                            </m:e>
                            <m:sup>
                              <m:r>
                                <a:rPr lang="en-US" b="0" i="1" smtClean="0">
                                  <a:latin typeface="Cambria Math" panose="02040503050406030204" pitchFamily="18" charset="0"/>
                                </a:rPr>
                                <m:t>3</m:t>
                              </m:r>
                            </m:sup>
                          </m:sSup>
                        </m:num>
                        <m:den>
                          <m:r>
                            <a:rPr lang="en-US" b="0" i="1" smtClean="0">
                              <a:latin typeface="Cambria Math" panose="02040503050406030204" pitchFamily="18" charset="0"/>
                            </a:rPr>
                            <m:t>192</m:t>
                          </m:r>
                          <m:r>
                            <a:rPr lang="en-US" b="0" i="1" smtClean="0">
                              <a:latin typeface="Cambria Math" panose="02040503050406030204" pitchFamily="18" charset="0"/>
                            </a:rPr>
                            <m:t>𝐸𝐼</m:t>
                          </m:r>
                        </m:den>
                      </m:f>
                    </m:oMath>
                  </m:oMathPara>
                </a14:m>
                <a:endParaRPr lang="en-DE"/>
              </a:p>
            </p:txBody>
          </p:sp>
        </mc:Choice>
        <mc:Fallback xmlns="">
          <p:sp>
            <p:nvSpPr>
              <p:cNvPr id="29" name="TextBox 28">
                <a:extLst>
                  <a:ext uri="{FF2B5EF4-FFF2-40B4-BE49-F238E27FC236}">
                    <a16:creationId xmlns:a16="http://schemas.microsoft.com/office/drawing/2014/main" id="{EFE01EFF-A1FB-77FF-8D25-14B7B30F4A79}"/>
                  </a:ext>
                </a:extLst>
              </p:cNvPr>
              <p:cNvSpPr txBox="1">
                <a:spLocks noRot="1" noChangeAspect="1" noMove="1" noResize="1" noEditPoints="1" noAdjustHandles="1" noChangeArrowheads="1" noChangeShapeType="1" noTextEdit="1"/>
              </p:cNvSpPr>
              <p:nvPr/>
            </p:nvSpPr>
            <p:spPr>
              <a:xfrm>
                <a:off x="-19381" y="3420011"/>
                <a:ext cx="3343071" cy="55579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57CCBE1-2639-E0FC-3507-49A504039860}"/>
                  </a:ext>
                </a:extLst>
              </p:cNvPr>
              <p:cNvSpPr txBox="1"/>
              <p:nvPr/>
            </p:nvSpPr>
            <p:spPr>
              <a:xfrm>
                <a:off x="407368" y="4202238"/>
                <a:ext cx="6096000" cy="8861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i="1">
                              <a:latin typeface="Cambria Math" panose="02040503050406030204" pitchFamily="18" charset="0"/>
                            </a:rPr>
                            <m:t>10000</m:t>
                          </m:r>
                          <m:r>
                            <m:rPr>
                              <m:sty m:val="p"/>
                            </m:rPr>
                            <a:rPr lang="en-US">
                              <a:latin typeface="Cambria Math" panose="02040503050406030204" pitchFamily="18" charset="0"/>
                            </a:rPr>
                            <m:t>N</m:t>
                          </m:r>
                          <m:r>
                            <a:rPr lang="en-US">
                              <a:latin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(1000</m:t>
                              </m:r>
                              <m:r>
                                <m:rPr>
                                  <m:sty m:val="p"/>
                                </m:rPr>
                                <a:rPr lang="en-US">
                                  <a:latin typeface="Cambria Math" panose="02040503050406030204" pitchFamily="18" charset="0"/>
                                </a:rPr>
                                <m:t>mm</m:t>
                              </m:r>
                              <m:r>
                                <a:rPr lang="en-US">
                                  <a:latin typeface="Cambria Math" panose="02040503050406030204" pitchFamily="18" charset="0"/>
                                </a:rPr>
                                <m:t>)</m:t>
                              </m:r>
                            </m:e>
                            <m:sup>
                              <m:r>
                                <a:rPr lang="en-US" i="1">
                                  <a:latin typeface="Cambria Math" panose="02040503050406030204" pitchFamily="18" charset="0"/>
                                </a:rPr>
                                <m:t>3</m:t>
                              </m:r>
                            </m:sup>
                          </m:sSup>
                        </m:num>
                        <m:den>
                          <m:r>
                            <a:rPr lang="en-US" b="0" i="1" smtClean="0">
                              <a:latin typeface="Cambria Math" panose="02040503050406030204" pitchFamily="18" charset="0"/>
                            </a:rPr>
                            <m:t>192∗200000</m:t>
                          </m:r>
                          <m:f>
                            <m:fPr>
                              <m:ctrlPr>
                                <a:rPr lang="en-US" b="0" i="1" smtClean="0">
                                  <a:latin typeface="Cambria Math" panose="02040503050406030204" pitchFamily="18" charset="0"/>
                                </a:rPr>
                              </m:ctrlPr>
                            </m:fPr>
                            <m:num>
                              <m:r>
                                <a:rPr lang="en-US" b="0" i="1" smtClean="0">
                                  <a:latin typeface="Cambria Math" panose="02040503050406030204" pitchFamily="18" charset="0"/>
                                </a:rPr>
                                <m:t>𝑁</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𝑚𝑚</m:t>
                                  </m:r>
                                </m:e>
                                <m:sup>
                                  <m:r>
                                    <a:rPr lang="en-US" b="0" i="1" smtClean="0">
                                      <a:latin typeface="Cambria Math" panose="02040503050406030204" pitchFamily="18" charset="0"/>
                                    </a:rPr>
                                    <m:t>2</m:t>
                                  </m:r>
                                </m:sup>
                              </m:sSup>
                            </m:den>
                          </m:f>
                          <m:r>
                            <a:rPr lang="en-US" b="0" i="1" smtClean="0">
                              <a:latin typeface="Cambria Math" panose="02040503050406030204" pitchFamily="18" charset="0"/>
                            </a:rPr>
                            <m:t>∗3320000</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𝑚𝑚</m:t>
                              </m:r>
                            </m:e>
                            <m:sup>
                              <m:r>
                                <a:rPr lang="en-US" b="0" i="1" smtClean="0">
                                  <a:latin typeface="Cambria Math" panose="02040503050406030204" pitchFamily="18" charset="0"/>
                                </a:rPr>
                                <m:t>4</m:t>
                              </m:r>
                            </m:sup>
                          </m:sSup>
                        </m:den>
                      </m:f>
                      <m:r>
                        <a:rPr lang="en-US" b="0" i="1" smtClean="0">
                          <a:latin typeface="Cambria Math" panose="02040503050406030204" pitchFamily="18" charset="0"/>
                        </a:rPr>
                        <m:t>=0.078</m:t>
                      </m:r>
                      <m:r>
                        <a:rPr lang="en-US" b="0" i="1" smtClean="0">
                          <a:latin typeface="Cambria Math" panose="02040503050406030204" pitchFamily="18" charset="0"/>
                        </a:rPr>
                        <m:t>𝑚𝑚</m:t>
                      </m:r>
                    </m:oMath>
                  </m:oMathPara>
                </a14:m>
                <a:endParaRPr lang="en-DE"/>
              </a:p>
            </p:txBody>
          </p:sp>
        </mc:Choice>
        <mc:Fallback xmlns="">
          <p:sp>
            <p:nvSpPr>
              <p:cNvPr id="32" name="TextBox 31">
                <a:extLst>
                  <a:ext uri="{FF2B5EF4-FFF2-40B4-BE49-F238E27FC236}">
                    <a16:creationId xmlns:a16="http://schemas.microsoft.com/office/drawing/2014/main" id="{757CCBE1-2639-E0FC-3507-49A504039860}"/>
                  </a:ext>
                </a:extLst>
              </p:cNvPr>
              <p:cNvSpPr txBox="1">
                <a:spLocks noRot="1" noChangeAspect="1" noMove="1" noResize="1" noEditPoints="1" noAdjustHandles="1" noChangeArrowheads="1" noChangeShapeType="1" noTextEdit="1"/>
              </p:cNvSpPr>
              <p:nvPr/>
            </p:nvSpPr>
            <p:spPr>
              <a:xfrm>
                <a:off x="407368" y="4202238"/>
                <a:ext cx="6096000" cy="886140"/>
              </a:xfrm>
              <a:prstGeom prst="rect">
                <a:avLst/>
              </a:prstGeom>
              <a:blipFill>
                <a:blip r:embed="rId4"/>
                <a:stretch>
                  <a:fillRect/>
                </a:stretch>
              </a:blipFill>
            </p:spPr>
            <p:txBody>
              <a:bodyPr/>
              <a:lstStyle/>
              <a:p>
                <a:r>
                  <a:rPr lang="en-US">
                    <a:noFill/>
                  </a:rPr>
                  <a:t> </a:t>
                </a:r>
              </a:p>
            </p:txBody>
          </p:sp>
        </mc:Fallback>
      </mc:AlternateContent>
      <p:pic>
        <p:nvPicPr>
          <p:cNvPr id="35" name="Picture 34">
            <a:extLst>
              <a:ext uri="{FF2B5EF4-FFF2-40B4-BE49-F238E27FC236}">
                <a16:creationId xmlns:a16="http://schemas.microsoft.com/office/drawing/2014/main" id="{5C24B428-74B8-A0F7-D6DD-2160A70B3F49}"/>
              </a:ext>
            </a:extLst>
          </p:cNvPr>
          <p:cNvPicPr>
            <a:picLocks noChangeAspect="1"/>
          </p:cNvPicPr>
          <p:nvPr/>
        </p:nvPicPr>
        <p:blipFill>
          <a:blip r:embed="rId5"/>
          <a:stretch>
            <a:fillRect/>
          </a:stretch>
        </p:blipFill>
        <p:spPr>
          <a:xfrm>
            <a:off x="6503366" y="1235488"/>
            <a:ext cx="4915513" cy="1946411"/>
          </a:xfrm>
          <a:prstGeom prst="rect">
            <a:avLst/>
          </a:prstGeom>
        </p:spPr>
      </p:pic>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43512E7-0A79-DF0A-0D1B-E483736D4E1A}"/>
                  </a:ext>
                </a:extLst>
              </p:cNvPr>
              <p:cNvSpPr txBox="1"/>
              <p:nvPr/>
            </p:nvSpPr>
            <p:spPr>
              <a:xfrm>
                <a:off x="7196776" y="3422969"/>
                <a:ext cx="3343071" cy="2891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DE" i="1" smtClean="0">
                              <a:latin typeface="Cambria Math" panose="02040503050406030204" pitchFamily="18" charset="0"/>
                            </a:rPr>
                          </m:ctrlPr>
                        </m:sSubPr>
                        <m:e>
                          <m:r>
                            <a:rPr lang="en-DE" i="1" smtClean="0">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rPr>
                            <m:t>𝑚𝑎𝑥</m:t>
                          </m:r>
                          <m:r>
                            <a:rPr lang="en-US" b="0" i="1" smtClean="0">
                              <a:latin typeface="Cambria Math" panose="02040503050406030204" pitchFamily="18" charset="0"/>
                            </a:rPr>
                            <m:t>,</m:t>
                          </m:r>
                          <m:r>
                            <a:rPr lang="en-US" b="0" i="1" smtClean="0">
                              <a:latin typeface="Cambria Math" panose="02040503050406030204" pitchFamily="18" charset="0"/>
                            </a:rPr>
                            <m:t>𝑠𝑖𝑚</m:t>
                          </m:r>
                        </m:sub>
                      </m:sSub>
                      <m:r>
                        <a:rPr lang="en-US" b="0" i="1" smtClean="0">
                          <a:latin typeface="Cambria Math" panose="02040503050406030204" pitchFamily="18" charset="0"/>
                        </a:rPr>
                        <m:t>=82.48</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=0.082</m:t>
                      </m:r>
                      <m:r>
                        <a:rPr lang="en-US" b="0" i="1" smtClean="0">
                          <a:latin typeface="Cambria Math" panose="02040503050406030204" pitchFamily="18" charset="0"/>
                          <a:ea typeface="Cambria Math" panose="02040503050406030204" pitchFamily="18" charset="0"/>
                        </a:rPr>
                        <m:t>𝑚𝑚</m:t>
                      </m:r>
                    </m:oMath>
                  </m:oMathPara>
                </a14:m>
                <a:endParaRPr lang="en-DE"/>
              </a:p>
            </p:txBody>
          </p:sp>
        </mc:Choice>
        <mc:Fallback xmlns="">
          <p:sp>
            <p:nvSpPr>
              <p:cNvPr id="38" name="TextBox 37">
                <a:extLst>
                  <a:ext uri="{FF2B5EF4-FFF2-40B4-BE49-F238E27FC236}">
                    <a16:creationId xmlns:a16="http://schemas.microsoft.com/office/drawing/2014/main" id="{243512E7-0A79-DF0A-0D1B-E483736D4E1A}"/>
                  </a:ext>
                </a:extLst>
              </p:cNvPr>
              <p:cNvSpPr txBox="1">
                <a:spLocks noRot="1" noChangeAspect="1" noMove="1" noResize="1" noEditPoints="1" noAdjustHandles="1" noChangeArrowheads="1" noChangeShapeType="1" noTextEdit="1"/>
              </p:cNvSpPr>
              <p:nvPr/>
            </p:nvSpPr>
            <p:spPr>
              <a:xfrm>
                <a:off x="7196776" y="3422969"/>
                <a:ext cx="3343071" cy="289182"/>
              </a:xfrm>
              <a:prstGeom prst="rect">
                <a:avLst/>
              </a:prstGeom>
              <a:blipFill>
                <a:blip r:embed="rId6"/>
                <a:stretch>
                  <a:fillRect l="-1095" r="-912" b="-191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E05EF8C5-4909-9DBF-BC6B-FC341A9A8BD9}"/>
                  </a:ext>
                </a:extLst>
              </p:cNvPr>
              <p:cNvSpPr txBox="1"/>
              <p:nvPr/>
            </p:nvSpPr>
            <p:spPr>
              <a:xfrm>
                <a:off x="5159896" y="5589240"/>
                <a:ext cx="128746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𝐸𝑟𝑟𝑜𝑟</m:t>
                      </m:r>
                      <m:r>
                        <a:rPr lang="en-US" b="0" i="1" smtClean="0">
                          <a:latin typeface="Cambria Math" panose="02040503050406030204" pitchFamily="18" charset="0"/>
                        </a:rPr>
                        <m:t>=5%</m:t>
                      </m:r>
                    </m:oMath>
                  </m:oMathPara>
                </a14:m>
                <a:endParaRPr lang="en-DE"/>
              </a:p>
            </p:txBody>
          </p:sp>
        </mc:Choice>
        <mc:Fallback xmlns="">
          <p:sp>
            <p:nvSpPr>
              <p:cNvPr id="41" name="TextBox 40">
                <a:extLst>
                  <a:ext uri="{FF2B5EF4-FFF2-40B4-BE49-F238E27FC236}">
                    <a16:creationId xmlns:a16="http://schemas.microsoft.com/office/drawing/2014/main" id="{E05EF8C5-4909-9DBF-BC6B-FC341A9A8BD9}"/>
                  </a:ext>
                </a:extLst>
              </p:cNvPr>
              <p:cNvSpPr txBox="1">
                <a:spLocks noRot="1" noChangeAspect="1" noMove="1" noResize="1" noEditPoints="1" noAdjustHandles="1" noChangeArrowheads="1" noChangeShapeType="1" noTextEdit="1"/>
              </p:cNvSpPr>
              <p:nvPr/>
            </p:nvSpPr>
            <p:spPr>
              <a:xfrm>
                <a:off x="5159896" y="5589240"/>
                <a:ext cx="1287468" cy="276999"/>
              </a:xfrm>
              <a:prstGeom prst="rect">
                <a:avLst/>
              </a:prstGeom>
              <a:blipFill>
                <a:blip r:embed="rId7"/>
                <a:stretch>
                  <a:fillRect l="-3774" r="-4717" b="-15556"/>
                </a:stretch>
              </a:blipFill>
            </p:spPr>
            <p:txBody>
              <a:bodyPr/>
              <a:lstStyle/>
              <a:p>
                <a:r>
                  <a:rPr lang="en-US">
                    <a:noFill/>
                  </a:rPr>
                  <a:t> </a:t>
                </a:r>
              </a:p>
            </p:txBody>
          </p:sp>
        </mc:Fallback>
      </mc:AlternateContent>
      <p:sp>
        <p:nvSpPr>
          <p:cNvPr id="44" name="Rectangle 43">
            <a:extLst>
              <a:ext uri="{FF2B5EF4-FFF2-40B4-BE49-F238E27FC236}">
                <a16:creationId xmlns:a16="http://schemas.microsoft.com/office/drawing/2014/main" id="{92C73509-E265-097F-D924-A7538518836E}"/>
              </a:ext>
            </a:extLst>
          </p:cNvPr>
          <p:cNvSpPr/>
          <p:nvPr/>
        </p:nvSpPr>
        <p:spPr>
          <a:xfrm>
            <a:off x="4945571" y="5354011"/>
            <a:ext cx="1800200" cy="70647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DE"/>
          </a:p>
        </p:txBody>
      </p:sp>
    </p:spTree>
    <p:extLst>
      <p:ext uri="{BB962C8B-B14F-4D97-AF65-F5344CB8AC3E}">
        <p14:creationId xmlns:p14="http://schemas.microsoft.com/office/powerpoint/2010/main" val="2119525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B80396-A794-BC1A-BB90-D69E716FAEAD}"/>
              </a:ext>
            </a:extLst>
          </p:cNvPr>
          <p:cNvSpPr>
            <a:spLocks noGrp="1"/>
          </p:cNvSpPr>
          <p:nvPr>
            <p:ph type="sldNum" sz="quarter" idx="11"/>
          </p:nvPr>
        </p:nvSpPr>
        <p:spPr/>
        <p:txBody>
          <a:bodyPr/>
          <a:lstStyle/>
          <a:p>
            <a:fld id="{F0D23093-2AB0-F74C-B865-1A12A15B650E}" type="slidenum">
              <a:rPr lang="en-US" smtClean="0"/>
              <a:pPr/>
              <a:t>21</a:t>
            </a:fld>
            <a:endParaRPr lang="en-US"/>
          </a:p>
        </p:txBody>
      </p:sp>
      <p:sp>
        <p:nvSpPr>
          <p:cNvPr id="3" name="Title 2">
            <a:extLst>
              <a:ext uri="{FF2B5EF4-FFF2-40B4-BE49-F238E27FC236}">
                <a16:creationId xmlns:a16="http://schemas.microsoft.com/office/drawing/2014/main" id="{DF1470FC-702A-4938-E663-6E78C096A3D4}"/>
              </a:ext>
            </a:extLst>
          </p:cNvPr>
          <p:cNvSpPr>
            <a:spLocks noGrp="1"/>
          </p:cNvSpPr>
          <p:nvPr>
            <p:ph type="title"/>
          </p:nvPr>
        </p:nvSpPr>
        <p:spPr/>
        <p:txBody>
          <a:bodyPr/>
          <a:lstStyle/>
          <a:p>
            <a:r>
              <a:rPr lang="en-US"/>
              <a:t>Example Exercise - 2</a:t>
            </a:r>
            <a:endParaRPr lang="en-DE"/>
          </a:p>
        </p:txBody>
      </p:sp>
      <p:sp>
        <p:nvSpPr>
          <p:cNvPr id="5" name="Text Placeholder 3">
            <a:extLst>
              <a:ext uri="{FF2B5EF4-FFF2-40B4-BE49-F238E27FC236}">
                <a16:creationId xmlns:a16="http://schemas.microsoft.com/office/drawing/2014/main" id="{09DAC4DC-7C7D-2CBA-B063-E1D4AC874A8C}"/>
              </a:ext>
            </a:extLst>
          </p:cNvPr>
          <p:cNvSpPr>
            <a:spLocks noGrp="1"/>
          </p:cNvSpPr>
          <p:nvPr>
            <p:ph type="body" sz="quarter" idx="13"/>
          </p:nvPr>
        </p:nvSpPr>
        <p:spPr>
          <a:xfrm>
            <a:off x="609600" y="1179012"/>
            <a:ext cx="11339245" cy="4823048"/>
          </a:xfrm>
        </p:spPr>
        <p:txBody>
          <a:bodyPr/>
          <a:lstStyle/>
          <a:p>
            <a:pPr marL="0" indent="0">
              <a:buNone/>
            </a:pPr>
            <a:r>
              <a:rPr lang="en-US"/>
              <a:t>Simulate the connecting rod made of aluminum undergoing a compressive pressure load of 20 MPa as shown in the diagram. </a:t>
            </a:r>
          </a:p>
          <a:p>
            <a:r>
              <a:rPr lang="en-US"/>
              <a:t>Visualize the von-Mises stress</a:t>
            </a:r>
          </a:p>
          <a:p>
            <a:r>
              <a:rPr lang="en-US"/>
              <a:t>Is the design a safe one? </a:t>
            </a:r>
          </a:p>
          <a:p>
            <a:r>
              <a:rPr lang="en-US"/>
              <a:t>Does refining the mesh have an influence </a:t>
            </a:r>
            <a:br>
              <a:rPr lang="en-US"/>
            </a:br>
            <a:r>
              <a:rPr lang="en-US"/>
              <a:t>in the area marked in blue</a:t>
            </a:r>
          </a:p>
          <a:p>
            <a:endParaRPr lang="en-US"/>
          </a:p>
        </p:txBody>
      </p:sp>
      <p:grpSp>
        <p:nvGrpSpPr>
          <p:cNvPr id="23" name="Group 22">
            <a:extLst>
              <a:ext uri="{FF2B5EF4-FFF2-40B4-BE49-F238E27FC236}">
                <a16:creationId xmlns:a16="http://schemas.microsoft.com/office/drawing/2014/main" id="{D2077021-64D2-6F1D-25B3-29432FA46AC7}"/>
              </a:ext>
            </a:extLst>
          </p:cNvPr>
          <p:cNvGrpSpPr/>
          <p:nvPr/>
        </p:nvGrpSpPr>
        <p:grpSpPr>
          <a:xfrm>
            <a:off x="5402742" y="2942684"/>
            <a:ext cx="6355501" cy="2736304"/>
            <a:chOff x="1468691" y="2420888"/>
            <a:chExt cx="7083297" cy="3096344"/>
          </a:xfrm>
        </p:grpSpPr>
        <p:pic>
          <p:nvPicPr>
            <p:cNvPr id="7" name="Picture 6">
              <a:extLst>
                <a:ext uri="{FF2B5EF4-FFF2-40B4-BE49-F238E27FC236}">
                  <a16:creationId xmlns:a16="http://schemas.microsoft.com/office/drawing/2014/main" id="{B109F01B-5407-449E-C89C-AA1A499CF8B4}"/>
                </a:ext>
              </a:extLst>
            </p:cNvPr>
            <p:cNvPicPr>
              <a:picLocks noChangeAspect="1"/>
            </p:cNvPicPr>
            <p:nvPr/>
          </p:nvPicPr>
          <p:blipFill>
            <a:blip r:embed="rId2"/>
            <a:stretch>
              <a:fillRect/>
            </a:stretch>
          </p:blipFill>
          <p:spPr>
            <a:xfrm>
              <a:off x="2423592" y="2420888"/>
              <a:ext cx="5815085" cy="3096344"/>
            </a:xfrm>
            <a:prstGeom prst="rect">
              <a:avLst/>
            </a:prstGeom>
          </p:spPr>
        </p:pic>
        <p:sp>
          <p:nvSpPr>
            <p:cNvPr id="9" name="Arrow: Down 8">
              <a:extLst>
                <a:ext uri="{FF2B5EF4-FFF2-40B4-BE49-F238E27FC236}">
                  <a16:creationId xmlns:a16="http://schemas.microsoft.com/office/drawing/2014/main" id="{C9C9DFE5-C18E-CDC8-DA11-5BE426C03A04}"/>
                </a:ext>
              </a:extLst>
            </p:cNvPr>
            <p:cNvSpPr/>
            <p:nvPr/>
          </p:nvSpPr>
          <p:spPr>
            <a:xfrm rot="5400000">
              <a:off x="8076659" y="3655749"/>
              <a:ext cx="324036" cy="6266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11" name="Straight Arrow Connector 10">
              <a:extLst>
                <a:ext uri="{FF2B5EF4-FFF2-40B4-BE49-F238E27FC236}">
                  <a16:creationId xmlns:a16="http://schemas.microsoft.com/office/drawing/2014/main" id="{8C42E057-1471-814F-BB24-14189B63B7EE}"/>
                </a:ext>
              </a:extLst>
            </p:cNvPr>
            <p:cNvCxnSpPr/>
            <p:nvPr/>
          </p:nvCxnSpPr>
          <p:spPr>
            <a:xfrm flipH="1">
              <a:off x="1847528" y="3969060"/>
              <a:ext cx="1441772" cy="468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B79650E4-9ABF-2DD2-A463-AE435F3067EB}"/>
                </a:ext>
              </a:extLst>
            </p:cNvPr>
            <p:cNvSpPr/>
            <p:nvPr/>
          </p:nvSpPr>
          <p:spPr>
            <a:xfrm>
              <a:off x="1468691" y="4482175"/>
              <a:ext cx="504056" cy="36004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17" name="Straight Connector 16">
              <a:extLst>
                <a:ext uri="{FF2B5EF4-FFF2-40B4-BE49-F238E27FC236}">
                  <a16:creationId xmlns:a16="http://schemas.microsoft.com/office/drawing/2014/main" id="{50E03D42-6B35-A3A9-F3E6-44965A0BFEC9}"/>
                </a:ext>
              </a:extLst>
            </p:cNvPr>
            <p:cNvCxnSpPr>
              <a:stCxn id="14" idx="2"/>
            </p:cNvCxnSpPr>
            <p:nvPr/>
          </p:nvCxnSpPr>
          <p:spPr>
            <a:xfrm>
              <a:off x="1468691" y="4842215"/>
              <a:ext cx="90805" cy="1709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280A7AE-A197-2ECC-3E0C-94600DD91A07}"/>
                </a:ext>
              </a:extLst>
            </p:cNvPr>
            <p:cNvCxnSpPr/>
            <p:nvPr/>
          </p:nvCxnSpPr>
          <p:spPr>
            <a:xfrm>
              <a:off x="1652777" y="4848282"/>
              <a:ext cx="90805" cy="1709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8FFD88D-724C-13EF-AACF-CD4B9FD0F548}"/>
                </a:ext>
              </a:extLst>
            </p:cNvPr>
            <p:cNvCxnSpPr/>
            <p:nvPr/>
          </p:nvCxnSpPr>
          <p:spPr>
            <a:xfrm>
              <a:off x="1798172" y="4842213"/>
              <a:ext cx="90805" cy="1709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87A5A85-385C-E931-B3D0-E2510111C32D}"/>
                </a:ext>
              </a:extLst>
            </p:cNvPr>
            <p:cNvCxnSpPr/>
            <p:nvPr/>
          </p:nvCxnSpPr>
          <p:spPr>
            <a:xfrm>
              <a:off x="1976634" y="4842213"/>
              <a:ext cx="90805" cy="1709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Arrow: Down 20">
              <a:extLst>
                <a:ext uri="{FF2B5EF4-FFF2-40B4-BE49-F238E27FC236}">
                  <a16:creationId xmlns:a16="http://schemas.microsoft.com/office/drawing/2014/main" id="{ECBE7FD6-616F-611B-7F5C-BA9D422134B6}"/>
                </a:ext>
              </a:extLst>
            </p:cNvPr>
            <p:cNvSpPr/>
            <p:nvPr/>
          </p:nvSpPr>
          <p:spPr>
            <a:xfrm rot="3627927">
              <a:off x="7987588" y="3013726"/>
              <a:ext cx="324036" cy="6266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 name="Arrow: Down 21">
              <a:extLst>
                <a:ext uri="{FF2B5EF4-FFF2-40B4-BE49-F238E27FC236}">
                  <a16:creationId xmlns:a16="http://schemas.microsoft.com/office/drawing/2014/main" id="{AA7B0398-E0CA-DC6D-C8A7-8C166BF4678B}"/>
                </a:ext>
              </a:extLst>
            </p:cNvPr>
            <p:cNvSpPr/>
            <p:nvPr/>
          </p:nvSpPr>
          <p:spPr>
            <a:xfrm rot="6700399">
              <a:off x="7987588" y="4284739"/>
              <a:ext cx="324036" cy="6266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4" name="Oval 3">
            <a:extLst>
              <a:ext uri="{FF2B5EF4-FFF2-40B4-BE49-F238E27FC236}">
                <a16:creationId xmlns:a16="http://schemas.microsoft.com/office/drawing/2014/main" id="{6CF8C28A-C5AF-F823-B6FA-B6116C61CB9D}"/>
              </a:ext>
            </a:extLst>
          </p:cNvPr>
          <p:cNvSpPr/>
          <p:nvPr/>
        </p:nvSpPr>
        <p:spPr>
          <a:xfrm rot="18449561">
            <a:off x="9527970" y="4551581"/>
            <a:ext cx="336425" cy="681929"/>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468861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410173-3F79-3565-6DED-9641050D05A5}"/>
              </a:ext>
            </a:extLst>
          </p:cNvPr>
          <p:cNvSpPr>
            <a:spLocks noGrp="1"/>
          </p:cNvSpPr>
          <p:nvPr>
            <p:ph type="sldNum" sz="quarter" idx="11"/>
          </p:nvPr>
        </p:nvSpPr>
        <p:spPr/>
        <p:txBody>
          <a:bodyPr/>
          <a:lstStyle/>
          <a:p>
            <a:fld id="{F0D23093-2AB0-F74C-B865-1A12A15B650E}" type="slidenum">
              <a:rPr lang="en-US" smtClean="0"/>
              <a:pPr/>
              <a:t>22</a:t>
            </a:fld>
            <a:endParaRPr lang="en-US"/>
          </a:p>
        </p:txBody>
      </p:sp>
      <p:sp>
        <p:nvSpPr>
          <p:cNvPr id="3" name="Title 2">
            <a:extLst>
              <a:ext uri="{FF2B5EF4-FFF2-40B4-BE49-F238E27FC236}">
                <a16:creationId xmlns:a16="http://schemas.microsoft.com/office/drawing/2014/main" id="{5D4CDC3C-FC25-9447-3FB6-A0DC1F69BEE7}"/>
              </a:ext>
            </a:extLst>
          </p:cNvPr>
          <p:cNvSpPr>
            <a:spLocks noGrp="1"/>
          </p:cNvSpPr>
          <p:nvPr>
            <p:ph type="title"/>
          </p:nvPr>
        </p:nvSpPr>
        <p:spPr/>
        <p:txBody>
          <a:bodyPr/>
          <a:lstStyle/>
          <a:p>
            <a:r>
              <a:rPr lang="en-US"/>
              <a:t>Solution: Setting up the model (1/2)</a:t>
            </a:r>
            <a:endParaRPr lang="en-DE"/>
          </a:p>
        </p:txBody>
      </p:sp>
      <p:sp>
        <p:nvSpPr>
          <p:cNvPr id="11" name="Text Placeholder 10">
            <a:extLst>
              <a:ext uri="{FF2B5EF4-FFF2-40B4-BE49-F238E27FC236}">
                <a16:creationId xmlns:a16="http://schemas.microsoft.com/office/drawing/2014/main" id="{B0F5129C-F9BD-A3EF-4AF0-E0DFFAE69EF8}"/>
              </a:ext>
            </a:extLst>
          </p:cNvPr>
          <p:cNvSpPr>
            <a:spLocks noGrp="1"/>
          </p:cNvSpPr>
          <p:nvPr>
            <p:ph type="body" sz="quarter" idx="13"/>
          </p:nvPr>
        </p:nvSpPr>
        <p:spPr>
          <a:xfrm>
            <a:off x="609601" y="2508150"/>
            <a:ext cx="6489841" cy="3358793"/>
          </a:xfrm>
        </p:spPr>
        <p:txBody>
          <a:bodyPr/>
          <a:lstStyle/>
          <a:p>
            <a:pPr marL="0" indent="0">
              <a:buNone/>
            </a:pPr>
            <a:r>
              <a:rPr lang="en-US"/>
              <a:t>Steps 1-3: Follow the same steps as in exercise one to create a project and import the connecting road and assign aluminum as the material.</a:t>
            </a:r>
            <a:endParaRPr lang="en-DE"/>
          </a:p>
        </p:txBody>
      </p:sp>
      <p:pic>
        <p:nvPicPr>
          <p:cNvPr id="20" name="Picture 19">
            <a:extLst>
              <a:ext uri="{FF2B5EF4-FFF2-40B4-BE49-F238E27FC236}">
                <a16:creationId xmlns:a16="http://schemas.microsoft.com/office/drawing/2014/main" id="{F8C45756-F842-DC3D-6968-303E3C3C139D}"/>
              </a:ext>
            </a:extLst>
          </p:cNvPr>
          <p:cNvPicPr>
            <a:picLocks noChangeAspect="1"/>
          </p:cNvPicPr>
          <p:nvPr/>
        </p:nvPicPr>
        <p:blipFill>
          <a:blip r:embed="rId2"/>
          <a:stretch>
            <a:fillRect/>
          </a:stretch>
        </p:blipFill>
        <p:spPr>
          <a:xfrm>
            <a:off x="7753217" y="2384899"/>
            <a:ext cx="2624795" cy="3605297"/>
          </a:xfrm>
          <a:prstGeom prst="rect">
            <a:avLst/>
          </a:prstGeom>
        </p:spPr>
      </p:pic>
      <p:sp>
        <p:nvSpPr>
          <p:cNvPr id="14" name="Rectangle 13">
            <a:extLst>
              <a:ext uri="{FF2B5EF4-FFF2-40B4-BE49-F238E27FC236}">
                <a16:creationId xmlns:a16="http://schemas.microsoft.com/office/drawing/2014/main" id="{CD6A02F2-49A4-1248-8130-6FE61E1529BA}"/>
              </a:ext>
            </a:extLst>
          </p:cNvPr>
          <p:cNvSpPr/>
          <p:nvPr/>
        </p:nvSpPr>
        <p:spPr>
          <a:xfrm>
            <a:off x="8031655" y="5184234"/>
            <a:ext cx="101376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Rectangle: Rounded Corners 5">
            <a:extLst>
              <a:ext uri="{FF2B5EF4-FFF2-40B4-BE49-F238E27FC236}">
                <a16:creationId xmlns:a16="http://schemas.microsoft.com/office/drawing/2014/main" id="{D20B9B68-9C16-DD7D-C983-16C3583279DA}"/>
              </a:ext>
            </a:extLst>
          </p:cNvPr>
          <p:cNvSpPr/>
          <p:nvPr/>
        </p:nvSpPr>
        <p:spPr>
          <a:xfrm>
            <a:off x="609601" y="1171327"/>
            <a:ext cx="11102938" cy="8188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This exercise is an example of a more advanced problem, and the model cannot be solved with analytical equations. Thus, simulation is quick and cost-effective method of analyzing the problem.</a:t>
            </a:r>
            <a:endParaRPr lang="en-DE">
              <a:solidFill>
                <a:schemeClr val="tx1"/>
              </a:solidFill>
            </a:endParaRPr>
          </a:p>
        </p:txBody>
      </p:sp>
    </p:spTree>
    <p:extLst>
      <p:ext uri="{BB962C8B-B14F-4D97-AF65-F5344CB8AC3E}">
        <p14:creationId xmlns:p14="http://schemas.microsoft.com/office/powerpoint/2010/main" val="177687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410173-3F79-3565-6DED-9641050D05A5}"/>
              </a:ext>
            </a:extLst>
          </p:cNvPr>
          <p:cNvSpPr>
            <a:spLocks noGrp="1"/>
          </p:cNvSpPr>
          <p:nvPr>
            <p:ph type="sldNum" sz="quarter" idx="11"/>
          </p:nvPr>
        </p:nvSpPr>
        <p:spPr/>
        <p:txBody>
          <a:bodyPr/>
          <a:lstStyle/>
          <a:p>
            <a:fld id="{F0D23093-2AB0-F74C-B865-1A12A15B650E}" type="slidenum">
              <a:rPr lang="en-US" smtClean="0"/>
              <a:pPr/>
              <a:t>23</a:t>
            </a:fld>
            <a:endParaRPr lang="en-US"/>
          </a:p>
        </p:txBody>
      </p:sp>
      <p:sp>
        <p:nvSpPr>
          <p:cNvPr id="3" name="Title 2">
            <a:extLst>
              <a:ext uri="{FF2B5EF4-FFF2-40B4-BE49-F238E27FC236}">
                <a16:creationId xmlns:a16="http://schemas.microsoft.com/office/drawing/2014/main" id="{5D4CDC3C-FC25-9447-3FB6-A0DC1F69BEE7}"/>
              </a:ext>
            </a:extLst>
          </p:cNvPr>
          <p:cNvSpPr>
            <a:spLocks noGrp="1"/>
          </p:cNvSpPr>
          <p:nvPr>
            <p:ph type="title"/>
          </p:nvPr>
        </p:nvSpPr>
        <p:spPr/>
        <p:txBody>
          <a:bodyPr/>
          <a:lstStyle/>
          <a:p>
            <a:r>
              <a:rPr lang="en-US"/>
              <a:t>Solution: Setting up the model (2/2)</a:t>
            </a:r>
            <a:endParaRPr lang="en-DE"/>
          </a:p>
        </p:txBody>
      </p:sp>
      <p:sp>
        <p:nvSpPr>
          <p:cNvPr id="11" name="Text Placeholder 10">
            <a:extLst>
              <a:ext uri="{FF2B5EF4-FFF2-40B4-BE49-F238E27FC236}">
                <a16:creationId xmlns:a16="http://schemas.microsoft.com/office/drawing/2014/main" id="{B0F5129C-F9BD-A3EF-4AF0-E0DFFAE69EF8}"/>
              </a:ext>
            </a:extLst>
          </p:cNvPr>
          <p:cNvSpPr>
            <a:spLocks noGrp="1"/>
          </p:cNvSpPr>
          <p:nvPr>
            <p:ph type="body" sz="quarter" idx="13"/>
          </p:nvPr>
        </p:nvSpPr>
        <p:spPr>
          <a:xfrm>
            <a:off x="609600" y="1052736"/>
            <a:ext cx="4982344" cy="4967064"/>
          </a:xfrm>
        </p:spPr>
        <p:txBody>
          <a:bodyPr/>
          <a:lstStyle/>
          <a:p>
            <a:pPr marL="0" indent="0">
              <a:buFont typeface="Arial" panose="020B0604020202020204" pitchFamily="34" charset="0"/>
              <a:buNone/>
            </a:pPr>
            <a:r>
              <a:rPr lang="en-US"/>
              <a:t>Steps 4-5: Assign boundary conditions. </a:t>
            </a:r>
            <a:endParaRPr lang="en-DE"/>
          </a:p>
        </p:txBody>
      </p:sp>
      <p:cxnSp>
        <p:nvCxnSpPr>
          <p:cNvPr id="4" name="Straight Connector 3">
            <a:extLst>
              <a:ext uri="{FF2B5EF4-FFF2-40B4-BE49-F238E27FC236}">
                <a16:creationId xmlns:a16="http://schemas.microsoft.com/office/drawing/2014/main" id="{8A52C4A6-C8C0-36CD-7F9D-C8A352B2E2C0}"/>
              </a:ext>
            </a:extLst>
          </p:cNvPr>
          <p:cNvCxnSpPr/>
          <p:nvPr/>
        </p:nvCxnSpPr>
        <p:spPr>
          <a:xfrm>
            <a:off x="5591944" y="994418"/>
            <a:ext cx="0" cy="5284835"/>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10">
            <a:extLst>
              <a:ext uri="{FF2B5EF4-FFF2-40B4-BE49-F238E27FC236}">
                <a16:creationId xmlns:a16="http://schemas.microsoft.com/office/drawing/2014/main" id="{A9184FFF-80E5-47F4-1117-14A5EFA99BDF}"/>
              </a:ext>
            </a:extLst>
          </p:cNvPr>
          <p:cNvSpPr txBox="1">
            <a:spLocks/>
          </p:cNvSpPr>
          <p:nvPr/>
        </p:nvSpPr>
        <p:spPr>
          <a:xfrm>
            <a:off x="5735959" y="1052736"/>
            <a:ext cx="5846433" cy="4967064"/>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Steps 6-8: Mesh and run the model. </a:t>
            </a:r>
            <a:endParaRPr lang="en-DE"/>
          </a:p>
        </p:txBody>
      </p:sp>
      <p:pic>
        <p:nvPicPr>
          <p:cNvPr id="8" name="Picture 7">
            <a:extLst>
              <a:ext uri="{FF2B5EF4-FFF2-40B4-BE49-F238E27FC236}">
                <a16:creationId xmlns:a16="http://schemas.microsoft.com/office/drawing/2014/main" id="{1470F4CE-A0F3-773F-2930-FBBB4106DAD0}"/>
              </a:ext>
            </a:extLst>
          </p:cNvPr>
          <p:cNvPicPr>
            <a:picLocks noChangeAspect="1"/>
          </p:cNvPicPr>
          <p:nvPr/>
        </p:nvPicPr>
        <p:blipFill>
          <a:blip r:embed="rId3"/>
          <a:stretch>
            <a:fillRect/>
          </a:stretch>
        </p:blipFill>
        <p:spPr>
          <a:xfrm>
            <a:off x="5779021" y="1776960"/>
            <a:ext cx="2629935" cy="2395736"/>
          </a:xfrm>
          <a:prstGeom prst="rect">
            <a:avLst/>
          </a:prstGeom>
        </p:spPr>
      </p:pic>
      <p:pic>
        <p:nvPicPr>
          <p:cNvPr id="12" name="Picture 11">
            <a:extLst>
              <a:ext uri="{FF2B5EF4-FFF2-40B4-BE49-F238E27FC236}">
                <a16:creationId xmlns:a16="http://schemas.microsoft.com/office/drawing/2014/main" id="{5B487A13-B273-1D15-6B5A-B64B19D8D706}"/>
              </a:ext>
            </a:extLst>
          </p:cNvPr>
          <p:cNvPicPr>
            <a:picLocks noChangeAspect="1"/>
          </p:cNvPicPr>
          <p:nvPr/>
        </p:nvPicPr>
        <p:blipFill>
          <a:blip r:embed="rId4"/>
          <a:stretch>
            <a:fillRect/>
          </a:stretch>
        </p:blipFill>
        <p:spPr>
          <a:xfrm>
            <a:off x="8552971" y="1789815"/>
            <a:ext cx="2337272" cy="1471519"/>
          </a:xfrm>
          <a:prstGeom prst="rect">
            <a:avLst/>
          </a:prstGeom>
        </p:spPr>
      </p:pic>
      <p:pic>
        <p:nvPicPr>
          <p:cNvPr id="15" name="Picture 14">
            <a:extLst>
              <a:ext uri="{FF2B5EF4-FFF2-40B4-BE49-F238E27FC236}">
                <a16:creationId xmlns:a16="http://schemas.microsoft.com/office/drawing/2014/main" id="{72127B29-3B28-7D62-D799-3BB0A2556046}"/>
              </a:ext>
            </a:extLst>
          </p:cNvPr>
          <p:cNvPicPr>
            <a:picLocks noChangeAspect="1"/>
          </p:cNvPicPr>
          <p:nvPr/>
        </p:nvPicPr>
        <p:blipFill>
          <a:blip r:embed="rId5"/>
          <a:stretch>
            <a:fillRect/>
          </a:stretch>
        </p:blipFill>
        <p:spPr>
          <a:xfrm>
            <a:off x="8552971" y="3328366"/>
            <a:ext cx="2337272" cy="1522902"/>
          </a:xfrm>
          <a:prstGeom prst="rect">
            <a:avLst/>
          </a:prstGeom>
        </p:spPr>
      </p:pic>
      <p:pic>
        <p:nvPicPr>
          <p:cNvPr id="6" name="Picture 5">
            <a:extLst>
              <a:ext uri="{FF2B5EF4-FFF2-40B4-BE49-F238E27FC236}">
                <a16:creationId xmlns:a16="http://schemas.microsoft.com/office/drawing/2014/main" id="{5DD948E2-B1DB-CC43-7DA5-39DFA4AE8A39}"/>
              </a:ext>
            </a:extLst>
          </p:cNvPr>
          <p:cNvPicPr>
            <a:picLocks noChangeAspect="1"/>
          </p:cNvPicPr>
          <p:nvPr/>
        </p:nvPicPr>
        <p:blipFill>
          <a:blip r:embed="rId6"/>
          <a:stretch>
            <a:fillRect/>
          </a:stretch>
        </p:blipFill>
        <p:spPr>
          <a:xfrm>
            <a:off x="1301757" y="1642148"/>
            <a:ext cx="3312368" cy="1519022"/>
          </a:xfrm>
          <a:prstGeom prst="rect">
            <a:avLst/>
          </a:prstGeom>
        </p:spPr>
      </p:pic>
      <p:pic>
        <p:nvPicPr>
          <p:cNvPr id="7" name="Picture 6">
            <a:extLst>
              <a:ext uri="{FF2B5EF4-FFF2-40B4-BE49-F238E27FC236}">
                <a16:creationId xmlns:a16="http://schemas.microsoft.com/office/drawing/2014/main" id="{3D93A9C8-11BC-8104-6404-4DB384AD2D33}"/>
              </a:ext>
            </a:extLst>
          </p:cNvPr>
          <p:cNvPicPr>
            <a:picLocks noChangeAspect="1"/>
          </p:cNvPicPr>
          <p:nvPr/>
        </p:nvPicPr>
        <p:blipFill>
          <a:blip r:embed="rId7"/>
          <a:stretch>
            <a:fillRect/>
          </a:stretch>
        </p:blipFill>
        <p:spPr>
          <a:xfrm>
            <a:off x="1301756" y="3363859"/>
            <a:ext cx="3312365" cy="2531251"/>
          </a:xfrm>
          <a:prstGeom prst="rect">
            <a:avLst/>
          </a:prstGeom>
        </p:spPr>
      </p:pic>
    </p:spTree>
    <p:extLst>
      <p:ext uri="{BB962C8B-B14F-4D97-AF65-F5344CB8AC3E}">
        <p14:creationId xmlns:p14="http://schemas.microsoft.com/office/powerpoint/2010/main" val="2118925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898C24-80BA-E7FE-1164-57D29BB89480}"/>
              </a:ext>
            </a:extLst>
          </p:cNvPr>
          <p:cNvSpPr>
            <a:spLocks noGrp="1"/>
          </p:cNvSpPr>
          <p:nvPr>
            <p:ph type="sldNum" sz="quarter" idx="11"/>
          </p:nvPr>
        </p:nvSpPr>
        <p:spPr/>
        <p:txBody>
          <a:bodyPr/>
          <a:lstStyle/>
          <a:p>
            <a:fld id="{F0D23093-2AB0-F74C-B865-1A12A15B650E}" type="slidenum">
              <a:rPr lang="en-US" smtClean="0"/>
              <a:pPr/>
              <a:t>24</a:t>
            </a:fld>
            <a:endParaRPr lang="en-US"/>
          </a:p>
        </p:txBody>
      </p:sp>
      <p:sp>
        <p:nvSpPr>
          <p:cNvPr id="3" name="Title 2">
            <a:extLst>
              <a:ext uri="{FF2B5EF4-FFF2-40B4-BE49-F238E27FC236}">
                <a16:creationId xmlns:a16="http://schemas.microsoft.com/office/drawing/2014/main" id="{31648FDE-FCFF-960C-BEAD-EE37D78E8BB5}"/>
              </a:ext>
            </a:extLst>
          </p:cNvPr>
          <p:cNvSpPr>
            <a:spLocks noGrp="1"/>
          </p:cNvSpPr>
          <p:nvPr>
            <p:ph type="title"/>
          </p:nvPr>
        </p:nvSpPr>
        <p:spPr/>
        <p:txBody>
          <a:bodyPr/>
          <a:lstStyle/>
          <a:p>
            <a:r>
              <a:rPr lang="en-US"/>
              <a:t>Visualize the stress</a:t>
            </a:r>
            <a:endParaRPr lang="en-DE"/>
          </a:p>
        </p:txBody>
      </p:sp>
      <p:sp>
        <p:nvSpPr>
          <p:cNvPr id="11" name="Rectangle 10">
            <a:extLst>
              <a:ext uri="{FF2B5EF4-FFF2-40B4-BE49-F238E27FC236}">
                <a16:creationId xmlns:a16="http://schemas.microsoft.com/office/drawing/2014/main" id="{7D3B1F7C-4D94-560E-6BB6-34646280CC6E}"/>
              </a:ext>
            </a:extLst>
          </p:cNvPr>
          <p:cNvSpPr/>
          <p:nvPr/>
        </p:nvSpPr>
        <p:spPr>
          <a:xfrm>
            <a:off x="610981" y="4450342"/>
            <a:ext cx="11056141" cy="958697"/>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just"/>
            <a:r>
              <a:rPr lang="en-US" dirty="0"/>
              <a:t>The max stress is at a stress concentration area caused due to the sharp corner. Since the yield strength of Aluminum is in the order of 70MPa, this design under this loading condition is not safe as the safety factor is less than 1 (i.e. the material will yield).</a:t>
            </a:r>
          </a:p>
        </p:txBody>
      </p:sp>
      <p:pic>
        <p:nvPicPr>
          <p:cNvPr id="9" name="Picture 8">
            <a:extLst>
              <a:ext uri="{FF2B5EF4-FFF2-40B4-BE49-F238E27FC236}">
                <a16:creationId xmlns:a16="http://schemas.microsoft.com/office/drawing/2014/main" id="{692ECD3E-1377-A911-5A6C-B93CBC7F8DE4}"/>
              </a:ext>
            </a:extLst>
          </p:cNvPr>
          <p:cNvPicPr>
            <a:picLocks noChangeAspect="1"/>
          </p:cNvPicPr>
          <p:nvPr/>
        </p:nvPicPr>
        <p:blipFill>
          <a:blip r:embed="rId3"/>
          <a:stretch>
            <a:fillRect/>
          </a:stretch>
        </p:blipFill>
        <p:spPr>
          <a:xfrm>
            <a:off x="1229912" y="1118626"/>
            <a:ext cx="5428339" cy="2886437"/>
          </a:xfrm>
          <a:prstGeom prst="rect">
            <a:avLst/>
          </a:prstGeom>
        </p:spPr>
      </p:pic>
      <p:pic>
        <p:nvPicPr>
          <p:cNvPr id="12" name="Picture 11">
            <a:extLst>
              <a:ext uri="{FF2B5EF4-FFF2-40B4-BE49-F238E27FC236}">
                <a16:creationId xmlns:a16="http://schemas.microsoft.com/office/drawing/2014/main" id="{601A0AAB-4AC1-4D04-CA68-88B56775E775}"/>
              </a:ext>
            </a:extLst>
          </p:cNvPr>
          <p:cNvPicPr>
            <a:picLocks noChangeAspect="1"/>
          </p:cNvPicPr>
          <p:nvPr/>
        </p:nvPicPr>
        <p:blipFill>
          <a:blip r:embed="rId4"/>
          <a:stretch>
            <a:fillRect/>
          </a:stretch>
        </p:blipFill>
        <p:spPr>
          <a:xfrm>
            <a:off x="6882279" y="1118626"/>
            <a:ext cx="4030579" cy="2886437"/>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AFB338C-0DA9-48C9-9D05-D2B38B3C1B05}"/>
                  </a:ext>
                </a:extLst>
              </p:cNvPr>
              <p:cNvSpPr txBox="1"/>
              <p:nvPr/>
            </p:nvSpPr>
            <p:spPr>
              <a:xfrm>
                <a:off x="715620" y="5520584"/>
                <a:ext cx="3816440" cy="619144"/>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𝑆𝑎𝑓𝑒𝑡𝑦</m:t>
                      </m:r>
                      <m:r>
                        <a:rPr lang="en-US" b="0" i="1" smtClean="0">
                          <a:latin typeface="Cambria Math" panose="02040503050406030204" pitchFamily="18" charset="0"/>
                        </a:rPr>
                        <m:t> </m:t>
                      </m:r>
                      <m:r>
                        <a:rPr lang="en-US" b="0" i="1" smtClean="0">
                          <a:latin typeface="Cambria Math" panose="02040503050406030204" pitchFamily="18" charset="0"/>
                        </a:rPr>
                        <m:t>𝐹𝑎𝑐𝑡𝑜𝑟</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𝑦</m:t>
                              </m:r>
                            </m:sub>
                          </m:sSub>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𝑚𝑎𝑥</m:t>
                              </m:r>
                            </m:sub>
                          </m:sSub>
                        </m:den>
                      </m:f>
                      <m:r>
                        <a:rPr lang="en-US" b="0" i="0" smtClean="0">
                          <a:latin typeface="Cambria Math" panose="02040503050406030204" pitchFamily="18" charset="0"/>
                        </a:rPr>
                        <m:t>=0.58</m:t>
                      </m:r>
                    </m:oMath>
                  </m:oMathPara>
                </a14:m>
                <a:endParaRPr lang="en-DE"/>
              </a:p>
            </p:txBody>
          </p:sp>
        </mc:Choice>
        <mc:Fallback xmlns="">
          <p:sp>
            <p:nvSpPr>
              <p:cNvPr id="6" name="TextBox 5">
                <a:extLst>
                  <a:ext uri="{FF2B5EF4-FFF2-40B4-BE49-F238E27FC236}">
                    <a16:creationId xmlns:a16="http://schemas.microsoft.com/office/drawing/2014/main" id="{5AFB338C-0DA9-48C9-9D05-D2B38B3C1B05}"/>
                  </a:ext>
                </a:extLst>
              </p:cNvPr>
              <p:cNvSpPr txBox="1">
                <a:spLocks noRot="1" noChangeAspect="1" noMove="1" noResize="1" noEditPoints="1" noAdjustHandles="1" noChangeArrowheads="1" noChangeShapeType="1" noTextEdit="1"/>
              </p:cNvSpPr>
              <p:nvPr/>
            </p:nvSpPr>
            <p:spPr>
              <a:xfrm>
                <a:off x="715620" y="5520584"/>
                <a:ext cx="3816440" cy="61914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9F46D55-5EF6-300F-7CC6-7CBD69CD55FE}"/>
                  </a:ext>
                </a:extLst>
              </p:cNvPr>
              <p:cNvSpPr txBox="1"/>
              <p:nvPr/>
            </p:nvSpPr>
            <p:spPr>
              <a:xfrm>
                <a:off x="4665064" y="5535524"/>
                <a:ext cx="3986373" cy="604204"/>
              </a:xfrm>
              <a:prstGeom prst="rect">
                <a:avLst/>
              </a:prstGeom>
              <a:noFill/>
            </p:spPr>
            <p:txBody>
              <a:bodyPr wrap="square">
                <a:spAutoFit/>
              </a:bodyPr>
              <a:lstStyle/>
              <a:p>
                <a:pPr algn="ctr"/>
                <a14:m>
                  <m:oMathPara xmlns:m="http://schemas.openxmlformats.org/officeDocument/2006/math">
                    <m:oMathParaPr>
                      <m:jc m:val="left"/>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𝜎</m:t>
                          </m:r>
                        </m:e>
                        <m:sub>
                          <m:r>
                            <a:rPr lang="en-US" sz="1600" b="0" i="1" smtClean="0">
                              <a:latin typeface="Cambria Math" panose="02040503050406030204" pitchFamily="18" charset="0"/>
                            </a:rPr>
                            <m:t>𝑦</m:t>
                          </m:r>
                        </m:sub>
                      </m:sSub>
                      <m:r>
                        <a:rPr lang="en-US" sz="1600" b="0" i="1" smtClean="0">
                          <a:latin typeface="Cambria Math" panose="02040503050406030204" pitchFamily="18" charset="0"/>
                        </a:rPr>
                        <m:t>     →</m:t>
                      </m:r>
                      <m:r>
                        <a:rPr lang="en-US" sz="1600" b="0" i="1" smtClean="0">
                          <a:latin typeface="Cambria Math" panose="02040503050406030204" pitchFamily="18" charset="0"/>
                        </a:rPr>
                        <m:t>𝑦𝑖𝑒𝑙𝑑</m:t>
                      </m:r>
                      <m:r>
                        <a:rPr lang="en-US" sz="1600" b="0" i="1" smtClean="0">
                          <a:latin typeface="Cambria Math" panose="02040503050406030204" pitchFamily="18" charset="0"/>
                        </a:rPr>
                        <m:t> </m:t>
                      </m:r>
                      <m:r>
                        <a:rPr lang="en-US" sz="1600" b="0" i="1" smtClean="0">
                          <a:latin typeface="Cambria Math" panose="02040503050406030204" pitchFamily="18" charset="0"/>
                        </a:rPr>
                        <m:t>𝑠𝑡𝑟𝑒𝑛𝑔𝑡h</m:t>
                      </m:r>
                    </m:oMath>
                  </m:oMathPara>
                </a14:m>
                <a:endParaRPr lang="en-US" sz="1600" b="0"/>
              </a:p>
              <a:p>
                <a:pPr algn="ctr"/>
                <a14:m>
                  <m:oMathPara xmlns:m="http://schemas.openxmlformats.org/officeDocument/2006/math">
                    <m:oMathParaPr>
                      <m:jc m:val="left"/>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𝜎</m:t>
                          </m:r>
                        </m:e>
                        <m:sub>
                          <m:r>
                            <a:rPr lang="en-US" sz="1600" b="0" i="1" smtClean="0">
                              <a:latin typeface="Cambria Math" panose="02040503050406030204" pitchFamily="18" charset="0"/>
                              <a:ea typeface="Cambria Math" panose="02040503050406030204" pitchFamily="18" charset="0"/>
                            </a:rPr>
                            <m:t>𝑚𝑎𝑥</m:t>
                          </m:r>
                        </m:sub>
                      </m:sSub>
                      <m:r>
                        <a:rPr lang="en-US" sz="1600" b="0" i="1" smtClean="0">
                          <a:latin typeface="Cambria Math" panose="02040503050406030204" pitchFamily="18" charset="0"/>
                        </a:rPr>
                        <m:t>→</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max</m:t>
                          </m:r>
                          <m:r>
                            <a:rPr lang="en-US" sz="1600" b="0" i="0" smtClean="0">
                              <a:latin typeface="Cambria Math" panose="02040503050406030204" pitchFamily="18" charset="0"/>
                            </a:rPr>
                            <m:t>.</m:t>
                          </m:r>
                        </m:fName>
                        <m:e>
                          <m:r>
                            <a:rPr lang="en-US" sz="1600" b="0" i="1" smtClean="0">
                              <a:latin typeface="Cambria Math" panose="02040503050406030204" pitchFamily="18" charset="0"/>
                            </a:rPr>
                            <m:t>𝑠𝑡𝑟𝑒𝑠𝑠</m:t>
                          </m:r>
                          <m:r>
                            <a:rPr lang="en-US" sz="1600" b="0" i="1" smtClean="0">
                              <a:latin typeface="Cambria Math" panose="02040503050406030204" pitchFamily="18" charset="0"/>
                            </a:rPr>
                            <m:t> </m:t>
                          </m:r>
                          <m:r>
                            <a:rPr lang="en-US" sz="1600" b="0" i="1" smtClean="0">
                              <a:latin typeface="Cambria Math" panose="02040503050406030204" pitchFamily="18" charset="0"/>
                            </a:rPr>
                            <m:t>𝑖𝑛</m:t>
                          </m:r>
                          <m:r>
                            <a:rPr lang="en-US" sz="1600" b="0" i="1" smtClean="0">
                              <a:latin typeface="Cambria Math" panose="02040503050406030204" pitchFamily="18" charset="0"/>
                            </a:rPr>
                            <m:t> </m:t>
                          </m:r>
                          <m:r>
                            <a:rPr lang="en-US" sz="1600" b="0" i="1" smtClean="0">
                              <a:latin typeface="Cambria Math" panose="02040503050406030204" pitchFamily="18" charset="0"/>
                            </a:rPr>
                            <m:t>𝑡h𝑒</m:t>
                          </m:r>
                          <m:r>
                            <a:rPr lang="en-US" sz="1600" b="0" i="1" smtClean="0">
                              <a:latin typeface="Cambria Math" panose="02040503050406030204" pitchFamily="18" charset="0"/>
                            </a:rPr>
                            <m:t> </m:t>
                          </m:r>
                          <m:r>
                            <a:rPr lang="en-US" sz="1600" b="0" i="1" smtClean="0">
                              <a:latin typeface="Cambria Math" panose="02040503050406030204" pitchFamily="18" charset="0"/>
                            </a:rPr>
                            <m:t>𝑑𝑒𝑠𝑖𝑔𝑛</m:t>
                          </m:r>
                        </m:e>
                      </m:func>
                    </m:oMath>
                  </m:oMathPara>
                </a14:m>
                <a:endParaRPr lang="en-DE" sz="1600"/>
              </a:p>
            </p:txBody>
          </p:sp>
        </mc:Choice>
        <mc:Fallback xmlns="">
          <p:sp>
            <p:nvSpPr>
              <p:cNvPr id="8" name="TextBox 7">
                <a:extLst>
                  <a:ext uri="{FF2B5EF4-FFF2-40B4-BE49-F238E27FC236}">
                    <a16:creationId xmlns:a16="http://schemas.microsoft.com/office/drawing/2014/main" id="{D9F46D55-5EF6-300F-7CC6-7CBD69CD55FE}"/>
                  </a:ext>
                </a:extLst>
              </p:cNvPr>
              <p:cNvSpPr txBox="1">
                <a:spLocks noRot="1" noChangeAspect="1" noMove="1" noResize="1" noEditPoints="1" noAdjustHandles="1" noChangeArrowheads="1" noChangeShapeType="1" noTextEdit="1"/>
              </p:cNvSpPr>
              <p:nvPr/>
            </p:nvSpPr>
            <p:spPr>
              <a:xfrm>
                <a:off x="4665064" y="5535524"/>
                <a:ext cx="3986373" cy="604204"/>
              </a:xfrm>
              <a:prstGeom prst="rect">
                <a:avLst/>
              </a:prstGeom>
              <a:blipFill>
                <a:blip r:embed="rId7"/>
                <a:stretch>
                  <a:fillRect b="-5051"/>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D20FE9FD-FEDE-E940-8481-A783E7E66DFE}"/>
              </a:ext>
            </a:extLst>
          </p:cNvPr>
          <p:cNvGrpSpPr/>
          <p:nvPr/>
        </p:nvGrpSpPr>
        <p:grpSpPr>
          <a:xfrm>
            <a:off x="7979343" y="5706349"/>
            <a:ext cx="4119628" cy="544923"/>
            <a:chOff x="7181271" y="5300830"/>
            <a:chExt cx="4640851" cy="544923"/>
          </a:xfrm>
        </p:grpSpPr>
        <p:grpSp>
          <p:nvGrpSpPr>
            <p:cNvPr id="5" name="Group 4">
              <a:extLst>
                <a:ext uri="{FF2B5EF4-FFF2-40B4-BE49-F238E27FC236}">
                  <a16:creationId xmlns:a16="http://schemas.microsoft.com/office/drawing/2014/main" id="{17A6FB2A-6E44-4462-09CF-A2B188E022DB}"/>
                </a:ext>
              </a:extLst>
            </p:cNvPr>
            <p:cNvGrpSpPr/>
            <p:nvPr/>
          </p:nvGrpSpPr>
          <p:grpSpPr>
            <a:xfrm>
              <a:off x="7181271" y="5300830"/>
              <a:ext cx="4640851" cy="544923"/>
              <a:chOff x="3706642" y="5822517"/>
              <a:chExt cx="4640851" cy="544923"/>
            </a:xfrm>
          </p:grpSpPr>
          <p:sp>
            <p:nvSpPr>
              <p:cNvPr id="10" name="Rectangle 9">
                <a:extLst>
                  <a:ext uri="{FF2B5EF4-FFF2-40B4-BE49-F238E27FC236}">
                    <a16:creationId xmlns:a16="http://schemas.microsoft.com/office/drawing/2014/main" id="{25DF4AC2-D127-7277-A48C-5C21FD9D6B18}"/>
                  </a:ext>
                </a:extLst>
              </p:cNvPr>
              <p:cNvSpPr/>
              <p:nvPr/>
            </p:nvSpPr>
            <p:spPr>
              <a:xfrm>
                <a:off x="3706642" y="5822517"/>
                <a:ext cx="4640851" cy="544923"/>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Playbook with solid fill">
                <a:extLst>
                  <a:ext uri="{FF2B5EF4-FFF2-40B4-BE49-F238E27FC236}">
                    <a16:creationId xmlns:a16="http://schemas.microsoft.com/office/drawing/2014/main" id="{BE4503DC-1D5C-2638-0ED9-CE12E31B32E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69008" y="5902032"/>
                <a:ext cx="385895" cy="385895"/>
              </a:xfrm>
              <a:prstGeom prst="rect">
                <a:avLst/>
              </a:prstGeom>
            </p:spPr>
          </p:pic>
        </p:grpSp>
        <p:sp>
          <p:nvSpPr>
            <p:cNvPr id="7" name="TextBox 6">
              <a:extLst>
                <a:ext uri="{FF2B5EF4-FFF2-40B4-BE49-F238E27FC236}">
                  <a16:creationId xmlns:a16="http://schemas.microsoft.com/office/drawing/2014/main" id="{5476FCCF-97EC-91E5-7DD1-96F30F78258B}"/>
                </a:ext>
              </a:extLst>
            </p:cNvPr>
            <p:cNvSpPr txBox="1"/>
            <p:nvPr/>
          </p:nvSpPr>
          <p:spPr>
            <a:xfrm>
              <a:off x="7758314" y="5427347"/>
              <a:ext cx="4035024" cy="276999"/>
            </a:xfrm>
            <a:prstGeom prst="rect">
              <a:avLst/>
            </a:prstGeom>
            <a:noFill/>
          </p:spPr>
          <p:txBody>
            <a:bodyPr wrap="square" rtlCol="0">
              <a:spAutoFit/>
            </a:bodyPr>
            <a:lstStyle/>
            <a:p>
              <a:r>
                <a:rPr lang="en-US" sz="1200"/>
                <a:t>Can you think of ways to make the design safer?</a:t>
              </a:r>
            </a:p>
          </p:txBody>
        </p:sp>
      </p:grpSp>
    </p:spTree>
    <p:extLst>
      <p:ext uri="{BB962C8B-B14F-4D97-AF65-F5344CB8AC3E}">
        <p14:creationId xmlns:p14="http://schemas.microsoft.com/office/powerpoint/2010/main" val="221011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898C24-80BA-E7FE-1164-57D29BB89480}"/>
              </a:ext>
            </a:extLst>
          </p:cNvPr>
          <p:cNvSpPr>
            <a:spLocks noGrp="1"/>
          </p:cNvSpPr>
          <p:nvPr>
            <p:ph type="sldNum" sz="quarter" idx="11"/>
          </p:nvPr>
        </p:nvSpPr>
        <p:spPr/>
        <p:txBody>
          <a:bodyPr/>
          <a:lstStyle/>
          <a:p>
            <a:fld id="{F0D23093-2AB0-F74C-B865-1A12A15B650E}" type="slidenum">
              <a:rPr lang="en-US" smtClean="0"/>
              <a:pPr/>
              <a:t>25</a:t>
            </a:fld>
            <a:endParaRPr lang="en-US"/>
          </a:p>
        </p:txBody>
      </p:sp>
      <p:sp>
        <p:nvSpPr>
          <p:cNvPr id="3" name="Title 2">
            <a:extLst>
              <a:ext uri="{FF2B5EF4-FFF2-40B4-BE49-F238E27FC236}">
                <a16:creationId xmlns:a16="http://schemas.microsoft.com/office/drawing/2014/main" id="{31648FDE-FCFF-960C-BEAD-EE37D78E8BB5}"/>
              </a:ext>
            </a:extLst>
          </p:cNvPr>
          <p:cNvSpPr>
            <a:spLocks noGrp="1"/>
          </p:cNvSpPr>
          <p:nvPr>
            <p:ph type="title"/>
          </p:nvPr>
        </p:nvSpPr>
        <p:spPr/>
        <p:txBody>
          <a:bodyPr/>
          <a:lstStyle/>
          <a:p>
            <a:r>
              <a:rPr lang="en-US"/>
              <a:t>Influence of the mesh</a:t>
            </a:r>
            <a:endParaRPr lang="en-DE"/>
          </a:p>
        </p:txBody>
      </p:sp>
      <p:sp>
        <p:nvSpPr>
          <p:cNvPr id="11" name="Rectangle 10">
            <a:extLst>
              <a:ext uri="{FF2B5EF4-FFF2-40B4-BE49-F238E27FC236}">
                <a16:creationId xmlns:a16="http://schemas.microsoft.com/office/drawing/2014/main" id="{7D3B1F7C-4D94-560E-6BB6-34646280CC6E}"/>
              </a:ext>
            </a:extLst>
          </p:cNvPr>
          <p:cNvSpPr/>
          <p:nvPr/>
        </p:nvSpPr>
        <p:spPr>
          <a:xfrm>
            <a:off x="941689" y="4650012"/>
            <a:ext cx="10308621" cy="13760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n-US" dirty="0"/>
              <a:t>On refining the mesh, the stress increases in the highlighted area. This is likely to be a more accurate result, since a finer mesh can better represent the real angles and curvature of the component. However, this comes at the cost of increased computational time.</a:t>
            </a:r>
            <a:endParaRPr lang="en-DE" dirty="0"/>
          </a:p>
        </p:txBody>
      </p:sp>
      <p:pic>
        <p:nvPicPr>
          <p:cNvPr id="5" name="Picture 4">
            <a:extLst>
              <a:ext uri="{FF2B5EF4-FFF2-40B4-BE49-F238E27FC236}">
                <a16:creationId xmlns:a16="http://schemas.microsoft.com/office/drawing/2014/main" id="{BC07C1B8-2A6E-C278-C330-565D17E04005}"/>
              </a:ext>
            </a:extLst>
          </p:cNvPr>
          <p:cNvPicPr>
            <a:picLocks noChangeAspect="1"/>
          </p:cNvPicPr>
          <p:nvPr/>
        </p:nvPicPr>
        <p:blipFill>
          <a:blip r:embed="rId3"/>
          <a:stretch>
            <a:fillRect/>
          </a:stretch>
        </p:blipFill>
        <p:spPr>
          <a:xfrm>
            <a:off x="1414956" y="1118626"/>
            <a:ext cx="4590949" cy="2886437"/>
          </a:xfrm>
          <a:prstGeom prst="rect">
            <a:avLst/>
          </a:prstGeom>
        </p:spPr>
      </p:pic>
      <p:cxnSp>
        <p:nvCxnSpPr>
          <p:cNvPr id="7" name="Straight Arrow Connector 6">
            <a:extLst>
              <a:ext uri="{FF2B5EF4-FFF2-40B4-BE49-F238E27FC236}">
                <a16:creationId xmlns:a16="http://schemas.microsoft.com/office/drawing/2014/main" id="{71CDD817-C472-F90E-220A-AD34534C69FB}"/>
              </a:ext>
            </a:extLst>
          </p:cNvPr>
          <p:cNvCxnSpPr>
            <a:cxnSpLocks/>
          </p:cNvCxnSpPr>
          <p:nvPr/>
        </p:nvCxnSpPr>
        <p:spPr>
          <a:xfrm flipH="1" flipV="1">
            <a:off x="3849355" y="2866490"/>
            <a:ext cx="340617" cy="66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Oval 9">
            <a:extLst>
              <a:ext uri="{FF2B5EF4-FFF2-40B4-BE49-F238E27FC236}">
                <a16:creationId xmlns:a16="http://schemas.microsoft.com/office/drawing/2014/main" id="{81D383DD-4613-E9A5-E13A-6EAB6BD87DEA}"/>
              </a:ext>
            </a:extLst>
          </p:cNvPr>
          <p:cNvSpPr/>
          <p:nvPr/>
        </p:nvSpPr>
        <p:spPr>
          <a:xfrm>
            <a:off x="3645441" y="2593306"/>
            <a:ext cx="340617" cy="297951"/>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DE"/>
          </a:p>
        </p:txBody>
      </p:sp>
      <p:pic>
        <p:nvPicPr>
          <p:cNvPr id="14" name="Picture 13">
            <a:extLst>
              <a:ext uri="{FF2B5EF4-FFF2-40B4-BE49-F238E27FC236}">
                <a16:creationId xmlns:a16="http://schemas.microsoft.com/office/drawing/2014/main" id="{CC08F5E8-29BA-CC46-83A0-7C5F4DC27ACF}"/>
              </a:ext>
            </a:extLst>
          </p:cNvPr>
          <p:cNvPicPr>
            <a:picLocks noChangeAspect="1"/>
          </p:cNvPicPr>
          <p:nvPr/>
        </p:nvPicPr>
        <p:blipFill>
          <a:blip r:embed="rId4"/>
          <a:stretch>
            <a:fillRect/>
          </a:stretch>
        </p:blipFill>
        <p:spPr>
          <a:xfrm>
            <a:off x="6216543" y="1118626"/>
            <a:ext cx="4362385" cy="2881041"/>
          </a:xfrm>
          <a:prstGeom prst="rect">
            <a:avLst/>
          </a:prstGeom>
        </p:spPr>
      </p:pic>
      <p:sp>
        <p:nvSpPr>
          <p:cNvPr id="15" name="Oval 14">
            <a:extLst>
              <a:ext uri="{FF2B5EF4-FFF2-40B4-BE49-F238E27FC236}">
                <a16:creationId xmlns:a16="http://schemas.microsoft.com/office/drawing/2014/main" id="{E4E815D2-E814-9547-2938-1E1EB085FFC7}"/>
              </a:ext>
            </a:extLst>
          </p:cNvPr>
          <p:cNvSpPr/>
          <p:nvPr/>
        </p:nvSpPr>
        <p:spPr>
          <a:xfrm>
            <a:off x="7477703" y="2866490"/>
            <a:ext cx="409396" cy="349321"/>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DE"/>
          </a:p>
        </p:txBody>
      </p:sp>
      <p:cxnSp>
        <p:nvCxnSpPr>
          <p:cNvPr id="16" name="Straight Arrow Connector 15">
            <a:extLst>
              <a:ext uri="{FF2B5EF4-FFF2-40B4-BE49-F238E27FC236}">
                <a16:creationId xmlns:a16="http://schemas.microsoft.com/office/drawing/2014/main" id="{652B8E87-7B23-E660-BCC1-6DC80C1A8F22}"/>
              </a:ext>
            </a:extLst>
          </p:cNvPr>
          <p:cNvCxnSpPr>
            <a:cxnSpLocks/>
          </p:cNvCxnSpPr>
          <p:nvPr/>
        </p:nvCxnSpPr>
        <p:spPr>
          <a:xfrm flipH="1" flipV="1">
            <a:off x="7887099" y="3215811"/>
            <a:ext cx="790342" cy="2724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Rectangle: Rounded Corners 18">
            <a:extLst>
              <a:ext uri="{FF2B5EF4-FFF2-40B4-BE49-F238E27FC236}">
                <a16:creationId xmlns:a16="http://schemas.microsoft.com/office/drawing/2014/main" id="{E8EAF405-BE87-C1CE-BADC-88F58277B7A8}"/>
              </a:ext>
            </a:extLst>
          </p:cNvPr>
          <p:cNvSpPr/>
          <p:nvPr/>
        </p:nvSpPr>
        <p:spPr>
          <a:xfrm>
            <a:off x="4189972" y="3462842"/>
            <a:ext cx="1200506" cy="46734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90MPa</a:t>
            </a:r>
            <a:endParaRPr lang="en-DE" dirty="0"/>
          </a:p>
        </p:txBody>
      </p:sp>
      <p:sp>
        <p:nvSpPr>
          <p:cNvPr id="20" name="Rectangle: Rounded Corners 19">
            <a:extLst>
              <a:ext uri="{FF2B5EF4-FFF2-40B4-BE49-F238E27FC236}">
                <a16:creationId xmlns:a16="http://schemas.microsoft.com/office/drawing/2014/main" id="{B7E8189D-B992-79A9-4119-96BC5D12C8E1}"/>
              </a:ext>
            </a:extLst>
          </p:cNvPr>
          <p:cNvSpPr/>
          <p:nvPr/>
        </p:nvSpPr>
        <p:spPr>
          <a:xfrm>
            <a:off x="8677441" y="3362726"/>
            <a:ext cx="1200506" cy="46734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99MPa</a:t>
            </a:r>
            <a:endParaRPr lang="en-DE" dirty="0"/>
          </a:p>
        </p:txBody>
      </p:sp>
    </p:spTree>
    <p:extLst>
      <p:ext uri="{BB962C8B-B14F-4D97-AF65-F5344CB8AC3E}">
        <p14:creationId xmlns:p14="http://schemas.microsoft.com/office/powerpoint/2010/main" val="1607782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EA9626-804D-573D-7802-FE31C0D43D43}"/>
              </a:ext>
            </a:extLst>
          </p:cNvPr>
          <p:cNvSpPr>
            <a:spLocks noGrp="1"/>
          </p:cNvSpPr>
          <p:nvPr>
            <p:ph type="sldNum" sz="quarter" idx="11"/>
          </p:nvPr>
        </p:nvSpPr>
        <p:spPr/>
        <p:txBody>
          <a:bodyPr/>
          <a:lstStyle/>
          <a:p>
            <a:fld id="{F0D23093-2AB0-F74C-B865-1A12A15B650E}" type="slidenum">
              <a:rPr lang="en-US" smtClean="0"/>
              <a:pPr/>
              <a:t>26</a:t>
            </a:fld>
            <a:endParaRPr lang="en-US"/>
          </a:p>
        </p:txBody>
      </p:sp>
      <p:sp>
        <p:nvSpPr>
          <p:cNvPr id="3" name="Title 2">
            <a:extLst>
              <a:ext uri="{FF2B5EF4-FFF2-40B4-BE49-F238E27FC236}">
                <a16:creationId xmlns:a16="http://schemas.microsoft.com/office/drawing/2014/main" id="{644007A7-5E40-35DB-C8E9-3BC7636291F9}"/>
              </a:ext>
            </a:extLst>
          </p:cNvPr>
          <p:cNvSpPr>
            <a:spLocks noGrp="1"/>
          </p:cNvSpPr>
          <p:nvPr>
            <p:ph type="title"/>
          </p:nvPr>
        </p:nvSpPr>
        <p:spPr/>
        <p:txBody>
          <a:bodyPr/>
          <a:lstStyle/>
          <a:p>
            <a:r>
              <a:rPr lang="en-US"/>
              <a:t>Summary</a:t>
            </a:r>
            <a:endParaRPr lang="en-DE"/>
          </a:p>
        </p:txBody>
      </p:sp>
      <p:sp>
        <p:nvSpPr>
          <p:cNvPr id="4" name="Text Placeholder 3">
            <a:extLst>
              <a:ext uri="{FF2B5EF4-FFF2-40B4-BE49-F238E27FC236}">
                <a16:creationId xmlns:a16="http://schemas.microsoft.com/office/drawing/2014/main" id="{A28E09B9-21E7-2345-1DDF-076F67713F80}"/>
              </a:ext>
            </a:extLst>
          </p:cNvPr>
          <p:cNvSpPr>
            <a:spLocks noGrp="1"/>
          </p:cNvSpPr>
          <p:nvPr>
            <p:ph type="body" sz="quarter" idx="13"/>
          </p:nvPr>
        </p:nvSpPr>
        <p:spPr>
          <a:xfrm>
            <a:off x="609599" y="852755"/>
            <a:ext cx="10972799" cy="5167045"/>
          </a:xfrm>
        </p:spPr>
        <p:txBody>
          <a:bodyPr vert="horz" lIns="91440" tIns="45720" rIns="91440" bIns="45720" rtlCol="0" anchor="t">
            <a:normAutofit fontScale="92500" lnSpcReduction="20000"/>
          </a:bodyPr>
          <a:lstStyle/>
          <a:p>
            <a:pPr>
              <a:lnSpc>
                <a:spcPct val="150000"/>
              </a:lnSpc>
            </a:pPr>
            <a:r>
              <a:rPr lang="en-US" sz="2000" b="1" dirty="0">
                <a:latin typeface="Calibri"/>
                <a:cs typeface="Calibri"/>
              </a:rPr>
              <a:t>Simulation</a:t>
            </a:r>
            <a:r>
              <a:rPr lang="en-US" sz="2000" dirty="0">
                <a:latin typeface="Calibri"/>
                <a:cs typeface="Calibri"/>
              </a:rPr>
              <a:t> is the process of </a:t>
            </a:r>
            <a:r>
              <a:rPr lang="en-US" sz="2000" b="1" dirty="0">
                <a:latin typeface="Calibri"/>
                <a:cs typeface="Calibri"/>
              </a:rPr>
              <a:t>virtually emulating a physical process </a:t>
            </a:r>
            <a:r>
              <a:rPr lang="en-US" sz="2000" dirty="0">
                <a:latin typeface="Calibri"/>
                <a:cs typeface="Calibri"/>
              </a:rPr>
              <a:t>that occurs in real life. It is used to </a:t>
            </a:r>
            <a:r>
              <a:rPr lang="en-US" sz="2000" b="1" dirty="0">
                <a:latin typeface="Calibri"/>
                <a:cs typeface="Calibri"/>
              </a:rPr>
              <a:t>verify the efficacy of a design </a:t>
            </a:r>
            <a:r>
              <a:rPr lang="en-US" sz="2000" dirty="0">
                <a:latin typeface="Calibri"/>
                <a:cs typeface="Calibri"/>
              </a:rPr>
              <a:t>or product.</a:t>
            </a:r>
          </a:p>
          <a:p>
            <a:pPr>
              <a:lnSpc>
                <a:spcPct val="150000"/>
              </a:lnSpc>
            </a:pPr>
            <a:r>
              <a:rPr lang="en-US" sz="2000" dirty="0">
                <a:latin typeface="Calibri"/>
                <a:cs typeface="Calibri"/>
              </a:rPr>
              <a:t>Using </a:t>
            </a:r>
            <a:r>
              <a:rPr lang="en-US" sz="2000" b="1" dirty="0">
                <a:latin typeface="Calibri"/>
                <a:cs typeface="Calibri"/>
              </a:rPr>
              <a:t>simulation,</a:t>
            </a:r>
            <a:r>
              <a:rPr lang="en-US" sz="2000" dirty="0">
                <a:latin typeface="Calibri"/>
                <a:cs typeface="Calibri"/>
              </a:rPr>
              <a:t> complex products can be </a:t>
            </a:r>
            <a:r>
              <a:rPr lang="en-US" sz="2000" b="1" dirty="0">
                <a:latin typeface="Calibri"/>
                <a:cs typeface="Calibri"/>
              </a:rPr>
              <a:t>designed and analyzed quickly and efficiently </a:t>
            </a:r>
            <a:r>
              <a:rPr lang="en-US" sz="2000" dirty="0">
                <a:latin typeface="Calibri"/>
                <a:cs typeface="Calibri"/>
              </a:rPr>
              <a:t>by reducing the need for experiments.</a:t>
            </a:r>
          </a:p>
          <a:p>
            <a:pPr>
              <a:lnSpc>
                <a:spcPct val="150000"/>
              </a:lnSpc>
            </a:pPr>
            <a:r>
              <a:rPr lang="en-US" sz="2000" b="1" dirty="0">
                <a:latin typeface="Calibri"/>
                <a:cs typeface="Calibri"/>
              </a:rPr>
              <a:t>Meshing</a:t>
            </a:r>
            <a:r>
              <a:rPr lang="en-US" sz="2000" dirty="0">
                <a:latin typeface="Calibri"/>
                <a:cs typeface="Calibri"/>
              </a:rPr>
              <a:t> plays a key role in </a:t>
            </a:r>
            <a:r>
              <a:rPr lang="en-US" sz="2000" b="1" dirty="0">
                <a:latin typeface="Calibri"/>
                <a:cs typeface="Calibri"/>
              </a:rPr>
              <a:t>ensuring the accuracy of the results </a:t>
            </a:r>
            <a:r>
              <a:rPr lang="en-US" sz="2000" dirty="0">
                <a:latin typeface="Calibri"/>
                <a:cs typeface="Calibri"/>
              </a:rPr>
              <a:t>obtained from the FEM model.</a:t>
            </a:r>
          </a:p>
          <a:p>
            <a:pPr>
              <a:lnSpc>
                <a:spcPct val="150000"/>
              </a:lnSpc>
            </a:pPr>
            <a:r>
              <a:rPr lang="en-US" sz="2100" dirty="0">
                <a:latin typeface="Calibri"/>
                <a:cs typeface="Calibri"/>
              </a:rPr>
              <a:t>As a general rule,</a:t>
            </a:r>
            <a:r>
              <a:rPr lang="en-US" sz="2100" b="1" dirty="0">
                <a:latin typeface="Calibri"/>
                <a:cs typeface="Calibri"/>
              </a:rPr>
              <a:t> the finer the mesh</a:t>
            </a:r>
            <a:r>
              <a:rPr lang="en-US" sz="2000" dirty="0">
                <a:latin typeface="Calibri"/>
                <a:cs typeface="Calibri"/>
              </a:rPr>
              <a:t>, the </a:t>
            </a:r>
            <a:r>
              <a:rPr lang="en-US" sz="2100" b="1" dirty="0">
                <a:latin typeface="Calibri"/>
                <a:cs typeface="Calibri"/>
              </a:rPr>
              <a:t>more accurate </a:t>
            </a:r>
            <a:r>
              <a:rPr lang="en-US" sz="2000" dirty="0">
                <a:latin typeface="Calibri"/>
                <a:cs typeface="Calibri"/>
              </a:rPr>
              <a:t>the </a:t>
            </a:r>
            <a:r>
              <a:rPr lang="en-US" sz="2100" b="1" dirty="0">
                <a:latin typeface="Calibri"/>
                <a:cs typeface="Calibri"/>
              </a:rPr>
              <a:t>solution</a:t>
            </a:r>
            <a:r>
              <a:rPr lang="en-US" sz="2000" dirty="0">
                <a:latin typeface="Calibri"/>
                <a:cs typeface="Calibri"/>
              </a:rPr>
              <a:t>.</a:t>
            </a:r>
          </a:p>
          <a:p>
            <a:pPr>
              <a:lnSpc>
                <a:spcPct val="150000"/>
              </a:lnSpc>
            </a:pPr>
            <a:r>
              <a:rPr lang="en-US" sz="2000" dirty="0">
                <a:latin typeface="Calibri"/>
                <a:cs typeface="Calibri"/>
              </a:rPr>
              <a:t>A </a:t>
            </a:r>
            <a:r>
              <a:rPr lang="en-US" sz="2100" b="1" dirty="0">
                <a:latin typeface="Calibri"/>
                <a:cs typeface="Calibri"/>
              </a:rPr>
              <a:t>finer mesh </a:t>
            </a:r>
            <a:r>
              <a:rPr lang="en-US" sz="2000" dirty="0">
                <a:latin typeface="Calibri"/>
                <a:cs typeface="Calibri"/>
              </a:rPr>
              <a:t>requires </a:t>
            </a:r>
            <a:r>
              <a:rPr lang="en-US" sz="2100" b="1" dirty="0">
                <a:latin typeface="Calibri"/>
                <a:cs typeface="Calibri"/>
              </a:rPr>
              <a:t>increased computational effort </a:t>
            </a:r>
            <a:r>
              <a:rPr lang="en-US" sz="2000" dirty="0">
                <a:latin typeface="Calibri"/>
                <a:cs typeface="Calibri"/>
              </a:rPr>
              <a:t>compared to that of a coarser mesh.</a:t>
            </a:r>
          </a:p>
          <a:p>
            <a:pPr>
              <a:lnSpc>
                <a:spcPct val="150000"/>
              </a:lnSpc>
            </a:pPr>
            <a:r>
              <a:rPr lang="en-US" sz="2000" dirty="0">
                <a:latin typeface="Calibri"/>
                <a:cs typeface="Calibri"/>
              </a:rPr>
              <a:t>It is important to find a </a:t>
            </a:r>
            <a:r>
              <a:rPr lang="en-US" sz="2100" b="1" dirty="0">
                <a:latin typeface="Calibri"/>
                <a:cs typeface="Calibri"/>
              </a:rPr>
              <a:t>good balance between accuracy and run time </a:t>
            </a:r>
            <a:r>
              <a:rPr lang="en-US" sz="2000" dirty="0">
                <a:latin typeface="Calibri"/>
                <a:cs typeface="Calibri"/>
              </a:rPr>
              <a:t>in order to solve the problem. </a:t>
            </a:r>
            <a:endParaRPr lang="en-US" sz="2000" dirty="0"/>
          </a:p>
          <a:p>
            <a:pPr>
              <a:lnSpc>
                <a:spcPct val="150000"/>
              </a:lnSpc>
            </a:pPr>
            <a:r>
              <a:rPr lang="en-US" sz="2100" b="1" dirty="0" err="1">
                <a:latin typeface="Calibri"/>
                <a:cs typeface="Calibri"/>
              </a:rPr>
              <a:t>OnScale</a:t>
            </a:r>
            <a:r>
              <a:rPr lang="en-US" sz="2100" b="1" dirty="0">
                <a:latin typeface="Calibri"/>
                <a:cs typeface="Calibri"/>
              </a:rPr>
              <a:t> has an automatic meshing feature </a:t>
            </a:r>
            <a:r>
              <a:rPr lang="en-US" sz="2000" dirty="0">
                <a:latin typeface="Calibri"/>
                <a:cs typeface="Calibri"/>
              </a:rPr>
              <a:t>that </a:t>
            </a:r>
            <a:r>
              <a:rPr lang="en-US" sz="2100" b="1" dirty="0">
                <a:latin typeface="Calibri"/>
                <a:cs typeface="Calibri"/>
              </a:rPr>
              <a:t>optimizes</a:t>
            </a:r>
            <a:r>
              <a:rPr lang="en-US" sz="2000" dirty="0">
                <a:latin typeface="Calibri"/>
                <a:cs typeface="Calibri"/>
              </a:rPr>
              <a:t> </a:t>
            </a:r>
            <a:r>
              <a:rPr lang="en-US" sz="2100" b="1" dirty="0">
                <a:latin typeface="Calibri"/>
                <a:cs typeface="Calibri"/>
              </a:rPr>
              <a:t>mesh cell quality</a:t>
            </a:r>
            <a:r>
              <a:rPr lang="en-US" sz="2000" dirty="0">
                <a:latin typeface="Calibri"/>
                <a:cs typeface="Calibri"/>
              </a:rPr>
              <a:t>, </a:t>
            </a:r>
            <a:r>
              <a:rPr lang="en-US" sz="2100" b="1" dirty="0">
                <a:latin typeface="Calibri"/>
                <a:cs typeface="Calibri"/>
              </a:rPr>
              <a:t>mesh adjustments around boundary conditions</a:t>
            </a:r>
            <a:r>
              <a:rPr lang="en-US" sz="2000" dirty="0">
                <a:latin typeface="Calibri"/>
                <a:cs typeface="Calibri"/>
              </a:rPr>
              <a:t> and </a:t>
            </a:r>
            <a:r>
              <a:rPr lang="en-US" sz="2100" b="1" dirty="0">
                <a:latin typeface="Calibri"/>
                <a:cs typeface="Calibri"/>
              </a:rPr>
              <a:t>mesh refinement at edges and curvatures</a:t>
            </a:r>
            <a:r>
              <a:rPr lang="en-US" sz="2000" dirty="0">
                <a:latin typeface="Calibri"/>
                <a:cs typeface="Calibri"/>
              </a:rPr>
              <a:t>. The user can then coarsen and refine this mesh based on their needs.</a:t>
            </a:r>
          </a:p>
        </p:txBody>
      </p:sp>
    </p:spTree>
    <p:extLst>
      <p:ext uri="{BB962C8B-B14F-4D97-AF65-F5344CB8AC3E}">
        <p14:creationId xmlns:p14="http://schemas.microsoft.com/office/powerpoint/2010/main" val="1639773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FC21A8-DCB6-8D1F-58A5-945E8567E5E1}"/>
              </a:ext>
            </a:extLst>
          </p:cNvPr>
          <p:cNvSpPr>
            <a:spLocks noGrp="1"/>
          </p:cNvSpPr>
          <p:nvPr>
            <p:ph type="sldNum" sz="quarter" idx="11"/>
          </p:nvPr>
        </p:nvSpPr>
        <p:spPr/>
        <p:txBody>
          <a:bodyPr/>
          <a:lstStyle/>
          <a:p>
            <a:fld id="{F0D23093-2AB0-F74C-B865-1A12A15B650E}" type="slidenum">
              <a:rPr lang="en-US" smtClean="0"/>
              <a:pPr/>
              <a:t>27</a:t>
            </a:fld>
            <a:endParaRPr lang="en-US"/>
          </a:p>
        </p:txBody>
      </p:sp>
      <p:sp>
        <p:nvSpPr>
          <p:cNvPr id="3" name="Title 2">
            <a:extLst>
              <a:ext uri="{FF2B5EF4-FFF2-40B4-BE49-F238E27FC236}">
                <a16:creationId xmlns:a16="http://schemas.microsoft.com/office/drawing/2014/main" id="{0D39D4B9-4DA7-6696-CE84-C91A9C04B012}"/>
              </a:ext>
            </a:extLst>
          </p:cNvPr>
          <p:cNvSpPr>
            <a:spLocks noGrp="1"/>
          </p:cNvSpPr>
          <p:nvPr>
            <p:ph type="title"/>
          </p:nvPr>
        </p:nvSpPr>
        <p:spPr/>
        <p:txBody>
          <a:bodyPr/>
          <a:lstStyle/>
          <a:p>
            <a:r>
              <a:rPr lang="en-GB"/>
              <a:t>Further Information and Resources</a:t>
            </a:r>
            <a:endParaRPr lang="en-DE"/>
          </a:p>
        </p:txBody>
      </p:sp>
      <p:sp>
        <p:nvSpPr>
          <p:cNvPr id="4" name="Text Placeholder 3">
            <a:extLst>
              <a:ext uri="{FF2B5EF4-FFF2-40B4-BE49-F238E27FC236}">
                <a16:creationId xmlns:a16="http://schemas.microsoft.com/office/drawing/2014/main" id="{608705A1-5EB6-D7F1-449C-49F4A3F4254A}"/>
              </a:ext>
            </a:extLst>
          </p:cNvPr>
          <p:cNvSpPr>
            <a:spLocks noGrp="1"/>
          </p:cNvSpPr>
          <p:nvPr>
            <p:ph type="body" sz="quarter" idx="13"/>
          </p:nvPr>
        </p:nvSpPr>
        <p:spPr>
          <a:xfrm>
            <a:off x="650239" y="1224280"/>
            <a:ext cx="10972799" cy="4572000"/>
          </a:xfrm>
        </p:spPr>
        <p:txBody>
          <a:bodyPr vert="horz" lIns="91440" tIns="45720" rIns="91440" bIns="45720" rtlCol="0" anchor="t">
            <a:normAutofit lnSpcReduction="10000"/>
          </a:bodyPr>
          <a:lstStyle/>
          <a:p>
            <a:pPr>
              <a:lnSpc>
                <a:spcPct val="150000"/>
              </a:lnSpc>
            </a:pPr>
            <a:r>
              <a:rPr lang="en-US" dirty="0">
                <a:hlinkClick r:id="rId2"/>
              </a:rPr>
              <a:t>What is Simulation? - ANSYS Innovation Courses</a:t>
            </a:r>
            <a:endParaRPr lang="en-US" dirty="0">
              <a:hlinkClick r:id="rId3"/>
            </a:endParaRPr>
          </a:p>
          <a:p>
            <a:pPr>
              <a:lnSpc>
                <a:spcPct val="150000"/>
              </a:lnSpc>
            </a:pPr>
            <a:r>
              <a:rPr lang="en-US" dirty="0">
                <a:hlinkClick r:id="rId3"/>
              </a:rPr>
              <a:t>CAD Validation &amp; Meshing with </a:t>
            </a:r>
            <a:r>
              <a:rPr lang="en-US" dirty="0" err="1">
                <a:hlinkClick r:id="rId3"/>
              </a:rPr>
              <a:t>OnScale</a:t>
            </a:r>
            <a:r>
              <a:rPr lang="en-US" dirty="0">
                <a:hlinkClick r:id="rId3"/>
              </a:rPr>
              <a:t> Solve™ | </a:t>
            </a:r>
            <a:r>
              <a:rPr lang="en-US" dirty="0" err="1">
                <a:hlinkClick r:id="rId3"/>
              </a:rPr>
              <a:t>OnScale</a:t>
            </a:r>
            <a:endParaRPr lang="en-US" dirty="0"/>
          </a:p>
          <a:p>
            <a:pPr>
              <a:lnSpc>
                <a:spcPct val="150000"/>
              </a:lnSpc>
            </a:pPr>
            <a:r>
              <a:rPr lang="en-US" dirty="0">
                <a:hlinkClick r:id="rId4"/>
              </a:rPr>
              <a:t>Meshing in FEA: Introduction to meshing   | </a:t>
            </a:r>
            <a:r>
              <a:rPr lang="en-US" dirty="0" err="1">
                <a:hlinkClick r:id="rId4"/>
              </a:rPr>
              <a:t>OnScale</a:t>
            </a:r>
            <a:endParaRPr lang="en-US" dirty="0"/>
          </a:p>
          <a:p>
            <a:pPr>
              <a:lnSpc>
                <a:spcPct val="150000"/>
              </a:lnSpc>
            </a:pPr>
            <a:r>
              <a:rPr lang="en-US" dirty="0">
                <a:hlinkClick r:id="rId5"/>
              </a:rPr>
              <a:t>Meshing in FEA: Meshing considerations | </a:t>
            </a:r>
            <a:r>
              <a:rPr lang="en-US" dirty="0" err="1">
                <a:hlinkClick r:id="rId5"/>
              </a:rPr>
              <a:t>OnScale</a:t>
            </a:r>
            <a:endParaRPr lang="en-US" dirty="0"/>
          </a:p>
          <a:p>
            <a:pPr>
              <a:lnSpc>
                <a:spcPct val="150000"/>
              </a:lnSpc>
            </a:pPr>
            <a:r>
              <a:rPr lang="en-US" dirty="0">
                <a:hlinkClick r:id="rId6"/>
              </a:rPr>
              <a:t>Meshing - Why You Never Have To Worry About It Again | </a:t>
            </a:r>
            <a:r>
              <a:rPr lang="en-US" dirty="0" err="1">
                <a:hlinkClick r:id="rId6"/>
              </a:rPr>
              <a:t>OnScale</a:t>
            </a:r>
            <a:endParaRPr lang="en-US" dirty="0"/>
          </a:p>
          <a:p>
            <a:pPr>
              <a:lnSpc>
                <a:spcPct val="150000"/>
              </a:lnSpc>
            </a:pPr>
            <a:r>
              <a:rPr lang="en-US" dirty="0">
                <a:hlinkClick r:id="rId7"/>
              </a:rPr>
              <a:t>Meshing in FEA: Mesh convergence | </a:t>
            </a:r>
            <a:r>
              <a:rPr lang="en-US" dirty="0" err="1">
                <a:hlinkClick r:id="rId7"/>
              </a:rPr>
              <a:t>OnScale</a:t>
            </a:r>
            <a:endParaRPr lang="en-US" dirty="0"/>
          </a:p>
          <a:p>
            <a:pPr>
              <a:lnSpc>
                <a:spcPct val="150000"/>
              </a:lnSpc>
            </a:pPr>
            <a:r>
              <a:rPr lang="en-US" dirty="0">
                <a:hlinkClick r:id="rId8"/>
              </a:rPr>
              <a:t>How to Run a Simulation in </a:t>
            </a:r>
            <a:r>
              <a:rPr lang="en-US" dirty="0" err="1">
                <a:hlinkClick r:id="rId8"/>
              </a:rPr>
              <a:t>OnScale</a:t>
            </a:r>
            <a:r>
              <a:rPr lang="en-US" dirty="0">
                <a:hlinkClick r:id="rId8"/>
              </a:rPr>
              <a:t> Solve™ | </a:t>
            </a:r>
            <a:r>
              <a:rPr lang="en-US" dirty="0" err="1">
                <a:hlinkClick r:id="rId8"/>
              </a:rPr>
              <a:t>OnScale</a:t>
            </a:r>
            <a:endParaRPr lang="en-US" dirty="0"/>
          </a:p>
        </p:txBody>
      </p:sp>
    </p:spTree>
    <p:extLst>
      <p:ext uri="{BB962C8B-B14F-4D97-AF65-F5344CB8AC3E}">
        <p14:creationId xmlns:p14="http://schemas.microsoft.com/office/powerpoint/2010/main" val="2089599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3F3E9-6C8B-4F69-BB4F-1361D681D917}"/>
              </a:ext>
            </a:extLst>
          </p:cNvPr>
          <p:cNvSpPr>
            <a:spLocks noGrp="1"/>
          </p:cNvSpPr>
          <p:nvPr>
            <p:ph type="sldNum" sz="quarter" idx="10"/>
          </p:nvPr>
        </p:nvSpPr>
        <p:spPr/>
        <p:txBody>
          <a:bodyPr/>
          <a:lstStyle/>
          <a:p>
            <a:fld id="{F0D23093-2AB0-F74C-B865-1A12A15B650E}" type="slidenum">
              <a:rPr lang="en-US" smtClean="0"/>
              <a:pPr/>
              <a:t>28</a:t>
            </a:fld>
            <a:endParaRPr lang="en-US"/>
          </a:p>
        </p:txBody>
      </p:sp>
    </p:spTree>
    <p:extLst>
      <p:ext uri="{BB962C8B-B14F-4D97-AF65-F5344CB8AC3E}">
        <p14:creationId xmlns:p14="http://schemas.microsoft.com/office/powerpoint/2010/main" val="3114710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DA9DCA-F2FB-4D3B-9940-5D6D577F3D7C}"/>
              </a:ext>
            </a:extLst>
          </p:cNvPr>
          <p:cNvSpPr>
            <a:spLocks noGrp="1"/>
          </p:cNvSpPr>
          <p:nvPr>
            <p:ph type="sldNum" sz="quarter" idx="11"/>
          </p:nvPr>
        </p:nvSpPr>
        <p:spPr/>
        <p:txBody>
          <a:bodyPr/>
          <a:lstStyle/>
          <a:p>
            <a:fld id="{F0D23093-2AB0-F74C-B865-1A12A15B650E}" type="slidenum">
              <a:rPr lang="en-US" smtClean="0"/>
              <a:pPr/>
              <a:t>3</a:t>
            </a:fld>
            <a:endParaRPr lang="en-US"/>
          </a:p>
        </p:txBody>
      </p:sp>
      <p:sp>
        <p:nvSpPr>
          <p:cNvPr id="3" name="Title 2">
            <a:extLst>
              <a:ext uri="{FF2B5EF4-FFF2-40B4-BE49-F238E27FC236}">
                <a16:creationId xmlns:a16="http://schemas.microsoft.com/office/drawing/2014/main" id="{F1194F8B-4ADC-4491-803D-17042386BDB2}"/>
              </a:ext>
            </a:extLst>
          </p:cNvPr>
          <p:cNvSpPr>
            <a:spLocks noGrp="1"/>
          </p:cNvSpPr>
          <p:nvPr>
            <p:ph type="title"/>
          </p:nvPr>
        </p:nvSpPr>
        <p:spPr/>
        <p:txBody>
          <a:bodyPr/>
          <a:lstStyle/>
          <a:p>
            <a:r>
              <a:rPr lang="en-US"/>
              <a:t>What is Simulation?</a:t>
            </a:r>
          </a:p>
        </p:txBody>
      </p:sp>
      <p:sp>
        <p:nvSpPr>
          <p:cNvPr id="4" name="Text Placeholder 3">
            <a:extLst>
              <a:ext uri="{FF2B5EF4-FFF2-40B4-BE49-F238E27FC236}">
                <a16:creationId xmlns:a16="http://schemas.microsoft.com/office/drawing/2014/main" id="{03C0A22E-CAC2-4A00-98FF-2ABB836C6304}"/>
              </a:ext>
            </a:extLst>
          </p:cNvPr>
          <p:cNvSpPr>
            <a:spLocks noGrp="1"/>
          </p:cNvSpPr>
          <p:nvPr>
            <p:ph type="body" sz="quarter" idx="13"/>
          </p:nvPr>
        </p:nvSpPr>
        <p:spPr>
          <a:xfrm>
            <a:off x="609599" y="1124744"/>
            <a:ext cx="10972799" cy="4895056"/>
          </a:xfrm>
        </p:spPr>
        <p:txBody>
          <a:bodyPr>
            <a:normAutofit/>
          </a:bodyPr>
          <a:lstStyle/>
          <a:p>
            <a:pPr marL="0" indent="0">
              <a:lnSpc>
                <a:spcPct val="150000"/>
              </a:lnSpc>
              <a:buNone/>
            </a:pPr>
            <a:r>
              <a:rPr lang="en-US" sz="2000"/>
              <a:t>Simulation is the process of virtually emulating a physical process that occurs in real life. It is used to verify the efficacy of a design or product.</a:t>
            </a:r>
          </a:p>
          <a:p>
            <a:pPr marL="0" indent="0">
              <a:lnSpc>
                <a:spcPct val="200000"/>
              </a:lnSpc>
              <a:buNone/>
            </a:pPr>
            <a:r>
              <a:rPr lang="en-US" sz="2000"/>
              <a:t>It involves the following steps:</a:t>
            </a:r>
          </a:p>
          <a:p>
            <a:pPr marL="0" indent="0">
              <a:lnSpc>
                <a:spcPct val="200000"/>
              </a:lnSpc>
              <a:buNone/>
            </a:pPr>
            <a:endParaRPr lang="en-US" sz="2000"/>
          </a:p>
        </p:txBody>
      </p:sp>
      <p:graphicFrame>
        <p:nvGraphicFramePr>
          <p:cNvPr id="6" name="Diagram 5">
            <a:extLst>
              <a:ext uri="{FF2B5EF4-FFF2-40B4-BE49-F238E27FC236}">
                <a16:creationId xmlns:a16="http://schemas.microsoft.com/office/drawing/2014/main" id="{6DCEF493-7027-051F-8148-33DE6E822A12}"/>
              </a:ext>
            </a:extLst>
          </p:cNvPr>
          <p:cNvGraphicFramePr>
            <a:graphicFrameLocks noChangeAspect="1"/>
          </p:cNvGraphicFramePr>
          <p:nvPr>
            <p:extLst>
              <p:ext uri="{D42A27DB-BD31-4B8C-83A1-F6EECF244321}">
                <p14:modId xmlns:p14="http://schemas.microsoft.com/office/powerpoint/2010/main" val="2824027592"/>
              </p:ext>
            </p:extLst>
          </p:nvPr>
        </p:nvGraphicFramePr>
        <p:xfrm>
          <a:off x="3503712" y="2753998"/>
          <a:ext cx="4595781" cy="30638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7D3D20C3-FCE0-4827-2805-35524B93B3E3}"/>
              </a:ext>
            </a:extLst>
          </p:cNvPr>
          <p:cNvSpPr txBox="1"/>
          <p:nvPr/>
        </p:nvSpPr>
        <p:spPr>
          <a:xfrm>
            <a:off x="6840724" y="2955753"/>
            <a:ext cx="3437852" cy="461665"/>
          </a:xfrm>
          <a:prstGeom prst="rect">
            <a:avLst/>
          </a:prstGeom>
          <a:noFill/>
        </p:spPr>
        <p:txBody>
          <a:bodyPr wrap="square">
            <a:spAutoFit/>
          </a:bodyPr>
          <a:lstStyle/>
          <a:p>
            <a:pPr algn="ctr"/>
            <a:r>
              <a:rPr lang="en-GB" sz="1200"/>
              <a:t>Setting up the model through </a:t>
            </a:r>
            <a:r>
              <a:rPr lang="en-GB" sz="1200" b="1"/>
              <a:t>mesh generation </a:t>
            </a:r>
            <a:r>
              <a:rPr lang="en-GB" sz="1200"/>
              <a:t>and</a:t>
            </a:r>
            <a:r>
              <a:rPr lang="en-GB" sz="1200" b="1"/>
              <a:t> </a:t>
            </a:r>
          </a:p>
          <a:p>
            <a:pPr algn="ctr"/>
            <a:r>
              <a:rPr lang="en-GB" sz="1200" b="1"/>
              <a:t>boundary conditions</a:t>
            </a:r>
            <a:endParaRPr lang="en-GB" sz="1200"/>
          </a:p>
        </p:txBody>
      </p:sp>
      <p:sp>
        <p:nvSpPr>
          <p:cNvPr id="8" name="TextBox 7">
            <a:extLst>
              <a:ext uri="{FF2B5EF4-FFF2-40B4-BE49-F238E27FC236}">
                <a16:creationId xmlns:a16="http://schemas.microsoft.com/office/drawing/2014/main" id="{3DD92FAA-3062-2D70-7AEE-99DC256CEE54}"/>
              </a:ext>
            </a:extLst>
          </p:cNvPr>
          <p:cNvSpPr txBox="1"/>
          <p:nvPr/>
        </p:nvSpPr>
        <p:spPr>
          <a:xfrm>
            <a:off x="1559497" y="2911624"/>
            <a:ext cx="3277304" cy="461665"/>
          </a:xfrm>
          <a:prstGeom prst="rect">
            <a:avLst/>
          </a:prstGeom>
          <a:noFill/>
        </p:spPr>
        <p:txBody>
          <a:bodyPr wrap="square">
            <a:spAutoFit/>
          </a:bodyPr>
          <a:lstStyle/>
          <a:p>
            <a:pPr algn="ctr"/>
            <a:r>
              <a:rPr lang="en-GB" sz="1200" b="1"/>
              <a:t>Geometry</a:t>
            </a:r>
            <a:r>
              <a:rPr lang="en-GB" sz="1200">
                <a:solidFill>
                  <a:schemeClr val="accent1"/>
                </a:solidFill>
              </a:rPr>
              <a:t> </a:t>
            </a:r>
            <a:r>
              <a:rPr lang="en-GB" sz="1200"/>
              <a:t>(e.g. shape, cross-sections, assemblies) and </a:t>
            </a:r>
            <a:r>
              <a:rPr lang="en-GB" sz="1200" b="1"/>
              <a:t>material </a:t>
            </a:r>
            <a:r>
              <a:rPr lang="en-GB" sz="1200"/>
              <a:t>(e.g. steel, rubber, wood, etc.)</a:t>
            </a:r>
            <a:r>
              <a:rPr lang="en-GB" sz="1200">
                <a:solidFill>
                  <a:schemeClr val="accent1"/>
                </a:solidFill>
              </a:rPr>
              <a:t> </a:t>
            </a:r>
            <a:endParaRPr lang="en-GB" sz="1200"/>
          </a:p>
        </p:txBody>
      </p:sp>
      <p:sp>
        <p:nvSpPr>
          <p:cNvPr id="9" name="TextBox 8">
            <a:extLst>
              <a:ext uri="{FF2B5EF4-FFF2-40B4-BE49-F238E27FC236}">
                <a16:creationId xmlns:a16="http://schemas.microsoft.com/office/drawing/2014/main" id="{F25DE207-75AE-5099-7AAB-5006960470D5}"/>
              </a:ext>
            </a:extLst>
          </p:cNvPr>
          <p:cNvSpPr txBox="1"/>
          <p:nvPr/>
        </p:nvSpPr>
        <p:spPr>
          <a:xfrm>
            <a:off x="7170863" y="4542503"/>
            <a:ext cx="1857260" cy="461665"/>
          </a:xfrm>
          <a:prstGeom prst="rect">
            <a:avLst/>
          </a:prstGeom>
          <a:noFill/>
        </p:spPr>
        <p:txBody>
          <a:bodyPr wrap="square">
            <a:spAutoFit/>
          </a:bodyPr>
          <a:lstStyle/>
          <a:p>
            <a:pPr algn="ctr"/>
            <a:r>
              <a:rPr lang="en-GB" sz="1200"/>
              <a:t>N</a:t>
            </a:r>
            <a:r>
              <a:rPr lang="en-GB" sz="1200" b="1"/>
              <a:t>umerical methods </a:t>
            </a:r>
            <a:r>
              <a:rPr lang="en-GB" sz="1200"/>
              <a:t>used to solve the model</a:t>
            </a:r>
          </a:p>
        </p:txBody>
      </p:sp>
      <p:sp>
        <p:nvSpPr>
          <p:cNvPr id="10" name="TextBox 9">
            <a:extLst>
              <a:ext uri="{FF2B5EF4-FFF2-40B4-BE49-F238E27FC236}">
                <a16:creationId xmlns:a16="http://schemas.microsoft.com/office/drawing/2014/main" id="{C4187E9F-17EE-E888-B70E-C62D15642268}"/>
              </a:ext>
            </a:extLst>
          </p:cNvPr>
          <p:cNvSpPr txBox="1"/>
          <p:nvPr/>
        </p:nvSpPr>
        <p:spPr>
          <a:xfrm>
            <a:off x="1939368" y="4296721"/>
            <a:ext cx="2506387" cy="1015663"/>
          </a:xfrm>
          <a:prstGeom prst="rect">
            <a:avLst/>
          </a:prstGeom>
          <a:noFill/>
        </p:spPr>
        <p:txBody>
          <a:bodyPr wrap="square">
            <a:spAutoFit/>
          </a:bodyPr>
          <a:lstStyle/>
          <a:p>
            <a:pPr algn="ctr"/>
            <a:r>
              <a:rPr lang="en-GB" sz="1200" b="1"/>
              <a:t>Sanity check </a:t>
            </a:r>
            <a:r>
              <a:rPr lang="en-GB" sz="1200"/>
              <a:t>(i.e.</a:t>
            </a:r>
          </a:p>
          <a:p>
            <a:pPr algn="ctr"/>
            <a:r>
              <a:rPr lang="en-GB" sz="1200"/>
              <a:t>do the results match the expectation, are the results plausible?) E.g. </a:t>
            </a: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Does the output indicate a need in change of geometry or material?</a:t>
            </a:r>
            <a:endParaRPr lang="en-GB" sz="1200"/>
          </a:p>
        </p:txBody>
      </p:sp>
      <p:sp>
        <p:nvSpPr>
          <p:cNvPr id="11" name="TextBox 10">
            <a:extLst>
              <a:ext uri="{FF2B5EF4-FFF2-40B4-BE49-F238E27FC236}">
                <a16:creationId xmlns:a16="http://schemas.microsoft.com/office/drawing/2014/main" id="{C276247D-E5A8-0868-335C-E849282A493E}"/>
              </a:ext>
            </a:extLst>
          </p:cNvPr>
          <p:cNvSpPr txBox="1"/>
          <p:nvPr/>
        </p:nvSpPr>
        <p:spPr>
          <a:xfrm>
            <a:off x="3863752" y="5855702"/>
            <a:ext cx="4089424" cy="276999"/>
          </a:xfrm>
          <a:prstGeom prst="rect">
            <a:avLst/>
          </a:prstGeom>
          <a:noFill/>
        </p:spPr>
        <p:txBody>
          <a:bodyPr wrap="square">
            <a:spAutoFit/>
          </a:bodyPr>
          <a:lstStyle/>
          <a:p>
            <a:pPr algn="ctr"/>
            <a:r>
              <a:rPr lang="en-GB" sz="1200" b="1"/>
              <a:t>Evaluation of outputs </a:t>
            </a:r>
            <a:r>
              <a:rPr lang="en-GB" sz="1200"/>
              <a:t>(e.g. displacement, stresses and strains)</a:t>
            </a:r>
          </a:p>
        </p:txBody>
      </p:sp>
      <p:grpSp>
        <p:nvGrpSpPr>
          <p:cNvPr id="5" name="Group 4">
            <a:extLst>
              <a:ext uri="{FF2B5EF4-FFF2-40B4-BE49-F238E27FC236}">
                <a16:creationId xmlns:a16="http://schemas.microsoft.com/office/drawing/2014/main" id="{D14ECF52-12E0-BAD6-A2F4-AD77E3FABB86}"/>
              </a:ext>
            </a:extLst>
          </p:cNvPr>
          <p:cNvGrpSpPr/>
          <p:nvPr/>
        </p:nvGrpSpPr>
        <p:grpSpPr>
          <a:xfrm>
            <a:off x="9657268" y="5542656"/>
            <a:ext cx="2316593" cy="738664"/>
            <a:chOff x="7052030" y="5933695"/>
            <a:chExt cx="2316593" cy="738664"/>
          </a:xfrm>
        </p:grpSpPr>
        <p:sp>
          <p:nvSpPr>
            <p:cNvPr id="12" name="TextBox 11">
              <a:extLst>
                <a:ext uri="{FF2B5EF4-FFF2-40B4-BE49-F238E27FC236}">
                  <a16:creationId xmlns:a16="http://schemas.microsoft.com/office/drawing/2014/main" id="{DE887C96-4CA7-D0C6-B871-7F63908973AB}"/>
                </a:ext>
              </a:extLst>
            </p:cNvPr>
            <p:cNvSpPr txBox="1"/>
            <p:nvPr/>
          </p:nvSpPr>
          <p:spPr>
            <a:xfrm>
              <a:off x="7517517" y="5933695"/>
              <a:ext cx="1851106" cy="738664"/>
            </a:xfrm>
            <a:prstGeom prst="rect">
              <a:avLst/>
            </a:prstGeom>
            <a:noFill/>
          </p:spPr>
          <p:txBody>
            <a:bodyPr wrap="square">
              <a:spAutoFit/>
            </a:bodyPr>
            <a:lstStyle/>
            <a:p>
              <a:r>
                <a:rPr lang="en-US" sz="1400" dirty="0">
                  <a:solidFill>
                    <a:schemeClr val="tx1">
                      <a:lumMod val="50000"/>
                      <a:lumOff val="50000"/>
                    </a:schemeClr>
                  </a:solidFill>
                  <a:hlinkClick r:id="rId8">
                    <a:extLst>
                      <a:ext uri="{A12FA001-AC4F-418D-AE19-62706E023703}">
                        <ahyp:hlinkClr xmlns:ahyp="http://schemas.microsoft.com/office/drawing/2018/hyperlinkcolor" val="tx"/>
                      </a:ext>
                    </a:extLst>
                  </a:hlinkClick>
                </a:rPr>
                <a:t>What is Simulation? - ANSYS Innovation Courses</a:t>
              </a:r>
              <a:endParaRPr lang="en-DE" sz="1400" dirty="0">
                <a:solidFill>
                  <a:schemeClr val="tx1">
                    <a:lumMod val="50000"/>
                    <a:lumOff val="50000"/>
                  </a:schemeClr>
                </a:solidFill>
              </a:endParaRPr>
            </a:p>
          </p:txBody>
        </p:sp>
        <p:pic>
          <p:nvPicPr>
            <p:cNvPr id="13" name="Graphic 12" descr="Internet outline">
              <a:extLst>
                <a:ext uri="{FF2B5EF4-FFF2-40B4-BE49-F238E27FC236}">
                  <a16:creationId xmlns:a16="http://schemas.microsoft.com/office/drawing/2014/main" id="{BC373FD3-BDEA-3EDC-06D2-E4CC930F7F9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52030" y="6034730"/>
              <a:ext cx="465487" cy="461665"/>
            </a:xfrm>
            <a:prstGeom prst="rect">
              <a:avLst/>
            </a:prstGeom>
          </p:spPr>
        </p:pic>
      </p:grpSp>
    </p:spTree>
    <p:extLst>
      <p:ext uri="{BB962C8B-B14F-4D97-AF65-F5344CB8AC3E}">
        <p14:creationId xmlns:p14="http://schemas.microsoft.com/office/powerpoint/2010/main" val="3084095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B72A4D-0CE7-E6D6-3334-9F57072370AA}"/>
              </a:ext>
            </a:extLst>
          </p:cNvPr>
          <p:cNvSpPr>
            <a:spLocks noGrp="1"/>
          </p:cNvSpPr>
          <p:nvPr>
            <p:ph type="sldNum" sz="quarter" idx="11"/>
          </p:nvPr>
        </p:nvSpPr>
        <p:spPr/>
        <p:txBody>
          <a:bodyPr/>
          <a:lstStyle/>
          <a:p>
            <a:fld id="{F0D23093-2AB0-F74C-B865-1A12A15B650E}" type="slidenum">
              <a:rPr lang="en-US" smtClean="0"/>
              <a:pPr/>
              <a:t>4</a:t>
            </a:fld>
            <a:endParaRPr lang="en-US"/>
          </a:p>
        </p:txBody>
      </p:sp>
      <p:sp>
        <p:nvSpPr>
          <p:cNvPr id="3" name="Title 2">
            <a:extLst>
              <a:ext uri="{FF2B5EF4-FFF2-40B4-BE49-F238E27FC236}">
                <a16:creationId xmlns:a16="http://schemas.microsoft.com/office/drawing/2014/main" id="{AC7622F9-B8B5-23A6-C782-42C2E74CF879}"/>
              </a:ext>
            </a:extLst>
          </p:cNvPr>
          <p:cNvSpPr>
            <a:spLocks noGrp="1"/>
          </p:cNvSpPr>
          <p:nvPr>
            <p:ph type="title"/>
          </p:nvPr>
        </p:nvSpPr>
        <p:spPr/>
        <p:txBody>
          <a:bodyPr/>
          <a:lstStyle/>
          <a:p>
            <a:r>
              <a:rPr lang="en-US"/>
              <a:t>Why do we need Simulation?</a:t>
            </a:r>
            <a:endParaRPr lang="en-DE"/>
          </a:p>
        </p:txBody>
      </p:sp>
      <p:pic>
        <p:nvPicPr>
          <p:cNvPr id="6" name="Picture 5" descr="Person writing on a board">
            <a:extLst>
              <a:ext uri="{FF2B5EF4-FFF2-40B4-BE49-F238E27FC236}">
                <a16:creationId xmlns:a16="http://schemas.microsoft.com/office/drawing/2014/main" id="{16FCE3FC-4099-A472-DF6B-52ACC2B7A9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0565" y="1412776"/>
            <a:ext cx="2678511" cy="1985954"/>
          </a:xfrm>
          <a:prstGeom prst="rect">
            <a:avLst/>
          </a:prstGeom>
        </p:spPr>
      </p:pic>
      <p:sp>
        <p:nvSpPr>
          <p:cNvPr id="11" name="TextBox 10">
            <a:extLst>
              <a:ext uri="{FF2B5EF4-FFF2-40B4-BE49-F238E27FC236}">
                <a16:creationId xmlns:a16="http://schemas.microsoft.com/office/drawing/2014/main" id="{98F4A842-A4A5-F8A2-8877-35BFC7BA0880}"/>
              </a:ext>
            </a:extLst>
          </p:cNvPr>
          <p:cNvSpPr txBox="1"/>
          <p:nvPr/>
        </p:nvSpPr>
        <p:spPr>
          <a:xfrm>
            <a:off x="846638" y="3861048"/>
            <a:ext cx="2743200" cy="923330"/>
          </a:xfrm>
          <a:prstGeom prst="rect">
            <a:avLst/>
          </a:prstGeom>
          <a:noFill/>
        </p:spPr>
        <p:txBody>
          <a:bodyPr wrap="square">
            <a:spAutoFit/>
          </a:bodyPr>
          <a:lstStyle/>
          <a:p>
            <a:pPr algn="ctr"/>
            <a:r>
              <a:rPr lang="en-US" sz="1800"/>
              <a:t>Theoretical formulae cannot always be used to solve complex problems.</a:t>
            </a:r>
          </a:p>
        </p:txBody>
      </p:sp>
      <p:pic>
        <p:nvPicPr>
          <p:cNvPr id="13" name="Picture 12" descr="Young girl focusing on a mechcanical project">
            <a:extLst>
              <a:ext uri="{FF2B5EF4-FFF2-40B4-BE49-F238E27FC236}">
                <a16:creationId xmlns:a16="http://schemas.microsoft.com/office/drawing/2014/main" id="{306E6287-FD7E-F0D6-8A98-A493FB028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5675" y="1412776"/>
            <a:ext cx="3020649" cy="2016224"/>
          </a:xfrm>
          <a:prstGeom prst="rect">
            <a:avLst/>
          </a:prstGeom>
        </p:spPr>
      </p:pic>
      <p:sp>
        <p:nvSpPr>
          <p:cNvPr id="15" name="TextBox 14">
            <a:extLst>
              <a:ext uri="{FF2B5EF4-FFF2-40B4-BE49-F238E27FC236}">
                <a16:creationId xmlns:a16="http://schemas.microsoft.com/office/drawing/2014/main" id="{BA1A51E8-B09A-D5ED-9FC9-3AAFE0980165}"/>
              </a:ext>
            </a:extLst>
          </p:cNvPr>
          <p:cNvSpPr txBox="1"/>
          <p:nvPr/>
        </p:nvSpPr>
        <p:spPr>
          <a:xfrm>
            <a:off x="5015880" y="3861048"/>
            <a:ext cx="2399928" cy="923330"/>
          </a:xfrm>
          <a:prstGeom prst="rect">
            <a:avLst/>
          </a:prstGeom>
          <a:noFill/>
        </p:spPr>
        <p:txBody>
          <a:bodyPr wrap="square">
            <a:spAutoFit/>
          </a:bodyPr>
          <a:lstStyle>
            <a:defPPr>
              <a:defRPr lang="en-US"/>
            </a:defPPr>
            <a:lvl1pPr algn="ctr"/>
          </a:lstStyle>
          <a:p>
            <a:r>
              <a:rPr lang="en-US"/>
              <a:t>Physical experiments can be time consuming and expensive.</a:t>
            </a:r>
          </a:p>
        </p:txBody>
      </p:sp>
      <p:sp>
        <p:nvSpPr>
          <p:cNvPr id="19" name="TextBox 18">
            <a:extLst>
              <a:ext uri="{FF2B5EF4-FFF2-40B4-BE49-F238E27FC236}">
                <a16:creationId xmlns:a16="http://schemas.microsoft.com/office/drawing/2014/main" id="{06E5FE5A-E8CB-1056-AE25-3CFA3AEB1567}"/>
              </a:ext>
            </a:extLst>
          </p:cNvPr>
          <p:cNvSpPr txBox="1"/>
          <p:nvPr/>
        </p:nvSpPr>
        <p:spPr>
          <a:xfrm>
            <a:off x="8217137" y="3839962"/>
            <a:ext cx="3434447" cy="923330"/>
          </a:xfrm>
          <a:prstGeom prst="rect">
            <a:avLst/>
          </a:prstGeom>
          <a:noFill/>
        </p:spPr>
        <p:txBody>
          <a:bodyPr wrap="square">
            <a:spAutoFit/>
          </a:bodyPr>
          <a:lstStyle>
            <a:defPPr>
              <a:defRPr lang="en-US"/>
            </a:defPPr>
            <a:lvl1pPr algn="ctr"/>
          </a:lstStyle>
          <a:p>
            <a:r>
              <a:rPr lang="en-US"/>
              <a:t>Simulation allows many different design options to be evaluated quickly and efficiently.</a:t>
            </a:r>
          </a:p>
        </p:txBody>
      </p:sp>
      <p:pic>
        <p:nvPicPr>
          <p:cNvPr id="21" name="Picture 20" descr="Hourglass on a flat surface">
            <a:extLst>
              <a:ext uri="{FF2B5EF4-FFF2-40B4-BE49-F238E27FC236}">
                <a16:creationId xmlns:a16="http://schemas.microsoft.com/office/drawing/2014/main" id="{CBD46A2E-EF4C-29B3-8C53-3ED28CA41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2193" y="1412776"/>
            <a:ext cx="3024336" cy="2016224"/>
          </a:xfrm>
          <a:prstGeom prst="rect">
            <a:avLst/>
          </a:prstGeom>
        </p:spPr>
      </p:pic>
    </p:spTree>
    <p:extLst>
      <p:ext uri="{BB962C8B-B14F-4D97-AF65-F5344CB8AC3E}">
        <p14:creationId xmlns:p14="http://schemas.microsoft.com/office/powerpoint/2010/main" val="797321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964395-0572-7FE6-1F23-3A9D94A99275}"/>
              </a:ext>
            </a:extLst>
          </p:cNvPr>
          <p:cNvSpPr>
            <a:spLocks noGrp="1"/>
          </p:cNvSpPr>
          <p:nvPr>
            <p:ph type="sldNum" sz="quarter" idx="11"/>
          </p:nvPr>
        </p:nvSpPr>
        <p:spPr/>
        <p:txBody>
          <a:bodyPr/>
          <a:lstStyle/>
          <a:p>
            <a:fld id="{F0D23093-2AB0-F74C-B865-1A12A15B650E}" type="slidenum">
              <a:rPr lang="en-US" smtClean="0"/>
              <a:pPr/>
              <a:t>5</a:t>
            </a:fld>
            <a:endParaRPr lang="en-US"/>
          </a:p>
        </p:txBody>
      </p:sp>
      <p:sp>
        <p:nvSpPr>
          <p:cNvPr id="3" name="Title 2">
            <a:extLst>
              <a:ext uri="{FF2B5EF4-FFF2-40B4-BE49-F238E27FC236}">
                <a16:creationId xmlns:a16="http://schemas.microsoft.com/office/drawing/2014/main" id="{6687BD67-E84D-6BC0-ACFF-C2BB3BB438AD}"/>
              </a:ext>
            </a:extLst>
          </p:cNvPr>
          <p:cNvSpPr>
            <a:spLocks noGrp="1"/>
          </p:cNvSpPr>
          <p:nvPr>
            <p:ph type="title"/>
          </p:nvPr>
        </p:nvSpPr>
        <p:spPr/>
        <p:txBody>
          <a:bodyPr/>
          <a:lstStyle/>
          <a:p>
            <a:r>
              <a:rPr lang="en-US"/>
              <a:t>What is FEM? </a:t>
            </a:r>
            <a:endParaRPr lang="en-DE"/>
          </a:p>
        </p:txBody>
      </p:sp>
      <p:sp>
        <p:nvSpPr>
          <p:cNvPr id="5" name="TextBox 4">
            <a:extLst>
              <a:ext uri="{FF2B5EF4-FFF2-40B4-BE49-F238E27FC236}">
                <a16:creationId xmlns:a16="http://schemas.microsoft.com/office/drawing/2014/main" id="{ADBA199B-5BF1-EB17-42D2-116E8F508FF8}"/>
              </a:ext>
            </a:extLst>
          </p:cNvPr>
          <p:cNvSpPr txBox="1"/>
          <p:nvPr/>
        </p:nvSpPr>
        <p:spPr>
          <a:xfrm>
            <a:off x="542030" y="1031134"/>
            <a:ext cx="10975200" cy="5355312"/>
          </a:xfrm>
          <a:prstGeom prst="rect">
            <a:avLst/>
          </a:prstGeom>
          <a:noFill/>
        </p:spPr>
        <p:txBody>
          <a:bodyPr wrap="square" rtlCol="0">
            <a:spAutoFit/>
          </a:bodyPr>
          <a:lstStyle/>
          <a:p>
            <a:r>
              <a:rPr lang="en-GB"/>
              <a:t>FEM (Finite Element Method) is a widely used method of numerically solving engineering problems by dividing the model into smaller elements and solving a set of algebraic equations for each of those elements. </a:t>
            </a:r>
          </a:p>
          <a:p>
            <a:endParaRPr lang="en-GB"/>
          </a:p>
          <a:p>
            <a:pPr marL="285750" indent="-285750">
              <a:buFont typeface="Arial" panose="020B0604020202020204" pitchFamily="34" charset="0"/>
              <a:buChar char="•"/>
            </a:pPr>
            <a:r>
              <a:rPr lang="en-GB"/>
              <a:t>Each </a:t>
            </a:r>
            <a:r>
              <a:rPr lang="en-GB" b="1"/>
              <a:t>geometry is divided into small elements </a:t>
            </a:r>
            <a:r>
              <a:rPr lang="en-GB"/>
              <a:t>which can have different shapes ranging from 2D (triangular, quadrilateral, etc.) to 3D (tetrahedral, hexahedral, etc.) elements through a process called </a:t>
            </a:r>
            <a:r>
              <a:rPr lang="en-GB" b="1"/>
              <a:t>discretization or meshing. </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b="1"/>
          </a:p>
          <a:p>
            <a:pPr marL="285750" indent="-285750">
              <a:buFont typeface="Arial" panose="020B0604020202020204" pitchFamily="34" charset="0"/>
              <a:buChar char="•"/>
            </a:pPr>
            <a:r>
              <a:rPr lang="en-GB"/>
              <a:t>A set of </a:t>
            </a:r>
            <a:r>
              <a:rPr lang="en-GB" b="1"/>
              <a:t>algebraic equations </a:t>
            </a:r>
            <a:r>
              <a:rPr lang="en-GB"/>
              <a:t>are then solved for each of these elements in order to calculate reaction force, stress, strain, etc.</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This is an </a:t>
            </a:r>
            <a:r>
              <a:rPr lang="en-GB" b="1"/>
              <a:t>iterative method </a:t>
            </a:r>
            <a:r>
              <a:rPr lang="en-GB"/>
              <a:t>where the accuracy of the results depends on the mesh quality, type of solution algorithm, etc.</a:t>
            </a:r>
          </a:p>
          <a:p>
            <a:pPr marL="285750" indent="-285750">
              <a:buFont typeface="Arial" panose="020B0604020202020204" pitchFamily="34" charset="0"/>
              <a:buChar char="•"/>
            </a:pPr>
            <a:endParaRPr lang="en-GB" b="1"/>
          </a:p>
        </p:txBody>
      </p:sp>
      <p:pic>
        <p:nvPicPr>
          <p:cNvPr id="6" name="Picture 5" descr="A picture containing text&#10;&#10;Description automatically generated">
            <a:extLst>
              <a:ext uri="{FF2B5EF4-FFF2-40B4-BE49-F238E27FC236}">
                <a16:creationId xmlns:a16="http://schemas.microsoft.com/office/drawing/2014/main" id="{FE926DD4-5B7C-0DCD-05F7-F2CBA1A21089}"/>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407578" y="2793540"/>
            <a:ext cx="3779450" cy="1923189"/>
          </a:xfrm>
          <a:prstGeom prst="rect">
            <a:avLst/>
          </a:prstGeom>
        </p:spPr>
      </p:pic>
      <p:pic>
        <p:nvPicPr>
          <p:cNvPr id="7" name="Picture 6" descr="A picture containing arrow&#10;&#10;Description automatically generated">
            <a:extLst>
              <a:ext uri="{FF2B5EF4-FFF2-40B4-BE49-F238E27FC236}">
                <a16:creationId xmlns:a16="http://schemas.microsoft.com/office/drawing/2014/main" id="{8C8D1F4D-C245-F536-0120-B847D05C65A4}"/>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329020" y="2793541"/>
            <a:ext cx="3779450" cy="1923189"/>
          </a:xfrm>
          <a:prstGeom prst="rect">
            <a:avLst/>
          </a:prstGeom>
        </p:spPr>
      </p:pic>
      <p:sp>
        <p:nvSpPr>
          <p:cNvPr id="8" name="Arrow: Right 7">
            <a:extLst>
              <a:ext uri="{FF2B5EF4-FFF2-40B4-BE49-F238E27FC236}">
                <a16:creationId xmlns:a16="http://schemas.microsoft.com/office/drawing/2014/main" id="{B37DD031-13C9-30B4-8644-CFADAD2B827E}"/>
              </a:ext>
            </a:extLst>
          </p:cNvPr>
          <p:cNvSpPr/>
          <p:nvPr/>
        </p:nvSpPr>
        <p:spPr>
          <a:xfrm>
            <a:off x="5498614" y="3450335"/>
            <a:ext cx="68676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1471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023EA3-7325-43F8-B262-55D54009C44C}"/>
              </a:ext>
            </a:extLst>
          </p:cNvPr>
          <p:cNvSpPr>
            <a:spLocks noGrp="1"/>
          </p:cNvSpPr>
          <p:nvPr>
            <p:ph type="sldNum" sz="quarter" idx="11"/>
          </p:nvPr>
        </p:nvSpPr>
        <p:spPr/>
        <p:txBody>
          <a:bodyPr/>
          <a:lstStyle/>
          <a:p>
            <a:fld id="{F0D23093-2AB0-F74C-B865-1A12A15B650E}" type="slidenum">
              <a:rPr lang="en-US" smtClean="0"/>
              <a:pPr/>
              <a:t>6</a:t>
            </a:fld>
            <a:endParaRPr lang="en-US"/>
          </a:p>
        </p:txBody>
      </p:sp>
      <p:sp>
        <p:nvSpPr>
          <p:cNvPr id="3" name="Title 2">
            <a:extLst>
              <a:ext uri="{FF2B5EF4-FFF2-40B4-BE49-F238E27FC236}">
                <a16:creationId xmlns:a16="http://schemas.microsoft.com/office/drawing/2014/main" id="{86DC087D-8667-4462-B55C-31A3EB73B77C}"/>
              </a:ext>
            </a:extLst>
          </p:cNvPr>
          <p:cNvSpPr>
            <a:spLocks noGrp="1"/>
          </p:cNvSpPr>
          <p:nvPr>
            <p:ph type="title"/>
          </p:nvPr>
        </p:nvSpPr>
        <p:spPr/>
        <p:txBody>
          <a:bodyPr/>
          <a:lstStyle/>
          <a:p>
            <a:r>
              <a:rPr lang="en-US"/>
              <a:t>FEM Basic Equations in Structural Analysis</a:t>
            </a:r>
          </a:p>
        </p:txBody>
      </p:sp>
      <p:sp>
        <p:nvSpPr>
          <p:cNvPr id="5" name="Rectangle: Rounded Corners 4">
            <a:extLst>
              <a:ext uri="{FF2B5EF4-FFF2-40B4-BE49-F238E27FC236}">
                <a16:creationId xmlns:a16="http://schemas.microsoft.com/office/drawing/2014/main" id="{2DE73E11-38CF-857C-4EDE-E27BDFF335E6}"/>
              </a:ext>
            </a:extLst>
          </p:cNvPr>
          <p:cNvSpPr/>
          <p:nvPr/>
        </p:nvSpPr>
        <p:spPr>
          <a:xfrm>
            <a:off x="609600" y="1020033"/>
            <a:ext cx="3610707" cy="2264706"/>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DEA0C55-65C1-79CD-4C3E-22115B61341F}"/>
              </a:ext>
            </a:extLst>
          </p:cNvPr>
          <p:cNvSpPr/>
          <p:nvPr/>
        </p:nvSpPr>
        <p:spPr>
          <a:xfrm>
            <a:off x="4290646" y="994418"/>
            <a:ext cx="3610707" cy="2264706"/>
          </a:xfrm>
          <a:prstGeom prst="roundRect">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F9FB91E-A98F-F29A-BAE4-FAC2E846E7F8}"/>
              </a:ext>
            </a:extLst>
          </p:cNvPr>
          <p:cNvSpPr/>
          <p:nvPr/>
        </p:nvSpPr>
        <p:spPr>
          <a:xfrm>
            <a:off x="7971694" y="994418"/>
            <a:ext cx="3610707" cy="2264706"/>
          </a:xfrm>
          <a:prstGeom prst="roundRect">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28F166A-7EB0-EED5-6D5E-030B25909D47}"/>
              </a:ext>
            </a:extLst>
          </p:cNvPr>
          <p:cNvCxnSpPr/>
          <p:nvPr/>
        </p:nvCxnSpPr>
        <p:spPr>
          <a:xfrm>
            <a:off x="980831" y="1363748"/>
            <a:ext cx="286824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C530A4-0915-138F-8D9B-83F13EA86D8F}"/>
              </a:ext>
            </a:extLst>
          </p:cNvPr>
          <p:cNvCxnSpPr/>
          <p:nvPr/>
        </p:nvCxnSpPr>
        <p:spPr>
          <a:xfrm>
            <a:off x="4661269" y="1363748"/>
            <a:ext cx="286824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B7309B-784C-15DC-A822-D3F309472A6E}"/>
              </a:ext>
            </a:extLst>
          </p:cNvPr>
          <p:cNvCxnSpPr/>
          <p:nvPr/>
        </p:nvCxnSpPr>
        <p:spPr>
          <a:xfrm>
            <a:off x="8342924" y="1363748"/>
            <a:ext cx="286824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C65E3D57-3701-1A06-773D-B479DE5BF3FF}"/>
              </a:ext>
            </a:extLst>
          </p:cNvPr>
          <p:cNvGrpSpPr/>
          <p:nvPr/>
        </p:nvGrpSpPr>
        <p:grpSpPr>
          <a:xfrm>
            <a:off x="1046895" y="1027910"/>
            <a:ext cx="2577737" cy="2211341"/>
            <a:chOff x="1066819" y="994416"/>
            <a:chExt cx="2577737" cy="2211341"/>
          </a:xfrm>
        </p:grpSpPr>
        <p:sp>
          <p:nvSpPr>
            <p:cNvPr id="8" name="TextBox 7">
              <a:extLst>
                <a:ext uri="{FF2B5EF4-FFF2-40B4-BE49-F238E27FC236}">
                  <a16:creationId xmlns:a16="http://schemas.microsoft.com/office/drawing/2014/main" id="{15522DB2-D8B1-0A45-3C07-C4418D5EA03E}"/>
                </a:ext>
              </a:extLst>
            </p:cNvPr>
            <p:cNvSpPr txBox="1"/>
            <p:nvPr/>
          </p:nvSpPr>
          <p:spPr>
            <a:xfrm>
              <a:off x="1809660" y="994416"/>
              <a:ext cx="1280928" cy="369332"/>
            </a:xfrm>
            <a:prstGeom prst="rect">
              <a:avLst/>
            </a:prstGeom>
            <a:noFill/>
          </p:spPr>
          <p:txBody>
            <a:bodyPr wrap="none" rtlCol="0">
              <a:spAutoFit/>
            </a:bodyPr>
            <a:lstStyle/>
            <a:p>
              <a:r>
                <a:rPr lang="en-US" b="1"/>
                <a:t>Equilibrium</a:t>
              </a:r>
            </a:p>
          </p:txBody>
        </p:sp>
        <p:sp>
          <p:nvSpPr>
            <p:cNvPr id="15" name="TextBox 14">
              <a:extLst>
                <a:ext uri="{FF2B5EF4-FFF2-40B4-BE49-F238E27FC236}">
                  <a16:creationId xmlns:a16="http://schemas.microsoft.com/office/drawing/2014/main" id="{157FEAC0-9B33-992A-912F-94097F410409}"/>
                </a:ext>
              </a:extLst>
            </p:cNvPr>
            <p:cNvSpPr txBox="1"/>
            <p:nvPr/>
          </p:nvSpPr>
          <p:spPr>
            <a:xfrm>
              <a:off x="1066819" y="1451431"/>
              <a:ext cx="2577737" cy="1754326"/>
            </a:xfrm>
            <a:prstGeom prst="rect">
              <a:avLst/>
            </a:prstGeom>
            <a:noFill/>
          </p:spPr>
          <p:txBody>
            <a:bodyPr wrap="square" rtlCol="0">
              <a:spAutoFit/>
            </a:bodyPr>
            <a:lstStyle/>
            <a:p>
              <a:pPr algn="ctr"/>
              <a:r>
                <a:rPr lang="en-US"/>
                <a:t>Internal stresses and must be in equilibrium everywhere which presupposes a local equilibrium (i.e. the sum of all forces is zero).  </a:t>
              </a:r>
            </a:p>
          </p:txBody>
        </p:sp>
      </p:grpSp>
      <p:grpSp>
        <p:nvGrpSpPr>
          <p:cNvPr id="29" name="Group 28">
            <a:extLst>
              <a:ext uri="{FF2B5EF4-FFF2-40B4-BE49-F238E27FC236}">
                <a16:creationId xmlns:a16="http://schemas.microsoft.com/office/drawing/2014/main" id="{62B99171-3A59-54D5-4579-AC74C86763EC}"/>
              </a:ext>
            </a:extLst>
          </p:cNvPr>
          <p:cNvGrpSpPr/>
          <p:nvPr/>
        </p:nvGrpSpPr>
        <p:grpSpPr>
          <a:xfrm>
            <a:off x="8488176" y="994416"/>
            <a:ext cx="2577737" cy="1905267"/>
            <a:chOff x="4807132" y="994416"/>
            <a:chExt cx="2577737" cy="1905267"/>
          </a:xfrm>
        </p:grpSpPr>
        <p:sp>
          <p:nvSpPr>
            <p:cNvPr id="9" name="TextBox 8">
              <a:extLst>
                <a:ext uri="{FF2B5EF4-FFF2-40B4-BE49-F238E27FC236}">
                  <a16:creationId xmlns:a16="http://schemas.microsoft.com/office/drawing/2014/main" id="{8F8D4B0F-FD82-D1C6-122E-413A93AEA158}"/>
                </a:ext>
              </a:extLst>
            </p:cNvPr>
            <p:cNvSpPr txBox="1"/>
            <p:nvPr/>
          </p:nvSpPr>
          <p:spPr>
            <a:xfrm>
              <a:off x="5356546" y="994416"/>
              <a:ext cx="1469761" cy="369332"/>
            </a:xfrm>
            <a:prstGeom prst="rect">
              <a:avLst/>
            </a:prstGeom>
            <a:noFill/>
          </p:spPr>
          <p:txBody>
            <a:bodyPr wrap="none" rtlCol="0">
              <a:spAutoFit/>
            </a:bodyPr>
            <a:lstStyle/>
            <a:p>
              <a:r>
                <a:rPr lang="en-US" b="1"/>
                <a:t>Compatibility</a:t>
              </a:r>
            </a:p>
          </p:txBody>
        </p:sp>
        <p:sp>
          <p:nvSpPr>
            <p:cNvPr id="17" name="TextBox 16">
              <a:extLst>
                <a:ext uri="{FF2B5EF4-FFF2-40B4-BE49-F238E27FC236}">
                  <a16:creationId xmlns:a16="http://schemas.microsoft.com/office/drawing/2014/main" id="{F18DE342-94E4-9503-27F8-7A29846928E9}"/>
                </a:ext>
              </a:extLst>
            </p:cNvPr>
            <p:cNvSpPr txBox="1"/>
            <p:nvPr/>
          </p:nvSpPr>
          <p:spPr>
            <a:xfrm>
              <a:off x="4807132" y="1422355"/>
              <a:ext cx="2577737" cy="1477328"/>
            </a:xfrm>
            <a:prstGeom prst="rect">
              <a:avLst/>
            </a:prstGeom>
            <a:noFill/>
          </p:spPr>
          <p:txBody>
            <a:bodyPr wrap="square" lIns="91440" tIns="45720" rIns="91440" bIns="45720" rtlCol="0" anchor="t">
              <a:spAutoFit/>
            </a:bodyPr>
            <a:lstStyle/>
            <a:p>
              <a:pPr algn="ctr"/>
              <a:r>
                <a:rPr lang="en-US"/>
                <a:t>Apart from cracks in a structure, displacements/strains must be continuous if the structure is continuous</a:t>
              </a:r>
            </a:p>
          </p:txBody>
        </p:sp>
      </p:grpSp>
      <p:grpSp>
        <p:nvGrpSpPr>
          <p:cNvPr id="31" name="Group 30">
            <a:extLst>
              <a:ext uri="{FF2B5EF4-FFF2-40B4-BE49-F238E27FC236}">
                <a16:creationId xmlns:a16="http://schemas.microsoft.com/office/drawing/2014/main" id="{043B8C18-8A02-3E50-59F6-8D9253F18DDE}"/>
              </a:ext>
            </a:extLst>
          </p:cNvPr>
          <p:cNvGrpSpPr/>
          <p:nvPr/>
        </p:nvGrpSpPr>
        <p:grpSpPr>
          <a:xfrm>
            <a:off x="4844614" y="1011911"/>
            <a:ext cx="2577737" cy="2211341"/>
            <a:chOff x="8488177" y="994416"/>
            <a:chExt cx="2577737" cy="2211341"/>
          </a:xfrm>
        </p:grpSpPr>
        <p:sp>
          <p:nvSpPr>
            <p:cNvPr id="10" name="TextBox 9">
              <a:extLst>
                <a:ext uri="{FF2B5EF4-FFF2-40B4-BE49-F238E27FC236}">
                  <a16:creationId xmlns:a16="http://schemas.microsoft.com/office/drawing/2014/main" id="{3D5ABAAE-C7D4-AE46-061D-9935EA2CADA5}"/>
                </a:ext>
              </a:extLst>
            </p:cNvPr>
            <p:cNvSpPr txBox="1"/>
            <p:nvPr/>
          </p:nvSpPr>
          <p:spPr>
            <a:xfrm>
              <a:off x="8820554" y="994416"/>
              <a:ext cx="1864678" cy="369332"/>
            </a:xfrm>
            <a:prstGeom prst="rect">
              <a:avLst/>
            </a:prstGeom>
            <a:noFill/>
          </p:spPr>
          <p:txBody>
            <a:bodyPr wrap="none" rtlCol="0">
              <a:spAutoFit/>
            </a:bodyPr>
            <a:lstStyle/>
            <a:p>
              <a:r>
                <a:rPr lang="en-US" b="1"/>
                <a:t>Constitutive Laws</a:t>
              </a:r>
            </a:p>
          </p:txBody>
        </p:sp>
        <p:sp>
          <p:nvSpPr>
            <p:cNvPr id="18" name="TextBox 17">
              <a:extLst>
                <a:ext uri="{FF2B5EF4-FFF2-40B4-BE49-F238E27FC236}">
                  <a16:creationId xmlns:a16="http://schemas.microsoft.com/office/drawing/2014/main" id="{07348889-3911-8356-4BEF-C09137011257}"/>
                </a:ext>
              </a:extLst>
            </p:cNvPr>
            <p:cNvSpPr txBox="1"/>
            <p:nvPr/>
          </p:nvSpPr>
          <p:spPr>
            <a:xfrm>
              <a:off x="8488177" y="1451431"/>
              <a:ext cx="2577737" cy="1754326"/>
            </a:xfrm>
            <a:prstGeom prst="rect">
              <a:avLst/>
            </a:prstGeom>
            <a:noFill/>
          </p:spPr>
          <p:txBody>
            <a:bodyPr wrap="square" rtlCol="0">
              <a:spAutoFit/>
            </a:bodyPr>
            <a:lstStyle/>
            <a:p>
              <a:pPr algn="ctr"/>
              <a:r>
                <a:rPr lang="en-US"/>
                <a:t>The constitutive material behavior (e.g. linear relation between stresses and strains for linear-elastic material) must be satisfied</a:t>
              </a:r>
            </a:p>
          </p:txBody>
        </p:sp>
      </p:grpSp>
      <p:sp>
        <p:nvSpPr>
          <p:cNvPr id="4" name="Rectangle 3">
            <a:extLst>
              <a:ext uri="{FF2B5EF4-FFF2-40B4-BE49-F238E27FC236}">
                <a16:creationId xmlns:a16="http://schemas.microsoft.com/office/drawing/2014/main" id="{A18308B8-361A-EDE8-2C12-F8576EDCED86}"/>
              </a:ext>
            </a:extLst>
          </p:cNvPr>
          <p:cNvSpPr/>
          <p:nvPr/>
        </p:nvSpPr>
        <p:spPr>
          <a:xfrm>
            <a:off x="1809660" y="3788034"/>
            <a:ext cx="1200058" cy="914400"/>
          </a:xfrm>
          <a:prstGeom prst="rect">
            <a:avLst/>
          </a:prstGeom>
          <a:solidFill>
            <a:schemeClr val="accent5">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Body and surface forces</a:t>
            </a:r>
          </a:p>
        </p:txBody>
      </p:sp>
      <p:sp>
        <p:nvSpPr>
          <p:cNvPr id="19" name="Rectangle 18">
            <a:extLst>
              <a:ext uri="{FF2B5EF4-FFF2-40B4-BE49-F238E27FC236}">
                <a16:creationId xmlns:a16="http://schemas.microsoft.com/office/drawing/2014/main" id="{79974694-D8E7-043F-D8AF-63DF66415D49}"/>
              </a:ext>
            </a:extLst>
          </p:cNvPr>
          <p:cNvSpPr/>
          <p:nvPr/>
        </p:nvSpPr>
        <p:spPr>
          <a:xfrm>
            <a:off x="8975058" y="3788034"/>
            <a:ext cx="1603974" cy="914400"/>
          </a:xfrm>
          <a:prstGeom prst="rect">
            <a:avLst/>
          </a:prstGeom>
          <a:solidFill>
            <a:schemeClr val="accent5">
              <a:alpha val="7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Displacements</a:t>
            </a:r>
          </a:p>
        </p:txBody>
      </p:sp>
      <p:sp>
        <p:nvSpPr>
          <p:cNvPr id="20" name="Rectangle 19">
            <a:extLst>
              <a:ext uri="{FF2B5EF4-FFF2-40B4-BE49-F238E27FC236}">
                <a16:creationId xmlns:a16="http://schemas.microsoft.com/office/drawing/2014/main" id="{0615B4EC-1AEB-CA39-8D85-2C545527506B}"/>
              </a:ext>
            </a:extLst>
          </p:cNvPr>
          <p:cNvSpPr/>
          <p:nvPr/>
        </p:nvSpPr>
        <p:spPr>
          <a:xfrm>
            <a:off x="3849077" y="4453119"/>
            <a:ext cx="1200058" cy="914400"/>
          </a:xfrm>
          <a:prstGeom prst="rect">
            <a:avLst/>
          </a:prstGeom>
          <a:solidFill>
            <a:schemeClr val="tx2">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Stresses</a:t>
            </a:r>
          </a:p>
        </p:txBody>
      </p:sp>
      <p:sp>
        <p:nvSpPr>
          <p:cNvPr id="21" name="Rectangle 20">
            <a:extLst>
              <a:ext uri="{FF2B5EF4-FFF2-40B4-BE49-F238E27FC236}">
                <a16:creationId xmlns:a16="http://schemas.microsoft.com/office/drawing/2014/main" id="{B63DCB2F-246E-9EAD-4E37-4C0454C4E309}"/>
              </a:ext>
            </a:extLst>
          </p:cNvPr>
          <p:cNvSpPr/>
          <p:nvPr/>
        </p:nvSpPr>
        <p:spPr>
          <a:xfrm>
            <a:off x="7142866" y="4453119"/>
            <a:ext cx="1200058" cy="914400"/>
          </a:xfrm>
          <a:prstGeom prst="rect">
            <a:avLst/>
          </a:prstGeom>
          <a:solidFill>
            <a:schemeClr val="tx2">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Strains</a:t>
            </a:r>
          </a:p>
        </p:txBody>
      </p:sp>
      <p:cxnSp>
        <p:nvCxnSpPr>
          <p:cNvPr id="16" name="Connector: Elbow 15">
            <a:extLst>
              <a:ext uri="{FF2B5EF4-FFF2-40B4-BE49-F238E27FC236}">
                <a16:creationId xmlns:a16="http://schemas.microsoft.com/office/drawing/2014/main" id="{13C8AB2B-3B0C-AA04-E0E9-FE7A1DADD3E3}"/>
              </a:ext>
            </a:extLst>
          </p:cNvPr>
          <p:cNvCxnSpPr>
            <a:cxnSpLocks/>
            <a:stCxn id="4" idx="3"/>
            <a:endCxn id="20" idx="1"/>
          </p:cNvCxnSpPr>
          <p:nvPr/>
        </p:nvCxnSpPr>
        <p:spPr>
          <a:xfrm>
            <a:off x="3009718" y="4245234"/>
            <a:ext cx="839359" cy="665085"/>
          </a:xfrm>
          <a:prstGeom prst="bentConnector3">
            <a:avLst>
              <a:gd name="adj1" fmla="val 50000"/>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715A16CC-4F55-DDAD-471C-AAD781E45412}"/>
              </a:ext>
            </a:extLst>
          </p:cNvPr>
          <p:cNvCxnSpPr>
            <a:cxnSpLocks/>
            <a:stCxn id="19" idx="1"/>
            <a:endCxn id="21" idx="3"/>
          </p:cNvCxnSpPr>
          <p:nvPr/>
        </p:nvCxnSpPr>
        <p:spPr>
          <a:xfrm rot="10800000" flipV="1">
            <a:off x="8342924" y="4245233"/>
            <a:ext cx="632134" cy="665085"/>
          </a:xfrm>
          <a:prstGeom prst="bentConnector3">
            <a:avLst>
              <a:gd name="adj1" fmla="val 50000"/>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59266AA-EE1F-C1EE-66B8-39FEF1783A32}"/>
              </a:ext>
            </a:extLst>
          </p:cNvPr>
          <p:cNvCxnSpPr>
            <a:stCxn id="20" idx="3"/>
            <a:endCxn id="21" idx="1"/>
          </p:cNvCxnSpPr>
          <p:nvPr/>
        </p:nvCxnSpPr>
        <p:spPr>
          <a:xfrm>
            <a:off x="5049135" y="4910319"/>
            <a:ext cx="2093731" cy="0"/>
          </a:xfrm>
          <a:prstGeom prst="straightConnector1">
            <a:avLst/>
          </a:prstGeom>
          <a:ln w="34925">
            <a:headEnd type="triangle"/>
            <a:tailEnd type="triangle"/>
          </a:ln>
        </p:spPr>
        <p:style>
          <a:lnRef idx="1">
            <a:schemeClr val="dk1"/>
          </a:lnRef>
          <a:fillRef idx="0">
            <a:schemeClr val="dk1"/>
          </a:fillRef>
          <a:effectRef idx="0">
            <a:schemeClr val="dk1"/>
          </a:effectRef>
          <a:fontRef idx="minor">
            <a:schemeClr val="tx1"/>
          </a:fontRef>
        </p:style>
      </p:cxnSp>
      <p:sp>
        <p:nvSpPr>
          <p:cNvPr id="34" name="Oval 33">
            <a:extLst>
              <a:ext uri="{FF2B5EF4-FFF2-40B4-BE49-F238E27FC236}">
                <a16:creationId xmlns:a16="http://schemas.microsoft.com/office/drawing/2014/main" id="{37355D0E-CD3C-1544-AB06-83E2B408809D}"/>
              </a:ext>
            </a:extLst>
          </p:cNvPr>
          <p:cNvSpPr>
            <a:spLocks noChangeAspect="1"/>
          </p:cNvSpPr>
          <p:nvPr/>
        </p:nvSpPr>
        <p:spPr>
          <a:xfrm>
            <a:off x="6042000" y="4856319"/>
            <a:ext cx="108000" cy="10800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DD6F02A-28EB-0FEE-40D3-0C8E7CAAB642}"/>
              </a:ext>
            </a:extLst>
          </p:cNvPr>
          <p:cNvSpPr>
            <a:spLocks noChangeAspect="1"/>
          </p:cNvSpPr>
          <p:nvPr/>
        </p:nvSpPr>
        <p:spPr>
          <a:xfrm>
            <a:off x="8604851" y="4182236"/>
            <a:ext cx="108000" cy="108000"/>
          </a:xfrm>
          <a:prstGeom prst="ellipse">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Connector: Elbow 36">
            <a:extLst>
              <a:ext uri="{FF2B5EF4-FFF2-40B4-BE49-F238E27FC236}">
                <a16:creationId xmlns:a16="http://schemas.microsoft.com/office/drawing/2014/main" id="{EC9F4ED8-8514-B802-75AA-5ACCF338DA7C}"/>
              </a:ext>
            </a:extLst>
          </p:cNvPr>
          <p:cNvCxnSpPr>
            <a:cxnSpLocks/>
            <a:stCxn id="5" idx="2"/>
            <a:endCxn id="33" idx="0"/>
          </p:cNvCxnSpPr>
          <p:nvPr/>
        </p:nvCxnSpPr>
        <p:spPr>
          <a:xfrm rot="16200000" flipH="1">
            <a:off x="2471304" y="3228389"/>
            <a:ext cx="897497" cy="1010196"/>
          </a:xfrm>
          <a:prstGeom prst="bentConnector3">
            <a:avLst>
              <a:gd name="adj1" fmla="val 34081"/>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A878183E-5D00-D79C-029C-3BD133E3F75D}"/>
              </a:ext>
            </a:extLst>
          </p:cNvPr>
          <p:cNvCxnSpPr>
            <a:cxnSpLocks/>
            <a:stCxn id="7" idx="2"/>
            <a:endCxn id="35" idx="0"/>
          </p:cNvCxnSpPr>
          <p:nvPr/>
        </p:nvCxnSpPr>
        <p:spPr>
          <a:xfrm rot="5400000">
            <a:off x="8756394" y="3161582"/>
            <a:ext cx="923112" cy="1118197"/>
          </a:xfrm>
          <a:prstGeom prst="bentConnector3">
            <a:avLst>
              <a:gd name="adj1" fmla="val 32459"/>
            </a:avLst>
          </a:prstGeom>
          <a:ln w="28575">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6B0D07B-23C8-A718-E92B-22755A6DEA37}"/>
              </a:ext>
            </a:extLst>
          </p:cNvPr>
          <p:cNvCxnSpPr>
            <a:cxnSpLocks/>
            <a:stCxn id="6" idx="2"/>
            <a:endCxn id="34" idx="0"/>
          </p:cNvCxnSpPr>
          <p:nvPr/>
        </p:nvCxnSpPr>
        <p:spPr>
          <a:xfrm>
            <a:off x="6096000" y="3259124"/>
            <a:ext cx="0" cy="1597195"/>
          </a:xfrm>
          <a:prstGeom prst="line">
            <a:avLst/>
          </a:prstGeom>
          <a:ln w="285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5022687-9B9A-2558-42F8-5EEE5C963DAD}"/>
              </a:ext>
            </a:extLst>
          </p:cNvPr>
          <p:cNvSpPr txBox="1"/>
          <p:nvPr/>
        </p:nvSpPr>
        <p:spPr>
          <a:xfrm>
            <a:off x="6118670" y="4594987"/>
            <a:ext cx="300082" cy="369332"/>
          </a:xfrm>
          <a:prstGeom prst="rect">
            <a:avLst/>
          </a:prstGeom>
          <a:noFill/>
        </p:spPr>
        <p:txBody>
          <a:bodyPr wrap="none" rtlCol="0">
            <a:spAutoFit/>
          </a:bodyPr>
          <a:lstStyle/>
          <a:p>
            <a:r>
              <a:rPr lang="en-US">
                <a:solidFill>
                  <a:schemeClr val="accent3"/>
                </a:solidFill>
              </a:rPr>
              <a:t>*</a:t>
            </a:r>
          </a:p>
        </p:txBody>
      </p:sp>
      <p:sp>
        <p:nvSpPr>
          <p:cNvPr id="33" name="Oval 32">
            <a:extLst>
              <a:ext uri="{FF2B5EF4-FFF2-40B4-BE49-F238E27FC236}">
                <a16:creationId xmlns:a16="http://schemas.microsoft.com/office/drawing/2014/main" id="{BC59E3CC-756A-2898-FF3E-EFCE671E568B}"/>
              </a:ext>
            </a:extLst>
          </p:cNvPr>
          <p:cNvSpPr>
            <a:spLocks noChangeAspect="1"/>
          </p:cNvSpPr>
          <p:nvPr/>
        </p:nvSpPr>
        <p:spPr>
          <a:xfrm>
            <a:off x="3371150" y="4182236"/>
            <a:ext cx="108000" cy="10800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8DC6AAEA-C0C7-310F-CD1A-E0E24F6F1209}"/>
              </a:ext>
            </a:extLst>
          </p:cNvPr>
          <p:cNvGrpSpPr/>
          <p:nvPr/>
        </p:nvGrpSpPr>
        <p:grpSpPr>
          <a:xfrm>
            <a:off x="306242" y="5296706"/>
            <a:ext cx="11847417" cy="1074397"/>
            <a:chOff x="306242" y="5296706"/>
            <a:chExt cx="11847417" cy="1074397"/>
          </a:xfrm>
        </p:grpSpPr>
        <p:grpSp>
          <p:nvGrpSpPr>
            <p:cNvPr id="76" name="Group 75">
              <a:extLst>
                <a:ext uri="{FF2B5EF4-FFF2-40B4-BE49-F238E27FC236}">
                  <a16:creationId xmlns:a16="http://schemas.microsoft.com/office/drawing/2014/main" id="{D62871C8-B930-E3E8-23A1-C6F08588A3E1}"/>
                </a:ext>
              </a:extLst>
            </p:cNvPr>
            <p:cNvGrpSpPr/>
            <p:nvPr/>
          </p:nvGrpSpPr>
          <p:grpSpPr>
            <a:xfrm>
              <a:off x="5099744" y="5795722"/>
              <a:ext cx="1983363" cy="468369"/>
              <a:chOff x="5099744" y="5795722"/>
              <a:chExt cx="1983363" cy="468369"/>
            </a:xfrm>
          </p:grpSpPr>
          <p:sp>
            <p:nvSpPr>
              <p:cNvPr id="75" name="Rectangle 74">
                <a:extLst>
                  <a:ext uri="{FF2B5EF4-FFF2-40B4-BE49-F238E27FC236}">
                    <a16:creationId xmlns:a16="http://schemas.microsoft.com/office/drawing/2014/main" id="{509666ED-CEC4-ED7D-059F-BCB79C530C37}"/>
                  </a:ext>
                </a:extLst>
              </p:cNvPr>
              <p:cNvSpPr/>
              <p:nvPr/>
            </p:nvSpPr>
            <p:spPr>
              <a:xfrm>
                <a:off x="5234255" y="5799087"/>
                <a:ext cx="466725" cy="4616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98CC25BD-F491-3BBD-0CF6-3D42039A51FE}"/>
                  </a:ext>
                </a:extLst>
              </p:cNvPr>
              <p:cNvSpPr/>
              <p:nvPr/>
            </p:nvSpPr>
            <p:spPr>
              <a:xfrm>
                <a:off x="6042000" y="5799087"/>
                <a:ext cx="466725" cy="461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EC4A12C-E068-1CDF-78BF-EAC15141F1D6}"/>
                  </a:ext>
                </a:extLst>
              </p:cNvPr>
              <p:cNvSpPr/>
              <p:nvPr/>
            </p:nvSpPr>
            <p:spPr>
              <a:xfrm>
                <a:off x="6505575" y="5802431"/>
                <a:ext cx="466725" cy="461660"/>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59951B47-F8AA-5B1B-C6BA-D1130F4E1A18}"/>
                      </a:ext>
                    </a:extLst>
                  </p:cNvPr>
                  <p:cNvSpPr txBox="1"/>
                  <p:nvPr/>
                </p:nvSpPr>
                <p:spPr>
                  <a:xfrm>
                    <a:off x="5099744" y="5795722"/>
                    <a:ext cx="1983363" cy="461665"/>
                  </a:xfrm>
                  <a:prstGeom prst="rect">
                    <a:avLst/>
                  </a:prstGeom>
                  <a:noFill/>
                  <a:ln w="28575">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1" i="1" smtClean="0">
                                  <a:latin typeface="Cambria Math" panose="02040503050406030204" pitchFamily="18" charset="0"/>
                                </a:rPr>
                              </m:ctrlPr>
                            </m:dPr>
                            <m:e>
                              <m:r>
                                <a:rPr lang="en-US" sz="2400" b="1">
                                  <a:latin typeface="Cambria Math" panose="02040503050406030204" pitchFamily="18" charset="0"/>
                                </a:rPr>
                                <m:t>𝐅</m:t>
                              </m:r>
                            </m:e>
                          </m:d>
                          <m:r>
                            <a:rPr lang="en-US" sz="2400" b="1">
                              <a:latin typeface="Cambria Math" panose="02040503050406030204" pitchFamily="18" charset="0"/>
                            </a:rPr>
                            <m:t>=</m:t>
                          </m:r>
                          <m:d>
                            <m:dPr>
                              <m:begChr m:val="["/>
                              <m:endChr m:val="]"/>
                              <m:ctrlPr>
                                <a:rPr lang="en-US" sz="2400" b="1" i="1" smtClean="0">
                                  <a:latin typeface="Cambria Math" panose="02040503050406030204" pitchFamily="18" charset="0"/>
                                </a:rPr>
                              </m:ctrlPr>
                            </m:dPr>
                            <m:e>
                              <m:r>
                                <a:rPr lang="en-US" sz="2400" b="1" i="1">
                                  <a:latin typeface="Cambria Math" panose="02040503050406030204" pitchFamily="18" charset="0"/>
                                </a:rPr>
                                <m:t>𝑲</m:t>
                              </m:r>
                            </m:e>
                          </m:d>
                          <m:d>
                            <m:dPr>
                              <m:begChr m:val="{"/>
                              <m:endChr m:val="}"/>
                              <m:ctrlPr>
                                <a:rPr lang="en-US" sz="2400" b="1" i="1">
                                  <a:latin typeface="Cambria Math" panose="02040503050406030204" pitchFamily="18" charset="0"/>
                                </a:rPr>
                              </m:ctrlPr>
                            </m:dPr>
                            <m:e>
                              <m:r>
                                <a:rPr lang="en-US" sz="2400" b="1" i="0" smtClean="0">
                                  <a:latin typeface="Cambria Math" panose="02040503050406030204" pitchFamily="18" charset="0"/>
                                </a:rPr>
                                <m:t>𝐔</m:t>
                              </m:r>
                            </m:e>
                          </m:d>
                        </m:oMath>
                      </m:oMathPara>
                    </a14:m>
                    <a:endParaRPr lang="en-US" sz="2400" b="1"/>
                  </a:p>
                </p:txBody>
              </p:sp>
            </mc:Choice>
            <mc:Fallback xmlns="">
              <p:sp>
                <p:nvSpPr>
                  <p:cNvPr id="61" name="TextBox 60">
                    <a:extLst>
                      <a:ext uri="{FF2B5EF4-FFF2-40B4-BE49-F238E27FC236}">
                        <a16:creationId xmlns:a16="http://schemas.microsoft.com/office/drawing/2014/main" id="{59951B47-F8AA-5B1B-C6BA-D1130F4E1A18}"/>
                      </a:ext>
                    </a:extLst>
                  </p:cNvPr>
                  <p:cNvSpPr txBox="1">
                    <a:spLocks noRot="1" noChangeAspect="1" noMove="1" noResize="1" noEditPoints="1" noAdjustHandles="1" noChangeArrowheads="1" noChangeShapeType="1" noTextEdit="1"/>
                  </p:cNvSpPr>
                  <p:nvPr/>
                </p:nvSpPr>
                <p:spPr>
                  <a:xfrm>
                    <a:off x="5099744" y="5795722"/>
                    <a:ext cx="1983363" cy="461665"/>
                  </a:xfrm>
                  <a:prstGeom prst="rect">
                    <a:avLst/>
                  </a:prstGeom>
                  <a:blipFill>
                    <a:blip r:embed="rId3"/>
                    <a:stretch>
                      <a:fillRect/>
                    </a:stretch>
                  </a:blipFill>
                  <a:ln w="28575">
                    <a:solidFill>
                      <a:schemeClr val="tx1"/>
                    </a:solidFill>
                  </a:ln>
                </p:spPr>
                <p:txBody>
                  <a:bodyPr/>
                  <a:lstStyle/>
                  <a:p>
                    <a:r>
                      <a:rPr lang="en-US">
                        <a:noFill/>
                      </a:rPr>
                      <a:t> </a:t>
                    </a:r>
                  </a:p>
                </p:txBody>
              </p:sp>
            </mc:Fallback>
          </mc:AlternateContent>
        </p:grpSp>
        <p:sp>
          <p:nvSpPr>
            <p:cNvPr id="77" name="Left Brace 76">
              <a:extLst>
                <a:ext uri="{FF2B5EF4-FFF2-40B4-BE49-F238E27FC236}">
                  <a16:creationId xmlns:a16="http://schemas.microsoft.com/office/drawing/2014/main" id="{02214515-7F7C-52C8-797F-FD5C25A103DF}"/>
                </a:ext>
              </a:extLst>
            </p:cNvPr>
            <p:cNvSpPr/>
            <p:nvPr/>
          </p:nvSpPr>
          <p:spPr>
            <a:xfrm rot="16200000">
              <a:off x="5879900" y="26406"/>
              <a:ext cx="432200" cy="10972800"/>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76751F2F-8809-CAB9-0A4B-31E83C90B07E}"/>
                </a:ext>
              </a:extLst>
            </p:cNvPr>
            <p:cNvSpPr txBox="1"/>
            <p:nvPr/>
          </p:nvSpPr>
          <p:spPr>
            <a:xfrm>
              <a:off x="306242" y="5909438"/>
              <a:ext cx="3846658" cy="461665"/>
            </a:xfrm>
            <a:prstGeom prst="rect">
              <a:avLst/>
            </a:prstGeom>
            <a:noFill/>
          </p:spPr>
          <p:txBody>
            <a:bodyPr wrap="square" rtlCol="0">
              <a:spAutoFit/>
            </a:bodyPr>
            <a:lstStyle/>
            <a:p>
              <a:pPr algn="just"/>
              <a:r>
                <a:rPr lang="en-US" sz="1200" b="1" i="1"/>
                <a:t>Note: </a:t>
              </a:r>
              <a:r>
                <a:rPr lang="en-US" sz="1200" i="1"/>
                <a:t>Capital letters generally refer to the global and lowercase letters to the element matrix.</a:t>
              </a:r>
              <a:endParaRPr lang="en-GB" sz="1200" i="1"/>
            </a:p>
          </p:txBody>
        </p:sp>
        <p:grpSp>
          <p:nvGrpSpPr>
            <p:cNvPr id="28" name="Group 27">
              <a:extLst>
                <a:ext uri="{FF2B5EF4-FFF2-40B4-BE49-F238E27FC236}">
                  <a16:creationId xmlns:a16="http://schemas.microsoft.com/office/drawing/2014/main" id="{1E348E43-969F-EE9E-6EEF-13C4731206F3}"/>
                </a:ext>
              </a:extLst>
            </p:cNvPr>
            <p:cNvGrpSpPr/>
            <p:nvPr/>
          </p:nvGrpSpPr>
          <p:grpSpPr>
            <a:xfrm>
              <a:off x="7675572" y="5713094"/>
              <a:ext cx="4478087" cy="640333"/>
              <a:chOff x="7428430" y="5655290"/>
              <a:chExt cx="4693970" cy="640333"/>
            </a:xfrm>
          </p:grpSpPr>
          <p:grpSp>
            <p:nvGrpSpPr>
              <p:cNvPr id="22" name="Group 21">
                <a:extLst>
                  <a:ext uri="{FF2B5EF4-FFF2-40B4-BE49-F238E27FC236}">
                    <a16:creationId xmlns:a16="http://schemas.microsoft.com/office/drawing/2014/main" id="{D1DA1498-7FAA-B21B-A78E-C44C79C89C2A}"/>
                  </a:ext>
                </a:extLst>
              </p:cNvPr>
              <p:cNvGrpSpPr/>
              <p:nvPr/>
            </p:nvGrpSpPr>
            <p:grpSpPr>
              <a:xfrm>
                <a:off x="7428430" y="5655290"/>
                <a:ext cx="4693970" cy="543716"/>
                <a:chOff x="7058648" y="-276420"/>
                <a:chExt cx="4693970" cy="543716"/>
              </a:xfrm>
            </p:grpSpPr>
            <p:sp>
              <p:nvSpPr>
                <p:cNvPr id="23" name="TextBox 22">
                  <a:extLst>
                    <a:ext uri="{FF2B5EF4-FFF2-40B4-BE49-F238E27FC236}">
                      <a16:creationId xmlns:a16="http://schemas.microsoft.com/office/drawing/2014/main" id="{250FA143-1E26-472B-4AAC-8113D12AC579}"/>
                    </a:ext>
                  </a:extLst>
                </p:cNvPr>
                <p:cNvSpPr txBox="1"/>
                <p:nvPr/>
              </p:nvSpPr>
              <p:spPr>
                <a:xfrm>
                  <a:off x="7339427" y="-276420"/>
                  <a:ext cx="4413191" cy="368434"/>
                </a:xfrm>
                <a:prstGeom prst="rect">
                  <a:avLst/>
                </a:prstGeom>
                <a:noFill/>
              </p:spPr>
              <p:txBody>
                <a:bodyPr wrap="square">
                  <a:spAutoFit/>
                </a:bodyPr>
                <a:lstStyle/>
                <a:p>
                  <a:pPr algn="ctr">
                    <a:lnSpc>
                      <a:spcPct val="170000"/>
                    </a:lnSpc>
                  </a:pPr>
                  <a:r>
                    <a:rPr lang="en-US" sz="1200">
                      <a:solidFill>
                        <a:schemeClr val="accent3"/>
                      </a:solidFill>
                      <a:hlinkClick r:id="rId4">
                        <a:extLst>
                          <a:ext uri="{A12FA001-AC4F-418D-AE19-62706E023703}">
                            <ahyp:hlinkClr xmlns:ahyp="http://schemas.microsoft.com/office/drawing/2018/hyperlinkcolor" val="tx"/>
                          </a:ext>
                        </a:extLst>
                      </a:hlinkClick>
                    </a:rPr>
                    <a:t>* Lecture Unit: Stresses and Strains with Ansys Discovery | Ansys</a:t>
                  </a:r>
                  <a:endParaRPr lang="en-DE" sz="1200">
                    <a:solidFill>
                      <a:schemeClr val="accent3"/>
                    </a:solidFill>
                  </a:endParaRPr>
                </a:p>
              </p:txBody>
            </p:sp>
            <p:pic>
              <p:nvPicPr>
                <p:cNvPr id="24" name="Graphic 23" descr="Internet outline">
                  <a:extLst>
                    <a:ext uri="{FF2B5EF4-FFF2-40B4-BE49-F238E27FC236}">
                      <a16:creationId xmlns:a16="http://schemas.microsoft.com/office/drawing/2014/main" id="{B57EB8F7-DC60-07DD-2B61-0D5F1245C8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58648" y="-101138"/>
                  <a:ext cx="362708" cy="368434"/>
                </a:xfrm>
                <a:prstGeom prst="rect">
                  <a:avLst/>
                </a:prstGeom>
              </p:spPr>
            </p:pic>
          </p:grpSp>
          <p:sp>
            <p:nvSpPr>
              <p:cNvPr id="11" name="TextBox 10">
                <a:extLst>
                  <a:ext uri="{FF2B5EF4-FFF2-40B4-BE49-F238E27FC236}">
                    <a16:creationId xmlns:a16="http://schemas.microsoft.com/office/drawing/2014/main" id="{863BCACF-26DB-7479-C422-1DF183AA86C0}"/>
                  </a:ext>
                </a:extLst>
              </p:cNvPr>
              <p:cNvSpPr txBox="1"/>
              <p:nvPr/>
            </p:nvSpPr>
            <p:spPr>
              <a:xfrm>
                <a:off x="7431237" y="5927189"/>
                <a:ext cx="4413190" cy="368434"/>
              </a:xfrm>
              <a:prstGeom prst="rect">
                <a:avLst/>
              </a:prstGeom>
              <a:noFill/>
            </p:spPr>
            <p:txBody>
              <a:bodyPr wrap="square">
                <a:spAutoFit/>
              </a:bodyPr>
              <a:lstStyle/>
              <a:p>
                <a:pPr algn="ctr">
                  <a:lnSpc>
                    <a:spcPct val="170000"/>
                  </a:lnSpc>
                </a:pPr>
                <a:r>
                  <a:rPr lang="en-US" sz="1200" dirty="0">
                    <a:solidFill>
                      <a:schemeClr val="accent3"/>
                    </a:solidFill>
                    <a:hlinkClick r:id="rId4">
                      <a:extLst>
                        <a:ext uri="{A12FA001-AC4F-418D-AE19-62706E023703}">
                          <ahyp:hlinkClr xmlns:ahyp="http://schemas.microsoft.com/office/drawing/2018/hyperlinkcolor" val="tx"/>
                        </a:ext>
                      </a:extLst>
                    </a:hlinkClick>
                  </a:rPr>
                  <a:t>† </a:t>
                </a:r>
                <a:r>
                  <a:rPr lang="en-US" sz="1200" dirty="0">
                    <a:solidFill>
                      <a:schemeClr val="accent3"/>
                    </a:solidFill>
                    <a:hlinkClick r:id="rId7">
                      <a:extLst>
                        <a:ext uri="{A12FA001-AC4F-418D-AE19-62706E023703}">
                          <ahyp:hlinkClr xmlns:ahyp="http://schemas.microsoft.com/office/drawing/2018/hyperlinkcolor" val="tx"/>
                        </a:ext>
                      </a:extLst>
                    </a:hlinkClick>
                  </a:rPr>
                  <a:t>Intro to Material Elasticity - ANSYS Innovation Courses</a:t>
                </a:r>
                <a:endParaRPr lang="en-DE" sz="1200" dirty="0">
                  <a:solidFill>
                    <a:schemeClr val="accent3"/>
                  </a:solidFill>
                </a:endParaRPr>
              </a:p>
            </p:txBody>
          </p:sp>
        </p:grpSp>
      </p:grpSp>
      <p:sp>
        <p:nvSpPr>
          <p:cNvPr id="27" name="TextBox 26">
            <a:extLst>
              <a:ext uri="{FF2B5EF4-FFF2-40B4-BE49-F238E27FC236}">
                <a16:creationId xmlns:a16="http://schemas.microsoft.com/office/drawing/2014/main" id="{EE79C106-98F0-156D-891D-DD1F454F8E4F}"/>
              </a:ext>
            </a:extLst>
          </p:cNvPr>
          <p:cNvSpPr txBox="1"/>
          <p:nvPr/>
        </p:nvSpPr>
        <p:spPr>
          <a:xfrm>
            <a:off x="9752893" y="3211533"/>
            <a:ext cx="323446" cy="369332"/>
          </a:xfrm>
          <a:prstGeom prst="rect">
            <a:avLst/>
          </a:prstGeom>
          <a:noFill/>
        </p:spPr>
        <p:txBody>
          <a:bodyPr wrap="square">
            <a:spAutoFit/>
          </a:bodyPr>
          <a:lstStyle/>
          <a:p>
            <a:r>
              <a:rPr lang="en-US" sz="1800">
                <a:solidFill>
                  <a:schemeClr val="accent3"/>
                </a:solidFill>
              </a:rPr>
              <a:t>†</a:t>
            </a:r>
            <a:endParaRPr lang="en-US"/>
          </a:p>
        </p:txBody>
      </p:sp>
    </p:spTree>
    <p:extLst>
      <p:ext uri="{BB962C8B-B14F-4D97-AF65-F5344CB8AC3E}">
        <p14:creationId xmlns:p14="http://schemas.microsoft.com/office/powerpoint/2010/main" val="2206049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B499B2-65F4-1D31-196D-FD4EF98EE2AE}"/>
              </a:ext>
            </a:extLst>
          </p:cNvPr>
          <p:cNvSpPr>
            <a:spLocks noGrp="1"/>
          </p:cNvSpPr>
          <p:nvPr>
            <p:ph type="sldNum" sz="quarter" idx="11"/>
          </p:nvPr>
        </p:nvSpPr>
        <p:spPr/>
        <p:txBody>
          <a:bodyPr/>
          <a:lstStyle/>
          <a:p>
            <a:fld id="{F0D23093-2AB0-F74C-B865-1A12A15B650E}" type="slidenum">
              <a:rPr lang="en-US" smtClean="0"/>
              <a:pPr/>
              <a:t>7</a:t>
            </a:fld>
            <a:endParaRPr lang="en-US"/>
          </a:p>
        </p:txBody>
      </p:sp>
      <p:sp>
        <p:nvSpPr>
          <p:cNvPr id="3" name="Title 2">
            <a:extLst>
              <a:ext uri="{FF2B5EF4-FFF2-40B4-BE49-F238E27FC236}">
                <a16:creationId xmlns:a16="http://schemas.microsoft.com/office/drawing/2014/main" id="{FD8BA2D5-21E1-0FE6-00B8-D58A488FF0CD}"/>
              </a:ext>
            </a:extLst>
          </p:cNvPr>
          <p:cNvSpPr>
            <a:spLocks noGrp="1"/>
          </p:cNvSpPr>
          <p:nvPr>
            <p:ph type="title"/>
          </p:nvPr>
        </p:nvSpPr>
        <p:spPr/>
        <p:txBody>
          <a:bodyPr/>
          <a:lstStyle/>
          <a:p>
            <a:r>
              <a:rPr lang="en-US"/>
              <a:t>1D FEA – Spring System (single spring)</a:t>
            </a:r>
          </a:p>
        </p:txBody>
      </p:sp>
      <p:cxnSp>
        <p:nvCxnSpPr>
          <p:cNvPr id="84" name="Straight Connector 83">
            <a:extLst>
              <a:ext uri="{FF2B5EF4-FFF2-40B4-BE49-F238E27FC236}">
                <a16:creationId xmlns:a16="http://schemas.microsoft.com/office/drawing/2014/main" id="{9AE05DDA-2BCA-D699-F070-84013C51D24F}"/>
              </a:ext>
            </a:extLst>
          </p:cNvPr>
          <p:cNvCxnSpPr/>
          <p:nvPr/>
        </p:nvCxnSpPr>
        <p:spPr>
          <a:xfrm>
            <a:off x="434066" y="2527707"/>
            <a:ext cx="113607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A6B1C003-9209-5514-A624-576E9F7403B3}"/>
              </a:ext>
            </a:extLst>
          </p:cNvPr>
          <p:cNvGrpSpPr/>
          <p:nvPr/>
        </p:nvGrpSpPr>
        <p:grpSpPr>
          <a:xfrm>
            <a:off x="4382077" y="988651"/>
            <a:ext cx="3427846" cy="1401407"/>
            <a:chOff x="1189452" y="4729840"/>
            <a:chExt cx="3427846" cy="1401407"/>
          </a:xfrm>
        </p:grpSpPr>
        <p:grpSp>
          <p:nvGrpSpPr>
            <p:cNvPr id="103" name="Group 102">
              <a:extLst>
                <a:ext uri="{FF2B5EF4-FFF2-40B4-BE49-F238E27FC236}">
                  <a16:creationId xmlns:a16="http://schemas.microsoft.com/office/drawing/2014/main" id="{F5B6D9A1-933D-E560-FA93-131CE46F791C}"/>
                </a:ext>
              </a:extLst>
            </p:cNvPr>
            <p:cNvGrpSpPr/>
            <p:nvPr/>
          </p:nvGrpSpPr>
          <p:grpSpPr>
            <a:xfrm>
              <a:off x="1189452" y="4729840"/>
              <a:ext cx="3427846" cy="984977"/>
              <a:chOff x="1189452" y="4729840"/>
              <a:chExt cx="3427846" cy="984977"/>
            </a:xfrm>
          </p:grpSpPr>
          <p:grpSp>
            <p:nvGrpSpPr>
              <p:cNvPr id="106" name="Group 105">
                <a:extLst>
                  <a:ext uri="{FF2B5EF4-FFF2-40B4-BE49-F238E27FC236}">
                    <a16:creationId xmlns:a16="http://schemas.microsoft.com/office/drawing/2014/main" id="{B0D76CD9-EFFF-FC54-C6F7-EDE91687404C}"/>
                  </a:ext>
                </a:extLst>
              </p:cNvPr>
              <p:cNvGrpSpPr/>
              <p:nvPr/>
            </p:nvGrpSpPr>
            <p:grpSpPr>
              <a:xfrm>
                <a:off x="1709525" y="5160819"/>
                <a:ext cx="2387964" cy="249381"/>
                <a:chOff x="6980102" y="3526583"/>
                <a:chExt cx="2387964" cy="249381"/>
              </a:xfrm>
            </p:grpSpPr>
            <p:sp>
              <p:nvSpPr>
                <p:cNvPr id="116" name="Freeform: Shape 115">
                  <a:extLst>
                    <a:ext uri="{FF2B5EF4-FFF2-40B4-BE49-F238E27FC236}">
                      <a16:creationId xmlns:a16="http://schemas.microsoft.com/office/drawing/2014/main" id="{BF6859E6-94F3-D9ED-AFC6-CDA33C2B19DC}"/>
                    </a:ext>
                  </a:extLst>
                </p:cNvPr>
                <p:cNvSpPr/>
                <p:nvPr/>
              </p:nvSpPr>
              <p:spPr>
                <a:xfrm>
                  <a:off x="7088102" y="3526583"/>
                  <a:ext cx="2225964" cy="249381"/>
                </a:xfrm>
                <a:custGeom>
                  <a:avLst/>
                  <a:gdLst>
                    <a:gd name="connsiteX0" fmla="*/ 0 w 2225964"/>
                    <a:gd name="connsiteY0" fmla="*/ 129309 h 249381"/>
                    <a:gd name="connsiteX1" fmla="*/ 175491 w 2225964"/>
                    <a:gd name="connsiteY1" fmla="*/ 120072 h 249381"/>
                    <a:gd name="connsiteX2" fmla="*/ 286327 w 2225964"/>
                    <a:gd name="connsiteY2" fmla="*/ 249381 h 249381"/>
                    <a:gd name="connsiteX3" fmla="*/ 378691 w 2225964"/>
                    <a:gd name="connsiteY3" fmla="*/ 0 h 249381"/>
                    <a:gd name="connsiteX4" fmla="*/ 471055 w 2225964"/>
                    <a:gd name="connsiteY4" fmla="*/ 240145 h 249381"/>
                    <a:gd name="connsiteX5" fmla="*/ 572655 w 2225964"/>
                    <a:gd name="connsiteY5" fmla="*/ 0 h 249381"/>
                    <a:gd name="connsiteX6" fmla="*/ 674255 w 2225964"/>
                    <a:gd name="connsiteY6" fmla="*/ 249381 h 249381"/>
                    <a:gd name="connsiteX7" fmla="*/ 794327 w 2225964"/>
                    <a:gd name="connsiteY7" fmla="*/ 0 h 249381"/>
                    <a:gd name="connsiteX8" fmla="*/ 895927 w 2225964"/>
                    <a:gd name="connsiteY8" fmla="*/ 249381 h 249381"/>
                    <a:gd name="connsiteX9" fmla="*/ 997527 w 2225964"/>
                    <a:gd name="connsiteY9" fmla="*/ 0 h 249381"/>
                    <a:gd name="connsiteX10" fmla="*/ 1089891 w 2225964"/>
                    <a:gd name="connsiteY10" fmla="*/ 249381 h 249381"/>
                    <a:gd name="connsiteX11" fmla="*/ 1200727 w 2225964"/>
                    <a:gd name="connsiteY11" fmla="*/ 0 h 249381"/>
                    <a:gd name="connsiteX12" fmla="*/ 1293091 w 2225964"/>
                    <a:gd name="connsiteY12" fmla="*/ 249381 h 249381"/>
                    <a:gd name="connsiteX13" fmla="*/ 1394691 w 2225964"/>
                    <a:gd name="connsiteY13" fmla="*/ 0 h 249381"/>
                    <a:gd name="connsiteX14" fmla="*/ 1487055 w 2225964"/>
                    <a:gd name="connsiteY14" fmla="*/ 249381 h 249381"/>
                    <a:gd name="connsiteX15" fmla="*/ 1588655 w 2225964"/>
                    <a:gd name="connsiteY15" fmla="*/ 0 h 249381"/>
                    <a:gd name="connsiteX16" fmla="*/ 1681018 w 2225964"/>
                    <a:gd name="connsiteY16" fmla="*/ 249381 h 249381"/>
                    <a:gd name="connsiteX17" fmla="*/ 1773382 w 2225964"/>
                    <a:gd name="connsiteY17" fmla="*/ 0 h 249381"/>
                    <a:gd name="connsiteX18" fmla="*/ 1847273 w 2225964"/>
                    <a:gd name="connsiteY18" fmla="*/ 249381 h 249381"/>
                    <a:gd name="connsiteX19" fmla="*/ 1930400 w 2225964"/>
                    <a:gd name="connsiteY19" fmla="*/ 0 h 249381"/>
                    <a:gd name="connsiteX20" fmla="*/ 2041236 w 2225964"/>
                    <a:gd name="connsiteY20" fmla="*/ 129309 h 249381"/>
                    <a:gd name="connsiteX21" fmla="*/ 2225964 w 2225964"/>
                    <a:gd name="connsiteY21" fmla="*/ 129309 h 24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25964" h="249381">
                      <a:moveTo>
                        <a:pt x="0" y="129309"/>
                      </a:moveTo>
                      <a:lnTo>
                        <a:pt x="175491" y="120072"/>
                      </a:lnTo>
                      <a:lnTo>
                        <a:pt x="286327" y="249381"/>
                      </a:lnTo>
                      <a:lnTo>
                        <a:pt x="378691" y="0"/>
                      </a:lnTo>
                      <a:lnTo>
                        <a:pt x="471055" y="240145"/>
                      </a:lnTo>
                      <a:lnTo>
                        <a:pt x="572655" y="0"/>
                      </a:lnTo>
                      <a:lnTo>
                        <a:pt x="674255" y="249381"/>
                      </a:lnTo>
                      <a:lnTo>
                        <a:pt x="794327" y="0"/>
                      </a:lnTo>
                      <a:lnTo>
                        <a:pt x="895927" y="249381"/>
                      </a:lnTo>
                      <a:lnTo>
                        <a:pt x="997527" y="0"/>
                      </a:lnTo>
                      <a:lnTo>
                        <a:pt x="1089891" y="249381"/>
                      </a:lnTo>
                      <a:lnTo>
                        <a:pt x="1200727" y="0"/>
                      </a:lnTo>
                      <a:lnTo>
                        <a:pt x="1293091" y="249381"/>
                      </a:lnTo>
                      <a:lnTo>
                        <a:pt x="1394691" y="0"/>
                      </a:lnTo>
                      <a:lnTo>
                        <a:pt x="1487055" y="249381"/>
                      </a:lnTo>
                      <a:lnTo>
                        <a:pt x="1588655" y="0"/>
                      </a:lnTo>
                      <a:lnTo>
                        <a:pt x="1681018" y="249381"/>
                      </a:lnTo>
                      <a:lnTo>
                        <a:pt x="1773382" y="0"/>
                      </a:lnTo>
                      <a:lnTo>
                        <a:pt x="1847273" y="249381"/>
                      </a:lnTo>
                      <a:lnTo>
                        <a:pt x="1930400" y="0"/>
                      </a:lnTo>
                      <a:lnTo>
                        <a:pt x="2041236" y="129309"/>
                      </a:lnTo>
                      <a:lnTo>
                        <a:pt x="2225964" y="129309"/>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C835D59F-3214-0686-ACDE-BBA37E383422}"/>
                    </a:ext>
                  </a:extLst>
                </p:cNvPr>
                <p:cNvSpPr>
                  <a:spLocks noChangeAspect="1"/>
                </p:cNvSpPr>
                <p:nvPr/>
              </p:nvSpPr>
              <p:spPr>
                <a:xfrm>
                  <a:off x="9260066" y="3597273"/>
                  <a:ext cx="108000" cy="108000"/>
                </a:xfrm>
                <a:prstGeom prst="ellipse">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9371BC4D-CAA6-1854-34BD-5A5AC772DC94}"/>
                    </a:ext>
                  </a:extLst>
                </p:cNvPr>
                <p:cNvSpPr>
                  <a:spLocks noChangeAspect="1"/>
                </p:cNvSpPr>
                <p:nvPr/>
              </p:nvSpPr>
              <p:spPr>
                <a:xfrm>
                  <a:off x="6980102" y="3603269"/>
                  <a:ext cx="108000" cy="108000"/>
                </a:xfrm>
                <a:prstGeom prst="ellipse">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07" name="TextBox 106">
                <a:extLst>
                  <a:ext uri="{FF2B5EF4-FFF2-40B4-BE49-F238E27FC236}">
                    <a16:creationId xmlns:a16="http://schemas.microsoft.com/office/drawing/2014/main" id="{87930B3D-AF07-DEBB-42B7-FE3DB249EB3B}"/>
                  </a:ext>
                </a:extLst>
              </p:cNvPr>
              <p:cNvSpPr txBox="1"/>
              <p:nvPr/>
            </p:nvSpPr>
            <p:spPr>
              <a:xfrm>
                <a:off x="1189452" y="5339509"/>
                <a:ext cx="628073" cy="369332"/>
              </a:xfrm>
              <a:prstGeom prst="rect">
                <a:avLst/>
              </a:prstGeom>
              <a:noFill/>
            </p:spPr>
            <p:txBody>
              <a:bodyPr wrap="square">
                <a:spAutoFit/>
              </a:bodyPr>
              <a:lstStyle/>
              <a:p>
                <a:r>
                  <a:rPr lang="en-US" sz="1800" b="0" i="1"/>
                  <a:t>f</a:t>
                </a:r>
                <a:r>
                  <a:rPr lang="en-US" sz="1800" b="0" i="1" baseline="-25000"/>
                  <a:t>i</a:t>
                </a:r>
                <a:endParaRPr lang="en-US" i="1"/>
              </a:p>
            </p:txBody>
          </p:sp>
          <p:cxnSp>
            <p:nvCxnSpPr>
              <p:cNvPr id="108" name="Straight Arrow Connector 107">
                <a:extLst>
                  <a:ext uri="{FF2B5EF4-FFF2-40B4-BE49-F238E27FC236}">
                    <a16:creationId xmlns:a16="http://schemas.microsoft.com/office/drawing/2014/main" id="{6E4E9669-F9B3-F402-E9F2-BA49364F39B0}"/>
                  </a:ext>
                </a:extLst>
              </p:cNvPr>
              <p:cNvCxnSpPr/>
              <p:nvPr/>
            </p:nvCxnSpPr>
            <p:spPr>
              <a:xfrm>
                <a:off x="1246909" y="5285509"/>
                <a:ext cx="462616"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A2B6148C-8C38-26AC-82BA-25C707CC3114}"/>
                  </a:ext>
                </a:extLst>
              </p:cNvPr>
              <p:cNvCxnSpPr>
                <a:cxnSpLocks/>
              </p:cNvCxnSpPr>
              <p:nvPr/>
            </p:nvCxnSpPr>
            <p:spPr>
              <a:xfrm>
                <a:off x="4097489" y="5285509"/>
                <a:ext cx="462616"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4CAFFB9F-815F-FE21-E8A2-4EB816F5891C}"/>
                  </a:ext>
                </a:extLst>
              </p:cNvPr>
              <p:cNvSpPr txBox="1"/>
              <p:nvPr/>
            </p:nvSpPr>
            <p:spPr>
              <a:xfrm>
                <a:off x="4192425" y="5339509"/>
                <a:ext cx="424873" cy="369332"/>
              </a:xfrm>
              <a:prstGeom prst="rect">
                <a:avLst/>
              </a:prstGeom>
              <a:noFill/>
            </p:spPr>
            <p:txBody>
              <a:bodyPr wrap="square">
                <a:spAutoFit/>
              </a:bodyPr>
              <a:lstStyle/>
              <a:p>
                <a:r>
                  <a:rPr lang="en-US" sz="1800" b="0" i="1"/>
                  <a:t>f</a:t>
                </a:r>
                <a:r>
                  <a:rPr lang="en-US" sz="1800" b="0" i="1" baseline="-25000"/>
                  <a:t>j</a:t>
                </a:r>
                <a:endParaRPr lang="en-US" i="1"/>
              </a:p>
            </p:txBody>
          </p:sp>
          <p:sp>
            <p:nvSpPr>
              <p:cNvPr id="111" name="TextBox 110">
                <a:extLst>
                  <a:ext uri="{FF2B5EF4-FFF2-40B4-BE49-F238E27FC236}">
                    <a16:creationId xmlns:a16="http://schemas.microsoft.com/office/drawing/2014/main" id="{43A8D98F-7507-6AF8-C1EE-DD0D57FD42ED}"/>
                  </a:ext>
                </a:extLst>
              </p:cNvPr>
              <p:cNvSpPr txBox="1"/>
              <p:nvPr/>
            </p:nvSpPr>
            <p:spPr>
              <a:xfrm>
                <a:off x="1668589" y="4874169"/>
                <a:ext cx="397164" cy="369332"/>
              </a:xfrm>
              <a:prstGeom prst="rect">
                <a:avLst/>
              </a:prstGeom>
              <a:noFill/>
            </p:spPr>
            <p:txBody>
              <a:bodyPr wrap="square">
                <a:spAutoFit/>
              </a:bodyPr>
              <a:lstStyle/>
              <a:p>
                <a:r>
                  <a:rPr lang="en-US" sz="1800" b="0" i="1">
                    <a:solidFill>
                      <a:schemeClr val="accent3"/>
                    </a:solidFill>
                  </a:rPr>
                  <a:t>i</a:t>
                </a:r>
                <a:endParaRPr lang="en-US" i="1">
                  <a:solidFill>
                    <a:schemeClr val="accent3"/>
                  </a:solidFill>
                </a:endParaRPr>
              </a:p>
            </p:txBody>
          </p:sp>
          <p:sp>
            <p:nvSpPr>
              <p:cNvPr id="112" name="TextBox 111">
                <a:extLst>
                  <a:ext uri="{FF2B5EF4-FFF2-40B4-BE49-F238E27FC236}">
                    <a16:creationId xmlns:a16="http://schemas.microsoft.com/office/drawing/2014/main" id="{E98EFA6A-867A-CA50-CF20-85D126358509}"/>
                  </a:ext>
                </a:extLst>
              </p:cNvPr>
              <p:cNvSpPr txBox="1"/>
              <p:nvPr/>
            </p:nvSpPr>
            <p:spPr>
              <a:xfrm>
                <a:off x="3932431" y="4854159"/>
                <a:ext cx="397164" cy="369332"/>
              </a:xfrm>
              <a:prstGeom prst="rect">
                <a:avLst/>
              </a:prstGeom>
              <a:noFill/>
            </p:spPr>
            <p:txBody>
              <a:bodyPr wrap="square">
                <a:spAutoFit/>
              </a:bodyPr>
              <a:lstStyle/>
              <a:p>
                <a:r>
                  <a:rPr lang="en-US" sz="1800" b="0" i="1">
                    <a:solidFill>
                      <a:schemeClr val="accent3"/>
                    </a:solidFill>
                  </a:rPr>
                  <a:t>j</a:t>
                </a:r>
                <a:endParaRPr lang="en-US" i="1">
                  <a:solidFill>
                    <a:schemeClr val="accent3"/>
                  </a:solidFill>
                </a:endParaRPr>
              </a:p>
            </p:txBody>
          </p:sp>
          <p:sp>
            <p:nvSpPr>
              <p:cNvPr id="113" name="TextBox 112">
                <a:extLst>
                  <a:ext uri="{FF2B5EF4-FFF2-40B4-BE49-F238E27FC236}">
                    <a16:creationId xmlns:a16="http://schemas.microsoft.com/office/drawing/2014/main" id="{458F4B63-F6E1-4AC5-69C4-0BF2F4CF6DBE}"/>
                  </a:ext>
                </a:extLst>
              </p:cNvPr>
              <p:cNvSpPr txBox="1"/>
              <p:nvPr/>
            </p:nvSpPr>
            <p:spPr>
              <a:xfrm>
                <a:off x="2800510" y="4729840"/>
                <a:ext cx="397164" cy="369332"/>
              </a:xfrm>
              <a:prstGeom prst="rect">
                <a:avLst/>
              </a:prstGeom>
              <a:noFill/>
            </p:spPr>
            <p:txBody>
              <a:bodyPr wrap="square">
                <a:spAutoFit/>
              </a:bodyPr>
              <a:lstStyle/>
              <a:p>
                <a:r>
                  <a:rPr lang="en-US" sz="1800" b="0" i="1"/>
                  <a:t>k</a:t>
                </a:r>
                <a:endParaRPr lang="en-US" i="1"/>
              </a:p>
            </p:txBody>
          </p:sp>
          <p:sp>
            <p:nvSpPr>
              <p:cNvPr id="114" name="TextBox 113">
                <a:extLst>
                  <a:ext uri="{FF2B5EF4-FFF2-40B4-BE49-F238E27FC236}">
                    <a16:creationId xmlns:a16="http://schemas.microsoft.com/office/drawing/2014/main" id="{3E6A25D9-C305-B34D-0AE2-BDC3822BBD88}"/>
                  </a:ext>
                </a:extLst>
              </p:cNvPr>
              <p:cNvSpPr txBox="1"/>
              <p:nvPr/>
            </p:nvSpPr>
            <p:spPr>
              <a:xfrm>
                <a:off x="1655778" y="5345485"/>
                <a:ext cx="609600" cy="369332"/>
              </a:xfrm>
              <a:prstGeom prst="rect">
                <a:avLst/>
              </a:prstGeom>
              <a:noFill/>
            </p:spPr>
            <p:txBody>
              <a:bodyPr wrap="square">
                <a:spAutoFit/>
              </a:bodyPr>
              <a:lstStyle/>
              <a:p>
                <a:r>
                  <a:rPr lang="en-US" sz="1800" b="0" i="1">
                    <a:solidFill>
                      <a:schemeClr val="tx2"/>
                    </a:solidFill>
                  </a:rPr>
                  <a:t>u</a:t>
                </a:r>
                <a:r>
                  <a:rPr lang="en-US" sz="1800" b="0" i="1" baseline="-25000">
                    <a:solidFill>
                      <a:schemeClr val="tx2"/>
                    </a:solidFill>
                  </a:rPr>
                  <a:t>i</a:t>
                </a:r>
                <a:endParaRPr lang="en-US" i="1">
                  <a:solidFill>
                    <a:schemeClr val="tx2"/>
                  </a:solidFill>
                </a:endParaRPr>
              </a:p>
            </p:txBody>
          </p:sp>
          <p:sp>
            <p:nvSpPr>
              <p:cNvPr id="115" name="TextBox 114">
                <a:extLst>
                  <a:ext uri="{FF2B5EF4-FFF2-40B4-BE49-F238E27FC236}">
                    <a16:creationId xmlns:a16="http://schemas.microsoft.com/office/drawing/2014/main" id="{E9C36CC7-D7BF-17DA-5A49-97D830351457}"/>
                  </a:ext>
                </a:extLst>
              </p:cNvPr>
              <p:cNvSpPr txBox="1"/>
              <p:nvPr/>
            </p:nvSpPr>
            <p:spPr>
              <a:xfrm>
                <a:off x="3880434" y="5339509"/>
                <a:ext cx="434109" cy="369332"/>
              </a:xfrm>
              <a:prstGeom prst="rect">
                <a:avLst/>
              </a:prstGeom>
              <a:noFill/>
            </p:spPr>
            <p:txBody>
              <a:bodyPr wrap="square">
                <a:spAutoFit/>
              </a:bodyPr>
              <a:lstStyle/>
              <a:p>
                <a:r>
                  <a:rPr lang="en-US" sz="1800" b="0" i="1">
                    <a:solidFill>
                      <a:schemeClr val="tx2"/>
                    </a:solidFill>
                  </a:rPr>
                  <a:t>u</a:t>
                </a:r>
                <a:r>
                  <a:rPr lang="en-US" sz="1800" b="0" i="1" baseline="-25000">
                    <a:solidFill>
                      <a:schemeClr val="tx2"/>
                    </a:solidFill>
                  </a:rPr>
                  <a:t>j</a:t>
                </a:r>
                <a:endParaRPr lang="en-US" i="1">
                  <a:solidFill>
                    <a:schemeClr val="tx2"/>
                  </a:solidFill>
                </a:endParaRPr>
              </a:p>
            </p:txBody>
          </p:sp>
        </p:grpSp>
        <p:cxnSp>
          <p:nvCxnSpPr>
            <p:cNvPr id="104" name="Straight Arrow Connector 103">
              <a:extLst>
                <a:ext uri="{FF2B5EF4-FFF2-40B4-BE49-F238E27FC236}">
                  <a16:creationId xmlns:a16="http://schemas.microsoft.com/office/drawing/2014/main" id="{FC630DD0-2902-430A-BEDD-78A004805C20}"/>
                </a:ext>
              </a:extLst>
            </p:cNvPr>
            <p:cNvCxnSpPr/>
            <p:nvPr/>
          </p:nvCxnSpPr>
          <p:spPr>
            <a:xfrm>
              <a:off x="2297756" y="5804924"/>
              <a:ext cx="119149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D49ED3A2-0F3D-5FFE-9C39-276BEF904EA0}"/>
                </a:ext>
              </a:extLst>
            </p:cNvPr>
            <p:cNvSpPr txBox="1"/>
            <p:nvPr/>
          </p:nvSpPr>
          <p:spPr>
            <a:xfrm>
              <a:off x="2760372" y="5761915"/>
              <a:ext cx="284052" cy="369332"/>
            </a:xfrm>
            <a:prstGeom prst="rect">
              <a:avLst/>
            </a:prstGeom>
            <a:noFill/>
            <a:ln>
              <a:noFill/>
            </a:ln>
          </p:spPr>
          <p:txBody>
            <a:bodyPr wrap="none" rtlCol="0">
              <a:spAutoFit/>
            </a:bodyPr>
            <a:lstStyle/>
            <a:p>
              <a:r>
                <a:rPr lang="en-US"/>
                <a:t>x</a:t>
              </a:r>
            </a:p>
          </p:txBody>
        </p:sp>
      </p:grpSp>
      <p:graphicFrame>
        <p:nvGraphicFramePr>
          <p:cNvPr id="119" name="Table 14">
            <a:extLst>
              <a:ext uri="{FF2B5EF4-FFF2-40B4-BE49-F238E27FC236}">
                <a16:creationId xmlns:a16="http://schemas.microsoft.com/office/drawing/2014/main" id="{67DC137E-6BDF-DF9E-7762-E24270666B3E}"/>
              </a:ext>
            </a:extLst>
          </p:cNvPr>
          <p:cNvGraphicFramePr>
            <a:graphicFrameLocks noGrp="1"/>
          </p:cNvGraphicFramePr>
          <p:nvPr/>
        </p:nvGraphicFramePr>
        <p:xfrm>
          <a:off x="447288" y="896320"/>
          <a:ext cx="3355389" cy="1296000"/>
        </p:xfrm>
        <a:graphic>
          <a:graphicData uri="http://schemas.openxmlformats.org/drawingml/2006/table">
            <a:tbl>
              <a:tblPr firstRow="1" bandRow="1">
                <a:tableStyleId>{073A0DAA-6AF3-43AB-8588-CEC1D06C72B9}</a:tableStyleId>
              </a:tblPr>
              <a:tblGrid>
                <a:gridCol w="2062639">
                  <a:extLst>
                    <a:ext uri="{9D8B030D-6E8A-4147-A177-3AD203B41FA5}">
                      <a16:colId xmlns:a16="http://schemas.microsoft.com/office/drawing/2014/main" val="4036484245"/>
                    </a:ext>
                  </a:extLst>
                </a:gridCol>
                <a:gridCol w="1292750">
                  <a:extLst>
                    <a:ext uri="{9D8B030D-6E8A-4147-A177-3AD203B41FA5}">
                      <a16:colId xmlns:a16="http://schemas.microsoft.com/office/drawing/2014/main" val="1970565677"/>
                    </a:ext>
                  </a:extLst>
                </a:gridCol>
              </a:tblGrid>
              <a:tr h="324000">
                <a:tc>
                  <a:txBody>
                    <a:bodyPr/>
                    <a:lstStyle/>
                    <a:p>
                      <a:r>
                        <a:rPr lang="en-US" sz="1400" b="0">
                          <a:solidFill>
                            <a:schemeClr val="tx1"/>
                          </a:solidFill>
                        </a:rPr>
                        <a:t>Nodes</a:t>
                      </a:r>
                    </a:p>
                  </a:txBody>
                  <a:tcPr>
                    <a:solidFill>
                      <a:schemeClr val="tx2">
                        <a:lumMod val="20000"/>
                        <a:lumOff val="80000"/>
                      </a:schemeClr>
                    </a:solidFill>
                  </a:tcPr>
                </a:tc>
                <a:tc>
                  <a:txBody>
                    <a:bodyPr/>
                    <a:lstStyle/>
                    <a:p>
                      <a:r>
                        <a:rPr lang="en-US" sz="1400" b="0" err="1">
                          <a:solidFill>
                            <a:schemeClr val="tx1"/>
                          </a:solidFill>
                        </a:rPr>
                        <a:t>i</a:t>
                      </a:r>
                      <a:r>
                        <a:rPr lang="en-US" sz="1400" b="0">
                          <a:solidFill>
                            <a:schemeClr val="tx1"/>
                          </a:solidFill>
                        </a:rPr>
                        <a:t>, j</a:t>
                      </a:r>
                    </a:p>
                  </a:txBody>
                  <a:tcPr>
                    <a:solidFill>
                      <a:schemeClr val="tx2">
                        <a:lumMod val="20000"/>
                        <a:lumOff val="80000"/>
                      </a:schemeClr>
                    </a:solidFill>
                  </a:tcPr>
                </a:tc>
                <a:extLst>
                  <a:ext uri="{0D108BD9-81ED-4DB2-BD59-A6C34878D82A}">
                    <a16:rowId xmlns:a16="http://schemas.microsoft.com/office/drawing/2014/main" val="1490128046"/>
                  </a:ext>
                </a:extLst>
              </a:tr>
              <a:tr h="324000">
                <a:tc>
                  <a:txBody>
                    <a:bodyPr/>
                    <a:lstStyle/>
                    <a:p>
                      <a:r>
                        <a:rPr lang="en-US" sz="1400" b="0">
                          <a:solidFill>
                            <a:schemeClr val="tx1"/>
                          </a:solidFill>
                        </a:rPr>
                        <a:t>Nodal displacements</a:t>
                      </a:r>
                    </a:p>
                  </a:txBody>
                  <a:tcPr/>
                </a:tc>
                <a:tc>
                  <a:txBody>
                    <a:bodyPr/>
                    <a:lstStyle/>
                    <a:p>
                      <a:r>
                        <a:rPr lang="en-US" sz="1400" b="0" err="1">
                          <a:solidFill>
                            <a:schemeClr val="tx1"/>
                          </a:solidFill>
                        </a:rPr>
                        <a:t>u</a:t>
                      </a:r>
                      <a:r>
                        <a:rPr lang="en-US" sz="1400" b="0" baseline="-25000" err="1">
                          <a:solidFill>
                            <a:schemeClr val="tx1"/>
                          </a:solidFill>
                        </a:rPr>
                        <a:t>i</a:t>
                      </a:r>
                      <a:r>
                        <a:rPr lang="en-US" sz="1400" b="0">
                          <a:solidFill>
                            <a:schemeClr val="tx1"/>
                          </a:solidFill>
                        </a:rPr>
                        <a:t>, </a:t>
                      </a:r>
                      <a:r>
                        <a:rPr lang="en-US" sz="1400" b="0" err="1">
                          <a:solidFill>
                            <a:schemeClr val="tx1"/>
                          </a:solidFill>
                        </a:rPr>
                        <a:t>u</a:t>
                      </a:r>
                      <a:r>
                        <a:rPr lang="en-US" sz="1400" b="0" baseline="-25000" err="1">
                          <a:solidFill>
                            <a:schemeClr val="tx1"/>
                          </a:solidFill>
                        </a:rPr>
                        <a:t>j</a:t>
                      </a:r>
                      <a:r>
                        <a:rPr lang="en-US" sz="1400" b="0">
                          <a:solidFill>
                            <a:schemeClr val="tx1"/>
                          </a:solidFill>
                        </a:rPr>
                        <a:t>    [mm]</a:t>
                      </a:r>
                    </a:p>
                  </a:txBody>
                  <a:tcPr/>
                </a:tc>
                <a:extLst>
                  <a:ext uri="{0D108BD9-81ED-4DB2-BD59-A6C34878D82A}">
                    <a16:rowId xmlns:a16="http://schemas.microsoft.com/office/drawing/2014/main" val="2449461717"/>
                  </a:ext>
                </a:extLst>
              </a:tr>
              <a:tr h="324000">
                <a:tc>
                  <a:txBody>
                    <a:bodyPr/>
                    <a:lstStyle/>
                    <a:p>
                      <a:r>
                        <a:rPr lang="en-US" sz="1400" b="0">
                          <a:solidFill>
                            <a:schemeClr val="tx1"/>
                          </a:solidFill>
                        </a:rPr>
                        <a:t>Nodal forces</a:t>
                      </a:r>
                    </a:p>
                  </a:txBody>
                  <a:tcP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rPr>
                        <a:t>f</a:t>
                      </a:r>
                      <a:r>
                        <a:rPr lang="en-US" sz="1400" b="0" baseline="-25000">
                          <a:solidFill>
                            <a:schemeClr val="tx1"/>
                          </a:solidFill>
                        </a:rPr>
                        <a:t>i</a:t>
                      </a:r>
                      <a:r>
                        <a:rPr lang="en-US" sz="1400" b="0">
                          <a:solidFill>
                            <a:schemeClr val="tx1"/>
                          </a:solidFill>
                        </a:rPr>
                        <a:t>, f</a:t>
                      </a:r>
                      <a:r>
                        <a:rPr lang="en-US" sz="1400" b="0" baseline="-25000">
                          <a:solidFill>
                            <a:schemeClr val="tx1"/>
                          </a:solidFill>
                        </a:rPr>
                        <a:t>j</a:t>
                      </a:r>
                      <a:r>
                        <a:rPr lang="en-US" sz="1400" b="0">
                          <a:solidFill>
                            <a:schemeClr val="tx1"/>
                          </a:solidFill>
                        </a:rPr>
                        <a:t>      [N]</a:t>
                      </a:r>
                    </a:p>
                  </a:txBody>
                  <a:tcPr>
                    <a:solidFill>
                      <a:schemeClr val="tx2">
                        <a:lumMod val="20000"/>
                        <a:lumOff val="80000"/>
                      </a:schemeClr>
                    </a:solidFill>
                  </a:tcPr>
                </a:tc>
                <a:extLst>
                  <a:ext uri="{0D108BD9-81ED-4DB2-BD59-A6C34878D82A}">
                    <a16:rowId xmlns:a16="http://schemas.microsoft.com/office/drawing/2014/main" val="640302183"/>
                  </a:ext>
                </a:extLst>
              </a:tr>
              <a:tr h="324000">
                <a:tc>
                  <a:txBody>
                    <a:bodyPr/>
                    <a:lstStyle/>
                    <a:p>
                      <a:r>
                        <a:rPr lang="en-US" sz="1400" b="0">
                          <a:solidFill>
                            <a:schemeClr val="tx1"/>
                          </a:solidFill>
                        </a:rPr>
                        <a:t>Stiffness (spring constant)</a:t>
                      </a:r>
                    </a:p>
                  </a:txBody>
                  <a:tcPr/>
                </a:tc>
                <a:tc>
                  <a:txBody>
                    <a:bodyPr/>
                    <a:lstStyle/>
                    <a:p>
                      <a:r>
                        <a:rPr lang="en-US" sz="1400" b="0">
                          <a:solidFill>
                            <a:schemeClr val="tx1"/>
                          </a:solidFill>
                        </a:rPr>
                        <a:t>k          [N/mm]</a:t>
                      </a:r>
                    </a:p>
                  </a:txBody>
                  <a:tcPr/>
                </a:tc>
                <a:extLst>
                  <a:ext uri="{0D108BD9-81ED-4DB2-BD59-A6C34878D82A}">
                    <a16:rowId xmlns:a16="http://schemas.microsoft.com/office/drawing/2014/main" val="463132282"/>
                  </a:ext>
                </a:extLst>
              </a:tr>
            </a:tbl>
          </a:graphicData>
        </a:graphic>
      </p:graphicFrame>
      <p:grpSp>
        <p:nvGrpSpPr>
          <p:cNvPr id="120" name="Group 119">
            <a:extLst>
              <a:ext uri="{FF2B5EF4-FFF2-40B4-BE49-F238E27FC236}">
                <a16:creationId xmlns:a16="http://schemas.microsoft.com/office/drawing/2014/main" id="{973DE835-1076-BF77-5A47-35F0B5DA2390}"/>
              </a:ext>
            </a:extLst>
          </p:cNvPr>
          <p:cNvGrpSpPr/>
          <p:nvPr/>
        </p:nvGrpSpPr>
        <p:grpSpPr>
          <a:xfrm>
            <a:off x="8737824" y="1330193"/>
            <a:ext cx="1230209" cy="732648"/>
            <a:chOff x="10122328" y="1832947"/>
            <a:chExt cx="1230209" cy="732648"/>
          </a:xfrm>
        </p:grpSpPr>
        <p:sp>
          <p:nvSpPr>
            <p:cNvPr id="121" name="Oval 120">
              <a:extLst>
                <a:ext uri="{FF2B5EF4-FFF2-40B4-BE49-F238E27FC236}">
                  <a16:creationId xmlns:a16="http://schemas.microsoft.com/office/drawing/2014/main" id="{FB53BA24-F642-1769-CF37-E66F2FF72B69}"/>
                </a:ext>
              </a:extLst>
            </p:cNvPr>
            <p:cNvSpPr>
              <a:spLocks noChangeAspect="1"/>
            </p:cNvSpPr>
            <p:nvPr/>
          </p:nvSpPr>
          <p:spPr>
            <a:xfrm>
              <a:off x="10687856" y="2148279"/>
              <a:ext cx="108000" cy="108000"/>
            </a:xfrm>
            <a:prstGeom prst="ellipse">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90AD69E4-5F29-CEB5-81DE-1A4E30BF6761}"/>
                </a:ext>
              </a:extLst>
            </p:cNvPr>
            <p:cNvSpPr txBox="1"/>
            <p:nvPr/>
          </p:nvSpPr>
          <p:spPr>
            <a:xfrm>
              <a:off x="10122328" y="2196263"/>
              <a:ext cx="457529" cy="369332"/>
            </a:xfrm>
            <a:prstGeom prst="rect">
              <a:avLst/>
            </a:prstGeom>
            <a:noFill/>
            <a:ln>
              <a:noFill/>
            </a:ln>
          </p:spPr>
          <p:txBody>
            <a:bodyPr wrap="square">
              <a:spAutoFit/>
            </a:bodyPr>
            <a:lstStyle/>
            <a:p>
              <a:r>
                <a:rPr lang="en-US" sz="1800" b="0" i="1"/>
                <a:t>f</a:t>
              </a:r>
              <a:r>
                <a:rPr lang="en-US" sz="1800" b="0" i="1" baseline="-25000"/>
                <a:t>i</a:t>
              </a:r>
              <a:endParaRPr lang="en-US" i="1"/>
            </a:p>
          </p:txBody>
        </p:sp>
        <p:cxnSp>
          <p:nvCxnSpPr>
            <p:cNvPr id="123" name="Straight Arrow Connector 122">
              <a:extLst>
                <a:ext uri="{FF2B5EF4-FFF2-40B4-BE49-F238E27FC236}">
                  <a16:creationId xmlns:a16="http://schemas.microsoft.com/office/drawing/2014/main" id="{2B05BCCB-257E-2409-CE4F-374CC02698FC}"/>
                </a:ext>
              </a:extLst>
            </p:cNvPr>
            <p:cNvCxnSpPr/>
            <p:nvPr/>
          </p:nvCxnSpPr>
          <p:spPr>
            <a:xfrm>
              <a:off x="10225240" y="2196283"/>
              <a:ext cx="462616"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7AE79707-C187-838A-1411-7B3224A87731}"/>
                </a:ext>
              </a:extLst>
            </p:cNvPr>
            <p:cNvSpPr txBox="1"/>
            <p:nvPr/>
          </p:nvSpPr>
          <p:spPr>
            <a:xfrm>
              <a:off x="10615862" y="1832947"/>
              <a:ext cx="251989" cy="369332"/>
            </a:xfrm>
            <a:prstGeom prst="rect">
              <a:avLst/>
            </a:prstGeom>
            <a:noFill/>
          </p:spPr>
          <p:txBody>
            <a:bodyPr wrap="square">
              <a:spAutoFit/>
            </a:bodyPr>
            <a:lstStyle/>
            <a:p>
              <a:r>
                <a:rPr lang="en-US" sz="1800" b="0">
                  <a:solidFill>
                    <a:schemeClr val="accent3"/>
                  </a:solidFill>
                </a:rPr>
                <a:t>i</a:t>
              </a:r>
              <a:endParaRPr lang="en-US">
                <a:solidFill>
                  <a:schemeClr val="accent3"/>
                </a:solidFill>
              </a:endParaRPr>
            </a:p>
          </p:txBody>
        </p:sp>
        <p:cxnSp>
          <p:nvCxnSpPr>
            <p:cNvPr id="125" name="Straight Arrow Connector 124">
              <a:extLst>
                <a:ext uri="{FF2B5EF4-FFF2-40B4-BE49-F238E27FC236}">
                  <a16:creationId xmlns:a16="http://schemas.microsoft.com/office/drawing/2014/main" id="{43089D32-F9FE-150D-A275-4567E5C117FE}"/>
                </a:ext>
              </a:extLst>
            </p:cNvPr>
            <p:cNvCxnSpPr/>
            <p:nvPr/>
          </p:nvCxnSpPr>
          <p:spPr>
            <a:xfrm>
              <a:off x="10795856" y="2198930"/>
              <a:ext cx="462616"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C0151311-D4A5-AA85-F712-12C87E46C4C4}"/>
                </a:ext>
              </a:extLst>
            </p:cNvPr>
            <p:cNvSpPr txBox="1"/>
            <p:nvPr/>
          </p:nvSpPr>
          <p:spPr>
            <a:xfrm>
              <a:off x="11062073" y="2192953"/>
              <a:ext cx="290464" cy="369332"/>
            </a:xfrm>
            <a:prstGeom prst="rect">
              <a:avLst/>
            </a:prstGeom>
            <a:noFill/>
          </p:spPr>
          <p:txBody>
            <a:bodyPr wrap="none" rtlCol="0">
              <a:spAutoFit/>
            </a:bodyPr>
            <a:lstStyle/>
            <a:p>
              <a:r>
                <a:rPr lang="en-US" i="1">
                  <a:solidFill>
                    <a:srgbClr val="FF0000"/>
                  </a:solidFill>
                </a:rPr>
                <a:t>F</a:t>
              </a:r>
            </a:p>
          </p:txBody>
        </p:sp>
      </p:grpSp>
      <p:grpSp>
        <p:nvGrpSpPr>
          <p:cNvPr id="127" name="Group 126">
            <a:extLst>
              <a:ext uri="{FF2B5EF4-FFF2-40B4-BE49-F238E27FC236}">
                <a16:creationId xmlns:a16="http://schemas.microsoft.com/office/drawing/2014/main" id="{B35D7654-2C51-460C-17AB-0842D3433C8E}"/>
              </a:ext>
            </a:extLst>
          </p:cNvPr>
          <p:cNvGrpSpPr/>
          <p:nvPr/>
        </p:nvGrpSpPr>
        <p:grpSpPr>
          <a:xfrm>
            <a:off x="10253889" y="1297361"/>
            <a:ext cx="1416171" cy="809008"/>
            <a:chOff x="10488945" y="2459588"/>
            <a:chExt cx="1416171" cy="809008"/>
          </a:xfrm>
        </p:grpSpPr>
        <p:sp>
          <p:nvSpPr>
            <p:cNvPr id="128" name="Oval 127">
              <a:extLst>
                <a:ext uri="{FF2B5EF4-FFF2-40B4-BE49-F238E27FC236}">
                  <a16:creationId xmlns:a16="http://schemas.microsoft.com/office/drawing/2014/main" id="{77208DE2-2698-B02E-4B88-21BA2F54F386}"/>
                </a:ext>
              </a:extLst>
            </p:cNvPr>
            <p:cNvSpPr>
              <a:spLocks noChangeAspect="1"/>
            </p:cNvSpPr>
            <p:nvPr/>
          </p:nvSpPr>
          <p:spPr>
            <a:xfrm>
              <a:off x="11062073" y="2807199"/>
              <a:ext cx="108000" cy="108000"/>
            </a:xfrm>
            <a:prstGeom prst="ellipse">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29" name="Straight Arrow Connector 128">
              <a:extLst>
                <a:ext uri="{FF2B5EF4-FFF2-40B4-BE49-F238E27FC236}">
                  <a16:creationId xmlns:a16="http://schemas.microsoft.com/office/drawing/2014/main" id="{B51B554A-04F4-D43F-2D1C-4AF1715F2981}"/>
                </a:ext>
              </a:extLst>
            </p:cNvPr>
            <p:cNvCxnSpPr>
              <a:cxnSpLocks/>
            </p:cNvCxnSpPr>
            <p:nvPr/>
          </p:nvCxnSpPr>
          <p:spPr>
            <a:xfrm>
              <a:off x="11170073" y="2861199"/>
              <a:ext cx="462616"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C0D729ED-7B13-1927-1782-AE88DE54691B}"/>
                </a:ext>
              </a:extLst>
            </p:cNvPr>
            <p:cNvSpPr txBox="1"/>
            <p:nvPr/>
          </p:nvSpPr>
          <p:spPr>
            <a:xfrm>
              <a:off x="11480243" y="2861859"/>
              <a:ext cx="424873" cy="369332"/>
            </a:xfrm>
            <a:prstGeom prst="rect">
              <a:avLst/>
            </a:prstGeom>
            <a:noFill/>
          </p:spPr>
          <p:txBody>
            <a:bodyPr wrap="square">
              <a:spAutoFit/>
            </a:bodyPr>
            <a:lstStyle/>
            <a:p>
              <a:r>
                <a:rPr lang="en-US" sz="1800" b="0" i="1"/>
                <a:t>f</a:t>
              </a:r>
              <a:r>
                <a:rPr lang="en-US" sz="1800" b="0" i="1" baseline="-25000"/>
                <a:t>j</a:t>
              </a:r>
              <a:endParaRPr lang="en-US" i="1"/>
            </a:p>
          </p:txBody>
        </p:sp>
        <p:sp>
          <p:nvSpPr>
            <p:cNvPr id="131" name="TextBox 130">
              <a:extLst>
                <a:ext uri="{FF2B5EF4-FFF2-40B4-BE49-F238E27FC236}">
                  <a16:creationId xmlns:a16="http://schemas.microsoft.com/office/drawing/2014/main" id="{C9D7EAB5-95ED-C692-AF26-07AF2020DD86}"/>
                </a:ext>
              </a:extLst>
            </p:cNvPr>
            <p:cNvSpPr txBox="1"/>
            <p:nvPr/>
          </p:nvSpPr>
          <p:spPr>
            <a:xfrm>
              <a:off x="11004217" y="2459588"/>
              <a:ext cx="397164" cy="369332"/>
            </a:xfrm>
            <a:prstGeom prst="rect">
              <a:avLst/>
            </a:prstGeom>
            <a:noFill/>
          </p:spPr>
          <p:txBody>
            <a:bodyPr wrap="square">
              <a:spAutoFit/>
            </a:bodyPr>
            <a:lstStyle/>
            <a:p>
              <a:r>
                <a:rPr lang="en-US" sz="1800" b="0">
                  <a:solidFill>
                    <a:schemeClr val="accent3"/>
                  </a:solidFill>
                </a:rPr>
                <a:t>j</a:t>
              </a:r>
              <a:endParaRPr lang="en-US">
                <a:solidFill>
                  <a:schemeClr val="accent3"/>
                </a:solidFill>
              </a:endParaRPr>
            </a:p>
          </p:txBody>
        </p:sp>
        <p:cxnSp>
          <p:nvCxnSpPr>
            <p:cNvPr id="132" name="Straight Arrow Connector 131">
              <a:extLst>
                <a:ext uri="{FF2B5EF4-FFF2-40B4-BE49-F238E27FC236}">
                  <a16:creationId xmlns:a16="http://schemas.microsoft.com/office/drawing/2014/main" id="{D255ADA2-CB4D-42B5-AB44-298296C8435C}"/>
                </a:ext>
              </a:extLst>
            </p:cNvPr>
            <p:cNvCxnSpPr>
              <a:cxnSpLocks/>
            </p:cNvCxnSpPr>
            <p:nvPr/>
          </p:nvCxnSpPr>
          <p:spPr>
            <a:xfrm flipH="1">
              <a:off x="10599457" y="2861199"/>
              <a:ext cx="462616"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3530C6A9-8DD5-7500-3B7D-87C1EC574745}"/>
                </a:ext>
              </a:extLst>
            </p:cNvPr>
            <p:cNvSpPr txBox="1"/>
            <p:nvPr/>
          </p:nvSpPr>
          <p:spPr>
            <a:xfrm>
              <a:off x="10488945" y="2899264"/>
              <a:ext cx="290464" cy="369332"/>
            </a:xfrm>
            <a:prstGeom prst="rect">
              <a:avLst/>
            </a:prstGeom>
            <a:noFill/>
          </p:spPr>
          <p:txBody>
            <a:bodyPr wrap="none" rtlCol="0">
              <a:spAutoFit/>
            </a:bodyPr>
            <a:lstStyle/>
            <a:p>
              <a:r>
                <a:rPr lang="en-US" i="1">
                  <a:solidFill>
                    <a:srgbClr val="FF0000"/>
                  </a:solidFill>
                </a:rPr>
                <a:t>F</a:t>
              </a:r>
            </a:p>
          </p:txBody>
        </p:sp>
      </p:grpSp>
      <p:sp>
        <p:nvSpPr>
          <p:cNvPr id="135" name="Rectangle: Rounded Corners 134">
            <a:extLst>
              <a:ext uri="{FF2B5EF4-FFF2-40B4-BE49-F238E27FC236}">
                <a16:creationId xmlns:a16="http://schemas.microsoft.com/office/drawing/2014/main" id="{A67DC503-4EB2-DFD0-1957-DD957EDB7B3B}"/>
              </a:ext>
            </a:extLst>
          </p:cNvPr>
          <p:cNvSpPr/>
          <p:nvPr/>
        </p:nvSpPr>
        <p:spPr>
          <a:xfrm>
            <a:off x="8605607" y="864183"/>
            <a:ext cx="3030539" cy="1341117"/>
          </a:xfrm>
          <a:prstGeom prst="roundRect">
            <a:avLst/>
          </a:prstGeom>
          <a:no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2A4A6CAE-21C3-B8AE-8A02-1C6021803A75}"/>
              </a:ext>
            </a:extLst>
          </p:cNvPr>
          <p:cNvSpPr txBox="1"/>
          <p:nvPr/>
        </p:nvSpPr>
        <p:spPr>
          <a:xfrm>
            <a:off x="8863060" y="889995"/>
            <a:ext cx="2534573" cy="307777"/>
          </a:xfrm>
          <a:prstGeom prst="rect">
            <a:avLst/>
          </a:prstGeom>
          <a:noFill/>
        </p:spPr>
        <p:txBody>
          <a:bodyPr wrap="square" rtlCol="0">
            <a:spAutoFit/>
          </a:bodyPr>
          <a:lstStyle/>
          <a:p>
            <a:r>
              <a:rPr lang="en-US" sz="1400"/>
              <a:t>Force equilibrium at the nodes:</a:t>
            </a:r>
          </a:p>
        </p:txBody>
      </p:sp>
      <p:grpSp>
        <p:nvGrpSpPr>
          <p:cNvPr id="137" name="Group 136">
            <a:extLst>
              <a:ext uri="{FF2B5EF4-FFF2-40B4-BE49-F238E27FC236}">
                <a16:creationId xmlns:a16="http://schemas.microsoft.com/office/drawing/2014/main" id="{190A6480-7D0D-750E-E9C9-E4A42CB26B2C}"/>
              </a:ext>
            </a:extLst>
          </p:cNvPr>
          <p:cNvGrpSpPr>
            <a:grpSpLocks noChangeAspect="1"/>
          </p:cNvGrpSpPr>
          <p:nvPr/>
        </p:nvGrpSpPr>
        <p:grpSpPr>
          <a:xfrm>
            <a:off x="821671" y="3330005"/>
            <a:ext cx="3149600" cy="1056800"/>
            <a:chOff x="6350001" y="2324158"/>
            <a:chExt cx="2036447" cy="1971108"/>
          </a:xfrm>
        </p:grpSpPr>
        <p:cxnSp>
          <p:nvCxnSpPr>
            <p:cNvPr id="138" name="Straight Arrow Connector 137">
              <a:extLst>
                <a:ext uri="{FF2B5EF4-FFF2-40B4-BE49-F238E27FC236}">
                  <a16:creationId xmlns:a16="http://schemas.microsoft.com/office/drawing/2014/main" id="{E8589F5F-AAA6-9ED5-1379-FC935675919B}"/>
                </a:ext>
              </a:extLst>
            </p:cNvPr>
            <p:cNvCxnSpPr/>
            <p:nvPr/>
          </p:nvCxnSpPr>
          <p:spPr>
            <a:xfrm flipV="1">
              <a:off x="6493164" y="2733964"/>
              <a:ext cx="0" cy="149319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9CAA7584-8150-268C-3328-C0F1428A3467}"/>
                </a:ext>
              </a:extLst>
            </p:cNvPr>
            <p:cNvCxnSpPr>
              <a:cxnSpLocks/>
            </p:cNvCxnSpPr>
            <p:nvPr/>
          </p:nvCxnSpPr>
          <p:spPr>
            <a:xfrm rot="5400000" flipV="1">
              <a:off x="7239761" y="3480561"/>
              <a:ext cx="0" cy="149319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EB20D889-5D56-1115-78E9-9B693DFD3EA2}"/>
                </a:ext>
              </a:extLst>
            </p:cNvPr>
            <p:cNvSpPr txBox="1"/>
            <p:nvPr/>
          </p:nvSpPr>
          <p:spPr>
            <a:xfrm>
              <a:off x="6350001" y="2324158"/>
              <a:ext cx="288862" cy="369331"/>
            </a:xfrm>
            <a:prstGeom prst="rect">
              <a:avLst/>
            </a:prstGeom>
            <a:noFill/>
          </p:spPr>
          <p:txBody>
            <a:bodyPr wrap="none" rtlCol="0">
              <a:spAutoFit/>
            </a:bodyPr>
            <a:lstStyle/>
            <a:p>
              <a:r>
                <a:rPr lang="en-US" i="1"/>
                <a:t>F</a:t>
              </a:r>
            </a:p>
          </p:txBody>
        </p:sp>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657DE586-FE5E-6E4E-2ED6-53D0C437ED6E}"/>
                    </a:ext>
                  </a:extLst>
                </p:cNvPr>
                <p:cNvSpPr txBox="1"/>
                <p:nvPr/>
              </p:nvSpPr>
              <p:spPr>
                <a:xfrm>
                  <a:off x="7898173" y="3925933"/>
                  <a:ext cx="375424" cy="3693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41" name="TextBox 140">
                  <a:extLst>
                    <a:ext uri="{FF2B5EF4-FFF2-40B4-BE49-F238E27FC236}">
                      <a16:creationId xmlns:a16="http://schemas.microsoft.com/office/drawing/2014/main" id="{657DE586-FE5E-6E4E-2ED6-53D0C437ED6E}"/>
                    </a:ext>
                  </a:extLst>
                </p:cNvPr>
                <p:cNvSpPr txBox="1">
                  <a:spLocks noRot="1" noChangeAspect="1" noMove="1" noResize="1" noEditPoints="1" noAdjustHandles="1" noChangeArrowheads="1" noChangeShapeType="1" noTextEdit="1"/>
                </p:cNvSpPr>
                <p:nvPr/>
              </p:nvSpPr>
              <p:spPr>
                <a:xfrm>
                  <a:off x="7898173" y="3925933"/>
                  <a:ext cx="375424" cy="369333"/>
                </a:xfrm>
                <a:prstGeom prst="rect">
                  <a:avLst/>
                </a:prstGeom>
                <a:blipFill>
                  <a:blip r:embed="rId3"/>
                  <a:stretch>
                    <a:fillRect b="-69697"/>
                  </a:stretch>
                </a:blipFill>
              </p:spPr>
              <p:txBody>
                <a:bodyPr/>
                <a:lstStyle/>
                <a:p>
                  <a:r>
                    <a:rPr lang="en-US">
                      <a:noFill/>
                    </a:rPr>
                    <a:t> </a:t>
                  </a:r>
                </a:p>
              </p:txBody>
            </p:sp>
          </mc:Fallback>
        </mc:AlternateContent>
        <p:cxnSp>
          <p:nvCxnSpPr>
            <p:cNvPr id="142" name="Straight Connector 141">
              <a:extLst>
                <a:ext uri="{FF2B5EF4-FFF2-40B4-BE49-F238E27FC236}">
                  <a16:creationId xmlns:a16="http://schemas.microsoft.com/office/drawing/2014/main" id="{CA1D6840-49FB-42B1-19F6-1C61B828E747}"/>
                </a:ext>
              </a:extLst>
            </p:cNvPr>
            <p:cNvCxnSpPr>
              <a:cxnSpLocks/>
            </p:cNvCxnSpPr>
            <p:nvPr/>
          </p:nvCxnSpPr>
          <p:spPr>
            <a:xfrm flipV="1">
              <a:off x="6493164" y="2886038"/>
              <a:ext cx="600363" cy="134112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43" name="Freeform: Shape 142">
              <a:extLst>
                <a:ext uri="{FF2B5EF4-FFF2-40B4-BE49-F238E27FC236}">
                  <a16:creationId xmlns:a16="http://schemas.microsoft.com/office/drawing/2014/main" id="{AF6FB0F7-3570-4433-524E-89CB3693B816}"/>
                </a:ext>
              </a:extLst>
            </p:cNvPr>
            <p:cNvSpPr/>
            <p:nvPr/>
          </p:nvSpPr>
          <p:spPr>
            <a:xfrm>
              <a:off x="6493164" y="3030766"/>
              <a:ext cx="1219200" cy="1190252"/>
            </a:xfrm>
            <a:custGeom>
              <a:avLst/>
              <a:gdLst>
                <a:gd name="connsiteX0" fmla="*/ 0 w 1219200"/>
                <a:gd name="connsiteY0" fmla="*/ 1190252 h 1190252"/>
                <a:gd name="connsiteX1" fmla="*/ 240145 w 1219200"/>
                <a:gd name="connsiteY1" fmla="*/ 645307 h 1190252"/>
                <a:gd name="connsiteX2" fmla="*/ 397163 w 1219200"/>
                <a:gd name="connsiteY2" fmla="*/ 294325 h 1190252"/>
                <a:gd name="connsiteX3" fmla="*/ 508000 w 1219200"/>
                <a:gd name="connsiteY3" fmla="*/ 155779 h 1190252"/>
                <a:gd name="connsiteX4" fmla="*/ 674254 w 1219200"/>
                <a:gd name="connsiteY4" fmla="*/ 91125 h 1190252"/>
                <a:gd name="connsiteX5" fmla="*/ 1006763 w 1219200"/>
                <a:gd name="connsiteY5" fmla="*/ 7998 h 1190252"/>
                <a:gd name="connsiteX6" fmla="*/ 1219200 w 1219200"/>
                <a:gd name="connsiteY6" fmla="*/ 7998 h 119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 h="1190252">
                  <a:moveTo>
                    <a:pt x="0" y="1190252"/>
                  </a:moveTo>
                  <a:lnTo>
                    <a:pt x="240145" y="645307"/>
                  </a:lnTo>
                  <a:cubicBezTo>
                    <a:pt x="306339" y="495986"/>
                    <a:pt x="352521" y="375913"/>
                    <a:pt x="397163" y="294325"/>
                  </a:cubicBezTo>
                  <a:cubicBezTo>
                    <a:pt x="441805" y="212737"/>
                    <a:pt x="461818" y="189646"/>
                    <a:pt x="508000" y="155779"/>
                  </a:cubicBezTo>
                  <a:cubicBezTo>
                    <a:pt x="554182" y="121912"/>
                    <a:pt x="591127" y="115755"/>
                    <a:pt x="674254" y="91125"/>
                  </a:cubicBezTo>
                  <a:cubicBezTo>
                    <a:pt x="757381" y="66495"/>
                    <a:pt x="915939" y="21852"/>
                    <a:pt x="1006763" y="7998"/>
                  </a:cubicBezTo>
                  <a:cubicBezTo>
                    <a:pt x="1097587" y="-5856"/>
                    <a:pt x="1158393" y="1071"/>
                    <a:pt x="1219200" y="7998"/>
                  </a:cubicBezTo>
                </a:path>
              </a:pathLst>
            </a:custGeom>
            <a:noFill/>
            <a:ln w="158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a:extLst>
                <a:ext uri="{FF2B5EF4-FFF2-40B4-BE49-F238E27FC236}">
                  <a16:creationId xmlns:a16="http://schemas.microsoft.com/office/drawing/2014/main" id="{0EAEE39F-671A-ECD5-9589-5D16E6598B11}"/>
                </a:ext>
              </a:extLst>
            </p:cNvPr>
            <p:cNvSpPr txBox="1"/>
            <p:nvPr/>
          </p:nvSpPr>
          <p:spPr>
            <a:xfrm>
              <a:off x="7042251" y="2429771"/>
              <a:ext cx="614271" cy="307777"/>
            </a:xfrm>
            <a:prstGeom prst="rect">
              <a:avLst/>
            </a:prstGeom>
            <a:noFill/>
          </p:spPr>
          <p:txBody>
            <a:bodyPr wrap="none" rtlCol="0">
              <a:spAutoFit/>
            </a:bodyPr>
            <a:lstStyle/>
            <a:p>
              <a:r>
                <a:rPr lang="en-US" sz="1400" b="1" i="1">
                  <a:solidFill>
                    <a:schemeClr val="accent1"/>
                  </a:solidFill>
                </a:rPr>
                <a:t>linear</a:t>
              </a:r>
            </a:p>
          </p:txBody>
        </p:sp>
        <p:sp>
          <p:nvSpPr>
            <p:cNvPr id="145" name="TextBox 144">
              <a:extLst>
                <a:ext uri="{FF2B5EF4-FFF2-40B4-BE49-F238E27FC236}">
                  <a16:creationId xmlns:a16="http://schemas.microsoft.com/office/drawing/2014/main" id="{83C0F619-5D2F-F676-B8E5-6DCFF6A78A1D}"/>
                </a:ext>
              </a:extLst>
            </p:cNvPr>
            <p:cNvSpPr txBox="1"/>
            <p:nvPr/>
          </p:nvSpPr>
          <p:spPr>
            <a:xfrm>
              <a:off x="7409899" y="3019541"/>
              <a:ext cx="976549" cy="307777"/>
            </a:xfrm>
            <a:prstGeom prst="rect">
              <a:avLst/>
            </a:prstGeom>
            <a:noFill/>
          </p:spPr>
          <p:txBody>
            <a:bodyPr wrap="none" rtlCol="0">
              <a:spAutoFit/>
            </a:bodyPr>
            <a:lstStyle/>
            <a:p>
              <a:r>
                <a:rPr lang="en-US" sz="1400" b="1" i="1">
                  <a:solidFill>
                    <a:schemeClr val="accent3"/>
                  </a:solidFill>
                </a:rPr>
                <a:t>non-linear</a:t>
              </a:r>
            </a:p>
          </p:txBody>
        </p:sp>
        <p:sp>
          <p:nvSpPr>
            <p:cNvPr id="146" name="Right Triangle 145">
              <a:extLst>
                <a:ext uri="{FF2B5EF4-FFF2-40B4-BE49-F238E27FC236}">
                  <a16:creationId xmlns:a16="http://schemas.microsoft.com/office/drawing/2014/main" id="{E3DA5D6E-3827-0B1C-E1C0-DB0A7825F0CD}"/>
                </a:ext>
              </a:extLst>
            </p:cNvPr>
            <p:cNvSpPr/>
            <p:nvPr/>
          </p:nvSpPr>
          <p:spPr>
            <a:xfrm flipH="1">
              <a:off x="6638862" y="3498664"/>
              <a:ext cx="198000" cy="460433"/>
            </a:xfrm>
            <a:prstGeom prst="r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a:extLst>
                <a:ext uri="{FF2B5EF4-FFF2-40B4-BE49-F238E27FC236}">
                  <a16:creationId xmlns:a16="http://schemas.microsoft.com/office/drawing/2014/main" id="{9B7AB0FE-8973-225B-2BF5-8B36BE510E6A}"/>
                </a:ext>
              </a:extLst>
            </p:cNvPr>
            <p:cNvSpPr txBox="1"/>
            <p:nvPr/>
          </p:nvSpPr>
          <p:spPr>
            <a:xfrm>
              <a:off x="6810954" y="3461013"/>
              <a:ext cx="288862" cy="369333"/>
            </a:xfrm>
            <a:prstGeom prst="rect">
              <a:avLst/>
            </a:prstGeom>
            <a:noFill/>
          </p:spPr>
          <p:txBody>
            <a:bodyPr wrap="none" rtlCol="0">
              <a:spAutoFit/>
            </a:bodyPr>
            <a:lstStyle/>
            <a:p>
              <a:r>
                <a:rPr lang="en-US" i="1"/>
                <a:t>k</a:t>
              </a:r>
            </a:p>
          </p:txBody>
        </p:sp>
      </p:grpSp>
      <mc:AlternateContent xmlns:mc="http://schemas.openxmlformats.org/markup-compatibility/2006" xmlns:a14="http://schemas.microsoft.com/office/drawing/2010/main">
        <mc:Choice Requires="a14">
          <p:sp>
            <p:nvSpPr>
              <p:cNvPr id="148" name="Text Placeholder 3">
                <a:extLst>
                  <a:ext uri="{FF2B5EF4-FFF2-40B4-BE49-F238E27FC236}">
                    <a16:creationId xmlns:a16="http://schemas.microsoft.com/office/drawing/2014/main" id="{E50B89DF-68B8-0760-CC0E-4EC9545358E9}"/>
                  </a:ext>
                </a:extLst>
              </p:cNvPr>
              <p:cNvSpPr txBox="1">
                <a:spLocks/>
              </p:cNvSpPr>
              <p:nvPr/>
            </p:nvSpPr>
            <p:spPr>
              <a:xfrm>
                <a:off x="614594" y="2756504"/>
                <a:ext cx="5269335" cy="667628"/>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Considering the </a:t>
                </a:r>
                <a:r>
                  <a:rPr lang="en-US" sz="1800" b="1"/>
                  <a:t>linear relationship</a:t>
                </a:r>
                <a:r>
                  <a:rPr lang="en-US" sz="1800"/>
                  <a:t> between the spring force </a:t>
                </a:r>
                <a:r>
                  <a:rPr lang="en-US" sz="1800" i="1"/>
                  <a:t>F</a:t>
                </a:r>
                <a:r>
                  <a:rPr lang="en-US" sz="1800"/>
                  <a:t> and the elongation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a:t>:</a:t>
                </a:r>
                <a:endParaRPr lang="en-US" sz="1800">
                  <a:effectLst/>
                  <a:ea typeface="Calibri" panose="020F0502020204030204" pitchFamily="34" charset="0"/>
                  <a:cs typeface="Arial" panose="020B0604020202020204" pitchFamily="34" charset="0"/>
                </a:endParaRPr>
              </a:p>
              <a:p>
                <a:pPr marL="0" indent="0">
                  <a:buNone/>
                </a:pPr>
                <a:endParaRPr lang="en-US" sz="1800"/>
              </a:p>
            </p:txBody>
          </p:sp>
        </mc:Choice>
        <mc:Fallback xmlns="">
          <p:sp>
            <p:nvSpPr>
              <p:cNvPr id="148" name="Text Placeholder 3">
                <a:extLst>
                  <a:ext uri="{FF2B5EF4-FFF2-40B4-BE49-F238E27FC236}">
                    <a16:creationId xmlns:a16="http://schemas.microsoft.com/office/drawing/2014/main" id="{E50B89DF-68B8-0760-CC0E-4EC9545358E9}"/>
                  </a:ext>
                </a:extLst>
              </p:cNvPr>
              <p:cNvSpPr txBox="1">
                <a:spLocks noRot="1" noChangeAspect="1" noMove="1" noResize="1" noEditPoints="1" noAdjustHandles="1" noChangeArrowheads="1" noChangeShapeType="1" noTextEdit="1"/>
              </p:cNvSpPr>
              <p:nvPr/>
            </p:nvSpPr>
            <p:spPr>
              <a:xfrm>
                <a:off x="614594" y="2756504"/>
                <a:ext cx="5269335" cy="667628"/>
              </a:xfrm>
              <a:prstGeom prst="rect">
                <a:avLst/>
              </a:prstGeom>
              <a:blipFill>
                <a:blip r:embed="rId4"/>
                <a:stretch>
                  <a:fillRect l="-810" t="-8182" b="-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1D9C3898-A9DE-FB4A-31BF-98713FC001E7}"/>
                  </a:ext>
                </a:extLst>
              </p:cNvPr>
              <p:cNvSpPr txBox="1"/>
              <p:nvPr/>
            </p:nvSpPr>
            <p:spPr>
              <a:xfrm>
                <a:off x="3995779" y="3443302"/>
                <a:ext cx="1260815"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0" i="1" smtClean="0">
                          <a:effectLst/>
                          <a:latin typeface="Cambria Math" panose="02040503050406030204" pitchFamily="18" charset="0"/>
                          <a:ea typeface="Calibri" panose="020F0502020204030204" pitchFamily="34" charset="0"/>
                          <a:cs typeface="Arial" panose="020B0604020202020204" pitchFamily="34" charset="0"/>
                        </a:rPr>
                        <m:t>𝐹</m:t>
                      </m:r>
                      <m:r>
                        <a:rPr lang="en-US" sz="1600" b="0" i="1" smtClean="0">
                          <a:effectLst/>
                          <a:latin typeface="Cambria Math" panose="02040503050406030204" pitchFamily="18" charset="0"/>
                          <a:ea typeface="Calibri" panose="020F0502020204030204" pitchFamily="34" charset="0"/>
                          <a:cs typeface="Arial" panose="020B0604020202020204" pitchFamily="34" charset="0"/>
                        </a:rPr>
                        <m:t>=</m:t>
                      </m:r>
                      <m:r>
                        <a:rPr lang="en-US" sz="1600" b="0" i="1" smtClean="0">
                          <a:effectLst/>
                          <a:latin typeface="Cambria Math" panose="02040503050406030204" pitchFamily="18" charset="0"/>
                          <a:ea typeface="Calibri" panose="020F0502020204030204" pitchFamily="34" charset="0"/>
                          <a:cs typeface="Arial" panose="020B0604020202020204" pitchFamily="34" charset="0"/>
                        </a:rPr>
                        <m:t>𝑘</m:t>
                      </m:r>
                      <m:r>
                        <a:rPr lang="en-US" sz="1600" b="0" i="1" smtClean="0">
                          <a:effectLst/>
                          <a:latin typeface="Cambria Math" panose="02040503050406030204" pitchFamily="18" charset="0"/>
                          <a:ea typeface="Calibri" panose="020F0502020204030204" pitchFamily="34" charset="0"/>
                          <a:cs typeface="Arial" panose="020B0604020202020204" pitchFamily="34" charset="0"/>
                        </a:rPr>
                        <m:t>𝛥</m:t>
                      </m:r>
                    </m:oMath>
                  </m:oMathPara>
                </a14:m>
                <a:endParaRPr lang="en-US" sz="1600" i="1"/>
              </a:p>
            </p:txBody>
          </p:sp>
        </mc:Choice>
        <mc:Fallback xmlns="">
          <p:sp>
            <p:nvSpPr>
              <p:cNvPr id="149" name="TextBox 148">
                <a:extLst>
                  <a:ext uri="{FF2B5EF4-FFF2-40B4-BE49-F238E27FC236}">
                    <a16:creationId xmlns:a16="http://schemas.microsoft.com/office/drawing/2014/main" id="{1D9C3898-A9DE-FB4A-31BF-98713FC001E7}"/>
                  </a:ext>
                </a:extLst>
              </p:cNvPr>
              <p:cNvSpPr txBox="1">
                <a:spLocks noRot="1" noChangeAspect="1" noMove="1" noResize="1" noEditPoints="1" noAdjustHandles="1" noChangeArrowheads="1" noChangeShapeType="1" noTextEdit="1"/>
              </p:cNvSpPr>
              <p:nvPr/>
            </p:nvSpPr>
            <p:spPr>
              <a:xfrm>
                <a:off x="3995779" y="3443302"/>
                <a:ext cx="1260815" cy="3385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BD3D1CAD-D974-4148-9965-8AE16DEA23B7}"/>
                  </a:ext>
                </a:extLst>
              </p:cNvPr>
              <p:cNvSpPr txBox="1"/>
              <p:nvPr/>
            </p:nvSpPr>
            <p:spPr>
              <a:xfrm>
                <a:off x="4101413" y="3899857"/>
                <a:ext cx="1349600" cy="3613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600" b="0" i="0" smtClean="0">
                          <a:effectLst/>
                          <a:latin typeface="Cambria Math" panose="02040503050406030204" pitchFamily="18" charset="0"/>
                          <a:ea typeface="Calibri" panose="020F0502020204030204" pitchFamily="34" charset="0"/>
                          <a:cs typeface="Arial" panose="020B0604020202020204" pitchFamily="34" charset="0"/>
                        </a:rPr>
                        <m:t>Δ</m:t>
                      </m:r>
                      <m:r>
                        <a:rPr lang="en-US" sz="1600" b="0" i="0" smtClean="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16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1600" b="0" i="0">
                              <a:effectLst/>
                              <a:latin typeface="Cambria Math" panose="02040503050406030204" pitchFamily="18" charset="0"/>
                              <a:ea typeface="Calibri" panose="020F0502020204030204" pitchFamily="34" charset="0"/>
                              <a:cs typeface="Arial" panose="020B0604020202020204" pitchFamily="34" charset="0"/>
                            </a:rPr>
                            <m:t>u</m:t>
                          </m:r>
                        </m:e>
                        <m:sub>
                          <m:r>
                            <m:rPr>
                              <m:sty m:val="p"/>
                            </m:rPr>
                            <a:rPr lang="en-US" sz="1600" b="0" i="0">
                              <a:effectLst/>
                              <a:latin typeface="Cambria Math" panose="02040503050406030204" pitchFamily="18" charset="0"/>
                              <a:ea typeface="Calibri" panose="020F0502020204030204" pitchFamily="34" charset="0"/>
                              <a:cs typeface="Arial" panose="020B0604020202020204" pitchFamily="34" charset="0"/>
                            </a:rPr>
                            <m:t>j</m:t>
                          </m:r>
                        </m:sub>
                      </m:sSub>
                      <m:r>
                        <a:rPr lang="en-US" sz="1600" b="0" i="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16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1600" b="0" i="0">
                              <a:effectLst/>
                              <a:latin typeface="Cambria Math" panose="02040503050406030204" pitchFamily="18" charset="0"/>
                              <a:ea typeface="Calibri" panose="020F0502020204030204" pitchFamily="34" charset="0"/>
                              <a:cs typeface="Arial" panose="020B0604020202020204" pitchFamily="34" charset="0"/>
                            </a:rPr>
                            <m:t>u</m:t>
                          </m:r>
                        </m:e>
                        <m:sub>
                          <m:r>
                            <m:rPr>
                              <m:sty m:val="p"/>
                            </m:rPr>
                            <a:rPr lang="en-US" sz="1600" b="0" i="0">
                              <a:effectLst/>
                              <a:latin typeface="Cambria Math" panose="02040503050406030204" pitchFamily="18" charset="0"/>
                              <a:ea typeface="Calibri" panose="020F0502020204030204" pitchFamily="34" charset="0"/>
                              <a:cs typeface="Arial" panose="020B0604020202020204" pitchFamily="34" charset="0"/>
                            </a:rPr>
                            <m:t>i</m:t>
                          </m:r>
                        </m:sub>
                      </m:sSub>
                    </m:oMath>
                  </m:oMathPara>
                </a14:m>
                <a:endParaRPr lang="en-US" sz="1600"/>
              </a:p>
            </p:txBody>
          </p:sp>
        </mc:Choice>
        <mc:Fallback xmlns="">
          <p:sp>
            <p:nvSpPr>
              <p:cNvPr id="150" name="TextBox 149">
                <a:extLst>
                  <a:ext uri="{FF2B5EF4-FFF2-40B4-BE49-F238E27FC236}">
                    <a16:creationId xmlns:a16="http://schemas.microsoft.com/office/drawing/2014/main" id="{BD3D1CAD-D974-4148-9965-8AE16DEA23B7}"/>
                  </a:ext>
                </a:extLst>
              </p:cNvPr>
              <p:cNvSpPr txBox="1">
                <a:spLocks noRot="1" noChangeAspect="1" noMove="1" noResize="1" noEditPoints="1" noAdjustHandles="1" noChangeArrowheads="1" noChangeShapeType="1" noTextEdit="1"/>
              </p:cNvSpPr>
              <p:nvPr/>
            </p:nvSpPr>
            <p:spPr>
              <a:xfrm>
                <a:off x="4101413" y="3899857"/>
                <a:ext cx="1349600" cy="361381"/>
              </a:xfrm>
              <a:prstGeom prst="rect">
                <a:avLst/>
              </a:prstGeom>
              <a:blipFill>
                <a:blip r:embed="rId6"/>
                <a:stretch>
                  <a:fillRect b="-6780"/>
                </a:stretch>
              </a:blipFill>
            </p:spPr>
            <p:txBody>
              <a:bodyPr/>
              <a:lstStyle/>
              <a:p>
                <a:r>
                  <a:rPr lang="en-US">
                    <a:noFill/>
                  </a:rPr>
                  <a:t> </a:t>
                </a:r>
              </a:p>
            </p:txBody>
          </p:sp>
        </mc:Fallback>
      </mc:AlternateContent>
      <p:grpSp>
        <p:nvGrpSpPr>
          <p:cNvPr id="153" name="Group 152">
            <a:extLst>
              <a:ext uri="{FF2B5EF4-FFF2-40B4-BE49-F238E27FC236}">
                <a16:creationId xmlns:a16="http://schemas.microsoft.com/office/drawing/2014/main" id="{DA95656D-576C-21C1-AB7F-8850B1D34A92}"/>
              </a:ext>
            </a:extLst>
          </p:cNvPr>
          <p:cNvGrpSpPr/>
          <p:nvPr/>
        </p:nvGrpSpPr>
        <p:grpSpPr>
          <a:xfrm>
            <a:off x="6913047" y="3520097"/>
            <a:ext cx="2837444" cy="895684"/>
            <a:chOff x="7651501" y="3786192"/>
            <a:chExt cx="2837444" cy="895684"/>
          </a:xfrm>
        </p:grpSpPr>
        <p:sp>
          <p:nvSpPr>
            <p:cNvPr id="154" name="Rectangle: Rounded Corners 153">
              <a:extLst>
                <a:ext uri="{FF2B5EF4-FFF2-40B4-BE49-F238E27FC236}">
                  <a16:creationId xmlns:a16="http://schemas.microsoft.com/office/drawing/2014/main" id="{D72C7F3A-B379-B0E3-00D4-1CD5ABDACAF0}"/>
                </a:ext>
              </a:extLst>
            </p:cNvPr>
            <p:cNvSpPr/>
            <p:nvPr/>
          </p:nvSpPr>
          <p:spPr>
            <a:xfrm>
              <a:off x="7777018" y="3786192"/>
              <a:ext cx="2537117" cy="89568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5" name="TextBox 154">
                  <a:extLst>
                    <a:ext uri="{FF2B5EF4-FFF2-40B4-BE49-F238E27FC236}">
                      <a16:creationId xmlns:a16="http://schemas.microsoft.com/office/drawing/2014/main" id="{112613FB-327B-F96F-510F-8F3A8F49309E}"/>
                    </a:ext>
                  </a:extLst>
                </p:cNvPr>
                <p:cNvSpPr txBox="1"/>
                <p:nvPr/>
              </p:nvSpPr>
              <p:spPr>
                <a:xfrm>
                  <a:off x="7651501" y="3861760"/>
                  <a:ext cx="2837444" cy="7101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tx1"/>
                                </a:solidFill>
                                <a:latin typeface="Cambria Math" panose="02040503050406030204" pitchFamily="18" charset="0"/>
                              </a:rPr>
                            </m:ctrlPr>
                          </m:dPr>
                          <m:e>
                            <m:m>
                              <m:mPr>
                                <m:plcHide m:val="on"/>
                                <m:mcs>
                                  <m:mc>
                                    <m:mcPr>
                                      <m:count m:val="2"/>
                                      <m:mcJc m:val="center"/>
                                    </m:mcPr>
                                  </m:mc>
                                </m:mcs>
                                <m:ctrlPr>
                                  <a:rPr lang="en-US" i="1">
                                    <a:solidFill>
                                      <a:schemeClr val="tx1"/>
                                    </a:solidFill>
                                    <a:latin typeface="Cambria Math" panose="02040503050406030204" pitchFamily="18" charset="0"/>
                                  </a:rPr>
                                </m:ctrlPr>
                              </m:mPr>
                              <m:mr>
                                <m:e>
                                  <m:r>
                                    <a:rPr lang="en-US" i="1">
                                      <a:solidFill>
                                        <a:schemeClr val="tx1"/>
                                      </a:solidFill>
                                      <a:latin typeface="Cambria Math" panose="02040503050406030204" pitchFamily="18" charset="0"/>
                                    </a:rPr>
                                    <m:t>𝑘</m:t>
                                  </m:r>
                                </m:e>
                                <m:e>
                                  <m:r>
                                    <a:rPr lang="en-US" i="0">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𝑘</m:t>
                                  </m:r>
                                </m:e>
                              </m:mr>
                              <m:mr>
                                <m:e>
                                  <m:r>
                                    <a:rPr lang="en-US" i="0">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𝑘</m:t>
                                  </m:r>
                                </m:e>
                                <m:e>
                                  <m:r>
                                    <a:rPr lang="en-US" i="1">
                                      <a:solidFill>
                                        <a:schemeClr val="tx1"/>
                                      </a:solidFill>
                                      <a:latin typeface="Cambria Math" panose="02040503050406030204" pitchFamily="18" charset="0"/>
                                    </a:rPr>
                                    <m:t>𝑘</m:t>
                                  </m:r>
                                </m:e>
                              </m:mr>
                            </m:m>
                          </m:e>
                        </m:d>
                        <m:d>
                          <m:dPr>
                            <m:begChr m:val="{"/>
                            <m:endChr m:val="}"/>
                            <m:ctrlPr>
                              <a:rPr lang="en-US" i="1">
                                <a:solidFill>
                                  <a:schemeClr val="tx1"/>
                                </a:solidFill>
                                <a:latin typeface="Cambria Math" panose="02040503050406030204" pitchFamily="18" charset="0"/>
                              </a:rPr>
                            </m:ctrlPr>
                          </m:dPr>
                          <m:e>
                            <m:eqArr>
                              <m:eqArrPr>
                                <m:ctrlPr>
                                  <a:rPr lang="en-US" i="1">
                                    <a:solidFill>
                                      <a:schemeClr val="tx1"/>
                                    </a:solidFill>
                                    <a:latin typeface="Cambria Math" panose="02040503050406030204" pitchFamily="18" charset="0"/>
                                  </a:rPr>
                                </m:ctrlPr>
                              </m:eqArrPr>
                              <m:e>
                                <m:r>
                                  <a:rPr lang="en-US" i="0">
                                    <a:solidFill>
                                      <a:schemeClr val="tx1"/>
                                    </a:solidFill>
                                    <a:latin typeface="Cambria Math" panose="02040503050406030204" pitchFamily="18" charset="0"/>
                                  </a:rPr>
                                  <m:t>&amp;</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𝑢</m:t>
                                    </m:r>
                                  </m:e>
                                  <m:sub>
                                    <m:r>
                                      <a:rPr lang="en-US" i="1">
                                        <a:solidFill>
                                          <a:schemeClr val="tx1"/>
                                        </a:solidFill>
                                        <a:latin typeface="Cambria Math" panose="02040503050406030204" pitchFamily="18" charset="0"/>
                                      </a:rPr>
                                      <m:t>𝑖</m:t>
                                    </m:r>
                                  </m:sub>
                                </m:sSub>
                              </m:e>
                              <m:e>
                                <m:r>
                                  <a:rPr lang="en-US" i="0">
                                    <a:solidFill>
                                      <a:schemeClr val="tx1"/>
                                    </a:solidFill>
                                    <a:latin typeface="Cambria Math" panose="02040503050406030204" pitchFamily="18" charset="0"/>
                                  </a:rPr>
                                  <m:t>&amp;</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𝑢</m:t>
                                    </m:r>
                                  </m:e>
                                  <m:sub>
                                    <m:r>
                                      <a:rPr lang="en-US" i="1">
                                        <a:solidFill>
                                          <a:schemeClr val="tx1"/>
                                        </a:solidFill>
                                        <a:latin typeface="Cambria Math" panose="02040503050406030204" pitchFamily="18" charset="0"/>
                                      </a:rPr>
                                      <m:t>𝑗</m:t>
                                    </m:r>
                                  </m:sub>
                                </m:sSub>
                              </m:e>
                            </m:eqArr>
                          </m:e>
                        </m:d>
                        <m:r>
                          <a:rPr lang="en-US" i="0">
                            <a:solidFill>
                              <a:schemeClr val="tx1"/>
                            </a:solidFill>
                            <a:latin typeface="Cambria Math" panose="02040503050406030204" pitchFamily="18" charset="0"/>
                          </a:rPr>
                          <m:t>=</m:t>
                        </m:r>
                        <m:d>
                          <m:dPr>
                            <m:begChr m:val="{"/>
                            <m:endChr m:val="}"/>
                            <m:ctrlPr>
                              <a:rPr lang="en-US" i="1">
                                <a:solidFill>
                                  <a:schemeClr val="tx1"/>
                                </a:solidFill>
                                <a:latin typeface="Cambria Math" panose="02040503050406030204" pitchFamily="18" charset="0"/>
                              </a:rPr>
                            </m:ctrlPr>
                          </m:dPr>
                          <m:e>
                            <m:eqArr>
                              <m:eqArrPr>
                                <m:ctrlPr>
                                  <a:rPr lang="en-US" i="1">
                                    <a:solidFill>
                                      <a:schemeClr val="tx1"/>
                                    </a:solidFill>
                                    <a:latin typeface="Cambria Math" panose="02040503050406030204" pitchFamily="18" charset="0"/>
                                  </a:rPr>
                                </m:ctrlPr>
                              </m:eqArrPr>
                              <m:e>
                                <m:r>
                                  <a:rPr lang="en-US" i="0">
                                    <a:solidFill>
                                      <a:schemeClr val="tx1"/>
                                    </a:solidFill>
                                    <a:latin typeface="Cambria Math" panose="02040503050406030204" pitchFamily="18" charset="0"/>
                                  </a:rPr>
                                  <m:t>&amp;</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𝑖</m:t>
                                    </m:r>
                                  </m:sub>
                                </m:sSub>
                              </m:e>
                              <m:e>
                                <m:r>
                                  <a:rPr lang="en-US" i="0">
                                    <a:solidFill>
                                      <a:schemeClr val="tx1"/>
                                    </a:solidFill>
                                    <a:latin typeface="Cambria Math" panose="02040503050406030204" pitchFamily="18" charset="0"/>
                                  </a:rPr>
                                  <m:t>&amp;</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𝑗</m:t>
                                    </m:r>
                                  </m:sub>
                                </m:sSub>
                              </m:e>
                            </m:eqArr>
                          </m:e>
                        </m:d>
                      </m:oMath>
                    </m:oMathPara>
                  </a14:m>
                  <a:endParaRPr lang="en-US">
                    <a:solidFill>
                      <a:schemeClr val="tx1"/>
                    </a:solidFill>
                  </a:endParaRPr>
                </a:p>
              </p:txBody>
            </p:sp>
          </mc:Choice>
          <mc:Fallback xmlns="">
            <p:sp>
              <p:nvSpPr>
                <p:cNvPr id="155" name="TextBox 154">
                  <a:extLst>
                    <a:ext uri="{FF2B5EF4-FFF2-40B4-BE49-F238E27FC236}">
                      <a16:creationId xmlns:a16="http://schemas.microsoft.com/office/drawing/2014/main" id="{112613FB-327B-F96F-510F-8F3A8F49309E}"/>
                    </a:ext>
                  </a:extLst>
                </p:cNvPr>
                <p:cNvSpPr txBox="1">
                  <a:spLocks noRot="1" noChangeAspect="1" noMove="1" noResize="1" noEditPoints="1" noAdjustHandles="1" noChangeArrowheads="1" noChangeShapeType="1" noTextEdit="1"/>
                </p:cNvSpPr>
                <p:nvPr/>
              </p:nvSpPr>
              <p:spPr>
                <a:xfrm>
                  <a:off x="7651501" y="3861760"/>
                  <a:ext cx="2837444" cy="710194"/>
                </a:xfrm>
                <a:prstGeom prst="rect">
                  <a:avLst/>
                </a:prstGeom>
                <a:blipFill>
                  <a:blip r:embed="rId7"/>
                  <a:stretch>
                    <a:fillRect/>
                  </a:stretch>
                </a:blipFill>
              </p:spPr>
              <p:txBody>
                <a:bodyPr/>
                <a:lstStyle/>
                <a:p>
                  <a:r>
                    <a:rPr lang="en-US">
                      <a:noFill/>
                    </a:rPr>
                    <a:t> </a:t>
                  </a:r>
                </a:p>
              </p:txBody>
            </p:sp>
          </mc:Fallback>
        </mc:AlternateContent>
      </p:grpSp>
      <p:grpSp>
        <p:nvGrpSpPr>
          <p:cNvPr id="156" name="Group 155">
            <a:extLst>
              <a:ext uri="{FF2B5EF4-FFF2-40B4-BE49-F238E27FC236}">
                <a16:creationId xmlns:a16="http://schemas.microsoft.com/office/drawing/2014/main" id="{B7B869FF-297E-3D14-12C4-8E7FCCF06FAC}"/>
              </a:ext>
            </a:extLst>
          </p:cNvPr>
          <p:cNvGrpSpPr/>
          <p:nvPr/>
        </p:nvGrpSpPr>
        <p:grpSpPr>
          <a:xfrm>
            <a:off x="10038838" y="3569062"/>
            <a:ext cx="1394123" cy="733639"/>
            <a:chOff x="8455615" y="4901892"/>
            <a:chExt cx="1394123" cy="733639"/>
          </a:xfrm>
        </p:grpSpPr>
        <p:sp>
          <p:nvSpPr>
            <p:cNvPr id="157" name="Rectangle: Rounded Corners 156">
              <a:extLst>
                <a:ext uri="{FF2B5EF4-FFF2-40B4-BE49-F238E27FC236}">
                  <a16:creationId xmlns:a16="http://schemas.microsoft.com/office/drawing/2014/main" id="{BEA67E6B-3373-668B-AC2E-2768F596D5BC}"/>
                </a:ext>
              </a:extLst>
            </p:cNvPr>
            <p:cNvSpPr/>
            <p:nvPr/>
          </p:nvSpPr>
          <p:spPr>
            <a:xfrm>
              <a:off x="8559507" y="4901892"/>
              <a:ext cx="1186341" cy="733639"/>
            </a:xfrm>
            <a:prstGeom prst="roundRect">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8" name="TextBox 157">
                  <a:extLst>
                    <a:ext uri="{FF2B5EF4-FFF2-40B4-BE49-F238E27FC236}">
                      <a16:creationId xmlns:a16="http://schemas.microsoft.com/office/drawing/2014/main" id="{D96770A7-416D-2EF9-9031-2E013D441405}"/>
                    </a:ext>
                  </a:extLst>
                </p:cNvPr>
                <p:cNvSpPr txBox="1"/>
                <p:nvPr/>
              </p:nvSpPr>
              <p:spPr>
                <a:xfrm>
                  <a:off x="8455615" y="5077197"/>
                  <a:ext cx="1394123"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2000" b="1" dirty="0" smtClean="0">
                            <a:latin typeface="Cambria Math" panose="02040503050406030204" pitchFamily="18" charset="0"/>
                            <a:ea typeface="Calibri" panose="020F0502020204030204" pitchFamily="34" charset="0"/>
                            <a:cs typeface="Arial" panose="020B0604020202020204" pitchFamily="34" charset="0"/>
                          </a:rPr>
                          <m:t>[</m:t>
                        </m:r>
                        <m:r>
                          <m:rPr>
                            <m:nor/>
                          </m:rPr>
                          <a:rPr lang="en-US" sz="2000" b="1" i="0" dirty="0" smtClean="0">
                            <a:latin typeface="Cambria Math" panose="02040503050406030204" pitchFamily="18" charset="0"/>
                            <a:ea typeface="Calibri" panose="020F0502020204030204" pitchFamily="34" charset="0"/>
                            <a:cs typeface="Arial" panose="020B0604020202020204" pitchFamily="34" charset="0"/>
                          </a:rPr>
                          <m:t>k</m:t>
                        </m:r>
                        <m:r>
                          <m:rPr>
                            <m:nor/>
                          </m:rPr>
                          <a:rPr lang="en-US" sz="2000" b="1" dirty="0" smtClean="0">
                            <a:ea typeface="Calibri" panose="020F0502020204030204" pitchFamily="34" charset="0"/>
                            <a:cs typeface="Arial" panose="020B0604020202020204" pitchFamily="34" charset="0"/>
                          </a:rPr>
                          <m:t>]</m:t>
                        </m:r>
                        <m:r>
                          <m:rPr>
                            <m:nor/>
                          </m:rPr>
                          <a:rPr lang="en-US" b="1"/>
                          <m:t>{</m:t>
                        </m:r>
                        <m:r>
                          <m:rPr>
                            <m:nor/>
                          </m:rPr>
                          <a:rPr lang="en-US" sz="2000" b="1" dirty="0" smtClean="0">
                            <a:ea typeface="Calibri" panose="020F0502020204030204" pitchFamily="34" charset="0"/>
                            <a:cs typeface="Arial" panose="020B0604020202020204" pitchFamily="34" charset="0"/>
                          </a:rPr>
                          <m:t>u</m:t>
                        </m:r>
                        <m:r>
                          <m:rPr>
                            <m:nor/>
                          </m:rPr>
                          <a:rPr lang="en-US" b="1"/>
                          <m:t>}</m:t>
                        </m:r>
                        <m:r>
                          <m:rPr>
                            <m:nor/>
                          </m:rPr>
                          <a:rPr lang="en-US" sz="2000" b="1" dirty="0" smtClean="0">
                            <a:ea typeface="Calibri" panose="020F0502020204030204" pitchFamily="34" charset="0"/>
                            <a:cs typeface="Arial" panose="020B0604020202020204" pitchFamily="34" charset="0"/>
                          </a:rPr>
                          <m:t>= </m:t>
                        </m:r>
                        <m:r>
                          <a:rPr lang="en-US" sz="2000" b="1" i="0" dirty="0" smtClean="0">
                            <a:latin typeface="Cambria Math" panose="02040503050406030204" pitchFamily="18" charset="0"/>
                            <a:ea typeface="Calibri" panose="020F0502020204030204" pitchFamily="34" charset="0"/>
                            <a:cs typeface="Arial" panose="020B0604020202020204" pitchFamily="34" charset="0"/>
                          </a:rPr>
                          <m:t>[</m:t>
                        </m:r>
                        <m:r>
                          <a:rPr lang="en-US" sz="2000" b="1" i="0">
                            <a:latin typeface="Cambria Math" panose="02040503050406030204" pitchFamily="18" charset="0"/>
                            <a:ea typeface="Calibri" panose="020F0502020204030204" pitchFamily="34" charset="0"/>
                            <a:cs typeface="Arial" panose="020B0604020202020204" pitchFamily="34" charset="0"/>
                          </a:rPr>
                          <m:t>𝐅</m:t>
                        </m:r>
                        <m:r>
                          <a:rPr lang="en-US" sz="2000" b="1" i="0" smtClean="0">
                            <a:latin typeface="Cambria Math" panose="02040503050406030204" pitchFamily="18" charset="0"/>
                            <a:ea typeface="Calibri" panose="020F0502020204030204" pitchFamily="34" charset="0"/>
                            <a:cs typeface="Arial" panose="020B0604020202020204" pitchFamily="34" charset="0"/>
                          </a:rPr>
                          <m:t>]</m:t>
                        </m:r>
                      </m:oMath>
                    </m:oMathPara>
                  </a14:m>
                  <a:endParaRPr lang="en-US" sz="2000" b="1"/>
                </a:p>
              </p:txBody>
            </p:sp>
          </mc:Choice>
          <mc:Fallback xmlns="">
            <p:sp>
              <p:nvSpPr>
                <p:cNvPr id="158" name="TextBox 157">
                  <a:extLst>
                    <a:ext uri="{FF2B5EF4-FFF2-40B4-BE49-F238E27FC236}">
                      <a16:creationId xmlns:a16="http://schemas.microsoft.com/office/drawing/2014/main" id="{D96770A7-416D-2EF9-9031-2E013D441405}"/>
                    </a:ext>
                  </a:extLst>
                </p:cNvPr>
                <p:cNvSpPr txBox="1">
                  <a:spLocks noRot="1" noChangeAspect="1" noMove="1" noResize="1" noEditPoints="1" noAdjustHandles="1" noChangeArrowheads="1" noChangeShapeType="1" noTextEdit="1"/>
                </p:cNvSpPr>
                <p:nvPr/>
              </p:nvSpPr>
              <p:spPr>
                <a:xfrm>
                  <a:off x="8455615" y="5077197"/>
                  <a:ext cx="1394123" cy="400110"/>
                </a:xfrm>
                <a:prstGeom prst="rect">
                  <a:avLst/>
                </a:prstGeom>
                <a:blipFill>
                  <a:blip r:embed="rId8"/>
                  <a:stretch>
                    <a:fillRect b="-15152"/>
                  </a:stretch>
                </a:blipFill>
              </p:spPr>
              <p:txBody>
                <a:bodyPr/>
                <a:lstStyle/>
                <a:p>
                  <a:r>
                    <a:rPr lang="en-US">
                      <a:noFill/>
                    </a:rPr>
                    <a:t> </a:t>
                  </a:r>
                </a:p>
              </p:txBody>
            </p:sp>
          </mc:Fallback>
        </mc:AlternateContent>
      </p:grpSp>
      <p:sp>
        <p:nvSpPr>
          <p:cNvPr id="159" name="Arrow: Down 158">
            <a:extLst>
              <a:ext uri="{FF2B5EF4-FFF2-40B4-BE49-F238E27FC236}">
                <a16:creationId xmlns:a16="http://schemas.microsoft.com/office/drawing/2014/main" id="{DA66B1DE-C7A8-7D0D-E62E-DF66D92DEE53}"/>
              </a:ext>
            </a:extLst>
          </p:cNvPr>
          <p:cNvSpPr/>
          <p:nvPr/>
        </p:nvSpPr>
        <p:spPr>
          <a:xfrm rot="16200000">
            <a:off x="9623598" y="3813479"/>
            <a:ext cx="484632" cy="32932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0" name="Right Brace 159">
            <a:extLst>
              <a:ext uri="{FF2B5EF4-FFF2-40B4-BE49-F238E27FC236}">
                <a16:creationId xmlns:a16="http://schemas.microsoft.com/office/drawing/2014/main" id="{E648EF15-394C-989A-9380-973F7E05D398}"/>
              </a:ext>
            </a:extLst>
          </p:cNvPr>
          <p:cNvSpPr/>
          <p:nvPr/>
        </p:nvSpPr>
        <p:spPr>
          <a:xfrm>
            <a:off x="6158017" y="2808821"/>
            <a:ext cx="369332" cy="3464361"/>
          </a:xfrm>
          <a:prstGeom prst="rightBrace">
            <a:avLst>
              <a:gd name="adj1" fmla="val 8333"/>
              <a:gd name="adj2" fmla="val 31824"/>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1" name="TextBox 160">
            <a:extLst>
              <a:ext uri="{FF2B5EF4-FFF2-40B4-BE49-F238E27FC236}">
                <a16:creationId xmlns:a16="http://schemas.microsoft.com/office/drawing/2014/main" id="{7FD5E47C-8C58-D5A3-C1C8-448B72AFE58D}"/>
              </a:ext>
            </a:extLst>
          </p:cNvPr>
          <p:cNvSpPr txBox="1"/>
          <p:nvPr/>
        </p:nvSpPr>
        <p:spPr>
          <a:xfrm>
            <a:off x="7127544" y="4478630"/>
            <a:ext cx="3393229" cy="861774"/>
          </a:xfrm>
          <a:prstGeom prst="rect">
            <a:avLst/>
          </a:prstGeom>
          <a:noFill/>
        </p:spPr>
        <p:txBody>
          <a:bodyPr wrap="square">
            <a:spAutoFit/>
          </a:bodyPr>
          <a:lstStyle/>
          <a:p>
            <a:r>
              <a:rPr lang="en-US" sz="1600" i="1">
                <a:latin typeface="Calibri" panose="020F0502020204030204" pitchFamily="34" charset="0"/>
                <a:cs typeface="Calibri" panose="020F0502020204030204" pitchFamily="34" charset="0"/>
              </a:rPr>
              <a:t>k = element stiffness matrix </a:t>
            </a:r>
          </a:p>
          <a:p>
            <a:r>
              <a:rPr lang="en-US" sz="1600" i="1">
                <a:latin typeface="Calibri" panose="020F0502020204030204" pitchFamily="34" charset="0"/>
                <a:cs typeface="Calibri" panose="020F0502020204030204" pitchFamily="34" charset="0"/>
              </a:rPr>
              <a:t>u = element nodal displacement vector </a:t>
            </a:r>
          </a:p>
          <a:p>
            <a:r>
              <a:rPr lang="en-US" sz="1600" i="1">
                <a:latin typeface="Calibri" panose="020F0502020204030204" pitchFamily="34" charset="0"/>
                <a:cs typeface="Calibri" panose="020F0502020204030204" pitchFamily="34" charset="0"/>
              </a:rPr>
              <a:t>f = element nodal force vector</a:t>
            </a:r>
          </a:p>
        </p:txBody>
      </p:sp>
      <p:grpSp>
        <p:nvGrpSpPr>
          <p:cNvPr id="9" name="Group 8">
            <a:extLst>
              <a:ext uri="{FF2B5EF4-FFF2-40B4-BE49-F238E27FC236}">
                <a16:creationId xmlns:a16="http://schemas.microsoft.com/office/drawing/2014/main" id="{E059236B-A3D0-B64C-AEEF-EF0970A7DDE7}"/>
              </a:ext>
            </a:extLst>
          </p:cNvPr>
          <p:cNvGrpSpPr/>
          <p:nvPr/>
        </p:nvGrpSpPr>
        <p:grpSpPr>
          <a:xfrm>
            <a:off x="335221" y="5629699"/>
            <a:ext cx="3164958" cy="730017"/>
            <a:chOff x="335221" y="5629699"/>
            <a:chExt cx="3164958" cy="730017"/>
          </a:xfrm>
        </p:grpSpPr>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6E43E37C-61F3-B735-CBDC-8ADD7AA30770}"/>
                    </a:ext>
                  </a:extLst>
                </p:cNvPr>
                <p:cNvSpPr txBox="1"/>
                <p:nvPr/>
              </p:nvSpPr>
              <p:spPr>
                <a:xfrm>
                  <a:off x="335221" y="5629699"/>
                  <a:ext cx="3164958" cy="3794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𝑓</m:t>
                            </m:r>
                          </m:e>
                          <m:sub>
                            <m:r>
                              <a:rPr lang="en-US" sz="1600" b="0" i="1" smtClean="0">
                                <a:latin typeface="Cambria Math" panose="02040503050406030204" pitchFamily="18" charset="0"/>
                              </a:rPr>
                              <m:t>𝑖</m:t>
                            </m:r>
                          </m:sub>
                        </m:sSub>
                        <m:r>
                          <a:rPr lang="en-US" sz="1600" i="1">
                            <a:latin typeface="Cambria Math" panose="02040503050406030204" pitchFamily="18" charset="0"/>
                          </a:rPr>
                          <m:t>=</m:t>
                        </m:r>
                        <m:r>
                          <a:rPr lang="en-US" sz="1600" b="0" i="1" smtClean="0">
                            <a:latin typeface="Cambria Math" panose="02040503050406030204" pitchFamily="18" charset="0"/>
                          </a:rPr>
                          <m:t>−</m:t>
                        </m:r>
                        <m:r>
                          <a:rPr lang="en-US" sz="1600" b="0" i="1" smtClean="0">
                            <a:latin typeface="Cambria Math" panose="02040503050406030204" pitchFamily="18" charset="0"/>
                          </a:rPr>
                          <m:t>𝐹</m:t>
                        </m:r>
                        <m:r>
                          <a:rPr lang="en-US" sz="1600" i="1">
                            <a:latin typeface="Cambria Math" panose="02040503050406030204" pitchFamily="18" charset="0"/>
                          </a:rPr>
                          <m:t>=</m:t>
                        </m:r>
                        <m:r>
                          <a:rPr lang="en-US" sz="1600" b="0" i="1" smtClean="0">
                            <a:latin typeface="Cambria Math" panose="02040503050406030204" pitchFamily="18" charset="0"/>
                          </a:rPr>
                          <m:t>−</m:t>
                        </m:r>
                        <m:r>
                          <a:rPr lang="en-US" sz="1600" i="1">
                            <a:latin typeface="Cambria Math" panose="02040503050406030204" pitchFamily="18" charset="0"/>
                          </a:rPr>
                          <m:t>𝑘</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𝑢</m:t>
                                </m:r>
                              </m:e>
                              <m:sub>
                                <m:r>
                                  <a:rPr lang="en-US" sz="1600" i="1">
                                    <a:latin typeface="Cambria Math" panose="02040503050406030204" pitchFamily="18" charset="0"/>
                                  </a:rPr>
                                  <m:t>𝑗</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𝑢</m:t>
                                </m:r>
                              </m:e>
                              <m:sub>
                                <m:r>
                                  <a:rPr lang="en-US" sz="1600" i="1">
                                    <a:latin typeface="Cambria Math" panose="02040503050406030204" pitchFamily="18" charset="0"/>
                                  </a:rPr>
                                  <m:t>𝑖</m:t>
                                </m:r>
                              </m:sub>
                            </m:sSub>
                          </m:e>
                        </m:d>
                      </m:oMath>
                    </m:oMathPara>
                  </a14:m>
                  <a:endParaRPr lang="en-US" sz="1600" b="1"/>
                </a:p>
              </p:txBody>
            </p:sp>
          </mc:Choice>
          <mc:Fallback xmlns="">
            <p:sp>
              <p:nvSpPr>
                <p:cNvPr id="151" name="TextBox 150">
                  <a:extLst>
                    <a:ext uri="{FF2B5EF4-FFF2-40B4-BE49-F238E27FC236}">
                      <a16:creationId xmlns:a16="http://schemas.microsoft.com/office/drawing/2014/main" id="{6E43E37C-61F3-B735-CBDC-8ADD7AA30770}"/>
                    </a:ext>
                  </a:extLst>
                </p:cNvPr>
                <p:cNvSpPr txBox="1">
                  <a:spLocks noRot="1" noChangeAspect="1" noMove="1" noResize="1" noEditPoints="1" noAdjustHandles="1" noChangeArrowheads="1" noChangeShapeType="1" noTextEdit="1"/>
                </p:cNvSpPr>
                <p:nvPr/>
              </p:nvSpPr>
              <p:spPr>
                <a:xfrm>
                  <a:off x="335221" y="5629699"/>
                  <a:ext cx="3164958" cy="379463"/>
                </a:xfrm>
                <a:prstGeom prst="rect">
                  <a:avLst/>
                </a:prstGeom>
                <a:blipFill>
                  <a:blip r:embed="rId9"/>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FE82AACB-686B-9AA2-4E6F-3757F18E51B8}"/>
                    </a:ext>
                  </a:extLst>
                </p:cNvPr>
                <p:cNvSpPr txBox="1"/>
                <p:nvPr/>
              </p:nvSpPr>
              <p:spPr>
                <a:xfrm>
                  <a:off x="674585" y="6001348"/>
                  <a:ext cx="1899909" cy="3583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m:t>
                        </m:r>
                        <m:r>
                          <a:rPr lang="en-US" sz="1600" i="1" smtClean="0">
                            <a:latin typeface="Cambria Math" panose="02040503050406030204" pitchFamily="18" charset="0"/>
                          </a:rPr>
                          <m:t>𝑘</m:t>
                        </m:r>
                        <m:sSub>
                          <m:sSubPr>
                            <m:ctrlPr>
                              <a:rPr lang="en-US" sz="1600" i="1">
                                <a:latin typeface="Cambria Math" panose="02040503050406030204" pitchFamily="18" charset="0"/>
                              </a:rPr>
                            </m:ctrlPr>
                          </m:sSubPr>
                          <m:e>
                            <m:r>
                              <a:rPr lang="en-US" sz="1600" i="1">
                                <a:latin typeface="Cambria Math" panose="02040503050406030204" pitchFamily="18" charset="0"/>
                              </a:rPr>
                              <m:t>𝑢</m:t>
                            </m:r>
                          </m:e>
                          <m:sub>
                            <m:r>
                              <a:rPr lang="en-US" sz="1600" i="1">
                                <a:latin typeface="Cambria Math" panose="02040503050406030204" pitchFamily="18" charset="0"/>
                              </a:rPr>
                              <m:t>𝑖</m:t>
                            </m:r>
                          </m:sub>
                        </m:sSub>
                        <m:r>
                          <a:rPr lang="en-US" sz="1600" b="0" i="1" smtClean="0">
                            <a:latin typeface="Cambria Math" panose="02040503050406030204" pitchFamily="18" charset="0"/>
                          </a:rPr>
                          <m:t>−</m:t>
                        </m:r>
                        <m:r>
                          <a:rPr lang="en-US" sz="1600" i="1">
                            <a:latin typeface="Cambria Math" panose="02040503050406030204" pitchFamily="18" charset="0"/>
                          </a:rPr>
                          <m:t>𝑘</m:t>
                        </m:r>
                        <m:sSub>
                          <m:sSubPr>
                            <m:ctrlPr>
                              <a:rPr lang="en-US" sz="1600" i="1">
                                <a:latin typeface="Cambria Math" panose="02040503050406030204" pitchFamily="18" charset="0"/>
                              </a:rPr>
                            </m:ctrlPr>
                          </m:sSubPr>
                          <m:e>
                            <m:r>
                              <a:rPr lang="en-US" sz="1600" i="1">
                                <a:latin typeface="Cambria Math" panose="02040503050406030204" pitchFamily="18" charset="0"/>
                              </a:rPr>
                              <m:t>𝑢</m:t>
                            </m:r>
                          </m:e>
                          <m:sub>
                            <m:r>
                              <a:rPr lang="en-US" sz="1600" i="1">
                                <a:latin typeface="Cambria Math" panose="02040503050406030204" pitchFamily="18" charset="0"/>
                              </a:rPr>
                              <m:t>𝑗</m:t>
                            </m:r>
                          </m:sub>
                        </m:sSub>
                      </m:oMath>
                    </m:oMathPara>
                  </a14:m>
                  <a:endParaRPr lang="en-US" sz="1600"/>
                </a:p>
              </p:txBody>
            </p:sp>
          </mc:Choice>
          <mc:Fallback xmlns="">
            <p:sp>
              <p:nvSpPr>
                <p:cNvPr id="162" name="TextBox 161">
                  <a:extLst>
                    <a:ext uri="{FF2B5EF4-FFF2-40B4-BE49-F238E27FC236}">
                      <a16:creationId xmlns:a16="http://schemas.microsoft.com/office/drawing/2014/main" id="{FE82AACB-686B-9AA2-4E6F-3757F18E51B8}"/>
                    </a:ext>
                  </a:extLst>
                </p:cNvPr>
                <p:cNvSpPr txBox="1">
                  <a:spLocks noRot="1" noChangeAspect="1" noMove="1" noResize="1" noEditPoints="1" noAdjustHandles="1" noChangeArrowheads="1" noChangeShapeType="1" noTextEdit="1"/>
                </p:cNvSpPr>
                <p:nvPr/>
              </p:nvSpPr>
              <p:spPr>
                <a:xfrm>
                  <a:off x="674585" y="6001348"/>
                  <a:ext cx="1899909" cy="358368"/>
                </a:xfrm>
                <a:prstGeom prst="rect">
                  <a:avLst/>
                </a:prstGeom>
                <a:blipFill>
                  <a:blip r:embed="rId10"/>
                  <a:stretch>
                    <a:fillRect b="-6780"/>
                  </a:stretch>
                </a:blipFill>
              </p:spPr>
              <p:txBody>
                <a:bodyPr/>
                <a:lstStyle/>
                <a:p>
                  <a:r>
                    <a:rPr lang="en-US">
                      <a:noFill/>
                    </a:rPr>
                    <a:t> </a:t>
                  </a:r>
                </a:p>
              </p:txBody>
            </p:sp>
          </mc:Fallback>
        </mc:AlternateContent>
      </p:grpSp>
      <p:sp>
        <p:nvSpPr>
          <p:cNvPr id="163" name="Text Placeholder 3">
            <a:extLst>
              <a:ext uri="{FF2B5EF4-FFF2-40B4-BE49-F238E27FC236}">
                <a16:creationId xmlns:a16="http://schemas.microsoft.com/office/drawing/2014/main" id="{C363D860-1E58-F6D9-5076-2B21C9A15D40}"/>
              </a:ext>
            </a:extLst>
          </p:cNvPr>
          <p:cNvSpPr txBox="1">
            <a:spLocks/>
          </p:cNvSpPr>
          <p:nvPr/>
        </p:nvSpPr>
        <p:spPr>
          <a:xfrm>
            <a:off x="546100" y="4619575"/>
            <a:ext cx="5486400" cy="754760"/>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Considering the </a:t>
            </a:r>
            <a:r>
              <a:rPr lang="en-US" sz="1800" b="1"/>
              <a:t>equilibrium condition </a:t>
            </a:r>
            <a:r>
              <a:rPr lang="en-US" sz="1800"/>
              <a:t>regarding the forces of the spring at the nodes:</a:t>
            </a:r>
          </a:p>
        </p:txBody>
      </p:sp>
      <p:grpSp>
        <p:nvGrpSpPr>
          <p:cNvPr id="16" name="Group 15">
            <a:extLst>
              <a:ext uri="{FF2B5EF4-FFF2-40B4-BE49-F238E27FC236}">
                <a16:creationId xmlns:a16="http://schemas.microsoft.com/office/drawing/2014/main" id="{7BB27B4E-97C0-F397-00F9-9A2B11786784}"/>
              </a:ext>
            </a:extLst>
          </p:cNvPr>
          <p:cNvGrpSpPr/>
          <p:nvPr/>
        </p:nvGrpSpPr>
        <p:grpSpPr>
          <a:xfrm>
            <a:off x="2967071" y="5620758"/>
            <a:ext cx="3961678" cy="738958"/>
            <a:chOff x="2967071" y="5620758"/>
            <a:chExt cx="3961678" cy="738958"/>
          </a:xfrm>
        </p:grpSpPr>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80047C52-30C7-469B-208D-7E92DE042D60}"/>
                    </a:ext>
                  </a:extLst>
                </p:cNvPr>
                <p:cNvSpPr txBox="1"/>
                <p:nvPr/>
              </p:nvSpPr>
              <p:spPr>
                <a:xfrm>
                  <a:off x="2967071" y="5620758"/>
                  <a:ext cx="3961678" cy="3760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836967"/>
                                </a:solidFill>
                                <a:latin typeface="Cambria Math" panose="02040503050406030204" pitchFamily="18" charset="0"/>
                              </a:rPr>
                            </m:ctrlPr>
                          </m:sSubPr>
                          <m:e>
                            <m:r>
                              <a:rPr lang="en-US" sz="1600" i="1">
                                <a:latin typeface="Cambria Math" panose="02040503050406030204" pitchFamily="18" charset="0"/>
                              </a:rPr>
                              <m:t>𝑓</m:t>
                            </m:r>
                          </m:e>
                          <m:sub>
                            <m:r>
                              <a:rPr lang="en-US" sz="1600" i="1">
                                <a:latin typeface="Cambria Math" panose="02040503050406030204" pitchFamily="18" charset="0"/>
                              </a:rPr>
                              <m:t>𝑗</m:t>
                            </m:r>
                          </m:sub>
                        </m:sSub>
                        <m:r>
                          <a:rPr lang="en-US" sz="1600" i="0">
                            <a:latin typeface="Cambria Math" panose="02040503050406030204" pitchFamily="18" charset="0"/>
                          </a:rPr>
                          <m:t>=</m:t>
                        </m:r>
                        <m:r>
                          <a:rPr lang="en-US" sz="1600" i="1">
                            <a:latin typeface="Cambria Math" panose="02040503050406030204" pitchFamily="18" charset="0"/>
                          </a:rPr>
                          <m:t>𝐹</m:t>
                        </m:r>
                        <m:r>
                          <a:rPr lang="en-US" sz="1600" i="0">
                            <a:latin typeface="Cambria Math" panose="02040503050406030204" pitchFamily="18" charset="0"/>
                          </a:rPr>
                          <m:t>=</m:t>
                        </m:r>
                        <m:r>
                          <a:rPr lang="en-US" sz="1600" i="1">
                            <a:latin typeface="Cambria Math" panose="02040503050406030204" pitchFamily="18" charset="0"/>
                          </a:rPr>
                          <m:t>𝑘</m:t>
                        </m:r>
                        <m:d>
                          <m:dPr>
                            <m:ctrlPr>
                              <a:rPr lang="en-US" sz="1600" i="1" smtClean="0">
                                <a:solidFill>
                                  <a:schemeClr val="tx1"/>
                                </a:solidFill>
                                <a:latin typeface="Cambria Math" panose="02040503050406030204" pitchFamily="18" charset="0"/>
                              </a:rPr>
                            </m:ctrlPr>
                          </m:dPr>
                          <m:e>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𝑢</m:t>
                                </m:r>
                              </m:e>
                              <m:sub>
                                <m:r>
                                  <a:rPr lang="en-US" sz="1600" i="1">
                                    <a:solidFill>
                                      <a:schemeClr val="tx1"/>
                                    </a:solidFill>
                                    <a:latin typeface="Cambria Math" panose="02040503050406030204" pitchFamily="18" charset="0"/>
                                  </a:rPr>
                                  <m:t>𝑗</m:t>
                                </m:r>
                              </m:sub>
                            </m:sSub>
                            <m:r>
                              <a:rPr lang="en-US" sz="1600" i="0">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𝑢</m:t>
                                </m:r>
                              </m:e>
                              <m:sub>
                                <m:r>
                                  <a:rPr lang="en-US" sz="1600" i="1">
                                    <a:solidFill>
                                      <a:schemeClr val="tx1"/>
                                    </a:solidFill>
                                    <a:latin typeface="Cambria Math" panose="02040503050406030204" pitchFamily="18" charset="0"/>
                                  </a:rPr>
                                  <m:t>𝑖</m:t>
                                </m:r>
                              </m:sub>
                            </m:sSub>
                          </m:e>
                        </m:d>
                      </m:oMath>
                    </m:oMathPara>
                  </a14:m>
                  <a:endParaRPr lang="en-US" sz="1600"/>
                </a:p>
              </p:txBody>
            </p:sp>
          </mc:Choice>
          <mc:Fallback xmlns="">
            <p:sp>
              <p:nvSpPr>
                <p:cNvPr id="152" name="TextBox 151">
                  <a:extLst>
                    <a:ext uri="{FF2B5EF4-FFF2-40B4-BE49-F238E27FC236}">
                      <a16:creationId xmlns:a16="http://schemas.microsoft.com/office/drawing/2014/main" id="{80047C52-30C7-469B-208D-7E92DE042D60}"/>
                    </a:ext>
                  </a:extLst>
                </p:cNvPr>
                <p:cNvSpPr txBox="1">
                  <a:spLocks noRot="1" noChangeAspect="1" noMove="1" noResize="1" noEditPoints="1" noAdjustHandles="1" noChangeArrowheads="1" noChangeShapeType="1" noTextEdit="1"/>
                </p:cNvSpPr>
                <p:nvPr/>
              </p:nvSpPr>
              <p:spPr>
                <a:xfrm>
                  <a:off x="2967071" y="5620758"/>
                  <a:ext cx="3961678" cy="376000"/>
                </a:xfrm>
                <a:prstGeom prst="rect">
                  <a:avLst/>
                </a:prstGeom>
                <a:blipFill>
                  <a:blip r:embed="rId11"/>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4" name="TextBox 163">
                  <a:extLst>
                    <a:ext uri="{FF2B5EF4-FFF2-40B4-BE49-F238E27FC236}">
                      <a16:creationId xmlns:a16="http://schemas.microsoft.com/office/drawing/2014/main" id="{81B77E0E-ACD6-0001-2EDB-B7031AFEB006}"/>
                    </a:ext>
                  </a:extLst>
                </p:cNvPr>
                <p:cNvSpPr txBox="1"/>
                <p:nvPr/>
              </p:nvSpPr>
              <p:spPr>
                <a:xfrm>
                  <a:off x="3801557" y="6001348"/>
                  <a:ext cx="2209334" cy="3583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m:t>
                        </m:r>
                        <m:r>
                          <a:rPr lang="en-US" sz="1600" i="1">
                            <a:latin typeface="Cambria Math" panose="02040503050406030204" pitchFamily="18" charset="0"/>
                          </a:rPr>
                          <m:t>𝑘</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𝑢</m:t>
                            </m:r>
                          </m:e>
                          <m:sub>
                            <m:r>
                              <a:rPr lang="en-US" sz="1600" i="1">
                                <a:latin typeface="Cambria Math" panose="02040503050406030204" pitchFamily="18" charset="0"/>
                              </a:rPr>
                              <m:t>𝑖</m:t>
                            </m:r>
                          </m:sub>
                        </m:sSub>
                        <m:r>
                          <a:rPr lang="en-US" sz="1600" i="1">
                            <a:latin typeface="Cambria Math" panose="02040503050406030204" pitchFamily="18" charset="0"/>
                          </a:rPr>
                          <m:t>+</m:t>
                        </m:r>
                        <m:r>
                          <a:rPr lang="en-US" sz="1600" i="1">
                            <a:latin typeface="Cambria Math" panose="02040503050406030204" pitchFamily="18" charset="0"/>
                          </a:rPr>
                          <m:t>𝑘</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𝑢</m:t>
                            </m:r>
                          </m:e>
                          <m:sub>
                            <m:r>
                              <a:rPr lang="en-US" sz="1600" i="1">
                                <a:latin typeface="Cambria Math" panose="02040503050406030204" pitchFamily="18" charset="0"/>
                              </a:rPr>
                              <m:t>𝑗</m:t>
                            </m:r>
                          </m:sub>
                        </m:sSub>
                      </m:oMath>
                    </m:oMathPara>
                  </a14:m>
                  <a:endParaRPr lang="en-US" sz="1600" i="1"/>
                </a:p>
              </p:txBody>
            </p:sp>
          </mc:Choice>
          <mc:Fallback xmlns="">
            <p:sp>
              <p:nvSpPr>
                <p:cNvPr id="164" name="TextBox 163">
                  <a:extLst>
                    <a:ext uri="{FF2B5EF4-FFF2-40B4-BE49-F238E27FC236}">
                      <a16:creationId xmlns:a16="http://schemas.microsoft.com/office/drawing/2014/main" id="{81B77E0E-ACD6-0001-2EDB-B7031AFEB006}"/>
                    </a:ext>
                  </a:extLst>
                </p:cNvPr>
                <p:cNvSpPr txBox="1">
                  <a:spLocks noRot="1" noChangeAspect="1" noMove="1" noResize="1" noEditPoints="1" noAdjustHandles="1" noChangeArrowheads="1" noChangeShapeType="1" noTextEdit="1"/>
                </p:cNvSpPr>
                <p:nvPr/>
              </p:nvSpPr>
              <p:spPr>
                <a:xfrm>
                  <a:off x="3801557" y="6001348"/>
                  <a:ext cx="2209334" cy="358368"/>
                </a:xfrm>
                <a:prstGeom prst="rect">
                  <a:avLst/>
                </a:prstGeom>
                <a:blipFill>
                  <a:blip r:embed="rId12"/>
                  <a:stretch>
                    <a:fillRect b="-6780"/>
                  </a:stretch>
                </a:blipFill>
              </p:spPr>
              <p:txBody>
                <a:bodyPr/>
                <a:lstStyle/>
                <a:p>
                  <a:r>
                    <a:rPr lang="en-US">
                      <a:noFill/>
                    </a:rPr>
                    <a:t> </a:t>
                  </a:r>
                </a:p>
              </p:txBody>
            </p:sp>
          </mc:Fallback>
        </mc:AlternateContent>
      </p:grpSp>
      <p:sp>
        <p:nvSpPr>
          <p:cNvPr id="18" name="TextBox 17">
            <a:extLst>
              <a:ext uri="{FF2B5EF4-FFF2-40B4-BE49-F238E27FC236}">
                <a16:creationId xmlns:a16="http://schemas.microsoft.com/office/drawing/2014/main" id="{50A87833-ED11-2A20-C0A9-F6778F6754EB}"/>
              </a:ext>
            </a:extLst>
          </p:cNvPr>
          <p:cNvSpPr txBox="1"/>
          <p:nvPr/>
        </p:nvSpPr>
        <p:spPr>
          <a:xfrm>
            <a:off x="1538153" y="5328151"/>
            <a:ext cx="720069" cy="307777"/>
          </a:xfrm>
          <a:prstGeom prst="rect">
            <a:avLst/>
          </a:prstGeom>
          <a:noFill/>
        </p:spPr>
        <p:txBody>
          <a:bodyPr wrap="none" rtlCol="0">
            <a:spAutoFit/>
          </a:bodyPr>
          <a:lstStyle/>
          <a:p>
            <a:r>
              <a:rPr lang="en-US" sz="1400" b="1" u="sng"/>
              <a:t>Node</a:t>
            </a:r>
            <a:r>
              <a:rPr lang="en-US" sz="1400" b="1" i="1" u="sng"/>
              <a:t> i</a:t>
            </a:r>
            <a:r>
              <a:rPr lang="en-US" sz="1400" b="1" u="sng"/>
              <a:t>:</a:t>
            </a:r>
          </a:p>
        </p:txBody>
      </p:sp>
      <p:sp>
        <p:nvSpPr>
          <p:cNvPr id="165" name="TextBox 164">
            <a:extLst>
              <a:ext uri="{FF2B5EF4-FFF2-40B4-BE49-F238E27FC236}">
                <a16:creationId xmlns:a16="http://schemas.microsoft.com/office/drawing/2014/main" id="{65798F90-526E-1464-7452-BDAC79F0B706}"/>
              </a:ext>
            </a:extLst>
          </p:cNvPr>
          <p:cNvSpPr txBox="1"/>
          <p:nvPr/>
        </p:nvSpPr>
        <p:spPr>
          <a:xfrm>
            <a:off x="4587875" y="5321922"/>
            <a:ext cx="720069" cy="307777"/>
          </a:xfrm>
          <a:prstGeom prst="rect">
            <a:avLst/>
          </a:prstGeom>
          <a:noFill/>
        </p:spPr>
        <p:txBody>
          <a:bodyPr wrap="none" rtlCol="0">
            <a:spAutoFit/>
          </a:bodyPr>
          <a:lstStyle/>
          <a:p>
            <a:r>
              <a:rPr lang="en-US" sz="1400" b="1" u="sng"/>
              <a:t>Node</a:t>
            </a:r>
            <a:r>
              <a:rPr lang="en-US" sz="1400" b="1" i="1" u="sng"/>
              <a:t> j</a:t>
            </a:r>
            <a:r>
              <a:rPr lang="en-US" sz="1400" b="1" u="sng"/>
              <a:t>:</a:t>
            </a:r>
          </a:p>
        </p:txBody>
      </p:sp>
      <p:sp>
        <p:nvSpPr>
          <p:cNvPr id="166" name="TextBox 165">
            <a:extLst>
              <a:ext uri="{FF2B5EF4-FFF2-40B4-BE49-F238E27FC236}">
                <a16:creationId xmlns:a16="http://schemas.microsoft.com/office/drawing/2014/main" id="{8AD6AB9B-D05C-E609-24D1-BE9C9EA12ACC}"/>
              </a:ext>
            </a:extLst>
          </p:cNvPr>
          <p:cNvSpPr txBox="1"/>
          <p:nvPr/>
        </p:nvSpPr>
        <p:spPr>
          <a:xfrm>
            <a:off x="8144065" y="3142239"/>
            <a:ext cx="2534573" cy="307777"/>
          </a:xfrm>
          <a:prstGeom prst="rect">
            <a:avLst/>
          </a:prstGeom>
          <a:noFill/>
        </p:spPr>
        <p:txBody>
          <a:bodyPr wrap="square" rtlCol="0">
            <a:spAutoFit/>
          </a:bodyPr>
          <a:lstStyle/>
          <a:p>
            <a:r>
              <a:rPr lang="en-US" sz="1400"/>
              <a:t>Spring stiffness in matrix form:</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3539EA03-D428-BA38-6A4A-AC55CB359BAB}"/>
                  </a:ext>
                </a:extLst>
              </p:cNvPr>
              <p:cNvSpPr txBox="1">
                <a:spLocks/>
              </p:cNvSpPr>
              <p:nvPr/>
            </p:nvSpPr>
            <p:spPr>
              <a:xfrm>
                <a:off x="6527349" y="5513175"/>
                <a:ext cx="5486400" cy="754760"/>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i="1"/>
                  <a:t>Note: </a:t>
                </a:r>
                <a:r>
                  <a:rPr lang="en-US" sz="1600" i="1"/>
                  <a:t>This discretized version of the solution is an approximate one and is dependent on the size of the </a:t>
                </a:r>
                <a14:m>
                  <m:oMath xmlns:m="http://schemas.openxmlformats.org/officeDocument/2006/math">
                    <m:r>
                      <a:rPr lang="en-US" sz="1600" i="1">
                        <a:latin typeface="Cambria Math" panose="02040503050406030204" pitchFamily="18" charset="0"/>
                        <a:ea typeface="Cambria Math" panose="02040503050406030204" pitchFamily="18" charset="0"/>
                      </a:rPr>
                      <m:t>∆</m:t>
                    </m:r>
                  </m:oMath>
                </a14:m>
                <a:r>
                  <a:rPr lang="en-US" sz="1600" i="1"/>
                  <a:t> or in other words the mesh. </a:t>
                </a:r>
              </a:p>
            </p:txBody>
          </p:sp>
        </mc:Choice>
        <mc:Fallback xmlns="">
          <p:sp>
            <p:nvSpPr>
              <p:cNvPr id="4" name="Text Placeholder 3">
                <a:extLst>
                  <a:ext uri="{FF2B5EF4-FFF2-40B4-BE49-F238E27FC236}">
                    <a16:creationId xmlns:a16="http://schemas.microsoft.com/office/drawing/2014/main" id="{3539EA03-D428-BA38-6A4A-AC55CB359BAB}"/>
                  </a:ext>
                </a:extLst>
              </p:cNvPr>
              <p:cNvSpPr txBox="1">
                <a:spLocks noRot="1" noChangeAspect="1" noMove="1" noResize="1" noEditPoints="1" noAdjustHandles="1" noChangeArrowheads="1" noChangeShapeType="1" noTextEdit="1"/>
              </p:cNvSpPr>
              <p:nvPr/>
            </p:nvSpPr>
            <p:spPr>
              <a:xfrm>
                <a:off x="6527349" y="5513175"/>
                <a:ext cx="5486400" cy="754760"/>
              </a:xfrm>
              <a:prstGeom prst="rect">
                <a:avLst/>
              </a:prstGeom>
              <a:blipFill>
                <a:blip r:embed="rId13"/>
                <a:stretch>
                  <a:fillRect l="-667" t="-5645" b="-9677"/>
                </a:stretch>
              </a:blipFill>
            </p:spPr>
            <p:txBody>
              <a:bodyPr/>
              <a:lstStyle/>
              <a:p>
                <a:r>
                  <a:rPr lang="en-US">
                    <a:noFill/>
                  </a:rPr>
                  <a:t> </a:t>
                </a:r>
              </a:p>
            </p:txBody>
          </p:sp>
        </mc:Fallback>
      </mc:AlternateContent>
    </p:spTree>
    <p:extLst>
      <p:ext uri="{BB962C8B-B14F-4D97-AF65-F5344CB8AC3E}">
        <p14:creationId xmlns:p14="http://schemas.microsoft.com/office/powerpoint/2010/main" val="187790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149" grpId="0"/>
      <p:bldP spid="150" grpId="0"/>
      <p:bldP spid="159" grpId="0" animBg="1"/>
      <p:bldP spid="160" grpId="0" animBg="1"/>
      <p:bldP spid="161" grpId="0"/>
      <p:bldP spid="163" grpId="0"/>
      <p:bldP spid="18" grpId="0"/>
      <p:bldP spid="165" grpId="0"/>
      <p:bldP spid="166"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E83DF3-DA48-A479-E685-DBACFE2AE646}"/>
              </a:ext>
            </a:extLst>
          </p:cNvPr>
          <p:cNvSpPr>
            <a:spLocks noGrp="1"/>
          </p:cNvSpPr>
          <p:nvPr>
            <p:ph type="sldNum" sz="quarter" idx="11"/>
          </p:nvPr>
        </p:nvSpPr>
        <p:spPr/>
        <p:txBody>
          <a:bodyPr/>
          <a:lstStyle/>
          <a:p>
            <a:fld id="{F0D23093-2AB0-F74C-B865-1A12A15B650E}" type="slidenum">
              <a:rPr lang="en-US" smtClean="0"/>
              <a:pPr/>
              <a:t>8</a:t>
            </a:fld>
            <a:endParaRPr lang="en-US"/>
          </a:p>
        </p:txBody>
      </p:sp>
      <p:sp>
        <p:nvSpPr>
          <p:cNvPr id="4" name="Title 2">
            <a:extLst>
              <a:ext uri="{FF2B5EF4-FFF2-40B4-BE49-F238E27FC236}">
                <a16:creationId xmlns:a16="http://schemas.microsoft.com/office/drawing/2014/main" id="{C0DCE059-79EB-BFDD-DD91-DA1C0E0431CA}"/>
              </a:ext>
            </a:extLst>
          </p:cNvPr>
          <p:cNvSpPr>
            <a:spLocks noGrp="1"/>
          </p:cNvSpPr>
          <p:nvPr>
            <p:ph type="title"/>
          </p:nvPr>
        </p:nvSpPr>
        <p:spPr>
          <a:xfrm>
            <a:off x="609600" y="149225"/>
            <a:ext cx="10972800" cy="844550"/>
          </a:xfrm>
        </p:spPr>
        <p:txBody>
          <a:bodyPr/>
          <a:lstStyle/>
          <a:p>
            <a:r>
              <a:rPr lang="en-US"/>
              <a:t>FEM Basic Equations in Structural Analysis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6CE8773-6549-CA88-AC48-F7926E3EEFC5}"/>
                  </a:ext>
                </a:extLst>
              </p:cNvPr>
              <p:cNvSpPr txBox="1"/>
              <p:nvPr/>
            </p:nvSpPr>
            <p:spPr>
              <a:xfrm>
                <a:off x="2914146" y="1709149"/>
                <a:ext cx="1983363" cy="461665"/>
              </a:xfrm>
              <a:prstGeom prst="rect">
                <a:avLst/>
              </a:prstGeom>
              <a:noFill/>
              <a:ln w="28575">
                <a:solidFill>
                  <a:schemeClr val="tx1"/>
                </a:solidFill>
              </a:ln>
            </p:spPr>
            <p:txBody>
              <a:bodyPr wrap="square">
                <a:spAutoFit/>
              </a:bodyPr>
              <a:lstStyle/>
              <a:p>
                <a14:m>
                  <m:oMath xmlns:m="http://schemas.openxmlformats.org/officeDocument/2006/math">
                    <m:d>
                      <m:dPr>
                        <m:begChr m:val="["/>
                        <m:endChr m:val="]"/>
                        <m:ctrlPr>
                          <a:rPr lang="en-US" sz="2400" b="1" i="1" smtClean="0">
                            <a:latin typeface="Cambria Math" panose="02040503050406030204" pitchFamily="18" charset="0"/>
                          </a:rPr>
                        </m:ctrlPr>
                      </m:dPr>
                      <m:e>
                        <m:r>
                          <a:rPr lang="en-US" sz="2400" b="1" i="1">
                            <a:latin typeface="Cambria Math" panose="02040503050406030204" pitchFamily="18" charset="0"/>
                          </a:rPr>
                          <m:t>𝑲</m:t>
                        </m:r>
                      </m:e>
                    </m:d>
                    <m:d>
                      <m:dPr>
                        <m:begChr m:val="{"/>
                        <m:endChr m:val="}"/>
                        <m:ctrlPr>
                          <a:rPr lang="en-US" sz="2400" b="1" i="1">
                            <a:latin typeface="Cambria Math" panose="02040503050406030204" pitchFamily="18" charset="0"/>
                          </a:rPr>
                        </m:ctrlPr>
                      </m:dPr>
                      <m:e>
                        <m:r>
                          <a:rPr lang="en-US" sz="2400" b="1" i="0" smtClean="0">
                            <a:latin typeface="Cambria Math" panose="02040503050406030204" pitchFamily="18" charset="0"/>
                          </a:rPr>
                          <m:t>𝐔</m:t>
                        </m:r>
                      </m:e>
                    </m:d>
                  </m:oMath>
                </a14:m>
                <a:r>
                  <a:rPr lang="en-US" sz="2400" b="1"/>
                  <a:t> </a:t>
                </a:r>
                <a14:m>
                  <m:oMath xmlns:m="http://schemas.openxmlformats.org/officeDocument/2006/math">
                    <m:r>
                      <a:rPr lang="en-US" sz="2400" b="1">
                        <a:latin typeface="Cambria Math" panose="02040503050406030204" pitchFamily="18" charset="0"/>
                      </a:rPr>
                      <m:t>=</m:t>
                    </m:r>
                    <m:r>
                      <a:rPr lang="en-US" sz="2400" b="1" i="1">
                        <a:latin typeface="Cambria Math" panose="02040503050406030204" pitchFamily="18" charset="0"/>
                      </a:rPr>
                      <m:t> </m:t>
                    </m:r>
                    <m:d>
                      <m:dPr>
                        <m:begChr m:val="{"/>
                        <m:endChr m:val="}"/>
                        <m:ctrlPr>
                          <a:rPr lang="en-US" sz="2400" b="1" i="1">
                            <a:latin typeface="Cambria Math" panose="02040503050406030204" pitchFamily="18" charset="0"/>
                          </a:rPr>
                        </m:ctrlPr>
                      </m:dPr>
                      <m:e>
                        <m:r>
                          <a:rPr lang="en-US" sz="2400" b="1">
                            <a:latin typeface="Cambria Math" panose="02040503050406030204" pitchFamily="18" charset="0"/>
                          </a:rPr>
                          <m:t>𝐅</m:t>
                        </m:r>
                      </m:e>
                    </m:d>
                  </m:oMath>
                </a14:m>
                <a:endParaRPr lang="en-US" sz="2400" b="1"/>
              </a:p>
            </p:txBody>
          </p:sp>
        </mc:Choice>
        <mc:Fallback xmlns="">
          <p:sp>
            <p:nvSpPr>
              <p:cNvPr id="5" name="TextBox 4">
                <a:extLst>
                  <a:ext uri="{FF2B5EF4-FFF2-40B4-BE49-F238E27FC236}">
                    <a16:creationId xmlns:a16="http://schemas.microsoft.com/office/drawing/2014/main" id="{56CE8773-6549-CA88-AC48-F7926E3EEFC5}"/>
                  </a:ext>
                </a:extLst>
              </p:cNvPr>
              <p:cNvSpPr txBox="1">
                <a:spLocks noRot="1" noChangeAspect="1" noMove="1" noResize="1" noEditPoints="1" noAdjustHandles="1" noChangeArrowheads="1" noChangeShapeType="1" noTextEdit="1"/>
              </p:cNvSpPr>
              <p:nvPr/>
            </p:nvSpPr>
            <p:spPr>
              <a:xfrm>
                <a:off x="2914146" y="1709149"/>
                <a:ext cx="1983363" cy="461665"/>
              </a:xfrm>
              <a:prstGeom prst="rect">
                <a:avLst/>
              </a:prstGeom>
              <a:blipFill>
                <a:blip r:embed="rId3"/>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B8AAAB9-55B2-F1CE-2D1A-A9E666563D32}"/>
                  </a:ext>
                </a:extLst>
              </p:cNvPr>
              <p:cNvSpPr txBox="1"/>
              <p:nvPr/>
            </p:nvSpPr>
            <p:spPr>
              <a:xfrm>
                <a:off x="0" y="3715331"/>
                <a:ext cx="7900234" cy="224465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solidFill>
                                <a:schemeClr val="tx1"/>
                              </a:solidFill>
                              <a:latin typeface="Cambria Math" panose="02040503050406030204" pitchFamily="18" charset="0"/>
                            </a:rPr>
                          </m:ctrlPr>
                        </m:dPr>
                        <m:e>
                          <m:m>
                            <m:mPr>
                              <m:mcs>
                                <m:mc>
                                  <m:mcPr>
                                    <m:count m:val="3"/>
                                    <m:mcJc m:val="center"/>
                                  </m:mcPr>
                                </m:mc>
                              </m:mcs>
                              <m:ctrlPr>
                                <a:rPr lang="en-US" sz="2400" i="1" smtClean="0">
                                  <a:solidFill>
                                    <a:schemeClr val="tx1"/>
                                  </a:solidFill>
                                  <a:latin typeface="Cambria Math" panose="02040503050406030204" pitchFamily="18" charset="0"/>
                                </a:rPr>
                              </m:ctrlPr>
                            </m:mPr>
                            <m:mr>
                              <m:e>
                                <m:sSub>
                                  <m:sSubPr>
                                    <m:ctrlPr>
                                      <a:rPr lang="en-US" sz="2400" i="1" smtClean="0">
                                        <a:solidFill>
                                          <a:schemeClr val="tx1"/>
                                        </a:solidFill>
                                        <a:latin typeface="Cambria Math" panose="02040503050406030204" pitchFamily="18" charset="0"/>
                                      </a:rPr>
                                    </m:ctrlPr>
                                  </m:sSubPr>
                                  <m:e>
                                    <m:r>
                                      <a:rPr lang="en-GB" sz="2400" b="0" i="1" smtClean="0">
                                        <a:solidFill>
                                          <a:schemeClr val="tx1"/>
                                        </a:solidFill>
                                        <a:latin typeface="Cambria Math" panose="02040503050406030204" pitchFamily="18" charset="0"/>
                                      </a:rPr>
                                      <m:t>𝑘</m:t>
                                    </m:r>
                                  </m:e>
                                  <m:sub>
                                    <m:r>
                                      <a:rPr lang="en-GB" sz="2400" b="0" i="1" smtClean="0">
                                        <a:solidFill>
                                          <a:schemeClr val="tx1"/>
                                        </a:solidFill>
                                        <a:latin typeface="Cambria Math" panose="02040503050406030204" pitchFamily="18" charset="0"/>
                                      </a:rPr>
                                      <m:t>11</m:t>
                                    </m:r>
                                  </m:sub>
                                </m:sSub>
                              </m:e>
                              <m:e>
                                <m:sSub>
                                  <m:sSubPr>
                                    <m:ctrlPr>
                                      <a:rPr lang="en-US" sz="2400" i="1">
                                        <a:latin typeface="Cambria Math" panose="02040503050406030204" pitchFamily="18" charset="0"/>
                                      </a:rPr>
                                    </m:ctrlPr>
                                  </m:sSubPr>
                                  <m:e>
                                    <m:r>
                                      <a:rPr lang="en-GB" sz="2400" i="1">
                                        <a:latin typeface="Cambria Math" panose="02040503050406030204" pitchFamily="18" charset="0"/>
                                      </a:rPr>
                                      <m:t>𝑘</m:t>
                                    </m:r>
                                  </m:e>
                                  <m:sub>
                                    <m:r>
                                      <a:rPr lang="en-GB" sz="2400" i="1">
                                        <a:latin typeface="Cambria Math" panose="02040503050406030204" pitchFamily="18" charset="0"/>
                                      </a:rPr>
                                      <m:t>11</m:t>
                                    </m:r>
                                  </m:sub>
                                </m:sSub>
                              </m:e>
                              <m:e>
                                <m:r>
                                  <a:rPr lang="en-GB" sz="2400" b="0" i="1" smtClean="0">
                                    <a:solidFill>
                                      <a:schemeClr val="tx1"/>
                                    </a:solidFill>
                                    <a:latin typeface="Cambria Math" panose="02040503050406030204" pitchFamily="18" charset="0"/>
                                  </a:rPr>
                                  <m:t>.</m:t>
                                </m:r>
                              </m:e>
                            </m:mr>
                            <m:mr>
                              <m:e>
                                <m:r>
                                  <a:rPr lang="en-GB" sz="2400" b="0" i="1" smtClean="0">
                                    <a:solidFill>
                                      <a:schemeClr val="tx1"/>
                                    </a:solidFill>
                                    <a:latin typeface="Cambria Math" panose="02040503050406030204" pitchFamily="18" charset="0"/>
                                  </a:rPr>
                                  <m:t>.</m:t>
                                </m:r>
                              </m:e>
                              <m:e>
                                <m:sSub>
                                  <m:sSubPr>
                                    <m:ctrlPr>
                                      <a:rPr lang="en-US" sz="2400" i="1">
                                        <a:latin typeface="Cambria Math" panose="02040503050406030204" pitchFamily="18" charset="0"/>
                                      </a:rPr>
                                    </m:ctrlPr>
                                  </m:sSubPr>
                                  <m:e>
                                    <m:r>
                                      <a:rPr lang="en-GB" sz="2400" i="1">
                                        <a:latin typeface="Cambria Math" panose="02040503050406030204" pitchFamily="18" charset="0"/>
                                      </a:rPr>
                                      <m:t>𝑘</m:t>
                                    </m:r>
                                  </m:e>
                                  <m:sub>
                                    <m:r>
                                      <a:rPr lang="en-GB" sz="2400" b="0" i="1" smtClean="0">
                                        <a:latin typeface="Cambria Math" panose="02040503050406030204" pitchFamily="18" charset="0"/>
                                      </a:rPr>
                                      <m:t>22</m:t>
                                    </m:r>
                                  </m:sub>
                                </m:sSub>
                              </m:e>
                              <m:e>
                                <m:r>
                                  <a:rPr lang="en-GB" sz="2400" b="0" i="1" smtClean="0">
                                    <a:solidFill>
                                      <a:schemeClr val="tx1"/>
                                    </a:solidFill>
                                    <a:latin typeface="Cambria Math" panose="02040503050406030204" pitchFamily="18" charset="0"/>
                                  </a:rPr>
                                  <m:t>.</m:t>
                                </m:r>
                              </m:e>
                            </m:mr>
                            <m:mr>
                              <m:e>
                                <m:eqArr>
                                  <m:eqArrPr>
                                    <m:ctrlPr>
                                      <a:rPr lang="en-US" sz="2400" i="1" smtClean="0">
                                        <a:solidFill>
                                          <a:schemeClr val="tx1"/>
                                        </a:solidFill>
                                        <a:latin typeface="Cambria Math" panose="02040503050406030204" pitchFamily="18" charset="0"/>
                                      </a:rPr>
                                    </m:ctrlPr>
                                  </m:eqArrPr>
                                  <m:e>
                                    <m:r>
                                      <a:rPr lang="en-GB" sz="2400" b="0" i="1" smtClean="0">
                                        <a:solidFill>
                                          <a:schemeClr val="tx1"/>
                                        </a:solidFill>
                                        <a:latin typeface="Cambria Math" panose="02040503050406030204" pitchFamily="18" charset="0"/>
                                      </a:rPr>
                                      <m:t>.</m:t>
                                    </m:r>
                                  </m:e>
                                  <m:e>
                                    <m:sSub>
                                      <m:sSubPr>
                                        <m:ctrlPr>
                                          <a:rPr lang="en-US" sz="2400" i="1">
                                            <a:latin typeface="Cambria Math" panose="02040503050406030204" pitchFamily="18" charset="0"/>
                                          </a:rPr>
                                        </m:ctrlPr>
                                      </m:sSubPr>
                                      <m:e>
                                        <m:r>
                                          <a:rPr lang="en-GB" sz="2400" i="1">
                                            <a:latin typeface="Cambria Math" panose="02040503050406030204" pitchFamily="18" charset="0"/>
                                          </a:rPr>
                                          <m:t>𝑘</m:t>
                                        </m:r>
                                      </m:e>
                                      <m:sub>
                                        <m:r>
                                          <a:rPr lang="en-GB" sz="2400" b="0" i="1" smtClean="0">
                                            <a:latin typeface="Cambria Math" panose="02040503050406030204" pitchFamily="18" charset="0"/>
                                          </a:rPr>
                                          <m:t>𝑛</m:t>
                                        </m:r>
                                        <m:r>
                                          <a:rPr lang="en-GB" sz="2400" i="1">
                                            <a:latin typeface="Cambria Math" panose="02040503050406030204" pitchFamily="18" charset="0"/>
                                          </a:rPr>
                                          <m:t>1</m:t>
                                        </m:r>
                                      </m:sub>
                                    </m:sSub>
                                  </m:e>
                                </m:eqArr>
                              </m:e>
                              <m:e>
                                <m:eqArr>
                                  <m:eqArrPr>
                                    <m:ctrlPr>
                                      <a:rPr lang="en-US" sz="2400" i="1" smtClean="0">
                                        <a:solidFill>
                                          <a:schemeClr val="tx1"/>
                                        </a:solidFill>
                                        <a:latin typeface="Cambria Math" panose="02040503050406030204" pitchFamily="18" charset="0"/>
                                      </a:rPr>
                                    </m:ctrlPr>
                                  </m:eqArrPr>
                                  <m:e>
                                    <m:r>
                                      <a:rPr lang="en-GB" sz="2400" b="0" i="1" smtClean="0">
                                        <a:solidFill>
                                          <a:schemeClr val="tx1"/>
                                        </a:solidFill>
                                        <a:latin typeface="Cambria Math" panose="02040503050406030204" pitchFamily="18" charset="0"/>
                                      </a:rPr>
                                      <m:t>.</m:t>
                                    </m:r>
                                  </m:e>
                                  <m:e>
                                    <m:r>
                                      <a:rPr lang="en-GB" sz="2400" b="0" i="1" smtClean="0">
                                        <a:latin typeface="Cambria Math" panose="02040503050406030204" pitchFamily="18" charset="0"/>
                                      </a:rPr>
                                      <m:t>.</m:t>
                                    </m:r>
                                  </m:e>
                                </m:eqArr>
                              </m:e>
                              <m:e>
                                <m:eqArr>
                                  <m:eqArrPr>
                                    <m:ctrlPr>
                                      <a:rPr lang="en-US" sz="2400" i="1" smtClean="0">
                                        <a:solidFill>
                                          <a:schemeClr val="tx1"/>
                                        </a:solidFill>
                                        <a:latin typeface="Cambria Math" panose="02040503050406030204" pitchFamily="18" charset="0"/>
                                      </a:rPr>
                                    </m:ctrlPr>
                                  </m:eqArrPr>
                                  <m:e>
                                    <m:r>
                                      <a:rPr lang="en-GB" sz="2400" b="0" i="1" smtClean="0">
                                        <a:solidFill>
                                          <a:schemeClr val="tx1"/>
                                        </a:solidFill>
                                        <a:latin typeface="Cambria Math" panose="02040503050406030204" pitchFamily="18" charset="0"/>
                                      </a:rPr>
                                      <m:t>.</m:t>
                                    </m:r>
                                  </m:e>
                                  <m:e>
                                    <m:r>
                                      <a:rPr lang="en-GB" sz="2400" b="0" i="1" smtClean="0">
                                        <a:latin typeface="Cambria Math" panose="02040503050406030204" pitchFamily="18" charset="0"/>
                                      </a:rPr>
                                      <m:t>.</m:t>
                                    </m:r>
                                  </m:e>
                                </m:eqArr>
                              </m:e>
                            </m:mr>
                          </m:m>
                          <m:r>
                            <a:rPr lang="en-GB" sz="2400" b="0" i="1" smtClean="0">
                              <a:solidFill>
                                <a:schemeClr val="tx1"/>
                              </a:solidFill>
                              <a:latin typeface="Cambria Math" panose="02040503050406030204" pitchFamily="18" charset="0"/>
                            </a:rPr>
                            <m:t>   </m:t>
                          </m:r>
                          <m:m>
                            <m:mPr>
                              <m:mcs>
                                <m:mc>
                                  <m:mcPr>
                                    <m:count m:val="3"/>
                                    <m:mcJc m:val="center"/>
                                  </m:mcPr>
                                </m:mc>
                              </m:mcs>
                              <m:ctrlPr>
                                <a:rPr lang="en-GB" sz="2400" b="0" i="1" smtClean="0">
                                  <a:solidFill>
                                    <a:schemeClr val="tx1"/>
                                  </a:solidFill>
                                  <a:latin typeface="Cambria Math" panose="02040503050406030204" pitchFamily="18" charset="0"/>
                                </a:rPr>
                              </m:ctrlPr>
                            </m:mPr>
                            <m:mr>
                              <m:e>
                                <m:r>
                                  <m:rPr>
                                    <m:brk m:alnAt="7"/>
                                  </m:rPr>
                                  <a:rPr lang="en-GB" sz="2400" b="0" i="1" smtClean="0">
                                    <a:solidFill>
                                      <a:schemeClr val="tx1"/>
                                    </a:solidFill>
                                    <a:latin typeface="Cambria Math" panose="02040503050406030204" pitchFamily="18" charset="0"/>
                                  </a:rPr>
                                  <m:t>.</m:t>
                                </m:r>
                              </m:e>
                              <m:e>
                                <m:r>
                                  <a:rPr lang="en-GB" sz="2400" b="0" i="1" smtClean="0">
                                    <a:solidFill>
                                      <a:schemeClr val="tx1"/>
                                    </a:solidFill>
                                    <a:latin typeface="Cambria Math" panose="02040503050406030204" pitchFamily="18" charset="0"/>
                                  </a:rPr>
                                  <m:t>.</m:t>
                                </m:r>
                              </m:e>
                              <m:e>
                                <m:sSub>
                                  <m:sSubPr>
                                    <m:ctrlPr>
                                      <a:rPr lang="en-US" sz="2400" i="1">
                                        <a:latin typeface="Cambria Math" panose="02040503050406030204" pitchFamily="18" charset="0"/>
                                      </a:rPr>
                                    </m:ctrlPr>
                                  </m:sSubPr>
                                  <m:e>
                                    <m:r>
                                      <a:rPr lang="en-GB" sz="2400" i="1">
                                        <a:latin typeface="Cambria Math" panose="02040503050406030204" pitchFamily="18" charset="0"/>
                                      </a:rPr>
                                      <m:t>𝑘</m:t>
                                    </m:r>
                                  </m:e>
                                  <m:sub>
                                    <m:r>
                                      <a:rPr lang="en-GB" sz="2400" i="1">
                                        <a:latin typeface="Cambria Math" panose="02040503050406030204" pitchFamily="18" charset="0"/>
                                      </a:rPr>
                                      <m:t>1</m:t>
                                    </m:r>
                                    <m:r>
                                      <a:rPr lang="en-GB" sz="2400" b="0" i="1" smtClean="0">
                                        <a:latin typeface="Cambria Math" panose="02040503050406030204" pitchFamily="18" charset="0"/>
                                      </a:rPr>
                                      <m:t>𝑛</m:t>
                                    </m:r>
                                  </m:sub>
                                </m:sSub>
                              </m:e>
                            </m:mr>
                            <m:mr>
                              <m:e>
                                <m:r>
                                  <a:rPr lang="en-GB" sz="2400" b="0" i="1" smtClean="0">
                                    <a:solidFill>
                                      <a:schemeClr val="tx1"/>
                                    </a:solidFill>
                                    <a:latin typeface="Cambria Math" panose="02040503050406030204" pitchFamily="18" charset="0"/>
                                  </a:rPr>
                                  <m:t>.</m:t>
                                </m:r>
                              </m:e>
                              <m:e>
                                <m:r>
                                  <a:rPr lang="en-GB" sz="2400" b="0" i="1" smtClean="0">
                                    <a:solidFill>
                                      <a:schemeClr val="tx1"/>
                                    </a:solidFill>
                                    <a:latin typeface="Cambria Math" panose="02040503050406030204" pitchFamily="18" charset="0"/>
                                  </a:rPr>
                                  <m:t>.</m:t>
                                </m:r>
                              </m:e>
                              <m:e>
                                <m:r>
                                  <a:rPr lang="en-GB" sz="2400" b="0" i="1" smtClean="0">
                                    <a:solidFill>
                                      <a:schemeClr val="tx1"/>
                                    </a:solidFill>
                                    <a:latin typeface="Cambria Math" panose="02040503050406030204" pitchFamily="18" charset="0"/>
                                  </a:rPr>
                                  <m:t>.</m:t>
                                </m:r>
                              </m:e>
                            </m:mr>
                            <m:mr>
                              <m:e>
                                <m:eqArr>
                                  <m:eqArrPr>
                                    <m:ctrlPr>
                                      <a:rPr lang="en-GB" sz="2400" b="0" i="1" smtClean="0">
                                        <a:solidFill>
                                          <a:schemeClr val="tx1"/>
                                        </a:solidFill>
                                        <a:latin typeface="Cambria Math" panose="02040503050406030204" pitchFamily="18" charset="0"/>
                                      </a:rPr>
                                    </m:ctrlPr>
                                  </m:eqArrPr>
                                  <m:e>
                                    <m:r>
                                      <a:rPr lang="en-GB" sz="2400" b="0" i="1" smtClean="0">
                                        <a:solidFill>
                                          <a:schemeClr val="tx1"/>
                                        </a:solidFill>
                                        <a:latin typeface="Cambria Math" panose="02040503050406030204" pitchFamily="18" charset="0"/>
                                      </a:rPr>
                                      <m:t>.</m:t>
                                    </m:r>
                                  </m:e>
                                  <m:e>
                                    <m:r>
                                      <a:rPr lang="en-GB" sz="2400" b="0" i="1" smtClean="0">
                                        <a:latin typeface="Cambria Math" panose="02040503050406030204" pitchFamily="18" charset="0"/>
                                      </a:rPr>
                                      <m:t>.</m:t>
                                    </m:r>
                                  </m:e>
                                </m:eqArr>
                              </m:e>
                              <m:e>
                                <m:eqArr>
                                  <m:eqArrPr>
                                    <m:ctrlPr>
                                      <a:rPr lang="en-GB" sz="2400" b="0" i="1" smtClean="0">
                                        <a:solidFill>
                                          <a:schemeClr val="tx1"/>
                                        </a:solidFill>
                                        <a:latin typeface="Cambria Math" panose="02040503050406030204" pitchFamily="18" charset="0"/>
                                      </a:rPr>
                                    </m:ctrlPr>
                                  </m:eqArrPr>
                                  <m:e>
                                    <m:r>
                                      <a:rPr lang="en-GB" sz="2400" b="0" i="1" smtClean="0">
                                        <a:solidFill>
                                          <a:schemeClr val="tx1"/>
                                        </a:solidFill>
                                        <a:latin typeface="Cambria Math" panose="02040503050406030204" pitchFamily="18" charset="0"/>
                                      </a:rPr>
                                      <m:t>.</m:t>
                                    </m:r>
                                  </m:e>
                                  <m:e>
                                    <m:r>
                                      <a:rPr lang="en-GB" sz="2400" b="0" i="1" smtClean="0">
                                        <a:latin typeface="Cambria Math" panose="02040503050406030204" pitchFamily="18" charset="0"/>
                                      </a:rPr>
                                      <m:t>.</m:t>
                                    </m:r>
                                  </m:e>
                                </m:eqArr>
                              </m:e>
                              <m:e>
                                <m:eqArr>
                                  <m:eqArrPr>
                                    <m:ctrlPr>
                                      <a:rPr lang="en-GB" sz="2400" b="0" i="1" smtClean="0">
                                        <a:solidFill>
                                          <a:schemeClr val="tx1"/>
                                        </a:solidFill>
                                        <a:latin typeface="Cambria Math" panose="02040503050406030204" pitchFamily="18" charset="0"/>
                                      </a:rPr>
                                    </m:ctrlPr>
                                  </m:eqArrPr>
                                  <m:e>
                                    <m:r>
                                      <a:rPr lang="en-GB" sz="2400" b="0" i="1" smtClean="0">
                                        <a:solidFill>
                                          <a:schemeClr val="tx1"/>
                                        </a:solidFill>
                                        <a:latin typeface="Cambria Math" panose="02040503050406030204" pitchFamily="18" charset="0"/>
                                      </a:rPr>
                                      <m:t>.</m:t>
                                    </m:r>
                                  </m:e>
                                  <m:e>
                                    <m:sSub>
                                      <m:sSubPr>
                                        <m:ctrlPr>
                                          <a:rPr lang="en-US" sz="2400" i="1">
                                            <a:latin typeface="Cambria Math" panose="02040503050406030204" pitchFamily="18" charset="0"/>
                                          </a:rPr>
                                        </m:ctrlPr>
                                      </m:sSubPr>
                                      <m:e>
                                        <m:r>
                                          <a:rPr lang="en-GB" sz="2400" i="1">
                                            <a:latin typeface="Cambria Math" panose="02040503050406030204" pitchFamily="18" charset="0"/>
                                          </a:rPr>
                                          <m:t>𝑘</m:t>
                                        </m:r>
                                      </m:e>
                                      <m:sub>
                                        <m:r>
                                          <a:rPr lang="en-GB" sz="2400" b="0" i="1" smtClean="0">
                                            <a:latin typeface="Cambria Math" panose="02040503050406030204" pitchFamily="18" charset="0"/>
                                          </a:rPr>
                                          <m:t>𝑛𝑛</m:t>
                                        </m:r>
                                      </m:sub>
                                    </m:sSub>
                                  </m:e>
                                </m:eqArr>
                              </m:e>
                            </m:mr>
                          </m:m>
                        </m:e>
                      </m:d>
                      <m:d>
                        <m:dPr>
                          <m:begChr m:val="{"/>
                          <m:endChr m:val="}"/>
                          <m:ctrlPr>
                            <a:rPr lang="en-US" sz="2400" i="1">
                              <a:solidFill>
                                <a:schemeClr val="tx1"/>
                              </a:solidFill>
                              <a:latin typeface="Cambria Math" panose="02040503050406030204" pitchFamily="18" charset="0"/>
                            </a:rPr>
                          </m:ctrlPr>
                        </m:dPr>
                        <m:e>
                          <m:eqArr>
                            <m:eqArrPr>
                              <m:ctrlPr>
                                <a:rPr lang="en-US" sz="2400" i="1">
                                  <a:solidFill>
                                    <a:schemeClr val="tx1"/>
                                  </a:solidFill>
                                  <a:latin typeface="Cambria Math" panose="02040503050406030204" pitchFamily="18" charset="0"/>
                                </a:rPr>
                              </m:ctrlPr>
                            </m:eqArrPr>
                            <m:e>
                              <m:r>
                                <a:rPr lang="en-US" sz="2400" i="0">
                                  <a:solidFill>
                                    <a:schemeClr val="tx1"/>
                                  </a:solidFill>
                                  <a:latin typeface="Cambria Math" panose="02040503050406030204" pitchFamily="18" charset="0"/>
                                </a:rPr>
                                <m:t>&amp;</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𝑢</m:t>
                                  </m:r>
                                </m:e>
                                <m:sub>
                                  <m:r>
                                    <a:rPr lang="en-GB" sz="2400" b="0" i="1" smtClean="0">
                                      <a:solidFill>
                                        <a:schemeClr val="tx1"/>
                                      </a:solidFill>
                                      <a:latin typeface="Cambria Math" panose="02040503050406030204" pitchFamily="18" charset="0"/>
                                    </a:rPr>
                                    <m:t>1</m:t>
                                  </m:r>
                                </m:sub>
                              </m:sSub>
                            </m:e>
                            <m:e>
                              <m:r>
                                <a:rPr lang="en-US" sz="2400" i="0">
                                  <a:solidFill>
                                    <a:schemeClr val="tx1"/>
                                  </a:solidFill>
                                  <a:latin typeface="Cambria Math" panose="02040503050406030204" pitchFamily="18" charset="0"/>
                                </a:rPr>
                                <m:t>&amp;</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𝑢</m:t>
                                  </m:r>
                                </m:e>
                                <m:sub>
                                  <m:r>
                                    <a:rPr lang="en-GB" sz="2400" b="0" i="1" smtClean="0">
                                      <a:solidFill>
                                        <a:schemeClr val="tx1"/>
                                      </a:solidFill>
                                      <a:latin typeface="Cambria Math" panose="02040503050406030204" pitchFamily="18" charset="0"/>
                                    </a:rPr>
                                    <m:t>2</m:t>
                                  </m:r>
                                </m:sub>
                              </m:sSub>
                            </m:e>
                            <m:e>
                              <m:r>
                                <a:rPr lang="en-GB" sz="2400" b="0" i="1" smtClean="0">
                                  <a:solidFill>
                                    <a:schemeClr val="tx1"/>
                                  </a:solidFill>
                                  <a:latin typeface="Cambria Math" panose="02040503050406030204" pitchFamily="18" charset="0"/>
                                </a:rPr>
                                <m:t>.</m:t>
                              </m:r>
                            </m:e>
                            <m:e>
                              <m:r>
                                <a:rPr lang="en-GB" sz="2400" b="0" i="1" smtClean="0">
                                  <a:solidFill>
                                    <a:schemeClr val="tx1"/>
                                  </a:solidFill>
                                  <a:latin typeface="Cambria Math" panose="02040503050406030204" pitchFamily="18" charset="0"/>
                                </a:rPr>
                                <m:t>.</m:t>
                              </m:r>
                            </m:e>
                            <m:e>
                              <m:r>
                                <a:rPr lang="en-GB" sz="2400" b="0" i="1" smtClean="0">
                                  <a:solidFill>
                                    <a:schemeClr val="tx1"/>
                                  </a:solidFill>
                                  <a:latin typeface="Cambria Math" panose="02040503050406030204" pitchFamily="18" charset="0"/>
                                </a:rPr>
                                <m:t>.</m:t>
                              </m:r>
                            </m:e>
                            <m:e>
                              <m:sSub>
                                <m:sSubPr>
                                  <m:ctrlPr>
                                    <a:rPr lang="en-US" sz="2400" i="1">
                                      <a:latin typeface="Cambria Math" panose="02040503050406030204" pitchFamily="18" charset="0"/>
                                    </a:rPr>
                                  </m:ctrlPr>
                                </m:sSubPr>
                                <m:e>
                                  <m:r>
                                    <a:rPr lang="en-US" sz="2400" i="1">
                                      <a:latin typeface="Cambria Math" panose="02040503050406030204" pitchFamily="18" charset="0"/>
                                    </a:rPr>
                                    <m:t>𝑢</m:t>
                                  </m:r>
                                </m:e>
                                <m:sub>
                                  <m:r>
                                    <a:rPr lang="en-GB" sz="2400" b="0" i="1" smtClean="0">
                                      <a:latin typeface="Cambria Math" panose="02040503050406030204" pitchFamily="18" charset="0"/>
                                    </a:rPr>
                                    <m:t>𝑛</m:t>
                                  </m:r>
                                </m:sub>
                              </m:sSub>
                            </m:e>
                          </m:eqArr>
                        </m:e>
                      </m:d>
                      <m:r>
                        <a:rPr lang="en-US" sz="2400" i="0">
                          <a:solidFill>
                            <a:schemeClr val="tx1"/>
                          </a:solidFill>
                          <a:latin typeface="Cambria Math" panose="02040503050406030204" pitchFamily="18" charset="0"/>
                        </a:rPr>
                        <m:t>=</m:t>
                      </m:r>
                      <m:d>
                        <m:dPr>
                          <m:begChr m:val="{"/>
                          <m:endChr m:val="}"/>
                          <m:ctrlPr>
                            <a:rPr lang="en-US" sz="2400" i="1">
                              <a:solidFill>
                                <a:schemeClr val="tx1"/>
                              </a:solidFill>
                              <a:latin typeface="Cambria Math" panose="02040503050406030204" pitchFamily="18" charset="0"/>
                            </a:rPr>
                          </m:ctrlPr>
                        </m:dPr>
                        <m:e>
                          <m:eqArr>
                            <m:eqArrPr>
                              <m:ctrlPr>
                                <a:rPr lang="en-US" sz="2400" i="1">
                                  <a:solidFill>
                                    <a:schemeClr val="tx1"/>
                                  </a:solidFill>
                                  <a:latin typeface="Cambria Math" panose="02040503050406030204" pitchFamily="18" charset="0"/>
                                </a:rPr>
                              </m:ctrlPr>
                            </m:eqArrPr>
                            <m:e>
                              <m:r>
                                <a:rPr lang="en-US" sz="2400" i="0">
                                  <a:solidFill>
                                    <a:schemeClr val="tx1"/>
                                  </a:solidFill>
                                  <a:latin typeface="Cambria Math" panose="02040503050406030204" pitchFamily="18" charset="0"/>
                                </a:rPr>
                                <m:t>&amp;</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𝑓</m:t>
                                  </m:r>
                                </m:e>
                                <m:sub>
                                  <m:r>
                                    <a:rPr lang="en-GB" sz="2400" b="0" i="1" smtClean="0">
                                      <a:solidFill>
                                        <a:schemeClr val="tx1"/>
                                      </a:solidFill>
                                      <a:latin typeface="Cambria Math" panose="02040503050406030204" pitchFamily="18" charset="0"/>
                                    </a:rPr>
                                    <m:t>1</m:t>
                                  </m:r>
                                </m:sub>
                              </m:sSub>
                            </m:e>
                            <m:e>
                              <m:r>
                                <a:rPr lang="en-US" sz="2400" i="0">
                                  <a:solidFill>
                                    <a:schemeClr val="tx1"/>
                                  </a:solidFill>
                                  <a:latin typeface="Cambria Math" panose="02040503050406030204" pitchFamily="18" charset="0"/>
                                </a:rPr>
                                <m:t>&amp;</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𝑓</m:t>
                                  </m:r>
                                </m:e>
                                <m:sub>
                                  <m:r>
                                    <a:rPr lang="en-GB" sz="2400" b="0" i="1" smtClean="0">
                                      <a:solidFill>
                                        <a:schemeClr val="tx1"/>
                                      </a:solidFill>
                                      <a:latin typeface="Cambria Math" panose="02040503050406030204" pitchFamily="18" charset="0"/>
                                    </a:rPr>
                                    <m:t>2</m:t>
                                  </m:r>
                                </m:sub>
                              </m:sSub>
                            </m:e>
                            <m:e>
                              <m:r>
                                <a:rPr lang="en-GB" sz="2400" b="0" i="1" smtClean="0">
                                  <a:solidFill>
                                    <a:schemeClr val="tx1"/>
                                  </a:solidFill>
                                  <a:latin typeface="Cambria Math" panose="02040503050406030204" pitchFamily="18" charset="0"/>
                                </a:rPr>
                                <m:t>.</m:t>
                              </m:r>
                            </m:e>
                            <m:e>
                              <m:r>
                                <a:rPr lang="en-GB" sz="2400" b="0" i="1" smtClean="0">
                                  <a:solidFill>
                                    <a:schemeClr val="tx1"/>
                                  </a:solidFill>
                                  <a:latin typeface="Cambria Math" panose="02040503050406030204" pitchFamily="18" charset="0"/>
                                </a:rPr>
                                <m:t>.</m:t>
                              </m:r>
                            </m:e>
                            <m:e>
                              <m:r>
                                <a:rPr lang="en-GB" sz="2400" b="0" i="1" smtClean="0">
                                  <a:solidFill>
                                    <a:schemeClr val="tx1"/>
                                  </a:solidFill>
                                  <a:latin typeface="Cambria Math" panose="02040503050406030204" pitchFamily="18" charset="0"/>
                                </a:rPr>
                                <m:t>.</m:t>
                              </m:r>
                            </m:e>
                            <m:e>
                              <m:sSub>
                                <m:sSubPr>
                                  <m:ctrlPr>
                                    <a:rPr lang="en-US" sz="2400" i="1">
                                      <a:latin typeface="Cambria Math" panose="02040503050406030204" pitchFamily="18" charset="0"/>
                                    </a:rPr>
                                  </m:ctrlPr>
                                </m:sSubPr>
                                <m:e>
                                  <m:r>
                                    <a:rPr lang="en-US" sz="2400" i="1">
                                      <a:latin typeface="Cambria Math" panose="02040503050406030204" pitchFamily="18" charset="0"/>
                                    </a:rPr>
                                    <m:t>𝑓</m:t>
                                  </m:r>
                                </m:e>
                                <m:sub>
                                  <m:r>
                                    <a:rPr lang="en-GB" sz="2400" b="0" i="1" smtClean="0">
                                      <a:latin typeface="Cambria Math" panose="02040503050406030204" pitchFamily="18" charset="0"/>
                                    </a:rPr>
                                    <m:t>𝑛</m:t>
                                  </m:r>
                                </m:sub>
                              </m:sSub>
                            </m:e>
                          </m:eqArr>
                        </m:e>
                      </m:d>
                    </m:oMath>
                  </m:oMathPara>
                </a14:m>
                <a:endParaRPr lang="en-US" sz="2400">
                  <a:solidFill>
                    <a:schemeClr val="tx1"/>
                  </a:solidFill>
                </a:endParaRPr>
              </a:p>
            </p:txBody>
          </p:sp>
        </mc:Choice>
        <mc:Fallback xmlns="">
          <p:sp>
            <p:nvSpPr>
              <p:cNvPr id="6" name="TextBox 5">
                <a:extLst>
                  <a:ext uri="{FF2B5EF4-FFF2-40B4-BE49-F238E27FC236}">
                    <a16:creationId xmlns:a16="http://schemas.microsoft.com/office/drawing/2014/main" id="{BB8AAAB9-55B2-F1CE-2D1A-A9E666563D32}"/>
                  </a:ext>
                </a:extLst>
              </p:cNvPr>
              <p:cNvSpPr txBox="1">
                <a:spLocks noRot="1" noChangeAspect="1" noMove="1" noResize="1" noEditPoints="1" noAdjustHandles="1" noChangeArrowheads="1" noChangeShapeType="1" noTextEdit="1"/>
              </p:cNvSpPr>
              <p:nvPr/>
            </p:nvSpPr>
            <p:spPr>
              <a:xfrm>
                <a:off x="0" y="3715331"/>
                <a:ext cx="7900234" cy="2244653"/>
              </a:xfrm>
              <a:prstGeom prst="rect">
                <a:avLst/>
              </a:prstGeom>
              <a:blipFill>
                <a:blip r:embed="rId4"/>
                <a:stretch>
                  <a:fillRect/>
                </a:stretch>
              </a:blipFill>
            </p:spPr>
            <p:txBody>
              <a:bodyPr/>
              <a:lstStyle/>
              <a:p>
                <a:r>
                  <a:rPr lang="en-US">
                    <a:noFill/>
                  </a:rPr>
                  <a:t> </a:t>
                </a:r>
              </a:p>
            </p:txBody>
          </p:sp>
        </mc:Fallback>
      </mc:AlternateContent>
      <p:sp>
        <p:nvSpPr>
          <p:cNvPr id="8" name="Rectangle: Rounded Corners 7">
            <a:extLst>
              <a:ext uri="{FF2B5EF4-FFF2-40B4-BE49-F238E27FC236}">
                <a16:creationId xmlns:a16="http://schemas.microsoft.com/office/drawing/2014/main" id="{9932DEF6-9554-9AE1-10B3-EB6A975D7A1A}"/>
              </a:ext>
            </a:extLst>
          </p:cNvPr>
          <p:cNvSpPr/>
          <p:nvPr/>
        </p:nvSpPr>
        <p:spPr>
          <a:xfrm>
            <a:off x="7462299" y="1076657"/>
            <a:ext cx="4160520" cy="48442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2104305-7043-395E-45AC-0EFE54ABA0D9}"/>
                  </a:ext>
                </a:extLst>
              </p:cNvPr>
              <p:cNvSpPr txBox="1"/>
              <p:nvPr/>
            </p:nvSpPr>
            <p:spPr>
              <a:xfrm>
                <a:off x="7616587" y="1289953"/>
                <a:ext cx="3850944" cy="4278094"/>
              </a:xfrm>
              <a:prstGeom prst="rect">
                <a:avLst/>
              </a:prstGeom>
              <a:noFill/>
            </p:spPr>
            <p:txBody>
              <a:bodyPr wrap="square" rtlCol="0">
                <a:spAutoFit/>
              </a:bodyPr>
              <a:lstStyle/>
              <a:p>
                <a:pPr algn="ctr"/>
                <a:r>
                  <a:rPr lang="en-US" sz="1600" b="1" i="1"/>
                  <a:t>Important to note:</a:t>
                </a:r>
              </a:p>
              <a:p>
                <a:pPr algn="ctr"/>
                <a:endParaRPr lang="en-US" sz="1600" b="1" i="1"/>
              </a:p>
              <a:p>
                <a:pPr marL="285750" indent="-285750">
                  <a:buFont typeface="Arial" panose="020B0604020202020204" pitchFamily="34" charset="0"/>
                  <a:buChar char="•"/>
                </a:pPr>
                <a:r>
                  <a:rPr lang="en-GB" sz="1600"/>
                  <a:t>Size of Stiffness matrix (</a:t>
                </a:r>
                <a:r>
                  <a:rPr lang="en-GB" sz="1600" b="1" err="1"/>
                  <a:t>nxn</a:t>
                </a:r>
                <a:r>
                  <a:rPr lang="en-GB" sz="1600"/>
                  <a:t>) depends on the number of nodes and their degrees of freedom</a:t>
                </a:r>
                <a:r>
                  <a:rPr lang="en-US" sz="1600"/>
                  <a:t>. </a:t>
                </a:r>
              </a:p>
              <a:p>
                <a:pPr marL="285750" indent="-285750">
                  <a:buFont typeface="Arial" panose="020B0604020202020204" pitchFamily="34" charset="0"/>
                  <a:buChar char="•"/>
                </a:pPr>
                <a:r>
                  <a:rPr lang="en-US" sz="1600"/>
                  <a:t>A finer mesh corresponds to a larger matrix and thus more computational time. </a:t>
                </a:r>
              </a:p>
              <a:p>
                <a:pPr marL="285750" indent="-285750">
                  <a:buFont typeface="Arial" panose="020B0604020202020204" pitchFamily="34" charset="0"/>
                  <a:buChar char="•"/>
                </a:pPr>
                <a:r>
                  <a:rPr lang="en-US" sz="1600"/>
                  <a:t>In the case of 3D analysis, it is possible to have n&gt;10</a:t>
                </a:r>
                <a:r>
                  <a:rPr lang="en-US" sz="1600" baseline="30000"/>
                  <a:t>5</a:t>
                </a:r>
                <a:endParaRPr lang="en-US" sz="1600"/>
              </a:p>
              <a:p>
                <a:pPr marL="285750" indent="-285750">
                  <a:buFont typeface="Arial" panose="020B0604020202020204" pitchFamily="34" charset="0"/>
                  <a:buChar char="•"/>
                </a:pPr>
                <a:r>
                  <a:rPr lang="en-US" sz="1600"/>
                  <a:t>Elements of </a:t>
                </a:r>
                <a14:m>
                  <m:oMath xmlns:m="http://schemas.openxmlformats.org/officeDocument/2006/math">
                    <m:d>
                      <m:dPr>
                        <m:begChr m:val="["/>
                        <m:endChr m:val="]"/>
                        <m:ctrlPr>
                          <a:rPr lang="en-US" sz="1600" b="1" i="1" smtClean="0">
                            <a:latin typeface="Cambria Math" panose="02040503050406030204" pitchFamily="18" charset="0"/>
                          </a:rPr>
                        </m:ctrlPr>
                      </m:dPr>
                      <m:e>
                        <m:r>
                          <a:rPr lang="en-US" sz="1600" b="1" i="1">
                            <a:latin typeface="Cambria Math" panose="02040503050406030204" pitchFamily="18" charset="0"/>
                          </a:rPr>
                          <m:t>𝑲</m:t>
                        </m:r>
                      </m:e>
                    </m:d>
                  </m:oMath>
                </a14:m>
                <a:r>
                  <a:rPr lang="en-US" sz="1600"/>
                  <a:t> depend on material properties and the chosen mesh element type. </a:t>
                </a:r>
              </a:p>
              <a:p>
                <a:pPr marL="285750" indent="-285750">
                  <a:buFont typeface="Arial" panose="020B0604020202020204" pitchFamily="34" charset="0"/>
                  <a:buChar char="•"/>
                </a:pPr>
                <a:r>
                  <a:rPr lang="en-US" sz="1600"/>
                  <a:t>Some elements of the force and displacement vectors are already known through boundary conditions (e.g. Fixed Support -&gt; </a:t>
                </a:r>
                <a:r>
                  <a:rPr lang="en-US" sz="1600" err="1"/>
                  <a:t>u</a:t>
                </a:r>
                <a:r>
                  <a:rPr lang="en-US" sz="1600" baseline="-25000" err="1"/>
                  <a:t>i</a:t>
                </a:r>
                <a:r>
                  <a:rPr lang="en-US" sz="1600"/>
                  <a:t>=0). </a:t>
                </a:r>
              </a:p>
            </p:txBody>
          </p:sp>
        </mc:Choice>
        <mc:Fallback xmlns="">
          <p:sp>
            <p:nvSpPr>
              <p:cNvPr id="9" name="TextBox 8">
                <a:extLst>
                  <a:ext uri="{FF2B5EF4-FFF2-40B4-BE49-F238E27FC236}">
                    <a16:creationId xmlns:a16="http://schemas.microsoft.com/office/drawing/2014/main" id="{E2104305-7043-395E-45AC-0EFE54ABA0D9}"/>
                  </a:ext>
                </a:extLst>
              </p:cNvPr>
              <p:cNvSpPr txBox="1">
                <a:spLocks noRot="1" noChangeAspect="1" noMove="1" noResize="1" noEditPoints="1" noAdjustHandles="1" noChangeArrowheads="1" noChangeShapeType="1" noTextEdit="1"/>
              </p:cNvSpPr>
              <p:nvPr/>
            </p:nvSpPr>
            <p:spPr>
              <a:xfrm>
                <a:off x="7616587" y="1289953"/>
                <a:ext cx="3850944" cy="4278094"/>
              </a:xfrm>
              <a:prstGeom prst="rect">
                <a:avLst/>
              </a:prstGeom>
              <a:blipFill>
                <a:blip r:embed="rId5"/>
                <a:stretch>
                  <a:fillRect l="-633" t="-428" r="-1266" b="-999"/>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670951C8-08DB-302F-6E67-F329A560E801}"/>
              </a:ext>
            </a:extLst>
          </p:cNvPr>
          <p:cNvCxnSpPr/>
          <p:nvPr/>
        </p:nvCxnSpPr>
        <p:spPr>
          <a:xfrm flipH="1">
            <a:off x="3145354" y="2149635"/>
            <a:ext cx="164592" cy="896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A9428F5-7EAA-E750-1A1D-07959DD9FD0F}"/>
              </a:ext>
            </a:extLst>
          </p:cNvPr>
          <p:cNvCxnSpPr>
            <a:cxnSpLocks/>
          </p:cNvCxnSpPr>
          <p:nvPr/>
        </p:nvCxnSpPr>
        <p:spPr>
          <a:xfrm>
            <a:off x="3727522" y="2137443"/>
            <a:ext cx="1082040" cy="7711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F487940-BEFE-B344-9359-5240C9904580}"/>
              </a:ext>
            </a:extLst>
          </p:cNvPr>
          <p:cNvCxnSpPr>
            <a:cxnSpLocks/>
          </p:cNvCxnSpPr>
          <p:nvPr/>
        </p:nvCxnSpPr>
        <p:spPr>
          <a:xfrm>
            <a:off x="4885762" y="2116107"/>
            <a:ext cx="1082040" cy="7711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7D64FEF-2003-54FD-D544-3C51E7CECE2C}"/>
              </a:ext>
            </a:extLst>
          </p:cNvPr>
          <p:cNvSpPr txBox="1"/>
          <p:nvPr/>
        </p:nvSpPr>
        <p:spPr>
          <a:xfrm>
            <a:off x="2121226" y="3054891"/>
            <a:ext cx="1874520" cy="646331"/>
          </a:xfrm>
          <a:prstGeom prst="rect">
            <a:avLst/>
          </a:prstGeom>
          <a:noFill/>
        </p:spPr>
        <p:txBody>
          <a:bodyPr wrap="square" rtlCol="0">
            <a:spAutoFit/>
          </a:bodyPr>
          <a:lstStyle/>
          <a:p>
            <a:pPr algn="ctr"/>
            <a:r>
              <a:rPr lang="en-GB"/>
              <a:t>Stiffness </a:t>
            </a:r>
          </a:p>
          <a:p>
            <a:pPr algn="ctr"/>
            <a:r>
              <a:rPr lang="en-GB"/>
              <a:t>Matrix</a:t>
            </a:r>
          </a:p>
        </p:txBody>
      </p:sp>
      <p:sp>
        <p:nvSpPr>
          <p:cNvPr id="17" name="TextBox 16">
            <a:extLst>
              <a:ext uri="{FF2B5EF4-FFF2-40B4-BE49-F238E27FC236}">
                <a16:creationId xmlns:a16="http://schemas.microsoft.com/office/drawing/2014/main" id="{6DE2C16E-81FF-1328-9CD4-5E68954D2082}"/>
              </a:ext>
            </a:extLst>
          </p:cNvPr>
          <p:cNvSpPr txBox="1"/>
          <p:nvPr/>
        </p:nvSpPr>
        <p:spPr>
          <a:xfrm>
            <a:off x="5623378" y="3042699"/>
            <a:ext cx="1149096" cy="646331"/>
          </a:xfrm>
          <a:prstGeom prst="rect">
            <a:avLst/>
          </a:prstGeom>
          <a:noFill/>
        </p:spPr>
        <p:txBody>
          <a:bodyPr wrap="square" rtlCol="0">
            <a:spAutoFit/>
          </a:bodyPr>
          <a:lstStyle/>
          <a:p>
            <a:pPr algn="ctr"/>
            <a:r>
              <a:rPr lang="en-GB"/>
              <a:t>Force </a:t>
            </a:r>
          </a:p>
          <a:p>
            <a:pPr algn="ctr"/>
            <a:r>
              <a:rPr lang="en-GB"/>
              <a:t>Vector</a:t>
            </a:r>
          </a:p>
        </p:txBody>
      </p:sp>
      <p:sp>
        <p:nvSpPr>
          <p:cNvPr id="18" name="TextBox 17">
            <a:extLst>
              <a:ext uri="{FF2B5EF4-FFF2-40B4-BE49-F238E27FC236}">
                <a16:creationId xmlns:a16="http://schemas.microsoft.com/office/drawing/2014/main" id="{475E5B21-D1B5-34AC-2B9E-19BC09CAD38C}"/>
              </a:ext>
            </a:extLst>
          </p:cNvPr>
          <p:cNvSpPr txBox="1"/>
          <p:nvPr/>
        </p:nvSpPr>
        <p:spPr>
          <a:xfrm>
            <a:off x="4279210" y="3048795"/>
            <a:ext cx="1539240" cy="646331"/>
          </a:xfrm>
          <a:prstGeom prst="rect">
            <a:avLst/>
          </a:prstGeom>
          <a:noFill/>
        </p:spPr>
        <p:txBody>
          <a:bodyPr wrap="square" rtlCol="0">
            <a:spAutoFit/>
          </a:bodyPr>
          <a:lstStyle/>
          <a:p>
            <a:pPr algn="ctr"/>
            <a:r>
              <a:rPr lang="en-GB"/>
              <a:t>Displacement </a:t>
            </a:r>
          </a:p>
          <a:p>
            <a:pPr algn="ctr"/>
            <a:r>
              <a:rPr lang="en-GB"/>
              <a:t>Vector</a:t>
            </a:r>
          </a:p>
        </p:txBody>
      </p:sp>
      <p:sp>
        <p:nvSpPr>
          <p:cNvPr id="3" name="TextBox 2">
            <a:extLst>
              <a:ext uri="{FF2B5EF4-FFF2-40B4-BE49-F238E27FC236}">
                <a16:creationId xmlns:a16="http://schemas.microsoft.com/office/drawing/2014/main" id="{1D401954-0C0A-D778-4F03-C8362BF24F92}"/>
              </a:ext>
            </a:extLst>
          </p:cNvPr>
          <p:cNvSpPr txBox="1"/>
          <p:nvPr/>
        </p:nvSpPr>
        <p:spPr>
          <a:xfrm>
            <a:off x="278295" y="934278"/>
            <a:ext cx="6698974" cy="369332"/>
          </a:xfrm>
          <a:prstGeom prst="rect">
            <a:avLst/>
          </a:prstGeom>
          <a:noFill/>
        </p:spPr>
        <p:txBody>
          <a:bodyPr wrap="square" rtlCol="0">
            <a:spAutoFit/>
          </a:bodyPr>
          <a:lstStyle/>
          <a:p>
            <a:r>
              <a:rPr lang="en-GB"/>
              <a:t>Element Stiffness Matrixes are combined into global stiffness matrix: </a:t>
            </a:r>
          </a:p>
        </p:txBody>
      </p:sp>
    </p:spTree>
    <p:extLst>
      <p:ext uri="{BB962C8B-B14F-4D97-AF65-F5344CB8AC3E}">
        <p14:creationId xmlns:p14="http://schemas.microsoft.com/office/powerpoint/2010/main" val="2667919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B51BB7-50EC-B573-81DE-C428674D51DA}"/>
              </a:ext>
            </a:extLst>
          </p:cNvPr>
          <p:cNvSpPr>
            <a:spLocks noGrp="1"/>
          </p:cNvSpPr>
          <p:nvPr>
            <p:ph type="sldNum" sz="quarter" idx="11"/>
          </p:nvPr>
        </p:nvSpPr>
        <p:spPr/>
        <p:txBody>
          <a:bodyPr/>
          <a:lstStyle/>
          <a:p>
            <a:fld id="{F0D23093-2AB0-F74C-B865-1A12A15B650E}" type="slidenum">
              <a:rPr lang="en-US" smtClean="0"/>
              <a:pPr/>
              <a:t>9</a:t>
            </a:fld>
            <a:endParaRPr lang="en-US"/>
          </a:p>
        </p:txBody>
      </p:sp>
      <p:sp>
        <p:nvSpPr>
          <p:cNvPr id="3" name="Title 2">
            <a:extLst>
              <a:ext uri="{FF2B5EF4-FFF2-40B4-BE49-F238E27FC236}">
                <a16:creationId xmlns:a16="http://schemas.microsoft.com/office/drawing/2014/main" id="{759E21D9-E8F7-70E6-13BD-F276AD4AB04D}"/>
              </a:ext>
            </a:extLst>
          </p:cNvPr>
          <p:cNvSpPr>
            <a:spLocks noGrp="1"/>
          </p:cNvSpPr>
          <p:nvPr>
            <p:ph type="title"/>
          </p:nvPr>
        </p:nvSpPr>
        <p:spPr/>
        <p:txBody>
          <a:bodyPr/>
          <a:lstStyle/>
          <a:p>
            <a:r>
              <a:rPr lang="en-US"/>
              <a:t>Importance of Meshing</a:t>
            </a:r>
            <a:endParaRPr lang="en-DE"/>
          </a:p>
        </p:txBody>
      </p:sp>
      <p:sp>
        <p:nvSpPr>
          <p:cNvPr id="22" name="Text Placeholder 21">
            <a:extLst>
              <a:ext uri="{FF2B5EF4-FFF2-40B4-BE49-F238E27FC236}">
                <a16:creationId xmlns:a16="http://schemas.microsoft.com/office/drawing/2014/main" id="{AEF5BA72-8F03-2C99-9FC4-04957F2F71EE}"/>
              </a:ext>
            </a:extLst>
          </p:cNvPr>
          <p:cNvSpPr>
            <a:spLocks noGrp="1"/>
          </p:cNvSpPr>
          <p:nvPr>
            <p:ph type="body" sz="quarter" idx="13"/>
          </p:nvPr>
        </p:nvSpPr>
        <p:spPr>
          <a:xfrm>
            <a:off x="609600" y="1196752"/>
            <a:ext cx="6500117" cy="4423607"/>
          </a:xfrm>
        </p:spPr>
        <p:txBody>
          <a:bodyPr vert="horz" lIns="91440" tIns="45720" rIns="91440" bIns="45720" rtlCol="0" anchor="t">
            <a:normAutofit/>
          </a:bodyPr>
          <a:lstStyle/>
          <a:p>
            <a:pPr marL="0" indent="0">
              <a:buNone/>
            </a:pPr>
            <a:r>
              <a:rPr lang="en-US" sz="1800">
                <a:latin typeface="Calibri"/>
                <a:cs typeface="Calibri"/>
              </a:rPr>
              <a:t>Meshing involves dividing a geometry into elements and nodes.</a:t>
            </a:r>
          </a:p>
          <a:p>
            <a:pPr marL="0" indent="0">
              <a:buNone/>
            </a:pPr>
            <a:endParaRPr lang="en-US" sz="1800"/>
          </a:p>
          <a:p>
            <a:r>
              <a:rPr lang="en-US" sz="1800">
                <a:latin typeface="Calibri"/>
                <a:cs typeface="Calibri"/>
              </a:rPr>
              <a:t>It plays a key role in determining the accuracy of the results obtained from the FEM model.</a:t>
            </a:r>
          </a:p>
          <a:p>
            <a:r>
              <a:rPr lang="en-US" sz="1800">
                <a:latin typeface="Calibri"/>
                <a:cs typeface="Calibri"/>
              </a:rPr>
              <a:t>The smaller the mesh size (also known as a finer mesh), the more accurate the solution.</a:t>
            </a:r>
          </a:p>
          <a:p>
            <a:r>
              <a:rPr lang="en-US" sz="1800">
                <a:latin typeface="Calibri"/>
                <a:cs typeface="Calibri"/>
              </a:rPr>
              <a:t>A fine mesh leads to increased computational effort to run the simulation.</a:t>
            </a:r>
          </a:p>
          <a:p>
            <a:r>
              <a:rPr lang="en-US" sz="1800">
                <a:latin typeface="Calibri"/>
                <a:cs typeface="Calibri"/>
              </a:rPr>
              <a:t>Engineers carry out convergence studies to find a good balance between accuracy and run time in order to solve the problem.</a:t>
            </a:r>
          </a:p>
          <a:p>
            <a:r>
              <a:rPr lang="en-US" sz="1800">
                <a:latin typeface="Calibri"/>
                <a:cs typeface="Calibri"/>
              </a:rPr>
              <a:t>A typical solution that is used is to create a finer mesh in areas of interest (e.g. around stress concentration areas) or finer geometry in the model and coarser meshes in other areas.</a:t>
            </a:r>
          </a:p>
        </p:txBody>
      </p:sp>
      <p:grpSp>
        <p:nvGrpSpPr>
          <p:cNvPr id="21" name="Group 20">
            <a:extLst>
              <a:ext uri="{FF2B5EF4-FFF2-40B4-BE49-F238E27FC236}">
                <a16:creationId xmlns:a16="http://schemas.microsoft.com/office/drawing/2014/main" id="{FC4D3C49-9BB2-2FB7-B819-59EA5B1D63FE}"/>
              </a:ext>
            </a:extLst>
          </p:cNvPr>
          <p:cNvGrpSpPr/>
          <p:nvPr/>
        </p:nvGrpSpPr>
        <p:grpSpPr>
          <a:xfrm>
            <a:off x="8827059" y="1104907"/>
            <a:ext cx="1728195" cy="1564778"/>
            <a:chOff x="911422" y="1552973"/>
            <a:chExt cx="1728195" cy="1564778"/>
          </a:xfrm>
        </p:grpSpPr>
        <p:grpSp>
          <p:nvGrpSpPr>
            <p:cNvPr id="11" name="Group 10">
              <a:extLst>
                <a:ext uri="{FF2B5EF4-FFF2-40B4-BE49-F238E27FC236}">
                  <a16:creationId xmlns:a16="http://schemas.microsoft.com/office/drawing/2014/main" id="{53826FCE-A73B-C5D3-0279-C890FD651856}"/>
                </a:ext>
              </a:extLst>
            </p:cNvPr>
            <p:cNvGrpSpPr/>
            <p:nvPr/>
          </p:nvGrpSpPr>
          <p:grpSpPr>
            <a:xfrm>
              <a:off x="983432" y="1622054"/>
              <a:ext cx="1584178" cy="1440160"/>
              <a:chOff x="3647726" y="1772816"/>
              <a:chExt cx="2448272" cy="2016224"/>
            </a:xfrm>
          </p:grpSpPr>
          <p:sp>
            <p:nvSpPr>
              <p:cNvPr id="6" name="Rectangle 5">
                <a:extLst>
                  <a:ext uri="{FF2B5EF4-FFF2-40B4-BE49-F238E27FC236}">
                    <a16:creationId xmlns:a16="http://schemas.microsoft.com/office/drawing/2014/main" id="{2B5E7DC1-7818-5D34-45DC-818BDF67BD75}"/>
                  </a:ext>
                </a:extLst>
              </p:cNvPr>
              <p:cNvSpPr/>
              <p:nvPr/>
            </p:nvSpPr>
            <p:spPr>
              <a:xfrm>
                <a:off x="3647726" y="1772816"/>
                <a:ext cx="2448272" cy="2016224"/>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8" name="Straight Connector 7">
                <a:extLst>
                  <a:ext uri="{FF2B5EF4-FFF2-40B4-BE49-F238E27FC236}">
                    <a16:creationId xmlns:a16="http://schemas.microsoft.com/office/drawing/2014/main" id="{768E98F2-376B-ADAB-2686-5F172FBD5EA8}"/>
                  </a:ext>
                </a:extLst>
              </p:cNvPr>
              <p:cNvCxnSpPr>
                <a:stCxn id="6" idx="0"/>
                <a:endCxn id="6" idx="2"/>
              </p:cNvCxnSpPr>
              <p:nvPr/>
            </p:nvCxnSpPr>
            <p:spPr>
              <a:xfrm>
                <a:off x="4871862" y="1772816"/>
                <a:ext cx="0" cy="2016224"/>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119D96F2-C22C-858F-3F45-857B6AF16698}"/>
                  </a:ext>
                </a:extLst>
              </p:cNvPr>
              <p:cNvCxnSpPr>
                <a:stCxn id="6" idx="1"/>
              </p:cNvCxnSpPr>
              <p:nvPr/>
            </p:nvCxnSpPr>
            <p:spPr>
              <a:xfrm>
                <a:off x="3647726" y="2780928"/>
                <a:ext cx="2448272" cy="0"/>
              </a:xfrm>
              <a:prstGeom prst="line">
                <a:avLst/>
              </a:prstGeom>
            </p:spPr>
            <p:style>
              <a:lnRef idx="1">
                <a:schemeClr val="dk1"/>
              </a:lnRef>
              <a:fillRef idx="0">
                <a:schemeClr val="dk1"/>
              </a:fillRef>
              <a:effectRef idx="0">
                <a:schemeClr val="dk1"/>
              </a:effectRef>
              <a:fontRef idx="minor">
                <a:schemeClr val="tx1"/>
              </a:fontRef>
            </p:style>
          </p:cxnSp>
        </p:grpSp>
        <p:sp>
          <p:nvSpPr>
            <p:cNvPr id="12" name="Oval 11">
              <a:extLst>
                <a:ext uri="{FF2B5EF4-FFF2-40B4-BE49-F238E27FC236}">
                  <a16:creationId xmlns:a16="http://schemas.microsoft.com/office/drawing/2014/main" id="{9E0E87A2-2CE5-915C-254A-4DC24F761582}"/>
                </a:ext>
              </a:extLst>
            </p:cNvPr>
            <p:cNvSpPr/>
            <p:nvPr/>
          </p:nvSpPr>
          <p:spPr>
            <a:xfrm>
              <a:off x="911424" y="1552973"/>
              <a:ext cx="144015" cy="1381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Oval 12">
              <a:extLst>
                <a:ext uri="{FF2B5EF4-FFF2-40B4-BE49-F238E27FC236}">
                  <a16:creationId xmlns:a16="http://schemas.microsoft.com/office/drawing/2014/main" id="{7329E71B-E8BE-D77B-9F85-4BFA8CDEDFBD}"/>
                </a:ext>
              </a:extLst>
            </p:cNvPr>
            <p:cNvSpPr/>
            <p:nvPr/>
          </p:nvSpPr>
          <p:spPr>
            <a:xfrm>
              <a:off x="1703513" y="1552973"/>
              <a:ext cx="144015" cy="1381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Oval 13">
              <a:extLst>
                <a:ext uri="{FF2B5EF4-FFF2-40B4-BE49-F238E27FC236}">
                  <a16:creationId xmlns:a16="http://schemas.microsoft.com/office/drawing/2014/main" id="{597C84FB-32BF-2472-7D6C-D9DD787F7364}"/>
                </a:ext>
              </a:extLst>
            </p:cNvPr>
            <p:cNvSpPr/>
            <p:nvPr/>
          </p:nvSpPr>
          <p:spPr>
            <a:xfrm>
              <a:off x="2495602" y="1552973"/>
              <a:ext cx="144015" cy="1381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Oval 14">
              <a:extLst>
                <a:ext uri="{FF2B5EF4-FFF2-40B4-BE49-F238E27FC236}">
                  <a16:creationId xmlns:a16="http://schemas.microsoft.com/office/drawing/2014/main" id="{901667C3-D727-67E8-01A1-E2AABFF951D4}"/>
                </a:ext>
              </a:extLst>
            </p:cNvPr>
            <p:cNvSpPr/>
            <p:nvPr/>
          </p:nvSpPr>
          <p:spPr>
            <a:xfrm>
              <a:off x="911423" y="2259510"/>
              <a:ext cx="144015" cy="1381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Oval 15">
              <a:extLst>
                <a:ext uri="{FF2B5EF4-FFF2-40B4-BE49-F238E27FC236}">
                  <a16:creationId xmlns:a16="http://schemas.microsoft.com/office/drawing/2014/main" id="{EFA1C6EC-C3C0-D548-4218-C7F7DE368312}"/>
                </a:ext>
              </a:extLst>
            </p:cNvPr>
            <p:cNvSpPr/>
            <p:nvPr/>
          </p:nvSpPr>
          <p:spPr>
            <a:xfrm>
              <a:off x="1692332" y="2259510"/>
              <a:ext cx="144015" cy="1381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Oval 16">
              <a:extLst>
                <a:ext uri="{FF2B5EF4-FFF2-40B4-BE49-F238E27FC236}">
                  <a16:creationId xmlns:a16="http://schemas.microsoft.com/office/drawing/2014/main" id="{CCD97FBC-D52F-5AA2-0F33-CE7C87A05484}"/>
                </a:ext>
              </a:extLst>
            </p:cNvPr>
            <p:cNvSpPr/>
            <p:nvPr/>
          </p:nvSpPr>
          <p:spPr>
            <a:xfrm>
              <a:off x="2484421" y="2273053"/>
              <a:ext cx="144015" cy="1381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Oval 17">
              <a:extLst>
                <a:ext uri="{FF2B5EF4-FFF2-40B4-BE49-F238E27FC236}">
                  <a16:creationId xmlns:a16="http://schemas.microsoft.com/office/drawing/2014/main" id="{ED81EB34-01E4-4B14-C544-F0F367AD7391}"/>
                </a:ext>
              </a:extLst>
            </p:cNvPr>
            <p:cNvSpPr/>
            <p:nvPr/>
          </p:nvSpPr>
          <p:spPr>
            <a:xfrm>
              <a:off x="911422" y="2979590"/>
              <a:ext cx="144015" cy="1381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Oval 18">
              <a:extLst>
                <a:ext uri="{FF2B5EF4-FFF2-40B4-BE49-F238E27FC236}">
                  <a16:creationId xmlns:a16="http://schemas.microsoft.com/office/drawing/2014/main" id="{ADAB0BBB-5D29-EF57-A520-F02E03AC75D3}"/>
                </a:ext>
              </a:extLst>
            </p:cNvPr>
            <p:cNvSpPr/>
            <p:nvPr/>
          </p:nvSpPr>
          <p:spPr>
            <a:xfrm>
              <a:off x="1689172" y="2979590"/>
              <a:ext cx="144015" cy="1381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 name="Oval 19">
              <a:extLst>
                <a:ext uri="{FF2B5EF4-FFF2-40B4-BE49-F238E27FC236}">
                  <a16:creationId xmlns:a16="http://schemas.microsoft.com/office/drawing/2014/main" id="{90796318-72C9-DAED-09C4-311552F91B11}"/>
                </a:ext>
              </a:extLst>
            </p:cNvPr>
            <p:cNvSpPr/>
            <p:nvPr/>
          </p:nvSpPr>
          <p:spPr>
            <a:xfrm>
              <a:off x="2484421" y="2979590"/>
              <a:ext cx="144015" cy="1381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cxnSp>
        <p:nvCxnSpPr>
          <p:cNvPr id="24" name="Straight Arrow Connector 23">
            <a:extLst>
              <a:ext uri="{FF2B5EF4-FFF2-40B4-BE49-F238E27FC236}">
                <a16:creationId xmlns:a16="http://schemas.microsoft.com/office/drawing/2014/main" id="{AABCD5E8-EFC6-B352-4683-C9203F2342F0}"/>
              </a:ext>
            </a:extLst>
          </p:cNvPr>
          <p:cNvCxnSpPr/>
          <p:nvPr/>
        </p:nvCxnSpPr>
        <p:spPr>
          <a:xfrm flipV="1">
            <a:off x="8003687" y="1201419"/>
            <a:ext cx="720080" cy="3112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DB79B464-1508-B42B-45C7-135330F031BE}"/>
              </a:ext>
            </a:extLst>
          </p:cNvPr>
          <p:cNvSpPr txBox="1"/>
          <p:nvPr/>
        </p:nvSpPr>
        <p:spPr>
          <a:xfrm>
            <a:off x="7283607" y="1408298"/>
            <a:ext cx="720080" cy="369332"/>
          </a:xfrm>
          <a:prstGeom prst="rect">
            <a:avLst/>
          </a:prstGeom>
          <a:noFill/>
        </p:spPr>
        <p:txBody>
          <a:bodyPr wrap="square" rtlCol="0">
            <a:spAutoFit/>
          </a:bodyPr>
          <a:lstStyle/>
          <a:p>
            <a:r>
              <a:rPr lang="en-US"/>
              <a:t>node</a:t>
            </a:r>
            <a:endParaRPr lang="en-DE"/>
          </a:p>
        </p:txBody>
      </p:sp>
      <p:cxnSp>
        <p:nvCxnSpPr>
          <p:cNvPr id="26" name="Straight Arrow Connector 25">
            <a:extLst>
              <a:ext uri="{FF2B5EF4-FFF2-40B4-BE49-F238E27FC236}">
                <a16:creationId xmlns:a16="http://schemas.microsoft.com/office/drawing/2014/main" id="{C253A242-C6C1-96D4-F012-5951FEC92C99}"/>
              </a:ext>
            </a:extLst>
          </p:cNvPr>
          <p:cNvCxnSpPr>
            <a:cxnSpLocks/>
          </p:cNvCxnSpPr>
          <p:nvPr/>
        </p:nvCxnSpPr>
        <p:spPr>
          <a:xfrm>
            <a:off x="8330008" y="2198855"/>
            <a:ext cx="677074" cy="1018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1A2F3D5F-3461-FC89-14CC-EB5A30643F68}"/>
              </a:ext>
            </a:extLst>
          </p:cNvPr>
          <p:cNvSpPr txBox="1"/>
          <p:nvPr/>
        </p:nvSpPr>
        <p:spPr>
          <a:xfrm>
            <a:off x="7376718" y="1979964"/>
            <a:ext cx="986118" cy="369332"/>
          </a:xfrm>
          <a:prstGeom prst="rect">
            <a:avLst/>
          </a:prstGeom>
          <a:noFill/>
        </p:spPr>
        <p:txBody>
          <a:bodyPr wrap="square" rtlCol="0">
            <a:spAutoFit/>
          </a:bodyPr>
          <a:lstStyle/>
          <a:p>
            <a:r>
              <a:rPr lang="en-US"/>
              <a:t>element</a:t>
            </a:r>
            <a:endParaRPr lang="en-DE"/>
          </a:p>
        </p:txBody>
      </p:sp>
      <p:sp>
        <p:nvSpPr>
          <p:cNvPr id="37" name="TextBox 36">
            <a:extLst>
              <a:ext uri="{FF2B5EF4-FFF2-40B4-BE49-F238E27FC236}">
                <a16:creationId xmlns:a16="http://schemas.microsoft.com/office/drawing/2014/main" id="{B67908D3-4723-9168-12F2-D4DB5AA277A6}"/>
              </a:ext>
            </a:extLst>
          </p:cNvPr>
          <p:cNvSpPr txBox="1"/>
          <p:nvPr/>
        </p:nvSpPr>
        <p:spPr>
          <a:xfrm>
            <a:off x="7675489" y="5773910"/>
            <a:ext cx="4449857" cy="523220"/>
          </a:xfrm>
          <a:prstGeom prst="rect">
            <a:avLst/>
          </a:prstGeom>
          <a:noFill/>
        </p:spPr>
        <p:txBody>
          <a:bodyPr wrap="square" rtlCol="0">
            <a:spAutoFit/>
          </a:bodyPr>
          <a:lstStyle/>
          <a:p>
            <a:r>
              <a:rPr lang="en-US" sz="1400"/>
              <a:t>**This is a generic representation and there are exceptions to this rule in cases like locking or stress singularities </a:t>
            </a:r>
            <a:endParaRPr lang="en-DE" sz="1400"/>
          </a:p>
        </p:txBody>
      </p:sp>
      <p:grpSp>
        <p:nvGrpSpPr>
          <p:cNvPr id="41" name="Group 40">
            <a:extLst>
              <a:ext uri="{FF2B5EF4-FFF2-40B4-BE49-F238E27FC236}">
                <a16:creationId xmlns:a16="http://schemas.microsoft.com/office/drawing/2014/main" id="{B750246C-96E0-1C85-9997-ABE42A0B4632}"/>
              </a:ext>
            </a:extLst>
          </p:cNvPr>
          <p:cNvGrpSpPr/>
          <p:nvPr/>
        </p:nvGrpSpPr>
        <p:grpSpPr>
          <a:xfrm>
            <a:off x="8313065" y="2971251"/>
            <a:ext cx="3310250" cy="2143727"/>
            <a:chOff x="8145343" y="2938125"/>
            <a:chExt cx="3310250" cy="2143727"/>
          </a:xfrm>
        </p:grpSpPr>
        <p:grpSp>
          <p:nvGrpSpPr>
            <p:cNvPr id="33" name="Group 32">
              <a:extLst>
                <a:ext uri="{FF2B5EF4-FFF2-40B4-BE49-F238E27FC236}">
                  <a16:creationId xmlns:a16="http://schemas.microsoft.com/office/drawing/2014/main" id="{1274D5D6-BE8B-F4C0-F610-4F4677DCC385}"/>
                </a:ext>
              </a:extLst>
            </p:cNvPr>
            <p:cNvGrpSpPr/>
            <p:nvPr/>
          </p:nvGrpSpPr>
          <p:grpSpPr>
            <a:xfrm>
              <a:off x="8556026" y="2938125"/>
              <a:ext cx="2270261" cy="1746607"/>
              <a:chOff x="8556026" y="2938125"/>
              <a:chExt cx="2270261" cy="1746607"/>
            </a:xfrm>
          </p:grpSpPr>
          <p:grpSp>
            <p:nvGrpSpPr>
              <p:cNvPr id="29" name="Group 28">
                <a:extLst>
                  <a:ext uri="{FF2B5EF4-FFF2-40B4-BE49-F238E27FC236}">
                    <a16:creationId xmlns:a16="http://schemas.microsoft.com/office/drawing/2014/main" id="{654304A2-7CDC-1744-9EBE-262DB5496694}"/>
                  </a:ext>
                </a:extLst>
              </p:cNvPr>
              <p:cNvGrpSpPr/>
              <p:nvPr/>
            </p:nvGrpSpPr>
            <p:grpSpPr>
              <a:xfrm>
                <a:off x="8556026" y="2938125"/>
                <a:ext cx="2270261" cy="1746607"/>
                <a:chOff x="8581637" y="3041151"/>
                <a:chExt cx="2270261" cy="1746607"/>
              </a:xfrm>
            </p:grpSpPr>
            <p:cxnSp>
              <p:nvCxnSpPr>
                <p:cNvPr id="5" name="Straight Arrow Connector 4">
                  <a:extLst>
                    <a:ext uri="{FF2B5EF4-FFF2-40B4-BE49-F238E27FC236}">
                      <a16:creationId xmlns:a16="http://schemas.microsoft.com/office/drawing/2014/main" id="{56D70C78-DBBA-1705-0E08-47695F87356C}"/>
                    </a:ext>
                  </a:extLst>
                </p:cNvPr>
                <p:cNvCxnSpPr>
                  <a:cxnSpLocks/>
                </p:cNvCxnSpPr>
                <p:nvPr/>
              </p:nvCxnSpPr>
              <p:spPr>
                <a:xfrm>
                  <a:off x="8581637" y="4787758"/>
                  <a:ext cx="22702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B736FC80-E36B-59B7-B857-3F175C974B27}"/>
                    </a:ext>
                  </a:extLst>
                </p:cNvPr>
                <p:cNvCxnSpPr>
                  <a:cxnSpLocks/>
                </p:cNvCxnSpPr>
                <p:nvPr/>
              </p:nvCxnSpPr>
              <p:spPr>
                <a:xfrm flipV="1">
                  <a:off x="8581637" y="3041151"/>
                  <a:ext cx="0" cy="17466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31" name="Straight Connector 30">
                <a:extLst>
                  <a:ext uri="{FF2B5EF4-FFF2-40B4-BE49-F238E27FC236}">
                    <a16:creationId xmlns:a16="http://schemas.microsoft.com/office/drawing/2014/main" id="{A8533AD3-5856-D8D5-2AD5-EC1D14EB2ED0}"/>
                  </a:ext>
                </a:extLst>
              </p:cNvPr>
              <p:cNvCxnSpPr/>
              <p:nvPr/>
            </p:nvCxnSpPr>
            <p:spPr>
              <a:xfrm>
                <a:off x="8556026" y="3277456"/>
                <a:ext cx="2088001" cy="0"/>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32" name="Freeform: Shape 31">
                <a:extLst>
                  <a:ext uri="{FF2B5EF4-FFF2-40B4-BE49-F238E27FC236}">
                    <a16:creationId xmlns:a16="http://schemas.microsoft.com/office/drawing/2014/main" id="{EF2D708A-D098-9971-112D-9C168A598929}"/>
                  </a:ext>
                </a:extLst>
              </p:cNvPr>
              <p:cNvSpPr/>
              <p:nvPr/>
            </p:nvSpPr>
            <p:spPr>
              <a:xfrm>
                <a:off x="8568647" y="3396929"/>
                <a:ext cx="1797978" cy="1267538"/>
              </a:xfrm>
              <a:custGeom>
                <a:avLst/>
                <a:gdLst>
                  <a:gd name="connsiteX0" fmla="*/ 0 w 1797978"/>
                  <a:gd name="connsiteY0" fmla="*/ 1267538 h 1267538"/>
                  <a:gd name="connsiteX1" fmla="*/ 277402 w 1797978"/>
                  <a:gd name="connsiteY1" fmla="*/ 723008 h 1267538"/>
                  <a:gd name="connsiteX2" fmla="*/ 606175 w 1797978"/>
                  <a:gd name="connsiteY2" fmla="*/ 322316 h 1267538"/>
                  <a:gd name="connsiteX3" fmla="*/ 1078787 w 1797978"/>
                  <a:gd name="connsiteY3" fmla="*/ 44914 h 1267538"/>
                  <a:gd name="connsiteX4" fmla="*/ 1797978 w 1797978"/>
                  <a:gd name="connsiteY4" fmla="*/ 3817 h 126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978" h="1267538">
                    <a:moveTo>
                      <a:pt x="0" y="1267538"/>
                    </a:moveTo>
                    <a:cubicBezTo>
                      <a:pt x="88186" y="1074041"/>
                      <a:pt x="176373" y="880545"/>
                      <a:pt x="277402" y="723008"/>
                    </a:cubicBezTo>
                    <a:cubicBezTo>
                      <a:pt x="378431" y="565471"/>
                      <a:pt x="472611" y="435332"/>
                      <a:pt x="606175" y="322316"/>
                    </a:cubicBezTo>
                    <a:cubicBezTo>
                      <a:pt x="739739" y="209300"/>
                      <a:pt x="880153" y="97997"/>
                      <a:pt x="1078787" y="44914"/>
                    </a:cubicBezTo>
                    <a:cubicBezTo>
                      <a:pt x="1277421" y="-8169"/>
                      <a:pt x="1537699" y="-2176"/>
                      <a:pt x="1797978" y="3817"/>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grpSp>
        <p:sp>
          <p:nvSpPr>
            <p:cNvPr id="34" name="TextBox 33">
              <a:extLst>
                <a:ext uri="{FF2B5EF4-FFF2-40B4-BE49-F238E27FC236}">
                  <a16:creationId xmlns:a16="http://schemas.microsoft.com/office/drawing/2014/main" id="{8CCCE616-6538-AD46-AF54-7AE8E5A6B252}"/>
                </a:ext>
              </a:extLst>
            </p:cNvPr>
            <p:cNvSpPr txBox="1"/>
            <p:nvPr/>
          </p:nvSpPr>
          <p:spPr>
            <a:xfrm rot="16200000">
              <a:off x="7828311" y="3604794"/>
              <a:ext cx="1003395" cy="369332"/>
            </a:xfrm>
            <a:prstGeom prst="rect">
              <a:avLst/>
            </a:prstGeom>
            <a:noFill/>
          </p:spPr>
          <p:txBody>
            <a:bodyPr wrap="square" rtlCol="0">
              <a:spAutoFit/>
            </a:bodyPr>
            <a:lstStyle/>
            <a:p>
              <a:r>
                <a:rPr lang="en-US"/>
                <a:t>Results</a:t>
              </a:r>
              <a:endParaRPr lang="en-DE"/>
            </a:p>
          </p:txBody>
        </p:sp>
        <p:sp>
          <p:nvSpPr>
            <p:cNvPr id="35" name="TextBox 34">
              <a:extLst>
                <a:ext uri="{FF2B5EF4-FFF2-40B4-BE49-F238E27FC236}">
                  <a16:creationId xmlns:a16="http://schemas.microsoft.com/office/drawing/2014/main" id="{82AA5A22-A8CC-C346-80BA-04E479334767}"/>
                </a:ext>
              </a:extLst>
            </p:cNvPr>
            <p:cNvSpPr txBox="1"/>
            <p:nvPr/>
          </p:nvSpPr>
          <p:spPr>
            <a:xfrm>
              <a:off x="8632870" y="4712520"/>
              <a:ext cx="2156015" cy="369332"/>
            </a:xfrm>
            <a:prstGeom prst="rect">
              <a:avLst/>
            </a:prstGeom>
            <a:noFill/>
          </p:spPr>
          <p:txBody>
            <a:bodyPr wrap="square" rtlCol="0">
              <a:spAutoFit/>
            </a:bodyPr>
            <a:lstStyle/>
            <a:p>
              <a:r>
                <a:rPr lang="en-US"/>
                <a:t>Number of elements</a:t>
              </a:r>
              <a:endParaRPr lang="en-DE"/>
            </a:p>
          </p:txBody>
        </p:sp>
        <p:sp>
          <p:nvSpPr>
            <p:cNvPr id="36" name="TextBox 35">
              <a:extLst>
                <a:ext uri="{FF2B5EF4-FFF2-40B4-BE49-F238E27FC236}">
                  <a16:creationId xmlns:a16="http://schemas.microsoft.com/office/drawing/2014/main" id="{AB2127F8-9E95-F33B-FF02-2837BCD6604F}"/>
                </a:ext>
              </a:extLst>
            </p:cNvPr>
            <p:cNvSpPr txBox="1"/>
            <p:nvPr/>
          </p:nvSpPr>
          <p:spPr>
            <a:xfrm>
              <a:off x="9488536" y="3026167"/>
              <a:ext cx="1967057" cy="307777"/>
            </a:xfrm>
            <a:prstGeom prst="rect">
              <a:avLst/>
            </a:prstGeom>
            <a:noFill/>
          </p:spPr>
          <p:txBody>
            <a:bodyPr wrap="square" rtlCol="0">
              <a:spAutoFit/>
            </a:bodyPr>
            <a:lstStyle/>
            <a:p>
              <a:r>
                <a:rPr lang="en-US" sz="1400"/>
                <a:t>Exact solution</a:t>
              </a:r>
              <a:endParaRPr lang="en-DE" sz="1400"/>
            </a:p>
          </p:txBody>
        </p:sp>
        <p:sp>
          <p:nvSpPr>
            <p:cNvPr id="40" name="TextBox 39">
              <a:extLst>
                <a:ext uri="{FF2B5EF4-FFF2-40B4-BE49-F238E27FC236}">
                  <a16:creationId xmlns:a16="http://schemas.microsoft.com/office/drawing/2014/main" id="{EFA57EB0-5E80-96C3-EE1C-6A1B80A3746D}"/>
                </a:ext>
              </a:extLst>
            </p:cNvPr>
            <p:cNvSpPr txBox="1"/>
            <p:nvPr/>
          </p:nvSpPr>
          <p:spPr>
            <a:xfrm>
              <a:off x="9488535" y="3490871"/>
              <a:ext cx="1967057" cy="307777"/>
            </a:xfrm>
            <a:prstGeom prst="rect">
              <a:avLst/>
            </a:prstGeom>
            <a:noFill/>
          </p:spPr>
          <p:txBody>
            <a:bodyPr wrap="square" rtlCol="0">
              <a:spAutoFit/>
            </a:bodyPr>
            <a:lstStyle/>
            <a:p>
              <a:r>
                <a:rPr lang="en-US" sz="1400"/>
                <a:t>Numerical solution**</a:t>
              </a:r>
              <a:endParaRPr lang="en-DE" sz="1400"/>
            </a:p>
          </p:txBody>
        </p:sp>
      </p:grpSp>
      <p:grpSp>
        <p:nvGrpSpPr>
          <p:cNvPr id="42" name="Group 41">
            <a:extLst>
              <a:ext uri="{FF2B5EF4-FFF2-40B4-BE49-F238E27FC236}">
                <a16:creationId xmlns:a16="http://schemas.microsoft.com/office/drawing/2014/main" id="{2A4E79A2-DE1F-8118-E1B1-DC66A437D45E}"/>
              </a:ext>
            </a:extLst>
          </p:cNvPr>
          <p:cNvGrpSpPr/>
          <p:nvPr/>
        </p:nvGrpSpPr>
        <p:grpSpPr>
          <a:xfrm>
            <a:off x="761637" y="5835465"/>
            <a:ext cx="5055326" cy="461665"/>
            <a:chOff x="7052030" y="6034730"/>
            <a:chExt cx="5055326" cy="461665"/>
          </a:xfrm>
        </p:grpSpPr>
        <p:sp>
          <p:nvSpPr>
            <p:cNvPr id="43" name="TextBox 42">
              <a:extLst>
                <a:ext uri="{FF2B5EF4-FFF2-40B4-BE49-F238E27FC236}">
                  <a16:creationId xmlns:a16="http://schemas.microsoft.com/office/drawing/2014/main" id="{263BADED-347A-CA21-CE60-714696196952}"/>
                </a:ext>
              </a:extLst>
            </p:cNvPr>
            <p:cNvSpPr txBox="1"/>
            <p:nvPr/>
          </p:nvSpPr>
          <p:spPr>
            <a:xfrm>
              <a:off x="7517517" y="6111673"/>
              <a:ext cx="4589839" cy="307777"/>
            </a:xfrm>
            <a:prstGeom prst="rect">
              <a:avLst/>
            </a:prstGeom>
            <a:noFill/>
          </p:spPr>
          <p:txBody>
            <a:bodyPr wrap="square">
              <a:spAutoFit/>
            </a:bodyPr>
            <a:lstStyle/>
            <a:p>
              <a:r>
                <a:rPr lang="en-US" sz="1400">
                  <a:solidFill>
                    <a:schemeClr val="tx1">
                      <a:lumMod val="50000"/>
                      <a:lumOff val="50000"/>
                    </a:schemeClr>
                  </a:solidFill>
                  <a:hlinkClick r:id="rId3">
                    <a:extLst>
                      <a:ext uri="{A12FA001-AC4F-418D-AE19-62706E023703}">
                        <ahyp:hlinkClr xmlns:ahyp="http://schemas.microsoft.com/office/drawing/2018/hyperlinkcolor" val="tx"/>
                      </a:ext>
                    </a:extLst>
                  </a:hlinkClick>
                </a:rPr>
                <a:t>Meshing in FEA: Mesh convergence | OnScale</a:t>
              </a:r>
              <a:endParaRPr lang="en-DE" sz="1400">
                <a:solidFill>
                  <a:schemeClr val="tx1">
                    <a:lumMod val="50000"/>
                    <a:lumOff val="50000"/>
                  </a:schemeClr>
                </a:solidFill>
              </a:endParaRPr>
            </a:p>
          </p:txBody>
        </p:sp>
        <p:pic>
          <p:nvPicPr>
            <p:cNvPr id="44" name="Graphic 43" descr="Internet outline">
              <a:extLst>
                <a:ext uri="{FF2B5EF4-FFF2-40B4-BE49-F238E27FC236}">
                  <a16:creationId xmlns:a16="http://schemas.microsoft.com/office/drawing/2014/main" id="{A127E2D8-E18D-3D79-B314-2DDB7B68EF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52030" y="6034730"/>
              <a:ext cx="465487" cy="461665"/>
            </a:xfrm>
            <a:prstGeom prst="rect">
              <a:avLst/>
            </a:prstGeom>
          </p:spPr>
        </p:pic>
      </p:grpSp>
    </p:spTree>
    <p:extLst>
      <p:ext uri="{BB962C8B-B14F-4D97-AF65-F5344CB8AC3E}">
        <p14:creationId xmlns:p14="http://schemas.microsoft.com/office/powerpoint/2010/main" val="3288595314"/>
      </p:ext>
    </p:extLst>
  </p:cSld>
  <p:clrMapOvr>
    <a:masterClrMapping/>
  </p:clrMapOvr>
</p:sld>
</file>

<file path=ppt/theme/theme1.xml><?xml version="1.0" encoding="utf-8"?>
<a:theme xmlns:a="http://schemas.openxmlformats.org/drawingml/2006/main" name="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AER Discovery PowerPoint Template.pptx" id="{390BA7A2-24C1-41FB-9C64-FE304204163B}" vid="{4CF81DD1-3AFE-40E1-BEA8-6A73B33B70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99A0DA31F6FAA43A54F5A72F840126F" ma:contentTypeVersion="11" ma:contentTypeDescription="Create a new document." ma:contentTypeScope="" ma:versionID="504730fb3b315056d07e1a1fafbc56af">
  <xsd:schema xmlns:xsd="http://www.w3.org/2001/XMLSchema" xmlns:xs="http://www.w3.org/2001/XMLSchema" xmlns:p="http://schemas.microsoft.com/office/2006/metadata/properties" xmlns:ns1="http://schemas.microsoft.com/sharepoint/v3" xmlns:ns2="dccfda38-9b01-43e9-bac8-3cc6edefc404" xmlns:ns3="ef569204-1236-45fc-be2c-d60ab550bce9" targetNamespace="http://schemas.microsoft.com/office/2006/metadata/properties" ma:root="true" ma:fieldsID="cbbceb2632440ec77e7bc1c13f506ab2" ns1:_="" ns2:_="" ns3:_="">
    <xsd:import namespace="http://schemas.microsoft.com/sharepoint/v3"/>
    <xsd:import namespace="dccfda38-9b01-43e9-bac8-3cc6edefc404"/>
    <xsd:import namespace="ef569204-1236-45fc-be2c-d60ab550bce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cfda38-9b01-43e9-bac8-3cc6edefc4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f569204-1236-45fc-be2c-d60ab550bce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F5FE876-BBFA-4E5E-8653-4E4CAC43203B}">
  <ds:schemaRefs>
    <ds:schemaRef ds:uri="http://schemas.microsoft.com/sharepoint/v3/contenttype/forms"/>
  </ds:schemaRefs>
</ds:datastoreItem>
</file>

<file path=customXml/itemProps2.xml><?xml version="1.0" encoding="utf-8"?>
<ds:datastoreItem xmlns:ds="http://schemas.openxmlformats.org/officeDocument/2006/customXml" ds:itemID="{6FE9BF28-922E-4A16-A55F-1DE2E030B002}">
  <ds:schemaRefs>
    <ds:schemaRef ds:uri="dccfda38-9b01-43e9-bac8-3cc6edefc404"/>
    <ds:schemaRef ds:uri="ef569204-1236-45fc-be2c-d60ab550bc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54582C-3F01-4F8D-9460-F0A670A527E2}">
  <ds:schemaRefs>
    <ds:schemaRef ds:uri="http://schemas.microsoft.com/sharepoint/v3"/>
    <ds:schemaRef ds:uri="http://purl.org/dc/dcmitype/"/>
    <ds:schemaRef ds:uri="ef569204-1236-45fc-be2c-d60ab550bce9"/>
    <ds:schemaRef ds:uri="http://www.w3.org/XML/1998/namespace"/>
    <ds:schemaRef ds:uri="http://schemas.microsoft.com/office/2006/documentManagement/types"/>
    <ds:schemaRef ds:uri="dccfda38-9b01-43e9-bac8-3cc6edefc404"/>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docMetadata/LabelInfo.xml><?xml version="1.0" encoding="utf-8"?>
<clbl:labelList xmlns:clbl="http://schemas.microsoft.com/office/2020/mipLabelMetadata">
  <clbl:label id="{34c6ce67-15b8-4eff-80e9-52da8be89706}" enabled="0" method="" siteId="{34c6ce67-15b8-4eff-80e9-52da8be89706}" removed="1"/>
</clbl:labelList>
</file>

<file path=docProps/app.xml><?xml version="1.0" encoding="utf-8"?>
<Properties xmlns="http://schemas.openxmlformats.org/officeDocument/2006/extended-properties" xmlns:vt="http://schemas.openxmlformats.org/officeDocument/2006/docPropsVTypes">
  <Template>2022 AER Discovery PowerPoint Template</Template>
  <TotalTime>5</TotalTime>
  <Words>4622</Words>
  <Application>Microsoft Office PowerPoint</Application>
  <PresentationFormat>Widescreen</PresentationFormat>
  <Paragraphs>465</Paragraphs>
  <Slides>28</Slides>
  <Notes>21</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Ansys - Slide Master</vt:lpstr>
      <vt:lpstr>PowerPoint Presentation</vt:lpstr>
      <vt:lpstr>Learning Objectives</vt:lpstr>
      <vt:lpstr>What is Simulation?</vt:lpstr>
      <vt:lpstr>Why do we need Simulation?</vt:lpstr>
      <vt:lpstr>What is FEM? </vt:lpstr>
      <vt:lpstr>FEM Basic Equations in Structural Analysis</vt:lpstr>
      <vt:lpstr>1D FEA – Spring System (single spring)</vt:lpstr>
      <vt:lpstr>FEM Basic Equations in Structural Analysis</vt:lpstr>
      <vt:lpstr>Importance of Meshing</vt:lpstr>
      <vt:lpstr>Types of Elements</vt:lpstr>
      <vt:lpstr>Choosing the right mesh size</vt:lpstr>
      <vt:lpstr>Why higher mesh refinement leads to more accurate solution</vt:lpstr>
      <vt:lpstr>Advantages of Automatic Meshing</vt:lpstr>
      <vt:lpstr>Example Exercise 1: I-Beam</vt:lpstr>
      <vt:lpstr>Solution: Setting up the model (1/4)</vt:lpstr>
      <vt:lpstr>Solution: Setting up the model (2/4)</vt:lpstr>
      <vt:lpstr>Solution: Setting up the model (3/4)</vt:lpstr>
      <vt:lpstr>Solution: Setting up the model (4/4)</vt:lpstr>
      <vt:lpstr>Solution: Visualizing Deformation</vt:lpstr>
      <vt:lpstr>Solution: Comparing analytical and simulation results</vt:lpstr>
      <vt:lpstr>Example Exercise - 2</vt:lpstr>
      <vt:lpstr>Solution: Setting up the model (1/2)</vt:lpstr>
      <vt:lpstr>Solution: Setting up the model (2/2)</vt:lpstr>
      <vt:lpstr>Visualize the stress</vt:lpstr>
      <vt:lpstr>Influence of the mesh</vt:lpstr>
      <vt:lpstr>Summary</vt:lpstr>
      <vt:lpstr>Further Information and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Madhumita Saravana Kumar</dc:creator>
  <cp:lastModifiedBy>Kaitlin Tyler</cp:lastModifiedBy>
  <cp:revision>2</cp:revision>
  <dcterms:created xsi:type="dcterms:W3CDTF">2022-08-08T11:25:46Z</dcterms:created>
  <dcterms:modified xsi:type="dcterms:W3CDTF">2022-12-28T09:59:57Z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0x010100699A0DA31F6FAA43A54F5A72F840126F</vt:lpwstr>
  </property>
</Properties>
</file>