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48"/>
  </p:notesMasterIdLst>
  <p:sldIdLst>
    <p:sldId id="256" r:id="rId5"/>
    <p:sldId id="286" r:id="rId6"/>
    <p:sldId id="576" r:id="rId7"/>
    <p:sldId id="627" r:id="rId8"/>
    <p:sldId id="2144867261" r:id="rId9"/>
    <p:sldId id="2144867280" r:id="rId10"/>
    <p:sldId id="2144867255" r:id="rId11"/>
    <p:sldId id="2144867290" r:id="rId12"/>
    <p:sldId id="2144867287" r:id="rId13"/>
    <p:sldId id="2144867295" r:id="rId14"/>
    <p:sldId id="2144867319" r:id="rId15"/>
    <p:sldId id="2144867272" r:id="rId16"/>
    <p:sldId id="2144867318" r:id="rId17"/>
    <p:sldId id="2144867292" r:id="rId18"/>
    <p:sldId id="635" r:id="rId19"/>
    <p:sldId id="2144867263" r:id="rId20"/>
    <p:sldId id="2144867264" r:id="rId21"/>
    <p:sldId id="2144867265" r:id="rId22"/>
    <p:sldId id="2144867266" r:id="rId23"/>
    <p:sldId id="695" r:id="rId24"/>
    <p:sldId id="2144867322" r:id="rId25"/>
    <p:sldId id="2144867302" r:id="rId26"/>
    <p:sldId id="2144867299" r:id="rId27"/>
    <p:sldId id="2144867320" r:id="rId28"/>
    <p:sldId id="2144867323" r:id="rId29"/>
    <p:sldId id="2144867325" r:id="rId30"/>
    <p:sldId id="2144867326" r:id="rId31"/>
    <p:sldId id="2144867328" r:id="rId32"/>
    <p:sldId id="2144867337" r:id="rId33"/>
    <p:sldId id="2144867329" r:id="rId34"/>
    <p:sldId id="2144867336" r:id="rId35"/>
    <p:sldId id="2144867340" r:id="rId36"/>
    <p:sldId id="2144867342" r:id="rId37"/>
    <p:sldId id="2144867343" r:id="rId38"/>
    <p:sldId id="2144867341" r:id="rId39"/>
    <p:sldId id="2144867308" r:id="rId40"/>
    <p:sldId id="2144867345" r:id="rId41"/>
    <p:sldId id="2144867346" r:id="rId42"/>
    <p:sldId id="2144867347" r:id="rId43"/>
    <p:sldId id="2144867348" r:id="rId44"/>
    <p:sldId id="2144867304" r:id="rId45"/>
    <p:sldId id="679" r:id="rId46"/>
    <p:sldId id="2144867286" r:id="rId47"/>
  </p:sldIdLst>
  <p:sldSz cx="12192000" cy="6858000"/>
  <p:notesSz cx="6858000" cy="9144000"/>
  <p:embeddedFontLst>
    <p:embeddedFont>
      <p:font typeface="Calibri" panose="020F0502020204030204" pitchFamily="34" charset="0"/>
      <p:regular r:id="rId49"/>
      <p:bold r:id="rId50"/>
      <p:italic r:id="rId51"/>
      <p:boldItalic r:id="rId52"/>
    </p:embeddedFont>
    <p:embeddedFont>
      <p:font typeface="Cambria Math" panose="02040503050406030204" pitchFamily="18" charset="0"/>
      <p:regular r:id="rId53"/>
    </p:embeddedFont>
    <p:embeddedFont>
      <p:font typeface="Segoe UI" panose="020B0502040204020203" pitchFamily="34" charset="0"/>
      <p:regular r:id="rId54"/>
      <p:bold r:id="rId55"/>
      <p:italic r:id="rId56"/>
      <p:boldItalic r:id="rId5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153EC481-A748-4860-8F48-A5F557354E2F}">
          <p14:sldIdLst>
            <p14:sldId id="256"/>
            <p14:sldId id="286"/>
            <p14:sldId id="576"/>
          </p14:sldIdLst>
        </p14:section>
        <p14:section name="Numerical Analysis" id="{C01B3741-F9FD-4AD9-A8F4-5BE8B15F92D6}">
          <p14:sldIdLst>
            <p14:sldId id="627"/>
            <p14:sldId id="2144867261"/>
            <p14:sldId id="2144867280"/>
            <p14:sldId id="2144867255"/>
            <p14:sldId id="2144867290"/>
          </p14:sldIdLst>
        </p14:section>
        <p14:section name="Structural Analysis" id="{947CE0AE-5078-4B9B-85AD-FC65615CB8CA}">
          <p14:sldIdLst>
            <p14:sldId id="2144867287"/>
            <p14:sldId id="2144867295"/>
            <p14:sldId id="2144867319"/>
          </p14:sldIdLst>
        </p14:section>
        <p14:section name="Meshing" id="{BEA06948-04AB-4FB3-8BC1-13BC80552C98}">
          <p14:sldIdLst>
            <p14:sldId id="2144867272"/>
            <p14:sldId id="2144867318"/>
            <p14:sldId id="2144867292"/>
          </p14:sldIdLst>
        </p14:section>
        <p14:section name="Equilibrium" id="{45832214-2622-4907-85C7-CEAA62F8EED1}">
          <p14:sldIdLst>
            <p14:sldId id="635"/>
            <p14:sldId id="2144867263"/>
            <p14:sldId id="2144867264"/>
            <p14:sldId id="2144867265"/>
            <p14:sldId id="2144867266"/>
            <p14:sldId id="695"/>
          </p14:sldIdLst>
        </p14:section>
        <p14:section name="1D" id="{C9B005D6-B5D1-4E59-8436-EDE846F5CCC8}">
          <p14:sldIdLst>
            <p14:sldId id="2144867322"/>
            <p14:sldId id="2144867302"/>
            <p14:sldId id="2144867299"/>
            <p14:sldId id="2144867320"/>
            <p14:sldId id="2144867323"/>
            <p14:sldId id="2144867325"/>
            <p14:sldId id="2144867326"/>
            <p14:sldId id="2144867328"/>
            <p14:sldId id="2144867337"/>
            <p14:sldId id="2144867329"/>
            <p14:sldId id="2144867336"/>
            <p14:sldId id="2144867340"/>
            <p14:sldId id="2144867342"/>
            <p14:sldId id="2144867343"/>
            <p14:sldId id="2144867341"/>
            <p14:sldId id="2144867308"/>
            <p14:sldId id="2144867345"/>
            <p14:sldId id="2144867346"/>
            <p14:sldId id="2144867347"/>
            <p14:sldId id="2144867348"/>
          </p14:sldIdLst>
        </p14:section>
        <p14:section name="Summary" id="{D7903E5F-D392-4A72-B091-C4362184E5AB}">
          <p14:sldIdLst>
            <p14:sldId id="2144867304"/>
            <p14:sldId id="679"/>
            <p14:sldId id="214486728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020640F-9D37-0BB9-CF18-DF95006046ED}" name="Nick Stefani" initials="NS" userId="S::nicola.stefani@ansys.com::59292905-21ab-45c4-9a0f-231bc7ccf392" providerId="AD"/>
  <p188:author id="{05BD2BD0-E8C6-FE4D-E83C-49FD3419DBB9}" name="Janos Plocher" initials="JP" userId="S::janos.plocher@ansys.com::ba7cd727-c325-432c-8863-bb9badcea957" providerId="AD"/>
  <p188:author id="{6839C6F6-1488-72BA-07B8-95934B361D6C}" name="Madhumita Saravana Kumar" initials="MSK" userId="S::madhumita.saravanakumar@ansys.com::9ffa2865-6a19-4249-a78c-e95e8c3ee8d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6524"/>
    <a:srgbClr val="709A54"/>
    <a:srgbClr val="5843D7"/>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8CDDAF-5D16-4BEF-9E2A-F561474A178C}" v="7" dt="2022-10-28T08:07:40.513"/>
  </p1510:revLst>
</p1510:revInfo>
</file>

<file path=ppt/tableStyles.xml><?xml version="1.0" encoding="utf-8"?>
<a:tblStyleLst xmlns:a="http://schemas.openxmlformats.org/drawingml/2006/main" def="{5C22544A-7EE6-4342-B048-85BDC9FD1C3A}">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82" autoAdjust="0"/>
    <p:restoredTop sz="62051" autoAdjust="0"/>
  </p:normalViewPr>
  <p:slideViewPr>
    <p:cSldViewPr snapToGrid="0">
      <p:cViewPr varScale="1">
        <p:scale>
          <a:sx n="55" d="100"/>
          <a:sy n="55" d="100"/>
        </p:scale>
        <p:origin x="1598" y="3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font" Target="fonts/font2.fntdata"/><Relationship Id="rId55" Type="http://schemas.openxmlformats.org/officeDocument/2006/relationships/font" Target="fonts/font7.fntdata"/><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5.fntdata"/><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openxmlformats.org/officeDocument/2006/relationships/font" Target="fonts/font8.fntdata"/><Relationship Id="rId64" Type="http://schemas.microsoft.com/office/2018/10/relationships/authors" Target="authors.xml"/><Relationship Id="rId8" Type="http://schemas.openxmlformats.org/officeDocument/2006/relationships/slide" Target="slides/slide4.xml"/><Relationship Id="rId51" Type="http://schemas.openxmlformats.org/officeDocument/2006/relationships/font" Target="fonts/font3.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6.fntdata"/><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4.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os Plocher" userId="ba7cd727-c325-432c-8863-bb9badcea957" providerId="ADAL" clId="{A2D37D5E-8CDC-4471-B5B7-CD563ED0DCDF}"/>
    <pc:docChg chg="undo redo custSel modSld">
      <pc:chgData name="Janos Plocher" userId="ba7cd727-c325-432c-8863-bb9badcea957" providerId="ADAL" clId="{A2D37D5E-8CDC-4471-B5B7-CD563ED0DCDF}" dt="2022-10-19T06:37:14.877" v="276" actId="20577"/>
      <pc:docMkLst>
        <pc:docMk/>
      </pc:docMkLst>
      <pc:sldChg chg="modSp mod">
        <pc:chgData name="Janos Plocher" userId="ba7cd727-c325-432c-8863-bb9badcea957" providerId="ADAL" clId="{A2D37D5E-8CDC-4471-B5B7-CD563ED0DCDF}" dt="2022-10-19T06:37:14.877" v="276" actId="20577"/>
        <pc:sldMkLst>
          <pc:docMk/>
          <pc:sldMk cId="3880842988" sldId="286"/>
        </pc:sldMkLst>
        <pc:spChg chg="mod">
          <ac:chgData name="Janos Plocher" userId="ba7cd727-c325-432c-8863-bb9badcea957" providerId="ADAL" clId="{A2D37D5E-8CDC-4471-B5B7-CD563ED0DCDF}" dt="2022-10-19T06:37:14.877" v="276" actId="20577"/>
          <ac:spMkLst>
            <pc:docMk/>
            <pc:sldMk cId="3880842988" sldId="286"/>
            <ac:spMk id="25" creationId="{92455E68-BBD7-6C1A-3E33-32E332948201}"/>
          </ac:spMkLst>
        </pc:spChg>
      </pc:sldChg>
      <pc:sldChg chg="addSp delSp modSp mod modAnim">
        <pc:chgData name="Janos Plocher" userId="ba7cd727-c325-432c-8863-bb9badcea957" providerId="ADAL" clId="{A2D37D5E-8CDC-4471-B5B7-CD563ED0DCDF}" dt="2022-10-19T06:13:03.174" v="259" actId="20577"/>
        <pc:sldMkLst>
          <pc:docMk/>
          <pc:sldMk cId="2601589696" sldId="2144867272"/>
        </pc:sldMkLst>
        <pc:spChg chg="add mod">
          <ac:chgData name="Janos Plocher" userId="ba7cd727-c325-432c-8863-bb9badcea957" providerId="ADAL" clId="{A2D37D5E-8CDC-4471-B5B7-CD563ED0DCDF}" dt="2022-10-19T06:02:53.026" v="126" actId="164"/>
          <ac:spMkLst>
            <pc:docMk/>
            <pc:sldMk cId="2601589696" sldId="2144867272"/>
            <ac:spMk id="4" creationId="{D6E20B60-9A5F-905F-CFB9-F41332B8CCB4}"/>
          </ac:spMkLst>
        </pc:spChg>
        <pc:spChg chg="del mod">
          <ac:chgData name="Janos Plocher" userId="ba7cd727-c325-432c-8863-bb9badcea957" providerId="ADAL" clId="{A2D37D5E-8CDC-4471-B5B7-CD563ED0DCDF}" dt="2022-10-19T06:02:35.579" v="121" actId="478"/>
          <ac:spMkLst>
            <pc:docMk/>
            <pc:sldMk cId="2601589696" sldId="2144867272"/>
            <ac:spMk id="26" creationId="{45DBDBAA-A459-B93D-4418-FD8B3E258E30}"/>
          </ac:spMkLst>
        </pc:spChg>
        <pc:spChg chg="mod">
          <ac:chgData name="Janos Plocher" userId="ba7cd727-c325-432c-8863-bb9badcea957" providerId="ADAL" clId="{A2D37D5E-8CDC-4471-B5B7-CD563ED0DCDF}" dt="2022-10-19T06:02:42.290" v="123"/>
          <ac:spMkLst>
            <pc:docMk/>
            <pc:sldMk cId="2601589696" sldId="2144867272"/>
            <ac:spMk id="27" creationId="{CD7183DE-02E6-24E8-7579-05419EC8A852}"/>
          </ac:spMkLst>
        </pc:spChg>
        <pc:spChg chg="mod">
          <ac:chgData name="Janos Plocher" userId="ba7cd727-c325-432c-8863-bb9badcea957" providerId="ADAL" clId="{A2D37D5E-8CDC-4471-B5B7-CD563ED0DCDF}" dt="2022-10-19T06:13:03.174" v="259" actId="20577"/>
          <ac:spMkLst>
            <pc:docMk/>
            <pc:sldMk cId="2601589696" sldId="2144867272"/>
            <ac:spMk id="53" creationId="{F7F3A311-EC7E-08A9-DE3C-5709B8EA91C4}"/>
          </ac:spMkLst>
        </pc:spChg>
        <pc:grpChg chg="add mod">
          <ac:chgData name="Janos Plocher" userId="ba7cd727-c325-432c-8863-bb9badcea957" providerId="ADAL" clId="{A2D37D5E-8CDC-4471-B5B7-CD563ED0DCDF}" dt="2022-10-19T06:02:53.026" v="126" actId="164"/>
          <ac:grpSpMkLst>
            <pc:docMk/>
            <pc:sldMk cId="2601589696" sldId="2144867272"/>
            <ac:grpSpMk id="6" creationId="{CF9F2BAC-5D5B-F051-B068-C5B64BEE52FC}"/>
          </ac:grpSpMkLst>
        </pc:grpChg>
        <pc:grpChg chg="mod">
          <ac:chgData name="Janos Plocher" userId="ba7cd727-c325-432c-8863-bb9badcea957" providerId="ADAL" clId="{A2D37D5E-8CDC-4471-B5B7-CD563ED0DCDF}" dt="2022-10-19T06:02:53.026" v="126" actId="164"/>
          <ac:grpSpMkLst>
            <pc:docMk/>
            <pc:sldMk cId="2601589696" sldId="2144867272"/>
            <ac:grpSpMk id="28" creationId="{E8DB6F22-963E-F8C7-C622-7BCA58CB6D1D}"/>
          </ac:grpSpMkLst>
        </pc:grpChg>
      </pc:sldChg>
      <pc:sldChg chg="modSp mod">
        <pc:chgData name="Janos Plocher" userId="ba7cd727-c325-432c-8863-bb9badcea957" providerId="ADAL" clId="{A2D37D5E-8CDC-4471-B5B7-CD563ED0DCDF}" dt="2022-10-10T08:57:08.346" v="64" actId="20577"/>
        <pc:sldMkLst>
          <pc:docMk/>
          <pc:sldMk cId="4115895096" sldId="2144867280"/>
        </pc:sldMkLst>
        <pc:spChg chg="mod">
          <ac:chgData name="Janos Plocher" userId="ba7cd727-c325-432c-8863-bb9badcea957" providerId="ADAL" clId="{A2D37D5E-8CDC-4471-B5B7-CD563ED0DCDF}" dt="2022-10-10T08:57:08.346" v="64" actId="20577"/>
          <ac:spMkLst>
            <pc:docMk/>
            <pc:sldMk cId="4115895096" sldId="2144867280"/>
            <ac:spMk id="7" creationId="{54745D29-BA75-1C00-CF46-7F43DA939444}"/>
          </ac:spMkLst>
        </pc:spChg>
      </pc:sldChg>
      <pc:sldChg chg="modNotesTx">
        <pc:chgData name="Janos Plocher" userId="ba7cd727-c325-432c-8863-bb9badcea957" providerId="ADAL" clId="{A2D37D5E-8CDC-4471-B5B7-CD563ED0DCDF}" dt="2022-10-19T06:03:30.031" v="171" actId="20577"/>
        <pc:sldMkLst>
          <pc:docMk/>
          <pc:sldMk cId="789990127" sldId="2144867287"/>
        </pc:sldMkLst>
      </pc:sldChg>
      <pc:sldChg chg="modSp mod">
        <pc:chgData name="Janos Plocher" userId="ba7cd727-c325-432c-8863-bb9badcea957" providerId="ADAL" clId="{A2D37D5E-8CDC-4471-B5B7-CD563ED0DCDF}" dt="2022-10-19T06:01:54.309" v="119" actId="166"/>
        <pc:sldMkLst>
          <pc:docMk/>
          <pc:sldMk cId="2103212548" sldId="2144867290"/>
        </pc:sldMkLst>
        <pc:spChg chg="ord">
          <ac:chgData name="Janos Plocher" userId="ba7cd727-c325-432c-8863-bb9badcea957" providerId="ADAL" clId="{A2D37D5E-8CDC-4471-B5B7-CD563ED0DCDF}" dt="2022-10-19T06:01:54.309" v="119" actId="166"/>
          <ac:spMkLst>
            <pc:docMk/>
            <pc:sldMk cId="2103212548" sldId="2144867290"/>
            <ac:spMk id="31" creationId="{19E6F222-D82A-2A24-DCE1-9C57EF9B3FD4}"/>
          </ac:spMkLst>
        </pc:spChg>
      </pc:sldChg>
      <pc:sldChg chg="addSp delSp modSp mod modAnim">
        <pc:chgData name="Janos Plocher" userId="ba7cd727-c325-432c-8863-bb9badcea957" providerId="ADAL" clId="{A2D37D5E-8CDC-4471-B5B7-CD563ED0DCDF}" dt="2022-10-19T05:58:14.192" v="65" actId="14100"/>
        <pc:sldMkLst>
          <pc:docMk/>
          <pc:sldMk cId="129461767" sldId="2144867292"/>
        </pc:sldMkLst>
        <pc:spChg chg="mod">
          <ac:chgData name="Janos Plocher" userId="ba7cd727-c325-432c-8863-bb9badcea957" providerId="ADAL" clId="{A2D37D5E-8CDC-4471-B5B7-CD563ED0DCDF}" dt="2022-10-06T09:50:07.849" v="18" actId="1036"/>
          <ac:spMkLst>
            <pc:docMk/>
            <pc:sldMk cId="129461767" sldId="2144867292"/>
            <ac:spMk id="18" creationId="{7B97713F-C5B2-7D0E-16E9-A3069385FA80}"/>
          </ac:spMkLst>
        </pc:spChg>
        <pc:spChg chg="mod">
          <ac:chgData name="Janos Plocher" userId="ba7cd727-c325-432c-8863-bb9badcea957" providerId="ADAL" clId="{A2D37D5E-8CDC-4471-B5B7-CD563ED0DCDF}" dt="2022-10-06T09:50:17.075" v="19"/>
          <ac:spMkLst>
            <pc:docMk/>
            <pc:sldMk cId="129461767" sldId="2144867292"/>
            <ac:spMk id="1049" creationId="{CE460CEE-2C72-4E1B-A87D-287753EC5790}"/>
          </ac:spMkLst>
        </pc:spChg>
        <pc:spChg chg="mod">
          <ac:chgData name="Janos Plocher" userId="ba7cd727-c325-432c-8863-bb9badcea957" providerId="ADAL" clId="{A2D37D5E-8CDC-4471-B5B7-CD563ED0DCDF}" dt="2022-10-06T09:50:17.075" v="19"/>
          <ac:spMkLst>
            <pc:docMk/>
            <pc:sldMk cId="129461767" sldId="2144867292"/>
            <ac:spMk id="1050" creationId="{61BD137A-65C5-A32B-2E65-CF40294E8324}"/>
          </ac:spMkLst>
        </pc:spChg>
        <pc:spChg chg="mod">
          <ac:chgData name="Janos Plocher" userId="ba7cd727-c325-432c-8863-bb9badcea957" providerId="ADAL" clId="{A2D37D5E-8CDC-4471-B5B7-CD563ED0DCDF}" dt="2022-10-06T09:50:17.075" v="19"/>
          <ac:spMkLst>
            <pc:docMk/>
            <pc:sldMk cId="129461767" sldId="2144867292"/>
            <ac:spMk id="1051" creationId="{F01EBE23-31D2-D527-1DFA-134E513728DA}"/>
          </ac:spMkLst>
        </pc:spChg>
        <pc:grpChg chg="mod">
          <ac:chgData name="Janos Plocher" userId="ba7cd727-c325-432c-8863-bb9badcea957" providerId="ADAL" clId="{A2D37D5E-8CDC-4471-B5B7-CD563ED0DCDF}" dt="2022-10-06T09:51:14.042" v="61" actId="164"/>
          <ac:grpSpMkLst>
            <pc:docMk/>
            <pc:sldMk cId="129461767" sldId="2144867292"/>
            <ac:grpSpMk id="1047" creationId="{9F996436-177D-F596-B988-26CDF5F69752}"/>
          </ac:grpSpMkLst>
        </pc:grpChg>
        <pc:grpChg chg="add del mod">
          <ac:chgData name="Janos Plocher" userId="ba7cd727-c325-432c-8863-bb9badcea957" providerId="ADAL" clId="{A2D37D5E-8CDC-4471-B5B7-CD563ED0DCDF}" dt="2022-10-06T09:50:19.323" v="20"/>
          <ac:grpSpMkLst>
            <pc:docMk/>
            <pc:sldMk cId="129461767" sldId="2144867292"/>
            <ac:grpSpMk id="1048" creationId="{ACBF1755-55DD-F7CB-3EB1-903727C3097B}"/>
          </ac:grpSpMkLst>
        </pc:grpChg>
        <pc:grpChg chg="add mod">
          <ac:chgData name="Janos Plocher" userId="ba7cd727-c325-432c-8863-bb9badcea957" providerId="ADAL" clId="{A2D37D5E-8CDC-4471-B5B7-CD563ED0DCDF}" dt="2022-10-06T09:51:14.042" v="61" actId="164"/>
          <ac:grpSpMkLst>
            <pc:docMk/>
            <pc:sldMk cId="129461767" sldId="2144867292"/>
            <ac:grpSpMk id="1053" creationId="{CAFF37E3-0EFB-5522-4EC0-3B9281252BE2}"/>
          </ac:grpSpMkLst>
        </pc:grpChg>
        <pc:picChg chg="del">
          <ac:chgData name="Janos Plocher" userId="ba7cd727-c325-432c-8863-bb9badcea957" providerId="ADAL" clId="{A2D37D5E-8CDC-4471-B5B7-CD563ED0DCDF}" dt="2022-10-06T09:50:32.910" v="25" actId="478"/>
          <ac:picMkLst>
            <pc:docMk/>
            <pc:sldMk cId="129461767" sldId="2144867292"/>
            <ac:picMk id="27" creationId="{D382B734-0C32-D912-61F8-DD627F5D4879}"/>
          </ac:picMkLst>
        </pc:picChg>
        <pc:picChg chg="add mod ord">
          <ac:chgData name="Janos Plocher" userId="ba7cd727-c325-432c-8863-bb9badcea957" providerId="ADAL" clId="{A2D37D5E-8CDC-4471-B5B7-CD563ED0DCDF}" dt="2022-10-06T09:51:14.042" v="61" actId="164"/>
          <ac:picMkLst>
            <pc:docMk/>
            <pc:sldMk cId="129461767" sldId="2144867292"/>
            <ac:picMk id="1052" creationId="{C6ECA59B-2C84-7289-E3EF-166A0189FBBC}"/>
          </ac:picMkLst>
        </pc:picChg>
        <pc:cxnChg chg="mod">
          <ac:chgData name="Janos Plocher" userId="ba7cd727-c325-432c-8863-bb9badcea957" providerId="ADAL" clId="{A2D37D5E-8CDC-4471-B5B7-CD563ED0DCDF}" dt="2022-10-19T05:58:14.192" v="65" actId="14100"/>
          <ac:cxnSpMkLst>
            <pc:docMk/>
            <pc:sldMk cId="129461767" sldId="2144867292"/>
            <ac:cxnSpMk id="85" creationId="{C0BFFCDB-17B7-01EF-3A90-3AAC220D728F}"/>
          </ac:cxnSpMkLst>
        </pc:cxnChg>
      </pc:sldChg>
      <pc:sldChg chg="addSp delSp modSp mod">
        <pc:chgData name="Janos Plocher" userId="ba7cd727-c325-432c-8863-bb9badcea957" providerId="ADAL" clId="{A2D37D5E-8CDC-4471-B5B7-CD563ED0DCDF}" dt="2022-10-19T06:09:38.207" v="241" actId="166"/>
        <pc:sldMkLst>
          <pc:docMk/>
          <pc:sldMk cId="2206049255" sldId="2144867295"/>
        </pc:sldMkLst>
        <pc:spChg chg="mod">
          <ac:chgData name="Janos Plocher" userId="ba7cd727-c325-432c-8863-bb9badcea957" providerId="ADAL" clId="{A2D37D5E-8CDC-4471-B5B7-CD563ED0DCDF}" dt="2022-10-19T06:08:44.701" v="230" actId="20577"/>
          <ac:spMkLst>
            <pc:docMk/>
            <pc:sldMk cId="2206049255" sldId="2144867295"/>
            <ac:spMk id="17" creationId="{F18DE342-94E4-9503-27F8-7A29846928E9}"/>
          </ac:spMkLst>
        </pc:spChg>
        <pc:spChg chg="mod">
          <ac:chgData name="Janos Plocher" userId="ba7cd727-c325-432c-8863-bb9badcea957" providerId="ADAL" clId="{A2D37D5E-8CDC-4471-B5B7-CD563ED0DCDF}" dt="2022-10-19T06:08:51.788" v="234" actId="20577"/>
          <ac:spMkLst>
            <pc:docMk/>
            <pc:sldMk cId="2206049255" sldId="2144867295"/>
            <ac:spMk id="18" creationId="{07348889-3911-8356-4BEF-C09137011257}"/>
          </ac:spMkLst>
        </pc:spChg>
        <pc:spChg chg="ord">
          <ac:chgData name="Janos Plocher" userId="ba7cd727-c325-432c-8863-bb9badcea957" providerId="ADAL" clId="{A2D37D5E-8CDC-4471-B5B7-CD563ED0DCDF}" dt="2022-10-19T06:09:38.207" v="241" actId="166"/>
          <ac:spMkLst>
            <pc:docMk/>
            <pc:sldMk cId="2206049255" sldId="2144867295"/>
            <ac:spMk id="35" creationId="{FDD6F02A-28EB-0FEE-40D3-0C8E7CAAB642}"/>
          </ac:spMkLst>
        </pc:spChg>
        <pc:cxnChg chg="add del">
          <ac:chgData name="Janos Plocher" userId="ba7cd727-c325-432c-8863-bb9badcea957" providerId="ADAL" clId="{A2D37D5E-8CDC-4471-B5B7-CD563ED0DCDF}" dt="2022-10-19T06:09:13.763" v="236" actId="478"/>
          <ac:cxnSpMkLst>
            <pc:docMk/>
            <pc:sldMk cId="2206049255" sldId="2144867295"/>
            <ac:cxnSpMk id="30" creationId="{133EAEAC-FC29-BB40-8566-C0262E48CF56}"/>
          </ac:cxnSpMkLst>
        </pc:cxnChg>
        <pc:cxnChg chg="add mod">
          <ac:chgData name="Janos Plocher" userId="ba7cd727-c325-432c-8863-bb9badcea957" providerId="ADAL" clId="{A2D37D5E-8CDC-4471-B5B7-CD563ED0DCDF}" dt="2022-10-19T06:09:31.491" v="240" actId="14100"/>
          <ac:cxnSpMkLst>
            <pc:docMk/>
            <pc:sldMk cId="2206049255" sldId="2144867295"/>
            <ac:cxnSpMk id="41" creationId="{05BBB371-965C-B6B9-1A74-58D83D657E5C}"/>
          </ac:cxnSpMkLst>
        </pc:cxnChg>
      </pc:sldChg>
      <pc:sldChg chg="modNotesTx">
        <pc:chgData name="Janos Plocher" userId="ba7cd727-c325-432c-8863-bb9badcea957" providerId="ADAL" clId="{A2D37D5E-8CDC-4471-B5B7-CD563ED0DCDF}" dt="2022-10-19T06:36:24.012" v="275" actId="20577"/>
        <pc:sldMkLst>
          <pc:docMk/>
          <pc:sldMk cId="3725666979" sldId="2144867320"/>
        </pc:sldMkLst>
      </pc:sldChg>
      <pc:sldChg chg="delSp modSp mod">
        <pc:chgData name="Janos Plocher" userId="ba7cd727-c325-432c-8863-bb9badcea957" providerId="ADAL" clId="{A2D37D5E-8CDC-4471-B5B7-CD563ED0DCDF}" dt="2022-10-19T06:29:37.051" v="261" actId="478"/>
        <pc:sldMkLst>
          <pc:docMk/>
          <pc:sldMk cId="1928735092" sldId="2144867336"/>
        </pc:sldMkLst>
        <pc:spChg chg="mod">
          <ac:chgData name="Janos Plocher" userId="ba7cd727-c325-432c-8863-bb9badcea957" providerId="ADAL" clId="{A2D37D5E-8CDC-4471-B5B7-CD563ED0DCDF}" dt="2022-10-19T06:29:14.109" v="260" actId="121"/>
          <ac:spMkLst>
            <pc:docMk/>
            <pc:sldMk cId="1928735092" sldId="2144867336"/>
            <ac:spMk id="67" creationId="{7E47028F-CD69-0B5F-BED8-FFF5C991B8D3}"/>
          </ac:spMkLst>
        </pc:spChg>
        <pc:spChg chg="del">
          <ac:chgData name="Janos Plocher" userId="ba7cd727-c325-432c-8863-bb9badcea957" providerId="ADAL" clId="{A2D37D5E-8CDC-4471-B5B7-CD563ED0DCDF}" dt="2022-10-19T06:29:37.051" v="261" actId="478"/>
          <ac:spMkLst>
            <pc:docMk/>
            <pc:sldMk cId="1928735092" sldId="2144867336"/>
            <ac:spMk id="82" creationId="{DE8D7016-BDAA-F540-DCCB-1C787E348B04}"/>
          </ac:spMkLst>
        </pc:spChg>
      </pc:sldChg>
    </pc:docChg>
  </pc:docChgLst>
  <pc:docChgLst>
    <pc:chgData name="Nick Stefani" userId="59292905-21ab-45c4-9a0f-231bc7ccf392" providerId="ADAL" clId="{0E8CDDAF-5D16-4BEF-9E2A-F561474A178C}"/>
    <pc:docChg chg="undo custSel modSld addMainMaster delMainMaster modMainMaster">
      <pc:chgData name="Nick Stefani" userId="59292905-21ab-45c4-9a0f-231bc7ccf392" providerId="ADAL" clId="{0E8CDDAF-5D16-4BEF-9E2A-F561474A178C}" dt="2022-10-28T08:00:23.804" v="147"/>
      <pc:docMkLst>
        <pc:docMk/>
      </pc:docMkLst>
      <pc:sldChg chg="delSp modSp mod">
        <pc:chgData name="Nick Stefani" userId="59292905-21ab-45c4-9a0f-231bc7ccf392" providerId="ADAL" clId="{0E8CDDAF-5D16-4BEF-9E2A-F561474A178C}" dt="2022-10-28T08:00:17.158" v="145"/>
        <pc:sldMkLst>
          <pc:docMk/>
          <pc:sldMk cId="1481478704" sldId="2144867286"/>
        </pc:sldMkLst>
        <pc:spChg chg="del mod">
          <ac:chgData name="Nick Stefani" userId="59292905-21ab-45c4-9a0f-231bc7ccf392" providerId="ADAL" clId="{0E8CDDAF-5D16-4BEF-9E2A-F561474A178C}" dt="2022-10-28T08:00:17.158" v="145"/>
          <ac:spMkLst>
            <pc:docMk/>
            <pc:sldMk cId="1481478704" sldId="2144867286"/>
            <ac:spMk id="3" creationId="{37068DD1-01D9-4F32-8A95-C5CAAA65A49A}"/>
          </ac:spMkLst>
        </pc:spChg>
      </pc:sldChg>
      <pc:sldMasterChg chg="addSldLayout delSldLayout modSldLayout">
        <pc:chgData name="Nick Stefani" userId="59292905-21ab-45c4-9a0f-231bc7ccf392" providerId="ADAL" clId="{0E8CDDAF-5D16-4BEF-9E2A-F561474A178C}" dt="2022-10-28T08:00:23.804" v="147"/>
        <pc:sldMasterMkLst>
          <pc:docMk/>
          <pc:sldMasterMk cId="1291537134" sldId="2147483660"/>
        </pc:sldMasterMkLst>
        <pc:sldLayoutChg chg="modSp mod">
          <pc:chgData name="Nick Stefani" userId="59292905-21ab-45c4-9a0f-231bc7ccf392" providerId="ADAL" clId="{0E8CDDAF-5D16-4BEF-9E2A-F561474A178C}" dt="2022-10-28T08:00:23.804" v="147"/>
          <pc:sldLayoutMkLst>
            <pc:docMk/>
            <pc:sldMasterMk cId="1291537134" sldId="2147483660"/>
            <pc:sldLayoutMk cId="2844354149" sldId="2147483736"/>
          </pc:sldLayoutMkLst>
          <pc:spChg chg="mod">
            <ac:chgData name="Nick Stefani" userId="59292905-21ab-45c4-9a0f-231bc7ccf392" providerId="ADAL" clId="{0E8CDDAF-5D16-4BEF-9E2A-F561474A178C}" dt="2022-10-28T08:00:23.804" v="147"/>
            <ac:spMkLst>
              <pc:docMk/>
              <pc:sldMasterMk cId="1291537134" sldId="2147483660"/>
              <pc:sldLayoutMk cId="2844354149" sldId="2147483736"/>
              <ac:spMk id="4" creationId="{E6AEF1B2-1440-4FE5-8C1B-C291F424F993}"/>
            </ac:spMkLst>
          </pc:spChg>
        </pc:sldLayoutChg>
        <pc:sldLayoutChg chg="new del mod">
          <pc:chgData name="Nick Stefani" userId="59292905-21ab-45c4-9a0f-231bc7ccf392" providerId="ADAL" clId="{0E8CDDAF-5D16-4BEF-9E2A-F561474A178C}" dt="2022-10-28T07:56:31.775" v="8" actId="11236"/>
          <pc:sldLayoutMkLst>
            <pc:docMk/>
            <pc:sldMasterMk cId="1291537134" sldId="2147483660"/>
            <pc:sldLayoutMk cId="1053211930" sldId="2147483738"/>
          </pc:sldLayoutMkLst>
        </pc:sldLayoutChg>
      </pc:sldMasterChg>
      <pc:sldMasterChg chg="new del mod addSldLayout delSldLayout">
        <pc:chgData name="Nick Stefani" userId="59292905-21ab-45c4-9a0f-231bc7ccf392" providerId="ADAL" clId="{0E8CDDAF-5D16-4BEF-9E2A-F561474A178C}" dt="2022-10-28T07:56:29.073" v="6" actId="6938"/>
        <pc:sldMasterMkLst>
          <pc:docMk/>
          <pc:sldMasterMk cId="261275500" sldId="2147483738"/>
        </pc:sldMasterMkLst>
        <pc:sldLayoutChg chg="new del replId">
          <pc:chgData name="Nick Stefani" userId="59292905-21ab-45c4-9a0f-231bc7ccf392" providerId="ADAL" clId="{0E8CDDAF-5D16-4BEF-9E2A-F561474A178C}" dt="2022-10-28T07:56:29.073" v="6" actId="6938"/>
          <pc:sldLayoutMkLst>
            <pc:docMk/>
            <pc:sldMasterMk cId="261275500" sldId="2147483738"/>
            <pc:sldLayoutMk cId="3388983361" sldId="2147483739"/>
          </pc:sldLayoutMkLst>
        </pc:sldLayoutChg>
        <pc:sldLayoutChg chg="new del replId">
          <pc:chgData name="Nick Stefani" userId="59292905-21ab-45c4-9a0f-231bc7ccf392" providerId="ADAL" clId="{0E8CDDAF-5D16-4BEF-9E2A-F561474A178C}" dt="2022-10-28T07:56:29.073" v="6" actId="6938"/>
          <pc:sldLayoutMkLst>
            <pc:docMk/>
            <pc:sldMasterMk cId="261275500" sldId="2147483738"/>
            <pc:sldLayoutMk cId="4063138370" sldId="2147483740"/>
          </pc:sldLayoutMkLst>
        </pc:sldLayoutChg>
        <pc:sldLayoutChg chg="new del replId">
          <pc:chgData name="Nick Stefani" userId="59292905-21ab-45c4-9a0f-231bc7ccf392" providerId="ADAL" clId="{0E8CDDAF-5D16-4BEF-9E2A-F561474A178C}" dt="2022-10-28T07:56:29.073" v="6" actId="6938"/>
          <pc:sldLayoutMkLst>
            <pc:docMk/>
            <pc:sldMasterMk cId="261275500" sldId="2147483738"/>
            <pc:sldLayoutMk cId="3107771465" sldId="2147483741"/>
          </pc:sldLayoutMkLst>
        </pc:sldLayoutChg>
        <pc:sldLayoutChg chg="new del replId">
          <pc:chgData name="Nick Stefani" userId="59292905-21ab-45c4-9a0f-231bc7ccf392" providerId="ADAL" clId="{0E8CDDAF-5D16-4BEF-9E2A-F561474A178C}" dt="2022-10-28T07:56:29.073" v="6" actId="6938"/>
          <pc:sldLayoutMkLst>
            <pc:docMk/>
            <pc:sldMasterMk cId="261275500" sldId="2147483738"/>
            <pc:sldLayoutMk cId="1896424927" sldId="2147483742"/>
          </pc:sldLayoutMkLst>
        </pc:sldLayoutChg>
        <pc:sldLayoutChg chg="new del replId">
          <pc:chgData name="Nick Stefani" userId="59292905-21ab-45c4-9a0f-231bc7ccf392" providerId="ADAL" clId="{0E8CDDAF-5D16-4BEF-9E2A-F561474A178C}" dt="2022-10-28T07:56:29.073" v="6" actId="6938"/>
          <pc:sldLayoutMkLst>
            <pc:docMk/>
            <pc:sldMasterMk cId="261275500" sldId="2147483738"/>
            <pc:sldLayoutMk cId="830916849" sldId="2147483743"/>
          </pc:sldLayoutMkLst>
        </pc:sldLayoutChg>
        <pc:sldLayoutChg chg="new del replId">
          <pc:chgData name="Nick Stefani" userId="59292905-21ab-45c4-9a0f-231bc7ccf392" providerId="ADAL" clId="{0E8CDDAF-5D16-4BEF-9E2A-F561474A178C}" dt="2022-10-28T07:56:29.073" v="6" actId="6938"/>
          <pc:sldLayoutMkLst>
            <pc:docMk/>
            <pc:sldMasterMk cId="261275500" sldId="2147483738"/>
            <pc:sldLayoutMk cId="3831733580" sldId="2147483744"/>
          </pc:sldLayoutMkLst>
        </pc:sldLayoutChg>
        <pc:sldLayoutChg chg="new del replId">
          <pc:chgData name="Nick Stefani" userId="59292905-21ab-45c4-9a0f-231bc7ccf392" providerId="ADAL" clId="{0E8CDDAF-5D16-4BEF-9E2A-F561474A178C}" dt="2022-10-28T07:56:29.073" v="6" actId="6938"/>
          <pc:sldLayoutMkLst>
            <pc:docMk/>
            <pc:sldMasterMk cId="261275500" sldId="2147483738"/>
            <pc:sldLayoutMk cId="946063359" sldId="2147483745"/>
          </pc:sldLayoutMkLst>
        </pc:sldLayoutChg>
        <pc:sldLayoutChg chg="new del replId">
          <pc:chgData name="Nick Stefani" userId="59292905-21ab-45c4-9a0f-231bc7ccf392" providerId="ADAL" clId="{0E8CDDAF-5D16-4BEF-9E2A-F561474A178C}" dt="2022-10-28T07:56:29.073" v="6" actId="6938"/>
          <pc:sldLayoutMkLst>
            <pc:docMk/>
            <pc:sldMasterMk cId="261275500" sldId="2147483738"/>
            <pc:sldLayoutMk cId="2397792661" sldId="2147483746"/>
          </pc:sldLayoutMkLst>
        </pc:sldLayoutChg>
        <pc:sldLayoutChg chg="new del replId">
          <pc:chgData name="Nick Stefani" userId="59292905-21ab-45c4-9a0f-231bc7ccf392" providerId="ADAL" clId="{0E8CDDAF-5D16-4BEF-9E2A-F561474A178C}" dt="2022-10-28T07:56:29.073" v="6" actId="6938"/>
          <pc:sldLayoutMkLst>
            <pc:docMk/>
            <pc:sldMasterMk cId="261275500" sldId="2147483738"/>
            <pc:sldLayoutMk cId="4000700176" sldId="2147483747"/>
          </pc:sldLayoutMkLst>
        </pc:sldLayoutChg>
        <pc:sldLayoutChg chg="new del replId">
          <pc:chgData name="Nick Stefani" userId="59292905-21ab-45c4-9a0f-231bc7ccf392" providerId="ADAL" clId="{0E8CDDAF-5D16-4BEF-9E2A-F561474A178C}" dt="2022-10-28T07:56:29.073" v="6" actId="6938"/>
          <pc:sldLayoutMkLst>
            <pc:docMk/>
            <pc:sldMasterMk cId="261275500" sldId="2147483738"/>
            <pc:sldLayoutMk cId="317163900" sldId="2147483748"/>
          </pc:sldLayoutMkLst>
        </pc:sldLayoutChg>
        <pc:sldLayoutChg chg="new del replId">
          <pc:chgData name="Nick Stefani" userId="59292905-21ab-45c4-9a0f-231bc7ccf392" providerId="ADAL" clId="{0E8CDDAF-5D16-4BEF-9E2A-F561474A178C}" dt="2022-10-28T07:56:29.073" v="6" actId="6938"/>
          <pc:sldLayoutMkLst>
            <pc:docMk/>
            <pc:sldMasterMk cId="261275500" sldId="2147483738"/>
            <pc:sldLayoutMk cId="2791128945" sldId="2147483749"/>
          </pc:sldLayoutMkLst>
        </pc:sldLayoutChg>
      </pc:sldMasterChg>
      <pc:sldMasterChg chg="new del mod addSldLayout delSldLayout">
        <pc:chgData name="Nick Stefani" userId="59292905-21ab-45c4-9a0f-231bc7ccf392" providerId="ADAL" clId="{0E8CDDAF-5D16-4BEF-9E2A-F561474A178C}" dt="2022-10-28T07:56:16.848" v="4" actId="6938"/>
        <pc:sldMasterMkLst>
          <pc:docMk/>
          <pc:sldMasterMk cId="2487418011" sldId="2147483738"/>
        </pc:sldMasterMkLst>
        <pc:sldLayoutChg chg="new del replId">
          <pc:chgData name="Nick Stefani" userId="59292905-21ab-45c4-9a0f-231bc7ccf392" providerId="ADAL" clId="{0E8CDDAF-5D16-4BEF-9E2A-F561474A178C}" dt="2022-10-28T07:56:16.848" v="4" actId="6938"/>
          <pc:sldLayoutMkLst>
            <pc:docMk/>
            <pc:sldMasterMk cId="2487418011" sldId="2147483738"/>
            <pc:sldLayoutMk cId="1789711467" sldId="2147483739"/>
          </pc:sldLayoutMkLst>
        </pc:sldLayoutChg>
        <pc:sldLayoutChg chg="new del replId">
          <pc:chgData name="Nick Stefani" userId="59292905-21ab-45c4-9a0f-231bc7ccf392" providerId="ADAL" clId="{0E8CDDAF-5D16-4BEF-9E2A-F561474A178C}" dt="2022-10-28T07:56:16.848" v="4" actId="6938"/>
          <pc:sldLayoutMkLst>
            <pc:docMk/>
            <pc:sldMasterMk cId="2487418011" sldId="2147483738"/>
            <pc:sldLayoutMk cId="334251057" sldId="2147483740"/>
          </pc:sldLayoutMkLst>
        </pc:sldLayoutChg>
        <pc:sldLayoutChg chg="new del replId">
          <pc:chgData name="Nick Stefani" userId="59292905-21ab-45c4-9a0f-231bc7ccf392" providerId="ADAL" clId="{0E8CDDAF-5D16-4BEF-9E2A-F561474A178C}" dt="2022-10-28T07:56:16.848" v="4" actId="6938"/>
          <pc:sldLayoutMkLst>
            <pc:docMk/>
            <pc:sldMasterMk cId="2487418011" sldId="2147483738"/>
            <pc:sldLayoutMk cId="1508636806" sldId="2147483741"/>
          </pc:sldLayoutMkLst>
        </pc:sldLayoutChg>
        <pc:sldLayoutChg chg="new del replId">
          <pc:chgData name="Nick Stefani" userId="59292905-21ab-45c4-9a0f-231bc7ccf392" providerId="ADAL" clId="{0E8CDDAF-5D16-4BEF-9E2A-F561474A178C}" dt="2022-10-28T07:56:16.848" v="4" actId="6938"/>
          <pc:sldLayoutMkLst>
            <pc:docMk/>
            <pc:sldMasterMk cId="2487418011" sldId="2147483738"/>
            <pc:sldLayoutMk cId="3443153230" sldId="2147483742"/>
          </pc:sldLayoutMkLst>
        </pc:sldLayoutChg>
        <pc:sldLayoutChg chg="new del replId">
          <pc:chgData name="Nick Stefani" userId="59292905-21ab-45c4-9a0f-231bc7ccf392" providerId="ADAL" clId="{0E8CDDAF-5D16-4BEF-9E2A-F561474A178C}" dt="2022-10-28T07:56:16.848" v="4" actId="6938"/>
          <pc:sldLayoutMkLst>
            <pc:docMk/>
            <pc:sldMasterMk cId="2487418011" sldId="2147483738"/>
            <pc:sldLayoutMk cId="3297519116" sldId="2147483743"/>
          </pc:sldLayoutMkLst>
        </pc:sldLayoutChg>
        <pc:sldLayoutChg chg="new del replId">
          <pc:chgData name="Nick Stefani" userId="59292905-21ab-45c4-9a0f-231bc7ccf392" providerId="ADAL" clId="{0E8CDDAF-5D16-4BEF-9E2A-F561474A178C}" dt="2022-10-28T07:56:16.848" v="4" actId="6938"/>
          <pc:sldLayoutMkLst>
            <pc:docMk/>
            <pc:sldMasterMk cId="2487418011" sldId="2147483738"/>
            <pc:sldLayoutMk cId="788829187" sldId="2147483744"/>
          </pc:sldLayoutMkLst>
        </pc:sldLayoutChg>
        <pc:sldLayoutChg chg="new del replId">
          <pc:chgData name="Nick Stefani" userId="59292905-21ab-45c4-9a0f-231bc7ccf392" providerId="ADAL" clId="{0E8CDDAF-5D16-4BEF-9E2A-F561474A178C}" dt="2022-10-28T07:56:16.848" v="4" actId="6938"/>
          <pc:sldLayoutMkLst>
            <pc:docMk/>
            <pc:sldMasterMk cId="2487418011" sldId="2147483738"/>
            <pc:sldLayoutMk cId="2103233727" sldId="2147483745"/>
          </pc:sldLayoutMkLst>
        </pc:sldLayoutChg>
        <pc:sldLayoutChg chg="new del replId">
          <pc:chgData name="Nick Stefani" userId="59292905-21ab-45c4-9a0f-231bc7ccf392" providerId="ADAL" clId="{0E8CDDAF-5D16-4BEF-9E2A-F561474A178C}" dt="2022-10-28T07:56:16.848" v="4" actId="6938"/>
          <pc:sldLayoutMkLst>
            <pc:docMk/>
            <pc:sldMasterMk cId="2487418011" sldId="2147483738"/>
            <pc:sldLayoutMk cId="107806208" sldId="2147483746"/>
          </pc:sldLayoutMkLst>
        </pc:sldLayoutChg>
        <pc:sldLayoutChg chg="new del replId">
          <pc:chgData name="Nick Stefani" userId="59292905-21ab-45c4-9a0f-231bc7ccf392" providerId="ADAL" clId="{0E8CDDAF-5D16-4BEF-9E2A-F561474A178C}" dt="2022-10-28T07:56:16.848" v="4" actId="6938"/>
          <pc:sldLayoutMkLst>
            <pc:docMk/>
            <pc:sldMasterMk cId="2487418011" sldId="2147483738"/>
            <pc:sldLayoutMk cId="2947180460" sldId="2147483747"/>
          </pc:sldLayoutMkLst>
        </pc:sldLayoutChg>
        <pc:sldLayoutChg chg="new del replId">
          <pc:chgData name="Nick Stefani" userId="59292905-21ab-45c4-9a0f-231bc7ccf392" providerId="ADAL" clId="{0E8CDDAF-5D16-4BEF-9E2A-F561474A178C}" dt="2022-10-28T07:56:16.848" v="4" actId="6938"/>
          <pc:sldLayoutMkLst>
            <pc:docMk/>
            <pc:sldMasterMk cId="2487418011" sldId="2147483738"/>
            <pc:sldLayoutMk cId="2886570610" sldId="2147483748"/>
          </pc:sldLayoutMkLst>
        </pc:sldLayoutChg>
        <pc:sldLayoutChg chg="new del replId">
          <pc:chgData name="Nick Stefani" userId="59292905-21ab-45c4-9a0f-231bc7ccf392" providerId="ADAL" clId="{0E8CDDAF-5D16-4BEF-9E2A-F561474A178C}" dt="2022-10-28T07:56:16.848" v="4" actId="6938"/>
          <pc:sldLayoutMkLst>
            <pc:docMk/>
            <pc:sldMasterMk cId="2487418011" sldId="2147483738"/>
            <pc:sldLayoutMk cId="2233085228" sldId="2147483749"/>
          </pc:sldLayoutMkLst>
        </pc:sldLayoutChg>
      </pc:sldMasterChg>
    </pc:docChg>
  </pc:docChgLst>
  <pc:docChgLst>
    <pc:chgData name="Nick Stefani" userId="59292905-21ab-45c4-9a0f-231bc7ccf392" providerId="ADAL" clId="{9176C4EC-D392-487D-8F2E-1BE1FEE04D69}"/>
    <pc:docChg chg="custSel addSld delSld modSld modSection">
      <pc:chgData name="Nick Stefani" userId="59292905-21ab-45c4-9a0f-231bc7ccf392" providerId="ADAL" clId="{9176C4EC-D392-487D-8F2E-1BE1FEE04D69}" dt="2022-10-10T10:07:49.156" v="70" actId="47"/>
      <pc:docMkLst>
        <pc:docMk/>
      </pc:docMkLst>
      <pc:sldChg chg="modSp mod">
        <pc:chgData name="Nick Stefani" userId="59292905-21ab-45c4-9a0f-231bc7ccf392" providerId="ADAL" clId="{9176C4EC-D392-487D-8F2E-1BE1FEE04D69}" dt="2022-10-10T10:01:51.959" v="66" actId="20577"/>
        <pc:sldMkLst>
          <pc:docMk/>
          <pc:sldMk cId="1909926961" sldId="256"/>
        </pc:sldMkLst>
        <pc:spChg chg="mod">
          <ac:chgData name="Nick Stefani" userId="59292905-21ab-45c4-9a0f-231bc7ccf392" providerId="ADAL" clId="{9176C4EC-D392-487D-8F2E-1BE1FEE04D69}" dt="2022-10-10T10:01:51.959" v="66" actId="20577"/>
          <ac:spMkLst>
            <pc:docMk/>
            <pc:sldMk cId="1909926961" sldId="256"/>
            <ac:spMk id="3" creationId="{8DED2F7F-2065-4CCE-9AD5-77DBF0CD5628}"/>
          </ac:spMkLst>
        </pc:spChg>
      </pc:sldChg>
      <pc:sldChg chg="add del">
        <pc:chgData name="Nick Stefani" userId="59292905-21ab-45c4-9a0f-231bc7ccf392" providerId="ADAL" clId="{9176C4EC-D392-487D-8F2E-1BE1FEE04D69}" dt="2022-10-10T09:20:29.527" v="19" actId="47"/>
        <pc:sldMkLst>
          <pc:docMk/>
          <pc:sldMk cId="3114710565" sldId="258"/>
        </pc:sldMkLst>
      </pc:sldChg>
      <pc:sldChg chg="modSp add mod">
        <pc:chgData name="Nick Stefani" userId="59292905-21ab-45c4-9a0f-231bc7ccf392" providerId="ADAL" clId="{9176C4EC-D392-487D-8F2E-1BE1FEE04D69}" dt="2022-10-10T10:07:45.914" v="69" actId="1076"/>
        <pc:sldMkLst>
          <pc:docMk/>
          <pc:sldMk cId="2022943061" sldId="679"/>
        </pc:sldMkLst>
        <pc:spChg chg="mod">
          <ac:chgData name="Nick Stefani" userId="59292905-21ab-45c4-9a0f-231bc7ccf392" providerId="ADAL" clId="{9176C4EC-D392-487D-8F2E-1BE1FEE04D69}" dt="2022-10-10T10:07:45.914" v="69" actId="1076"/>
          <ac:spMkLst>
            <pc:docMk/>
            <pc:sldMk cId="2022943061" sldId="679"/>
            <ac:spMk id="19" creationId="{220426CA-80CA-46A3-85D1-6404D891A7AE}"/>
          </ac:spMkLst>
        </pc:spChg>
      </pc:sldChg>
      <pc:sldChg chg="del">
        <pc:chgData name="Nick Stefani" userId="59292905-21ab-45c4-9a0f-231bc7ccf392" providerId="ADAL" clId="{9176C4EC-D392-487D-8F2E-1BE1FEE04D69}" dt="2022-10-10T10:07:49.156" v="70" actId="47"/>
        <pc:sldMkLst>
          <pc:docMk/>
          <pc:sldMk cId="3249287943" sldId="2144867284"/>
        </pc:sldMkLst>
      </pc:sldChg>
      <pc:sldChg chg="addSp modSp mod">
        <pc:chgData name="Nick Stefani" userId="59292905-21ab-45c4-9a0f-231bc7ccf392" providerId="ADAL" clId="{9176C4EC-D392-487D-8F2E-1BE1FEE04D69}" dt="2022-10-10T09:20:49.109" v="65" actId="20577"/>
        <pc:sldMkLst>
          <pc:docMk/>
          <pc:sldMk cId="1481478704" sldId="2144867286"/>
        </pc:sldMkLst>
        <pc:spChg chg="add mod">
          <ac:chgData name="Nick Stefani" userId="59292905-21ab-45c4-9a0f-231bc7ccf392" providerId="ADAL" clId="{9176C4EC-D392-487D-8F2E-1BE1FEE04D69}" dt="2022-10-10T09:20:49.109" v="65" actId="20577"/>
          <ac:spMkLst>
            <pc:docMk/>
            <pc:sldMk cId="1481478704" sldId="2144867286"/>
            <ac:spMk id="3" creationId="{37068DD1-01D9-4F32-8A95-C5CAAA65A49A}"/>
          </ac:spMkLst>
        </pc:spChg>
      </pc:sldChg>
      <pc:sldChg chg="delCm">
        <pc:chgData name="Nick Stefani" userId="59292905-21ab-45c4-9a0f-231bc7ccf392" providerId="ADAL" clId="{9176C4EC-D392-487D-8F2E-1BE1FEE04D69}" dt="2022-10-10T08:47:09.246" v="0"/>
        <pc:sldMkLst>
          <pc:docMk/>
          <pc:sldMk cId="2486740191" sldId="2144867299"/>
        </pc:sldMkLst>
      </pc:sldChg>
      <pc:sldChg chg="delCm">
        <pc:chgData name="Nick Stefani" userId="59292905-21ab-45c4-9a0f-231bc7ccf392" providerId="ADAL" clId="{9176C4EC-D392-487D-8F2E-1BE1FEE04D69}" dt="2022-10-10T08:47:20.463" v="2"/>
        <pc:sldMkLst>
          <pc:docMk/>
          <pc:sldMk cId="2672564244" sldId="214486732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1EAFFC44-5CF3-411C-AAAB-A3FF0C4328FF}">
      <dgm:prSet phldrT="[Text]" custT="1"/>
      <dgm:spPr>
        <a:solidFill>
          <a:schemeClr val="accent5">
            <a:lumMod val="40000"/>
            <a:lumOff val="60000"/>
          </a:schemeClr>
        </a:solidFill>
      </dgm:spPr>
      <dgm:t>
        <a:bodyPr/>
        <a:lstStyle/>
        <a:p>
          <a:r>
            <a:rPr lang="en-US" sz="1200" b="1">
              <a:solidFill>
                <a:schemeClr val="tx1"/>
              </a:solidFill>
            </a:rPr>
            <a:t>Pre-processing</a:t>
          </a:r>
          <a:endParaRPr lang="en-DE" sz="1200" b="1">
            <a:solidFill>
              <a:schemeClr val="tx1"/>
            </a:solidFill>
          </a:endParaRPr>
        </a:p>
      </dgm:t>
    </dgm:pt>
    <dgm:pt modelId="{F7ECCCDA-E546-463D-AE2D-BBE0DED8308F}" type="parTrans" cxnId="{AEAF03AA-FD6A-4B8B-895B-EE4A3E080322}">
      <dgm:prSet/>
      <dgm:spPr/>
      <dgm:t>
        <a:bodyPr/>
        <a:lstStyle/>
        <a:p>
          <a:endParaRPr lang="en-DE" sz="600" b="1"/>
        </a:p>
      </dgm:t>
    </dgm:pt>
    <dgm:pt modelId="{308D2EB1-FB92-4AD4-97A3-D2EC1D38AB41}" type="sibTrans" cxnId="{AEAF03AA-FD6A-4B8B-895B-EE4A3E080322}">
      <dgm:prSet/>
      <dgm:spPr/>
      <dgm:t>
        <a:bodyPr/>
        <a:lstStyle/>
        <a:p>
          <a:endParaRPr lang="en-DE" sz="600" b="1"/>
        </a:p>
      </dgm:t>
    </dgm:pt>
    <dgm:pt modelId="{86192DB7-CD74-464A-88AF-E010E04DC3FF}">
      <dgm:prSet phldrT="[Text]" custT="1"/>
      <dgm:spPr>
        <a:solidFill>
          <a:schemeClr val="accent5">
            <a:lumMod val="60000"/>
            <a:lumOff val="40000"/>
          </a:schemeClr>
        </a:solidFill>
      </dgm:spPr>
      <dgm:t>
        <a:bodyPr/>
        <a:lstStyle/>
        <a:p>
          <a:endParaRPr lang="en-DE" sz="1200" b="1">
            <a:solidFill>
              <a:schemeClr val="tx1"/>
            </a:solidFill>
          </a:endParaRPr>
        </a:p>
      </dgm:t>
    </dgm:pt>
    <dgm:pt modelId="{CD4F1A3C-1AF7-4742-BC37-8E020D2F40EE}" type="parTrans" cxnId="{2477FE88-16C9-4437-8204-AB27C293BCF8}">
      <dgm:prSet/>
      <dgm:spPr/>
      <dgm:t>
        <a:bodyPr/>
        <a:lstStyle/>
        <a:p>
          <a:endParaRPr lang="en-DE" sz="600" b="1"/>
        </a:p>
      </dgm:t>
    </dgm:pt>
    <dgm:pt modelId="{0D6E013B-1423-4E1A-BE68-3DD72B50CDA1}" type="sibTrans" cxnId="{2477FE88-16C9-4437-8204-AB27C293BCF8}">
      <dgm:prSet/>
      <dgm:spPr/>
      <dgm:t>
        <a:bodyPr/>
        <a:lstStyle/>
        <a:p>
          <a:endParaRPr lang="en-DE" sz="600" b="1"/>
        </a:p>
      </dgm:t>
    </dgm:pt>
    <dgm:pt modelId="{6126D71E-06CC-4F3D-9EA2-371732C971F6}">
      <dgm:prSet phldrT="[Text]" custT="1"/>
      <dgm:spPr>
        <a:solidFill>
          <a:schemeClr val="accent2"/>
        </a:solidFill>
      </dgm:spPr>
      <dgm:t>
        <a:bodyPr/>
        <a:lstStyle/>
        <a:p>
          <a:r>
            <a:rPr lang="en-US" sz="1200" b="1">
              <a:solidFill>
                <a:schemeClr val="tx1"/>
              </a:solidFill>
            </a:rPr>
            <a:t>Post-processing</a:t>
          </a:r>
          <a:endParaRPr lang="en-DE" sz="1200" b="1">
            <a:solidFill>
              <a:schemeClr val="tx1"/>
            </a:solidFill>
          </a:endParaRPr>
        </a:p>
      </dgm:t>
    </dgm:pt>
    <dgm:pt modelId="{54934816-B6FB-41A6-BB38-4D2CBE8B7A4D}" type="parTrans" cxnId="{A9A71130-0AC6-43F1-A1C0-AF13192D73C0}">
      <dgm:prSet/>
      <dgm:spPr/>
      <dgm:t>
        <a:bodyPr/>
        <a:lstStyle/>
        <a:p>
          <a:endParaRPr lang="en-DE" sz="600" b="1"/>
        </a:p>
      </dgm:t>
    </dgm:pt>
    <dgm:pt modelId="{8A8CE226-2EDA-42D3-96B2-DD9EB7865A31}" type="sibTrans" cxnId="{A9A71130-0AC6-43F1-A1C0-AF13192D73C0}">
      <dgm:prSet/>
      <dgm:spPr/>
      <dgm:t>
        <a:bodyPr/>
        <a:lstStyle/>
        <a:p>
          <a:endParaRPr lang="en-DE" sz="600" b="1"/>
        </a:p>
      </dgm:t>
    </dgm:pt>
    <dgm:pt modelId="{5FBFC782-8A18-42BF-9FE2-86A7E53520C0}">
      <dgm:prSet phldrT="[Text]" custT="1"/>
      <dgm:spPr>
        <a:solidFill>
          <a:schemeClr val="accent6">
            <a:lumMod val="60000"/>
            <a:lumOff val="40000"/>
          </a:schemeClr>
        </a:solidFill>
      </dgm:spPr>
      <dgm:t>
        <a:bodyPr/>
        <a:lstStyle/>
        <a:p>
          <a:r>
            <a:rPr lang="en-US" sz="1200" b="1">
              <a:solidFill>
                <a:schemeClr val="tx1"/>
              </a:solidFill>
            </a:rPr>
            <a:t>Geometry and Material</a:t>
          </a:r>
          <a:endParaRPr lang="en-DE" sz="1200" b="1">
            <a:solidFill>
              <a:schemeClr val="tx1"/>
            </a:solidFill>
          </a:endParaRPr>
        </a:p>
      </dgm:t>
    </dgm:pt>
    <dgm:pt modelId="{746D7E5A-BA14-47CC-A2E5-21719EF5F74F}" type="parTrans" cxnId="{CDB51D22-5385-44C5-808B-CAF8BE84EAA6}">
      <dgm:prSet/>
      <dgm:spPr/>
      <dgm:t>
        <a:bodyPr/>
        <a:lstStyle/>
        <a:p>
          <a:endParaRPr lang="en-DE" sz="600" b="1"/>
        </a:p>
      </dgm:t>
    </dgm:pt>
    <dgm:pt modelId="{6D67D76B-DABE-4C0B-B873-899C304D87B7}" type="sibTrans" cxnId="{CDB51D22-5385-44C5-808B-CAF8BE84EAA6}">
      <dgm:prSet/>
      <dgm:spPr/>
      <dgm:t>
        <a:bodyPr/>
        <a:lstStyle/>
        <a:p>
          <a:endParaRPr lang="en-DE" sz="600" b="1"/>
        </a:p>
      </dgm:t>
    </dgm:pt>
    <dgm:pt modelId="{74785938-3FEE-403C-AFF5-FEDC001DA97B}">
      <dgm:prSet phldrT="[Text]" custT="1"/>
      <dgm:spPr>
        <a:solidFill>
          <a:schemeClr val="accent4">
            <a:lumMod val="60000"/>
            <a:lumOff val="40000"/>
          </a:schemeClr>
        </a:solidFill>
      </dgm:spPr>
      <dgm:t>
        <a:bodyPr/>
        <a:lstStyle/>
        <a:p>
          <a:r>
            <a:rPr lang="en-US" sz="1200" b="1">
              <a:solidFill>
                <a:schemeClr val="tx1"/>
              </a:solidFill>
            </a:rPr>
            <a:t>Validation</a:t>
          </a:r>
          <a:endParaRPr lang="en-DE" sz="1200" b="1">
            <a:solidFill>
              <a:schemeClr val="tx1"/>
            </a:solidFill>
          </a:endParaRPr>
        </a:p>
      </dgm:t>
    </dgm:pt>
    <dgm:pt modelId="{E4C52AB1-8BC1-4EF7-92FC-E9DCFF17992A}" type="parTrans" cxnId="{91B57E6E-60CE-466D-87ED-74A9F1ACD9B8}">
      <dgm:prSet/>
      <dgm:spPr/>
      <dgm:t>
        <a:bodyPr/>
        <a:lstStyle/>
        <a:p>
          <a:endParaRPr lang="en-DE" sz="600" b="1"/>
        </a:p>
      </dgm:t>
    </dgm:pt>
    <dgm:pt modelId="{9AC29AD7-DDAE-4AD8-9EED-575B7A990325}" type="sibTrans" cxnId="{91B57E6E-60CE-466D-87ED-74A9F1ACD9B8}">
      <dgm:prSet/>
      <dgm:spPr/>
      <dgm:t>
        <a:bodyPr/>
        <a:lstStyle/>
        <a:p>
          <a:endParaRPr lang="en-DE" sz="6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1EAFFC44-5CF3-411C-AAAB-A3FF0C4328FF}">
      <dgm:prSet phldrT="[Text]" custT="1"/>
      <dgm:spPr>
        <a:solidFill>
          <a:schemeClr val="accent5">
            <a:lumMod val="40000"/>
            <a:lumOff val="60000"/>
          </a:schemeClr>
        </a:solidFill>
      </dgm:spPr>
      <dgm:t>
        <a:bodyPr/>
        <a:lstStyle/>
        <a:p>
          <a:r>
            <a:rPr lang="en-US" sz="1200" b="1">
              <a:solidFill>
                <a:schemeClr val="tx1"/>
              </a:solidFill>
            </a:rPr>
            <a:t>Pre-processing</a:t>
          </a:r>
          <a:endParaRPr lang="en-DE" sz="1200" b="1">
            <a:solidFill>
              <a:schemeClr val="tx1"/>
            </a:solidFill>
          </a:endParaRPr>
        </a:p>
      </dgm:t>
    </dgm:pt>
    <dgm:pt modelId="{F7ECCCDA-E546-463D-AE2D-BBE0DED8308F}" type="parTrans" cxnId="{AEAF03AA-FD6A-4B8B-895B-EE4A3E080322}">
      <dgm:prSet/>
      <dgm:spPr/>
      <dgm:t>
        <a:bodyPr/>
        <a:lstStyle/>
        <a:p>
          <a:endParaRPr lang="en-DE" sz="600" b="1"/>
        </a:p>
      </dgm:t>
    </dgm:pt>
    <dgm:pt modelId="{308D2EB1-FB92-4AD4-97A3-D2EC1D38AB41}" type="sibTrans" cxnId="{AEAF03AA-FD6A-4B8B-895B-EE4A3E080322}">
      <dgm:prSet/>
      <dgm:spPr/>
      <dgm:t>
        <a:bodyPr/>
        <a:lstStyle/>
        <a:p>
          <a:endParaRPr lang="en-DE" sz="600" b="1"/>
        </a:p>
      </dgm:t>
    </dgm:pt>
    <dgm:pt modelId="{86192DB7-CD74-464A-88AF-E010E04DC3FF}">
      <dgm:prSet phldrT="[Text]" custT="1"/>
      <dgm:spPr>
        <a:solidFill>
          <a:schemeClr val="accent5">
            <a:lumMod val="60000"/>
            <a:lumOff val="40000"/>
          </a:schemeClr>
        </a:solidFill>
      </dgm:spPr>
      <dgm:t>
        <a:bodyPr/>
        <a:lstStyle/>
        <a:p>
          <a:endParaRPr lang="en-DE" sz="1200" b="1">
            <a:solidFill>
              <a:schemeClr val="tx1"/>
            </a:solidFill>
          </a:endParaRPr>
        </a:p>
      </dgm:t>
    </dgm:pt>
    <dgm:pt modelId="{CD4F1A3C-1AF7-4742-BC37-8E020D2F40EE}" type="parTrans" cxnId="{2477FE88-16C9-4437-8204-AB27C293BCF8}">
      <dgm:prSet/>
      <dgm:spPr/>
      <dgm:t>
        <a:bodyPr/>
        <a:lstStyle/>
        <a:p>
          <a:endParaRPr lang="en-DE" sz="600" b="1"/>
        </a:p>
      </dgm:t>
    </dgm:pt>
    <dgm:pt modelId="{0D6E013B-1423-4E1A-BE68-3DD72B50CDA1}" type="sibTrans" cxnId="{2477FE88-16C9-4437-8204-AB27C293BCF8}">
      <dgm:prSet/>
      <dgm:spPr/>
      <dgm:t>
        <a:bodyPr/>
        <a:lstStyle/>
        <a:p>
          <a:endParaRPr lang="en-DE" sz="600" b="1"/>
        </a:p>
      </dgm:t>
    </dgm:pt>
    <dgm:pt modelId="{6126D71E-06CC-4F3D-9EA2-371732C971F6}">
      <dgm:prSet phldrT="[Text]" custT="1"/>
      <dgm:spPr>
        <a:solidFill>
          <a:schemeClr val="accent2"/>
        </a:solidFill>
      </dgm:spPr>
      <dgm:t>
        <a:bodyPr/>
        <a:lstStyle/>
        <a:p>
          <a:r>
            <a:rPr lang="en-US" sz="1200" b="1">
              <a:solidFill>
                <a:schemeClr val="tx1"/>
              </a:solidFill>
            </a:rPr>
            <a:t>Post-processing</a:t>
          </a:r>
          <a:endParaRPr lang="en-DE" sz="1200" b="1">
            <a:solidFill>
              <a:schemeClr val="tx1"/>
            </a:solidFill>
          </a:endParaRPr>
        </a:p>
      </dgm:t>
    </dgm:pt>
    <dgm:pt modelId="{54934816-B6FB-41A6-BB38-4D2CBE8B7A4D}" type="parTrans" cxnId="{A9A71130-0AC6-43F1-A1C0-AF13192D73C0}">
      <dgm:prSet/>
      <dgm:spPr/>
      <dgm:t>
        <a:bodyPr/>
        <a:lstStyle/>
        <a:p>
          <a:endParaRPr lang="en-DE" sz="600" b="1"/>
        </a:p>
      </dgm:t>
    </dgm:pt>
    <dgm:pt modelId="{8A8CE226-2EDA-42D3-96B2-DD9EB7865A31}" type="sibTrans" cxnId="{A9A71130-0AC6-43F1-A1C0-AF13192D73C0}">
      <dgm:prSet/>
      <dgm:spPr/>
      <dgm:t>
        <a:bodyPr/>
        <a:lstStyle/>
        <a:p>
          <a:endParaRPr lang="en-DE" sz="600" b="1"/>
        </a:p>
      </dgm:t>
    </dgm:pt>
    <dgm:pt modelId="{74785938-3FEE-403C-AFF5-FEDC001DA97B}">
      <dgm:prSet phldrT="[Text]" custT="1"/>
      <dgm:spPr>
        <a:solidFill>
          <a:schemeClr val="accent4">
            <a:lumMod val="60000"/>
            <a:lumOff val="40000"/>
          </a:schemeClr>
        </a:solidFill>
      </dgm:spPr>
      <dgm:t>
        <a:bodyPr/>
        <a:lstStyle/>
        <a:p>
          <a:r>
            <a:rPr lang="en-US" sz="1200" b="1">
              <a:solidFill>
                <a:schemeClr val="tx1"/>
              </a:solidFill>
            </a:rPr>
            <a:t>Validation</a:t>
          </a:r>
          <a:endParaRPr lang="en-DE" sz="1200" b="1">
            <a:solidFill>
              <a:schemeClr val="tx1"/>
            </a:solidFill>
          </a:endParaRPr>
        </a:p>
      </dgm:t>
    </dgm:pt>
    <dgm:pt modelId="{E4C52AB1-8BC1-4EF7-92FC-E9DCFF17992A}" type="parTrans" cxnId="{91B57E6E-60CE-466D-87ED-74A9F1ACD9B8}">
      <dgm:prSet/>
      <dgm:spPr/>
      <dgm:t>
        <a:bodyPr/>
        <a:lstStyle/>
        <a:p>
          <a:endParaRPr lang="en-DE" sz="600" b="1"/>
        </a:p>
      </dgm:t>
    </dgm:pt>
    <dgm:pt modelId="{9AC29AD7-DDAE-4AD8-9EED-575B7A990325}" type="sibTrans" cxnId="{91B57E6E-60CE-466D-87ED-74A9F1ACD9B8}">
      <dgm:prSet/>
      <dgm:spPr/>
      <dgm:t>
        <a:bodyPr/>
        <a:lstStyle/>
        <a:p>
          <a:endParaRPr lang="en-DE" sz="600" b="1"/>
        </a:p>
      </dgm:t>
    </dgm:pt>
    <dgm:pt modelId="{5FBFC782-8A18-42BF-9FE2-86A7E53520C0}">
      <dgm:prSet phldrT="[Text]" custT="1"/>
      <dgm:spPr>
        <a:solidFill>
          <a:schemeClr val="accent6">
            <a:lumMod val="60000"/>
            <a:lumOff val="40000"/>
          </a:schemeClr>
        </a:solidFill>
      </dgm:spPr>
      <dgm:t>
        <a:bodyPr/>
        <a:lstStyle/>
        <a:p>
          <a:r>
            <a:rPr lang="en-US" sz="1200" b="1">
              <a:solidFill>
                <a:schemeClr val="tx1"/>
              </a:solidFill>
            </a:rPr>
            <a:t>Geometry and Material</a:t>
          </a:r>
          <a:endParaRPr lang="en-DE" sz="1200" b="1">
            <a:solidFill>
              <a:schemeClr val="tx1"/>
            </a:solidFill>
          </a:endParaRPr>
        </a:p>
      </dgm:t>
    </dgm:pt>
    <dgm:pt modelId="{6D67D76B-DABE-4C0B-B873-899C304D87B7}" type="sibTrans" cxnId="{CDB51D22-5385-44C5-808B-CAF8BE84EAA6}">
      <dgm:prSet/>
      <dgm:spPr/>
      <dgm:t>
        <a:bodyPr/>
        <a:lstStyle/>
        <a:p>
          <a:endParaRPr lang="en-DE" sz="600" b="1"/>
        </a:p>
      </dgm:t>
    </dgm:pt>
    <dgm:pt modelId="{746D7E5A-BA14-47CC-A2E5-21719EF5F74F}" type="parTrans" cxnId="{CDB51D22-5385-44C5-808B-CAF8BE84EAA6}">
      <dgm:prSet/>
      <dgm:spPr/>
      <dgm:t>
        <a:bodyPr/>
        <a:lstStyle/>
        <a:p>
          <a:endParaRPr lang="en-DE" sz="6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1091025" y="197584"/>
          <a:ext cx="2681280" cy="268128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tx1"/>
              </a:solidFill>
            </a:rPr>
            <a:t>Pre-processing</a:t>
          </a:r>
          <a:endParaRPr lang="en-DE" sz="1200" b="1" kern="1200">
            <a:solidFill>
              <a:schemeClr val="tx1"/>
            </a:solidFill>
          </a:endParaRPr>
        </a:p>
      </dsp:txBody>
      <dsp:txXfrm>
        <a:off x="2489760" y="648295"/>
        <a:ext cx="861840" cy="574560"/>
      </dsp:txXfrm>
    </dsp:sp>
    <dsp:sp modelId="{076A89EF-9AD0-467E-9E7B-6207B0CC2093}">
      <dsp:nvSpPr>
        <dsp:cNvPr id="0" name=""/>
        <dsp:cNvSpPr/>
      </dsp:nvSpPr>
      <dsp:spPr>
        <a:xfrm>
          <a:off x="1114007" y="269085"/>
          <a:ext cx="2681280" cy="268128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en-DE" sz="1200" b="1" kern="1200">
            <a:solidFill>
              <a:schemeClr val="tx1"/>
            </a:solidFill>
          </a:endParaRPr>
        </a:p>
      </dsp:txBody>
      <dsp:txXfrm>
        <a:off x="2840880" y="1494175"/>
        <a:ext cx="798000" cy="638400"/>
      </dsp:txXfrm>
    </dsp:sp>
    <dsp:sp modelId="{3FCB5E40-C275-4E05-9C8B-A720EA1B4472}">
      <dsp:nvSpPr>
        <dsp:cNvPr id="0" name=""/>
        <dsp:cNvSpPr/>
      </dsp:nvSpPr>
      <dsp:spPr>
        <a:xfrm>
          <a:off x="1053359" y="313135"/>
          <a:ext cx="2681280" cy="268128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tx1"/>
              </a:solidFill>
            </a:rPr>
            <a:t>Post-processing</a:t>
          </a:r>
          <a:endParaRPr lang="en-DE" sz="1200" b="1" kern="1200">
            <a:solidFill>
              <a:schemeClr val="tx1"/>
            </a:solidFill>
          </a:endParaRPr>
        </a:p>
      </dsp:txBody>
      <dsp:txXfrm>
        <a:off x="2010960" y="2196415"/>
        <a:ext cx="766080" cy="702240"/>
      </dsp:txXfrm>
    </dsp:sp>
    <dsp:sp modelId="{E31F2271-6B44-4751-9350-0B52A3378B1E}">
      <dsp:nvSpPr>
        <dsp:cNvPr id="0" name=""/>
        <dsp:cNvSpPr/>
      </dsp:nvSpPr>
      <dsp:spPr>
        <a:xfrm>
          <a:off x="992711" y="269085"/>
          <a:ext cx="2681280" cy="268128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tx1"/>
              </a:solidFill>
            </a:rPr>
            <a:t>Validation</a:t>
          </a:r>
          <a:endParaRPr lang="en-DE" sz="1200" b="1" kern="1200">
            <a:solidFill>
              <a:schemeClr val="tx1"/>
            </a:solidFill>
          </a:endParaRPr>
        </a:p>
      </dsp:txBody>
      <dsp:txXfrm>
        <a:off x="1149119" y="1494175"/>
        <a:ext cx="798000" cy="638400"/>
      </dsp:txXfrm>
    </dsp:sp>
    <dsp:sp modelId="{A7A39D14-43B3-43C2-9EC7-2A35C5C21CFE}">
      <dsp:nvSpPr>
        <dsp:cNvPr id="0" name=""/>
        <dsp:cNvSpPr/>
      </dsp:nvSpPr>
      <dsp:spPr>
        <a:xfrm>
          <a:off x="1015694" y="197584"/>
          <a:ext cx="2681280" cy="268128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tx1"/>
              </a:solidFill>
            </a:rPr>
            <a:t>Geometry and Material</a:t>
          </a:r>
          <a:endParaRPr lang="en-DE" sz="1200" b="1" kern="1200">
            <a:solidFill>
              <a:schemeClr val="tx1"/>
            </a:solidFill>
          </a:endParaRPr>
        </a:p>
      </dsp:txBody>
      <dsp:txXfrm>
        <a:off x="1436399" y="648295"/>
        <a:ext cx="861840" cy="574560"/>
      </dsp:txXfrm>
    </dsp:sp>
    <dsp:sp modelId="{6D4A8EB9-0439-4DA5-96E1-C044A076E79A}">
      <dsp:nvSpPr>
        <dsp:cNvPr id="0" name=""/>
        <dsp:cNvSpPr/>
      </dsp:nvSpPr>
      <dsp:spPr>
        <a:xfrm>
          <a:off x="924915" y="31600"/>
          <a:ext cx="3013248" cy="3013248"/>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948209" y="103078"/>
          <a:ext cx="3013248" cy="3013248"/>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887376" y="147262"/>
          <a:ext cx="3013248" cy="3013248"/>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826542" y="103078"/>
          <a:ext cx="3013248" cy="3013248"/>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849836" y="31600"/>
          <a:ext cx="3013248" cy="3013248"/>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1091025" y="197584"/>
          <a:ext cx="2681280" cy="268128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tx1"/>
              </a:solidFill>
            </a:rPr>
            <a:t>Pre-processing</a:t>
          </a:r>
          <a:endParaRPr lang="en-DE" sz="1200" b="1" kern="1200">
            <a:solidFill>
              <a:schemeClr val="tx1"/>
            </a:solidFill>
          </a:endParaRPr>
        </a:p>
      </dsp:txBody>
      <dsp:txXfrm>
        <a:off x="2489760" y="648295"/>
        <a:ext cx="861840" cy="574560"/>
      </dsp:txXfrm>
    </dsp:sp>
    <dsp:sp modelId="{076A89EF-9AD0-467E-9E7B-6207B0CC2093}">
      <dsp:nvSpPr>
        <dsp:cNvPr id="0" name=""/>
        <dsp:cNvSpPr/>
      </dsp:nvSpPr>
      <dsp:spPr>
        <a:xfrm>
          <a:off x="1114007" y="269085"/>
          <a:ext cx="2681280" cy="268128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en-DE" sz="1200" b="1" kern="1200">
            <a:solidFill>
              <a:schemeClr val="tx1"/>
            </a:solidFill>
          </a:endParaRPr>
        </a:p>
      </dsp:txBody>
      <dsp:txXfrm>
        <a:off x="2840880" y="1494175"/>
        <a:ext cx="798000" cy="638400"/>
      </dsp:txXfrm>
    </dsp:sp>
    <dsp:sp modelId="{3FCB5E40-C275-4E05-9C8B-A720EA1B4472}">
      <dsp:nvSpPr>
        <dsp:cNvPr id="0" name=""/>
        <dsp:cNvSpPr/>
      </dsp:nvSpPr>
      <dsp:spPr>
        <a:xfrm>
          <a:off x="1053359" y="313135"/>
          <a:ext cx="2681280" cy="268128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tx1"/>
              </a:solidFill>
            </a:rPr>
            <a:t>Post-processing</a:t>
          </a:r>
          <a:endParaRPr lang="en-DE" sz="1200" b="1" kern="1200">
            <a:solidFill>
              <a:schemeClr val="tx1"/>
            </a:solidFill>
          </a:endParaRPr>
        </a:p>
      </dsp:txBody>
      <dsp:txXfrm>
        <a:off x="2010960" y="2196415"/>
        <a:ext cx="766080" cy="702240"/>
      </dsp:txXfrm>
    </dsp:sp>
    <dsp:sp modelId="{E31F2271-6B44-4751-9350-0B52A3378B1E}">
      <dsp:nvSpPr>
        <dsp:cNvPr id="0" name=""/>
        <dsp:cNvSpPr/>
      </dsp:nvSpPr>
      <dsp:spPr>
        <a:xfrm>
          <a:off x="992711" y="269085"/>
          <a:ext cx="2681280" cy="268128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tx1"/>
              </a:solidFill>
            </a:rPr>
            <a:t>Validation</a:t>
          </a:r>
          <a:endParaRPr lang="en-DE" sz="1200" b="1" kern="1200">
            <a:solidFill>
              <a:schemeClr val="tx1"/>
            </a:solidFill>
          </a:endParaRPr>
        </a:p>
      </dsp:txBody>
      <dsp:txXfrm>
        <a:off x="1149119" y="1494175"/>
        <a:ext cx="798000" cy="638400"/>
      </dsp:txXfrm>
    </dsp:sp>
    <dsp:sp modelId="{A7A39D14-43B3-43C2-9EC7-2A35C5C21CFE}">
      <dsp:nvSpPr>
        <dsp:cNvPr id="0" name=""/>
        <dsp:cNvSpPr/>
      </dsp:nvSpPr>
      <dsp:spPr>
        <a:xfrm>
          <a:off x="1015694" y="197584"/>
          <a:ext cx="2681280" cy="268128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tx1"/>
              </a:solidFill>
            </a:rPr>
            <a:t>Geometry and Material</a:t>
          </a:r>
          <a:endParaRPr lang="en-DE" sz="1200" b="1" kern="1200">
            <a:solidFill>
              <a:schemeClr val="tx1"/>
            </a:solidFill>
          </a:endParaRPr>
        </a:p>
      </dsp:txBody>
      <dsp:txXfrm>
        <a:off x="1436399" y="648295"/>
        <a:ext cx="861840" cy="574560"/>
      </dsp:txXfrm>
    </dsp:sp>
    <dsp:sp modelId="{6D4A8EB9-0439-4DA5-96E1-C044A076E79A}">
      <dsp:nvSpPr>
        <dsp:cNvPr id="0" name=""/>
        <dsp:cNvSpPr/>
      </dsp:nvSpPr>
      <dsp:spPr>
        <a:xfrm>
          <a:off x="924915" y="31600"/>
          <a:ext cx="3013248" cy="3013248"/>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948209" y="103078"/>
          <a:ext cx="3013248" cy="3013248"/>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887376" y="147262"/>
          <a:ext cx="3013248" cy="3013248"/>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826542" y="103078"/>
          <a:ext cx="3013248" cy="3013248"/>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849836" y="31600"/>
          <a:ext cx="3013248" cy="3013248"/>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10/28/2022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1" i="1"/>
              <a:t>Introduction Finite Element Analysis (FEA) with Ansys Mechanical – 1D Analysis</a:t>
            </a:r>
          </a:p>
          <a:p>
            <a:pPr algn="ctr"/>
            <a:endParaRPr lang="en-GB" sz="1200"/>
          </a:p>
          <a:p>
            <a:r>
              <a:rPr lang="en-GB" sz="1200"/>
              <a:t>The Lecture Units developed for teaching FEA in connection Ansys Mechanical. </a:t>
            </a:r>
            <a:endParaRPr lang="en-US"/>
          </a:p>
          <a:p>
            <a:pPr algn="ctr"/>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a:p>
        </p:txBody>
      </p:sp>
    </p:spTree>
    <p:extLst>
      <p:ext uri="{BB962C8B-B14F-4D97-AF65-F5344CB8AC3E}">
        <p14:creationId xmlns:p14="http://schemas.microsoft.com/office/powerpoint/2010/main" val="329809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Structural Analysis – Basic Equations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solve structural solid mechanics problem requires the three basic equations must be satisfied: </a:t>
            </a:r>
          </a:p>
          <a:p>
            <a:pPr marL="285750" marR="0" lvl="0" indent="-285750" algn="l" defTabSz="914400" rtl="0" eaLnBrk="1" fontAlgn="auto" latinLnBrk="0" hangingPunct="1">
              <a:lnSpc>
                <a:spcPct val="100000"/>
              </a:lnSpc>
              <a:spcBef>
                <a:spcPts val="0"/>
              </a:spcBef>
              <a:spcAft>
                <a:spcPts val="0"/>
              </a:spcAft>
              <a:buClrTx/>
              <a:buSzTx/>
              <a:buFontTx/>
              <a:buAutoNum type="romanLcParenBoth"/>
              <a:tabLst/>
              <a:defRPr/>
            </a:pPr>
            <a:r>
              <a:rPr lang="en-US" dirty="0"/>
              <a:t>Equilibrium, </a:t>
            </a:r>
          </a:p>
          <a:p>
            <a:pPr marL="285750" marR="0" lvl="0" indent="-285750" algn="l" defTabSz="914400" rtl="0" eaLnBrk="1" fontAlgn="auto" latinLnBrk="0" hangingPunct="1">
              <a:lnSpc>
                <a:spcPct val="100000"/>
              </a:lnSpc>
              <a:spcBef>
                <a:spcPts val="0"/>
              </a:spcBef>
              <a:spcAft>
                <a:spcPts val="0"/>
              </a:spcAft>
              <a:buClrTx/>
              <a:buSzTx/>
              <a:buFontTx/>
              <a:buAutoNum type="romanLcParenBoth"/>
              <a:tabLst/>
              <a:defRPr/>
            </a:pPr>
            <a:r>
              <a:rPr lang="en-US" dirty="0"/>
              <a:t>Constitutive Laws and </a:t>
            </a:r>
          </a:p>
          <a:p>
            <a:pPr marL="285750" marR="0" lvl="0" indent="-285750" algn="l" defTabSz="914400" rtl="0" eaLnBrk="1" fontAlgn="auto" latinLnBrk="0" hangingPunct="1">
              <a:lnSpc>
                <a:spcPct val="100000"/>
              </a:lnSpc>
              <a:spcBef>
                <a:spcPts val="0"/>
              </a:spcBef>
              <a:spcAft>
                <a:spcPts val="0"/>
              </a:spcAft>
              <a:buClrTx/>
              <a:buSzTx/>
              <a:buFontTx/>
              <a:buAutoNum type="romanLcParenBoth"/>
              <a:tabLst/>
              <a:defRPr/>
            </a:pPr>
            <a:r>
              <a:rPr lang="en-US" dirty="0"/>
              <a:t>Compatibility.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b="1" dirty="0"/>
              <a:t>equilibrium</a:t>
            </a:r>
            <a:r>
              <a:rPr lang="en-US" dirty="0"/>
              <a:t> condition for static but also dynamic problem states that the sum of all forces must be zero, i.e. the internal stresses of a component are in equilibrium. Here, the body and surface forces are being considered and linked to the stresses and strains. As will be shown later, three equilibrium conditions define the six components of stress or strain in an infinitesimal element. (Note: In the next couple of slides, the lecture unit will expand on the topic of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b="1" dirty="0"/>
              <a:t>constitutive laws </a:t>
            </a:r>
            <a:r>
              <a:rPr lang="en-US" dirty="0"/>
              <a:t>define/approximate the stress-strain relationship of materials (Young’s and bulk modulus, Poisson’s ratio, yielding, hardening, etc.) as a result of an applied force. These relation can be phenomenological (derived from experiments) in nature or derived from first principles (also assumptions or postulates).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b="1" dirty="0"/>
              <a:t>compatibility</a:t>
            </a:r>
            <a:r>
              <a:rPr lang="en-US" dirty="0"/>
              <a:t> condition ensures that a continuum body is deformed continuously without creating gaps, meaning compatibility is guaranteed between displacements and strains (i.e. displacements are obtained by integration of the strains). Important to note is that the displacements are considered the first nodal quantitates that are being determined in FEA; stresses and strains are secondary quantities that are expressed based upon the nodal displacements.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b="1" dirty="0"/>
              <a:t>system of equations for a structural analysis</a:t>
            </a:r>
            <a:r>
              <a:rPr lang="en-US" dirty="0"/>
              <a:t> is directly based upon those basic equations and relates the applied force vector </a:t>
            </a:r>
            <a:r>
              <a:rPr lang="en-US" i="1" dirty="0"/>
              <a:t>F</a:t>
            </a:r>
            <a:r>
              <a:rPr lang="en-US" dirty="0"/>
              <a:t> to the stiffness matrix </a:t>
            </a:r>
            <a:r>
              <a:rPr lang="en-US" i="1" dirty="0"/>
              <a:t>K</a:t>
            </a:r>
            <a:r>
              <a:rPr lang="en-US" dirty="0"/>
              <a:t> and displacement vector </a:t>
            </a:r>
            <a:r>
              <a:rPr lang="en-US" i="1" dirty="0"/>
              <a:t>u</a:t>
            </a:r>
            <a:r>
              <a:rPr lang="en-US" dirty="0"/>
              <a:t>. </a:t>
            </a:r>
            <a:r>
              <a:rPr lang="en-US" u="sng" dirty="0"/>
              <a:t>Note</a:t>
            </a:r>
            <a:r>
              <a:rPr lang="en-US" dirty="0"/>
              <a:t>, the use of capital and lowercase letters in this equation is used to denote global or elemental (nodal) values.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t>Further reading &amp; Equilibrium Condition</a:t>
            </a:r>
            <a:r>
              <a:rPr lang="en-US" dirty="0"/>
              <a:t>: Additional free online courses/lecture notes on material elasticity and stresses and strains are linked. In the next couple of slides, the lecture unit will expand on the topic of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t>Next slide</a:t>
            </a:r>
            <a:r>
              <a:rPr lang="en-US" dirty="0"/>
              <a:t>: This basic structure for the </a:t>
            </a:r>
            <a:r>
              <a:rPr lang="en-US" b="0" dirty="0"/>
              <a:t>system of algebraic equations is employed in the underlying mathematical models in FEA. It is adjusted accordingly to solve a range of different structural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a:p>
        </p:txBody>
      </p:sp>
    </p:spTree>
    <p:extLst>
      <p:ext uri="{BB962C8B-B14F-4D97-AF65-F5344CB8AC3E}">
        <p14:creationId xmlns:p14="http://schemas.microsoft.com/office/powerpoint/2010/main" val="861111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lnSpc>
                <a:spcPct val="150000"/>
              </a:lnSpc>
            </a:pPr>
            <a:r>
              <a:rPr lang="en-US" b="1" i="1"/>
              <a:t>Structural Analysis – FEA Analysis Types </a:t>
            </a:r>
            <a:endParaRPr lang="en-GB" b="1" i="1"/>
          </a:p>
          <a:p>
            <a:endParaRPr lang="en-US"/>
          </a:p>
          <a:p>
            <a:r>
              <a:rPr lang="en-US"/>
              <a:t>This slide displays a selection of different types of FEAs that can be conducted or that are generally differentiated. These may include the standard stress-strain analysis and static problems, but other mathematical models (basic equations are still adhered to) exist for non-linear analysis and dynamic problems. Furthermore, one differentiates between different solvers (implicit vs explicit) that are commonly used for either static or dynamic problems. </a:t>
            </a:r>
          </a:p>
          <a:p>
            <a:endParaRPr lang="en-US"/>
          </a:p>
          <a:p>
            <a:r>
              <a:rPr lang="en-US" u="sng"/>
              <a:t>Note</a:t>
            </a:r>
            <a:r>
              <a:rPr lang="en-US"/>
              <a:t>: </a:t>
            </a:r>
            <a:r>
              <a:rPr lang="en-US" sz="1200" i="0"/>
              <a:t>This is just selection and thus incomplete list of different types of analysis that can be conduced using FEA.</a:t>
            </a:r>
          </a:p>
          <a:p>
            <a:r>
              <a:rPr lang="en-US" sz="1200" i="0" u="sng"/>
              <a:t>Next slide</a:t>
            </a:r>
            <a:r>
              <a:rPr lang="en-US" sz="1200" i="0"/>
              <a:t>: In order to solve such specific problems, one has to consider the correct element types. Thus, an overview on the 1D elements, their DoF and the general beam theories will be covered in the next section.</a:t>
            </a:r>
            <a:endParaRPr lang="en-US" i="0"/>
          </a:p>
        </p:txBody>
      </p:sp>
      <p:sp>
        <p:nvSpPr>
          <p:cNvPr id="4" name="Slide Number Placeholder 3"/>
          <p:cNvSpPr>
            <a:spLocks noGrp="1"/>
          </p:cNvSpPr>
          <p:nvPr>
            <p:ph type="sldNum" sz="quarter" idx="5"/>
          </p:nvPr>
        </p:nvSpPr>
        <p:spPr/>
        <p:txBody>
          <a:bodyPr/>
          <a:lstStyle/>
          <a:p>
            <a:fld id="{27FDDAD7-A41A-4414-8211-C5E2AC7F93EC}" type="slidenum">
              <a:rPr lang="en-US" smtClean="0"/>
              <a:pPr/>
              <a:t>11</a:t>
            </a:fld>
            <a:endParaRPr lang="en-US"/>
          </a:p>
        </p:txBody>
      </p:sp>
    </p:spTree>
    <p:extLst>
      <p:ext uri="{BB962C8B-B14F-4D97-AF65-F5344CB8AC3E}">
        <p14:creationId xmlns:p14="http://schemas.microsoft.com/office/powerpoint/2010/main" val="1466933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Discretization – 1D, 2D and 3D elements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1D (Line) Elements</a:t>
            </a:r>
          </a:p>
          <a:p>
            <a:r>
              <a:rPr lang="en-US" dirty="0"/>
              <a:t>Typical examples for 3D structures which can be simplified into 1D elements in FEA are beams and trusses as well as springs. The corresponding 1D elements are likewise called beams, bars, truss, rod or links.</a:t>
            </a:r>
          </a:p>
          <a:p>
            <a:r>
              <a:rPr lang="en-US" dirty="0"/>
              <a:t>(*Click*) </a:t>
            </a:r>
          </a:p>
          <a:p>
            <a:pPr marL="171450" indent="-171450">
              <a:buFont typeface="Arial" panose="020B0604020202020204" pitchFamily="34" charset="0"/>
              <a:buChar char="•"/>
            </a:pPr>
            <a:r>
              <a:rPr lang="en-US" dirty="0"/>
              <a:t>Consequently, structures made of such constituents can be modeled using 1D elements, however one must also choose the type of analysis (2D vs 3D) and the </a:t>
            </a:r>
            <a:r>
              <a:rPr lang="en-US" dirty="0" err="1"/>
              <a:t>DoF</a:t>
            </a:r>
            <a:r>
              <a:rPr lang="en-US" dirty="0"/>
              <a:t> necessary to resolve the problem at hand (see next slide). This is linked to the type of element.</a:t>
            </a:r>
          </a:p>
          <a:p>
            <a:pPr marL="285750" indent="-285750">
              <a:buFont typeface="Arial" panose="020B0604020202020204" pitchFamily="34" charset="0"/>
              <a:buChar char="•"/>
            </a:pPr>
            <a:r>
              <a:rPr lang="en-GB" dirty="0"/>
              <a:t>The </a:t>
            </a:r>
            <a:r>
              <a:rPr lang="en-GB" b="1" dirty="0"/>
              <a:t>choice of elements </a:t>
            </a:r>
            <a:r>
              <a:rPr lang="en-GB" dirty="0"/>
              <a:t>is dependent – among others – on:</a:t>
            </a:r>
          </a:p>
          <a:p>
            <a:pPr marL="742950" lvl="1" indent="-285750">
              <a:buFont typeface="Arial" panose="020B0604020202020204" pitchFamily="34" charset="0"/>
              <a:buChar char="•"/>
            </a:pPr>
            <a:r>
              <a:rPr lang="en-GB" b="1" dirty="0" err="1"/>
              <a:t>DoF</a:t>
            </a:r>
            <a:r>
              <a:rPr lang="en-GB" dirty="0"/>
              <a:t>: Displacements/rotations in 2D or 3D space</a:t>
            </a:r>
          </a:p>
          <a:p>
            <a:pPr marL="742950" lvl="1" indent="-285750">
              <a:buFont typeface="Arial" panose="020B0604020202020204" pitchFamily="34" charset="0"/>
              <a:buChar char="•"/>
            </a:pPr>
            <a:r>
              <a:rPr lang="en-GB" dirty="0"/>
              <a:t>[</a:t>
            </a:r>
            <a:r>
              <a:rPr lang="en-GB" b="1" dirty="0"/>
              <a:t>Beam elements/theory: </a:t>
            </a:r>
            <a:r>
              <a:rPr lang="en-GB" dirty="0"/>
              <a:t>Timoshenko vs Euler-Bernoulli theory based on slenderness ratio] </a:t>
            </a:r>
          </a:p>
          <a:p>
            <a:pPr marL="742950" lvl="1" indent="-285750">
              <a:buFont typeface="Arial" panose="020B0604020202020204" pitchFamily="34" charset="0"/>
              <a:buChar char="•"/>
            </a:pPr>
            <a:r>
              <a:rPr lang="en-GB" b="1" dirty="0"/>
              <a:t>Material properties: </a:t>
            </a:r>
            <a:r>
              <a:rPr lang="en-GB" dirty="0"/>
              <a:t>Linear vs non-linear (e.g. plasticity). </a:t>
            </a:r>
            <a:r>
              <a:rPr lang="en-US" dirty="0"/>
              <a:t>For non-linear material properties or large strain magnitudes, the aforementioned linear relation between the stiffness, the force and the displacement is not linear for large deformations.</a:t>
            </a:r>
            <a:endParaRPr lang="en-GB" dirty="0"/>
          </a:p>
          <a:p>
            <a:pPr marL="742950" lvl="1" indent="-285750">
              <a:buFont typeface="Arial" panose="020B0604020202020204" pitchFamily="34" charset="0"/>
              <a:buChar char="•"/>
            </a:pPr>
            <a:r>
              <a:rPr lang="en-GB" b="1" dirty="0"/>
              <a:t>Deflection/strain magnitude: </a:t>
            </a:r>
            <a:r>
              <a:rPr lang="en-GB" dirty="0"/>
              <a:t>e.g. geometric non-linearity due to large deformation/rotation</a:t>
            </a:r>
          </a:p>
          <a:p>
            <a:pPr marL="742950" lvl="1" indent="-285750">
              <a:buFont typeface="Arial" panose="020B0604020202020204" pitchFamily="34" charset="0"/>
              <a:buChar char="•"/>
            </a:pPr>
            <a:r>
              <a:rPr lang="en-GB" b="1" dirty="0"/>
              <a:t>(Re-)solution accuracy: </a:t>
            </a:r>
            <a:r>
              <a:rPr lang="en-GB" dirty="0"/>
              <a:t>Elements with larger node number will yield higher solution accuracy (i.e. p-refinement). This in turn will </a:t>
            </a:r>
            <a:r>
              <a:rPr lang="en-US" sz="1400" dirty="0"/>
              <a:t>increases the solution memory requirements.</a:t>
            </a:r>
            <a:endParaRPr lang="en-GB" sz="1050" dirty="0"/>
          </a:p>
          <a:p>
            <a:pPr marL="285750" lvl="1" indent="-285750">
              <a:buFont typeface="Arial" panose="020B0604020202020204" pitchFamily="34" charset="0"/>
              <a:buChar char="•"/>
            </a:pPr>
            <a:r>
              <a:rPr lang="en-GB" dirty="0"/>
              <a:t>The </a:t>
            </a:r>
            <a:r>
              <a:rPr lang="en-GB" dirty="0" err="1"/>
              <a:t>DoF</a:t>
            </a:r>
            <a:r>
              <a:rPr lang="en-GB" dirty="0"/>
              <a:t> of an element also determines which </a:t>
            </a:r>
            <a:r>
              <a:rPr lang="en-GB" b="1" dirty="0"/>
              <a:t>disciplines</a:t>
            </a:r>
            <a:r>
              <a:rPr lang="en-GB" dirty="0"/>
              <a:t> can be modelled, i.e. structural mechanics, thermal analysis, fluid mechanics, electromechanics, etc. </a:t>
            </a:r>
            <a:endParaRPr lang="en-GB" sz="1050" dirty="0"/>
          </a:p>
          <a:p>
            <a:pPr marL="285750" lvl="1" indent="-285750">
              <a:buFont typeface="Arial" panose="020B0604020202020204" pitchFamily="34" charset="0"/>
              <a:buChar char="•"/>
            </a:pPr>
            <a:r>
              <a:rPr lang="en-GB" dirty="0"/>
              <a:t>One generally aims at running </a:t>
            </a:r>
            <a:r>
              <a:rPr lang="en-GB" b="1" dirty="0"/>
              <a:t>computationally efficient </a:t>
            </a:r>
            <a:r>
              <a:rPr lang="en-GB" dirty="0"/>
              <a:t>simulations; thus, elements should only have the required </a:t>
            </a:r>
            <a:r>
              <a:rPr lang="en-GB" dirty="0" err="1"/>
              <a:t>DoF</a:t>
            </a:r>
            <a:r>
              <a:rPr lang="en-GB" dirty="0"/>
              <a:t> and features.</a:t>
            </a:r>
          </a:p>
          <a:p>
            <a:pPr marL="2857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In the simulation with 1D elements, </a:t>
            </a:r>
            <a:r>
              <a:rPr lang="en-GB" sz="1200" b="1" dirty="0"/>
              <a:t>lines and curves </a:t>
            </a:r>
            <a:r>
              <a:rPr lang="en-GB" sz="1200" dirty="0"/>
              <a:t>are meshed, which is simple, as only the </a:t>
            </a:r>
            <a:r>
              <a:rPr lang="en-GB" sz="1200" b="1" dirty="0"/>
              <a:t>position and shape </a:t>
            </a:r>
            <a:r>
              <a:rPr lang="en-GB" sz="1200" dirty="0"/>
              <a:t>rather than the volume is considered. Each line element is associated with the </a:t>
            </a:r>
            <a:r>
              <a:rPr lang="en-GB" sz="1200" b="1" dirty="0"/>
              <a:t>cross-section</a:t>
            </a:r>
            <a:r>
              <a:rPr lang="en-GB" sz="1200" dirty="0"/>
              <a:t> of the actual structure.</a:t>
            </a:r>
          </a:p>
          <a:p>
            <a:pPr marL="0" lvl="1" indent="0">
              <a:buFont typeface="Arial" panose="020B0604020202020204" pitchFamily="34" charset="0"/>
              <a:buNone/>
            </a:pPr>
            <a:endParaRPr lang="en-GB" dirty="0"/>
          </a:p>
          <a:p>
            <a:pPr marL="285750" lvl="1" indent="-285750">
              <a:buFont typeface="Arial" panose="020B0604020202020204" pitchFamily="34" charset="0"/>
              <a:buChar char="•"/>
            </a:pPr>
            <a:endParaRPr lang="en-US" b="0" i="0" dirty="0">
              <a:solidFill>
                <a:srgbClr val="444444"/>
              </a:solidFill>
              <a:effectLst/>
              <a:latin typeface="ArtifaktElement"/>
            </a:endParaRPr>
          </a:p>
          <a:p>
            <a:pPr marL="0" indent="0">
              <a:buFont typeface="Arial" panose="020B0604020202020204" pitchFamily="34" charset="0"/>
              <a:buNone/>
            </a:pPr>
            <a:r>
              <a:rPr lang="en-US" b="0" i="0" u="sng" dirty="0">
                <a:solidFill>
                  <a:srgbClr val="444444"/>
                </a:solidFill>
                <a:effectLst/>
                <a:latin typeface="ArtifaktElement"/>
              </a:rPr>
              <a:t>Note</a:t>
            </a:r>
            <a:r>
              <a:rPr lang="en-US" b="0" i="0" dirty="0">
                <a:solidFill>
                  <a:srgbClr val="444444"/>
                </a:solidFill>
                <a:effectLst/>
                <a:latin typeface="ArtifaktElement"/>
              </a:rPr>
              <a:t>: </a:t>
            </a:r>
            <a:r>
              <a:rPr lang="en-US" sz="1200" i="1" dirty="0"/>
              <a:t>A single node would be considered a point element and can for instance be used a mass element.</a:t>
            </a:r>
            <a:endParaRPr lang="en-US" b="0" i="0" dirty="0">
              <a:solidFill>
                <a:srgbClr val="444444"/>
              </a:solidFill>
              <a:effectLst/>
              <a:latin typeface="ArtifaktElement"/>
            </a:endParaRPr>
          </a:p>
          <a:p>
            <a:pPr marL="0" indent="0">
              <a:buFont typeface="Arial" panose="020B0604020202020204" pitchFamily="34" charset="0"/>
              <a:buNone/>
            </a:pPr>
            <a:r>
              <a:rPr lang="en-US" b="0" i="0" u="sng" dirty="0">
                <a:solidFill>
                  <a:srgbClr val="444444"/>
                </a:solidFill>
                <a:effectLst/>
                <a:latin typeface="ArtifaktElement"/>
              </a:rPr>
              <a:t>Further reading</a:t>
            </a:r>
            <a:r>
              <a:rPr lang="en-US" b="0" i="0" dirty="0">
                <a:solidFill>
                  <a:srgbClr val="444444"/>
                </a:solidFill>
                <a:effectLst/>
                <a:latin typeface="ArtifaktElement"/>
              </a:rPr>
              <a:t>: Please see the documentation for Ansys Mechanical to find out more on the different element types available, including the </a:t>
            </a:r>
            <a:r>
              <a:rPr lang="en-US" b="0" i="0" dirty="0" err="1">
                <a:solidFill>
                  <a:srgbClr val="444444"/>
                </a:solidFill>
                <a:effectLst/>
                <a:latin typeface="ArtifaktElement"/>
              </a:rPr>
              <a:t>DoF</a:t>
            </a:r>
            <a:r>
              <a:rPr lang="en-US" b="0" i="0" dirty="0">
                <a:solidFill>
                  <a:srgbClr val="444444"/>
                </a:solidFill>
                <a:effectLst/>
                <a:latin typeface="ArtifaktElement"/>
              </a:rPr>
              <a:t>, applicable physics, etc.</a:t>
            </a:r>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a:p>
        </p:txBody>
      </p:sp>
    </p:spTree>
    <p:extLst>
      <p:ext uri="{BB962C8B-B14F-4D97-AF65-F5344CB8AC3E}">
        <p14:creationId xmlns:p14="http://schemas.microsoft.com/office/powerpoint/2010/main" val="755269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ctr"/>
                <a:r>
                  <a:rPr lang="en-US" b="1" i="1"/>
                  <a:t>1D Line Elements – DoF and Beam Theory</a:t>
                </a:r>
              </a:p>
              <a:p>
                <a:pPr algn="ctr"/>
                <a:endParaRPr lang="en-US" b="1" i="1"/>
              </a:p>
              <a:p>
                <a:pPr algn="l"/>
                <a:r>
                  <a:rPr lang="en-US" sz="1800">
                    <a:effectLst/>
                    <a:latin typeface="Segoe UI" panose="020B0502040204020203" pitchFamily="34" charset="0"/>
                  </a:rPr>
                  <a:t>There are </a:t>
                </a:r>
                <a:r>
                  <a:rPr lang="en-US" sz="1800" b="0">
                    <a:effectLst/>
                    <a:latin typeface="Segoe UI" panose="020B0502040204020203" pitchFamily="34" charset="0"/>
                  </a:rPr>
                  <a:t>different types of 1D line elements which can be differentiated based on</a:t>
                </a:r>
                <a:r>
                  <a:rPr lang="en-US" b="0" i="1"/>
                  <a:t> the number of nodes, the degrees of freedom or the underlying beam theory (slenderness ratio must be considered).</a:t>
                </a:r>
              </a:p>
              <a:p>
                <a:pPr algn="ctr"/>
                <a:endParaRPr lang="en-US" b="1" i="1"/>
              </a:p>
              <a:p>
                <a:r>
                  <a:rPr lang="en-US" u="sng"/>
                  <a:t>Degrees of Freedom (DoF)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One differentiates between 2-node and 3-node line elements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These can be beams or trusses/links, which have dedicated DoF and this specific applicability. In Ansys Mechanical one can choose from a selection of 1D elements (see snapshot).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endParaRPr lang="en-GB" sz="120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For structural applications, the following types of elements are available (please also see the product documentation for further detail), as shown in the table. Similar to the analysis type, the recordable nodal deformations </a:t>
                </a:r>
                <a:r>
                  <a:rPr lang="en-US" i="1"/>
                  <a:t>U</a:t>
                </a:r>
                <a:r>
                  <a:rPr lang="en-US"/>
                  <a:t> and rotations </a:t>
                </a:r>
                <a14:m>
                  <m:oMath xmlns:m="http://schemas.openxmlformats.org/officeDocument/2006/math">
                    <m:r>
                      <a:rPr lang="en-US" sz="1200" i="1" smtClean="0">
                        <a:latin typeface="Cambria Math" panose="02040503050406030204" pitchFamily="18" charset="0"/>
                        <a:ea typeface="Cambria Math" panose="02040503050406030204" pitchFamily="18" charset="0"/>
                      </a:rPr>
                      <m:t>𝜃</m:t>
                    </m:r>
                  </m:oMath>
                </a14:m>
                <a:r>
                  <a:rPr lang="en-US"/>
                  <a:t> with respect to the global coordinate axis differ</a:t>
                </a:r>
                <a:r>
                  <a:rPr lang="en-US" baseline="0"/>
                  <a:t> between the elements. Each element type is suitable for different applications (often dependent on the dimensions of the structure that shall be represented). It is of note that e.g. BEAM188 follows the Timoshenko beam theory.</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u="sng"/>
                  <a:t>Beam Theory</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Many simple structures like beams or springs can be simplified into line elements in FEA. A prerequisite for this is that the ratio between the length of such a component/member is significantly greater than its dimension in the cross section (common ballpark is L/r &gt; 20). However, one also differentiates between particularly slender or stubby beams, because for the former the Euler-Bernoulli is more applicable, whereas for the latter the Timoshenko beam theory is preferred. </a:t>
                </a:r>
              </a:p>
              <a:p>
                <a:r>
                  <a:rPr lang="en-US" b="1" i="0">
                    <a:solidFill>
                      <a:schemeClr val="accent5"/>
                    </a:solidFill>
                    <a:effectLst/>
                  </a:rPr>
                  <a:t>Euler-Bernoulli</a:t>
                </a:r>
              </a:p>
              <a:p>
                <a:pPr marL="285750" indent="-285750">
                  <a:buFont typeface="Arial" panose="020B0604020202020204" pitchFamily="34" charset="0"/>
                  <a:buChar char="•"/>
                </a:pPr>
                <a:r>
                  <a:rPr lang="en-US" sz="1200"/>
                  <a:t>Cross-section remains perpendicular to the bending line</a:t>
                </a:r>
              </a:p>
              <a:p>
                <a:pPr marL="285750" indent="-285750">
                  <a:buFont typeface="Arial" panose="020B0604020202020204" pitchFamily="34" charset="0"/>
                  <a:buChar char="•"/>
                </a:pPr>
                <a:r>
                  <a:rPr lang="en-US" sz="1200"/>
                  <a:t>Shear deformation is neglected</a:t>
                </a:r>
              </a:p>
              <a:p>
                <a:pPr marL="285750" indent="-285750">
                  <a:buFont typeface="Arial" panose="020B0604020202020204" pitchFamily="34" charset="0"/>
                  <a:buChar char="•"/>
                </a:pPr>
                <a:r>
                  <a:rPr lang="en-US" sz="1200"/>
                  <a:t>Applicable to slender beams</a:t>
                </a:r>
              </a:p>
              <a:p>
                <a:r>
                  <a:rPr lang="en-US" b="1" i="0">
                    <a:solidFill>
                      <a:schemeClr val="accent3"/>
                    </a:solidFill>
                    <a:effectLst/>
                  </a:rPr>
                  <a:t>Timoshenko</a:t>
                </a:r>
              </a:p>
              <a:p>
                <a:pPr marL="285750" indent="-285750">
                  <a:buFont typeface="Arial" panose="020B0604020202020204" pitchFamily="34" charset="0"/>
                  <a:buChar char="•"/>
                </a:pPr>
                <a:r>
                  <a:rPr lang="en-US" sz="1200"/>
                  <a:t>Cross-section can rotate in relation to the bending line</a:t>
                </a:r>
              </a:p>
              <a:p>
                <a:pPr marL="285750" indent="-285750">
                  <a:buFont typeface="Arial" panose="020B0604020202020204" pitchFamily="34" charset="0"/>
                  <a:buChar char="•"/>
                </a:pPr>
                <a:r>
                  <a:rPr lang="en-US" sz="1200"/>
                  <a:t>Shear deformation is considered</a:t>
                </a:r>
              </a:p>
              <a:p>
                <a:pPr marL="285750" indent="-285750">
                  <a:buFont typeface="Arial" panose="020B0604020202020204" pitchFamily="34" charset="0"/>
                  <a:buChar char="•"/>
                </a:pPr>
                <a:r>
                  <a:rPr lang="en-US" sz="1200"/>
                  <a:t>Applicable to stubby beams</a:t>
                </a:r>
              </a:p>
              <a:p>
                <a:pPr marL="0" indent="0">
                  <a:buFont typeface="Arial" panose="020B0604020202020204" pitchFamily="34" charset="0"/>
                  <a:buNone/>
                </a:pPr>
                <a:endParaRPr lang="en-US" b="0" i="0">
                  <a:solidFill>
                    <a:srgbClr val="444444"/>
                  </a:solidFill>
                  <a:effectLst/>
                  <a:latin typeface="ArtifaktElement"/>
                </a:endParaRPr>
              </a:p>
              <a:p>
                <a:pPr marL="0" indent="0">
                  <a:buFont typeface="Arial" panose="020B0604020202020204" pitchFamily="34" charset="0"/>
                  <a:buNone/>
                </a:pPr>
                <a:r>
                  <a:rPr lang="en-US" b="0" i="0" u="sng">
                    <a:solidFill>
                      <a:srgbClr val="444444"/>
                    </a:solidFill>
                    <a:effectLst/>
                    <a:latin typeface="ArtifaktElement"/>
                  </a:rPr>
                  <a:t>Further reading</a:t>
                </a:r>
                <a:r>
                  <a:rPr lang="en-US" b="0" i="0">
                    <a:solidFill>
                      <a:srgbClr val="444444"/>
                    </a:solidFill>
                    <a:effectLst/>
                    <a:latin typeface="ArtifaktElement"/>
                  </a:rPr>
                  <a:t>: Please see the documentation for Ansys Mechanical to find out more on the different element types available, including the DoF, applicable physics, etc.</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u="sng">
                    <a:solidFill>
                      <a:srgbClr val="444444"/>
                    </a:solidFill>
                    <a:effectLst/>
                    <a:latin typeface="ArtifaktElement"/>
                  </a:rPr>
                  <a:t>Next slide</a:t>
                </a:r>
                <a:r>
                  <a:rPr lang="en-US" b="0" i="0">
                    <a:solidFill>
                      <a:srgbClr val="444444"/>
                    </a:solidFill>
                    <a:effectLst/>
                    <a:latin typeface="ArtifaktElement"/>
                  </a:rPr>
                  <a:t>: The more elements and nodes (increased number of </a:t>
                </a:r>
                <a:r>
                  <a:rPr lang="en-US" b="0" i="0" err="1">
                    <a:solidFill>
                      <a:srgbClr val="444444"/>
                    </a:solidFill>
                    <a:effectLst/>
                    <a:latin typeface="ArtifaktElement"/>
                  </a:rPr>
                  <a:t>DoF</a:t>
                </a:r>
                <a:r>
                  <a:rPr lang="en-US" b="0" i="0">
                    <a:solidFill>
                      <a:srgbClr val="444444"/>
                    </a:solidFill>
                    <a:effectLst/>
                    <a:latin typeface="ArtifaktElement"/>
                  </a:rPr>
                  <a:t>) are used to represent a structure, the better (more accurate) its local displacements (e.g. bending line of cantilever beam) under load can be determined. </a:t>
                </a:r>
                <a:endParaRPr lang="en-US" b="1" i="0">
                  <a:solidFill>
                    <a:srgbClr val="444444"/>
                  </a:solidFill>
                  <a:effectLst/>
                  <a:latin typeface="ArtifaktElement"/>
                </a:endParaRPr>
              </a:p>
            </p:txBody>
          </p:sp>
        </mc:Choice>
        <mc:Fallback xmlns="">
          <p:sp>
            <p:nvSpPr>
              <p:cNvPr id="3" name="Notes Placeholder 2"/>
              <p:cNvSpPr>
                <a:spLocks noGrp="1"/>
              </p:cNvSpPr>
              <p:nvPr>
                <p:ph type="body" idx="1"/>
              </p:nvPr>
            </p:nvSpPr>
            <p:spPr/>
            <p:txBody>
              <a:bodyPr/>
              <a:lstStyle/>
              <a:p>
                <a:pPr algn="ctr"/>
                <a:r>
                  <a:rPr lang="en-US" b="1" i="1"/>
                  <a:t>1D Line Elements – DoF and Beam Theory</a:t>
                </a:r>
              </a:p>
              <a:p>
                <a:pPr algn="ctr"/>
                <a:endParaRPr lang="en-US" b="1" i="1"/>
              </a:p>
              <a:p>
                <a:pPr algn="l"/>
                <a:r>
                  <a:rPr lang="en-US" sz="1800">
                    <a:effectLst/>
                    <a:latin typeface="Segoe UI" panose="020B0502040204020203" pitchFamily="34" charset="0"/>
                  </a:rPr>
                  <a:t>There are </a:t>
                </a:r>
                <a:r>
                  <a:rPr lang="en-US" sz="1800" b="0">
                    <a:effectLst/>
                    <a:latin typeface="Segoe UI" panose="020B0502040204020203" pitchFamily="34" charset="0"/>
                  </a:rPr>
                  <a:t>different types of 1D line elements which can be differentiated based on</a:t>
                </a:r>
                <a:r>
                  <a:rPr lang="en-US" b="0" i="1"/>
                  <a:t> the number of nodes, the degrees of freedom or the underlying beam theory (slenderness ratio must be considered).</a:t>
                </a:r>
              </a:p>
              <a:p>
                <a:pPr algn="ctr"/>
                <a:endParaRPr lang="en-US" b="1" i="1"/>
              </a:p>
              <a:p>
                <a:r>
                  <a:rPr lang="en-US" u="sng"/>
                  <a:t>Degrees of Freedom (DoF)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One differentiates between 2-node and 3-node line elements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These can be beams or trusses/links, which have dedicated DoF and this specific applicability. In Ansys Mechanical one can choose from a selection of 1D elements (see snapshot).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endParaRPr lang="en-GB" sz="120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For structural applications, the following types of elements are available (please also see the product documentation for further detail), as shown in the table. Similar to the analysis type, the recordable nodal deformations </a:t>
                </a:r>
                <a:r>
                  <a:rPr lang="en-US" i="1"/>
                  <a:t>U</a:t>
                </a:r>
                <a:r>
                  <a:rPr lang="en-US"/>
                  <a:t> and rotations </a:t>
                </a:r>
                <a:r>
                  <a:rPr lang="en-US" sz="1200" i="0">
                    <a:latin typeface="Cambria Math" panose="02040503050406030204" pitchFamily="18" charset="0"/>
                    <a:ea typeface="Cambria Math" panose="02040503050406030204" pitchFamily="18" charset="0"/>
                  </a:rPr>
                  <a:t>𝜃</a:t>
                </a:r>
                <a:r>
                  <a:rPr lang="en-US"/>
                  <a:t> with respect to the global coordinate axis differ</a:t>
                </a:r>
                <a:r>
                  <a:rPr lang="en-US" baseline="0"/>
                  <a:t> between the elements. Each element type is suitable for different applications (often dependent on the dimensions of the structure that shall be represented). It is of note that e.g. BEAM188 follows the Timoshenko beam theory.</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u="sng"/>
                  <a:t>Beam Theory</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Many simple structures like beams or springs can be simplified into line elements in FEA. A prerequisite for this is that the ratio between the length of such a component/member is significantly greater than its dimension in the cross section (common ballpark is L/r &gt; 20). However, one also differentiates between particularly slender or stubby beams, because for the former the Euler-Bernoulli is more applicable, whereas for the latter the Timoshenko beam theory is preferred. </a:t>
                </a:r>
              </a:p>
              <a:p>
                <a:r>
                  <a:rPr lang="en-US" b="1" i="0">
                    <a:solidFill>
                      <a:schemeClr val="accent5"/>
                    </a:solidFill>
                    <a:effectLst/>
                  </a:rPr>
                  <a:t>Euler-Bernoulli</a:t>
                </a:r>
              </a:p>
              <a:p>
                <a:pPr marL="285750" indent="-285750">
                  <a:buFont typeface="Arial" panose="020B0604020202020204" pitchFamily="34" charset="0"/>
                  <a:buChar char="•"/>
                </a:pPr>
                <a:r>
                  <a:rPr lang="en-US" sz="1200"/>
                  <a:t>Cross-section remains perpendicular to the bending line</a:t>
                </a:r>
              </a:p>
              <a:p>
                <a:pPr marL="285750" indent="-285750">
                  <a:buFont typeface="Arial" panose="020B0604020202020204" pitchFamily="34" charset="0"/>
                  <a:buChar char="•"/>
                </a:pPr>
                <a:r>
                  <a:rPr lang="en-US" sz="1200"/>
                  <a:t>Shear deformation is neglected</a:t>
                </a:r>
              </a:p>
              <a:p>
                <a:pPr marL="285750" indent="-285750">
                  <a:buFont typeface="Arial" panose="020B0604020202020204" pitchFamily="34" charset="0"/>
                  <a:buChar char="•"/>
                </a:pPr>
                <a:r>
                  <a:rPr lang="en-US" sz="1200"/>
                  <a:t>Applicable to slender beams</a:t>
                </a:r>
              </a:p>
              <a:p>
                <a:r>
                  <a:rPr lang="en-US" b="1" i="0">
                    <a:solidFill>
                      <a:schemeClr val="accent3"/>
                    </a:solidFill>
                    <a:effectLst/>
                  </a:rPr>
                  <a:t>Timoshenko</a:t>
                </a:r>
              </a:p>
              <a:p>
                <a:pPr marL="285750" indent="-285750">
                  <a:buFont typeface="Arial" panose="020B0604020202020204" pitchFamily="34" charset="0"/>
                  <a:buChar char="•"/>
                </a:pPr>
                <a:r>
                  <a:rPr lang="en-US" sz="1200"/>
                  <a:t>Cross-section can rotate in relation to the bending line</a:t>
                </a:r>
              </a:p>
              <a:p>
                <a:pPr marL="285750" indent="-285750">
                  <a:buFont typeface="Arial" panose="020B0604020202020204" pitchFamily="34" charset="0"/>
                  <a:buChar char="•"/>
                </a:pPr>
                <a:r>
                  <a:rPr lang="en-US" sz="1200"/>
                  <a:t>Shear deformation is considered</a:t>
                </a:r>
              </a:p>
              <a:p>
                <a:pPr marL="285750" indent="-285750">
                  <a:buFont typeface="Arial" panose="020B0604020202020204" pitchFamily="34" charset="0"/>
                  <a:buChar char="•"/>
                </a:pPr>
                <a:r>
                  <a:rPr lang="en-US" sz="1200"/>
                  <a:t>Applicable to stubby beams</a:t>
                </a:r>
              </a:p>
              <a:p>
                <a:pPr marL="0" indent="0">
                  <a:buFont typeface="Arial" panose="020B0604020202020204" pitchFamily="34" charset="0"/>
                  <a:buNone/>
                </a:pPr>
                <a:endParaRPr lang="en-US" b="0" i="0">
                  <a:solidFill>
                    <a:srgbClr val="444444"/>
                  </a:solidFill>
                  <a:effectLst/>
                  <a:latin typeface="ArtifaktElement"/>
                </a:endParaRPr>
              </a:p>
              <a:p>
                <a:pPr marL="0" indent="0">
                  <a:buFont typeface="Arial" panose="020B0604020202020204" pitchFamily="34" charset="0"/>
                  <a:buNone/>
                </a:pPr>
                <a:r>
                  <a:rPr lang="en-US" b="0" i="0" u="sng">
                    <a:solidFill>
                      <a:srgbClr val="444444"/>
                    </a:solidFill>
                    <a:effectLst/>
                    <a:latin typeface="ArtifaktElement"/>
                  </a:rPr>
                  <a:t>Further reading</a:t>
                </a:r>
                <a:r>
                  <a:rPr lang="en-US" b="0" i="0">
                    <a:solidFill>
                      <a:srgbClr val="444444"/>
                    </a:solidFill>
                    <a:effectLst/>
                    <a:latin typeface="ArtifaktElement"/>
                  </a:rPr>
                  <a:t>: Please see the documentation for Ansys Mechanical to find out more on the different element types available, including the DoF, applicable physics, etc.</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u="sng">
                    <a:solidFill>
                      <a:srgbClr val="444444"/>
                    </a:solidFill>
                    <a:effectLst/>
                    <a:latin typeface="ArtifaktElement"/>
                  </a:rPr>
                  <a:t>Next slide</a:t>
                </a:r>
                <a:r>
                  <a:rPr lang="en-US" b="0" i="0">
                    <a:solidFill>
                      <a:srgbClr val="444444"/>
                    </a:solidFill>
                    <a:effectLst/>
                    <a:latin typeface="ArtifaktElement"/>
                  </a:rPr>
                  <a:t>: The more elements and nodes (increased number of </a:t>
                </a:r>
                <a:r>
                  <a:rPr lang="en-US" b="0" i="0" err="1">
                    <a:solidFill>
                      <a:srgbClr val="444444"/>
                    </a:solidFill>
                    <a:effectLst/>
                    <a:latin typeface="ArtifaktElement"/>
                  </a:rPr>
                  <a:t>DoF</a:t>
                </a:r>
                <a:r>
                  <a:rPr lang="en-US" b="0" i="0">
                    <a:solidFill>
                      <a:srgbClr val="444444"/>
                    </a:solidFill>
                    <a:effectLst/>
                    <a:latin typeface="ArtifaktElement"/>
                  </a:rPr>
                  <a:t>) are used to represent a structure, the better (more accurate) its local displacements (e.g. bending line of cantilever beam) under load can be determined. </a:t>
                </a:r>
                <a:endParaRPr lang="en-US" b="1" i="0">
                  <a:solidFill>
                    <a:srgbClr val="444444"/>
                  </a:solidFill>
                  <a:effectLst/>
                  <a:latin typeface="ArtifaktElement"/>
                </a:endParaRPr>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13</a:t>
            </a:fld>
            <a:endParaRPr lang="en-US"/>
          </a:p>
        </p:txBody>
      </p:sp>
    </p:spTree>
    <p:extLst>
      <p:ext uri="{BB962C8B-B14F-4D97-AF65-F5344CB8AC3E}">
        <p14:creationId xmlns:p14="http://schemas.microsoft.com/office/powerpoint/2010/main" val="3403102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Meshing – Refinement</a:t>
            </a:r>
          </a:p>
          <a:p>
            <a:pPr algn="ctr"/>
            <a:endParaRPr lang="en-US" b="1" i="1"/>
          </a:p>
          <a:p>
            <a:pPr marL="0" marR="0" lvl="0" indent="0" algn="l" defTabSz="914400" rtl="0" eaLnBrk="1" fontAlgn="auto" latinLnBrk="0" hangingPunct="1">
              <a:lnSpc>
                <a:spcPct val="100000"/>
              </a:lnSpc>
              <a:spcBef>
                <a:spcPts val="0"/>
              </a:spcBef>
              <a:spcAft>
                <a:spcPts val="0"/>
              </a:spcAft>
              <a:buClrTx/>
              <a:buSzTx/>
              <a:buFontTx/>
              <a:buNone/>
              <a:tabLst/>
              <a:defRPr/>
            </a:pPr>
            <a:r>
              <a:rPr lang="en-GB"/>
              <a:t>In pursuit of increasing the </a:t>
            </a:r>
            <a:r>
              <a:rPr lang="en-GB" b="1"/>
              <a:t>solution accuracy </a:t>
            </a:r>
            <a:r>
              <a:rPr lang="en-GB"/>
              <a:t>and ensuring </a:t>
            </a:r>
            <a:r>
              <a:rPr lang="en-GB" b="1"/>
              <a:t>numerical convergence</a:t>
            </a:r>
            <a:r>
              <a:rPr lang="en-GB"/>
              <a:t>, two discretization approaches can be pursued:</a:t>
            </a:r>
          </a:p>
          <a:p>
            <a:pPr marL="171450" indent="-171450" algn="l">
              <a:buFont typeface="Arial" panose="020B0604020202020204" pitchFamily="34" charset="0"/>
              <a:buChar char="•"/>
            </a:pPr>
            <a:r>
              <a:rPr lang="en-US" b="0" i="0" u="none">
                <a:solidFill>
                  <a:srgbClr val="444444"/>
                </a:solidFill>
                <a:effectLst/>
                <a:latin typeface="ArtifaktElement"/>
              </a:rPr>
              <a:t>H-refinement: The same element order is employed, but the number of elements is increased.</a:t>
            </a:r>
          </a:p>
          <a:p>
            <a:pPr marL="171450" indent="-171450" algn="l">
              <a:buFont typeface="Arial" panose="020B0604020202020204" pitchFamily="34" charset="0"/>
              <a:buChar char="•"/>
            </a:pPr>
            <a:r>
              <a:rPr lang="en-US" b="0" i="0" u="none">
                <a:solidFill>
                  <a:srgbClr val="444444"/>
                </a:solidFill>
                <a:effectLst/>
                <a:latin typeface="ArtifaktElement"/>
              </a:rPr>
              <a:t>P-refinement: The same number of elements is employed but the element order is increased.</a:t>
            </a:r>
          </a:p>
          <a:p>
            <a:pPr algn="l"/>
            <a:r>
              <a:rPr lang="en-US" b="0" i="0" u="none">
                <a:solidFill>
                  <a:srgbClr val="444444"/>
                </a:solidFill>
                <a:effectLst/>
                <a:latin typeface="ArtifaktElement"/>
              </a:rPr>
              <a:t>(*Click*)</a:t>
            </a:r>
          </a:p>
          <a:p>
            <a:pPr algn="l"/>
            <a:r>
              <a:rPr lang="en-US" b="0" i="0" u="none">
                <a:solidFill>
                  <a:srgbClr val="444444"/>
                </a:solidFill>
                <a:effectLst/>
                <a:latin typeface="ArtifaktElement"/>
              </a:rPr>
              <a:t>After conducting a refinement, e.g. the stiffness of a structure or any other parameter derived from the state variables will increase. The refinement is terminated once the value of the parameter converges, i.e. only changes a few percentages upon further refinement.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a:solidFill>
                  <a:srgbClr val="444444"/>
                </a:solidFill>
                <a:effectLst/>
                <a:latin typeface="ArtifaktElement"/>
              </a:rPr>
              <a:t>(*Click*)</a:t>
            </a:r>
          </a:p>
          <a:p>
            <a:pPr algn="l"/>
            <a:r>
              <a:rPr lang="en-US" b="0" i="0" u="none">
                <a:solidFill>
                  <a:srgbClr val="444444"/>
                </a:solidFill>
                <a:effectLst/>
                <a:latin typeface="ArtifaktElement"/>
              </a:rPr>
              <a:t>Taking the example of a cantilever in bending, one can observe the discrepancy between the actual bending line (i.e. exact local displacements) and the discrepancies introduced due to the discretization and linear interpolation between the nodal values.</a:t>
            </a:r>
          </a:p>
          <a:p>
            <a:pPr algn="l"/>
            <a:endParaRPr lang="en-US" b="0" i="0" u="sng">
              <a:solidFill>
                <a:srgbClr val="444444"/>
              </a:solidFill>
              <a:effectLst/>
              <a:latin typeface="ArtifaktElement"/>
            </a:endParaRPr>
          </a:p>
          <a:p>
            <a:pPr algn="l"/>
            <a:r>
              <a:rPr lang="en-US" b="0" i="0" u="sng">
                <a:solidFill>
                  <a:srgbClr val="444444"/>
                </a:solidFill>
                <a:effectLst/>
                <a:latin typeface="ArtifaktElement"/>
              </a:rPr>
              <a:t>Next slide</a:t>
            </a:r>
            <a:r>
              <a:rPr lang="en-US" b="0" i="0">
                <a:solidFill>
                  <a:srgbClr val="444444"/>
                </a:solidFill>
                <a:effectLst/>
                <a:latin typeface="ArtifaktElement"/>
              </a:rPr>
              <a:t>: With the specificities of 1D elements covered, the lecture unit will now focus on the general equilibrium condition that must be satisfied</a:t>
            </a:r>
            <a:endParaRPr lang="en-US" b="1" i="1"/>
          </a:p>
        </p:txBody>
      </p:sp>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a:p>
        </p:txBody>
      </p:sp>
    </p:spTree>
    <p:extLst>
      <p:ext uri="{BB962C8B-B14F-4D97-AF65-F5344CB8AC3E}">
        <p14:creationId xmlns:p14="http://schemas.microsoft.com/office/powerpoint/2010/main" val="452560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sz="1200" b="1" i="1"/>
              <a:t>Local Equilibrium – Introduction</a:t>
            </a:r>
          </a:p>
          <a:p>
            <a:pPr marL="171450" indent="-171450" algn="ctr">
              <a:buFont typeface="Arial" panose="020B0604020202020204" pitchFamily="34" charset="0"/>
              <a:buChar char="•"/>
            </a:pPr>
            <a:endParaRPr lang="en-GB" sz="12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t>In the case a </a:t>
            </a:r>
            <a:r>
              <a:rPr lang="en-GB" b="1"/>
              <a:t>static problem</a:t>
            </a:r>
            <a:r>
              <a:rPr lang="en-GB"/>
              <a:t>, the </a:t>
            </a:r>
            <a:r>
              <a:rPr lang="en-GB" b="1"/>
              <a:t>equilibrium condition </a:t>
            </a:r>
            <a:r>
              <a:rPr lang="en-GB"/>
              <a:t>states that the </a:t>
            </a:r>
            <a:r>
              <a:rPr lang="en-GB" b="1"/>
              <a:t>sum of all forces toques are zero</a:t>
            </a:r>
            <a:r>
              <a:rPr lang="en-GB"/>
              <a:t>. This means that the externally applied loads must be equal to the sum of the internal element forces at the nodes.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endParaRPr lang="en-GB" sz="1200"/>
          </a:p>
          <a:p>
            <a:pPr marL="171450" indent="-171450">
              <a:buFont typeface="Arial" panose="020B0604020202020204" pitchFamily="34" charset="0"/>
              <a:buChar char="•"/>
            </a:pPr>
            <a:r>
              <a:rPr lang="en-GB" sz="1200"/>
              <a:t>In order to find the deformations, as well as stresses and strains in a body, the local internal force balance must be solved.</a:t>
            </a:r>
          </a:p>
          <a:p>
            <a:pPr marL="171450" indent="-171450">
              <a:buFont typeface="Arial" panose="020B0604020202020204" pitchFamily="34" charset="0"/>
              <a:buChar char="•"/>
            </a:pPr>
            <a:r>
              <a:rPr lang="en-GB" sz="1200"/>
              <a:t>The local equilibrium describes the internal force balance, which is a prerequisite to a global force balance (i.e. the global distortion of a body). The global force balance describes how the reaction forces at a boundary condition equal out the applied forces. It is generally verified after the local force balance is solved.</a:t>
            </a:r>
          </a:p>
          <a:p>
            <a:pPr marL="171450" indent="-171450">
              <a:buFont typeface="Arial" panose="020B0604020202020204" pitchFamily="34" charset="0"/>
              <a:buChar char="•"/>
            </a:pPr>
            <a:r>
              <a:rPr lang="en-GB" sz="1200"/>
              <a:t>Considering a dog-bone specimen loaded in tension, the local equilibrium can best be explained by considering an infinitesimal cube (IC) within the sample and the load conditions on the 6 different faces.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endParaRPr lang="en-GB" sz="1200"/>
          </a:p>
          <a:p>
            <a:pPr marL="628650" lvl="1" indent="-171450">
              <a:buFont typeface="Arial" panose="020B0604020202020204" pitchFamily="34" charset="0"/>
              <a:buChar char="•"/>
            </a:pPr>
            <a:r>
              <a:rPr lang="en-GB" sz="1200"/>
              <a:t>The forces acting on the IC can be divided into surface and body loads.</a:t>
            </a:r>
          </a:p>
          <a:p>
            <a:pPr marL="628650" lvl="1" indent="-171450">
              <a:buFont typeface="Arial" panose="020B0604020202020204" pitchFamily="34" charset="0"/>
              <a:buChar char="•"/>
            </a:pPr>
            <a:r>
              <a:rPr lang="en-GB" sz="1200"/>
              <a:t>While surface loads are the forces acting directly on the 6 faces as a result of an externally applied load, the body loads describe lads that are indirectly induced, e.g. through electrical fields or gravity.</a:t>
            </a:r>
          </a:p>
          <a:p>
            <a:endParaRPr lang="en-US"/>
          </a:p>
          <a:p>
            <a:r>
              <a:rPr lang="en-US"/>
              <a:t>Further reading: The lecture unit on stresses and strains will provide some further background information on the fundamental state </a:t>
            </a:r>
            <a:r>
              <a:rPr lang="en-US" err="1"/>
              <a:t>variabes</a:t>
            </a:r>
            <a:r>
              <a:rPr lang="en-US"/>
              <a:t>.</a:t>
            </a:r>
          </a:p>
          <a:p>
            <a:r>
              <a:rPr lang="en-US" u="sng"/>
              <a:t>Next</a:t>
            </a:r>
            <a:r>
              <a:rPr lang="en-US"/>
              <a:t>, let’s describe the force and body loads for the IC in more detail.</a:t>
            </a:r>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15</a:t>
            </a:fld>
            <a:endParaRPr lang="en-US"/>
          </a:p>
        </p:txBody>
      </p:sp>
    </p:spTree>
    <p:extLst>
      <p:ext uri="{BB962C8B-B14F-4D97-AF65-F5344CB8AC3E}">
        <p14:creationId xmlns:p14="http://schemas.microsoft.com/office/powerpoint/2010/main" val="6944931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1" i="1"/>
              <a:t>Local Equilibrium – Surface &amp; Body Load</a:t>
            </a:r>
          </a:p>
          <a:p>
            <a:pPr algn="ctr"/>
            <a:endParaRPr lang="en-GB" sz="1200"/>
          </a:p>
          <a:p>
            <a:r>
              <a:rPr lang="en-GB" sz="1200" b="1"/>
              <a:t>Surface Loads F</a:t>
            </a:r>
          </a:p>
          <a:p>
            <a:pPr marL="171450" indent="-171450">
              <a:buFont typeface="Arial" panose="020B0604020202020204" pitchFamily="34" charset="0"/>
              <a:buChar char="•"/>
            </a:pPr>
            <a:r>
              <a:rPr lang="en-GB" sz="1200"/>
              <a:t>In total there will be surface loads acting on all 6 faces of the IC.</a:t>
            </a:r>
          </a:p>
          <a:p>
            <a:pPr marL="171450" indent="-171450">
              <a:buFont typeface="Arial" panose="020B0604020202020204" pitchFamily="34" charset="0"/>
              <a:buChar char="•"/>
            </a:pPr>
            <a:r>
              <a:rPr lang="en-GB" sz="1200"/>
              <a:t>Each surface has 3 forces which are determined by multiplying the stress components with the surface area. Here this is exemplified by face 1 (highlighted in green)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endParaRPr lang="en-US"/>
          </a:p>
          <a:p>
            <a:r>
              <a:rPr lang="en-US" b="1"/>
              <a:t>Body load </a:t>
            </a:r>
          </a:p>
          <a:p>
            <a:pPr marL="171450" indent="-171450">
              <a:buFont typeface="Arial" panose="020B0604020202020204" pitchFamily="34" charset="0"/>
              <a:buChar char="•"/>
            </a:pPr>
            <a:r>
              <a:rPr lang="en-US"/>
              <a:t>The body load such as gravity, electric or magnetic fields act on the volume of the IC.</a:t>
            </a:r>
          </a:p>
          <a:p>
            <a:pPr marL="171450" indent="-171450">
              <a:buFont typeface="Arial" panose="020B0604020202020204" pitchFamily="34" charset="0"/>
              <a:buChar char="•"/>
            </a:pPr>
            <a:r>
              <a:rPr lang="en-US"/>
              <a:t>The force b is proportional to the volume of the cube.</a:t>
            </a:r>
          </a:p>
          <a:p>
            <a:pPr marL="171450" indent="-171450">
              <a:buFont typeface="Arial" panose="020B0604020202020204" pitchFamily="34" charset="0"/>
              <a:buChar char="•"/>
            </a:pPr>
            <a:r>
              <a:rPr lang="en-US"/>
              <a:t>b describes the body force density</a:t>
            </a:r>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16</a:t>
            </a:fld>
            <a:endParaRPr lang="en-US"/>
          </a:p>
        </p:txBody>
      </p:sp>
    </p:spTree>
    <p:extLst>
      <p:ext uri="{BB962C8B-B14F-4D97-AF65-F5344CB8AC3E}">
        <p14:creationId xmlns:p14="http://schemas.microsoft.com/office/powerpoint/2010/main" val="4074001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ctr"/>
                <a:r>
                  <a:rPr lang="en-GB" sz="1200" b="1" i="1"/>
                  <a:t>Local Equilibrium – Stress Component Pairs &amp; Force Balance</a:t>
                </a:r>
              </a:p>
              <a:p>
                <a:pPr algn="ctr"/>
                <a:endParaRPr lang="en-GB" sz="1200"/>
              </a:p>
              <a:p>
                <a:r>
                  <a:rPr lang="en-GB" sz="1200" b="1"/>
                  <a:t>Stress Component Pairs</a:t>
                </a:r>
              </a:p>
              <a:p>
                <a:pPr marL="171450" indent="-171450">
                  <a:buFont typeface="Arial" panose="020B0604020202020204" pitchFamily="34" charset="0"/>
                  <a:buChar char="•"/>
                </a:pPr>
                <a:r>
                  <a:rPr lang="en-GB" sz="1200"/>
                  <a:t>In total there will be 3 surface pairs in the IC. Here we focus on faces 1 and 2 in y-direction.</a:t>
                </a:r>
              </a:p>
              <a:p>
                <a:pPr marL="171450" indent="-171450">
                  <a:buFont typeface="Arial" panose="020B0604020202020204" pitchFamily="34" charset="0"/>
                  <a:buChar char="•"/>
                </a:pPr>
                <a:r>
                  <a:rPr lang="en-GB" sz="1200"/>
                  <a:t>Along the y-direction the stress value changes which is captured by the rate of change in this direction. The latter would be </a:t>
                </a:r>
                <a14:m>
                  <m:oMath xmlns:m="http://schemas.openxmlformats.org/officeDocument/2006/math">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𝑑</m:t>
                        </m:r>
                        <m:sSub>
                          <m:sSubPr>
                            <m:ctrlPr>
                              <a:rPr lang="en-US" sz="1200" b="0" i="1" smtClean="0">
                                <a:latin typeface="Cambria Math" panose="02040503050406030204" pitchFamily="18" charset="0"/>
                              </a:rPr>
                            </m:ctrlPr>
                          </m:sSubPr>
                          <m:e>
                            <m:r>
                              <a:rPr lang="en-US" sz="1200" b="0" i="1" smtClean="0">
                                <a:latin typeface="Cambria Math" panose="02040503050406030204" pitchFamily="18" charset="0"/>
                                <a:ea typeface="Cambria Math" panose="02040503050406030204" pitchFamily="18" charset="0"/>
                              </a:rPr>
                              <m:t>𝜎</m:t>
                            </m:r>
                          </m:e>
                          <m:sub>
                            <m:r>
                              <a:rPr lang="en-US" sz="1200" b="0" i="1" smtClean="0">
                                <a:latin typeface="Cambria Math" panose="02040503050406030204" pitchFamily="18" charset="0"/>
                              </a:rPr>
                              <m:t>𝑦𝑦</m:t>
                            </m:r>
                          </m:sub>
                        </m:sSub>
                      </m:num>
                      <m:den>
                        <m:r>
                          <a:rPr lang="en-US" sz="1200" i="1">
                            <a:latin typeface="Cambria Math" panose="02040503050406030204" pitchFamily="18" charset="0"/>
                          </a:rPr>
                          <m:t>𝑑</m:t>
                        </m:r>
                        <m:r>
                          <a:rPr lang="en-US" sz="1200" b="0" i="1" smtClean="0">
                            <a:latin typeface="Cambria Math" panose="02040503050406030204" pitchFamily="18" charset="0"/>
                          </a:rPr>
                          <m:t>𝑦</m:t>
                        </m:r>
                      </m:den>
                    </m:f>
                    <m:r>
                      <a:rPr lang="en-US" sz="1200" i="1" smtClean="0">
                        <a:latin typeface="Cambria Math" panose="02040503050406030204" pitchFamily="18" charset="0"/>
                        <a:ea typeface="Cambria Math" panose="02040503050406030204" pitchFamily="18" charset="0"/>
                      </a:rPr>
                      <m:t>∆</m:t>
                    </m:r>
                    <m:r>
                      <a:rPr lang="en-US" sz="1200" i="1" smtClean="0">
                        <a:latin typeface="Cambria Math" panose="02040503050406030204" pitchFamily="18" charset="0"/>
                        <a:ea typeface="Cambria Math" panose="02040503050406030204" pitchFamily="18" charset="0"/>
                      </a:rPr>
                      <m:t>𝑦</m:t>
                    </m:r>
                  </m:oMath>
                </a14:m>
                <a:r>
                  <a:rPr lang="en-GB" sz="1200"/>
                  <a:t> for the normal stress direction in y.</a:t>
                </a:r>
              </a:p>
              <a:p>
                <a:pPr marL="171450" indent="-171450">
                  <a:buFont typeface="Arial" panose="020B0604020202020204" pitchFamily="34" charset="0"/>
                  <a:buChar char="•"/>
                </a:pPr>
                <a:r>
                  <a:rPr lang="en-GB" sz="1200"/>
                  <a:t>The same applies  not only for the shear stresses on the faces 1 and 2, as highlighted in the equation on the left, but also to the two other surface pairs.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r>
                  <a:rPr lang="en-US" b="1"/>
                  <a:t>Force Balance </a:t>
                </a:r>
              </a:p>
              <a:p>
                <a:pPr marL="171450" indent="-171450">
                  <a:buFont typeface="Arial" panose="020B0604020202020204" pitchFamily="34" charset="0"/>
                  <a:buChar char="•"/>
                </a:pPr>
                <a:r>
                  <a:rPr lang="en-US"/>
                  <a:t>Now, let’s establish the force equilibrium in y by summing up the forces in y (noted by the first index in the subscript and highlighted in yellow) and include the body force b. </a:t>
                </a:r>
              </a:p>
              <a:p>
                <a:pPr marL="171450" indent="-171450">
                  <a:buFont typeface="Arial" panose="020B0604020202020204" pitchFamily="34" charset="0"/>
                  <a:buChar char="•"/>
                </a:pPr>
                <a:r>
                  <a:rPr lang="en-US"/>
                  <a:t>The same applies for the force balances in x and z direction. </a:t>
                </a:r>
                <a:r>
                  <a:rPr lang="en-US" u="sng"/>
                  <a:t>Note</a:t>
                </a:r>
                <a:r>
                  <a:rPr lang="en-US"/>
                  <a:t>: </a:t>
                </a:r>
                <a:r>
                  <a:rPr lang="en-US" sz="1200" i="1"/>
                  <a:t>The surface area pairs are denoted with </a:t>
                </a:r>
                <a14:m>
                  <m:oMath xmlns:m="http://schemas.openxmlformats.org/officeDocument/2006/math">
                    <m:sSub>
                      <m:sSubPr>
                        <m:ctrlPr>
                          <a:rPr lang="en-US" sz="1200" i="1">
                            <a:latin typeface="Cambria Math" panose="02040503050406030204" pitchFamily="18" charset="0"/>
                          </a:rPr>
                        </m:ctrlPr>
                      </m:sSubPr>
                      <m:e>
                        <m:r>
                          <a:rPr lang="en-US" sz="1200" i="1">
                            <a:latin typeface="Cambria Math" panose="02040503050406030204" pitchFamily="18" charset="0"/>
                          </a:rPr>
                          <m:t>𝐴</m:t>
                        </m:r>
                      </m:e>
                      <m:sub>
                        <m:r>
                          <a:rPr lang="en-US" sz="1200" i="1">
                            <a:latin typeface="Cambria Math" panose="02040503050406030204" pitchFamily="18" charset="0"/>
                          </a:rPr>
                          <m:t>1/2</m:t>
                        </m:r>
                      </m:sub>
                    </m:sSub>
                  </m:oMath>
                </a14:m>
                <a:r>
                  <a:rPr lang="en-US" sz="1200" i="1"/>
                  <a:t>, </a:t>
                </a:r>
                <a14:m>
                  <m:oMath xmlns:m="http://schemas.openxmlformats.org/officeDocument/2006/math">
                    <m:sSub>
                      <m:sSubPr>
                        <m:ctrlPr>
                          <a:rPr lang="en-US" sz="1200" i="1">
                            <a:latin typeface="Cambria Math" panose="02040503050406030204" pitchFamily="18" charset="0"/>
                          </a:rPr>
                        </m:ctrlPr>
                      </m:sSubPr>
                      <m:e>
                        <m:r>
                          <a:rPr lang="en-US" sz="1200" i="1">
                            <a:latin typeface="Cambria Math" panose="02040503050406030204" pitchFamily="18" charset="0"/>
                          </a:rPr>
                          <m:t>𝐴</m:t>
                        </m:r>
                      </m:e>
                      <m:sub>
                        <m:r>
                          <a:rPr lang="en-US" sz="1200" i="1">
                            <a:latin typeface="Cambria Math" panose="02040503050406030204" pitchFamily="18" charset="0"/>
                          </a:rPr>
                          <m:t>3/4</m:t>
                        </m:r>
                      </m:sub>
                    </m:sSub>
                  </m:oMath>
                </a14:m>
                <a:r>
                  <a:rPr lang="en-US" sz="1200" i="1"/>
                  <a:t>, and </a:t>
                </a:r>
                <a14:m>
                  <m:oMath xmlns:m="http://schemas.openxmlformats.org/officeDocument/2006/math">
                    <m:sSub>
                      <m:sSubPr>
                        <m:ctrlPr>
                          <a:rPr lang="en-US" sz="1200" i="1">
                            <a:latin typeface="Cambria Math" panose="02040503050406030204" pitchFamily="18" charset="0"/>
                          </a:rPr>
                        </m:ctrlPr>
                      </m:sSubPr>
                      <m:e>
                        <m:r>
                          <a:rPr lang="en-US" sz="1200" i="1">
                            <a:latin typeface="Cambria Math" panose="02040503050406030204" pitchFamily="18" charset="0"/>
                          </a:rPr>
                          <m:t>𝐴</m:t>
                        </m:r>
                      </m:e>
                      <m:sub>
                        <m:r>
                          <a:rPr lang="en-US" sz="1200" i="1">
                            <a:latin typeface="Cambria Math" panose="02040503050406030204" pitchFamily="18" charset="0"/>
                          </a:rPr>
                          <m:t>5/6</m:t>
                        </m:r>
                      </m:sub>
                    </m:sSub>
                  </m:oMath>
                </a14:m>
                <a:r>
                  <a:rPr lang="en-US" sz="1200" i="1"/>
                  <a:t>. </a:t>
                </a:r>
                <a:endParaRPr lang="en-US"/>
              </a:p>
              <a:p>
                <a:pPr marL="0" indent="0">
                  <a:buFont typeface="Arial" panose="020B0604020202020204" pitchFamily="34" charset="0"/>
                  <a:buNone/>
                </a:pPr>
                <a:endParaRPr lang="en-US"/>
              </a:p>
              <a:p>
                <a:pPr marL="0" indent="0">
                  <a:buFont typeface="Arial" panose="020B0604020202020204" pitchFamily="34" charset="0"/>
                  <a:buNone/>
                </a:pPr>
                <a:r>
                  <a:rPr lang="en-US" u="sng"/>
                  <a:t>Link/Further reading</a:t>
                </a:r>
                <a:r>
                  <a:rPr lang="en-US"/>
                  <a:t>: You may also want to explore some more details on stresses and strains in lecture unit.</a:t>
                </a:r>
              </a:p>
              <a:p>
                <a:pPr marL="0" indent="0">
                  <a:buFont typeface="Arial" panose="020B0604020202020204" pitchFamily="34" charset="0"/>
                  <a:buNone/>
                </a:pPr>
                <a:r>
                  <a:rPr lang="en-US" u="sng"/>
                  <a:t>Next</a:t>
                </a:r>
                <a:r>
                  <a:rPr lang="en-US"/>
                  <a:t>, we will summarize all force balance equations in the concise form.</a:t>
                </a:r>
                <a:endParaRPr lang="en-DE"/>
              </a:p>
              <a:p>
                <a:endParaRPr lang="en-DE"/>
              </a:p>
            </p:txBody>
          </p:sp>
        </mc:Choice>
        <mc:Fallback xmlns="">
          <p:sp>
            <p:nvSpPr>
              <p:cNvPr id="3" name="Notes Placeholder 2"/>
              <p:cNvSpPr>
                <a:spLocks noGrp="1"/>
              </p:cNvSpPr>
              <p:nvPr>
                <p:ph type="body" idx="1"/>
              </p:nvPr>
            </p:nvSpPr>
            <p:spPr/>
            <p:txBody>
              <a:bodyPr/>
              <a:lstStyle/>
              <a:p>
                <a:pPr algn="ctr"/>
                <a:r>
                  <a:rPr lang="en-GB" sz="1200" b="1" i="1"/>
                  <a:t>Local Equilibrium – Stress Component Pairs &amp; Force Balance</a:t>
                </a:r>
              </a:p>
              <a:p>
                <a:pPr algn="ctr"/>
                <a:endParaRPr lang="en-GB" sz="1200"/>
              </a:p>
              <a:p>
                <a:r>
                  <a:rPr lang="en-GB" sz="1200" b="1"/>
                  <a:t>Stress Component Pairs</a:t>
                </a:r>
              </a:p>
              <a:p>
                <a:pPr marL="171450" indent="-171450">
                  <a:buFont typeface="Arial" panose="020B0604020202020204" pitchFamily="34" charset="0"/>
                  <a:buChar char="•"/>
                </a:pPr>
                <a:r>
                  <a:rPr lang="en-GB" sz="1200"/>
                  <a:t>In total there will be 3 surface pairs in the IC. Here we focus on faces 1 and 2 in y-direction.</a:t>
                </a:r>
              </a:p>
              <a:p>
                <a:pPr marL="171450" indent="-171450">
                  <a:buFont typeface="Arial" panose="020B0604020202020204" pitchFamily="34" charset="0"/>
                  <a:buChar char="•"/>
                </a:pPr>
                <a:r>
                  <a:rPr lang="en-GB" sz="1200"/>
                  <a:t>Along the y-direction the stress value changes which is captured by the rate of change in this direction. The latter would be </a:t>
                </a:r>
                <a:r>
                  <a:rPr lang="en-US" sz="1200" b="0" i="0">
                    <a:latin typeface="Cambria Math" panose="02040503050406030204" pitchFamily="18" charset="0"/>
                  </a:rPr>
                  <a:t>(𝑑</a:t>
                </a:r>
                <a:r>
                  <a:rPr lang="en-US" sz="1200" b="0" i="0">
                    <a:latin typeface="Cambria Math" panose="02040503050406030204" pitchFamily="18" charset="0"/>
                    <a:ea typeface="Cambria Math" panose="02040503050406030204" pitchFamily="18" charset="0"/>
                  </a:rPr>
                  <a:t>𝜎_</a:t>
                </a:r>
                <a:r>
                  <a:rPr lang="en-US" sz="1200" b="0" i="0">
                    <a:latin typeface="Cambria Math" panose="02040503050406030204" pitchFamily="18" charset="0"/>
                  </a:rPr>
                  <a:t>𝑦𝑦)/</a:t>
                </a:r>
                <a:r>
                  <a:rPr lang="en-US" sz="1200" i="0">
                    <a:latin typeface="Cambria Math" panose="02040503050406030204" pitchFamily="18" charset="0"/>
                  </a:rPr>
                  <a:t>𝑑</a:t>
                </a:r>
                <a:r>
                  <a:rPr lang="en-US" sz="1200" b="0" i="0">
                    <a:latin typeface="Cambria Math" panose="02040503050406030204" pitchFamily="18" charset="0"/>
                  </a:rPr>
                  <a:t>𝑦</a:t>
                </a:r>
                <a:r>
                  <a:rPr lang="en-US" sz="1200" b="0" i="0">
                    <a:latin typeface="Cambria Math" panose="02040503050406030204" pitchFamily="18" charset="0"/>
                    <a:ea typeface="Cambria Math" panose="02040503050406030204" pitchFamily="18" charset="0"/>
                  </a:rPr>
                  <a:t> </a:t>
                </a:r>
                <a:r>
                  <a:rPr lang="en-US" sz="1200" i="0">
                    <a:latin typeface="Cambria Math" panose="02040503050406030204" pitchFamily="18" charset="0"/>
                    <a:ea typeface="Cambria Math" panose="02040503050406030204" pitchFamily="18" charset="0"/>
                  </a:rPr>
                  <a:t>∆𝑦</a:t>
                </a:r>
                <a:r>
                  <a:rPr lang="en-GB" sz="1200"/>
                  <a:t> for the normal stress direction in y.</a:t>
                </a:r>
              </a:p>
              <a:p>
                <a:pPr marL="171450" indent="-171450">
                  <a:buFont typeface="Arial" panose="020B0604020202020204" pitchFamily="34" charset="0"/>
                  <a:buChar char="•"/>
                </a:pPr>
                <a:r>
                  <a:rPr lang="en-GB" sz="1200"/>
                  <a:t>The same applies  not only for the shear stresses on the faces 1 and 2, as highlighted in the equation on the left, but also to the two other surface pairs.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r>
                  <a:rPr lang="en-US" b="1"/>
                  <a:t>Force Balance </a:t>
                </a:r>
              </a:p>
              <a:p>
                <a:pPr marL="171450" indent="-171450">
                  <a:buFont typeface="Arial" panose="020B0604020202020204" pitchFamily="34" charset="0"/>
                  <a:buChar char="•"/>
                </a:pPr>
                <a:r>
                  <a:rPr lang="en-US"/>
                  <a:t>Now, let’s establish the force equilibrium in y by summing up the forces in y (noted by the first index in the subscript and highlighted in yellow) and include the body force b. </a:t>
                </a:r>
              </a:p>
              <a:p>
                <a:pPr marL="171450" indent="-171450">
                  <a:buFont typeface="Arial" panose="020B0604020202020204" pitchFamily="34" charset="0"/>
                  <a:buChar char="•"/>
                </a:pPr>
                <a:r>
                  <a:rPr lang="en-US"/>
                  <a:t>The same applies for the force balances in x and z direction. </a:t>
                </a:r>
                <a:r>
                  <a:rPr lang="en-US" u="sng"/>
                  <a:t>Note</a:t>
                </a:r>
                <a:r>
                  <a:rPr lang="en-US"/>
                  <a:t>: </a:t>
                </a:r>
                <a:r>
                  <a:rPr lang="en-US" sz="1200" i="1"/>
                  <a:t>The surface area pairs are denoted with </a:t>
                </a:r>
                <a:r>
                  <a:rPr lang="en-US" sz="1200" i="0">
                    <a:latin typeface="Cambria Math" panose="02040503050406030204" pitchFamily="18" charset="0"/>
                  </a:rPr>
                  <a:t>𝐴_(1/2)</a:t>
                </a:r>
                <a:r>
                  <a:rPr lang="en-US" sz="1200" i="1"/>
                  <a:t>, </a:t>
                </a:r>
                <a:r>
                  <a:rPr lang="en-US" sz="1200" i="0">
                    <a:latin typeface="Cambria Math" panose="02040503050406030204" pitchFamily="18" charset="0"/>
                  </a:rPr>
                  <a:t>𝐴_(3/4)</a:t>
                </a:r>
                <a:r>
                  <a:rPr lang="en-US" sz="1200" i="1"/>
                  <a:t>, and </a:t>
                </a:r>
                <a:r>
                  <a:rPr lang="en-US" sz="1200" i="0">
                    <a:latin typeface="Cambria Math" panose="02040503050406030204" pitchFamily="18" charset="0"/>
                  </a:rPr>
                  <a:t>𝐴_(5/6)</a:t>
                </a:r>
                <a:r>
                  <a:rPr lang="en-US" sz="1200" i="1"/>
                  <a:t>. </a:t>
                </a:r>
                <a:endParaRPr lang="en-US"/>
              </a:p>
              <a:p>
                <a:pPr marL="0" indent="0">
                  <a:buFont typeface="Arial" panose="020B0604020202020204" pitchFamily="34" charset="0"/>
                  <a:buNone/>
                </a:pPr>
                <a:endParaRPr lang="en-US"/>
              </a:p>
              <a:p>
                <a:pPr marL="0" indent="0">
                  <a:buFont typeface="Arial" panose="020B0604020202020204" pitchFamily="34" charset="0"/>
                  <a:buNone/>
                </a:pPr>
                <a:r>
                  <a:rPr lang="en-US" u="sng"/>
                  <a:t>Link/Further reading</a:t>
                </a:r>
                <a:r>
                  <a:rPr lang="en-US"/>
                  <a:t>: You may also want to explore some more details on stresses and strains in lecture unit.</a:t>
                </a:r>
              </a:p>
              <a:p>
                <a:pPr marL="0" indent="0">
                  <a:buFont typeface="Arial" panose="020B0604020202020204" pitchFamily="34" charset="0"/>
                  <a:buNone/>
                </a:pPr>
                <a:r>
                  <a:rPr lang="en-US" u="sng"/>
                  <a:t>Next</a:t>
                </a:r>
                <a:r>
                  <a:rPr lang="en-US"/>
                  <a:t>, we will summarize all force balance equations in the concise form.</a:t>
                </a:r>
                <a:endParaRPr lang="en-DE"/>
              </a:p>
              <a:p>
                <a:endParaRPr lang="en-DE"/>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17</a:t>
            </a:fld>
            <a:endParaRPr lang="en-US"/>
          </a:p>
        </p:txBody>
      </p:sp>
    </p:spTree>
    <p:extLst>
      <p:ext uri="{BB962C8B-B14F-4D97-AF65-F5344CB8AC3E}">
        <p14:creationId xmlns:p14="http://schemas.microsoft.com/office/powerpoint/2010/main" val="26327020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sz="1200" b="1" i="1"/>
              <a:t>Local Equilibrium – Force Balance</a:t>
            </a:r>
          </a:p>
          <a:p>
            <a:pPr algn="ctr"/>
            <a:endParaRPr lang="en-GB" sz="1200"/>
          </a:p>
          <a:p>
            <a:pPr marL="171450" indent="-171450">
              <a:buFont typeface="Arial" panose="020B0604020202020204" pitchFamily="34" charset="0"/>
              <a:buChar char="•"/>
            </a:pPr>
            <a:r>
              <a:rPr lang="en-GB" sz="1200"/>
              <a:t>The force balance equations for a 3D/2D case can be written in the concise versions as shown on the right, yielding the local equilibrium. </a:t>
            </a:r>
          </a:p>
          <a:p>
            <a:pPr marL="171450" indent="-171450">
              <a:buFont typeface="Arial" panose="020B0604020202020204" pitchFamily="34" charset="0"/>
              <a:buChar char="•"/>
            </a:pPr>
            <a:r>
              <a:rPr lang="en-GB" sz="1200"/>
              <a:t>Another simplification is generally conducted to represent the tensor as a single equation, whereby the divergence of the tensor is utilized. </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0" indent="0">
              <a:buFont typeface="Arial" panose="020B0604020202020204" pitchFamily="34" charset="0"/>
              <a:buNone/>
            </a:pPr>
            <a:r>
              <a:rPr lang="en-US" u="sng"/>
              <a:t>Quiz Solution</a:t>
            </a:r>
            <a:r>
              <a:rPr lang="en-US" u="none"/>
              <a:t>: </a:t>
            </a:r>
            <a:r>
              <a:rPr lang="en-US"/>
              <a:t>No, the divergence of stress is a tensor, expressing the rate of change in stress in the three axes of the coordinate system.</a:t>
            </a:r>
          </a:p>
          <a:p>
            <a:pPr marL="0" indent="0">
              <a:buFont typeface="Arial" panose="020B0604020202020204" pitchFamily="34" charset="0"/>
              <a:buNone/>
            </a:pPr>
            <a:endParaRPr lang="en-US"/>
          </a:p>
          <a:p>
            <a:pPr marL="0" indent="0">
              <a:buFont typeface="Arial" panose="020B0604020202020204" pitchFamily="34" charset="0"/>
              <a:buNone/>
            </a:pPr>
            <a:r>
              <a:rPr lang="en-US" u="sng"/>
              <a:t>Next slide: L</a:t>
            </a:r>
            <a:r>
              <a:rPr lang="en-US"/>
              <a:t>ets consider a very simple 1D problem first, which shall be solved analytically. This will be showcased in the </a:t>
            </a:r>
            <a:r>
              <a:rPr lang="en-US" u="sng"/>
              <a:t>next slide </a:t>
            </a:r>
            <a:r>
              <a:rPr lang="en-US" u="none"/>
              <a:t>and is aimed at highlighting how this equilibrium condition is almost impossible to solve for complex 3D problems.</a:t>
            </a:r>
            <a:endParaRPr lang="en-DE" u="none"/>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18</a:t>
            </a:fld>
            <a:endParaRPr lang="en-US"/>
          </a:p>
        </p:txBody>
      </p:sp>
    </p:spTree>
    <p:extLst>
      <p:ext uri="{BB962C8B-B14F-4D97-AF65-F5344CB8AC3E}">
        <p14:creationId xmlns:p14="http://schemas.microsoft.com/office/powerpoint/2010/main" val="13168877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ctr"/>
                <a:r>
                  <a:rPr lang="en-US" sz="1200" b="1" i="1"/>
                  <a:t>Local Equilibrium – Solving 1D Solid Mechanics Problems with an Analytical Approach</a:t>
                </a:r>
              </a:p>
              <a:p>
                <a:pPr algn="ctr"/>
                <a:endParaRPr lang="en-GB" sz="1200"/>
              </a:p>
              <a:p>
                <a:r>
                  <a:rPr lang="en-GB" sz="1200"/>
                  <a:t>The following problem of a rod in tension shall highlight the analytical approach to solving the deformation function u(x).</a:t>
                </a:r>
              </a:p>
              <a:p>
                <a:endParaRPr lang="en-GB" sz="1200"/>
              </a:p>
              <a:p>
                <a:r>
                  <a:rPr lang="en-GB" sz="1200" u="sng"/>
                  <a:t>Analytical Process:</a:t>
                </a:r>
              </a:p>
              <a:p>
                <a:pPr marL="0" indent="0">
                  <a:buFont typeface="+mj-lt"/>
                  <a:buNone/>
                </a:pPr>
                <a:r>
                  <a:rPr lang="en-GB" sz="1200"/>
                  <a:t>1. Note down all the necessary conditions for solving the solid mechanics problem: equilibrium, material model, deformation and boundary condition. Note the u(0) = zero, due to the fixture</a:t>
                </a:r>
                <a:r>
                  <a:rPr lang="en-GB" sz="1200" baseline="0"/>
                  <a:t> and</a:t>
                </a:r>
                <a:r>
                  <a:rPr lang="en-GB" sz="1200"/>
                  <a:t> </a:t>
                </a:r>
                <a14:m>
                  <m:oMath xmlns:m="http://schemas.openxmlformats.org/officeDocument/2006/math">
                    <m:r>
                      <a:rPr lang="en-GB" sz="1200" i="1" smtClean="0">
                        <a:latin typeface="Cambria Math" panose="02040503050406030204" pitchFamily="18" charset="0"/>
                        <a:ea typeface="Cambria Math" panose="02040503050406030204" pitchFamily="18" charset="0"/>
                      </a:rPr>
                      <m:t>𝜎</m:t>
                    </m:r>
                    <m:d>
                      <m:dPr>
                        <m:ctrlPr>
                          <a:rPr lang="en-US" sz="1200" b="0" i="1" smtClean="0">
                            <a:latin typeface="Cambria Math" panose="02040503050406030204" pitchFamily="18" charset="0"/>
                            <a:ea typeface="Cambria Math" panose="02040503050406030204" pitchFamily="18" charset="0"/>
                          </a:rPr>
                        </m:ctrlPr>
                      </m:dPr>
                      <m:e>
                        <m:r>
                          <a:rPr lang="en-US" sz="1200" b="0" i="1" smtClean="0">
                            <a:latin typeface="Cambria Math" panose="02040503050406030204" pitchFamily="18" charset="0"/>
                            <a:ea typeface="Cambria Math" panose="02040503050406030204" pitchFamily="18" charset="0"/>
                          </a:rPr>
                          <m:t>𝐿</m:t>
                        </m:r>
                      </m:e>
                    </m:d>
                    <m:r>
                      <a:rPr lang="en-US" sz="1200" b="0" i="1" smtClean="0">
                        <a:latin typeface="Cambria Math" panose="02040503050406030204" pitchFamily="18" charset="0"/>
                        <a:ea typeface="Cambria Math" panose="02040503050406030204" pitchFamily="18" charset="0"/>
                      </a:rPr>
                      <m:t>=</m:t>
                    </m:r>
                    <m:r>
                      <m:rPr>
                        <m:sty m:val="p"/>
                      </m:rPr>
                      <a:rPr lang="en-US" sz="1200" b="0" i="0" smtClean="0">
                        <a:latin typeface="Cambria Math" panose="02040503050406030204" pitchFamily="18" charset="0"/>
                        <a:ea typeface="Cambria Math" panose="02040503050406030204" pitchFamily="18" charset="0"/>
                      </a:rPr>
                      <m:t>P</m:t>
                    </m:r>
                  </m:oMath>
                </a14:m>
                <a:r>
                  <a:rPr lang="en-GB" sz="1200"/>
                  <a:t> as the pressure act at the tip of the rod. The aim is to find the expression for u(x).</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t>(*Click*)</a:t>
                </a:r>
                <a:endParaRPr lang="en-GB" sz="1200"/>
              </a:p>
              <a:p>
                <a:pPr marL="0" indent="0">
                  <a:buFont typeface="+mj-lt"/>
                  <a:buNone/>
                </a:pPr>
                <a:r>
                  <a:rPr lang="en-GB" sz="1200"/>
                  <a:t>2. Partial differential equation: After solving the partial differential equation for the equilibrium, we find that the stress is related to the material model and strain is related to the deformation.</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t>(*Click*)</a:t>
                </a:r>
                <a:endParaRPr lang="en-GB" sz="120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a:t>3. Next c1 and c2 must be determined by introducing the boundary conditions. By assuming here that the parameters </a:t>
                </a:r>
                <a:r>
                  <a:rPr lang="en-US" sz="1200" b="1" i="1">
                    <a:solidFill>
                      <a:schemeClr val="tx1"/>
                    </a:solidFill>
                  </a:rPr>
                  <a:t> </a:t>
                </a:r>
                <a14:m>
                  <m:oMath xmlns:m="http://schemas.openxmlformats.org/officeDocument/2006/math">
                    <m:r>
                      <a:rPr lang="en-US" sz="1200" i="1" dirty="0" smtClean="0">
                        <a:solidFill>
                          <a:schemeClr val="tx1"/>
                        </a:solidFill>
                        <a:latin typeface="Cambria Math" panose="02040503050406030204" pitchFamily="18" charset="0"/>
                        <a:ea typeface="Cambria Math" panose="02040503050406030204" pitchFamily="18" charset="0"/>
                      </a:rPr>
                      <m:t>𝐿</m:t>
                    </m:r>
                    <m:r>
                      <a:rPr lang="en-US" sz="1200" b="0" i="1" dirty="0" smtClean="0">
                        <a:solidFill>
                          <a:schemeClr val="tx1"/>
                        </a:solidFill>
                        <a:latin typeface="Cambria Math" panose="02040503050406030204" pitchFamily="18" charset="0"/>
                        <a:ea typeface="Cambria Math" panose="02040503050406030204" pitchFamily="18" charset="0"/>
                      </a:rPr>
                      <m:t>=</m:t>
                    </m:r>
                    <m:r>
                      <a:rPr lang="en-US" sz="1200" i="1" dirty="0">
                        <a:solidFill>
                          <a:schemeClr val="tx1"/>
                        </a:solidFill>
                        <a:latin typeface="Cambria Math" panose="02040503050406030204" pitchFamily="18" charset="0"/>
                        <a:ea typeface="Cambria Math" panose="02040503050406030204" pitchFamily="18" charset="0"/>
                      </a:rPr>
                      <m:t>𝜌</m:t>
                    </m:r>
                    <m:r>
                      <a:rPr lang="en-US" sz="1200" b="0" i="1" dirty="0" smtClean="0">
                        <a:solidFill>
                          <a:schemeClr val="tx1"/>
                        </a:solidFill>
                        <a:latin typeface="Cambria Math" panose="02040503050406030204" pitchFamily="18" charset="0"/>
                        <a:ea typeface="Cambria Math" panose="02040503050406030204" pitchFamily="18" charset="0"/>
                      </a:rPr>
                      <m:t>=</m:t>
                    </m:r>
                    <m:r>
                      <a:rPr lang="en-US" sz="1200" b="0" i="1" dirty="0" smtClean="0">
                        <a:solidFill>
                          <a:schemeClr val="tx1"/>
                        </a:solidFill>
                        <a:latin typeface="Cambria Math" panose="02040503050406030204" pitchFamily="18" charset="0"/>
                        <a:ea typeface="Cambria Math" panose="02040503050406030204" pitchFamily="18" charset="0"/>
                      </a:rPr>
                      <m:t>𝑃</m:t>
                    </m:r>
                    <m:r>
                      <a:rPr lang="en-US" sz="1200" b="0" i="1" dirty="0" smtClean="0">
                        <a:solidFill>
                          <a:schemeClr val="tx1"/>
                        </a:solidFill>
                        <a:latin typeface="Cambria Math" panose="02040503050406030204" pitchFamily="18" charset="0"/>
                        <a:ea typeface="Cambria Math" panose="02040503050406030204" pitchFamily="18" charset="0"/>
                      </a:rPr>
                      <m:t>=1</m:t>
                    </m:r>
                  </m:oMath>
                </a14:m>
                <a:r>
                  <a:rPr lang="en-GB" sz="1200"/>
                  <a:t>, an expression for u(x) can be derived.</a:t>
                </a:r>
              </a:p>
              <a:p>
                <a:pPr marL="0" indent="0">
                  <a:buFont typeface="+mj-lt"/>
                  <a:buNone/>
                </a:pPr>
                <a:endParaRPr lang="en-US" sz="120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a:t>In the </a:t>
                </a:r>
                <a:r>
                  <a:rPr lang="en-US" sz="1200" u="sng"/>
                  <a:t>next slide</a:t>
                </a:r>
                <a:r>
                  <a:rPr lang="en-US" sz="1200"/>
                  <a:t>, we will draw a </a:t>
                </a:r>
                <a:r>
                  <a:rPr lang="en-US" sz="1200" u="none"/>
                  <a:t>c</a:t>
                </a:r>
                <a:r>
                  <a:rPr lang="en-US" u="none"/>
                  <a:t>onclusions and provide and outlook in light of the equilibrium condition analytical vs numerical:</a:t>
                </a:r>
              </a:p>
              <a:p>
                <a:pPr marL="0" indent="0">
                  <a:buFont typeface="+mj-lt"/>
                  <a:buNone/>
                </a:pPr>
                <a:endParaRPr lang="en-GB" sz="1200"/>
              </a:p>
            </p:txBody>
          </p:sp>
        </mc:Choice>
        <mc:Fallback xmlns="">
          <p:sp>
            <p:nvSpPr>
              <p:cNvPr id="3" name="Notes Placeholder 2"/>
              <p:cNvSpPr>
                <a:spLocks noGrp="1"/>
              </p:cNvSpPr>
              <p:nvPr>
                <p:ph type="body" idx="1"/>
              </p:nvPr>
            </p:nvSpPr>
            <p:spPr/>
            <p:txBody>
              <a:bodyPr/>
              <a:lstStyle/>
              <a:p>
                <a:pPr algn="ctr"/>
                <a:r>
                  <a:rPr lang="en-US" sz="1200" b="1" i="1"/>
                  <a:t>Local Equilibrium – Solving 1D Solid Mechanics Problems with an Analytical Approach</a:t>
                </a:r>
              </a:p>
              <a:p>
                <a:pPr algn="ctr"/>
                <a:endParaRPr lang="en-GB" sz="1200"/>
              </a:p>
              <a:p>
                <a:r>
                  <a:rPr lang="en-GB" sz="1200"/>
                  <a:t>The following problem of a rod in tension shall highlight the analytical approach to solving the deformation function u(x).</a:t>
                </a:r>
              </a:p>
              <a:p>
                <a:endParaRPr lang="en-GB" sz="1200"/>
              </a:p>
              <a:p>
                <a:r>
                  <a:rPr lang="en-GB" sz="1200" u="sng"/>
                  <a:t>Analytical Process:</a:t>
                </a:r>
              </a:p>
              <a:p>
                <a:pPr marL="0" indent="0">
                  <a:buFont typeface="+mj-lt"/>
                  <a:buNone/>
                </a:pPr>
                <a:r>
                  <a:rPr lang="en-GB" sz="1200"/>
                  <a:t>1. Note down all the necessary conditions for solving the solid mechanics problem: equilibrium, material model, deformation and boundary condition. Note the u(0) = zero, due to the fixture</a:t>
                </a:r>
                <a:r>
                  <a:rPr lang="en-GB" sz="1200" baseline="0"/>
                  <a:t> and</a:t>
                </a:r>
                <a:r>
                  <a:rPr lang="en-GB" sz="1200"/>
                  <a:t> </a:t>
                </a:r>
                <a:r>
                  <a:rPr lang="en-GB" sz="1200" i="0">
                    <a:latin typeface="Cambria Math" panose="02040503050406030204" pitchFamily="18" charset="0"/>
                    <a:ea typeface="Cambria Math" panose="02040503050406030204" pitchFamily="18" charset="0"/>
                  </a:rPr>
                  <a:t>𝜎</a:t>
                </a:r>
                <a:r>
                  <a:rPr lang="en-US" sz="1200" b="0" i="0">
                    <a:latin typeface="Cambria Math" panose="02040503050406030204" pitchFamily="18" charset="0"/>
                    <a:ea typeface="Cambria Math" panose="02040503050406030204" pitchFamily="18" charset="0"/>
                  </a:rPr>
                  <a:t>(𝐿)=P</a:t>
                </a:r>
                <a:r>
                  <a:rPr lang="en-GB" sz="1200"/>
                  <a:t> as the pressure act at the tip of the rod. The aim is to find the expression for u(x).</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t>(*Click*)</a:t>
                </a:r>
                <a:endParaRPr lang="en-GB" sz="1200"/>
              </a:p>
              <a:p>
                <a:pPr marL="0" indent="0">
                  <a:buFont typeface="+mj-lt"/>
                  <a:buNone/>
                </a:pPr>
                <a:r>
                  <a:rPr lang="en-GB" sz="1200"/>
                  <a:t>2. Partial differential equation: After solving the partial differential equation for the equilibrium, we find that the stress is related to the material model and strain is related to the deformation.</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t>(*Click*)</a:t>
                </a:r>
                <a:endParaRPr lang="en-GB" sz="120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a:t>3. Next c1 and c2 must be determined by introducing the boundary conditions. By assuming here that the parameters </a:t>
                </a:r>
                <a:r>
                  <a:rPr lang="en-US" sz="1200" b="1" i="1">
                    <a:solidFill>
                      <a:schemeClr val="tx1"/>
                    </a:solidFill>
                  </a:rPr>
                  <a:t> </a:t>
                </a:r>
                <a:r>
                  <a:rPr lang="en-US" sz="1200" i="0" dirty="0">
                    <a:solidFill>
                      <a:schemeClr val="tx1"/>
                    </a:solidFill>
                    <a:latin typeface="Cambria Math" panose="02040503050406030204" pitchFamily="18" charset="0"/>
                    <a:ea typeface="Cambria Math" panose="02040503050406030204" pitchFamily="18" charset="0"/>
                  </a:rPr>
                  <a:t>𝐿</a:t>
                </a:r>
                <a:r>
                  <a:rPr lang="en-US" sz="1200" b="0" i="0" dirty="0">
                    <a:solidFill>
                      <a:schemeClr val="tx1"/>
                    </a:solidFill>
                    <a:latin typeface="Cambria Math" panose="02040503050406030204" pitchFamily="18" charset="0"/>
                    <a:ea typeface="Cambria Math" panose="02040503050406030204" pitchFamily="18" charset="0"/>
                  </a:rPr>
                  <a:t>=</a:t>
                </a:r>
                <a:r>
                  <a:rPr lang="en-US" sz="1200" i="0" dirty="0">
                    <a:solidFill>
                      <a:schemeClr val="tx1"/>
                    </a:solidFill>
                    <a:latin typeface="Cambria Math" panose="02040503050406030204" pitchFamily="18" charset="0"/>
                    <a:ea typeface="Cambria Math" panose="02040503050406030204" pitchFamily="18" charset="0"/>
                  </a:rPr>
                  <a:t>𝜌</a:t>
                </a:r>
                <a:r>
                  <a:rPr lang="en-US" sz="1200" b="0" i="0" dirty="0">
                    <a:solidFill>
                      <a:schemeClr val="tx1"/>
                    </a:solidFill>
                    <a:latin typeface="Cambria Math" panose="02040503050406030204" pitchFamily="18" charset="0"/>
                    <a:ea typeface="Cambria Math" panose="02040503050406030204" pitchFamily="18" charset="0"/>
                  </a:rPr>
                  <a:t>=𝑃=1</a:t>
                </a:r>
                <a:r>
                  <a:rPr lang="en-GB" sz="1200"/>
                  <a:t>, an expression for u(x) can be derived.</a:t>
                </a:r>
              </a:p>
              <a:p>
                <a:pPr marL="0" indent="0">
                  <a:buFont typeface="+mj-lt"/>
                  <a:buNone/>
                </a:pPr>
                <a:endParaRPr lang="en-US" sz="120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a:t>In the </a:t>
                </a:r>
                <a:r>
                  <a:rPr lang="en-US" sz="1200" u="sng"/>
                  <a:t>next slide</a:t>
                </a:r>
                <a:r>
                  <a:rPr lang="en-US" sz="1200"/>
                  <a:t>, we will draw a </a:t>
                </a:r>
                <a:r>
                  <a:rPr lang="en-US" sz="1200" u="none"/>
                  <a:t>c</a:t>
                </a:r>
                <a:r>
                  <a:rPr lang="en-US" u="none"/>
                  <a:t>onclusions and provide and outlook in light of the equilibrium condition analytical vs numerical:</a:t>
                </a:r>
              </a:p>
              <a:p>
                <a:pPr marL="0" indent="0">
                  <a:buFont typeface="+mj-lt"/>
                  <a:buNone/>
                </a:pPr>
                <a:endParaRPr lang="en-GB" sz="1200"/>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19</a:t>
            </a:fld>
            <a:endParaRPr lang="en-US"/>
          </a:p>
        </p:txBody>
      </p:sp>
    </p:spTree>
    <p:extLst>
      <p:ext uri="{BB962C8B-B14F-4D97-AF65-F5344CB8AC3E}">
        <p14:creationId xmlns:p14="http://schemas.microsoft.com/office/powerpoint/2010/main" val="1955664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1" i="1">
                <a:solidFill>
                  <a:srgbClr val="CC0000"/>
                </a:solidFill>
              </a:rPr>
              <a:t>Learning Objectives</a:t>
            </a:r>
          </a:p>
          <a:p>
            <a:pPr algn="ctr"/>
            <a:endParaRPr lang="en-US" sz="1200" b="1" i="1">
              <a:solidFill>
                <a:srgbClr val="CC0000"/>
              </a:solidFill>
            </a:endParaRPr>
          </a:p>
          <a:p>
            <a:pPr marL="171450" indent="-171450" algn="l">
              <a:buFont typeface="Arial" panose="020B0604020202020204" pitchFamily="34" charset="0"/>
              <a:buChar char="•"/>
            </a:pPr>
            <a:r>
              <a:rPr lang="en-US" sz="1200" b="0" i="0">
                <a:solidFill>
                  <a:srgbClr val="CC0000"/>
                </a:solidFill>
              </a:rPr>
              <a:t>This lecture unit is aimed at teaching the </a:t>
            </a:r>
            <a:r>
              <a:rPr lang="en-US" sz="1200" b="1" i="0">
                <a:solidFill>
                  <a:srgbClr val="CC0000"/>
                </a:solidFill>
              </a:rPr>
              <a:t>fundamental concepts of FEA in 1 analyses </a:t>
            </a:r>
            <a:r>
              <a:rPr lang="en-US" sz="1200" b="0" i="0">
                <a:solidFill>
                  <a:srgbClr val="CC0000"/>
                </a:solidFill>
              </a:rPr>
              <a:t>in mechanical engineering and consolidates the understanding by employing the finite element analysis software Ansys Mechanical.</a:t>
            </a:r>
          </a:p>
          <a:p>
            <a:pPr algn="ctr"/>
            <a:endParaRPr lang="en-US" sz="1200" b="1" i="1">
              <a:solidFill>
                <a:srgbClr val="CC0000"/>
              </a:solidFill>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1482321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1" i="1"/>
              <a:t>Local Equilibrium – Solving 1D Solid Mechanics Problems with an Analytical Approach</a:t>
            </a:r>
          </a:p>
          <a:p>
            <a:pPr algn="ctr"/>
            <a:endParaRPr lang="en-GB" sz="1200"/>
          </a:p>
          <a:p>
            <a:pPr marL="0" indent="0">
              <a:buFont typeface="Arial" panose="020B0604020202020204" pitchFamily="34" charset="0"/>
              <a:buNone/>
            </a:pPr>
            <a:r>
              <a:rPr lang="en-US" u="sng"/>
              <a:t>Conclusions and outlook equilibrium condition (analytical vs numerical):</a:t>
            </a:r>
          </a:p>
          <a:p>
            <a:pPr marL="285750" indent="-285750">
              <a:buFont typeface="Arial" panose="020B0604020202020204" pitchFamily="34" charset="0"/>
              <a:buChar char="•"/>
            </a:pPr>
            <a:r>
              <a:rPr lang="en-US"/>
              <a:t>It is important to recognize that solutions for the equilibrium conditions of simple </a:t>
            </a:r>
            <a:r>
              <a:rPr lang="en-US" b="1"/>
              <a:t>1D elasticity problems </a:t>
            </a:r>
            <a:r>
              <a:rPr lang="en-US"/>
              <a:t>can be calculated </a:t>
            </a:r>
            <a:r>
              <a:rPr lang="en-US" b="1"/>
              <a:t>analytically</a:t>
            </a:r>
            <a:r>
              <a:rPr lang="en-US"/>
              <a:t>, whereas this is almost </a:t>
            </a:r>
            <a:r>
              <a:rPr lang="en-US" b="1"/>
              <a:t>impossible for realistic 3D problems</a:t>
            </a:r>
            <a:r>
              <a:rPr lang="en-US"/>
              <a:t>. </a:t>
            </a:r>
          </a:p>
          <a:p>
            <a:pPr marL="285750" indent="-285750">
              <a:buFont typeface="Arial" panose="020B0604020202020204" pitchFamily="34" charset="0"/>
              <a:buChar char="•"/>
            </a:pPr>
            <a:r>
              <a:rPr lang="en-US"/>
              <a:t>Thus, finding a </a:t>
            </a:r>
            <a:r>
              <a:rPr lang="en-US" b="1"/>
              <a:t>continuous equation </a:t>
            </a:r>
            <a:r>
              <a:rPr lang="en-US"/>
              <a:t>that represents the deformation of a body in a real-world problem is </a:t>
            </a:r>
            <a:r>
              <a:rPr lang="en-US" b="1"/>
              <a:t>not feasible</a:t>
            </a:r>
            <a:r>
              <a:rPr lang="en-US"/>
              <a:t>. </a:t>
            </a:r>
          </a:p>
          <a:p>
            <a:pPr marL="285750" indent="-285750">
              <a:buFont typeface="Arial" panose="020B0604020202020204" pitchFamily="34" charset="0"/>
              <a:buChar char="•"/>
            </a:pPr>
            <a:r>
              <a:rPr lang="en-US"/>
              <a:t>Consequently, engineers use the Finite Element Analysis (FEA), whereby a </a:t>
            </a:r>
            <a:r>
              <a:rPr lang="en-US" b="1"/>
              <a:t>piece-wise solution </a:t>
            </a:r>
            <a:r>
              <a:rPr lang="en-US"/>
              <a:t>is sought instead, yielding an </a:t>
            </a:r>
            <a:r>
              <a:rPr lang="en-US" b="1"/>
              <a:t>approximate solution</a:t>
            </a:r>
            <a:r>
              <a:rPr lang="en-US"/>
              <a:t>.</a:t>
            </a:r>
          </a:p>
          <a:p>
            <a:pPr marL="0" indent="0">
              <a:buFont typeface="+mj-lt"/>
              <a:buNone/>
            </a:pPr>
            <a:endParaRPr lang="en-US" sz="1200"/>
          </a:p>
          <a:p>
            <a:pPr marL="0" indent="0">
              <a:buFont typeface="+mj-lt"/>
              <a:buNone/>
            </a:pPr>
            <a:r>
              <a:rPr lang="en-US" sz="1200"/>
              <a:t>In the </a:t>
            </a:r>
            <a:r>
              <a:rPr lang="en-US" sz="1200" u="sng"/>
              <a:t>next slide</a:t>
            </a:r>
            <a:r>
              <a:rPr lang="en-US" sz="1200"/>
              <a:t>, we will derive the elements equations and stiffness matrices for spring systems and beam elements using the direct and energy approach.</a:t>
            </a:r>
            <a:endParaRPr lang="en-GB" sz="1200"/>
          </a:p>
        </p:txBody>
      </p:sp>
      <p:sp>
        <p:nvSpPr>
          <p:cNvPr id="4" name="Slide Number Placeholder 3"/>
          <p:cNvSpPr>
            <a:spLocks noGrp="1"/>
          </p:cNvSpPr>
          <p:nvPr>
            <p:ph type="sldNum" sz="quarter" idx="5"/>
          </p:nvPr>
        </p:nvSpPr>
        <p:spPr/>
        <p:txBody>
          <a:bodyPr/>
          <a:lstStyle/>
          <a:p>
            <a:fld id="{27FDDAD7-A41A-4414-8211-C5E2AC7F93EC}" type="slidenum">
              <a:rPr lang="en-US" smtClean="0"/>
              <a:pPr/>
              <a:t>20</a:t>
            </a:fld>
            <a:endParaRPr lang="en-US"/>
          </a:p>
        </p:txBody>
      </p:sp>
    </p:spTree>
    <p:extLst>
      <p:ext uri="{BB962C8B-B14F-4D97-AF65-F5344CB8AC3E}">
        <p14:creationId xmlns:p14="http://schemas.microsoft.com/office/powerpoint/2010/main" val="17214448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1D FEA – Spring System (single spring)</a:t>
            </a:r>
          </a:p>
          <a:p>
            <a:pPr algn="ctr"/>
            <a:endParaRPr lang="en-US"/>
          </a:p>
          <a:p>
            <a:pPr algn="l"/>
            <a:r>
              <a:rPr lang="en-US"/>
              <a:t>The spring system is described using the basic equations (</a:t>
            </a:r>
            <a:r>
              <a:rPr lang="en-US" err="1"/>
              <a:t>i</a:t>
            </a:r>
            <a:r>
              <a:rPr lang="en-US"/>
              <a:t>) Equilibrium, (ii) Compatibility and (iii) Constitutive Laws as introduced earlier.</a:t>
            </a:r>
          </a:p>
          <a:p>
            <a:pPr algn="l"/>
            <a:endParaRPr lang="en-US"/>
          </a:p>
          <a:p>
            <a:pPr algn="l"/>
            <a:r>
              <a:rPr lang="en-US"/>
              <a:t>To convey the basic underlying concept of FEA, a simple spring element (i.e. 1D case) is considered, in which two nodes (</a:t>
            </a:r>
            <a:r>
              <a:rPr lang="en-US" err="1"/>
              <a:t>i,j</a:t>
            </a:r>
            <a:r>
              <a:rPr lang="en-US"/>
              <a:t>) at the ends of the spring are defined by displacements and forces. Based on the spring’s stiffness and boundary conditions different forces and displacements may be recorded for each node.</a:t>
            </a:r>
          </a:p>
          <a:p>
            <a:pPr algn="l"/>
            <a:r>
              <a:rPr lang="en-US"/>
              <a:t>(*Click*)</a:t>
            </a:r>
          </a:p>
          <a:p>
            <a:pPr marL="171450" indent="-171450" algn="l">
              <a:buFont typeface="Arial" panose="020B0604020202020204" pitchFamily="34" charset="0"/>
              <a:buChar char="•"/>
            </a:pPr>
            <a:r>
              <a:rPr lang="en-US"/>
              <a:t>The spring system is considering a linear elastic relationship, meaning force and displacement are proportional.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171450" indent="-171450" algn="l">
              <a:buFont typeface="Arial" panose="020B0604020202020204" pitchFamily="34" charset="0"/>
              <a:buChar char="•"/>
            </a:pPr>
            <a:r>
              <a:rPr lang="en-US"/>
              <a:t>Now, the force equilibria at the two nodes can be defined.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171450" indent="-171450" algn="l">
              <a:buFont typeface="Arial" panose="020B0604020202020204" pitchFamily="34" charset="0"/>
              <a:buChar char="•"/>
            </a:pPr>
            <a:r>
              <a:rPr lang="en-US"/>
              <a:t>By reassembling the two expressions, the spring stiffness in matrix form is defined.</a:t>
            </a:r>
          </a:p>
          <a:p>
            <a:pPr marL="0" indent="0" algn="l">
              <a:buFont typeface="Arial" panose="020B0604020202020204" pitchFamily="34" charset="0"/>
              <a:buNone/>
            </a:pPr>
            <a:endParaRPr lang="en-US"/>
          </a:p>
          <a:p>
            <a:pPr marL="0" indent="0" algn="l">
              <a:buFont typeface="Arial" panose="020B0604020202020204" pitchFamily="34" charset="0"/>
              <a:buNone/>
            </a:pPr>
            <a:r>
              <a:rPr lang="en-US"/>
              <a:t>Note: As a single element (spring) is considered, the elemental stiffnesses, displacements and forces are considered.</a:t>
            </a:r>
          </a:p>
          <a:p>
            <a:pPr marL="0" indent="0" algn="l">
              <a:buFont typeface="Arial" panose="020B0604020202020204" pitchFamily="34" charset="0"/>
              <a:buNone/>
            </a:pPr>
            <a:endParaRPr lang="en-US"/>
          </a:p>
          <a:p>
            <a:pPr marL="0" indent="0" algn="l">
              <a:buFont typeface="Arial" panose="020B0604020202020204" pitchFamily="34" charset="0"/>
              <a:buNone/>
            </a:pPr>
            <a:r>
              <a:rPr lang="en-US" u="sng"/>
              <a:t>Next slide</a:t>
            </a:r>
            <a:r>
              <a:rPr lang="en-US"/>
              <a:t>: After considering a single element, we will now look at how the stiffness of a system of springs can defined.</a:t>
            </a:r>
          </a:p>
        </p:txBody>
      </p:sp>
      <p:sp>
        <p:nvSpPr>
          <p:cNvPr id="4" name="Slide Number Placeholder 3"/>
          <p:cNvSpPr>
            <a:spLocks noGrp="1"/>
          </p:cNvSpPr>
          <p:nvPr>
            <p:ph type="sldNum" sz="quarter" idx="5"/>
          </p:nvPr>
        </p:nvSpPr>
        <p:spPr/>
        <p:txBody>
          <a:bodyPr/>
          <a:lstStyle/>
          <a:p>
            <a:fld id="{27FDDAD7-A41A-4414-8211-C5E2AC7F93EC}" type="slidenum">
              <a:rPr lang="en-US" smtClean="0"/>
              <a:pPr/>
              <a:t>21</a:t>
            </a:fld>
            <a:endParaRPr lang="en-US"/>
          </a:p>
        </p:txBody>
      </p:sp>
    </p:spTree>
    <p:extLst>
      <p:ext uri="{BB962C8B-B14F-4D97-AF65-F5344CB8AC3E}">
        <p14:creationId xmlns:p14="http://schemas.microsoft.com/office/powerpoint/2010/main" val="3217695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1D FEA – Spring System (multiple springs)</a:t>
            </a:r>
          </a:p>
          <a:p>
            <a:pPr marL="171450" indent="-171450" algn="ctr">
              <a:buFont typeface="Arial" panose="020B0604020202020204" pitchFamily="34" charset="0"/>
              <a:buChar char="•"/>
            </a:pPr>
            <a:endParaRPr lang="en-US" b="1" i="1"/>
          </a:p>
          <a:p>
            <a:pPr marL="171450" indent="-171450" algn="l">
              <a:buFont typeface="Arial" panose="020B0604020202020204" pitchFamily="34" charset="0"/>
              <a:buChar char="•"/>
            </a:pPr>
            <a:r>
              <a:rPr lang="en-US" b="0" i="0"/>
              <a:t>If we consider a spring system comprised of two springs, we can initially note down the elemental stiffness matrices (see slide before).</a:t>
            </a:r>
          </a:p>
          <a:p>
            <a:pPr marL="171450" indent="-171450" algn="l">
              <a:buFont typeface="Arial" panose="020B0604020202020204" pitchFamily="34" charset="0"/>
              <a:buChar char="•"/>
            </a:pPr>
            <a:r>
              <a:rPr lang="en-US" b="0" i="0"/>
              <a:t>To assemble the element equations there are two main approaches, the direct and energy approach. First we will look at the direct approach.</a:t>
            </a:r>
          </a:p>
          <a:p>
            <a:pPr algn="l"/>
            <a:r>
              <a:rPr lang="en-US" b="0" i="0"/>
              <a:t>(*Click*)</a:t>
            </a:r>
          </a:p>
          <a:p>
            <a:pPr marL="171450" indent="-171450" algn="l">
              <a:buFont typeface="Arial" panose="020B0604020202020204" pitchFamily="34" charset="0"/>
              <a:buChar char="•"/>
            </a:pPr>
            <a:r>
              <a:rPr lang="en-US" b="0" i="0"/>
              <a:t>Next the nodal force equilibria at the 3 nodes are considered again.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(*Click*)</a:t>
            </a:r>
          </a:p>
          <a:p>
            <a:pPr marL="171450" indent="-171450" algn="l">
              <a:buFont typeface="Arial" panose="020B0604020202020204" pitchFamily="34" charset="0"/>
              <a:buChar char="•"/>
            </a:pPr>
            <a:r>
              <a:rPr lang="en-US" b="0" i="0"/>
              <a:t>In reassembling the 3 equations we obtain the spring system stiffness in matrix form.</a:t>
            </a:r>
          </a:p>
          <a:p>
            <a:pPr marL="171450" indent="-171450" algn="l">
              <a:buFont typeface="Arial" panose="020B0604020202020204" pitchFamily="34" charset="0"/>
              <a:buChar char="•"/>
            </a:pPr>
            <a:endParaRPr lang="en-US" b="0" i="0"/>
          </a:p>
          <a:p>
            <a:pPr marL="0" indent="0" algn="l">
              <a:buFont typeface="Arial" panose="020B0604020202020204" pitchFamily="34" charset="0"/>
              <a:buNone/>
            </a:pPr>
            <a:r>
              <a:rPr lang="en-US" b="0" i="0" u="sng"/>
              <a:t>Next slide: </a:t>
            </a:r>
            <a:r>
              <a:rPr lang="en-US" b="0" i="0"/>
              <a:t>Besides the direct approach which is easier to understand, there is also the energy approach which is easier to computationally implement and is thus fundamental to FEA.</a:t>
            </a:r>
          </a:p>
        </p:txBody>
      </p:sp>
      <p:sp>
        <p:nvSpPr>
          <p:cNvPr id="4" name="Slide Number Placeholder 3"/>
          <p:cNvSpPr>
            <a:spLocks noGrp="1"/>
          </p:cNvSpPr>
          <p:nvPr>
            <p:ph type="sldNum" sz="quarter" idx="5"/>
          </p:nvPr>
        </p:nvSpPr>
        <p:spPr/>
        <p:txBody>
          <a:bodyPr/>
          <a:lstStyle/>
          <a:p>
            <a:fld id="{27FDDAD7-A41A-4414-8211-C5E2AC7F93EC}" type="slidenum">
              <a:rPr lang="en-US" smtClean="0"/>
              <a:pPr/>
              <a:t>22</a:t>
            </a:fld>
            <a:endParaRPr lang="en-US"/>
          </a:p>
        </p:txBody>
      </p:sp>
    </p:spTree>
    <p:extLst>
      <p:ext uri="{BB962C8B-B14F-4D97-AF65-F5344CB8AC3E}">
        <p14:creationId xmlns:p14="http://schemas.microsoft.com/office/powerpoint/2010/main" val="832874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a:t>1D FEA – Spring System (multiple springs)</a:t>
                </a:r>
                <a:endParaRPr lang="en-US"/>
              </a:p>
              <a:p>
                <a:endParaRPr lang="en-US"/>
              </a:p>
              <a:p>
                <a:pPr marL="171450" indent="-171450">
                  <a:buFont typeface="Arial" panose="020B0604020202020204" pitchFamily="34" charset="0"/>
                  <a:buChar char="•"/>
                </a:pPr>
                <a:r>
                  <a:rPr lang="en-US"/>
                  <a:t>The more general assembly of the element equations is done via the energy approach (EA) is also considered to be the foundation for the FEA/FEM.</a:t>
                </a:r>
              </a:p>
              <a:p>
                <a:pPr marL="0" indent="0">
                  <a:buFont typeface="Arial" panose="020B0604020202020204" pitchFamily="34" charset="0"/>
                  <a:buNone/>
                </a:pPr>
                <a:r>
                  <a:rPr lang="en-US"/>
                  <a:t>(*Click*)</a:t>
                </a:r>
              </a:p>
              <a:p>
                <a:pPr marL="171450" indent="-171450">
                  <a:buFont typeface="Arial" panose="020B0604020202020204" pitchFamily="34" charset="0"/>
                  <a:buChar char="•"/>
                </a:pPr>
                <a:r>
                  <a:rPr lang="en-US"/>
                  <a:t>The EA follows the principal of minimum potential energy defined by the strain energy U stored in the spring (Note, this is the area under the Force-Displacement curve). It</a:t>
                </a:r>
                <a:r>
                  <a:rPr lang="en-US" baseline="0"/>
                  <a:t> is of note that </a:t>
                </a:r>
                <a:r>
                  <a:rPr lang="en-US" baseline="0" err="1"/>
                  <a:t>y</a:t>
                </a:r>
                <a:r>
                  <a:rPr lang="en-US" err="1"/>
                  <a:t>y</a:t>
                </a:r>
                <a:r>
                  <a:rPr lang="en-US"/>
                  <a:t> applying simple matrix algebra, the terms </a:t>
                </a:r>
                <a14:m>
                  <m:oMath xmlns:m="http://schemas.openxmlformats.org/officeDocument/2006/math">
                    <m:sSub>
                      <m:sSubPr>
                        <m:ctrlPr>
                          <a:rPr lang="en-US" sz="1200" i="1" smtClean="0">
                            <a:solidFill>
                              <a:schemeClr val="tx1"/>
                            </a:solidFill>
                            <a:latin typeface="Cambria Math" panose="02040503050406030204" pitchFamily="18" charset="0"/>
                          </a:rPr>
                        </m:ctrlPr>
                      </m:sSubPr>
                      <m:e>
                        <m:r>
                          <a:rPr lang="en-US" sz="1200" i="1">
                            <a:solidFill>
                              <a:schemeClr val="tx1"/>
                            </a:solidFill>
                            <a:latin typeface="Cambria Math" panose="02040503050406030204" pitchFamily="18" charset="0"/>
                          </a:rPr>
                          <m:t>𝑘</m:t>
                        </m:r>
                      </m:e>
                      <m:sub>
                        <m:r>
                          <a:rPr lang="en-US" sz="1200" i="0">
                            <a:solidFill>
                              <a:schemeClr val="tx1"/>
                            </a:solidFill>
                            <a:latin typeface="Cambria Math" panose="02040503050406030204" pitchFamily="18" charset="0"/>
                          </a:rPr>
                          <m:t>1</m:t>
                        </m:r>
                      </m:sub>
                    </m:sSub>
                    <m:sSubSup>
                      <m:sSubSupPr>
                        <m:ctrlPr>
                          <a:rPr lang="en-US" sz="1200" i="1">
                            <a:latin typeface="Cambria Math" panose="02040503050406030204" pitchFamily="18" charset="0"/>
                          </a:rPr>
                        </m:ctrlPr>
                      </m:sSubSupPr>
                      <m:e>
                        <m:r>
                          <m:rPr>
                            <m:sty m:val="p"/>
                          </m:rPr>
                          <a:rPr lang="en-US" sz="1200">
                            <a:latin typeface="Cambria Math" panose="02040503050406030204" pitchFamily="18" charset="0"/>
                          </a:rPr>
                          <m:t>Δ</m:t>
                        </m:r>
                      </m:e>
                      <m:sub>
                        <m:r>
                          <a:rPr lang="en-US" sz="1200" i="1">
                            <a:latin typeface="Cambria Math" panose="02040503050406030204" pitchFamily="18" charset="0"/>
                          </a:rPr>
                          <m:t>1</m:t>
                        </m:r>
                      </m:sub>
                      <m:sup>
                        <m:r>
                          <a:rPr lang="en-US" sz="1200" i="1">
                            <a:latin typeface="Cambria Math" panose="02040503050406030204" pitchFamily="18" charset="0"/>
                          </a:rPr>
                          <m:t>2</m:t>
                        </m:r>
                      </m:sup>
                    </m:sSubSup>
                  </m:oMath>
                </a14:m>
                <a:r>
                  <a:rPr lang="en-US"/>
                  <a:t> and </a:t>
                </a:r>
                <a14:m>
                  <m:oMath xmlns:m="http://schemas.openxmlformats.org/officeDocument/2006/math">
                    <m:sSub>
                      <m:sSubPr>
                        <m:ctrlPr>
                          <a:rPr lang="en-US" sz="1200" i="1" smtClean="0">
                            <a:solidFill>
                              <a:schemeClr val="tx1"/>
                            </a:solidFill>
                            <a:latin typeface="Cambria Math" panose="02040503050406030204" pitchFamily="18" charset="0"/>
                          </a:rPr>
                        </m:ctrlPr>
                      </m:sSubPr>
                      <m:e>
                        <m:r>
                          <a:rPr lang="en-US" sz="1200" i="1">
                            <a:solidFill>
                              <a:schemeClr val="tx1"/>
                            </a:solidFill>
                            <a:latin typeface="Cambria Math" panose="02040503050406030204" pitchFamily="18" charset="0"/>
                          </a:rPr>
                          <m:t>𝑘</m:t>
                        </m:r>
                      </m:e>
                      <m:sub>
                        <m:r>
                          <a:rPr lang="en-US" sz="1200" i="0">
                            <a:solidFill>
                              <a:schemeClr val="tx1"/>
                            </a:solidFill>
                            <a:latin typeface="Cambria Math" panose="02040503050406030204" pitchFamily="18" charset="0"/>
                          </a:rPr>
                          <m:t>2</m:t>
                        </m:r>
                      </m:sub>
                    </m:sSub>
                    <m:sSubSup>
                      <m:sSubSupPr>
                        <m:ctrlPr>
                          <a:rPr lang="en-US" sz="1200" i="1">
                            <a:latin typeface="Cambria Math" panose="02040503050406030204" pitchFamily="18" charset="0"/>
                          </a:rPr>
                        </m:ctrlPr>
                      </m:sSubSupPr>
                      <m:e>
                        <m:r>
                          <m:rPr>
                            <m:sty m:val="p"/>
                          </m:rPr>
                          <a:rPr lang="en-US" sz="1200">
                            <a:latin typeface="Cambria Math" panose="02040503050406030204" pitchFamily="18" charset="0"/>
                          </a:rPr>
                          <m:t>Δ</m:t>
                        </m:r>
                      </m:e>
                      <m:sub>
                        <m:r>
                          <a:rPr lang="en-US" sz="1200" b="0" i="1" smtClean="0">
                            <a:latin typeface="Cambria Math" panose="02040503050406030204" pitchFamily="18" charset="0"/>
                          </a:rPr>
                          <m:t>2</m:t>
                        </m:r>
                      </m:sub>
                      <m:sup>
                        <m:r>
                          <a:rPr lang="en-US" sz="1200" i="1">
                            <a:latin typeface="Cambria Math" panose="02040503050406030204" pitchFamily="18" charset="0"/>
                          </a:rPr>
                          <m:t>2</m:t>
                        </m:r>
                      </m:sup>
                    </m:sSubSup>
                  </m:oMath>
                </a14:m>
                <a:r>
                  <a:rPr lang="en-US"/>
                  <a:t> are</a:t>
                </a:r>
                <a:r>
                  <a:rPr lang="en-US" baseline="0"/>
                  <a:t> re-written as </a:t>
                </a:r>
                <a14:m>
                  <m:oMath xmlns:m="http://schemas.openxmlformats.org/officeDocument/2006/math">
                    <m:sSubSup>
                      <m:sSubSupPr>
                        <m:ctrlPr>
                          <a:rPr lang="en-US" sz="1200" i="1" smtClean="0">
                            <a:latin typeface="Cambria Math" panose="02040503050406030204" pitchFamily="18" charset="0"/>
                          </a:rPr>
                        </m:ctrlPr>
                      </m:sSubSupPr>
                      <m:e>
                        <m:r>
                          <m:rPr>
                            <m:sty m:val="p"/>
                          </m:rPr>
                          <a:rPr lang="en-US" sz="1200">
                            <a:latin typeface="Cambria Math" panose="02040503050406030204" pitchFamily="18" charset="0"/>
                          </a:rPr>
                          <m:t>Δ</m:t>
                        </m:r>
                      </m:e>
                      <m:sub>
                        <m:r>
                          <a:rPr lang="en-US" sz="1200" i="1">
                            <a:latin typeface="Cambria Math" panose="02040503050406030204" pitchFamily="18" charset="0"/>
                          </a:rPr>
                          <m:t>1</m:t>
                        </m:r>
                      </m:sub>
                      <m:sup>
                        <m:r>
                          <a:rPr lang="en-US" sz="1200" b="0" i="1" smtClean="0">
                            <a:latin typeface="Cambria Math" panose="02040503050406030204" pitchFamily="18" charset="0"/>
                          </a:rPr>
                          <m:t>𝑇</m:t>
                        </m:r>
                      </m:sup>
                    </m:sSubSup>
                    <m:sSub>
                      <m:sSubPr>
                        <m:ctrlPr>
                          <a:rPr lang="en-US" sz="1200" i="1">
                            <a:solidFill>
                              <a:schemeClr val="tx1"/>
                            </a:solidFill>
                            <a:latin typeface="Cambria Math" panose="02040503050406030204" pitchFamily="18" charset="0"/>
                          </a:rPr>
                        </m:ctrlPr>
                      </m:sSubPr>
                      <m:e>
                        <m:r>
                          <a:rPr lang="en-US" sz="1200" i="1">
                            <a:solidFill>
                              <a:schemeClr val="tx1"/>
                            </a:solidFill>
                            <a:latin typeface="Cambria Math" panose="02040503050406030204" pitchFamily="18" charset="0"/>
                          </a:rPr>
                          <m:t>𝑘</m:t>
                        </m:r>
                      </m:e>
                      <m:sub>
                        <m:r>
                          <a:rPr lang="en-US" sz="1200" i="0">
                            <a:solidFill>
                              <a:schemeClr val="tx1"/>
                            </a:solidFill>
                            <a:latin typeface="Cambria Math" panose="02040503050406030204" pitchFamily="18" charset="0"/>
                          </a:rPr>
                          <m:t>1</m:t>
                        </m:r>
                      </m:sub>
                    </m:sSub>
                    <m:sSub>
                      <m:sSubPr>
                        <m:ctrlPr>
                          <a:rPr lang="en-US" sz="1200" i="1">
                            <a:solidFill>
                              <a:schemeClr val="tx1"/>
                            </a:solidFill>
                            <a:latin typeface="Cambria Math" panose="02040503050406030204" pitchFamily="18" charset="0"/>
                          </a:rPr>
                        </m:ctrlPr>
                      </m:sSubPr>
                      <m:e>
                        <m:r>
                          <m:rPr>
                            <m:sty m:val="p"/>
                          </m:rPr>
                          <a:rPr lang="en-US" sz="1200" i="0">
                            <a:solidFill>
                              <a:schemeClr val="tx1"/>
                            </a:solidFill>
                            <a:latin typeface="Cambria Math" panose="02040503050406030204" pitchFamily="18" charset="0"/>
                          </a:rPr>
                          <m:t>Δ</m:t>
                        </m:r>
                      </m:e>
                      <m:sub>
                        <m:r>
                          <a:rPr lang="en-US" sz="1200" i="0">
                            <a:solidFill>
                              <a:schemeClr val="tx1"/>
                            </a:solidFill>
                            <a:latin typeface="Cambria Math" panose="02040503050406030204" pitchFamily="18" charset="0"/>
                          </a:rPr>
                          <m:t>1</m:t>
                        </m:r>
                      </m:sub>
                    </m:sSub>
                  </m:oMath>
                </a14:m>
                <a:r>
                  <a:rPr lang="en-US"/>
                  <a:t> and </a:t>
                </a:r>
                <a14:m>
                  <m:oMath xmlns:m="http://schemas.openxmlformats.org/officeDocument/2006/math">
                    <m:sSubSup>
                      <m:sSubSupPr>
                        <m:ctrlPr>
                          <a:rPr lang="en-US" sz="1200" i="1" smtClean="0">
                            <a:latin typeface="Cambria Math" panose="02040503050406030204" pitchFamily="18" charset="0"/>
                          </a:rPr>
                        </m:ctrlPr>
                      </m:sSubSupPr>
                      <m:e>
                        <m:r>
                          <m:rPr>
                            <m:sty m:val="p"/>
                          </m:rPr>
                          <a:rPr lang="en-US" sz="1200">
                            <a:latin typeface="Cambria Math" panose="02040503050406030204" pitchFamily="18" charset="0"/>
                          </a:rPr>
                          <m:t>Δ</m:t>
                        </m:r>
                      </m:e>
                      <m:sub>
                        <m:r>
                          <a:rPr lang="en-US" sz="1200" b="0" i="1" smtClean="0">
                            <a:latin typeface="Cambria Math" panose="02040503050406030204" pitchFamily="18" charset="0"/>
                          </a:rPr>
                          <m:t>2</m:t>
                        </m:r>
                      </m:sub>
                      <m:sup>
                        <m:r>
                          <a:rPr lang="en-US" sz="1200" b="0" i="1" smtClean="0">
                            <a:latin typeface="Cambria Math" panose="02040503050406030204" pitchFamily="18" charset="0"/>
                          </a:rPr>
                          <m:t>𝑇</m:t>
                        </m:r>
                      </m:sup>
                    </m:sSubSup>
                    <m:sSub>
                      <m:sSubPr>
                        <m:ctrlPr>
                          <a:rPr lang="en-US" sz="1200" i="1">
                            <a:solidFill>
                              <a:schemeClr val="tx1"/>
                            </a:solidFill>
                            <a:latin typeface="Cambria Math" panose="02040503050406030204" pitchFamily="18" charset="0"/>
                          </a:rPr>
                        </m:ctrlPr>
                      </m:sSubPr>
                      <m:e>
                        <m:r>
                          <a:rPr lang="en-US" sz="1200" i="1">
                            <a:solidFill>
                              <a:schemeClr val="tx1"/>
                            </a:solidFill>
                            <a:latin typeface="Cambria Math" panose="02040503050406030204" pitchFamily="18" charset="0"/>
                          </a:rPr>
                          <m:t>𝑘</m:t>
                        </m:r>
                      </m:e>
                      <m:sub>
                        <m:r>
                          <a:rPr lang="en-US" sz="1200" i="0">
                            <a:solidFill>
                              <a:schemeClr val="tx1"/>
                            </a:solidFill>
                            <a:latin typeface="Cambria Math" panose="02040503050406030204" pitchFamily="18" charset="0"/>
                          </a:rPr>
                          <m:t>2</m:t>
                        </m:r>
                      </m:sub>
                    </m:sSub>
                    <m:sSub>
                      <m:sSubPr>
                        <m:ctrlPr>
                          <a:rPr lang="en-US" sz="1200" i="1">
                            <a:solidFill>
                              <a:schemeClr val="tx1"/>
                            </a:solidFill>
                            <a:latin typeface="Cambria Math" panose="02040503050406030204" pitchFamily="18" charset="0"/>
                          </a:rPr>
                        </m:ctrlPr>
                      </m:sSubPr>
                      <m:e>
                        <m:r>
                          <m:rPr>
                            <m:sty m:val="p"/>
                          </m:rPr>
                          <a:rPr lang="en-US" sz="1200" i="0">
                            <a:solidFill>
                              <a:schemeClr val="tx1"/>
                            </a:solidFill>
                            <a:latin typeface="Cambria Math" panose="02040503050406030204" pitchFamily="18" charset="0"/>
                          </a:rPr>
                          <m:t>Δ</m:t>
                        </m:r>
                      </m:e>
                      <m:sub>
                        <m:r>
                          <a:rPr lang="en-US" sz="1200" i="0">
                            <a:solidFill>
                              <a:schemeClr val="tx1"/>
                            </a:solidFill>
                            <a:latin typeface="Cambria Math" panose="02040503050406030204" pitchFamily="18" charset="0"/>
                          </a:rPr>
                          <m:t>2</m:t>
                        </m:r>
                      </m:sub>
                    </m:sSub>
                  </m:oMath>
                </a14:m>
                <a:r>
                  <a:rPr lang="en-US"/>
                  <a:t>, respectively.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0" indent="0">
                  <a:buFont typeface="Arial" panose="020B0604020202020204" pitchFamily="34" charset="0"/>
                  <a:buNone/>
                </a:pPr>
                <a:endParaRPr lang="en-US"/>
              </a:p>
              <a:p>
                <a:pPr marL="171450" indent="-171450">
                  <a:buFont typeface="Arial" panose="020B0604020202020204" pitchFamily="34" charset="0"/>
                  <a:buChar char="•"/>
                </a:pPr>
                <a:r>
                  <a:rPr lang="en-US"/>
                  <a:t>The stored strain energy in the system is comprised of the sum of the elemental (individual spring) strain energies. By re-writing the terms and considering the terms for the nodal displacements (delta 1 and 2), the strain energy can be defined in matrix form.</a:t>
                </a:r>
              </a:p>
              <a:p>
                <a:pPr marL="0" indent="0">
                  <a:buFont typeface="Arial" panose="020B0604020202020204" pitchFamily="34" charset="0"/>
                  <a:buNone/>
                </a:pPr>
                <a:endParaRPr lang="en-US"/>
              </a:p>
              <a:p>
                <a:pPr marL="0" indent="0">
                  <a:buFont typeface="Arial" panose="020B0604020202020204" pitchFamily="34" charset="0"/>
                  <a:buNone/>
                </a:pPr>
                <a:r>
                  <a:rPr lang="en-US" u="sng"/>
                  <a:t>Next slide</a:t>
                </a:r>
                <a:r>
                  <a:rPr lang="en-US"/>
                  <a:t>: Besides the stored energy in the system, one also needs to consider the external force potential.</a:t>
                </a:r>
              </a:p>
            </p:txBody>
          </p:sp>
        </mc:Choice>
        <mc:Fallback xmlns="">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a:t>1D FEA – Spring System (multiple springs)</a:t>
                </a:r>
                <a:endParaRPr lang="en-US"/>
              </a:p>
              <a:p>
                <a:endParaRPr lang="en-US"/>
              </a:p>
              <a:p>
                <a:pPr marL="171450" indent="-171450">
                  <a:buFont typeface="Arial" panose="020B0604020202020204" pitchFamily="34" charset="0"/>
                  <a:buChar char="•"/>
                </a:pPr>
                <a:r>
                  <a:rPr lang="en-US"/>
                  <a:t>The more general assembly of the element equations is done via the energy approach (EA) is also considered to be the foundation for the FEA/FEM.</a:t>
                </a:r>
              </a:p>
              <a:p>
                <a:pPr marL="0" indent="0">
                  <a:buFont typeface="Arial" panose="020B0604020202020204" pitchFamily="34" charset="0"/>
                  <a:buNone/>
                </a:pPr>
                <a:r>
                  <a:rPr lang="en-US"/>
                  <a:t>(*Click*)</a:t>
                </a:r>
              </a:p>
              <a:p>
                <a:pPr marL="171450" indent="-171450">
                  <a:buFont typeface="Arial" panose="020B0604020202020204" pitchFamily="34" charset="0"/>
                  <a:buChar char="•"/>
                </a:pPr>
                <a:r>
                  <a:rPr lang="en-US"/>
                  <a:t>The EA follows the principal of minimum potential energy defined by the strain energy U stored in the spring (Note, this is the area under the Force-Displacement curve). It</a:t>
                </a:r>
                <a:r>
                  <a:rPr lang="en-US" baseline="0"/>
                  <a:t> is of note that </a:t>
                </a:r>
                <a:r>
                  <a:rPr lang="en-US" baseline="0" err="1"/>
                  <a:t>y</a:t>
                </a:r>
                <a:r>
                  <a:rPr lang="en-US" err="1"/>
                  <a:t>y</a:t>
                </a:r>
                <a:r>
                  <a:rPr lang="en-US"/>
                  <a:t> applying simple matrix algebra, the terms </a:t>
                </a:r>
                <a:r>
                  <a:rPr lang="en-US" sz="1200" i="0">
                    <a:solidFill>
                      <a:schemeClr val="tx1"/>
                    </a:solidFill>
                    <a:latin typeface="Cambria Math" panose="02040503050406030204" pitchFamily="18" charset="0"/>
                  </a:rPr>
                  <a:t>𝑘_1 </a:t>
                </a:r>
                <a:r>
                  <a:rPr lang="en-US" sz="1200" i="0">
                    <a:latin typeface="Cambria Math" panose="02040503050406030204" pitchFamily="18" charset="0"/>
                  </a:rPr>
                  <a:t>Δ_1^2</a:t>
                </a:r>
                <a:r>
                  <a:rPr lang="en-US"/>
                  <a:t> and </a:t>
                </a:r>
                <a:r>
                  <a:rPr lang="en-US" sz="1200" i="0">
                    <a:solidFill>
                      <a:schemeClr val="tx1"/>
                    </a:solidFill>
                    <a:latin typeface="Cambria Math" panose="02040503050406030204" pitchFamily="18" charset="0"/>
                  </a:rPr>
                  <a:t>𝑘_2 </a:t>
                </a:r>
                <a:r>
                  <a:rPr lang="en-US" sz="1200" i="0">
                    <a:latin typeface="Cambria Math" panose="02040503050406030204" pitchFamily="18" charset="0"/>
                  </a:rPr>
                  <a:t>Δ_</a:t>
                </a:r>
                <a:r>
                  <a:rPr lang="en-US" sz="1200" b="0" i="0">
                    <a:latin typeface="Cambria Math" panose="02040503050406030204" pitchFamily="18" charset="0"/>
                  </a:rPr>
                  <a:t>2^</a:t>
                </a:r>
                <a:r>
                  <a:rPr lang="en-US" sz="1200" i="0">
                    <a:latin typeface="Cambria Math" panose="02040503050406030204" pitchFamily="18" charset="0"/>
                  </a:rPr>
                  <a:t>2</a:t>
                </a:r>
                <a:r>
                  <a:rPr lang="en-US"/>
                  <a:t> are</a:t>
                </a:r>
                <a:r>
                  <a:rPr lang="en-US" baseline="0"/>
                  <a:t> re-written as </a:t>
                </a:r>
                <a:r>
                  <a:rPr lang="en-US" sz="1200" i="0">
                    <a:latin typeface="Cambria Math" panose="02040503050406030204" pitchFamily="18" charset="0"/>
                  </a:rPr>
                  <a:t>Δ_1^</a:t>
                </a:r>
                <a:r>
                  <a:rPr lang="en-US" sz="1200" b="0" i="0">
                    <a:latin typeface="Cambria Math" panose="02040503050406030204" pitchFamily="18" charset="0"/>
                  </a:rPr>
                  <a:t>𝑇</a:t>
                </a:r>
                <a:r>
                  <a:rPr lang="en-US" sz="1200" b="0" i="0">
                    <a:solidFill>
                      <a:schemeClr val="tx1"/>
                    </a:solidFill>
                    <a:latin typeface="Cambria Math" panose="02040503050406030204" pitchFamily="18" charset="0"/>
                  </a:rPr>
                  <a:t> </a:t>
                </a:r>
                <a:r>
                  <a:rPr lang="en-US" sz="1200" i="0">
                    <a:solidFill>
                      <a:schemeClr val="tx1"/>
                    </a:solidFill>
                    <a:latin typeface="Cambria Math" panose="02040503050406030204" pitchFamily="18" charset="0"/>
                  </a:rPr>
                  <a:t>𝑘_1 Δ_1</a:t>
                </a:r>
                <a:r>
                  <a:rPr lang="en-US"/>
                  <a:t> and </a:t>
                </a:r>
                <a:r>
                  <a:rPr lang="en-US" sz="1200" i="0">
                    <a:latin typeface="Cambria Math" panose="02040503050406030204" pitchFamily="18" charset="0"/>
                  </a:rPr>
                  <a:t>Δ_</a:t>
                </a:r>
                <a:r>
                  <a:rPr lang="en-US" sz="1200" b="0" i="0">
                    <a:latin typeface="Cambria Math" panose="02040503050406030204" pitchFamily="18" charset="0"/>
                  </a:rPr>
                  <a:t>2^𝑇</a:t>
                </a:r>
                <a:r>
                  <a:rPr lang="en-US" sz="1200" b="0" i="0">
                    <a:solidFill>
                      <a:schemeClr val="tx1"/>
                    </a:solidFill>
                    <a:latin typeface="Cambria Math" panose="02040503050406030204" pitchFamily="18" charset="0"/>
                  </a:rPr>
                  <a:t> </a:t>
                </a:r>
                <a:r>
                  <a:rPr lang="en-US" sz="1200" i="0">
                    <a:solidFill>
                      <a:schemeClr val="tx1"/>
                    </a:solidFill>
                    <a:latin typeface="Cambria Math" panose="02040503050406030204" pitchFamily="18" charset="0"/>
                  </a:rPr>
                  <a:t>𝑘_2 Δ_2</a:t>
                </a:r>
                <a:r>
                  <a:rPr lang="en-US"/>
                  <a:t>, respectively.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0" indent="0">
                  <a:buFont typeface="Arial" panose="020B0604020202020204" pitchFamily="34" charset="0"/>
                  <a:buNone/>
                </a:pPr>
                <a:endParaRPr lang="en-US"/>
              </a:p>
              <a:p>
                <a:pPr marL="171450" indent="-171450">
                  <a:buFont typeface="Arial" panose="020B0604020202020204" pitchFamily="34" charset="0"/>
                  <a:buChar char="•"/>
                </a:pPr>
                <a:r>
                  <a:rPr lang="en-US"/>
                  <a:t>The stored strain energy in the system is comprised of the sum of the elemental (individual spring) strain energies. By re-writing the terms and considering the terms for the nodal displacements (delta 1 and 2), the strain energy can be defined in matrix form.</a:t>
                </a:r>
              </a:p>
              <a:p>
                <a:pPr marL="0" indent="0">
                  <a:buFont typeface="Arial" panose="020B0604020202020204" pitchFamily="34" charset="0"/>
                  <a:buNone/>
                </a:pPr>
                <a:endParaRPr lang="en-US"/>
              </a:p>
              <a:p>
                <a:pPr marL="0" indent="0">
                  <a:buFont typeface="Arial" panose="020B0604020202020204" pitchFamily="34" charset="0"/>
                  <a:buNone/>
                </a:pPr>
                <a:r>
                  <a:rPr lang="en-US" u="sng"/>
                  <a:t>Next slide</a:t>
                </a:r>
                <a:r>
                  <a:rPr lang="en-US"/>
                  <a:t>: Besides the stored energy in the system, one also needs to consider the external force potential.</a:t>
                </a:r>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23</a:t>
            </a:fld>
            <a:endParaRPr lang="en-US"/>
          </a:p>
        </p:txBody>
      </p:sp>
    </p:spTree>
    <p:extLst>
      <p:ext uri="{BB962C8B-B14F-4D97-AF65-F5344CB8AC3E}">
        <p14:creationId xmlns:p14="http://schemas.microsoft.com/office/powerpoint/2010/main" val="8356618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1D FEA – Spring System (multiple springs)</a:t>
                </a:r>
                <a:endParaRPr lang="en-US" dirty="0"/>
              </a:p>
              <a:p>
                <a:endParaRPr lang="en-US" dirty="0"/>
              </a:p>
              <a:p>
                <a:pPr marL="171450" indent="-171450">
                  <a:buFont typeface="Arial" panose="020B0604020202020204" pitchFamily="34" charset="0"/>
                  <a:buChar char="•"/>
                </a:pPr>
                <a:r>
                  <a:rPr lang="en-US" dirty="0"/>
                  <a:t>The potential of the external force can be written as the sum of the nodal force-displacement products.</a:t>
                </a:r>
              </a:p>
              <a:p>
                <a:pPr marL="0" indent="0">
                  <a:buFont typeface="Arial" panose="020B0604020202020204" pitchFamily="34" charset="0"/>
                  <a:buNone/>
                </a:pPr>
                <a:r>
                  <a:rPr lang="en-US" dirty="0"/>
                  <a:t>(*Click*)</a:t>
                </a:r>
              </a:p>
              <a:p>
                <a:pPr marL="171450" indent="-171450">
                  <a:buFont typeface="Arial" panose="020B0604020202020204" pitchFamily="34" charset="0"/>
                  <a:buChar char="•"/>
                </a:pPr>
                <a:r>
                  <a:rPr lang="en-US" dirty="0"/>
                  <a:t>The potential energy in the spring system is the sum of the strain energy and the force potential (Note: </a:t>
                </a:r>
                <a:r>
                  <a:rPr lang="en-US" sz="1800" dirty="0">
                    <a:effectLst/>
                    <a:latin typeface="Calibri" panose="020F0502020204030204" pitchFamily="34" charset="0"/>
                    <a:ea typeface="Calibri" panose="020F0502020204030204" pitchFamily="34" charset="0"/>
                  </a:rPr>
                  <a:t>Typical convention is that external force potential is negative when forces are acting on the body)</a:t>
                </a:r>
                <a:r>
                  <a:rPr lang="en-US" dirty="0"/>
                  <a:t>. Note, both are a function of the nodal displacements.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(*Click*)</a:t>
                </a:r>
              </a:p>
              <a:p>
                <a:pPr marL="171450" indent="-171450">
                  <a:buFont typeface="Arial" panose="020B0604020202020204" pitchFamily="34" charset="0"/>
                  <a:buChar char="•"/>
                </a:pPr>
                <a:r>
                  <a:rPr lang="en-US" dirty="0"/>
                  <a:t>In order to satisfy the equilibrium in the system, the potential energy must be zero. Foe this purpose, the principle of minimum potential energy can be considered.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(*Click*)</a:t>
                </a:r>
              </a:p>
              <a:p>
                <a:pPr marL="171450" indent="-171450">
                  <a:buFont typeface="Arial" panose="020B0604020202020204" pitchFamily="34" charset="0"/>
                  <a:buChar char="•"/>
                </a:pPr>
                <a:r>
                  <a:rPr lang="en-US" dirty="0"/>
                  <a:t>Considering the equilibrium condition the same expression for the spring system stiffness, as derived with the direct method, is obtained.</a:t>
                </a:r>
              </a:p>
              <a:p>
                <a:pPr marL="0" indent="0">
                  <a:buFont typeface="Arial" panose="020B0604020202020204" pitchFamily="34" charset="0"/>
                  <a:buNone/>
                </a:pPr>
                <a:endParaRPr lang="en-US" dirty="0"/>
              </a:p>
              <a:p>
                <a:pPr marL="0" indent="0">
                  <a:buFont typeface="Arial" panose="020B0604020202020204" pitchFamily="34" charset="0"/>
                  <a:buNone/>
                </a:pPr>
                <a:r>
                  <a:rPr lang="en-US" u="sng" dirty="0"/>
                  <a:t>Note: </a:t>
                </a:r>
                <a:r>
                  <a:rPr lang="en-US" sz="1200" i="0" dirty="0"/>
                  <a:t>The global stiffness matrix </a:t>
                </a:r>
                <a14:m>
                  <m:oMath xmlns:m="http://schemas.openxmlformats.org/officeDocument/2006/math">
                    <m:d>
                      <m:dPr>
                        <m:begChr m:val="["/>
                        <m:endChr m:val="]"/>
                        <m:ctrlPr>
                          <a:rPr lang="en-US" sz="1200" b="1" i="1">
                            <a:latin typeface="Cambria Math" panose="02040503050406030204" pitchFamily="18" charset="0"/>
                          </a:rPr>
                        </m:ctrlPr>
                      </m:dPr>
                      <m:e>
                        <m:r>
                          <a:rPr lang="en-US" sz="1200" b="1" i="0">
                            <a:latin typeface="Cambria Math" panose="02040503050406030204" pitchFamily="18" charset="0"/>
                          </a:rPr>
                          <m:t>𝐊</m:t>
                        </m:r>
                      </m:e>
                    </m:d>
                  </m:oMath>
                </a14:m>
                <a:r>
                  <a:rPr lang="en-US" sz="1200" i="0" dirty="0"/>
                  <a:t> represents a superposition of the elemental stiffness matrices </a:t>
                </a:r>
                <a14:m>
                  <m:oMath xmlns:m="http://schemas.openxmlformats.org/officeDocument/2006/math">
                    <m:d>
                      <m:dPr>
                        <m:begChr m:val="["/>
                        <m:endChr m:val="]"/>
                        <m:ctrlPr>
                          <a:rPr lang="en-US" sz="1200" b="1" i="1" smtClean="0">
                            <a:latin typeface="Cambria Math" panose="02040503050406030204" pitchFamily="18" charset="0"/>
                          </a:rPr>
                        </m:ctrlPr>
                      </m:dPr>
                      <m:e>
                        <m:r>
                          <a:rPr lang="en-US" sz="1200" b="1" i="0" smtClean="0">
                            <a:latin typeface="Cambria Math" panose="02040503050406030204" pitchFamily="18" charset="0"/>
                          </a:rPr>
                          <m:t>𝐤</m:t>
                        </m:r>
                      </m:e>
                    </m:d>
                  </m:oMath>
                </a14:m>
                <a:r>
                  <a:rPr lang="en-US" sz="1200" i="0" dirty="0"/>
                  <a:t> and is (</a:t>
                </a:r>
                <a:r>
                  <a:rPr lang="en-US" sz="1200" i="0" dirty="0" err="1"/>
                  <a:t>i</a:t>
                </a:r>
                <a:r>
                  <a:rPr lang="en-US" sz="1200" i="0" dirty="0"/>
                  <a:t>) symmetric, as a linear system is considered and (ii) singular in this case, as no boundary conditions are applied (causes rigid body motions).</a:t>
                </a:r>
                <a:endParaRPr lang="en-US" i="0" dirty="0"/>
              </a:p>
              <a:p>
                <a:pPr marL="0" indent="0">
                  <a:buFont typeface="Arial" panose="020B0604020202020204" pitchFamily="34" charset="0"/>
                  <a:buNone/>
                </a:pPr>
                <a:endParaRPr lang="en-US" dirty="0"/>
              </a:p>
              <a:p>
                <a:pPr marL="0" indent="0">
                  <a:buFont typeface="Arial" panose="020B0604020202020204" pitchFamily="34" charset="0"/>
                  <a:buNone/>
                </a:pPr>
                <a:r>
                  <a:rPr lang="en-US" u="sng" dirty="0"/>
                  <a:t>Next slide</a:t>
                </a:r>
                <a:r>
                  <a:rPr lang="en-US" dirty="0"/>
                  <a:t>: In order to avoid rigid body motion, boundary conditions must be considered. Let’s introduce them through a short analytical exercise in the next slide.</a:t>
                </a:r>
              </a:p>
            </p:txBody>
          </p:sp>
        </mc:Choice>
        <mc:Fallback xmlns="">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a:t>1D FEA – Spring System (multiple springs)</a:t>
                </a:r>
                <a:endParaRPr lang="en-US"/>
              </a:p>
              <a:p>
                <a:endParaRPr lang="en-US"/>
              </a:p>
              <a:p>
                <a:pPr marL="171450" indent="-171450">
                  <a:buFont typeface="Arial" panose="020B0604020202020204" pitchFamily="34" charset="0"/>
                  <a:buChar char="•"/>
                </a:pPr>
                <a:r>
                  <a:rPr lang="en-US"/>
                  <a:t>The potential of the external force can be written as the sum of the nodal force-displacement products.</a:t>
                </a:r>
              </a:p>
              <a:p>
                <a:pPr marL="0" indent="0">
                  <a:buFont typeface="Arial" panose="020B0604020202020204" pitchFamily="34" charset="0"/>
                  <a:buNone/>
                </a:pPr>
                <a:r>
                  <a:rPr lang="en-US"/>
                  <a:t>(*Click*)</a:t>
                </a:r>
              </a:p>
              <a:p>
                <a:pPr marL="171450" indent="-171450">
                  <a:buFont typeface="Arial" panose="020B0604020202020204" pitchFamily="34" charset="0"/>
                  <a:buChar char="•"/>
                </a:pPr>
                <a:r>
                  <a:rPr lang="en-US"/>
                  <a:t>The potential energy in the spring system is the sum of the strain energy and the force potential. Note, both are a function of the nodal displacements.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(*Click*)</a:t>
                </a:r>
              </a:p>
              <a:p>
                <a:pPr marL="171450" indent="-171450">
                  <a:buFont typeface="Arial" panose="020B0604020202020204" pitchFamily="34" charset="0"/>
                  <a:buChar char="•"/>
                </a:pPr>
                <a:r>
                  <a:rPr lang="en-US"/>
                  <a:t>In order to satisfy the equilibrium in the system, the potential energy must be zero. Foe this purpose, the principle of minimum potential energy can be considered.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(*Click*)</a:t>
                </a:r>
              </a:p>
              <a:p>
                <a:pPr marL="171450" indent="-171450">
                  <a:buFont typeface="Arial" panose="020B0604020202020204" pitchFamily="34" charset="0"/>
                  <a:buChar char="•"/>
                </a:pPr>
                <a:r>
                  <a:rPr lang="en-US"/>
                  <a:t>Considering the equilibrium condition the same expression for the spring system stiffness, as derived with the direct method, is obtained.</a:t>
                </a:r>
              </a:p>
              <a:p>
                <a:pPr marL="0" indent="0">
                  <a:buFont typeface="Arial" panose="020B0604020202020204" pitchFamily="34" charset="0"/>
                  <a:buNone/>
                </a:pPr>
                <a:endParaRPr lang="en-US"/>
              </a:p>
              <a:p>
                <a:pPr marL="0" indent="0">
                  <a:buFont typeface="Arial" panose="020B0604020202020204" pitchFamily="34" charset="0"/>
                  <a:buNone/>
                </a:pPr>
                <a:r>
                  <a:rPr lang="en-US" u="sng"/>
                  <a:t>Note: </a:t>
                </a:r>
                <a:r>
                  <a:rPr lang="en-US" sz="1200" i="0"/>
                  <a:t>The global stiffness matrix </a:t>
                </a:r>
                <a:r>
                  <a:rPr lang="en-US" sz="1200" b="1" i="0">
                    <a:latin typeface="Cambria Math" panose="02040503050406030204" pitchFamily="18" charset="0"/>
                  </a:rPr>
                  <a:t>[𝐊]</a:t>
                </a:r>
                <a:r>
                  <a:rPr lang="en-US" sz="1200" i="0"/>
                  <a:t> represents a superposition of the elemental stiffness matrices </a:t>
                </a:r>
                <a:r>
                  <a:rPr lang="en-US" sz="1200" b="1" i="0">
                    <a:latin typeface="Cambria Math" panose="02040503050406030204" pitchFamily="18" charset="0"/>
                  </a:rPr>
                  <a:t>[𝐤]</a:t>
                </a:r>
                <a:r>
                  <a:rPr lang="en-US" sz="1200" i="0"/>
                  <a:t> and is (</a:t>
                </a:r>
                <a:r>
                  <a:rPr lang="en-US" sz="1200" i="0" err="1"/>
                  <a:t>i</a:t>
                </a:r>
                <a:r>
                  <a:rPr lang="en-US" sz="1200" i="0"/>
                  <a:t>) symmetric, as a linear system is considered and (ii) singular in this case, as no boundary conditions are applied (causes rigid body motions).</a:t>
                </a:r>
                <a:endParaRPr lang="en-US" i="0"/>
              </a:p>
              <a:p>
                <a:pPr marL="0" indent="0">
                  <a:buFont typeface="Arial" panose="020B0604020202020204" pitchFamily="34" charset="0"/>
                  <a:buNone/>
                </a:pPr>
                <a:endParaRPr lang="en-US"/>
              </a:p>
              <a:p>
                <a:pPr marL="0" indent="0">
                  <a:buFont typeface="Arial" panose="020B0604020202020204" pitchFamily="34" charset="0"/>
                  <a:buNone/>
                </a:pPr>
                <a:r>
                  <a:rPr lang="en-US" u="sng"/>
                  <a:t>Next slide</a:t>
                </a:r>
                <a:r>
                  <a:rPr lang="en-US"/>
                  <a:t>: In order to avoid rigid body motion, boundary conditions must be considered. Let’s introduce them through a short analytical exercise in the next slide.</a:t>
                </a:r>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24</a:t>
            </a:fld>
            <a:endParaRPr lang="en-US"/>
          </a:p>
        </p:txBody>
      </p:sp>
    </p:spTree>
    <p:extLst>
      <p:ext uri="{BB962C8B-B14F-4D97-AF65-F5344CB8AC3E}">
        <p14:creationId xmlns:p14="http://schemas.microsoft.com/office/powerpoint/2010/main" val="37625929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a:t>1D FEA – Exercise: Spring System &amp; Boundary Conditions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p>
          <a:p>
            <a:r>
              <a:rPr lang="en-US"/>
              <a:t>This exercise is aimed at applying boundary conditions to the spring system and solving the for the </a:t>
            </a:r>
            <a:r>
              <a:rPr lang="en-US" err="1"/>
              <a:t>i</a:t>
            </a:r>
            <a:r>
              <a:rPr lang="en-US"/>
              <a:t>) nodal displacements at node 2 and 3 as well as the force acting on node 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indent="0">
              <a:buFont typeface="+mj-lt"/>
              <a:buNone/>
            </a:pPr>
            <a:r>
              <a:rPr lang="en-US"/>
              <a:t>1. For the entries in the global system of equations (Ku=F) the boundary conditions (zero displacement at node 1) is applied. Likewise, as the forces at node 2 and 3 are identical the force vector can be simplified.</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t>(*Click*)</a:t>
            </a:r>
          </a:p>
          <a:p>
            <a:pPr marL="0" indent="0">
              <a:buFont typeface="+mj-lt"/>
              <a:buNone/>
            </a:pPr>
            <a:r>
              <a:rPr lang="en-US"/>
              <a:t>2. Due to the fixed node 1, the term reduces and an expression for the reaction force is obtained.</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t>(*Click*)</a:t>
            </a:r>
          </a:p>
          <a:p>
            <a:pPr marL="0" indent="0">
              <a:buFont typeface="+mj-lt"/>
              <a:buNone/>
            </a:pPr>
            <a:r>
              <a:rPr lang="en-US"/>
              <a:t>3. Solving the equation in (2) for the unknow displacements and the reaction force allows for a calculation of the parameters of interest.</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t>4. As expected, the nodal displacement differ by a factor of 2, equal to the difference in the spring constants. Similarly, the reaction force is the sum of the applied forces in opposite direction (negative sign). </a:t>
            </a:r>
          </a:p>
          <a:p>
            <a:pPr marL="0" indent="0">
              <a:buFont typeface="Arial" panose="020B0604020202020204" pitchFamily="34" charset="0"/>
              <a:buNone/>
            </a:pPr>
            <a:r>
              <a:rPr lang="en-US"/>
              <a:t>(*Click*)</a:t>
            </a:r>
          </a:p>
          <a:p>
            <a:pPr marL="0" indent="0">
              <a:buFont typeface="Arial" panose="020B0604020202020204" pitchFamily="34" charset="0"/>
              <a:buNone/>
            </a:pPr>
            <a:endParaRPr lang="en-US"/>
          </a:p>
          <a:p>
            <a:pPr marL="0" indent="0">
              <a:buFont typeface="Arial" panose="020B0604020202020204" pitchFamily="34" charset="0"/>
              <a:buNone/>
            </a:pPr>
            <a:r>
              <a:rPr lang="en-US" u="sng"/>
              <a:t>Next slide</a:t>
            </a:r>
            <a:r>
              <a:rPr lang="en-US"/>
              <a:t>: The spring-analogy is a good example to introduce the concept behind simple 1D elements which are commonly used in FEA software. In the following slides simple beam elements are introduced in place of the springs.</a:t>
            </a:r>
          </a:p>
        </p:txBody>
      </p:sp>
      <p:sp>
        <p:nvSpPr>
          <p:cNvPr id="4" name="Slide Number Placeholder 3"/>
          <p:cNvSpPr>
            <a:spLocks noGrp="1"/>
          </p:cNvSpPr>
          <p:nvPr>
            <p:ph type="sldNum" sz="quarter" idx="5"/>
          </p:nvPr>
        </p:nvSpPr>
        <p:spPr/>
        <p:txBody>
          <a:bodyPr/>
          <a:lstStyle/>
          <a:p>
            <a:fld id="{27FDDAD7-A41A-4414-8211-C5E2AC7F93EC}" type="slidenum">
              <a:rPr lang="en-US" smtClean="0"/>
              <a:pPr/>
              <a:t>25</a:t>
            </a:fld>
            <a:endParaRPr lang="en-US"/>
          </a:p>
        </p:txBody>
      </p:sp>
    </p:spTree>
    <p:extLst>
      <p:ext uri="{BB962C8B-B14F-4D97-AF65-F5344CB8AC3E}">
        <p14:creationId xmlns:p14="http://schemas.microsoft.com/office/powerpoint/2010/main" val="24765679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ctr"/>
                <a:r>
                  <a:rPr lang="en-US" b="1" i="1"/>
                  <a:t>1D FEA – Beam Element</a:t>
                </a:r>
              </a:p>
              <a:p>
                <a:pPr algn="ctr"/>
                <a:endParaRPr lang="en-US"/>
              </a:p>
              <a:p>
                <a:pPr algn="l"/>
                <a:r>
                  <a:rPr lang="en-US"/>
                  <a:t>In linear elastic analyses of geometrically simple structural problems, 1D beam or truss elements can be used to approximate the behavior of a 3D solid. The basic stress-strain analysis focuses on determining the </a:t>
                </a:r>
                <a:r>
                  <a:rPr lang="en-US" b="1"/>
                  <a:t>structural integrity</a:t>
                </a:r>
                <a:r>
                  <a:rPr lang="en-US"/>
                  <a:t> of components (i.e. prior to failure). This means,</a:t>
                </a:r>
              </a:p>
              <a:p>
                <a:pPr marL="285750" indent="-285750" algn="l">
                  <a:buAutoNum type="romanLcParenR"/>
                </a:pPr>
                <a:r>
                  <a:rPr lang="en-US" b="1"/>
                  <a:t>small deformations</a:t>
                </a:r>
                <a:r>
                  <a:rPr lang="en-US"/>
                  <a:t>, </a:t>
                </a:r>
                <a:endParaRPr lang="en-US" b="0"/>
              </a:p>
              <a:p>
                <a:pPr marL="285750" indent="-285750" algn="l">
                  <a:buAutoNum type="romanLcParenR"/>
                </a:pPr>
                <a:r>
                  <a:rPr lang="en-US" b="1"/>
                  <a:t>static loads </a:t>
                </a:r>
                <a:r>
                  <a:rPr lang="en-US"/>
                  <a:t>and </a:t>
                </a:r>
              </a:p>
              <a:p>
                <a:pPr marL="285750" indent="-285750" algn="l">
                  <a:buAutoNum type="romanLcParenR"/>
                </a:pPr>
                <a:r>
                  <a:rPr lang="en-US" b="1"/>
                  <a:t>elastic material properties </a:t>
                </a:r>
                <a:r>
                  <a:rPr lang="en-US"/>
                  <a:t>are considered. </a:t>
                </a:r>
              </a:p>
              <a:p>
                <a:pPr marL="0" indent="0" algn="l">
                  <a:buNone/>
                </a:pPr>
                <a:endParaRPr lang="en-US"/>
              </a:p>
              <a:p>
                <a:pPr marL="0" indent="0" algn="l">
                  <a:buNone/>
                </a:pPr>
                <a:r>
                  <a:rPr lang="en-US"/>
                  <a:t>In this case, a simple 2-node beam element is considered.</a:t>
                </a:r>
              </a:p>
              <a:p>
                <a:pPr algn="l"/>
                <a:endParaRPr lang="en-US"/>
              </a:p>
              <a:p>
                <a:pPr algn="l"/>
                <a:r>
                  <a:rPr lang="en-US"/>
                  <a:t>In the following the 1D Elasticity and Stiffness matrix is considered with (a) the </a:t>
                </a:r>
                <a:r>
                  <a:rPr lang="en-US" u="sng"/>
                  <a:t>direct</a:t>
                </a:r>
                <a:r>
                  <a:rPr lang="en-US"/>
                  <a:t> and (b) the </a:t>
                </a:r>
                <a:r>
                  <a:rPr lang="en-US" u="sng"/>
                  <a:t>energy approach</a:t>
                </a:r>
                <a:r>
                  <a:rPr lang="en-US"/>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r>
                  <a:rPr lang="en-US" sz="1200" b="1" i="1">
                    <a:solidFill>
                      <a:schemeClr val="accent1"/>
                    </a:solidFill>
                  </a:rPr>
                  <a:t>Direct Approach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First, it is assumed the that displacement u along the bar’s longitudinal axis varies linearly (referring to the nodal displacements </a:t>
                </a:r>
                <a:r>
                  <a:rPr lang="en-US" sz="1200" b="0" err="1">
                    <a:solidFill>
                      <a:schemeClr val="tx1"/>
                    </a:solidFill>
                  </a:rPr>
                  <a:t>u</a:t>
                </a:r>
                <a:r>
                  <a:rPr lang="en-US" sz="1200" b="0" baseline="-25000" err="1">
                    <a:solidFill>
                      <a:schemeClr val="tx1"/>
                    </a:solidFill>
                  </a:rPr>
                  <a:t>i</a:t>
                </a:r>
                <a:r>
                  <a:rPr lang="en-US" sz="1200" b="0">
                    <a:solidFill>
                      <a:schemeClr val="tx1"/>
                    </a:solidFill>
                  </a:rPr>
                  <a:t>, </a:t>
                </a:r>
                <a:r>
                  <a:rPr lang="en-US" sz="1200" b="0" err="1">
                    <a:solidFill>
                      <a:schemeClr val="tx1"/>
                    </a:solidFill>
                  </a:rPr>
                  <a:t>u</a:t>
                </a:r>
                <a:r>
                  <a:rPr lang="en-US" sz="1200" b="0" baseline="-25000" err="1">
                    <a:solidFill>
                      <a:schemeClr val="tx1"/>
                    </a:solidFill>
                  </a:rPr>
                  <a:t>j</a:t>
                </a:r>
                <a:r>
                  <a:rPr lang="en-US" sz="1200" b="0">
                    <a:solidFill>
                      <a:schemeClr val="tx1"/>
                    </a:solidFill>
                  </a:rPr>
                  <a:t> </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displacement in x-direction u(x) can thus be defined. Note: Each node has 1 DoF for the beam element.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strain can be expressed with nodal displacements </a:t>
                </a:r>
                <a:r>
                  <a:rPr lang="en-US" sz="1200" b="0" err="1">
                    <a:solidFill>
                      <a:schemeClr val="tx1"/>
                    </a:solidFill>
                  </a:rPr>
                  <a:t>u</a:t>
                </a:r>
                <a:r>
                  <a:rPr lang="en-US" sz="1200" b="0" baseline="-25000" err="1">
                    <a:solidFill>
                      <a:schemeClr val="tx1"/>
                    </a:solidFill>
                  </a:rPr>
                  <a:t>i</a:t>
                </a:r>
                <a:r>
                  <a:rPr lang="en-US" sz="1200" b="0">
                    <a:solidFill>
                      <a:schemeClr val="tx1"/>
                    </a:solidFill>
                  </a:rPr>
                  <a:t>, </a:t>
                </a:r>
                <a:r>
                  <a:rPr lang="en-US" sz="1200" b="0" err="1">
                    <a:solidFill>
                      <a:schemeClr val="tx1"/>
                    </a:solidFill>
                  </a:rPr>
                  <a:t>u</a:t>
                </a:r>
                <a:r>
                  <a:rPr lang="en-US" sz="1200" b="0" baseline="-25000" err="1">
                    <a:solidFill>
                      <a:schemeClr val="tx1"/>
                    </a:solidFill>
                  </a:rPr>
                  <a:t>j</a:t>
                </a:r>
                <a:r>
                  <a:rPr lang="en-US" sz="1200" b="0" baseline="-25000">
                    <a:solidFill>
                      <a:schemeClr val="tx1"/>
                    </a:solidFill>
                  </a:rPr>
                  <a:t>  </a:t>
                </a:r>
                <a:r>
                  <a:rPr lang="en-US"/>
                  <a:t>the or the elongation </a:t>
                </a:r>
                <a14:m>
                  <m:oMath xmlns:m="http://schemas.openxmlformats.org/officeDocument/2006/math">
                    <m:r>
                      <a:rPr lang="en-US" sz="1200" b="0" i="1" smtClean="0">
                        <a:effectLst/>
                        <a:latin typeface="Cambria Math" panose="02040503050406030204" pitchFamily="18" charset="0"/>
                        <a:ea typeface="Cambria Math" panose="02040503050406030204" pitchFamily="18" charset="0"/>
                        <a:cs typeface="Arial" panose="020B0604020202020204" pitchFamily="34" charset="0"/>
                      </a:rPr>
                      <m:t>∆</m:t>
                    </m:r>
                  </m:oMath>
                </a14:m>
                <a:r>
                  <a:rPr lang="en-US"/>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Likewise, the stress is defined as force F over an area A, while the F is directly related to the beam stiffness and elongation. Note: As can be seen by the expression of the force F, the beam element behaves like a spring.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Element Stiffness Matrix: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 stiffness of the beam is k = EA/L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indent="0" algn="l">
                  <a:buFont typeface="Arial" panose="020B0604020202020204" pitchFamily="34" charset="0"/>
                  <a:buNone/>
                </a:pPr>
                <a:r>
                  <a:rPr lang="en-US" u="sng"/>
                  <a:t>Next slide</a:t>
                </a:r>
                <a:r>
                  <a:rPr lang="en-US"/>
                  <a:t>: Energy approach for beam element example.</a:t>
                </a:r>
              </a:p>
            </p:txBody>
          </p:sp>
        </mc:Choice>
        <mc:Fallback xmlns="">
          <p:sp>
            <p:nvSpPr>
              <p:cNvPr id="3" name="Notes Placeholder 2"/>
              <p:cNvSpPr>
                <a:spLocks noGrp="1"/>
              </p:cNvSpPr>
              <p:nvPr>
                <p:ph type="body" idx="1"/>
              </p:nvPr>
            </p:nvSpPr>
            <p:spPr/>
            <p:txBody>
              <a:bodyPr/>
              <a:lstStyle/>
              <a:p>
                <a:pPr algn="ctr"/>
                <a:r>
                  <a:rPr lang="en-US" b="1" i="1"/>
                  <a:t>1D FEA – Beam Element</a:t>
                </a:r>
              </a:p>
              <a:p>
                <a:pPr algn="ctr"/>
                <a:endParaRPr lang="en-US"/>
              </a:p>
              <a:p>
                <a:pPr algn="l"/>
                <a:r>
                  <a:rPr lang="en-US"/>
                  <a:t>In linear elastic analyses of geometrically simple structural problems, 1D beam or truss elements can be used to approximate the behavior of a 3D solid. The basic stress-strain analysis focuses on determining the </a:t>
                </a:r>
                <a:r>
                  <a:rPr lang="en-US" b="1"/>
                  <a:t>structural integrity</a:t>
                </a:r>
                <a:r>
                  <a:rPr lang="en-US"/>
                  <a:t> of components (i.e. prior to failure). This means,</a:t>
                </a:r>
              </a:p>
              <a:p>
                <a:pPr marL="285750" indent="-285750" algn="l">
                  <a:buAutoNum type="romanLcParenR"/>
                </a:pPr>
                <a:r>
                  <a:rPr lang="en-US" b="1"/>
                  <a:t>small deformations</a:t>
                </a:r>
                <a:r>
                  <a:rPr lang="en-US"/>
                  <a:t>, </a:t>
                </a:r>
                <a:endParaRPr lang="en-US" b="0"/>
              </a:p>
              <a:p>
                <a:pPr marL="285750" indent="-285750" algn="l">
                  <a:buAutoNum type="romanLcParenR"/>
                </a:pPr>
                <a:r>
                  <a:rPr lang="en-US" b="1"/>
                  <a:t>static loads </a:t>
                </a:r>
                <a:r>
                  <a:rPr lang="en-US"/>
                  <a:t>and </a:t>
                </a:r>
              </a:p>
              <a:p>
                <a:pPr marL="285750" indent="-285750" algn="l">
                  <a:buAutoNum type="romanLcParenR"/>
                </a:pPr>
                <a:r>
                  <a:rPr lang="en-US" b="1"/>
                  <a:t>elastic material properties </a:t>
                </a:r>
                <a:r>
                  <a:rPr lang="en-US"/>
                  <a:t>are considered. </a:t>
                </a:r>
              </a:p>
              <a:p>
                <a:pPr marL="0" indent="0" algn="l">
                  <a:buNone/>
                </a:pPr>
                <a:endParaRPr lang="en-US"/>
              </a:p>
              <a:p>
                <a:pPr marL="0" indent="0" algn="l">
                  <a:buNone/>
                </a:pPr>
                <a:r>
                  <a:rPr lang="en-US"/>
                  <a:t>In this case, a simple 2-node beam element is considered.</a:t>
                </a:r>
              </a:p>
              <a:p>
                <a:pPr algn="l"/>
                <a:endParaRPr lang="en-US"/>
              </a:p>
              <a:p>
                <a:pPr algn="l"/>
                <a:r>
                  <a:rPr lang="en-US"/>
                  <a:t>In the following the 1D Elasticity and Stiffness matrix is considered with (a) the </a:t>
                </a:r>
                <a:r>
                  <a:rPr lang="en-US" u="sng"/>
                  <a:t>direct</a:t>
                </a:r>
                <a:r>
                  <a:rPr lang="en-US"/>
                  <a:t> and (b) the </a:t>
                </a:r>
                <a:r>
                  <a:rPr lang="en-US" u="sng"/>
                  <a:t>energy approach</a:t>
                </a:r>
                <a:r>
                  <a:rPr lang="en-US"/>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r>
                  <a:rPr lang="en-US" sz="1200" b="1" i="1">
                    <a:solidFill>
                      <a:schemeClr val="accent1"/>
                    </a:solidFill>
                  </a:rPr>
                  <a:t>Direct Approach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First, it is assumed the that displacement u along the bar’s longitudinal axis varies linearly (referring to the nodal displacements </a:t>
                </a:r>
                <a:r>
                  <a:rPr lang="en-US" sz="1200" b="0" err="1">
                    <a:solidFill>
                      <a:schemeClr val="tx1"/>
                    </a:solidFill>
                  </a:rPr>
                  <a:t>u</a:t>
                </a:r>
                <a:r>
                  <a:rPr lang="en-US" sz="1200" b="0" baseline="-25000" err="1">
                    <a:solidFill>
                      <a:schemeClr val="tx1"/>
                    </a:solidFill>
                  </a:rPr>
                  <a:t>i</a:t>
                </a:r>
                <a:r>
                  <a:rPr lang="en-US" sz="1200" b="0">
                    <a:solidFill>
                      <a:schemeClr val="tx1"/>
                    </a:solidFill>
                  </a:rPr>
                  <a:t>, </a:t>
                </a:r>
                <a:r>
                  <a:rPr lang="en-US" sz="1200" b="0" err="1">
                    <a:solidFill>
                      <a:schemeClr val="tx1"/>
                    </a:solidFill>
                  </a:rPr>
                  <a:t>u</a:t>
                </a:r>
                <a:r>
                  <a:rPr lang="en-US" sz="1200" b="0" baseline="-25000" err="1">
                    <a:solidFill>
                      <a:schemeClr val="tx1"/>
                    </a:solidFill>
                  </a:rPr>
                  <a:t>j</a:t>
                </a:r>
                <a:r>
                  <a:rPr lang="en-US" sz="1200" b="0">
                    <a:solidFill>
                      <a:schemeClr val="tx1"/>
                    </a:solidFill>
                  </a:rPr>
                  <a:t> </a:t>
                </a:r>
                <a:r>
                  <a:rPr lang="en-US"/>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displacement in x-direction u(x) can thus be defined. Note: Each node has 1 DoF for the beam element.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strain can be expressed with nodal displacements </a:t>
                </a:r>
                <a:r>
                  <a:rPr lang="en-US" sz="1200" b="0" err="1">
                    <a:solidFill>
                      <a:schemeClr val="tx1"/>
                    </a:solidFill>
                  </a:rPr>
                  <a:t>u</a:t>
                </a:r>
                <a:r>
                  <a:rPr lang="en-US" sz="1200" b="0" baseline="-25000" err="1">
                    <a:solidFill>
                      <a:schemeClr val="tx1"/>
                    </a:solidFill>
                  </a:rPr>
                  <a:t>i</a:t>
                </a:r>
                <a:r>
                  <a:rPr lang="en-US" sz="1200" b="0">
                    <a:solidFill>
                      <a:schemeClr val="tx1"/>
                    </a:solidFill>
                  </a:rPr>
                  <a:t>, </a:t>
                </a:r>
                <a:r>
                  <a:rPr lang="en-US" sz="1200" b="0" err="1">
                    <a:solidFill>
                      <a:schemeClr val="tx1"/>
                    </a:solidFill>
                  </a:rPr>
                  <a:t>u</a:t>
                </a:r>
                <a:r>
                  <a:rPr lang="en-US" sz="1200" b="0" baseline="-25000" err="1">
                    <a:solidFill>
                      <a:schemeClr val="tx1"/>
                    </a:solidFill>
                  </a:rPr>
                  <a:t>j</a:t>
                </a:r>
                <a:r>
                  <a:rPr lang="en-US" sz="1200" b="0" baseline="-25000">
                    <a:solidFill>
                      <a:schemeClr val="tx1"/>
                    </a:solidFill>
                  </a:rPr>
                  <a:t>  </a:t>
                </a:r>
                <a:r>
                  <a:rPr lang="en-US"/>
                  <a:t>the or the elongation </a:t>
                </a:r>
                <a:r>
                  <a:rPr lang="en-US" sz="1200" b="0" i="0">
                    <a:effectLst/>
                    <a:latin typeface="Cambria Math" panose="02040503050406030204" pitchFamily="18" charset="0"/>
                    <a:ea typeface="Cambria Math" panose="02040503050406030204" pitchFamily="18" charset="0"/>
                    <a:cs typeface="Arial" panose="020B0604020202020204" pitchFamily="34" charset="0"/>
                  </a:rPr>
                  <a:t>∆</a:t>
                </a:r>
                <a:r>
                  <a:rPr lang="en-US"/>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Likewise, the stress is defined as force F over an area A, while the F is directly related to the beam stiffness and elongation. Note: As can be seen by the expression of the force F, the beam element behaves like a spring.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Element Stiffness Matrix: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 stiffness of the beam is k = EA/L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indent="0" algn="l">
                  <a:buFont typeface="Arial" panose="020B0604020202020204" pitchFamily="34" charset="0"/>
                  <a:buNone/>
                </a:pPr>
                <a:r>
                  <a:rPr lang="en-US" u="sng"/>
                  <a:t>Next slide</a:t>
                </a:r>
                <a:r>
                  <a:rPr lang="en-US"/>
                  <a:t>: Energy approach for beam element example.</a:t>
                </a:r>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26</a:t>
            </a:fld>
            <a:endParaRPr lang="en-US"/>
          </a:p>
        </p:txBody>
      </p:sp>
    </p:spTree>
    <p:extLst>
      <p:ext uri="{BB962C8B-B14F-4D97-AF65-F5344CB8AC3E}">
        <p14:creationId xmlns:p14="http://schemas.microsoft.com/office/powerpoint/2010/main" val="2470978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1D FEA – Beam Element</a:t>
            </a:r>
          </a:p>
          <a:p>
            <a:pPr algn="ctr"/>
            <a:endParaRPr lang="en-US"/>
          </a:p>
          <a:p>
            <a:r>
              <a:rPr lang="en-US" sz="1200" b="1" i="1">
                <a:solidFill>
                  <a:schemeClr val="accent1"/>
                </a:solidFill>
              </a:rPr>
              <a:t>Energy Approach</a:t>
            </a:r>
          </a:p>
          <a:p>
            <a:pPr algn="l"/>
            <a:r>
              <a:rPr lang="en-US"/>
              <a:t>Similarly, the stiffness matrix can also be established following the energy approach.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For this purpose, linear shape functions N</a:t>
            </a:r>
            <a:r>
              <a:rPr lang="en-US" baseline="-25000"/>
              <a:t>i</a:t>
            </a:r>
            <a:r>
              <a:rPr lang="en-US"/>
              <a:t> and N</a:t>
            </a:r>
            <a:r>
              <a:rPr lang="en-US" baseline="-25000"/>
              <a:t>j</a:t>
            </a:r>
            <a:r>
              <a:rPr lang="en-US"/>
              <a:t> are introduced to interpolate the solution between the two nodes.</a:t>
            </a:r>
          </a:p>
          <a:p>
            <a:pPr marL="0" indent="0" algn="l">
              <a:buFont typeface="Arial" panose="020B0604020202020204" pitchFamily="34" charset="0"/>
              <a:buNone/>
            </a:pPr>
            <a:r>
              <a:rPr lang="en-US"/>
              <a:t>Note: </a:t>
            </a:r>
            <a:r>
              <a:rPr lang="en-US" sz="1200" i="1"/>
              <a:t>The shape function are used to interpolate the discrete values at the nodal. For 1D elements this is generally a linear function, whereas polynomials are used for 3D problems.</a:t>
            </a:r>
            <a:r>
              <a:rPr lang="en-US" sz="1200" b="1" i="1"/>
              <a:t> </a:t>
            </a:r>
            <a:r>
              <a:rPr lang="en-US" sz="1200" b="0" i="1"/>
              <a:t>This allows for nodal quantities to be displayed continuously across elements.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171450" indent="-171450" algn="l">
              <a:buFont typeface="Arial" panose="020B0604020202020204" pitchFamily="34" charset="0"/>
              <a:buChar char="•"/>
            </a:pPr>
            <a:r>
              <a:rPr lang="en-US"/>
              <a:t>As, the expression for u(x) has previously been established, the displacement can be expressed using the shape functions.</a:t>
            </a:r>
          </a:p>
          <a:p>
            <a:pPr marL="171450" indent="-171450" algn="l">
              <a:buFont typeface="Arial" panose="020B0604020202020204" pitchFamily="34" charset="0"/>
              <a:buChar char="•"/>
            </a:pPr>
            <a:r>
              <a:rPr lang="en-US"/>
              <a:t>Similarly, an expression for the strain can be derived, relating the strain to the displacement and the element strain-displacement matrix B.</a:t>
            </a:r>
          </a:p>
          <a:p>
            <a:pPr marL="0" indent="0" algn="l">
              <a:buFont typeface="Arial" panose="020B0604020202020204" pitchFamily="34" charset="0"/>
              <a:buNone/>
            </a:pPr>
            <a:endParaRPr lang="en-US" u="sng"/>
          </a:p>
          <a:p>
            <a:pPr marL="0" indent="0" algn="l">
              <a:buFont typeface="Arial" panose="020B0604020202020204" pitchFamily="34" charset="0"/>
              <a:buNone/>
            </a:pPr>
            <a:r>
              <a:rPr lang="en-US" u="sng"/>
              <a:t>Next slide</a:t>
            </a:r>
            <a:r>
              <a:rPr lang="en-US"/>
              <a:t>: Expansion on the element strain-displacement matrix B. </a:t>
            </a:r>
          </a:p>
        </p:txBody>
      </p:sp>
      <p:sp>
        <p:nvSpPr>
          <p:cNvPr id="4" name="Slide Number Placeholder 3"/>
          <p:cNvSpPr>
            <a:spLocks noGrp="1"/>
          </p:cNvSpPr>
          <p:nvPr>
            <p:ph type="sldNum" sz="quarter" idx="5"/>
          </p:nvPr>
        </p:nvSpPr>
        <p:spPr/>
        <p:txBody>
          <a:bodyPr/>
          <a:lstStyle/>
          <a:p>
            <a:fld id="{27FDDAD7-A41A-4414-8211-C5E2AC7F93EC}" type="slidenum">
              <a:rPr lang="en-US" smtClean="0"/>
              <a:pPr/>
              <a:t>27</a:t>
            </a:fld>
            <a:endParaRPr lang="en-US"/>
          </a:p>
        </p:txBody>
      </p:sp>
    </p:spTree>
    <p:extLst>
      <p:ext uri="{BB962C8B-B14F-4D97-AF65-F5344CB8AC3E}">
        <p14:creationId xmlns:p14="http://schemas.microsoft.com/office/powerpoint/2010/main" val="3427894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ctr"/>
                <a:r>
                  <a:rPr lang="en-US" b="1" i="1"/>
                  <a:t>1D FEA – Beam Element</a:t>
                </a:r>
              </a:p>
              <a:p>
                <a:pPr algn="ct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a:solidFill>
                      <a:schemeClr val="accent1"/>
                    </a:solidFill>
                  </a:rPr>
                  <a:t>Energy Approach</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a:t>
                </a:r>
                <a:r>
                  <a:rPr lang="en-US" sz="1200" b="1"/>
                  <a:t>strain-displacement </a:t>
                </a:r>
                <a:r>
                  <a:rPr lang="en-US" sz="1200"/>
                  <a:t>matrix </a:t>
                </a:r>
                <a:r>
                  <a:rPr lang="en-US" sz="1200" b="1" i="1"/>
                  <a:t>B</a:t>
                </a:r>
                <a:r>
                  <a:rPr lang="en-US" sz="1200"/>
                  <a:t> can be re-written as a function of the </a:t>
                </a:r>
                <a:r>
                  <a:rPr lang="en-US" sz="1200" b="1"/>
                  <a:t>shape functions </a:t>
                </a:r>
                <a:r>
                  <a:rPr lang="en-US" sz="1200" b="1" i="1"/>
                  <a:t>N</a:t>
                </a:r>
                <a:r>
                  <a:rPr lang="en-US" sz="1200" b="1"/>
                  <a:t> </a:t>
                </a:r>
                <a:r>
                  <a:rPr lang="en-US" sz="1200"/>
                  <a:t>and subsequently as a function of the </a:t>
                </a:r>
                <a:r>
                  <a:rPr lang="en-US" sz="1200" b="1"/>
                  <a:t>beam’s length </a:t>
                </a:r>
                <a:r>
                  <a:rPr lang="en-US" sz="1200" b="1" i="1"/>
                  <a:t>L: </a:t>
                </a:r>
                <a14:m>
                  <m:oMath xmlns:m="http://schemas.openxmlformats.org/officeDocument/2006/math">
                    <m:r>
                      <a:rPr lang="en-US" sz="1200" b="1" smtClean="0">
                        <a:solidFill>
                          <a:schemeClr val="tx1"/>
                        </a:solidFill>
                        <a:latin typeface="Cambria Math" panose="02040503050406030204" pitchFamily="18" charset="0"/>
                      </a:rPr>
                      <m:t>𝐁</m:t>
                    </m:r>
                    <m:r>
                      <a:rPr lang="en-US" sz="1200" b="0" i="0">
                        <a:solidFill>
                          <a:schemeClr val="tx1"/>
                        </a:solidFill>
                        <a:latin typeface="Cambria Math" panose="02040503050406030204" pitchFamily="18" charset="0"/>
                      </a:rPr>
                      <m:t>=</m:t>
                    </m:r>
                    <m:f>
                      <m:fPr>
                        <m:ctrlPr>
                          <a:rPr lang="en-US" sz="1200" b="0" i="1">
                            <a:solidFill>
                              <a:schemeClr val="tx1"/>
                            </a:solidFill>
                            <a:latin typeface="Cambria Math" panose="02040503050406030204" pitchFamily="18" charset="0"/>
                          </a:rPr>
                        </m:ctrlPr>
                      </m:fPr>
                      <m:num>
                        <m:r>
                          <a:rPr lang="en-US" sz="1200" b="0" i="1">
                            <a:solidFill>
                              <a:schemeClr val="tx1"/>
                            </a:solidFill>
                            <a:latin typeface="Cambria Math" panose="02040503050406030204" pitchFamily="18" charset="0"/>
                          </a:rPr>
                          <m:t>𝑑</m:t>
                        </m:r>
                      </m:num>
                      <m:den>
                        <m:r>
                          <a:rPr lang="en-US" sz="1200" b="0" i="1">
                            <a:solidFill>
                              <a:schemeClr val="tx1"/>
                            </a:solidFill>
                            <a:latin typeface="Cambria Math" panose="02040503050406030204" pitchFamily="18" charset="0"/>
                          </a:rPr>
                          <m:t>𝑑𝑥</m:t>
                        </m:r>
                      </m:den>
                    </m:f>
                    <m:d>
                      <m:dPr>
                        <m:begChr m:val="["/>
                        <m:endChr m:val="]"/>
                        <m:ctrlPr>
                          <a:rPr lang="en-US" sz="1200" b="0" i="1">
                            <a:solidFill>
                              <a:schemeClr val="tx1"/>
                            </a:solidFill>
                            <a:latin typeface="Cambria Math" panose="02040503050406030204" pitchFamily="18" charset="0"/>
                          </a:rPr>
                        </m:ctrlPr>
                      </m:dPr>
                      <m:e>
                        <m:sSub>
                          <m:sSubPr>
                            <m:ctrlPr>
                              <a:rPr lang="en-US" sz="1200" b="0" i="1">
                                <a:solidFill>
                                  <a:schemeClr val="tx1"/>
                                </a:solidFill>
                                <a:latin typeface="Cambria Math" panose="02040503050406030204" pitchFamily="18" charset="0"/>
                              </a:rPr>
                            </m:ctrlPr>
                          </m:sSubPr>
                          <m:e>
                            <m:r>
                              <a:rPr lang="en-US" sz="1200" b="0" i="1">
                                <a:solidFill>
                                  <a:schemeClr val="tx1"/>
                                </a:solidFill>
                                <a:latin typeface="Cambria Math" panose="02040503050406030204" pitchFamily="18" charset="0"/>
                              </a:rPr>
                              <m:t>𝑁</m:t>
                            </m:r>
                          </m:e>
                          <m:sub>
                            <m:r>
                              <a:rPr lang="en-US" sz="1200" b="0" i="1">
                                <a:solidFill>
                                  <a:schemeClr val="tx1"/>
                                </a:solidFill>
                                <a:latin typeface="Cambria Math" panose="02040503050406030204" pitchFamily="18" charset="0"/>
                              </a:rPr>
                              <m:t>𝑖</m:t>
                            </m:r>
                          </m:sub>
                        </m:sSub>
                        <m:d>
                          <m:dPr>
                            <m:ctrlPr>
                              <a:rPr lang="en-US" sz="1200" b="0" i="1">
                                <a:solidFill>
                                  <a:schemeClr val="tx1"/>
                                </a:solidFill>
                                <a:latin typeface="Cambria Math" panose="02040503050406030204" pitchFamily="18" charset="0"/>
                              </a:rPr>
                            </m:ctrlPr>
                          </m:dPr>
                          <m:e>
                            <m:r>
                              <a:rPr lang="en-US" sz="1200" b="0" i="1">
                                <a:solidFill>
                                  <a:schemeClr val="tx1"/>
                                </a:solidFill>
                                <a:latin typeface="Cambria Math" panose="02040503050406030204" pitchFamily="18" charset="0"/>
                              </a:rPr>
                              <m:t>𝜉</m:t>
                            </m:r>
                          </m:e>
                        </m:d>
                        <m:sSub>
                          <m:sSubPr>
                            <m:ctrlPr>
                              <a:rPr lang="en-US" sz="1200" b="0" i="1">
                                <a:solidFill>
                                  <a:schemeClr val="tx1"/>
                                </a:solidFill>
                                <a:latin typeface="Cambria Math" panose="02040503050406030204" pitchFamily="18" charset="0"/>
                              </a:rPr>
                            </m:ctrlPr>
                          </m:sSubPr>
                          <m:e>
                            <m:r>
                              <a:rPr lang="en-US" sz="1200" b="0" i="1">
                                <a:solidFill>
                                  <a:schemeClr val="tx1"/>
                                </a:solidFill>
                                <a:latin typeface="Cambria Math" panose="02040503050406030204" pitchFamily="18" charset="0"/>
                              </a:rPr>
                              <m:t>𝑁</m:t>
                            </m:r>
                          </m:e>
                          <m:sub>
                            <m:r>
                              <a:rPr lang="en-US" sz="1200" b="0" i="1">
                                <a:solidFill>
                                  <a:schemeClr val="tx1"/>
                                </a:solidFill>
                                <a:latin typeface="Cambria Math" panose="02040503050406030204" pitchFamily="18" charset="0"/>
                              </a:rPr>
                              <m:t>𝑗</m:t>
                            </m:r>
                          </m:sub>
                        </m:sSub>
                        <m:d>
                          <m:dPr>
                            <m:ctrlPr>
                              <a:rPr lang="en-US" sz="1200" b="0" i="1">
                                <a:solidFill>
                                  <a:schemeClr val="tx1"/>
                                </a:solidFill>
                                <a:latin typeface="Cambria Math" panose="02040503050406030204" pitchFamily="18" charset="0"/>
                              </a:rPr>
                            </m:ctrlPr>
                          </m:dPr>
                          <m:e>
                            <m:r>
                              <a:rPr lang="en-US" sz="1200" b="0" i="1">
                                <a:solidFill>
                                  <a:schemeClr val="tx1"/>
                                </a:solidFill>
                                <a:latin typeface="Cambria Math" panose="02040503050406030204" pitchFamily="18" charset="0"/>
                              </a:rPr>
                              <m:t>𝜉</m:t>
                            </m:r>
                          </m:e>
                        </m:d>
                      </m:e>
                    </m:d>
                    <m:r>
                      <a:rPr lang="en-US" sz="1200" b="0" i="0">
                        <a:solidFill>
                          <a:schemeClr val="tx1"/>
                        </a:solidFill>
                        <a:latin typeface="Cambria Math" panose="02040503050406030204" pitchFamily="18" charset="0"/>
                      </a:rPr>
                      <m:t>=</m:t>
                    </m:r>
                    <m:f>
                      <m:fPr>
                        <m:ctrlPr>
                          <a:rPr lang="en-US" sz="1200" b="0" i="1">
                            <a:solidFill>
                              <a:schemeClr val="tx1"/>
                            </a:solidFill>
                            <a:latin typeface="Cambria Math" panose="02040503050406030204" pitchFamily="18" charset="0"/>
                          </a:rPr>
                        </m:ctrlPr>
                      </m:fPr>
                      <m:num>
                        <m:r>
                          <a:rPr lang="en-US" sz="1200" b="0" i="1">
                            <a:solidFill>
                              <a:schemeClr val="tx1"/>
                            </a:solidFill>
                            <a:latin typeface="Cambria Math" panose="02040503050406030204" pitchFamily="18" charset="0"/>
                          </a:rPr>
                          <m:t>𝑑</m:t>
                        </m:r>
                      </m:num>
                      <m:den>
                        <m:r>
                          <a:rPr lang="en-US" sz="1200" b="0" i="1">
                            <a:solidFill>
                              <a:schemeClr val="tx1"/>
                            </a:solidFill>
                            <a:latin typeface="Cambria Math" panose="02040503050406030204" pitchFamily="18" charset="0"/>
                          </a:rPr>
                          <m:t>𝑑</m:t>
                        </m:r>
                        <m:r>
                          <a:rPr lang="en-US" sz="1200" b="0" i="1">
                            <a:solidFill>
                              <a:schemeClr val="tx1"/>
                            </a:solidFill>
                            <a:latin typeface="Cambria Math" panose="02040503050406030204" pitchFamily="18" charset="0"/>
                          </a:rPr>
                          <m:t>𝜉</m:t>
                        </m:r>
                      </m:den>
                    </m:f>
                    <m:d>
                      <m:dPr>
                        <m:begChr m:val="["/>
                        <m:endChr m:val="]"/>
                        <m:ctrlPr>
                          <a:rPr lang="en-US" sz="1200" b="0" i="1">
                            <a:solidFill>
                              <a:schemeClr val="tx1"/>
                            </a:solidFill>
                            <a:latin typeface="Cambria Math" panose="02040503050406030204" pitchFamily="18" charset="0"/>
                          </a:rPr>
                        </m:ctrlPr>
                      </m:dPr>
                      <m:e>
                        <m:sSub>
                          <m:sSubPr>
                            <m:ctrlPr>
                              <a:rPr lang="en-US" sz="1200" b="0" i="1">
                                <a:solidFill>
                                  <a:schemeClr val="tx1"/>
                                </a:solidFill>
                                <a:latin typeface="Cambria Math" panose="02040503050406030204" pitchFamily="18" charset="0"/>
                              </a:rPr>
                            </m:ctrlPr>
                          </m:sSubPr>
                          <m:e>
                            <m:r>
                              <a:rPr lang="en-US" sz="1200" b="0" i="1">
                                <a:solidFill>
                                  <a:schemeClr val="tx1"/>
                                </a:solidFill>
                                <a:latin typeface="Cambria Math" panose="02040503050406030204" pitchFamily="18" charset="0"/>
                              </a:rPr>
                              <m:t>𝑁</m:t>
                            </m:r>
                          </m:e>
                          <m:sub>
                            <m:r>
                              <a:rPr lang="en-US" sz="1200" b="0" i="1">
                                <a:solidFill>
                                  <a:schemeClr val="tx1"/>
                                </a:solidFill>
                                <a:latin typeface="Cambria Math" panose="02040503050406030204" pitchFamily="18" charset="0"/>
                              </a:rPr>
                              <m:t>𝑖</m:t>
                            </m:r>
                          </m:sub>
                        </m:sSub>
                        <m:d>
                          <m:dPr>
                            <m:ctrlPr>
                              <a:rPr lang="en-US" sz="1200" b="0" i="1">
                                <a:solidFill>
                                  <a:schemeClr val="tx1"/>
                                </a:solidFill>
                                <a:latin typeface="Cambria Math" panose="02040503050406030204" pitchFamily="18" charset="0"/>
                              </a:rPr>
                            </m:ctrlPr>
                          </m:dPr>
                          <m:e>
                            <m:r>
                              <a:rPr lang="en-US" sz="1200" b="0" i="1">
                                <a:solidFill>
                                  <a:schemeClr val="tx1"/>
                                </a:solidFill>
                                <a:latin typeface="Cambria Math" panose="02040503050406030204" pitchFamily="18" charset="0"/>
                              </a:rPr>
                              <m:t>𝜉</m:t>
                            </m:r>
                          </m:e>
                        </m:d>
                        <m:sSub>
                          <m:sSubPr>
                            <m:ctrlPr>
                              <a:rPr lang="en-US" sz="1200" b="0" i="1">
                                <a:solidFill>
                                  <a:schemeClr val="tx1"/>
                                </a:solidFill>
                                <a:latin typeface="Cambria Math" panose="02040503050406030204" pitchFamily="18" charset="0"/>
                              </a:rPr>
                            </m:ctrlPr>
                          </m:sSubPr>
                          <m:e>
                            <m:r>
                              <a:rPr lang="en-US" sz="1200" b="0" i="1">
                                <a:solidFill>
                                  <a:schemeClr val="tx1"/>
                                </a:solidFill>
                                <a:latin typeface="Cambria Math" panose="02040503050406030204" pitchFamily="18" charset="0"/>
                              </a:rPr>
                              <m:t>𝑁</m:t>
                            </m:r>
                          </m:e>
                          <m:sub>
                            <m:r>
                              <a:rPr lang="en-US" sz="1200" b="0" i="1">
                                <a:solidFill>
                                  <a:schemeClr val="tx1"/>
                                </a:solidFill>
                                <a:latin typeface="Cambria Math" panose="02040503050406030204" pitchFamily="18" charset="0"/>
                              </a:rPr>
                              <m:t>𝑗</m:t>
                            </m:r>
                          </m:sub>
                        </m:sSub>
                        <m:d>
                          <m:dPr>
                            <m:ctrlPr>
                              <a:rPr lang="en-US" sz="1200" b="0" i="1">
                                <a:solidFill>
                                  <a:schemeClr val="tx1"/>
                                </a:solidFill>
                                <a:latin typeface="Cambria Math" panose="02040503050406030204" pitchFamily="18" charset="0"/>
                              </a:rPr>
                            </m:ctrlPr>
                          </m:dPr>
                          <m:e>
                            <m:r>
                              <a:rPr lang="en-US" sz="1200" b="0" i="1">
                                <a:solidFill>
                                  <a:schemeClr val="tx1"/>
                                </a:solidFill>
                                <a:latin typeface="Cambria Math" panose="02040503050406030204" pitchFamily="18" charset="0"/>
                              </a:rPr>
                              <m:t>𝜉</m:t>
                            </m:r>
                          </m:e>
                        </m:d>
                      </m:e>
                    </m:d>
                    <m:r>
                      <a:rPr lang="en-US" sz="1200" b="0" i="0">
                        <a:solidFill>
                          <a:schemeClr val="tx1"/>
                        </a:solidFill>
                        <a:latin typeface="Cambria Math" panose="02040503050406030204" pitchFamily="18" charset="0"/>
                      </a:rPr>
                      <m:t>⋅</m:t>
                    </m:r>
                    <m:f>
                      <m:fPr>
                        <m:ctrlPr>
                          <a:rPr lang="en-US" sz="1200" b="0" i="1">
                            <a:solidFill>
                              <a:schemeClr val="tx1"/>
                            </a:solidFill>
                            <a:latin typeface="Cambria Math" panose="02040503050406030204" pitchFamily="18" charset="0"/>
                          </a:rPr>
                        </m:ctrlPr>
                      </m:fPr>
                      <m:num>
                        <m:r>
                          <a:rPr lang="en-US" sz="1200" b="0" i="1">
                            <a:solidFill>
                              <a:schemeClr val="tx1"/>
                            </a:solidFill>
                            <a:latin typeface="Cambria Math" panose="02040503050406030204" pitchFamily="18" charset="0"/>
                          </a:rPr>
                          <m:t>𝑑</m:t>
                        </m:r>
                        <m:r>
                          <a:rPr lang="en-US" sz="1200" b="0" i="1">
                            <a:solidFill>
                              <a:schemeClr val="tx1"/>
                            </a:solidFill>
                            <a:latin typeface="Cambria Math" panose="02040503050406030204" pitchFamily="18" charset="0"/>
                          </a:rPr>
                          <m:t>𝜉</m:t>
                        </m:r>
                      </m:num>
                      <m:den>
                        <m:r>
                          <a:rPr lang="en-US" sz="1200" b="0" i="1">
                            <a:solidFill>
                              <a:schemeClr val="tx1"/>
                            </a:solidFill>
                            <a:latin typeface="Cambria Math" panose="02040503050406030204" pitchFamily="18" charset="0"/>
                          </a:rPr>
                          <m:t>𝑑𝑥</m:t>
                        </m:r>
                      </m:den>
                    </m:f>
                  </m:oMath>
                </a14:m>
                <a:r>
                  <a:rPr lang="en-US" sz="1200" b="0">
                    <a:solidFill>
                      <a:schemeClr val="tx1"/>
                    </a:solidFill>
                  </a:rPr>
                  <a:t> &amp; </a:t>
                </a:r>
                <a14:m>
                  <m:oMath xmlns:m="http://schemas.openxmlformats.org/officeDocument/2006/math">
                    <m:r>
                      <m:rPr>
                        <m:sty m:val="p"/>
                      </m:rPr>
                      <a:rPr lang="en-US" sz="1200" b="0" i="1" smtClean="0">
                        <a:solidFill>
                          <a:schemeClr val="tx1"/>
                        </a:solidFill>
                        <a:latin typeface="Cambria Math" panose="02040503050406030204" pitchFamily="18" charset="0"/>
                      </a:rPr>
                      <m:t>B</m:t>
                    </m:r>
                    <m:r>
                      <a:rPr lang="en-US" sz="1200" b="0" i="0">
                        <a:solidFill>
                          <a:schemeClr val="tx1"/>
                        </a:solidFill>
                        <a:latin typeface="Cambria Math" panose="02040503050406030204" pitchFamily="18" charset="0"/>
                      </a:rPr>
                      <m:t>=</m:t>
                    </m:r>
                    <m:d>
                      <m:dPr>
                        <m:begChr m:val="["/>
                        <m:endChr m:val="]"/>
                        <m:ctrlPr>
                          <a:rPr lang="en-US" sz="1200" b="0" i="1">
                            <a:solidFill>
                              <a:schemeClr val="tx1"/>
                            </a:solidFill>
                            <a:latin typeface="Cambria Math" panose="02040503050406030204" pitchFamily="18" charset="0"/>
                          </a:rPr>
                        </m:ctrlPr>
                      </m:dPr>
                      <m:e>
                        <m:m>
                          <m:mPr>
                            <m:mcs>
                              <m:mc>
                                <m:mcPr>
                                  <m:count m:val="2"/>
                                  <m:mcJc m:val="center"/>
                                </m:mcPr>
                              </m:mc>
                            </m:mcs>
                            <m:ctrlPr>
                              <a:rPr lang="en-US" sz="1200" b="0" i="1" smtClean="0">
                                <a:solidFill>
                                  <a:schemeClr val="tx1"/>
                                </a:solidFill>
                                <a:latin typeface="Cambria Math" panose="02040503050406030204" pitchFamily="18" charset="0"/>
                              </a:rPr>
                            </m:ctrlPr>
                          </m:mPr>
                          <m:mr>
                            <m:e>
                              <m:r>
                                <m:rPr>
                                  <m:brk m:alnAt="7"/>
                                </m:rPr>
                                <a:rPr lang="en-US" sz="1200" b="0" i="1" smtClean="0">
                                  <a:solidFill>
                                    <a:schemeClr val="tx1"/>
                                  </a:solidFill>
                                  <a:latin typeface="Cambria Math" panose="02040503050406030204" pitchFamily="18" charset="0"/>
                                </a:rPr>
                                <m:t>−</m:t>
                              </m:r>
                              <m:r>
                                <a:rPr lang="en-US" sz="1200" b="0" i="1" smtClean="0">
                                  <a:solidFill>
                                    <a:schemeClr val="tx1"/>
                                  </a:solidFill>
                                  <a:latin typeface="Cambria Math" panose="02040503050406030204" pitchFamily="18" charset="0"/>
                                </a:rPr>
                                <m:t>1/</m:t>
                              </m:r>
                              <m:r>
                                <a:rPr lang="en-US" sz="1200" b="0" i="1" smtClean="0">
                                  <a:solidFill>
                                    <a:schemeClr val="tx1"/>
                                  </a:solidFill>
                                  <a:latin typeface="Cambria Math" panose="02040503050406030204" pitchFamily="18" charset="0"/>
                                </a:rPr>
                                <m:t>𝐿</m:t>
                              </m:r>
                            </m:e>
                            <m:e>
                              <m:r>
                                <a:rPr lang="en-US" sz="1200" b="0" i="1" smtClean="0">
                                  <a:solidFill>
                                    <a:schemeClr val="tx1"/>
                                  </a:solidFill>
                                  <a:latin typeface="Cambria Math" panose="02040503050406030204" pitchFamily="18" charset="0"/>
                                </a:rPr>
                                <m:t>1/</m:t>
                              </m:r>
                              <m:r>
                                <a:rPr lang="en-US" sz="1200" b="0" i="1" smtClean="0">
                                  <a:solidFill>
                                    <a:schemeClr val="tx1"/>
                                  </a:solidFill>
                                  <a:latin typeface="Cambria Math" panose="02040503050406030204" pitchFamily="18" charset="0"/>
                                </a:rPr>
                                <m:t>𝐿</m:t>
                              </m:r>
                            </m:e>
                          </m:mr>
                        </m:m>
                      </m:e>
                    </m:d>
                  </m:oMath>
                </a14:m>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Under consideration of the </a:t>
                </a:r>
                <a:r>
                  <a:rPr lang="en-US" b="1"/>
                  <a:t>strain energy U </a:t>
                </a:r>
                <a:r>
                  <a:rPr lang="en-US"/>
                  <a:t>stored in the beam</a:t>
                </a:r>
                <a:r>
                  <a:rPr lang="en-US" sz="1200"/>
                  <a:t>, derived upon the expressions</a:t>
                </a:r>
                <a:r>
                  <a:rPr lang="en-US" sz="1200" baseline="0"/>
                  <a:t> of (</a:t>
                </a:r>
                <a:r>
                  <a:rPr lang="en-US" sz="1200" baseline="0" err="1"/>
                  <a:t>i</a:t>
                </a:r>
                <a:r>
                  <a:rPr lang="en-US" sz="1200" baseline="0"/>
                  <a:t>) stress</a:t>
                </a:r>
                <a:r>
                  <a:rPr lang="en-US" sz="1200"/>
                  <a:t> </a:t>
                </a:r>
                <a14:m>
                  <m:oMath xmlns:m="http://schemas.openxmlformats.org/officeDocument/2006/math">
                    <m:r>
                      <a:rPr lang="en-US" sz="1200" b="0" i="1" smtClean="0">
                        <a:effectLst/>
                        <a:latin typeface="Cambria Math" panose="02040503050406030204" pitchFamily="18" charset="0"/>
                        <a:ea typeface="Cambria Math" panose="02040503050406030204" pitchFamily="18" charset="0"/>
                        <a:cs typeface="Arial" panose="020B0604020202020204" pitchFamily="34" charset="0"/>
                      </a:rPr>
                      <m:t>𝜎</m:t>
                    </m:r>
                    <m:r>
                      <a:rPr lang="en-US" sz="1200" b="0" i="1" smtClean="0">
                        <a:effectLst/>
                        <a:latin typeface="Cambria Math" panose="02040503050406030204" pitchFamily="18" charset="0"/>
                        <a:ea typeface="Cambria Math" panose="02040503050406030204" pitchFamily="18" charset="0"/>
                        <a:cs typeface="Arial" panose="020B0604020202020204" pitchFamily="34" charset="0"/>
                      </a:rPr>
                      <m:t>=</m:t>
                    </m:r>
                  </m:oMath>
                </a14:m>
                <a:r>
                  <a:rPr lang="en-US"/>
                  <a:t>E</a:t>
                </a:r>
                <a14:m>
                  <m:oMath xmlns:m="http://schemas.openxmlformats.org/officeDocument/2006/math">
                    <m:r>
                      <a:rPr lang="en-US" sz="1200" i="1" smtClean="0">
                        <a:solidFill>
                          <a:schemeClr val="tx1"/>
                        </a:solidFill>
                        <a:latin typeface="Cambria Math" panose="02040503050406030204" pitchFamily="18" charset="0"/>
                      </a:rPr>
                      <m:t>𝜀</m:t>
                    </m:r>
                  </m:oMath>
                </a14:m>
                <a:r>
                  <a:rPr lang="en-US"/>
                  <a:t> = </a:t>
                </a:r>
                <a:r>
                  <a:rPr lang="en-US" err="1"/>
                  <a:t>Ebu</a:t>
                </a:r>
                <a:r>
                  <a:rPr lang="en-US"/>
                  <a:t> and</a:t>
                </a:r>
                <a:r>
                  <a:rPr lang="en-US" baseline="0"/>
                  <a:t> (ii) strain </a:t>
                </a:r>
                <a14:m>
                  <m:oMath xmlns:m="http://schemas.openxmlformats.org/officeDocument/2006/math">
                    <m:r>
                      <a:rPr lang="en-US" sz="1200" b="0" i="1" smtClean="0">
                        <a:solidFill>
                          <a:schemeClr val="tx1"/>
                        </a:solidFill>
                        <a:latin typeface="Cambria Math" panose="02040503050406030204" pitchFamily="18" charset="0"/>
                      </a:rPr>
                      <m:t>𝜀</m:t>
                    </m:r>
                    <m:r>
                      <a:rPr lang="en-US" sz="1200" b="0" i="0">
                        <a:solidFill>
                          <a:schemeClr val="tx1"/>
                        </a:solidFill>
                        <a:latin typeface="Cambria Math" panose="02040503050406030204" pitchFamily="18" charset="0"/>
                      </a:rPr>
                      <m:t>=</m:t>
                    </m:r>
                    <m:f>
                      <m:fPr>
                        <m:ctrlPr>
                          <a:rPr lang="en-US" sz="1200" b="0" i="1">
                            <a:solidFill>
                              <a:schemeClr val="tx1"/>
                            </a:solidFill>
                            <a:latin typeface="Cambria Math" panose="02040503050406030204" pitchFamily="18" charset="0"/>
                          </a:rPr>
                        </m:ctrlPr>
                      </m:fPr>
                      <m:num>
                        <m:r>
                          <a:rPr lang="en-US" sz="1200" b="0" i="1">
                            <a:solidFill>
                              <a:schemeClr val="tx1"/>
                            </a:solidFill>
                            <a:latin typeface="Cambria Math" panose="02040503050406030204" pitchFamily="18" charset="0"/>
                          </a:rPr>
                          <m:t>𝑑𝑢</m:t>
                        </m:r>
                      </m:num>
                      <m:den>
                        <m:r>
                          <a:rPr lang="en-US" sz="1200" b="0" i="1">
                            <a:solidFill>
                              <a:schemeClr val="tx1"/>
                            </a:solidFill>
                            <a:latin typeface="Cambria Math" panose="02040503050406030204" pitchFamily="18" charset="0"/>
                          </a:rPr>
                          <m:t>𝑑𝑥</m:t>
                        </m:r>
                      </m:den>
                    </m:f>
                    <m:r>
                      <a:rPr lang="en-US" sz="1200" b="0" i="0">
                        <a:solidFill>
                          <a:schemeClr val="tx1"/>
                        </a:solidFill>
                        <a:latin typeface="Cambria Math" panose="02040503050406030204" pitchFamily="18" charset="0"/>
                      </a:rPr>
                      <m:t>=</m:t>
                    </m:r>
                    <m:d>
                      <m:dPr>
                        <m:begChr m:val="["/>
                        <m:endChr m:val="]"/>
                        <m:ctrlPr>
                          <a:rPr lang="en-US" sz="1200" b="0" i="1">
                            <a:solidFill>
                              <a:schemeClr val="tx1"/>
                            </a:solidFill>
                            <a:latin typeface="Cambria Math" panose="02040503050406030204" pitchFamily="18" charset="0"/>
                          </a:rPr>
                        </m:ctrlPr>
                      </m:dPr>
                      <m:e>
                        <m:f>
                          <m:fPr>
                            <m:ctrlPr>
                              <a:rPr lang="en-US" sz="1200" b="0" i="1">
                                <a:solidFill>
                                  <a:schemeClr val="tx1"/>
                                </a:solidFill>
                                <a:latin typeface="Cambria Math" panose="02040503050406030204" pitchFamily="18" charset="0"/>
                              </a:rPr>
                            </m:ctrlPr>
                          </m:fPr>
                          <m:num>
                            <m:r>
                              <a:rPr lang="en-US" sz="1200" b="0" i="1">
                                <a:solidFill>
                                  <a:schemeClr val="tx1"/>
                                </a:solidFill>
                                <a:latin typeface="Cambria Math" panose="02040503050406030204" pitchFamily="18" charset="0"/>
                              </a:rPr>
                              <m:t>𝑑</m:t>
                            </m:r>
                          </m:num>
                          <m:den>
                            <m:r>
                              <a:rPr lang="en-US" sz="1200" b="0" i="1">
                                <a:solidFill>
                                  <a:schemeClr val="tx1"/>
                                </a:solidFill>
                                <a:latin typeface="Cambria Math" panose="02040503050406030204" pitchFamily="18" charset="0"/>
                              </a:rPr>
                              <m:t>𝑑𝑥</m:t>
                            </m:r>
                          </m:den>
                        </m:f>
                        <m:r>
                          <m:rPr>
                            <m:sty m:val="p"/>
                          </m:rPr>
                          <a:rPr lang="en-US" sz="1200" b="0" i="0">
                            <a:solidFill>
                              <a:schemeClr val="tx1"/>
                            </a:solidFill>
                            <a:latin typeface="Cambria Math" panose="02040503050406030204" pitchFamily="18" charset="0"/>
                          </a:rPr>
                          <m:t>N</m:t>
                        </m:r>
                      </m:e>
                    </m:d>
                    <m:r>
                      <m:rPr>
                        <m:sty m:val="p"/>
                      </m:rPr>
                      <a:rPr lang="en-US" sz="1200" b="0" i="0">
                        <a:solidFill>
                          <a:schemeClr val="tx1"/>
                        </a:solidFill>
                        <a:latin typeface="Cambria Math" panose="02040503050406030204" pitchFamily="18" charset="0"/>
                      </a:rPr>
                      <m:t>u</m:t>
                    </m:r>
                    <m:r>
                      <a:rPr lang="en-US" sz="1200" b="0" i="0">
                        <a:solidFill>
                          <a:schemeClr val="tx1"/>
                        </a:solidFill>
                        <a:latin typeface="Cambria Math" panose="02040503050406030204" pitchFamily="18" charset="0"/>
                      </a:rPr>
                      <m:t>=</m:t>
                    </m:r>
                    <m:r>
                      <m:rPr>
                        <m:sty m:val="p"/>
                      </m:rPr>
                      <a:rPr lang="en-US" sz="1200" b="0" i="0">
                        <a:solidFill>
                          <a:schemeClr val="tx1"/>
                        </a:solidFill>
                        <a:latin typeface="Cambria Math" panose="02040503050406030204" pitchFamily="18" charset="0"/>
                      </a:rPr>
                      <m:t>Bu</m:t>
                    </m:r>
                  </m:oMath>
                </a14:m>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a:t>The </a:t>
                </a:r>
                <a:r>
                  <a:rPr lang="en-US" sz="1200" b="1" i="1"/>
                  <a:t>external force potential </a:t>
                </a:r>
                <a14:m>
                  <m:oMath xmlns:m="http://schemas.openxmlformats.org/officeDocument/2006/math">
                    <m:r>
                      <a:rPr lang="en-US" sz="1200" b="1" i="1" smtClean="0">
                        <a:latin typeface="Cambria Math" panose="02040503050406030204" pitchFamily="18" charset="0"/>
                        <a:ea typeface="Cambria Math" panose="02040503050406030204" pitchFamily="18" charset="0"/>
                      </a:rPr>
                      <m:t>𝛀</m:t>
                    </m:r>
                  </m:oMath>
                </a14:m>
                <a:r>
                  <a:rPr lang="en-US" sz="1200"/>
                  <a:t> is defined as showcased</a:t>
                </a:r>
                <a:r>
                  <a:rPr lang="en-US" sz="1200" baseline="0"/>
                  <a:t> (product of the transverse of the nodal displacement and the nodal force).</a:t>
                </a:r>
                <a:endParaRPr lang="en-US" sz="12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t>The </a:t>
                </a:r>
                <a:r>
                  <a:rPr lang="en-US" sz="1200" b="1"/>
                  <a:t>total potential of the system </a:t>
                </a:r>
                <a14:m>
                  <m:oMath xmlns:m="http://schemas.openxmlformats.org/officeDocument/2006/math">
                    <m:r>
                      <a:rPr lang="en-US" sz="1200" b="1" i="1" smtClean="0">
                        <a:latin typeface="Cambria Math" panose="02040503050406030204" pitchFamily="18" charset="0"/>
                        <a:ea typeface="Cambria Math" panose="02040503050406030204" pitchFamily="18" charset="0"/>
                      </a:rPr>
                      <m:t>𝚷</m:t>
                    </m:r>
                  </m:oMath>
                </a14:m>
                <a:r>
                  <a:rPr lang="en-US" sz="1200" b="1"/>
                  <a:t> (=U+</a:t>
                </a:r>
                <a14:m>
                  <m:oMath xmlns:m="http://schemas.openxmlformats.org/officeDocument/2006/math">
                    <m:r>
                      <a:rPr lang="en-US" sz="1200" b="1" i="1" smtClean="0">
                        <a:solidFill>
                          <a:schemeClr val="tx1"/>
                        </a:solidFill>
                        <a:latin typeface="Cambria Math" panose="02040503050406030204" pitchFamily="18" charset="0"/>
                      </a:rPr>
                      <m:t>𝛀</m:t>
                    </m:r>
                  </m:oMath>
                </a14:m>
                <a:r>
                  <a:rPr lang="en-US" sz="1200" b="1"/>
                  <a:t>) </a:t>
                </a:r>
                <a:r>
                  <a:rPr lang="en-US" sz="1200" b="0"/>
                  <a:t>yields the expression</a:t>
                </a:r>
                <a:r>
                  <a:rPr lang="en-US" sz="1200"/>
                  <a:t>: </a:t>
                </a:r>
                <a14:m>
                  <m:oMath xmlns:m="http://schemas.openxmlformats.org/officeDocument/2006/math">
                    <m:r>
                      <a:rPr lang="en-US" sz="1200" b="0" i="1" smtClean="0">
                        <a:solidFill>
                          <a:schemeClr val="tx1"/>
                        </a:solidFill>
                        <a:latin typeface="Cambria Math" panose="02040503050406030204" pitchFamily="18" charset="0"/>
                      </a:rPr>
                      <m:t>𝛱</m:t>
                    </m:r>
                    <m:r>
                      <a:rPr lang="en-US" sz="1200" b="0" i="0">
                        <a:solidFill>
                          <a:schemeClr val="tx1"/>
                        </a:solidFill>
                        <a:latin typeface="Cambria Math" panose="02040503050406030204" pitchFamily="18" charset="0"/>
                      </a:rPr>
                      <m:t>=</m:t>
                    </m:r>
                    <m:f>
                      <m:fPr>
                        <m:ctrlPr>
                          <a:rPr lang="en-US" sz="1200" b="0" i="1">
                            <a:solidFill>
                              <a:schemeClr val="tx1"/>
                            </a:solidFill>
                            <a:latin typeface="Cambria Math" panose="02040503050406030204" pitchFamily="18" charset="0"/>
                          </a:rPr>
                        </m:ctrlPr>
                      </m:fPr>
                      <m:num>
                        <m:r>
                          <a:rPr lang="en-US" sz="1200" b="0" i="0">
                            <a:solidFill>
                              <a:schemeClr val="tx1"/>
                            </a:solidFill>
                            <a:latin typeface="Cambria Math" panose="02040503050406030204" pitchFamily="18" charset="0"/>
                          </a:rPr>
                          <m:t>1</m:t>
                        </m:r>
                      </m:num>
                      <m:den>
                        <m:r>
                          <a:rPr lang="en-US" sz="1200" b="0" i="0">
                            <a:solidFill>
                              <a:schemeClr val="tx1"/>
                            </a:solidFill>
                            <a:latin typeface="Cambria Math" panose="02040503050406030204" pitchFamily="18" charset="0"/>
                          </a:rPr>
                          <m:t>2</m:t>
                        </m:r>
                      </m:den>
                    </m:f>
                    <m:sSup>
                      <m:sSupPr>
                        <m:ctrlPr>
                          <a:rPr lang="en-US" sz="1200" b="0" i="1">
                            <a:solidFill>
                              <a:schemeClr val="tx1"/>
                            </a:solidFill>
                            <a:latin typeface="Cambria Math" panose="02040503050406030204" pitchFamily="18" charset="0"/>
                          </a:rPr>
                        </m:ctrlPr>
                      </m:sSupPr>
                      <m:e>
                        <m:r>
                          <m:rPr>
                            <m:sty m:val="p"/>
                          </m:rPr>
                          <a:rPr lang="en-US" sz="1200" b="0" i="0">
                            <a:solidFill>
                              <a:schemeClr val="tx1"/>
                            </a:solidFill>
                            <a:latin typeface="Cambria Math" panose="02040503050406030204" pitchFamily="18" charset="0"/>
                          </a:rPr>
                          <m:t>u</m:t>
                        </m:r>
                      </m:e>
                      <m:sup>
                        <m:r>
                          <m:rPr>
                            <m:sty m:val="p"/>
                          </m:rPr>
                          <a:rPr lang="en-US" sz="1200" b="0" i="0">
                            <a:solidFill>
                              <a:schemeClr val="tx1"/>
                            </a:solidFill>
                            <a:latin typeface="Cambria Math" panose="02040503050406030204" pitchFamily="18" charset="0"/>
                          </a:rPr>
                          <m:t>T</m:t>
                        </m:r>
                      </m:sup>
                    </m:sSup>
                    <m:d>
                      <m:dPr>
                        <m:begChr m:val="["/>
                        <m:endChr m:val="]"/>
                        <m:ctrlPr>
                          <a:rPr lang="en-US" sz="1200" b="0" i="1">
                            <a:solidFill>
                              <a:schemeClr val="tx1"/>
                            </a:solidFill>
                            <a:latin typeface="Cambria Math" panose="02040503050406030204" pitchFamily="18" charset="0"/>
                          </a:rPr>
                        </m:ctrlPr>
                      </m:dPr>
                      <m:e>
                        <m:nary>
                          <m:naryPr>
                            <m:limLoc m:val="subSup"/>
                            <m:grow m:val="on"/>
                            <m:supHide m:val="on"/>
                            <m:ctrlPr>
                              <a:rPr lang="en-US" sz="1200" b="0" i="1">
                                <a:solidFill>
                                  <a:schemeClr val="tx1"/>
                                </a:solidFill>
                                <a:latin typeface="Cambria Math" panose="02040503050406030204" pitchFamily="18" charset="0"/>
                              </a:rPr>
                            </m:ctrlPr>
                          </m:naryPr>
                          <m:sub>
                            <m:r>
                              <a:rPr lang="en-US" sz="1200" b="0" i="1">
                                <a:solidFill>
                                  <a:schemeClr val="tx1"/>
                                </a:solidFill>
                                <a:latin typeface="Cambria Math" panose="02040503050406030204" pitchFamily="18" charset="0"/>
                              </a:rPr>
                              <m:t>𝑉</m:t>
                            </m:r>
                          </m:sub>
                          <m:sup/>
                          <m:e>
                            <m:r>
                              <a:rPr lang="en-US" sz="1200" b="0" i="0">
                                <a:solidFill>
                                  <a:schemeClr val="tx1"/>
                                </a:solidFill>
                                <a:latin typeface="Cambria Math" panose="02040503050406030204" pitchFamily="18" charset="0"/>
                              </a:rPr>
                              <m:t> </m:t>
                            </m:r>
                          </m:e>
                        </m:nary>
                        <m:d>
                          <m:dPr>
                            <m:ctrlPr>
                              <a:rPr lang="en-US" sz="1200" b="0" i="1">
                                <a:solidFill>
                                  <a:schemeClr val="tx1"/>
                                </a:solidFill>
                                <a:latin typeface="Cambria Math" panose="02040503050406030204" pitchFamily="18" charset="0"/>
                              </a:rPr>
                            </m:ctrlPr>
                          </m:dPr>
                          <m:e>
                            <m:sSup>
                              <m:sSupPr>
                                <m:ctrlPr>
                                  <a:rPr lang="en-US" sz="1200" b="0" i="1">
                                    <a:solidFill>
                                      <a:schemeClr val="tx1"/>
                                    </a:solidFill>
                                    <a:latin typeface="Cambria Math" panose="02040503050406030204" pitchFamily="18" charset="0"/>
                                  </a:rPr>
                                </m:ctrlPr>
                              </m:sSupPr>
                              <m:e>
                                <m:r>
                                  <m:rPr>
                                    <m:sty m:val="p"/>
                                  </m:rPr>
                                  <a:rPr lang="en-US" sz="1200" b="0" i="0">
                                    <a:solidFill>
                                      <a:schemeClr val="tx1"/>
                                    </a:solidFill>
                                    <a:latin typeface="Cambria Math" panose="02040503050406030204" pitchFamily="18" charset="0"/>
                                  </a:rPr>
                                  <m:t>B</m:t>
                                </m:r>
                              </m:e>
                              <m:sup>
                                <m:r>
                                  <m:rPr>
                                    <m:sty m:val="p"/>
                                  </m:rPr>
                                  <a:rPr lang="en-US" sz="1200" b="0" i="0">
                                    <a:solidFill>
                                      <a:schemeClr val="tx1"/>
                                    </a:solidFill>
                                    <a:latin typeface="Cambria Math" panose="02040503050406030204" pitchFamily="18" charset="0"/>
                                  </a:rPr>
                                  <m:t>T</m:t>
                                </m:r>
                              </m:sup>
                            </m:sSup>
                            <m:r>
                              <a:rPr lang="en-US" sz="1200" b="0" i="1">
                                <a:solidFill>
                                  <a:schemeClr val="tx1"/>
                                </a:solidFill>
                                <a:latin typeface="Cambria Math" panose="02040503050406030204" pitchFamily="18" charset="0"/>
                              </a:rPr>
                              <m:t>𝐸</m:t>
                            </m:r>
                            <m:r>
                              <m:rPr>
                                <m:sty m:val="p"/>
                              </m:rPr>
                              <a:rPr lang="en-US" sz="1200" b="0" i="0">
                                <a:solidFill>
                                  <a:schemeClr val="tx1"/>
                                </a:solidFill>
                                <a:latin typeface="Cambria Math" panose="02040503050406030204" pitchFamily="18" charset="0"/>
                              </a:rPr>
                              <m:t>B</m:t>
                            </m:r>
                          </m:e>
                        </m:d>
                        <m:r>
                          <a:rPr lang="en-US" sz="1200" b="0" i="1">
                            <a:solidFill>
                              <a:schemeClr val="tx1"/>
                            </a:solidFill>
                            <a:latin typeface="Cambria Math" panose="02040503050406030204" pitchFamily="18" charset="0"/>
                          </a:rPr>
                          <m:t>𝑑𝑉</m:t>
                        </m:r>
                      </m:e>
                    </m:d>
                    <m:r>
                      <m:rPr>
                        <m:sty m:val="p"/>
                      </m:rPr>
                      <a:rPr lang="en-US" sz="1200" b="0" i="0">
                        <a:solidFill>
                          <a:schemeClr val="tx1"/>
                        </a:solidFill>
                        <a:latin typeface="Cambria Math" panose="02040503050406030204" pitchFamily="18" charset="0"/>
                      </a:rPr>
                      <m:t>u</m:t>
                    </m:r>
                    <m:r>
                      <a:rPr lang="en-US" sz="1200" b="0" i="0">
                        <a:solidFill>
                          <a:schemeClr val="tx1"/>
                        </a:solidFill>
                        <a:latin typeface="Cambria Math" panose="02040503050406030204" pitchFamily="18" charset="0"/>
                      </a:rPr>
                      <m:t>−</m:t>
                    </m:r>
                    <m:sSup>
                      <m:sSupPr>
                        <m:ctrlPr>
                          <a:rPr lang="en-US" sz="1200" b="0" i="1">
                            <a:solidFill>
                              <a:schemeClr val="tx1"/>
                            </a:solidFill>
                            <a:latin typeface="Cambria Math" panose="02040503050406030204" pitchFamily="18" charset="0"/>
                          </a:rPr>
                        </m:ctrlPr>
                      </m:sSupPr>
                      <m:e>
                        <m:r>
                          <m:rPr>
                            <m:sty m:val="p"/>
                          </m:rPr>
                          <a:rPr lang="en-US" sz="1200" b="0" i="0">
                            <a:solidFill>
                              <a:schemeClr val="tx1"/>
                            </a:solidFill>
                            <a:latin typeface="Cambria Math" panose="02040503050406030204" pitchFamily="18" charset="0"/>
                          </a:rPr>
                          <m:t>u</m:t>
                        </m:r>
                      </m:e>
                      <m:sup>
                        <m:r>
                          <m:rPr>
                            <m:sty m:val="p"/>
                          </m:rPr>
                          <a:rPr lang="en-US" sz="1200" b="0" i="0">
                            <a:solidFill>
                              <a:schemeClr val="tx1"/>
                            </a:solidFill>
                            <a:latin typeface="Cambria Math" panose="02040503050406030204" pitchFamily="18" charset="0"/>
                          </a:rPr>
                          <m:t>T</m:t>
                        </m:r>
                      </m:sup>
                    </m:sSup>
                    <m:r>
                      <m:rPr>
                        <m:sty m:val="p"/>
                      </m:rPr>
                      <a:rPr lang="en-US" sz="1200" b="0" i="0">
                        <a:solidFill>
                          <a:schemeClr val="tx1"/>
                        </a:solidFill>
                        <a:latin typeface="Cambria Math" panose="02040503050406030204" pitchFamily="18" charset="0"/>
                      </a:rPr>
                      <m:t>f</m:t>
                    </m:r>
                  </m:oMath>
                </a14:m>
                <a:endParaRPr lang="en-US" sz="1200" b="0">
                  <a:effectLs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indent="0" algn="l">
                  <a:buFont typeface="Arial" panose="020B0604020202020204" pitchFamily="34" charset="0"/>
                  <a:buNone/>
                </a:pPr>
                <a:r>
                  <a:rPr lang="en-US" u="sng"/>
                  <a:t>Next slide</a:t>
                </a:r>
                <a:r>
                  <a:rPr lang="en-US"/>
                  <a:t>: Obtain the element stiffness matrix of this beam, by applying the principle of minimum potential energy.</a:t>
                </a:r>
              </a:p>
            </p:txBody>
          </p:sp>
        </mc:Choice>
        <mc:Fallback xmlns="">
          <p:sp>
            <p:nvSpPr>
              <p:cNvPr id="3" name="Notes Placeholder 2"/>
              <p:cNvSpPr>
                <a:spLocks noGrp="1"/>
              </p:cNvSpPr>
              <p:nvPr>
                <p:ph type="body" idx="1"/>
              </p:nvPr>
            </p:nvSpPr>
            <p:spPr/>
            <p:txBody>
              <a:bodyPr/>
              <a:lstStyle/>
              <a:p>
                <a:pPr algn="ctr"/>
                <a:r>
                  <a:rPr lang="en-US" b="1" i="1"/>
                  <a:t>1D FEA – Beam Element</a:t>
                </a:r>
              </a:p>
              <a:p>
                <a:pPr algn="ct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a:solidFill>
                      <a:schemeClr val="accent1"/>
                    </a:solidFill>
                  </a:rPr>
                  <a:t>Energy Approach</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The </a:t>
                </a:r>
                <a:r>
                  <a:rPr lang="en-US" sz="1200" b="1"/>
                  <a:t>strain-displacement </a:t>
                </a:r>
                <a:r>
                  <a:rPr lang="en-US" sz="1200"/>
                  <a:t>matrix </a:t>
                </a:r>
                <a:r>
                  <a:rPr lang="en-US" sz="1200" b="1" i="1"/>
                  <a:t>B</a:t>
                </a:r>
                <a:r>
                  <a:rPr lang="en-US" sz="1200"/>
                  <a:t> can be re-written as a function of the </a:t>
                </a:r>
                <a:r>
                  <a:rPr lang="en-US" sz="1200" b="1"/>
                  <a:t>shape functions </a:t>
                </a:r>
                <a:r>
                  <a:rPr lang="en-US" sz="1200" b="1" i="1"/>
                  <a:t>N</a:t>
                </a:r>
                <a:r>
                  <a:rPr lang="en-US" sz="1200" b="1"/>
                  <a:t> </a:t>
                </a:r>
                <a:r>
                  <a:rPr lang="en-US" sz="1200"/>
                  <a:t>and subsequently as a function of the </a:t>
                </a:r>
                <a:r>
                  <a:rPr lang="en-US" sz="1200" b="1"/>
                  <a:t>beam’s length </a:t>
                </a:r>
                <a:r>
                  <a:rPr lang="en-US" sz="1200" b="1" i="1"/>
                  <a:t>L: </a:t>
                </a:r>
                <a:r>
                  <a:rPr lang="en-US" sz="1200" b="1" i="0">
                    <a:solidFill>
                      <a:schemeClr val="tx1"/>
                    </a:solidFill>
                    <a:latin typeface="Cambria Math" panose="02040503050406030204" pitchFamily="18" charset="0"/>
                  </a:rPr>
                  <a:t>𝐁</a:t>
                </a:r>
                <a:r>
                  <a:rPr lang="en-US" sz="1200" b="0" i="0">
                    <a:solidFill>
                      <a:schemeClr val="tx1"/>
                    </a:solidFill>
                    <a:latin typeface="Cambria Math" panose="02040503050406030204" pitchFamily="18" charset="0"/>
                  </a:rPr>
                  <a:t>=𝑑/𝑑𝑥 [𝑁_𝑖 (𝜉) 𝑁_𝑗 (𝜉)]=𝑑/𝑑𝜉 [𝑁_𝑖 (𝜉) 𝑁_𝑗 (𝜉)]⋅𝑑𝜉/𝑑𝑥</a:t>
                </a:r>
                <a:r>
                  <a:rPr lang="en-US" sz="1200" b="0">
                    <a:solidFill>
                      <a:schemeClr val="tx1"/>
                    </a:solidFill>
                  </a:rPr>
                  <a:t> &amp; </a:t>
                </a:r>
                <a:r>
                  <a:rPr lang="en-US" sz="1200" b="0" i="0">
                    <a:solidFill>
                      <a:schemeClr val="tx1"/>
                    </a:solidFill>
                    <a:latin typeface="Cambria Math" panose="02040503050406030204" pitchFamily="18" charset="0"/>
                  </a:rPr>
                  <a:t>B=[■8(−1/𝐿&amp;1/𝐿)]</a:t>
                </a: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Under consideration of the </a:t>
                </a:r>
                <a:r>
                  <a:rPr lang="en-US" b="1"/>
                  <a:t>strain energy U </a:t>
                </a:r>
                <a:r>
                  <a:rPr lang="en-US"/>
                  <a:t>stored in the beam</a:t>
                </a:r>
                <a:r>
                  <a:rPr lang="en-US" sz="1200"/>
                  <a:t>, derived upon the expressions</a:t>
                </a:r>
                <a:r>
                  <a:rPr lang="en-US" sz="1200" baseline="0"/>
                  <a:t> of (</a:t>
                </a:r>
                <a:r>
                  <a:rPr lang="en-US" sz="1200" baseline="0" err="1"/>
                  <a:t>i</a:t>
                </a:r>
                <a:r>
                  <a:rPr lang="en-US" sz="1200" baseline="0"/>
                  <a:t>) stress</a:t>
                </a:r>
                <a:r>
                  <a:rPr lang="en-US" sz="1200"/>
                  <a:t> </a:t>
                </a:r>
                <a:r>
                  <a:rPr lang="en-US" sz="1200" b="0" i="0">
                    <a:effectLst/>
                    <a:latin typeface="Cambria Math" panose="02040503050406030204" pitchFamily="18" charset="0"/>
                    <a:ea typeface="Cambria Math" panose="02040503050406030204" pitchFamily="18" charset="0"/>
                    <a:cs typeface="Arial" panose="020B0604020202020204" pitchFamily="34" charset="0"/>
                  </a:rPr>
                  <a:t>𝜎=</a:t>
                </a:r>
                <a:r>
                  <a:rPr lang="en-US"/>
                  <a:t>E</a:t>
                </a:r>
                <a:r>
                  <a:rPr lang="en-US" sz="1200" i="0">
                    <a:solidFill>
                      <a:schemeClr val="tx1"/>
                    </a:solidFill>
                    <a:latin typeface="Cambria Math" panose="02040503050406030204" pitchFamily="18" charset="0"/>
                  </a:rPr>
                  <a:t>𝜀</a:t>
                </a:r>
                <a:r>
                  <a:rPr lang="en-US"/>
                  <a:t> = </a:t>
                </a:r>
                <a:r>
                  <a:rPr lang="en-US" err="1"/>
                  <a:t>Ebu</a:t>
                </a:r>
                <a:r>
                  <a:rPr lang="en-US"/>
                  <a:t> and</a:t>
                </a:r>
                <a:r>
                  <a:rPr lang="en-US" baseline="0"/>
                  <a:t> (ii) strain </a:t>
                </a:r>
                <a:r>
                  <a:rPr lang="en-US" sz="1200" b="0" i="0">
                    <a:solidFill>
                      <a:schemeClr val="tx1"/>
                    </a:solidFill>
                    <a:latin typeface="Cambria Math" panose="02040503050406030204" pitchFamily="18" charset="0"/>
                  </a:rPr>
                  <a:t>𝜀=𝑑𝑢/𝑑𝑥=[𝑑/𝑑𝑥 N]u=Bu</a:t>
                </a: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a:t>The </a:t>
                </a:r>
                <a:r>
                  <a:rPr lang="en-US" sz="1200" b="1" i="1"/>
                  <a:t>external force potential </a:t>
                </a:r>
                <a:r>
                  <a:rPr lang="en-US" sz="1200" b="1" i="0">
                    <a:latin typeface="Cambria Math" panose="02040503050406030204" pitchFamily="18" charset="0"/>
                    <a:ea typeface="Cambria Math" panose="02040503050406030204" pitchFamily="18" charset="0"/>
                  </a:rPr>
                  <a:t>𝛀</a:t>
                </a:r>
                <a:r>
                  <a:rPr lang="en-US" sz="1200"/>
                  <a:t> is defined as showcased</a:t>
                </a:r>
                <a:r>
                  <a:rPr lang="en-US" sz="1200" baseline="0"/>
                  <a:t> (product of the transverse of the nodal displacement and the nodal force).</a:t>
                </a:r>
                <a:endParaRPr lang="en-US" sz="12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t>The </a:t>
                </a:r>
                <a:r>
                  <a:rPr lang="en-US" sz="1200" b="1"/>
                  <a:t>total potential of the system </a:t>
                </a:r>
                <a:r>
                  <a:rPr lang="en-US" sz="1200" b="1" i="0">
                    <a:latin typeface="Cambria Math" panose="02040503050406030204" pitchFamily="18" charset="0"/>
                    <a:ea typeface="Cambria Math" panose="02040503050406030204" pitchFamily="18" charset="0"/>
                  </a:rPr>
                  <a:t>𝚷</a:t>
                </a:r>
                <a:r>
                  <a:rPr lang="en-US" sz="1200" b="1"/>
                  <a:t> (=U+</a:t>
                </a:r>
                <a:r>
                  <a:rPr lang="en-US" sz="1200" b="1" i="0">
                    <a:solidFill>
                      <a:schemeClr val="tx1"/>
                    </a:solidFill>
                    <a:latin typeface="Cambria Math" panose="02040503050406030204" pitchFamily="18" charset="0"/>
                  </a:rPr>
                  <a:t>𝛀</a:t>
                </a:r>
                <a:r>
                  <a:rPr lang="en-US" sz="1200" b="1"/>
                  <a:t>) </a:t>
                </a:r>
                <a:r>
                  <a:rPr lang="en-US" sz="1200" b="0"/>
                  <a:t>yields the expression</a:t>
                </a:r>
                <a:r>
                  <a:rPr lang="en-US" sz="1200"/>
                  <a:t>: </a:t>
                </a:r>
                <a:r>
                  <a:rPr lang="en-US" sz="1200" b="0" i="0">
                    <a:solidFill>
                      <a:schemeClr val="tx1"/>
                    </a:solidFill>
                    <a:latin typeface="Cambria Math" panose="02040503050406030204" pitchFamily="18" charset="0"/>
                  </a:rPr>
                  <a:t>𝛱=1/2 u^T [∫130_𝑉▒  (B^T 𝐸B)𝑑𝑉]u−u^T f</a:t>
                </a:r>
                <a:endParaRPr lang="en-US" sz="1200" b="0">
                  <a:effectLs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indent="0" algn="l">
                  <a:buFont typeface="Arial" panose="020B0604020202020204" pitchFamily="34" charset="0"/>
                  <a:buNone/>
                </a:pPr>
                <a:r>
                  <a:rPr lang="en-US" u="sng"/>
                  <a:t>Next slide</a:t>
                </a:r>
                <a:r>
                  <a:rPr lang="en-US"/>
                  <a:t>: Obtain the element stiffness matrix of this beam, by applying the principle of minimum potential energy.</a:t>
                </a:r>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28</a:t>
            </a:fld>
            <a:endParaRPr lang="en-US"/>
          </a:p>
        </p:txBody>
      </p:sp>
    </p:spTree>
    <p:extLst>
      <p:ext uri="{BB962C8B-B14F-4D97-AF65-F5344CB8AC3E}">
        <p14:creationId xmlns:p14="http://schemas.microsoft.com/office/powerpoint/2010/main" val="29660900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ctr"/>
                <a:r>
                  <a:rPr lang="en-US" b="1" i="1"/>
                  <a:t>1D FEA – Beam Element</a:t>
                </a:r>
              </a:p>
              <a:p>
                <a:pPr algn="ct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a:solidFill>
                      <a:schemeClr val="accent1"/>
                    </a:solidFill>
                  </a:rPr>
                  <a:t>Energy Approach</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By setting </a:t>
                </a:r>
                <a14:m>
                  <m:oMath xmlns:m="http://schemas.openxmlformats.org/officeDocument/2006/math">
                    <m:r>
                      <a:rPr lang="en-US" sz="1200" smtClean="0">
                        <a:latin typeface="Cambria Math" panose="02040503050406030204" pitchFamily="18" charset="0"/>
                      </a:rPr>
                      <m:t>𝜕</m:t>
                    </m:r>
                    <m:r>
                      <a:rPr lang="en-US" sz="1200" b="1" i="1">
                        <a:latin typeface="Cambria Math" panose="02040503050406030204" pitchFamily="18" charset="0"/>
                      </a:rPr>
                      <m:t>𝚷</m:t>
                    </m:r>
                    <m:r>
                      <a:rPr lang="en-US" sz="1200" b="0" i="1" smtClean="0">
                        <a:latin typeface="Cambria Math" panose="02040503050406030204" pitchFamily="18" charset="0"/>
                      </a:rPr>
                      <m:t>=0</m:t>
                    </m:r>
                  </m:oMath>
                </a14:m>
                <a:r>
                  <a:rPr lang="en-US"/>
                  <a:t>, i.e. applying the </a:t>
                </a:r>
                <a:r>
                  <a:rPr lang="en-US" sz="1200" err="1"/>
                  <a:t>the</a:t>
                </a:r>
                <a:r>
                  <a:rPr lang="en-US" sz="1200"/>
                  <a:t> principle of minimum potential energy,</a:t>
                </a:r>
                <a:r>
                  <a:rPr lang="en-US" sz="1200" baseline="0"/>
                  <a:t> it can be verified that the elements equation </a:t>
                </a:r>
                <a:r>
                  <a:rPr lang="en-US" sz="1200" baseline="0" err="1"/>
                  <a:t>ku</a:t>
                </a:r>
                <a:r>
                  <a:rPr lang="en-US" sz="1200" baseline="0"/>
                  <a:t>=f holds true.</a:t>
                </a:r>
                <a:r>
                  <a:rPr lang="en-US"/>
                  <a:t> This expression</a:t>
                </a:r>
                <a:r>
                  <a:rPr lang="en-US" baseline="0"/>
                  <a:t> is also true for other elements, not just the beam (or spring) element.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t>It if of note that the element’s stiffness can also be expressed as:</a:t>
                </a:r>
                <a14:m>
                  <m:oMath xmlns:m="http://schemas.openxmlformats.org/officeDocument/2006/math">
                    <m:r>
                      <a:rPr lang="en-US" sz="1800" b="0" i="0" smtClean="0">
                        <a:effectLst/>
                        <a:latin typeface="Cambria Math" panose="02040503050406030204" pitchFamily="18" charset="0"/>
                        <a:ea typeface="Calibri" panose="020F0502020204030204" pitchFamily="34" charset="0"/>
                        <a:cs typeface="Arial" panose="020B0604020202020204" pitchFamily="34" charset="0"/>
                      </a:rPr>
                      <m:t> </m:t>
                    </m:r>
                    <m:r>
                      <a:rPr lang="en-US" sz="1800" b="1" i="1" smtClean="0">
                        <a:effectLst/>
                        <a:latin typeface="Cambria Math" panose="02040503050406030204" pitchFamily="18" charset="0"/>
                        <a:ea typeface="Calibri" panose="020F0502020204030204" pitchFamily="34" charset="0"/>
                        <a:cs typeface="Arial" panose="020B0604020202020204" pitchFamily="34" charset="0"/>
                      </a:rPr>
                      <m:t>𝐤</m:t>
                    </m:r>
                    <m:r>
                      <a:rPr lang="en-US" sz="1800" i="1">
                        <a:effectLst/>
                        <a:latin typeface="Cambria Math" panose="02040503050406030204" pitchFamily="18" charset="0"/>
                        <a:ea typeface="Calibri" panose="020F0502020204030204" pitchFamily="34" charset="0"/>
                        <a:cs typeface="Arial" panose="020B0604020202020204" pitchFamily="34" charset="0"/>
                      </a:rPr>
                      <m:t>=</m:t>
                    </m:r>
                    <m:nary>
                      <m:naryPr>
                        <m:limLoc m:val="subSup"/>
                        <m:grow m:val="on"/>
                        <m:supHide m:val="on"/>
                        <m:ctrlPr>
                          <a:rPr lang="en-US" i="1">
                            <a:effectLst/>
                            <a:latin typeface="Cambria Math" panose="02040503050406030204" pitchFamily="18" charset="0"/>
                          </a:rPr>
                        </m:ctrlPr>
                      </m:naryPr>
                      <m:sub>
                        <m:r>
                          <a:rPr lang="en-US" sz="1800" i="1">
                            <a:effectLst/>
                            <a:latin typeface="Cambria Math" panose="02040503050406030204" pitchFamily="18" charset="0"/>
                            <a:ea typeface="Calibri" panose="020F0502020204030204" pitchFamily="34" charset="0"/>
                            <a:cs typeface="Arial" panose="020B0604020202020204" pitchFamily="34" charset="0"/>
                          </a:rPr>
                          <m:t>𝑉</m:t>
                        </m:r>
                      </m:sub>
                      <m:sup/>
                      <m:e>
                        <m:r>
                          <a:rPr lang="en-US" sz="1800" i="1">
                            <a:effectLst/>
                            <a:latin typeface="Cambria Math" panose="02040503050406030204" pitchFamily="18" charset="0"/>
                            <a:ea typeface="Calibri" panose="020F0502020204030204" pitchFamily="34" charset="0"/>
                            <a:cs typeface="Arial" panose="020B0604020202020204" pitchFamily="34" charset="0"/>
                          </a:rPr>
                          <m:t> </m:t>
                        </m:r>
                      </m:e>
                    </m:nary>
                    <m:d>
                      <m:dPr>
                        <m:ctrlPr>
                          <a:rPr lang="en-US" i="1">
                            <a:effectLst/>
                            <a:latin typeface="Cambria Math" panose="02040503050406030204" pitchFamily="18" charset="0"/>
                          </a:rPr>
                        </m:ctrlPr>
                      </m:dPr>
                      <m:e>
                        <m:sSup>
                          <m:sSupPr>
                            <m:ctrlPr>
                              <a:rPr lang="en-US" i="1">
                                <a:effectLst/>
                                <a:latin typeface="Cambria Math" panose="02040503050406030204" pitchFamily="18" charset="0"/>
                              </a:rPr>
                            </m:ctrlPr>
                          </m:sSupPr>
                          <m:e>
                            <m:r>
                              <a:rPr lang="en-US" sz="1800" b="1" i="1">
                                <a:effectLst/>
                                <a:latin typeface="Cambria Math" panose="02040503050406030204" pitchFamily="18" charset="0"/>
                                <a:ea typeface="Calibri" panose="020F0502020204030204" pitchFamily="34" charset="0"/>
                                <a:cs typeface="Arial" panose="020B0604020202020204" pitchFamily="34" charset="0"/>
                              </a:rPr>
                              <m:t>𝐁</m:t>
                            </m:r>
                          </m:e>
                          <m:sup>
                            <m:r>
                              <m:rPr>
                                <m:sty m:val="p"/>
                              </m:rPr>
                              <a:rPr lang="en-US" sz="1800">
                                <a:effectLst/>
                                <a:latin typeface="Cambria Math" panose="02040503050406030204" pitchFamily="18" charset="0"/>
                                <a:ea typeface="Calibri" panose="020F0502020204030204" pitchFamily="34" charset="0"/>
                                <a:cs typeface="Arial" panose="020B0604020202020204" pitchFamily="34" charset="0"/>
                              </a:rPr>
                              <m:t>T</m:t>
                            </m:r>
                          </m:sup>
                        </m:sSup>
                        <m:r>
                          <a:rPr lang="en-US" sz="1800" i="1">
                            <a:effectLst/>
                            <a:latin typeface="Cambria Math" panose="02040503050406030204" pitchFamily="18" charset="0"/>
                            <a:ea typeface="Calibri" panose="020F0502020204030204" pitchFamily="34" charset="0"/>
                            <a:cs typeface="Arial" panose="020B0604020202020204" pitchFamily="34" charset="0"/>
                          </a:rPr>
                          <m:t>𝐸</m:t>
                        </m:r>
                        <m:r>
                          <a:rPr lang="en-US" sz="1800" b="1" i="1">
                            <a:effectLst/>
                            <a:latin typeface="Cambria Math" panose="02040503050406030204" pitchFamily="18" charset="0"/>
                            <a:ea typeface="Calibri" panose="020F0502020204030204" pitchFamily="34" charset="0"/>
                            <a:cs typeface="Arial" panose="020B0604020202020204" pitchFamily="34" charset="0"/>
                          </a:rPr>
                          <m:t>𝐁</m:t>
                        </m:r>
                      </m:e>
                    </m:d>
                    <m:r>
                      <a:rPr lang="en-US" sz="1800" i="1">
                        <a:effectLst/>
                        <a:latin typeface="Cambria Math" panose="02040503050406030204" pitchFamily="18" charset="0"/>
                        <a:ea typeface="Calibri" panose="020F0502020204030204" pitchFamily="34" charset="0"/>
                        <a:cs typeface="Arial" panose="020B0604020202020204" pitchFamily="34" charset="0"/>
                      </a:rPr>
                      <m:t>𝑑𝑉</m:t>
                    </m:r>
                  </m:oMath>
                </a14:m>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r>
                  <a:rPr lang="en-US" sz="1200" i="1"/>
                  <a:t>Considering the </a:t>
                </a:r>
                <a:r>
                  <a:rPr lang="en-US" sz="1200" b="1"/>
                  <a:t>strain-displacement </a:t>
                </a:r>
                <a:r>
                  <a:rPr lang="en-US" sz="1200"/>
                  <a:t>matrix </a:t>
                </a:r>
                <a:r>
                  <a:rPr lang="en-US" sz="1200" b="1" i="1"/>
                  <a:t>B </a:t>
                </a:r>
                <a:r>
                  <a:rPr lang="en-US" sz="1200" i="1"/>
                  <a:t>the element stiffness matrix</a:t>
                </a:r>
                <a:r>
                  <a:rPr lang="en-US" sz="1200" b="1" i="1"/>
                  <a:t> k</a:t>
                </a:r>
                <a:r>
                  <a:rPr lang="en-US" sz="1200"/>
                  <a:t> for the bar element can be written as: k </a:t>
                </a:r>
                <a14:m>
                  <m:oMath xmlns:m="http://schemas.openxmlformats.org/officeDocument/2006/math">
                    <m:r>
                      <a:rPr lang="en-US" sz="1200" b="0" i="0" smtClean="0">
                        <a:solidFill>
                          <a:schemeClr val="tx1"/>
                        </a:solidFill>
                        <a:latin typeface="Cambria Math" panose="02040503050406030204" pitchFamily="18" charset="0"/>
                      </a:rPr>
                      <m:t>=</m:t>
                    </m:r>
                    <m:nary>
                      <m:naryPr>
                        <m:limLoc m:val="subSup"/>
                        <m:grow m:val="on"/>
                        <m:ctrlPr>
                          <a:rPr lang="en-US" sz="1200" b="0" i="1">
                            <a:solidFill>
                              <a:schemeClr val="tx1"/>
                            </a:solidFill>
                            <a:latin typeface="Cambria Math" panose="02040503050406030204" pitchFamily="18" charset="0"/>
                          </a:rPr>
                        </m:ctrlPr>
                      </m:naryPr>
                      <m:sub>
                        <m:r>
                          <a:rPr lang="en-US" sz="1200" b="0" i="0">
                            <a:solidFill>
                              <a:schemeClr val="tx1"/>
                            </a:solidFill>
                            <a:latin typeface="Cambria Math" panose="02040503050406030204" pitchFamily="18" charset="0"/>
                          </a:rPr>
                          <m:t>0</m:t>
                        </m:r>
                      </m:sub>
                      <m:sup>
                        <m:r>
                          <a:rPr lang="en-US" sz="1200" b="0" i="1">
                            <a:solidFill>
                              <a:schemeClr val="tx1"/>
                            </a:solidFill>
                            <a:latin typeface="Cambria Math" panose="02040503050406030204" pitchFamily="18" charset="0"/>
                          </a:rPr>
                          <m:t>𝐿</m:t>
                        </m:r>
                      </m:sup>
                      <m:e>
                        <m:r>
                          <a:rPr lang="en-US" sz="1200" b="0" i="0">
                            <a:solidFill>
                              <a:schemeClr val="tx1"/>
                            </a:solidFill>
                            <a:latin typeface="Cambria Math" panose="02040503050406030204" pitchFamily="18" charset="0"/>
                          </a:rPr>
                          <m:t> </m:t>
                        </m:r>
                      </m:e>
                    </m:nary>
                    <m:d>
                      <m:dPr>
                        <m:begChr m:val="{"/>
                        <m:endChr m:val="}"/>
                        <m:ctrlPr>
                          <a:rPr lang="en-US" sz="1200" b="0" i="1">
                            <a:solidFill>
                              <a:schemeClr val="tx1"/>
                            </a:solidFill>
                            <a:latin typeface="Cambria Math" panose="02040503050406030204" pitchFamily="18" charset="0"/>
                          </a:rPr>
                        </m:ctrlPr>
                      </m:dPr>
                      <m:e>
                        <m:eqArr>
                          <m:eqArrPr>
                            <m:ctrlPr>
                              <a:rPr lang="en-US" sz="1200" b="0" i="1">
                                <a:solidFill>
                                  <a:schemeClr val="tx1"/>
                                </a:solidFill>
                                <a:latin typeface="Cambria Math" panose="02040503050406030204" pitchFamily="18" charset="0"/>
                              </a:rPr>
                            </m:ctrlPr>
                          </m:eqArrPr>
                          <m:e>
                            <m:r>
                              <a:rPr lang="en-US" sz="1200" b="0" i="0">
                                <a:solidFill>
                                  <a:schemeClr val="tx1"/>
                                </a:solidFill>
                                <a:latin typeface="Cambria Math" panose="02040503050406030204" pitchFamily="18" charset="0"/>
                              </a:rPr>
                              <m:t>&amp;−</m:t>
                            </m:r>
                            <m:f>
                              <m:fPr>
                                <m:type m:val="lin"/>
                                <m:ctrlPr>
                                  <a:rPr lang="en-US" sz="1200" b="0" i="1">
                                    <a:solidFill>
                                      <a:schemeClr val="tx1"/>
                                    </a:solidFill>
                                    <a:latin typeface="Cambria Math" panose="02040503050406030204" pitchFamily="18" charset="0"/>
                                  </a:rPr>
                                </m:ctrlPr>
                              </m:fPr>
                              <m:num>
                                <m:r>
                                  <a:rPr lang="en-US" sz="1200" b="0" i="0">
                                    <a:solidFill>
                                      <a:schemeClr val="tx1"/>
                                    </a:solidFill>
                                    <a:latin typeface="Cambria Math" panose="02040503050406030204" pitchFamily="18" charset="0"/>
                                  </a:rPr>
                                  <m:t>1</m:t>
                                </m:r>
                              </m:num>
                              <m:den>
                                <m:r>
                                  <a:rPr lang="en-US" sz="1200" b="0" i="1">
                                    <a:solidFill>
                                      <a:schemeClr val="tx1"/>
                                    </a:solidFill>
                                    <a:latin typeface="Cambria Math" panose="02040503050406030204" pitchFamily="18" charset="0"/>
                                  </a:rPr>
                                  <m:t>𝐿</m:t>
                                </m:r>
                              </m:den>
                            </m:f>
                          </m:e>
                          <m:e>
                            <m:r>
                              <a:rPr lang="en-US" sz="1200" b="0" i="0">
                                <a:solidFill>
                                  <a:schemeClr val="tx1"/>
                                </a:solidFill>
                                <a:latin typeface="Cambria Math" panose="02040503050406030204" pitchFamily="18" charset="0"/>
                              </a:rPr>
                              <m:t>&amp;</m:t>
                            </m:r>
                            <m:f>
                              <m:fPr>
                                <m:type m:val="lin"/>
                                <m:ctrlPr>
                                  <a:rPr lang="en-US" sz="1200" b="0" i="1">
                                    <a:solidFill>
                                      <a:schemeClr val="tx1"/>
                                    </a:solidFill>
                                    <a:latin typeface="Cambria Math" panose="02040503050406030204" pitchFamily="18" charset="0"/>
                                  </a:rPr>
                                </m:ctrlPr>
                              </m:fPr>
                              <m:num>
                                <m:r>
                                  <a:rPr lang="en-US" sz="1200" b="0" i="0">
                                    <a:solidFill>
                                      <a:schemeClr val="tx1"/>
                                    </a:solidFill>
                                    <a:latin typeface="Cambria Math" panose="02040503050406030204" pitchFamily="18" charset="0"/>
                                  </a:rPr>
                                  <m:t>1</m:t>
                                </m:r>
                              </m:num>
                              <m:den>
                                <m:r>
                                  <a:rPr lang="en-US" sz="1200" b="0" i="1">
                                    <a:solidFill>
                                      <a:schemeClr val="tx1"/>
                                    </a:solidFill>
                                    <a:latin typeface="Cambria Math" panose="02040503050406030204" pitchFamily="18" charset="0"/>
                                  </a:rPr>
                                  <m:t>𝐿</m:t>
                                </m:r>
                              </m:den>
                            </m:f>
                          </m:e>
                        </m:eqArr>
                      </m:e>
                    </m:d>
                    <m:r>
                      <a:rPr lang="en-US" sz="1200" b="0" i="1">
                        <a:solidFill>
                          <a:schemeClr val="tx1"/>
                        </a:solidFill>
                        <a:latin typeface="Cambria Math" panose="02040503050406030204" pitchFamily="18" charset="0"/>
                      </a:rPr>
                      <m:t>𝐸</m:t>
                    </m:r>
                    <m:d>
                      <m:dPr>
                        <m:begChr m:val="["/>
                        <m:endChr m:val="]"/>
                        <m:ctrlPr>
                          <a:rPr lang="en-US" sz="1200" b="0" i="1">
                            <a:solidFill>
                              <a:schemeClr val="tx1"/>
                            </a:solidFill>
                            <a:latin typeface="Cambria Math" panose="02040503050406030204" pitchFamily="18" charset="0"/>
                          </a:rPr>
                        </m:ctrlPr>
                      </m:dPr>
                      <m:e>
                        <m:eqArr>
                          <m:eqArrPr>
                            <m:ctrlPr>
                              <a:rPr lang="en-US" sz="1200" b="0" i="1">
                                <a:solidFill>
                                  <a:schemeClr val="tx1"/>
                                </a:solidFill>
                                <a:latin typeface="Cambria Math" panose="02040503050406030204" pitchFamily="18" charset="0"/>
                              </a:rPr>
                            </m:ctrlPr>
                          </m:eqArrPr>
                          <m:e>
                            <m:r>
                              <a:rPr lang="en-US" sz="1200" b="0" i="0">
                                <a:solidFill>
                                  <a:schemeClr val="tx1"/>
                                </a:solidFill>
                                <a:latin typeface="Cambria Math" panose="02040503050406030204" pitchFamily="18" charset="0"/>
                              </a:rPr>
                              <m:t>&amp;−</m:t>
                            </m:r>
                            <m:f>
                              <m:fPr>
                                <m:type m:val="lin"/>
                                <m:ctrlPr>
                                  <a:rPr lang="en-US" sz="1200" b="0" i="1">
                                    <a:solidFill>
                                      <a:schemeClr val="tx1"/>
                                    </a:solidFill>
                                    <a:latin typeface="Cambria Math" panose="02040503050406030204" pitchFamily="18" charset="0"/>
                                  </a:rPr>
                                </m:ctrlPr>
                              </m:fPr>
                              <m:num>
                                <m:r>
                                  <a:rPr lang="en-US" sz="1200" b="0" i="0">
                                    <a:solidFill>
                                      <a:schemeClr val="tx1"/>
                                    </a:solidFill>
                                    <a:latin typeface="Cambria Math" panose="02040503050406030204" pitchFamily="18" charset="0"/>
                                  </a:rPr>
                                  <m:t>1</m:t>
                                </m:r>
                              </m:num>
                              <m:den>
                                <m:r>
                                  <a:rPr lang="en-US" sz="1200" b="0" i="1">
                                    <a:solidFill>
                                      <a:schemeClr val="tx1"/>
                                    </a:solidFill>
                                    <a:latin typeface="Cambria Math" panose="02040503050406030204" pitchFamily="18" charset="0"/>
                                  </a:rPr>
                                  <m:t>𝐿</m:t>
                                </m:r>
                              </m:den>
                            </m:f>
                            <m:r>
                              <a:rPr lang="en-US" sz="1200" b="0" i="0">
                                <a:solidFill>
                                  <a:schemeClr val="tx1"/>
                                </a:solidFill>
                                <a:latin typeface="Cambria Math" panose="02040503050406030204" pitchFamily="18" charset="0"/>
                              </a:rPr>
                              <m:t>    &amp;&amp;</m:t>
                            </m:r>
                            <m:f>
                              <m:fPr>
                                <m:type m:val="lin"/>
                                <m:ctrlPr>
                                  <a:rPr lang="en-US" sz="1200" b="0" i="1">
                                    <a:solidFill>
                                      <a:schemeClr val="tx1"/>
                                    </a:solidFill>
                                    <a:latin typeface="Cambria Math" panose="02040503050406030204" pitchFamily="18" charset="0"/>
                                  </a:rPr>
                                </m:ctrlPr>
                              </m:fPr>
                              <m:num>
                                <m:r>
                                  <a:rPr lang="en-US" sz="1200" b="0" i="0">
                                    <a:solidFill>
                                      <a:schemeClr val="tx1"/>
                                    </a:solidFill>
                                    <a:latin typeface="Cambria Math" panose="02040503050406030204" pitchFamily="18" charset="0"/>
                                  </a:rPr>
                                  <m:t>1</m:t>
                                </m:r>
                              </m:num>
                              <m:den>
                                <m:r>
                                  <a:rPr lang="en-US" sz="1200" b="0" i="1">
                                    <a:solidFill>
                                      <a:schemeClr val="tx1"/>
                                    </a:solidFill>
                                    <a:latin typeface="Cambria Math" panose="02040503050406030204" pitchFamily="18" charset="0"/>
                                  </a:rPr>
                                  <m:t>𝐿</m:t>
                                </m:r>
                              </m:den>
                            </m:f>
                          </m:e>
                        </m:eqArr>
                      </m:e>
                    </m:d>
                    <m:r>
                      <a:rPr lang="en-US" sz="1200" b="0" i="1">
                        <a:solidFill>
                          <a:schemeClr val="tx1"/>
                        </a:solidFill>
                        <a:latin typeface="Cambria Math" panose="02040503050406030204" pitchFamily="18" charset="0"/>
                      </a:rPr>
                      <m:t>𝐴𝑑𝑥</m:t>
                    </m:r>
                    <m:r>
                      <a:rPr lang="en-US" sz="1200" b="0" i="0">
                        <a:solidFill>
                          <a:schemeClr val="tx1"/>
                        </a:solidFill>
                        <a:latin typeface="Cambria Math" panose="02040503050406030204" pitchFamily="18" charset="0"/>
                      </a:rPr>
                      <m:t>=</m:t>
                    </m:r>
                    <m:f>
                      <m:fPr>
                        <m:ctrlPr>
                          <a:rPr lang="en-US" sz="1200" b="0" i="1">
                            <a:solidFill>
                              <a:schemeClr val="tx1"/>
                            </a:solidFill>
                            <a:latin typeface="Cambria Math" panose="02040503050406030204" pitchFamily="18" charset="0"/>
                          </a:rPr>
                        </m:ctrlPr>
                      </m:fPr>
                      <m:num>
                        <m:r>
                          <a:rPr lang="en-US" sz="1200" b="0" i="1">
                            <a:solidFill>
                              <a:schemeClr val="tx1"/>
                            </a:solidFill>
                            <a:latin typeface="Cambria Math" panose="02040503050406030204" pitchFamily="18" charset="0"/>
                          </a:rPr>
                          <m:t>𝐸𝐴</m:t>
                        </m:r>
                      </m:num>
                      <m:den>
                        <m:r>
                          <a:rPr lang="en-US" sz="1200" b="0" i="1">
                            <a:solidFill>
                              <a:schemeClr val="tx1"/>
                            </a:solidFill>
                            <a:latin typeface="Cambria Math" panose="02040503050406030204" pitchFamily="18" charset="0"/>
                          </a:rPr>
                          <m:t>𝐿</m:t>
                        </m:r>
                      </m:den>
                    </m:f>
                    <m:d>
                      <m:dPr>
                        <m:begChr m:val="["/>
                        <m:endChr m:val="]"/>
                        <m:ctrlPr>
                          <a:rPr lang="en-US" sz="1200" b="0" i="1">
                            <a:solidFill>
                              <a:schemeClr val="tx1"/>
                            </a:solidFill>
                            <a:latin typeface="Cambria Math" panose="02040503050406030204" pitchFamily="18" charset="0"/>
                          </a:rPr>
                        </m:ctrlPr>
                      </m:dPr>
                      <m:e>
                        <m:m>
                          <m:mPr>
                            <m:plcHide m:val="on"/>
                            <m:mcs>
                              <m:mc>
                                <m:mcPr>
                                  <m:count m:val="2"/>
                                  <m:mcJc m:val="center"/>
                                </m:mcPr>
                              </m:mc>
                            </m:mcs>
                            <m:ctrlPr>
                              <a:rPr lang="en-US" sz="1200" b="0" i="1">
                                <a:solidFill>
                                  <a:schemeClr val="tx1"/>
                                </a:solidFill>
                                <a:latin typeface="Cambria Math" panose="02040503050406030204" pitchFamily="18" charset="0"/>
                              </a:rPr>
                            </m:ctrlPr>
                          </m:mPr>
                          <m:mr>
                            <m:e>
                              <m:r>
                                <a:rPr lang="en-US" sz="1200" b="0" i="0">
                                  <a:solidFill>
                                    <a:schemeClr val="tx1"/>
                                  </a:solidFill>
                                  <a:latin typeface="Cambria Math" panose="02040503050406030204" pitchFamily="18" charset="0"/>
                                </a:rPr>
                                <m:t>1</m:t>
                              </m:r>
                            </m:e>
                            <m:e>
                              <m:r>
                                <a:rPr lang="en-US" sz="1200" b="0" i="0">
                                  <a:solidFill>
                                    <a:schemeClr val="tx1"/>
                                  </a:solidFill>
                                  <a:latin typeface="Cambria Math" panose="02040503050406030204" pitchFamily="18" charset="0"/>
                                </a:rPr>
                                <m:t>−1</m:t>
                              </m:r>
                            </m:e>
                          </m:mr>
                          <m:mr>
                            <m:e>
                              <m:r>
                                <a:rPr lang="en-US" sz="1200" b="0" i="0">
                                  <a:solidFill>
                                    <a:schemeClr val="tx1"/>
                                  </a:solidFill>
                                  <a:latin typeface="Cambria Math" panose="02040503050406030204" pitchFamily="18" charset="0"/>
                                </a:rPr>
                                <m:t>−1</m:t>
                              </m:r>
                            </m:e>
                            <m:e>
                              <m:r>
                                <a:rPr lang="en-US" sz="1200" b="0" i="0">
                                  <a:solidFill>
                                    <a:schemeClr val="tx1"/>
                                  </a:solidFill>
                                  <a:latin typeface="Cambria Math" panose="02040503050406030204" pitchFamily="18" charset="0"/>
                                </a:rPr>
                                <m:t>1</m:t>
                              </m:r>
                            </m:e>
                          </m:mr>
                        </m:m>
                      </m:e>
                    </m:d>
                  </m:oMath>
                </a14:m>
                <a:endParaRPr lang="en-US" sz="1200">
                  <a:effectLs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algn="just"/>
                <a:r>
                  <a:rPr lang="en-US"/>
                  <a:t>Note: </a:t>
                </a:r>
                <a:r>
                  <a:rPr lang="en-US" sz="1200" i="1"/>
                  <a:t>This is expression is identical to the one obtained from the direct method. Recalling the expressions for </a:t>
                </a:r>
                <a:r>
                  <a:rPr lang="en-US" sz="1200" i="1" err="1"/>
                  <a:t>i</a:t>
                </a:r>
                <a:r>
                  <a:rPr lang="en-US" sz="1200" i="1"/>
                  <a:t>) the </a:t>
                </a:r>
                <a:r>
                  <a:rPr lang="en-US" sz="1200"/>
                  <a:t>total potential of the system </a:t>
                </a:r>
                <a14:m>
                  <m:oMath xmlns:m="http://schemas.openxmlformats.org/officeDocument/2006/math">
                    <m:r>
                      <a:rPr lang="en-US" sz="1200" b="0" i="1" smtClean="0">
                        <a:latin typeface="Cambria Math" panose="02040503050406030204" pitchFamily="18" charset="0"/>
                        <a:ea typeface="Cambria Math" panose="02040503050406030204" pitchFamily="18" charset="0"/>
                      </a:rPr>
                      <m:t>𝛱</m:t>
                    </m:r>
                  </m:oMath>
                </a14:m>
                <a:r>
                  <a:rPr lang="en-US" sz="1200"/>
                  <a:t> </a:t>
                </a:r>
                <a:r>
                  <a:rPr lang="en-US" sz="1200" i="1"/>
                  <a:t>and ii) the element’s stiffness matrix, the element’s strain energy can be expresses as</a:t>
                </a:r>
                <a:r>
                  <a:rPr lang="en-US" sz="1200" i="1" baseline="0"/>
                  <a:t> </a:t>
                </a:r>
                <a14:m>
                  <m:oMath xmlns:m="http://schemas.openxmlformats.org/officeDocument/2006/math">
                    <m:r>
                      <a:rPr lang="en-US" sz="1200" b="0" i="1" smtClean="0">
                        <a:latin typeface="Cambria Math" panose="02040503050406030204" pitchFamily="18" charset="0"/>
                      </a:rPr>
                      <m:t>𝑈</m:t>
                    </m:r>
                    <m:r>
                      <a:rPr lang="en-US" sz="1200" b="0" i="1">
                        <a:latin typeface="Cambria Math" panose="02040503050406030204" pitchFamily="18" charset="0"/>
                      </a:rPr>
                      <m:t>=</m:t>
                    </m:r>
                    <m:f>
                      <m:fPr>
                        <m:ctrlPr>
                          <a:rPr lang="en-US" sz="1200" i="1">
                            <a:latin typeface="Cambria Math" panose="02040503050406030204" pitchFamily="18" charset="0"/>
                          </a:rPr>
                        </m:ctrlPr>
                      </m:fPr>
                      <m:num>
                        <m:r>
                          <a:rPr lang="en-US" sz="1200" b="0" i="1">
                            <a:latin typeface="Cambria Math" panose="02040503050406030204" pitchFamily="18" charset="0"/>
                          </a:rPr>
                          <m:t>1</m:t>
                        </m:r>
                      </m:num>
                      <m:den>
                        <m:r>
                          <a:rPr lang="en-US" sz="1200" b="0" i="1">
                            <a:latin typeface="Cambria Math" panose="02040503050406030204" pitchFamily="18" charset="0"/>
                          </a:rPr>
                          <m:t>2</m:t>
                        </m:r>
                      </m:den>
                    </m:f>
                    <m:sSup>
                      <m:sSupPr>
                        <m:ctrlPr>
                          <a:rPr lang="en-US" sz="1200" i="1">
                            <a:latin typeface="Cambria Math" panose="02040503050406030204" pitchFamily="18" charset="0"/>
                          </a:rPr>
                        </m:ctrlPr>
                      </m:sSupPr>
                      <m:e>
                        <m:r>
                          <a:rPr lang="en-US" sz="1200" b="0" i="1">
                            <a:latin typeface="Cambria Math" panose="02040503050406030204" pitchFamily="18" charset="0"/>
                          </a:rPr>
                          <m:t>𝑢</m:t>
                        </m:r>
                      </m:e>
                      <m:sup>
                        <m:r>
                          <a:rPr lang="en-US" sz="1200" b="0" i="1">
                            <a:latin typeface="Cambria Math" panose="02040503050406030204" pitchFamily="18" charset="0"/>
                          </a:rPr>
                          <m:t>𝑇</m:t>
                        </m:r>
                      </m:sup>
                    </m:sSup>
                    <m:r>
                      <a:rPr lang="en-US" sz="1200" b="0" i="1" smtClean="0">
                        <a:latin typeface="Cambria Math" panose="02040503050406030204" pitchFamily="18" charset="0"/>
                      </a:rPr>
                      <m:t>𝑘𝑢</m:t>
                    </m:r>
                    <m:r>
                      <a:rPr lang="en-US" sz="1200" b="0" i="1" smtClean="0">
                        <a:latin typeface="Cambria Math" panose="02040503050406030204" pitchFamily="18" charset="0"/>
                      </a:rPr>
                      <m:t> </m:t>
                    </m:r>
                  </m:oMath>
                </a14:m>
                <a:r>
                  <a:rPr lang="en-US" sz="1200" i="1"/>
                  <a:t>, which links the case of this bar/beam element back to the initial spring example.</a:t>
                </a:r>
                <a:endParaRPr lang="en-GB" sz="1200" i="1"/>
              </a:p>
              <a:p>
                <a:pPr marL="0" indent="0" algn="l">
                  <a:buFont typeface="Arial" panose="020B0604020202020204" pitchFamily="34" charset="0"/>
                  <a:buNone/>
                </a:pPr>
                <a:endParaRPr lang="en-US"/>
              </a:p>
              <a:p>
                <a:pPr marL="0" indent="0" algn="l">
                  <a:buFont typeface="Arial" panose="020B0604020202020204" pitchFamily="34" charset="0"/>
                  <a:buNone/>
                </a:pPr>
                <a:r>
                  <a:rPr lang="en-US" u="sng"/>
                  <a:t>Next slide</a:t>
                </a:r>
                <a:r>
                  <a:rPr lang="en-US"/>
                  <a:t>: Now, the applied knowledge on the mathematical model underlying the calculation of 1D beam elements in FEA will be tested in exercises and verified/compared with the numerical results in Ansys Mechanical.</a:t>
                </a:r>
              </a:p>
            </p:txBody>
          </p:sp>
        </mc:Choice>
        <mc:Fallback xmlns="">
          <p:sp>
            <p:nvSpPr>
              <p:cNvPr id="3" name="Notes Placeholder 2"/>
              <p:cNvSpPr>
                <a:spLocks noGrp="1"/>
              </p:cNvSpPr>
              <p:nvPr>
                <p:ph type="body" idx="1"/>
              </p:nvPr>
            </p:nvSpPr>
            <p:spPr/>
            <p:txBody>
              <a:bodyPr/>
              <a:lstStyle/>
              <a:p>
                <a:pPr algn="ctr"/>
                <a:r>
                  <a:rPr lang="en-US" b="1" i="1"/>
                  <a:t>1D FEA – Beam Element</a:t>
                </a:r>
              </a:p>
              <a:p>
                <a:pPr algn="ct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a:solidFill>
                      <a:schemeClr val="accent1"/>
                    </a:solidFill>
                  </a:rPr>
                  <a:t>Energy Approach</a:t>
                </a: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By setting </a:t>
                </a:r>
                <a:r>
                  <a:rPr lang="en-US" sz="1200" i="0">
                    <a:latin typeface="Cambria Math" panose="02040503050406030204" pitchFamily="18" charset="0"/>
                  </a:rPr>
                  <a:t>𝜕</a:t>
                </a:r>
                <a:r>
                  <a:rPr lang="en-US" sz="1200" b="1" i="0">
                    <a:latin typeface="Cambria Math" panose="02040503050406030204" pitchFamily="18" charset="0"/>
                  </a:rPr>
                  <a:t>𝚷</a:t>
                </a:r>
                <a:r>
                  <a:rPr lang="en-US" sz="1200" b="0" i="0">
                    <a:latin typeface="Cambria Math" panose="02040503050406030204" pitchFamily="18" charset="0"/>
                  </a:rPr>
                  <a:t>=0</a:t>
                </a:r>
                <a:r>
                  <a:rPr lang="en-US"/>
                  <a:t>, i.e. applying the </a:t>
                </a:r>
                <a:r>
                  <a:rPr lang="en-US" sz="1200" err="1"/>
                  <a:t>the</a:t>
                </a:r>
                <a:r>
                  <a:rPr lang="en-US" sz="1200"/>
                  <a:t> principle of minimum potential energy,</a:t>
                </a:r>
                <a:r>
                  <a:rPr lang="en-US" sz="1200" baseline="0"/>
                  <a:t> it can be verified that the elements equation </a:t>
                </a:r>
                <a:r>
                  <a:rPr lang="en-US" sz="1200" baseline="0" err="1"/>
                  <a:t>ku</a:t>
                </a:r>
                <a:r>
                  <a:rPr lang="en-US" sz="1200" baseline="0"/>
                  <a:t>=f holds true.</a:t>
                </a:r>
                <a:r>
                  <a:rPr lang="en-US"/>
                  <a:t> This expression</a:t>
                </a:r>
                <a:r>
                  <a:rPr lang="en-US" baseline="0"/>
                  <a:t> is also true for other elements, not just the beam (or spring) element.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t>It if of note that the element’s stiffness can also be expressed as:</a:t>
                </a:r>
                <a:r>
                  <a:rPr lang="en-US" sz="1800" b="0" i="0">
                    <a:effectLst/>
                    <a:latin typeface="Cambria Math" panose="02040503050406030204" pitchFamily="18" charset="0"/>
                    <a:ea typeface="Calibri" panose="020F0502020204030204" pitchFamily="34" charset="0"/>
                    <a:cs typeface="Arial" panose="020B0604020202020204" pitchFamily="34" charset="0"/>
                  </a:rPr>
                  <a:t> </a:t>
                </a:r>
                <a:r>
                  <a:rPr lang="en-US" sz="1800" b="1" i="0">
                    <a:effectLst/>
                    <a:latin typeface="Cambria Math" panose="02040503050406030204" pitchFamily="18" charset="0"/>
                    <a:ea typeface="Calibri" panose="020F0502020204030204" pitchFamily="34" charset="0"/>
                    <a:cs typeface="Arial" panose="020B0604020202020204" pitchFamily="34" charset="0"/>
                  </a:rPr>
                  <a:t>𝐤</a:t>
                </a:r>
                <a:r>
                  <a:rPr lang="en-US" sz="1800" i="0">
                    <a:effectLst/>
                    <a:latin typeface="Cambria Math" panose="02040503050406030204" pitchFamily="18" charset="0"/>
                    <a:ea typeface="Calibri" panose="020F0502020204030204" pitchFamily="34" charset="0"/>
                    <a:cs typeface="Arial" panose="020B0604020202020204" pitchFamily="34" charset="0"/>
                  </a:rPr>
                  <a:t>=</a:t>
                </a:r>
                <a:r>
                  <a:rPr lang="en-US" i="0">
                    <a:effectLst/>
                    <a:latin typeface="Cambria Math" panose="02040503050406030204" pitchFamily="18" charset="0"/>
                  </a:rPr>
                  <a:t>∫130</a:t>
                </a:r>
                <a:r>
                  <a:rPr lang="en-US" sz="1800" i="0">
                    <a:effectLst/>
                    <a:latin typeface="Cambria Math" panose="02040503050406030204" pitchFamily="18" charset="0"/>
                  </a:rPr>
                  <a:t>_</a:t>
                </a:r>
                <a:r>
                  <a:rPr lang="en-US" sz="1800" i="0">
                    <a:effectLst/>
                    <a:latin typeface="Cambria Math" panose="02040503050406030204" pitchFamily="18" charset="0"/>
                    <a:ea typeface="Calibri" panose="020F0502020204030204" pitchFamily="34" charset="0"/>
                    <a:cs typeface="Arial" panose="020B0604020202020204" pitchFamily="34" charset="0"/>
                  </a:rPr>
                  <a:t>𝑉▒  </a:t>
                </a:r>
                <a:r>
                  <a:rPr lang="en-US" i="0">
                    <a:effectLst/>
                    <a:latin typeface="Cambria Math" panose="02040503050406030204" pitchFamily="18" charset="0"/>
                  </a:rPr>
                  <a:t>(</a:t>
                </a:r>
                <a:r>
                  <a:rPr lang="en-US" sz="1800" b="1" i="0">
                    <a:effectLst/>
                    <a:latin typeface="Cambria Math" panose="02040503050406030204" pitchFamily="18" charset="0"/>
                    <a:ea typeface="Calibri" panose="020F0502020204030204" pitchFamily="34" charset="0"/>
                    <a:cs typeface="Arial" panose="020B0604020202020204" pitchFamily="34" charset="0"/>
                  </a:rPr>
                  <a:t>𝐁^</a:t>
                </a:r>
                <a:r>
                  <a:rPr lang="en-US" sz="1800" i="0">
                    <a:effectLst/>
                    <a:latin typeface="Cambria Math" panose="02040503050406030204" pitchFamily="18" charset="0"/>
                    <a:ea typeface="Calibri" panose="020F0502020204030204" pitchFamily="34" charset="0"/>
                    <a:cs typeface="Arial" panose="020B0604020202020204" pitchFamily="34" charset="0"/>
                  </a:rPr>
                  <a:t>T 𝐸</a:t>
                </a:r>
                <a:r>
                  <a:rPr lang="en-US" sz="1800" b="1" i="0">
                    <a:effectLst/>
                    <a:latin typeface="Cambria Math" panose="02040503050406030204" pitchFamily="18" charset="0"/>
                    <a:ea typeface="Calibri" panose="020F0502020204030204" pitchFamily="34" charset="0"/>
                    <a:cs typeface="Arial" panose="020B0604020202020204" pitchFamily="34" charset="0"/>
                  </a:rPr>
                  <a:t>𝐁)</a:t>
                </a:r>
                <a:r>
                  <a:rPr lang="en-US" sz="1800" i="0">
                    <a:effectLst/>
                    <a:latin typeface="Cambria Math" panose="02040503050406030204" pitchFamily="18" charset="0"/>
                    <a:ea typeface="Calibri" panose="020F0502020204030204" pitchFamily="34" charset="0"/>
                    <a:cs typeface="Arial" panose="020B0604020202020204" pitchFamily="34" charset="0"/>
                  </a:rPr>
                  <a:t>𝑑𝑉</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r>
                  <a:rPr lang="en-US" sz="1200" i="1"/>
                  <a:t>Considering the </a:t>
                </a:r>
                <a:r>
                  <a:rPr lang="en-US" sz="1200" b="1"/>
                  <a:t>strain-displacement </a:t>
                </a:r>
                <a:r>
                  <a:rPr lang="en-US" sz="1200"/>
                  <a:t>matrix </a:t>
                </a:r>
                <a:r>
                  <a:rPr lang="en-US" sz="1200" b="1" i="1"/>
                  <a:t>B </a:t>
                </a:r>
                <a:r>
                  <a:rPr lang="en-US" sz="1200" i="1"/>
                  <a:t>the element stiffness matrix</a:t>
                </a:r>
                <a:r>
                  <a:rPr lang="en-US" sz="1200" b="1" i="1"/>
                  <a:t> k</a:t>
                </a:r>
                <a:r>
                  <a:rPr lang="en-US" sz="1200"/>
                  <a:t> for the bar element can be written as: k </a:t>
                </a:r>
                <a:r>
                  <a:rPr lang="en-US" sz="1200" b="0" i="0">
                    <a:solidFill>
                      <a:schemeClr val="tx1"/>
                    </a:solidFill>
                    <a:latin typeface="Cambria Math" panose="02040503050406030204" pitchFamily="18" charset="0"/>
                  </a:rPr>
                  <a:t>=∫130_0^𝐿▒  {█(&amp;−1∕𝐿@&amp;1∕𝐿)}𝐸[█(&amp;−1∕𝐿    &amp;&amp;1∕𝐿)]𝐴𝑑𝑥=𝐸𝐴/𝐿 [■(1&amp;−1@−1&amp;1)]</a:t>
                </a:r>
                <a:endParaRPr lang="en-US" sz="1200">
                  <a:effectLst/>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algn="just"/>
                <a:r>
                  <a:rPr lang="en-US"/>
                  <a:t>Note: </a:t>
                </a:r>
                <a:r>
                  <a:rPr lang="en-US" sz="1200" i="1"/>
                  <a:t>This is expression is identical to the one obtained from the direct method. Recalling the expressions for </a:t>
                </a:r>
                <a:r>
                  <a:rPr lang="en-US" sz="1200" i="1" err="1"/>
                  <a:t>i</a:t>
                </a:r>
                <a:r>
                  <a:rPr lang="en-US" sz="1200" i="1"/>
                  <a:t>) the </a:t>
                </a:r>
                <a:r>
                  <a:rPr lang="en-US" sz="1200"/>
                  <a:t>total potential of the system </a:t>
                </a:r>
                <a:r>
                  <a:rPr lang="en-US" sz="1200" b="0" i="0">
                    <a:latin typeface="Cambria Math" panose="02040503050406030204" pitchFamily="18" charset="0"/>
                    <a:ea typeface="Cambria Math" panose="02040503050406030204" pitchFamily="18" charset="0"/>
                  </a:rPr>
                  <a:t>𝛱</a:t>
                </a:r>
                <a:r>
                  <a:rPr lang="en-US" sz="1200"/>
                  <a:t> </a:t>
                </a:r>
                <a:r>
                  <a:rPr lang="en-US" sz="1200" i="1"/>
                  <a:t>and ii) the element’s stiffness matrix, the element’s strain energy can be expresses as</a:t>
                </a:r>
                <a:r>
                  <a:rPr lang="en-US" sz="1200" i="1" baseline="0"/>
                  <a:t> </a:t>
                </a:r>
                <a:r>
                  <a:rPr lang="en-US" sz="1200" b="0" i="0">
                    <a:latin typeface="Cambria Math" panose="02040503050406030204" pitchFamily="18" charset="0"/>
                  </a:rPr>
                  <a:t>𝑈=1/2 𝑢^𝑇 𝑘𝑢 </a:t>
                </a:r>
                <a:r>
                  <a:rPr lang="en-US" sz="1200" i="1"/>
                  <a:t>, which links the case of this bar/beam element back to the initial spring example.</a:t>
                </a:r>
                <a:endParaRPr lang="en-GB" sz="1200" i="1"/>
              </a:p>
              <a:p>
                <a:pPr marL="0" indent="0" algn="l">
                  <a:buFont typeface="Arial" panose="020B0604020202020204" pitchFamily="34" charset="0"/>
                  <a:buNone/>
                </a:pPr>
                <a:endParaRPr lang="en-US"/>
              </a:p>
              <a:p>
                <a:pPr marL="0" indent="0" algn="l">
                  <a:buFont typeface="Arial" panose="020B0604020202020204" pitchFamily="34" charset="0"/>
                  <a:buNone/>
                </a:pPr>
                <a:r>
                  <a:rPr lang="en-US" u="sng"/>
                  <a:t>Next slide</a:t>
                </a:r>
                <a:r>
                  <a:rPr lang="en-US"/>
                  <a:t>: Now, the applied knowledge on the mathematical model underlying the calculation of 1D beam elements in FEA will be tested in exercises and verified/compared with the numerical results in Ansys Mechanical.</a:t>
                </a:r>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29</a:t>
            </a:fld>
            <a:endParaRPr lang="en-US"/>
          </a:p>
        </p:txBody>
      </p:sp>
    </p:spTree>
    <p:extLst>
      <p:ext uri="{BB962C8B-B14F-4D97-AF65-F5344CB8AC3E}">
        <p14:creationId xmlns:p14="http://schemas.microsoft.com/office/powerpoint/2010/main" val="4206541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16798" indent="-275692"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02766"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543873"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1984980"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42608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867193"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308299"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74940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a:spcBef>
                <a:spcPct val="0"/>
              </a:spcBef>
              <a:spcAft>
                <a:spcPct val="0"/>
              </a:spcAft>
              <a:buClrTx/>
              <a:buSzTx/>
              <a:buFontTx/>
              <a:buNone/>
            </a:pPr>
            <a:fld id="{0E79FD66-A7CF-41BF-AD4F-6D6F5E3643FA}" type="slidenum">
              <a:rPr lang="en-GB">
                <a:latin typeface="Times New Roman" panose="02020603050405020304" pitchFamily="18" charset="0"/>
              </a:rPr>
              <a:pPr>
                <a:spcBef>
                  <a:spcPct val="0"/>
                </a:spcBef>
                <a:spcAft>
                  <a:spcPct val="0"/>
                </a:spcAft>
                <a:buClrTx/>
                <a:buSzTx/>
                <a:buFontTx/>
                <a:buNone/>
              </a:pPr>
              <a:t>3</a:t>
            </a:fld>
            <a:endParaRPr lang="en-GB">
              <a:latin typeface="Times New Roman" panose="02020603050405020304" pitchFamily="18" charset="0"/>
            </a:endParaRPr>
          </a:p>
        </p:txBody>
      </p:sp>
      <p:sp>
        <p:nvSpPr>
          <p:cNvPr id="28675" name="Rectangle 2"/>
          <p:cNvSpPr>
            <a:spLocks noGrp="1" noRot="1" noChangeAspect="1" noChangeArrowheads="1" noTextEdit="1"/>
          </p:cNvSpPr>
          <p:nvPr>
            <p:ph type="sldImg"/>
          </p:nvPr>
        </p:nvSpPr>
        <p:spPr>
          <a:xfrm>
            <a:off x="2697163" y="509588"/>
            <a:ext cx="4533900" cy="2551112"/>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GB" sz="1800" b="1" i="1">
                <a:latin typeface="+mn-lt"/>
              </a:rPr>
              <a:t>Outline of lecture unit</a:t>
            </a:r>
          </a:p>
          <a:p>
            <a:pPr algn="ctr"/>
            <a:endParaRPr lang="en-GB" sz="1800" b="1" i="1">
              <a:latin typeface="+mn-lt"/>
            </a:endParaRPr>
          </a:p>
          <a:p>
            <a:pPr marL="342900" indent="-342900">
              <a:spcBef>
                <a:spcPct val="50000"/>
              </a:spcBef>
              <a:buClr>
                <a:srgbClr val="FFB71B"/>
              </a:buClr>
              <a:buSzPct val="100000"/>
              <a:buFont typeface="Wingdings" panose="05000000000000000000" pitchFamily="2" charset="2"/>
              <a:buChar char="§"/>
            </a:pPr>
            <a:r>
              <a:rPr lang="en-GB">
                <a:latin typeface="+mn-lt"/>
              </a:rPr>
              <a:t>Numerical Analysis</a:t>
            </a:r>
          </a:p>
          <a:p>
            <a:pPr marL="1085850" lvl="1" indent="-342900">
              <a:spcBef>
                <a:spcPct val="50000"/>
              </a:spcBef>
              <a:buClr>
                <a:srgbClr val="FFB71B"/>
              </a:buClr>
              <a:buSzPct val="100000"/>
              <a:buFont typeface="Wingdings" panose="05000000000000000000" pitchFamily="2" charset="2"/>
              <a:buChar char="§"/>
            </a:pPr>
            <a:r>
              <a:rPr lang="en-GB">
                <a:latin typeface="+mn-lt"/>
              </a:rPr>
              <a:t>Methods for solving engineering problems</a:t>
            </a:r>
          </a:p>
          <a:p>
            <a:pPr marL="1085850" lvl="1" indent="-342900">
              <a:spcBef>
                <a:spcPct val="50000"/>
              </a:spcBef>
              <a:buClr>
                <a:srgbClr val="FFB71B"/>
              </a:buClr>
              <a:buSzPct val="100000"/>
              <a:buFont typeface="Wingdings" panose="05000000000000000000" pitchFamily="2" charset="2"/>
              <a:buChar char="§"/>
            </a:pPr>
            <a:r>
              <a:rPr lang="en-US">
                <a:latin typeface="+mn-lt"/>
              </a:rPr>
              <a:t>Finite Element Analysis (FEA) or Method (FEM)</a:t>
            </a:r>
            <a:endParaRPr lang="en-GB">
              <a:latin typeface="+mn-lt"/>
            </a:endParaRPr>
          </a:p>
          <a:p>
            <a:pPr marL="1085850" lvl="1" indent="-342900">
              <a:spcBef>
                <a:spcPct val="50000"/>
              </a:spcBef>
              <a:buClr>
                <a:srgbClr val="FFB71B"/>
              </a:buClr>
              <a:buSzPct val="100000"/>
              <a:buFont typeface="Wingdings" panose="05000000000000000000" pitchFamily="2" charset="2"/>
              <a:buChar char="§"/>
            </a:pPr>
            <a:r>
              <a:rPr lang="en-US">
                <a:latin typeface="+mn-lt"/>
              </a:rPr>
              <a:t>From Physical Problem to Final Product</a:t>
            </a:r>
          </a:p>
          <a:p>
            <a:pPr marL="342900" lvl="1" indent="-342900">
              <a:spcBef>
                <a:spcPct val="50000"/>
              </a:spcBef>
              <a:buClr>
                <a:srgbClr val="FFB71B"/>
              </a:buClr>
              <a:buSzPct val="100000"/>
              <a:buFont typeface="Wingdings" panose="05000000000000000000" pitchFamily="2" charset="2"/>
              <a:buChar char="§"/>
            </a:pPr>
            <a:r>
              <a:rPr lang="en-US">
                <a:latin typeface="+mn-lt"/>
              </a:rPr>
              <a:t>Structural Analysis</a:t>
            </a:r>
          </a:p>
          <a:p>
            <a:pPr marL="1085850" lvl="1" indent="-342900">
              <a:spcBef>
                <a:spcPct val="50000"/>
              </a:spcBef>
              <a:buClr>
                <a:srgbClr val="FFB71B"/>
              </a:buClr>
              <a:buSzPct val="100000"/>
              <a:buFont typeface="Wingdings" panose="05000000000000000000" pitchFamily="2" charset="2"/>
              <a:buChar char="§"/>
            </a:pPr>
            <a:r>
              <a:rPr lang="en-GB">
                <a:latin typeface="+mn-lt"/>
              </a:rPr>
              <a:t>FEA Workflow</a:t>
            </a:r>
          </a:p>
          <a:p>
            <a:pPr marL="1085850" lvl="1" indent="-342900">
              <a:spcBef>
                <a:spcPct val="50000"/>
              </a:spcBef>
              <a:buClr>
                <a:srgbClr val="FFB71B"/>
              </a:buClr>
              <a:buSzPct val="100000"/>
              <a:buFont typeface="Wingdings" panose="05000000000000000000" pitchFamily="2" charset="2"/>
              <a:buChar char="§"/>
            </a:pPr>
            <a:r>
              <a:rPr lang="en-GB">
                <a:latin typeface="+mn-lt"/>
              </a:rPr>
              <a:t>FEA Basic Equations</a:t>
            </a:r>
          </a:p>
          <a:p>
            <a:pPr marL="342900" indent="-342900">
              <a:spcBef>
                <a:spcPct val="50000"/>
              </a:spcBef>
              <a:buClr>
                <a:srgbClr val="FFB71B"/>
              </a:buClr>
              <a:buSzPct val="100000"/>
              <a:buFont typeface="Wingdings" panose="05000000000000000000" pitchFamily="2" charset="2"/>
              <a:buChar char="§"/>
            </a:pPr>
            <a:r>
              <a:rPr lang="en-GB">
                <a:latin typeface="+mn-lt"/>
              </a:rPr>
              <a:t>1D Line Elements </a:t>
            </a:r>
          </a:p>
          <a:p>
            <a:pPr marL="342900" indent="-342900">
              <a:spcBef>
                <a:spcPct val="50000"/>
              </a:spcBef>
              <a:buClr>
                <a:srgbClr val="FFB71B"/>
              </a:buClr>
              <a:buSzPct val="100000"/>
              <a:buFont typeface="Wingdings" panose="05000000000000000000" pitchFamily="2" charset="2"/>
              <a:buChar char="§"/>
            </a:pPr>
            <a:r>
              <a:rPr lang="en-GB">
                <a:latin typeface="+mn-lt"/>
              </a:rPr>
              <a:t>Equilibrium</a:t>
            </a:r>
          </a:p>
          <a:p>
            <a:pPr marL="342900" indent="-342900">
              <a:spcBef>
                <a:spcPct val="50000"/>
              </a:spcBef>
              <a:buClr>
                <a:srgbClr val="FFB71B"/>
              </a:buClr>
              <a:buSzPct val="100000"/>
              <a:buFont typeface="Wingdings" panose="05000000000000000000" pitchFamily="2" charset="2"/>
              <a:buChar char="§"/>
            </a:pPr>
            <a:r>
              <a:rPr lang="en-GB">
                <a:latin typeface="+mn-lt"/>
              </a:rPr>
              <a:t>1D FEA </a:t>
            </a:r>
          </a:p>
          <a:p>
            <a:pPr marL="1085850" lvl="1" indent="-342900">
              <a:spcBef>
                <a:spcPct val="50000"/>
              </a:spcBef>
              <a:buClr>
                <a:srgbClr val="FFB71B"/>
              </a:buClr>
              <a:buSzPct val="100000"/>
              <a:buFont typeface="Wingdings" panose="05000000000000000000" pitchFamily="2" charset="2"/>
              <a:buChar char="§"/>
            </a:pPr>
            <a:r>
              <a:rPr lang="en-GB">
                <a:latin typeface="+mn-lt"/>
              </a:rPr>
              <a:t>Spring Systems (single and multiple springs)</a:t>
            </a:r>
          </a:p>
          <a:p>
            <a:pPr marL="1085850" lvl="1" indent="-342900">
              <a:spcBef>
                <a:spcPct val="50000"/>
              </a:spcBef>
              <a:buClr>
                <a:srgbClr val="FFB71B"/>
              </a:buClr>
              <a:buSzPct val="100000"/>
              <a:buFont typeface="Wingdings" panose="05000000000000000000" pitchFamily="2" charset="2"/>
              <a:buChar char="§"/>
            </a:pPr>
            <a:r>
              <a:rPr lang="en-GB">
                <a:latin typeface="+mn-lt"/>
              </a:rPr>
              <a:t>Beam Elements</a:t>
            </a:r>
          </a:p>
          <a:p>
            <a:pPr marL="1085850" lvl="1" indent="-342900">
              <a:spcBef>
                <a:spcPct val="50000"/>
              </a:spcBef>
              <a:buClr>
                <a:srgbClr val="FFB71B"/>
              </a:buClr>
              <a:buSzPct val="100000"/>
              <a:buFont typeface="Wingdings" panose="05000000000000000000" pitchFamily="2" charset="2"/>
              <a:buChar char="§"/>
            </a:pPr>
            <a:r>
              <a:rPr lang="en-GB">
                <a:latin typeface="+mn-lt"/>
              </a:rPr>
              <a:t>Exercises with beam elements</a:t>
            </a:r>
          </a:p>
          <a:p>
            <a:pPr marL="342900" indent="-342900">
              <a:spcBef>
                <a:spcPct val="50000"/>
              </a:spcBef>
              <a:buClr>
                <a:srgbClr val="FFB71B"/>
              </a:buClr>
              <a:buSzPct val="100000"/>
              <a:buFont typeface="Wingdings" panose="05000000000000000000" pitchFamily="2" charset="2"/>
              <a:buChar char="§"/>
            </a:pPr>
            <a:r>
              <a:rPr lang="en-GB">
                <a:latin typeface="+mn-lt"/>
              </a:rPr>
              <a:t>Summary</a:t>
            </a:r>
          </a:p>
          <a:p>
            <a:pPr algn="l"/>
            <a:endParaRPr lang="en-GB" sz="900" b="0" i="0"/>
          </a:p>
        </p:txBody>
      </p:sp>
    </p:spTree>
    <p:extLst>
      <p:ext uri="{BB962C8B-B14F-4D97-AF65-F5344CB8AC3E}">
        <p14:creationId xmlns:p14="http://schemas.microsoft.com/office/powerpoint/2010/main" val="28638698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ctr"/>
                <a:r>
                  <a:rPr lang="en-US" b="1" i="1"/>
                  <a:t>FEA Beam Elements – Exercise</a:t>
                </a:r>
              </a:p>
              <a:p>
                <a:endParaRPr lang="en-US"/>
              </a:p>
              <a:p>
                <a:pPr marL="0" indent="0">
                  <a:buNone/>
                </a:pPr>
                <a:r>
                  <a:rPr lang="en-US"/>
                  <a:t>Consider the system two beam elements shown below (note the parallel to the spring system). For simplicity, each member is modelled with a single 1D line (beam) element. The beams are made up of structural steel (</a:t>
                </a:r>
                <a:r>
                  <a:rPr lang="en-US" i="1"/>
                  <a:t>E</a:t>
                </a:r>
                <a:r>
                  <a:rPr lang="en-US" i="1" baseline="-25000"/>
                  <a:t>1 </a:t>
                </a:r>
                <a:r>
                  <a:rPr lang="en-US" i="1"/>
                  <a:t>= </a:t>
                </a:r>
                <a14:m>
                  <m:oMath xmlns:m="http://schemas.openxmlformats.org/officeDocument/2006/math">
                    <m:r>
                      <a:rPr lang="en-US" b="0" i="1" smtClean="0">
                        <a:latin typeface="Cambria Math" panose="02040503050406030204" pitchFamily="18" charset="0"/>
                        <a:ea typeface="Cambria Math" panose="02040503050406030204" pitchFamily="18" charset="0"/>
                      </a:rPr>
                      <m:t>2</m:t>
                    </m:r>
                    <m:r>
                      <a:rPr lang="en-US" i="1"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oMath>
                </a14:m>
                <a:r>
                  <a:rPr lang="en-US" i="1"/>
                  <a:t>MPa</a:t>
                </a:r>
                <a:r>
                  <a:rPr lang="en-US"/>
                  <a:t>) and copper alloy (</a:t>
                </a:r>
                <a:r>
                  <a:rPr lang="en-US" i="1"/>
                  <a:t>E</a:t>
                </a:r>
                <a:r>
                  <a:rPr lang="en-US" i="1" baseline="-25000"/>
                  <a:t>2</a:t>
                </a:r>
                <a:r>
                  <a:rPr lang="en-US" i="1"/>
                  <a:t> = </a:t>
                </a:r>
                <a14:m>
                  <m:oMath xmlns:m="http://schemas.openxmlformats.org/officeDocument/2006/math">
                    <m:r>
                      <a:rPr lang="en-US" b="0" i="1" smtClean="0">
                        <a:latin typeface="Cambria Math" panose="02040503050406030204" pitchFamily="18" charset="0"/>
                        <a:ea typeface="Cambria Math" panose="02040503050406030204" pitchFamily="18" charset="0"/>
                      </a:rPr>
                      <m:t>1.1</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5</m:t>
                        </m:r>
                      </m:sup>
                    </m:sSup>
                    <m:r>
                      <a:rPr lang="en-US" i="1">
                        <a:latin typeface="Cambria Math" panose="02040503050406030204" pitchFamily="18" charset="0"/>
                        <a:ea typeface="Cambria Math" panose="02040503050406030204" pitchFamily="18" charset="0"/>
                      </a:rPr>
                      <m:t> </m:t>
                    </m:r>
                  </m:oMath>
                </a14:m>
                <a:r>
                  <a:rPr lang="en-US" i="1"/>
                  <a:t>MPa</a:t>
                </a:r>
                <a:r>
                  <a:rPr lang="en-US"/>
                  <a:t>) with cubic cross-section of 50mmx50mm (</a:t>
                </a:r>
                <a:r>
                  <a:rPr lang="en-US" i="1"/>
                  <a:t>A</a:t>
                </a:r>
                <a:r>
                  <a:rPr lang="en-US" i="1" baseline="-25000"/>
                  <a:t>1</a:t>
                </a:r>
                <a:r>
                  <a:rPr lang="en-US"/>
                  <a:t>) and 30mmx30mm (</a:t>
                </a:r>
                <a:r>
                  <a:rPr lang="en-US" i="1"/>
                  <a:t>A</a:t>
                </a:r>
                <a:r>
                  <a:rPr lang="en-US" i="1" baseline="-25000"/>
                  <a:t>2</a:t>
                </a:r>
                <a:r>
                  <a:rPr lang="en-US"/>
                  <a:t>) and a length of 200mm (</a:t>
                </a:r>
                <a:r>
                  <a:rPr lang="en-US" i="1"/>
                  <a:t>L</a:t>
                </a:r>
                <a:r>
                  <a:rPr lang="en-US" i="1" baseline="-25000"/>
                  <a:t>1</a:t>
                </a:r>
                <a:r>
                  <a:rPr lang="en-US"/>
                  <a:t>) and 150mm (</a:t>
                </a:r>
                <a:r>
                  <a:rPr lang="en-US" i="1"/>
                  <a:t>L</a:t>
                </a:r>
                <a:r>
                  <a:rPr lang="en-US" i="1" baseline="-25000"/>
                  <a:t>2</a:t>
                </a:r>
                <a:r>
                  <a:rPr lang="en-US"/>
                  <a:t>), respectively. A force of magnitude 10 N is applied on node 3. Determine the displacements </a:t>
                </a:r>
                <a:r>
                  <a:rPr lang="en-US" i="1"/>
                  <a:t>u</a:t>
                </a:r>
                <a:r>
                  <a:rPr lang="en-US" i="1" baseline="-25000"/>
                  <a:t>1</a:t>
                </a:r>
                <a:r>
                  <a:rPr lang="en-US"/>
                  <a:t> and </a:t>
                </a:r>
                <a:r>
                  <a:rPr lang="en-US" i="1"/>
                  <a:t>u</a:t>
                </a:r>
                <a:r>
                  <a:rPr lang="en-US" i="1" baseline="-25000"/>
                  <a:t>2</a:t>
                </a:r>
                <a:r>
                  <a:rPr lang="en-US" i="1"/>
                  <a:t> </a:t>
                </a:r>
                <a:r>
                  <a:rPr lang="en-US" u="sng"/>
                  <a:t>analytically</a:t>
                </a:r>
                <a:r>
                  <a:rPr lang="en-US"/>
                  <a:t> and </a:t>
                </a:r>
                <a:r>
                  <a:rPr lang="en-US" u="sng"/>
                  <a:t>numerically</a:t>
                </a:r>
                <a:r>
                  <a:rPr lang="en-US"/>
                  <a:t>.</a:t>
                </a:r>
                <a:endParaRPr lang="en-DE"/>
              </a:p>
              <a:p>
                <a:pPr marL="0" indent="0" algn="l">
                  <a:buFont typeface="Arial" panose="020B0604020202020204" pitchFamily="34" charset="0"/>
                  <a:buNone/>
                </a:pPr>
                <a:endParaRPr lang="en-US"/>
              </a:p>
              <a:p>
                <a:pPr marL="0" indent="0" algn="l">
                  <a:buFont typeface="Arial" panose="020B0604020202020204" pitchFamily="34" charset="0"/>
                  <a:buNone/>
                </a:pPr>
                <a:r>
                  <a:rPr lang="en-US" u="sng"/>
                  <a:t>Next</a:t>
                </a:r>
                <a:r>
                  <a:rPr lang="en-US" u="none"/>
                  <a:t>, we will look at the analytical solution.</a:t>
                </a:r>
              </a:p>
              <a:p>
                <a:endParaRPr lang="en-DE"/>
              </a:p>
            </p:txBody>
          </p:sp>
        </mc:Choice>
        <mc:Fallback xmlns="">
          <p:sp>
            <p:nvSpPr>
              <p:cNvPr id="3" name="Notes Placeholder 2"/>
              <p:cNvSpPr>
                <a:spLocks noGrp="1"/>
              </p:cNvSpPr>
              <p:nvPr>
                <p:ph type="body" idx="1"/>
              </p:nvPr>
            </p:nvSpPr>
            <p:spPr/>
            <p:txBody>
              <a:bodyPr/>
              <a:lstStyle/>
              <a:p>
                <a:pPr algn="ctr"/>
                <a:r>
                  <a:rPr lang="en-US" b="1" i="1"/>
                  <a:t>FEA Beam Elements – Exercise</a:t>
                </a:r>
              </a:p>
              <a:p>
                <a:endParaRPr lang="en-US"/>
              </a:p>
              <a:p>
                <a:pPr marL="0" indent="0">
                  <a:buNone/>
                </a:pPr>
                <a:r>
                  <a:rPr lang="en-US"/>
                  <a:t>Consider the system two beam elements shown below (note the parallel to the spring system). For simplicity, each member is modelled with a single 1D line (beam) element. The beams are made up of structural steel (</a:t>
                </a:r>
                <a:r>
                  <a:rPr lang="en-US" i="1"/>
                  <a:t>E</a:t>
                </a:r>
                <a:r>
                  <a:rPr lang="en-US" i="1" baseline="-25000"/>
                  <a:t>1 </a:t>
                </a:r>
                <a:r>
                  <a:rPr lang="en-US" i="1"/>
                  <a:t>= </a:t>
                </a:r>
                <a:r>
                  <a:rPr lang="en-US" b="0" i="0">
                    <a:latin typeface="Cambria Math" panose="02040503050406030204" pitchFamily="18" charset="0"/>
                    <a:ea typeface="Cambria Math" panose="02040503050406030204" pitchFamily="18" charset="0"/>
                  </a:rPr>
                  <a:t>2</a:t>
                </a:r>
                <a:r>
                  <a:rPr lang="en-US" i="0">
                    <a:latin typeface="Cambria Math" panose="02040503050406030204" pitchFamily="18" charset="0"/>
                    <a:ea typeface="Cambria Math" panose="02040503050406030204" pitchFamily="18" charset="0"/>
                  </a:rPr>
                  <a:t>×</a:t>
                </a:r>
                <a:r>
                  <a:rPr lang="en-US" b="0" i="0">
                    <a:latin typeface="Cambria Math" panose="02040503050406030204" pitchFamily="18" charset="0"/>
                    <a:ea typeface="Cambria Math" panose="02040503050406030204" pitchFamily="18" charset="0"/>
                  </a:rPr>
                  <a:t>10^5</a:t>
                </a:r>
                <a:r>
                  <a:rPr lang="en-US" i="1"/>
                  <a:t>MPa</a:t>
                </a:r>
                <a:r>
                  <a:rPr lang="en-US"/>
                  <a:t>) and copper alloy (</a:t>
                </a:r>
                <a:r>
                  <a:rPr lang="en-US" i="1"/>
                  <a:t>E</a:t>
                </a:r>
                <a:r>
                  <a:rPr lang="en-US" i="1" baseline="-25000"/>
                  <a:t>2</a:t>
                </a:r>
                <a:r>
                  <a:rPr lang="en-US" i="1"/>
                  <a:t> = </a:t>
                </a:r>
                <a:r>
                  <a:rPr lang="en-US" b="0" i="0">
                    <a:latin typeface="Cambria Math" panose="02040503050406030204" pitchFamily="18" charset="0"/>
                    <a:ea typeface="Cambria Math" panose="02040503050406030204" pitchFamily="18" charset="0"/>
                  </a:rPr>
                  <a:t>1.1</a:t>
                </a:r>
                <a:r>
                  <a:rPr lang="en-US" i="0">
                    <a:latin typeface="Cambria Math" panose="02040503050406030204" pitchFamily="18" charset="0"/>
                    <a:ea typeface="Cambria Math" panose="02040503050406030204" pitchFamily="18" charset="0"/>
                  </a:rPr>
                  <a:t>×10^5  </a:t>
                </a:r>
                <a:r>
                  <a:rPr lang="en-US" i="1"/>
                  <a:t>MPa</a:t>
                </a:r>
                <a:r>
                  <a:rPr lang="en-US"/>
                  <a:t>) with cubic cross-section of 50mmx50mm (</a:t>
                </a:r>
                <a:r>
                  <a:rPr lang="en-US" i="1"/>
                  <a:t>A</a:t>
                </a:r>
                <a:r>
                  <a:rPr lang="en-US" i="1" baseline="-25000"/>
                  <a:t>1</a:t>
                </a:r>
                <a:r>
                  <a:rPr lang="en-US"/>
                  <a:t>) and 30mmx30mm (</a:t>
                </a:r>
                <a:r>
                  <a:rPr lang="en-US" i="1"/>
                  <a:t>A</a:t>
                </a:r>
                <a:r>
                  <a:rPr lang="en-US" i="1" baseline="-25000"/>
                  <a:t>2</a:t>
                </a:r>
                <a:r>
                  <a:rPr lang="en-US"/>
                  <a:t>) and a length of 200mm (</a:t>
                </a:r>
                <a:r>
                  <a:rPr lang="en-US" i="1"/>
                  <a:t>L</a:t>
                </a:r>
                <a:r>
                  <a:rPr lang="en-US" i="1" baseline="-25000"/>
                  <a:t>1</a:t>
                </a:r>
                <a:r>
                  <a:rPr lang="en-US"/>
                  <a:t>) and 150mm (</a:t>
                </a:r>
                <a:r>
                  <a:rPr lang="en-US" i="1"/>
                  <a:t>L</a:t>
                </a:r>
                <a:r>
                  <a:rPr lang="en-US" i="1" baseline="-25000"/>
                  <a:t>2</a:t>
                </a:r>
                <a:r>
                  <a:rPr lang="en-US"/>
                  <a:t>), respectively. A force of magnitude 10 N is applied on node 3. Determine the displacements </a:t>
                </a:r>
                <a:r>
                  <a:rPr lang="en-US" i="1"/>
                  <a:t>u</a:t>
                </a:r>
                <a:r>
                  <a:rPr lang="en-US" i="1" baseline="-25000"/>
                  <a:t>1</a:t>
                </a:r>
                <a:r>
                  <a:rPr lang="en-US"/>
                  <a:t> and </a:t>
                </a:r>
                <a:r>
                  <a:rPr lang="en-US" i="1"/>
                  <a:t>u</a:t>
                </a:r>
                <a:r>
                  <a:rPr lang="en-US" i="1" baseline="-25000"/>
                  <a:t>2</a:t>
                </a:r>
                <a:r>
                  <a:rPr lang="en-US" i="1"/>
                  <a:t> </a:t>
                </a:r>
                <a:r>
                  <a:rPr lang="en-US" u="sng"/>
                  <a:t>analytically</a:t>
                </a:r>
                <a:r>
                  <a:rPr lang="en-US"/>
                  <a:t> and </a:t>
                </a:r>
                <a:r>
                  <a:rPr lang="en-US" u="sng"/>
                  <a:t>numerically</a:t>
                </a:r>
                <a:r>
                  <a:rPr lang="en-US"/>
                  <a:t>.</a:t>
                </a:r>
                <a:endParaRPr lang="en-DE"/>
              </a:p>
              <a:p>
                <a:pPr marL="0" indent="0" algn="l">
                  <a:buFont typeface="Arial" panose="020B0604020202020204" pitchFamily="34" charset="0"/>
                  <a:buNone/>
                </a:pPr>
                <a:endParaRPr lang="en-US"/>
              </a:p>
              <a:p>
                <a:pPr marL="0" indent="0" algn="l">
                  <a:buFont typeface="Arial" panose="020B0604020202020204" pitchFamily="34" charset="0"/>
                  <a:buNone/>
                </a:pPr>
                <a:r>
                  <a:rPr lang="en-US" u="sng"/>
                  <a:t>Next</a:t>
                </a:r>
                <a:r>
                  <a:rPr lang="en-US" u="none"/>
                  <a:t>, we will look at the analytical solution.</a:t>
                </a:r>
              </a:p>
              <a:p>
                <a:endParaRPr lang="en-DE"/>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30</a:t>
            </a:fld>
            <a:endParaRPr lang="en-US"/>
          </a:p>
        </p:txBody>
      </p:sp>
    </p:spTree>
    <p:extLst>
      <p:ext uri="{BB962C8B-B14F-4D97-AF65-F5344CB8AC3E}">
        <p14:creationId xmlns:p14="http://schemas.microsoft.com/office/powerpoint/2010/main" val="3706812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ctr"/>
                <a:r>
                  <a:rPr lang="en-US" b="1" i="1" dirty="0"/>
                  <a:t>FEA Beam Elements – Exercise: Analytical Solution</a:t>
                </a:r>
              </a:p>
              <a:p>
                <a:pPr algn="ctr"/>
                <a:endParaRPr lang="en-US" b="1"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 Consider the force equilibrium to determine the nodal forces, including the on at node 2 (assumed frictionless pin):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(2) Considering the expression for the element stiffness matrix of a bam element introduced earlier, the element stiffness matrices can be determined.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(3) Finally, the nodal displacements at node 2 and 3 can be determined from the combined stiffness matrix and boundary conditions.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a:t>
                </a:r>
              </a:p>
              <a:p>
                <a:pPr marL="0" indent="0" algn="l">
                  <a:buFont typeface="Arial" panose="020B0604020202020204" pitchFamily="34" charset="0"/>
                  <a:buNone/>
                </a:pPr>
                <a:r>
                  <a:rPr lang="en-US" dirty="0"/>
                  <a:t>Further reading: The results could also be determined using Hooke’s law. Please see the lecture unit on stresses and strains for more information. </a:t>
                </a:r>
              </a:p>
              <a:p>
                <a:pPr marL="0" indent="0" algn="l">
                  <a:buFont typeface="Arial" panose="020B0604020202020204" pitchFamily="34" charset="0"/>
                  <a:buNone/>
                </a:pPr>
                <a:endParaRPr lang="en-US" dirty="0"/>
              </a:p>
              <a:p>
                <a:pPr marL="0" indent="0" algn="l">
                  <a:buFont typeface="Arial" panose="020B0604020202020204" pitchFamily="34" charset="0"/>
                  <a:buNone/>
                </a:pPr>
                <a:r>
                  <a:rPr lang="en-US" u="sng" dirty="0"/>
                  <a:t>Next slide</a:t>
                </a:r>
                <a:r>
                  <a:rPr lang="en-US" dirty="0"/>
                  <a:t>: Let’s look at the procedure for solving this problem numerically and compare the results with the analytical ones.</a:t>
                </a:r>
              </a:p>
            </p:txBody>
          </p:sp>
        </mc:Choice>
        <mc:Fallback xmlns="">
          <p:sp>
            <p:nvSpPr>
              <p:cNvPr id="3" name="Notes Placeholder 2"/>
              <p:cNvSpPr>
                <a:spLocks noGrp="1"/>
              </p:cNvSpPr>
              <p:nvPr>
                <p:ph type="body" idx="1"/>
              </p:nvPr>
            </p:nvSpPr>
            <p:spPr/>
            <p:txBody>
              <a:bodyPr/>
              <a:lstStyle/>
              <a:p>
                <a:pPr algn="ctr"/>
                <a:r>
                  <a:rPr lang="en-US" b="1" i="1"/>
                  <a:t>FEA Beam Elements – Exercise: Analytical Solution</a:t>
                </a:r>
              </a:p>
              <a:p>
                <a:pPr algn="ctr"/>
                <a:endParaRPr lang="en-US" b="1" i="1"/>
              </a:p>
              <a:p>
                <a:pPr marL="0" marR="0" lvl="0" indent="0" algn="l" defTabSz="914400" rtl="0" eaLnBrk="1" fontAlgn="auto" latinLnBrk="0" hangingPunct="1">
                  <a:lnSpc>
                    <a:spcPct val="100000"/>
                  </a:lnSpc>
                  <a:spcBef>
                    <a:spcPts val="0"/>
                  </a:spcBef>
                  <a:spcAft>
                    <a:spcPts val="0"/>
                  </a:spcAft>
                  <a:buClrTx/>
                  <a:buSzTx/>
                  <a:buFontTx/>
                  <a:buNone/>
                  <a:tabLst/>
                  <a:defRPr/>
                </a:pPr>
                <a:r>
                  <a:rPr lang="en-US"/>
                  <a:t>(1) Consider the force equilibrium to determine the nodal forces, including the on at node 2 (assumed frictionless pin):</a:t>
                </a:r>
              </a:p>
              <a:p>
                <a:pPr marL="0" indent="0" algn="l">
                  <a:buFont typeface="Arial" panose="020B0604020202020204" pitchFamily="34" charset="0"/>
                  <a:buNone/>
                </a:pPr>
                <a:r>
                  <a:rPr lang="en-US"/>
                  <a:t>Note: </a:t>
                </a:r>
                <a:r>
                  <a:rPr lang="en-US" sz="1200" i="1"/>
                  <a:t>The displacement at node 2 is defined as </a:t>
                </a:r>
                <a:r>
                  <a:rPr lang="en-US" sz="1200" i="0">
                    <a:solidFill>
                      <a:schemeClr val="tx1"/>
                    </a:solidFill>
                    <a:latin typeface="Cambria Math" panose="02040503050406030204" pitchFamily="18" charset="0"/>
                  </a:rPr>
                  <a:t>𝑢_2</a:t>
                </a:r>
                <a:r>
                  <a:rPr lang="en-US" sz="1200" i="1"/>
                  <a:t>=</a:t>
                </a:r>
                <a:r>
                  <a:rPr lang="en-US" sz="1200" i="0">
                    <a:latin typeface="Cambria Math" panose="02040503050406030204" pitchFamily="18" charset="0"/>
                  </a:rPr>
                  <a:t>〖</a:t>
                </a:r>
                <a:r>
                  <a:rPr lang="en-US" sz="1200" b="0" i="0">
                    <a:latin typeface="Cambria Math" panose="02040503050406030204" pitchFamily="18" charset="0"/>
                  </a:rPr>
                  <a:t> </a:t>
                </a:r>
                <a:r>
                  <a:rPr lang="en-US" sz="1200" i="0">
                    <a:latin typeface="Cambria Math" panose="02040503050406030204" pitchFamily="18" charset="0"/>
                  </a:rPr>
                  <a:t>𝑢〗_2</a:t>
                </a:r>
                <a:r>
                  <a:rPr lang="en-US" sz="1200" b="0" i="0">
                    <a:latin typeface="Cambria Math" panose="02040503050406030204" pitchFamily="18" charset="0"/>
                  </a:rPr>
                  <a:t>.1+</a:t>
                </a:r>
                <a:r>
                  <a:rPr lang="en-US" sz="1200" i="0">
                    <a:latin typeface="Cambria Math" panose="02040503050406030204" pitchFamily="18" charset="0"/>
                  </a:rPr>
                  <a:t>𝑢_2</a:t>
                </a:r>
                <a:r>
                  <a:rPr lang="en-US" sz="1200" b="0" i="0">
                    <a:latin typeface="Cambria Math" panose="02040503050406030204" pitchFamily="18" charset="0"/>
                  </a:rPr>
                  <a:t>.2</a:t>
                </a:r>
                <a:r>
                  <a:rPr lang="en-US" sz="1200" i="1"/>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(2) Considering the expression for the element stiffness matrix of a bam element introduced earlier, the element stiffness matrices can be determined.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(3) Finally, the nodal displacements at node 2 and 3 can be determined from the combined stiffness matrix and boundary conditions.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0" indent="0" algn="l">
                  <a:buFont typeface="Arial" panose="020B0604020202020204" pitchFamily="34" charset="0"/>
                  <a:buNone/>
                </a:pPr>
                <a:r>
                  <a:rPr lang="en-US"/>
                  <a:t>Further reading: The results could also be determined using Hooke’s law. Please see the lecture unit on stresses and strains for more information. </a:t>
                </a:r>
              </a:p>
              <a:p>
                <a:pPr marL="0" indent="0" algn="l">
                  <a:buFont typeface="Arial" panose="020B0604020202020204" pitchFamily="34" charset="0"/>
                  <a:buNone/>
                </a:pPr>
                <a:endParaRPr lang="en-US"/>
              </a:p>
              <a:p>
                <a:pPr marL="0" indent="0" algn="l">
                  <a:buFont typeface="Arial" panose="020B0604020202020204" pitchFamily="34" charset="0"/>
                  <a:buNone/>
                </a:pPr>
                <a:r>
                  <a:rPr lang="en-US" u="sng"/>
                  <a:t>Next slide</a:t>
                </a:r>
                <a:r>
                  <a:rPr lang="en-US"/>
                  <a:t>: Let’s look at the procedure for solving this problem numerically and compare the results with the analytical ones.</a:t>
                </a:r>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31</a:t>
            </a:fld>
            <a:endParaRPr lang="en-US"/>
          </a:p>
        </p:txBody>
      </p:sp>
    </p:spTree>
    <p:extLst>
      <p:ext uri="{BB962C8B-B14F-4D97-AF65-F5344CB8AC3E}">
        <p14:creationId xmlns:p14="http://schemas.microsoft.com/office/powerpoint/2010/main" val="8486327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FEA Beam Elements – Exercise: Numerical Procedure</a:t>
            </a:r>
          </a:p>
          <a:p>
            <a:endParaRPr lang="en-US"/>
          </a:p>
          <a:p>
            <a:r>
              <a:rPr lang="en-US"/>
              <a:t>Step 1: Open file </a:t>
            </a:r>
            <a:r>
              <a:rPr lang="en-US" i="1" err="1"/>
              <a:t>FEA_BarElements.wbpj</a:t>
            </a:r>
            <a:r>
              <a:rPr lang="en-US" i="1"/>
              <a:t> </a:t>
            </a:r>
            <a:r>
              <a:rPr lang="en-US"/>
              <a:t>in </a:t>
            </a:r>
            <a:r>
              <a:rPr lang="en-US" b="1"/>
              <a:t>Ansys Workbench</a:t>
            </a:r>
            <a:r>
              <a:rPr lang="en-US"/>
              <a:t> and edit the </a:t>
            </a:r>
            <a:r>
              <a:rPr lang="en-US" i="1"/>
              <a:t>Engineering Data </a:t>
            </a:r>
            <a:r>
              <a:rPr lang="en-US"/>
              <a:t>(A2).</a:t>
            </a:r>
          </a:p>
          <a:p>
            <a:r>
              <a:rPr lang="en-US"/>
              <a:t>Step 2: </a:t>
            </a:r>
            <a:r>
              <a:rPr lang="en-US" b="0"/>
              <a:t>Click on the </a:t>
            </a:r>
            <a:r>
              <a:rPr lang="en-US" b="0" i="1"/>
              <a:t>Engineering Data Sources </a:t>
            </a:r>
            <a:r>
              <a:rPr lang="en-US" b="0"/>
              <a:t>ribbon and select </a:t>
            </a:r>
            <a:r>
              <a:rPr lang="en-US" b="0" i="1"/>
              <a:t>General Materials</a:t>
            </a:r>
            <a:r>
              <a:rPr lang="en-US" b="0"/>
              <a:t> within the Data Source Table in column A. Scroll down in the </a:t>
            </a:r>
            <a:r>
              <a:rPr lang="en-US" b="0" i="1"/>
              <a:t>Outline of General Materials</a:t>
            </a:r>
            <a:r>
              <a:rPr lang="en-US" b="0"/>
              <a:t> table and add </a:t>
            </a:r>
            <a:r>
              <a:rPr lang="en-US" b="0" i="1"/>
              <a:t>Copper Alloy </a:t>
            </a:r>
            <a:r>
              <a:rPr lang="en-US" b="0"/>
              <a:t>to the engineering data by clicking the plus symbol in column B.</a:t>
            </a:r>
          </a:p>
          <a:p>
            <a:r>
              <a:rPr lang="en-US" b="0"/>
              <a:t>Step 3: </a:t>
            </a:r>
            <a:r>
              <a:rPr lang="en-US"/>
              <a:t>Edit the </a:t>
            </a:r>
            <a:r>
              <a:rPr lang="en-US" i="1"/>
              <a:t>Model</a:t>
            </a:r>
            <a:r>
              <a:rPr lang="en-US"/>
              <a:t> (A4) to open up </a:t>
            </a:r>
            <a:r>
              <a:rPr lang="en-US" b="1"/>
              <a:t>Ansys Mechanical</a:t>
            </a:r>
            <a:r>
              <a:rPr lang="en-US"/>
              <a:t>.</a:t>
            </a:r>
          </a:p>
          <a:p>
            <a:pPr marL="0" indent="0" algn="l">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u="sng"/>
              <a:t>Next slide</a:t>
            </a:r>
            <a:r>
              <a:rPr lang="en-US"/>
              <a:t>: Further steps.</a:t>
            </a:r>
          </a:p>
          <a:p>
            <a:pPr marL="0" indent="0" algn="l">
              <a:buFont typeface="Arial" panose="020B0604020202020204" pitchFamily="34" charset="0"/>
              <a:buNone/>
            </a:pPr>
            <a:endParaRPr lang="en-US"/>
          </a:p>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32</a:t>
            </a:fld>
            <a:endParaRPr lang="en-US"/>
          </a:p>
        </p:txBody>
      </p:sp>
    </p:spTree>
    <p:extLst>
      <p:ext uri="{BB962C8B-B14F-4D97-AF65-F5344CB8AC3E}">
        <p14:creationId xmlns:p14="http://schemas.microsoft.com/office/powerpoint/2010/main" val="25851716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FEA Beam Elements – Exercise: Numerical Procedure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Step 4: </a:t>
            </a:r>
            <a:r>
              <a:rPr lang="en-US" b="0"/>
              <a:t>Assign the beam elements the correct material properties.</a:t>
            </a:r>
            <a:endParaRPr lang="en-DE" b="0"/>
          </a:p>
          <a:p>
            <a:r>
              <a:rPr lang="en-US"/>
              <a:t>Optional step 5: As a sanity check, the </a:t>
            </a:r>
            <a:r>
              <a:rPr lang="en-US" b="0"/>
              <a:t>beam’s actual cross-sections can be visualized.</a:t>
            </a:r>
            <a:endParaRPr lang="en-US"/>
          </a:p>
          <a:p>
            <a:r>
              <a:rPr lang="en-US"/>
              <a:t>Step 6: </a:t>
            </a:r>
            <a:r>
              <a:rPr lang="en-US" b="0"/>
              <a:t>Insert </a:t>
            </a:r>
            <a:r>
              <a:rPr lang="en-US" i="1"/>
              <a:t>mesh sizing</a:t>
            </a:r>
            <a:r>
              <a:rPr lang="en-US"/>
              <a:t> and as type choose </a:t>
            </a:r>
            <a:r>
              <a:rPr lang="en-US" i="1"/>
              <a:t>Number of Division</a:t>
            </a:r>
            <a:r>
              <a:rPr lang="en-US"/>
              <a:t> with a value of 1, to ensure every beam segment is represented by 1 element. Choose behavior as hard.</a:t>
            </a:r>
          </a:p>
          <a:p>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(*Click*)</a:t>
            </a:r>
          </a:p>
          <a:p>
            <a:pPr marL="0" indent="0" algn="l">
              <a:buFont typeface="Arial" panose="020B0604020202020204" pitchFamily="34" charset="0"/>
              <a:buNone/>
            </a:pPr>
            <a:r>
              <a:rPr lang="en-US"/>
              <a:t>Note: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u="sng"/>
              <a:t>Next slide</a:t>
            </a:r>
            <a:r>
              <a:rPr lang="en-US"/>
              <a:t>: Further steps.</a:t>
            </a:r>
          </a:p>
          <a:p>
            <a:pPr marL="0" indent="0" algn="l">
              <a:buFont typeface="Arial" panose="020B0604020202020204" pitchFamily="34" charset="0"/>
              <a:buNone/>
            </a:pPr>
            <a:endParaRPr lang="en-US"/>
          </a:p>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33</a:t>
            </a:fld>
            <a:endParaRPr lang="en-US"/>
          </a:p>
        </p:txBody>
      </p:sp>
    </p:spTree>
    <p:extLst>
      <p:ext uri="{BB962C8B-B14F-4D97-AF65-F5344CB8AC3E}">
        <p14:creationId xmlns:p14="http://schemas.microsoft.com/office/powerpoint/2010/main" val="15285678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FEA Beam Elements – Exercise: Numerical Procedure</a:t>
            </a:r>
          </a:p>
          <a:p>
            <a:r>
              <a:rPr lang="en-US"/>
              <a:t>Step 7: Insert a fixed boundary condition at node 1, a load of 10 N in x-direction at node 3. At last, add a displacement constraint at node 2 that constraints movement in y- and z-direction.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Step 8: </a:t>
            </a:r>
            <a:r>
              <a:rPr lang="en-US" b="0"/>
              <a:t>Define an output variable to evaluate (</a:t>
            </a:r>
            <a:r>
              <a:rPr lang="en-US" b="0" err="1"/>
              <a:t>i</a:t>
            </a:r>
            <a:r>
              <a:rPr lang="en-US" b="0"/>
              <a:t>) the total deformation and (ii) </a:t>
            </a:r>
            <a:r>
              <a:rPr lang="en-US"/>
              <a:t>the deformation of node 2 in x-direction by inserting a probe for tracking.</a:t>
            </a:r>
          </a:p>
          <a:p>
            <a:r>
              <a:rPr lang="en-US"/>
              <a:t>Step 9: </a:t>
            </a:r>
            <a:r>
              <a:rPr lang="en-US" b="0"/>
              <a:t>Solve the model and visualize the results</a:t>
            </a:r>
            <a:endParaRPr lang="en-US"/>
          </a:p>
          <a:p>
            <a:pPr marL="0" indent="0" algn="l">
              <a:buFont typeface="Arial" panose="020B0604020202020204" pitchFamily="34" charset="0"/>
              <a:buNone/>
            </a:pPr>
            <a:endParaRPr lang="en-US" u="sng"/>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u="sng"/>
              <a:t>Next slide</a:t>
            </a:r>
            <a:r>
              <a:rPr lang="en-US"/>
              <a:t>: Solution for the nodal deformations.</a:t>
            </a:r>
          </a:p>
          <a:p>
            <a:pPr marL="0" indent="0" algn="l">
              <a:buFont typeface="Arial" panose="020B0604020202020204" pitchFamily="34" charset="0"/>
              <a:buNone/>
            </a:pPr>
            <a:endParaRPr lang="en-US"/>
          </a:p>
          <a:p>
            <a:r>
              <a:rPr lang="en-US"/>
              <a:t> </a:t>
            </a:r>
          </a:p>
        </p:txBody>
      </p:sp>
      <p:sp>
        <p:nvSpPr>
          <p:cNvPr id="4" name="Slide Number Placeholder 3"/>
          <p:cNvSpPr>
            <a:spLocks noGrp="1"/>
          </p:cNvSpPr>
          <p:nvPr>
            <p:ph type="sldNum" sz="quarter" idx="5"/>
          </p:nvPr>
        </p:nvSpPr>
        <p:spPr/>
        <p:txBody>
          <a:bodyPr/>
          <a:lstStyle/>
          <a:p>
            <a:fld id="{27FDDAD7-A41A-4414-8211-C5E2AC7F93EC}" type="slidenum">
              <a:rPr lang="en-US" smtClean="0"/>
              <a:pPr/>
              <a:t>34</a:t>
            </a:fld>
            <a:endParaRPr lang="en-US"/>
          </a:p>
        </p:txBody>
      </p:sp>
    </p:spTree>
    <p:extLst>
      <p:ext uri="{BB962C8B-B14F-4D97-AF65-F5344CB8AC3E}">
        <p14:creationId xmlns:p14="http://schemas.microsoft.com/office/powerpoint/2010/main" val="23179347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FEA Beam Elements – Exercise: Numerical Solution</a:t>
            </a:r>
          </a:p>
          <a:p>
            <a:endParaRPr lang="en-US"/>
          </a:p>
          <a:p>
            <a:pPr marL="0" indent="0">
              <a:buNone/>
            </a:pPr>
            <a:r>
              <a:rPr lang="en-US" sz="1200"/>
              <a:t>As can be observed from the </a:t>
            </a:r>
            <a:r>
              <a:rPr lang="en-US" sz="1200" b="1"/>
              <a:t>FEA results</a:t>
            </a:r>
            <a:r>
              <a:rPr lang="en-US" sz="1200"/>
              <a:t>, the max. deformation (i.e. </a:t>
            </a:r>
            <a:r>
              <a:rPr lang="en-US" sz="1200" i="1"/>
              <a:t>u</a:t>
            </a:r>
            <a:r>
              <a:rPr lang="en-US" sz="1200" i="1" baseline="-25000"/>
              <a:t>3</a:t>
            </a:r>
            <a:r>
              <a:rPr lang="en-US" sz="1200"/>
              <a:t>) and the deformation of beam element 1 (i.e. </a:t>
            </a:r>
            <a:r>
              <a:rPr lang="en-US" sz="1200" i="1"/>
              <a:t>u</a:t>
            </a:r>
            <a:r>
              <a:rPr lang="en-US" sz="1200" i="1" baseline="-25000"/>
              <a:t>2</a:t>
            </a:r>
            <a:r>
              <a:rPr lang="en-US" sz="1200"/>
              <a:t> as recorded by probe) are </a:t>
            </a:r>
            <a:r>
              <a:rPr lang="en-US" sz="1200" b="1"/>
              <a:t>identical to the analytical solutions</a:t>
            </a:r>
            <a:r>
              <a:rPr lang="en-US" sz="1200"/>
              <a:t>. They are 1.9 ×10</a:t>
            </a:r>
            <a:r>
              <a:rPr lang="en-US" sz="1200" baseline="30000"/>
              <a:t>−5 </a:t>
            </a:r>
            <a:r>
              <a:rPr lang="en-US" sz="1200"/>
              <a:t>mm and 4 × 10</a:t>
            </a:r>
            <a:r>
              <a:rPr lang="en-US" sz="1200" baseline="30000"/>
              <a:t> −6 </a:t>
            </a:r>
            <a:r>
              <a:rPr lang="en-US" sz="1200"/>
              <a:t>mm, respectively.</a:t>
            </a:r>
          </a:p>
          <a:p>
            <a:endParaRPr lang="en-US"/>
          </a:p>
          <a:p>
            <a:pPr marL="0" indent="0" algn="l">
              <a:buFont typeface="Arial" panose="020B0604020202020204" pitchFamily="34" charset="0"/>
              <a:buNone/>
            </a:pPr>
            <a:r>
              <a:rPr lang="en-US" u="sng"/>
              <a:t>Next slide</a:t>
            </a:r>
            <a:r>
              <a:rPr lang="en-US"/>
              <a:t>: After this simple beam analysis, we will now proceed to an exercise on an entire truss System using Ansys Mechanical.</a:t>
            </a:r>
          </a:p>
        </p:txBody>
      </p:sp>
      <p:sp>
        <p:nvSpPr>
          <p:cNvPr id="4" name="Slide Number Placeholder 3"/>
          <p:cNvSpPr>
            <a:spLocks noGrp="1"/>
          </p:cNvSpPr>
          <p:nvPr>
            <p:ph type="sldNum" sz="quarter" idx="5"/>
          </p:nvPr>
        </p:nvSpPr>
        <p:spPr/>
        <p:txBody>
          <a:bodyPr/>
          <a:lstStyle/>
          <a:p>
            <a:fld id="{27FDDAD7-A41A-4414-8211-C5E2AC7F93EC}" type="slidenum">
              <a:rPr lang="en-US" smtClean="0"/>
              <a:pPr/>
              <a:t>35</a:t>
            </a:fld>
            <a:endParaRPr lang="en-US"/>
          </a:p>
        </p:txBody>
      </p:sp>
    </p:spTree>
    <p:extLst>
      <p:ext uri="{BB962C8B-B14F-4D97-AF65-F5344CB8AC3E}">
        <p14:creationId xmlns:p14="http://schemas.microsoft.com/office/powerpoint/2010/main" val="33846753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1D FEA – Beam Elements Exercise 2: Truss System</a:t>
            </a:r>
          </a:p>
          <a:p>
            <a:pPr algn="ctr"/>
            <a:endParaRPr lang="en-US"/>
          </a:p>
          <a:p>
            <a:r>
              <a:rPr lang="en-US"/>
              <a:t>Let us now analyze a truss system using Ansys Mechanical. Consider the truss system shown in the slide. </a:t>
            </a:r>
          </a:p>
          <a:p>
            <a:endParaRPr lang="en-US"/>
          </a:p>
          <a:p>
            <a:r>
              <a:rPr lang="en-US"/>
              <a:t>For the sake of simplicity let us model each member of the truss with a single 1D element. The truss system is made up of structural steel and the cross-section of each member is 50mmx50mm.</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sng"/>
              <a:t>Note: </a:t>
            </a:r>
            <a:r>
              <a:rPr lang="en-US" sz="1200" i="1"/>
              <a:t>The truss system is solved using beam elements to account for rotations in the nodes. As an additional exercise and for comparison try to solve this problem using link/truss elements!</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u="sng"/>
              <a:t>Next slide</a:t>
            </a:r>
            <a:r>
              <a:rPr lang="en-US"/>
              <a:t>: Let’s look at the procedure for solving this problem numerically.</a:t>
            </a:r>
          </a:p>
          <a:p>
            <a:pPr marL="0" indent="0" algn="l">
              <a:buFont typeface="Arial" panose="020B0604020202020204" pitchFamily="34" charset="0"/>
              <a:buNone/>
            </a:pPr>
            <a:endParaRPr lang="en-US"/>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36</a:t>
            </a:fld>
            <a:endParaRPr lang="en-US"/>
          </a:p>
        </p:txBody>
      </p:sp>
    </p:spTree>
    <p:extLst>
      <p:ext uri="{BB962C8B-B14F-4D97-AF65-F5344CB8AC3E}">
        <p14:creationId xmlns:p14="http://schemas.microsoft.com/office/powerpoint/2010/main" val="22801770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1D FEA – Exercise 2: Numerical Procedure</a:t>
            </a:r>
          </a:p>
          <a:p>
            <a:pPr algn="ctr"/>
            <a:endParaRPr lang="en-US"/>
          </a:p>
          <a:p>
            <a:r>
              <a:rPr lang="en-US"/>
              <a:t>The analysis is carried out in the following steps:</a:t>
            </a:r>
          </a:p>
          <a:p>
            <a:pPr marL="228600" indent="-228600">
              <a:buAutoNum type="arabicPeriod"/>
            </a:pPr>
            <a:r>
              <a:rPr lang="en-US"/>
              <a:t>Open a workbench file and create a static structural analysis system</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a:t>Edit Properties of Geometry and activate Line Bodies as shown in the screenshots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a:t>Create geometry of the truss using </a:t>
            </a:r>
            <a:r>
              <a:rPr lang="en-US" b="1" i="1" err="1"/>
              <a:t>SpaceClaim</a:t>
            </a:r>
            <a:r>
              <a:rPr lang="en-US" b="1" i="1"/>
              <a:t> </a:t>
            </a:r>
            <a:r>
              <a:rPr lang="en-US"/>
              <a:t>(Hint: Use lines and profiles tools)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a:t>Setup the mesh (Hint: Define a very large element size so each member has only one elements)</a:t>
            </a:r>
            <a:endParaRPr lang="en-DE"/>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lgn="l">
              <a:buFont typeface="Arial" panose="020B0604020202020204" pitchFamily="34" charset="0"/>
              <a:buNone/>
            </a:pPr>
            <a:r>
              <a:rPr lang="en-US" u="sng"/>
              <a:t>Next slide</a:t>
            </a:r>
            <a:r>
              <a:rPr lang="en-US"/>
              <a:t>: Further steps.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DE"/>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DE"/>
          </a:p>
          <a:p>
            <a:pPr marL="228600" indent="-228600">
              <a:buAutoNum type="arabicPeriod"/>
            </a:pPr>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37</a:t>
            </a:fld>
            <a:endParaRPr lang="en-US"/>
          </a:p>
        </p:txBody>
      </p:sp>
    </p:spTree>
    <p:extLst>
      <p:ext uri="{BB962C8B-B14F-4D97-AF65-F5344CB8AC3E}">
        <p14:creationId xmlns:p14="http://schemas.microsoft.com/office/powerpoint/2010/main" val="23188954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1D FEA – Exercise 2: Numerical Procedure</a:t>
            </a:r>
          </a:p>
          <a:p>
            <a:pPr algn="ctr"/>
            <a:endParaRPr lang="en-US"/>
          </a:p>
          <a:p>
            <a:r>
              <a:rPr lang="en-US"/>
              <a:t>5. Apply boundary conditions</a:t>
            </a:r>
          </a:p>
          <a:p>
            <a:r>
              <a:rPr lang="en-US"/>
              <a:t>6. Define output variable to be evaluated</a:t>
            </a:r>
          </a:p>
          <a:p>
            <a:r>
              <a:rPr lang="en-US"/>
              <a:t>7. Solve the model </a:t>
            </a:r>
          </a:p>
          <a:p>
            <a:pPr marL="0" indent="0" algn="l">
              <a:buFont typeface="Arial" panose="020B0604020202020204" pitchFamily="34" charset="0"/>
              <a:buNone/>
            </a:pPr>
            <a:endParaRPr lang="en-US" u="sng"/>
          </a:p>
          <a:p>
            <a:pPr marL="0" indent="0" algn="l">
              <a:buFont typeface="Arial" panose="020B0604020202020204" pitchFamily="34" charset="0"/>
              <a:buNone/>
            </a:pPr>
            <a:r>
              <a:rPr lang="en-US" u="sng"/>
              <a:t>Next slide</a:t>
            </a:r>
            <a:r>
              <a:rPr lang="en-US"/>
              <a:t>: Solution total deformation.</a:t>
            </a:r>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38</a:t>
            </a:fld>
            <a:endParaRPr lang="en-US"/>
          </a:p>
        </p:txBody>
      </p:sp>
    </p:spTree>
    <p:extLst>
      <p:ext uri="{BB962C8B-B14F-4D97-AF65-F5344CB8AC3E}">
        <p14:creationId xmlns:p14="http://schemas.microsoft.com/office/powerpoint/2010/main" val="578090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a:t>1D FEA – Exercise 2: Numerical Solution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p>
          <a:p>
            <a:r>
              <a:rPr lang="en-US"/>
              <a:t>The deformation in the trussed can be plotted along its members and a maximum deformation of 0.09mm is found at the </a:t>
            </a:r>
            <a:r>
              <a:rPr lang="en-US" err="1"/>
              <a:t>centre</a:t>
            </a:r>
            <a:r>
              <a:rPr lang="en-US"/>
              <a:t>.</a:t>
            </a:r>
          </a:p>
          <a:p>
            <a:endParaRPr lang="en-US"/>
          </a:p>
          <a:p>
            <a:pPr marL="0" indent="0" algn="l">
              <a:buFont typeface="Arial" panose="020B0604020202020204" pitchFamily="34" charset="0"/>
              <a:buNone/>
            </a:pPr>
            <a:r>
              <a:rPr lang="en-US" u="sng"/>
              <a:t>Next slide</a:t>
            </a:r>
            <a:r>
              <a:rPr lang="en-US"/>
              <a:t>: Solution reaction forces at supports.</a:t>
            </a:r>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39</a:t>
            </a:fld>
            <a:endParaRPr lang="en-US"/>
          </a:p>
        </p:txBody>
      </p:sp>
    </p:spTree>
    <p:extLst>
      <p:ext uri="{BB962C8B-B14F-4D97-AF65-F5344CB8AC3E}">
        <p14:creationId xmlns:p14="http://schemas.microsoft.com/office/powerpoint/2010/main" val="331840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a:t>Structural Analysis – Methods for solving engineering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a:solidFill>
                <a:schemeClr val="accent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a:solidFill>
                  <a:schemeClr val="accent1"/>
                </a:solidFill>
              </a:rPr>
              <a:t>Structural Analyses are</a:t>
            </a:r>
            <a:r>
              <a:rPr lang="en-GB" b="0"/>
              <a:t> carried out in order to </a:t>
            </a:r>
            <a:r>
              <a:rPr lang="en-GB" b="0">
                <a:solidFill>
                  <a:schemeClr val="accent1"/>
                </a:solidFill>
              </a:rPr>
              <a:t>understand the behaviour </a:t>
            </a:r>
            <a:r>
              <a:rPr lang="en-GB" b="0"/>
              <a:t>of structures </a:t>
            </a:r>
            <a:r>
              <a:rPr lang="en-GB" b="0">
                <a:solidFill>
                  <a:schemeClr val="accent1"/>
                </a:solidFill>
              </a:rPr>
              <a:t>when forces</a:t>
            </a:r>
            <a:r>
              <a:rPr lang="en-GB" b="0"/>
              <a:t> are exerted on them. Two key state variables that help engineers and designers assess the structural performance and behaviour of parts are stresses and strains. To determine those, three methods are at one's disposal: (a) Analytical, (b) numerical and (c) experimental.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r>
              <a:rPr lang="en-US"/>
              <a:t>Experimental methods are methods in which the design is manufactured in real life and tests are then carried out. These methods are required in order to calibrate and validate simulation models at important phases of development. Experimental methods are generally standardized tests. They are time consuming and can often be very expensive to create and analyze.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r>
              <a:rPr lang="en-US"/>
              <a:t>Numerical methods are simplified iterative algebraic equations that can be solved by a computer in order to obtain results. Finite Element Method is predominantly used in analyzing engineering problems as can be easily implemented in computers.  In this lecture unit we will be using Ansys Discovery, which uses finite element methods to solve engineering problems.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Analytical solutions are exact and are often performed with hand calculations. Several methods are available in </a:t>
            </a:r>
            <a:r>
              <a:rPr lang="en-GB" sz="1200" b="0" i="0"/>
              <a:t>structural mechanics theory</a:t>
            </a:r>
            <a:r>
              <a:rPr lang="en-US"/>
              <a:t> and will not be the object of this lecture unit. However, these exact solutions can only be found for simple idealized problems while for most engineering problems  it would be problematic to be solved analytically because the models are too complex (for example from a geometrical perspective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In this lecture unit we will focus on the numerical and analytical methods.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In the </a:t>
            </a:r>
            <a:r>
              <a:rPr lang="en-US" u="sng"/>
              <a:t>next slide </a:t>
            </a:r>
            <a:r>
              <a:rPr lang="en-US"/>
              <a:t>we will specifically look at how FEA compares/compliments analytical solutions. </a:t>
            </a:r>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a:p>
        </p:txBody>
      </p:sp>
    </p:spTree>
    <p:extLst>
      <p:ext uri="{BB962C8B-B14F-4D97-AF65-F5344CB8AC3E}">
        <p14:creationId xmlns:p14="http://schemas.microsoft.com/office/powerpoint/2010/main" val="462434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1D FEA – Exercise 2: Numerical Solution</a:t>
            </a:r>
          </a:p>
          <a:p>
            <a:pPr algn="ctr"/>
            <a:endParaRPr lang="en-US"/>
          </a:p>
          <a:p>
            <a:r>
              <a:rPr lang="en-US"/>
              <a:t>As observed from the slide the total support reaction is equal to the total force applied on the truss system. This indicates that the system satisfies the laws of equilibrium.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r>
              <a:rPr lang="en-US" u="sng"/>
              <a:t>Quiz Solution</a:t>
            </a:r>
            <a:r>
              <a:rPr lang="en-US"/>
              <a:t>: FEA is an approximation method and not an exact solution hence the approximation leads to very negligible roundoff errors. It is also important to note that in the case of 2D analysis the force value in the out of plane direction would have been zero. </a:t>
            </a:r>
          </a:p>
          <a:p>
            <a:endParaRPr lang="en-US"/>
          </a:p>
          <a:p>
            <a:pPr marL="0" indent="0" algn="l">
              <a:buFont typeface="Arial" panose="020B0604020202020204" pitchFamily="34" charset="0"/>
              <a:buNone/>
            </a:pPr>
            <a:r>
              <a:rPr lang="en-US" u="sng"/>
              <a:t>Next slide</a:t>
            </a:r>
            <a:r>
              <a:rPr lang="en-US"/>
              <a:t>: Summary of lecture unit.</a:t>
            </a:r>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40</a:t>
            </a:fld>
            <a:endParaRPr lang="en-US"/>
          </a:p>
        </p:txBody>
      </p:sp>
    </p:spTree>
    <p:extLst>
      <p:ext uri="{BB962C8B-B14F-4D97-AF65-F5344CB8AC3E}">
        <p14:creationId xmlns:p14="http://schemas.microsoft.com/office/powerpoint/2010/main" val="11929307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ctr"/>
                <a:r>
                  <a:rPr lang="en-GB" b="1" i="1"/>
                  <a:t>Summary</a:t>
                </a:r>
              </a:p>
              <a:p>
                <a:endParaRPr lang="en-GB"/>
              </a:p>
              <a:p>
                <a:pPr marL="171450" indent="-171450">
                  <a:lnSpc>
                    <a:spcPct val="150000"/>
                  </a:lnSpc>
                  <a:buFont typeface="Arial" panose="020B0604020202020204" pitchFamily="34" charset="0"/>
                  <a:buChar char="•"/>
                </a:pPr>
                <a:r>
                  <a:rPr lang="en-US" sz="1200"/>
                  <a:t>Finite element analysis is </a:t>
                </a:r>
                <a:r>
                  <a:rPr lang="en-US" sz="1200" b="1" i="1"/>
                  <a:t>cost effective </a:t>
                </a:r>
                <a:r>
                  <a:rPr lang="en-US" sz="1200"/>
                  <a:t>and </a:t>
                </a:r>
                <a:r>
                  <a:rPr lang="en-US" sz="1200" b="1" i="1"/>
                  <a:t>saves time </a:t>
                </a:r>
                <a:r>
                  <a:rPr lang="en-US" sz="1200"/>
                  <a:t>from design conception to manufacturing the component</a:t>
                </a:r>
              </a:p>
              <a:p>
                <a:pPr marL="171450" indent="-171450">
                  <a:lnSpc>
                    <a:spcPct val="150000"/>
                  </a:lnSpc>
                  <a:buFont typeface="Arial" panose="020B0604020202020204" pitchFamily="34" charset="0"/>
                  <a:buChar char="•"/>
                </a:pPr>
                <a:r>
                  <a:rPr lang="en-US" sz="1200"/>
                  <a:t>In the case of structural analysis, FEA is based on 3 important equations viz., </a:t>
                </a:r>
                <a:r>
                  <a:rPr lang="en-US" sz="1200" b="1" i="1"/>
                  <a:t>equilibrium, constitutive </a:t>
                </a:r>
                <a:r>
                  <a:rPr lang="en-US" sz="1200"/>
                  <a:t>and</a:t>
                </a:r>
                <a:r>
                  <a:rPr lang="en-US" sz="1200" b="1" i="1"/>
                  <a:t> compatibility equations</a:t>
                </a:r>
              </a:p>
              <a:p>
                <a:pPr marL="171450" indent="-171450">
                  <a:lnSpc>
                    <a:spcPct val="150000"/>
                  </a:lnSpc>
                  <a:buFont typeface="Arial" panose="020B0604020202020204" pitchFamily="34" charset="0"/>
                  <a:buChar char="•"/>
                </a:pPr>
                <a:r>
                  <a:rPr lang="en-US" sz="1200"/>
                  <a:t> There are different types of FEA that can be carried out based on the application cases. Some popular types are </a:t>
                </a:r>
                <a:r>
                  <a:rPr lang="en-US" sz="1200" b="1" i="1"/>
                  <a:t>static vs. dynamic, implicit vs. explicit</a:t>
                </a:r>
                <a:r>
                  <a:rPr lang="en-US" sz="1200"/>
                  <a:t> and </a:t>
                </a:r>
                <a:r>
                  <a:rPr lang="en-US" sz="1200" b="1" i="1"/>
                  <a:t>linear vs non-linear.</a:t>
                </a:r>
              </a:p>
              <a:p>
                <a:pPr marL="171450" indent="-171450">
                  <a:lnSpc>
                    <a:spcPct val="150000"/>
                  </a:lnSpc>
                  <a:buFont typeface="Arial" panose="020B0604020202020204" pitchFamily="34" charset="0"/>
                  <a:buChar char="•"/>
                </a:pPr>
                <a:r>
                  <a:rPr lang="en-US" sz="1200"/>
                  <a:t>In this lecture unit, we focus on a </a:t>
                </a:r>
                <a:r>
                  <a:rPr lang="en-US" sz="1200" b="1" i="1"/>
                  <a:t>1D system</a:t>
                </a:r>
                <a:r>
                  <a:rPr lang="en-US" sz="1200"/>
                  <a:t>, where the relationship of displacements and force is defined with the help of the </a:t>
                </a:r>
                <a:r>
                  <a:rPr lang="en-US" sz="1200" b="1" i="1"/>
                  <a:t>stiffness matrix </a:t>
                </a:r>
                <a14:m>
                  <m:oMath xmlns:m="http://schemas.openxmlformats.org/officeDocument/2006/math">
                    <m:d>
                      <m:dPr>
                        <m:begChr m:val="["/>
                        <m:endChr m:val="]"/>
                        <m:ctrlPr>
                          <a:rPr lang="en-US" sz="1200" b="1" i="1" smtClean="0">
                            <a:latin typeface="Cambria Math" panose="02040503050406030204" pitchFamily="18" charset="0"/>
                          </a:rPr>
                        </m:ctrlPr>
                      </m:dPr>
                      <m:e>
                        <m:r>
                          <a:rPr lang="en-US" sz="1200" b="1" i="1">
                            <a:latin typeface="Cambria Math" panose="02040503050406030204" pitchFamily="18" charset="0"/>
                          </a:rPr>
                          <m:t>𝑲</m:t>
                        </m:r>
                      </m:e>
                    </m:d>
                    <m:d>
                      <m:dPr>
                        <m:begChr m:val="{"/>
                        <m:endChr m:val="}"/>
                        <m:ctrlPr>
                          <a:rPr lang="en-US" sz="1200" b="1" i="1">
                            <a:latin typeface="Cambria Math" panose="02040503050406030204" pitchFamily="18" charset="0"/>
                          </a:rPr>
                        </m:ctrlPr>
                      </m:dPr>
                      <m:e>
                        <m:r>
                          <a:rPr lang="en-US" sz="1200" b="1" i="0">
                            <a:latin typeface="Cambria Math" panose="02040503050406030204" pitchFamily="18" charset="0"/>
                          </a:rPr>
                          <m:t>𝐮</m:t>
                        </m:r>
                      </m:e>
                    </m:d>
                    <m:r>
                      <a:rPr lang="en-US" sz="1200" b="1" i="1" smtClean="0">
                        <a:latin typeface="Cambria Math" panose="02040503050406030204" pitchFamily="18" charset="0"/>
                      </a:rPr>
                      <m:t>=</m:t>
                    </m:r>
                    <m:d>
                      <m:dPr>
                        <m:begChr m:val="{"/>
                        <m:endChr m:val="}"/>
                        <m:ctrlPr>
                          <a:rPr lang="en-US" sz="1200" b="1" i="1">
                            <a:latin typeface="Cambria Math" panose="02040503050406030204" pitchFamily="18" charset="0"/>
                          </a:rPr>
                        </m:ctrlPr>
                      </m:dPr>
                      <m:e>
                        <m:r>
                          <a:rPr lang="en-US" sz="1200" b="1">
                            <a:latin typeface="Cambria Math" panose="02040503050406030204" pitchFamily="18" charset="0"/>
                          </a:rPr>
                          <m:t>𝐅</m:t>
                        </m:r>
                      </m:e>
                    </m:d>
                  </m:oMath>
                </a14:m>
                <a:endParaRPr lang="en-US" sz="1200" b="1"/>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200"/>
                  <a:t>At the core of FEA lies the </a:t>
                </a:r>
                <a:r>
                  <a:rPr lang="en-GB" sz="1200" b="1"/>
                  <a:t>discretization</a:t>
                </a:r>
                <a:r>
                  <a:rPr lang="en-GB" sz="1200"/>
                  <a:t>, which means a model is divided into a </a:t>
                </a:r>
                <a:r>
                  <a:rPr lang="en-GB" sz="1200" b="1"/>
                  <a:t>finite</a:t>
                </a:r>
                <a:r>
                  <a:rPr lang="en-GB" sz="1200"/>
                  <a:t> number of smaller </a:t>
                </a:r>
                <a:r>
                  <a:rPr lang="en-GB" sz="1200" b="1"/>
                  <a:t>bodies or elements (meshing). 1D elements </a:t>
                </a:r>
                <a:r>
                  <a:rPr lang="en-GB" sz="1200"/>
                  <a:t>such as </a:t>
                </a:r>
                <a:r>
                  <a:rPr lang="en-GB" sz="1200" b="1"/>
                  <a:t>beams</a:t>
                </a:r>
                <a:r>
                  <a:rPr lang="en-GB" sz="1200"/>
                  <a:t>, or </a:t>
                </a:r>
                <a:r>
                  <a:rPr lang="en-GB" sz="1200" b="1"/>
                  <a:t>trusses</a:t>
                </a:r>
                <a:r>
                  <a:rPr lang="en-GB" sz="1200"/>
                  <a:t> are used to solve 2D and 3D structural analyses in Ansys Mechanical. The </a:t>
                </a:r>
                <a:r>
                  <a:rPr lang="en-GB" sz="1200" b="1"/>
                  <a:t>element’s type </a:t>
                </a:r>
                <a:r>
                  <a:rPr lang="en-GB" sz="1200"/>
                  <a:t>and </a:t>
                </a:r>
                <a:r>
                  <a:rPr lang="en-GB" sz="1200" b="1"/>
                  <a:t>degrees of freedom </a:t>
                </a:r>
                <a:r>
                  <a:rPr lang="en-GB" sz="1200"/>
                  <a:t>(</a:t>
                </a:r>
                <a:r>
                  <a:rPr lang="en-GB" sz="1200" err="1"/>
                  <a:t>DoFs</a:t>
                </a:r>
                <a:r>
                  <a:rPr lang="en-GB" sz="1200"/>
                  <a:t>) defines which structural problems can be solved.</a:t>
                </a:r>
                <a:endParaRPr lang="en-US" sz="1200" b="1"/>
              </a:p>
              <a:p>
                <a:pPr marL="171450" indent="-171450">
                  <a:lnSpc>
                    <a:spcPct val="150000"/>
                  </a:lnSpc>
                  <a:buFont typeface="Arial" panose="020B0604020202020204" pitchFamily="34" charset="0"/>
                  <a:buChar char="•"/>
                </a:pPr>
                <a:r>
                  <a:rPr lang="en-US" sz="1200" b="1" i="1"/>
                  <a:t>Ansys Mechanical </a:t>
                </a:r>
                <a:r>
                  <a:rPr lang="en-US" sz="1200"/>
                  <a:t>has been used to solve </a:t>
                </a:r>
                <a:r>
                  <a:rPr lang="en-US" sz="1200" b="1" i="1"/>
                  <a:t>1D element </a:t>
                </a:r>
                <a:r>
                  <a:rPr lang="en-US" sz="1200"/>
                  <a:t>problems ranging from a simple to a more complex system. </a:t>
                </a:r>
              </a:p>
              <a:p>
                <a:pPr marL="171450" indent="-171450">
                  <a:lnSpc>
                    <a:spcPct val="150000"/>
                  </a:lnSpc>
                  <a:buFont typeface="Arial" panose="020B0604020202020204" pitchFamily="34" charset="0"/>
                  <a:buChar char="•"/>
                </a:pPr>
                <a:endParaRPr lang="en-US" sz="1200"/>
              </a:p>
              <a:p>
                <a:pPr marL="0" indent="0" algn="l">
                  <a:buFont typeface="Arial" panose="020B0604020202020204" pitchFamily="34" charset="0"/>
                  <a:buNone/>
                </a:pPr>
                <a:r>
                  <a:rPr lang="en-US" u="sng"/>
                  <a:t>Next slide</a:t>
                </a:r>
                <a:r>
                  <a:rPr lang="en-US"/>
                  <a:t>: </a:t>
                </a:r>
                <a:r>
                  <a:rPr lang="en-GB"/>
                  <a:t>Further information and resources to this and other relevant topics are linked in the next slide.</a:t>
                </a:r>
                <a:endParaRPr lang="en-US"/>
              </a:p>
              <a:p>
                <a:pPr marL="0" indent="0">
                  <a:lnSpc>
                    <a:spcPct val="150000"/>
                  </a:lnSpc>
                  <a:buFont typeface="Arial" panose="020B0604020202020204" pitchFamily="34" charset="0"/>
                  <a:buNone/>
                </a:pPr>
                <a:endParaRPr lang="en-US" sz="1200"/>
              </a:p>
              <a:p>
                <a:endParaRPr lang="en-US"/>
              </a:p>
            </p:txBody>
          </p:sp>
        </mc:Choice>
        <mc:Fallback xmlns="">
          <p:sp>
            <p:nvSpPr>
              <p:cNvPr id="3" name="Notes Placeholder 2"/>
              <p:cNvSpPr>
                <a:spLocks noGrp="1"/>
              </p:cNvSpPr>
              <p:nvPr>
                <p:ph type="body" idx="1"/>
              </p:nvPr>
            </p:nvSpPr>
            <p:spPr/>
            <p:txBody>
              <a:bodyPr/>
              <a:lstStyle/>
              <a:p>
                <a:pPr algn="ctr"/>
                <a:r>
                  <a:rPr lang="en-GB" b="1" i="1"/>
                  <a:t>Summary</a:t>
                </a:r>
              </a:p>
              <a:p>
                <a:endParaRPr lang="en-GB"/>
              </a:p>
              <a:p>
                <a:pPr marL="171450" indent="-171450">
                  <a:lnSpc>
                    <a:spcPct val="150000"/>
                  </a:lnSpc>
                  <a:buFont typeface="Arial" panose="020B0604020202020204" pitchFamily="34" charset="0"/>
                  <a:buChar char="•"/>
                </a:pPr>
                <a:r>
                  <a:rPr lang="en-US" sz="1200"/>
                  <a:t>Finite element analysis is </a:t>
                </a:r>
                <a:r>
                  <a:rPr lang="en-US" sz="1200" b="1" i="1"/>
                  <a:t>cost effective </a:t>
                </a:r>
                <a:r>
                  <a:rPr lang="en-US" sz="1200"/>
                  <a:t>and </a:t>
                </a:r>
                <a:r>
                  <a:rPr lang="en-US" sz="1200" b="1" i="1"/>
                  <a:t>saves time </a:t>
                </a:r>
                <a:r>
                  <a:rPr lang="en-US" sz="1200"/>
                  <a:t>from design conception to manufacturing the component</a:t>
                </a:r>
              </a:p>
              <a:p>
                <a:pPr marL="171450" indent="-171450">
                  <a:lnSpc>
                    <a:spcPct val="150000"/>
                  </a:lnSpc>
                  <a:buFont typeface="Arial" panose="020B0604020202020204" pitchFamily="34" charset="0"/>
                  <a:buChar char="•"/>
                </a:pPr>
                <a:r>
                  <a:rPr lang="en-US" sz="1200"/>
                  <a:t>In the case of structural analysis, FEA is based on 3 important equations viz., </a:t>
                </a:r>
                <a:r>
                  <a:rPr lang="en-US" sz="1200" b="1" i="1"/>
                  <a:t>equilibrium, constitutive </a:t>
                </a:r>
                <a:r>
                  <a:rPr lang="en-US" sz="1200"/>
                  <a:t>and</a:t>
                </a:r>
                <a:r>
                  <a:rPr lang="en-US" sz="1200" b="1" i="1"/>
                  <a:t> compatibility equations</a:t>
                </a:r>
              </a:p>
              <a:p>
                <a:pPr marL="171450" indent="-171450">
                  <a:lnSpc>
                    <a:spcPct val="150000"/>
                  </a:lnSpc>
                  <a:buFont typeface="Arial" panose="020B0604020202020204" pitchFamily="34" charset="0"/>
                  <a:buChar char="•"/>
                </a:pPr>
                <a:r>
                  <a:rPr lang="en-US" sz="1200"/>
                  <a:t> There are different types of FEA that can be carried out based on the application cases. Some popular types are </a:t>
                </a:r>
                <a:r>
                  <a:rPr lang="en-US" sz="1200" b="1" i="1"/>
                  <a:t>static vs. dynamic, implicit vs. explicit</a:t>
                </a:r>
                <a:r>
                  <a:rPr lang="en-US" sz="1200"/>
                  <a:t> and </a:t>
                </a:r>
                <a:r>
                  <a:rPr lang="en-US" sz="1200" b="1" i="1"/>
                  <a:t>linear vs non-linear.</a:t>
                </a:r>
              </a:p>
              <a:p>
                <a:pPr marL="171450" indent="-171450">
                  <a:lnSpc>
                    <a:spcPct val="150000"/>
                  </a:lnSpc>
                  <a:buFont typeface="Arial" panose="020B0604020202020204" pitchFamily="34" charset="0"/>
                  <a:buChar char="•"/>
                </a:pPr>
                <a:r>
                  <a:rPr lang="en-US" sz="1200"/>
                  <a:t>In this lecture unit, we focus on a </a:t>
                </a:r>
                <a:r>
                  <a:rPr lang="en-US" sz="1200" b="1" i="1"/>
                  <a:t>1D system</a:t>
                </a:r>
                <a:r>
                  <a:rPr lang="en-US" sz="1200"/>
                  <a:t>, where the relationship of displacements and force is defined with the help of the </a:t>
                </a:r>
                <a:r>
                  <a:rPr lang="en-US" sz="1200" b="1" i="1"/>
                  <a:t>stiffness matrix </a:t>
                </a:r>
                <a:r>
                  <a:rPr lang="en-US" sz="1200" b="1" i="0">
                    <a:latin typeface="Cambria Math" panose="02040503050406030204" pitchFamily="18" charset="0"/>
                  </a:rPr>
                  <a:t>[𝑲]{𝐮}={𝐅}</a:t>
                </a:r>
                <a:endParaRPr lang="en-US" sz="1200" b="1"/>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200"/>
                  <a:t>At the core of FEA lies the </a:t>
                </a:r>
                <a:r>
                  <a:rPr lang="en-GB" sz="1200" b="1"/>
                  <a:t>discretization</a:t>
                </a:r>
                <a:r>
                  <a:rPr lang="en-GB" sz="1200"/>
                  <a:t>, which means a model is divided into a </a:t>
                </a:r>
                <a:r>
                  <a:rPr lang="en-GB" sz="1200" b="1"/>
                  <a:t>finite</a:t>
                </a:r>
                <a:r>
                  <a:rPr lang="en-GB" sz="1200"/>
                  <a:t> number of smaller </a:t>
                </a:r>
                <a:r>
                  <a:rPr lang="en-GB" sz="1200" b="1"/>
                  <a:t>bodies or elements (meshing). 1D elements </a:t>
                </a:r>
                <a:r>
                  <a:rPr lang="en-GB" sz="1200"/>
                  <a:t>such as </a:t>
                </a:r>
                <a:r>
                  <a:rPr lang="en-GB" sz="1200" b="1"/>
                  <a:t>beams</a:t>
                </a:r>
                <a:r>
                  <a:rPr lang="en-GB" sz="1200"/>
                  <a:t>, or </a:t>
                </a:r>
                <a:r>
                  <a:rPr lang="en-GB" sz="1200" b="1"/>
                  <a:t>trusses</a:t>
                </a:r>
                <a:r>
                  <a:rPr lang="en-GB" sz="1200"/>
                  <a:t> are used to solve 2D and 3D structural analyses in Ansys Mechanical. The </a:t>
                </a:r>
                <a:r>
                  <a:rPr lang="en-GB" sz="1200" b="1"/>
                  <a:t>element’s type </a:t>
                </a:r>
                <a:r>
                  <a:rPr lang="en-GB" sz="1200"/>
                  <a:t>and </a:t>
                </a:r>
                <a:r>
                  <a:rPr lang="en-GB" sz="1200" b="1"/>
                  <a:t>degrees of freedom </a:t>
                </a:r>
                <a:r>
                  <a:rPr lang="en-GB" sz="1200"/>
                  <a:t>(</a:t>
                </a:r>
                <a:r>
                  <a:rPr lang="en-GB" sz="1200" err="1"/>
                  <a:t>DoFs</a:t>
                </a:r>
                <a:r>
                  <a:rPr lang="en-GB" sz="1200"/>
                  <a:t>) defines which structural problems can be solved.</a:t>
                </a:r>
                <a:endParaRPr lang="en-US" sz="1200" b="1"/>
              </a:p>
              <a:p>
                <a:pPr marL="171450" indent="-171450">
                  <a:lnSpc>
                    <a:spcPct val="150000"/>
                  </a:lnSpc>
                  <a:buFont typeface="Arial" panose="020B0604020202020204" pitchFamily="34" charset="0"/>
                  <a:buChar char="•"/>
                </a:pPr>
                <a:r>
                  <a:rPr lang="en-US" sz="1200" b="1" i="1"/>
                  <a:t>Ansys Mechanical </a:t>
                </a:r>
                <a:r>
                  <a:rPr lang="en-US" sz="1200"/>
                  <a:t>has been used to solve </a:t>
                </a:r>
                <a:r>
                  <a:rPr lang="en-US" sz="1200" b="1" i="1"/>
                  <a:t>1D element </a:t>
                </a:r>
                <a:r>
                  <a:rPr lang="en-US" sz="1200"/>
                  <a:t>problems ranging from a simple to a more complex system. </a:t>
                </a:r>
              </a:p>
              <a:p>
                <a:pPr marL="171450" indent="-171450">
                  <a:lnSpc>
                    <a:spcPct val="150000"/>
                  </a:lnSpc>
                  <a:buFont typeface="Arial" panose="020B0604020202020204" pitchFamily="34" charset="0"/>
                  <a:buChar char="•"/>
                </a:pPr>
                <a:endParaRPr lang="en-US" sz="1200"/>
              </a:p>
              <a:p>
                <a:pPr marL="0" indent="0" algn="l">
                  <a:buFont typeface="Arial" panose="020B0604020202020204" pitchFamily="34" charset="0"/>
                  <a:buNone/>
                </a:pPr>
                <a:r>
                  <a:rPr lang="en-US" u="sng"/>
                  <a:t>Next slide</a:t>
                </a:r>
                <a:r>
                  <a:rPr lang="en-US"/>
                  <a:t>: </a:t>
                </a:r>
                <a:r>
                  <a:rPr lang="en-GB"/>
                  <a:t>Further information and resources to this and other relevant topics are linked in the next slide.</a:t>
                </a:r>
                <a:endParaRPr lang="en-US"/>
              </a:p>
              <a:p>
                <a:pPr marL="0" indent="0">
                  <a:lnSpc>
                    <a:spcPct val="150000"/>
                  </a:lnSpc>
                  <a:buFont typeface="Arial" panose="020B0604020202020204" pitchFamily="34" charset="0"/>
                  <a:buNone/>
                </a:pPr>
                <a:endParaRPr lang="en-US" sz="1200"/>
              </a:p>
              <a:p>
                <a:endParaRPr lang="en-US"/>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41</a:t>
            </a:fld>
            <a:endParaRPr lang="en-US"/>
          </a:p>
        </p:txBody>
      </p:sp>
    </p:spTree>
    <p:extLst>
      <p:ext uri="{BB962C8B-B14F-4D97-AF65-F5344CB8AC3E}">
        <p14:creationId xmlns:p14="http://schemas.microsoft.com/office/powerpoint/2010/main" val="37019811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42</a:t>
            </a:fld>
            <a:endParaRPr lang="en-US"/>
          </a:p>
        </p:txBody>
      </p:sp>
    </p:spTree>
    <p:extLst>
      <p:ext uri="{BB962C8B-B14F-4D97-AF65-F5344CB8AC3E}">
        <p14:creationId xmlns:p14="http://schemas.microsoft.com/office/powerpoint/2010/main" val="3942398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a:t>Structural Analysis – </a:t>
            </a:r>
            <a:r>
              <a:rPr lang="en-GB" sz="1200" b="1" i="1">
                <a:latin typeface="+mn-lt"/>
              </a:rPr>
              <a:t>Methods for solving engineering problems</a:t>
            </a:r>
          </a:p>
          <a:p>
            <a:pPr algn="ctr"/>
            <a:endParaRPr lang="en-GB" sz="1200" b="1" i="1">
              <a:latin typeface="+mn-lt"/>
            </a:endParaRPr>
          </a:p>
          <a:p>
            <a:pPr algn="l"/>
            <a:r>
              <a:rPr lang="en-GB" sz="1200" b="0" i="0">
                <a:latin typeface="+mn-lt"/>
              </a:rPr>
              <a:t>While analytical solutions can be easily and quickly found for simple geometries and load conditions through simplification and idealization of the problem, numerical methods are required to obtain solutions for complex geometries, loading conditions and material properties (e.g. non-isotropic properties, multi-material composites, etc.) for which analytical solutions are difficult and time-consuming to obtain.</a:t>
            </a:r>
          </a:p>
          <a:p>
            <a:pPr algn="l"/>
            <a:endParaRPr lang="en-GB" sz="1200" b="0" i="0">
              <a:latin typeface="+mn-lt"/>
            </a:endParaRPr>
          </a:p>
          <a:p>
            <a:pPr algn="l"/>
            <a:r>
              <a:rPr lang="en-GB" sz="1200" b="0" i="0">
                <a:latin typeface="+mn-lt"/>
              </a:rPr>
              <a:t>Let’s expand on the question of ‘Why to use FEA’ in the </a:t>
            </a:r>
            <a:r>
              <a:rPr lang="en-GB" sz="1200" b="0" i="0" u="sng">
                <a:latin typeface="+mn-lt"/>
              </a:rPr>
              <a:t>next slide</a:t>
            </a:r>
            <a:r>
              <a:rPr lang="en-GB" sz="1200" b="0" i="0">
                <a:latin typeface="+mn-lt"/>
              </a:rPr>
              <a:t>.</a:t>
            </a:r>
          </a:p>
          <a:p>
            <a:pPr algn="l"/>
            <a:endParaRPr lang="en-DE" b="0" i="0"/>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a:p>
        </p:txBody>
      </p:sp>
    </p:spTree>
    <p:extLst>
      <p:ext uri="{BB962C8B-B14F-4D97-AF65-F5344CB8AC3E}">
        <p14:creationId xmlns:p14="http://schemas.microsoft.com/office/powerpoint/2010/main" val="4246507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b="1" i="1"/>
              <a:t>Finite Element Analysis (FEA) or Method (FEM)</a:t>
            </a:r>
          </a:p>
          <a:p>
            <a:pPr algn="ctr"/>
            <a:endParaRPr lang="en-GB" sz="1200" b="1" i="1">
              <a:latin typeface="+mn-lt"/>
            </a:endParaRPr>
          </a:p>
          <a:p>
            <a:pPr marL="171450" indent="-171450">
              <a:buFont typeface="Arial" panose="020B0604020202020204" pitchFamily="34" charset="0"/>
              <a:buChar char="•"/>
            </a:pPr>
            <a:r>
              <a:rPr lang="en-US"/>
              <a:t>FEM is the </a:t>
            </a:r>
            <a:r>
              <a:rPr lang="en-US" b="1"/>
              <a:t>mathematical method </a:t>
            </a:r>
            <a:r>
              <a:rPr lang="en-US"/>
              <a:t>used to conduct FEAs, in which partial differential equations are solved to </a:t>
            </a:r>
            <a:r>
              <a:rPr lang="en-US" b="1"/>
              <a:t>describe physical phenomena</a:t>
            </a:r>
            <a:r>
              <a:rPr lang="en-US"/>
              <a:t>.</a:t>
            </a:r>
          </a:p>
          <a:p>
            <a:pPr marL="171450" indent="-171450">
              <a:buFont typeface="Arial" panose="020B0604020202020204" pitchFamily="34" charset="0"/>
              <a:buChar char="•"/>
            </a:pPr>
            <a:r>
              <a:rPr lang="en-US"/>
              <a:t>FEA are performed using FEM, which are implemented in </a:t>
            </a:r>
            <a:r>
              <a:rPr lang="en-US" b="1"/>
              <a:t>CAE</a:t>
            </a:r>
            <a:r>
              <a:rPr lang="en-US"/>
              <a:t> (computer-aided engineering) tools, providing a solution for </a:t>
            </a:r>
            <a:r>
              <a:rPr lang="en-US" b="1"/>
              <a:t>virtual prototyping</a:t>
            </a:r>
            <a:r>
              <a:rPr lang="en-US"/>
              <a:t>.</a:t>
            </a:r>
          </a:p>
          <a:p>
            <a:pPr marL="171450" indent="-171450">
              <a:buFont typeface="Arial" panose="020B0604020202020204" pitchFamily="34" charset="0"/>
              <a:buChar char="•"/>
            </a:pPr>
            <a:r>
              <a:rPr lang="en-US"/>
              <a:t>FEA helps to solve </a:t>
            </a:r>
            <a:r>
              <a:rPr lang="en-US" b="1"/>
              <a:t>structural</a:t>
            </a:r>
            <a:r>
              <a:rPr lang="en-US"/>
              <a:t>, </a:t>
            </a:r>
            <a:r>
              <a:rPr lang="en-US" b="1"/>
              <a:t>heat transfer</a:t>
            </a:r>
            <a:r>
              <a:rPr lang="en-US"/>
              <a:t>, </a:t>
            </a:r>
            <a:r>
              <a:rPr lang="en-US" b="1"/>
              <a:t>fluid flow </a:t>
            </a:r>
            <a:r>
              <a:rPr lang="en-US"/>
              <a:t>or </a:t>
            </a:r>
            <a:r>
              <a:rPr lang="en-US" b="1"/>
              <a:t>electromagnetic problems </a:t>
            </a:r>
            <a:r>
              <a:rPr lang="en-US"/>
              <a:t>quickly by exploiting computational power and make </a:t>
            </a:r>
            <a:r>
              <a:rPr lang="en-US" b="1"/>
              <a:t>design changes </a:t>
            </a:r>
            <a:r>
              <a:rPr lang="en-US"/>
              <a:t>early product development stage.</a:t>
            </a:r>
          </a:p>
          <a:p>
            <a:pPr marL="171450" indent="-171450">
              <a:buFont typeface="Arial" panose="020B0604020202020204" pitchFamily="34" charset="0"/>
              <a:buChar char="•"/>
            </a:pPr>
            <a:endParaRPr lang="en-US"/>
          </a:p>
          <a:p>
            <a:pPr marL="0" indent="0" algn="l">
              <a:buFont typeface="Arial" panose="020B0604020202020204" pitchFamily="34" charset="0"/>
              <a:buNone/>
            </a:pPr>
            <a:r>
              <a:rPr lang="en-US" sz="1200" b="1" i="0">
                <a:latin typeface="+mn-lt"/>
              </a:rPr>
              <a:t>FEA enables: </a:t>
            </a:r>
          </a:p>
          <a:p>
            <a:pPr marL="171450" indent="-171450" algn="l">
              <a:buFont typeface="Arial" panose="020B0604020202020204" pitchFamily="34" charset="0"/>
              <a:buChar char="•"/>
            </a:pPr>
            <a:r>
              <a:rPr lang="en-US" sz="1200" b="0" i="0">
                <a:latin typeface="+mn-lt"/>
              </a:rPr>
              <a:t>Innovation (design exploration through parameterization, optimization (e.g. Topology optimization) and general multi-physics simulation). </a:t>
            </a:r>
          </a:p>
          <a:p>
            <a:pPr marL="171450" indent="-171450" algn="l">
              <a:buFont typeface="Arial" panose="020B0604020202020204" pitchFamily="34" charset="0"/>
              <a:buChar char="•"/>
            </a:pPr>
            <a:r>
              <a:rPr lang="en-US" sz="1200" b="0" i="0">
                <a:latin typeface="+mn-lt"/>
              </a:rPr>
              <a:t>Cost reduction (focus in virtual rather than costly physical testing). </a:t>
            </a:r>
          </a:p>
          <a:p>
            <a:pPr marL="171450" indent="-171450" algn="l">
              <a:buFont typeface="Arial" panose="020B0604020202020204" pitchFamily="34" charset="0"/>
              <a:buChar char="•"/>
            </a:pPr>
            <a:r>
              <a:rPr lang="en-US" sz="1200" b="0" i="0">
                <a:latin typeface="+mn-lt"/>
              </a:rPr>
              <a:t>Management of complexity in design and physics. </a:t>
            </a:r>
          </a:p>
          <a:p>
            <a:pPr marL="171450" indent="-171450" algn="l">
              <a:buFont typeface="Arial" panose="020B0604020202020204" pitchFamily="34" charset="0"/>
              <a:buChar char="•"/>
            </a:pPr>
            <a:r>
              <a:rPr lang="en-US" sz="1200" b="0" i="0">
                <a:latin typeface="+mn-lt"/>
              </a:rPr>
              <a:t>Improve quality (validate design and analyze it for various conditions to ensure consistent performance). </a:t>
            </a:r>
          </a:p>
          <a:p>
            <a:pPr marL="171450" indent="-171450" algn="l">
              <a:buFont typeface="Arial" panose="020B0604020202020204" pitchFamily="34" charset="0"/>
              <a:buChar char="•"/>
            </a:pPr>
            <a:r>
              <a:rPr lang="en-US" sz="1200" b="0" i="0">
                <a:latin typeface="+mn-lt"/>
              </a:rPr>
              <a:t>Reduction in cycle time (product-to-market time is reduced as R&amp;D through simulation is significantly faster than through physical testing and design iterations).</a:t>
            </a:r>
          </a:p>
          <a:p>
            <a:pPr marL="171450" indent="-171450" algn="l">
              <a:buFont typeface="Arial" panose="020B0604020202020204" pitchFamily="34" charset="0"/>
              <a:buChar char="•"/>
            </a:pPr>
            <a:r>
              <a:rPr lang="en-US" sz="1200" b="0" i="0">
                <a:latin typeface="+mn-lt"/>
              </a:rPr>
              <a:t>Risk reduction (Identify weak spots, e.g. for repeated/fatigue loading which may not be visible from experimental tests (e.g. crack formation)). Note: This presupposes are correct numerical mode; in most cases prototyping is still mandatory.</a:t>
            </a:r>
          </a:p>
          <a:p>
            <a:pPr marL="0" indent="0" algn="l">
              <a:buFont typeface="Arial" panose="020B0604020202020204" pitchFamily="34" charset="0"/>
              <a:buNone/>
            </a:pPr>
            <a:endParaRPr lang="en-GB" sz="1200" b="0" i="0">
              <a:latin typeface="+mn-lt"/>
            </a:endParaRPr>
          </a:p>
          <a:p>
            <a:pPr algn="l"/>
            <a:r>
              <a:rPr lang="en-GB" sz="1200" b="0" i="0">
                <a:latin typeface="+mn-lt"/>
              </a:rPr>
              <a:t>No simulation substitutes physical testing, but it significantly accelerates the time required to reaching to a mature product stage and lowers the likelihood of additional design iterations.</a:t>
            </a:r>
          </a:p>
          <a:p>
            <a:pPr algn="l"/>
            <a:endParaRPr lang="en-GB" sz="1200" b="0" i="0">
              <a:latin typeface="+mn-lt"/>
            </a:endParaRPr>
          </a:p>
          <a:p>
            <a:pPr algn="l"/>
            <a:r>
              <a:rPr lang="en-GB" sz="1200" b="0" i="0">
                <a:latin typeface="+mn-lt"/>
              </a:rPr>
              <a:t>Let’s expand on the question of ‘What FEA is’ in the </a:t>
            </a:r>
            <a:r>
              <a:rPr lang="en-GB" sz="1200" b="0" i="0" u="sng">
                <a:latin typeface="+mn-lt"/>
              </a:rPr>
              <a:t>next slide</a:t>
            </a:r>
            <a:r>
              <a:rPr lang="en-GB" sz="1200" b="0" i="0">
                <a:latin typeface="+mn-lt"/>
              </a:rPr>
              <a:t>.</a:t>
            </a:r>
          </a:p>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a:p>
        </p:txBody>
      </p:sp>
    </p:spTree>
    <p:extLst>
      <p:ext uri="{BB962C8B-B14F-4D97-AF65-F5344CB8AC3E}">
        <p14:creationId xmlns:p14="http://schemas.microsoft.com/office/powerpoint/2010/main" val="3465585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b="1" i="1"/>
              <a:t>Finite Element Analysis (FEA) or Method (FEM)</a:t>
            </a:r>
          </a:p>
          <a:p>
            <a:pPr algn="ctr"/>
            <a:endParaRPr lang="en-GB" b="1" i="1"/>
          </a:p>
          <a:p>
            <a:pPr algn="l"/>
            <a:endParaRPr lang="en-GB" b="1" i="1"/>
          </a:p>
          <a:p>
            <a:pPr marL="171450" indent="-171450" algn="l">
              <a:buFont typeface="Arial" panose="020B0604020202020204" pitchFamily="34" charset="0"/>
              <a:buChar char="•"/>
            </a:pPr>
            <a:r>
              <a:rPr lang="en-GB" b="0" i="0"/>
              <a:t>FEA is a numerical method</a:t>
            </a:r>
            <a:r>
              <a:rPr lang="en-US" b="0" i="0"/>
              <a:t>that exploits computational power to calculate solutions for a range of different engineering problems (see </a:t>
            </a:r>
            <a:r>
              <a:rPr lang="en-US" b="0" i="0" u="sng"/>
              <a:t>next slide </a:t>
            </a:r>
            <a:r>
              <a:rPr lang="en-US" b="0" i="0"/>
              <a:t>for examples). It offers e.g. good approximate solution to complex problems in the field of solid mechanics (e.g., statics and dynamics).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t>At the core of FEA lies </a:t>
            </a:r>
            <a:r>
              <a:rPr lang="en-GB" sz="1200" b="0"/>
              <a:t>the discretization, which means a model is divided into a finite number of smaller bodies or elements that are connected at common points, the so-called nodes.* </a:t>
            </a:r>
            <a:r>
              <a:rPr lang="en-GB" sz="1200" b="0" u="sng"/>
              <a:t>Note: </a:t>
            </a:r>
            <a:r>
              <a:rPr lang="en-GB" sz="1200" b="0"/>
              <a:t>For this lecture unit on 1D analysis, meshing is not specifically focused on, but will be dealt with in detail in the 2D/3D analysis.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t>Each node has a limited number of degrees of freedom (</a:t>
            </a:r>
            <a:r>
              <a:rPr lang="en-US" sz="1200" b="0" err="1"/>
              <a:t>DoFs</a:t>
            </a:r>
            <a:r>
              <a:rPr lang="en-US" sz="1200" b="0"/>
              <a:t>), so e.g. a continuum solid becomes discretized into a finite number of </a:t>
            </a:r>
            <a:r>
              <a:rPr lang="en-US" sz="1200" b="0" err="1"/>
              <a:t>DoFs</a:t>
            </a:r>
            <a:r>
              <a:rPr lang="en-US" sz="1200" b="0"/>
              <a:t>, based on the number and type of elements. The more elements and nodes are used to model an object, the higher the accuracy.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t>For each of those elements a set of algebraic equations are solved in an iterative fashion. </a:t>
            </a:r>
            <a:r>
              <a:rPr lang="en-GB" b="0" i="0"/>
              <a:t>The governing equations of FEAs are differential equations and boundary conditions which will be addressed in the </a:t>
            </a:r>
            <a:r>
              <a:rPr lang="en-GB" b="0" i="0" u="sng"/>
              <a:t>next slide</a:t>
            </a:r>
            <a:r>
              <a:rPr lang="en-GB" b="0" i="0"/>
              <a:t>.</a:t>
            </a:r>
            <a:endParaRPr lang="en-US" b="0" i="0"/>
          </a:p>
        </p:txBody>
      </p:sp>
      <p:sp>
        <p:nvSpPr>
          <p:cNvPr id="4" name="Slide Number Placeholder 3"/>
          <p:cNvSpPr>
            <a:spLocks noGrp="1"/>
          </p:cNvSpPr>
          <p:nvPr>
            <p:ph type="sldNum" sz="quarter" idx="5"/>
          </p:nvPr>
        </p:nvSpPr>
        <p:spPr/>
        <p:txBody>
          <a:bodyPr/>
          <a:lstStyle/>
          <a:p>
            <a:fld id="{27FDDAD7-A41A-4414-8211-C5E2AC7F93EC}" type="slidenum">
              <a:rPr lang="en-US" smtClean="0"/>
              <a:pPr/>
              <a:t>7</a:t>
            </a:fld>
            <a:endParaRPr lang="en-US"/>
          </a:p>
        </p:txBody>
      </p:sp>
    </p:spTree>
    <p:extLst>
      <p:ext uri="{BB962C8B-B14F-4D97-AF65-F5344CB8AC3E}">
        <p14:creationId xmlns:p14="http://schemas.microsoft.com/office/powerpoint/2010/main" val="2677373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ctr">
              <a:lnSpc>
                <a:spcPct val="150000"/>
              </a:lnSpc>
              <a:buFont typeface="Arial" panose="020B0604020202020204" pitchFamily="34" charset="0"/>
              <a:buChar char="•"/>
            </a:pPr>
            <a:r>
              <a:rPr lang="en-US" b="1" i="1" dirty="0"/>
              <a:t>Structural Analysis – From Physical Problem to Final Product</a:t>
            </a:r>
          </a:p>
          <a:p>
            <a:pPr marL="171450" indent="-171450" algn="ctr">
              <a:lnSpc>
                <a:spcPct val="150000"/>
              </a:lnSpc>
              <a:buFont typeface="Arial" panose="020B0604020202020204" pitchFamily="34" charset="0"/>
              <a:buChar char="•"/>
            </a:pPr>
            <a:endParaRPr lang="en-GB" b="1" i="1" dirty="0"/>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b="0" dirty="0">
                <a:solidFill>
                  <a:schemeClr val="accent1"/>
                </a:solidFill>
              </a:rPr>
              <a:t>There exist many physical problems in the field of solid and fluid mechanics as well as thermal (heat transfer) mechanics that can be solved using numerical methods like FEA. </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b="0" dirty="0">
              <a:solidFill>
                <a:schemeClr val="accent1"/>
              </a:solidFill>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b="0" dirty="0">
                <a:solidFill>
                  <a:schemeClr val="accent1"/>
                </a:solidFill>
              </a:rPr>
              <a:t>Engineering/physical problems and their associated phenomena can be expressed as a numerical model through governing equations and boundary conditions.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GB" b="0" dirty="0"/>
              <a:t>	- Solid Mechanics: e.g. Euler-Bernoulli beam deflection with a fixed end as boundary condition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GB" b="0" dirty="0"/>
              <a:t>	- Fluid Mechanics: e.g. </a:t>
            </a:r>
            <a:r>
              <a:rPr lang="en-US" b="0" dirty="0"/>
              <a:t>Navier-Stokes motion of viscous fluids with a parallel flow boundary condition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b="0" dirty="0"/>
              <a:t>	- Thermal Analysis: e.g. </a:t>
            </a:r>
            <a:r>
              <a:rPr lang="en-US" sz="1200" dirty="0"/>
              <a:t>Fourier’s law of heat transfer with a local insulation boundary condition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lang="en-US" b="0" dirty="0"/>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b="0" dirty="0">
                <a:solidFill>
                  <a:schemeClr val="accent1"/>
                </a:solidFill>
              </a:rPr>
              <a:t>In case of a structural mechanics problem, FEA approximates the displacement of the beam based upon the applied force and the stiffness matrix, which is directly linked to the material’s Young’s modulus. The nodal vector for the displacement is given for some nodes for which a boundary condition is defined (here: fixed end), the other can be determined by creating the inverse of the stiffness matrix (Note: this is an elaborate process to conduct analytically, which is why it lends itself to exploit the computational performance for this purpose). Now, the more elements you use to represent the beam, the more nodal displacements will be calculated along its length and the better you will be able to determine the deflection curve.</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lang="en-US" b="0" dirty="0">
              <a:solidFill>
                <a:schemeClr val="accent1"/>
              </a:solidFill>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b="0" u="sng" dirty="0">
                <a:solidFill>
                  <a:schemeClr val="accent1"/>
                </a:solidFill>
              </a:rPr>
              <a:t>Next slide</a:t>
            </a:r>
            <a:r>
              <a:rPr lang="en-US" b="0" dirty="0">
                <a:solidFill>
                  <a:schemeClr val="accent1"/>
                </a:solidFill>
              </a:rPr>
              <a:t>: Let’s look at how a structural analysis workflow in FEA looks like.</a:t>
            </a:r>
            <a:endParaRPr lang="en-GB" b="0" dirty="0"/>
          </a:p>
          <a:p>
            <a:r>
              <a:rPr lang="en-US" dirty="0"/>
              <a:t>	</a:t>
            </a:r>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a:p>
        </p:txBody>
      </p:sp>
    </p:spTree>
    <p:extLst>
      <p:ext uri="{BB962C8B-B14F-4D97-AF65-F5344CB8AC3E}">
        <p14:creationId xmlns:p14="http://schemas.microsoft.com/office/powerpoint/2010/main" val="903674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lnSpc>
                <a:spcPct val="150000"/>
              </a:lnSpc>
            </a:pPr>
            <a:r>
              <a:rPr lang="en-US" b="1" i="1" dirty="0"/>
              <a:t>Structural Analysis – FEA Workflow</a:t>
            </a:r>
          </a:p>
          <a:p>
            <a:pPr algn="ctr">
              <a:lnSpc>
                <a:spcPct val="150000"/>
              </a:lnSpc>
            </a:pPr>
            <a:endParaRPr lang="en-GB" b="1" i="1" dirty="0"/>
          </a:p>
          <a:p>
            <a:pPr marL="0" marR="0" lvl="0" indent="0" algn="l" defTabSz="914400" rtl="0" eaLnBrk="1" fontAlgn="auto" latinLnBrk="0" hangingPunct="1">
              <a:lnSpc>
                <a:spcPct val="150000"/>
              </a:lnSpc>
              <a:spcBef>
                <a:spcPts val="0"/>
              </a:spcBef>
              <a:spcAft>
                <a:spcPts val="0"/>
              </a:spcAft>
              <a:buClrTx/>
              <a:buSzTx/>
              <a:buFontTx/>
              <a:buNone/>
              <a:tabLst/>
              <a:defRPr/>
            </a:pPr>
            <a:r>
              <a:rPr lang="en-GB" b="0" dirty="0">
                <a:solidFill>
                  <a:schemeClr val="accent1"/>
                </a:solidFill>
              </a:rPr>
              <a:t>Structural Analysis </a:t>
            </a:r>
            <a:r>
              <a:rPr lang="en-GB" b="0" dirty="0"/>
              <a:t>is carried out in order to </a:t>
            </a:r>
            <a:r>
              <a:rPr lang="en-GB" b="0" dirty="0">
                <a:solidFill>
                  <a:schemeClr val="accent1"/>
                </a:solidFill>
              </a:rPr>
              <a:t>understand the behaviour </a:t>
            </a:r>
            <a:r>
              <a:rPr lang="en-GB" b="0" dirty="0"/>
              <a:t>of structures </a:t>
            </a:r>
            <a:r>
              <a:rPr lang="en-GB" b="0" dirty="0">
                <a:solidFill>
                  <a:schemeClr val="accent1"/>
                </a:solidFill>
              </a:rPr>
              <a:t>when forces</a:t>
            </a:r>
            <a:r>
              <a:rPr lang="en-GB" b="0" dirty="0"/>
              <a:t> are exerted on them.</a:t>
            </a:r>
          </a:p>
          <a:p>
            <a:pPr>
              <a:lnSpc>
                <a:spcPct val="150000"/>
              </a:lnSpc>
            </a:pPr>
            <a:endParaRPr lang="en-GB" b="0" dirty="0"/>
          </a:p>
          <a:p>
            <a:pPr>
              <a:lnSpc>
                <a:spcPct val="150000"/>
              </a:lnSpc>
            </a:pPr>
            <a:r>
              <a:rPr lang="en-GB" b="0" dirty="0"/>
              <a:t>This </a:t>
            </a:r>
            <a:r>
              <a:rPr lang="en-GB" b="1" dirty="0"/>
              <a:t>structural analysis methodology </a:t>
            </a:r>
            <a:r>
              <a:rPr lang="en-GB" b="0" dirty="0"/>
              <a:t>can be summarised through the following steps:</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800" dirty="0"/>
              <a:t>(*Click*)</a:t>
            </a:r>
            <a:endParaRPr lang="en-GB" sz="200" b="0" dirty="0"/>
          </a:p>
          <a:p>
            <a:pPr marL="285750" indent="-285750">
              <a:lnSpc>
                <a:spcPct val="150000"/>
              </a:lnSpc>
              <a:buFont typeface="Arial" panose="020B0604020202020204" pitchFamily="34" charset="0"/>
              <a:buChar char="•"/>
            </a:pPr>
            <a:r>
              <a:rPr lang="en-US" b="0" dirty="0"/>
              <a:t>The process starts off with designing the </a:t>
            </a:r>
            <a:r>
              <a:rPr lang="en-US" b="1" dirty="0"/>
              <a:t>geometry</a:t>
            </a:r>
            <a:r>
              <a:rPr lang="en-US" b="0" dirty="0"/>
              <a:t> and defining the material of our structure. In this lecture unit for example we will be focusing on beams.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dirty="0"/>
              <a:t>(*Click*)</a:t>
            </a:r>
            <a:endParaRPr lang="en-US" b="0" dirty="0"/>
          </a:p>
          <a:p>
            <a:pPr marL="285750" indent="-285750">
              <a:lnSpc>
                <a:spcPct val="150000"/>
              </a:lnSpc>
              <a:buFont typeface="Arial" panose="020B0604020202020204" pitchFamily="34" charset="0"/>
              <a:buChar char="•"/>
            </a:pPr>
            <a:r>
              <a:rPr lang="en-US" b="1" dirty="0"/>
              <a:t>Pre-processing</a:t>
            </a:r>
            <a:r>
              <a:rPr lang="en-US" b="0" dirty="0"/>
              <a:t> involves defining the boundary conditions. These include loading conditions (like force, torsion, etc.) and supports (like fixed, hinged, etc.), and connecting mechanisms.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dirty="0"/>
              <a:t>(*Click*)</a:t>
            </a:r>
            <a:endParaRPr lang="en-US" b="0" dirty="0"/>
          </a:p>
          <a:p>
            <a:pPr marL="285750" indent="-285750">
              <a:lnSpc>
                <a:spcPct val="150000"/>
              </a:lnSpc>
              <a:buFont typeface="Arial" panose="020B0604020202020204" pitchFamily="34" charset="0"/>
              <a:buChar char="•"/>
            </a:pPr>
            <a:r>
              <a:rPr lang="en-US" b="0" dirty="0"/>
              <a:t>Once the geometry and loading conditions have been setup the appropriate </a:t>
            </a:r>
            <a:r>
              <a:rPr lang="en-US" b="1" dirty="0"/>
              <a:t>method</a:t>
            </a:r>
            <a:r>
              <a:rPr lang="en-US" b="0" dirty="0"/>
              <a:t> to solve the problem needs to be decided. This can be </a:t>
            </a:r>
            <a:r>
              <a:rPr lang="en-US" b="1" dirty="0"/>
              <a:t>analytical </a:t>
            </a:r>
            <a:r>
              <a:rPr lang="en-US" b="0" dirty="0"/>
              <a:t>also known as hand-calculation, which means the exact solution is found for the problem or </a:t>
            </a:r>
            <a:r>
              <a:rPr lang="en-US" b="1" dirty="0"/>
              <a:t>numerical</a:t>
            </a:r>
            <a:r>
              <a:rPr lang="en-US" b="0" dirty="0"/>
              <a:t>, such as the </a:t>
            </a:r>
            <a:r>
              <a:rPr lang="en-US" b="1" dirty="0"/>
              <a:t>Finite Element Method </a:t>
            </a:r>
            <a:r>
              <a:rPr lang="en-US" b="0" dirty="0"/>
              <a:t>which are approximate solution computed by computers. The selection of the method depends on the model complexity and the available resources. In this lecture unit both methods will be covered for a cantilever beam.</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dirty="0"/>
              <a:t>(*Click*)</a:t>
            </a:r>
            <a:endParaRPr lang="en-US" b="0" dirty="0"/>
          </a:p>
          <a:p>
            <a:pPr marL="285750" indent="-285750">
              <a:lnSpc>
                <a:spcPct val="150000"/>
              </a:lnSpc>
              <a:buFont typeface="Arial" panose="020B0604020202020204" pitchFamily="34" charset="0"/>
              <a:buChar char="•"/>
            </a:pPr>
            <a:r>
              <a:rPr lang="en-US" b="0" dirty="0"/>
              <a:t>Once the problem has been solved, we move on to </a:t>
            </a:r>
            <a:r>
              <a:rPr lang="en-US" b="1" dirty="0"/>
              <a:t>postprocessing</a:t>
            </a:r>
            <a:r>
              <a:rPr lang="en-US" b="0" dirty="0"/>
              <a:t>. Here the required outputs like displacement, stress and strain can be gathered and evaluated.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dirty="0"/>
              <a:t>(*Click*)</a:t>
            </a:r>
            <a:endParaRPr lang="en-US" b="0" dirty="0"/>
          </a:p>
          <a:p>
            <a:pPr marL="285750" indent="-285750">
              <a:lnSpc>
                <a:spcPct val="150000"/>
              </a:lnSpc>
              <a:buFont typeface="Arial" panose="020B0604020202020204" pitchFamily="34" charset="0"/>
              <a:buChar char="•"/>
            </a:pPr>
            <a:r>
              <a:rPr lang="en-US" b="0" dirty="0"/>
              <a:t>The last but important step, which is too often forgotten, is to </a:t>
            </a:r>
            <a:r>
              <a:rPr lang="en-US" b="1" dirty="0"/>
              <a:t>validate</a:t>
            </a:r>
            <a:r>
              <a:rPr lang="en-US" b="0" dirty="0"/>
              <a:t> the resulting outputs and check if they make sense. For example, are the magnitude of the results in the expected range or are they too large or too small, does the analytical solution and numerical solution match? Is the quality of the results predicted from the mesh for the stress/strain gradients observed?</a:t>
            </a:r>
          </a:p>
          <a:p>
            <a:pPr marL="0" indent="0">
              <a:lnSpc>
                <a:spcPct val="150000"/>
              </a:lnSpc>
              <a:buFont typeface="Arial" panose="020B0604020202020204" pitchFamily="34" charset="0"/>
              <a:buNone/>
            </a:pPr>
            <a:endParaRPr lang="en-US" b="0" dirty="0"/>
          </a:p>
          <a:p>
            <a:pPr marL="0" indent="0">
              <a:lnSpc>
                <a:spcPct val="150000"/>
              </a:lnSpc>
              <a:buFont typeface="Arial" panose="020B0604020202020204" pitchFamily="34" charset="0"/>
              <a:buNone/>
            </a:pPr>
            <a:r>
              <a:rPr lang="en-US" b="0" dirty="0"/>
              <a:t>As the wheel schema suggests, this process can be iterative and can take several cycles of repetition before the required end results are met. This can be very different and depend on design requirements, cost constraints, weight limitation, etc.</a:t>
            </a:r>
            <a:endParaRPr lang="en-GB" b="0" dirty="0"/>
          </a:p>
          <a:p>
            <a:endParaRPr lang="en-US" dirty="0"/>
          </a:p>
          <a:p>
            <a:r>
              <a:rPr lang="en-US" dirty="0"/>
              <a:t>In the </a:t>
            </a:r>
            <a:r>
              <a:rPr lang="en-US" u="sng" dirty="0"/>
              <a:t>next slide</a:t>
            </a:r>
            <a:r>
              <a:rPr lang="en-US" dirty="0"/>
              <a:t>, the underlying assumptions and equations of FEA will be discussed.</a:t>
            </a:r>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a:p>
        </p:txBody>
      </p:sp>
    </p:spTree>
    <p:extLst>
      <p:ext uri="{BB962C8B-B14F-4D97-AF65-F5344CB8AC3E}">
        <p14:creationId xmlns:p14="http://schemas.microsoft.com/office/powerpoint/2010/main" val="28699329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userDrawn="1"/>
        </p:nvSpPr>
        <p:spPr>
          <a:xfrm>
            <a:off x="7848600" y="6477000"/>
            <a:ext cx="1371600" cy="276999"/>
          </a:xfrm>
          <a:prstGeom prst="rect">
            <a:avLst/>
          </a:prstGeom>
          <a:noFill/>
        </p:spPr>
        <p:txBody>
          <a:bodyPr wrap="square" rtlCol="0">
            <a:spAutoFit/>
          </a:bodyPr>
          <a:lstStyle/>
          <a:p>
            <a:r>
              <a:rPr lang="en-US" sz="1200">
                <a:solidFill>
                  <a:schemeClr val="tx2"/>
                </a:solidFill>
              </a:rPr>
              <a:t>©2022 ANSYS, Inc.</a:t>
            </a:r>
          </a:p>
        </p:txBody>
      </p:sp>
      <p:pic>
        <p:nvPicPr>
          <p:cNvPr id="4" name="Picture 3">
            <a:extLst>
              <a:ext uri="{FF2B5EF4-FFF2-40B4-BE49-F238E27FC236}">
                <a16:creationId xmlns:a16="http://schemas.microsoft.com/office/drawing/2014/main" id="{0FB2B4FF-33C6-40DD-AB9C-143E7CEDFA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4184094"/>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2022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concepts and practices.</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a:p>
            <a:r>
              <a:rPr lang="en-US" sz="1400" b="0" i="0" u="none" strike="noStrike" baseline="0" dirty="0">
                <a:solidFill>
                  <a:srgbClr val="0000FF"/>
                </a:solidFill>
                <a:latin typeface="Calibri" panose="020F0502020204030204" pitchFamily="34" charset="0"/>
              </a:rPr>
              <a:t> </a:t>
            </a:r>
          </a:p>
          <a:p>
            <a:r>
              <a:rPr lang="en-US" sz="1400" b="1" dirty="0"/>
              <a:t>Acknowledgements:</a:t>
            </a:r>
          </a:p>
          <a:p>
            <a:r>
              <a:rPr lang="en-GB" sz="1400" dirty="0"/>
              <a:t>Vishal Sharma, David Mercier, George Bauer</a:t>
            </a:r>
            <a:endParaRPr lang="en-US" sz="1400" dirty="0"/>
          </a:p>
          <a:p>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F0CD691-76C0-4AC9-8029-4BF0CEDE749C}"/>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7835900" y="6513565"/>
            <a:ext cx="1371600" cy="276999"/>
          </a:xfrm>
          <a:prstGeom prst="rect">
            <a:avLst/>
          </a:prstGeom>
          <a:noFill/>
        </p:spPr>
        <p:txBody>
          <a:bodyPr wrap="square" rtlCol="0">
            <a:spAutoFit/>
          </a:bodyPr>
          <a:lstStyle/>
          <a:p>
            <a:r>
              <a:rPr lang="en-US" sz="1200">
                <a:solidFill>
                  <a:schemeClr val="tx2"/>
                </a:solidFill>
              </a:rPr>
              <a:t>©2022 ANSYS, Inc.</a:t>
            </a:r>
          </a:p>
        </p:txBody>
      </p:sp>
      <p:pic>
        <p:nvPicPr>
          <p:cNvPr id="9" name="Picture 8">
            <a:extLst>
              <a:ext uri="{FF2B5EF4-FFF2-40B4-BE49-F238E27FC236}">
                <a16:creationId xmlns:a16="http://schemas.microsoft.com/office/drawing/2014/main" id="{047BA99D-2F1A-42B2-A77F-3BCCCCD0290C}"/>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hyperlink" Target="https://courses.ansys.com/index.php/courses/intro-to-material-elasticity/?utm_campaign=academic&amp;utm_medium=referral&amp;utm_source=education-resource&amp;utm_content=partner_cross-bu_educator-resource-link_course-aic_learn-more_na_en_global&amp;campaignID=7013g000000gv7hAAA" TargetMode="External"/><Relationship Id="rId3" Type="http://schemas.openxmlformats.org/officeDocument/2006/relationships/image" Target="../media/image65.png"/><Relationship Id="rId7" Type="http://schemas.openxmlformats.org/officeDocument/2006/relationships/hyperlink" Target="https://www.ansys.com/academic/educators/education-resources/lecture-stresses-strains-discovery"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hyperlink" Target="https://www.ansys.com/academic/educators/education-resources/lecture-stresses-strains-discovery?utm_campaign=academic&amp;utm_medium=referral&amp;utm_source=education-resource&amp;utm_content=partner_cross-bu_educator-resource-link_case-study_download_na_en_global&amp;campaignID=7013g000000gv7hAAA"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3.svg"/></Relationships>
</file>

<file path=ppt/slides/_rels/slide1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64.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download.ansys.com/Product%20Documentation" TargetMode="External"/><Relationship Id="rId5" Type="http://schemas.openxmlformats.org/officeDocument/2006/relationships/image" Target="../media/image53.png"/><Relationship Id="rId4" Type="http://schemas.openxmlformats.org/officeDocument/2006/relationships/image" Target="../media/image66.png"/></Relationships>
</file>

<file path=ppt/slides/_rels/slide13.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hyperlink" Target="https://download.ansys.com/Product%20Documentation" TargetMode="External"/><Relationship Id="rId7" Type="http://schemas.openxmlformats.org/officeDocument/2006/relationships/image" Target="../media/image6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10.svg"/><Relationship Id="rId10" Type="http://schemas.microsoft.com/office/2007/relationships/hdphoto" Target="../media/hdphoto4.wdp"/><Relationship Id="rId4" Type="http://schemas.openxmlformats.org/officeDocument/2006/relationships/image" Target="../media/image9.png"/><Relationship Id="rId9" Type="http://schemas.openxmlformats.org/officeDocument/2006/relationships/image" Target="../media/image70.png"/></Relationships>
</file>

<file path=ppt/slides/_rels/slide1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15.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5.png"/><Relationship Id="rId18" Type="http://schemas.openxmlformats.org/officeDocument/2006/relationships/image" Target="../media/image10.svg"/><Relationship Id="rId3" Type="http://schemas.openxmlformats.org/officeDocument/2006/relationships/image" Target="../media/image74.png"/><Relationship Id="rId7" Type="http://schemas.openxmlformats.org/officeDocument/2006/relationships/image" Target="../media/image79.png"/><Relationship Id="rId12" Type="http://schemas.openxmlformats.org/officeDocument/2006/relationships/image" Target="../media/image84.png"/><Relationship Id="rId17" Type="http://schemas.openxmlformats.org/officeDocument/2006/relationships/image" Target="../media/image9.png"/><Relationship Id="rId2" Type="http://schemas.openxmlformats.org/officeDocument/2006/relationships/notesSlide" Target="../notesSlides/notesSlide15.xml"/><Relationship Id="rId16" Type="http://schemas.openxmlformats.org/officeDocument/2006/relationships/hyperlink" Target="https://www.ansys.com/academic/educators/education-resources/lecture-stresses-strains-discovery?utm_campaign=academic&amp;utm_medium=referral&amp;utm_source=education-resource&amp;utm_content=partner_cross-bu_educator-resource-link_case-study_download_na_en_global&amp;campaignID=7013g000000gv7hAAA" TargetMode="External"/><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83.png"/><Relationship Id="rId5" Type="http://schemas.openxmlformats.org/officeDocument/2006/relationships/image" Target="../media/image76.png"/><Relationship Id="rId1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5.png"/><Relationship Id="rId9" Type="http://schemas.openxmlformats.org/officeDocument/2006/relationships/image" Target="../media/image81.png"/><Relationship Id="rId14" Type="http://schemas.openxmlformats.org/officeDocument/2006/relationships/image" Target="../media/image86.png"/></Relationships>
</file>

<file path=ppt/slides/_rels/slide16.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26" Type="http://schemas.openxmlformats.org/officeDocument/2006/relationships/image" Target="../media/image108.png"/><Relationship Id="rId3" Type="http://schemas.openxmlformats.org/officeDocument/2006/relationships/image" Target="../media/image74.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107.png"/><Relationship Id="rId2" Type="http://schemas.openxmlformats.org/officeDocument/2006/relationships/notesSlide" Target="../notesSlides/notesSlide16.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2.xml"/><Relationship Id="rId6" Type="http://schemas.microsoft.com/office/2007/relationships/hdphoto" Target="../media/hdphoto5.wdp"/><Relationship Id="rId11" Type="http://schemas.openxmlformats.org/officeDocument/2006/relationships/image" Target="../media/image93.png"/><Relationship Id="rId24" Type="http://schemas.openxmlformats.org/officeDocument/2006/relationships/image" Target="../media/image106.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28" Type="http://schemas.openxmlformats.org/officeDocument/2006/relationships/image" Target="../media/image110.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75.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 Id="rId27" Type="http://schemas.openxmlformats.org/officeDocument/2006/relationships/image" Target="../media/image109.png"/></Relationships>
</file>

<file path=ppt/slides/_rels/slide17.xml.rels><?xml version="1.0" encoding="UTF-8" standalone="yes"?>
<Relationships xmlns="http://schemas.openxmlformats.org/package/2006/relationships"><Relationship Id="rId13" Type="http://schemas.openxmlformats.org/officeDocument/2006/relationships/image" Target="../media/image107.png"/><Relationship Id="rId18" Type="http://schemas.openxmlformats.org/officeDocument/2006/relationships/image" Target="../media/image122.png"/><Relationship Id="rId26" Type="http://schemas.openxmlformats.org/officeDocument/2006/relationships/image" Target="../media/image130.png"/><Relationship Id="rId3" Type="http://schemas.openxmlformats.org/officeDocument/2006/relationships/image" Target="../media/image74.png"/><Relationship Id="rId21" Type="http://schemas.openxmlformats.org/officeDocument/2006/relationships/image" Target="../media/image125.png"/><Relationship Id="rId34" Type="http://schemas.openxmlformats.org/officeDocument/2006/relationships/image" Target="../media/image9.png"/><Relationship Id="rId7" Type="http://schemas.openxmlformats.org/officeDocument/2006/relationships/image" Target="../media/image112.png"/><Relationship Id="rId12" Type="http://schemas.openxmlformats.org/officeDocument/2006/relationships/image" Target="../media/image117.png"/><Relationship Id="rId17" Type="http://schemas.openxmlformats.org/officeDocument/2006/relationships/image" Target="../media/image121.png"/><Relationship Id="rId25" Type="http://schemas.openxmlformats.org/officeDocument/2006/relationships/image" Target="../media/image129.png"/><Relationship Id="rId33" Type="http://schemas.openxmlformats.org/officeDocument/2006/relationships/hyperlink" Target="https://www.ansys.com/academic/educators/education-resources/lecture-stresses-strains-discovery?utm_campaign=academic&amp;utm_medium=referral&amp;utm_source=education-resource&amp;utm_content=partner_cross-bu_educator-resource-link_case-study_download_na_en_global&amp;campaignID=7013g000000gv7hAAA" TargetMode="External"/><Relationship Id="rId2" Type="http://schemas.openxmlformats.org/officeDocument/2006/relationships/notesSlide" Target="../notesSlides/notesSlide17.xml"/><Relationship Id="rId16" Type="http://schemas.openxmlformats.org/officeDocument/2006/relationships/image" Target="../media/image120.png"/><Relationship Id="rId20" Type="http://schemas.openxmlformats.org/officeDocument/2006/relationships/image" Target="../media/image124.png"/><Relationship Id="rId29" Type="http://schemas.openxmlformats.org/officeDocument/2006/relationships/image" Target="../media/image133.png"/><Relationship Id="rId1" Type="http://schemas.openxmlformats.org/officeDocument/2006/relationships/slideLayout" Target="../slideLayouts/slideLayout2.xml"/><Relationship Id="rId6" Type="http://schemas.openxmlformats.org/officeDocument/2006/relationships/image" Target="../media/image111.png"/><Relationship Id="rId11" Type="http://schemas.openxmlformats.org/officeDocument/2006/relationships/image" Target="../media/image116.png"/><Relationship Id="rId24" Type="http://schemas.openxmlformats.org/officeDocument/2006/relationships/image" Target="../media/image128.png"/><Relationship Id="rId32" Type="http://schemas.openxmlformats.org/officeDocument/2006/relationships/image" Target="../media/image136.png"/><Relationship Id="rId5" Type="http://schemas.microsoft.com/office/2007/relationships/hdphoto" Target="../media/hdphoto5.wdp"/><Relationship Id="rId15" Type="http://schemas.openxmlformats.org/officeDocument/2006/relationships/image" Target="../media/image119.png"/><Relationship Id="rId23" Type="http://schemas.openxmlformats.org/officeDocument/2006/relationships/image" Target="../media/image127.png"/><Relationship Id="rId28" Type="http://schemas.openxmlformats.org/officeDocument/2006/relationships/image" Target="../media/image132.png"/><Relationship Id="rId36" Type="http://schemas.openxmlformats.org/officeDocument/2006/relationships/image" Target="../media/image137.png"/><Relationship Id="rId10" Type="http://schemas.openxmlformats.org/officeDocument/2006/relationships/image" Target="../media/image115.png"/><Relationship Id="rId19" Type="http://schemas.openxmlformats.org/officeDocument/2006/relationships/image" Target="../media/image123.png"/><Relationship Id="rId31" Type="http://schemas.openxmlformats.org/officeDocument/2006/relationships/image" Target="../media/image135.png"/><Relationship Id="rId4" Type="http://schemas.openxmlformats.org/officeDocument/2006/relationships/image" Target="../media/image87.png"/><Relationship Id="rId9" Type="http://schemas.openxmlformats.org/officeDocument/2006/relationships/image" Target="../media/image114.png"/><Relationship Id="rId14" Type="http://schemas.openxmlformats.org/officeDocument/2006/relationships/image" Target="../media/image118.png"/><Relationship Id="rId22" Type="http://schemas.openxmlformats.org/officeDocument/2006/relationships/image" Target="../media/image126.png"/><Relationship Id="rId27" Type="http://schemas.openxmlformats.org/officeDocument/2006/relationships/image" Target="../media/image131.png"/><Relationship Id="rId30" Type="http://schemas.openxmlformats.org/officeDocument/2006/relationships/image" Target="../media/image134.png"/><Relationship Id="rId35" Type="http://schemas.openxmlformats.org/officeDocument/2006/relationships/image" Target="../media/image10.svg"/><Relationship Id="rId8" Type="http://schemas.openxmlformats.org/officeDocument/2006/relationships/image" Target="../media/image113.png"/></Relationships>
</file>

<file path=ppt/slides/_rels/slide18.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image" Target="../media/image146.png"/><Relationship Id="rId18" Type="http://schemas.openxmlformats.org/officeDocument/2006/relationships/image" Target="../media/image130.png"/><Relationship Id="rId26" Type="http://schemas.openxmlformats.org/officeDocument/2006/relationships/image" Target="../media/image155.png"/><Relationship Id="rId3" Type="http://schemas.openxmlformats.org/officeDocument/2006/relationships/image" Target="../media/image88.png"/><Relationship Id="rId21" Type="http://schemas.openxmlformats.org/officeDocument/2006/relationships/image" Target="../media/image133.png"/><Relationship Id="rId7" Type="http://schemas.openxmlformats.org/officeDocument/2006/relationships/image" Target="../media/image140.png"/><Relationship Id="rId12" Type="http://schemas.openxmlformats.org/officeDocument/2006/relationships/image" Target="../media/image145.png"/><Relationship Id="rId17" Type="http://schemas.openxmlformats.org/officeDocument/2006/relationships/image" Target="../media/image150.png"/><Relationship Id="rId25" Type="http://schemas.openxmlformats.org/officeDocument/2006/relationships/image" Target="../media/image154.png"/><Relationship Id="rId2" Type="http://schemas.openxmlformats.org/officeDocument/2006/relationships/notesSlide" Target="../notesSlides/notesSlide18.xml"/><Relationship Id="rId16" Type="http://schemas.openxmlformats.org/officeDocument/2006/relationships/image" Target="../media/image149.png"/><Relationship Id="rId20" Type="http://schemas.openxmlformats.org/officeDocument/2006/relationships/image" Target="../media/image132.png"/><Relationship Id="rId1" Type="http://schemas.openxmlformats.org/officeDocument/2006/relationships/slideLayout" Target="../slideLayouts/slideLayout2.xml"/><Relationship Id="rId6" Type="http://schemas.openxmlformats.org/officeDocument/2006/relationships/image" Target="../media/image107.png"/><Relationship Id="rId11" Type="http://schemas.openxmlformats.org/officeDocument/2006/relationships/image" Target="../media/image144.png"/><Relationship Id="rId24" Type="http://schemas.openxmlformats.org/officeDocument/2006/relationships/image" Target="../media/image153.png"/><Relationship Id="rId5" Type="http://schemas.openxmlformats.org/officeDocument/2006/relationships/image" Target="../media/image74.png"/><Relationship Id="rId15" Type="http://schemas.openxmlformats.org/officeDocument/2006/relationships/image" Target="../media/image148.png"/><Relationship Id="rId23" Type="http://schemas.openxmlformats.org/officeDocument/2006/relationships/image" Target="../media/image152.png"/><Relationship Id="rId10" Type="http://schemas.openxmlformats.org/officeDocument/2006/relationships/image" Target="../media/image143.png"/><Relationship Id="rId19" Type="http://schemas.openxmlformats.org/officeDocument/2006/relationships/image" Target="../media/image131.png"/><Relationship Id="rId4" Type="http://schemas.openxmlformats.org/officeDocument/2006/relationships/image" Target="../media/image89.svg"/><Relationship Id="rId9" Type="http://schemas.openxmlformats.org/officeDocument/2006/relationships/image" Target="../media/image142.png"/><Relationship Id="rId14" Type="http://schemas.openxmlformats.org/officeDocument/2006/relationships/image" Target="../media/image147.png"/><Relationship Id="rId22" Type="http://schemas.openxmlformats.org/officeDocument/2006/relationships/image" Target="../media/image151.png"/><Relationship Id="rId27" Type="http://schemas.openxmlformats.org/officeDocument/2006/relationships/image" Target="../media/image156.png"/></Relationships>
</file>

<file path=ppt/slides/_rels/slide19.xml.rels><?xml version="1.0" encoding="UTF-8" standalone="yes"?>
<Relationships xmlns="http://schemas.openxmlformats.org/package/2006/relationships"><Relationship Id="rId8" Type="http://schemas.openxmlformats.org/officeDocument/2006/relationships/image" Target="../media/image162.png"/><Relationship Id="rId13" Type="http://schemas.openxmlformats.org/officeDocument/2006/relationships/image" Target="../media/image167.png"/><Relationship Id="rId18" Type="http://schemas.openxmlformats.org/officeDocument/2006/relationships/image" Target="../media/image172.png"/><Relationship Id="rId3" Type="http://schemas.openxmlformats.org/officeDocument/2006/relationships/image" Target="../media/image138.png"/><Relationship Id="rId21" Type="http://schemas.openxmlformats.org/officeDocument/2006/relationships/image" Target="../media/image175.png"/><Relationship Id="rId7" Type="http://schemas.openxmlformats.org/officeDocument/2006/relationships/image" Target="../media/image161.png"/><Relationship Id="rId12" Type="http://schemas.openxmlformats.org/officeDocument/2006/relationships/image" Target="../media/image166.png"/><Relationship Id="rId17" Type="http://schemas.openxmlformats.org/officeDocument/2006/relationships/image" Target="../media/image171.png"/><Relationship Id="rId2" Type="http://schemas.openxmlformats.org/officeDocument/2006/relationships/notesSlide" Target="../notesSlides/notesSlide19.xml"/><Relationship Id="rId16" Type="http://schemas.openxmlformats.org/officeDocument/2006/relationships/image" Target="../media/image170.png"/><Relationship Id="rId20" Type="http://schemas.openxmlformats.org/officeDocument/2006/relationships/image" Target="../media/image174.png"/><Relationship Id="rId1" Type="http://schemas.openxmlformats.org/officeDocument/2006/relationships/slideLayout" Target="../slideLayouts/slideLayout2.xml"/><Relationship Id="rId6" Type="http://schemas.openxmlformats.org/officeDocument/2006/relationships/image" Target="../media/image160.png"/><Relationship Id="rId11" Type="http://schemas.openxmlformats.org/officeDocument/2006/relationships/image" Target="../media/image165.png"/><Relationship Id="rId5" Type="http://schemas.openxmlformats.org/officeDocument/2006/relationships/image" Target="../media/image159.png"/><Relationship Id="rId15" Type="http://schemas.openxmlformats.org/officeDocument/2006/relationships/image" Target="../media/image169.png"/><Relationship Id="rId23" Type="http://schemas.openxmlformats.org/officeDocument/2006/relationships/image" Target="../media/image6.svg"/><Relationship Id="rId10" Type="http://schemas.openxmlformats.org/officeDocument/2006/relationships/image" Target="../media/image164.png"/><Relationship Id="rId19" Type="http://schemas.openxmlformats.org/officeDocument/2006/relationships/image" Target="../media/image173.png"/><Relationship Id="rId4" Type="http://schemas.openxmlformats.org/officeDocument/2006/relationships/image" Target="../media/image139.svg"/><Relationship Id="rId9" Type="http://schemas.openxmlformats.org/officeDocument/2006/relationships/image" Target="../media/image163.png"/><Relationship Id="rId14" Type="http://schemas.openxmlformats.org/officeDocument/2006/relationships/image" Target="../media/image168.png"/><Relationship Id="rId22"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hyperlink" Target="https://courses.ansys.com/?utm_campaign=academic&amp;utm_medium=referral&amp;utm_source=education-resource&amp;utm_content=partner_cross-bu_educator-resource-link_course-aic_learn-more_na_en_global&amp;campaignID=7013g000000gv7hAAA" TargetMode="External"/><Relationship Id="rId3" Type="http://schemas.openxmlformats.org/officeDocument/2006/relationships/image" Target="../media/image5.png"/><Relationship Id="rId7"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8.svg"/><Relationship Id="rId11" Type="http://schemas.openxmlformats.org/officeDocument/2006/relationships/image" Target="../media/image10.svg"/><Relationship Id="rId5" Type="http://schemas.openxmlformats.org/officeDocument/2006/relationships/image" Target="../media/image7.png"/><Relationship Id="rId10" Type="http://schemas.openxmlformats.org/officeDocument/2006/relationships/image" Target="../media/image9.png"/><Relationship Id="rId4" Type="http://schemas.openxmlformats.org/officeDocument/2006/relationships/image" Target="../media/image6.svg"/><Relationship Id="rId9" Type="http://schemas.openxmlformats.org/officeDocument/2006/relationships/hyperlink" Target="https://www.ansys.com/academic/educators/education-resources#t=EducationResourcesTab&amp;sort=relevancy&amp;layout=card"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81.png"/><Relationship Id="rId3" Type="http://schemas.openxmlformats.org/officeDocument/2006/relationships/image" Target="../media/image176.png"/><Relationship Id="rId7" Type="http://schemas.openxmlformats.org/officeDocument/2006/relationships/image" Target="../media/image180.png"/><Relationship Id="rId12" Type="http://schemas.openxmlformats.org/officeDocument/2006/relationships/image" Target="../media/image18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79.png"/><Relationship Id="rId11" Type="http://schemas.openxmlformats.org/officeDocument/2006/relationships/image" Target="../media/image184.png"/><Relationship Id="rId5" Type="http://schemas.openxmlformats.org/officeDocument/2006/relationships/image" Target="../media/image178.png"/><Relationship Id="rId10" Type="http://schemas.openxmlformats.org/officeDocument/2006/relationships/image" Target="../media/image183.png"/><Relationship Id="rId4" Type="http://schemas.openxmlformats.org/officeDocument/2006/relationships/image" Target="../media/image177.png"/><Relationship Id="rId9" Type="http://schemas.openxmlformats.org/officeDocument/2006/relationships/image" Target="../media/image182.png"/></Relationships>
</file>

<file path=ppt/slides/_rels/slide22.xml.rels><?xml version="1.0" encoding="UTF-8" standalone="yes"?>
<Relationships xmlns="http://schemas.openxmlformats.org/package/2006/relationships"><Relationship Id="rId8" Type="http://schemas.openxmlformats.org/officeDocument/2006/relationships/image" Target="../media/image191.png"/><Relationship Id="rId3" Type="http://schemas.openxmlformats.org/officeDocument/2006/relationships/image" Target="../media/image186.png"/><Relationship Id="rId7" Type="http://schemas.openxmlformats.org/officeDocument/2006/relationships/image" Target="../media/image19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89.png"/><Relationship Id="rId11" Type="http://schemas.openxmlformats.org/officeDocument/2006/relationships/image" Target="../media/image194.png"/><Relationship Id="rId5" Type="http://schemas.openxmlformats.org/officeDocument/2006/relationships/image" Target="../media/image188.png"/><Relationship Id="rId10" Type="http://schemas.openxmlformats.org/officeDocument/2006/relationships/image" Target="../media/image193.png"/><Relationship Id="rId4" Type="http://schemas.openxmlformats.org/officeDocument/2006/relationships/image" Target="../media/image187.png"/><Relationship Id="rId9" Type="http://schemas.openxmlformats.org/officeDocument/2006/relationships/image" Target="../media/image192.png"/></Relationships>
</file>

<file path=ppt/slides/_rels/slide23.xml.rels><?xml version="1.0" encoding="UTF-8" standalone="yes"?>
<Relationships xmlns="http://schemas.openxmlformats.org/package/2006/relationships"><Relationship Id="rId3" Type="http://schemas.openxmlformats.org/officeDocument/2006/relationships/image" Target="../media/image186.png"/><Relationship Id="rId7" Type="http://schemas.openxmlformats.org/officeDocument/2006/relationships/image" Target="../media/image19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image" Target="../media/image187.png"/></Relationships>
</file>

<file path=ppt/slides/_rels/slide24.xml.rels><?xml version="1.0" encoding="UTF-8" standalone="yes"?>
<Relationships xmlns="http://schemas.openxmlformats.org/package/2006/relationships"><Relationship Id="rId8" Type="http://schemas.openxmlformats.org/officeDocument/2006/relationships/image" Target="../media/image201.png"/><Relationship Id="rId3" Type="http://schemas.openxmlformats.org/officeDocument/2006/relationships/image" Target="../media/image186.png"/><Relationship Id="rId7" Type="http://schemas.openxmlformats.org/officeDocument/2006/relationships/image" Target="../media/image20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99.png"/><Relationship Id="rId5" Type="http://schemas.openxmlformats.org/officeDocument/2006/relationships/image" Target="../media/image198.png"/><Relationship Id="rId10" Type="http://schemas.openxmlformats.org/officeDocument/2006/relationships/image" Target="../media/image194.png"/><Relationship Id="rId4" Type="http://schemas.openxmlformats.org/officeDocument/2006/relationships/image" Target="../media/image187.png"/><Relationship Id="rId9" Type="http://schemas.openxmlformats.org/officeDocument/2006/relationships/image" Target="../media/image193.png"/></Relationships>
</file>

<file path=ppt/slides/_rels/slide25.xml.rels><?xml version="1.0" encoding="UTF-8" standalone="yes"?>
<Relationships xmlns="http://schemas.openxmlformats.org/package/2006/relationships"><Relationship Id="rId8" Type="http://schemas.openxmlformats.org/officeDocument/2006/relationships/image" Target="../media/image203.png"/><Relationship Id="rId13" Type="http://schemas.openxmlformats.org/officeDocument/2006/relationships/image" Target="../media/image208.png"/><Relationship Id="rId3" Type="http://schemas.openxmlformats.org/officeDocument/2006/relationships/image" Target="../media/image138.png"/><Relationship Id="rId7" Type="http://schemas.openxmlformats.org/officeDocument/2006/relationships/image" Target="../media/image202.png"/><Relationship Id="rId12" Type="http://schemas.openxmlformats.org/officeDocument/2006/relationships/image" Target="../media/image20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svg"/><Relationship Id="rId11" Type="http://schemas.openxmlformats.org/officeDocument/2006/relationships/image" Target="../media/image206.png"/><Relationship Id="rId5" Type="http://schemas.openxmlformats.org/officeDocument/2006/relationships/image" Target="../media/image5.png"/><Relationship Id="rId10" Type="http://schemas.openxmlformats.org/officeDocument/2006/relationships/image" Target="../media/image205.png"/><Relationship Id="rId4" Type="http://schemas.openxmlformats.org/officeDocument/2006/relationships/image" Target="../media/image139.svg"/><Relationship Id="rId9" Type="http://schemas.openxmlformats.org/officeDocument/2006/relationships/image" Target="../media/image204.png"/><Relationship Id="rId14" Type="http://schemas.openxmlformats.org/officeDocument/2006/relationships/image" Target="../media/image209.png"/></Relationships>
</file>

<file path=ppt/slides/_rels/slide26.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210.png"/><Relationship Id="rId7" Type="http://schemas.openxmlformats.org/officeDocument/2006/relationships/image" Target="../media/image214.png"/><Relationship Id="rId12" Type="http://schemas.openxmlformats.org/officeDocument/2006/relationships/image" Target="../media/image10.sv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13.png"/><Relationship Id="rId11" Type="http://schemas.openxmlformats.org/officeDocument/2006/relationships/image" Target="../media/image9.png"/><Relationship Id="rId5" Type="http://schemas.openxmlformats.org/officeDocument/2006/relationships/image" Target="../media/image212.png"/><Relationship Id="rId10" Type="http://schemas.openxmlformats.org/officeDocument/2006/relationships/hyperlink" Target="https://www.ansys.com/academic/educators/education-resources/lecture-stresses-strains-discovery?utm_campaign=academic&amp;utm_medium=referral&amp;utm_source=education-resource&amp;utm_content=partner_cross-bu_educator-resource-link_case-study_download_na_en_global&amp;campaignID=7013g000000gv7hAAA" TargetMode="External"/><Relationship Id="rId4" Type="http://schemas.openxmlformats.org/officeDocument/2006/relationships/image" Target="../media/image211.png"/><Relationship Id="rId9" Type="http://schemas.openxmlformats.org/officeDocument/2006/relationships/image" Target="../media/image216.png"/></Relationships>
</file>

<file path=ppt/slides/_rels/slide27.xml.rels><?xml version="1.0" encoding="UTF-8" standalone="yes"?>
<Relationships xmlns="http://schemas.openxmlformats.org/package/2006/relationships"><Relationship Id="rId8" Type="http://schemas.openxmlformats.org/officeDocument/2006/relationships/image" Target="../media/image222.png"/><Relationship Id="rId13" Type="http://schemas.openxmlformats.org/officeDocument/2006/relationships/image" Target="../media/image227.png"/><Relationship Id="rId18" Type="http://schemas.openxmlformats.org/officeDocument/2006/relationships/image" Target="../media/image232.png"/><Relationship Id="rId3" Type="http://schemas.openxmlformats.org/officeDocument/2006/relationships/image" Target="../media/image217.png"/><Relationship Id="rId7" Type="http://schemas.openxmlformats.org/officeDocument/2006/relationships/image" Target="../media/image221.png"/><Relationship Id="rId12" Type="http://schemas.openxmlformats.org/officeDocument/2006/relationships/image" Target="../media/image226.png"/><Relationship Id="rId17" Type="http://schemas.openxmlformats.org/officeDocument/2006/relationships/image" Target="../media/image231.png"/><Relationship Id="rId2" Type="http://schemas.openxmlformats.org/officeDocument/2006/relationships/notesSlide" Target="../notesSlides/notesSlide27.xml"/><Relationship Id="rId16" Type="http://schemas.openxmlformats.org/officeDocument/2006/relationships/image" Target="../media/image230.png"/><Relationship Id="rId1" Type="http://schemas.openxmlformats.org/officeDocument/2006/relationships/slideLayout" Target="../slideLayouts/slideLayout2.xml"/><Relationship Id="rId6" Type="http://schemas.openxmlformats.org/officeDocument/2006/relationships/image" Target="../media/image220.png"/><Relationship Id="rId11" Type="http://schemas.openxmlformats.org/officeDocument/2006/relationships/image" Target="../media/image225.png"/><Relationship Id="rId5" Type="http://schemas.openxmlformats.org/officeDocument/2006/relationships/image" Target="../media/image219.png"/><Relationship Id="rId15" Type="http://schemas.openxmlformats.org/officeDocument/2006/relationships/image" Target="../media/image229.png"/><Relationship Id="rId10" Type="http://schemas.openxmlformats.org/officeDocument/2006/relationships/image" Target="../media/image224.png"/><Relationship Id="rId4" Type="http://schemas.openxmlformats.org/officeDocument/2006/relationships/image" Target="../media/image218.png"/><Relationship Id="rId9" Type="http://schemas.openxmlformats.org/officeDocument/2006/relationships/image" Target="../media/image223.png"/><Relationship Id="rId14" Type="http://schemas.openxmlformats.org/officeDocument/2006/relationships/image" Target="../media/image228.png"/></Relationships>
</file>

<file path=ppt/slides/_rels/slide28.xml.rels><?xml version="1.0" encoding="UTF-8" standalone="yes"?>
<Relationships xmlns="http://schemas.openxmlformats.org/package/2006/relationships"><Relationship Id="rId8" Type="http://schemas.openxmlformats.org/officeDocument/2006/relationships/image" Target="../media/image238.png"/><Relationship Id="rId3" Type="http://schemas.openxmlformats.org/officeDocument/2006/relationships/image" Target="../media/image233.png"/><Relationship Id="rId7" Type="http://schemas.openxmlformats.org/officeDocument/2006/relationships/image" Target="../media/image237.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36.png"/><Relationship Id="rId5" Type="http://schemas.openxmlformats.org/officeDocument/2006/relationships/image" Target="../media/image235.png"/><Relationship Id="rId4" Type="http://schemas.openxmlformats.org/officeDocument/2006/relationships/image" Target="../media/image234.png"/><Relationship Id="rId9" Type="http://schemas.openxmlformats.org/officeDocument/2006/relationships/image" Target="../media/image239.png"/></Relationships>
</file>

<file path=ppt/slides/_rels/slide29.xml.rels><?xml version="1.0" encoding="UTF-8" standalone="yes"?>
<Relationships xmlns="http://schemas.openxmlformats.org/package/2006/relationships"><Relationship Id="rId3" Type="http://schemas.openxmlformats.org/officeDocument/2006/relationships/image" Target="../media/image240.png"/><Relationship Id="rId7" Type="http://schemas.openxmlformats.org/officeDocument/2006/relationships/image" Target="../media/image244.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43.png"/><Relationship Id="rId5" Type="http://schemas.openxmlformats.org/officeDocument/2006/relationships/image" Target="../media/image242.png"/><Relationship Id="rId4" Type="http://schemas.openxmlformats.org/officeDocument/2006/relationships/image" Target="../media/image241.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image" Target="../media/image245.png"/><Relationship Id="rId7" Type="http://schemas.openxmlformats.org/officeDocument/2006/relationships/image" Target="../media/image158.sv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5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39.svg"/></Relationships>
</file>

<file path=ppt/slides/_rels/slide31.xml.rels><?xml version="1.0" encoding="UTF-8" standalone="yes"?>
<Relationships xmlns="http://schemas.openxmlformats.org/package/2006/relationships"><Relationship Id="rId8" Type="http://schemas.openxmlformats.org/officeDocument/2006/relationships/image" Target="../media/image138.png"/><Relationship Id="rId13" Type="http://schemas.openxmlformats.org/officeDocument/2006/relationships/image" Target="../media/image9.png"/><Relationship Id="rId3" Type="http://schemas.openxmlformats.org/officeDocument/2006/relationships/image" Target="../media/image248.png"/><Relationship Id="rId7" Type="http://schemas.openxmlformats.org/officeDocument/2006/relationships/image" Target="../media/image6.svg"/><Relationship Id="rId12" Type="http://schemas.openxmlformats.org/officeDocument/2006/relationships/hyperlink" Target="https://www.ansys.com/academic/educators/education-resources/lecture-stresses-strains-discovery?utm_campaign=academic&amp;utm_medium=referral&amp;utm_source=education-resource&amp;utm_content=partner_cross-bu_educator-resource-link_case-study_download_na_en_global&amp;campaignID=7013g000000gv7hAAA"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252.png"/><Relationship Id="rId5" Type="http://schemas.openxmlformats.org/officeDocument/2006/relationships/image" Target="../media/image250.png"/><Relationship Id="rId10" Type="http://schemas.openxmlformats.org/officeDocument/2006/relationships/image" Target="../media/image251.png"/><Relationship Id="rId4" Type="http://schemas.openxmlformats.org/officeDocument/2006/relationships/image" Target="../media/image249.png"/><Relationship Id="rId9" Type="http://schemas.openxmlformats.org/officeDocument/2006/relationships/image" Target="../media/image139.svg"/><Relationship Id="rId14" Type="http://schemas.openxmlformats.org/officeDocument/2006/relationships/image" Target="../media/image10.svg"/></Relationships>
</file>

<file path=ppt/slides/_rels/slide32.xml.rels><?xml version="1.0" encoding="UTF-8" standalone="yes"?>
<Relationships xmlns="http://schemas.openxmlformats.org/package/2006/relationships"><Relationship Id="rId8" Type="http://schemas.openxmlformats.org/officeDocument/2006/relationships/image" Target="../media/image247.png"/><Relationship Id="rId3" Type="http://schemas.openxmlformats.org/officeDocument/2006/relationships/image" Target="../media/image5.png"/><Relationship Id="rId7" Type="http://schemas.openxmlformats.org/officeDocument/2006/relationships/image" Target="../media/image246.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58.svg"/><Relationship Id="rId11" Type="http://schemas.openxmlformats.org/officeDocument/2006/relationships/image" Target="../media/image255.png"/><Relationship Id="rId5" Type="http://schemas.openxmlformats.org/officeDocument/2006/relationships/image" Target="../media/image157.png"/><Relationship Id="rId10" Type="http://schemas.openxmlformats.org/officeDocument/2006/relationships/image" Target="../media/image254.png"/><Relationship Id="rId4" Type="http://schemas.openxmlformats.org/officeDocument/2006/relationships/image" Target="../media/image6.svg"/><Relationship Id="rId9" Type="http://schemas.openxmlformats.org/officeDocument/2006/relationships/image" Target="../media/image253.png"/></Relationships>
</file>

<file path=ppt/slides/_rels/slide33.xml.rels><?xml version="1.0" encoding="UTF-8" standalone="yes"?>
<Relationships xmlns="http://schemas.openxmlformats.org/package/2006/relationships"><Relationship Id="rId8" Type="http://schemas.openxmlformats.org/officeDocument/2006/relationships/image" Target="../media/image257.png"/><Relationship Id="rId13" Type="http://schemas.openxmlformats.org/officeDocument/2006/relationships/image" Target="../media/image262.png"/><Relationship Id="rId3" Type="http://schemas.openxmlformats.org/officeDocument/2006/relationships/image" Target="../media/image5.png"/><Relationship Id="rId7" Type="http://schemas.openxmlformats.org/officeDocument/2006/relationships/image" Target="../media/image256.png"/><Relationship Id="rId12" Type="http://schemas.openxmlformats.org/officeDocument/2006/relationships/image" Target="../media/image261.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58.svg"/><Relationship Id="rId11" Type="http://schemas.openxmlformats.org/officeDocument/2006/relationships/image" Target="../media/image260.png"/><Relationship Id="rId5" Type="http://schemas.openxmlformats.org/officeDocument/2006/relationships/image" Target="../media/image157.png"/><Relationship Id="rId10" Type="http://schemas.openxmlformats.org/officeDocument/2006/relationships/image" Target="../media/image259.png"/><Relationship Id="rId4" Type="http://schemas.openxmlformats.org/officeDocument/2006/relationships/image" Target="../media/image6.svg"/><Relationship Id="rId9" Type="http://schemas.openxmlformats.org/officeDocument/2006/relationships/image" Target="../media/image258.png"/><Relationship Id="rId14" Type="http://schemas.openxmlformats.org/officeDocument/2006/relationships/image" Target="../media/image263.png"/></Relationships>
</file>

<file path=ppt/slides/_rels/slide34.xml.rels><?xml version="1.0" encoding="UTF-8" standalone="yes"?>
<Relationships xmlns="http://schemas.openxmlformats.org/package/2006/relationships"><Relationship Id="rId8" Type="http://schemas.openxmlformats.org/officeDocument/2006/relationships/image" Target="../media/image265.png"/><Relationship Id="rId3" Type="http://schemas.openxmlformats.org/officeDocument/2006/relationships/image" Target="../media/image5.png"/><Relationship Id="rId7" Type="http://schemas.openxmlformats.org/officeDocument/2006/relationships/image" Target="../media/image264.png"/><Relationship Id="rId12" Type="http://schemas.openxmlformats.org/officeDocument/2006/relationships/image" Target="../media/image269.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58.svg"/><Relationship Id="rId11" Type="http://schemas.openxmlformats.org/officeDocument/2006/relationships/image" Target="../media/image268.png"/><Relationship Id="rId5" Type="http://schemas.openxmlformats.org/officeDocument/2006/relationships/image" Target="../media/image157.png"/><Relationship Id="rId10" Type="http://schemas.openxmlformats.org/officeDocument/2006/relationships/image" Target="../media/image267.png"/><Relationship Id="rId4" Type="http://schemas.openxmlformats.org/officeDocument/2006/relationships/image" Target="../media/image6.svg"/><Relationship Id="rId9" Type="http://schemas.openxmlformats.org/officeDocument/2006/relationships/image" Target="../media/image266.png"/></Relationships>
</file>

<file path=ppt/slides/_rels/slide35.xml.rels><?xml version="1.0" encoding="UTF-8" standalone="yes"?>
<Relationships xmlns="http://schemas.openxmlformats.org/package/2006/relationships"><Relationship Id="rId8" Type="http://schemas.openxmlformats.org/officeDocument/2006/relationships/image" Target="../media/image158.svg"/><Relationship Id="rId3" Type="http://schemas.openxmlformats.org/officeDocument/2006/relationships/image" Target="../media/image270.png"/><Relationship Id="rId7" Type="http://schemas.openxmlformats.org/officeDocument/2006/relationships/image" Target="../media/image157.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271.pn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58.svg"/><Relationship Id="rId5" Type="http://schemas.openxmlformats.org/officeDocument/2006/relationships/image" Target="../media/image157.png"/><Relationship Id="rId4" Type="http://schemas.openxmlformats.org/officeDocument/2006/relationships/image" Target="../media/image6.svg"/></Relationships>
</file>

<file path=ppt/slides/_rels/slide37.xml.rels><?xml version="1.0" encoding="UTF-8" standalone="yes"?>
<Relationships xmlns="http://schemas.openxmlformats.org/package/2006/relationships"><Relationship Id="rId8" Type="http://schemas.openxmlformats.org/officeDocument/2006/relationships/image" Target="../media/image277.png"/><Relationship Id="rId13" Type="http://schemas.openxmlformats.org/officeDocument/2006/relationships/image" Target="../media/image157.png"/><Relationship Id="rId3" Type="http://schemas.openxmlformats.org/officeDocument/2006/relationships/image" Target="../media/image272.png"/><Relationship Id="rId7" Type="http://schemas.openxmlformats.org/officeDocument/2006/relationships/image" Target="../media/image276.png"/><Relationship Id="rId12" Type="http://schemas.openxmlformats.org/officeDocument/2006/relationships/image" Target="../media/image6.sv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275.png"/><Relationship Id="rId11" Type="http://schemas.openxmlformats.org/officeDocument/2006/relationships/image" Target="../media/image5.png"/><Relationship Id="rId5" Type="http://schemas.openxmlformats.org/officeDocument/2006/relationships/image" Target="../media/image274.png"/><Relationship Id="rId10" Type="http://schemas.openxmlformats.org/officeDocument/2006/relationships/image" Target="../media/image279.png"/><Relationship Id="rId4" Type="http://schemas.openxmlformats.org/officeDocument/2006/relationships/image" Target="../media/image273.png"/><Relationship Id="rId9" Type="http://schemas.openxmlformats.org/officeDocument/2006/relationships/image" Target="../media/image278.png"/><Relationship Id="rId14" Type="http://schemas.openxmlformats.org/officeDocument/2006/relationships/image" Target="../media/image158.svg"/></Relationships>
</file>

<file path=ppt/slides/_rels/slide38.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80.png"/><Relationship Id="rId7"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283.png"/><Relationship Id="rId5" Type="http://schemas.openxmlformats.org/officeDocument/2006/relationships/image" Target="../media/image282.png"/><Relationship Id="rId10" Type="http://schemas.openxmlformats.org/officeDocument/2006/relationships/image" Target="../media/image158.svg"/><Relationship Id="rId4" Type="http://schemas.openxmlformats.org/officeDocument/2006/relationships/image" Target="../media/image281.png"/><Relationship Id="rId9" Type="http://schemas.openxmlformats.org/officeDocument/2006/relationships/image" Target="../media/image157.png"/></Relationships>
</file>

<file path=ppt/slides/_rels/slide39.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284.png"/><Relationship Id="rId7" Type="http://schemas.openxmlformats.org/officeDocument/2006/relationships/image" Target="../media/image6.sv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86.gif"/><Relationship Id="rId4" Type="http://schemas.openxmlformats.org/officeDocument/2006/relationships/image" Target="../media/image285.png"/><Relationship Id="rId9" Type="http://schemas.openxmlformats.org/officeDocument/2006/relationships/image" Target="../media/image158.svg"/></Relationships>
</file>

<file path=ppt/slides/_rels/slide4.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40.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296.png"/><Relationship Id="rId3" Type="http://schemas.openxmlformats.org/officeDocument/2006/relationships/image" Target="../media/image287.png"/><Relationship Id="rId7" Type="http://schemas.openxmlformats.org/officeDocument/2006/relationships/image" Target="../media/image5.png"/><Relationship Id="rId12" Type="http://schemas.openxmlformats.org/officeDocument/2006/relationships/image" Target="../media/image295.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290.png"/><Relationship Id="rId11" Type="http://schemas.openxmlformats.org/officeDocument/2006/relationships/image" Target="../media/image294.png"/><Relationship Id="rId5" Type="http://schemas.openxmlformats.org/officeDocument/2006/relationships/image" Target="../media/image289.png"/><Relationship Id="rId15" Type="http://schemas.openxmlformats.org/officeDocument/2006/relationships/image" Target="../media/image89.svg"/><Relationship Id="rId10" Type="http://schemas.openxmlformats.org/officeDocument/2006/relationships/image" Target="../media/image158.svg"/><Relationship Id="rId4" Type="http://schemas.openxmlformats.org/officeDocument/2006/relationships/image" Target="../media/image288.png"/><Relationship Id="rId9" Type="http://schemas.openxmlformats.org/officeDocument/2006/relationships/image" Target="../media/image157.png"/><Relationship Id="rId14" Type="http://schemas.openxmlformats.org/officeDocument/2006/relationships/image" Target="../media/image88.png"/></Relationships>
</file>

<file path=ppt/slides/_rels/slide41.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hyperlink" Target="https://www.youtube.com/channel/UC7nBCgEhZRsf8HcFMdNi1lQ" TargetMode="External"/><Relationship Id="rId3"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7" Type="http://schemas.openxmlformats.org/officeDocument/2006/relationships/hyperlink" Target="https://https/forum.ansys.com?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hyperlink" Target="https://discoveryforum.ansys.com/?utm_campaign=academic&amp;utm_medium=referral&amp;utm_source=education-resource&amp;utm_content=partner_cross-bu_educator-resource-link_product-page_learn-more_na_en_global&amp;campaignID=7013g000000gv7hAAA" TargetMode="External"/><Relationship Id="rId5"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10" Type="http://schemas.openxmlformats.org/officeDocument/2006/relationships/image" Target="../media/image10.svg"/><Relationship Id="rId4" Type="http://schemas.openxmlformats.org/officeDocument/2006/relationships/hyperlink" Target="https://courses.ansys.com/?utm_campaign=academic&amp;utm_medium=referral&amp;utm_source=education-resource&amp;utm_content=partner_cross-bu_educator-resource-link_course-aic_learn-more_na_en_global&amp;campaignID=7013g000000gv7hAAA" TargetMode="External"/><Relationship Id="rId9" Type="http://schemas.openxmlformats.org/officeDocument/2006/relationships/image" Target="../media/image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18" Type="http://schemas.openxmlformats.org/officeDocument/2006/relationships/image" Target="../media/image29.svg"/><Relationship Id="rId3" Type="http://schemas.openxmlformats.org/officeDocument/2006/relationships/image" Target="../media/image12.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jpeg"/><Relationship Id="rId17" Type="http://schemas.openxmlformats.org/officeDocument/2006/relationships/image" Target="../media/image28.png"/><Relationship Id="rId2" Type="http://schemas.openxmlformats.org/officeDocument/2006/relationships/notesSlide" Target="../notesSlides/notesSlide5.xml"/><Relationship Id="rId16" Type="http://schemas.openxmlformats.org/officeDocument/2006/relationships/image" Target="../media/image27.svg"/><Relationship Id="rId20"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3.svg"/><Relationship Id="rId9" Type="http://schemas.openxmlformats.org/officeDocument/2006/relationships/image" Target="../media/image20.png"/><Relationship Id="rId14" Type="http://schemas.openxmlformats.org/officeDocument/2006/relationships/image" Target="../media/image25.sv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13" Type="http://schemas.openxmlformats.org/officeDocument/2006/relationships/image" Target="../media/image37.png"/><Relationship Id="rId18" Type="http://schemas.openxmlformats.org/officeDocument/2006/relationships/image" Target="../media/image42.svg"/><Relationship Id="rId3" Type="http://schemas.openxmlformats.org/officeDocument/2006/relationships/tags" Target="../tags/tag3.xml"/><Relationship Id="rId21" Type="http://schemas.openxmlformats.org/officeDocument/2006/relationships/image" Target="../media/image45.jpeg"/><Relationship Id="rId7" Type="http://schemas.openxmlformats.org/officeDocument/2006/relationships/slideLayout" Target="../slideLayouts/slideLayout2.xml"/><Relationship Id="rId12" Type="http://schemas.openxmlformats.org/officeDocument/2006/relationships/image" Target="../media/image36.svg"/><Relationship Id="rId17" Type="http://schemas.openxmlformats.org/officeDocument/2006/relationships/image" Target="../media/image41.png"/><Relationship Id="rId2" Type="http://schemas.openxmlformats.org/officeDocument/2006/relationships/tags" Target="../tags/tag2.xml"/><Relationship Id="rId16" Type="http://schemas.openxmlformats.org/officeDocument/2006/relationships/image" Target="../media/image40.svg"/><Relationship Id="rId20" Type="http://schemas.openxmlformats.org/officeDocument/2006/relationships/image" Target="../media/image44.sv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5.png"/><Relationship Id="rId24" Type="http://schemas.openxmlformats.org/officeDocument/2006/relationships/image" Target="../media/image47.jpeg"/><Relationship Id="rId5" Type="http://schemas.openxmlformats.org/officeDocument/2006/relationships/tags" Target="../tags/tag5.xml"/><Relationship Id="rId15" Type="http://schemas.openxmlformats.org/officeDocument/2006/relationships/image" Target="../media/image39.png"/><Relationship Id="rId23" Type="http://schemas.microsoft.com/office/2007/relationships/hdphoto" Target="../media/hdphoto1.wdp"/><Relationship Id="rId10" Type="http://schemas.openxmlformats.org/officeDocument/2006/relationships/image" Target="../media/image34.svg"/><Relationship Id="rId19" Type="http://schemas.openxmlformats.org/officeDocument/2006/relationships/image" Target="../media/image43.png"/><Relationship Id="rId4" Type="http://schemas.openxmlformats.org/officeDocument/2006/relationships/tags" Target="../tags/tag4.xml"/><Relationship Id="rId9" Type="http://schemas.openxmlformats.org/officeDocument/2006/relationships/image" Target="../media/image33.png"/><Relationship Id="rId14" Type="http://schemas.openxmlformats.org/officeDocument/2006/relationships/image" Target="../media/image38.svg"/><Relationship Id="rId22" Type="http://schemas.openxmlformats.org/officeDocument/2006/relationships/image" Target="../media/image46.png"/></Relationships>
</file>

<file path=ppt/slides/_rels/slide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9.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8" Type="http://schemas.openxmlformats.org/officeDocument/2006/relationships/image" Target="../media/image52.gif"/><Relationship Id="rId13" Type="http://schemas.openxmlformats.org/officeDocument/2006/relationships/image" Target="../media/image58.png"/><Relationship Id="rId3" Type="http://schemas.openxmlformats.org/officeDocument/2006/relationships/image" Target="../media/image50.png"/><Relationship Id="rId7" Type="http://schemas.openxmlformats.org/officeDocument/2006/relationships/image" Target="../media/image51.gif"/><Relationship Id="rId12" Type="http://schemas.openxmlformats.org/officeDocument/2006/relationships/image" Target="../media/image57.png"/><Relationship Id="rId17" Type="http://schemas.openxmlformats.org/officeDocument/2006/relationships/image" Target="../media/image62.png"/><Relationship Id="rId2" Type="http://schemas.openxmlformats.org/officeDocument/2006/relationships/notesSlide" Target="../notesSlides/notesSlide8.xml"/><Relationship Id="rId16" Type="http://schemas.openxmlformats.org/officeDocument/2006/relationships/image" Target="../media/image61.png"/><Relationship Id="rId1" Type="http://schemas.openxmlformats.org/officeDocument/2006/relationships/slideLayout" Target="../slideLayouts/slideLayout2.xml"/><Relationship Id="rId6" Type="http://schemas.openxmlformats.org/officeDocument/2006/relationships/image" Target="../media/image50.gif"/><Relationship Id="rId11" Type="http://schemas.openxmlformats.org/officeDocument/2006/relationships/image" Target="../media/image56.png"/><Relationship Id="rId5" Type="http://schemas.openxmlformats.org/officeDocument/2006/relationships/image" Target="../media/image13.svg"/><Relationship Id="rId15" Type="http://schemas.openxmlformats.org/officeDocument/2006/relationships/image" Target="../media/image60.png"/><Relationship Id="rId10" Type="http://schemas.openxmlformats.org/officeDocument/2006/relationships/image" Target="../media/image55.png"/><Relationship Id="rId4" Type="http://schemas.openxmlformats.org/officeDocument/2006/relationships/image" Target="../media/image12.png"/><Relationship Id="rId9" Type="http://schemas.openxmlformats.org/officeDocument/2006/relationships/image" Target="../media/image54.png"/><Relationship Id="rId14" Type="http://schemas.openxmlformats.org/officeDocument/2006/relationships/image" Target="../media/image59.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hdphoto" Target="../media/hdphoto2.wdp"/><Relationship Id="rId3" Type="http://schemas.openxmlformats.org/officeDocument/2006/relationships/image" Target="../media/image53.png"/><Relationship Id="rId7" Type="http://schemas.openxmlformats.org/officeDocument/2006/relationships/diagramColors" Target="../diagrams/colors1.xml"/><Relationship Id="rId12"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49.png"/><Relationship Id="rId5" Type="http://schemas.openxmlformats.org/officeDocument/2006/relationships/diagramLayout" Target="../diagrams/layout1.xml"/><Relationship Id="rId15" Type="http://schemas.microsoft.com/office/2007/relationships/hdphoto" Target="../media/hdphoto3.wdp"/><Relationship Id="rId10" Type="http://schemas.openxmlformats.org/officeDocument/2006/relationships/image" Target="../media/image13.svg"/><Relationship Id="rId4" Type="http://schemas.openxmlformats.org/officeDocument/2006/relationships/diagramData" Target="../diagrams/data1.xml"/><Relationship Id="rId9" Type="http://schemas.openxmlformats.org/officeDocument/2006/relationships/image" Target="../media/image12.png"/><Relationship Id="rId14" Type="http://schemas.openxmlformats.org/officeDocument/2006/relationships/image" Target="../media/image6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479376" y="1636125"/>
            <a:ext cx="5394325" cy="1449388"/>
          </a:xfrm>
        </p:spPr>
        <p:txBody>
          <a:bodyPr>
            <a:normAutofit fontScale="85000" lnSpcReduction="20000"/>
          </a:bodyPr>
          <a:lstStyle/>
          <a:p>
            <a:r>
              <a:rPr lang="en-US" sz="3600" dirty="0"/>
              <a:t>Lecture Unit</a:t>
            </a:r>
            <a:endParaRPr lang="en-US" sz="3600" dirty="0">
              <a:solidFill>
                <a:schemeClr val="accent1"/>
              </a:solidFill>
            </a:endParaRPr>
          </a:p>
          <a:p>
            <a:r>
              <a:rPr lang="en-US" dirty="0"/>
              <a:t>Introduction to Finite Element Analysis with Ansys Mechanical – 1D Elements</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479376" y="3515905"/>
            <a:ext cx="5394325" cy="1364208"/>
          </a:xfrm>
        </p:spPr>
        <p:txBody>
          <a:bodyPr>
            <a:normAutofit/>
          </a:bodyPr>
          <a:lstStyle/>
          <a:p>
            <a:r>
              <a:rPr lang="en-US" sz="1600" b="1">
                <a:latin typeface="Calibri"/>
                <a:cs typeface="Calibri"/>
              </a:rPr>
              <a:t>Developed and curated by the Ansys Education Team</a:t>
            </a:r>
          </a:p>
          <a:p>
            <a:r>
              <a:rPr lang="en-US" sz="1600" err="1">
                <a:latin typeface="Calibri"/>
                <a:cs typeface="Calibri"/>
              </a:rPr>
              <a:t>János</a:t>
            </a:r>
            <a:r>
              <a:rPr lang="en-US" sz="1600">
                <a:latin typeface="Calibri"/>
                <a:cs typeface="Calibri"/>
              </a:rPr>
              <a:t> Plocher &amp; </a:t>
            </a:r>
            <a:r>
              <a:rPr lang="en-US" sz="1600"/>
              <a:t>Madhumita Saravana Kumar</a:t>
            </a:r>
          </a:p>
          <a:p>
            <a:r>
              <a:rPr lang="en-US" sz="1600">
                <a:latin typeface="Calibri"/>
                <a:cs typeface="Calibri"/>
                <a:hlinkClick r:id="rId3"/>
              </a:rPr>
              <a:t>education@ansys.com</a:t>
            </a:r>
            <a:r>
              <a:rPr lang="en-US" sz="1600">
                <a:latin typeface="Calibri"/>
                <a:cs typeface="Calibri"/>
              </a:rPr>
              <a:t> </a:t>
            </a:r>
          </a:p>
          <a:p>
            <a:endParaRPr lang="en-US" sz="1800">
              <a:latin typeface="Calibri"/>
              <a:cs typeface="Calibri"/>
            </a:endParaRPr>
          </a:p>
          <a:p>
            <a:endParaRPr lang="en-US" sz="1800">
              <a:solidFill>
                <a:schemeClr val="accent3"/>
              </a:solidFill>
            </a:endParaRPr>
          </a:p>
        </p:txBody>
      </p:sp>
      <p:grpSp>
        <p:nvGrpSpPr>
          <p:cNvPr id="9" name="Group 8">
            <a:extLst>
              <a:ext uri="{FF2B5EF4-FFF2-40B4-BE49-F238E27FC236}">
                <a16:creationId xmlns:a16="http://schemas.microsoft.com/office/drawing/2014/main" id="{6B7A1882-F906-CC46-9170-F5595B79D456}"/>
              </a:ext>
            </a:extLst>
          </p:cNvPr>
          <p:cNvGrpSpPr/>
          <p:nvPr/>
        </p:nvGrpSpPr>
        <p:grpSpPr>
          <a:xfrm>
            <a:off x="5565949" y="3220620"/>
            <a:ext cx="6146675" cy="2736164"/>
            <a:chOff x="6294398" y="3164725"/>
            <a:chExt cx="6146675" cy="2736164"/>
          </a:xfrm>
        </p:grpSpPr>
        <p:pic>
          <p:nvPicPr>
            <p:cNvPr id="6" name="Picture 5">
              <a:extLst>
                <a:ext uri="{FF2B5EF4-FFF2-40B4-BE49-F238E27FC236}">
                  <a16:creationId xmlns:a16="http://schemas.microsoft.com/office/drawing/2014/main" id="{01C48CFF-A865-B6A4-2C9D-EBF43C5154F6}"/>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294398" y="3164725"/>
              <a:ext cx="5110265" cy="2736164"/>
            </a:xfrm>
            <a:prstGeom prst="rect">
              <a:avLst/>
            </a:prstGeom>
          </p:spPr>
        </p:pic>
        <p:pic>
          <p:nvPicPr>
            <p:cNvPr id="8" name="Picture 7">
              <a:extLst>
                <a:ext uri="{FF2B5EF4-FFF2-40B4-BE49-F238E27FC236}">
                  <a16:creationId xmlns:a16="http://schemas.microsoft.com/office/drawing/2014/main" id="{61CE04CA-24FC-AB69-93B7-D66BC3D56A5F}"/>
                </a:ext>
              </a:extLst>
            </p:cNvPr>
            <p:cNvPicPr>
              <a:picLocks noChangeAspect="1"/>
            </p:cNvPicPr>
            <p:nvPr/>
          </p:nvPicPr>
          <p:blipFill>
            <a:blip r:embed="rId5"/>
            <a:stretch>
              <a:fillRect/>
            </a:stretch>
          </p:blipFill>
          <p:spPr>
            <a:xfrm>
              <a:off x="11404663" y="3797587"/>
              <a:ext cx="1036410" cy="2103302"/>
            </a:xfrm>
            <a:prstGeom prst="rect">
              <a:avLst/>
            </a:prstGeom>
          </p:spPr>
        </p:pic>
      </p:grpSp>
    </p:spTree>
    <p:extLst>
      <p:ext uri="{BB962C8B-B14F-4D97-AF65-F5344CB8AC3E}">
        <p14:creationId xmlns:p14="http://schemas.microsoft.com/office/powerpoint/2010/main" val="1909926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023EA3-7325-43F8-B262-55D54009C44C}"/>
              </a:ext>
            </a:extLst>
          </p:cNvPr>
          <p:cNvSpPr>
            <a:spLocks noGrp="1"/>
          </p:cNvSpPr>
          <p:nvPr>
            <p:ph type="sldNum" sz="quarter" idx="11"/>
          </p:nvPr>
        </p:nvSpPr>
        <p:spPr/>
        <p:txBody>
          <a:bodyPr/>
          <a:lstStyle/>
          <a:p>
            <a:fld id="{F0D23093-2AB0-F74C-B865-1A12A15B650E}" type="slidenum">
              <a:rPr lang="en-US" smtClean="0"/>
              <a:pPr/>
              <a:t>10</a:t>
            </a:fld>
            <a:endParaRPr lang="en-US"/>
          </a:p>
        </p:txBody>
      </p:sp>
      <p:sp>
        <p:nvSpPr>
          <p:cNvPr id="3" name="Title 2">
            <a:extLst>
              <a:ext uri="{FF2B5EF4-FFF2-40B4-BE49-F238E27FC236}">
                <a16:creationId xmlns:a16="http://schemas.microsoft.com/office/drawing/2014/main" id="{86DC087D-8667-4462-B55C-31A3EB73B77C}"/>
              </a:ext>
            </a:extLst>
          </p:cNvPr>
          <p:cNvSpPr>
            <a:spLocks noGrp="1"/>
          </p:cNvSpPr>
          <p:nvPr>
            <p:ph type="title"/>
          </p:nvPr>
        </p:nvSpPr>
        <p:spPr/>
        <p:txBody>
          <a:bodyPr/>
          <a:lstStyle/>
          <a:p>
            <a:r>
              <a:rPr lang="en-US"/>
              <a:t>Structural Analysis – FEA Basic Equations</a:t>
            </a:r>
          </a:p>
        </p:txBody>
      </p:sp>
      <p:sp>
        <p:nvSpPr>
          <p:cNvPr id="5" name="Rectangle: Rounded Corners 4">
            <a:extLst>
              <a:ext uri="{FF2B5EF4-FFF2-40B4-BE49-F238E27FC236}">
                <a16:creationId xmlns:a16="http://schemas.microsoft.com/office/drawing/2014/main" id="{2DE73E11-38CF-857C-4EDE-E27BDFF335E6}"/>
              </a:ext>
            </a:extLst>
          </p:cNvPr>
          <p:cNvSpPr/>
          <p:nvPr/>
        </p:nvSpPr>
        <p:spPr>
          <a:xfrm>
            <a:off x="609600" y="1020033"/>
            <a:ext cx="3610707" cy="2264706"/>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BDEA0C55-65C1-79CD-4C3E-22115B61341F}"/>
              </a:ext>
            </a:extLst>
          </p:cNvPr>
          <p:cNvSpPr/>
          <p:nvPr/>
        </p:nvSpPr>
        <p:spPr>
          <a:xfrm>
            <a:off x="4290646" y="994418"/>
            <a:ext cx="3610707" cy="2264706"/>
          </a:xfrm>
          <a:prstGeom prst="round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4F9FB91E-A98F-F29A-BAE4-FAC2E846E7F8}"/>
              </a:ext>
            </a:extLst>
          </p:cNvPr>
          <p:cNvSpPr/>
          <p:nvPr/>
        </p:nvSpPr>
        <p:spPr>
          <a:xfrm>
            <a:off x="7971694" y="994418"/>
            <a:ext cx="3610707" cy="2264706"/>
          </a:xfrm>
          <a:prstGeom prst="roundRect">
            <a:avLst/>
          </a:prstGeom>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D28F166A-7EB0-EED5-6D5E-030B25909D47}"/>
              </a:ext>
            </a:extLst>
          </p:cNvPr>
          <p:cNvCxnSpPr/>
          <p:nvPr/>
        </p:nvCxnSpPr>
        <p:spPr>
          <a:xfrm>
            <a:off x="980831" y="1363748"/>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FC530A4-0915-138F-8D9B-83F13EA86D8F}"/>
              </a:ext>
            </a:extLst>
          </p:cNvPr>
          <p:cNvCxnSpPr/>
          <p:nvPr/>
        </p:nvCxnSpPr>
        <p:spPr>
          <a:xfrm>
            <a:off x="4661269" y="1363748"/>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FB7309B-784C-15DC-A822-D3F309472A6E}"/>
              </a:ext>
            </a:extLst>
          </p:cNvPr>
          <p:cNvCxnSpPr/>
          <p:nvPr/>
        </p:nvCxnSpPr>
        <p:spPr>
          <a:xfrm>
            <a:off x="8342924" y="1363748"/>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C65E3D57-3701-1A06-773D-B479DE5BF3FF}"/>
              </a:ext>
            </a:extLst>
          </p:cNvPr>
          <p:cNvGrpSpPr/>
          <p:nvPr/>
        </p:nvGrpSpPr>
        <p:grpSpPr>
          <a:xfrm>
            <a:off x="1046895" y="1027910"/>
            <a:ext cx="2577737" cy="2211341"/>
            <a:chOff x="1066819" y="994416"/>
            <a:chExt cx="2577737" cy="2211341"/>
          </a:xfrm>
        </p:grpSpPr>
        <p:sp>
          <p:nvSpPr>
            <p:cNvPr id="8" name="TextBox 7">
              <a:extLst>
                <a:ext uri="{FF2B5EF4-FFF2-40B4-BE49-F238E27FC236}">
                  <a16:creationId xmlns:a16="http://schemas.microsoft.com/office/drawing/2014/main" id="{15522DB2-D8B1-0A45-3C07-C4418D5EA03E}"/>
                </a:ext>
              </a:extLst>
            </p:cNvPr>
            <p:cNvSpPr txBox="1"/>
            <p:nvPr/>
          </p:nvSpPr>
          <p:spPr>
            <a:xfrm>
              <a:off x="1809660" y="994416"/>
              <a:ext cx="1280928" cy="369332"/>
            </a:xfrm>
            <a:prstGeom prst="rect">
              <a:avLst/>
            </a:prstGeom>
            <a:noFill/>
          </p:spPr>
          <p:txBody>
            <a:bodyPr wrap="none" rtlCol="0">
              <a:spAutoFit/>
            </a:bodyPr>
            <a:lstStyle/>
            <a:p>
              <a:r>
                <a:rPr lang="en-US" b="1"/>
                <a:t>Equilibrium</a:t>
              </a:r>
            </a:p>
          </p:txBody>
        </p:sp>
        <p:sp>
          <p:nvSpPr>
            <p:cNvPr id="15" name="TextBox 14">
              <a:extLst>
                <a:ext uri="{FF2B5EF4-FFF2-40B4-BE49-F238E27FC236}">
                  <a16:creationId xmlns:a16="http://schemas.microsoft.com/office/drawing/2014/main" id="{157FEAC0-9B33-992A-912F-94097F410409}"/>
                </a:ext>
              </a:extLst>
            </p:cNvPr>
            <p:cNvSpPr txBox="1"/>
            <p:nvPr/>
          </p:nvSpPr>
          <p:spPr>
            <a:xfrm>
              <a:off x="1066819" y="1451431"/>
              <a:ext cx="2577737" cy="1754326"/>
            </a:xfrm>
            <a:prstGeom prst="rect">
              <a:avLst/>
            </a:prstGeom>
            <a:noFill/>
          </p:spPr>
          <p:txBody>
            <a:bodyPr wrap="square" rtlCol="0">
              <a:spAutoFit/>
            </a:bodyPr>
            <a:lstStyle/>
            <a:p>
              <a:pPr algn="ctr"/>
              <a:r>
                <a:rPr lang="en-US"/>
                <a:t>Internal stresses and must be in equilibrium everywhere which presupposes a local equilibrium (i.e. the sum of all forces is zero).  </a:t>
              </a:r>
            </a:p>
          </p:txBody>
        </p:sp>
      </p:grpSp>
      <p:grpSp>
        <p:nvGrpSpPr>
          <p:cNvPr id="29" name="Group 28">
            <a:extLst>
              <a:ext uri="{FF2B5EF4-FFF2-40B4-BE49-F238E27FC236}">
                <a16:creationId xmlns:a16="http://schemas.microsoft.com/office/drawing/2014/main" id="{62B99171-3A59-54D5-4579-AC74C86763EC}"/>
              </a:ext>
            </a:extLst>
          </p:cNvPr>
          <p:cNvGrpSpPr/>
          <p:nvPr/>
        </p:nvGrpSpPr>
        <p:grpSpPr>
          <a:xfrm>
            <a:off x="8488176" y="994416"/>
            <a:ext cx="2577737" cy="1905267"/>
            <a:chOff x="4807132" y="994416"/>
            <a:chExt cx="2577737" cy="1905267"/>
          </a:xfrm>
        </p:grpSpPr>
        <p:sp>
          <p:nvSpPr>
            <p:cNvPr id="9" name="TextBox 8">
              <a:extLst>
                <a:ext uri="{FF2B5EF4-FFF2-40B4-BE49-F238E27FC236}">
                  <a16:creationId xmlns:a16="http://schemas.microsoft.com/office/drawing/2014/main" id="{8F8D4B0F-FD82-D1C6-122E-413A93AEA158}"/>
                </a:ext>
              </a:extLst>
            </p:cNvPr>
            <p:cNvSpPr txBox="1"/>
            <p:nvPr/>
          </p:nvSpPr>
          <p:spPr>
            <a:xfrm>
              <a:off x="5356546" y="994416"/>
              <a:ext cx="1469761" cy="369332"/>
            </a:xfrm>
            <a:prstGeom prst="rect">
              <a:avLst/>
            </a:prstGeom>
            <a:noFill/>
          </p:spPr>
          <p:txBody>
            <a:bodyPr wrap="none" rtlCol="0">
              <a:spAutoFit/>
            </a:bodyPr>
            <a:lstStyle/>
            <a:p>
              <a:r>
                <a:rPr lang="en-US" b="1"/>
                <a:t>Compatibility</a:t>
              </a:r>
            </a:p>
          </p:txBody>
        </p:sp>
        <p:sp>
          <p:nvSpPr>
            <p:cNvPr id="17" name="TextBox 16">
              <a:extLst>
                <a:ext uri="{FF2B5EF4-FFF2-40B4-BE49-F238E27FC236}">
                  <a16:creationId xmlns:a16="http://schemas.microsoft.com/office/drawing/2014/main" id="{F18DE342-94E4-9503-27F8-7A29846928E9}"/>
                </a:ext>
              </a:extLst>
            </p:cNvPr>
            <p:cNvSpPr txBox="1"/>
            <p:nvPr/>
          </p:nvSpPr>
          <p:spPr>
            <a:xfrm>
              <a:off x="4807132" y="1422355"/>
              <a:ext cx="2577737" cy="1477328"/>
            </a:xfrm>
            <a:prstGeom prst="rect">
              <a:avLst/>
            </a:prstGeom>
            <a:noFill/>
          </p:spPr>
          <p:txBody>
            <a:bodyPr wrap="square" rtlCol="0">
              <a:spAutoFit/>
            </a:bodyPr>
            <a:lstStyle/>
            <a:p>
              <a:pPr algn="ctr"/>
              <a:r>
                <a:rPr lang="en-US" dirty="0"/>
                <a:t>Apart from cracks in a structure, displacements/strains must continuous if the structure is continuous</a:t>
              </a:r>
            </a:p>
          </p:txBody>
        </p:sp>
      </p:grpSp>
      <p:grpSp>
        <p:nvGrpSpPr>
          <p:cNvPr id="31" name="Group 30">
            <a:extLst>
              <a:ext uri="{FF2B5EF4-FFF2-40B4-BE49-F238E27FC236}">
                <a16:creationId xmlns:a16="http://schemas.microsoft.com/office/drawing/2014/main" id="{043B8C18-8A02-3E50-59F6-8D9253F18DDE}"/>
              </a:ext>
            </a:extLst>
          </p:cNvPr>
          <p:cNvGrpSpPr/>
          <p:nvPr/>
        </p:nvGrpSpPr>
        <p:grpSpPr>
          <a:xfrm>
            <a:off x="4844614" y="1011911"/>
            <a:ext cx="2577737" cy="1934343"/>
            <a:chOff x="8488177" y="994416"/>
            <a:chExt cx="2577737" cy="1934343"/>
          </a:xfrm>
        </p:grpSpPr>
        <p:sp>
          <p:nvSpPr>
            <p:cNvPr id="10" name="TextBox 9">
              <a:extLst>
                <a:ext uri="{FF2B5EF4-FFF2-40B4-BE49-F238E27FC236}">
                  <a16:creationId xmlns:a16="http://schemas.microsoft.com/office/drawing/2014/main" id="{3D5ABAAE-C7D4-AE46-061D-9935EA2CADA5}"/>
                </a:ext>
              </a:extLst>
            </p:cNvPr>
            <p:cNvSpPr txBox="1"/>
            <p:nvPr/>
          </p:nvSpPr>
          <p:spPr>
            <a:xfrm>
              <a:off x="8820554" y="994416"/>
              <a:ext cx="1864678" cy="369332"/>
            </a:xfrm>
            <a:prstGeom prst="rect">
              <a:avLst/>
            </a:prstGeom>
            <a:noFill/>
          </p:spPr>
          <p:txBody>
            <a:bodyPr wrap="none" rtlCol="0">
              <a:spAutoFit/>
            </a:bodyPr>
            <a:lstStyle/>
            <a:p>
              <a:r>
                <a:rPr lang="en-US" b="1"/>
                <a:t>Constitutive Laws</a:t>
              </a:r>
            </a:p>
          </p:txBody>
        </p:sp>
        <p:sp>
          <p:nvSpPr>
            <p:cNvPr id="18" name="TextBox 17">
              <a:extLst>
                <a:ext uri="{FF2B5EF4-FFF2-40B4-BE49-F238E27FC236}">
                  <a16:creationId xmlns:a16="http://schemas.microsoft.com/office/drawing/2014/main" id="{07348889-3911-8356-4BEF-C09137011257}"/>
                </a:ext>
              </a:extLst>
            </p:cNvPr>
            <p:cNvSpPr txBox="1"/>
            <p:nvPr/>
          </p:nvSpPr>
          <p:spPr>
            <a:xfrm>
              <a:off x="8488177" y="1451431"/>
              <a:ext cx="2577737" cy="1477328"/>
            </a:xfrm>
            <a:prstGeom prst="rect">
              <a:avLst/>
            </a:prstGeom>
            <a:noFill/>
          </p:spPr>
          <p:txBody>
            <a:bodyPr wrap="square" rtlCol="0">
              <a:spAutoFit/>
            </a:bodyPr>
            <a:lstStyle/>
            <a:p>
              <a:pPr algn="ctr"/>
              <a:r>
                <a:rPr lang="en-US" dirty="0"/>
                <a:t>The constitutive material behavior (stress-strain and strain-displacement relationship) must be satisfied</a:t>
              </a:r>
            </a:p>
          </p:txBody>
        </p:sp>
      </p:grpSp>
      <p:sp>
        <p:nvSpPr>
          <p:cNvPr id="4" name="Rectangle 3">
            <a:extLst>
              <a:ext uri="{FF2B5EF4-FFF2-40B4-BE49-F238E27FC236}">
                <a16:creationId xmlns:a16="http://schemas.microsoft.com/office/drawing/2014/main" id="{A18308B8-361A-EDE8-2C12-F8576EDCED86}"/>
              </a:ext>
            </a:extLst>
          </p:cNvPr>
          <p:cNvSpPr/>
          <p:nvPr/>
        </p:nvSpPr>
        <p:spPr>
          <a:xfrm>
            <a:off x="1809660" y="3788034"/>
            <a:ext cx="1200058" cy="914400"/>
          </a:xfrm>
          <a:prstGeom prst="rect">
            <a:avLst/>
          </a:prstGeom>
          <a:solidFill>
            <a:schemeClr val="accent5">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Body and surface forces</a:t>
            </a:r>
          </a:p>
        </p:txBody>
      </p:sp>
      <p:sp>
        <p:nvSpPr>
          <p:cNvPr id="19" name="Rectangle 18">
            <a:extLst>
              <a:ext uri="{FF2B5EF4-FFF2-40B4-BE49-F238E27FC236}">
                <a16:creationId xmlns:a16="http://schemas.microsoft.com/office/drawing/2014/main" id="{79974694-D8E7-043F-D8AF-63DF66415D49}"/>
              </a:ext>
            </a:extLst>
          </p:cNvPr>
          <p:cNvSpPr/>
          <p:nvPr/>
        </p:nvSpPr>
        <p:spPr>
          <a:xfrm>
            <a:off x="8975058" y="3788034"/>
            <a:ext cx="1603974" cy="914400"/>
          </a:xfrm>
          <a:prstGeom prst="rect">
            <a:avLst/>
          </a:prstGeom>
          <a:solidFill>
            <a:schemeClr val="accent5">
              <a:alpha val="7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Displacements</a:t>
            </a:r>
          </a:p>
        </p:txBody>
      </p:sp>
      <p:sp>
        <p:nvSpPr>
          <p:cNvPr id="20" name="Rectangle 19">
            <a:extLst>
              <a:ext uri="{FF2B5EF4-FFF2-40B4-BE49-F238E27FC236}">
                <a16:creationId xmlns:a16="http://schemas.microsoft.com/office/drawing/2014/main" id="{0615B4EC-1AEB-CA39-8D85-2C545527506B}"/>
              </a:ext>
            </a:extLst>
          </p:cNvPr>
          <p:cNvSpPr/>
          <p:nvPr/>
        </p:nvSpPr>
        <p:spPr>
          <a:xfrm>
            <a:off x="3849077" y="4453119"/>
            <a:ext cx="1200058" cy="914400"/>
          </a:xfrm>
          <a:prstGeom prst="rect">
            <a:avLst/>
          </a:prstGeom>
          <a:solidFill>
            <a:schemeClr val="tx2">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Stresses</a:t>
            </a:r>
          </a:p>
        </p:txBody>
      </p:sp>
      <p:sp>
        <p:nvSpPr>
          <p:cNvPr id="21" name="Rectangle 20">
            <a:extLst>
              <a:ext uri="{FF2B5EF4-FFF2-40B4-BE49-F238E27FC236}">
                <a16:creationId xmlns:a16="http://schemas.microsoft.com/office/drawing/2014/main" id="{B63DCB2F-246E-9EAD-4E37-4C0454C4E309}"/>
              </a:ext>
            </a:extLst>
          </p:cNvPr>
          <p:cNvSpPr/>
          <p:nvPr/>
        </p:nvSpPr>
        <p:spPr>
          <a:xfrm>
            <a:off x="7142866" y="4453119"/>
            <a:ext cx="1200058" cy="914400"/>
          </a:xfrm>
          <a:prstGeom prst="rect">
            <a:avLst/>
          </a:prstGeom>
          <a:solidFill>
            <a:schemeClr val="tx2">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Strains</a:t>
            </a:r>
          </a:p>
        </p:txBody>
      </p:sp>
      <p:cxnSp>
        <p:nvCxnSpPr>
          <p:cNvPr id="16" name="Connector: Elbow 15">
            <a:extLst>
              <a:ext uri="{FF2B5EF4-FFF2-40B4-BE49-F238E27FC236}">
                <a16:creationId xmlns:a16="http://schemas.microsoft.com/office/drawing/2014/main" id="{13C8AB2B-3B0C-AA04-E0E9-FE7A1DADD3E3}"/>
              </a:ext>
            </a:extLst>
          </p:cNvPr>
          <p:cNvCxnSpPr>
            <a:cxnSpLocks/>
            <a:stCxn id="4" idx="3"/>
            <a:endCxn id="20" idx="1"/>
          </p:cNvCxnSpPr>
          <p:nvPr/>
        </p:nvCxnSpPr>
        <p:spPr>
          <a:xfrm>
            <a:off x="3009718" y="4245234"/>
            <a:ext cx="839359" cy="665085"/>
          </a:xfrm>
          <a:prstGeom prst="bentConnector3">
            <a:avLst>
              <a:gd name="adj1" fmla="val 50000"/>
            </a:avLst>
          </a:prstGeom>
          <a:ln w="349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715A16CC-4F55-DDAD-471C-AAD781E45412}"/>
              </a:ext>
            </a:extLst>
          </p:cNvPr>
          <p:cNvCxnSpPr>
            <a:cxnSpLocks/>
            <a:stCxn id="19" idx="1"/>
            <a:endCxn id="21" idx="3"/>
          </p:cNvCxnSpPr>
          <p:nvPr/>
        </p:nvCxnSpPr>
        <p:spPr>
          <a:xfrm rot="10800000" flipV="1">
            <a:off x="8342924" y="4245233"/>
            <a:ext cx="632134" cy="665085"/>
          </a:xfrm>
          <a:prstGeom prst="bentConnector3">
            <a:avLst>
              <a:gd name="adj1" fmla="val 50000"/>
            </a:avLst>
          </a:prstGeom>
          <a:ln w="349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959266AA-EE1F-C1EE-66B8-39FEF1783A32}"/>
              </a:ext>
            </a:extLst>
          </p:cNvPr>
          <p:cNvCxnSpPr>
            <a:stCxn id="20" idx="3"/>
            <a:endCxn id="21" idx="1"/>
          </p:cNvCxnSpPr>
          <p:nvPr/>
        </p:nvCxnSpPr>
        <p:spPr>
          <a:xfrm>
            <a:off x="5049135" y="4910319"/>
            <a:ext cx="2093731" cy="0"/>
          </a:xfrm>
          <a:prstGeom prst="straightConnector1">
            <a:avLst/>
          </a:prstGeom>
          <a:ln w="34925">
            <a:headEnd type="triangle"/>
            <a:tailEnd type="triangle"/>
          </a:ln>
        </p:spPr>
        <p:style>
          <a:lnRef idx="1">
            <a:schemeClr val="dk1"/>
          </a:lnRef>
          <a:fillRef idx="0">
            <a:schemeClr val="dk1"/>
          </a:fillRef>
          <a:effectRef idx="0">
            <a:schemeClr val="dk1"/>
          </a:effectRef>
          <a:fontRef idx="minor">
            <a:schemeClr val="tx1"/>
          </a:fontRef>
        </p:style>
      </p:cxnSp>
      <p:sp>
        <p:nvSpPr>
          <p:cNvPr id="34" name="Oval 33">
            <a:extLst>
              <a:ext uri="{FF2B5EF4-FFF2-40B4-BE49-F238E27FC236}">
                <a16:creationId xmlns:a16="http://schemas.microsoft.com/office/drawing/2014/main" id="{37355D0E-CD3C-1544-AB06-83E2B408809D}"/>
              </a:ext>
            </a:extLst>
          </p:cNvPr>
          <p:cNvSpPr>
            <a:spLocks noChangeAspect="1"/>
          </p:cNvSpPr>
          <p:nvPr/>
        </p:nvSpPr>
        <p:spPr>
          <a:xfrm>
            <a:off x="6042000" y="4856319"/>
            <a:ext cx="108000" cy="108000"/>
          </a:xfrm>
          <a:prstGeom prst="ellips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Connector: Elbow 36">
            <a:extLst>
              <a:ext uri="{FF2B5EF4-FFF2-40B4-BE49-F238E27FC236}">
                <a16:creationId xmlns:a16="http://schemas.microsoft.com/office/drawing/2014/main" id="{EC9F4ED8-8514-B802-75AA-5ACCF338DA7C}"/>
              </a:ext>
            </a:extLst>
          </p:cNvPr>
          <p:cNvCxnSpPr>
            <a:cxnSpLocks/>
            <a:stCxn id="5" idx="2"/>
            <a:endCxn id="33" idx="0"/>
          </p:cNvCxnSpPr>
          <p:nvPr/>
        </p:nvCxnSpPr>
        <p:spPr>
          <a:xfrm rot="16200000" flipH="1">
            <a:off x="2471304" y="3228389"/>
            <a:ext cx="897497" cy="1010196"/>
          </a:xfrm>
          <a:prstGeom prst="bentConnector3">
            <a:avLst>
              <a:gd name="adj1" fmla="val 34081"/>
            </a:avLst>
          </a:prstGeom>
          <a:ln w="28575">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A878183E-5D00-D79C-029C-3BD133E3F75D}"/>
              </a:ext>
            </a:extLst>
          </p:cNvPr>
          <p:cNvCxnSpPr>
            <a:cxnSpLocks/>
            <a:stCxn id="7" idx="2"/>
            <a:endCxn id="35" idx="0"/>
          </p:cNvCxnSpPr>
          <p:nvPr/>
        </p:nvCxnSpPr>
        <p:spPr>
          <a:xfrm rot="5400000">
            <a:off x="8756394" y="3161582"/>
            <a:ext cx="923112" cy="1118197"/>
          </a:xfrm>
          <a:prstGeom prst="bentConnector3">
            <a:avLst>
              <a:gd name="adj1" fmla="val 32459"/>
            </a:avLst>
          </a:prstGeom>
          <a:ln w="28575">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46B0D07B-23C8-A718-E92B-22755A6DEA37}"/>
              </a:ext>
            </a:extLst>
          </p:cNvPr>
          <p:cNvCxnSpPr>
            <a:cxnSpLocks/>
            <a:stCxn id="6" idx="2"/>
            <a:endCxn id="34" idx="0"/>
          </p:cNvCxnSpPr>
          <p:nvPr/>
        </p:nvCxnSpPr>
        <p:spPr>
          <a:xfrm>
            <a:off x="6096000" y="3259124"/>
            <a:ext cx="0" cy="1597195"/>
          </a:xfrm>
          <a:prstGeom prst="line">
            <a:avLst/>
          </a:prstGeom>
          <a:ln w="2857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D5022687-9B9A-2558-42F8-5EEE5C963DAD}"/>
              </a:ext>
            </a:extLst>
          </p:cNvPr>
          <p:cNvSpPr txBox="1"/>
          <p:nvPr/>
        </p:nvSpPr>
        <p:spPr>
          <a:xfrm>
            <a:off x="6118670" y="4594987"/>
            <a:ext cx="300082" cy="369332"/>
          </a:xfrm>
          <a:prstGeom prst="rect">
            <a:avLst/>
          </a:prstGeom>
          <a:noFill/>
        </p:spPr>
        <p:txBody>
          <a:bodyPr wrap="none" rtlCol="0">
            <a:spAutoFit/>
          </a:bodyPr>
          <a:lstStyle/>
          <a:p>
            <a:r>
              <a:rPr lang="en-US">
                <a:solidFill>
                  <a:schemeClr val="accent3"/>
                </a:solidFill>
              </a:rPr>
              <a:t>*</a:t>
            </a:r>
          </a:p>
        </p:txBody>
      </p:sp>
      <p:sp>
        <p:nvSpPr>
          <p:cNvPr id="33" name="Oval 32">
            <a:extLst>
              <a:ext uri="{FF2B5EF4-FFF2-40B4-BE49-F238E27FC236}">
                <a16:creationId xmlns:a16="http://schemas.microsoft.com/office/drawing/2014/main" id="{BC59E3CC-756A-2898-FF3E-EFCE671E568B}"/>
              </a:ext>
            </a:extLst>
          </p:cNvPr>
          <p:cNvSpPr>
            <a:spLocks noChangeAspect="1"/>
          </p:cNvSpPr>
          <p:nvPr/>
        </p:nvSpPr>
        <p:spPr>
          <a:xfrm>
            <a:off x="3371150" y="4182236"/>
            <a:ext cx="108000" cy="108000"/>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8DC6AAEA-C0C7-310F-CD1A-E0E24F6F1209}"/>
              </a:ext>
            </a:extLst>
          </p:cNvPr>
          <p:cNvGrpSpPr/>
          <p:nvPr/>
        </p:nvGrpSpPr>
        <p:grpSpPr>
          <a:xfrm>
            <a:off x="306242" y="5296706"/>
            <a:ext cx="11847417" cy="1074397"/>
            <a:chOff x="306242" y="5296706"/>
            <a:chExt cx="11847417" cy="1074397"/>
          </a:xfrm>
        </p:grpSpPr>
        <p:grpSp>
          <p:nvGrpSpPr>
            <p:cNvPr id="76" name="Group 75">
              <a:extLst>
                <a:ext uri="{FF2B5EF4-FFF2-40B4-BE49-F238E27FC236}">
                  <a16:creationId xmlns:a16="http://schemas.microsoft.com/office/drawing/2014/main" id="{D62871C8-B930-E3E8-23A1-C6F08588A3E1}"/>
                </a:ext>
              </a:extLst>
            </p:cNvPr>
            <p:cNvGrpSpPr/>
            <p:nvPr/>
          </p:nvGrpSpPr>
          <p:grpSpPr>
            <a:xfrm>
              <a:off x="5099744" y="5795722"/>
              <a:ext cx="1983363" cy="468369"/>
              <a:chOff x="5099744" y="5795722"/>
              <a:chExt cx="1983363" cy="468369"/>
            </a:xfrm>
          </p:grpSpPr>
          <p:sp>
            <p:nvSpPr>
              <p:cNvPr id="75" name="Rectangle 74">
                <a:extLst>
                  <a:ext uri="{FF2B5EF4-FFF2-40B4-BE49-F238E27FC236}">
                    <a16:creationId xmlns:a16="http://schemas.microsoft.com/office/drawing/2014/main" id="{509666ED-CEC4-ED7D-059F-BCB79C530C37}"/>
                  </a:ext>
                </a:extLst>
              </p:cNvPr>
              <p:cNvSpPr/>
              <p:nvPr/>
            </p:nvSpPr>
            <p:spPr>
              <a:xfrm>
                <a:off x="5234255" y="5799087"/>
                <a:ext cx="466725" cy="46166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98CC25BD-F491-3BBD-0CF6-3D42039A51FE}"/>
                  </a:ext>
                </a:extLst>
              </p:cNvPr>
              <p:cNvSpPr/>
              <p:nvPr/>
            </p:nvSpPr>
            <p:spPr>
              <a:xfrm>
                <a:off x="6042000" y="5799087"/>
                <a:ext cx="466725" cy="4616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0EC4A12C-E068-1CDF-78BF-EAC15141F1D6}"/>
                  </a:ext>
                </a:extLst>
              </p:cNvPr>
              <p:cNvSpPr/>
              <p:nvPr/>
            </p:nvSpPr>
            <p:spPr>
              <a:xfrm>
                <a:off x="6505575" y="5802431"/>
                <a:ext cx="466725" cy="461660"/>
              </a:xfrm>
              <a:prstGeom prst="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59951B47-F8AA-5B1B-C6BA-D1130F4E1A18}"/>
                      </a:ext>
                    </a:extLst>
                  </p:cNvPr>
                  <p:cNvSpPr txBox="1"/>
                  <p:nvPr/>
                </p:nvSpPr>
                <p:spPr>
                  <a:xfrm>
                    <a:off x="5099744" y="5795722"/>
                    <a:ext cx="1983363" cy="461665"/>
                  </a:xfrm>
                  <a:prstGeom prst="rect">
                    <a:avLst/>
                  </a:prstGeom>
                  <a:noFill/>
                  <a:ln w="28575">
                    <a:solidFill>
                      <a:schemeClr val="tx1"/>
                    </a:solidFill>
                  </a:ln>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2400" b="1" i="1" smtClean="0">
                                  <a:latin typeface="Cambria Math" panose="02040503050406030204" pitchFamily="18" charset="0"/>
                                </a:rPr>
                              </m:ctrlPr>
                            </m:dPr>
                            <m:e>
                              <m:r>
                                <a:rPr lang="en-US" sz="2400" b="1">
                                  <a:latin typeface="Cambria Math" panose="02040503050406030204" pitchFamily="18" charset="0"/>
                                </a:rPr>
                                <m:t>𝐅</m:t>
                              </m:r>
                            </m:e>
                          </m:d>
                          <m:r>
                            <a:rPr lang="en-US" sz="2400" b="1">
                              <a:latin typeface="Cambria Math" panose="02040503050406030204" pitchFamily="18" charset="0"/>
                            </a:rPr>
                            <m:t>=</m:t>
                          </m:r>
                          <m:d>
                            <m:dPr>
                              <m:begChr m:val="["/>
                              <m:endChr m:val="]"/>
                              <m:ctrlPr>
                                <a:rPr lang="en-US" sz="2400" b="1" i="1" smtClean="0">
                                  <a:latin typeface="Cambria Math" panose="02040503050406030204" pitchFamily="18" charset="0"/>
                                </a:rPr>
                              </m:ctrlPr>
                            </m:dPr>
                            <m:e>
                              <m:r>
                                <a:rPr lang="en-US" sz="2400" b="1" i="1">
                                  <a:latin typeface="Cambria Math" panose="02040503050406030204" pitchFamily="18" charset="0"/>
                                </a:rPr>
                                <m:t>𝑲</m:t>
                              </m:r>
                            </m:e>
                          </m:d>
                          <m:d>
                            <m:dPr>
                              <m:begChr m:val="{"/>
                              <m:endChr m:val="}"/>
                              <m:ctrlPr>
                                <a:rPr lang="en-US" sz="2400" b="1" i="1">
                                  <a:latin typeface="Cambria Math" panose="02040503050406030204" pitchFamily="18" charset="0"/>
                                </a:rPr>
                              </m:ctrlPr>
                            </m:dPr>
                            <m:e>
                              <m:r>
                                <a:rPr lang="en-US" sz="2400" b="1" i="0" smtClean="0">
                                  <a:latin typeface="Cambria Math" panose="02040503050406030204" pitchFamily="18" charset="0"/>
                                </a:rPr>
                                <m:t>𝐔</m:t>
                              </m:r>
                            </m:e>
                          </m:d>
                        </m:oMath>
                      </m:oMathPara>
                    </a14:m>
                    <a:endParaRPr lang="en-US" sz="2400" b="1"/>
                  </a:p>
                </p:txBody>
              </p:sp>
            </mc:Choice>
            <mc:Fallback xmlns="">
              <p:sp>
                <p:nvSpPr>
                  <p:cNvPr id="61" name="TextBox 60">
                    <a:extLst>
                      <a:ext uri="{FF2B5EF4-FFF2-40B4-BE49-F238E27FC236}">
                        <a16:creationId xmlns:a16="http://schemas.microsoft.com/office/drawing/2014/main" id="{59951B47-F8AA-5B1B-C6BA-D1130F4E1A18}"/>
                      </a:ext>
                    </a:extLst>
                  </p:cNvPr>
                  <p:cNvSpPr txBox="1">
                    <a:spLocks noRot="1" noChangeAspect="1" noMove="1" noResize="1" noEditPoints="1" noAdjustHandles="1" noChangeArrowheads="1" noChangeShapeType="1" noTextEdit="1"/>
                  </p:cNvSpPr>
                  <p:nvPr/>
                </p:nvSpPr>
                <p:spPr>
                  <a:xfrm>
                    <a:off x="5099744" y="5795722"/>
                    <a:ext cx="1983363" cy="461665"/>
                  </a:xfrm>
                  <a:prstGeom prst="rect">
                    <a:avLst/>
                  </a:prstGeom>
                  <a:blipFill>
                    <a:blip r:embed="rId3"/>
                    <a:stretch>
                      <a:fillRect/>
                    </a:stretch>
                  </a:blipFill>
                  <a:ln w="28575">
                    <a:solidFill>
                      <a:schemeClr val="tx1"/>
                    </a:solidFill>
                  </a:ln>
                </p:spPr>
                <p:txBody>
                  <a:bodyPr/>
                  <a:lstStyle/>
                  <a:p>
                    <a:r>
                      <a:rPr lang="en-US">
                        <a:noFill/>
                      </a:rPr>
                      <a:t> </a:t>
                    </a:r>
                  </a:p>
                </p:txBody>
              </p:sp>
            </mc:Fallback>
          </mc:AlternateContent>
        </p:grpSp>
        <p:sp>
          <p:nvSpPr>
            <p:cNvPr id="77" name="Left Brace 76">
              <a:extLst>
                <a:ext uri="{FF2B5EF4-FFF2-40B4-BE49-F238E27FC236}">
                  <a16:creationId xmlns:a16="http://schemas.microsoft.com/office/drawing/2014/main" id="{02214515-7F7C-52C8-797F-FD5C25A103DF}"/>
                </a:ext>
              </a:extLst>
            </p:cNvPr>
            <p:cNvSpPr/>
            <p:nvPr/>
          </p:nvSpPr>
          <p:spPr>
            <a:xfrm rot="16200000">
              <a:off x="5879900" y="26406"/>
              <a:ext cx="432200" cy="1097280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TextBox 39">
              <a:extLst>
                <a:ext uri="{FF2B5EF4-FFF2-40B4-BE49-F238E27FC236}">
                  <a16:creationId xmlns:a16="http://schemas.microsoft.com/office/drawing/2014/main" id="{76751F2F-8809-CAB9-0A4B-31E83C90B07E}"/>
                </a:ext>
              </a:extLst>
            </p:cNvPr>
            <p:cNvSpPr txBox="1"/>
            <p:nvPr/>
          </p:nvSpPr>
          <p:spPr>
            <a:xfrm>
              <a:off x="306242" y="5909438"/>
              <a:ext cx="3846658" cy="461665"/>
            </a:xfrm>
            <a:prstGeom prst="rect">
              <a:avLst/>
            </a:prstGeom>
            <a:noFill/>
          </p:spPr>
          <p:txBody>
            <a:bodyPr wrap="square" rtlCol="0">
              <a:spAutoFit/>
            </a:bodyPr>
            <a:lstStyle/>
            <a:p>
              <a:pPr algn="just"/>
              <a:r>
                <a:rPr lang="en-US" sz="1200" b="1" i="1"/>
                <a:t>Note: </a:t>
              </a:r>
              <a:r>
                <a:rPr lang="en-US" sz="1200" i="1"/>
                <a:t>Capital letters generally refer to the global and lowercase letters to the element matrix.</a:t>
              </a:r>
              <a:endParaRPr lang="en-GB" sz="1200" i="1"/>
            </a:p>
          </p:txBody>
        </p:sp>
        <p:grpSp>
          <p:nvGrpSpPr>
            <p:cNvPr id="28" name="Group 27">
              <a:extLst>
                <a:ext uri="{FF2B5EF4-FFF2-40B4-BE49-F238E27FC236}">
                  <a16:creationId xmlns:a16="http://schemas.microsoft.com/office/drawing/2014/main" id="{1E348E43-969F-EE9E-6EEF-13C4731206F3}"/>
                </a:ext>
              </a:extLst>
            </p:cNvPr>
            <p:cNvGrpSpPr/>
            <p:nvPr/>
          </p:nvGrpSpPr>
          <p:grpSpPr>
            <a:xfrm>
              <a:off x="7675572" y="5713094"/>
              <a:ext cx="4478087" cy="640333"/>
              <a:chOff x="7428430" y="5655290"/>
              <a:chExt cx="4693970" cy="640333"/>
            </a:xfrm>
          </p:grpSpPr>
          <p:grpSp>
            <p:nvGrpSpPr>
              <p:cNvPr id="22" name="Group 21">
                <a:extLst>
                  <a:ext uri="{FF2B5EF4-FFF2-40B4-BE49-F238E27FC236}">
                    <a16:creationId xmlns:a16="http://schemas.microsoft.com/office/drawing/2014/main" id="{D1DA1498-7FAA-B21B-A78E-C44C79C89C2A}"/>
                  </a:ext>
                </a:extLst>
              </p:cNvPr>
              <p:cNvGrpSpPr/>
              <p:nvPr/>
            </p:nvGrpSpPr>
            <p:grpSpPr>
              <a:xfrm>
                <a:off x="7428430" y="5655290"/>
                <a:ext cx="4693970" cy="543716"/>
                <a:chOff x="7058648" y="-276420"/>
                <a:chExt cx="4693970" cy="543716"/>
              </a:xfrm>
            </p:grpSpPr>
            <p:sp>
              <p:nvSpPr>
                <p:cNvPr id="23" name="TextBox 22">
                  <a:extLst>
                    <a:ext uri="{FF2B5EF4-FFF2-40B4-BE49-F238E27FC236}">
                      <a16:creationId xmlns:a16="http://schemas.microsoft.com/office/drawing/2014/main" id="{250FA143-1E26-472B-4AAC-8113D12AC579}"/>
                    </a:ext>
                  </a:extLst>
                </p:cNvPr>
                <p:cNvSpPr txBox="1"/>
                <p:nvPr/>
              </p:nvSpPr>
              <p:spPr>
                <a:xfrm>
                  <a:off x="7339427" y="-276420"/>
                  <a:ext cx="4413191" cy="368434"/>
                </a:xfrm>
                <a:prstGeom prst="rect">
                  <a:avLst/>
                </a:prstGeom>
                <a:noFill/>
              </p:spPr>
              <p:txBody>
                <a:bodyPr wrap="square">
                  <a:spAutoFit/>
                </a:bodyPr>
                <a:lstStyle/>
                <a:p>
                  <a:pPr algn="ctr">
                    <a:lnSpc>
                      <a:spcPct val="170000"/>
                    </a:lnSpc>
                  </a:pPr>
                  <a:r>
                    <a:rPr lang="en-US" sz="1200" dirty="0">
                      <a:solidFill>
                        <a:schemeClr val="accent3"/>
                      </a:solidFill>
                      <a:hlinkClick r:id="rId4">
                        <a:extLst>
                          <a:ext uri="{A12FA001-AC4F-418D-AE19-62706E023703}">
                            <ahyp:hlinkClr xmlns:ahyp="http://schemas.microsoft.com/office/drawing/2018/hyperlinkcolor" val="tx"/>
                          </a:ext>
                        </a:extLst>
                      </a:hlinkClick>
                    </a:rPr>
                    <a:t>* Lecture Unit: Stresses and Strains with Ansys Discovery | Ansys</a:t>
                  </a:r>
                  <a:endParaRPr lang="en-DE" sz="1200" dirty="0">
                    <a:solidFill>
                      <a:schemeClr val="accent3"/>
                    </a:solidFill>
                  </a:endParaRPr>
                </a:p>
              </p:txBody>
            </p:sp>
            <p:pic>
              <p:nvPicPr>
                <p:cNvPr id="24" name="Graphic 23" descr="Internet outline">
                  <a:extLst>
                    <a:ext uri="{FF2B5EF4-FFF2-40B4-BE49-F238E27FC236}">
                      <a16:creationId xmlns:a16="http://schemas.microsoft.com/office/drawing/2014/main" id="{B57EB8F7-DC60-07DD-2B61-0D5F1245C82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58648" y="-101138"/>
                  <a:ext cx="362708" cy="368434"/>
                </a:xfrm>
                <a:prstGeom prst="rect">
                  <a:avLst/>
                </a:prstGeom>
              </p:spPr>
            </p:pic>
          </p:grpSp>
          <p:sp>
            <p:nvSpPr>
              <p:cNvPr id="11" name="TextBox 10">
                <a:extLst>
                  <a:ext uri="{FF2B5EF4-FFF2-40B4-BE49-F238E27FC236}">
                    <a16:creationId xmlns:a16="http://schemas.microsoft.com/office/drawing/2014/main" id="{863BCACF-26DB-7479-C422-1DF183AA86C0}"/>
                  </a:ext>
                </a:extLst>
              </p:cNvPr>
              <p:cNvSpPr txBox="1"/>
              <p:nvPr/>
            </p:nvSpPr>
            <p:spPr>
              <a:xfrm>
                <a:off x="7431237" y="5927189"/>
                <a:ext cx="4413190" cy="368434"/>
              </a:xfrm>
              <a:prstGeom prst="rect">
                <a:avLst/>
              </a:prstGeom>
              <a:noFill/>
            </p:spPr>
            <p:txBody>
              <a:bodyPr wrap="square">
                <a:spAutoFit/>
              </a:bodyPr>
              <a:lstStyle/>
              <a:p>
                <a:pPr algn="ctr">
                  <a:lnSpc>
                    <a:spcPct val="170000"/>
                  </a:lnSpc>
                </a:pPr>
                <a:r>
                  <a:rPr lang="en-US" sz="1200" dirty="0">
                    <a:solidFill>
                      <a:schemeClr val="accent3"/>
                    </a:solidFill>
                    <a:hlinkClick r:id="rId7">
                      <a:extLst>
                        <a:ext uri="{A12FA001-AC4F-418D-AE19-62706E023703}">
                          <ahyp:hlinkClr xmlns:ahyp="http://schemas.microsoft.com/office/drawing/2018/hyperlinkcolor" val="tx"/>
                        </a:ext>
                      </a:extLst>
                    </a:hlinkClick>
                  </a:rPr>
                  <a:t>† </a:t>
                </a:r>
                <a:r>
                  <a:rPr lang="en-US" sz="1200" dirty="0">
                    <a:solidFill>
                      <a:schemeClr val="accent3"/>
                    </a:solidFill>
                    <a:hlinkClick r:id="rId8">
                      <a:extLst>
                        <a:ext uri="{A12FA001-AC4F-418D-AE19-62706E023703}">
                          <ahyp:hlinkClr xmlns:ahyp="http://schemas.microsoft.com/office/drawing/2018/hyperlinkcolor" val="tx"/>
                        </a:ext>
                      </a:extLst>
                    </a:hlinkClick>
                  </a:rPr>
                  <a:t>Intro to Material Elasticity - ANSYS Innovation Courses</a:t>
                </a:r>
                <a:endParaRPr lang="en-DE" sz="1200" dirty="0">
                  <a:solidFill>
                    <a:schemeClr val="accent3"/>
                  </a:solidFill>
                </a:endParaRPr>
              </a:p>
            </p:txBody>
          </p:sp>
        </p:grpSp>
      </p:grpSp>
      <p:sp>
        <p:nvSpPr>
          <p:cNvPr id="27" name="TextBox 26">
            <a:extLst>
              <a:ext uri="{FF2B5EF4-FFF2-40B4-BE49-F238E27FC236}">
                <a16:creationId xmlns:a16="http://schemas.microsoft.com/office/drawing/2014/main" id="{EE79C106-98F0-156D-891D-DD1F454F8E4F}"/>
              </a:ext>
            </a:extLst>
          </p:cNvPr>
          <p:cNvSpPr txBox="1"/>
          <p:nvPr/>
        </p:nvSpPr>
        <p:spPr>
          <a:xfrm>
            <a:off x="9752893" y="3211533"/>
            <a:ext cx="323446" cy="369332"/>
          </a:xfrm>
          <a:prstGeom prst="rect">
            <a:avLst/>
          </a:prstGeom>
          <a:noFill/>
        </p:spPr>
        <p:txBody>
          <a:bodyPr wrap="square">
            <a:spAutoFit/>
          </a:bodyPr>
          <a:lstStyle/>
          <a:p>
            <a:r>
              <a:rPr lang="en-US" sz="1800">
                <a:solidFill>
                  <a:schemeClr val="accent3"/>
                </a:solidFill>
              </a:rPr>
              <a:t>†</a:t>
            </a:r>
            <a:endParaRPr lang="en-US"/>
          </a:p>
        </p:txBody>
      </p:sp>
      <p:cxnSp>
        <p:nvCxnSpPr>
          <p:cNvPr id="41" name="Straight Connector 40">
            <a:extLst>
              <a:ext uri="{FF2B5EF4-FFF2-40B4-BE49-F238E27FC236}">
                <a16:creationId xmlns:a16="http://schemas.microsoft.com/office/drawing/2014/main" id="{05BBB371-965C-B6B9-1A74-58D83D657E5C}"/>
              </a:ext>
            </a:extLst>
          </p:cNvPr>
          <p:cNvCxnSpPr>
            <a:cxnSpLocks/>
            <a:stCxn id="35" idx="2"/>
          </p:cNvCxnSpPr>
          <p:nvPr/>
        </p:nvCxnSpPr>
        <p:spPr>
          <a:xfrm flipH="1">
            <a:off x="6096000" y="4236236"/>
            <a:ext cx="2508851" cy="0"/>
          </a:xfrm>
          <a:prstGeom prst="line">
            <a:avLst/>
          </a:prstGeom>
          <a:ln w="2857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FDD6F02A-28EB-0FEE-40D3-0C8E7CAAB642}"/>
              </a:ext>
            </a:extLst>
          </p:cNvPr>
          <p:cNvSpPr>
            <a:spLocks noChangeAspect="1"/>
          </p:cNvSpPr>
          <p:nvPr/>
        </p:nvSpPr>
        <p:spPr>
          <a:xfrm>
            <a:off x="8604851" y="4182236"/>
            <a:ext cx="108000" cy="108000"/>
          </a:xfrm>
          <a:prstGeom prst="ellipse">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6049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891C073-CA2C-182F-C1A9-FF79F135BED3}"/>
              </a:ext>
            </a:extLst>
          </p:cNvPr>
          <p:cNvSpPr/>
          <p:nvPr/>
        </p:nvSpPr>
        <p:spPr>
          <a:xfrm>
            <a:off x="1313445" y="1316368"/>
            <a:ext cx="4172474" cy="2579362"/>
          </a:xfrm>
          <a:custGeom>
            <a:avLst/>
            <a:gdLst>
              <a:gd name="connsiteX0" fmla="*/ 2296530 w 4172474"/>
              <a:gd name="connsiteY0" fmla="*/ 207632 h 2579362"/>
              <a:gd name="connsiteX1" fmla="*/ 3210930 w 4172474"/>
              <a:gd name="connsiteY1" fmla="*/ 74282 h 2579362"/>
              <a:gd name="connsiteX2" fmla="*/ 4144380 w 4172474"/>
              <a:gd name="connsiteY2" fmla="*/ 217157 h 2579362"/>
              <a:gd name="connsiteX3" fmla="*/ 2077455 w 4172474"/>
              <a:gd name="connsiteY3" fmla="*/ 2379332 h 2579362"/>
              <a:gd name="connsiteX4" fmla="*/ 172455 w 4172474"/>
              <a:gd name="connsiteY4" fmla="*/ 2388857 h 2579362"/>
              <a:gd name="connsiteX5" fmla="*/ 296280 w 4172474"/>
              <a:gd name="connsiteY5" fmla="*/ 1541132 h 2579362"/>
              <a:gd name="connsiteX6" fmla="*/ 2001255 w 4172474"/>
              <a:gd name="connsiteY6" fmla="*/ 864857 h 2579362"/>
              <a:gd name="connsiteX7" fmla="*/ 2296530 w 4172474"/>
              <a:gd name="connsiteY7" fmla="*/ 207632 h 257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72474" h="2579362">
                <a:moveTo>
                  <a:pt x="2296530" y="207632"/>
                </a:moveTo>
                <a:cubicBezTo>
                  <a:pt x="2498143" y="75869"/>
                  <a:pt x="2902955" y="72694"/>
                  <a:pt x="3210930" y="74282"/>
                </a:cubicBezTo>
                <a:cubicBezTo>
                  <a:pt x="3518905" y="75869"/>
                  <a:pt x="4333292" y="-167018"/>
                  <a:pt x="4144380" y="217157"/>
                </a:cubicBezTo>
                <a:cubicBezTo>
                  <a:pt x="3955468" y="601332"/>
                  <a:pt x="2739443" y="2017382"/>
                  <a:pt x="2077455" y="2379332"/>
                </a:cubicBezTo>
                <a:cubicBezTo>
                  <a:pt x="1415467" y="2741282"/>
                  <a:pt x="469318" y="2528557"/>
                  <a:pt x="172455" y="2388857"/>
                </a:cubicBezTo>
                <a:cubicBezTo>
                  <a:pt x="-124408" y="2249157"/>
                  <a:pt x="-8520" y="1795132"/>
                  <a:pt x="296280" y="1541132"/>
                </a:cubicBezTo>
                <a:cubicBezTo>
                  <a:pt x="601080" y="1287132"/>
                  <a:pt x="1671055" y="1087107"/>
                  <a:pt x="2001255" y="864857"/>
                </a:cubicBezTo>
                <a:cubicBezTo>
                  <a:pt x="2331455" y="642607"/>
                  <a:pt x="2094917" y="339395"/>
                  <a:pt x="2296530" y="207632"/>
                </a:cubicBezTo>
                <a:close/>
              </a:path>
            </a:pathLst>
          </a:custGeom>
          <a:gradFill flip="none" rotWithShape="1">
            <a:gsLst>
              <a:gs pos="18000">
                <a:schemeClr val="accent4">
                  <a:lumMod val="60000"/>
                  <a:lumOff val="40000"/>
                  <a:alpha val="40000"/>
                </a:schemeClr>
              </a:gs>
              <a:gs pos="38000">
                <a:schemeClr val="accent2">
                  <a:alpha val="40000"/>
                </a:schemeClr>
              </a:gs>
              <a:gs pos="59000">
                <a:schemeClr val="accent5">
                  <a:lumMod val="40000"/>
                  <a:lumOff val="60000"/>
                  <a:alpha val="40000"/>
                </a:schemeClr>
              </a:gs>
              <a:gs pos="98000">
                <a:schemeClr val="accent5">
                  <a:lumMod val="60000"/>
                  <a:lumOff val="40000"/>
                  <a:alpha val="40000"/>
                </a:schemeClr>
              </a:gs>
              <a:gs pos="78000">
                <a:schemeClr val="accent6">
                  <a:alpha val="40000"/>
                </a:schemeClr>
              </a:gs>
            </a:gsLst>
            <a:lin ang="12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3741727-C559-F1C0-E7DF-DA3158B92A1D}"/>
              </a:ext>
            </a:extLst>
          </p:cNvPr>
          <p:cNvSpPr>
            <a:spLocks noChangeAspect="1"/>
          </p:cNvSpPr>
          <p:nvPr/>
        </p:nvSpPr>
        <p:spPr>
          <a:xfrm>
            <a:off x="605776" y="2659776"/>
            <a:ext cx="2808000" cy="2808000"/>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6585C348-0182-19DB-6782-6AF4558906E8}"/>
              </a:ext>
            </a:extLst>
          </p:cNvPr>
          <p:cNvSpPr>
            <a:spLocks noGrp="1"/>
          </p:cNvSpPr>
          <p:nvPr>
            <p:ph type="sldNum" sz="quarter" idx="11"/>
          </p:nvPr>
        </p:nvSpPr>
        <p:spPr/>
        <p:txBody>
          <a:bodyPr/>
          <a:lstStyle/>
          <a:p>
            <a:fld id="{F0D23093-2AB0-F74C-B865-1A12A15B650E}" type="slidenum">
              <a:rPr lang="en-US" smtClean="0"/>
              <a:pPr/>
              <a:t>11</a:t>
            </a:fld>
            <a:endParaRPr lang="en-US"/>
          </a:p>
        </p:txBody>
      </p:sp>
      <p:sp>
        <p:nvSpPr>
          <p:cNvPr id="3" name="Title 2">
            <a:extLst>
              <a:ext uri="{FF2B5EF4-FFF2-40B4-BE49-F238E27FC236}">
                <a16:creationId xmlns:a16="http://schemas.microsoft.com/office/drawing/2014/main" id="{DF93700A-77B2-E395-5103-19E053E852C5}"/>
              </a:ext>
            </a:extLst>
          </p:cNvPr>
          <p:cNvSpPr>
            <a:spLocks noGrp="1"/>
          </p:cNvSpPr>
          <p:nvPr>
            <p:ph type="title"/>
          </p:nvPr>
        </p:nvSpPr>
        <p:spPr/>
        <p:txBody>
          <a:bodyPr/>
          <a:lstStyle/>
          <a:p>
            <a:r>
              <a:rPr lang="en-US"/>
              <a:t>Structural Analysis – FEA Analysis Types </a:t>
            </a:r>
          </a:p>
        </p:txBody>
      </p:sp>
      <p:sp>
        <p:nvSpPr>
          <p:cNvPr id="5" name="Arrow: Right 4">
            <a:extLst>
              <a:ext uri="{FF2B5EF4-FFF2-40B4-BE49-F238E27FC236}">
                <a16:creationId xmlns:a16="http://schemas.microsoft.com/office/drawing/2014/main" id="{E7539CFC-3E3E-7C8B-A5B5-B2AEF5F5E2F3}"/>
              </a:ext>
            </a:extLst>
          </p:cNvPr>
          <p:cNvSpPr/>
          <p:nvPr/>
        </p:nvSpPr>
        <p:spPr>
          <a:xfrm>
            <a:off x="609601" y="1162228"/>
            <a:ext cx="10972798" cy="48463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 name="Parallelogram 5">
            <a:extLst>
              <a:ext uri="{FF2B5EF4-FFF2-40B4-BE49-F238E27FC236}">
                <a16:creationId xmlns:a16="http://schemas.microsoft.com/office/drawing/2014/main" id="{7F7E6261-BEA0-16A4-3CAB-EC1CD4D61428}"/>
              </a:ext>
            </a:extLst>
          </p:cNvPr>
          <p:cNvSpPr/>
          <p:nvPr/>
        </p:nvSpPr>
        <p:spPr>
          <a:xfrm>
            <a:off x="615292" y="1195791"/>
            <a:ext cx="2431277"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Physical Problem</a:t>
            </a:r>
          </a:p>
        </p:txBody>
      </p:sp>
      <p:sp>
        <p:nvSpPr>
          <p:cNvPr id="7" name="Parallelogram 6">
            <a:extLst>
              <a:ext uri="{FF2B5EF4-FFF2-40B4-BE49-F238E27FC236}">
                <a16:creationId xmlns:a16="http://schemas.microsoft.com/office/drawing/2014/main" id="{BD6ACB92-7515-CC21-44C3-92DF85E31908}"/>
              </a:ext>
            </a:extLst>
          </p:cNvPr>
          <p:cNvSpPr/>
          <p:nvPr/>
        </p:nvSpPr>
        <p:spPr>
          <a:xfrm>
            <a:off x="3418316" y="1193924"/>
            <a:ext cx="2431277" cy="417505"/>
          </a:xfrm>
          <a:prstGeom prst="parallelogram">
            <a:avLst>
              <a:gd name="adj" fmla="val 59146"/>
            </a:avLst>
          </a:prstGeom>
          <a:gradFill flip="none" rotWithShape="1">
            <a:gsLst>
              <a:gs pos="0">
                <a:schemeClr val="accent4">
                  <a:lumMod val="60000"/>
                  <a:lumOff val="40000"/>
                </a:schemeClr>
              </a:gs>
              <a:gs pos="26000">
                <a:schemeClr val="accent2"/>
              </a:gs>
              <a:gs pos="51000">
                <a:schemeClr val="accent5">
                  <a:lumMod val="40000"/>
                  <a:lumOff val="60000"/>
                </a:schemeClr>
              </a:gs>
              <a:gs pos="74000">
                <a:schemeClr val="accent5">
                  <a:lumMod val="60000"/>
                  <a:lumOff val="40000"/>
                </a:schemeClr>
              </a:gs>
              <a:gs pos="100000">
                <a:schemeClr val="accent6"/>
              </a:gs>
            </a:gsLst>
            <a:lin ang="10800000" scaled="1"/>
            <a:tileRect/>
          </a:gra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solidFill>
                  <a:schemeClr val="tx1"/>
                </a:solidFill>
              </a:rPr>
              <a:t>Numerical Model</a:t>
            </a:r>
          </a:p>
        </p:txBody>
      </p:sp>
      <p:sp>
        <p:nvSpPr>
          <p:cNvPr id="8" name="Parallelogram 7">
            <a:extLst>
              <a:ext uri="{FF2B5EF4-FFF2-40B4-BE49-F238E27FC236}">
                <a16:creationId xmlns:a16="http://schemas.microsoft.com/office/drawing/2014/main" id="{C265BB0D-871B-BB9E-A6CF-C95AB7A64C00}"/>
              </a:ext>
            </a:extLst>
          </p:cNvPr>
          <p:cNvSpPr/>
          <p:nvPr/>
        </p:nvSpPr>
        <p:spPr>
          <a:xfrm>
            <a:off x="6221340" y="1193924"/>
            <a:ext cx="2733226"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solidFill>
                  <a:schemeClr val="tx1"/>
                </a:solidFill>
              </a:rPr>
              <a:t>Physical Prototype</a:t>
            </a:r>
          </a:p>
        </p:txBody>
      </p:sp>
      <p:sp>
        <p:nvSpPr>
          <p:cNvPr id="9" name="Parallelogram 8">
            <a:extLst>
              <a:ext uri="{FF2B5EF4-FFF2-40B4-BE49-F238E27FC236}">
                <a16:creationId xmlns:a16="http://schemas.microsoft.com/office/drawing/2014/main" id="{A572D1DF-F750-34ED-22DA-59AF8679A6B2}"/>
              </a:ext>
            </a:extLst>
          </p:cNvPr>
          <p:cNvSpPr/>
          <p:nvPr/>
        </p:nvSpPr>
        <p:spPr>
          <a:xfrm>
            <a:off x="9326313" y="1193924"/>
            <a:ext cx="1941324"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solidFill>
                  <a:schemeClr val="tx1"/>
                </a:solidFill>
              </a:rPr>
              <a:t>Final Product</a:t>
            </a:r>
          </a:p>
        </p:txBody>
      </p:sp>
      <p:graphicFrame>
        <p:nvGraphicFramePr>
          <p:cNvPr id="13" name="Diagram 12">
            <a:extLst>
              <a:ext uri="{FF2B5EF4-FFF2-40B4-BE49-F238E27FC236}">
                <a16:creationId xmlns:a16="http://schemas.microsoft.com/office/drawing/2014/main" id="{5D4D211C-8464-0B89-EC1B-0AF2F2910441}"/>
              </a:ext>
            </a:extLst>
          </p:cNvPr>
          <p:cNvGraphicFramePr>
            <a:graphicFrameLocks noChangeAspect="1"/>
          </p:cNvGraphicFramePr>
          <p:nvPr>
            <p:extLst>
              <p:ext uri="{D42A27DB-BD31-4B8C-83A1-F6EECF244321}">
                <p14:modId xmlns:p14="http://schemas.microsoft.com/office/powerpoint/2010/main" val="1357923505"/>
              </p:ext>
            </p:extLst>
          </p:nvPr>
        </p:nvGraphicFramePr>
        <p:xfrm>
          <a:off x="-393750" y="2467776"/>
          <a:ext cx="4788000" cy="319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7" name="Graphic 26" descr="Internet outline">
            <a:extLst>
              <a:ext uri="{FF2B5EF4-FFF2-40B4-BE49-F238E27FC236}">
                <a16:creationId xmlns:a16="http://schemas.microsoft.com/office/drawing/2014/main" id="{1B3D98C0-AE47-B01B-18AA-3BC10B4EE0A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365142" y="723239"/>
            <a:ext cx="537624" cy="537624"/>
          </a:xfrm>
          <a:prstGeom prst="rect">
            <a:avLst/>
          </a:prstGeom>
        </p:spPr>
      </p:pic>
      <p:sp>
        <p:nvSpPr>
          <p:cNvPr id="48" name="TextBox 47">
            <a:extLst>
              <a:ext uri="{FF2B5EF4-FFF2-40B4-BE49-F238E27FC236}">
                <a16:creationId xmlns:a16="http://schemas.microsoft.com/office/drawing/2014/main" id="{A9223734-341A-D37A-B5ED-6027FB743B3C}"/>
              </a:ext>
            </a:extLst>
          </p:cNvPr>
          <p:cNvSpPr txBox="1"/>
          <p:nvPr/>
        </p:nvSpPr>
        <p:spPr>
          <a:xfrm>
            <a:off x="2235517" y="4079826"/>
            <a:ext cx="1165386" cy="461665"/>
          </a:xfrm>
          <a:prstGeom prst="rect">
            <a:avLst/>
          </a:prstGeom>
          <a:noFill/>
        </p:spPr>
        <p:txBody>
          <a:bodyPr wrap="square">
            <a:spAutoFit/>
          </a:bodyPr>
          <a:lstStyle/>
          <a:p>
            <a:pPr lvl="0" algn="ctr"/>
            <a:r>
              <a:rPr lang="en-US" sz="1200" b="1">
                <a:solidFill>
                  <a:schemeClr val="tx1"/>
                </a:solidFill>
              </a:rPr>
              <a:t>Mathematical model</a:t>
            </a:r>
            <a:endParaRPr lang="en-DE" sz="1200" b="1">
              <a:solidFill>
                <a:schemeClr val="tx1"/>
              </a:solidFill>
            </a:endParaRPr>
          </a:p>
        </p:txBody>
      </p:sp>
      <p:sp>
        <p:nvSpPr>
          <p:cNvPr id="10" name="Partial Circle 9">
            <a:extLst>
              <a:ext uri="{FF2B5EF4-FFF2-40B4-BE49-F238E27FC236}">
                <a16:creationId xmlns:a16="http://schemas.microsoft.com/office/drawing/2014/main" id="{B18F403E-E255-5987-1632-C67F79E572F1}"/>
              </a:ext>
            </a:extLst>
          </p:cNvPr>
          <p:cNvSpPr>
            <a:spLocks noChangeAspect="1"/>
          </p:cNvSpPr>
          <p:nvPr/>
        </p:nvSpPr>
        <p:spPr>
          <a:xfrm>
            <a:off x="686250" y="2735870"/>
            <a:ext cx="2628000" cy="2628000"/>
          </a:xfrm>
          <a:prstGeom prst="pie">
            <a:avLst>
              <a:gd name="adj1" fmla="val 3242920"/>
              <a:gd name="adj2" fmla="val 20519081"/>
            </a:avLst>
          </a:prstGeom>
          <a:solidFill>
            <a:schemeClr val="bg1">
              <a:alpha val="80000"/>
            </a:schemeClr>
          </a:solid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8" name="Straight Connector 37">
            <a:extLst>
              <a:ext uri="{FF2B5EF4-FFF2-40B4-BE49-F238E27FC236}">
                <a16:creationId xmlns:a16="http://schemas.microsoft.com/office/drawing/2014/main" id="{493B3A78-72C9-D78B-67F6-9778C07EBC20}"/>
              </a:ext>
            </a:extLst>
          </p:cNvPr>
          <p:cNvCxnSpPr>
            <a:cxnSpLocks/>
          </p:cNvCxnSpPr>
          <p:nvPr/>
        </p:nvCxnSpPr>
        <p:spPr>
          <a:xfrm flipV="1">
            <a:off x="3327973" y="2606049"/>
            <a:ext cx="2315528" cy="1124475"/>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9C69E2F-5EDE-2715-CB4C-1FEEA2E3673E}"/>
              </a:ext>
            </a:extLst>
          </p:cNvPr>
          <p:cNvCxnSpPr>
            <a:cxnSpLocks/>
          </p:cNvCxnSpPr>
          <p:nvPr/>
        </p:nvCxnSpPr>
        <p:spPr>
          <a:xfrm flipH="1">
            <a:off x="3388782" y="2597220"/>
            <a:ext cx="4322275" cy="1328703"/>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4F22B3D-391A-C270-8C34-AE3A64D704E6}"/>
              </a:ext>
            </a:extLst>
          </p:cNvPr>
          <p:cNvCxnSpPr>
            <a:cxnSpLocks/>
            <a:stCxn id="49" idx="1"/>
          </p:cNvCxnSpPr>
          <p:nvPr/>
        </p:nvCxnSpPr>
        <p:spPr>
          <a:xfrm flipH="1" flipV="1">
            <a:off x="3095961" y="4904095"/>
            <a:ext cx="6898280" cy="221876"/>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57C7878-A6B5-0626-B380-27F9DB936E39}"/>
              </a:ext>
            </a:extLst>
          </p:cNvPr>
          <p:cNvCxnSpPr>
            <a:cxnSpLocks/>
          </p:cNvCxnSpPr>
          <p:nvPr/>
        </p:nvCxnSpPr>
        <p:spPr>
          <a:xfrm>
            <a:off x="2982205" y="5053464"/>
            <a:ext cx="2328684" cy="877439"/>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Rectangle: Rounded Corners 43">
            <a:extLst>
              <a:ext uri="{FF2B5EF4-FFF2-40B4-BE49-F238E27FC236}">
                <a16:creationId xmlns:a16="http://schemas.microsoft.com/office/drawing/2014/main" id="{1A09A194-6B91-F2D8-4888-0F90F1D2E7F6}"/>
              </a:ext>
            </a:extLst>
          </p:cNvPr>
          <p:cNvSpPr/>
          <p:nvPr/>
        </p:nvSpPr>
        <p:spPr>
          <a:xfrm>
            <a:off x="5189687" y="2290287"/>
            <a:ext cx="1852238" cy="54693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Stress/Strain Analysis</a:t>
            </a:r>
          </a:p>
        </p:txBody>
      </p:sp>
      <p:sp>
        <p:nvSpPr>
          <p:cNvPr id="51" name="Rectangle: Rounded Corners 50">
            <a:extLst>
              <a:ext uri="{FF2B5EF4-FFF2-40B4-BE49-F238E27FC236}">
                <a16:creationId xmlns:a16="http://schemas.microsoft.com/office/drawing/2014/main" id="{0970D68F-BEE4-B053-38AC-9DD93CED7013}"/>
              </a:ext>
            </a:extLst>
          </p:cNvPr>
          <p:cNvSpPr/>
          <p:nvPr/>
        </p:nvSpPr>
        <p:spPr>
          <a:xfrm>
            <a:off x="9972751" y="2928351"/>
            <a:ext cx="1909986" cy="199703"/>
          </a:xfrm>
          <a:prstGeom prst="roundRect">
            <a:avLst/>
          </a:prstGeom>
          <a:solidFill>
            <a:schemeClr val="bg1"/>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Fatigue</a:t>
            </a:r>
          </a:p>
        </p:txBody>
      </p:sp>
      <p:sp>
        <p:nvSpPr>
          <p:cNvPr id="52" name="Rectangle: Rounded Corners 51">
            <a:extLst>
              <a:ext uri="{FF2B5EF4-FFF2-40B4-BE49-F238E27FC236}">
                <a16:creationId xmlns:a16="http://schemas.microsoft.com/office/drawing/2014/main" id="{474E19E7-7E77-CCF2-FA92-C93E13C320B9}"/>
              </a:ext>
            </a:extLst>
          </p:cNvPr>
          <p:cNvSpPr/>
          <p:nvPr/>
        </p:nvSpPr>
        <p:spPr>
          <a:xfrm>
            <a:off x="9972751" y="3183217"/>
            <a:ext cx="1909986" cy="199703"/>
          </a:xfrm>
          <a:prstGeom prst="roundRect">
            <a:avLst/>
          </a:prstGeom>
          <a:solidFill>
            <a:schemeClr val="bg1"/>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Fracture</a:t>
            </a:r>
          </a:p>
        </p:txBody>
      </p:sp>
      <p:sp>
        <p:nvSpPr>
          <p:cNvPr id="59" name="Rectangle: Rounded Corners 58">
            <a:extLst>
              <a:ext uri="{FF2B5EF4-FFF2-40B4-BE49-F238E27FC236}">
                <a16:creationId xmlns:a16="http://schemas.microsoft.com/office/drawing/2014/main" id="{FB2FCB9D-77BB-EF00-241F-9D24344A6283}"/>
              </a:ext>
            </a:extLst>
          </p:cNvPr>
          <p:cNvSpPr/>
          <p:nvPr/>
        </p:nvSpPr>
        <p:spPr>
          <a:xfrm>
            <a:off x="7569582" y="4692878"/>
            <a:ext cx="1909986" cy="199703"/>
          </a:xfrm>
          <a:prstGeom prst="roundRect">
            <a:avLst/>
          </a:prstGeom>
          <a:solidFill>
            <a:schemeClr val="bg1"/>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Modal analysis</a:t>
            </a:r>
          </a:p>
        </p:txBody>
      </p:sp>
      <p:sp>
        <p:nvSpPr>
          <p:cNvPr id="60" name="Rectangle: Rounded Corners 59">
            <a:extLst>
              <a:ext uri="{FF2B5EF4-FFF2-40B4-BE49-F238E27FC236}">
                <a16:creationId xmlns:a16="http://schemas.microsoft.com/office/drawing/2014/main" id="{2575B5D8-A167-FD6E-9D9E-EF9FC1703755}"/>
              </a:ext>
            </a:extLst>
          </p:cNvPr>
          <p:cNvSpPr/>
          <p:nvPr/>
        </p:nvSpPr>
        <p:spPr>
          <a:xfrm>
            <a:off x="7569582" y="4950333"/>
            <a:ext cx="1909986" cy="199703"/>
          </a:xfrm>
          <a:prstGeom prst="roundRect">
            <a:avLst/>
          </a:prstGeom>
          <a:solidFill>
            <a:schemeClr val="bg1"/>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Rigid/flexible body</a:t>
            </a:r>
          </a:p>
        </p:txBody>
      </p:sp>
      <p:grpSp>
        <p:nvGrpSpPr>
          <p:cNvPr id="62" name="Group 61">
            <a:extLst>
              <a:ext uri="{FF2B5EF4-FFF2-40B4-BE49-F238E27FC236}">
                <a16:creationId xmlns:a16="http://schemas.microsoft.com/office/drawing/2014/main" id="{B50F4714-5BB9-5ABD-3AEB-65D1DC2ED48E}"/>
              </a:ext>
            </a:extLst>
          </p:cNvPr>
          <p:cNvGrpSpPr/>
          <p:nvPr/>
        </p:nvGrpSpPr>
        <p:grpSpPr>
          <a:xfrm>
            <a:off x="5131939" y="5666513"/>
            <a:ext cx="4341137" cy="560836"/>
            <a:chOff x="5131939" y="4049870"/>
            <a:chExt cx="4341137" cy="560836"/>
          </a:xfrm>
        </p:grpSpPr>
        <p:sp>
          <p:nvSpPr>
            <p:cNvPr id="63" name="Flowchart: Preparation 62">
              <a:extLst>
                <a:ext uri="{FF2B5EF4-FFF2-40B4-BE49-F238E27FC236}">
                  <a16:creationId xmlns:a16="http://schemas.microsoft.com/office/drawing/2014/main" id="{38533A4D-8ADC-8631-E83A-1C30C7898DE1}"/>
                </a:ext>
              </a:extLst>
            </p:cNvPr>
            <p:cNvSpPr>
              <a:spLocks noChangeAspect="1"/>
            </p:cNvSpPr>
            <p:nvPr/>
          </p:nvSpPr>
          <p:spPr>
            <a:xfrm>
              <a:off x="6959576" y="4127675"/>
              <a:ext cx="685614" cy="396000"/>
            </a:xfrm>
            <a:prstGeom prst="flowChartPreparation">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64" name="Rectangle: Rounded Corners 63">
              <a:extLst>
                <a:ext uri="{FF2B5EF4-FFF2-40B4-BE49-F238E27FC236}">
                  <a16:creationId xmlns:a16="http://schemas.microsoft.com/office/drawing/2014/main" id="{A9302856-FB7C-1DEE-7F17-E1FEDD7825E7}"/>
                </a:ext>
              </a:extLst>
            </p:cNvPr>
            <p:cNvSpPr/>
            <p:nvPr/>
          </p:nvSpPr>
          <p:spPr>
            <a:xfrm>
              <a:off x="5131939" y="4049870"/>
              <a:ext cx="1909986" cy="54693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Implicit Analysis</a:t>
              </a:r>
            </a:p>
          </p:txBody>
        </p:sp>
        <p:sp>
          <p:nvSpPr>
            <p:cNvPr id="65" name="Rectangle: Rounded Corners 64">
              <a:extLst>
                <a:ext uri="{FF2B5EF4-FFF2-40B4-BE49-F238E27FC236}">
                  <a16:creationId xmlns:a16="http://schemas.microsoft.com/office/drawing/2014/main" id="{4C8BAAC1-3CC2-AE95-C973-1E55841D2F6A}"/>
                </a:ext>
              </a:extLst>
            </p:cNvPr>
            <p:cNvSpPr/>
            <p:nvPr/>
          </p:nvSpPr>
          <p:spPr>
            <a:xfrm>
              <a:off x="7563090" y="4063776"/>
              <a:ext cx="1909986" cy="54693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Explicit Analysis</a:t>
              </a:r>
            </a:p>
          </p:txBody>
        </p:sp>
        <p:sp>
          <p:nvSpPr>
            <p:cNvPr id="66" name="TextBox 65">
              <a:extLst>
                <a:ext uri="{FF2B5EF4-FFF2-40B4-BE49-F238E27FC236}">
                  <a16:creationId xmlns:a16="http://schemas.microsoft.com/office/drawing/2014/main" id="{275DAB68-E416-10B8-719B-D539B0DF5467}"/>
                </a:ext>
              </a:extLst>
            </p:cNvPr>
            <p:cNvSpPr txBox="1"/>
            <p:nvPr/>
          </p:nvSpPr>
          <p:spPr>
            <a:xfrm>
              <a:off x="7129389" y="4138669"/>
              <a:ext cx="384336" cy="369332"/>
            </a:xfrm>
            <a:prstGeom prst="rect">
              <a:avLst/>
            </a:prstGeom>
            <a:noFill/>
          </p:spPr>
          <p:txBody>
            <a:bodyPr wrap="none" rtlCol="0">
              <a:spAutoFit/>
            </a:bodyPr>
            <a:lstStyle/>
            <a:p>
              <a:r>
                <a:rPr lang="en-US" b="1"/>
                <a:t>vs</a:t>
              </a:r>
            </a:p>
          </p:txBody>
        </p:sp>
      </p:grpSp>
      <p:cxnSp>
        <p:nvCxnSpPr>
          <p:cNvPr id="71" name="Straight Connector 70">
            <a:extLst>
              <a:ext uri="{FF2B5EF4-FFF2-40B4-BE49-F238E27FC236}">
                <a16:creationId xmlns:a16="http://schemas.microsoft.com/office/drawing/2014/main" id="{5AC225BE-D782-B6DD-4557-4A99622BA5F3}"/>
              </a:ext>
            </a:extLst>
          </p:cNvPr>
          <p:cNvCxnSpPr>
            <a:cxnSpLocks/>
          </p:cNvCxnSpPr>
          <p:nvPr/>
        </p:nvCxnSpPr>
        <p:spPr>
          <a:xfrm flipH="1">
            <a:off x="3388782" y="2620158"/>
            <a:ext cx="6793443" cy="1518511"/>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3" name="Rectangle: Rounded Corners 52">
            <a:extLst>
              <a:ext uri="{FF2B5EF4-FFF2-40B4-BE49-F238E27FC236}">
                <a16:creationId xmlns:a16="http://schemas.microsoft.com/office/drawing/2014/main" id="{388FC35C-0C78-AC39-C482-71A949184464}"/>
              </a:ext>
            </a:extLst>
          </p:cNvPr>
          <p:cNvSpPr/>
          <p:nvPr/>
        </p:nvSpPr>
        <p:spPr>
          <a:xfrm>
            <a:off x="9972751" y="2290575"/>
            <a:ext cx="1909986" cy="54693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Durability</a:t>
            </a:r>
          </a:p>
        </p:txBody>
      </p:sp>
      <p:sp>
        <p:nvSpPr>
          <p:cNvPr id="47" name="Rectangle: Rounded Corners 46">
            <a:extLst>
              <a:ext uri="{FF2B5EF4-FFF2-40B4-BE49-F238E27FC236}">
                <a16:creationId xmlns:a16="http://schemas.microsoft.com/office/drawing/2014/main" id="{803FCED8-8B05-B398-A84A-DE41EE9E3498}"/>
              </a:ext>
            </a:extLst>
          </p:cNvPr>
          <p:cNvSpPr/>
          <p:nvPr/>
        </p:nvSpPr>
        <p:spPr>
          <a:xfrm>
            <a:off x="7553475" y="2287449"/>
            <a:ext cx="1909986" cy="54693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Thermal Analysis</a:t>
            </a:r>
          </a:p>
        </p:txBody>
      </p:sp>
      <p:cxnSp>
        <p:nvCxnSpPr>
          <p:cNvPr id="78" name="Straight Connector 77">
            <a:extLst>
              <a:ext uri="{FF2B5EF4-FFF2-40B4-BE49-F238E27FC236}">
                <a16:creationId xmlns:a16="http://schemas.microsoft.com/office/drawing/2014/main" id="{B9662BE8-9547-2ED9-6566-F1AED9F1E417}"/>
              </a:ext>
            </a:extLst>
          </p:cNvPr>
          <p:cNvCxnSpPr>
            <a:cxnSpLocks/>
          </p:cNvCxnSpPr>
          <p:nvPr/>
        </p:nvCxnSpPr>
        <p:spPr>
          <a:xfrm flipH="1">
            <a:off x="3356548" y="3484265"/>
            <a:ext cx="4469561" cy="905380"/>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423DFD04-114F-B790-AC56-948800E7C3C2}"/>
              </a:ext>
            </a:extLst>
          </p:cNvPr>
          <p:cNvSpPr/>
          <p:nvPr/>
        </p:nvSpPr>
        <p:spPr>
          <a:xfrm>
            <a:off x="7587953" y="3040374"/>
            <a:ext cx="1909986" cy="845836"/>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Structural Stability Evaluation</a:t>
            </a:r>
          </a:p>
        </p:txBody>
      </p:sp>
      <p:grpSp>
        <p:nvGrpSpPr>
          <p:cNvPr id="83" name="Group 82">
            <a:extLst>
              <a:ext uri="{FF2B5EF4-FFF2-40B4-BE49-F238E27FC236}">
                <a16:creationId xmlns:a16="http://schemas.microsoft.com/office/drawing/2014/main" id="{2AD7BD83-0CA7-CFCB-279A-25A664AAF424}"/>
              </a:ext>
            </a:extLst>
          </p:cNvPr>
          <p:cNvGrpSpPr/>
          <p:nvPr/>
        </p:nvGrpSpPr>
        <p:grpSpPr>
          <a:xfrm>
            <a:off x="9994241" y="4852506"/>
            <a:ext cx="1909986" cy="1374843"/>
            <a:chOff x="9956483" y="4048658"/>
            <a:chExt cx="1909986" cy="1374843"/>
          </a:xfrm>
        </p:grpSpPr>
        <p:sp>
          <p:nvSpPr>
            <p:cNvPr id="80" name="Flowchart: Preparation 79">
              <a:extLst>
                <a:ext uri="{FF2B5EF4-FFF2-40B4-BE49-F238E27FC236}">
                  <a16:creationId xmlns:a16="http://schemas.microsoft.com/office/drawing/2014/main" id="{E574A7F5-FDEF-FDFE-941E-6B5D93409D11}"/>
                </a:ext>
              </a:extLst>
            </p:cNvPr>
            <p:cNvSpPr>
              <a:spLocks noChangeAspect="1"/>
            </p:cNvSpPr>
            <p:nvPr/>
          </p:nvSpPr>
          <p:spPr>
            <a:xfrm>
              <a:off x="10580523" y="4534485"/>
              <a:ext cx="685614" cy="396000"/>
            </a:xfrm>
            <a:prstGeom prst="flowChartPreparation">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81" name="TextBox 80">
              <a:extLst>
                <a:ext uri="{FF2B5EF4-FFF2-40B4-BE49-F238E27FC236}">
                  <a16:creationId xmlns:a16="http://schemas.microsoft.com/office/drawing/2014/main" id="{975D3E51-8F3B-1436-6892-A00983EF4A19}"/>
                </a:ext>
              </a:extLst>
            </p:cNvPr>
            <p:cNvSpPr txBox="1"/>
            <p:nvPr/>
          </p:nvSpPr>
          <p:spPr>
            <a:xfrm>
              <a:off x="10750336" y="4545479"/>
              <a:ext cx="384336" cy="369332"/>
            </a:xfrm>
            <a:prstGeom prst="rect">
              <a:avLst/>
            </a:prstGeom>
            <a:noFill/>
          </p:spPr>
          <p:txBody>
            <a:bodyPr wrap="none" rtlCol="0">
              <a:spAutoFit/>
            </a:bodyPr>
            <a:lstStyle/>
            <a:p>
              <a:r>
                <a:rPr lang="en-US" b="1"/>
                <a:t>vs</a:t>
              </a:r>
            </a:p>
          </p:txBody>
        </p:sp>
        <p:sp>
          <p:nvSpPr>
            <p:cNvPr id="49" name="Rectangle: Rounded Corners 48">
              <a:extLst>
                <a:ext uri="{FF2B5EF4-FFF2-40B4-BE49-F238E27FC236}">
                  <a16:creationId xmlns:a16="http://schemas.microsoft.com/office/drawing/2014/main" id="{24507B22-BD8C-7E2D-4501-FABA0736C7CF}"/>
                </a:ext>
              </a:extLst>
            </p:cNvPr>
            <p:cNvSpPr/>
            <p:nvPr/>
          </p:nvSpPr>
          <p:spPr>
            <a:xfrm>
              <a:off x="9956483" y="4048658"/>
              <a:ext cx="1909986" cy="54693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Linear Analysis</a:t>
              </a:r>
            </a:p>
          </p:txBody>
        </p:sp>
        <p:sp>
          <p:nvSpPr>
            <p:cNvPr id="82" name="Rectangle: Rounded Corners 81">
              <a:extLst>
                <a:ext uri="{FF2B5EF4-FFF2-40B4-BE49-F238E27FC236}">
                  <a16:creationId xmlns:a16="http://schemas.microsoft.com/office/drawing/2014/main" id="{5D02F8A6-D478-00D2-52C8-81FB86D268AB}"/>
                </a:ext>
              </a:extLst>
            </p:cNvPr>
            <p:cNvSpPr/>
            <p:nvPr/>
          </p:nvSpPr>
          <p:spPr>
            <a:xfrm>
              <a:off x="9956483" y="4876571"/>
              <a:ext cx="1909986" cy="54693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Non-linear Analysis</a:t>
              </a:r>
            </a:p>
          </p:txBody>
        </p:sp>
      </p:grpSp>
      <p:cxnSp>
        <p:nvCxnSpPr>
          <p:cNvPr id="85" name="Straight Connector 84">
            <a:extLst>
              <a:ext uri="{FF2B5EF4-FFF2-40B4-BE49-F238E27FC236}">
                <a16:creationId xmlns:a16="http://schemas.microsoft.com/office/drawing/2014/main" id="{28122039-6AEA-812B-7A4A-145F93E4EF39}"/>
              </a:ext>
            </a:extLst>
          </p:cNvPr>
          <p:cNvCxnSpPr>
            <a:cxnSpLocks/>
          </p:cNvCxnSpPr>
          <p:nvPr/>
        </p:nvCxnSpPr>
        <p:spPr>
          <a:xfrm flipH="1">
            <a:off x="3236757" y="4389645"/>
            <a:ext cx="2014718" cy="303233"/>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7" name="Group 56">
            <a:extLst>
              <a:ext uri="{FF2B5EF4-FFF2-40B4-BE49-F238E27FC236}">
                <a16:creationId xmlns:a16="http://schemas.microsoft.com/office/drawing/2014/main" id="{5D59159F-CBC8-DBA5-6699-57B20A55CBFC}"/>
              </a:ext>
            </a:extLst>
          </p:cNvPr>
          <p:cNvGrpSpPr/>
          <p:nvPr/>
        </p:nvGrpSpPr>
        <p:grpSpPr>
          <a:xfrm>
            <a:off x="5131939" y="4049870"/>
            <a:ext cx="4341137" cy="560836"/>
            <a:chOff x="5131939" y="4049870"/>
            <a:chExt cx="4341137" cy="560836"/>
          </a:xfrm>
        </p:grpSpPr>
        <p:sp>
          <p:nvSpPr>
            <p:cNvPr id="56" name="Flowchart: Preparation 55">
              <a:extLst>
                <a:ext uri="{FF2B5EF4-FFF2-40B4-BE49-F238E27FC236}">
                  <a16:creationId xmlns:a16="http://schemas.microsoft.com/office/drawing/2014/main" id="{32718957-678C-60A8-B21D-6E4CE4C7A20E}"/>
                </a:ext>
              </a:extLst>
            </p:cNvPr>
            <p:cNvSpPr>
              <a:spLocks noChangeAspect="1"/>
            </p:cNvSpPr>
            <p:nvPr/>
          </p:nvSpPr>
          <p:spPr>
            <a:xfrm>
              <a:off x="6959576" y="4127675"/>
              <a:ext cx="685614" cy="396000"/>
            </a:xfrm>
            <a:prstGeom prst="flowChartPreparation">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46" name="Rectangle: Rounded Corners 45">
              <a:extLst>
                <a:ext uri="{FF2B5EF4-FFF2-40B4-BE49-F238E27FC236}">
                  <a16:creationId xmlns:a16="http://schemas.microsoft.com/office/drawing/2014/main" id="{A4C173E3-ACC7-2BAD-31E8-1CB9E1D8A612}"/>
                </a:ext>
              </a:extLst>
            </p:cNvPr>
            <p:cNvSpPr/>
            <p:nvPr/>
          </p:nvSpPr>
          <p:spPr>
            <a:xfrm>
              <a:off x="5131939" y="4049870"/>
              <a:ext cx="1909986" cy="54693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Static Analysis</a:t>
              </a:r>
            </a:p>
          </p:txBody>
        </p:sp>
        <p:sp>
          <p:nvSpPr>
            <p:cNvPr id="54" name="Rectangle: Rounded Corners 53">
              <a:extLst>
                <a:ext uri="{FF2B5EF4-FFF2-40B4-BE49-F238E27FC236}">
                  <a16:creationId xmlns:a16="http://schemas.microsoft.com/office/drawing/2014/main" id="{08AB1F39-75EA-BB0E-B68E-55F24610C755}"/>
                </a:ext>
              </a:extLst>
            </p:cNvPr>
            <p:cNvSpPr/>
            <p:nvPr/>
          </p:nvSpPr>
          <p:spPr>
            <a:xfrm>
              <a:off x="7563090" y="4063776"/>
              <a:ext cx="1909986" cy="546930"/>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Dynamic Analysis</a:t>
              </a:r>
            </a:p>
          </p:txBody>
        </p:sp>
        <p:sp>
          <p:nvSpPr>
            <p:cNvPr id="55" name="TextBox 54">
              <a:extLst>
                <a:ext uri="{FF2B5EF4-FFF2-40B4-BE49-F238E27FC236}">
                  <a16:creationId xmlns:a16="http://schemas.microsoft.com/office/drawing/2014/main" id="{633E170A-A3D9-0A09-9BEC-7EF92A2E13D5}"/>
                </a:ext>
              </a:extLst>
            </p:cNvPr>
            <p:cNvSpPr txBox="1"/>
            <p:nvPr/>
          </p:nvSpPr>
          <p:spPr>
            <a:xfrm>
              <a:off x="7129389" y="4138669"/>
              <a:ext cx="384336" cy="369332"/>
            </a:xfrm>
            <a:prstGeom prst="rect">
              <a:avLst/>
            </a:prstGeom>
            <a:noFill/>
          </p:spPr>
          <p:txBody>
            <a:bodyPr wrap="none" rtlCol="0">
              <a:spAutoFit/>
            </a:bodyPr>
            <a:lstStyle/>
            <a:p>
              <a:r>
                <a:rPr lang="en-US" b="1"/>
                <a:t>vs</a:t>
              </a:r>
            </a:p>
          </p:txBody>
        </p:sp>
      </p:grpSp>
      <p:sp>
        <p:nvSpPr>
          <p:cNvPr id="100" name="TextBox 99">
            <a:extLst>
              <a:ext uri="{FF2B5EF4-FFF2-40B4-BE49-F238E27FC236}">
                <a16:creationId xmlns:a16="http://schemas.microsoft.com/office/drawing/2014/main" id="{2850D6AD-BB1A-8981-33CD-C183E4E10E08}"/>
              </a:ext>
            </a:extLst>
          </p:cNvPr>
          <p:cNvSpPr txBox="1"/>
          <p:nvPr/>
        </p:nvSpPr>
        <p:spPr>
          <a:xfrm>
            <a:off x="306242" y="5909438"/>
            <a:ext cx="4494358" cy="461665"/>
          </a:xfrm>
          <a:prstGeom prst="rect">
            <a:avLst/>
          </a:prstGeom>
          <a:noFill/>
        </p:spPr>
        <p:txBody>
          <a:bodyPr wrap="square" rtlCol="0">
            <a:spAutoFit/>
          </a:bodyPr>
          <a:lstStyle/>
          <a:p>
            <a:pPr algn="just"/>
            <a:r>
              <a:rPr lang="en-US" sz="1200" b="1" i="1"/>
              <a:t>Note: </a:t>
            </a:r>
            <a:r>
              <a:rPr lang="en-US" sz="1200" i="1"/>
              <a:t>This is just selection and thus incomplete list of different types of analysis, models and methods that can be conduced using FEA.</a:t>
            </a:r>
            <a:endParaRPr lang="en-GB" sz="1200" i="1"/>
          </a:p>
        </p:txBody>
      </p:sp>
      <p:sp>
        <p:nvSpPr>
          <p:cNvPr id="58" name="TextBox 57">
            <a:extLst>
              <a:ext uri="{FF2B5EF4-FFF2-40B4-BE49-F238E27FC236}">
                <a16:creationId xmlns:a16="http://schemas.microsoft.com/office/drawing/2014/main" id="{52CEC1E2-AD23-9363-BA8B-DEFF7FB79302}"/>
              </a:ext>
            </a:extLst>
          </p:cNvPr>
          <p:cNvSpPr txBox="1"/>
          <p:nvPr/>
        </p:nvSpPr>
        <p:spPr>
          <a:xfrm>
            <a:off x="2417173" y="1680423"/>
            <a:ext cx="1538178" cy="307777"/>
          </a:xfrm>
          <a:prstGeom prst="rect">
            <a:avLst/>
          </a:prstGeom>
          <a:noFill/>
        </p:spPr>
        <p:txBody>
          <a:bodyPr wrap="none" rtlCol="0">
            <a:spAutoFit/>
          </a:bodyPr>
          <a:lstStyle/>
          <a:p>
            <a:r>
              <a:rPr lang="en-US" sz="1400" b="1" i="1"/>
              <a:t>Physical principles</a:t>
            </a:r>
          </a:p>
        </p:txBody>
      </p:sp>
      <p:cxnSp>
        <p:nvCxnSpPr>
          <p:cNvPr id="67" name="Straight Arrow Connector 66">
            <a:extLst>
              <a:ext uri="{FF2B5EF4-FFF2-40B4-BE49-F238E27FC236}">
                <a16:creationId xmlns:a16="http://schemas.microsoft.com/office/drawing/2014/main" id="{BB19D458-2AAD-5A27-A3BB-CCA142ECF300}"/>
              </a:ext>
            </a:extLst>
          </p:cNvPr>
          <p:cNvCxnSpPr>
            <a:cxnSpLocks/>
          </p:cNvCxnSpPr>
          <p:nvPr/>
        </p:nvCxnSpPr>
        <p:spPr>
          <a:xfrm flipV="1">
            <a:off x="3221164" y="1431902"/>
            <a:ext cx="0" cy="24852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Rectangle: Rounded Corners 67">
            <a:extLst>
              <a:ext uri="{FF2B5EF4-FFF2-40B4-BE49-F238E27FC236}">
                <a16:creationId xmlns:a16="http://schemas.microsoft.com/office/drawing/2014/main" id="{96784899-579C-F304-0A83-8426A322BFF8}"/>
              </a:ext>
            </a:extLst>
          </p:cNvPr>
          <p:cNvSpPr/>
          <p:nvPr/>
        </p:nvSpPr>
        <p:spPr>
          <a:xfrm>
            <a:off x="2417174" y="1680423"/>
            <a:ext cx="1538177" cy="32422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94971B0F-790C-0E98-A83C-0FC0D37A3AB2}"/>
              </a:ext>
            </a:extLst>
          </p:cNvPr>
          <p:cNvGrpSpPr/>
          <p:nvPr/>
        </p:nvGrpSpPr>
        <p:grpSpPr>
          <a:xfrm>
            <a:off x="10353237" y="3523311"/>
            <a:ext cx="1566437" cy="1087395"/>
            <a:chOff x="10353237" y="3523311"/>
            <a:chExt cx="1566437" cy="1087395"/>
          </a:xfrm>
        </p:grpSpPr>
        <p:sp>
          <p:nvSpPr>
            <p:cNvPr id="12" name="Plus Sign 11">
              <a:extLst>
                <a:ext uri="{FF2B5EF4-FFF2-40B4-BE49-F238E27FC236}">
                  <a16:creationId xmlns:a16="http://schemas.microsoft.com/office/drawing/2014/main" id="{F395E747-DE24-1CD1-81FE-12ADABA623A2}"/>
                </a:ext>
              </a:extLst>
            </p:cNvPr>
            <p:cNvSpPr/>
            <p:nvPr/>
          </p:nvSpPr>
          <p:spPr>
            <a:xfrm>
              <a:off x="10353237" y="3696306"/>
              <a:ext cx="914400" cy="914400"/>
            </a:xfrm>
            <a:prstGeom prst="mathPlus">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3A11780-AE91-500D-5D3B-8D25A0B33D7A}"/>
                </a:ext>
              </a:extLst>
            </p:cNvPr>
            <p:cNvSpPr txBox="1"/>
            <p:nvPr/>
          </p:nvSpPr>
          <p:spPr>
            <a:xfrm>
              <a:off x="11257313" y="3523311"/>
              <a:ext cx="662361" cy="923330"/>
            </a:xfrm>
            <a:prstGeom prst="rect">
              <a:avLst/>
            </a:prstGeom>
            <a:noFill/>
          </p:spPr>
          <p:txBody>
            <a:bodyPr wrap="none" rtlCol="0">
              <a:spAutoFit/>
            </a:bodyPr>
            <a:lstStyle/>
            <a:p>
              <a:r>
                <a:rPr lang="en-US" sz="5400"/>
                <a:t>…</a:t>
              </a:r>
            </a:p>
          </p:txBody>
        </p:sp>
      </p:grpSp>
    </p:spTree>
    <p:extLst>
      <p:ext uri="{BB962C8B-B14F-4D97-AF65-F5344CB8AC3E}">
        <p14:creationId xmlns:p14="http://schemas.microsoft.com/office/powerpoint/2010/main" val="3052759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023EA3-7325-43F8-B262-55D54009C44C}"/>
              </a:ext>
            </a:extLst>
          </p:cNvPr>
          <p:cNvSpPr>
            <a:spLocks noGrp="1"/>
          </p:cNvSpPr>
          <p:nvPr>
            <p:ph type="sldNum" sz="quarter" idx="11"/>
          </p:nvPr>
        </p:nvSpPr>
        <p:spPr/>
        <p:txBody>
          <a:bodyPr/>
          <a:lstStyle/>
          <a:p>
            <a:fld id="{F0D23093-2AB0-F74C-B865-1A12A15B650E}" type="slidenum">
              <a:rPr lang="en-US" smtClean="0"/>
              <a:pPr/>
              <a:t>12</a:t>
            </a:fld>
            <a:endParaRPr lang="en-US"/>
          </a:p>
        </p:txBody>
      </p:sp>
      <p:sp>
        <p:nvSpPr>
          <p:cNvPr id="3" name="Title 2">
            <a:extLst>
              <a:ext uri="{FF2B5EF4-FFF2-40B4-BE49-F238E27FC236}">
                <a16:creationId xmlns:a16="http://schemas.microsoft.com/office/drawing/2014/main" id="{86DC087D-8667-4462-B55C-31A3EB73B77C}"/>
              </a:ext>
            </a:extLst>
          </p:cNvPr>
          <p:cNvSpPr>
            <a:spLocks noGrp="1"/>
          </p:cNvSpPr>
          <p:nvPr>
            <p:ph type="title"/>
          </p:nvPr>
        </p:nvSpPr>
        <p:spPr/>
        <p:txBody>
          <a:bodyPr/>
          <a:lstStyle/>
          <a:p>
            <a:r>
              <a:rPr lang="en-US"/>
              <a:t>1D Line Elements – Overview </a:t>
            </a:r>
          </a:p>
        </p:txBody>
      </p:sp>
      <p:sp>
        <p:nvSpPr>
          <p:cNvPr id="5" name="Rectangle: Rounded Corners 4">
            <a:extLst>
              <a:ext uri="{FF2B5EF4-FFF2-40B4-BE49-F238E27FC236}">
                <a16:creationId xmlns:a16="http://schemas.microsoft.com/office/drawing/2014/main" id="{2DE73E11-38CF-857C-4EDE-E27BDFF335E6}"/>
              </a:ext>
            </a:extLst>
          </p:cNvPr>
          <p:cNvSpPr/>
          <p:nvPr/>
        </p:nvSpPr>
        <p:spPr>
          <a:xfrm>
            <a:off x="609600" y="1020032"/>
            <a:ext cx="3610707" cy="4843551"/>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5522DB2-D8B1-0A45-3C07-C4418D5EA03E}"/>
              </a:ext>
            </a:extLst>
          </p:cNvPr>
          <p:cNvSpPr txBox="1"/>
          <p:nvPr/>
        </p:nvSpPr>
        <p:spPr>
          <a:xfrm>
            <a:off x="1430005" y="994417"/>
            <a:ext cx="1969898" cy="369332"/>
          </a:xfrm>
          <a:prstGeom prst="rect">
            <a:avLst/>
          </a:prstGeom>
          <a:noFill/>
        </p:spPr>
        <p:txBody>
          <a:bodyPr wrap="none" rtlCol="0">
            <a:spAutoFit/>
          </a:bodyPr>
          <a:lstStyle/>
          <a:p>
            <a:r>
              <a:rPr lang="en-US" b="1"/>
              <a:t>1D (Line) Elements</a:t>
            </a:r>
          </a:p>
        </p:txBody>
      </p:sp>
      <p:cxnSp>
        <p:nvCxnSpPr>
          <p:cNvPr id="12" name="Straight Connector 11">
            <a:extLst>
              <a:ext uri="{FF2B5EF4-FFF2-40B4-BE49-F238E27FC236}">
                <a16:creationId xmlns:a16="http://schemas.microsoft.com/office/drawing/2014/main" id="{D28F166A-7EB0-EED5-6D5E-030B25909D47}"/>
              </a:ext>
            </a:extLst>
          </p:cNvPr>
          <p:cNvCxnSpPr/>
          <p:nvPr/>
        </p:nvCxnSpPr>
        <p:spPr>
          <a:xfrm>
            <a:off x="980831" y="1363748"/>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Arrow: Right 14">
            <a:extLst>
              <a:ext uri="{FF2B5EF4-FFF2-40B4-BE49-F238E27FC236}">
                <a16:creationId xmlns:a16="http://schemas.microsoft.com/office/drawing/2014/main" id="{55A6DEEC-485F-BA0A-D0AB-2F8CC42EF22D}"/>
              </a:ext>
            </a:extLst>
          </p:cNvPr>
          <p:cNvSpPr/>
          <p:nvPr/>
        </p:nvSpPr>
        <p:spPr>
          <a:xfrm rot="5400000">
            <a:off x="2142784" y="2731834"/>
            <a:ext cx="362607" cy="31121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14C383C8-5B02-7ABB-00CA-507397D11F29}"/>
              </a:ext>
            </a:extLst>
          </p:cNvPr>
          <p:cNvSpPr txBox="1"/>
          <p:nvPr/>
        </p:nvSpPr>
        <p:spPr>
          <a:xfrm>
            <a:off x="817337" y="1543870"/>
            <a:ext cx="1340432" cy="1169551"/>
          </a:xfrm>
          <a:prstGeom prst="rect">
            <a:avLst/>
          </a:prstGeom>
          <a:noFill/>
        </p:spPr>
        <p:txBody>
          <a:bodyPr wrap="none" rtlCol="0">
            <a:spAutoFit/>
          </a:bodyPr>
          <a:lstStyle/>
          <a:p>
            <a:r>
              <a:rPr lang="en-US" sz="1400" b="1" i="1"/>
              <a:t>Examples </a:t>
            </a:r>
          </a:p>
          <a:p>
            <a:pPr marL="285750" indent="-285750">
              <a:buFont typeface="Arial" panose="020B0604020202020204" pitchFamily="34" charset="0"/>
              <a:buChar char="•"/>
            </a:pPr>
            <a:r>
              <a:rPr lang="en-US" sz="1400" b="1" i="1">
                <a:solidFill>
                  <a:schemeClr val="bg1"/>
                </a:solidFill>
              </a:rPr>
              <a:t>Beam/truss</a:t>
            </a:r>
          </a:p>
          <a:p>
            <a:pPr marL="285750" indent="-285750">
              <a:buFont typeface="Arial" panose="020B0604020202020204" pitchFamily="34" charset="0"/>
              <a:buChar char="•"/>
            </a:pPr>
            <a:endParaRPr lang="en-US" sz="1400" b="1" i="1">
              <a:solidFill>
                <a:schemeClr val="bg1"/>
              </a:solidFill>
            </a:endParaRPr>
          </a:p>
          <a:p>
            <a:pPr marL="285750" indent="-285750">
              <a:buFont typeface="Arial" panose="020B0604020202020204" pitchFamily="34" charset="0"/>
              <a:buChar char="•"/>
            </a:pPr>
            <a:r>
              <a:rPr lang="en-US" sz="1400" b="1" i="1">
                <a:solidFill>
                  <a:schemeClr val="bg1"/>
                </a:solidFill>
              </a:rPr>
              <a:t>Spring</a:t>
            </a:r>
          </a:p>
          <a:p>
            <a:pPr marL="285750" indent="-285750">
              <a:buFont typeface="Arial" panose="020B0604020202020204" pitchFamily="34" charset="0"/>
              <a:buChar char="•"/>
            </a:pPr>
            <a:endParaRPr lang="en-US" sz="1400" b="1" i="1">
              <a:solidFill>
                <a:schemeClr val="bg1"/>
              </a:solidFill>
            </a:endParaRPr>
          </a:p>
        </p:txBody>
      </p:sp>
      <p:pic>
        <p:nvPicPr>
          <p:cNvPr id="18" name="Picture 17">
            <a:extLst>
              <a:ext uri="{FF2B5EF4-FFF2-40B4-BE49-F238E27FC236}">
                <a16:creationId xmlns:a16="http://schemas.microsoft.com/office/drawing/2014/main" id="{737ECFC0-5B45-A7CB-A359-8C3D8BB7D87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288772" y="1708990"/>
            <a:ext cx="1421966" cy="537842"/>
          </a:xfrm>
          <a:prstGeom prst="rect">
            <a:avLst/>
          </a:prstGeom>
        </p:spPr>
      </p:pic>
      <p:pic>
        <p:nvPicPr>
          <p:cNvPr id="20" name="Picture 19">
            <a:extLst>
              <a:ext uri="{FF2B5EF4-FFF2-40B4-BE49-F238E27FC236}">
                <a16:creationId xmlns:a16="http://schemas.microsoft.com/office/drawing/2014/main" id="{263DCBD3-AD07-509C-44BD-548269334E6C}"/>
              </a:ext>
            </a:extLst>
          </p:cNvPr>
          <p:cNvPicPr>
            <a:picLocks noChangeAspect="1"/>
          </p:cNvPicPr>
          <p:nvPr/>
        </p:nvPicPr>
        <p:blipFill>
          <a:blip r:embed="rId4">
            <a:clrChange>
              <a:clrFrom>
                <a:srgbClr val="FFFFFF"/>
              </a:clrFrom>
              <a:clrTo>
                <a:srgbClr val="FFFFFF">
                  <a:alpha val="0"/>
                </a:srgbClr>
              </a:clrTo>
            </a:clrChange>
          </a:blip>
          <a:stretch>
            <a:fillRect/>
          </a:stretch>
        </p:blipFill>
        <p:spPr>
          <a:xfrm rot="21420005">
            <a:off x="2274248" y="2091261"/>
            <a:ext cx="1340432" cy="604535"/>
          </a:xfrm>
          <a:prstGeom prst="rect">
            <a:avLst/>
          </a:prstGeom>
        </p:spPr>
      </p:pic>
      <p:sp>
        <p:nvSpPr>
          <p:cNvPr id="25" name="TextBox 24">
            <a:extLst>
              <a:ext uri="{FF2B5EF4-FFF2-40B4-BE49-F238E27FC236}">
                <a16:creationId xmlns:a16="http://schemas.microsoft.com/office/drawing/2014/main" id="{D66F4CAB-8204-1285-E64F-6BDCA9DD38CF}"/>
              </a:ext>
            </a:extLst>
          </p:cNvPr>
          <p:cNvSpPr txBox="1"/>
          <p:nvPr/>
        </p:nvSpPr>
        <p:spPr>
          <a:xfrm>
            <a:off x="732501" y="3109177"/>
            <a:ext cx="2008820" cy="307777"/>
          </a:xfrm>
          <a:prstGeom prst="rect">
            <a:avLst/>
          </a:prstGeom>
          <a:noFill/>
        </p:spPr>
        <p:txBody>
          <a:bodyPr wrap="none" rtlCol="0">
            <a:spAutoFit/>
          </a:bodyPr>
          <a:lstStyle/>
          <a:p>
            <a:r>
              <a:rPr lang="en-US" sz="1400" b="1" i="1"/>
              <a:t>Element Representation </a:t>
            </a:r>
          </a:p>
        </p:txBody>
      </p:sp>
      <p:sp>
        <p:nvSpPr>
          <p:cNvPr id="29" name="Arrow: Right 28">
            <a:extLst>
              <a:ext uri="{FF2B5EF4-FFF2-40B4-BE49-F238E27FC236}">
                <a16:creationId xmlns:a16="http://schemas.microsoft.com/office/drawing/2014/main" id="{C1F9C495-8F5C-E8D5-E904-B75AA1DB1325}"/>
              </a:ext>
            </a:extLst>
          </p:cNvPr>
          <p:cNvSpPr/>
          <p:nvPr/>
        </p:nvSpPr>
        <p:spPr>
          <a:xfrm rot="5400000">
            <a:off x="2145655" y="4194098"/>
            <a:ext cx="362607" cy="31121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434850CA-E13E-5C36-37F7-11B2CC877599}"/>
              </a:ext>
            </a:extLst>
          </p:cNvPr>
          <p:cNvSpPr txBox="1"/>
          <p:nvPr/>
        </p:nvSpPr>
        <p:spPr>
          <a:xfrm>
            <a:off x="813797" y="4556621"/>
            <a:ext cx="1636410" cy="523220"/>
          </a:xfrm>
          <a:prstGeom prst="rect">
            <a:avLst/>
          </a:prstGeom>
          <a:noFill/>
        </p:spPr>
        <p:txBody>
          <a:bodyPr wrap="none" rtlCol="0">
            <a:spAutoFit/>
          </a:bodyPr>
          <a:lstStyle/>
          <a:p>
            <a:r>
              <a:rPr lang="en-US" sz="1400" b="1" i="1"/>
              <a:t>FEA Representation</a:t>
            </a:r>
          </a:p>
          <a:p>
            <a:pPr marL="285750" indent="-285750">
              <a:buFont typeface="Arial" panose="020B0604020202020204" pitchFamily="34" charset="0"/>
              <a:buChar char="•"/>
            </a:pPr>
            <a:r>
              <a:rPr lang="en-US" sz="1400" b="1" i="1">
                <a:solidFill>
                  <a:schemeClr val="bg1"/>
                </a:solidFill>
              </a:rPr>
              <a:t>Truss Structure </a:t>
            </a:r>
          </a:p>
        </p:txBody>
      </p:sp>
      <p:sp>
        <p:nvSpPr>
          <p:cNvPr id="41" name="TextBox 40">
            <a:extLst>
              <a:ext uri="{FF2B5EF4-FFF2-40B4-BE49-F238E27FC236}">
                <a16:creationId xmlns:a16="http://schemas.microsoft.com/office/drawing/2014/main" id="{391B17DF-DAFA-E105-DB8E-F121DF9BDFC4}"/>
              </a:ext>
            </a:extLst>
          </p:cNvPr>
          <p:cNvSpPr txBox="1"/>
          <p:nvPr/>
        </p:nvSpPr>
        <p:spPr>
          <a:xfrm rot="5400000">
            <a:off x="1275654" y="2531455"/>
            <a:ext cx="343364" cy="369332"/>
          </a:xfrm>
          <a:prstGeom prst="rect">
            <a:avLst/>
          </a:prstGeom>
          <a:noFill/>
        </p:spPr>
        <p:txBody>
          <a:bodyPr wrap="none" rtlCol="0">
            <a:spAutoFit/>
          </a:bodyPr>
          <a:lstStyle/>
          <a:p>
            <a:r>
              <a:rPr lang="en-US">
                <a:solidFill>
                  <a:schemeClr val="bg1"/>
                </a:solidFill>
              </a:rPr>
              <a:t>…</a:t>
            </a:r>
          </a:p>
        </p:txBody>
      </p:sp>
      <p:sp>
        <p:nvSpPr>
          <p:cNvPr id="43" name="TextBox 42">
            <a:extLst>
              <a:ext uri="{FF2B5EF4-FFF2-40B4-BE49-F238E27FC236}">
                <a16:creationId xmlns:a16="http://schemas.microsoft.com/office/drawing/2014/main" id="{2D5D3209-BFA2-C144-AB79-9B8C41DB4DAC}"/>
              </a:ext>
            </a:extLst>
          </p:cNvPr>
          <p:cNvSpPr txBox="1"/>
          <p:nvPr/>
        </p:nvSpPr>
        <p:spPr>
          <a:xfrm>
            <a:off x="2450207" y="2723025"/>
            <a:ext cx="771109" cy="307777"/>
          </a:xfrm>
          <a:prstGeom prst="rect">
            <a:avLst/>
          </a:prstGeom>
          <a:noFill/>
        </p:spPr>
        <p:txBody>
          <a:bodyPr wrap="none" rtlCol="0">
            <a:spAutoFit/>
          </a:bodyPr>
          <a:lstStyle/>
          <a:p>
            <a:r>
              <a:rPr lang="en-US" sz="1400" b="1" i="1"/>
              <a:t>simplify</a:t>
            </a:r>
          </a:p>
        </p:txBody>
      </p:sp>
      <p:sp>
        <p:nvSpPr>
          <p:cNvPr id="44" name="TextBox 43">
            <a:extLst>
              <a:ext uri="{FF2B5EF4-FFF2-40B4-BE49-F238E27FC236}">
                <a16:creationId xmlns:a16="http://schemas.microsoft.com/office/drawing/2014/main" id="{84A12E54-9A86-5279-BAD8-453FAF832BB4}"/>
              </a:ext>
            </a:extLst>
          </p:cNvPr>
          <p:cNvSpPr txBox="1"/>
          <p:nvPr/>
        </p:nvSpPr>
        <p:spPr>
          <a:xfrm>
            <a:off x="2505983" y="4141898"/>
            <a:ext cx="598241" cy="307777"/>
          </a:xfrm>
          <a:prstGeom prst="rect">
            <a:avLst/>
          </a:prstGeom>
          <a:noFill/>
        </p:spPr>
        <p:txBody>
          <a:bodyPr wrap="none" rtlCol="0">
            <a:spAutoFit/>
          </a:bodyPr>
          <a:lstStyle/>
          <a:p>
            <a:r>
              <a:rPr lang="en-US" sz="1400" b="1" i="1"/>
              <a:t>apply</a:t>
            </a:r>
          </a:p>
        </p:txBody>
      </p:sp>
      <p:cxnSp>
        <p:nvCxnSpPr>
          <p:cNvPr id="134" name="Straight Connector 133">
            <a:extLst>
              <a:ext uri="{FF2B5EF4-FFF2-40B4-BE49-F238E27FC236}">
                <a16:creationId xmlns:a16="http://schemas.microsoft.com/office/drawing/2014/main" id="{7F19C750-BC9D-D8C7-EC75-D8BCF826DD5E}"/>
              </a:ext>
            </a:extLst>
          </p:cNvPr>
          <p:cNvCxnSpPr>
            <a:cxnSpLocks/>
          </p:cNvCxnSpPr>
          <p:nvPr/>
        </p:nvCxnSpPr>
        <p:spPr>
          <a:xfrm flipV="1">
            <a:off x="1195719" y="5399468"/>
            <a:ext cx="471156" cy="382207"/>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ED923522-73A9-6286-E857-DDF60B8F8439}"/>
              </a:ext>
            </a:extLst>
          </p:cNvPr>
          <p:cNvCxnSpPr>
            <a:cxnSpLocks/>
          </p:cNvCxnSpPr>
          <p:nvPr/>
        </p:nvCxnSpPr>
        <p:spPr>
          <a:xfrm flipV="1">
            <a:off x="2606778" y="5399468"/>
            <a:ext cx="471156" cy="382207"/>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E378B0E9-C769-D575-5DFB-B763BF752A36}"/>
              </a:ext>
            </a:extLst>
          </p:cNvPr>
          <p:cNvCxnSpPr>
            <a:cxnSpLocks/>
          </p:cNvCxnSpPr>
          <p:nvPr/>
        </p:nvCxnSpPr>
        <p:spPr>
          <a:xfrm>
            <a:off x="1208424" y="5778960"/>
            <a:ext cx="1398354"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2F78BF36-54E4-9E6E-9FFD-30B5F3346901}"/>
              </a:ext>
            </a:extLst>
          </p:cNvPr>
          <p:cNvCxnSpPr>
            <a:cxnSpLocks/>
          </p:cNvCxnSpPr>
          <p:nvPr/>
        </p:nvCxnSpPr>
        <p:spPr>
          <a:xfrm>
            <a:off x="1666875" y="5399468"/>
            <a:ext cx="1398354"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E5A707E7-F8F0-ED36-B76C-FC3B0882686C}"/>
              </a:ext>
            </a:extLst>
          </p:cNvPr>
          <p:cNvCxnSpPr>
            <a:cxnSpLocks/>
          </p:cNvCxnSpPr>
          <p:nvPr/>
        </p:nvCxnSpPr>
        <p:spPr>
          <a:xfrm flipV="1">
            <a:off x="1195719" y="5425081"/>
            <a:ext cx="736300" cy="3457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E9DC3C07-90BB-223B-5493-1DA8F1379B48}"/>
              </a:ext>
            </a:extLst>
          </p:cNvPr>
          <p:cNvCxnSpPr>
            <a:cxnSpLocks/>
          </p:cNvCxnSpPr>
          <p:nvPr/>
        </p:nvCxnSpPr>
        <p:spPr>
          <a:xfrm flipV="1">
            <a:off x="1653158" y="5113377"/>
            <a:ext cx="635614" cy="28609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F2C519BD-B1D9-309D-85CF-F3ED1C904EA7}"/>
              </a:ext>
            </a:extLst>
          </p:cNvPr>
          <p:cNvCxnSpPr>
            <a:cxnSpLocks/>
          </p:cNvCxnSpPr>
          <p:nvPr/>
        </p:nvCxnSpPr>
        <p:spPr>
          <a:xfrm flipH="1" flipV="1">
            <a:off x="1932019" y="5416687"/>
            <a:ext cx="689733" cy="3541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CE15B4FB-D9B4-00FA-78E5-3AB161AE24A4}"/>
              </a:ext>
            </a:extLst>
          </p:cNvPr>
          <p:cNvCxnSpPr>
            <a:cxnSpLocks/>
          </p:cNvCxnSpPr>
          <p:nvPr/>
        </p:nvCxnSpPr>
        <p:spPr>
          <a:xfrm flipH="1" flipV="1">
            <a:off x="2288772" y="5103492"/>
            <a:ext cx="811627" cy="30777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E58B5D2D-AA41-6F8A-F0EA-A6A46AB80B59}"/>
              </a:ext>
            </a:extLst>
          </p:cNvPr>
          <p:cNvCxnSpPr>
            <a:cxnSpLocks noChangeAspect="1"/>
          </p:cNvCxnSpPr>
          <p:nvPr/>
        </p:nvCxnSpPr>
        <p:spPr>
          <a:xfrm flipV="1">
            <a:off x="1921921" y="5108307"/>
            <a:ext cx="396000" cy="327337"/>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pic>
        <p:nvPicPr>
          <p:cNvPr id="157" name="Picture 156">
            <a:extLst>
              <a:ext uri="{FF2B5EF4-FFF2-40B4-BE49-F238E27FC236}">
                <a16:creationId xmlns:a16="http://schemas.microsoft.com/office/drawing/2014/main" id="{DCDD3C8B-F04E-AEFF-E52D-B874369C6178}"/>
              </a:ext>
            </a:extLst>
          </p:cNvPr>
          <p:cNvPicPr>
            <a:picLocks noChangeAspect="1"/>
          </p:cNvPicPr>
          <p:nvPr/>
        </p:nvPicPr>
        <p:blipFill rotWithShape="1">
          <a:blip r:embed="rId5"/>
          <a:srcRect l="97153" t="68079" r="683" b="2638"/>
          <a:stretch/>
        </p:blipFill>
        <p:spPr>
          <a:xfrm>
            <a:off x="3474461" y="5041326"/>
            <a:ext cx="301444" cy="765077"/>
          </a:xfrm>
          <a:prstGeom prst="rect">
            <a:avLst/>
          </a:prstGeom>
        </p:spPr>
      </p:pic>
      <p:sp>
        <p:nvSpPr>
          <p:cNvPr id="89" name="TextBox 88">
            <a:extLst>
              <a:ext uri="{FF2B5EF4-FFF2-40B4-BE49-F238E27FC236}">
                <a16:creationId xmlns:a16="http://schemas.microsoft.com/office/drawing/2014/main" id="{A8E24742-7036-8C6E-8A0D-B204889E1B2B}"/>
              </a:ext>
            </a:extLst>
          </p:cNvPr>
          <p:cNvSpPr txBox="1"/>
          <p:nvPr/>
        </p:nvSpPr>
        <p:spPr>
          <a:xfrm>
            <a:off x="732280" y="3357082"/>
            <a:ext cx="1237839" cy="954107"/>
          </a:xfrm>
          <a:prstGeom prst="rect">
            <a:avLst/>
          </a:prstGeom>
          <a:noFill/>
        </p:spPr>
        <p:txBody>
          <a:bodyPr wrap="none" rtlCol="0">
            <a:spAutoFit/>
          </a:bodyPr>
          <a:lstStyle/>
          <a:p>
            <a:pPr marL="285750" indent="-285750">
              <a:buFont typeface="Arial" panose="020B0604020202020204" pitchFamily="34" charset="0"/>
              <a:buChar char="•"/>
            </a:pPr>
            <a:r>
              <a:rPr lang="en-US" sz="1400" b="1" i="1">
                <a:solidFill>
                  <a:schemeClr val="bg1"/>
                </a:solidFill>
              </a:rPr>
              <a:t>Beam/Bar</a:t>
            </a:r>
          </a:p>
          <a:p>
            <a:pPr marL="285750" indent="-285750">
              <a:buFont typeface="Arial" panose="020B0604020202020204" pitchFamily="34" charset="0"/>
              <a:buChar char="•"/>
            </a:pPr>
            <a:r>
              <a:rPr lang="en-US" sz="1400" b="1" i="1">
                <a:solidFill>
                  <a:schemeClr val="bg1"/>
                </a:solidFill>
              </a:rPr>
              <a:t>Truss</a:t>
            </a:r>
          </a:p>
          <a:p>
            <a:pPr marL="285750" indent="-285750">
              <a:buFont typeface="Arial" panose="020B0604020202020204" pitchFamily="34" charset="0"/>
              <a:buChar char="•"/>
            </a:pPr>
            <a:r>
              <a:rPr lang="en-US" sz="1400" b="1" i="1">
                <a:solidFill>
                  <a:schemeClr val="bg1"/>
                </a:solidFill>
              </a:rPr>
              <a:t>Rod</a:t>
            </a:r>
          </a:p>
          <a:p>
            <a:pPr marL="285750" indent="-285750">
              <a:buFont typeface="Arial" panose="020B0604020202020204" pitchFamily="34" charset="0"/>
              <a:buChar char="•"/>
            </a:pPr>
            <a:r>
              <a:rPr lang="en-US" sz="1400" b="1" i="1">
                <a:solidFill>
                  <a:schemeClr val="bg1"/>
                </a:solidFill>
              </a:rPr>
              <a:t>Link</a:t>
            </a:r>
          </a:p>
        </p:txBody>
      </p:sp>
      <p:sp>
        <p:nvSpPr>
          <p:cNvPr id="51" name="TextBox 50">
            <a:extLst>
              <a:ext uri="{FF2B5EF4-FFF2-40B4-BE49-F238E27FC236}">
                <a16:creationId xmlns:a16="http://schemas.microsoft.com/office/drawing/2014/main" id="{21951AD6-5ADB-1141-703C-FBF3AAE520C9}"/>
              </a:ext>
            </a:extLst>
          </p:cNvPr>
          <p:cNvSpPr txBox="1"/>
          <p:nvPr/>
        </p:nvSpPr>
        <p:spPr>
          <a:xfrm>
            <a:off x="609600" y="5938880"/>
            <a:ext cx="3610707" cy="461665"/>
          </a:xfrm>
          <a:prstGeom prst="rect">
            <a:avLst/>
          </a:prstGeom>
          <a:noFill/>
        </p:spPr>
        <p:txBody>
          <a:bodyPr wrap="square" rtlCol="0">
            <a:spAutoFit/>
          </a:bodyPr>
          <a:lstStyle/>
          <a:p>
            <a:pPr algn="just"/>
            <a:r>
              <a:rPr lang="en-US" sz="1200" b="1" i="1"/>
              <a:t>Note: </a:t>
            </a:r>
            <a:r>
              <a:rPr lang="en-US" sz="1200" i="1"/>
              <a:t>A single node would be considered a point element and can for instance be used a mass element.</a:t>
            </a:r>
            <a:endParaRPr lang="en-GB" sz="1200" i="1"/>
          </a:p>
        </p:txBody>
      </p:sp>
      <p:sp>
        <p:nvSpPr>
          <p:cNvPr id="53" name="TextBox 52">
            <a:extLst>
              <a:ext uri="{FF2B5EF4-FFF2-40B4-BE49-F238E27FC236}">
                <a16:creationId xmlns:a16="http://schemas.microsoft.com/office/drawing/2014/main" id="{F7F3A311-EC7E-08A9-DE3C-5709B8EA91C4}"/>
              </a:ext>
            </a:extLst>
          </p:cNvPr>
          <p:cNvSpPr txBox="1"/>
          <p:nvPr/>
        </p:nvSpPr>
        <p:spPr>
          <a:xfrm>
            <a:off x="4457178" y="1031302"/>
            <a:ext cx="7290874"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a:t>While line elements such as beam elements are technically </a:t>
            </a:r>
            <a:r>
              <a:rPr lang="en-GB" sz="1600" b="1" dirty="0"/>
              <a:t>1D elements</a:t>
            </a:r>
            <a:r>
              <a:rPr lang="en-GB" sz="1600" dirty="0"/>
              <a:t>, they are referred to as </a:t>
            </a:r>
            <a:r>
              <a:rPr lang="en-GB" sz="1600" b="1" dirty="0"/>
              <a:t>2D or 3D beam elements </a:t>
            </a:r>
            <a:r>
              <a:rPr lang="en-GB" sz="1600" dirty="0"/>
              <a:t>in </a:t>
            </a:r>
            <a:r>
              <a:rPr lang="en-GB" sz="1600" dirty="0">
                <a:solidFill>
                  <a:schemeClr val="accent1"/>
                </a:solidFill>
              </a:rPr>
              <a:t>Ansys Mechanical</a:t>
            </a:r>
            <a:r>
              <a:rPr lang="en-GB" sz="1600" dirty="0"/>
              <a:t>,</a:t>
            </a:r>
            <a:r>
              <a:rPr lang="en-GB" sz="1600" dirty="0">
                <a:solidFill>
                  <a:schemeClr val="accent1"/>
                </a:solidFill>
              </a:rPr>
              <a:t> </a:t>
            </a:r>
            <a:r>
              <a:rPr lang="en-GB" sz="1600" dirty="0"/>
              <a:t>pertaining to their </a:t>
            </a:r>
            <a:r>
              <a:rPr lang="en-GB" sz="1600" b="1" dirty="0"/>
              <a:t>nodal </a:t>
            </a:r>
            <a:r>
              <a:rPr lang="en-GB" sz="1600" b="1" dirty="0" err="1"/>
              <a:t>DoF</a:t>
            </a:r>
            <a:r>
              <a:rPr lang="en-GB" sz="1600" b="1" dirty="0"/>
              <a:t> </a:t>
            </a:r>
            <a:r>
              <a:rPr lang="en-GB" sz="1600" dirty="0"/>
              <a:t>and thus to the </a:t>
            </a:r>
            <a:r>
              <a:rPr lang="en-GB" sz="1600" b="1" dirty="0"/>
              <a:t>type of analysis</a:t>
            </a:r>
            <a:r>
              <a:rPr lang="en-GB" sz="1600" dirty="0"/>
              <a:t>.</a:t>
            </a:r>
          </a:p>
          <a:p>
            <a:endParaRPr lang="en-GB" sz="700" dirty="0"/>
          </a:p>
          <a:p>
            <a:pPr marL="285750" indent="-285750">
              <a:buFont typeface="Arial" panose="020B0604020202020204" pitchFamily="34" charset="0"/>
              <a:buChar char="•"/>
            </a:pPr>
            <a:r>
              <a:rPr lang="en-GB" sz="1600" dirty="0"/>
              <a:t>The </a:t>
            </a:r>
            <a:r>
              <a:rPr lang="en-GB" sz="1600" b="1" dirty="0"/>
              <a:t>choice of elements </a:t>
            </a:r>
            <a:r>
              <a:rPr lang="en-GB" sz="1600" dirty="0"/>
              <a:t>is dependent – among others – on:</a:t>
            </a:r>
          </a:p>
          <a:p>
            <a:pPr marL="742950" lvl="1" indent="-285750">
              <a:buFont typeface="Arial" panose="020B0604020202020204" pitchFamily="34" charset="0"/>
              <a:buChar char="•"/>
            </a:pPr>
            <a:r>
              <a:rPr lang="en-GB" sz="1600" b="1" dirty="0" err="1"/>
              <a:t>DoF</a:t>
            </a:r>
            <a:r>
              <a:rPr lang="en-GB" sz="1600" dirty="0"/>
              <a:t>: Displacements/rotations in 2D or 3D space</a:t>
            </a:r>
          </a:p>
          <a:p>
            <a:pPr marL="742950" lvl="1" indent="-285750">
              <a:buFont typeface="Arial" panose="020B0604020202020204" pitchFamily="34" charset="0"/>
              <a:buChar char="•"/>
            </a:pPr>
            <a:r>
              <a:rPr lang="en-GB" sz="1600" b="1" dirty="0"/>
              <a:t>Beam elements/theory: </a:t>
            </a:r>
            <a:r>
              <a:rPr lang="en-GB" sz="1600" i="1" dirty="0"/>
              <a:t>Timoshenko</a:t>
            </a:r>
            <a:r>
              <a:rPr lang="en-GB" sz="1600" dirty="0"/>
              <a:t> vs </a:t>
            </a:r>
            <a:r>
              <a:rPr lang="en-GB" sz="1600" i="1" dirty="0"/>
              <a:t>Euler-Bernoulli</a:t>
            </a:r>
            <a:r>
              <a:rPr lang="en-GB" sz="1600" dirty="0"/>
              <a:t> theory based on slenderness ratio </a:t>
            </a:r>
          </a:p>
          <a:p>
            <a:pPr marL="742950" lvl="1" indent="-285750">
              <a:buFont typeface="Arial" panose="020B0604020202020204" pitchFamily="34" charset="0"/>
              <a:buChar char="•"/>
            </a:pPr>
            <a:r>
              <a:rPr lang="en-GB" sz="1600" b="1" dirty="0"/>
              <a:t>Material properties: </a:t>
            </a:r>
            <a:r>
              <a:rPr lang="en-GB" sz="1600" dirty="0"/>
              <a:t>Linear vs non-linear (e.g. plasticity)</a:t>
            </a:r>
          </a:p>
          <a:p>
            <a:pPr marL="742950" lvl="1" indent="-285750">
              <a:buFont typeface="Arial" panose="020B0604020202020204" pitchFamily="34" charset="0"/>
              <a:buChar char="•"/>
            </a:pPr>
            <a:r>
              <a:rPr lang="en-GB" sz="1600" b="1" dirty="0"/>
              <a:t>Deflection/strain magnitude: </a:t>
            </a:r>
            <a:r>
              <a:rPr lang="en-GB" sz="1600" dirty="0"/>
              <a:t>e.g. geometric non-linearity due to large deformation/rotation</a:t>
            </a:r>
          </a:p>
          <a:p>
            <a:pPr marL="742950" lvl="1" indent="-285750">
              <a:buFont typeface="Arial" panose="020B0604020202020204" pitchFamily="34" charset="0"/>
              <a:buChar char="•"/>
            </a:pPr>
            <a:r>
              <a:rPr lang="en-GB" sz="1600" b="1" dirty="0"/>
              <a:t>(Re-)solution accuracy: </a:t>
            </a:r>
            <a:r>
              <a:rPr lang="en-GB" sz="1600" dirty="0"/>
              <a:t>Elements with larger number of nodes will yield higher solution accuracy (i.e. p-refinement)</a:t>
            </a:r>
          </a:p>
          <a:p>
            <a:pPr lvl="1"/>
            <a:endParaRPr lang="en-GB" sz="700" dirty="0"/>
          </a:p>
          <a:p>
            <a:pPr marL="285750" lvl="1" indent="-285750">
              <a:buFont typeface="Arial" panose="020B0604020202020204" pitchFamily="34" charset="0"/>
              <a:buChar char="•"/>
            </a:pPr>
            <a:r>
              <a:rPr lang="en-GB" sz="1600" dirty="0"/>
              <a:t>The </a:t>
            </a:r>
            <a:r>
              <a:rPr lang="en-GB" sz="1600" dirty="0" err="1"/>
              <a:t>DoF</a:t>
            </a:r>
            <a:r>
              <a:rPr lang="en-GB" sz="1600" dirty="0"/>
              <a:t> of an element also determines which </a:t>
            </a:r>
            <a:r>
              <a:rPr lang="en-GB" sz="1600" b="1" dirty="0"/>
              <a:t>disciplines</a:t>
            </a:r>
            <a:r>
              <a:rPr lang="en-GB" sz="1600" dirty="0"/>
              <a:t> can be modelled, i.e. structural mechanics, thermal analysis, fluid mechanics, electromechanics, etc.</a:t>
            </a:r>
          </a:p>
          <a:p>
            <a:pPr marL="285750" lvl="1" indent="-285750">
              <a:buFont typeface="Arial" panose="020B0604020202020204" pitchFamily="34" charset="0"/>
              <a:buChar char="•"/>
            </a:pPr>
            <a:endParaRPr lang="en-GB" sz="700" dirty="0"/>
          </a:p>
          <a:p>
            <a:pPr marL="285750" lvl="1" indent="-285750">
              <a:buFont typeface="Arial" panose="020B0604020202020204" pitchFamily="34" charset="0"/>
              <a:buChar char="•"/>
            </a:pPr>
            <a:r>
              <a:rPr lang="en-GB" sz="1600" dirty="0"/>
              <a:t>One generally aims at running </a:t>
            </a:r>
            <a:r>
              <a:rPr lang="en-GB" sz="1600" b="1" dirty="0"/>
              <a:t>computationally efficient </a:t>
            </a:r>
            <a:r>
              <a:rPr lang="en-GB" sz="1600" dirty="0"/>
              <a:t>simulations; thus, elements should only have the required </a:t>
            </a:r>
            <a:r>
              <a:rPr lang="en-GB" sz="1600" dirty="0" err="1"/>
              <a:t>DoF</a:t>
            </a:r>
            <a:r>
              <a:rPr lang="en-GB" sz="1600" dirty="0"/>
              <a:t> and features.</a:t>
            </a:r>
          </a:p>
          <a:p>
            <a:pPr marL="285750" lvl="1" indent="-285750">
              <a:buFont typeface="Arial" panose="020B0604020202020204" pitchFamily="34" charset="0"/>
              <a:buChar char="•"/>
            </a:pPr>
            <a:endParaRPr lang="en-GB" sz="700" dirty="0"/>
          </a:p>
          <a:p>
            <a:pPr marL="285750" lvl="1" indent="-285750">
              <a:buFont typeface="Arial" panose="020B0604020202020204" pitchFamily="34" charset="0"/>
              <a:buChar char="•"/>
            </a:pPr>
            <a:r>
              <a:rPr lang="en-GB" sz="1600" dirty="0"/>
              <a:t>In the simulation with 1D elements, </a:t>
            </a:r>
            <a:r>
              <a:rPr lang="en-GB" sz="1600" b="1" dirty="0"/>
              <a:t>lines and curves are meshed</a:t>
            </a:r>
            <a:r>
              <a:rPr lang="en-GB" sz="1600" dirty="0"/>
              <a:t>, which is simple, as only the </a:t>
            </a:r>
            <a:r>
              <a:rPr lang="en-GB" sz="1600" b="1" dirty="0"/>
              <a:t>position and shape </a:t>
            </a:r>
            <a:r>
              <a:rPr lang="en-GB" sz="1600" dirty="0"/>
              <a:t>rather than the volume is considered. Each line element is associated with the </a:t>
            </a:r>
            <a:r>
              <a:rPr lang="en-GB" sz="1600" b="1" dirty="0"/>
              <a:t>cross-section</a:t>
            </a:r>
            <a:r>
              <a:rPr lang="en-GB" sz="1600" dirty="0"/>
              <a:t> of the actual structure.</a:t>
            </a:r>
          </a:p>
          <a:p>
            <a:pPr lvl="1"/>
            <a:endParaRPr lang="en-GB" sz="1600" dirty="0"/>
          </a:p>
        </p:txBody>
      </p:sp>
      <p:grpSp>
        <p:nvGrpSpPr>
          <p:cNvPr id="55" name="Group 54">
            <a:extLst>
              <a:ext uri="{FF2B5EF4-FFF2-40B4-BE49-F238E27FC236}">
                <a16:creationId xmlns:a16="http://schemas.microsoft.com/office/drawing/2014/main" id="{026149B6-F801-EAD7-0ACC-04469B251657}"/>
              </a:ext>
            </a:extLst>
          </p:cNvPr>
          <p:cNvGrpSpPr/>
          <p:nvPr/>
        </p:nvGrpSpPr>
        <p:grpSpPr>
          <a:xfrm>
            <a:off x="9186973" y="164679"/>
            <a:ext cx="3005027" cy="413038"/>
            <a:chOff x="8976869" y="-160431"/>
            <a:chExt cx="3005027" cy="413038"/>
          </a:xfrm>
        </p:grpSpPr>
        <p:sp>
          <p:nvSpPr>
            <p:cNvPr id="56" name="TextBox 55">
              <a:extLst>
                <a:ext uri="{FF2B5EF4-FFF2-40B4-BE49-F238E27FC236}">
                  <a16:creationId xmlns:a16="http://schemas.microsoft.com/office/drawing/2014/main" id="{B674C158-B008-07DE-C5FA-EDAA50881646}"/>
                </a:ext>
              </a:extLst>
            </p:cNvPr>
            <p:cNvSpPr txBox="1"/>
            <p:nvPr/>
          </p:nvSpPr>
          <p:spPr>
            <a:xfrm>
              <a:off x="9077478" y="-160431"/>
              <a:ext cx="2904418" cy="368434"/>
            </a:xfrm>
            <a:prstGeom prst="rect">
              <a:avLst/>
            </a:prstGeom>
            <a:noFill/>
          </p:spPr>
          <p:txBody>
            <a:bodyPr wrap="square">
              <a:spAutoFit/>
            </a:bodyPr>
            <a:lstStyle/>
            <a:p>
              <a:pPr algn="ctr">
                <a:lnSpc>
                  <a:spcPct val="170000"/>
                </a:lnSpc>
              </a:pPr>
              <a:r>
                <a:rPr lang="en-US" sz="1200">
                  <a:solidFill>
                    <a:schemeClr val="accent3"/>
                  </a:solidFill>
                  <a:hlinkClick r:id="rId6">
                    <a:extLst>
                      <a:ext uri="{A12FA001-AC4F-418D-AE19-62706E023703}">
                        <ahyp:hlinkClr xmlns:ahyp="http://schemas.microsoft.com/office/drawing/2018/hyperlinkcolor" val="tx"/>
                      </a:ext>
                    </a:extLst>
                  </a:hlinkClick>
                </a:rPr>
                <a:t>Product Documentation (ansys.com)</a:t>
              </a:r>
              <a:endParaRPr lang="en-DE" sz="1200">
                <a:solidFill>
                  <a:schemeClr val="accent3"/>
                </a:solidFill>
              </a:endParaRPr>
            </a:p>
          </p:txBody>
        </p:sp>
        <p:pic>
          <p:nvPicPr>
            <p:cNvPr id="57" name="Graphic 56" descr="Internet outline">
              <a:extLst>
                <a:ext uri="{FF2B5EF4-FFF2-40B4-BE49-F238E27FC236}">
                  <a16:creationId xmlns:a16="http://schemas.microsoft.com/office/drawing/2014/main" id="{8E6AD720-FDB6-585F-FE71-C75B9990E35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76869" y="-115827"/>
              <a:ext cx="362708" cy="368434"/>
            </a:xfrm>
            <a:prstGeom prst="rect">
              <a:avLst/>
            </a:prstGeom>
          </p:spPr>
        </p:pic>
      </p:grpSp>
      <p:grpSp>
        <p:nvGrpSpPr>
          <p:cNvPr id="6" name="Group 5">
            <a:extLst>
              <a:ext uri="{FF2B5EF4-FFF2-40B4-BE49-F238E27FC236}">
                <a16:creationId xmlns:a16="http://schemas.microsoft.com/office/drawing/2014/main" id="{CF9F2BAC-5D5B-F051-B068-C5B64BEE52FC}"/>
              </a:ext>
            </a:extLst>
          </p:cNvPr>
          <p:cNvGrpSpPr/>
          <p:nvPr/>
        </p:nvGrpSpPr>
        <p:grpSpPr>
          <a:xfrm>
            <a:off x="2128956" y="3681679"/>
            <a:ext cx="1752281" cy="108236"/>
            <a:chOff x="2128956" y="3681679"/>
            <a:chExt cx="1752281" cy="108236"/>
          </a:xfrm>
        </p:grpSpPr>
        <p:grpSp>
          <p:nvGrpSpPr>
            <p:cNvPr id="28" name="Group 27">
              <a:extLst>
                <a:ext uri="{FF2B5EF4-FFF2-40B4-BE49-F238E27FC236}">
                  <a16:creationId xmlns:a16="http://schemas.microsoft.com/office/drawing/2014/main" id="{E8DB6F22-963E-F8C7-C622-7BCA58CB6D1D}"/>
                </a:ext>
              </a:extLst>
            </p:cNvPr>
            <p:cNvGrpSpPr/>
            <p:nvPr/>
          </p:nvGrpSpPr>
          <p:grpSpPr>
            <a:xfrm>
              <a:off x="2175987" y="3681915"/>
              <a:ext cx="1705250" cy="108000"/>
              <a:chOff x="1285065" y="4060215"/>
              <a:chExt cx="2182855" cy="108000"/>
            </a:xfrm>
          </p:grpSpPr>
          <p:cxnSp>
            <p:nvCxnSpPr>
              <p:cNvPr id="24" name="Straight Connector 23">
                <a:extLst>
                  <a:ext uri="{FF2B5EF4-FFF2-40B4-BE49-F238E27FC236}">
                    <a16:creationId xmlns:a16="http://schemas.microsoft.com/office/drawing/2014/main" id="{3E5E10AB-B244-046C-6A7C-BF173EFEA0D6}"/>
                  </a:ext>
                </a:extLst>
              </p:cNvPr>
              <p:cNvCxnSpPr/>
              <p:nvPr/>
            </p:nvCxnSpPr>
            <p:spPr>
              <a:xfrm>
                <a:off x="1285065" y="4106917"/>
                <a:ext cx="2122652" cy="0"/>
              </a:xfrm>
              <a:prstGeom prst="line">
                <a:avLst/>
              </a:prstGeom>
              <a:ln w="28575"/>
            </p:spPr>
            <p:style>
              <a:lnRef idx="1">
                <a:schemeClr val="dk1"/>
              </a:lnRef>
              <a:fillRef idx="0">
                <a:schemeClr val="dk1"/>
              </a:fillRef>
              <a:effectRef idx="0">
                <a:schemeClr val="dk1"/>
              </a:effectRef>
              <a:fontRef idx="minor">
                <a:schemeClr val="tx1"/>
              </a:fontRef>
            </p:style>
          </p:cxnSp>
          <p:sp>
            <p:nvSpPr>
              <p:cNvPr id="27" name="Oval 26">
                <a:extLst>
                  <a:ext uri="{FF2B5EF4-FFF2-40B4-BE49-F238E27FC236}">
                    <a16:creationId xmlns:a16="http://schemas.microsoft.com/office/drawing/2014/main" id="{CD7183DE-02E6-24E8-7579-05419EC8A852}"/>
                  </a:ext>
                </a:extLst>
              </p:cNvPr>
              <p:cNvSpPr>
                <a:spLocks noChangeAspect="1"/>
              </p:cNvSpPr>
              <p:nvPr/>
            </p:nvSpPr>
            <p:spPr>
              <a:xfrm>
                <a:off x="3359920" y="4060215"/>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grpSp>
        <p:sp>
          <p:nvSpPr>
            <p:cNvPr id="4" name="Oval 3">
              <a:extLst>
                <a:ext uri="{FF2B5EF4-FFF2-40B4-BE49-F238E27FC236}">
                  <a16:creationId xmlns:a16="http://schemas.microsoft.com/office/drawing/2014/main" id="{D6E20B60-9A5F-905F-CFB9-F41332B8CCB4}"/>
                </a:ext>
              </a:extLst>
            </p:cNvPr>
            <p:cNvSpPr>
              <a:spLocks noChangeAspect="1"/>
            </p:cNvSpPr>
            <p:nvPr/>
          </p:nvSpPr>
          <p:spPr>
            <a:xfrm>
              <a:off x="2128956" y="3681679"/>
              <a:ext cx="8437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601589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Rounded Corners 53">
            <a:extLst>
              <a:ext uri="{FF2B5EF4-FFF2-40B4-BE49-F238E27FC236}">
                <a16:creationId xmlns:a16="http://schemas.microsoft.com/office/drawing/2014/main" id="{729A0805-C762-9170-8EE4-A3DB6604A8A1}"/>
              </a:ext>
            </a:extLst>
          </p:cNvPr>
          <p:cNvSpPr/>
          <p:nvPr/>
        </p:nvSpPr>
        <p:spPr>
          <a:xfrm>
            <a:off x="7633811" y="861237"/>
            <a:ext cx="4282137" cy="4775888"/>
          </a:xfrm>
          <a:prstGeom prst="roundRect">
            <a:avLst>
              <a:gd name="adj" fmla="val 7553"/>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Rounded Corners 52">
            <a:extLst>
              <a:ext uri="{FF2B5EF4-FFF2-40B4-BE49-F238E27FC236}">
                <a16:creationId xmlns:a16="http://schemas.microsoft.com/office/drawing/2014/main" id="{065AA951-9B39-6366-3F77-E123A2BC4791}"/>
              </a:ext>
            </a:extLst>
          </p:cNvPr>
          <p:cNvSpPr/>
          <p:nvPr/>
        </p:nvSpPr>
        <p:spPr>
          <a:xfrm>
            <a:off x="318975" y="861237"/>
            <a:ext cx="7147249" cy="5401340"/>
          </a:xfrm>
          <a:prstGeom prst="roundRect">
            <a:avLst>
              <a:gd name="adj" fmla="val 4204"/>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02023EA3-7325-43F8-B262-55D54009C44C}"/>
              </a:ext>
            </a:extLst>
          </p:cNvPr>
          <p:cNvSpPr>
            <a:spLocks noGrp="1"/>
          </p:cNvSpPr>
          <p:nvPr>
            <p:ph type="sldNum" sz="quarter" idx="11"/>
          </p:nvPr>
        </p:nvSpPr>
        <p:spPr/>
        <p:txBody>
          <a:bodyPr/>
          <a:lstStyle/>
          <a:p>
            <a:fld id="{F0D23093-2AB0-F74C-B865-1A12A15B650E}" type="slidenum">
              <a:rPr lang="en-US" smtClean="0"/>
              <a:pPr/>
              <a:t>13</a:t>
            </a:fld>
            <a:endParaRPr lang="en-US"/>
          </a:p>
        </p:txBody>
      </p:sp>
      <p:sp>
        <p:nvSpPr>
          <p:cNvPr id="3" name="Title 2">
            <a:extLst>
              <a:ext uri="{FF2B5EF4-FFF2-40B4-BE49-F238E27FC236}">
                <a16:creationId xmlns:a16="http://schemas.microsoft.com/office/drawing/2014/main" id="{86DC087D-8667-4462-B55C-31A3EB73B77C}"/>
              </a:ext>
            </a:extLst>
          </p:cNvPr>
          <p:cNvSpPr>
            <a:spLocks noGrp="1"/>
          </p:cNvSpPr>
          <p:nvPr>
            <p:ph type="title"/>
          </p:nvPr>
        </p:nvSpPr>
        <p:spPr/>
        <p:txBody>
          <a:bodyPr/>
          <a:lstStyle/>
          <a:p>
            <a:r>
              <a:rPr lang="en-US"/>
              <a:t>1D Line Elements – DoF and Beam Theory </a:t>
            </a:r>
          </a:p>
        </p:txBody>
      </p:sp>
      <p:grpSp>
        <p:nvGrpSpPr>
          <p:cNvPr id="92" name="Group 91">
            <a:extLst>
              <a:ext uri="{FF2B5EF4-FFF2-40B4-BE49-F238E27FC236}">
                <a16:creationId xmlns:a16="http://schemas.microsoft.com/office/drawing/2014/main" id="{AC4B202A-DDA1-616F-4323-4F927FEC016C}"/>
              </a:ext>
            </a:extLst>
          </p:cNvPr>
          <p:cNvGrpSpPr/>
          <p:nvPr/>
        </p:nvGrpSpPr>
        <p:grpSpPr>
          <a:xfrm>
            <a:off x="9186973" y="164679"/>
            <a:ext cx="3005027" cy="413038"/>
            <a:chOff x="8976869" y="-160431"/>
            <a:chExt cx="3005027" cy="413038"/>
          </a:xfrm>
        </p:grpSpPr>
        <p:sp>
          <p:nvSpPr>
            <p:cNvPr id="95" name="TextBox 94">
              <a:extLst>
                <a:ext uri="{FF2B5EF4-FFF2-40B4-BE49-F238E27FC236}">
                  <a16:creationId xmlns:a16="http://schemas.microsoft.com/office/drawing/2014/main" id="{F283BAC2-9E41-2C04-B255-F6182380BB0C}"/>
                </a:ext>
              </a:extLst>
            </p:cNvPr>
            <p:cNvSpPr txBox="1"/>
            <p:nvPr/>
          </p:nvSpPr>
          <p:spPr>
            <a:xfrm>
              <a:off x="9077478" y="-160431"/>
              <a:ext cx="2904418" cy="368434"/>
            </a:xfrm>
            <a:prstGeom prst="rect">
              <a:avLst/>
            </a:prstGeom>
            <a:noFill/>
          </p:spPr>
          <p:txBody>
            <a:bodyPr wrap="square">
              <a:spAutoFit/>
            </a:bodyPr>
            <a:lstStyle/>
            <a:p>
              <a:pPr algn="ctr">
                <a:lnSpc>
                  <a:spcPct val="170000"/>
                </a:lnSpc>
              </a:pPr>
              <a:r>
                <a:rPr lang="en-US" sz="1200">
                  <a:solidFill>
                    <a:schemeClr val="accent3"/>
                  </a:solidFill>
                  <a:hlinkClick r:id="rId3">
                    <a:extLst>
                      <a:ext uri="{A12FA001-AC4F-418D-AE19-62706E023703}">
                        <ahyp:hlinkClr xmlns:ahyp="http://schemas.microsoft.com/office/drawing/2018/hyperlinkcolor" val="tx"/>
                      </a:ext>
                    </a:extLst>
                  </a:hlinkClick>
                </a:rPr>
                <a:t>*Product Documentation (ansys.com)</a:t>
              </a:r>
              <a:endParaRPr lang="en-DE" sz="1200">
                <a:solidFill>
                  <a:schemeClr val="accent3"/>
                </a:solidFill>
              </a:endParaRPr>
            </a:p>
          </p:txBody>
        </p:sp>
        <p:pic>
          <p:nvPicPr>
            <p:cNvPr id="98" name="Graphic 97" descr="Internet outline">
              <a:extLst>
                <a:ext uri="{FF2B5EF4-FFF2-40B4-BE49-F238E27FC236}">
                  <a16:creationId xmlns:a16="http://schemas.microsoft.com/office/drawing/2014/main" id="{937AB6A3-2CED-7563-E7A2-AA43F46DE4F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76869" y="-115827"/>
              <a:ext cx="362708" cy="368434"/>
            </a:xfrm>
            <a:prstGeom prst="rect">
              <a:avLst/>
            </a:prstGeom>
          </p:spPr>
        </p:pic>
      </p:grpSp>
      <p:grpSp>
        <p:nvGrpSpPr>
          <p:cNvPr id="4" name="Group 3">
            <a:extLst>
              <a:ext uri="{FF2B5EF4-FFF2-40B4-BE49-F238E27FC236}">
                <a16:creationId xmlns:a16="http://schemas.microsoft.com/office/drawing/2014/main" id="{D5F5A5BE-3F6A-2C4A-FC96-C5AB823E0F18}"/>
              </a:ext>
            </a:extLst>
          </p:cNvPr>
          <p:cNvGrpSpPr/>
          <p:nvPr/>
        </p:nvGrpSpPr>
        <p:grpSpPr>
          <a:xfrm>
            <a:off x="782887" y="1611357"/>
            <a:ext cx="1978759" cy="463092"/>
            <a:chOff x="1300161" y="1644563"/>
            <a:chExt cx="2256735" cy="463092"/>
          </a:xfrm>
        </p:grpSpPr>
        <p:grpSp>
          <p:nvGrpSpPr>
            <p:cNvPr id="28" name="Group 27">
              <a:extLst>
                <a:ext uri="{FF2B5EF4-FFF2-40B4-BE49-F238E27FC236}">
                  <a16:creationId xmlns:a16="http://schemas.microsoft.com/office/drawing/2014/main" id="{E8DB6F22-963E-F8C7-C622-7BCA58CB6D1D}"/>
                </a:ext>
              </a:extLst>
            </p:cNvPr>
            <p:cNvGrpSpPr/>
            <p:nvPr/>
          </p:nvGrpSpPr>
          <p:grpSpPr>
            <a:xfrm>
              <a:off x="1300161" y="1992357"/>
              <a:ext cx="2256735" cy="115298"/>
              <a:chOff x="1211185" y="4052917"/>
              <a:chExt cx="2256735" cy="115298"/>
            </a:xfrm>
          </p:grpSpPr>
          <p:cxnSp>
            <p:nvCxnSpPr>
              <p:cNvPr id="24" name="Straight Connector 23">
                <a:extLst>
                  <a:ext uri="{FF2B5EF4-FFF2-40B4-BE49-F238E27FC236}">
                    <a16:creationId xmlns:a16="http://schemas.microsoft.com/office/drawing/2014/main" id="{3E5E10AB-B244-046C-6A7C-BF173EFEA0D6}"/>
                  </a:ext>
                </a:extLst>
              </p:cNvPr>
              <p:cNvCxnSpPr/>
              <p:nvPr/>
            </p:nvCxnSpPr>
            <p:spPr>
              <a:xfrm>
                <a:off x="1285065" y="4106917"/>
                <a:ext cx="2122652" cy="0"/>
              </a:xfrm>
              <a:prstGeom prst="line">
                <a:avLst/>
              </a:prstGeom>
              <a:ln w="28575"/>
            </p:spPr>
            <p:style>
              <a:lnRef idx="1">
                <a:schemeClr val="dk1"/>
              </a:lnRef>
              <a:fillRef idx="0">
                <a:schemeClr val="dk1"/>
              </a:fillRef>
              <a:effectRef idx="0">
                <a:schemeClr val="dk1"/>
              </a:effectRef>
              <a:fontRef idx="minor">
                <a:schemeClr val="tx1"/>
              </a:fontRef>
            </p:style>
          </p:cxnSp>
          <p:sp>
            <p:nvSpPr>
              <p:cNvPr id="26" name="Oval 25">
                <a:extLst>
                  <a:ext uri="{FF2B5EF4-FFF2-40B4-BE49-F238E27FC236}">
                    <a16:creationId xmlns:a16="http://schemas.microsoft.com/office/drawing/2014/main" id="{45DBDBAA-A459-B93D-4418-FD8B3E258E30}"/>
                  </a:ext>
                </a:extLst>
              </p:cNvPr>
              <p:cNvSpPr>
                <a:spLocks noChangeAspect="1"/>
              </p:cNvSpPr>
              <p:nvPr/>
            </p:nvSpPr>
            <p:spPr>
              <a:xfrm>
                <a:off x="1211185" y="4052917"/>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27" name="Oval 26">
                <a:extLst>
                  <a:ext uri="{FF2B5EF4-FFF2-40B4-BE49-F238E27FC236}">
                    <a16:creationId xmlns:a16="http://schemas.microsoft.com/office/drawing/2014/main" id="{CD7183DE-02E6-24E8-7579-05419EC8A852}"/>
                  </a:ext>
                </a:extLst>
              </p:cNvPr>
              <p:cNvSpPr>
                <a:spLocks noChangeAspect="1"/>
              </p:cNvSpPr>
              <p:nvPr/>
            </p:nvSpPr>
            <p:spPr>
              <a:xfrm>
                <a:off x="3359920" y="4060215"/>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grpSp>
        <p:grpSp>
          <p:nvGrpSpPr>
            <p:cNvPr id="115" name="Group 114">
              <a:extLst>
                <a:ext uri="{FF2B5EF4-FFF2-40B4-BE49-F238E27FC236}">
                  <a16:creationId xmlns:a16="http://schemas.microsoft.com/office/drawing/2014/main" id="{1ADA4DC6-3CAB-307B-0D7D-5770DA440A04}"/>
                </a:ext>
              </a:extLst>
            </p:cNvPr>
            <p:cNvGrpSpPr/>
            <p:nvPr/>
          </p:nvGrpSpPr>
          <p:grpSpPr>
            <a:xfrm>
              <a:off x="1374041" y="1644563"/>
              <a:ext cx="2094735" cy="307777"/>
              <a:chOff x="1269599" y="3721287"/>
              <a:chExt cx="2094735" cy="307777"/>
            </a:xfrm>
          </p:grpSpPr>
          <p:cxnSp>
            <p:nvCxnSpPr>
              <p:cNvPr id="113" name="Straight Arrow Connector 112">
                <a:extLst>
                  <a:ext uri="{FF2B5EF4-FFF2-40B4-BE49-F238E27FC236}">
                    <a16:creationId xmlns:a16="http://schemas.microsoft.com/office/drawing/2014/main" id="{4C5BE5BC-83CB-2BBB-E28A-941BAF7F81DB}"/>
                  </a:ext>
                </a:extLst>
              </p:cNvPr>
              <p:cNvCxnSpPr/>
              <p:nvPr/>
            </p:nvCxnSpPr>
            <p:spPr>
              <a:xfrm>
                <a:off x="1269599" y="3961562"/>
                <a:ext cx="2094735" cy="0"/>
              </a:xfrm>
              <a:prstGeom prst="straightConnector1">
                <a:avLst/>
              </a:prstGeom>
              <a:ln>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CA307064-D6DA-0B31-7774-6B703FD3AC0F}"/>
                  </a:ext>
                </a:extLst>
              </p:cNvPr>
              <p:cNvSpPr txBox="1"/>
              <p:nvPr/>
            </p:nvSpPr>
            <p:spPr>
              <a:xfrm>
                <a:off x="2200921" y="3721287"/>
                <a:ext cx="260008" cy="307777"/>
              </a:xfrm>
              <a:prstGeom prst="rect">
                <a:avLst/>
              </a:prstGeom>
              <a:noFill/>
            </p:spPr>
            <p:txBody>
              <a:bodyPr wrap="none" rtlCol="0">
                <a:spAutoFit/>
              </a:bodyPr>
              <a:lstStyle/>
              <a:p>
                <a:r>
                  <a:rPr lang="en-US" sz="1400"/>
                  <a:t>L</a:t>
                </a:r>
              </a:p>
            </p:txBody>
          </p:sp>
        </p:grpSp>
      </p:grpSp>
      <p:sp>
        <p:nvSpPr>
          <p:cNvPr id="19" name="Left Brace 18">
            <a:extLst>
              <a:ext uri="{FF2B5EF4-FFF2-40B4-BE49-F238E27FC236}">
                <a16:creationId xmlns:a16="http://schemas.microsoft.com/office/drawing/2014/main" id="{0B37494E-394A-DA0D-F06F-DB29DA831167}"/>
              </a:ext>
            </a:extLst>
          </p:cNvPr>
          <p:cNvSpPr/>
          <p:nvPr/>
        </p:nvSpPr>
        <p:spPr>
          <a:xfrm rot="10800000">
            <a:off x="2889733" y="1495488"/>
            <a:ext cx="215265" cy="1897715"/>
          </a:xfrm>
          <a:prstGeom prst="leftBrace">
            <a:avLst/>
          </a:prstGeom>
          <a:ln w="19050">
            <a:solidFill>
              <a:schemeClr val="accent1"/>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nvGrpSpPr>
          <p:cNvPr id="7" name="Group 6">
            <a:extLst>
              <a:ext uri="{FF2B5EF4-FFF2-40B4-BE49-F238E27FC236}">
                <a16:creationId xmlns:a16="http://schemas.microsoft.com/office/drawing/2014/main" id="{06185E5F-598E-D479-760B-71B99C7FA094}"/>
              </a:ext>
            </a:extLst>
          </p:cNvPr>
          <p:cNvGrpSpPr/>
          <p:nvPr/>
        </p:nvGrpSpPr>
        <p:grpSpPr>
          <a:xfrm>
            <a:off x="3654333" y="1412749"/>
            <a:ext cx="903200" cy="894868"/>
            <a:chOff x="518491" y="2739492"/>
            <a:chExt cx="903200" cy="894868"/>
          </a:xfrm>
        </p:grpSpPr>
        <p:sp>
          <p:nvSpPr>
            <p:cNvPr id="121" name="TextBox 120">
              <a:extLst>
                <a:ext uri="{FF2B5EF4-FFF2-40B4-BE49-F238E27FC236}">
                  <a16:creationId xmlns:a16="http://schemas.microsoft.com/office/drawing/2014/main" id="{6966D694-B44A-5AA6-6532-516D46E75050}"/>
                </a:ext>
              </a:extLst>
            </p:cNvPr>
            <p:cNvSpPr txBox="1"/>
            <p:nvPr/>
          </p:nvSpPr>
          <p:spPr>
            <a:xfrm>
              <a:off x="710143" y="2739492"/>
              <a:ext cx="537202" cy="307777"/>
            </a:xfrm>
            <a:prstGeom prst="rect">
              <a:avLst/>
            </a:prstGeom>
            <a:noFill/>
          </p:spPr>
          <p:txBody>
            <a:bodyPr wrap="none" rtlCol="0">
              <a:spAutoFit/>
            </a:bodyPr>
            <a:lstStyle/>
            <a:p>
              <a:r>
                <a:rPr lang="en-US" sz="1400" b="1" i="1"/>
                <a:t>Beam</a:t>
              </a:r>
            </a:p>
          </p:txBody>
        </p:sp>
        <p:grpSp>
          <p:nvGrpSpPr>
            <p:cNvPr id="58" name="Group 57">
              <a:extLst>
                <a:ext uri="{FF2B5EF4-FFF2-40B4-BE49-F238E27FC236}">
                  <a16:creationId xmlns:a16="http://schemas.microsoft.com/office/drawing/2014/main" id="{FE83C983-99E0-FAD0-82C3-CF1EE15D513E}"/>
                </a:ext>
              </a:extLst>
            </p:cNvPr>
            <p:cNvGrpSpPr/>
            <p:nvPr/>
          </p:nvGrpSpPr>
          <p:grpSpPr>
            <a:xfrm>
              <a:off x="518491" y="3223222"/>
              <a:ext cx="513040" cy="357051"/>
              <a:chOff x="1007807" y="2894236"/>
              <a:chExt cx="585112" cy="357051"/>
            </a:xfrm>
          </p:grpSpPr>
          <p:cxnSp>
            <p:nvCxnSpPr>
              <p:cNvPr id="127" name="Straight Connector 126">
                <a:extLst>
                  <a:ext uri="{FF2B5EF4-FFF2-40B4-BE49-F238E27FC236}">
                    <a16:creationId xmlns:a16="http://schemas.microsoft.com/office/drawing/2014/main" id="{11BC81A7-FD6C-CC74-E320-73F3D085156C}"/>
                  </a:ext>
                </a:extLst>
              </p:cNvPr>
              <p:cNvCxnSpPr>
                <a:cxnSpLocks/>
              </p:cNvCxnSpPr>
              <p:nvPr/>
            </p:nvCxnSpPr>
            <p:spPr>
              <a:xfrm>
                <a:off x="1059389" y="3072762"/>
                <a:ext cx="473327" cy="0"/>
              </a:xfrm>
              <a:prstGeom prst="line">
                <a:avLst/>
              </a:prstGeom>
              <a:ln w="28575"/>
            </p:spPr>
            <p:style>
              <a:lnRef idx="1">
                <a:schemeClr val="dk1"/>
              </a:lnRef>
              <a:fillRef idx="0">
                <a:schemeClr val="dk1"/>
              </a:fillRef>
              <a:effectRef idx="0">
                <a:schemeClr val="dk1"/>
              </a:effectRef>
              <a:fontRef idx="minor">
                <a:schemeClr val="tx1"/>
              </a:fontRef>
            </p:style>
          </p:cxnSp>
          <p:sp>
            <p:nvSpPr>
              <p:cNvPr id="128" name="Oval 127">
                <a:extLst>
                  <a:ext uri="{FF2B5EF4-FFF2-40B4-BE49-F238E27FC236}">
                    <a16:creationId xmlns:a16="http://schemas.microsoft.com/office/drawing/2014/main" id="{373AF208-19C1-0221-995D-7930C7EAF6C0}"/>
                  </a:ext>
                </a:extLst>
              </p:cNvPr>
              <p:cNvSpPr>
                <a:spLocks noChangeAspect="1"/>
              </p:cNvSpPr>
              <p:nvPr/>
            </p:nvSpPr>
            <p:spPr>
              <a:xfrm>
                <a:off x="1484919" y="3026060"/>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7" name="Freeform: Shape 56">
                <a:extLst>
                  <a:ext uri="{FF2B5EF4-FFF2-40B4-BE49-F238E27FC236}">
                    <a16:creationId xmlns:a16="http://schemas.microsoft.com/office/drawing/2014/main" id="{A958E646-18B1-B242-2F59-7E6A4AD4B1DB}"/>
                  </a:ext>
                </a:extLst>
              </p:cNvPr>
              <p:cNvSpPr/>
              <p:nvPr/>
            </p:nvSpPr>
            <p:spPr>
              <a:xfrm>
                <a:off x="1007807" y="2894236"/>
                <a:ext cx="139337" cy="357051"/>
              </a:xfrm>
              <a:custGeom>
                <a:avLst/>
                <a:gdLst>
                  <a:gd name="connsiteX0" fmla="*/ 139337 w 139337"/>
                  <a:gd name="connsiteY0" fmla="*/ 0 h 357051"/>
                  <a:gd name="connsiteX1" fmla="*/ 26126 w 139337"/>
                  <a:gd name="connsiteY1" fmla="*/ 78377 h 357051"/>
                  <a:gd name="connsiteX2" fmla="*/ 34834 w 139337"/>
                  <a:gd name="connsiteY2" fmla="*/ 174171 h 357051"/>
                  <a:gd name="connsiteX3" fmla="*/ 69669 w 139337"/>
                  <a:gd name="connsiteY3" fmla="*/ 287383 h 357051"/>
                  <a:gd name="connsiteX4" fmla="*/ 0 w 139337"/>
                  <a:gd name="connsiteY4" fmla="*/ 357051 h 357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337" h="357051">
                    <a:moveTo>
                      <a:pt x="139337" y="0"/>
                    </a:moveTo>
                    <a:cubicBezTo>
                      <a:pt x="91440" y="24674"/>
                      <a:pt x="43543" y="49349"/>
                      <a:pt x="26126" y="78377"/>
                    </a:cubicBezTo>
                    <a:cubicBezTo>
                      <a:pt x="8709" y="107405"/>
                      <a:pt x="27577" y="139337"/>
                      <a:pt x="34834" y="174171"/>
                    </a:cubicBezTo>
                    <a:cubicBezTo>
                      <a:pt x="42091" y="209005"/>
                      <a:pt x="75475" y="256903"/>
                      <a:pt x="69669" y="287383"/>
                    </a:cubicBezTo>
                    <a:cubicBezTo>
                      <a:pt x="63863" y="317863"/>
                      <a:pt x="31931" y="337457"/>
                      <a:pt x="0" y="357051"/>
                    </a:cubicBezTo>
                  </a:path>
                </a:pathLst>
              </a:cu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2" name="Group 161">
              <a:extLst>
                <a:ext uri="{FF2B5EF4-FFF2-40B4-BE49-F238E27FC236}">
                  <a16:creationId xmlns:a16="http://schemas.microsoft.com/office/drawing/2014/main" id="{EED2DC93-314E-7B88-DD05-5805D9125B2F}"/>
                </a:ext>
              </a:extLst>
            </p:cNvPr>
            <p:cNvGrpSpPr/>
            <p:nvPr/>
          </p:nvGrpSpPr>
          <p:grpSpPr>
            <a:xfrm>
              <a:off x="888825" y="3027117"/>
              <a:ext cx="532866" cy="607243"/>
              <a:chOff x="1430165" y="2698131"/>
              <a:chExt cx="607723" cy="607243"/>
            </a:xfrm>
          </p:grpSpPr>
          <p:grpSp>
            <p:nvGrpSpPr>
              <p:cNvPr id="65" name="Group 64">
                <a:extLst>
                  <a:ext uri="{FF2B5EF4-FFF2-40B4-BE49-F238E27FC236}">
                    <a16:creationId xmlns:a16="http://schemas.microsoft.com/office/drawing/2014/main" id="{E9A4390B-B389-4787-65BB-84EB1F439AE8}"/>
                  </a:ext>
                </a:extLst>
              </p:cNvPr>
              <p:cNvGrpSpPr/>
              <p:nvPr/>
            </p:nvGrpSpPr>
            <p:grpSpPr>
              <a:xfrm>
                <a:off x="1484919" y="2698131"/>
                <a:ext cx="552969" cy="607243"/>
                <a:chOff x="1484919" y="2698131"/>
                <a:chExt cx="552969" cy="607243"/>
              </a:xfrm>
            </p:grpSpPr>
            <p:cxnSp>
              <p:nvCxnSpPr>
                <p:cNvPr id="60" name="Straight Arrow Connector 59">
                  <a:extLst>
                    <a:ext uri="{FF2B5EF4-FFF2-40B4-BE49-F238E27FC236}">
                      <a16:creationId xmlns:a16="http://schemas.microsoft.com/office/drawing/2014/main" id="{16645C24-DC88-CCC7-E017-BA8054EBD20B}"/>
                    </a:ext>
                  </a:extLst>
                </p:cNvPr>
                <p:cNvCxnSpPr/>
                <p:nvPr/>
              </p:nvCxnSpPr>
              <p:spPr>
                <a:xfrm>
                  <a:off x="1663259" y="3072761"/>
                  <a:ext cx="37462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a16="http://schemas.microsoft.com/office/drawing/2014/main" id="{D05304AC-FAFA-F0EC-4C20-205DB6B6B48B}"/>
                    </a:ext>
                  </a:extLst>
                </p:cNvPr>
                <p:cNvCxnSpPr>
                  <a:cxnSpLocks/>
                </p:cNvCxnSpPr>
                <p:nvPr/>
              </p:nvCxnSpPr>
              <p:spPr>
                <a:xfrm rot="16200000">
                  <a:off x="1481966" y="2885446"/>
                  <a:ext cx="374629" cy="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9BA0A4D5-05FD-8DC4-E554-7369B809B530}"/>
                    </a:ext>
                  </a:extLst>
                </p:cNvPr>
                <p:cNvCxnSpPr>
                  <a:cxnSpLocks/>
                </p:cNvCxnSpPr>
                <p:nvPr/>
              </p:nvCxnSpPr>
              <p:spPr>
                <a:xfrm flipH="1">
                  <a:off x="1484919" y="3067781"/>
                  <a:ext cx="194372" cy="237593"/>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pic>
            <p:nvPicPr>
              <p:cNvPr id="156" name="Picture 155" descr="Icon&#10;&#10;Description automatically generated">
                <a:extLst>
                  <a:ext uri="{FF2B5EF4-FFF2-40B4-BE49-F238E27FC236}">
                    <a16:creationId xmlns:a16="http://schemas.microsoft.com/office/drawing/2014/main" id="{40A48C69-20D1-B612-4994-8457658A4518}"/>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17332" y="2762368"/>
                <a:ext cx="281407" cy="226689"/>
              </a:xfrm>
              <a:prstGeom prst="rect">
                <a:avLst/>
              </a:prstGeom>
              <a:scene3d>
                <a:camera prst="isometricTopUp"/>
                <a:lightRig rig="threePt" dir="t"/>
              </a:scene3d>
            </p:spPr>
          </p:pic>
          <p:pic>
            <p:nvPicPr>
              <p:cNvPr id="159" name="Picture 158">
                <a:extLst>
                  <a:ext uri="{FF2B5EF4-FFF2-40B4-BE49-F238E27FC236}">
                    <a16:creationId xmlns:a16="http://schemas.microsoft.com/office/drawing/2014/main" id="{7F85ABAE-C281-CFED-5E99-C793E8772D46}"/>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430165" y="3028013"/>
                <a:ext cx="281407" cy="226689"/>
              </a:xfrm>
              <a:prstGeom prst="rect">
                <a:avLst/>
              </a:prstGeom>
              <a:scene3d>
                <a:camera prst="isometricOffAxis2Left"/>
                <a:lightRig rig="threePt" dir="t"/>
              </a:scene3d>
            </p:spPr>
          </p:pic>
          <p:pic>
            <p:nvPicPr>
              <p:cNvPr id="161" name="Picture 160" descr="A picture containing logo&#10;&#10;Description automatically generated">
                <a:extLst>
                  <a:ext uri="{FF2B5EF4-FFF2-40B4-BE49-F238E27FC236}">
                    <a16:creationId xmlns:a16="http://schemas.microsoft.com/office/drawing/2014/main" id="{98C94E36-3189-A837-20AF-0975F8892168}"/>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28376" y="2954436"/>
                <a:ext cx="281407" cy="226689"/>
              </a:xfrm>
              <a:prstGeom prst="rect">
                <a:avLst/>
              </a:prstGeom>
              <a:scene3d>
                <a:camera prst="isometricOffAxis2Right"/>
                <a:lightRig rig="threePt" dir="t"/>
              </a:scene3d>
            </p:spPr>
          </p:pic>
        </p:grpSp>
      </p:grpSp>
      <p:grpSp>
        <p:nvGrpSpPr>
          <p:cNvPr id="10" name="Group 9">
            <a:extLst>
              <a:ext uri="{FF2B5EF4-FFF2-40B4-BE49-F238E27FC236}">
                <a16:creationId xmlns:a16="http://schemas.microsoft.com/office/drawing/2014/main" id="{EB4477FB-25A9-9F50-7410-E8F24C874068}"/>
              </a:ext>
            </a:extLst>
          </p:cNvPr>
          <p:cNvGrpSpPr/>
          <p:nvPr/>
        </p:nvGrpSpPr>
        <p:grpSpPr>
          <a:xfrm>
            <a:off x="3636014" y="2328537"/>
            <a:ext cx="976476" cy="932043"/>
            <a:chOff x="2043644" y="2724299"/>
            <a:chExt cx="976476" cy="932043"/>
          </a:xfrm>
        </p:grpSpPr>
        <p:sp>
          <p:nvSpPr>
            <p:cNvPr id="97" name="TextBox 96">
              <a:extLst>
                <a:ext uri="{FF2B5EF4-FFF2-40B4-BE49-F238E27FC236}">
                  <a16:creationId xmlns:a16="http://schemas.microsoft.com/office/drawing/2014/main" id="{1017B45E-62FF-A98A-EF15-230C9F35219B}"/>
                </a:ext>
              </a:extLst>
            </p:cNvPr>
            <p:cNvSpPr txBox="1"/>
            <p:nvPr/>
          </p:nvSpPr>
          <p:spPr>
            <a:xfrm>
              <a:off x="2043644" y="2724299"/>
              <a:ext cx="944682" cy="307777"/>
            </a:xfrm>
            <a:prstGeom prst="rect">
              <a:avLst/>
            </a:prstGeom>
            <a:noFill/>
          </p:spPr>
          <p:txBody>
            <a:bodyPr wrap="none" rtlCol="0">
              <a:spAutoFit/>
            </a:bodyPr>
            <a:lstStyle/>
            <a:p>
              <a:r>
                <a:rPr lang="en-US" sz="1400" b="1" i="1"/>
                <a:t>Truss/Link</a:t>
              </a:r>
            </a:p>
          </p:txBody>
        </p:sp>
        <p:grpSp>
          <p:nvGrpSpPr>
            <p:cNvPr id="130" name="Group 129">
              <a:extLst>
                <a:ext uri="{FF2B5EF4-FFF2-40B4-BE49-F238E27FC236}">
                  <a16:creationId xmlns:a16="http://schemas.microsoft.com/office/drawing/2014/main" id="{12B0027D-4E93-C3E2-78B9-B2CF99E4DE74}"/>
                </a:ext>
              </a:extLst>
            </p:cNvPr>
            <p:cNvGrpSpPr/>
            <p:nvPr/>
          </p:nvGrpSpPr>
          <p:grpSpPr>
            <a:xfrm>
              <a:off x="2088222" y="3230520"/>
              <a:ext cx="513040" cy="357051"/>
              <a:chOff x="1007807" y="2894236"/>
              <a:chExt cx="585112" cy="357051"/>
            </a:xfrm>
          </p:grpSpPr>
          <p:cxnSp>
            <p:nvCxnSpPr>
              <p:cNvPr id="131" name="Straight Connector 130">
                <a:extLst>
                  <a:ext uri="{FF2B5EF4-FFF2-40B4-BE49-F238E27FC236}">
                    <a16:creationId xmlns:a16="http://schemas.microsoft.com/office/drawing/2014/main" id="{77C5F3C1-D1CA-2A6A-7C7A-91ED5628E806}"/>
                  </a:ext>
                </a:extLst>
              </p:cNvPr>
              <p:cNvCxnSpPr>
                <a:cxnSpLocks/>
              </p:cNvCxnSpPr>
              <p:nvPr/>
            </p:nvCxnSpPr>
            <p:spPr>
              <a:xfrm>
                <a:off x="1059389" y="3072762"/>
                <a:ext cx="473327" cy="0"/>
              </a:xfrm>
              <a:prstGeom prst="line">
                <a:avLst/>
              </a:prstGeom>
              <a:ln w="28575"/>
            </p:spPr>
            <p:style>
              <a:lnRef idx="1">
                <a:schemeClr val="dk1"/>
              </a:lnRef>
              <a:fillRef idx="0">
                <a:schemeClr val="dk1"/>
              </a:fillRef>
              <a:effectRef idx="0">
                <a:schemeClr val="dk1"/>
              </a:effectRef>
              <a:fontRef idx="minor">
                <a:schemeClr val="tx1"/>
              </a:fontRef>
            </p:style>
          </p:cxnSp>
          <p:sp>
            <p:nvSpPr>
              <p:cNvPr id="132" name="Oval 131">
                <a:extLst>
                  <a:ext uri="{FF2B5EF4-FFF2-40B4-BE49-F238E27FC236}">
                    <a16:creationId xmlns:a16="http://schemas.microsoft.com/office/drawing/2014/main" id="{A2665C87-CB82-3FC6-0B3D-7D500F05492D}"/>
                  </a:ext>
                </a:extLst>
              </p:cNvPr>
              <p:cNvSpPr>
                <a:spLocks noChangeAspect="1"/>
              </p:cNvSpPr>
              <p:nvPr/>
            </p:nvSpPr>
            <p:spPr>
              <a:xfrm>
                <a:off x="1484919" y="3026060"/>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3" name="Freeform: Shape 132">
                <a:extLst>
                  <a:ext uri="{FF2B5EF4-FFF2-40B4-BE49-F238E27FC236}">
                    <a16:creationId xmlns:a16="http://schemas.microsoft.com/office/drawing/2014/main" id="{67FC0FEA-5BB7-8B2E-F02C-854EB3722707}"/>
                  </a:ext>
                </a:extLst>
              </p:cNvPr>
              <p:cNvSpPr/>
              <p:nvPr/>
            </p:nvSpPr>
            <p:spPr>
              <a:xfrm>
                <a:off x="1007807" y="2894236"/>
                <a:ext cx="139337" cy="357051"/>
              </a:xfrm>
              <a:custGeom>
                <a:avLst/>
                <a:gdLst>
                  <a:gd name="connsiteX0" fmla="*/ 139337 w 139337"/>
                  <a:gd name="connsiteY0" fmla="*/ 0 h 357051"/>
                  <a:gd name="connsiteX1" fmla="*/ 26126 w 139337"/>
                  <a:gd name="connsiteY1" fmla="*/ 78377 h 357051"/>
                  <a:gd name="connsiteX2" fmla="*/ 34834 w 139337"/>
                  <a:gd name="connsiteY2" fmla="*/ 174171 h 357051"/>
                  <a:gd name="connsiteX3" fmla="*/ 69669 w 139337"/>
                  <a:gd name="connsiteY3" fmla="*/ 287383 h 357051"/>
                  <a:gd name="connsiteX4" fmla="*/ 0 w 139337"/>
                  <a:gd name="connsiteY4" fmla="*/ 357051 h 357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337" h="357051">
                    <a:moveTo>
                      <a:pt x="139337" y="0"/>
                    </a:moveTo>
                    <a:cubicBezTo>
                      <a:pt x="91440" y="24674"/>
                      <a:pt x="43543" y="49349"/>
                      <a:pt x="26126" y="78377"/>
                    </a:cubicBezTo>
                    <a:cubicBezTo>
                      <a:pt x="8709" y="107405"/>
                      <a:pt x="27577" y="139337"/>
                      <a:pt x="34834" y="174171"/>
                    </a:cubicBezTo>
                    <a:cubicBezTo>
                      <a:pt x="42091" y="209005"/>
                      <a:pt x="75475" y="256903"/>
                      <a:pt x="69669" y="287383"/>
                    </a:cubicBezTo>
                    <a:cubicBezTo>
                      <a:pt x="63863" y="317863"/>
                      <a:pt x="31931" y="337457"/>
                      <a:pt x="0" y="357051"/>
                    </a:cubicBezTo>
                  </a:path>
                </a:pathLst>
              </a:cu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6" name="Group 165">
              <a:extLst>
                <a:ext uri="{FF2B5EF4-FFF2-40B4-BE49-F238E27FC236}">
                  <a16:creationId xmlns:a16="http://schemas.microsoft.com/office/drawing/2014/main" id="{C00A8FBF-A39A-1551-9018-70B8B6335077}"/>
                </a:ext>
              </a:extLst>
            </p:cNvPr>
            <p:cNvGrpSpPr/>
            <p:nvPr/>
          </p:nvGrpSpPr>
          <p:grpSpPr>
            <a:xfrm>
              <a:off x="2535264" y="3049099"/>
              <a:ext cx="484856" cy="607243"/>
              <a:chOff x="1484919" y="2698131"/>
              <a:chExt cx="552969" cy="607243"/>
            </a:xfrm>
          </p:grpSpPr>
          <p:cxnSp>
            <p:nvCxnSpPr>
              <p:cNvPr id="170" name="Straight Arrow Connector 169">
                <a:extLst>
                  <a:ext uri="{FF2B5EF4-FFF2-40B4-BE49-F238E27FC236}">
                    <a16:creationId xmlns:a16="http://schemas.microsoft.com/office/drawing/2014/main" id="{E982243A-F450-F0A6-D81E-434675DE6B0C}"/>
                  </a:ext>
                </a:extLst>
              </p:cNvPr>
              <p:cNvCxnSpPr/>
              <p:nvPr/>
            </p:nvCxnSpPr>
            <p:spPr>
              <a:xfrm>
                <a:off x="1663259" y="3072761"/>
                <a:ext cx="37462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Straight Arrow Connector 170">
                <a:extLst>
                  <a:ext uri="{FF2B5EF4-FFF2-40B4-BE49-F238E27FC236}">
                    <a16:creationId xmlns:a16="http://schemas.microsoft.com/office/drawing/2014/main" id="{4FAD322E-5923-04D5-B8BE-9D808AF1C42C}"/>
                  </a:ext>
                </a:extLst>
              </p:cNvPr>
              <p:cNvCxnSpPr>
                <a:cxnSpLocks/>
              </p:cNvCxnSpPr>
              <p:nvPr/>
            </p:nvCxnSpPr>
            <p:spPr>
              <a:xfrm rot="16200000">
                <a:off x="1481966" y="2885446"/>
                <a:ext cx="374629" cy="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2" name="Straight Arrow Connector 171">
                <a:extLst>
                  <a:ext uri="{FF2B5EF4-FFF2-40B4-BE49-F238E27FC236}">
                    <a16:creationId xmlns:a16="http://schemas.microsoft.com/office/drawing/2014/main" id="{E7D80CCC-4704-6DF3-A168-61D2BAD20489}"/>
                  </a:ext>
                </a:extLst>
              </p:cNvPr>
              <p:cNvCxnSpPr>
                <a:cxnSpLocks/>
              </p:cNvCxnSpPr>
              <p:nvPr/>
            </p:nvCxnSpPr>
            <p:spPr>
              <a:xfrm flipH="1">
                <a:off x="1484919" y="3067781"/>
                <a:ext cx="194372" cy="237593"/>
              </a:xfrm>
              <a:prstGeom prst="straightConnector1">
                <a:avLst/>
              </a:prstGeom>
              <a:ln>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99" name="TextBox 98">
            <a:extLst>
              <a:ext uri="{FF2B5EF4-FFF2-40B4-BE49-F238E27FC236}">
                <a16:creationId xmlns:a16="http://schemas.microsoft.com/office/drawing/2014/main" id="{4F097E36-438B-1BBD-8283-B7584E061CCE}"/>
              </a:ext>
            </a:extLst>
          </p:cNvPr>
          <p:cNvSpPr txBox="1"/>
          <p:nvPr/>
        </p:nvSpPr>
        <p:spPr>
          <a:xfrm>
            <a:off x="1155526" y="2031666"/>
            <a:ext cx="1100811" cy="307777"/>
          </a:xfrm>
          <a:prstGeom prst="rect">
            <a:avLst/>
          </a:prstGeom>
          <a:noFill/>
        </p:spPr>
        <p:txBody>
          <a:bodyPr wrap="square" rtlCol="0">
            <a:spAutoFit/>
          </a:bodyPr>
          <a:lstStyle/>
          <a:p>
            <a:pPr algn="ctr"/>
            <a:r>
              <a:rPr lang="en-US" sz="1400" b="1"/>
              <a:t>2-node line</a:t>
            </a:r>
          </a:p>
        </p:txBody>
      </p:sp>
      <p:grpSp>
        <p:nvGrpSpPr>
          <p:cNvPr id="103" name="Group 102">
            <a:extLst>
              <a:ext uri="{FF2B5EF4-FFF2-40B4-BE49-F238E27FC236}">
                <a16:creationId xmlns:a16="http://schemas.microsoft.com/office/drawing/2014/main" id="{47CF522D-171A-BF5D-294D-27FE0225828C}"/>
              </a:ext>
            </a:extLst>
          </p:cNvPr>
          <p:cNvGrpSpPr/>
          <p:nvPr/>
        </p:nvGrpSpPr>
        <p:grpSpPr>
          <a:xfrm>
            <a:off x="786291" y="2843097"/>
            <a:ext cx="1978759" cy="115298"/>
            <a:chOff x="1211185" y="4052917"/>
            <a:chExt cx="2256735" cy="115298"/>
          </a:xfrm>
        </p:grpSpPr>
        <p:cxnSp>
          <p:nvCxnSpPr>
            <p:cNvPr id="134" name="Straight Connector 133">
              <a:extLst>
                <a:ext uri="{FF2B5EF4-FFF2-40B4-BE49-F238E27FC236}">
                  <a16:creationId xmlns:a16="http://schemas.microsoft.com/office/drawing/2014/main" id="{CA294B83-ACF6-1F08-05DC-B20E22F8344B}"/>
                </a:ext>
              </a:extLst>
            </p:cNvPr>
            <p:cNvCxnSpPr/>
            <p:nvPr/>
          </p:nvCxnSpPr>
          <p:spPr>
            <a:xfrm>
              <a:off x="1285065" y="4106917"/>
              <a:ext cx="2122652" cy="0"/>
            </a:xfrm>
            <a:prstGeom prst="line">
              <a:avLst/>
            </a:prstGeom>
            <a:ln w="28575"/>
          </p:spPr>
          <p:style>
            <a:lnRef idx="1">
              <a:schemeClr val="dk1"/>
            </a:lnRef>
            <a:fillRef idx="0">
              <a:schemeClr val="dk1"/>
            </a:fillRef>
            <a:effectRef idx="0">
              <a:schemeClr val="dk1"/>
            </a:effectRef>
            <a:fontRef idx="minor">
              <a:schemeClr val="tx1"/>
            </a:fontRef>
          </p:style>
        </p:cxnSp>
        <p:sp>
          <p:nvSpPr>
            <p:cNvPr id="135" name="Oval 134">
              <a:extLst>
                <a:ext uri="{FF2B5EF4-FFF2-40B4-BE49-F238E27FC236}">
                  <a16:creationId xmlns:a16="http://schemas.microsoft.com/office/drawing/2014/main" id="{4F3BC9AA-1719-5AE0-7D9E-C5A968C40210}"/>
                </a:ext>
              </a:extLst>
            </p:cNvPr>
            <p:cNvSpPr>
              <a:spLocks noChangeAspect="1"/>
            </p:cNvSpPr>
            <p:nvPr/>
          </p:nvSpPr>
          <p:spPr>
            <a:xfrm>
              <a:off x="1211185" y="4052917"/>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6" name="Oval 135">
              <a:extLst>
                <a:ext uri="{FF2B5EF4-FFF2-40B4-BE49-F238E27FC236}">
                  <a16:creationId xmlns:a16="http://schemas.microsoft.com/office/drawing/2014/main" id="{8E61D976-A27F-C0FC-A31B-1AB1DB063179}"/>
                </a:ext>
              </a:extLst>
            </p:cNvPr>
            <p:cNvSpPr>
              <a:spLocks noChangeAspect="1"/>
            </p:cNvSpPr>
            <p:nvPr/>
          </p:nvSpPr>
          <p:spPr>
            <a:xfrm>
              <a:off x="3359920" y="4060215"/>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137" name="TextBox 136">
            <a:extLst>
              <a:ext uri="{FF2B5EF4-FFF2-40B4-BE49-F238E27FC236}">
                <a16:creationId xmlns:a16="http://schemas.microsoft.com/office/drawing/2014/main" id="{6465D3E7-ECC0-B318-56CA-20EF0650F061}"/>
              </a:ext>
            </a:extLst>
          </p:cNvPr>
          <p:cNvSpPr txBox="1"/>
          <p:nvPr/>
        </p:nvSpPr>
        <p:spPr>
          <a:xfrm>
            <a:off x="1173666" y="2915612"/>
            <a:ext cx="1086076" cy="307777"/>
          </a:xfrm>
          <a:prstGeom prst="rect">
            <a:avLst/>
          </a:prstGeom>
          <a:noFill/>
        </p:spPr>
        <p:txBody>
          <a:bodyPr wrap="square" rtlCol="0">
            <a:spAutoFit/>
          </a:bodyPr>
          <a:lstStyle/>
          <a:p>
            <a:pPr algn="ctr"/>
            <a:r>
              <a:rPr lang="en-US" sz="1400" b="1"/>
              <a:t>3-node line</a:t>
            </a:r>
          </a:p>
        </p:txBody>
      </p:sp>
      <p:sp>
        <p:nvSpPr>
          <p:cNvPr id="138" name="Oval 137">
            <a:extLst>
              <a:ext uri="{FF2B5EF4-FFF2-40B4-BE49-F238E27FC236}">
                <a16:creationId xmlns:a16="http://schemas.microsoft.com/office/drawing/2014/main" id="{C2258119-9887-A106-0461-C167D70166AC}"/>
              </a:ext>
            </a:extLst>
          </p:cNvPr>
          <p:cNvSpPr>
            <a:spLocks noChangeAspect="1"/>
          </p:cNvSpPr>
          <p:nvPr/>
        </p:nvSpPr>
        <p:spPr>
          <a:xfrm>
            <a:off x="1735679" y="2850395"/>
            <a:ext cx="94697"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A122F88D-4CD3-B89B-6EEE-9558DEA718F5}"/>
              </a:ext>
            </a:extLst>
          </p:cNvPr>
          <p:cNvSpPr txBox="1"/>
          <p:nvPr/>
        </p:nvSpPr>
        <p:spPr>
          <a:xfrm>
            <a:off x="7839623" y="3223389"/>
            <a:ext cx="2141183" cy="2339102"/>
          </a:xfrm>
          <a:prstGeom prst="rect">
            <a:avLst/>
          </a:prstGeom>
          <a:noFill/>
        </p:spPr>
        <p:txBody>
          <a:bodyPr wrap="square">
            <a:spAutoFit/>
          </a:bodyPr>
          <a:lstStyle/>
          <a:p>
            <a:r>
              <a:rPr lang="en-US" b="1" i="0">
                <a:solidFill>
                  <a:schemeClr val="accent5"/>
                </a:solidFill>
                <a:effectLst/>
              </a:rPr>
              <a:t>Euler-Bernoulli</a:t>
            </a:r>
          </a:p>
          <a:p>
            <a:pPr marL="285750" indent="-285750">
              <a:buFont typeface="Arial" panose="020B0604020202020204" pitchFamily="34" charset="0"/>
              <a:buChar char="•"/>
            </a:pPr>
            <a:r>
              <a:rPr lang="en-US" sz="1600"/>
              <a:t>Cross-section remains perpendicular to the bending line</a:t>
            </a:r>
          </a:p>
          <a:p>
            <a:pPr marL="285750" indent="-285750">
              <a:buFont typeface="Arial" panose="020B0604020202020204" pitchFamily="34" charset="0"/>
              <a:buChar char="•"/>
            </a:pPr>
            <a:r>
              <a:rPr lang="en-US" sz="1600"/>
              <a:t>Shear deformation is neglected</a:t>
            </a:r>
          </a:p>
          <a:p>
            <a:pPr marL="285750" indent="-285750">
              <a:buFont typeface="Arial" panose="020B0604020202020204" pitchFamily="34" charset="0"/>
              <a:buChar char="•"/>
            </a:pPr>
            <a:r>
              <a:rPr lang="en-US" sz="1600"/>
              <a:t>Applicable to slender beams</a:t>
            </a:r>
          </a:p>
        </p:txBody>
      </p:sp>
      <p:sp>
        <p:nvSpPr>
          <p:cNvPr id="45" name="TextBox 44">
            <a:extLst>
              <a:ext uri="{FF2B5EF4-FFF2-40B4-BE49-F238E27FC236}">
                <a16:creationId xmlns:a16="http://schemas.microsoft.com/office/drawing/2014/main" id="{858D722A-200F-0C69-F3D3-050C44CCBA74}"/>
              </a:ext>
            </a:extLst>
          </p:cNvPr>
          <p:cNvSpPr txBox="1"/>
          <p:nvPr/>
        </p:nvSpPr>
        <p:spPr>
          <a:xfrm>
            <a:off x="9875813" y="3243468"/>
            <a:ext cx="2141183" cy="2092881"/>
          </a:xfrm>
          <a:prstGeom prst="rect">
            <a:avLst/>
          </a:prstGeom>
          <a:noFill/>
        </p:spPr>
        <p:txBody>
          <a:bodyPr wrap="square">
            <a:spAutoFit/>
          </a:bodyPr>
          <a:lstStyle/>
          <a:p>
            <a:r>
              <a:rPr lang="en-US" b="1" i="0">
                <a:solidFill>
                  <a:schemeClr val="accent3"/>
                </a:solidFill>
                <a:effectLst/>
              </a:rPr>
              <a:t>Timoshenko</a:t>
            </a:r>
          </a:p>
          <a:p>
            <a:pPr marL="285750" indent="-285750">
              <a:buFont typeface="Arial" panose="020B0604020202020204" pitchFamily="34" charset="0"/>
              <a:buChar char="•"/>
            </a:pPr>
            <a:r>
              <a:rPr lang="en-US" sz="1600"/>
              <a:t>Cross-section can rotate in relation to the bending line</a:t>
            </a:r>
          </a:p>
          <a:p>
            <a:pPr marL="285750" indent="-285750">
              <a:buFont typeface="Arial" panose="020B0604020202020204" pitchFamily="34" charset="0"/>
              <a:buChar char="•"/>
            </a:pPr>
            <a:r>
              <a:rPr lang="en-US" sz="1600"/>
              <a:t>Shear deformation is considered</a:t>
            </a:r>
          </a:p>
          <a:p>
            <a:pPr marL="285750" indent="-285750">
              <a:buFont typeface="Arial" panose="020B0604020202020204" pitchFamily="34" charset="0"/>
              <a:buChar char="•"/>
            </a:pPr>
            <a:r>
              <a:rPr lang="en-US" sz="1600"/>
              <a:t>Applicable to stubby beams</a:t>
            </a:r>
          </a:p>
        </p:txBody>
      </p:sp>
      <p:sp>
        <p:nvSpPr>
          <p:cNvPr id="47" name="TextBox 46">
            <a:extLst>
              <a:ext uri="{FF2B5EF4-FFF2-40B4-BE49-F238E27FC236}">
                <a16:creationId xmlns:a16="http://schemas.microsoft.com/office/drawing/2014/main" id="{4A37A92D-2BE1-92F9-B8A4-1B593120B9DD}"/>
              </a:ext>
            </a:extLst>
          </p:cNvPr>
          <p:cNvSpPr txBox="1"/>
          <p:nvPr/>
        </p:nvSpPr>
        <p:spPr>
          <a:xfrm>
            <a:off x="2478648" y="886645"/>
            <a:ext cx="2653675" cy="369332"/>
          </a:xfrm>
          <a:prstGeom prst="rect">
            <a:avLst/>
          </a:prstGeom>
          <a:noFill/>
        </p:spPr>
        <p:txBody>
          <a:bodyPr wrap="none" rtlCol="0">
            <a:spAutoFit/>
          </a:bodyPr>
          <a:lstStyle/>
          <a:p>
            <a:r>
              <a:rPr lang="en-US" u="sng"/>
              <a:t>Degrees of Freedom (DoF)</a:t>
            </a:r>
          </a:p>
        </p:txBody>
      </p:sp>
      <p:sp>
        <p:nvSpPr>
          <p:cNvPr id="48" name="TextBox 47">
            <a:extLst>
              <a:ext uri="{FF2B5EF4-FFF2-40B4-BE49-F238E27FC236}">
                <a16:creationId xmlns:a16="http://schemas.microsoft.com/office/drawing/2014/main" id="{62F83D90-8CB9-0525-C4E0-50965D1FAABB}"/>
              </a:ext>
            </a:extLst>
          </p:cNvPr>
          <p:cNvSpPr txBox="1"/>
          <p:nvPr/>
        </p:nvSpPr>
        <p:spPr>
          <a:xfrm>
            <a:off x="9160938" y="873796"/>
            <a:ext cx="1429750" cy="369332"/>
          </a:xfrm>
          <a:prstGeom prst="rect">
            <a:avLst/>
          </a:prstGeom>
          <a:noFill/>
        </p:spPr>
        <p:txBody>
          <a:bodyPr wrap="none" rtlCol="0">
            <a:spAutoFit/>
          </a:bodyPr>
          <a:lstStyle/>
          <a:p>
            <a:r>
              <a:rPr lang="en-US" u="sng"/>
              <a:t>Beam Theory</a:t>
            </a:r>
          </a:p>
        </p:txBody>
      </p:sp>
      <p:sp>
        <p:nvSpPr>
          <p:cNvPr id="50" name="TextBox 49">
            <a:extLst>
              <a:ext uri="{FF2B5EF4-FFF2-40B4-BE49-F238E27FC236}">
                <a16:creationId xmlns:a16="http://schemas.microsoft.com/office/drawing/2014/main" id="{1BC1688B-C029-B038-A47F-FD5BC37F282D}"/>
              </a:ext>
            </a:extLst>
          </p:cNvPr>
          <p:cNvSpPr txBox="1"/>
          <p:nvPr/>
        </p:nvSpPr>
        <p:spPr>
          <a:xfrm>
            <a:off x="342236" y="3554985"/>
            <a:ext cx="4447374" cy="307777"/>
          </a:xfrm>
          <a:prstGeom prst="rect">
            <a:avLst/>
          </a:prstGeom>
          <a:noFill/>
        </p:spPr>
        <p:txBody>
          <a:bodyPr wrap="square">
            <a:spAutoFit/>
          </a:bodyPr>
          <a:lstStyle/>
          <a:p>
            <a:pPr algn="ctr"/>
            <a:r>
              <a:rPr lang="en-US" sz="1400" b="1"/>
              <a:t>1D elements in Ansys Mechanical for structural analysis*</a:t>
            </a:r>
          </a:p>
        </p:txBody>
      </p:sp>
      <p:pic>
        <p:nvPicPr>
          <p:cNvPr id="52" name="Picture 51">
            <a:extLst>
              <a:ext uri="{FF2B5EF4-FFF2-40B4-BE49-F238E27FC236}">
                <a16:creationId xmlns:a16="http://schemas.microsoft.com/office/drawing/2014/main" id="{2C359831-08F5-FF66-E829-B9B469223D36}"/>
              </a:ext>
            </a:extLst>
          </p:cNvPr>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Layer>
                </a14:imgProps>
              </a:ext>
            </a:extLst>
          </a:blip>
          <a:stretch>
            <a:fillRect/>
          </a:stretch>
        </p:blipFill>
        <p:spPr>
          <a:xfrm>
            <a:off x="5144471" y="1372503"/>
            <a:ext cx="2112930" cy="2139452"/>
          </a:xfrm>
          <a:prstGeom prst="rect">
            <a:avLst/>
          </a:prstGeom>
          <a:ln>
            <a:solidFill>
              <a:schemeClr val="tx1"/>
            </a:solidFill>
          </a:ln>
        </p:spPr>
      </p:pic>
      <p:sp>
        <p:nvSpPr>
          <p:cNvPr id="56" name="TextBox 55">
            <a:extLst>
              <a:ext uri="{FF2B5EF4-FFF2-40B4-BE49-F238E27FC236}">
                <a16:creationId xmlns:a16="http://schemas.microsoft.com/office/drawing/2014/main" id="{F63BCD00-4C7B-EB8D-A855-C9F0E97E2182}"/>
              </a:ext>
            </a:extLst>
          </p:cNvPr>
          <p:cNvSpPr txBox="1"/>
          <p:nvPr/>
        </p:nvSpPr>
        <p:spPr>
          <a:xfrm>
            <a:off x="7633811" y="5720844"/>
            <a:ext cx="4282137" cy="646331"/>
          </a:xfrm>
          <a:prstGeom prst="rect">
            <a:avLst/>
          </a:prstGeom>
          <a:noFill/>
        </p:spPr>
        <p:txBody>
          <a:bodyPr wrap="square" rtlCol="0">
            <a:spAutoFit/>
          </a:bodyPr>
          <a:lstStyle/>
          <a:p>
            <a:pPr algn="just"/>
            <a:r>
              <a:rPr lang="en-US" sz="1200" b="1" i="1"/>
              <a:t>Note: </a:t>
            </a:r>
            <a:r>
              <a:rPr lang="en-US" sz="1200" i="1"/>
              <a:t>*Please see documentation for specific applicability.</a:t>
            </a:r>
          </a:p>
          <a:p>
            <a:pPr algn="just"/>
            <a:r>
              <a:rPr lang="en-US" sz="1200" i="1"/>
              <a:t>           </a:t>
            </a:r>
            <a:r>
              <a:rPr lang="en-US" sz="1200"/>
              <a:t>†</a:t>
            </a:r>
            <a:r>
              <a:rPr lang="en-US" sz="1200" i="1"/>
              <a:t>The beam element BEAM188 follows the Timoshenko     </a:t>
            </a:r>
            <a:r>
              <a:rPr lang="en-US" sz="1200" i="1">
                <a:solidFill>
                  <a:schemeClr val="bg2"/>
                </a:solidFill>
              </a:rPr>
              <a:t>_____</a:t>
            </a:r>
            <a:r>
              <a:rPr lang="en-US" sz="1200" i="1"/>
              <a:t>beam theory</a:t>
            </a:r>
            <a:r>
              <a:rPr lang="en-GB" sz="1200" i="1"/>
              <a:t>.</a:t>
            </a:r>
            <a:endParaRPr lang="en-US" sz="1200" i="1"/>
          </a:p>
        </p:txBody>
      </p:sp>
      <mc:AlternateContent xmlns:mc="http://schemas.openxmlformats.org/markup-compatibility/2006" xmlns:a14="http://schemas.microsoft.com/office/drawing/2010/main">
        <mc:Choice Requires="a14">
          <p:graphicFrame>
            <p:nvGraphicFramePr>
              <p:cNvPr id="59" name="Table 60">
                <a:extLst>
                  <a:ext uri="{FF2B5EF4-FFF2-40B4-BE49-F238E27FC236}">
                    <a16:creationId xmlns:a16="http://schemas.microsoft.com/office/drawing/2014/main" id="{AABBCAF1-7B33-8536-1E7E-5C92A0BE2140}"/>
                  </a:ext>
                </a:extLst>
              </p:cNvPr>
              <p:cNvGraphicFramePr>
                <a:graphicFrameLocks noGrp="1"/>
              </p:cNvGraphicFramePr>
              <p:nvPr>
                <p:extLst>
                  <p:ext uri="{D42A27DB-BD31-4B8C-83A1-F6EECF244321}">
                    <p14:modId xmlns:p14="http://schemas.microsoft.com/office/powerpoint/2010/main" val="225226397"/>
                  </p:ext>
                </p:extLst>
              </p:nvPr>
            </p:nvGraphicFramePr>
            <p:xfrm>
              <a:off x="409706" y="3828194"/>
              <a:ext cx="6897820" cy="2194560"/>
            </p:xfrm>
            <a:graphic>
              <a:graphicData uri="http://schemas.openxmlformats.org/drawingml/2006/table">
                <a:tbl>
                  <a:tblPr firstRow="1" bandRow="1">
                    <a:tableStyleId>{5C22544A-7EE6-4342-B048-85BDC9FD1C3A}</a:tableStyleId>
                  </a:tblPr>
                  <a:tblGrid>
                    <a:gridCol w="1257349">
                      <a:extLst>
                        <a:ext uri="{9D8B030D-6E8A-4147-A177-3AD203B41FA5}">
                          <a16:colId xmlns:a16="http://schemas.microsoft.com/office/drawing/2014/main" val="499248664"/>
                        </a:ext>
                      </a:extLst>
                    </a:gridCol>
                    <a:gridCol w="1778527">
                      <a:extLst>
                        <a:ext uri="{9D8B030D-6E8A-4147-A177-3AD203B41FA5}">
                          <a16:colId xmlns:a16="http://schemas.microsoft.com/office/drawing/2014/main" val="1730997319"/>
                        </a:ext>
                      </a:extLst>
                    </a:gridCol>
                    <a:gridCol w="615187">
                      <a:extLst>
                        <a:ext uri="{9D8B030D-6E8A-4147-A177-3AD203B41FA5}">
                          <a16:colId xmlns:a16="http://schemas.microsoft.com/office/drawing/2014/main" val="185847013"/>
                        </a:ext>
                      </a:extLst>
                    </a:gridCol>
                    <a:gridCol w="3246757">
                      <a:extLst>
                        <a:ext uri="{9D8B030D-6E8A-4147-A177-3AD203B41FA5}">
                          <a16:colId xmlns:a16="http://schemas.microsoft.com/office/drawing/2014/main" val="3479300752"/>
                        </a:ext>
                      </a:extLst>
                    </a:gridCol>
                  </a:tblGrid>
                  <a:tr h="246311">
                    <a:tc>
                      <a:txBody>
                        <a:bodyPr/>
                        <a:lstStyle/>
                        <a:p>
                          <a:pPr algn="ctr"/>
                          <a:r>
                            <a:rPr lang="en-US" sz="1200"/>
                            <a:t>Element Name</a:t>
                          </a:r>
                        </a:p>
                      </a:txBody>
                      <a:tcPr>
                        <a:solidFill>
                          <a:schemeClr val="accent1"/>
                        </a:solidFill>
                      </a:tcPr>
                    </a:tc>
                    <a:tc>
                      <a:txBody>
                        <a:bodyPr/>
                        <a:lstStyle/>
                        <a:p>
                          <a:pPr algn="ctr"/>
                          <a:r>
                            <a:rPr lang="en-US" sz="1200"/>
                            <a:t>Analysis &amp; Element Type</a:t>
                          </a:r>
                        </a:p>
                      </a:txBody>
                      <a:tcPr>
                        <a:solidFill>
                          <a:schemeClr val="accent1"/>
                        </a:solidFill>
                      </a:tcPr>
                    </a:tc>
                    <a:tc>
                      <a:txBody>
                        <a:bodyPr/>
                        <a:lstStyle/>
                        <a:p>
                          <a:pPr algn="ctr"/>
                          <a:r>
                            <a:rPr lang="en-US" sz="1200"/>
                            <a:t>DoF</a:t>
                          </a:r>
                        </a:p>
                      </a:txBody>
                      <a:tcPr>
                        <a:solidFill>
                          <a:schemeClr val="accent1"/>
                        </a:solidFill>
                      </a:tcPr>
                    </a:tc>
                    <a:tc>
                      <a:txBody>
                        <a:bodyPr/>
                        <a:lstStyle/>
                        <a:p>
                          <a:pPr algn="ctr"/>
                          <a:r>
                            <a:rPr lang="en-US" sz="1200"/>
                            <a:t>Application</a:t>
                          </a:r>
                        </a:p>
                      </a:txBody>
                      <a:tcPr>
                        <a:solidFill>
                          <a:schemeClr val="accent1"/>
                        </a:solidFill>
                      </a:tcPr>
                    </a:tc>
                    <a:extLst>
                      <a:ext uri="{0D108BD9-81ED-4DB2-BD59-A6C34878D82A}">
                        <a16:rowId xmlns:a16="http://schemas.microsoft.com/office/drawing/2014/main" val="715898326"/>
                      </a:ext>
                    </a:extLst>
                  </a:tr>
                  <a:tr h="410519">
                    <a:tc>
                      <a:txBody>
                        <a:bodyPr/>
                        <a:lstStyle/>
                        <a:p>
                          <a:r>
                            <a:rPr lang="en-US" sz="1200"/>
                            <a:t>BEAM188†/189</a:t>
                          </a:r>
                        </a:p>
                      </a:txBody>
                      <a:tcPr>
                        <a:solidFill>
                          <a:schemeClr val="accent1"/>
                        </a:solidFill>
                      </a:tcPr>
                    </a:tc>
                    <a:tc>
                      <a:txBody>
                        <a:bodyPr/>
                        <a:lstStyle/>
                        <a:p>
                          <a:r>
                            <a:rPr lang="en-US" sz="1200"/>
                            <a:t>2-node/3-node in 3D space</a:t>
                          </a:r>
                        </a:p>
                      </a:txBody>
                      <a:tcPr>
                        <a:solidFill>
                          <a:schemeClr val="accent1"/>
                        </a:solidFill>
                      </a:tcPr>
                    </a:tc>
                    <a:tc>
                      <a:txBody>
                        <a:bodyPr/>
                        <a:lstStyle/>
                        <a:p>
                          <a:r>
                            <a:rPr lang="en-US" sz="1200" err="1"/>
                            <a:t>Ux,y,z</a:t>
                          </a:r>
                          <a:r>
                            <a:rPr lang="en-US" sz="1200"/>
                            <a:t>; </a:t>
                          </a:r>
                          <a14:m>
                            <m:oMath xmlns:m="http://schemas.openxmlformats.org/officeDocument/2006/math">
                              <m:r>
                                <a:rPr lang="en-US" sz="1200" i="1" smtClean="0">
                                  <a:latin typeface="Cambria Math" panose="02040503050406030204" pitchFamily="18" charset="0"/>
                                  <a:ea typeface="Cambria Math" panose="02040503050406030204" pitchFamily="18" charset="0"/>
                                </a:rPr>
                                <m:t>𝜃</m:t>
                              </m:r>
                            </m:oMath>
                          </a14:m>
                          <a:r>
                            <a:rPr lang="en-US" sz="1200" err="1"/>
                            <a:t>x,y,z</a:t>
                          </a:r>
                          <a:r>
                            <a:rPr lang="en-US" sz="1200"/>
                            <a:t> </a:t>
                          </a:r>
                        </a:p>
                      </a:txBody>
                      <a:tcPr>
                        <a:solidFill>
                          <a:schemeClr val="accent1"/>
                        </a:solidFill>
                      </a:tcPr>
                    </a:tc>
                    <a:tc>
                      <a:txBody>
                        <a:bodyPr/>
                        <a:lstStyle/>
                        <a:p>
                          <a:r>
                            <a:rPr lang="en-US" sz="1200"/>
                            <a:t>Long, thin pieces of structural continua</a:t>
                          </a:r>
                        </a:p>
                      </a:txBody>
                      <a:tcPr>
                        <a:solidFill>
                          <a:schemeClr val="accent1"/>
                        </a:solidFill>
                      </a:tcPr>
                    </a:tc>
                    <a:extLst>
                      <a:ext uri="{0D108BD9-81ED-4DB2-BD59-A6C34878D82A}">
                        <a16:rowId xmlns:a16="http://schemas.microsoft.com/office/drawing/2014/main" val="2145711171"/>
                      </a:ext>
                    </a:extLst>
                  </a:tr>
                  <a:tr h="4105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PIPE2887289</a:t>
                          </a:r>
                        </a:p>
                      </a:txBody>
                      <a:tcPr>
                        <a:solidFill>
                          <a:schemeClr val="accent1"/>
                        </a:solidFill>
                      </a:tcPr>
                    </a:tc>
                    <a:tc>
                      <a:txBody>
                        <a:bodyPr/>
                        <a:lstStyle/>
                        <a:p>
                          <a:r>
                            <a:rPr lang="en-US" sz="1200"/>
                            <a:t>2-node/3-node in 3D space</a:t>
                          </a:r>
                        </a:p>
                      </a:txBody>
                      <a:tcPr>
                        <a:solidFill>
                          <a:schemeClr val="accent1"/>
                        </a:solidFill>
                      </a:tcPr>
                    </a:tc>
                    <a:tc>
                      <a:txBody>
                        <a:bodyPr/>
                        <a:lstStyle/>
                        <a:p>
                          <a:r>
                            <a:rPr lang="en-US" sz="1200"/>
                            <a:t>Ux,y,z; </a:t>
                          </a:r>
                          <a14:m>
                            <m:oMath xmlns:m="http://schemas.openxmlformats.org/officeDocument/2006/math">
                              <m:r>
                                <a:rPr lang="en-US" sz="1200" i="1" smtClean="0">
                                  <a:latin typeface="Cambria Math" panose="02040503050406030204" pitchFamily="18" charset="0"/>
                                  <a:ea typeface="Cambria Math" panose="02040503050406030204" pitchFamily="18" charset="0"/>
                                </a:rPr>
                                <m:t>𝜃</m:t>
                              </m:r>
                            </m:oMath>
                          </a14:m>
                          <a:r>
                            <a:rPr lang="en-US" sz="1200" err="1"/>
                            <a:t>x,y,z</a:t>
                          </a:r>
                          <a:r>
                            <a:rPr lang="en-US" sz="1200"/>
                            <a:t> </a:t>
                          </a:r>
                        </a:p>
                      </a:txBody>
                      <a:tcPr>
                        <a:solidFill>
                          <a:schemeClr val="accent1"/>
                        </a:solidFill>
                      </a:tcPr>
                    </a:tc>
                    <a:tc>
                      <a:txBody>
                        <a:bodyPr/>
                        <a:lstStyle/>
                        <a:p>
                          <a:r>
                            <a:rPr lang="en-US" sz="1200"/>
                            <a:t>Straight, slender to moderately stubby pipe structures</a:t>
                          </a:r>
                        </a:p>
                      </a:txBody>
                      <a:tcPr>
                        <a:solidFill>
                          <a:schemeClr val="accent1"/>
                        </a:solidFill>
                      </a:tcPr>
                    </a:tc>
                    <a:extLst>
                      <a:ext uri="{0D108BD9-81ED-4DB2-BD59-A6C34878D82A}">
                        <a16:rowId xmlns:a16="http://schemas.microsoft.com/office/drawing/2014/main" val="150207995"/>
                      </a:ext>
                    </a:extLst>
                  </a:tr>
                  <a:tr h="246311">
                    <a:tc>
                      <a:txBody>
                        <a:bodyPr/>
                        <a:lstStyle/>
                        <a:p>
                          <a:r>
                            <a:rPr lang="en-US" sz="1200"/>
                            <a:t>LINK180</a:t>
                          </a:r>
                        </a:p>
                      </a:txBody>
                      <a:tcP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2-node in 3D space</a:t>
                          </a:r>
                        </a:p>
                      </a:txBody>
                      <a:tcPr>
                        <a:solidFill>
                          <a:schemeClr val="accent1"/>
                        </a:solidFill>
                      </a:tcPr>
                    </a:tc>
                    <a:tc>
                      <a:txBody>
                        <a:bodyPr/>
                        <a:lstStyle/>
                        <a:p>
                          <a:r>
                            <a:rPr lang="en-US" sz="1200" err="1"/>
                            <a:t>Ux,y,z</a:t>
                          </a:r>
                          <a:endParaRPr lang="en-US" sz="1200"/>
                        </a:p>
                      </a:txBody>
                      <a:tcP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Long, thin pieces</a:t>
                          </a:r>
                        </a:p>
                      </a:txBody>
                      <a:tcPr>
                        <a:solidFill>
                          <a:schemeClr val="accent1"/>
                        </a:solidFill>
                      </a:tcPr>
                    </a:tc>
                    <a:extLst>
                      <a:ext uri="{0D108BD9-81ED-4DB2-BD59-A6C34878D82A}">
                        <a16:rowId xmlns:a16="http://schemas.microsoft.com/office/drawing/2014/main" val="2651946753"/>
                      </a:ext>
                    </a:extLst>
                  </a:tr>
                  <a:tr h="246311">
                    <a:tc>
                      <a:txBody>
                        <a:bodyPr/>
                        <a:lstStyle/>
                        <a:p>
                          <a:r>
                            <a:rPr lang="en-US" sz="1200"/>
                            <a:t>CABLE280</a:t>
                          </a:r>
                        </a:p>
                      </a:txBody>
                      <a:tcPr>
                        <a:solidFill>
                          <a:schemeClr val="accent1"/>
                        </a:solidFill>
                      </a:tcPr>
                    </a:tc>
                    <a:tc>
                      <a:txBody>
                        <a:bodyPr/>
                        <a:lstStyle/>
                        <a:p>
                          <a:r>
                            <a:rPr lang="en-US" sz="1200"/>
                            <a:t>3-node in 3D space</a:t>
                          </a:r>
                        </a:p>
                      </a:txBody>
                      <a:tcPr>
                        <a:solidFill>
                          <a:schemeClr val="accent1"/>
                        </a:solidFill>
                      </a:tcPr>
                    </a:tc>
                    <a:tc>
                      <a:txBody>
                        <a:bodyPr/>
                        <a:lstStyle/>
                        <a:p>
                          <a:r>
                            <a:rPr lang="en-US" sz="1200" err="1"/>
                            <a:t>Ux,y,z</a:t>
                          </a:r>
                          <a:endParaRPr lang="en-US" sz="1200"/>
                        </a:p>
                      </a:txBody>
                      <a:tcPr>
                        <a:solidFill>
                          <a:schemeClr val="accent1"/>
                        </a:solidFill>
                      </a:tcPr>
                    </a:tc>
                    <a:tc>
                      <a:txBody>
                        <a:bodyPr/>
                        <a:lstStyle/>
                        <a:p>
                          <a:r>
                            <a:rPr lang="en-US" sz="1200"/>
                            <a:t>Moderate to extremely slender cable structures</a:t>
                          </a:r>
                        </a:p>
                      </a:txBody>
                      <a:tcPr>
                        <a:solidFill>
                          <a:schemeClr val="accent1"/>
                        </a:solidFill>
                      </a:tcPr>
                    </a:tc>
                    <a:extLst>
                      <a:ext uri="{0D108BD9-81ED-4DB2-BD59-A6C34878D82A}">
                        <a16:rowId xmlns:a16="http://schemas.microsoft.com/office/drawing/2014/main" val="1768809735"/>
                      </a:ext>
                    </a:extLst>
                  </a:tr>
                  <a:tr h="410519">
                    <a:tc>
                      <a:txBody>
                        <a:bodyPr/>
                        <a:lstStyle/>
                        <a:p>
                          <a:r>
                            <a:rPr lang="en-US" sz="1200"/>
                            <a:t>REINF263</a:t>
                          </a:r>
                        </a:p>
                      </a:txBody>
                      <a:tcPr>
                        <a:solidFill>
                          <a:schemeClr val="accent1"/>
                        </a:solidFill>
                      </a:tcPr>
                    </a:tc>
                    <a:tc>
                      <a:txBody>
                        <a:bodyPr/>
                        <a:lstStyle/>
                        <a:p>
                          <a:r>
                            <a:rPr lang="en-US" sz="1200"/>
                            <a:t>Up to 8 nodes in 2D space</a:t>
                          </a:r>
                        </a:p>
                      </a:txBody>
                      <a:tcPr>
                        <a:solidFill>
                          <a:schemeClr val="accent1"/>
                        </a:solidFill>
                      </a:tcPr>
                    </a:tc>
                    <a:tc>
                      <a:txBody>
                        <a:bodyPr/>
                        <a:lstStyle/>
                        <a:p>
                          <a:r>
                            <a:rPr lang="en-US" sz="1200"/>
                            <a:t>Ux,y,z; </a:t>
                          </a:r>
                          <a14:m>
                            <m:oMath xmlns:m="http://schemas.openxmlformats.org/officeDocument/2006/math">
                              <m:r>
                                <a:rPr lang="en-US" sz="1200" i="1" smtClean="0">
                                  <a:latin typeface="Cambria Math" panose="02040503050406030204" pitchFamily="18" charset="0"/>
                                  <a:ea typeface="Cambria Math" panose="02040503050406030204" pitchFamily="18" charset="0"/>
                                </a:rPr>
                                <m:t>𝜃</m:t>
                              </m:r>
                            </m:oMath>
                          </a14:m>
                          <a:r>
                            <a:rPr lang="en-US" sz="1200" err="1"/>
                            <a:t>z</a:t>
                          </a:r>
                          <a:r>
                            <a:rPr lang="en-US" sz="1200"/>
                            <a:t> </a:t>
                          </a:r>
                        </a:p>
                      </a:txBody>
                      <a:tcP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Cable (e.g. steel rebar in concrete) or fiber (e.g. carbon fiber composites).</a:t>
                          </a:r>
                        </a:p>
                      </a:txBody>
                      <a:tcPr>
                        <a:solidFill>
                          <a:schemeClr val="accent1"/>
                        </a:solidFill>
                      </a:tcPr>
                    </a:tc>
                    <a:extLst>
                      <a:ext uri="{0D108BD9-81ED-4DB2-BD59-A6C34878D82A}">
                        <a16:rowId xmlns:a16="http://schemas.microsoft.com/office/drawing/2014/main" val="679225793"/>
                      </a:ext>
                    </a:extLst>
                  </a:tr>
                </a:tbl>
              </a:graphicData>
            </a:graphic>
          </p:graphicFrame>
        </mc:Choice>
        <mc:Fallback xmlns="">
          <p:graphicFrame>
            <p:nvGraphicFramePr>
              <p:cNvPr id="59" name="Table 60">
                <a:extLst>
                  <a:ext uri="{FF2B5EF4-FFF2-40B4-BE49-F238E27FC236}">
                    <a16:creationId xmlns:a16="http://schemas.microsoft.com/office/drawing/2014/main" id="{AABBCAF1-7B33-8536-1E7E-5C92A0BE2140}"/>
                  </a:ext>
                </a:extLst>
              </p:cNvPr>
              <p:cNvGraphicFramePr>
                <a:graphicFrameLocks noGrp="1"/>
              </p:cNvGraphicFramePr>
              <p:nvPr>
                <p:extLst>
                  <p:ext uri="{D42A27DB-BD31-4B8C-83A1-F6EECF244321}">
                    <p14:modId xmlns:p14="http://schemas.microsoft.com/office/powerpoint/2010/main" val="225226397"/>
                  </p:ext>
                </p:extLst>
              </p:nvPr>
            </p:nvGraphicFramePr>
            <p:xfrm>
              <a:off x="409706" y="3828194"/>
              <a:ext cx="6897820" cy="2194560"/>
            </p:xfrm>
            <a:graphic>
              <a:graphicData uri="http://schemas.openxmlformats.org/drawingml/2006/table">
                <a:tbl>
                  <a:tblPr firstRow="1" bandRow="1">
                    <a:tableStyleId>{5C22544A-7EE6-4342-B048-85BDC9FD1C3A}</a:tableStyleId>
                  </a:tblPr>
                  <a:tblGrid>
                    <a:gridCol w="1257349">
                      <a:extLst>
                        <a:ext uri="{9D8B030D-6E8A-4147-A177-3AD203B41FA5}">
                          <a16:colId xmlns:a16="http://schemas.microsoft.com/office/drawing/2014/main" val="499248664"/>
                        </a:ext>
                      </a:extLst>
                    </a:gridCol>
                    <a:gridCol w="1778527">
                      <a:extLst>
                        <a:ext uri="{9D8B030D-6E8A-4147-A177-3AD203B41FA5}">
                          <a16:colId xmlns:a16="http://schemas.microsoft.com/office/drawing/2014/main" val="1730997319"/>
                        </a:ext>
                      </a:extLst>
                    </a:gridCol>
                    <a:gridCol w="615187">
                      <a:extLst>
                        <a:ext uri="{9D8B030D-6E8A-4147-A177-3AD203B41FA5}">
                          <a16:colId xmlns:a16="http://schemas.microsoft.com/office/drawing/2014/main" val="185847013"/>
                        </a:ext>
                      </a:extLst>
                    </a:gridCol>
                    <a:gridCol w="3246757">
                      <a:extLst>
                        <a:ext uri="{9D8B030D-6E8A-4147-A177-3AD203B41FA5}">
                          <a16:colId xmlns:a16="http://schemas.microsoft.com/office/drawing/2014/main" val="3479300752"/>
                        </a:ext>
                      </a:extLst>
                    </a:gridCol>
                  </a:tblGrid>
                  <a:tr h="274320">
                    <a:tc>
                      <a:txBody>
                        <a:bodyPr/>
                        <a:lstStyle/>
                        <a:p>
                          <a:pPr algn="ctr"/>
                          <a:r>
                            <a:rPr lang="en-US" sz="1200"/>
                            <a:t>Element Name</a:t>
                          </a:r>
                        </a:p>
                      </a:txBody>
                      <a:tcPr>
                        <a:solidFill>
                          <a:schemeClr val="accent1"/>
                        </a:solidFill>
                      </a:tcPr>
                    </a:tc>
                    <a:tc>
                      <a:txBody>
                        <a:bodyPr/>
                        <a:lstStyle/>
                        <a:p>
                          <a:pPr algn="ctr"/>
                          <a:r>
                            <a:rPr lang="en-US" sz="1200"/>
                            <a:t>Analysis &amp; Element Type</a:t>
                          </a:r>
                        </a:p>
                      </a:txBody>
                      <a:tcPr>
                        <a:solidFill>
                          <a:schemeClr val="accent1"/>
                        </a:solidFill>
                      </a:tcPr>
                    </a:tc>
                    <a:tc>
                      <a:txBody>
                        <a:bodyPr/>
                        <a:lstStyle/>
                        <a:p>
                          <a:pPr algn="ctr"/>
                          <a:r>
                            <a:rPr lang="en-US" sz="1200"/>
                            <a:t>DoF</a:t>
                          </a:r>
                        </a:p>
                      </a:txBody>
                      <a:tcPr>
                        <a:solidFill>
                          <a:schemeClr val="accent1"/>
                        </a:solidFill>
                      </a:tcPr>
                    </a:tc>
                    <a:tc>
                      <a:txBody>
                        <a:bodyPr/>
                        <a:lstStyle/>
                        <a:p>
                          <a:pPr algn="ctr"/>
                          <a:r>
                            <a:rPr lang="en-US" sz="1200"/>
                            <a:t>Application</a:t>
                          </a:r>
                        </a:p>
                      </a:txBody>
                      <a:tcPr>
                        <a:solidFill>
                          <a:schemeClr val="accent1"/>
                        </a:solidFill>
                      </a:tcPr>
                    </a:tc>
                    <a:extLst>
                      <a:ext uri="{0D108BD9-81ED-4DB2-BD59-A6C34878D82A}">
                        <a16:rowId xmlns:a16="http://schemas.microsoft.com/office/drawing/2014/main" val="715898326"/>
                      </a:ext>
                    </a:extLst>
                  </a:tr>
                  <a:tr h="457200">
                    <a:tc>
                      <a:txBody>
                        <a:bodyPr/>
                        <a:lstStyle/>
                        <a:p>
                          <a:r>
                            <a:rPr lang="en-US" sz="1200"/>
                            <a:t>BEAM188†/189</a:t>
                          </a:r>
                        </a:p>
                      </a:txBody>
                      <a:tcPr>
                        <a:solidFill>
                          <a:schemeClr val="accent1"/>
                        </a:solidFill>
                      </a:tcPr>
                    </a:tc>
                    <a:tc>
                      <a:txBody>
                        <a:bodyPr/>
                        <a:lstStyle/>
                        <a:p>
                          <a:r>
                            <a:rPr lang="en-US" sz="1200"/>
                            <a:t>2-node/3-node in 3D space</a:t>
                          </a:r>
                        </a:p>
                      </a:txBody>
                      <a:tcPr>
                        <a:solidFill>
                          <a:schemeClr val="accent1"/>
                        </a:solidFill>
                      </a:tcPr>
                    </a:tc>
                    <a:tc>
                      <a:txBody>
                        <a:bodyPr/>
                        <a:lstStyle/>
                        <a:p>
                          <a:endParaRPr lang="en-US"/>
                        </a:p>
                      </a:txBody>
                      <a:tcPr>
                        <a:blipFill>
                          <a:blip r:embed="rId11"/>
                          <a:stretch>
                            <a:fillRect l="-494059" t="-61333" r="-531683" b="-332000"/>
                          </a:stretch>
                        </a:blipFill>
                      </a:tcPr>
                    </a:tc>
                    <a:tc>
                      <a:txBody>
                        <a:bodyPr/>
                        <a:lstStyle/>
                        <a:p>
                          <a:r>
                            <a:rPr lang="en-US" sz="1200"/>
                            <a:t>Long, thin pieces of structural continua</a:t>
                          </a:r>
                        </a:p>
                      </a:txBody>
                      <a:tcPr>
                        <a:solidFill>
                          <a:schemeClr val="accent1"/>
                        </a:solidFill>
                      </a:tcPr>
                    </a:tc>
                    <a:extLst>
                      <a:ext uri="{0D108BD9-81ED-4DB2-BD59-A6C34878D82A}">
                        <a16:rowId xmlns:a16="http://schemas.microsoft.com/office/drawing/2014/main" val="2145711171"/>
                      </a:ext>
                    </a:extLst>
                  </a:tr>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PIPE2887289</a:t>
                          </a:r>
                        </a:p>
                      </a:txBody>
                      <a:tcPr>
                        <a:solidFill>
                          <a:schemeClr val="accent1"/>
                        </a:solidFill>
                      </a:tcPr>
                    </a:tc>
                    <a:tc>
                      <a:txBody>
                        <a:bodyPr/>
                        <a:lstStyle/>
                        <a:p>
                          <a:r>
                            <a:rPr lang="en-US" sz="1200"/>
                            <a:t>2-node/3-node in 3D space</a:t>
                          </a:r>
                        </a:p>
                      </a:txBody>
                      <a:tcPr>
                        <a:solidFill>
                          <a:schemeClr val="accent1"/>
                        </a:solidFill>
                      </a:tcPr>
                    </a:tc>
                    <a:tc>
                      <a:txBody>
                        <a:bodyPr/>
                        <a:lstStyle/>
                        <a:p>
                          <a:endParaRPr lang="en-US"/>
                        </a:p>
                      </a:txBody>
                      <a:tcPr>
                        <a:blipFill>
                          <a:blip r:embed="rId11"/>
                          <a:stretch>
                            <a:fillRect l="-494059" t="-159211" r="-531683" b="-227632"/>
                          </a:stretch>
                        </a:blipFill>
                      </a:tcPr>
                    </a:tc>
                    <a:tc>
                      <a:txBody>
                        <a:bodyPr/>
                        <a:lstStyle/>
                        <a:p>
                          <a:r>
                            <a:rPr lang="en-US" sz="1200"/>
                            <a:t>Straight, slender to moderately stubby pipe structures</a:t>
                          </a:r>
                        </a:p>
                      </a:txBody>
                      <a:tcPr>
                        <a:solidFill>
                          <a:schemeClr val="accent1"/>
                        </a:solidFill>
                      </a:tcPr>
                    </a:tc>
                    <a:extLst>
                      <a:ext uri="{0D108BD9-81ED-4DB2-BD59-A6C34878D82A}">
                        <a16:rowId xmlns:a16="http://schemas.microsoft.com/office/drawing/2014/main" val="150207995"/>
                      </a:ext>
                    </a:extLst>
                  </a:tr>
                  <a:tr h="274320">
                    <a:tc>
                      <a:txBody>
                        <a:bodyPr/>
                        <a:lstStyle/>
                        <a:p>
                          <a:r>
                            <a:rPr lang="en-US" sz="1200"/>
                            <a:t>LINK180</a:t>
                          </a:r>
                        </a:p>
                      </a:txBody>
                      <a:tcP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2-node in 3D space</a:t>
                          </a:r>
                        </a:p>
                      </a:txBody>
                      <a:tcPr>
                        <a:solidFill>
                          <a:schemeClr val="accent1"/>
                        </a:solidFill>
                      </a:tcPr>
                    </a:tc>
                    <a:tc>
                      <a:txBody>
                        <a:bodyPr/>
                        <a:lstStyle/>
                        <a:p>
                          <a:r>
                            <a:rPr lang="en-US" sz="1200" err="1"/>
                            <a:t>Ux,y,z</a:t>
                          </a:r>
                          <a:endParaRPr lang="en-US" sz="1200"/>
                        </a:p>
                      </a:txBody>
                      <a:tcP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Long, thin pieces</a:t>
                          </a:r>
                        </a:p>
                      </a:txBody>
                      <a:tcPr>
                        <a:solidFill>
                          <a:schemeClr val="accent1"/>
                        </a:solidFill>
                      </a:tcPr>
                    </a:tc>
                    <a:extLst>
                      <a:ext uri="{0D108BD9-81ED-4DB2-BD59-A6C34878D82A}">
                        <a16:rowId xmlns:a16="http://schemas.microsoft.com/office/drawing/2014/main" val="2651946753"/>
                      </a:ext>
                    </a:extLst>
                  </a:tr>
                  <a:tr h="274320">
                    <a:tc>
                      <a:txBody>
                        <a:bodyPr/>
                        <a:lstStyle/>
                        <a:p>
                          <a:r>
                            <a:rPr lang="en-US" sz="1200"/>
                            <a:t>CABLE280</a:t>
                          </a:r>
                        </a:p>
                      </a:txBody>
                      <a:tcPr>
                        <a:solidFill>
                          <a:schemeClr val="accent1"/>
                        </a:solidFill>
                      </a:tcPr>
                    </a:tc>
                    <a:tc>
                      <a:txBody>
                        <a:bodyPr/>
                        <a:lstStyle/>
                        <a:p>
                          <a:r>
                            <a:rPr lang="en-US" sz="1200"/>
                            <a:t>3-node in 3D space</a:t>
                          </a:r>
                        </a:p>
                      </a:txBody>
                      <a:tcPr>
                        <a:solidFill>
                          <a:schemeClr val="accent1"/>
                        </a:solidFill>
                      </a:tcPr>
                    </a:tc>
                    <a:tc>
                      <a:txBody>
                        <a:bodyPr/>
                        <a:lstStyle/>
                        <a:p>
                          <a:r>
                            <a:rPr lang="en-US" sz="1200" err="1"/>
                            <a:t>Ux,y,z</a:t>
                          </a:r>
                          <a:endParaRPr lang="en-US" sz="1200"/>
                        </a:p>
                      </a:txBody>
                      <a:tcPr>
                        <a:solidFill>
                          <a:schemeClr val="accent1"/>
                        </a:solidFill>
                      </a:tcPr>
                    </a:tc>
                    <a:tc>
                      <a:txBody>
                        <a:bodyPr/>
                        <a:lstStyle/>
                        <a:p>
                          <a:r>
                            <a:rPr lang="en-US" sz="1200"/>
                            <a:t>Moderate to extremely slender cable structures</a:t>
                          </a:r>
                        </a:p>
                      </a:txBody>
                      <a:tcPr>
                        <a:solidFill>
                          <a:schemeClr val="accent1"/>
                        </a:solidFill>
                      </a:tcPr>
                    </a:tc>
                    <a:extLst>
                      <a:ext uri="{0D108BD9-81ED-4DB2-BD59-A6C34878D82A}">
                        <a16:rowId xmlns:a16="http://schemas.microsoft.com/office/drawing/2014/main" val="1768809735"/>
                      </a:ext>
                    </a:extLst>
                  </a:tr>
                  <a:tr h="457200">
                    <a:tc>
                      <a:txBody>
                        <a:bodyPr/>
                        <a:lstStyle/>
                        <a:p>
                          <a:r>
                            <a:rPr lang="en-US" sz="1200"/>
                            <a:t>REINF263</a:t>
                          </a:r>
                        </a:p>
                      </a:txBody>
                      <a:tcPr>
                        <a:solidFill>
                          <a:schemeClr val="accent1"/>
                        </a:solidFill>
                      </a:tcPr>
                    </a:tc>
                    <a:tc>
                      <a:txBody>
                        <a:bodyPr/>
                        <a:lstStyle/>
                        <a:p>
                          <a:r>
                            <a:rPr lang="en-US" sz="1200"/>
                            <a:t>Up to 8 nodes in 2D space</a:t>
                          </a:r>
                        </a:p>
                      </a:txBody>
                      <a:tcPr>
                        <a:solidFill>
                          <a:schemeClr val="accent1"/>
                        </a:solidFill>
                      </a:tcPr>
                    </a:tc>
                    <a:tc>
                      <a:txBody>
                        <a:bodyPr/>
                        <a:lstStyle/>
                        <a:p>
                          <a:endParaRPr lang="en-US"/>
                        </a:p>
                      </a:txBody>
                      <a:tcPr>
                        <a:blipFill>
                          <a:blip r:embed="rId11"/>
                          <a:stretch>
                            <a:fillRect l="-494059" t="-382667" r="-531683" b="-10667"/>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Cable (e.g. steel rebar in concrete) or fiber (e.g. carbon fiber composites).</a:t>
                          </a:r>
                        </a:p>
                      </a:txBody>
                      <a:tcPr>
                        <a:solidFill>
                          <a:schemeClr val="accent1"/>
                        </a:solidFill>
                      </a:tcPr>
                    </a:tc>
                    <a:extLst>
                      <a:ext uri="{0D108BD9-81ED-4DB2-BD59-A6C34878D82A}">
                        <a16:rowId xmlns:a16="http://schemas.microsoft.com/office/drawing/2014/main" val="679225793"/>
                      </a:ext>
                    </a:extLst>
                  </a:tr>
                </a:tbl>
              </a:graphicData>
            </a:graphic>
          </p:graphicFrame>
        </mc:Fallback>
      </mc:AlternateContent>
      <p:grpSp>
        <p:nvGrpSpPr>
          <p:cNvPr id="42" name="Group 41">
            <a:extLst>
              <a:ext uri="{FF2B5EF4-FFF2-40B4-BE49-F238E27FC236}">
                <a16:creationId xmlns:a16="http://schemas.microsoft.com/office/drawing/2014/main" id="{60C736B4-252C-58E6-66DA-6434671F3784}"/>
              </a:ext>
            </a:extLst>
          </p:cNvPr>
          <p:cNvGrpSpPr/>
          <p:nvPr/>
        </p:nvGrpSpPr>
        <p:grpSpPr>
          <a:xfrm>
            <a:off x="7881307" y="1747581"/>
            <a:ext cx="1882477" cy="1232651"/>
            <a:chOff x="5972176" y="2390938"/>
            <a:chExt cx="2676098" cy="1210256"/>
          </a:xfrm>
        </p:grpSpPr>
        <p:sp>
          <p:nvSpPr>
            <p:cNvPr id="16" name="Freeform: Shape 15">
              <a:extLst>
                <a:ext uri="{FF2B5EF4-FFF2-40B4-BE49-F238E27FC236}">
                  <a16:creationId xmlns:a16="http://schemas.microsoft.com/office/drawing/2014/main" id="{6033EC00-861A-DE80-3413-5CEE3EF6940B}"/>
                </a:ext>
              </a:extLst>
            </p:cNvPr>
            <p:cNvSpPr/>
            <p:nvPr/>
          </p:nvSpPr>
          <p:spPr>
            <a:xfrm flipV="1">
              <a:off x="6168354" y="2685199"/>
              <a:ext cx="2280353" cy="283050"/>
            </a:xfrm>
            <a:custGeom>
              <a:avLst/>
              <a:gdLst>
                <a:gd name="connsiteX0" fmla="*/ 0 w 2211572"/>
                <a:gd name="connsiteY0" fmla="*/ 276447 h 283050"/>
                <a:gd name="connsiteX1" fmla="*/ 324293 w 2211572"/>
                <a:gd name="connsiteY1" fmla="*/ 281763 h 283050"/>
                <a:gd name="connsiteX2" fmla="*/ 813391 w 2211572"/>
                <a:gd name="connsiteY2" fmla="*/ 255182 h 283050"/>
                <a:gd name="connsiteX3" fmla="*/ 1414131 w 2211572"/>
                <a:gd name="connsiteY3" fmla="*/ 154172 h 283050"/>
                <a:gd name="connsiteX4" fmla="*/ 2211572 w 2211572"/>
                <a:gd name="connsiteY4" fmla="*/ 0 h 28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572" h="283050">
                  <a:moveTo>
                    <a:pt x="0" y="276447"/>
                  </a:moveTo>
                  <a:cubicBezTo>
                    <a:pt x="94364" y="280877"/>
                    <a:pt x="188728" y="285307"/>
                    <a:pt x="324293" y="281763"/>
                  </a:cubicBezTo>
                  <a:cubicBezTo>
                    <a:pt x="459858" y="278219"/>
                    <a:pt x="631751" y="276447"/>
                    <a:pt x="813391" y="255182"/>
                  </a:cubicBezTo>
                  <a:cubicBezTo>
                    <a:pt x="995031" y="233917"/>
                    <a:pt x="1181101" y="196702"/>
                    <a:pt x="1414131" y="154172"/>
                  </a:cubicBezTo>
                  <a:cubicBezTo>
                    <a:pt x="1647161" y="111642"/>
                    <a:pt x="1929366" y="55821"/>
                    <a:pt x="2211572" y="0"/>
                  </a:cubicBezTo>
                </a:path>
              </a:pathLst>
            </a:custGeom>
            <a:noFill/>
            <a:ln w="19050">
              <a:solidFill>
                <a:schemeClr val="accent3"/>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6AC5EAF-AA33-A682-7032-B360174CBED8}"/>
                </a:ext>
              </a:extLst>
            </p:cNvPr>
            <p:cNvSpPr/>
            <p:nvPr/>
          </p:nvSpPr>
          <p:spPr>
            <a:xfrm>
              <a:off x="5972176" y="2439295"/>
              <a:ext cx="206189" cy="1156447"/>
            </a:xfrm>
            <a:prstGeom prst="rect">
              <a:avLst/>
            </a:prstGeom>
            <a:pattFill prst="wdDnDiag">
              <a:fgClr>
                <a:schemeClr val="tx1"/>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986332F-204D-DA7A-0EC9-CA0989985B9E}"/>
                </a:ext>
              </a:extLst>
            </p:cNvPr>
            <p:cNvSpPr/>
            <p:nvPr/>
          </p:nvSpPr>
          <p:spPr>
            <a:xfrm>
              <a:off x="6178365" y="2684460"/>
              <a:ext cx="2295525" cy="666116"/>
            </a:xfrm>
            <a:prstGeom prst="rect">
              <a:avLst/>
            </a:prstGeom>
            <a:pattFill prst="pct75">
              <a:fgClr>
                <a:schemeClr val="bg1">
                  <a:lumMod val="95000"/>
                </a:schemeClr>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CBE64270-AF55-1F17-171D-73B1D6713D14}"/>
                </a:ext>
              </a:extLst>
            </p:cNvPr>
            <p:cNvSpPr/>
            <p:nvPr/>
          </p:nvSpPr>
          <p:spPr>
            <a:xfrm flipV="1">
              <a:off x="6184529" y="3342264"/>
              <a:ext cx="2072500" cy="243250"/>
            </a:xfrm>
            <a:custGeom>
              <a:avLst/>
              <a:gdLst>
                <a:gd name="connsiteX0" fmla="*/ 0 w 2211572"/>
                <a:gd name="connsiteY0" fmla="*/ 276447 h 283050"/>
                <a:gd name="connsiteX1" fmla="*/ 324293 w 2211572"/>
                <a:gd name="connsiteY1" fmla="*/ 281763 h 283050"/>
                <a:gd name="connsiteX2" fmla="*/ 813391 w 2211572"/>
                <a:gd name="connsiteY2" fmla="*/ 255182 h 283050"/>
                <a:gd name="connsiteX3" fmla="*/ 1414131 w 2211572"/>
                <a:gd name="connsiteY3" fmla="*/ 154172 h 283050"/>
                <a:gd name="connsiteX4" fmla="*/ 2211572 w 2211572"/>
                <a:gd name="connsiteY4" fmla="*/ 0 h 28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572" h="283050">
                  <a:moveTo>
                    <a:pt x="0" y="276447"/>
                  </a:moveTo>
                  <a:cubicBezTo>
                    <a:pt x="94364" y="280877"/>
                    <a:pt x="188728" y="285307"/>
                    <a:pt x="324293" y="281763"/>
                  </a:cubicBezTo>
                  <a:cubicBezTo>
                    <a:pt x="459858" y="278219"/>
                    <a:pt x="631751" y="276447"/>
                    <a:pt x="813391" y="255182"/>
                  </a:cubicBezTo>
                  <a:cubicBezTo>
                    <a:pt x="995031" y="233917"/>
                    <a:pt x="1181101" y="196702"/>
                    <a:pt x="1414131" y="154172"/>
                  </a:cubicBezTo>
                  <a:cubicBezTo>
                    <a:pt x="1647161" y="111642"/>
                    <a:pt x="1929366" y="55821"/>
                    <a:pt x="2211572" y="0"/>
                  </a:cubicBezTo>
                </a:path>
              </a:pathLst>
            </a:cu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1EA73ED-A05A-B969-77B7-67BEB321FF19}"/>
                </a:ext>
              </a:extLst>
            </p:cNvPr>
            <p:cNvSpPr/>
            <p:nvPr/>
          </p:nvSpPr>
          <p:spPr>
            <a:xfrm flipV="1">
              <a:off x="6174518" y="2685199"/>
              <a:ext cx="2280353" cy="283050"/>
            </a:xfrm>
            <a:custGeom>
              <a:avLst/>
              <a:gdLst>
                <a:gd name="connsiteX0" fmla="*/ 0 w 2211572"/>
                <a:gd name="connsiteY0" fmla="*/ 276447 h 283050"/>
                <a:gd name="connsiteX1" fmla="*/ 324293 w 2211572"/>
                <a:gd name="connsiteY1" fmla="*/ 281763 h 283050"/>
                <a:gd name="connsiteX2" fmla="*/ 813391 w 2211572"/>
                <a:gd name="connsiteY2" fmla="*/ 255182 h 283050"/>
                <a:gd name="connsiteX3" fmla="*/ 1414131 w 2211572"/>
                <a:gd name="connsiteY3" fmla="*/ 154172 h 283050"/>
                <a:gd name="connsiteX4" fmla="*/ 2211572 w 2211572"/>
                <a:gd name="connsiteY4" fmla="*/ 0 h 28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572" h="283050">
                  <a:moveTo>
                    <a:pt x="0" y="276447"/>
                  </a:moveTo>
                  <a:cubicBezTo>
                    <a:pt x="94364" y="280877"/>
                    <a:pt x="188728" y="285307"/>
                    <a:pt x="324293" y="281763"/>
                  </a:cubicBezTo>
                  <a:cubicBezTo>
                    <a:pt x="459858" y="278219"/>
                    <a:pt x="631751" y="276447"/>
                    <a:pt x="813391" y="255182"/>
                  </a:cubicBezTo>
                  <a:cubicBezTo>
                    <a:pt x="995031" y="233917"/>
                    <a:pt x="1181101" y="196702"/>
                    <a:pt x="1414131" y="154172"/>
                  </a:cubicBezTo>
                  <a:cubicBezTo>
                    <a:pt x="1647161" y="111642"/>
                    <a:pt x="1929366" y="55821"/>
                    <a:pt x="2211572" y="0"/>
                  </a:cubicBezTo>
                </a:path>
              </a:pathLst>
            </a:custGeom>
            <a:noFill/>
            <a:ln w="190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a:extLst>
                <a:ext uri="{FF2B5EF4-FFF2-40B4-BE49-F238E27FC236}">
                  <a16:creationId xmlns:a16="http://schemas.microsoft.com/office/drawing/2014/main" id="{FA207F8E-36E0-EB4D-1C29-84E23FFE4B10}"/>
                </a:ext>
              </a:extLst>
            </p:cNvPr>
            <p:cNvCxnSpPr>
              <a:cxnSpLocks/>
            </p:cNvCxnSpPr>
            <p:nvPr/>
          </p:nvCxnSpPr>
          <p:spPr>
            <a:xfrm flipH="1">
              <a:off x="8473890" y="2390938"/>
              <a:ext cx="5057" cy="2880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6283DB4-661D-0BD8-93C6-E1DE6733B528}"/>
                </a:ext>
              </a:extLst>
            </p:cNvPr>
            <p:cNvCxnSpPr>
              <a:cxnSpLocks/>
              <a:stCxn id="13" idx="0"/>
              <a:endCxn id="14" idx="0"/>
            </p:cNvCxnSpPr>
            <p:nvPr/>
          </p:nvCxnSpPr>
          <p:spPr>
            <a:xfrm flipH="1" flipV="1">
              <a:off x="6174518" y="2691802"/>
              <a:ext cx="10011" cy="656137"/>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004DF51-069B-61F3-6033-104B19A7F9FF}"/>
                </a:ext>
              </a:extLst>
            </p:cNvPr>
            <p:cNvCxnSpPr>
              <a:cxnSpLocks/>
            </p:cNvCxnSpPr>
            <p:nvPr/>
          </p:nvCxnSpPr>
          <p:spPr>
            <a:xfrm>
              <a:off x="8473890" y="2979011"/>
              <a:ext cx="174384" cy="37009"/>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9F66804-7409-7D9C-E98B-F70F4D34E522}"/>
                </a:ext>
              </a:extLst>
            </p:cNvPr>
            <p:cNvCxnSpPr>
              <a:cxnSpLocks/>
            </p:cNvCxnSpPr>
            <p:nvPr/>
          </p:nvCxnSpPr>
          <p:spPr>
            <a:xfrm flipV="1">
              <a:off x="8276585" y="2997515"/>
              <a:ext cx="371689" cy="603679"/>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41" name="Freeform: Shape 40">
              <a:extLst>
                <a:ext uri="{FF2B5EF4-FFF2-40B4-BE49-F238E27FC236}">
                  <a16:creationId xmlns:a16="http://schemas.microsoft.com/office/drawing/2014/main" id="{C1211203-505F-6AAD-6F2B-EEA8FF2B797C}"/>
                </a:ext>
              </a:extLst>
            </p:cNvPr>
            <p:cNvSpPr/>
            <p:nvPr/>
          </p:nvSpPr>
          <p:spPr>
            <a:xfrm>
              <a:off x="6172200" y="3009014"/>
              <a:ext cx="2301949" cy="281763"/>
            </a:xfrm>
            <a:custGeom>
              <a:avLst/>
              <a:gdLst>
                <a:gd name="connsiteX0" fmla="*/ 0 w 2301949"/>
                <a:gd name="connsiteY0" fmla="*/ 0 h 281763"/>
                <a:gd name="connsiteX1" fmla="*/ 664535 w 2301949"/>
                <a:gd name="connsiteY1" fmla="*/ 10633 h 281763"/>
                <a:gd name="connsiteX2" fmla="*/ 1515140 w 2301949"/>
                <a:gd name="connsiteY2" fmla="*/ 122274 h 281763"/>
                <a:gd name="connsiteX3" fmla="*/ 2301949 w 2301949"/>
                <a:gd name="connsiteY3" fmla="*/ 281763 h 281763"/>
              </a:gdLst>
              <a:ahLst/>
              <a:cxnLst>
                <a:cxn ang="0">
                  <a:pos x="connsiteX0" y="connsiteY0"/>
                </a:cxn>
                <a:cxn ang="0">
                  <a:pos x="connsiteX1" y="connsiteY1"/>
                </a:cxn>
                <a:cxn ang="0">
                  <a:pos x="connsiteX2" y="connsiteY2"/>
                </a:cxn>
                <a:cxn ang="0">
                  <a:pos x="connsiteX3" y="connsiteY3"/>
                </a:cxn>
              </a:cxnLst>
              <a:rect l="l" t="t" r="r" b="b"/>
              <a:pathLst>
                <a:path w="2301949" h="281763">
                  <a:moveTo>
                    <a:pt x="0" y="0"/>
                  </a:moveTo>
                  <a:lnTo>
                    <a:pt x="664535" y="10633"/>
                  </a:lnTo>
                  <a:cubicBezTo>
                    <a:pt x="917058" y="31012"/>
                    <a:pt x="1242238" y="77086"/>
                    <a:pt x="1515140" y="122274"/>
                  </a:cubicBezTo>
                  <a:cubicBezTo>
                    <a:pt x="1788042" y="167462"/>
                    <a:pt x="2189421" y="260498"/>
                    <a:pt x="2301949" y="281763"/>
                  </a:cubicBezTo>
                </a:path>
              </a:pathLst>
            </a:custGeom>
            <a:ln>
              <a:prstDash val="lgDashDot"/>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64" name="Group 63">
            <a:extLst>
              <a:ext uri="{FF2B5EF4-FFF2-40B4-BE49-F238E27FC236}">
                <a16:creationId xmlns:a16="http://schemas.microsoft.com/office/drawing/2014/main" id="{5537CBF8-CBB0-5958-FBA8-8FA2694B4598}"/>
              </a:ext>
            </a:extLst>
          </p:cNvPr>
          <p:cNvGrpSpPr/>
          <p:nvPr/>
        </p:nvGrpSpPr>
        <p:grpSpPr>
          <a:xfrm>
            <a:off x="9988552" y="1815981"/>
            <a:ext cx="1763366" cy="1263384"/>
            <a:chOff x="7452402" y="1628912"/>
            <a:chExt cx="3249636" cy="1451681"/>
          </a:xfrm>
        </p:grpSpPr>
        <p:grpSp>
          <p:nvGrpSpPr>
            <p:cNvPr id="66" name="Group 65">
              <a:extLst>
                <a:ext uri="{FF2B5EF4-FFF2-40B4-BE49-F238E27FC236}">
                  <a16:creationId xmlns:a16="http://schemas.microsoft.com/office/drawing/2014/main" id="{FAAD51ED-51DD-06FB-DDEC-A7D0C1B79C2E}"/>
                </a:ext>
              </a:extLst>
            </p:cNvPr>
            <p:cNvGrpSpPr/>
            <p:nvPr/>
          </p:nvGrpSpPr>
          <p:grpSpPr>
            <a:xfrm>
              <a:off x="7452402" y="1628912"/>
              <a:ext cx="3249636" cy="1451681"/>
              <a:chOff x="5972176" y="2390938"/>
              <a:chExt cx="2506771" cy="1240431"/>
            </a:xfrm>
          </p:grpSpPr>
          <p:sp>
            <p:nvSpPr>
              <p:cNvPr id="70" name="Freeform: Shape 69">
                <a:extLst>
                  <a:ext uri="{FF2B5EF4-FFF2-40B4-BE49-F238E27FC236}">
                    <a16:creationId xmlns:a16="http://schemas.microsoft.com/office/drawing/2014/main" id="{9FF4D214-FF87-4C02-058B-702C96AB25B4}"/>
                  </a:ext>
                </a:extLst>
              </p:cNvPr>
              <p:cNvSpPr/>
              <p:nvPr/>
            </p:nvSpPr>
            <p:spPr>
              <a:xfrm flipV="1">
                <a:off x="6168354" y="2685199"/>
                <a:ext cx="2280353" cy="283050"/>
              </a:xfrm>
              <a:custGeom>
                <a:avLst/>
                <a:gdLst>
                  <a:gd name="connsiteX0" fmla="*/ 0 w 2211572"/>
                  <a:gd name="connsiteY0" fmla="*/ 276447 h 283050"/>
                  <a:gd name="connsiteX1" fmla="*/ 324293 w 2211572"/>
                  <a:gd name="connsiteY1" fmla="*/ 281763 h 283050"/>
                  <a:gd name="connsiteX2" fmla="*/ 813391 w 2211572"/>
                  <a:gd name="connsiteY2" fmla="*/ 255182 h 283050"/>
                  <a:gd name="connsiteX3" fmla="*/ 1414131 w 2211572"/>
                  <a:gd name="connsiteY3" fmla="*/ 154172 h 283050"/>
                  <a:gd name="connsiteX4" fmla="*/ 2211572 w 2211572"/>
                  <a:gd name="connsiteY4" fmla="*/ 0 h 28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572" h="283050">
                    <a:moveTo>
                      <a:pt x="0" y="276447"/>
                    </a:moveTo>
                    <a:cubicBezTo>
                      <a:pt x="94364" y="280877"/>
                      <a:pt x="188728" y="285307"/>
                      <a:pt x="324293" y="281763"/>
                    </a:cubicBezTo>
                    <a:cubicBezTo>
                      <a:pt x="459858" y="278219"/>
                      <a:pt x="631751" y="276447"/>
                      <a:pt x="813391" y="255182"/>
                    </a:cubicBezTo>
                    <a:cubicBezTo>
                      <a:pt x="995031" y="233917"/>
                      <a:pt x="1181101" y="196702"/>
                      <a:pt x="1414131" y="154172"/>
                    </a:cubicBezTo>
                    <a:cubicBezTo>
                      <a:pt x="1647161" y="111642"/>
                      <a:pt x="1929366" y="55821"/>
                      <a:pt x="2211572" y="0"/>
                    </a:cubicBezTo>
                  </a:path>
                </a:pathLst>
              </a:custGeom>
              <a:noFill/>
              <a:ln w="19050">
                <a:solidFill>
                  <a:schemeClr val="accent3"/>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236EFF10-4825-0C9E-512D-E308BA1BDCF4}"/>
                  </a:ext>
                </a:extLst>
              </p:cNvPr>
              <p:cNvSpPr/>
              <p:nvPr/>
            </p:nvSpPr>
            <p:spPr>
              <a:xfrm>
                <a:off x="5972176" y="2439295"/>
                <a:ext cx="206189" cy="1156447"/>
              </a:xfrm>
              <a:prstGeom prst="rect">
                <a:avLst/>
              </a:prstGeom>
              <a:pattFill prst="wdDnDiag">
                <a:fgClr>
                  <a:schemeClr val="tx1"/>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B2FD0085-CE04-A3BB-3025-95594A69D7F0}"/>
                  </a:ext>
                </a:extLst>
              </p:cNvPr>
              <p:cNvSpPr/>
              <p:nvPr/>
            </p:nvSpPr>
            <p:spPr>
              <a:xfrm>
                <a:off x="6178366" y="2684460"/>
                <a:ext cx="2295525" cy="666116"/>
              </a:xfrm>
              <a:prstGeom prst="rect">
                <a:avLst/>
              </a:prstGeom>
              <a:pattFill prst="pct75">
                <a:fgClr>
                  <a:schemeClr val="bg1">
                    <a:lumMod val="95000"/>
                  </a:schemeClr>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6" name="Straight Arrow Connector 85">
                <a:extLst>
                  <a:ext uri="{FF2B5EF4-FFF2-40B4-BE49-F238E27FC236}">
                    <a16:creationId xmlns:a16="http://schemas.microsoft.com/office/drawing/2014/main" id="{9CF6A119-2D6D-A166-48E7-6EB4AE775C01}"/>
                  </a:ext>
                </a:extLst>
              </p:cNvPr>
              <p:cNvCxnSpPr>
                <a:cxnSpLocks/>
              </p:cNvCxnSpPr>
              <p:nvPr/>
            </p:nvCxnSpPr>
            <p:spPr>
              <a:xfrm flipH="1">
                <a:off x="8473890" y="2390938"/>
                <a:ext cx="5057" cy="2880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974E82AF-2092-4E1C-4F11-3DCC5668DEFF}"/>
                  </a:ext>
                </a:extLst>
              </p:cNvPr>
              <p:cNvCxnSpPr>
                <a:cxnSpLocks/>
              </p:cNvCxnSpPr>
              <p:nvPr/>
            </p:nvCxnSpPr>
            <p:spPr>
              <a:xfrm flipV="1">
                <a:off x="6178365" y="2684460"/>
                <a:ext cx="0" cy="663120"/>
              </a:xfrm>
              <a:prstGeom prst="line">
                <a:avLst/>
              </a:prstGeom>
              <a:ln w="19050">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19EE6B54-984D-BC8A-431B-81A74EFA7034}"/>
                  </a:ext>
                </a:extLst>
              </p:cNvPr>
              <p:cNvCxnSpPr>
                <a:cxnSpLocks/>
              </p:cNvCxnSpPr>
              <p:nvPr/>
            </p:nvCxnSpPr>
            <p:spPr>
              <a:xfrm flipV="1">
                <a:off x="8475361" y="2968249"/>
                <a:ext cx="0" cy="663120"/>
              </a:xfrm>
              <a:prstGeom prst="line">
                <a:avLst/>
              </a:prstGeom>
              <a:ln w="19050">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140" name="Freeform: Shape 139">
                <a:extLst>
                  <a:ext uri="{FF2B5EF4-FFF2-40B4-BE49-F238E27FC236}">
                    <a16:creationId xmlns:a16="http://schemas.microsoft.com/office/drawing/2014/main" id="{2FC3FE85-76C0-3E49-7637-804CDB42063D}"/>
                  </a:ext>
                </a:extLst>
              </p:cNvPr>
              <p:cNvSpPr/>
              <p:nvPr/>
            </p:nvSpPr>
            <p:spPr>
              <a:xfrm>
                <a:off x="6172200" y="3009014"/>
                <a:ext cx="2301949" cy="281763"/>
              </a:xfrm>
              <a:custGeom>
                <a:avLst/>
                <a:gdLst>
                  <a:gd name="connsiteX0" fmla="*/ 0 w 2301949"/>
                  <a:gd name="connsiteY0" fmla="*/ 0 h 281763"/>
                  <a:gd name="connsiteX1" fmla="*/ 664535 w 2301949"/>
                  <a:gd name="connsiteY1" fmla="*/ 10633 h 281763"/>
                  <a:gd name="connsiteX2" fmla="*/ 1515140 w 2301949"/>
                  <a:gd name="connsiteY2" fmla="*/ 122274 h 281763"/>
                  <a:gd name="connsiteX3" fmla="*/ 2301949 w 2301949"/>
                  <a:gd name="connsiteY3" fmla="*/ 281763 h 281763"/>
                </a:gdLst>
                <a:ahLst/>
                <a:cxnLst>
                  <a:cxn ang="0">
                    <a:pos x="connsiteX0" y="connsiteY0"/>
                  </a:cxn>
                  <a:cxn ang="0">
                    <a:pos x="connsiteX1" y="connsiteY1"/>
                  </a:cxn>
                  <a:cxn ang="0">
                    <a:pos x="connsiteX2" y="connsiteY2"/>
                  </a:cxn>
                  <a:cxn ang="0">
                    <a:pos x="connsiteX3" y="connsiteY3"/>
                  </a:cxn>
                </a:cxnLst>
                <a:rect l="l" t="t" r="r" b="b"/>
                <a:pathLst>
                  <a:path w="2301949" h="281763">
                    <a:moveTo>
                      <a:pt x="0" y="0"/>
                    </a:moveTo>
                    <a:lnTo>
                      <a:pt x="664535" y="10633"/>
                    </a:lnTo>
                    <a:cubicBezTo>
                      <a:pt x="917058" y="31012"/>
                      <a:pt x="1242238" y="77086"/>
                      <a:pt x="1515140" y="122274"/>
                    </a:cubicBezTo>
                    <a:cubicBezTo>
                      <a:pt x="1788042" y="167462"/>
                      <a:pt x="2189421" y="260498"/>
                      <a:pt x="2301949" y="281763"/>
                    </a:cubicBezTo>
                  </a:path>
                </a:pathLst>
              </a:custGeom>
              <a:ln>
                <a:prstDash val="lgDashDot"/>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68" name="Freeform: Shape 67">
                <a:extLst>
                  <a:ext uri="{FF2B5EF4-FFF2-40B4-BE49-F238E27FC236}">
                    <a16:creationId xmlns:a16="http://schemas.microsoft.com/office/drawing/2014/main" id="{3F89AC4C-EDD8-0712-750B-B51CC650D7CB}"/>
                  </a:ext>
                </a:extLst>
              </p:cNvPr>
              <p:cNvSpPr/>
              <p:nvPr/>
            </p:nvSpPr>
            <p:spPr>
              <a:xfrm flipV="1">
                <a:off x="6168354" y="3348319"/>
                <a:ext cx="2305534" cy="283050"/>
              </a:xfrm>
              <a:custGeom>
                <a:avLst/>
                <a:gdLst>
                  <a:gd name="connsiteX0" fmla="*/ 0 w 2211572"/>
                  <a:gd name="connsiteY0" fmla="*/ 276447 h 283050"/>
                  <a:gd name="connsiteX1" fmla="*/ 324293 w 2211572"/>
                  <a:gd name="connsiteY1" fmla="*/ 281763 h 283050"/>
                  <a:gd name="connsiteX2" fmla="*/ 813391 w 2211572"/>
                  <a:gd name="connsiteY2" fmla="*/ 255182 h 283050"/>
                  <a:gd name="connsiteX3" fmla="*/ 1414131 w 2211572"/>
                  <a:gd name="connsiteY3" fmla="*/ 154172 h 283050"/>
                  <a:gd name="connsiteX4" fmla="*/ 2211572 w 2211572"/>
                  <a:gd name="connsiteY4" fmla="*/ 0 h 28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572" h="283050">
                    <a:moveTo>
                      <a:pt x="0" y="276447"/>
                    </a:moveTo>
                    <a:cubicBezTo>
                      <a:pt x="94364" y="280877"/>
                      <a:pt x="188728" y="285307"/>
                      <a:pt x="324293" y="281763"/>
                    </a:cubicBezTo>
                    <a:cubicBezTo>
                      <a:pt x="459858" y="278219"/>
                      <a:pt x="631751" y="276447"/>
                      <a:pt x="813391" y="255182"/>
                    </a:cubicBezTo>
                    <a:cubicBezTo>
                      <a:pt x="995031" y="233917"/>
                      <a:pt x="1181101" y="196702"/>
                      <a:pt x="1414131" y="154172"/>
                    </a:cubicBezTo>
                    <a:cubicBezTo>
                      <a:pt x="1647161" y="111642"/>
                      <a:pt x="1929366" y="55821"/>
                      <a:pt x="2211572" y="0"/>
                    </a:cubicBezTo>
                  </a:path>
                </a:pathLst>
              </a:custGeom>
              <a:noFill/>
              <a:ln w="19050">
                <a:solidFill>
                  <a:schemeClr val="accent3"/>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7" name="Freeform: Shape 66">
              <a:extLst>
                <a:ext uri="{FF2B5EF4-FFF2-40B4-BE49-F238E27FC236}">
                  <a16:creationId xmlns:a16="http://schemas.microsoft.com/office/drawing/2014/main" id="{BEF929BE-513B-69AD-D029-25C9F2C705E5}"/>
                </a:ext>
              </a:extLst>
            </p:cNvPr>
            <p:cNvSpPr/>
            <p:nvPr/>
          </p:nvSpPr>
          <p:spPr>
            <a:xfrm flipV="1">
              <a:off x="7739530" y="1964531"/>
              <a:ext cx="2956121" cy="331254"/>
            </a:xfrm>
            <a:custGeom>
              <a:avLst/>
              <a:gdLst>
                <a:gd name="connsiteX0" fmla="*/ 0 w 2211572"/>
                <a:gd name="connsiteY0" fmla="*/ 276447 h 283050"/>
                <a:gd name="connsiteX1" fmla="*/ 324293 w 2211572"/>
                <a:gd name="connsiteY1" fmla="*/ 281763 h 283050"/>
                <a:gd name="connsiteX2" fmla="*/ 813391 w 2211572"/>
                <a:gd name="connsiteY2" fmla="*/ 255182 h 283050"/>
                <a:gd name="connsiteX3" fmla="*/ 1414131 w 2211572"/>
                <a:gd name="connsiteY3" fmla="*/ 154172 h 283050"/>
                <a:gd name="connsiteX4" fmla="*/ 2211572 w 2211572"/>
                <a:gd name="connsiteY4" fmla="*/ 0 h 28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572" h="283050">
                  <a:moveTo>
                    <a:pt x="0" y="276447"/>
                  </a:moveTo>
                  <a:cubicBezTo>
                    <a:pt x="94364" y="280877"/>
                    <a:pt x="188728" y="285307"/>
                    <a:pt x="324293" y="281763"/>
                  </a:cubicBezTo>
                  <a:cubicBezTo>
                    <a:pt x="459858" y="278219"/>
                    <a:pt x="631751" y="276447"/>
                    <a:pt x="813391" y="255182"/>
                  </a:cubicBezTo>
                  <a:cubicBezTo>
                    <a:pt x="995031" y="233917"/>
                    <a:pt x="1181101" y="196702"/>
                    <a:pt x="1414131" y="154172"/>
                  </a:cubicBezTo>
                  <a:cubicBezTo>
                    <a:pt x="1647161" y="111642"/>
                    <a:pt x="1929366" y="55821"/>
                    <a:pt x="2211572" y="0"/>
                  </a:cubicBezTo>
                </a:path>
              </a:pathLst>
            </a:custGeom>
            <a:noFill/>
            <a:ln w="19050">
              <a:solidFill>
                <a:schemeClr val="accent3"/>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33558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3" grpId="0" animBg="1"/>
      <p:bldP spid="19" grpId="0" animBg="1"/>
      <p:bldP spid="99" grpId="0"/>
      <p:bldP spid="137" grpId="0"/>
      <p:bldP spid="138" grpId="0" animBg="1"/>
      <p:bldP spid="44" grpId="0"/>
      <p:bldP spid="45" grpId="0"/>
      <p:bldP spid="47" grpId="0"/>
      <p:bldP spid="48" grpId="0"/>
      <p:bldP spid="50"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8D449F-9AB2-62E2-4907-26B66610E27F}"/>
              </a:ext>
            </a:extLst>
          </p:cNvPr>
          <p:cNvSpPr>
            <a:spLocks noGrp="1"/>
          </p:cNvSpPr>
          <p:nvPr>
            <p:ph type="sldNum" sz="quarter" idx="11"/>
          </p:nvPr>
        </p:nvSpPr>
        <p:spPr/>
        <p:txBody>
          <a:bodyPr/>
          <a:lstStyle/>
          <a:p>
            <a:fld id="{F0D23093-2AB0-F74C-B865-1A12A15B650E}" type="slidenum">
              <a:rPr lang="en-US" smtClean="0"/>
              <a:pPr/>
              <a:t>14</a:t>
            </a:fld>
            <a:endParaRPr lang="en-US"/>
          </a:p>
        </p:txBody>
      </p:sp>
      <p:sp>
        <p:nvSpPr>
          <p:cNvPr id="3" name="Title 2">
            <a:extLst>
              <a:ext uri="{FF2B5EF4-FFF2-40B4-BE49-F238E27FC236}">
                <a16:creationId xmlns:a16="http://schemas.microsoft.com/office/drawing/2014/main" id="{9B506C0F-5668-2E37-FD4D-31474FD4ABEC}"/>
              </a:ext>
            </a:extLst>
          </p:cNvPr>
          <p:cNvSpPr>
            <a:spLocks noGrp="1"/>
          </p:cNvSpPr>
          <p:nvPr>
            <p:ph type="title"/>
          </p:nvPr>
        </p:nvSpPr>
        <p:spPr/>
        <p:txBody>
          <a:bodyPr/>
          <a:lstStyle/>
          <a:p>
            <a:r>
              <a:rPr lang="en-US"/>
              <a:t>1D Line Elements – Mesh Refinement</a:t>
            </a:r>
          </a:p>
        </p:txBody>
      </p:sp>
      <p:sp>
        <p:nvSpPr>
          <p:cNvPr id="5" name="Text Placeholder 3">
            <a:extLst>
              <a:ext uri="{FF2B5EF4-FFF2-40B4-BE49-F238E27FC236}">
                <a16:creationId xmlns:a16="http://schemas.microsoft.com/office/drawing/2014/main" id="{145A5B17-6011-3624-275A-642689BC1A34}"/>
              </a:ext>
            </a:extLst>
          </p:cNvPr>
          <p:cNvSpPr>
            <a:spLocks noGrp="1"/>
          </p:cNvSpPr>
          <p:nvPr>
            <p:ph type="body" sz="quarter" idx="13"/>
          </p:nvPr>
        </p:nvSpPr>
        <p:spPr>
          <a:xfrm>
            <a:off x="616776" y="987056"/>
            <a:ext cx="10972799" cy="887851"/>
          </a:xfrm>
        </p:spPr>
        <p:txBody>
          <a:bodyPr>
            <a:normAutofit/>
          </a:bodyPr>
          <a:lstStyle/>
          <a:p>
            <a:pPr marL="0" indent="0">
              <a:buNone/>
            </a:pPr>
            <a:r>
              <a:rPr lang="en-GB"/>
              <a:t>In pursuit of increasing the </a:t>
            </a:r>
            <a:r>
              <a:rPr lang="en-GB" b="1"/>
              <a:t>solution accuracy </a:t>
            </a:r>
            <a:r>
              <a:rPr lang="en-GB"/>
              <a:t>and ensuring </a:t>
            </a:r>
            <a:r>
              <a:rPr lang="en-GB" b="1"/>
              <a:t>numerical convergence</a:t>
            </a:r>
            <a:r>
              <a:rPr lang="en-GB"/>
              <a:t>, two discretization approaches can be pursued:</a:t>
            </a:r>
          </a:p>
        </p:txBody>
      </p:sp>
      <p:grpSp>
        <p:nvGrpSpPr>
          <p:cNvPr id="16" name="Group 15">
            <a:extLst>
              <a:ext uri="{FF2B5EF4-FFF2-40B4-BE49-F238E27FC236}">
                <a16:creationId xmlns:a16="http://schemas.microsoft.com/office/drawing/2014/main" id="{36AFAF63-9DE5-1909-5DAA-2D484B20AC1F}"/>
              </a:ext>
            </a:extLst>
          </p:cNvPr>
          <p:cNvGrpSpPr/>
          <p:nvPr/>
        </p:nvGrpSpPr>
        <p:grpSpPr>
          <a:xfrm>
            <a:off x="5144207" y="2547149"/>
            <a:ext cx="1903586" cy="114884"/>
            <a:chOff x="4431286" y="2163639"/>
            <a:chExt cx="1903586" cy="114884"/>
          </a:xfrm>
        </p:grpSpPr>
        <p:cxnSp>
          <p:nvCxnSpPr>
            <p:cNvPr id="23" name="Straight Connector 22">
              <a:extLst>
                <a:ext uri="{FF2B5EF4-FFF2-40B4-BE49-F238E27FC236}">
                  <a16:creationId xmlns:a16="http://schemas.microsoft.com/office/drawing/2014/main" id="{75BD2EF6-C526-7731-3B44-28CFB5F9CCC0}"/>
                </a:ext>
              </a:extLst>
            </p:cNvPr>
            <p:cNvCxnSpPr>
              <a:cxnSpLocks/>
            </p:cNvCxnSpPr>
            <p:nvPr/>
          </p:nvCxnSpPr>
          <p:spPr>
            <a:xfrm rot="5400000" flipV="1">
              <a:off x="5830872" y="1777032"/>
              <a:ext cx="0" cy="90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398E7282-7FF2-E598-2FD5-F742AEED42CA}"/>
                </a:ext>
              </a:extLst>
            </p:cNvPr>
            <p:cNvSpPr>
              <a:spLocks noChangeAspect="1"/>
            </p:cNvSpPr>
            <p:nvPr/>
          </p:nvSpPr>
          <p:spPr>
            <a:xfrm>
              <a:off x="6226872" y="2163639"/>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4B613A70-561E-0FD6-B76D-81B9695CAE26}"/>
                </a:ext>
              </a:extLst>
            </p:cNvPr>
            <p:cNvCxnSpPr>
              <a:cxnSpLocks/>
            </p:cNvCxnSpPr>
            <p:nvPr/>
          </p:nvCxnSpPr>
          <p:spPr>
            <a:xfrm rot="5400000" flipV="1">
              <a:off x="4938873" y="1774524"/>
              <a:ext cx="0" cy="900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948E6DBE-4945-122F-4C33-39C069D6EF85}"/>
                </a:ext>
              </a:extLst>
            </p:cNvPr>
            <p:cNvSpPr>
              <a:spLocks noChangeAspect="1"/>
            </p:cNvSpPr>
            <p:nvPr/>
          </p:nvSpPr>
          <p:spPr>
            <a:xfrm>
              <a:off x="4431286" y="217052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a:extLst>
              <a:ext uri="{FF2B5EF4-FFF2-40B4-BE49-F238E27FC236}">
                <a16:creationId xmlns:a16="http://schemas.microsoft.com/office/drawing/2014/main" id="{C8CCE63A-14D2-2FF4-9B29-2FC230751A2B}"/>
              </a:ext>
            </a:extLst>
          </p:cNvPr>
          <p:cNvSpPr txBox="1"/>
          <p:nvPr/>
        </p:nvSpPr>
        <p:spPr>
          <a:xfrm>
            <a:off x="5368009" y="2176636"/>
            <a:ext cx="1521570" cy="369332"/>
          </a:xfrm>
          <a:prstGeom prst="rect">
            <a:avLst/>
          </a:prstGeom>
          <a:noFill/>
        </p:spPr>
        <p:txBody>
          <a:bodyPr wrap="none" rtlCol="0">
            <a:spAutoFit/>
          </a:bodyPr>
          <a:lstStyle/>
          <a:p>
            <a:r>
              <a:rPr lang="en-US" b="1"/>
              <a:t>Original Mesh</a:t>
            </a:r>
          </a:p>
        </p:txBody>
      </p:sp>
      <p:sp>
        <p:nvSpPr>
          <p:cNvPr id="28" name="Rectangle: Rounded Corners 27">
            <a:extLst>
              <a:ext uri="{FF2B5EF4-FFF2-40B4-BE49-F238E27FC236}">
                <a16:creationId xmlns:a16="http://schemas.microsoft.com/office/drawing/2014/main" id="{2CD837D2-A1A6-EF68-A8AB-5FB274972FB2}"/>
              </a:ext>
            </a:extLst>
          </p:cNvPr>
          <p:cNvSpPr/>
          <p:nvPr/>
        </p:nvSpPr>
        <p:spPr>
          <a:xfrm>
            <a:off x="1453223" y="4414683"/>
            <a:ext cx="2124359" cy="3770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p-refinement</a:t>
            </a:r>
            <a:endParaRPr lang="en-US">
              <a:solidFill>
                <a:schemeClr val="tx1"/>
              </a:solidFill>
            </a:endParaRPr>
          </a:p>
        </p:txBody>
      </p:sp>
      <p:sp>
        <p:nvSpPr>
          <p:cNvPr id="31" name="Rectangle: Rounded Corners 30">
            <a:extLst>
              <a:ext uri="{FF2B5EF4-FFF2-40B4-BE49-F238E27FC236}">
                <a16:creationId xmlns:a16="http://schemas.microsoft.com/office/drawing/2014/main" id="{882EEA4C-6F0E-BACB-52BF-1A3B2A6AD7FC}"/>
              </a:ext>
            </a:extLst>
          </p:cNvPr>
          <p:cNvSpPr/>
          <p:nvPr/>
        </p:nvSpPr>
        <p:spPr>
          <a:xfrm>
            <a:off x="1459351" y="2486101"/>
            <a:ext cx="2124359" cy="3770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h-refinement</a:t>
            </a:r>
            <a:endParaRPr lang="en-US">
              <a:solidFill>
                <a:schemeClr val="tx1"/>
              </a:solidFill>
            </a:endParaRPr>
          </a:p>
        </p:txBody>
      </p:sp>
      <p:grpSp>
        <p:nvGrpSpPr>
          <p:cNvPr id="4" name="Group 3">
            <a:extLst>
              <a:ext uri="{FF2B5EF4-FFF2-40B4-BE49-F238E27FC236}">
                <a16:creationId xmlns:a16="http://schemas.microsoft.com/office/drawing/2014/main" id="{EF3541CE-3974-3F05-745B-E09AB5414A24}"/>
              </a:ext>
            </a:extLst>
          </p:cNvPr>
          <p:cNvGrpSpPr/>
          <p:nvPr/>
        </p:nvGrpSpPr>
        <p:grpSpPr>
          <a:xfrm>
            <a:off x="1419160" y="3526968"/>
            <a:ext cx="1903586" cy="114884"/>
            <a:chOff x="1508725" y="4812366"/>
            <a:chExt cx="1903586" cy="114884"/>
          </a:xfrm>
        </p:grpSpPr>
        <p:cxnSp>
          <p:nvCxnSpPr>
            <p:cNvPr id="33" name="Straight Connector 32">
              <a:extLst>
                <a:ext uri="{FF2B5EF4-FFF2-40B4-BE49-F238E27FC236}">
                  <a16:creationId xmlns:a16="http://schemas.microsoft.com/office/drawing/2014/main" id="{C5F36688-A1A9-0CC1-2DFB-9220677DA84A}"/>
                </a:ext>
              </a:extLst>
            </p:cNvPr>
            <p:cNvCxnSpPr>
              <a:cxnSpLocks/>
            </p:cNvCxnSpPr>
            <p:nvPr/>
          </p:nvCxnSpPr>
          <p:spPr>
            <a:xfrm rot="5400000" flipV="1">
              <a:off x="2908311" y="4416523"/>
              <a:ext cx="0" cy="90000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D153308C-3280-B885-AC8B-45D7B5845FF3}"/>
                </a:ext>
              </a:extLst>
            </p:cNvPr>
            <p:cNvSpPr>
              <a:spLocks noChangeAspect="1"/>
            </p:cNvSpPr>
            <p:nvPr/>
          </p:nvSpPr>
          <p:spPr>
            <a:xfrm>
              <a:off x="3304311" y="4812366"/>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Connector 38">
              <a:extLst>
                <a:ext uri="{FF2B5EF4-FFF2-40B4-BE49-F238E27FC236}">
                  <a16:creationId xmlns:a16="http://schemas.microsoft.com/office/drawing/2014/main" id="{E25B22F5-8541-D8E1-222C-DBFE3368151A}"/>
                </a:ext>
              </a:extLst>
            </p:cNvPr>
            <p:cNvCxnSpPr>
              <a:cxnSpLocks/>
            </p:cNvCxnSpPr>
            <p:nvPr/>
          </p:nvCxnSpPr>
          <p:spPr>
            <a:xfrm rot="5400000" flipV="1">
              <a:off x="2016312" y="4423251"/>
              <a:ext cx="0" cy="900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42" name="Oval 41">
              <a:extLst>
                <a:ext uri="{FF2B5EF4-FFF2-40B4-BE49-F238E27FC236}">
                  <a16:creationId xmlns:a16="http://schemas.microsoft.com/office/drawing/2014/main" id="{39817A79-79F7-61EC-8BC6-8811F6CB91C7}"/>
                </a:ext>
              </a:extLst>
            </p:cNvPr>
            <p:cNvSpPr>
              <a:spLocks noChangeAspect="1"/>
            </p:cNvSpPr>
            <p:nvPr/>
          </p:nvSpPr>
          <p:spPr>
            <a:xfrm>
              <a:off x="1508725" y="4819250"/>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5C1DF30E-B53C-DAC1-B578-B4A08DE032CB}"/>
                </a:ext>
              </a:extLst>
            </p:cNvPr>
            <p:cNvSpPr>
              <a:spLocks noChangeAspect="1"/>
            </p:cNvSpPr>
            <p:nvPr/>
          </p:nvSpPr>
          <p:spPr>
            <a:xfrm>
              <a:off x="2412312" y="4819094"/>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59">
            <a:extLst>
              <a:ext uri="{FF2B5EF4-FFF2-40B4-BE49-F238E27FC236}">
                <a16:creationId xmlns:a16="http://schemas.microsoft.com/office/drawing/2014/main" id="{00241FB3-2DC4-C4CF-B947-56EE6AD4250C}"/>
              </a:ext>
            </a:extLst>
          </p:cNvPr>
          <p:cNvGrpSpPr/>
          <p:nvPr/>
        </p:nvGrpSpPr>
        <p:grpSpPr>
          <a:xfrm>
            <a:off x="1453223" y="5469730"/>
            <a:ext cx="1903586" cy="114884"/>
            <a:chOff x="4431286" y="2163639"/>
            <a:chExt cx="1903586" cy="114884"/>
          </a:xfrm>
        </p:grpSpPr>
        <p:cxnSp>
          <p:nvCxnSpPr>
            <p:cNvPr id="61" name="Straight Connector 60">
              <a:extLst>
                <a:ext uri="{FF2B5EF4-FFF2-40B4-BE49-F238E27FC236}">
                  <a16:creationId xmlns:a16="http://schemas.microsoft.com/office/drawing/2014/main" id="{DC3D8E05-05B9-071F-12B1-CA28D122DBE1}"/>
                </a:ext>
              </a:extLst>
            </p:cNvPr>
            <p:cNvCxnSpPr>
              <a:cxnSpLocks/>
            </p:cNvCxnSpPr>
            <p:nvPr/>
          </p:nvCxnSpPr>
          <p:spPr>
            <a:xfrm rot="5400000" flipV="1">
              <a:off x="5830872" y="1767796"/>
              <a:ext cx="0" cy="900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B8D52F72-6149-04C6-5531-2636F93F2675}"/>
                </a:ext>
              </a:extLst>
            </p:cNvPr>
            <p:cNvSpPr>
              <a:spLocks noChangeAspect="1"/>
            </p:cNvSpPr>
            <p:nvPr/>
          </p:nvSpPr>
          <p:spPr>
            <a:xfrm>
              <a:off x="6226872" y="2163639"/>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7" name="Straight Connector 66">
              <a:extLst>
                <a:ext uri="{FF2B5EF4-FFF2-40B4-BE49-F238E27FC236}">
                  <a16:creationId xmlns:a16="http://schemas.microsoft.com/office/drawing/2014/main" id="{82C2BC3C-4A5F-035C-38B6-820CBF27490A}"/>
                </a:ext>
              </a:extLst>
            </p:cNvPr>
            <p:cNvCxnSpPr>
              <a:cxnSpLocks/>
            </p:cNvCxnSpPr>
            <p:nvPr/>
          </p:nvCxnSpPr>
          <p:spPr>
            <a:xfrm rot="5400000" flipV="1">
              <a:off x="4938873" y="1774524"/>
              <a:ext cx="0" cy="90000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70" name="Oval 69">
              <a:extLst>
                <a:ext uri="{FF2B5EF4-FFF2-40B4-BE49-F238E27FC236}">
                  <a16:creationId xmlns:a16="http://schemas.microsoft.com/office/drawing/2014/main" id="{BDBED4F2-8B83-7833-0380-D56A27C97B54}"/>
                </a:ext>
              </a:extLst>
            </p:cNvPr>
            <p:cNvSpPr>
              <a:spLocks noChangeAspect="1"/>
            </p:cNvSpPr>
            <p:nvPr/>
          </p:nvSpPr>
          <p:spPr>
            <a:xfrm>
              <a:off x="4431286" y="217052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1FC3D7F9-C979-BA96-C90D-298C06C4971E}"/>
                </a:ext>
              </a:extLst>
            </p:cNvPr>
            <p:cNvSpPr>
              <a:spLocks noChangeAspect="1"/>
            </p:cNvSpPr>
            <p:nvPr/>
          </p:nvSpPr>
          <p:spPr>
            <a:xfrm>
              <a:off x="5334873" y="2170367"/>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1" name="TextBox 80">
            <a:extLst>
              <a:ext uri="{FF2B5EF4-FFF2-40B4-BE49-F238E27FC236}">
                <a16:creationId xmlns:a16="http://schemas.microsoft.com/office/drawing/2014/main" id="{96981B13-CBF0-283C-E140-3BA555E02A8D}"/>
              </a:ext>
            </a:extLst>
          </p:cNvPr>
          <p:cNvSpPr txBox="1"/>
          <p:nvPr/>
        </p:nvSpPr>
        <p:spPr>
          <a:xfrm>
            <a:off x="5571351" y="2653182"/>
            <a:ext cx="1107996" cy="276999"/>
          </a:xfrm>
          <a:prstGeom prst="rect">
            <a:avLst/>
          </a:prstGeom>
          <a:noFill/>
        </p:spPr>
        <p:txBody>
          <a:bodyPr wrap="none" rtlCol="0">
            <a:spAutoFit/>
          </a:bodyPr>
          <a:lstStyle/>
          <a:p>
            <a:r>
              <a:rPr lang="en-US" sz="1200"/>
              <a:t>1 x 2-node line</a:t>
            </a:r>
          </a:p>
        </p:txBody>
      </p:sp>
      <p:sp>
        <p:nvSpPr>
          <p:cNvPr id="83" name="TextBox 82">
            <a:extLst>
              <a:ext uri="{FF2B5EF4-FFF2-40B4-BE49-F238E27FC236}">
                <a16:creationId xmlns:a16="http://schemas.microsoft.com/office/drawing/2014/main" id="{9E20E25F-4FA7-19ED-A032-C1D1776CD063}"/>
              </a:ext>
            </a:extLst>
          </p:cNvPr>
          <p:cNvSpPr txBox="1"/>
          <p:nvPr/>
        </p:nvSpPr>
        <p:spPr>
          <a:xfrm>
            <a:off x="1770903" y="3729778"/>
            <a:ext cx="1204176" cy="276999"/>
          </a:xfrm>
          <a:prstGeom prst="rect">
            <a:avLst/>
          </a:prstGeom>
          <a:noFill/>
        </p:spPr>
        <p:txBody>
          <a:bodyPr wrap="none" rtlCol="0">
            <a:spAutoFit/>
          </a:bodyPr>
          <a:lstStyle/>
          <a:p>
            <a:r>
              <a:rPr lang="en-US" sz="1200"/>
              <a:t>2 x 2-node lines </a:t>
            </a:r>
          </a:p>
        </p:txBody>
      </p:sp>
      <p:sp>
        <p:nvSpPr>
          <p:cNvPr id="84" name="TextBox 83">
            <a:extLst>
              <a:ext uri="{FF2B5EF4-FFF2-40B4-BE49-F238E27FC236}">
                <a16:creationId xmlns:a16="http://schemas.microsoft.com/office/drawing/2014/main" id="{8F7FE22F-988B-9FF1-B1B7-51ACA269B13E}"/>
              </a:ext>
            </a:extLst>
          </p:cNvPr>
          <p:cNvSpPr txBox="1"/>
          <p:nvPr/>
        </p:nvSpPr>
        <p:spPr>
          <a:xfrm>
            <a:off x="1856812" y="5666077"/>
            <a:ext cx="1107996" cy="276999"/>
          </a:xfrm>
          <a:prstGeom prst="rect">
            <a:avLst/>
          </a:prstGeom>
          <a:noFill/>
        </p:spPr>
        <p:txBody>
          <a:bodyPr wrap="none" rtlCol="0">
            <a:spAutoFit/>
          </a:bodyPr>
          <a:lstStyle/>
          <a:p>
            <a:r>
              <a:rPr lang="en-US" sz="1200"/>
              <a:t>1 x 3-node line</a:t>
            </a:r>
          </a:p>
        </p:txBody>
      </p:sp>
      <p:cxnSp>
        <p:nvCxnSpPr>
          <p:cNvPr id="85" name="Connector: Elbow 84">
            <a:extLst>
              <a:ext uri="{FF2B5EF4-FFF2-40B4-BE49-F238E27FC236}">
                <a16:creationId xmlns:a16="http://schemas.microsoft.com/office/drawing/2014/main" id="{C0BFFCDB-17B7-01EF-3A90-3AAC220D728F}"/>
              </a:ext>
            </a:extLst>
          </p:cNvPr>
          <p:cNvCxnSpPr>
            <a:cxnSpLocks/>
            <a:stCxn id="29" idx="0"/>
            <a:endCxn id="28" idx="1"/>
          </p:cNvCxnSpPr>
          <p:nvPr/>
        </p:nvCxnSpPr>
        <p:spPr>
          <a:xfrm rot="16200000" flipH="1" flipV="1">
            <a:off x="2577720" y="1052138"/>
            <a:ext cx="2426577" cy="4675571"/>
          </a:xfrm>
          <a:prstGeom prst="bentConnector4">
            <a:avLst>
              <a:gd name="adj1" fmla="val -9421"/>
              <a:gd name="adj2" fmla="val 112882"/>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87" name="Connector: Elbow 86">
            <a:extLst>
              <a:ext uri="{FF2B5EF4-FFF2-40B4-BE49-F238E27FC236}">
                <a16:creationId xmlns:a16="http://schemas.microsoft.com/office/drawing/2014/main" id="{27C3F2F2-EF67-D17D-A16A-80336F6C41EB}"/>
              </a:ext>
            </a:extLst>
          </p:cNvPr>
          <p:cNvCxnSpPr>
            <a:cxnSpLocks/>
            <a:stCxn id="29" idx="1"/>
            <a:endCxn id="31" idx="0"/>
          </p:cNvCxnSpPr>
          <p:nvPr/>
        </p:nvCxnSpPr>
        <p:spPr>
          <a:xfrm rot="10800000" flipV="1">
            <a:off x="2521531" y="2361301"/>
            <a:ext cx="2846478" cy="124799"/>
          </a:xfrm>
          <a:prstGeom prst="bentConnector2">
            <a:avLst/>
          </a:prstGeom>
          <a:ln w="15875">
            <a:tailEnd type="triangle"/>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a16="http://schemas.microsoft.com/office/drawing/2014/main" id="{78477CDB-8D09-D507-2470-AE0C4F75F5F5}"/>
              </a:ext>
            </a:extLst>
          </p:cNvPr>
          <p:cNvSpPr txBox="1"/>
          <p:nvPr/>
        </p:nvSpPr>
        <p:spPr>
          <a:xfrm>
            <a:off x="1021823" y="3012555"/>
            <a:ext cx="3180358" cy="369332"/>
          </a:xfrm>
          <a:prstGeom prst="rect">
            <a:avLst/>
          </a:prstGeom>
          <a:noFill/>
        </p:spPr>
        <p:txBody>
          <a:bodyPr wrap="none" rtlCol="0">
            <a:spAutoFit/>
          </a:bodyPr>
          <a:lstStyle/>
          <a:p>
            <a:r>
              <a:rPr lang="en-US"/>
              <a:t>Increased number of elements</a:t>
            </a:r>
          </a:p>
        </p:txBody>
      </p:sp>
      <p:sp>
        <p:nvSpPr>
          <p:cNvPr id="125" name="TextBox 124">
            <a:extLst>
              <a:ext uri="{FF2B5EF4-FFF2-40B4-BE49-F238E27FC236}">
                <a16:creationId xmlns:a16="http://schemas.microsoft.com/office/drawing/2014/main" id="{E89307C5-CC56-FD11-A31E-23B35977D7D8}"/>
              </a:ext>
            </a:extLst>
          </p:cNvPr>
          <p:cNvSpPr txBox="1"/>
          <p:nvPr/>
        </p:nvSpPr>
        <p:spPr>
          <a:xfrm>
            <a:off x="634738" y="4935794"/>
            <a:ext cx="3814121" cy="369332"/>
          </a:xfrm>
          <a:prstGeom prst="rect">
            <a:avLst/>
          </a:prstGeom>
          <a:noFill/>
        </p:spPr>
        <p:txBody>
          <a:bodyPr wrap="square" rtlCol="0">
            <a:spAutoFit/>
          </a:bodyPr>
          <a:lstStyle/>
          <a:p>
            <a:r>
              <a:rPr lang="en-US"/>
              <a:t>Increased order of the shape functions</a:t>
            </a:r>
          </a:p>
        </p:txBody>
      </p:sp>
      <p:grpSp>
        <p:nvGrpSpPr>
          <p:cNvPr id="1028" name="Group 1027">
            <a:extLst>
              <a:ext uri="{FF2B5EF4-FFF2-40B4-BE49-F238E27FC236}">
                <a16:creationId xmlns:a16="http://schemas.microsoft.com/office/drawing/2014/main" id="{912263F8-E34C-3073-1F70-40B23F419EEE}"/>
              </a:ext>
            </a:extLst>
          </p:cNvPr>
          <p:cNvGrpSpPr/>
          <p:nvPr/>
        </p:nvGrpSpPr>
        <p:grpSpPr>
          <a:xfrm>
            <a:off x="4953176" y="3343670"/>
            <a:ext cx="2358176" cy="2071382"/>
            <a:chOff x="4976705" y="4168869"/>
            <a:chExt cx="2358176" cy="2071382"/>
          </a:xfrm>
        </p:grpSpPr>
        <p:grpSp>
          <p:nvGrpSpPr>
            <p:cNvPr id="120" name="Group 119">
              <a:extLst>
                <a:ext uri="{FF2B5EF4-FFF2-40B4-BE49-F238E27FC236}">
                  <a16:creationId xmlns:a16="http://schemas.microsoft.com/office/drawing/2014/main" id="{1CC914EB-9927-1A9F-DD9E-FF1381E5DA6A}"/>
                </a:ext>
              </a:extLst>
            </p:cNvPr>
            <p:cNvGrpSpPr/>
            <p:nvPr/>
          </p:nvGrpSpPr>
          <p:grpSpPr>
            <a:xfrm>
              <a:off x="4976705" y="4168869"/>
              <a:ext cx="2358176" cy="2071382"/>
              <a:chOff x="4675315" y="4147127"/>
              <a:chExt cx="2358176" cy="2071382"/>
            </a:xfrm>
          </p:grpSpPr>
          <p:sp>
            <p:nvSpPr>
              <p:cNvPr id="105" name="TextBox 104">
                <a:extLst>
                  <a:ext uri="{FF2B5EF4-FFF2-40B4-BE49-F238E27FC236}">
                    <a16:creationId xmlns:a16="http://schemas.microsoft.com/office/drawing/2014/main" id="{E3D552CE-1039-F820-F02F-9AE89BCC86C8}"/>
                  </a:ext>
                </a:extLst>
              </p:cNvPr>
              <p:cNvSpPr txBox="1"/>
              <p:nvPr/>
            </p:nvSpPr>
            <p:spPr>
              <a:xfrm>
                <a:off x="5117898" y="5941510"/>
                <a:ext cx="1698094" cy="276999"/>
              </a:xfrm>
              <a:prstGeom prst="rect">
                <a:avLst/>
              </a:prstGeom>
              <a:noFill/>
            </p:spPr>
            <p:txBody>
              <a:bodyPr wrap="none" rtlCol="0">
                <a:spAutoFit/>
              </a:bodyPr>
              <a:lstStyle/>
              <a:p>
                <a:r>
                  <a:rPr lang="en-US" sz="1200" b="1"/>
                  <a:t>Number of elements (/)</a:t>
                </a:r>
              </a:p>
            </p:txBody>
          </p:sp>
          <p:grpSp>
            <p:nvGrpSpPr>
              <p:cNvPr id="116" name="Group 115">
                <a:extLst>
                  <a:ext uri="{FF2B5EF4-FFF2-40B4-BE49-F238E27FC236}">
                    <a16:creationId xmlns:a16="http://schemas.microsoft.com/office/drawing/2014/main" id="{85892B38-B98D-9D9F-37C6-DF63EB0A42D3}"/>
                  </a:ext>
                </a:extLst>
              </p:cNvPr>
              <p:cNvGrpSpPr/>
              <p:nvPr/>
            </p:nvGrpSpPr>
            <p:grpSpPr>
              <a:xfrm>
                <a:off x="4675315" y="4147127"/>
                <a:ext cx="2358176" cy="1745673"/>
                <a:chOff x="4675315" y="4147127"/>
                <a:chExt cx="2358176" cy="1745673"/>
              </a:xfrm>
            </p:grpSpPr>
            <p:sp>
              <p:nvSpPr>
                <p:cNvPr id="93" name="Freeform: Shape 92">
                  <a:extLst>
                    <a:ext uri="{FF2B5EF4-FFF2-40B4-BE49-F238E27FC236}">
                      <a16:creationId xmlns:a16="http://schemas.microsoft.com/office/drawing/2014/main" id="{A5947365-E1DA-E0FA-C8CB-E982D5FD3736}"/>
                    </a:ext>
                  </a:extLst>
                </p:cNvPr>
                <p:cNvSpPr/>
                <p:nvPr/>
              </p:nvSpPr>
              <p:spPr>
                <a:xfrm>
                  <a:off x="5058068" y="4463697"/>
                  <a:ext cx="1921163" cy="1330036"/>
                </a:xfrm>
                <a:custGeom>
                  <a:avLst/>
                  <a:gdLst>
                    <a:gd name="connsiteX0" fmla="*/ 0 w 1921163"/>
                    <a:gd name="connsiteY0" fmla="*/ 1330036 h 1330036"/>
                    <a:gd name="connsiteX1" fmla="*/ 323272 w 1921163"/>
                    <a:gd name="connsiteY1" fmla="*/ 600363 h 1330036"/>
                    <a:gd name="connsiteX2" fmla="*/ 803563 w 1921163"/>
                    <a:gd name="connsiteY2" fmla="*/ 221673 h 1330036"/>
                    <a:gd name="connsiteX3" fmla="*/ 1394690 w 1921163"/>
                    <a:gd name="connsiteY3" fmla="*/ 36945 h 1330036"/>
                    <a:gd name="connsiteX4" fmla="*/ 1921163 w 1921163"/>
                    <a:gd name="connsiteY4" fmla="*/ 0 h 1330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1163" h="1330036">
                      <a:moveTo>
                        <a:pt x="0" y="1330036"/>
                      </a:moveTo>
                      <a:cubicBezTo>
                        <a:pt x="94672" y="1057563"/>
                        <a:pt x="189345" y="785090"/>
                        <a:pt x="323272" y="600363"/>
                      </a:cubicBezTo>
                      <a:cubicBezTo>
                        <a:pt x="457199" y="415636"/>
                        <a:pt x="624993" y="315576"/>
                        <a:pt x="803563" y="221673"/>
                      </a:cubicBezTo>
                      <a:cubicBezTo>
                        <a:pt x="982133" y="127770"/>
                        <a:pt x="1208423" y="73890"/>
                        <a:pt x="1394690" y="36945"/>
                      </a:cubicBezTo>
                      <a:cubicBezTo>
                        <a:pt x="1580957" y="-1"/>
                        <a:pt x="1751060" y="-1"/>
                        <a:pt x="1921163" y="0"/>
                      </a:cubicBezTo>
                    </a:path>
                  </a:pathLst>
                </a:custGeom>
                <a:noFill/>
                <a:ln w="15875">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6" name="Straight Connector 95">
                  <a:extLst>
                    <a:ext uri="{FF2B5EF4-FFF2-40B4-BE49-F238E27FC236}">
                      <a16:creationId xmlns:a16="http://schemas.microsoft.com/office/drawing/2014/main" id="{2F7434D8-4445-DA9C-3BB3-C74CF99DE233}"/>
                    </a:ext>
                  </a:extLst>
                </p:cNvPr>
                <p:cNvCxnSpPr>
                  <a:cxnSpLocks/>
                </p:cNvCxnSpPr>
                <p:nvPr/>
              </p:nvCxnSpPr>
              <p:spPr>
                <a:xfrm>
                  <a:off x="4975346" y="4426753"/>
                  <a:ext cx="2009211" cy="0"/>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1ACA0052-6700-6DA9-5739-8AC9AF6FE35F}"/>
                    </a:ext>
                  </a:extLst>
                </p:cNvPr>
                <p:cNvCxnSpPr/>
                <p:nvPr/>
              </p:nvCxnSpPr>
              <p:spPr>
                <a:xfrm flipV="1">
                  <a:off x="4970020" y="4147127"/>
                  <a:ext cx="0" cy="174567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852909C6-D309-0E5D-3D35-129E231D6545}"/>
                    </a:ext>
                  </a:extLst>
                </p:cNvPr>
                <p:cNvCxnSpPr>
                  <a:cxnSpLocks/>
                </p:cNvCxnSpPr>
                <p:nvPr/>
              </p:nvCxnSpPr>
              <p:spPr>
                <a:xfrm>
                  <a:off x="4970020" y="5892800"/>
                  <a:ext cx="206347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8" name="Oval 97">
                  <a:extLst>
                    <a:ext uri="{FF2B5EF4-FFF2-40B4-BE49-F238E27FC236}">
                      <a16:creationId xmlns:a16="http://schemas.microsoft.com/office/drawing/2014/main" id="{DB5839D5-9EAE-6B5A-CFCA-880822D23E37}"/>
                    </a:ext>
                  </a:extLst>
                </p:cNvPr>
                <p:cNvSpPr>
                  <a:spLocks noChangeAspect="1"/>
                </p:cNvSpPr>
                <p:nvPr/>
              </p:nvSpPr>
              <p:spPr>
                <a:xfrm>
                  <a:off x="5080949" y="5595057"/>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305FAE34-44CC-1E4E-F977-9A1B6F1740E5}"/>
                    </a:ext>
                  </a:extLst>
                </p:cNvPr>
                <p:cNvSpPr>
                  <a:spLocks noChangeAspect="1"/>
                </p:cNvSpPr>
                <p:nvPr/>
              </p:nvSpPr>
              <p:spPr>
                <a:xfrm>
                  <a:off x="5289381" y="5108522"/>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B9739F41-C02F-39FF-5B7A-B9DF49B4BAC3}"/>
                    </a:ext>
                  </a:extLst>
                </p:cNvPr>
                <p:cNvSpPr>
                  <a:spLocks noChangeAspect="1"/>
                </p:cNvSpPr>
                <p:nvPr/>
              </p:nvSpPr>
              <p:spPr>
                <a:xfrm>
                  <a:off x="5492891" y="4844781"/>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A0437A38-1882-836F-7845-EDE889A6F105}"/>
                    </a:ext>
                  </a:extLst>
                </p:cNvPr>
                <p:cNvSpPr>
                  <a:spLocks noChangeAspect="1"/>
                </p:cNvSpPr>
                <p:nvPr/>
              </p:nvSpPr>
              <p:spPr>
                <a:xfrm>
                  <a:off x="5975794" y="4578114"/>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157C5CCE-A04E-3290-0224-123F1F3ED40B}"/>
                    </a:ext>
                  </a:extLst>
                </p:cNvPr>
                <p:cNvSpPr>
                  <a:spLocks noChangeAspect="1"/>
                </p:cNvSpPr>
                <p:nvPr/>
              </p:nvSpPr>
              <p:spPr>
                <a:xfrm>
                  <a:off x="6460731" y="4453726"/>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D7090F37-C578-CE6F-4AE4-88F0C8D20673}"/>
                    </a:ext>
                  </a:extLst>
                </p:cNvPr>
                <p:cNvSpPr>
                  <a:spLocks noChangeAspect="1"/>
                </p:cNvSpPr>
                <p:nvPr/>
              </p:nvSpPr>
              <p:spPr>
                <a:xfrm>
                  <a:off x="6907231" y="4422712"/>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TextBox 96">
                  <a:extLst>
                    <a:ext uri="{FF2B5EF4-FFF2-40B4-BE49-F238E27FC236}">
                      <a16:creationId xmlns:a16="http://schemas.microsoft.com/office/drawing/2014/main" id="{5AD15BEE-CA4B-B8D0-EF47-5FEBE182CEB8}"/>
                    </a:ext>
                  </a:extLst>
                </p:cNvPr>
                <p:cNvSpPr txBox="1"/>
                <p:nvPr/>
              </p:nvSpPr>
              <p:spPr>
                <a:xfrm rot="16200000">
                  <a:off x="4258919" y="4967012"/>
                  <a:ext cx="1109791" cy="276999"/>
                </a:xfrm>
                <a:prstGeom prst="rect">
                  <a:avLst/>
                </a:prstGeom>
                <a:noFill/>
              </p:spPr>
              <p:txBody>
                <a:bodyPr wrap="none" rtlCol="0">
                  <a:spAutoFit/>
                </a:bodyPr>
                <a:lstStyle/>
                <a:p>
                  <a:r>
                    <a:rPr lang="en-US" sz="1200" b="1"/>
                    <a:t>Stiffness (</a:t>
                  </a:r>
                  <a:r>
                    <a:rPr lang="en-US" sz="1200" b="1" err="1"/>
                    <a:t>GPa</a:t>
                  </a:r>
                  <a:r>
                    <a:rPr lang="en-US" sz="1200" b="1"/>
                    <a:t>)</a:t>
                  </a:r>
                </a:p>
              </p:txBody>
            </p:sp>
            <p:cxnSp>
              <p:nvCxnSpPr>
                <p:cNvPr id="106" name="Straight Arrow Connector 105">
                  <a:extLst>
                    <a:ext uri="{FF2B5EF4-FFF2-40B4-BE49-F238E27FC236}">
                      <a16:creationId xmlns:a16="http://schemas.microsoft.com/office/drawing/2014/main" id="{99A05605-B166-7AE8-014D-07FFBEC3C62C}"/>
                    </a:ext>
                  </a:extLst>
                </p:cNvPr>
                <p:cNvCxnSpPr>
                  <a:cxnSpLocks/>
                  <a:stCxn id="98" idx="0"/>
                </p:cNvCxnSpPr>
                <p:nvPr/>
              </p:nvCxnSpPr>
              <p:spPr>
                <a:xfrm flipV="1">
                  <a:off x="5116949" y="5228410"/>
                  <a:ext cx="0" cy="366647"/>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3E0FA381-EED7-6981-0BFD-0A15197248C0}"/>
                    </a:ext>
                  </a:extLst>
                </p:cNvPr>
                <p:cNvCxnSpPr/>
                <p:nvPr/>
              </p:nvCxnSpPr>
              <p:spPr>
                <a:xfrm flipV="1">
                  <a:off x="5325381" y="4853803"/>
                  <a:ext cx="0" cy="274912"/>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9953284D-9988-6367-2AFE-4BC200046AF5}"/>
                    </a:ext>
                  </a:extLst>
                </p:cNvPr>
                <p:cNvCxnSpPr>
                  <a:cxnSpLocks/>
                </p:cNvCxnSpPr>
                <p:nvPr/>
              </p:nvCxnSpPr>
              <p:spPr>
                <a:xfrm flipV="1">
                  <a:off x="5528891" y="4614114"/>
                  <a:ext cx="0" cy="223921"/>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F1EE5CCD-B3B4-DE2F-16A4-A1508911A5AD}"/>
                    </a:ext>
                  </a:extLst>
                </p:cNvPr>
                <p:cNvCxnSpPr>
                  <a:cxnSpLocks/>
                </p:cNvCxnSpPr>
                <p:nvPr/>
              </p:nvCxnSpPr>
              <p:spPr>
                <a:xfrm flipV="1">
                  <a:off x="6011919" y="4453726"/>
                  <a:ext cx="0" cy="172194"/>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B4C9AD8C-A309-A7F1-7A4D-77673E42C550}"/>
                    </a:ext>
                  </a:extLst>
                </p:cNvPr>
                <p:cNvCxnSpPr>
                  <a:cxnSpLocks/>
                </p:cNvCxnSpPr>
                <p:nvPr/>
              </p:nvCxnSpPr>
              <p:spPr>
                <a:xfrm flipV="1">
                  <a:off x="6496731" y="4411118"/>
                  <a:ext cx="0" cy="67775"/>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15" name="TextBox 114">
                  <a:extLst>
                    <a:ext uri="{FF2B5EF4-FFF2-40B4-BE49-F238E27FC236}">
                      <a16:creationId xmlns:a16="http://schemas.microsoft.com/office/drawing/2014/main" id="{2739F260-31BD-A32B-4107-55B05EA3DA87}"/>
                    </a:ext>
                  </a:extLst>
                </p:cNvPr>
                <p:cNvSpPr txBox="1"/>
                <p:nvPr/>
              </p:nvSpPr>
              <p:spPr>
                <a:xfrm>
                  <a:off x="5727120" y="4976582"/>
                  <a:ext cx="960519" cy="261610"/>
                </a:xfrm>
                <a:prstGeom prst="rect">
                  <a:avLst/>
                </a:prstGeom>
                <a:noFill/>
              </p:spPr>
              <p:txBody>
                <a:bodyPr wrap="none" rtlCol="0">
                  <a:spAutoFit/>
                </a:bodyPr>
                <a:lstStyle/>
                <a:p>
                  <a:r>
                    <a:rPr lang="en-US" sz="1100" b="1" i="1">
                      <a:solidFill>
                        <a:schemeClr val="accent3"/>
                      </a:solidFill>
                    </a:rPr>
                    <a:t>p-refinement</a:t>
                  </a:r>
                </a:p>
              </p:txBody>
            </p:sp>
            <p:sp>
              <p:nvSpPr>
                <p:cNvPr id="117" name="TextBox 116">
                  <a:extLst>
                    <a:ext uri="{FF2B5EF4-FFF2-40B4-BE49-F238E27FC236}">
                      <a16:creationId xmlns:a16="http://schemas.microsoft.com/office/drawing/2014/main" id="{79297CB2-A638-92CA-6071-52DDAB2AD4E6}"/>
                    </a:ext>
                  </a:extLst>
                </p:cNvPr>
                <p:cNvSpPr txBox="1"/>
                <p:nvPr/>
              </p:nvSpPr>
              <p:spPr>
                <a:xfrm>
                  <a:off x="5719940" y="5210624"/>
                  <a:ext cx="960519" cy="261610"/>
                </a:xfrm>
                <a:prstGeom prst="rect">
                  <a:avLst/>
                </a:prstGeom>
                <a:noFill/>
              </p:spPr>
              <p:txBody>
                <a:bodyPr wrap="none" rtlCol="0">
                  <a:spAutoFit/>
                </a:bodyPr>
                <a:lstStyle/>
                <a:p>
                  <a:r>
                    <a:rPr lang="en-US" sz="1100" b="1" i="1">
                      <a:solidFill>
                        <a:schemeClr val="accent5"/>
                      </a:solidFill>
                    </a:rPr>
                    <a:t>h-refinement</a:t>
                  </a:r>
                </a:p>
              </p:txBody>
            </p:sp>
            <p:cxnSp>
              <p:nvCxnSpPr>
                <p:cNvPr id="118" name="Straight Arrow Connector 117">
                  <a:extLst>
                    <a:ext uri="{FF2B5EF4-FFF2-40B4-BE49-F238E27FC236}">
                      <a16:creationId xmlns:a16="http://schemas.microsoft.com/office/drawing/2014/main" id="{6ECDD2B8-DD94-7A33-D23E-675DA0A6F51E}"/>
                    </a:ext>
                  </a:extLst>
                </p:cNvPr>
                <p:cNvCxnSpPr>
                  <a:cxnSpLocks/>
                </p:cNvCxnSpPr>
                <p:nvPr/>
              </p:nvCxnSpPr>
              <p:spPr>
                <a:xfrm flipV="1">
                  <a:off x="6680459" y="4969825"/>
                  <a:ext cx="0" cy="223921"/>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C9AB487B-09A8-2C7F-12B2-DD2A18607CA1}"/>
                    </a:ext>
                  </a:extLst>
                </p:cNvPr>
                <p:cNvCxnSpPr>
                  <a:cxnSpLocks/>
                </p:cNvCxnSpPr>
                <p:nvPr/>
              </p:nvCxnSpPr>
              <p:spPr>
                <a:xfrm rot="5400000" flipV="1">
                  <a:off x="6733179" y="5235106"/>
                  <a:ext cx="0" cy="223921"/>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132" name="TextBox 131">
              <a:extLst>
                <a:ext uri="{FF2B5EF4-FFF2-40B4-BE49-F238E27FC236}">
                  <a16:creationId xmlns:a16="http://schemas.microsoft.com/office/drawing/2014/main" id="{BE095DD3-19EA-F9FB-5C17-D4173E7EF341}"/>
                </a:ext>
              </a:extLst>
            </p:cNvPr>
            <p:cNvSpPr txBox="1"/>
            <p:nvPr/>
          </p:nvSpPr>
          <p:spPr>
            <a:xfrm>
              <a:off x="5243792" y="4184865"/>
              <a:ext cx="1066318" cy="261610"/>
            </a:xfrm>
            <a:prstGeom prst="rect">
              <a:avLst/>
            </a:prstGeom>
            <a:noFill/>
          </p:spPr>
          <p:txBody>
            <a:bodyPr wrap="none" rtlCol="0">
              <a:spAutoFit/>
            </a:bodyPr>
            <a:lstStyle/>
            <a:p>
              <a:r>
                <a:rPr lang="en-US" sz="1100" b="1" i="1">
                  <a:solidFill>
                    <a:srgbClr val="FF0000"/>
                  </a:solidFill>
                </a:rPr>
                <a:t>actual stiffness</a:t>
              </a:r>
            </a:p>
          </p:txBody>
        </p:sp>
      </p:grpSp>
      <p:sp>
        <p:nvSpPr>
          <p:cNvPr id="6" name="Arrow: Right 5">
            <a:extLst>
              <a:ext uri="{FF2B5EF4-FFF2-40B4-BE49-F238E27FC236}">
                <a16:creationId xmlns:a16="http://schemas.microsoft.com/office/drawing/2014/main" id="{2084D4B1-FFA3-86CE-49B2-D51FC0924509}"/>
              </a:ext>
            </a:extLst>
          </p:cNvPr>
          <p:cNvSpPr/>
          <p:nvPr/>
        </p:nvSpPr>
        <p:spPr>
          <a:xfrm rot="5400000">
            <a:off x="9739603" y="3172243"/>
            <a:ext cx="317740" cy="48463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E4BF42B8-98D0-D92C-102D-9EDC7FF25A1E}"/>
              </a:ext>
            </a:extLst>
          </p:cNvPr>
          <p:cNvGrpSpPr/>
          <p:nvPr/>
        </p:nvGrpSpPr>
        <p:grpSpPr>
          <a:xfrm>
            <a:off x="8537990" y="2555634"/>
            <a:ext cx="2729319" cy="664812"/>
            <a:chOff x="1021823" y="5124889"/>
            <a:chExt cx="2729319" cy="664812"/>
          </a:xfrm>
        </p:grpSpPr>
        <p:sp>
          <p:nvSpPr>
            <p:cNvPr id="14" name="Rectangle 13">
              <a:extLst>
                <a:ext uri="{FF2B5EF4-FFF2-40B4-BE49-F238E27FC236}">
                  <a16:creationId xmlns:a16="http://schemas.microsoft.com/office/drawing/2014/main" id="{FED2E822-FAB7-FA9B-D9FF-1E32703964F2}"/>
                </a:ext>
              </a:extLst>
            </p:cNvPr>
            <p:cNvSpPr/>
            <p:nvPr/>
          </p:nvSpPr>
          <p:spPr>
            <a:xfrm>
              <a:off x="1021823" y="5124889"/>
              <a:ext cx="123689" cy="660955"/>
            </a:xfrm>
            <a:prstGeom prst="rect">
              <a:avLst/>
            </a:prstGeom>
            <a:pattFill prst="wdUpDiag">
              <a:fgClr>
                <a:schemeClr val="tx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E579649-CD2F-FC2C-8585-6DDA8EA4BBE8}"/>
                </a:ext>
              </a:extLst>
            </p:cNvPr>
            <p:cNvSpPr/>
            <p:nvPr/>
          </p:nvSpPr>
          <p:spPr>
            <a:xfrm>
              <a:off x="1145512" y="5365820"/>
              <a:ext cx="2512088" cy="1628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Down 17">
              <a:extLst>
                <a:ext uri="{FF2B5EF4-FFF2-40B4-BE49-F238E27FC236}">
                  <a16:creationId xmlns:a16="http://schemas.microsoft.com/office/drawing/2014/main" id="{7B97713F-C5B2-7D0E-16E9-A3069385FA80}"/>
                </a:ext>
              </a:extLst>
            </p:cNvPr>
            <p:cNvSpPr/>
            <p:nvPr/>
          </p:nvSpPr>
          <p:spPr>
            <a:xfrm rot="10800000">
              <a:off x="3564057" y="5557348"/>
              <a:ext cx="187085" cy="23235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2" name="Right Brace 1041">
            <a:extLst>
              <a:ext uri="{FF2B5EF4-FFF2-40B4-BE49-F238E27FC236}">
                <a16:creationId xmlns:a16="http://schemas.microsoft.com/office/drawing/2014/main" id="{DE1EF05F-0F8C-6FDF-BCA1-57788825B31A}"/>
              </a:ext>
            </a:extLst>
          </p:cNvPr>
          <p:cNvSpPr/>
          <p:nvPr/>
        </p:nvSpPr>
        <p:spPr>
          <a:xfrm>
            <a:off x="4420926" y="2526244"/>
            <a:ext cx="393491" cy="348267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43" name="Right Brace 1042">
            <a:extLst>
              <a:ext uri="{FF2B5EF4-FFF2-40B4-BE49-F238E27FC236}">
                <a16:creationId xmlns:a16="http://schemas.microsoft.com/office/drawing/2014/main" id="{AE9D9DEC-0B9C-B124-030C-90AEECF24C93}"/>
              </a:ext>
            </a:extLst>
          </p:cNvPr>
          <p:cNvSpPr/>
          <p:nvPr/>
        </p:nvSpPr>
        <p:spPr>
          <a:xfrm flipH="1">
            <a:off x="7567829" y="2560719"/>
            <a:ext cx="393491" cy="348267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053" name="Group 1052">
            <a:extLst>
              <a:ext uri="{FF2B5EF4-FFF2-40B4-BE49-F238E27FC236}">
                <a16:creationId xmlns:a16="http://schemas.microsoft.com/office/drawing/2014/main" id="{CAFF37E3-0EFB-5522-4EC0-3B9281252BE2}"/>
              </a:ext>
            </a:extLst>
          </p:cNvPr>
          <p:cNvGrpSpPr/>
          <p:nvPr/>
        </p:nvGrpSpPr>
        <p:grpSpPr>
          <a:xfrm>
            <a:off x="8213628" y="3166537"/>
            <a:ext cx="3146624" cy="2820270"/>
            <a:chOff x="8213628" y="3166537"/>
            <a:chExt cx="3146624" cy="2820270"/>
          </a:xfrm>
        </p:grpSpPr>
        <p:pic>
          <p:nvPicPr>
            <p:cNvPr id="1052" name="Picture 1051">
              <a:extLst>
                <a:ext uri="{FF2B5EF4-FFF2-40B4-BE49-F238E27FC236}">
                  <a16:creationId xmlns:a16="http://schemas.microsoft.com/office/drawing/2014/main" id="{C6ECA59B-2C84-7289-E3EF-166A0189FBBC}"/>
                </a:ext>
              </a:extLst>
            </p:cNvPr>
            <p:cNvPicPr>
              <a:picLocks noChangeAspect="1"/>
            </p:cNvPicPr>
            <p:nvPr/>
          </p:nvPicPr>
          <p:blipFill>
            <a:blip r:embed="rId3">
              <a:alphaModFix amt="21000"/>
            </a:blip>
            <a:stretch>
              <a:fillRect/>
            </a:stretch>
          </p:blipFill>
          <p:spPr>
            <a:xfrm>
              <a:off x="8541259" y="5226586"/>
              <a:ext cx="2808000" cy="691877"/>
            </a:xfrm>
            <a:prstGeom prst="rect">
              <a:avLst/>
            </a:prstGeom>
          </p:spPr>
        </p:pic>
        <p:grpSp>
          <p:nvGrpSpPr>
            <p:cNvPr id="1047" name="Group 1046">
              <a:extLst>
                <a:ext uri="{FF2B5EF4-FFF2-40B4-BE49-F238E27FC236}">
                  <a16:creationId xmlns:a16="http://schemas.microsoft.com/office/drawing/2014/main" id="{9F996436-177D-F596-B988-26CDF5F69752}"/>
                </a:ext>
              </a:extLst>
            </p:cNvPr>
            <p:cNvGrpSpPr/>
            <p:nvPr/>
          </p:nvGrpSpPr>
          <p:grpSpPr>
            <a:xfrm>
              <a:off x="8213628" y="3166537"/>
              <a:ext cx="3146624" cy="2820270"/>
              <a:chOff x="8213628" y="3166537"/>
              <a:chExt cx="3146624" cy="2820270"/>
            </a:xfrm>
          </p:grpSpPr>
          <p:grpSp>
            <p:nvGrpSpPr>
              <p:cNvPr id="1044" name="Group 1043">
                <a:extLst>
                  <a:ext uri="{FF2B5EF4-FFF2-40B4-BE49-F238E27FC236}">
                    <a16:creationId xmlns:a16="http://schemas.microsoft.com/office/drawing/2014/main" id="{3DAB59CF-E21A-5FB7-C0E4-02D4B4D80E44}"/>
                  </a:ext>
                </a:extLst>
              </p:cNvPr>
              <p:cNvGrpSpPr/>
              <p:nvPr/>
            </p:nvGrpSpPr>
            <p:grpSpPr>
              <a:xfrm>
                <a:off x="8213628" y="3166537"/>
                <a:ext cx="3146624" cy="2820270"/>
                <a:chOff x="8213628" y="3166537"/>
                <a:chExt cx="3146624" cy="2820270"/>
              </a:xfrm>
            </p:grpSpPr>
            <p:cxnSp>
              <p:nvCxnSpPr>
                <p:cNvPr id="52" name="Straight Connector 51">
                  <a:extLst>
                    <a:ext uri="{FF2B5EF4-FFF2-40B4-BE49-F238E27FC236}">
                      <a16:creationId xmlns:a16="http://schemas.microsoft.com/office/drawing/2014/main" id="{BA37B96F-49EF-2820-7AE0-D34BAED93176}"/>
                    </a:ext>
                  </a:extLst>
                </p:cNvPr>
                <p:cNvCxnSpPr/>
                <p:nvPr/>
              </p:nvCxnSpPr>
              <p:spPr>
                <a:xfrm>
                  <a:off x="9314433" y="4509122"/>
                  <a:ext cx="0" cy="1196114"/>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037" name="Group 1036">
                  <a:extLst>
                    <a:ext uri="{FF2B5EF4-FFF2-40B4-BE49-F238E27FC236}">
                      <a16:creationId xmlns:a16="http://schemas.microsoft.com/office/drawing/2014/main" id="{5F4CD52B-B7C9-AA9F-2305-684BFCC339C6}"/>
                    </a:ext>
                  </a:extLst>
                </p:cNvPr>
                <p:cNvGrpSpPr/>
                <p:nvPr/>
              </p:nvGrpSpPr>
              <p:grpSpPr>
                <a:xfrm>
                  <a:off x="8213628" y="3166537"/>
                  <a:ext cx="3146624" cy="2820270"/>
                  <a:chOff x="7976903" y="3407990"/>
                  <a:chExt cx="3146624" cy="2820270"/>
                </a:xfrm>
              </p:grpSpPr>
              <p:grpSp>
                <p:nvGrpSpPr>
                  <p:cNvPr id="34" name="Group 33">
                    <a:extLst>
                      <a:ext uri="{FF2B5EF4-FFF2-40B4-BE49-F238E27FC236}">
                        <a16:creationId xmlns:a16="http://schemas.microsoft.com/office/drawing/2014/main" id="{9D97A3D1-2795-47A6-6421-7DC92285306D}"/>
                      </a:ext>
                    </a:extLst>
                  </p:cNvPr>
                  <p:cNvGrpSpPr/>
                  <p:nvPr/>
                </p:nvGrpSpPr>
                <p:grpSpPr>
                  <a:xfrm>
                    <a:off x="8410734" y="5758348"/>
                    <a:ext cx="2615518" cy="92452"/>
                    <a:chOff x="8410734" y="5758348"/>
                    <a:chExt cx="2615518" cy="92452"/>
                  </a:xfrm>
                </p:grpSpPr>
                <p:pic>
                  <p:nvPicPr>
                    <p:cNvPr id="30" name="Picture 29">
                      <a:extLst>
                        <a:ext uri="{FF2B5EF4-FFF2-40B4-BE49-F238E27FC236}">
                          <a16:creationId xmlns:a16="http://schemas.microsoft.com/office/drawing/2014/main" id="{335D5591-171D-52D5-B4C4-F4637D8F5884}"/>
                        </a:ext>
                      </a:extLst>
                    </p:cNvPr>
                    <p:cNvPicPr>
                      <a:picLocks noChangeAspect="1"/>
                    </p:cNvPicPr>
                    <p:nvPr/>
                  </p:nvPicPr>
                  <p:blipFill>
                    <a:blip r:embed="rId4"/>
                    <a:stretch>
                      <a:fillRect/>
                    </a:stretch>
                  </p:blipFill>
                  <p:spPr>
                    <a:xfrm>
                      <a:off x="8410734" y="5758348"/>
                      <a:ext cx="1349998" cy="90000"/>
                    </a:xfrm>
                    <a:prstGeom prst="rect">
                      <a:avLst/>
                    </a:prstGeom>
                  </p:spPr>
                </p:pic>
                <p:pic>
                  <p:nvPicPr>
                    <p:cNvPr id="32" name="Picture 31">
                      <a:extLst>
                        <a:ext uri="{FF2B5EF4-FFF2-40B4-BE49-F238E27FC236}">
                          <a16:creationId xmlns:a16="http://schemas.microsoft.com/office/drawing/2014/main" id="{EB2B28E5-604D-256E-83A2-A33B064FC907}"/>
                        </a:ext>
                      </a:extLst>
                    </p:cNvPr>
                    <p:cNvPicPr>
                      <a:picLocks noChangeAspect="1"/>
                    </p:cNvPicPr>
                    <p:nvPr/>
                  </p:nvPicPr>
                  <p:blipFill>
                    <a:blip r:embed="rId4"/>
                    <a:stretch>
                      <a:fillRect/>
                    </a:stretch>
                  </p:blipFill>
                  <p:spPr>
                    <a:xfrm>
                      <a:off x="9676254" y="5760800"/>
                      <a:ext cx="1349998" cy="90000"/>
                    </a:xfrm>
                    <a:prstGeom prst="rect">
                      <a:avLst/>
                    </a:prstGeom>
                  </p:spPr>
                </p:pic>
              </p:grpSp>
              <p:cxnSp>
                <p:nvCxnSpPr>
                  <p:cNvPr id="40" name="Straight Arrow Connector 39">
                    <a:extLst>
                      <a:ext uri="{FF2B5EF4-FFF2-40B4-BE49-F238E27FC236}">
                        <a16:creationId xmlns:a16="http://schemas.microsoft.com/office/drawing/2014/main" id="{8C6A52A9-5A84-73EA-ADD9-0817C8098EB3}"/>
                      </a:ext>
                    </a:extLst>
                  </p:cNvPr>
                  <p:cNvCxnSpPr>
                    <a:cxnSpLocks/>
                  </p:cNvCxnSpPr>
                  <p:nvPr/>
                </p:nvCxnSpPr>
                <p:spPr>
                  <a:xfrm flipV="1">
                    <a:off x="8303563" y="4700114"/>
                    <a:ext cx="0" cy="70125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FD93B0F5-6360-855B-6E15-E39263E04F0A}"/>
                      </a:ext>
                    </a:extLst>
                  </p:cNvPr>
                  <p:cNvSpPr txBox="1"/>
                  <p:nvPr/>
                </p:nvSpPr>
                <p:spPr>
                  <a:xfrm rot="16200000">
                    <a:off x="7399669" y="5370557"/>
                    <a:ext cx="1438407" cy="276999"/>
                  </a:xfrm>
                  <a:prstGeom prst="rect">
                    <a:avLst/>
                  </a:prstGeom>
                  <a:noFill/>
                </p:spPr>
                <p:txBody>
                  <a:bodyPr wrap="none" rtlCol="0">
                    <a:spAutoFit/>
                  </a:bodyPr>
                  <a:lstStyle/>
                  <a:p>
                    <a:r>
                      <a:rPr lang="en-US" sz="1200" b="1"/>
                      <a:t>Displacement (mm)</a:t>
                    </a:r>
                  </a:p>
                </p:txBody>
              </p:sp>
              <p:cxnSp>
                <p:nvCxnSpPr>
                  <p:cNvPr id="45" name="Straight Arrow Connector 44">
                    <a:extLst>
                      <a:ext uri="{FF2B5EF4-FFF2-40B4-BE49-F238E27FC236}">
                        <a16:creationId xmlns:a16="http://schemas.microsoft.com/office/drawing/2014/main" id="{2B03CCAC-EF24-B42F-54BE-848581BB8D82}"/>
                      </a:ext>
                    </a:extLst>
                  </p:cNvPr>
                  <p:cNvCxnSpPr>
                    <a:cxnSpLocks/>
                  </p:cNvCxnSpPr>
                  <p:nvPr/>
                </p:nvCxnSpPr>
                <p:spPr>
                  <a:xfrm>
                    <a:off x="8280024" y="5401365"/>
                    <a:ext cx="2843503" cy="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5A3FC5C-0698-12E2-1BCD-0533E832C483}"/>
                      </a:ext>
                    </a:extLst>
                  </p:cNvPr>
                  <p:cNvCxnSpPr/>
                  <p:nvPr/>
                </p:nvCxnSpPr>
                <p:spPr>
                  <a:xfrm>
                    <a:off x="8450928" y="4737844"/>
                    <a:ext cx="0" cy="119611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91948AC9-BE05-69CA-E9C5-DBB510D08307}"/>
                      </a:ext>
                    </a:extLst>
                  </p:cNvPr>
                  <p:cNvCxnSpPr/>
                  <p:nvPr/>
                </p:nvCxnSpPr>
                <p:spPr>
                  <a:xfrm>
                    <a:off x="9714360" y="4737844"/>
                    <a:ext cx="0" cy="119611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F10D8EE-E8C3-9188-C898-41C0CCE2709D}"/>
                      </a:ext>
                    </a:extLst>
                  </p:cNvPr>
                  <p:cNvCxnSpPr/>
                  <p:nvPr/>
                </p:nvCxnSpPr>
                <p:spPr>
                  <a:xfrm>
                    <a:off x="10351253" y="4737844"/>
                    <a:ext cx="0" cy="119611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34F9033-1126-8D41-4ABE-4E3A6F7C0EC2}"/>
                      </a:ext>
                    </a:extLst>
                  </p:cNvPr>
                  <p:cNvCxnSpPr>
                    <a:cxnSpLocks/>
                  </p:cNvCxnSpPr>
                  <p:nvPr/>
                </p:nvCxnSpPr>
                <p:spPr>
                  <a:xfrm flipH="1">
                    <a:off x="10975925" y="4091267"/>
                    <a:ext cx="16972" cy="1842691"/>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2" name="Freeform: Shape 61">
                    <a:extLst>
                      <a:ext uri="{FF2B5EF4-FFF2-40B4-BE49-F238E27FC236}">
                        <a16:creationId xmlns:a16="http://schemas.microsoft.com/office/drawing/2014/main" id="{815BC30F-4BA8-DA30-3E77-214A81B7787D}"/>
                      </a:ext>
                    </a:extLst>
                  </p:cNvPr>
                  <p:cNvSpPr/>
                  <p:nvPr/>
                </p:nvSpPr>
                <p:spPr>
                  <a:xfrm>
                    <a:off x="8450664" y="4151991"/>
                    <a:ext cx="2557411" cy="1185359"/>
                  </a:xfrm>
                  <a:custGeom>
                    <a:avLst/>
                    <a:gdLst>
                      <a:gd name="connsiteX0" fmla="*/ 0 w 2542233"/>
                      <a:gd name="connsiteY0" fmla="*/ 1004835 h 1018371"/>
                      <a:gd name="connsiteX1" fmla="*/ 643094 w 2542233"/>
                      <a:gd name="connsiteY1" fmla="*/ 1004835 h 1018371"/>
                      <a:gd name="connsiteX2" fmla="*/ 1266092 w 2542233"/>
                      <a:gd name="connsiteY2" fmla="*/ 864158 h 1018371"/>
                      <a:gd name="connsiteX3" fmla="*/ 1909187 w 2542233"/>
                      <a:gd name="connsiteY3" fmla="*/ 572756 h 1018371"/>
                      <a:gd name="connsiteX4" fmla="*/ 2542233 w 2542233"/>
                      <a:gd name="connsiteY4" fmla="*/ 0 h 1018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2233" h="1018371">
                        <a:moveTo>
                          <a:pt x="0" y="1004835"/>
                        </a:moveTo>
                        <a:cubicBezTo>
                          <a:pt x="216039" y="1016558"/>
                          <a:pt x="432079" y="1028281"/>
                          <a:pt x="643094" y="1004835"/>
                        </a:cubicBezTo>
                        <a:cubicBezTo>
                          <a:pt x="854109" y="981389"/>
                          <a:pt x="1055077" y="936171"/>
                          <a:pt x="1266092" y="864158"/>
                        </a:cubicBezTo>
                        <a:cubicBezTo>
                          <a:pt x="1477107" y="792145"/>
                          <a:pt x="1696497" y="716782"/>
                          <a:pt x="1909187" y="572756"/>
                        </a:cubicBezTo>
                        <a:cubicBezTo>
                          <a:pt x="2121877" y="428730"/>
                          <a:pt x="2332055" y="214365"/>
                          <a:pt x="2542233" y="0"/>
                        </a:cubicBezTo>
                      </a:path>
                    </a:pathLst>
                  </a:cu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3" name="Straight Connector 72">
                    <a:extLst>
                      <a:ext uri="{FF2B5EF4-FFF2-40B4-BE49-F238E27FC236}">
                        <a16:creationId xmlns:a16="http://schemas.microsoft.com/office/drawing/2014/main" id="{9D47FA60-C364-C38E-7F1B-2DC6CB43E264}"/>
                      </a:ext>
                    </a:extLst>
                  </p:cNvPr>
                  <p:cNvCxnSpPr>
                    <a:cxnSpLocks/>
                    <a:stCxn id="62" idx="3"/>
                    <a:endCxn id="62" idx="4"/>
                  </p:cNvCxnSpPr>
                  <p:nvPr/>
                </p:nvCxnSpPr>
                <p:spPr>
                  <a:xfrm flipV="1">
                    <a:off x="10371249" y="4151991"/>
                    <a:ext cx="636826" cy="666674"/>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61D4FF03-B575-7918-6CA3-13565A8877DB}"/>
                      </a:ext>
                    </a:extLst>
                  </p:cNvPr>
                  <p:cNvCxnSpPr>
                    <a:cxnSpLocks/>
                    <a:stCxn id="62" idx="2"/>
                    <a:endCxn id="62" idx="3"/>
                  </p:cNvCxnSpPr>
                  <p:nvPr/>
                </p:nvCxnSpPr>
                <p:spPr>
                  <a:xfrm flipV="1">
                    <a:off x="9724315" y="4818665"/>
                    <a:ext cx="646934" cy="339185"/>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8E136D73-AC25-DA90-1B03-CD93CEFE2925}"/>
                      </a:ext>
                    </a:extLst>
                  </p:cNvPr>
                  <p:cNvCxnSpPr>
                    <a:cxnSpLocks/>
                    <a:stCxn id="62" idx="2"/>
                    <a:endCxn id="62" idx="1"/>
                  </p:cNvCxnSpPr>
                  <p:nvPr/>
                </p:nvCxnSpPr>
                <p:spPr>
                  <a:xfrm flipH="1">
                    <a:off x="9097597" y="5157850"/>
                    <a:ext cx="626718" cy="163744"/>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F7C976AC-BAC4-6E96-02B4-7FB1B70B832B}"/>
                      </a:ext>
                    </a:extLst>
                  </p:cNvPr>
                  <p:cNvCxnSpPr>
                    <a:cxnSpLocks/>
                    <a:stCxn id="62" idx="1"/>
                  </p:cNvCxnSpPr>
                  <p:nvPr/>
                </p:nvCxnSpPr>
                <p:spPr>
                  <a:xfrm flipH="1">
                    <a:off x="8428277" y="5321594"/>
                    <a:ext cx="669320" cy="0"/>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4" name="Oval 103">
                    <a:extLst>
                      <a:ext uri="{FF2B5EF4-FFF2-40B4-BE49-F238E27FC236}">
                        <a16:creationId xmlns:a16="http://schemas.microsoft.com/office/drawing/2014/main" id="{007B0555-3D57-B8BC-AEDA-D736C0DBB95A}"/>
                      </a:ext>
                    </a:extLst>
                  </p:cNvPr>
                  <p:cNvSpPr/>
                  <p:nvPr/>
                </p:nvSpPr>
                <p:spPr>
                  <a:xfrm>
                    <a:off x="10461608" y="4509084"/>
                    <a:ext cx="225753" cy="2355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reeform: Shape 106">
                    <a:extLst>
                      <a:ext uri="{FF2B5EF4-FFF2-40B4-BE49-F238E27FC236}">
                        <a16:creationId xmlns:a16="http://schemas.microsoft.com/office/drawing/2014/main" id="{0A94881E-E45E-E457-8728-B719B9FF45DD}"/>
                      </a:ext>
                    </a:extLst>
                  </p:cNvPr>
                  <p:cNvSpPr/>
                  <p:nvPr/>
                </p:nvSpPr>
                <p:spPr>
                  <a:xfrm>
                    <a:off x="9304774" y="4200211"/>
                    <a:ext cx="1195753" cy="763675"/>
                  </a:xfrm>
                  <a:custGeom>
                    <a:avLst/>
                    <a:gdLst>
                      <a:gd name="connsiteX0" fmla="*/ 1195753 w 1195753"/>
                      <a:gd name="connsiteY0" fmla="*/ 321547 h 763675"/>
                      <a:gd name="connsiteX1" fmla="*/ 120580 w 1195753"/>
                      <a:gd name="connsiteY1" fmla="*/ 0 h 763675"/>
                      <a:gd name="connsiteX2" fmla="*/ 0 w 1195753"/>
                      <a:gd name="connsiteY2" fmla="*/ 763675 h 763675"/>
                      <a:gd name="connsiteX3" fmla="*/ 1175657 w 1195753"/>
                      <a:gd name="connsiteY3" fmla="*/ 482321 h 763675"/>
                      <a:gd name="connsiteX4" fmla="*/ 1165608 w 1195753"/>
                      <a:gd name="connsiteY4" fmla="*/ 411982 h 763675"/>
                      <a:gd name="connsiteX5" fmla="*/ 1195753 w 1195753"/>
                      <a:gd name="connsiteY5" fmla="*/ 321547 h 76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5753" h="763675">
                        <a:moveTo>
                          <a:pt x="1195753" y="321547"/>
                        </a:moveTo>
                        <a:lnTo>
                          <a:pt x="120580" y="0"/>
                        </a:lnTo>
                        <a:lnTo>
                          <a:pt x="0" y="763675"/>
                        </a:lnTo>
                        <a:lnTo>
                          <a:pt x="1175657" y="482321"/>
                        </a:lnTo>
                        <a:lnTo>
                          <a:pt x="1165608" y="411982"/>
                        </a:lnTo>
                        <a:lnTo>
                          <a:pt x="1195753" y="321547"/>
                        </a:lnTo>
                        <a:close/>
                      </a:path>
                    </a:pathLst>
                  </a:custGeom>
                  <a:solidFill>
                    <a:schemeClr val="accent2">
                      <a:alpha val="40000"/>
                    </a:schemeClr>
                  </a:solid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754E0415-A6BB-7BF4-7528-CB6398EC91D9}"/>
                      </a:ext>
                    </a:extLst>
                  </p:cNvPr>
                  <p:cNvSpPr/>
                  <p:nvPr/>
                </p:nvSpPr>
                <p:spPr>
                  <a:xfrm>
                    <a:off x="8661207" y="4079709"/>
                    <a:ext cx="914400" cy="914400"/>
                  </a:xfrm>
                  <a:prstGeom prst="ellipse">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TextBox 93">
                    <a:extLst>
                      <a:ext uri="{FF2B5EF4-FFF2-40B4-BE49-F238E27FC236}">
                        <a16:creationId xmlns:a16="http://schemas.microsoft.com/office/drawing/2014/main" id="{3FDC846F-4C3E-AB62-8D9C-FF78A84CDDDA}"/>
                      </a:ext>
                    </a:extLst>
                  </p:cNvPr>
                  <p:cNvSpPr txBox="1"/>
                  <p:nvPr/>
                </p:nvSpPr>
                <p:spPr>
                  <a:xfrm>
                    <a:off x="9722707" y="3985391"/>
                    <a:ext cx="1064715" cy="261610"/>
                  </a:xfrm>
                  <a:prstGeom prst="rect">
                    <a:avLst/>
                  </a:prstGeom>
                  <a:noFill/>
                </p:spPr>
                <p:txBody>
                  <a:bodyPr wrap="none" rtlCol="0">
                    <a:spAutoFit/>
                  </a:bodyPr>
                  <a:lstStyle/>
                  <a:p>
                    <a:r>
                      <a:rPr lang="en-US" sz="1100" b="1" i="1"/>
                      <a:t>Approximation</a:t>
                    </a:r>
                  </a:p>
                </p:txBody>
              </p:sp>
              <p:sp>
                <p:nvSpPr>
                  <p:cNvPr id="95" name="TextBox 94">
                    <a:extLst>
                      <a:ext uri="{FF2B5EF4-FFF2-40B4-BE49-F238E27FC236}">
                        <a16:creationId xmlns:a16="http://schemas.microsoft.com/office/drawing/2014/main" id="{0E78377D-4842-4B37-0514-1F0BCC8B1CB7}"/>
                      </a:ext>
                    </a:extLst>
                  </p:cNvPr>
                  <p:cNvSpPr txBox="1"/>
                  <p:nvPr/>
                </p:nvSpPr>
                <p:spPr>
                  <a:xfrm>
                    <a:off x="9724623" y="4218620"/>
                    <a:ext cx="559769" cy="261610"/>
                  </a:xfrm>
                  <a:prstGeom prst="rect">
                    <a:avLst/>
                  </a:prstGeom>
                  <a:noFill/>
                </p:spPr>
                <p:txBody>
                  <a:bodyPr wrap="none" rtlCol="0">
                    <a:spAutoFit/>
                  </a:bodyPr>
                  <a:lstStyle/>
                  <a:p>
                    <a:r>
                      <a:rPr lang="en-US" sz="1100" b="1" i="1">
                        <a:solidFill>
                          <a:schemeClr val="accent5"/>
                        </a:solidFill>
                      </a:rPr>
                      <a:t>Actual</a:t>
                    </a:r>
                  </a:p>
                </p:txBody>
              </p:sp>
              <p:sp>
                <p:nvSpPr>
                  <p:cNvPr id="124" name="Arc 123">
                    <a:extLst>
                      <a:ext uri="{FF2B5EF4-FFF2-40B4-BE49-F238E27FC236}">
                        <a16:creationId xmlns:a16="http://schemas.microsoft.com/office/drawing/2014/main" id="{F1D795B3-85CE-5928-280C-9C0670BDE549}"/>
                      </a:ext>
                    </a:extLst>
                  </p:cNvPr>
                  <p:cNvSpPr/>
                  <p:nvPr/>
                </p:nvSpPr>
                <p:spPr>
                  <a:xfrm rot="5400000">
                    <a:off x="8069690" y="3315203"/>
                    <a:ext cx="1472935" cy="1658509"/>
                  </a:xfrm>
                  <a:prstGeom prst="arc">
                    <a:avLst>
                      <a:gd name="adj1" fmla="val 17647128"/>
                      <a:gd name="adj2" fmla="val 21422254"/>
                    </a:avLst>
                  </a:prstGeom>
                  <a:ln w="28575">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26" name="Straight Connector 125">
                    <a:extLst>
                      <a:ext uri="{FF2B5EF4-FFF2-40B4-BE49-F238E27FC236}">
                        <a16:creationId xmlns:a16="http://schemas.microsoft.com/office/drawing/2014/main" id="{887EA6DC-EF2E-F273-0383-84B71C9ED506}"/>
                      </a:ext>
                    </a:extLst>
                  </p:cNvPr>
                  <p:cNvCxnSpPr>
                    <a:cxnSpLocks/>
                    <a:stCxn id="91" idx="3"/>
                  </p:cNvCxnSpPr>
                  <p:nvPr/>
                </p:nvCxnSpPr>
                <p:spPr>
                  <a:xfrm flipV="1">
                    <a:off x="8795118" y="4431323"/>
                    <a:ext cx="741620" cy="428875"/>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27" name="Straight Arrow Connector 1026">
                    <a:extLst>
                      <a:ext uri="{FF2B5EF4-FFF2-40B4-BE49-F238E27FC236}">
                        <a16:creationId xmlns:a16="http://schemas.microsoft.com/office/drawing/2014/main" id="{CCFFBB62-74FA-DC07-598C-47656EA97FA3}"/>
                      </a:ext>
                    </a:extLst>
                  </p:cNvPr>
                  <p:cNvCxnSpPr>
                    <a:cxnSpLocks/>
                  </p:cNvCxnSpPr>
                  <p:nvPr/>
                </p:nvCxnSpPr>
                <p:spPr>
                  <a:xfrm flipV="1">
                    <a:off x="9195435" y="4614145"/>
                    <a:ext cx="0" cy="202082"/>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sp>
            <p:nvSpPr>
              <p:cNvPr id="1046" name="TextBox 1045">
                <a:extLst>
                  <a:ext uri="{FF2B5EF4-FFF2-40B4-BE49-F238E27FC236}">
                    <a16:creationId xmlns:a16="http://schemas.microsoft.com/office/drawing/2014/main" id="{8BB02C7A-4B2B-3E86-E7F1-9FA84D64C263}"/>
                  </a:ext>
                </a:extLst>
              </p:cNvPr>
              <p:cNvSpPr txBox="1"/>
              <p:nvPr/>
            </p:nvSpPr>
            <p:spPr>
              <a:xfrm>
                <a:off x="8898946" y="3988682"/>
                <a:ext cx="870751" cy="261610"/>
              </a:xfrm>
              <a:prstGeom prst="rect">
                <a:avLst/>
              </a:prstGeom>
              <a:noFill/>
            </p:spPr>
            <p:txBody>
              <a:bodyPr wrap="none" rtlCol="0">
                <a:spAutoFit/>
              </a:bodyPr>
              <a:lstStyle/>
              <a:p>
                <a:r>
                  <a:rPr lang="en-US" sz="1100" b="1" i="1">
                    <a:solidFill>
                      <a:srgbClr val="FF0000"/>
                    </a:solidFill>
                  </a:rPr>
                  <a:t>discrepancy</a:t>
                </a:r>
              </a:p>
            </p:txBody>
          </p:sp>
        </p:grpSp>
      </p:grpSp>
    </p:spTree>
    <p:extLst>
      <p:ext uri="{BB962C8B-B14F-4D97-AF65-F5344CB8AC3E}">
        <p14:creationId xmlns:p14="http://schemas.microsoft.com/office/powerpoint/2010/main" val="12946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4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42" grpId="0" animBg="1"/>
      <p:bldP spid="104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E33272-FD00-430B-9FA4-5790A7CCDC7B}"/>
              </a:ext>
            </a:extLst>
          </p:cNvPr>
          <p:cNvSpPr>
            <a:spLocks noGrp="1"/>
          </p:cNvSpPr>
          <p:nvPr>
            <p:ph type="sldNum" sz="quarter" idx="11"/>
          </p:nvPr>
        </p:nvSpPr>
        <p:spPr/>
        <p:txBody>
          <a:bodyPr/>
          <a:lstStyle/>
          <a:p>
            <a:fld id="{F0D23093-2AB0-F74C-B865-1A12A15B650E}" type="slidenum">
              <a:rPr lang="en-US" smtClean="0"/>
              <a:pPr/>
              <a:t>15</a:t>
            </a:fld>
            <a:endParaRPr lang="en-US"/>
          </a:p>
        </p:txBody>
      </p:sp>
      <p:sp>
        <p:nvSpPr>
          <p:cNvPr id="3" name="Title 2">
            <a:extLst>
              <a:ext uri="{FF2B5EF4-FFF2-40B4-BE49-F238E27FC236}">
                <a16:creationId xmlns:a16="http://schemas.microsoft.com/office/drawing/2014/main" id="{4D403C33-6C29-4737-A7B3-20C9236B16F8}"/>
              </a:ext>
            </a:extLst>
          </p:cNvPr>
          <p:cNvSpPr>
            <a:spLocks noGrp="1"/>
          </p:cNvSpPr>
          <p:nvPr>
            <p:ph type="title"/>
          </p:nvPr>
        </p:nvSpPr>
        <p:spPr/>
        <p:txBody>
          <a:bodyPr/>
          <a:lstStyle/>
          <a:p>
            <a:r>
              <a:rPr lang="en-GB"/>
              <a:t>Local Equilibrium – Introduction </a:t>
            </a:r>
          </a:p>
        </p:txBody>
      </p:sp>
      <p:sp>
        <p:nvSpPr>
          <p:cNvPr id="8" name="TextBox 7">
            <a:extLst>
              <a:ext uri="{FF2B5EF4-FFF2-40B4-BE49-F238E27FC236}">
                <a16:creationId xmlns:a16="http://schemas.microsoft.com/office/drawing/2014/main" id="{7C636382-85E3-41C5-89EF-EE19FA5D2104}"/>
              </a:ext>
            </a:extLst>
          </p:cNvPr>
          <p:cNvSpPr txBox="1"/>
          <p:nvPr/>
        </p:nvSpPr>
        <p:spPr>
          <a:xfrm>
            <a:off x="470823" y="936052"/>
            <a:ext cx="11048835" cy="2100575"/>
          </a:xfrm>
          <a:prstGeom prst="rect">
            <a:avLst/>
          </a:prstGeom>
          <a:noFill/>
        </p:spPr>
        <p:txBody>
          <a:bodyPr wrap="square" rtlCol="0">
            <a:spAutoFit/>
          </a:bodyPr>
          <a:lstStyle/>
          <a:p>
            <a:r>
              <a:rPr lang="en-GB"/>
              <a:t>In the case of a </a:t>
            </a:r>
            <a:r>
              <a:rPr lang="en-GB" b="1"/>
              <a:t>static problem</a:t>
            </a:r>
            <a:r>
              <a:rPr lang="en-GB"/>
              <a:t>, the </a:t>
            </a:r>
            <a:r>
              <a:rPr lang="en-GB" b="1"/>
              <a:t>equilibrium condition </a:t>
            </a:r>
            <a:r>
              <a:rPr lang="en-GB"/>
              <a:t>states that the </a:t>
            </a:r>
            <a:r>
              <a:rPr lang="en-GB" b="1"/>
              <a:t>sum of all forces are zero</a:t>
            </a:r>
            <a:r>
              <a:rPr lang="en-GB"/>
              <a:t>. This means that the </a:t>
            </a:r>
            <a:r>
              <a:rPr lang="en-GB" b="1"/>
              <a:t>externally applied loads </a:t>
            </a:r>
            <a:r>
              <a:rPr lang="en-GB"/>
              <a:t>must be equal to the sum of the </a:t>
            </a:r>
            <a:r>
              <a:rPr lang="en-GB" b="1"/>
              <a:t>internal element forces at the nodes</a:t>
            </a:r>
            <a:r>
              <a:rPr lang="en-GB"/>
              <a:t>.</a:t>
            </a:r>
          </a:p>
          <a:p>
            <a:endParaRPr lang="en-GB" sz="1200"/>
          </a:p>
          <a:p>
            <a:pPr marL="285750" indent="-285750">
              <a:buFont typeface="Arial" panose="020B0604020202020204" pitchFamily="34" charset="0"/>
              <a:buChar char="•"/>
            </a:pPr>
            <a:r>
              <a:rPr lang="en-GB"/>
              <a:t>The </a:t>
            </a:r>
            <a:r>
              <a:rPr lang="en-GB" b="1"/>
              <a:t>local force balance </a:t>
            </a:r>
            <a:r>
              <a:rPr lang="en-GB"/>
              <a:t>(i.e., the internal forces between the elements) is termed </a:t>
            </a:r>
            <a:r>
              <a:rPr lang="en-GB" b="1"/>
              <a:t>local equilibrium </a:t>
            </a:r>
            <a:r>
              <a:rPr lang="en-GB"/>
              <a:t>and must be determined first to verify the </a:t>
            </a:r>
            <a:r>
              <a:rPr lang="en-GB" b="1"/>
              <a:t>global force balance </a:t>
            </a:r>
            <a:r>
              <a:rPr lang="en-GB"/>
              <a:t>(i.e., the distortion of the entire body).</a:t>
            </a:r>
          </a:p>
          <a:p>
            <a:endParaRPr lang="en-GB" sz="1050"/>
          </a:p>
          <a:p>
            <a:pPr marL="285750" indent="-285750">
              <a:buFont typeface="Arial" panose="020B0604020202020204" pitchFamily="34" charset="0"/>
              <a:buChar char="•"/>
            </a:pPr>
            <a:r>
              <a:rPr lang="en-GB"/>
              <a:t>The local equilibrium can be determined by considering an infinitesimal cube, which experiences both </a:t>
            </a:r>
            <a:r>
              <a:rPr lang="en-GB" b="1"/>
              <a:t>surface and body loads</a:t>
            </a:r>
            <a:r>
              <a:rPr lang="en-GB"/>
              <a:t>.</a:t>
            </a:r>
          </a:p>
        </p:txBody>
      </p:sp>
      <p:grpSp>
        <p:nvGrpSpPr>
          <p:cNvPr id="12" name="Group 11">
            <a:extLst>
              <a:ext uri="{FF2B5EF4-FFF2-40B4-BE49-F238E27FC236}">
                <a16:creationId xmlns:a16="http://schemas.microsoft.com/office/drawing/2014/main" id="{5B663051-BF43-4685-BE93-3A5C8F09EFFD}"/>
              </a:ext>
            </a:extLst>
          </p:cNvPr>
          <p:cNvGrpSpPr/>
          <p:nvPr/>
        </p:nvGrpSpPr>
        <p:grpSpPr>
          <a:xfrm>
            <a:off x="3983741" y="3148566"/>
            <a:ext cx="2778711" cy="2752976"/>
            <a:chOff x="4090900" y="3066160"/>
            <a:chExt cx="2778711" cy="2752976"/>
          </a:xfrm>
        </p:grpSpPr>
        <p:grpSp>
          <p:nvGrpSpPr>
            <p:cNvPr id="13" name="Group 12">
              <a:extLst>
                <a:ext uri="{FF2B5EF4-FFF2-40B4-BE49-F238E27FC236}">
                  <a16:creationId xmlns:a16="http://schemas.microsoft.com/office/drawing/2014/main" id="{AC7EC3DF-923B-409F-BF12-FF86E3B9BF62}"/>
                </a:ext>
              </a:extLst>
            </p:cNvPr>
            <p:cNvGrpSpPr/>
            <p:nvPr/>
          </p:nvGrpSpPr>
          <p:grpSpPr>
            <a:xfrm>
              <a:off x="4090900" y="3248117"/>
              <a:ext cx="2428183" cy="2571019"/>
              <a:chOff x="4711786" y="3697218"/>
              <a:chExt cx="2428183" cy="2571019"/>
            </a:xfrm>
          </p:grpSpPr>
          <p:grpSp>
            <p:nvGrpSpPr>
              <p:cNvPr id="41" name="Group 40">
                <a:extLst>
                  <a:ext uri="{FF2B5EF4-FFF2-40B4-BE49-F238E27FC236}">
                    <a16:creationId xmlns:a16="http://schemas.microsoft.com/office/drawing/2014/main" id="{7831931B-4213-4B93-B962-F5CB4FAEF9F8}"/>
                  </a:ext>
                </a:extLst>
              </p:cNvPr>
              <p:cNvGrpSpPr/>
              <p:nvPr/>
            </p:nvGrpSpPr>
            <p:grpSpPr>
              <a:xfrm>
                <a:off x="4826008" y="3697218"/>
                <a:ext cx="2313961" cy="2511564"/>
                <a:chOff x="4826008" y="3697218"/>
                <a:chExt cx="2313961" cy="2511564"/>
              </a:xfrm>
            </p:grpSpPr>
            <p:pic>
              <p:nvPicPr>
                <p:cNvPr id="43" name="Picture 42">
                  <a:extLst>
                    <a:ext uri="{FF2B5EF4-FFF2-40B4-BE49-F238E27FC236}">
                      <a16:creationId xmlns:a16="http://schemas.microsoft.com/office/drawing/2014/main" id="{1FB7F9F5-B176-4FBB-8544-2C51FD66991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826008" y="3697218"/>
                  <a:ext cx="2313961" cy="2511564"/>
                </a:xfrm>
                <a:prstGeom prst="rect">
                  <a:avLst/>
                </a:prstGeom>
              </p:spPr>
            </p:pic>
            <p:pic>
              <p:nvPicPr>
                <p:cNvPr id="44" name="Picture 43">
                  <a:extLst>
                    <a:ext uri="{FF2B5EF4-FFF2-40B4-BE49-F238E27FC236}">
                      <a16:creationId xmlns:a16="http://schemas.microsoft.com/office/drawing/2014/main" id="{F33A6B71-A08B-4F94-B62F-F4F282EE823F}"/>
                    </a:ext>
                  </a:extLst>
                </p:cNvPr>
                <p:cNvPicPr>
                  <a:picLocks noChangeAspect="1"/>
                </p:cNvPicPr>
                <p:nvPr/>
              </p:nvPicPr>
              <p:blipFill>
                <a:blip r:embed="rId4"/>
                <a:stretch>
                  <a:fillRect/>
                </a:stretch>
              </p:blipFill>
              <p:spPr>
                <a:xfrm>
                  <a:off x="5298673" y="5121165"/>
                  <a:ext cx="927917" cy="574905"/>
                </a:xfrm>
                <a:prstGeom prst="rect">
                  <a:avLst/>
                </a:prstGeom>
              </p:spPr>
            </p:pic>
          </p:grpSp>
          <p:pic>
            <p:nvPicPr>
              <p:cNvPr id="42" name="Picture 41">
                <a:extLst>
                  <a:ext uri="{FF2B5EF4-FFF2-40B4-BE49-F238E27FC236}">
                    <a16:creationId xmlns:a16="http://schemas.microsoft.com/office/drawing/2014/main" id="{2998480A-FCD9-4942-A105-79E7FB63A8B7}"/>
                  </a:ext>
                </a:extLst>
              </p:cNvPr>
              <p:cNvPicPr>
                <a:picLocks noChangeAspect="1"/>
              </p:cNvPicPr>
              <p:nvPr/>
            </p:nvPicPr>
            <p:blipFill>
              <a:blip r:embed="rId5"/>
              <a:stretch>
                <a:fillRect/>
              </a:stretch>
            </p:blipFill>
            <p:spPr>
              <a:xfrm>
                <a:off x="4711786" y="5860111"/>
                <a:ext cx="457101" cy="408126"/>
              </a:xfrm>
              <a:prstGeom prst="rect">
                <a:avLst/>
              </a:prstGeom>
            </p:spPr>
          </p:pic>
        </p:grpSp>
        <p:grpSp>
          <p:nvGrpSpPr>
            <p:cNvPr id="14" name="Group 13">
              <a:extLst>
                <a:ext uri="{FF2B5EF4-FFF2-40B4-BE49-F238E27FC236}">
                  <a16:creationId xmlns:a16="http://schemas.microsoft.com/office/drawing/2014/main" id="{2BD69577-6F90-4ED7-A0B5-E54CAAE6E6E0}"/>
                </a:ext>
              </a:extLst>
            </p:cNvPr>
            <p:cNvGrpSpPr/>
            <p:nvPr/>
          </p:nvGrpSpPr>
          <p:grpSpPr>
            <a:xfrm>
              <a:off x="6078369" y="4355589"/>
              <a:ext cx="345680" cy="535136"/>
              <a:chOff x="5701553" y="3927945"/>
              <a:chExt cx="345680" cy="535136"/>
            </a:xfrm>
          </p:grpSpPr>
          <p:cxnSp>
            <p:nvCxnSpPr>
              <p:cNvPr id="38" name="Straight Arrow Connector 37">
                <a:extLst>
                  <a:ext uri="{FF2B5EF4-FFF2-40B4-BE49-F238E27FC236}">
                    <a16:creationId xmlns:a16="http://schemas.microsoft.com/office/drawing/2014/main" id="{A22AE9F6-3FD0-48A2-A723-8F9B349AD6A6}"/>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14EE89AF-8A2C-4284-9E83-CFC7DCAC6EE8}"/>
                  </a:ext>
                </a:extLst>
              </p:cNvPr>
              <p:cNvCxnSpPr>
                <a:cxnSpLocks/>
              </p:cNvCxnSpPr>
              <p:nvPr/>
            </p:nvCxnSpPr>
            <p:spPr>
              <a:xfrm flipV="1">
                <a:off x="5707783" y="4139650"/>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F15BB6C8-7A31-4D36-BE88-FF2346F1DC38}"/>
                  </a:ext>
                </a:extLst>
              </p:cNvPr>
              <p:cNvCxnSpPr>
                <a:cxnSpLocks/>
              </p:cNvCxnSpPr>
              <p:nvPr/>
            </p:nvCxnSpPr>
            <p:spPr>
              <a:xfrm rot="10800000" flipH="1" flipV="1">
                <a:off x="5701553" y="4353750"/>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F34FE68A-ACF6-4A8B-8E5A-A4EA70E09837}"/>
                </a:ext>
              </a:extLst>
            </p:cNvPr>
            <p:cNvGrpSpPr/>
            <p:nvPr/>
          </p:nvGrpSpPr>
          <p:grpSpPr>
            <a:xfrm>
              <a:off x="5422334" y="3390216"/>
              <a:ext cx="345680" cy="541640"/>
              <a:chOff x="5701553" y="3927945"/>
              <a:chExt cx="345680" cy="541640"/>
            </a:xfrm>
          </p:grpSpPr>
          <p:cxnSp>
            <p:nvCxnSpPr>
              <p:cNvPr id="35" name="Straight Arrow Connector 34">
                <a:extLst>
                  <a:ext uri="{FF2B5EF4-FFF2-40B4-BE49-F238E27FC236}">
                    <a16:creationId xmlns:a16="http://schemas.microsoft.com/office/drawing/2014/main" id="{6902A1BD-A556-4FB8-B92C-AE24A68E536B}"/>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0BFD56D-577E-4DA6-92A6-193AA539BD8F}"/>
                  </a:ext>
                </a:extLst>
              </p:cNvPr>
              <p:cNvCxnSpPr>
                <a:cxnSpLocks/>
              </p:cNvCxnSpPr>
              <p:nvPr/>
            </p:nvCxnSpPr>
            <p:spPr>
              <a:xfrm flipV="1">
                <a:off x="5707783" y="4139650"/>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77AB27F3-BF75-4225-AFB4-3A5AB39F6E4E}"/>
                  </a:ext>
                </a:extLst>
              </p:cNvPr>
              <p:cNvCxnSpPr>
                <a:cxnSpLocks/>
              </p:cNvCxnSpPr>
              <p:nvPr/>
            </p:nvCxnSpPr>
            <p:spPr>
              <a:xfrm rot="10800000" flipH="1" flipV="1">
                <a:off x="5701553" y="4360254"/>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76A36860-A382-418B-8B70-7DCC6B4AFC67}"/>
                </a:ext>
              </a:extLst>
            </p:cNvPr>
            <p:cNvGrpSpPr/>
            <p:nvPr/>
          </p:nvGrpSpPr>
          <p:grpSpPr>
            <a:xfrm>
              <a:off x="4797036" y="4473993"/>
              <a:ext cx="583619" cy="635394"/>
              <a:chOff x="5463614" y="3927945"/>
              <a:chExt cx="583619" cy="635394"/>
            </a:xfrm>
          </p:grpSpPr>
          <p:cxnSp>
            <p:nvCxnSpPr>
              <p:cNvPr id="26" name="Straight Arrow Connector 25">
                <a:extLst>
                  <a:ext uri="{FF2B5EF4-FFF2-40B4-BE49-F238E27FC236}">
                    <a16:creationId xmlns:a16="http://schemas.microsoft.com/office/drawing/2014/main" id="{9E524C48-B3BA-41E6-991D-A62D1BFE78C7}"/>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F70A56AB-A203-43AE-916C-896B15609B13}"/>
                  </a:ext>
                </a:extLst>
              </p:cNvPr>
              <p:cNvCxnSpPr>
                <a:cxnSpLocks/>
              </p:cNvCxnSpPr>
              <p:nvPr/>
            </p:nvCxnSpPr>
            <p:spPr>
              <a:xfrm rot="10800000" flipV="1">
                <a:off x="5463614" y="4344677"/>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514A69C0-9A32-4A55-92A9-4AD090DC2343}"/>
                  </a:ext>
                </a:extLst>
              </p:cNvPr>
              <p:cNvCxnSpPr>
                <a:cxnSpLocks/>
              </p:cNvCxnSpPr>
              <p:nvPr/>
            </p:nvCxnSpPr>
            <p:spPr>
              <a:xfrm rot="10800000" flipH="1" flipV="1">
                <a:off x="5701553" y="4353750"/>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E8C84CD1-7C2C-4F17-8735-D1E4AEA8AD64}"/>
                    </a:ext>
                  </a:extLst>
                </p:cNvPr>
                <p:cNvSpPr txBox="1"/>
                <p:nvPr/>
              </p:nvSpPr>
              <p:spPr>
                <a:xfrm>
                  <a:off x="6351611" y="4736836"/>
                  <a:ext cx="518000"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𝒙𝒙</m:t>
                            </m:r>
                          </m:sub>
                        </m:sSub>
                      </m:oMath>
                    </m:oMathPara>
                  </a14:m>
                  <a:endParaRPr lang="en-DE" sz="1400" b="1"/>
                </a:p>
              </p:txBody>
            </p:sp>
          </mc:Choice>
          <mc:Fallback xmlns="">
            <p:sp>
              <p:nvSpPr>
                <p:cNvPr id="17" name="TextBox 16">
                  <a:extLst>
                    <a:ext uri="{FF2B5EF4-FFF2-40B4-BE49-F238E27FC236}">
                      <a16:creationId xmlns:a16="http://schemas.microsoft.com/office/drawing/2014/main" id="{E8C84CD1-7C2C-4F17-8735-D1E4AEA8AD64}"/>
                    </a:ext>
                  </a:extLst>
                </p:cNvPr>
                <p:cNvSpPr txBox="1">
                  <a:spLocks noRot="1" noChangeAspect="1" noMove="1" noResize="1" noEditPoints="1" noAdjustHandles="1" noChangeArrowheads="1" noChangeShapeType="1" noTextEdit="1"/>
                </p:cNvSpPr>
                <p:nvPr/>
              </p:nvSpPr>
              <p:spPr>
                <a:xfrm>
                  <a:off x="6351611" y="4736836"/>
                  <a:ext cx="518000" cy="307777"/>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855E46BE-6ACA-44CB-8935-1A470921F390}"/>
                    </a:ext>
                  </a:extLst>
                </p:cNvPr>
                <p:cNvSpPr txBox="1"/>
                <p:nvPr/>
              </p:nvSpPr>
              <p:spPr>
                <a:xfrm>
                  <a:off x="4556079" y="5014416"/>
                  <a:ext cx="518000"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𝒚𝒚</m:t>
                            </m:r>
                          </m:sub>
                        </m:sSub>
                      </m:oMath>
                    </m:oMathPara>
                  </a14:m>
                  <a:endParaRPr lang="en-DE" sz="1400" b="1"/>
                </a:p>
              </p:txBody>
            </p:sp>
          </mc:Choice>
          <mc:Fallback xmlns="">
            <p:sp>
              <p:nvSpPr>
                <p:cNvPr id="18" name="TextBox 17">
                  <a:extLst>
                    <a:ext uri="{FF2B5EF4-FFF2-40B4-BE49-F238E27FC236}">
                      <a16:creationId xmlns:a16="http://schemas.microsoft.com/office/drawing/2014/main" id="{855E46BE-6ACA-44CB-8935-1A470921F390}"/>
                    </a:ext>
                  </a:extLst>
                </p:cNvPr>
                <p:cNvSpPr txBox="1">
                  <a:spLocks noRot="1" noChangeAspect="1" noMove="1" noResize="1" noEditPoints="1" noAdjustHandles="1" noChangeArrowheads="1" noChangeShapeType="1" noTextEdit="1"/>
                </p:cNvSpPr>
                <p:nvPr/>
              </p:nvSpPr>
              <p:spPr>
                <a:xfrm>
                  <a:off x="4556079" y="5014416"/>
                  <a:ext cx="518000" cy="327526"/>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C464CD3B-DB48-48FD-AC00-5C64F080949D}"/>
                    </a:ext>
                  </a:extLst>
                </p:cNvPr>
                <p:cNvSpPr txBox="1"/>
                <p:nvPr/>
              </p:nvSpPr>
              <p:spPr>
                <a:xfrm>
                  <a:off x="5210288" y="3066160"/>
                  <a:ext cx="518000"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𝒛𝒛</m:t>
                            </m:r>
                          </m:sub>
                        </m:sSub>
                      </m:oMath>
                    </m:oMathPara>
                  </a14:m>
                  <a:endParaRPr lang="en-DE" sz="1400" b="1"/>
                </a:p>
              </p:txBody>
            </p:sp>
          </mc:Choice>
          <mc:Fallback xmlns="">
            <p:sp>
              <p:nvSpPr>
                <p:cNvPr id="19" name="TextBox 18">
                  <a:extLst>
                    <a:ext uri="{FF2B5EF4-FFF2-40B4-BE49-F238E27FC236}">
                      <a16:creationId xmlns:a16="http://schemas.microsoft.com/office/drawing/2014/main" id="{C464CD3B-DB48-48FD-AC00-5C64F080949D}"/>
                    </a:ext>
                  </a:extLst>
                </p:cNvPr>
                <p:cNvSpPr txBox="1">
                  <a:spLocks noRot="1" noChangeAspect="1" noMove="1" noResize="1" noEditPoints="1" noAdjustHandles="1" noChangeArrowheads="1" noChangeShapeType="1" noTextEdit="1"/>
                </p:cNvSpPr>
                <p:nvPr/>
              </p:nvSpPr>
              <p:spPr>
                <a:xfrm>
                  <a:off x="5210288" y="3066160"/>
                  <a:ext cx="518000" cy="307777"/>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A50D7531-B2EA-4331-BEEC-09CFDF2C313A}"/>
                    </a:ext>
                  </a:extLst>
                </p:cNvPr>
                <p:cNvSpPr txBox="1"/>
                <p:nvPr/>
              </p:nvSpPr>
              <p:spPr>
                <a:xfrm>
                  <a:off x="6267875" y="4355589"/>
                  <a:ext cx="518000"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𝒙𝒚</m:t>
                            </m:r>
                          </m:sub>
                        </m:sSub>
                      </m:oMath>
                    </m:oMathPara>
                  </a14:m>
                  <a:endParaRPr lang="en-DE" sz="1400" b="1"/>
                </a:p>
              </p:txBody>
            </p:sp>
          </mc:Choice>
          <mc:Fallback xmlns="">
            <p:sp>
              <p:nvSpPr>
                <p:cNvPr id="20" name="TextBox 19">
                  <a:extLst>
                    <a:ext uri="{FF2B5EF4-FFF2-40B4-BE49-F238E27FC236}">
                      <a16:creationId xmlns:a16="http://schemas.microsoft.com/office/drawing/2014/main" id="{A50D7531-B2EA-4331-BEEC-09CFDF2C313A}"/>
                    </a:ext>
                  </a:extLst>
                </p:cNvPr>
                <p:cNvSpPr txBox="1">
                  <a:spLocks noRot="1" noChangeAspect="1" noMove="1" noResize="1" noEditPoints="1" noAdjustHandles="1" noChangeArrowheads="1" noChangeShapeType="1" noTextEdit="1"/>
                </p:cNvSpPr>
                <p:nvPr/>
              </p:nvSpPr>
              <p:spPr>
                <a:xfrm>
                  <a:off x="6267875" y="4355589"/>
                  <a:ext cx="518000" cy="327526"/>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ACF64CC-106D-4041-9B32-9EFBC1FFCC1E}"/>
                    </a:ext>
                  </a:extLst>
                </p:cNvPr>
                <p:cNvSpPr txBox="1"/>
                <p:nvPr/>
              </p:nvSpPr>
              <p:spPr>
                <a:xfrm>
                  <a:off x="5833611" y="4070731"/>
                  <a:ext cx="518000"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𝒙𝒛</m:t>
                            </m:r>
                          </m:sub>
                        </m:sSub>
                      </m:oMath>
                    </m:oMathPara>
                  </a14:m>
                  <a:endParaRPr lang="en-DE" sz="1400" b="1"/>
                </a:p>
              </p:txBody>
            </p:sp>
          </mc:Choice>
          <mc:Fallback xmlns="">
            <p:sp>
              <p:nvSpPr>
                <p:cNvPr id="21" name="TextBox 20">
                  <a:extLst>
                    <a:ext uri="{FF2B5EF4-FFF2-40B4-BE49-F238E27FC236}">
                      <a16:creationId xmlns:a16="http://schemas.microsoft.com/office/drawing/2014/main" id="{4ACF64CC-106D-4041-9B32-9EFBC1FFCC1E}"/>
                    </a:ext>
                  </a:extLst>
                </p:cNvPr>
                <p:cNvSpPr txBox="1">
                  <a:spLocks noRot="1" noChangeAspect="1" noMove="1" noResize="1" noEditPoints="1" noAdjustHandles="1" noChangeArrowheads="1" noChangeShapeType="1" noTextEdit="1"/>
                </p:cNvSpPr>
                <p:nvPr/>
              </p:nvSpPr>
              <p:spPr>
                <a:xfrm>
                  <a:off x="5833611" y="4070731"/>
                  <a:ext cx="518000" cy="307777"/>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00C932E4-FB56-4E61-AF28-3CE7CE31A2BA}"/>
                    </a:ext>
                  </a:extLst>
                </p:cNvPr>
                <p:cNvSpPr txBox="1"/>
                <p:nvPr/>
              </p:nvSpPr>
              <p:spPr>
                <a:xfrm>
                  <a:off x="5271768" y="4917004"/>
                  <a:ext cx="518000"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𝒚𝒙</m:t>
                            </m:r>
                          </m:sub>
                        </m:sSub>
                      </m:oMath>
                    </m:oMathPara>
                  </a14:m>
                  <a:endParaRPr lang="en-DE" sz="1400" b="1"/>
                </a:p>
              </p:txBody>
            </p:sp>
          </mc:Choice>
          <mc:Fallback xmlns="">
            <p:sp>
              <p:nvSpPr>
                <p:cNvPr id="22" name="TextBox 21">
                  <a:extLst>
                    <a:ext uri="{FF2B5EF4-FFF2-40B4-BE49-F238E27FC236}">
                      <a16:creationId xmlns:a16="http://schemas.microsoft.com/office/drawing/2014/main" id="{00C932E4-FB56-4E61-AF28-3CE7CE31A2BA}"/>
                    </a:ext>
                  </a:extLst>
                </p:cNvPr>
                <p:cNvSpPr txBox="1">
                  <a:spLocks noRot="1" noChangeAspect="1" noMove="1" noResize="1" noEditPoints="1" noAdjustHandles="1" noChangeArrowheads="1" noChangeShapeType="1" noTextEdit="1"/>
                </p:cNvSpPr>
                <p:nvPr/>
              </p:nvSpPr>
              <p:spPr>
                <a:xfrm>
                  <a:off x="5271768" y="4917004"/>
                  <a:ext cx="518000" cy="327526"/>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7973D4D0-EF69-49D5-A952-6A9E3CC2E920}"/>
                    </a:ext>
                  </a:extLst>
                </p:cNvPr>
                <p:cNvSpPr txBox="1"/>
                <p:nvPr/>
              </p:nvSpPr>
              <p:spPr>
                <a:xfrm>
                  <a:off x="4775974" y="4154533"/>
                  <a:ext cx="518000"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𝒚𝒛</m:t>
                            </m:r>
                          </m:sub>
                        </m:sSub>
                      </m:oMath>
                    </m:oMathPara>
                  </a14:m>
                  <a:endParaRPr lang="en-DE" sz="1400" b="1"/>
                </a:p>
              </p:txBody>
            </p:sp>
          </mc:Choice>
          <mc:Fallback xmlns="">
            <p:sp>
              <p:nvSpPr>
                <p:cNvPr id="23" name="TextBox 22">
                  <a:extLst>
                    <a:ext uri="{FF2B5EF4-FFF2-40B4-BE49-F238E27FC236}">
                      <a16:creationId xmlns:a16="http://schemas.microsoft.com/office/drawing/2014/main" id="{7973D4D0-EF69-49D5-A952-6A9E3CC2E920}"/>
                    </a:ext>
                  </a:extLst>
                </p:cNvPr>
                <p:cNvSpPr txBox="1">
                  <a:spLocks noRot="1" noChangeAspect="1" noMove="1" noResize="1" noEditPoints="1" noAdjustHandles="1" noChangeArrowheads="1" noChangeShapeType="1" noTextEdit="1"/>
                </p:cNvSpPr>
                <p:nvPr/>
              </p:nvSpPr>
              <p:spPr>
                <a:xfrm>
                  <a:off x="4775974" y="4154533"/>
                  <a:ext cx="518000" cy="327526"/>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9D799700-F550-4AB8-9BFC-F027DBBE985D}"/>
                    </a:ext>
                  </a:extLst>
                </p:cNvPr>
                <p:cNvSpPr txBox="1"/>
                <p:nvPr/>
              </p:nvSpPr>
              <p:spPr>
                <a:xfrm>
                  <a:off x="5575016" y="3859026"/>
                  <a:ext cx="518000"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𝒛𝒙</m:t>
                            </m:r>
                          </m:sub>
                        </m:sSub>
                      </m:oMath>
                    </m:oMathPara>
                  </a14:m>
                  <a:endParaRPr lang="en-DE" sz="1400" b="1"/>
                </a:p>
              </p:txBody>
            </p:sp>
          </mc:Choice>
          <mc:Fallback xmlns="">
            <p:sp>
              <p:nvSpPr>
                <p:cNvPr id="24" name="TextBox 23">
                  <a:extLst>
                    <a:ext uri="{FF2B5EF4-FFF2-40B4-BE49-F238E27FC236}">
                      <a16:creationId xmlns:a16="http://schemas.microsoft.com/office/drawing/2014/main" id="{9D799700-F550-4AB8-9BFC-F027DBBE985D}"/>
                    </a:ext>
                  </a:extLst>
                </p:cNvPr>
                <p:cNvSpPr txBox="1">
                  <a:spLocks noRot="1" noChangeAspect="1" noMove="1" noResize="1" noEditPoints="1" noAdjustHandles="1" noChangeArrowheads="1" noChangeShapeType="1" noTextEdit="1"/>
                </p:cNvSpPr>
                <p:nvPr/>
              </p:nvSpPr>
              <p:spPr>
                <a:xfrm>
                  <a:off x="5575016" y="3859026"/>
                  <a:ext cx="518000" cy="307777"/>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2A5EC98F-95E5-482B-B6CE-C6AAA523264E}"/>
                    </a:ext>
                  </a:extLst>
                </p:cNvPr>
                <p:cNvSpPr txBox="1"/>
                <p:nvPr/>
              </p:nvSpPr>
              <p:spPr>
                <a:xfrm>
                  <a:off x="5596256" y="3378703"/>
                  <a:ext cx="518000"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𝒛𝒚</m:t>
                            </m:r>
                          </m:sub>
                        </m:sSub>
                      </m:oMath>
                    </m:oMathPara>
                  </a14:m>
                  <a:endParaRPr lang="en-DE" sz="1400" b="1"/>
                </a:p>
              </p:txBody>
            </p:sp>
          </mc:Choice>
          <mc:Fallback xmlns="">
            <p:sp>
              <p:nvSpPr>
                <p:cNvPr id="25" name="TextBox 24">
                  <a:extLst>
                    <a:ext uri="{FF2B5EF4-FFF2-40B4-BE49-F238E27FC236}">
                      <a16:creationId xmlns:a16="http://schemas.microsoft.com/office/drawing/2014/main" id="{2A5EC98F-95E5-482B-B6CE-C6AAA523264E}"/>
                    </a:ext>
                  </a:extLst>
                </p:cNvPr>
                <p:cNvSpPr txBox="1">
                  <a:spLocks noRot="1" noChangeAspect="1" noMove="1" noResize="1" noEditPoints="1" noAdjustHandles="1" noChangeArrowheads="1" noChangeShapeType="1" noTextEdit="1"/>
                </p:cNvSpPr>
                <p:nvPr/>
              </p:nvSpPr>
              <p:spPr>
                <a:xfrm>
                  <a:off x="5596256" y="3378703"/>
                  <a:ext cx="518000" cy="327526"/>
                </a:xfrm>
                <a:prstGeom prst="rect">
                  <a:avLst/>
                </a:prstGeom>
                <a:blipFill>
                  <a:blip r:embed="rId14"/>
                  <a:stretch>
                    <a:fillRect/>
                  </a:stretch>
                </a:blipFill>
              </p:spPr>
              <p:txBody>
                <a:bodyPr/>
                <a:lstStyle/>
                <a:p>
                  <a:r>
                    <a:rPr lang="en-US">
                      <a:noFill/>
                    </a:rPr>
                    <a:t> </a:t>
                  </a:r>
                </a:p>
              </p:txBody>
            </p:sp>
          </mc:Fallback>
        </mc:AlternateContent>
      </p:grpSp>
      <p:sp>
        <p:nvSpPr>
          <p:cNvPr id="54" name="TextBox 53">
            <a:extLst>
              <a:ext uri="{FF2B5EF4-FFF2-40B4-BE49-F238E27FC236}">
                <a16:creationId xmlns:a16="http://schemas.microsoft.com/office/drawing/2014/main" id="{32F22DAF-E64D-40EE-A756-79079CD8663A}"/>
              </a:ext>
            </a:extLst>
          </p:cNvPr>
          <p:cNvSpPr txBox="1"/>
          <p:nvPr/>
        </p:nvSpPr>
        <p:spPr>
          <a:xfrm>
            <a:off x="4569689" y="6023027"/>
            <a:ext cx="1370507" cy="276999"/>
          </a:xfrm>
          <a:prstGeom prst="rect">
            <a:avLst/>
          </a:prstGeom>
          <a:noFill/>
          <a:ln>
            <a:solidFill>
              <a:schemeClr val="tx1"/>
            </a:solidFill>
          </a:ln>
        </p:spPr>
        <p:txBody>
          <a:bodyPr wrap="square" rtlCol="0">
            <a:spAutoFit/>
          </a:bodyPr>
          <a:lstStyle/>
          <a:p>
            <a:r>
              <a:rPr lang="en-US" sz="1200" b="1"/>
              <a:t>Infinitesimal cube </a:t>
            </a:r>
            <a:endParaRPr lang="en-DE" sz="1200" b="1"/>
          </a:p>
        </p:txBody>
      </p:sp>
      <p:grpSp>
        <p:nvGrpSpPr>
          <p:cNvPr id="55" name="Group 54">
            <a:extLst>
              <a:ext uri="{FF2B5EF4-FFF2-40B4-BE49-F238E27FC236}">
                <a16:creationId xmlns:a16="http://schemas.microsoft.com/office/drawing/2014/main" id="{0459DCEC-8224-4C9F-8C6A-956884C0EBD9}"/>
              </a:ext>
            </a:extLst>
          </p:cNvPr>
          <p:cNvGrpSpPr/>
          <p:nvPr/>
        </p:nvGrpSpPr>
        <p:grpSpPr>
          <a:xfrm>
            <a:off x="305645" y="3446781"/>
            <a:ext cx="2248243" cy="2853246"/>
            <a:chOff x="8994638" y="360122"/>
            <a:chExt cx="2248243" cy="2853246"/>
          </a:xfrm>
        </p:grpSpPr>
        <p:pic>
          <p:nvPicPr>
            <p:cNvPr id="56" name="Picture 55">
              <a:extLst>
                <a:ext uri="{FF2B5EF4-FFF2-40B4-BE49-F238E27FC236}">
                  <a16:creationId xmlns:a16="http://schemas.microsoft.com/office/drawing/2014/main" id="{D7643984-3B03-4EAD-AA04-71C58E7F78F5}"/>
                </a:ext>
              </a:extLst>
            </p:cNvPr>
            <p:cNvPicPr>
              <a:picLocks noChangeAspect="1"/>
            </p:cNvPicPr>
            <p:nvPr/>
          </p:nvPicPr>
          <p:blipFill rotWithShape="1">
            <a:blip r:embed="rId15"/>
            <a:srcRect l="69693" t="3800" r="18258" b="5901"/>
            <a:stretch/>
          </p:blipFill>
          <p:spPr>
            <a:xfrm>
              <a:off x="9919257" y="990767"/>
              <a:ext cx="400997" cy="1403389"/>
            </a:xfrm>
            <a:prstGeom prst="rect">
              <a:avLst/>
            </a:prstGeom>
          </p:spPr>
        </p:pic>
        <p:grpSp>
          <p:nvGrpSpPr>
            <p:cNvPr id="57" name="Group 56">
              <a:extLst>
                <a:ext uri="{FF2B5EF4-FFF2-40B4-BE49-F238E27FC236}">
                  <a16:creationId xmlns:a16="http://schemas.microsoft.com/office/drawing/2014/main" id="{488E76D7-82E6-4EBD-B68A-9F3318FD0AFB}"/>
                </a:ext>
              </a:extLst>
            </p:cNvPr>
            <p:cNvGrpSpPr/>
            <p:nvPr/>
          </p:nvGrpSpPr>
          <p:grpSpPr>
            <a:xfrm>
              <a:off x="9624946" y="360122"/>
              <a:ext cx="1012876" cy="2454763"/>
              <a:chOff x="983431" y="1744631"/>
              <a:chExt cx="1152130" cy="3329863"/>
            </a:xfrm>
          </p:grpSpPr>
          <p:sp>
            <p:nvSpPr>
              <p:cNvPr id="59" name="Rectangle: Top Corners Snipped 58">
                <a:extLst>
                  <a:ext uri="{FF2B5EF4-FFF2-40B4-BE49-F238E27FC236}">
                    <a16:creationId xmlns:a16="http://schemas.microsoft.com/office/drawing/2014/main" id="{DC48163D-0065-4198-A136-DD817D6D6047}"/>
                  </a:ext>
                </a:extLst>
              </p:cNvPr>
              <p:cNvSpPr/>
              <p:nvPr/>
            </p:nvSpPr>
            <p:spPr>
              <a:xfrm rot="10800000">
                <a:off x="983432" y="2276871"/>
                <a:ext cx="1130424" cy="544243"/>
              </a:xfrm>
              <a:prstGeom prst="snip2SameRect">
                <a:avLst>
                  <a:gd name="adj1" fmla="val 30668"/>
                  <a:gd name="adj2" fmla="val 0"/>
                </a:avLst>
              </a:prstGeom>
              <a:gradFill flip="none" rotWithShape="1">
                <a:gsLst>
                  <a:gs pos="0">
                    <a:schemeClr val="accent4">
                      <a:lumMod val="67000"/>
                    </a:schemeClr>
                  </a:gs>
                  <a:gs pos="55000">
                    <a:schemeClr val="accent4">
                      <a:lumMod val="97000"/>
                      <a:lumOff val="3000"/>
                    </a:schemeClr>
                  </a:gs>
                  <a:gs pos="100000">
                    <a:schemeClr val="accent4">
                      <a:lumMod val="60000"/>
                      <a:lumOff val="40000"/>
                    </a:schemeClr>
                  </a:gs>
                </a:gsLst>
                <a:lin ang="10800000" scaled="1"/>
                <a:tileRect/>
              </a:gradFill>
              <a:ln>
                <a:solidFill>
                  <a:schemeClr val="bg1"/>
                </a:solidFill>
              </a:ln>
              <a:scene3d>
                <a:camera prst="orthographicFront"/>
                <a:lightRig rig="chilly" dir="t"/>
              </a:scene3d>
              <a:sp3d extrusionH="952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0" name="Rectangle: Top Corners Snipped 59">
                <a:extLst>
                  <a:ext uri="{FF2B5EF4-FFF2-40B4-BE49-F238E27FC236}">
                    <a16:creationId xmlns:a16="http://schemas.microsoft.com/office/drawing/2014/main" id="{45027E2A-4945-4A75-B181-4B2D126F4962}"/>
                  </a:ext>
                </a:extLst>
              </p:cNvPr>
              <p:cNvSpPr/>
              <p:nvPr/>
            </p:nvSpPr>
            <p:spPr>
              <a:xfrm>
                <a:off x="983431" y="4293096"/>
                <a:ext cx="1130424" cy="544243"/>
              </a:xfrm>
              <a:prstGeom prst="snip2SameRect">
                <a:avLst>
                  <a:gd name="adj1" fmla="val 30668"/>
                  <a:gd name="adj2" fmla="val 0"/>
                </a:avLst>
              </a:prstGeom>
              <a:gradFill flip="none" rotWithShape="1">
                <a:gsLst>
                  <a:gs pos="0">
                    <a:schemeClr val="accent4">
                      <a:lumMod val="67000"/>
                    </a:schemeClr>
                  </a:gs>
                  <a:gs pos="55000">
                    <a:schemeClr val="accent4">
                      <a:lumMod val="97000"/>
                      <a:lumOff val="3000"/>
                    </a:schemeClr>
                  </a:gs>
                  <a:gs pos="100000">
                    <a:schemeClr val="accent4">
                      <a:lumMod val="60000"/>
                      <a:lumOff val="40000"/>
                    </a:schemeClr>
                  </a:gs>
                </a:gsLst>
                <a:lin ang="0" scaled="1"/>
                <a:tileRect/>
              </a:gradFill>
              <a:ln>
                <a:solidFill>
                  <a:schemeClr val="bg1"/>
                </a:solidFill>
              </a:ln>
              <a:scene3d>
                <a:camera prst="orthographicFront"/>
                <a:lightRig rig="chilly" dir="t"/>
              </a:scene3d>
              <a:sp3d extrusionH="952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61" name="Group 60">
                <a:extLst>
                  <a:ext uri="{FF2B5EF4-FFF2-40B4-BE49-F238E27FC236}">
                    <a16:creationId xmlns:a16="http://schemas.microsoft.com/office/drawing/2014/main" id="{DE3ED043-A10B-45F6-95F2-E6F96E2E1F12}"/>
                  </a:ext>
                </a:extLst>
              </p:cNvPr>
              <p:cNvGrpSpPr/>
              <p:nvPr/>
            </p:nvGrpSpPr>
            <p:grpSpPr>
              <a:xfrm>
                <a:off x="1005137" y="4837340"/>
                <a:ext cx="1130424" cy="237154"/>
                <a:chOff x="1005137" y="4837340"/>
                <a:chExt cx="1130424" cy="237154"/>
              </a:xfrm>
            </p:grpSpPr>
            <p:grpSp>
              <p:nvGrpSpPr>
                <p:cNvPr id="65" name="Group 64">
                  <a:extLst>
                    <a:ext uri="{FF2B5EF4-FFF2-40B4-BE49-F238E27FC236}">
                      <a16:creationId xmlns:a16="http://schemas.microsoft.com/office/drawing/2014/main" id="{9272B107-2532-4C93-AB44-A1DB020EEBED}"/>
                    </a:ext>
                  </a:extLst>
                </p:cNvPr>
                <p:cNvGrpSpPr/>
                <p:nvPr/>
              </p:nvGrpSpPr>
              <p:grpSpPr>
                <a:xfrm rot="16200000">
                  <a:off x="1179190" y="4663287"/>
                  <a:ext cx="237154" cy="585260"/>
                  <a:chOff x="5299596" y="1269583"/>
                  <a:chExt cx="237154" cy="585260"/>
                </a:xfrm>
              </p:grpSpPr>
              <p:cxnSp>
                <p:nvCxnSpPr>
                  <p:cNvPr id="72" name="Straight Connector 71">
                    <a:extLst>
                      <a:ext uri="{FF2B5EF4-FFF2-40B4-BE49-F238E27FC236}">
                        <a16:creationId xmlns:a16="http://schemas.microsoft.com/office/drawing/2014/main" id="{05B4A7F8-26E6-43BD-8147-E24DBB49721B}"/>
                      </a:ext>
                    </a:extLst>
                  </p:cNvPr>
                  <p:cNvCxnSpPr/>
                  <p:nvPr/>
                </p:nvCxnSpPr>
                <p:spPr>
                  <a:xfrm rot="16200000" flipH="1" flipV="1">
                    <a:off x="5346173" y="1531121"/>
                    <a:ext cx="144000" cy="23715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3" name="Straight Connector 72">
                    <a:extLst>
                      <a:ext uri="{FF2B5EF4-FFF2-40B4-BE49-F238E27FC236}">
                        <a16:creationId xmlns:a16="http://schemas.microsoft.com/office/drawing/2014/main" id="{C81B5E4C-43FD-454F-8CF5-B0DC9710AE02}"/>
                      </a:ext>
                    </a:extLst>
                  </p:cNvPr>
                  <p:cNvCxnSpPr/>
                  <p:nvPr/>
                </p:nvCxnSpPr>
                <p:spPr>
                  <a:xfrm rot="16200000" flipH="1" flipV="1">
                    <a:off x="5346173" y="1393951"/>
                    <a:ext cx="144000" cy="23715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5E4F23CA-78E2-431B-99D8-463D6C5A0AD3}"/>
                      </a:ext>
                    </a:extLst>
                  </p:cNvPr>
                  <p:cNvCxnSpPr/>
                  <p:nvPr/>
                </p:nvCxnSpPr>
                <p:spPr>
                  <a:xfrm rot="16200000" flipH="1" flipV="1">
                    <a:off x="5346173" y="1264940"/>
                    <a:ext cx="144000" cy="23715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841D13D0-5603-44B8-9F3D-B8D04AA9C94A}"/>
                      </a:ext>
                    </a:extLst>
                  </p:cNvPr>
                  <p:cNvCxnSpPr/>
                  <p:nvPr/>
                </p:nvCxnSpPr>
                <p:spPr>
                  <a:xfrm rot="16200000" flipH="1" flipV="1">
                    <a:off x="5259389" y="1539583"/>
                    <a:ext cx="5400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CCF07F5F-F180-4DB5-A702-809ECCB3553C}"/>
                      </a:ext>
                    </a:extLst>
                  </p:cNvPr>
                  <p:cNvCxnSpPr/>
                  <p:nvPr/>
                </p:nvCxnSpPr>
                <p:spPr>
                  <a:xfrm rot="16200000" flipH="1" flipV="1">
                    <a:off x="5346173" y="1664266"/>
                    <a:ext cx="144000" cy="23715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66" name="Group 65">
                  <a:extLst>
                    <a:ext uri="{FF2B5EF4-FFF2-40B4-BE49-F238E27FC236}">
                      <a16:creationId xmlns:a16="http://schemas.microsoft.com/office/drawing/2014/main" id="{70D59607-55E0-48A1-81CC-F9C5FD69F70F}"/>
                    </a:ext>
                  </a:extLst>
                </p:cNvPr>
                <p:cNvGrpSpPr/>
                <p:nvPr/>
              </p:nvGrpSpPr>
              <p:grpSpPr>
                <a:xfrm rot="16200000">
                  <a:off x="1724354" y="4663287"/>
                  <a:ext cx="237154" cy="585260"/>
                  <a:chOff x="5299596" y="1269583"/>
                  <a:chExt cx="237154" cy="585260"/>
                </a:xfrm>
              </p:grpSpPr>
              <p:cxnSp>
                <p:nvCxnSpPr>
                  <p:cNvPr id="67" name="Straight Connector 66">
                    <a:extLst>
                      <a:ext uri="{FF2B5EF4-FFF2-40B4-BE49-F238E27FC236}">
                        <a16:creationId xmlns:a16="http://schemas.microsoft.com/office/drawing/2014/main" id="{56CE3923-FB47-4F80-AE92-36EDB10291BC}"/>
                      </a:ext>
                    </a:extLst>
                  </p:cNvPr>
                  <p:cNvCxnSpPr/>
                  <p:nvPr/>
                </p:nvCxnSpPr>
                <p:spPr>
                  <a:xfrm rot="16200000" flipH="1" flipV="1">
                    <a:off x="5346173" y="1531121"/>
                    <a:ext cx="144000" cy="23715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C1D920C9-6DEF-40DF-8E8E-DBC2BBE096DB}"/>
                      </a:ext>
                    </a:extLst>
                  </p:cNvPr>
                  <p:cNvCxnSpPr/>
                  <p:nvPr/>
                </p:nvCxnSpPr>
                <p:spPr>
                  <a:xfrm rot="16200000" flipH="1" flipV="1">
                    <a:off x="5346173" y="1393951"/>
                    <a:ext cx="144000" cy="23715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03F11103-E040-4AAE-BE23-8A7A30C78C7C}"/>
                      </a:ext>
                    </a:extLst>
                  </p:cNvPr>
                  <p:cNvCxnSpPr/>
                  <p:nvPr/>
                </p:nvCxnSpPr>
                <p:spPr>
                  <a:xfrm rot="16200000" flipH="1" flipV="1">
                    <a:off x="5346173" y="1264940"/>
                    <a:ext cx="144000" cy="23715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ED1FFA25-07DC-48C8-AA3E-F36AB9DC2502}"/>
                      </a:ext>
                    </a:extLst>
                  </p:cNvPr>
                  <p:cNvCxnSpPr/>
                  <p:nvPr/>
                </p:nvCxnSpPr>
                <p:spPr>
                  <a:xfrm rot="16200000" flipH="1" flipV="1">
                    <a:off x="5259389" y="1539583"/>
                    <a:ext cx="540000"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AE89B89D-07FB-49A6-BFEA-16C1E333C941}"/>
                      </a:ext>
                    </a:extLst>
                  </p:cNvPr>
                  <p:cNvCxnSpPr/>
                  <p:nvPr/>
                </p:nvCxnSpPr>
                <p:spPr>
                  <a:xfrm rot="16200000" flipH="1" flipV="1">
                    <a:off x="5346173" y="1664266"/>
                    <a:ext cx="144000" cy="23715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62" name="Straight Connector 61">
                <a:extLst>
                  <a:ext uri="{FF2B5EF4-FFF2-40B4-BE49-F238E27FC236}">
                    <a16:creationId xmlns:a16="http://schemas.microsoft.com/office/drawing/2014/main" id="{142BC96A-7A7C-4DAE-AFCB-2B6B385CC335}"/>
                  </a:ext>
                </a:extLst>
              </p:cNvPr>
              <p:cNvCxnSpPr/>
              <p:nvPr/>
            </p:nvCxnSpPr>
            <p:spPr>
              <a:xfrm rot="10800000" flipH="1" flipV="1">
                <a:off x="1005136" y="2282871"/>
                <a:ext cx="540000" cy="0"/>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C65CE804-9FB9-4B1D-AC15-EA435B338FE5}"/>
                  </a:ext>
                </a:extLst>
              </p:cNvPr>
              <p:cNvCxnSpPr/>
              <p:nvPr/>
            </p:nvCxnSpPr>
            <p:spPr>
              <a:xfrm rot="10800000" flipH="1" flipV="1">
                <a:off x="1550300" y="2282871"/>
                <a:ext cx="540000" cy="0"/>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cxnSp>
          <p:cxnSp>
            <p:nvCxnSpPr>
              <p:cNvPr id="64" name="Straight Arrow Connector 63">
                <a:extLst>
                  <a:ext uri="{FF2B5EF4-FFF2-40B4-BE49-F238E27FC236}">
                    <a16:creationId xmlns:a16="http://schemas.microsoft.com/office/drawing/2014/main" id="{3C839612-2425-4B80-B7CF-536FFAE18D70}"/>
                  </a:ext>
                </a:extLst>
              </p:cNvPr>
              <p:cNvCxnSpPr>
                <a:cxnSpLocks/>
                <a:stCxn id="59" idx="1"/>
              </p:cNvCxnSpPr>
              <p:nvPr/>
            </p:nvCxnSpPr>
            <p:spPr>
              <a:xfrm flipV="1">
                <a:off x="1548644" y="1744631"/>
                <a:ext cx="1657" cy="53223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58" name="TextBox 57">
              <a:extLst>
                <a:ext uri="{FF2B5EF4-FFF2-40B4-BE49-F238E27FC236}">
                  <a16:creationId xmlns:a16="http://schemas.microsoft.com/office/drawing/2014/main" id="{6E961A59-E5BD-4A69-8116-F959B22FE37D}"/>
                </a:ext>
              </a:extLst>
            </p:cNvPr>
            <p:cNvSpPr txBox="1"/>
            <p:nvPr/>
          </p:nvSpPr>
          <p:spPr>
            <a:xfrm>
              <a:off x="8994638" y="2936369"/>
              <a:ext cx="2248243" cy="276999"/>
            </a:xfrm>
            <a:prstGeom prst="rect">
              <a:avLst/>
            </a:prstGeom>
            <a:noFill/>
            <a:ln>
              <a:solidFill>
                <a:schemeClr val="tx1"/>
              </a:solidFill>
            </a:ln>
          </p:spPr>
          <p:txBody>
            <a:bodyPr wrap="square" rtlCol="0">
              <a:spAutoFit/>
            </a:bodyPr>
            <a:lstStyle/>
            <a:p>
              <a:r>
                <a:rPr lang="en-US" sz="1200" b="1"/>
                <a:t>Dog-bone specimen in tension</a:t>
              </a:r>
            </a:p>
          </p:txBody>
        </p:sp>
      </p:grpSp>
      <p:grpSp>
        <p:nvGrpSpPr>
          <p:cNvPr id="5" name="Group 4">
            <a:extLst>
              <a:ext uri="{FF2B5EF4-FFF2-40B4-BE49-F238E27FC236}">
                <a16:creationId xmlns:a16="http://schemas.microsoft.com/office/drawing/2014/main" id="{FF10D50C-E979-4540-A1C9-ADDA3A5483EC}"/>
              </a:ext>
            </a:extLst>
          </p:cNvPr>
          <p:cNvGrpSpPr>
            <a:grpSpLocks noChangeAspect="1"/>
          </p:cNvGrpSpPr>
          <p:nvPr/>
        </p:nvGrpSpPr>
        <p:grpSpPr>
          <a:xfrm>
            <a:off x="2222139" y="3481494"/>
            <a:ext cx="1666885" cy="1553462"/>
            <a:chOff x="6131696" y="1747279"/>
            <a:chExt cx="2186058" cy="2039678"/>
          </a:xfrm>
        </p:grpSpPr>
        <p:cxnSp>
          <p:nvCxnSpPr>
            <p:cNvPr id="11" name="Straight Arrow Connector 10">
              <a:extLst>
                <a:ext uri="{FF2B5EF4-FFF2-40B4-BE49-F238E27FC236}">
                  <a16:creationId xmlns:a16="http://schemas.microsoft.com/office/drawing/2014/main" id="{FBE00BEA-3320-4B8D-A77D-07F1948E2535}"/>
                </a:ext>
              </a:extLst>
            </p:cNvPr>
            <p:cNvCxnSpPr>
              <a:cxnSpLocks/>
            </p:cNvCxnSpPr>
            <p:nvPr/>
          </p:nvCxnSpPr>
          <p:spPr>
            <a:xfrm flipH="1">
              <a:off x="7228813" y="3407445"/>
              <a:ext cx="574" cy="379512"/>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grpSp>
          <p:nvGrpSpPr>
            <p:cNvPr id="45" name="Group 44">
              <a:extLst>
                <a:ext uri="{FF2B5EF4-FFF2-40B4-BE49-F238E27FC236}">
                  <a16:creationId xmlns:a16="http://schemas.microsoft.com/office/drawing/2014/main" id="{9816080F-7DC3-4B2C-9AC6-7147FF835644}"/>
                </a:ext>
              </a:extLst>
            </p:cNvPr>
            <p:cNvGrpSpPr/>
            <p:nvPr/>
          </p:nvGrpSpPr>
          <p:grpSpPr>
            <a:xfrm>
              <a:off x="6552775" y="2063116"/>
              <a:ext cx="1442859" cy="1439009"/>
              <a:chOff x="7574198" y="1058798"/>
              <a:chExt cx="1442859" cy="1439009"/>
            </a:xfrm>
          </p:grpSpPr>
          <p:sp>
            <p:nvSpPr>
              <p:cNvPr id="46" name="Cube 45">
                <a:extLst>
                  <a:ext uri="{FF2B5EF4-FFF2-40B4-BE49-F238E27FC236}">
                    <a16:creationId xmlns:a16="http://schemas.microsoft.com/office/drawing/2014/main" id="{FCD95B45-13BB-4E73-8D6F-863274664D86}"/>
                  </a:ext>
                </a:extLst>
              </p:cNvPr>
              <p:cNvSpPr>
                <a:spLocks noChangeAspect="1"/>
              </p:cNvSpPr>
              <p:nvPr/>
            </p:nvSpPr>
            <p:spPr>
              <a:xfrm>
                <a:off x="8011204" y="1921807"/>
                <a:ext cx="576000" cy="5760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7" name="Cube 46">
                <a:extLst>
                  <a:ext uri="{FF2B5EF4-FFF2-40B4-BE49-F238E27FC236}">
                    <a16:creationId xmlns:a16="http://schemas.microsoft.com/office/drawing/2014/main" id="{79BB3631-7625-419A-A158-576A759E06BA}"/>
                  </a:ext>
                </a:extLst>
              </p:cNvPr>
              <p:cNvSpPr>
                <a:spLocks noChangeAspect="1"/>
              </p:cNvSpPr>
              <p:nvPr/>
            </p:nvSpPr>
            <p:spPr>
              <a:xfrm>
                <a:off x="7574198" y="1490302"/>
                <a:ext cx="576000" cy="5760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8" name="Cube 47">
                <a:extLst>
                  <a:ext uri="{FF2B5EF4-FFF2-40B4-BE49-F238E27FC236}">
                    <a16:creationId xmlns:a16="http://schemas.microsoft.com/office/drawing/2014/main" id="{0EEF69F1-BB43-4863-AE78-1637B4BB5FFD}"/>
                  </a:ext>
                </a:extLst>
              </p:cNvPr>
              <p:cNvSpPr>
                <a:spLocks noChangeAspect="1"/>
              </p:cNvSpPr>
              <p:nvPr/>
            </p:nvSpPr>
            <p:spPr>
              <a:xfrm>
                <a:off x="8011204" y="1490302"/>
                <a:ext cx="576000" cy="576000"/>
              </a:xfrm>
              <a:prstGeom prst="cub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9" name="Cube 48">
                <a:extLst>
                  <a:ext uri="{FF2B5EF4-FFF2-40B4-BE49-F238E27FC236}">
                    <a16:creationId xmlns:a16="http://schemas.microsoft.com/office/drawing/2014/main" id="{0A5111A2-18FD-46AF-B056-98F6A8B44FF7}"/>
                  </a:ext>
                </a:extLst>
              </p:cNvPr>
              <p:cNvSpPr>
                <a:spLocks noChangeAspect="1"/>
              </p:cNvSpPr>
              <p:nvPr/>
            </p:nvSpPr>
            <p:spPr>
              <a:xfrm>
                <a:off x="8002431" y="1058798"/>
                <a:ext cx="576000" cy="5760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50" name="Cube 49">
                <a:extLst>
                  <a:ext uri="{FF2B5EF4-FFF2-40B4-BE49-F238E27FC236}">
                    <a16:creationId xmlns:a16="http://schemas.microsoft.com/office/drawing/2014/main" id="{663C4269-B85C-4337-9834-987A81CB4D92}"/>
                  </a:ext>
                </a:extLst>
              </p:cNvPr>
              <p:cNvSpPr>
                <a:spLocks noChangeAspect="1"/>
              </p:cNvSpPr>
              <p:nvPr/>
            </p:nvSpPr>
            <p:spPr>
              <a:xfrm>
                <a:off x="8441057" y="1490302"/>
                <a:ext cx="576000" cy="57600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cxnSp>
          <p:nvCxnSpPr>
            <p:cNvPr id="85" name="Straight Arrow Connector 84">
              <a:extLst>
                <a:ext uri="{FF2B5EF4-FFF2-40B4-BE49-F238E27FC236}">
                  <a16:creationId xmlns:a16="http://schemas.microsoft.com/office/drawing/2014/main" id="{F3DB109B-371E-44C1-A85D-F7C296E1D926}"/>
                </a:ext>
              </a:extLst>
            </p:cNvPr>
            <p:cNvCxnSpPr>
              <a:cxnSpLocks/>
            </p:cNvCxnSpPr>
            <p:nvPr/>
          </p:nvCxnSpPr>
          <p:spPr>
            <a:xfrm flipV="1">
              <a:off x="7268434" y="1747279"/>
              <a:ext cx="574" cy="379512"/>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86" name="Straight Arrow Connector 85">
              <a:extLst>
                <a:ext uri="{FF2B5EF4-FFF2-40B4-BE49-F238E27FC236}">
                  <a16:creationId xmlns:a16="http://schemas.microsoft.com/office/drawing/2014/main" id="{C79BCFD4-75F1-44D9-BF87-D88F7A8D2B1C}"/>
                </a:ext>
              </a:extLst>
            </p:cNvPr>
            <p:cNvCxnSpPr>
              <a:cxnSpLocks/>
            </p:cNvCxnSpPr>
            <p:nvPr/>
          </p:nvCxnSpPr>
          <p:spPr>
            <a:xfrm rot="16200000" flipH="1">
              <a:off x="6321165" y="2659366"/>
              <a:ext cx="574" cy="379512"/>
            </a:xfrm>
            <a:prstGeom prst="straightConnector1">
              <a:avLst/>
            </a:prstGeom>
            <a:ln>
              <a:solidFill>
                <a:srgbClr val="0070C0"/>
              </a:solidFill>
              <a:tailEnd type="triangle"/>
            </a:ln>
          </p:spPr>
          <p:style>
            <a:lnRef idx="1">
              <a:schemeClr val="dk1"/>
            </a:lnRef>
            <a:fillRef idx="0">
              <a:schemeClr val="dk1"/>
            </a:fillRef>
            <a:effectRef idx="0">
              <a:schemeClr val="dk1"/>
            </a:effectRef>
            <a:fontRef idx="minor">
              <a:schemeClr val="tx1"/>
            </a:fontRef>
          </p:style>
        </p:cxnSp>
        <p:cxnSp>
          <p:nvCxnSpPr>
            <p:cNvPr id="87" name="Straight Arrow Connector 86">
              <a:extLst>
                <a:ext uri="{FF2B5EF4-FFF2-40B4-BE49-F238E27FC236}">
                  <a16:creationId xmlns:a16="http://schemas.microsoft.com/office/drawing/2014/main" id="{5E2A61D2-2F4A-4BCE-A08C-EF1A1DC7A1C6}"/>
                </a:ext>
              </a:extLst>
            </p:cNvPr>
            <p:cNvCxnSpPr>
              <a:cxnSpLocks/>
            </p:cNvCxnSpPr>
            <p:nvPr/>
          </p:nvCxnSpPr>
          <p:spPr>
            <a:xfrm rot="5400000">
              <a:off x="8127711" y="2651034"/>
              <a:ext cx="574" cy="379512"/>
            </a:xfrm>
            <a:prstGeom prst="straightConnector1">
              <a:avLst/>
            </a:prstGeom>
            <a:ln>
              <a:solidFill>
                <a:srgbClr val="0070C0"/>
              </a:solidFill>
              <a:tailEnd type="triangle"/>
            </a:ln>
          </p:spPr>
          <p:style>
            <a:lnRef idx="1">
              <a:schemeClr val="dk1"/>
            </a:lnRef>
            <a:fillRef idx="0">
              <a:schemeClr val="dk1"/>
            </a:fillRef>
            <a:effectRef idx="0">
              <a:schemeClr val="dk1"/>
            </a:effectRef>
            <a:fontRef idx="minor">
              <a:schemeClr val="tx1"/>
            </a:fontRef>
          </p:style>
        </p:cxnSp>
      </p:grpSp>
      <p:sp>
        <p:nvSpPr>
          <p:cNvPr id="6" name="Oval 5">
            <a:extLst>
              <a:ext uri="{FF2B5EF4-FFF2-40B4-BE49-F238E27FC236}">
                <a16:creationId xmlns:a16="http://schemas.microsoft.com/office/drawing/2014/main" id="{1FF7C61F-2EA4-4ECA-8B12-016704B4C5DE}"/>
              </a:ext>
            </a:extLst>
          </p:cNvPr>
          <p:cNvSpPr>
            <a:spLocks noChangeAspect="1"/>
          </p:cNvSpPr>
          <p:nvPr/>
        </p:nvSpPr>
        <p:spPr>
          <a:xfrm>
            <a:off x="2202489" y="3405891"/>
            <a:ext cx="1725803" cy="172580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354EFEE0-91E3-4038-B51C-33378A78B390}"/>
              </a:ext>
            </a:extLst>
          </p:cNvPr>
          <p:cNvSpPr>
            <a:spLocks noChangeAspect="1"/>
          </p:cNvSpPr>
          <p:nvPr/>
        </p:nvSpPr>
        <p:spPr>
          <a:xfrm>
            <a:off x="1347507" y="4709703"/>
            <a:ext cx="144000" cy="144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2AB7D55B-9AD5-44EA-94DF-A2C43010CC95}"/>
              </a:ext>
            </a:extLst>
          </p:cNvPr>
          <p:cNvCxnSpPr>
            <a:cxnSpLocks/>
            <a:stCxn id="90" idx="0"/>
            <a:endCxn id="6" idx="1"/>
          </p:cNvCxnSpPr>
          <p:nvPr/>
        </p:nvCxnSpPr>
        <p:spPr>
          <a:xfrm flipV="1">
            <a:off x="1419507" y="3658629"/>
            <a:ext cx="1035720" cy="10510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0179209B-401C-411E-BC4B-F8E382C59F9F}"/>
              </a:ext>
            </a:extLst>
          </p:cNvPr>
          <p:cNvCxnSpPr>
            <a:cxnSpLocks/>
            <a:stCxn id="90" idx="3"/>
            <a:endCxn id="6" idx="3"/>
          </p:cNvCxnSpPr>
          <p:nvPr/>
        </p:nvCxnSpPr>
        <p:spPr>
          <a:xfrm>
            <a:off x="1368595" y="4832615"/>
            <a:ext cx="1086632" cy="463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Left Brace 94">
            <a:extLst>
              <a:ext uri="{FF2B5EF4-FFF2-40B4-BE49-F238E27FC236}">
                <a16:creationId xmlns:a16="http://schemas.microsoft.com/office/drawing/2014/main" id="{393D656E-CE31-4934-A628-203990A8148E}"/>
              </a:ext>
            </a:extLst>
          </p:cNvPr>
          <p:cNvSpPr/>
          <p:nvPr/>
        </p:nvSpPr>
        <p:spPr>
          <a:xfrm>
            <a:off x="6708324" y="3035786"/>
            <a:ext cx="452934" cy="3193858"/>
          </a:xfrm>
          <a:prstGeom prst="leftBrace">
            <a:avLst>
              <a:gd name="adj1" fmla="val 8333"/>
              <a:gd name="adj2" fmla="val 51656"/>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96" name="TextBox 95">
            <a:extLst>
              <a:ext uri="{FF2B5EF4-FFF2-40B4-BE49-F238E27FC236}">
                <a16:creationId xmlns:a16="http://schemas.microsoft.com/office/drawing/2014/main" id="{5D0C8453-8ED6-4D0D-968F-8C474331116F}"/>
              </a:ext>
            </a:extLst>
          </p:cNvPr>
          <p:cNvSpPr txBox="1"/>
          <p:nvPr/>
        </p:nvSpPr>
        <p:spPr>
          <a:xfrm>
            <a:off x="7462293" y="3073901"/>
            <a:ext cx="1405641" cy="369332"/>
          </a:xfrm>
          <a:prstGeom prst="rect">
            <a:avLst/>
          </a:prstGeom>
          <a:noFill/>
        </p:spPr>
        <p:txBody>
          <a:bodyPr wrap="none" rtlCol="0">
            <a:spAutoFit/>
          </a:bodyPr>
          <a:lstStyle/>
          <a:p>
            <a:r>
              <a:rPr lang="en-US" b="1"/>
              <a:t>Surface Load</a:t>
            </a:r>
          </a:p>
        </p:txBody>
      </p:sp>
      <p:sp>
        <p:nvSpPr>
          <p:cNvPr id="98" name="TextBox 97">
            <a:extLst>
              <a:ext uri="{FF2B5EF4-FFF2-40B4-BE49-F238E27FC236}">
                <a16:creationId xmlns:a16="http://schemas.microsoft.com/office/drawing/2014/main" id="{CF32B4D0-D993-47E9-B6D5-C00559DC0491}"/>
              </a:ext>
            </a:extLst>
          </p:cNvPr>
          <p:cNvSpPr txBox="1"/>
          <p:nvPr/>
        </p:nvSpPr>
        <p:spPr>
          <a:xfrm>
            <a:off x="10153502" y="3035786"/>
            <a:ext cx="1181734" cy="369332"/>
          </a:xfrm>
          <a:prstGeom prst="rect">
            <a:avLst/>
          </a:prstGeom>
          <a:noFill/>
        </p:spPr>
        <p:txBody>
          <a:bodyPr wrap="none" rtlCol="0">
            <a:spAutoFit/>
          </a:bodyPr>
          <a:lstStyle/>
          <a:p>
            <a:r>
              <a:rPr lang="en-US" b="1"/>
              <a:t>Body Load</a:t>
            </a:r>
          </a:p>
        </p:txBody>
      </p:sp>
      <p:grpSp>
        <p:nvGrpSpPr>
          <p:cNvPr id="129" name="Group 128">
            <a:extLst>
              <a:ext uri="{FF2B5EF4-FFF2-40B4-BE49-F238E27FC236}">
                <a16:creationId xmlns:a16="http://schemas.microsoft.com/office/drawing/2014/main" id="{FFFC9D00-0D67-4338-86B8-F1EE22207855}"/>
              </a:ext>
            </a:extLst>
          </p:cNvPr>
          <p:cNvGrpSpPr/>
          <p:nvPr/>
        </p:nvGrpSpPr>
        <p:grpSpPr>
          <a:xfrm>
            <a:off x="7257372" y="4116133"/>
            <a:ext cx="2077085" cy="2113511"/>
            <a:chOff x="9534370" y="2156530"/>
            <a:chExt cx="2077085" cy="2113511"/>
          </a:xfrm>
        </p:grpSpPr>
        <p:sp>
          <p:nvSpPr>
            <p:cNvPr id="120" name="Freeform: Shape 119">
              <a:extLst>
                <a:ext uri="{FF2B5EF4-FFF2-40B4-BE49-F238E27FC236}">
                  <a16:creationId xmlns:a16="http://schemas.microsoft.com/office/drawing/2014/main" id="{CBD4FABC-D42E-4088-AE78-27D42E5EC6B6}"/>
                </a:ext>
              </a:extLst>
            </p:cNvPr>
            <p:cNvSpPr/>
            <p:nvPr/>
          </p:nvSpPr>
          <p:spPr>
            <a:xfrm>
              <a:off x="10593137" y="2156530"/>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rgbClr val="00B05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Freeform: Shape 118">
              <a:extLst>
                <a:ext uri="{FF2B5EF4-FFF2-40B4-BE49-F238E27FC236}">
                  <a16:creationId xmlns:a16="http://schemas.microsoft.com/office/drawing/2014/main" id="{B8F81764-9DEA-4942-8B93-68A29219D3CF}"/>
                </a:ext>
              </a:extLst>
            </p:cNvPr>
            <p:cNvSpPr/>
            <p:nvPr/>
          </p:nvSpPr>
          <p:spPr>
            <a:xfrm>
              <a:off x="9846465" y="3607610"/>
              <a:ext cx="1287289" cy="662431"/>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solidFill>
              <a:srgbClr val="0070C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Freeform: Shape 117">
              <a:extLst>
                <a:ext uri="{FF2B5EF4-FFF2-40B4-BE49-F238E27FC236}">
                  <a16:creationId xmlns:a16="http://schemas.microsoft.com/office/drawing/2014/main" id="{99838C16-8A31-44CB-BCFE-7E5A18554CB8}"/>
                </a:ext>
              </a:extLst>
            </p:cNvPr>
            <p:cNvSpPr/>
            <p:nvPr/>
          </p:nvSpPr>
          <p:spPr>
            <a:xfrm>
              <a:off x="9534370" y="2300500"/>
              <a:ext cx="453053"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solidFill>
              <a:srgbClr val="FF000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4" name="Group 113">
              <a:extLst>
                <a:ext uri="{FF2B5EF4-FFF2-40B4-BE49-F238E27FC236}">
                  <a16:creationId xmlns:a16="http://schemas.microsoft.com/office/drawing/2014/main" id="{0D0664BB-0A70-44A1-98AA-401B2022BB87}"/>
                </a:ext>
              </a:extLst>
            </p:cNvPr>
            <p:cNvGrpSpPr/>
            <p:nvPr/>
          </p:nvGrpSpPr>
          <p:grpSpPr>
            <a:xfrm>
              <a:off x="9913045" y="2486485"/>
              <a:ext cx="1287289" cy="1497950"/>
              <a:chOff x="8542511" y="2441020"/>
              <a:chExt cx="1287289" cy="1497950"/>
            </a:xfrm>
          </p:grpSpPr>
          <p:sp>
            <p:nvSpPr>
              <p:cNvPr id="113" name="Freeform: Shape 112">
                <a:extLst>
                  <a:ext uri="{FF2B5EF4-FFF2-40B4-BE49-F238E27FC236}">
                    <a16:creationId xmlns:a16="http://schemas.microsoft.com/office/drawing/2014/main" id="{C8CE6FDA-C45C-42F1-B67B-7C82A863010D}"/>
                  </a:ext>
                </a:extLst>
              </p:cNvPr>
              <p:cNvSpPr/>
              <p:nvPr/>
            </p:nvSpPr>
            <p:spPr>
              <a:xfrm>
                <a:off x="9000504" y="2441020"/>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rgbClr val="00B05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Freeform: Shape 110">
                <a:extLst>
                  <a:ext uri="{FF2B5EF4-FFF2-40B4-BE49-F238E27FC236}">
                    <a16:creationId xmlns:a16="http://schemas.microsoft.com/office/drawing/2014/main" id="{52A5C58A-252A-459B-8EAD-C58C4F36DAA2}"/>
                  </a:ext>
                </a:extLst>
              </p:cNvPr>
              <p:cNvSpPr/>
              <p:nvPr/>
            </p:nvSpPr>
            <p:spPr>
              <a:xfrm>
                <a:off x="8542513" y="2458008"/>
                <a:ext cx="452934"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solidFill>
                <a:srgbClr val="FF000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Freeform: Shape 107">
                <a:extLst>
                  <a:ext uri="{FF2B5EF4-FFF2-40B4-BE49-F238E27FC236}">
                    <a16:creationId xmlns:a16="http://schemas.microsoft.com/office/drawing/2014/main" id="{EBB1866B-A438-4431-A357-B2FFFE033414}"/>
                  </a:ext>
                </a:extLst>
              </p:cNvPr>
              <p:cNvSpPr/>
              <p:nvPr/>
            </p:nvSpPr>
            <p:spPr>
              <a:xfrm>
                <a:off x="8545546" y="3272252"/>
                <a:ext cx="1277617" cy="658820"/>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solidFill>
                <a:srgbClr val="0070C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Freeform: Shape 103">
                <a:extLst>
                  <a:ext uri="{FF2B5EF4-FFF2-40B4-BE49-F238E27FC236}">
                    <a16:creationId xmlns:a16="http://schemas.microsoft.com/office/drawing/2014/main" id="{DD8D398B-B3BC-41EB-BDB5-089726C63CFA}"/>
                  </a:ext>
                </a:extLst>
              </p:cNvPr>
              <p:cNvSpPr/>
              <p:nvPr/>
            </p:nvSpPr>
            <p:spPr>
              <a:xfrm>
                <a:off x="8550324" y="2872681"/>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rgbClr val="00B05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reeform: Shape 106">
                <a:extLst>
                  <a:ext uri="{FF2B5EF4-FFF2-40B4-BE49-F238E27FC236}">
                    <a16:creationId xmlns:a16="http://schemas.microsoft.com/office/drawing/2014/main" id="{81790724-6BA4-4655-A128-3AA108BEE2DA}"/>
                  </a:ext>
                </a:extLst>
              </p:cNvPr>
              <p:cNvSpPr/>
              <p:nvPr/>
            </p:nvSpPr>
            <p:spPr>
              <a:xfrm>
                <a:off x="8542511" y="2450110"/>
                <a:ext cx="1287289" cy="662431"/>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solidFill>
                <a:srgbClr val="0070C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Freeform: Shape 108">
                <a:extLst>
                  <a:ext uri="{FF2B5EF4-FFF2-40B4-BE49-F238E27FC236}">
                    <a16:creationId xmlns:a16="http://schemas.microsoft.com/office/drawing/2014/main" id="{F1C66A13-79E7-44DC-838C-3D7A2B019876}"/>
                  </a:ext>
                </a:extLst>
              </p:cNvPr>
              <p:cNvSpPr/>
              <p:nvPr/>
            </p:nvSpPr>
            <p:spPr>
              <a:xfrm>
                <a:off x="9370110" y="2702155"/>
                <a:ext cx="453053"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solidFill>
                <a:srgbClr val="FF000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5" name="Freeform: Shape 114">
              <a:extLst>
                <a:ext uri="{FF2B5EF4-FFF2-40B4-BE49-F238E27FC236}">
                  <a16:creationId xmlns:a16="http://schemas.microsoft.com/office/drawing/2014/main" id="{3124D9F5-5BDB-4248-9D8B-5D52305EAC74}"/>
                </a:ext>
              </a:extLst>
            </p:cNvPr>
            <p:cNvSpPr/>
            <p:nvPr/>
          </p:nvSpPr>
          <p:spPr>
            <a:xfrm>
              <a:off x="11158402" y="2918146"/>
              <a:ext cx="453053"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solidFill>
              <a:srgbClr val="FF000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Freeform: Shape 115">
              <a:extLst>
                <a:ext uri="{FF2B5EF4-FFF2-40B4-BE49-F238E27FC236}">
                  <a16:creationId xmlns:a16="http://schemas.microsoft.com/office/drawing/2014/main" id="{28FAD007-8F76-45C1-875D-0FDFE3D78F3B}"/>
                </a:ext>
              </a:extLst>
            </p:cNvPr>
            <p:cNvSpPr/>
            <p:nvPr/>
          </p:nvSpPr>
          <p:spPr>
            <a:xfrm>
              <a:off x="9942165" y="2198048"/>
              <a:ext cx="1287289" cy="662431"/>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solidFill>
              <a:srgbClr val="0070C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Freeform: Shape 116">
              <a:extLst>
                <a:ext uri="{FF2B5EF4-FFF2-40B4-BE49-F238E27FC236}">
                  <a16:creationId xmlns:a16="http://schemas.microsoft.com/office/drawing/2014/main" id="{0158E1D1-3F79-402A-99AA-D7D61E102DCE}"/>
                </a:ext>
              </a:extLst>
            </p:cNvPr>
            <p:cNvSpPr/>
            <p:nvPr/>
          </p:nvSpPr>
          <p:spPr>
            <a:xfrm>
              <a:off x="9799629" y="3117489"/>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rgbClr val="00B050">
                <a:alpha val="50000"/>
              </a:srgb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0" name="TextBox 129">
            <a:extLst>
              <a:ext uri="{FF2B5EF4-FFF2-40B4-BE49-F238E27FC236}">
                <a16:creationId xmlns:a16="http://schemas.microsoft.com/office/drawing/2014/main" id="{11193A21-4580-4B4F-82C6-626FF2087F74}"/>
              </a:ext>
            </a:extLst>
          </p:cNvPr>
          <p:cNvSpPr txBox="1"/>
          <p:nvPr/>
        </p:nvSpPr>
        <p:spPr>
          <a:xfrm>
            <a:off x="7257372" y="3429673"/>
            <a:ext cx="1929428" cy="523220"/>
          </a:xfrm>
          <a:prstGeom prst="rect">
            <a:avLst/>
          </a:prstGeom>
          <a:noFill/>
        </p:spPr>
        <p:txBody>
          <a:bodyPr wrap="square" rtlCol="0">
            <a:spAutoFit/>
          </a:bodyPr>
          <a:lstStyle/>
          <a:p>
            <a:r>
              <a:rPr lang="en-GB" sz="1400" i="1"/>
              <a:t>Loads acting on each of the six faces</a:t>
            </a:r>
          </a:p>
        </p:txBody>
      </p:sp>
      <p:sp>
        <p:nvSpPr>
          <p:cNvPr id="131" name="TextBox 130">
            <a:extLst>
              <a:ext uri="{FF2B5EF4-FFF2-40B4-BE49-F238E27FC236}">
                <a16:creationId xmlns:a16="http://schemas.microsoft.com/office/drawing/2014/main" id="{E24FBADC-1FF5-4A90-BEEB-A56BB7DC7C3D}"/>
              </a:ext>
            </a:extLst>
          </p:cNvPr>
          <p:cNvSpPr txBox="1"/>
          <p:nvPr/>
        </p:nvSpPr>
        <p:spPr>
          <a:xfrm>
            <a:off x="9815291" y="3406740"/>
            <a:ext cx="2113625" cy="738664"/>
          </a:xfrm>
          <a:prstGeom prst="rect">
            <a:avLst/>
          </a:prstGeom>
          <a:noFill/>
        </p:spPr>
        <p:txBody>
          <a:bodyPr wrap="square" rtlCol="0">
            <a:spAutoFit/>
          </a:bodyPr>
          <a:lstStyle/>
          <a:p>
            <a:r>
              <a:rPr lang="en-GB" sz="1400" i="1"/>
              <a:t>Load induced e.g. through gravity, electric and magnetic fields or heat</a:t>
            </a:r>
          </a:p>
        </p:txBody>
      </p:sp>
      <p:grpSp>
        <p:nvGrpSpPr>
          <p:cNvPr id="150" name="Group 149">
            <a:extLst>
              <a:ext uri="{FF2B5EF4-FFF2-40B4-BE49-F238E27FC236}">
                <a16:creationId xmlns:a16="http://schemas.microsoft.com/office/drawing/2014/main" id="{E7D73E7C-3ABB-49B9-8E28-81682CD47DD5}"/>
              </a:ext>
            </a:extLst>
          </p:cNvPr>
          <p:cNvGrpSpPr/>
          <p:nvPr/>
        </p:nvGrpSpPr>
        <p:grpSpPr>
          <a:xfrm>
            <a:off x="9752215" y="4175641"/>
            <a:ext cx="2230810" cy="1985885"/>
            <a:chOff x="9464889" y="4332856"/>
            <a:chExt cx="2230810" cy="1985885"/>
          </a:xfrm>
        </p:grpSpPr>
        <p:grpSp>
          <p:nvGrpSpPr>
            <p:cNvPr id="122" name="Group 121">
              <a:extLst>
                <a:ext uri="{FF2B5EF4-FFF2-40B4-BE49-F238E27FC236}">
                  <a16:creationId xmlns:a16="http://schemas.microsoft.com/office/drawing/2014/main" id="{C8931BA0-C664-4E44-A0C9-E164F43D3E16}"/>
                </a:ext>
              </a:extLst>
            </p:cNvPr>
            <p:cNvGrpSpPr/>
            <p:nvPr/>
          </p:nvGrpSpPr>
          <p:grpSpPr>
            <a:xfrm>
              <a:off x="9846464" y="4606349"/>
              <a:ext cx="1287289" cy="1497950"/>
              <a:chOff x="8542511" y="2441020"/>
              <a:chExt cx="1287289" cy="1497950"/>
            </a:xfrm>
            <a:solidFill>
              <a:schemeClr val="bg1"/>
            </a:solidFill>
          </p:grpSpPr>
          <p:sp>
            <p:nvSpPr>
              <p:cNvPr id="123" name="Freeform: Shape 122">
                <a:extLst>
                  <a:ext uri="{FF2B5EF4-FFF2-40B4-BE49-F238E27FC236}">
                    <a16:creationId xmlns:a16="http://schemas.microsoft.com/office/drawing/2014/main" id="{349AC548-EE28-470D-BD93-9DE59DC5ADE9}"/>
                  </a:ext>
                </a:extLst>
              </p:cNvPr>
              <p:cNvSpPr/>
              <p:nvPr/>
            </p:nvSpPr>
            <p:spPr>
              <a:xfrm>
                <a:off x="9000504" y="2441020"/>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grp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Freeform: Shape 123">
                <a:extLst>
                  <a:ext uri="{FF2B5EF4-FFF2-40B4-BE49-F238E27FC236}">
                    <a16:creationId xmlns:a16="http://schemas.microsoft.com/office/drawing/2014/main" id="{28EBA5D7-DC82-4EC2-8191-9D3BC3D31745}"/>
                  </a:ext>
                </a:extLst>
              </p:cNvPr>
              <p:cNvSpPr/>
              <p:nvPr/>
            </p:nvSpPr>
            <p:spPr>
              <a:xfrm>
                <a:off x="8542513" y="2458008"/>
                <a:ext cx="452934"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grp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Freeform: Shape 124">
                <a:extLst>
                  <a:ext uri="{FF2B5EF4-FFF2-40B4-BE49-F238E27FC236}">
                    <a16:creationId xmlns:a16="http://schemas.microsoft.com/office/drawing/2014/main" id="{36333EB1-2F46-4E84-905D-551989E3AF41}"/>
                  </a:ext>
                </a:extLst>
              </p:cNvPr>
              <p:cNvSpPr/>
              <p:nvPr/>
            </p:nvSpPr>
            <p:spPr>
              <a:xfrm>
                <a:off x="8545546" y="3272252"/>
                <a:ext cx="1277617" cy="658820"/>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grp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Freeform: Shape 125">
                <a:extLst>
                  <a:ext uri="{FF2B5EF4-FFF2-40B4-BE49-F238E27FC236}">
                    <a16:creationId xmlns:a16="http://schemas.microsoft.com/office/drawing/2014/main" id="{595B6C73-F95E-4867-B707-4A50A0CEE0A8}"/>
                  </a:ext>
                </a:extLst>
              </p:cNvPr>
              <p:cNvSpPr/>
              <p:nvPr/>
            </p:nvSpPr>
            <p:spPr>
              <a:xfrm>
                <a:off x="8550324" y="2872681"/>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grp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Freeform: Shape 126">
                <a:extLst>
                  <a:ext uri="{FF2B5EF4-FFF2-40B4-BE49-F238E27FC236}">
                    <a16:creationId xmlns:a16="http://schemas.microsoft.com/office/drawing/2014/main" id="{67F2B7EF-A7F2-4A3B-ACD3-18CEC9DBD710}"/>
                  </a:ext>
                </a:extLst>
              </p:cNvPr>
              <p:cNvSpPr/>
              <p:nvPr/>
            </p:nvSpPr>
            <p:spPr>
              <a:xfrm>
                <a:off x="8542511" y="2450110"/>
                <a:ext cx="1287289" cy="662431"/>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grp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Freeform: Shape 127">
                <a:extLst>
                  <a:ext uri="{FF2B5EF4-FFF2-40B4-BE49-F238E27FC236}">
                    <a16:creationId xmlns:a16="http://schemas.microsoft.com/office/drawing/2014/main" id="{7F0AF752-4772-459A-8FEA-D60D5090D6D0}"/>
                  </a:ext>
                </a:extLst>
              </p:cNvPr>
              <p:cNvSpPr/>
              <p:nvPr/>
            </p:nvSpPr>
            <p:spPr>
              <a:xfrm>
                <a:off x="9370110" y="2702155"/>
                <a:ext cx="453053"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grp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9" name="Group 138">
              <a:extLst>
                <a:ext uri="{FF2B5EF4-FFF2-40B4-BE49-F238E27FC236}">
                  <a16:creationId xmlns:a16="http://schemas.microsoft.com/office/drawing/2014/main" id="{4A894229-4C49-4DCF-AF7E-CDE77E5CDAA8}"/>
                </a:ext>
              </a:extLst>
            </p:cNvPr>
            <p:cNvGrpSpPr/>
            <p:nvPr/>
          </p:nvGrpSpPr>
          <p:grpSpPr>
            <a:xfrm>
              <a:off x="9822057" y="5314056"/>
              <a:ext cx="740479" cy="810837"/>
              <a:chOff x="10454339" y="4810410"/>
              <a:chExt cx="920445" cy="810837"/>
            </a:xfrm>
          </p:grpSpPr>
          <p:cxnSp>
            <p:nvCxnSpPr>
              <p:cNvPr id="133" name="Straight Arrow Connector 132">
                <a:extLst>
                  <a:ext uri="{FF2B5EF4-FFF2-40B4-BE49-F238E27FC236}">
                    <a16:creationId xmlns:a16="http://schemas.microsoft.com/office/drawing/2014/main" id="{2D6185EA-8F7A-4DEA-B6C0-5EFD5C2095D0}"/>
                  </a:ext>
                </a:extLst>
              </p:cNvPr>
              <p:cNvCxnSpPr/>
              <p:nvPr/>
            </p:nvCxnSpPr>
            <p:spPr>
              <a:xfrm>
                <a:off x="11047696" y="5075969"/>
                <a:ext cx="0" cy="54527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34" name="TextBox 133">
                <a:extLst>
                  <a:ext uri="{FF2B5EF4-FFF2-40B4-BE49-F238E27FC236}">
                    <a16:creationId xmlns:a16="http://schemas.microsoft.com/office/drawing/2014/main" id="{6E894E96-FFCF-4EE9-982B-4AE6BCBCCB41}"/>
                  </a:ext>
                </a:extLst>
              </p:cNvPr>
              <p:cNvSpPr txBox="1"/>
              <p:nvPr/>
            </p:nvSpPr>
            <p:spPr>
              <a:xfrm>
                <a:off x="10454339" y="4810410"/>
                <a:ext cx="920445" cy="261610"/>
              </a:xfrm>
              <a:prstGeom prst="rect">
                <a:avLst/>
              </a:prstGeom>
              <a:noFill/>
            </p:spPr>
            <p:txBody>
              <a:bodyPr wrap="none" rtlCol="0">
                <a:spAutoFit/>
              </a:bodyPr>
              <a:lstStyle/>
              <a:p>
                <a:r>
                  <a:rPr lang="en-US" sz="1100" b="1"/>
                  <a:t>g = 9,81m/s</a:t>
                </a:r>
                <a:r>
                  <a:rPr lang="en-US" sz="1100" b="1" baseline="30000"/>
                  <a:t>2</a:t>
                </a:r>
              </a:p>
            </p:txBody>
          </p:sp>
        </p:grpSp>
        <p:grpSp>
          <p:nvGrpSpPr>
            <p:cNvPr id="138" name="Group 137">
              <a:extLst>
                <a:ext uri="{FF2B5EF4-FFF2-40B4-BE49-F238E27FC236}">
                  <a16:creationId xmlns:a16="http://schemas.microsoft.com/office/drawing/2014/main" id="{4C0718D9-C7A8-4F8B-8D99-038DA7E82007}"/>
                </a:ext>
              </a:extLst>
            </p:cNvPr>
            <p:cNvGrpSpPr/>
            <p:nvPr/>
          </p:nvGrpSpPr>
          <p:grpSpPr>
            <a:xfrm>
              <a:off x="10549044" y="4753390"/>
              <a:ext cx="1146655" cy="1565351"/>
              <a:chOff x="10539999" y="4732309"/>
              <a:chExt cx="1146655" cy="1565351"/>
            </a:xfrm>
          </p:grpSpPr>
          <p:sp>
            <p:nvSpPr>
              <p:cNvPr id="135" name="Arc 134">
                <a:extLst>
                  <a:ext uri="{FF2B5EF4-FFF2-40B4-BE49-F238E27FC236}">
                    <a16:creationId xmlns:a16="http://schemas.microsoft.com/office/drawing/2014/main" id="{98B21A80-9196-44A4-9ECC-5249F5299A1F}"/>
                  </a:ext>
                </a:extLst>
              </p:cNvPr>
              <p:cNvSpPr/>
              <p:nvPr/>
            </p:nvSpPr>
            <p:spPr>
              <a:xfrm>
                <a:off x="10772254" y="4732309"/>
                <a:ext cx="914400" cy="1368041"/>
              </a:xfrm>
              <a:prstGeom prst="arc">
                <a:avLst>
                  <a:gd name="adj1" fmla="val 14082795"/>
                  <a:gd name="adj2" fmla="val 7210411"/>
                </a:avLst>
              </a:prstGeom>
              <a:ln>
                <a:solidFill>
                  <a:srgbClr val="FF0000"/>
                </a:solidFill>
              </a:ln>
              <a:scene3d>
                <a:camera prst="isometricOffAxis2Left"/>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6" name="Arc 135">
                <a:extLst>
                  <a:ext uri="{FF2B5EF4-FFF2-40B4-BE49-F238E27FC236}">
                    <a16:creationId xmlns:a16="http://schemas.microsoft.com/office/drawing/2014/main" id="{A22E7DEB-0810-43F7-84F7-935650FAACBA}"/>
                  </a:ext>
                </a:extLst>
              </p:cNvPr>
              <p:cNvSpPr/>
              <p:nvPr/>
            </p:nvSpPr>
            <p:spPr>
              <a:xfrm>
                <a:off x="10662998" y="4825755"/>
                <a:ext cx="914400" cy="1368041"/>
              </a:xfrm>
              <a:prstGeom prst="arc">
                <a:avLst>
                  <a:gd name="adj1" fmla="val 14082795"/>
                  <a:gd name="adj2" fmla="val 7210411"/>
                </a:avLst>
              </a:prstGeom>
              <a:ln>
                <a:solidFill>
                  <a:srgbClr val="FF0000"/>
                </a:solidFill>
              </a:ln>
              <a:scene3d>
                <a:camera prst="isometricOffAxis2Left"/>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7" name="Arc 136">
                <a:extLst>
                  <a:ext uri="{FF2B5EF4-FFF2-40B4-BE49-F238E27FC236}">
                    <a16:creationId xmlns:a16="http://schemas.microsoft.com/office/drawing/2014/main" id="{22A02953-68E3-4102-84C1-657F8028FBD6}"/>
                  </a:ext>
                </a:extLst>
              </p:cNvPr>
              <p:cNvSpPr/>
              <p:nvPr/>
            </p:nvSpPr>
            <p:spPr>
              <a:xfrm>
                <a:off x="10539999" y="4929619"/>
                <a:ext cx="914400" cy="1368041"/>
              </a:xfrm>
              <a:prstGeom prst="arc">
                <a:avLst>
                  <a:gd name="adj1" fmla="val 14082795"/>
                  <a:gd name="adj2" fmla="val 7210411"/>
                </a:avLst>
              </a:prstGeom>
              <a:ln>
                <a:solidFill>
                  <a:srgbClr val="FF0000"/>
                </a:solidFill>
              </a:ln>
              <a:scene3d>
                <a:camera prst="isometricOffAxis2Left"/>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47" name="Group 146">
              <a:extLst>
                <a:ext uri="{FF2B5EF4-FFF2-40B4-BE49-F238E27FC236}">
                  <a16:creationId xmlns:a16="http://schemas.microsoft.com/office/drawing/2014/main" id="{43AB155A-EDF4-4BB7-8A36-B4E505FED491}"/>
                </a:ext>
              </a:extLst>
            </p:cNvPr>
            <p:cNvGrpSpPr/>
            <p:nvPr/>
          </p:nvGrpSpPr>
          <p:grpSpPr>
            <a:xfrm>
              <a:off x="9464889" y="4332856"/>
              <a:ext cx="1048910" cy="1644320"/>
              <a:chOff x="9464889" y="4332856"/>
              <a:chExt cx="1048910" cy="1644320"/>
            </a:xfrm>
          </p:grpSpPr>
          <p:sp>
            <p:nvSpPr>
              <p:cNvPr id="144" name="Arc 143">
                <a:extLst>
                  <a:ext uri="{FF2B5EF4-FFF2-40B4-BE49-F238E27FC236}">
                    <a16:creationId xmlns:a16="http://schemas.microsoft.com/office/drawing/2014/main" id="{AAE77AD2-AB7B-47E2-92E2-6C045BB83522}"/>
                  </a:ext>
                </a:extLst>
              </p:cNvPr>
              <p:cNvSpPr/>
              <p:nvPr/>
            </p:nvSpPr>
            <p:spPr>
              <a:xfrm flipH="1">
                <a:off x="9464889" y="4539674"/>
                <a:ext cx="870698" cy="1437502"/>
              </a:xfrm>
              <a:prstGeom prst="arc">
                <a:avLst>
                  <a:gd name="adj1" fmla="val 14082795"/>
                  <a:gd name="adj2" fmla="val 4966152"/>
                </a:avLst>
              </a:prstGeom>
              <a:ln>
                <a:solidFill>
                  <a:srgbClr val="0070C0"/>
                </a:solidFill>
              </a:ln>
              <a:scene3d>
                <a:camera prst="isometricOffAxis2Left">
                  <a:rot lat="1980000" lon="156000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5" name="Arc 144">
                <a:extLst>
                  <a:ext uri="{FF2B5EF4-FFF2-40B4-BE49-F238E27FC236}">
                    <a16:creationId xmlns:a16="http://schemas.microsoft.com/office/drawing/2014/main" id="{CE5B618B-D8B7-4A95-9EC6-A4C3132EFB49}"/>
                  </a:ext>
                </a:extLst>
              </p:cNvPr>
              <p:cNvSpPr/>
              <p:nvPr/>
            </p:nvSpPr>
            <p:spPr>
              <a:xfrm flipH="1">
                <a:off x="9546987" y="4438145"/>
                <a:ext cx="870698" cy="1437502"/>
              </a:xfrm>
              <a:prstGeom prst="arc">
                <a:avLst>
                  <a:gd name="adj1" fmla="val 14082795"/>
                  <a:gd name="adj2" fmla="val 4894088"/>
                </a:avLst>
              </a:prstGeom>
              <a:ln>
                <a:solidFill>
                  <a:srgbClr val="0070C0"/>
                </a:solidFill>
              </a:ln>
              <a:scene3d>
                <a:camera prst="isometricOffAxis2Left">
                  <a:rot lat="1980000" lon="156000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6" name="Arc 145">
                <a:extLst>
                  <a:ext uri="{FF2B5EF4-FFF2-40B4-BE49-F238E27FC236}">
                    <a16:creationId xmlns:a16="http://schemas.microsoft.com/office/drawing/2014/main" id="{B50BD23F-3FAE-43FC-967A-062E29D0F735}"/>
                  </a:ext>
                </a:extLst>
              </p:cNvPr>
              <p:cNvSpPr/>
              <p:nvPr/>
            </p:nvSpPr>
            <p:spPr>
              <a:xfrm flipH="1">
                <a:off x="9643101" y="4332856"/>
                <a:ext cx="870698" cy="1437502"/>
              </a:xfrm>
              <a:prstGeom prst="arc">
                <a:avLst>
                  <a:gd name="adj1" fmla="val 14082795"/>
                  <a:gd name="adj2" fmla="val 4008385"/>
                </a:avLst>
              </a:prstGeom>
              <a:ln>
                <a:solidFill>
                  <a:srgbClr val="0070C0"/>
                </a:solidFill>
              </a:ln>
              <a:scene3d>
                <a:camera prst="isometricOffAxis2Left">
                  <a:rot lat="1980000" lon="156000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48" name="TextBox 147">
              <a:extLst>
                <a:ext uri="{FF2B5EF4-FFF2-40B4-BE49-F238E27FC236}">
                  <a16:creationId xmlns:a16="http://schemas.microsoft.com/office/drawing/2014/main" id="{4010F9C5-8B08-41E1-A32B-29B3342743F9}"/>
                </a:ext>
              </a:extLst>
            </p:cNvPr>
            <p:cNvSpPr txBox="1"/>
            <p:nvPr/>
          </p:nvSpPr>
          <p:spPr>
            <a:xfrm>
              <a:off x="9686915" y="4682275"/>
              <a:ext cx="300082" cy="369332"/>
            </a:xfrm>
            <a:prstGeom prst="rect">
              <a:avLst/>
            </a:prstGeom>
            <a:noFill/>
          </p:spPr>
          <p:txBody>
            <a:bodyPr wrap="none" rtlCol="0">
              <a:spAutoFit/>
            </a:bodyPr>
            <a:lstStyle/>
            <a:p>
              <a:r>
                <a:rPr lang="en-US">
                  <a:solidFill>
                    <a:srgbClr val="0070C0"/>
                  </a:solidFill>
                </a:rPr>
                <a:t>+</a:t>
              </a:r>
            </a:p>
          </p:txBody>
        </p:sp>
        <p:sp>
          <p:nvSpPr>
            <p:cNvPr id="149" name="TextBox 148">
              <a:extLst>
                <a:ext uri="{FF2B5EF4-FFF2-40B4-BE49-F238E27FC236}">
                  <a16:creationId xmlns:a16="http://schemas.microsoft.com/office/drawing/2014/main" id="{8157F1A4-5296-453D-ABEF-E1D01B1442E1}"/>
                </a:ext>
              </a:extLst>
            </p:cNvPr>
            <p:cNvSpPr txBox="1"/>
            <p:nvPr/>
          </p:nvSpPr>
          <p:spPr>
            <a:xfrm>
              <a:off x="11086310" y="5112610"/>
              <a:ext cx="255198" cy="369332"/>
            </a:xfrm>
            <a:prstGeom prst="rect">
              <a:avLst/>
            </a:prstGeom>
            <a:noFill/>
          </p:spPr>
          <p:txBody>
            <a:bodyPr wrap="none" rtlCol="0">
              <a:spAutoFit/>
            </a:bodyPr>
            <a:lstStyle/>
            <a:p>
              <a:r>
                <a:rPr lang="en-US">
                  <a:solidFill>
                    <a:srgbClr val="FF0000"/>
                  </a:solidFill>
                </a:rPr>
                <a:t>-</a:t>
              </a:r>
            </a:p>
          </p:txBody>
        </p:sp>
      </p:grpSp>
      <p:sp>
        <p:nvSpPr>
          <p:cNvPr id="121" name="TextBox 120">
            <a:extLst>
              <a:ext uri="{FF2B5EF4-FFF2-40B4-BE49-F238E27FC236}">
                <a16:creationId xmlns:a16="http://schemas.microsoft.com/office/drawing/2014/main" id="{3A051C0F-BE86-7327-DCEC-8EF7C2C9C9EA}"/>
              </a:ext>
            </a:extLst>
          </p:cNvPr>
          <p:cNvSpPr txBox="1"/>
          <p:nvPr/>
        </p:nvSpPr>
        <p:spPr>
          <a:xfrm>
            <a:off x="2727015" y="5102861"/>
            <a:ext cx="656205" cy="276999"/>
          </a:xfrm>
          <a:prstGeom prst="rect">
            <a:avLst/>
          </a:prstGeom>
          <a:noFill/>
        </p:spPr>
        <p:txBody>
          <a:bodyPr wrap="none" rtlCol="0">
            <a:spAutoFit/>
          </a:bodyPr>
          <a:lstStyle/>
          <a:p>
            <a:pPr algn="ctr"/>
            <a:r>
              <a:rPr lang="en-US" sz="1200" b="1" i="1">
                <a:solidFill>
                  <a:srgbClr val="FF0000"/>
                </a:solidFill>
              </a:rPr>
              <a:t>tension</a:t>
            </a:r>
          </a:p>
        </p:txBody>
      </p:sp>
      <p:sp>
        <p:nvSpPr>
          <p:cNvPr id="132" name="TextBox 131">
            <a:extLst>
              <a:ext uri="{FF2B5EF4-FFF2-40B4-BE49-F238E27FC236}">
                <a16:creationId xmlns:a16="http://schemas.microsoft.com/office/drawing/2014/main" id="{6D7F0E5E-316B-510E-33D6-8D5728EE862F}"/>
              </a:ext>
            </a:extLst>
          </p:cNvPr>
          <p:cNvSpPr txBox="1"/>
          <p:nvPr/>
        </p:nvSpPr>
        <p:spPr>
          <a:xfrm>
            <a:off x="2537489" y="5300361"/>
            <a:ext cx="1059473" cy="276999"/>
          </a:xfrm>
          <a:prstGeom prst="rect">
            <a:avLst/>
          </a:prstGeom>
          <a:noFill/>
        </p:spPr>
        <p:txBody>
          <a:bodyPr wrap="square" rtlCol="0">
            <a:spAutoFit/>
          </a:bodyPr>
          <a:lstStyle/>
          <a:p>
            <a:pPr algn="ctr"/>
            <a:r>
              <a:rPr lang="en-US" sz="1200" b="1" i="1">
                <a:solidFill>
                  <a:srgbClr val="0070C0"/>
                </a:solidFill>
              </a:rPr>
              <a:t>compression</a:t>
            </a:r>
          </a:p>
        </p:txBody>
      </p:sp>
      <p:grpSp>
        <p:nvGrpSpPr>
          <p:cNvPr id="28" name="Group 27">
            <a:extLst>
              <a:ext uri="{FF2B5EF4-FFF2-40B4-BE49-F238E27FC236}">
                <a16:creationId xmlns:a16="http://schemas.microsoft.com/office/drawing/2014/main" id="{21BF7A06-D21C-E593-0540-AA9AAB2B354E}"/>
              </a:ext>
            </a:extLst>
          </p:cNvPr>
          <p:cNvGrpSpPr/>
          <p:nvPr/>
        </p:nvGrpSpPr>
        <p:grpSpPr>
          <a:xfrm>
            <a:off x="7643860" y="11196"/>
            <a:ext cx="4504043" cy="417100"/>
            <a:chOff x="7643860" y="-46841"/>
            <a:chExt cx="4504043" cy="417100"/>
          </a:xfrm>
        </p:grpSpPr>
        <p:sp>
          <p:nvSpPr>
            <p:cNvPr id="7" name="TextBox 6">
              <a:extLst>
                <a:ext uri="{FF2B5EF4-FFF2-40B4-BE49-F238E27FC236}">
                  <a16:creationId xmlns:a16="http://schemas.microsoft.com/office/drawing/2014/main" id="{C7A9A697-02EE-63B0-B225-9B8E03BBD655}"/>
                </a:ext>
              </a:extLst>
            </p:cNvPr>
            <p:cNvSpPr txBox="1"/>
            <p:nvPr/>
          </p:nvSpPr>
          <p:spPr>
            <a:xfrm>
              <a:off x="7937682" y="-46841"/>
              <a:ext cx="4210221" cy="368434"/>
            </a:xfrm>
            <a:prstGeom prst="rect">
              <a:avLst/>
            </a:prstGeom>
            <a:noFill/>
          </p:spPr>
          <p:txBody>
            <a:bodyPr wrap="square">
              <a:spAutoFit/>
            </a:bodyPr>
            <a:lstStyle/>
            <a:p>
              <a:pPr algn="ctr">
                <a:lnSpc>
                  <a:spcPct val="170000"/>
                </a:lnSpc>
              </a:pPr>
              <a:r>
                <a:rPr lang="en-US" sz="1200" dirty="0">
                  <a:solidFill>
                    <a:schemeClr val="accent3"/>
                  </a:solidFill>
                  <a:hlinkClick r:id="rId16">
                    <a:extLst>
                      <a:ext uri="{A12FA001-AC4F-418D-AE19-62706E023703}">
                        <ahyp:hlinkClr xmlns:ahyp="http://schemas.microsoft.com/office/drawing/2018/hyperlinkcolor" val="tx"/>
                      </a:ext>
                    </a:extLst>
                  </a:hlinkClick>
                </a:rPr>
                <a:t>* Lecture Unit: Stresses and Strains with Ansys Discovery | Ansys</a:t>
              </a:r>
              <a:endParaRPr lang="en-DE" sz="1200" dirty="0">
                <a:solidFill>
                  <a:schemeClr val="accent3"/>
                </a:solidFill>
              </a:endParaRPr>
            </a:p>
          </p:txBody>
        </p:sp>
        <p:pic>
          <p:nvPicPr>
            <p:cNvPr id="27" name="Graphic 26" descr="Internet outline">
              <a:extLst>
                <a:ext uri="{FF2B5EF4-FFF2-40B4-BE49-F238E27FC236}">
                  <a16:creationId xmlns:a16="http://schemas.microsoft.com/office/drawing/2014/main" id="{D6600C86-8165-0851-1AFC-BE06389EA0E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643860" y="1825"/>
              <a:ext cx="346026" cy="368434"/>
            </a:xfrm>
            <a:prstGeom prst="rect">
              <a:avLst/>
            </a:prstGeom>
          </p:spPr>
        </p:pic>
      </p:grpSp>
    </p:spTree>
    <p:extLst>
      <p:ext uri="{BB962C8B-B14F-4D97-AF65-F5344CB8AC3E}">
        <p14:creationId xmlns:p14="http://schemas.microsoft.com/office/powerpoint/2010/main" val="3876924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6" grpId="0" animBg="1"/>
      <p:bldP spid="90" grpId="0" animBg="1"/>
      <p:bldP spid="95" grpId="0" animBg="1"/>
      <p:bldP spid="96" grpId="0"/>
      <p:bldP spid="98" grpId="0"/>
      <p:bldP spid="130" grpId="0"/>
      <p:bldP spid="131" grpId="0"/>
      <p:bldP spid="121" grpId="0"/>
      <p:bldP spid="1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E33272-FD00-430B-9FA4-5790A7CCDC7B}"/>
              </a:ext>
            </a:extLst>
          </p:cNvPr>
          <p:cNvSpPr>
            <a:spLocks noGrp="1"/>
          </p:cNvSpPr>
          <p:nvPr>
            <p:ph type="sldNum" sz="quarter" idx="11"/>
          </p:nvPr>
        </p:nvSpPr>
        <p:spPr/>
        <p:txBody>
          <a:bodyPr/>
          <a:lstStyle/>
          <a:p>
            <a:fld id="{F0D23093-2AB0-F74C-B865-1A12A15B650E}" type="slidenum">
              <a:rPr lang="en-US" smtClean="0"/>
              <a:pPr/>
              <a:t>16</a:t>
            </a:fld>
            <a:endParaRPr lang="en-US"/>
          </a:p>
        </p:txBody>
      </p:sp>
      <p:sp>
        <p:nvSpPr>
          <p:cNvPr id="3" name="Title 2">
            <a:extLst>
              <a:ext uri="{FF2B5EF4-FFF2-40B4-BE49-F238E27FC236}">
                <a16:creationId xmlns:a16="http://schemas.microsoft.com/office/drawing/2014/main" id="{4D403C33-6C29-4737-A7B3-20C9236B16F8}"/>
              </a:ext>
            </a:extLst>
          </p:cNvPr>
          <p:cNvSpPr>
            <a:spLocks noGrp="1"/>
          </p:cNvSpPr>
          <p:nvPr>
            <p:ph type="title"/>
          </p:nvPr>
        </p:nvSpPr>
        <p:spPr/>
        <p:txBody>
          <a:bodyPr/>
          <a:lstStyle/>
          <a:p>
            <a:r>
              <a:rPr lang="en-GB"/>
              <a:t>Local Equilibrium – Surface &amp; Body Load</a:t>
            </a:r>
          </a:p>
        </p:txBody>
      </p:sp>
      <p:sp>
        <p:nvSpPr>
          <p:cNvPr id="96" name="TextBox 95">
            <a:extLst>
              <a:ext uri="{FF2B5EF4-FFF2-40B4-BE49-F238E27FC236}">
                <a16:creationId xmlns:a16="http://schemas.microsoft.com/office/drawing/2014/main" id="{5D0C8453-8ED6-4D0D-968F-8C474331116F}"/>
              </a:ext>
            </a:extLst>
          </p:cNvPr>
          <p:cNvSpPr txBox="1"/>
          <p:nvPr/>
        </p:nvSpPr>
        <p:spPr>
          <a:xfrm>
            <a:off x="609601" y="1127299"/>
            <a:ext cx="1458541" cy="369332"/>
          </a:xfrm>
          <a:prstGeom prst="rect">
            <a:avLst/>
          </a:prstGeom>
          <a:noFill/>
        </p:spPr>
        <p:txBody>
          <a:bodyPr wrap="none" rtlCol="0">
            <a:spAutoFit/>
          </a:bodyPr>
          <a:lstStyle/>
          <a:p>
            <a:r>
              <a:rPr lang="en-US" b="1"/>
              <a:t>Surface Load</a:t>
            </a:r>
          </a:p>
        </p:txBody>
      </p:sp>
      <p:sp>
        <p:nvSpPr>
          <p:cNvPr id="98" name="TextBox 97">
            <a:extLst>
              <a:ext uri="{FF2B5EF4-FFF2-40B4-BE49-F238E27FC236}">
                <a16:creationId xmlns:a16="http://schemas.microsoft.com/office/drawing/2014/main" id="{CF32B4D0-D993-47E9-B6D5-C00559DC0491}"/>
              </a:ext>
            </a:extLst>
          </p:cNvPr>
          <p:cNvSpPr txBox="1"/>
          <p:nvPr/>
        </p:nvSpPr>
        <p:spPr>
          <a:xfrm>
            <a:off x="6360975" y="1127299"/>
            <a:ext cx="1181734" cy="369332"/>
          </a:xfrm>
          <a:prstGeom prst="rect">
            <a:avLst/>
          </a:prstGeom>
          <a:noFill/>
        </p:spPr>
        <p:txBody>
          <a:bodyPr wrap="none" rtlCol="0">
            <a:spAutoFit/>
          </a:bodyPr>
          <a:lstStyle/>
          <a:p>
            <a:r>
              <a:rPr lang="en-US" b="1"/>
              <a:t>Body Load</a:t>
            </a:r>
          </a:p>
        </p:txBody>
      </p:sp>
      <p:sp>
        <p:nvSpPr>
          <p:cNvPr id="131" name="TextBox 130">
            <a:extLst>
              <a:ext uri="{FF2B5EF4-FFF2-40B4-BE49-F238E27FC236}">
                <a16:creationId xmlns:a16="http://schemas.microsoft.com/office/drawing/2014/main" id="{E24FBADC-1FF5-4A90-BEEB-A56BB7DC7C3D}"/>
              </a:ext>
            </a:extLst>
          </p:cNvPr>
          <p:cNvSpPr txBox="1"/>
          <p:nvPr/>
        </p:nvSpPr>
        <p:spPr>
          <a:xfrm>
            <a:off x="6356753" y="1511296"/>
            <a:ext cx="1929428" cy="738664"/>
          </a:xfrm>
          <a:prstGeom prst="rect">
            <a:avLst/>
          </a:prstGeom>
          <a:noFill/>
        </p:spPr>
        <p:txBody>
          <a:bodyPr wrap="square" rtlCol="0">
            <a:spAutoFit/>
          </a:bodyPr>
          <a:lstStyle/>
          <a:p>
            <a:r>
              <a:rPr lang="en-GB" sz="1400" i="1"/>
              <a:t>The body force density </a:t>
            </a:r>
            <a:r>
              <a:rPr lang="en-GB" sz="1400" b="1" i="1"/>
              <a:t>b</a:t>
            </a:r>
            <a:r>
              <a:rPr lang="en-GB" sz="1400" i="1"/>
              <a:t> expresses the force on the volume</a:t>
            </a:r>
          </a:p>
        </p:txBody>
      </p:sp>
      <p:grpSp>
        <p:nvGrpSpPr>
          <p:cNvPr id="150" name="Group 149">
            <a:extLst>
              <a:ext uri="{FF2B5EF4-FFF2-40B4-BE49-F238E27FC236}">
                <a16:creationId xmlns:a16="http://schemas.microsoft.com/office/drawing/2014/main" id="{E7D73E7C-3ABB-49B9-8E28-81682CD47DD5}"/>
              </a:ext>
            </a:extLst>
          </p:cNvPr>
          <p:cNvGrpSpPr/>
          <p:nvPr/>
        </p:nvGrpSpPr>
        <p:grpSpPr>
          <a:xfrm>
            <a:off x="7944973" y="2609251"/>
            <a:ext cx="2747293" cy="1985885"/>
            <a:chOff x="9152603" y="4332856"/>
            <a:chExt cx="2747293" cy="1985885"/>
          </a:xfrm>
        </p:grpSpPr>
        <p:grpSp>
          <p:nvGrpSpPr>
            <p:cNvPr id="122" name="Group 121">
              <a:extLst>
                <a:ext uri="{FF2B5EF4-FFF2-40B4-BE49-F238E27FC236}">
                  <a16:creationId xmlns:a16="http://schemas.microsoft.com/office/drawing/2014/main" id="{C8931BA0-C664-4E44-A0C9-E164F43D3E16}"/>
                </a:ext>
              </a:extLst>
            </p:cNvPr>
            <p:cNvGrpSpPr/>
            <p:nvPr/>
          </p:nvGrpSpPr>
          <p:grpSpPr>
            <a:xfrm>
              <a:off x="9846464" y="4606349"/>
              <a:ext cx="1287289" cy="1497950"/>
              <a:chOff x="8542511" y="2441020"/>
              <a:chExt cx="1287289" cy="1497950"/>
            </a:xfrm>
            <a:solidFill>
              <a:schemeClr val="bg1"/>
            </a:solidFill>
          </p:grpSpPr>
          <p:sp>
            <p:nvSpPr>
              <p:cNvPr id="123" name="Freeform: Shape 122">
                <a:extLst>
                  <a:ext uri="{FF2B5EF4-FFF2-40B4-BE49-F238E27FC236}">
                    <a16:creationId xmlns:a16="http://schemas.microsoft.com/office/drawing/2014/main" id="{349AC548-EE28-470D-BD93-9DE59DC5ADE9}"/>
                  </a:ext>
                </a:extLst>
              </p:cNvPr>
              <p:cNvSpPr/>
              <p:nvPr/>
            </p:nvSpPr>
            <p:spPr>
              <a:xfrm>
                <a:off x="9000504" y="2441020"/>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grp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Freeform: Shape 123">
                <a:extLst>
                  <a:ext uri="{FF2B5EF4-FFF2-40B4-BE49-F238E27FC236}">
                    <a16:creationId xmlns:a16="http://schemas.microsoft.com/office/drawing/2014/main" id="{28EBA5D7-DC82-4EC2-8191-9D3BC3D31745}"/>
                  </a:ext>
                </a:extLst>
              </p:cNvPr>
              <p:cNvSpPr/>
              <p:nvPr/>
            </p:nvSpPr>
            <p:spPr>
              <a:xfrm>
                <a:off x="8542513" y="2458008"/>
                <a:ext cx="452934"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grp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Freeform: Shape 124">
                <a:extLst>
                  <a:ext uri="{FF2B5EF4-FFF2-40B4-BE49-F238E27FC236}">
                    <a16:creationId xmlns:a16="http://schemas.microsoft.com/office/drawing/2014/main" id="{36333EB1-2F46-4E84-905D-551989E3AF41}"/>
                  </a:ext>
                </a:extLst>
              </p:cNvPr>
              <p:cNvSpPr/>
              <p:nvPr/>
            </p:nvSpPr>
            <p:spPr>
              <a:xfrm>
                <a:off x="8545546" y="3272252"/>
                <a:ext cx="1277617" cy="658820"/>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grp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Freeform: Shape 125">
                <a:extLst>
                  <a:ext uri="{FF2B5EF4-FFF2-40B4-BE49-F238E27FC236}">
                    <a16:creationId xmlns:a16="http://schemas.microsoft.com/office/drawing/2014/main" id="{595B6C73-F95E-4867-B707-4A50A0CEE0A8}"/>
                  </a:ext>
                </a:extLst>
              </p:cNvPr>
              <p:cNvSpPr/>
              <p:nvPr/>
            </p:nvSpPr>
            <p:spPr>
              <a:xfrm>
                <a:off x="8550324" y="2872681"/>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chemeClr val="accent2"/>
              </a:solidFill>
              <a:ln>
                <a:solidFill>
                  <a:schemeClr val="tx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Freeform: Shape 126">
                <a:extLst>
                  <a:ext uri="{FF2B5EF4-FFF2-40B4-BE49-F238E27FC236}">
                    <a16:creationId xmlns:a16="http://schemas.microsoft.com/office/drawing/2014/main" id="{67F2B7EF-A7F2-4A3B-ACD3-18CEC9DBD710}"/>
                  </a:ext>
                </a:extLst>
              </p:cNvPr>
              <p:cNvSpPr/>
              <p:nvPr/>
            </p:nvSpPr>
            <p:spPr>
              <a:xfrm>
                <a:off x="8542511" y="2450110"/>
                <a:ext cx="1287289" cy="662431"/>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solidFill>
                <a:schemeClr val="accent2"/>
              </a:solidFill>
              <a:ln>
                <a:solidFill>
                  <a:schemeClr val="tx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Freeform: Shape 127">
                <a:extLst>
                  <a:ext uri="{FF2B5EF4-FFF2-40B4-BE49-F238E27FC236}">
                    <a16:creationId xmlns:a16="http://schemas.microsoft.com/office/drawing/2014/main" id="{7F0AF752-4772-459A-8FEA-D60D5090D6D0}"/>
                  </a:ext>
                </a:extLst>
              </p:cNvPr>
              <p:cNvSpPr/>
              <p:nvPr/>
            </p:nvSpPr>
            <p:spPr>
              <a:xfrm>
                <a:off x="9370110" y="2702155"/>
                <a:ext cx="453053"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solidFill>
                <a:schemeClr val="accent2"/>
              </a:solidFill>
              <a:ln>
                <a:solidFill>
                  <a:schemeClr val="tx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9" name="Group 138">
              <a:extLst>
                <a:ext uri="{FF2B5EF4-FFF2-40B4-BE49-F238E27FC236}">
                  <a16:creationId xmlns:a16="http://schemas.microsoft.com/office/drawing/2014/main" id="{4A894229-4C49-4DCF-AF7E-CDE77E5CDAA8}"/>
                </a:ext>
              </a:extLst>
            </p:cNvPr>
            <p:cNvGrpSpPr/>
            <p:nvPr/>
          </p:nvGrpSpPr>
          <p:grpSpPr>
            <a:xfrm>
              <a:off x="9822057" y="5314056"/>
              <a:ext cx="740479" cy="810837"/>
              <a:chOff x="10454339" y="4810410"/>
              <a:chExt cx="920445" cy="810837"/>
            </a:xfrm>
          </p:grpSpPr>
          <p:cxnSp>
            <p:nvCxnSpPr>
              <p:cNvPr id="133" name="Straight Arrow Connector 132">
                <a:extLst>
                  <a:ext uri="{FF2B5EF4-FFF2-40B4-BE49-F238E27FC236}">
                    <a16:creationId xmlns:a16="http://schemas.microsoft.com/office/drawing/2014/main" id="{2D6185EA-8F7A-4DEA-B6C0-5EFD5C2095D0}"/>
                  </a:ext>
                </a:extLst>
              </p:cNvPr>
              <p:cNvCxnSpPr/>
              <p:nvPr/>
            </p:nvCxnSpPr>
            <p:spPr>
              <a:xfrm>
                <a:off x="11047696" y="5075969"/>
                <a:ext cx="0" cy="54527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34" name="TextBox 133">
                <a:extLst>
                  <a:ext uri="{FF2B5EF4-FFF2-40B4-BE49-F238E27FC236}">
                    <a16:creationId xmlns:a16="http://schemas.microsoft.com/office/drawing/2014/main" id="{6E894E96-FFCF-4EE9-982B-4AE6BCBCCB41}"/>
                  </a:ext>
                </a:extLst>
              </p:cNvPr>
              <p:cNvSpPr txBox="1"/>
              <p:nvPr/>
            </p:nvSpPr>
            <p:spPr>
              <a:xfrm>
                <a:off x="10454339" y="4810410"/>
                <a:ext cx="920445" cy="261610"/>
              </a:xfrm>
              <a:prstGeom prst="rect">
                <a:avLst/>
              </a:prstGeom>
              <a:noFill/>
            </p:spPr>
            <p:txBody>
              <a:bodyPr wrap="none" rtlCol="0">
                <a:spAutoFit/>
              </a:bodyPr>
              <a:lstStyle/>
              <a:p>
                <a:r>
                  <a:rPr lang="en-US" sz="1100" b="1"/>
                  <a:t>g = 9,81m/s</a:t>
                </a:r>
                <a:r>
                  <a:rPr lang="en-US" sz="1100" b="1" baseline="30000"/>
                  <a:t>2</a:t>
                </a:r>
              </a:p>
            </p:txBody>
          </p:sp>
        </p:grpSp>
        <p:grpSp>
          <p:nvGrpSpPr>
            <p:cNvPr id="138" name="Group 137">
              <a:extLst>
                <a:ext uri="{FF2B5EF4-FFF2-40B4-BE49-F238E27FC236}">
                  <a16:creationId xmlns:a16="http://schemas.microsoft.com/office/drawing/2014/main" id="{4C0718D9-C7A8-4F8B-8D99-038DA7E82007}"/>
                </a:ext>
              </a:extLst>
            </p:cNvPr>
            <p:cNvGrpSpPr/>
            <p:nvPr/>
          </p:nvGrpSpPr>
          <p:grpSpPr>
            <a:xfrm>
              <a:off x="10549044" y="4753390"/>
              <a:ext cx="1146655" cy="1565351"/>
              <a:chOff x="10539999" y="4732309"/>
              <a:chExt cx="1146655" cy="1565351"/>
            </a:xfrm>
          </p:grpSpPr>
          <p:sp>
            <p:nvSpPr>
              <p:cNvPr id="135" name="Arc 134">
                <a:extLst>
                  <a:ext uri="{FF2B5EF4-FFF2-40B4-BE49-F238E27FC236}">
                    <a16:creationId xmlns:a16="http://schemas.microsoft.com/office/drawing/2014/main" id="{98B21A80-9196-44A4-9ECC-5249F5299A1F}"/>
                  </a:ext>
                </a:extLst>
              </p:cNvPr>
              <p:cNvSpPr/>
              <p:nvPr/>
            </p:nvSpPr>
            <p:spPr>
              <a:xfrm>
                <a:off x="10772254" y="4732309"/>
                <a:ext cx="914400" cy="1368041"/>
              </a:xfrm>
              <a:prstGeom prst="arc">
                <a:avLst>
                  <a:gd name="adj1" fmla="val 14082795"/>
                  <a:gd name="adj2" fmla="val 7210411"/>
                </a:avLst>
              </a:prstGeom>
              <a:ln>
                <a:solidFill>
                  <a:srgbClr val="FF0000"/>
                </a:solidFill>
              </a:ln>
              <a:scene3d>
                <a:camera prst="isometricOffAxis2Left"/>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6" name="Arc 135">
                <a:extLst>
                  <a:ext uri="{FF2B5EF4-FFF2-40B4-BE49-F238E27FC236}">
                    <a16:creationId xmlns:a16="http://schemas.microsoft.com/office/drawing/2014/main" id="{A22E7DEB-0810-43F7-84F7-935650FAACBA}"/>
                  </a:ext>
                </a:extLst>
              </p:cNvPr>
              <p:cNvSpPr/>
              <p:nvPr/>
            </p:nvSpPr>
            <p:spPr>
              <a:xfrm>
                <a:off x="10662998" y="4825755"/>
                <a:ext cx="914400" cy="1368041"/>
              </a:xfrm>
              <a:prstGeom prst="arc">
                <a:avLst>
                  <a:gd name="adj1" fmla="val 14082795"/>
                  <a:gd name="adj2" fmla="val 7210411"/>
                </a:avLst>
              </a:prstGeom>
              <a:ln>
                <a:solidFill>
                  <a:srgbClr val="FF0000"/>
                </a:solidFill>
              </a:ln>
              <a:scene3d>
                <a:camera prst="isometricOffAxis2Left"/>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7" name="Arc 136">
                <a:extLst>
                  <a:ext uri="{FF2B5EF4-FFF2-40B4-BE49-F238E27FC236}">
                    <a16:creationId xmlns:a16="http://schemas.microsoft.com/office/drawing/2014/main" id="{22A02953-68E3-4102-84C1-657F8028FBD6}"/>
                  </a:ext>
                </a:extLst>
              </p:cNvPr>
              <p:cNvSpPr/>
              <p:nvPr/>
            </p:nvSpPr>
            <p:spPr>
              <a:xfrm>
                <a:off x="10539999" y="4929619"/>
                <a:ext cx="914400" cy="1368041"/>
              </a:xfrm>
              <a:prstGeom prst="arc">
                <a:avLst>
                  <a:gd name="adj1" fmla="val 14082795"/>
                  <a:gd name="adj2" fmla="val 7210411"/>
                </a:avLst>
              </a:prstGeom>
              <a:ln>
                <a:solidFill>
                  <a:srgbClr val="FF0000"/>
                </a:solidFill>
              </a:ln>
              <a:scene3d>
                <a:camera prst="isometricOffAxis2Left"/>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47" name="Group 146">
              <a:extLst>
                <a:ext uri="{FF2B5EF4-FFF2-40B4-BE49-F238E27FC236}">
                  <a16:creationId xmlns:a16="http://schemas.microsoft.com/office/drawing/2014/main" id="{43AB155A-EDF4-4BB7-8A36-B4E505FED491}"/>
                </a:ext>
              </a:extLst>
            </p:cNvPr>
            <p:cNvGrpSpPr/>
            <p:nvPr/>
          </p:nvGrpSpPr>
          <p:grpSpPr>
            <a:xfrm>
              <a:off x="9464889" y="4332856"/>
              <a:ext cx="1048910" cy="1644320"/>
              <a:chOff x="9464889" y="4332856"/>
              <a:chExt cx="1048910" cy="1644320"/>
            </a:xfrm>
          </p:grpSpPr>
          <p:sp>
            <p:nvSpPr>
              <p:cNvPr id="144" name="Arc 143">
                <a:extLst>
                  <a:ext uri="{FF2B5EF4-FFF2-40B4-BE49-F238E27FC236}">
                    <a16:creationId xmlns:a16="http://schemas.microsoft.com/office/drawing/2014/main" id="{AAE77AD2-AB7B-47E2-92E2-6C045BB83522}"/>
                  </a:ext>
                </a:extLst>
              </p:cNvPr>
              <p:cNvSpPr/>
              <p:nvPr/>
            </p:nvSpPr>
            <p:spPr>
              <a:xfrm flipH="1">
                <a:off x="9464889" y="4539674"/>
                <a:ext cx="870698" cy="1437502"/>
              </a:xfrm>
              <a:prstGeom prst="arc">
                <a:avLst>
                  <a:gd name="adj1" fmla="val 14082795"/>
                  <a:gd name="adj2" fmla="val 4966152"/>
                </a:avLst>
              </a:prstGeom>
              <a:ln>
                <a:solidFill>
                  <a:srgbClr val="0070C0"/>
                </a:solidFill>
              </a:ln>
              <a:scene3d>
                <a:camera prst="isometricOffAxis2Left">
                  <a:rot lat="1980000" lon="156000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5" name="Arc 144">
                <a:extLst>
                  <a:ext uri="{FF2B5EF4-FFF2-40B4-BE49-F238E27FC236}">
                    <a16:creationId xmlns:a16="http://schemas.microsoft.com/office/drawing/2014/main" id="{CE5B618B-D8B7-4A95-9EC6-A4C3132EFB49}"/>
                  </a:ext>
                </a:extLst>
              </p:cNvPr>
              <p:cNvSpPr/>
              <p:nvPr/>
            </p:nvSpPr>
            <p:spPr>
              <a:xfrm flipH="1">
                <a:off x="9546987" y="4438145"/>
                <a:ext cx="870698" cy="1437502"/>
              </a:xfrm>
              <a:prstGeom prst="arc">
                <a:avLst>
                  <a:gd name="adj1" fmla="val 14082795"/>
                  <a:gd name="adj2" fmla="val 4894088"/>
                </a:avLst>
              </a:prstGeom>
              <a:ln>
                <a:solidFill>
                  <a:srgbClr val="0070C0"/>
                </a:solidFill>
              </a:ln>
              <a:scene3d>
                <a:camera prst="isometricOffAxis2Left">
                  <a:rot lat="1980000" lon="156000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6" name="Arc 145">
                <a:extLst>
                  <a:ext uri="{FF2B5EF4-FFF2-40B4-BE49-F238E27FC236}">
                    <a16:creationId xmlns:a16="http://schemas.microsoft.com/office/drawing/2014/main" id="{B50BD23F-3FAE-43FC-967A-062E29D0F735}"/>
                  </a:ext>
                </a:extLst>
              </p:cNvPr>
              <p:cNvSpPr/>
              <p:nvPr/>
            </p:nvSpPr>
            <p:spPr>
              <a:xfrm flipH="1">
                <a:off x="9643101" y="4332856"/>
                <a:ext cx="870698" cy="1437502"/>
              </a:xfrm>
              <a:prstGeom prst="arc">
                <a:avLst>
                  <a:gd name="adj1" fmla="val 14082795"/>
                  <a:gd name="adj2" fmla="val 4008385"/>
                </a:avLst>
              </a:prstGeom>
              <a:ln>
                <a:solidFill>
                  <a:srgbClr val="0070C0"/>
                </a:solidFill>
              </a:ln>
              <a:scene3d>
                <a:camera prst="isometricOffAxis2Left">
                  <a:rot lat="1980000" lon="156000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48" name="TextBox 147">
              <a:extLst>
                <a:ext uri="{FF2B5EF4-FFF2-40B4-BE49-F238E27FC236}">
                  <a16:creationId xmlns:a16="http://schemas.microsoft.com/office/drawing/2014/main" id="{4010F9C5-8B08-41E1-A32B-29B3342743F9}"/>
                </a:ext>
              </a:extLst>
            </p:cNvPr>
            <p:cNvSpPr txBox="1"/>
            <p:nvPr/>
          </p:nvSpPr>
          <p:spPr>
            <a:xfrm>
              <a:off x="9152603" y="5007878"/>
              <a:ext cx="300082" cy="369332"/>
            </a:xfrm>
            <a:prstGeom prst="rect">
              <a:avLst/>
            </a:prstGeom>
            <a:noFill/>
          </p:spPr>
          <p:txBody>
            <a:bodyPr wrap="none" rtlCol="0">
              <a:spAutoFit/>
            </a:bodyPr>
            <a:lstStyle/>
            <a:p>
              <a:r>
                <a:rPr lang="en-US">
                  <a:solidFill>
                    <a:srgbClr val="0070C0"/>
                  </a:solidFill>
                </a:rPr>
                <a:t>+</a:t>
              </a:r>
            </a:p>
          </p:txBody>
        </p:sp>
        <p:sp>
          <p:nvSpPr>
            <p:cNvPr id="149" name="TextBox 148">
              <a:extLst>
                <a:ext uri="{FF2B5EF4-FFF2-40B4-BE49-F238E27FC236}">
                  <a16:creationId xmlns:a16="http://schemas.microsoft.com/office/drawing/2014/main" id="{8157F1A4-5296-453D-ABEF-E1D01B1442E1}"/>
                </a:ext>
              </a:extLst>
            </p:cNvPr>
            <p:cNvSpPr txBox="1"/>
            <p:nvPr/>
          </p:nvSpPr>
          <p:spPr>
            <a:xfrm>
              <a:off x="11644698" y="5551605"/>
              <a:ext cx="255198" cy="369332"/>
            </a:xfrm>
            <a:prstGeom prst="rect">
              <a:avLst/>
            </a:prstGeom>
            <a:noFill/>
          </p:spPr>
          <p:txBody>
            <a:bodyPr wrap="none" rtlCol="0">
              <a:spAutoFit/>
            </a:bodyPr>
            <a:lstStyle/>
            <a:p>
              <a:r>
                <a:rPr lang="en-US">
                  <a:solidFill>
                    <a:srgbClr val="FF0000"/>
                  </a:solidFill>
                </a:rPr>
                <a:t>-</a:t>
              </a:r>
            </a:p>
          </p:txBody>
        </p:sp>
      </p:grpSp>
      <p:cxnSp>
        <p:nvCxnSpPr>
          <p:cNvPr id="121" name="Straight Connector 120">
            <a:extLst>
              <a:ext uri="{FF2B5EF4-FFF2-40B4-BE49-F238E27FC236}">
                <a16:creationId xmlns:a16="http://schemas.microsoft.com/office/drawing/2014/main" id="{7315DDFF-C0A6-4D26-908D-B34E5CD6F1A2}"/>
              </a:ext>
            </a:extLst>
          </p:cNvPr>
          <p:cNvCxnSpPr>
            <a:cxnSpLocks/>
          </p:cNvCxnSpPr>
          <p:nvPr/>
        </p:nvCxnSpPr>
        <p:spPr>
          <a:xfrm>
            <a:off x="6084168" y="834108"/>
            <a:ext cx="0" cy="5437332"/>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969D656-C7FC-437D-AAA9-02D7037162C7}"/>
              </a:ext>
            </a:extLst>
          </p:cNvPr>
          <p:cNvGrpSpPr>
            <a:grpSpLocks noChangeAspect="1"/>
          </p:cNvGrpSpPr>
          <p:nvPr/>
        </p:nvGrpSpPr>
        <p:grpSpPr>
          <a:xfrm>
            <a:off x="753759" y="1545537"/>
            <a:ext cx="4259743" cy="2191734"/>
            <a:chOff x="622248" y="1813046"/>
            <a:chExt cx="3628209" cy="1866794"/>
          </a:xfrm>
        </p:grpSpPr>
        <p:grpSp>
          <p:nvGrpSpPr>
            <p:cNvPr id="12" name="Group 11">
              <a:extLst>
                <a:ext uri="{FF2B5EF4-FFF2-40B4-BE49-F238E27FC236}">
                  <a16:creationId xmlns:a16="http://schemas.microsoft.com/office/drawing/2014/main" id="{5B663051-BF43-4685-BE93-3A5C8F09EFFD}"/>
                </a:ext>
              </a:extLst>
            </p:cNvPr>
            <p:cNvGrpSpPr>
              <a:grpSpLocks noChangeAspect="1"/>
            </p:cNvGrpSpPr>
            <p:nvPr/>
          </p:nvGrpSpPr>
          <p:grpSpPr>
            <a:xfrm>
              <a:off x="622248" y="1813046"/>
              <a:ext cx="3628209" cy="1866794"/>
              <a:chOff x="1634613" y="3066160"/>
              <a:chExt cx="5234998" cy="2693521"/>
            </a:xfrm>
          </p:grpSpPr>
          <p:grpSp>
            <p:nvGrpSpPr>
              <p:cNvPr id="13" name="Group 12">
                <a:extLst>
                  <a:ext uri="{FF2B5EF4-FFF2-40B4-BE49-F238E27FC236}">
                    <a16:creationId xmlns:a16="http://schemas.microsoft.com/office/drawing/2014/main" id="{AC7EC3DF-923B-409F-BF12-FF86E3B9BF62}"/>
                  </a:ext>
                </a:extLst>
              </p:cNvPr>
              <p:cNvGrpSpPr/>
              <p:nvPr/>
            </p:nvGrpSpPr>
            <p:grpSpPr>
              <a:xfrm>
                <a:off x="1634613" y="3248117"/>
                <a:ext cx="4884470" cy="2511564"/>
                <a:chOff x="2255499" y="3697218"/>
                <a:chExt cx="4884470" cy="2511564"/>
              </a:xfrm>
            </p:grpSpPr>
            <p:grpSp>
              <p:nvGrpSpPr>
                <p:cNvPr id="41" name="Group 40">
                  <a:extLst>
                    <a:ext uri="{FF2B5EF4-FFF2-40B4-BE49-F238E27FC236}">
                      <a16:creationId xmlns:a16="http://schemas.microsoft.com/office/drawing/2014/main" id="{7831931B-4213-4B93-B962-F5CB4FAEF9F8}"/>
                    </a:ext>
                  </a:extLst>
                </p:cNvPr>
                <p:cNvGrpSpPr/>
                <p:nvPr/>
              </p:nvGrpSpPr>
              <p:grpSpPr>
                <a:xfrm>
                  <a:off x="4826008" y="3697218"/>
                  <a:ext cx="2313961" cy="2511564"/>
                  <a:chOff x="4826008" y="3697218"/>
                  <a:chExt cx="2313961" cy="2511564"/>
                </a:xfrm>
              </p:grpSpPr>
              <p:pic>
                <p:nvPicPr>
                  <p:cNvPr id="43" name="Picture 42">
                    <a:extLst>
                      <a:ext uri="{FF2B5EF4-FFF2-40B4-BE49-F238E27FC236}">
                        <a16:creationId xmlns:a16="http://schemas.microsoft.com/office/drawing/2014/main" id="{1FB7F9F5-B176-4FBB-8544-2C51FD66991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826008" y="3697218"/>
                    <a:ext cx="2313961" cy="2511564"/>
                  </a:xfrm>
                  <a:prstGeom prst="rect">
                    <a:avLst/>
                  </a:prstGeom>
                </p:spPr>
              </p:pic>
              <p:pic>
                <p:nvPicPr>
                  <p:cNvPr id="44" name="Picture 43">
                    <a:extLst>
                      <a:ext uri="{FF2B5EF4-FFF2-40B4-BE49-F238E27FC236}">
                        <a16:creationId xmlns:a16="http://schemas.microsoft.com/office/drawing/2014/main" id="{F33A6B71-A08B-4F94-B62F-F4F282EE823F}"/>
                      </a:ext>
                    </a:extLst>
                  </p:cNvPr>
                  <p:cNvPicPr>
                    <a:picLocks noChangeAspect="1"/>
                  </p:cNvPicPr>
                  <p:nvPr/>
                </p:nvPicPr>
                <p:blipFill>
                  <a:blip r:embed="rId4"/>
                  <a:stretch>
                    <a:fillRect/>
                  </a:stretch>
                </p:blipFill>
                <p:spPr>
                  <a:xfrm>
                    <a:off x="5298673" y="5121165"/>
                    <a:ext cx="927917" cy="574905"/>
                  </a:xfrm>
                  <a:prstGeom prst="rect">
                    <a:avLst/>
                  </a:prstGeom>
                </p:spPr>
              </p:pic>
            </p:grpSp>
            <p:pic>
              <p:nvPicPr>
                <p:cNvPr id="42" name="Picture 41">
                  <a:extLst>
                    <a:ext uri="{FF2B5EF4-FFF2-40B4-BE49-F238E27FC236}">
                      <a16:creationId xmlns:a16="http://schemas.microsoft.com/office/drawing/2014/main" id="{2998480A-FCD9-4942-A105-79E7FB63A8B7}"/>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2255499" y="4674533"/>
                  <a:ext cx="1145546" cy="1022809"/>
                </a:xfrm>
                <a:prstGeom prst="rect">
                  <a:avLst/>
                </a:prstGeom>
              </p:spPr>
            </p:pic>
          </p:grpSp>
          <p:grpSp>
            <p:nvGrpSpPr>
              <p:cNvPr id="14" name="Group 13">
                <a:extLst>
                  <a:ext uri="{FF2B5EF4-FFF2-40B4-BE49-F238E27FC236}">
                    <a16:creationId xmlns:a16="http://schemas.microsoft.com/office/drawing/2014/main" id="{2BD69577-6F90-4ED7-A0B5-E54CAAE6E6E0}"/>
                  </a:ext>
                </a:extLst>
              </p:cNvPr>
              <p:cNvGrpSpPr/>
              <p:nvPr/>
            </p:nvGrpSpPr>
            <p:grpSpPr>
              <a:xfrm>
                <a:off x="6078369" y="4355589"/>
                <a:ext cx="345680" cy="535136"/>
                <a:chOff x="5701553" y="3927945"/>
                <a:chExt cx="345680" cy="535136"/>
              </a:xfrm>
            </p:grpSpPr>
            <p:cxnSp>
              <p:nvCxnSpPr>
                <p:cNvPr id="38" name="Straight Arrow Connector 37">
                  <a:extLst>
                    <a:ext uri="{FF2B5EF4-FFF2-40B4-BE49-F238E27FC236}">
                      <a16:creationId xmlns:a16="http://schemas.microsoft.com/office/drawing/2014/main" id="{A22AE9F6-3FD0-48A2-A723-8F9B349AD6A6}"/>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14EE89AF-8A2C-4284-9E83-CFC7DCAC6EE8}"/>
                    </a:ext>
                  </a:extLst>
                </p:cNvPr>
                <p:cNvCxnSpPr>
                  <a:cxnSpLocks/>
                </p:cNvCxnSpPr>
                <p:nvPr/>
              </p:nvCxnSpPr>
              <p:spPr>
                <a:xfrm flipV="1">
                  <a:off x="5707783" y="4139650"/>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F15BB6C8-7A31-4D36-BE88-FF2346F1DC38}"/>
                    </a:ext>
                  </a:extLst>
                </p:cNvPr>
                <p:cNvCxnSpPr>
                  <a:cxnSpLocks/>
                </p:cNvCxnSpPr>
                <p:nvPr/>
              </p:nvCxnSpPr>
              <p:spPr>
                <a:xfrm rot="10800000" flipH="1" flipV="1">
                  <a:off x="5701553" y="4353750"/>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F34FE68A-ACF6-4A8B-8E5A-A4EA70E09837}"/>
                  </a:ext>
                </a:extLst>
              </p:cNvPr>
              <p:cNvGrpSpPr/>
              <p:nvPr/>
            </p:nvGrpSpPr>
            <p:grpSpPr>
              <a:xfrm>
                <a:off x="5422334" y="3390216"/>
                <a:ext cx="345680" cy="541640"/>
                <a:chOff x="5701553" y="3927945"/>
                <a:chExt cx="345680" cy="541640"/>
              </a:xfrm>
            </p:grpSpPr>
            <p:cxnSp>
              <p:nvCxnSpPr>
                <p:cNvPr id="35" name="Straight Arrow Connector 34">
                  <a:extLst>
                    <a:ext uri="{FF2B5EF4-FFF2-40B4-BE49-F238E27FC236}">
                      <a16:creationId xmlns:a16="http://schemas.microsoft.com/office/drawing/2014/main" id="{6902A1BD-A556-4FB8-B92C-AE24A68E536B}"/>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0BFD56D-577E-4DA6-92A6-193AA539BD8F}"/>
                    </a:ext>
                  </a:extLst>
                </p:cNvPr>
                <p:cNvCxnSpPr>
                  <a:cxnSpLocks/>
                </p:cNvCxnSpPr>
                <p:nvPr/>
              </p:nvCxnSpPr>
              <p:spPr>
                <a:xfrm flipV="1">
                  <a:off x="5707783" y="4139650"/>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77AB27F3-BF75-4225-AFB4-3A5AB39F6E4E}"/>
                    </a:ext>
                  </a:extLst>
                </p:cNvPr>
                <p:cNvCxnSpPr>
                  <a:cxnSpLocks/>
                </p:cNvCxnSpPr>
                <p:nvPr/>
              </p:nvCxnSpPr>
              <p:spPr>
                <a:xfrm rot="10800000" flipH="1" flipV="1">
                  <a:off x="5701553" y="4360254"/>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76A36860-A382-418B-8B70-7DCC6B4AFC67}"/>
                  </a:ext>
                </a:extLst>
              </p:cNvPr>
              <p:cNvGrpSpPr/>
              <p:nvPr/>
            </p:nvGrpSpPr>
            <p:grpSpPr>
              <a:xfrm>
                <a:off x="4797036" y="4473993"/>
                <a:ext cx="583619" cy="635394"/>
                <a:chOff x="5463614" y="3927945"/>
                <a:chExt cx="583619" cy="635394"/>
              </a:xfrm>
            </p:grpSpPr>
            <p:cxnSp>
              <p:nvCxnSpPr>
                <p:cNvPr id="26" name="Straight Arrow Connector 25">
                  <a:extLst>
                    <a:ext uri="{FF2B5EF4-FFF2-40B4-BE49-F238E27FC236}">
                      <a16:creationId xmlns:a16="http://schemas.microsoft.com/office/drawing/2014/main" id="{9E524C48-B3BA-41E6-991D-A62D1BFE78C7}"/>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F70A56AB-A203-43AE-916C-896B15609B13}"/>
                    </a:ext>
                  </a:extLst>
                </p:cNvPr>
                <p:cNvCxnSpPr>
                  <a:cxnSpLocks/>
                </p:cNvCxnSpPr>
                <p:nvPr/>
              </p:nvCxnSpPr>
              <p:spPr>
                <a:xfrm rot="10800000" flipV="1">
                  <a:off x="5463614" y="4344677"/>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514A69C0-9A32-4A55-92A9-4AD090DC2343}"/>
                    </a:ext>
                  </a:extLst>
                </p:cNvPr>
                <p:cNvCxnSpPr>
                  <a:cxnSpLocks/>
                </p:cNvCxnSpPr>
                <p:nvPr/>
              </p:nvCxnSpPr>
              <p:spPr>
                <a:xfrm rot="10800000" flipH="1" flipV="1">
                  <a:off x="5701553" y="4353750"/>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E8C84CD1-7C2C-4F17-8735-D1E4AEA8AD64}"/>
                      </a:ext>
                    </a:extLst>
                  </p:cNvPr>
                  <p:cNvSpPr txBox="1"/>
                  <p:nvPr/>
                </p:nvSpPr>
                <p:spPr>
                  <a:xfrm>
                    <a:off x="6351611" y="4736836"/>
                    <a:ext cx="518000"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𝒙𝒙</m:t>
                              </m:r>
                            </m:sub>
                          </m:sSub>
                        </m:oMath>
                      </m:oMathPara>
                    </a14:m>
                    <a:endParaRPr lang="en-DE" sz="1400" b="1"/>
                  </a:p>
                </p:txBody>
              </p:sp>
            </mc:Choice>
            <mc:Fallback xmlns="">
              <p:sp>
                <p:nvSpPr>
                  <p:cNvPr id="17" name="TextBox 16">
                    <a:extLst>
                      <a:ext uri="{FF2B5EF4-FFF2-40B4-BE49-F238E27FC236}">
                        <a16:creationId xmlns:a16="http://schemas.microsoft.com/office/drawing/2014/main" id="{E8C84CD1-7C2C-4F17-8735-D1E4AEA8AD64}"/>
                      </a:ext>
                    </a:extLst>
                  </p:cNvPr>
                  <p:cNvSpPr txBox="1">
                    <a:spLocks noRot="1" noChangeAspect="1" noMove="1" noResize="1" noEditPoints="1" noAdjustHandles="1" noChangeArrowheads="1" noChangeShapeType="1" noTextEdit="1"/>
                  </p:cNvSpPr>
                  <p:nvPr/>
                </p:nvSpPr>
                <p:spPr>
                  <a:xfrm>
                    <a:off x="6351611" y="4736836"/>
                    <a:ext cx="518000" cy="307777"/>
                  </a:xfrm>
                  <a:prstGeom prst="rect">
                    <a:avLst/>
                  </a:prstGeom>
                  <a:blipFill>
                    <a:blip r:embed="rId7"/>
                    <a:stretch>
                      <a:fillRect b="-121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855E46BE-6ACA-44CB-8935-1A470921F390}"/>
                      </a:ext>
                    </a:extLst>
                  </p:cNvPr>
                  <p:cNvSpPr txBox="1"/>
                  <p:nvPr/>
                </p:nvSpPr>
                <p:spPr>
                  <a:xfrm>
                    <a:off x="4556079" y="5014416"/>
                    <a:ext cx="518000"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𝒚𝒚</m:t>
                              </m:r>
                            </m:sub>
                          </m:sSub>
                        </m:oMath>
                      </m:oMathPara>
                    </a14:m>
                    <a:endParaRPr lang="en-DE" sz="1400" b="1"/>
                  </a:p>
                </p:txBody>
              </p:sp>
            </mc:Choice>
            <mc:Fallback xmlns="">
              <p:sp>
                <p:nvSpPr>
                  <p:cNvPr id="18" name="TextBox 17">
                    <a:extLst>
                      <a:ext uri="{FF2B5EF4-FFF2-40B4-BE49-F238E27FC236}">
                        <a16:creationId xmlns:a16="http://schemas.microsoft.com/office/drawing/2014/main" id="{855E46BE-6ACA-44CB-8935-1A470921F390}"/>
                      </a:ext>
                    </a:extLst>
                  </p:cNvPr>
                  <p:cNvSpPr txBox="1">
                    <a:spLocks noRot="1" noChangeAspect="1" noMove="1" noResize="1" noEditPoints="1" noAdjustHandles="1" noChangeArrowheads="1" noChangeShapeType="1" noTextEdit="1"/>
                  </p:cNvSpPr>
                  <p:nvPr/>
                </p:nvSpPr>
                <p:spPr>
                  <a:xfrm>
                    <a:off x="4556079" y="5014416"/>
                    <a:ext cx="518000" cy="327526"/>
                  </a:xfrm>
                  <a:prstGeom prst="rect">
                    <a:avLst/>
                  </a:prstGeom>
                  <a:blipFill>
                    <a:blip r:embed="rId8"/>
                    <a:stretch>
                      <a:fillRect b="-232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C464CD3B-DB48-48FD-AC00-5C64F080949D}"/>
                      </a:ext>
                    </a:extLst>
                  </p:cNvPr>
                  <p:cNvSpPr txBox="1"/>
                  <p:nvPr/>
                </p:nvSpPr>
                <p:spPr>
                  <a:xfrm>
                    <a:off x="5210288" y="3066160"/>
                    <a:ext cx="518000"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𝒛𝒛</m:t>
                              </m:r>
                            </m:sub>
                          </m:sSub>
                        </m:oMath>
                      </m:oMathPara>
                    </a14:m>
                    <a:endParaRPr lang="en-DE" sz="1400" b="1"/>
                  </a:p>
                </p:txBody>
              </p:sp>
            </mc:Choice>
            <mc:Fallback xmlns="">
              <p:sp>
                <p:nvSpPr>
                  <p:cNvPr id="19" name="TextBox 18">
                    <a:extLst>
                      <a:ext uri="{FF2B5EF4-FFF2-40B4-BE49-F238E27FC236}">
                        <a16:creationId xmlns:a16="http://schemas.microsoft.com/office/drawing/2014/main" id="{C464CD3B-DB48-48FD-AC00-5C64F080949D}"/>
                      </a:ext>
                    </a:extLst>
                  </p:cNvPr>
                  <p:cNvSpPr txBox="1">
                    <a:spLocks noRot="1" noChangeAspect="1" noMove="1" noResize="1" noEditPoints="1" noAdjustHandles="1" noChangeArrowheads="1" noChangeShapeType="1" noTextEdit="1"/>
                  </p:cNvSpPr>
                  <p:nvPr/>
                </p:nvSpPr>
                <p:spPr>
                  <a:xfrm>
                    <a:off x="5210288" y="3066160"/>
                    <a:ext cx="518000" cy="307777"/>
                  </a:xfrm>
                  <a:prstGeom prst="rect">
                    <a:avLst/>
                  </a:prstGeom>
                  <a:blipFill>
                    <a:blip r:embed="rId9"/>
                    <a:stretch>
                      <a:fillRect b="-121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A50D7531-B2EA-4331-BEEC-09CFDF2C313A}"/>
                      </a:ext>
                    </a:extLst>
                  </p:cNvPr>
                  <p:cNvSpPr txBox="1"/>
                  <p:nvPr/>
                </p:nvSpPr>
                <p:spPr>
                  <a:xfrm>
                    <a:off x="6267875" y="4355589"/>
                    <a:ext cx="518000"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𝒙𝒚</m:t>
                              </m:r>
                            </m:sub>
                          </m:sSub>
                        </m:oMath>
                      </m:oMathPara>
                    </a14:m>
                    <a:endParaRPr lang="en-DE" sz="1400" b="1"/>
                  </a:p>
                </p:txBody>
              </p:sp>
            </mc:Choice>
            <mc:Fallback xmlns="">
              <p:sp>
                <p:nvSpPr>
                  <p:cNvPr id="20" name="TextBox 19">
                    <a:extLst>
                      <a:ext uri="{FF2B5EF4-FFF2-40B4-BE49-F238E27FC236}">
                        <a16:creationId xmlns:a16="http://schemas.microsoft.com/office/drawing/2014/main" id="{A50D7531-B2EA-4331-BEEC-09CFDF2C313A}"/>
                      </a:ext>
                    </a:extLst>
                  </p:cNvPr>
                  <p:cNvSpPr txBox="1">
                    <a:spLocks noRot="1" noChangeAspect="1" noMove="1" noResize="1" noEditPoints="1" noAdjustHandles="1" noChangeArrowheads="1" noChangeShapeType="1" noTextEdit="1"/>
                  </p:cNvSpPr>
                  <p:nvPr/>
                </p:nvSpPr>
                <p:spPr>
                  <a:xfrm>
                    <a:off x="6267875" y="4355589"/>
                    <a:ext cx="518000" cy="327526"/>
                  </a:xfrm>
                  <a:prstGeom prst="rect">
                    <a:avLst/>
                  </a:prstGeom>
                  <a:blipFill>
                    <a:blip r:embed="rId10"/>
                    <a:stretch>
                      <a:fillRect b="-232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ACF64CC-106D-4041-9B32-9EFBC1FFCC1E}"/>
                      </a:ext>
                    </a:extLst>
                  </p:cNvPr>
                  <p:cNvSpPr txBox="1"/>
                  <p:nvPr/>
                </p:nvSpPr>
                <p:spPr>
                  <a:xfrm>
                    <a:off x="5833611" y="4070731"/>
                    <a:ext cx="518000"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𝒙𝒛</m:t>
                              </m:r>
                            </m:sub>
                          </m:sSub>
                        </m:oMath>
                      </m:oMathPara>
                    </a14:m>
                    <a:endParaRPr lang="en-DE" sz="1400" b="1"/>
                  </a:p>
                </p:txBody>
              </p:sp>
            </mc:Choice>
            <mc:Fallback xmlns="">
              <p:sp>
                <p:nvSpPr>
                  <p:cNvPr id="21" name="TextBox 20">
                    <a:extLst>
                      <a:ext uri="{FF2B5EF4-FFF2-40B4-BE49-F238E27FC236}">
                        <a16:creationId xmlns:a16="http://schemas.microsoft.com/office/drawing/2014/main" id="{4ACF64CC-106D-4041-9B32-9EFBC1FFCC1E}"/>
                      </a:ext>
                    </a:extLst>
                  </p:cNvPr>
                  <p:cNvSpPr txBox="1">
                    <a:spLocks noRot="1" noChangeAspect="1" noMove="1" noResize="1" noEditPoints="1" noAdjustHandles="1" noChangeArrowheads="1" noChangeShapeType="1" noTextEdit="1"/>
                  </p:cNvSpPr>
                  <p:nvPr/>
                </p:nvSpPr>
                <p:spPr>
                  <a:xfrm>
                    <a:off x="5833611" y="4070731"/>
                    <a:ext cx="518000" cy="307777"/>
                  </a:xfrm>
                  <a:prstGeom prst="rect">
                    <a:avLst/>
                  </a:prstGeom>
                  <a:blipFill>
                    <a:blip r:embed="rId11"/>
                    <a:stretch>
                      <a:fillRect b="-121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00C932E4-FB56-4E61-AF28-3CE7CE31A2BA}"/>
                      </a:ext>
                    </a:extLst>
                  </p:cNvPr>
                  <p:cNvSpPr txBox="1"/>
                  <p:nvPr/>
                </p:nvSpPr>
                <p:spPr>
                  <a:xfrm>
                    <a:off x="5271768" y="4917004"/>
                    <a:ext cx="518000"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𝒚𝒙</m:t>
                              </m:r>
                            </m:sub>
                          </m:sSub>
                        </m:oMath>
                      </m:oMathPara>
                    </a14:m>
                    <a:endParaRPr lang="en-DE" sz="1400" b="1"/>
                  </a:p>
                </p:txBody>
              </p:sp>
            </mc:Choice>
            <mc:Fallback xmlns="">
              <p:sp>
                <p:nvSpPr>
                  <p:cNvPr id="22" name="TextBox 21">
                    <a:extLst>
                      <a:ext uri="{FF2B5EF4-FFF2-40B4-BE49-F238E27FC236}">
                        <a16:creationId xmlns:a16="http://schemas.microsoft.com/office/drawing/2014/main" id="{00C932E4-FB56-4E61-AF28-3CE7CE31A2BA}"/>
                      </a:ext>
                    </a:extLst>
                  </p:cNvPr>
                  <p:cNvSpPr txBox="1">
                    <a:spLocks noRot="1" noChangeAspect="1" noMove="1" noResize="1" noEditPoints="1" noAdjustHandles="1" noChangeArrowheads="1" noChangeShapeType="1" noTextEdit="1"/>
                  </p:cNvSpPr>
                  <p:nvPr/>
                </p:nvSpPr>
                <p:spPr>
                  <a:xfrm>
                    <a:off x="5271768" y="4917004"/>
                    <a:ext cx="518000" cy="327526"/>
                  </a:xfrm>
                  <a:prstGeom prst="rect">
                    <a:avLst/>
                  </a:prstGeom>
                  <a:blipFill>
                    <a:blip r:embed="rId12"/>
                    <a:stretch>
                      <a:fillRect b="-232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7973D4D0-EF69-49D5-A952-6A9E3CC2E920}"/>
                      </a:ext>
                    </a:extLst>
                  </p:cNvPr>
                  <p:cNvSpPr txBox="1"/>
                  <p:nvPr/>
                </p:nvSpPr>
                <p:spPr>
                  <a:xfrm>
                    <a:off x="4775974" y="4154533"/>
                    <a:ext cx="518000"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𝒚𝒛</m:t>
                              </m:r>
                            </m:sub>
                          </m:sSub>
                        </m:oMath>
                      </m:oMathPara>
                    </a14:m>
                    <a:endParaRPr lang="en-DE" sz="1400" b="1"/>
                  </a:p>
                </p:txBody>
              </p:sp>
            </mc:Choice>
            <mc:Fallback xmlns="">
              <p:sp>
                <p:nvSpPr>
                  <p:cNvPr id="23" name="TextBox 22">
                    <a:extLst>
                      <a:ext uri="{FF2B5EF4-FFF2-40B4-BE49-F238E27FC236}">
                        <a16:creationId xmlns:a16="http://schemas.microsoft.com/office/drawing/2014/main" id="{7973D4D0-EF69-49D5-A952-6A9E3CC2E920}"/>
                      </a:ext>
                    </a:extLst>
                  </p:cNvPr>
                  <p:cNvSpPr txBox="1">
                    <a:spLocks noRot="1" noChangeAspect="1" noMove="1" noResize="1" noEditPoints="1" noAdjustHandles="1" noChangeArrowheads="1" noChangeShapeType="1" noTextEdit="1"/>
                  </p:cNvSpPr>
                  <p:nvPr/>
                </p:nvSpPr>
                <p:spPr>
                  <a:xfrm>
                    <a:off x="4775974" y="4154533"/>
                    <a:ext cx="518000" cy="327526"/>
                  </a:xfrm>
                  <a:prstGeom prst="rect">
                    <a:avLst/>
                  </a:prstGeom>
                  <a:blipFill>
                    <a:blip r:embed="rId13"/>
                    <a:stretch>
                      <a:fillRect b="-204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9D799700-F550-4AB8-9BFC-F027DBBE985D}"/>
                      </a:ext>
                    </a:extLst>
                  </p:cNvPr>
                  <p:cNvSpPr txBox="1"/>
                  <p:nvPr/>
                </p:nvSpPr>
                <p:spPr>
                  <a:xfrm>
                    <a:off x="5575016" y="3859026"/>
                    <a:ext cx="518000"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𝒛𝒙</m:t>
                              </m:r>
                            </m:sub>
                          </m:sSub>
                        </m:oMath>
                      </m:oMathPara>
                    </a14:m>
                    <a:endParaRPr lang="en-DE" sz="1400" b="1"/>
                  </a:p>
                </p:txBody>
              </p:sp>
            </mc:Choice>
            <mc:Fallback xmlns="">
              <p:sp>
                <p:nvSpPr>
                  <p:cNvPr id="24" name="TextBox 23">
                    <a:extLst>
                      <a:ext uri="{FF2B5EF4-FFF2-40B4-BE49-F238E27FC236}">
                        <a16:creationId xmlns:a16="http://schemas.microsoft.com/office/drawing/2014/main" id="{9D799700-F550-4AB8-9BFC-F027DBBE985D}"/>
                      </a:ext>
                    </a:extLst>
                  </p:cNvPr>
                  <p:cNvSpPr txBox="1">
                    <a:spLocks noRot="1" noChangeAspect="1" noMove="1" noResize="1" noEditPoints="1" noAdjustHandles="1" noChangeArrowheads="1" noChangeShapeType="1" noTextEdit="1"/>
                  </p:cNvSpPr>
                  <p:nvPr/>
                </p:nvSpPr>
                <p:spPr>
                  <a:xfrm>
                    <a:off x="5575016" y="3859026"/>
                    <a:ext cx="518000" cy="307777"/>
                  </a:xfrm>
                  <a:prstGeom prst="rect">
                    <a:avLst/>
                  </a:prstGeom>
                  <a:blipFill>
                    <a:blip r:embed="rId14"/>
                    <a:stretch>
                      <a:fillRect b="-121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2A5EC98F-95E5-482B-B6CE-C6AAA523264E}"/>
                      </a:ext>
                    </a:extLst>
                  </p:cNvPr>
                  <p:cNvSpPr txBox="1"/>
                  <p:nvPr/>
                </p:nvSpPr>
                <p:spPr>
                  <a:xfrm>
                    <a:off x="5596256" y="3378703"/>
                    <a:ext cx="518000" cy="3275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400" b="1" i="1" smtClean="0">
                                  <a:effectLst/>
                                  <a:latin typeface="Cambria Math" panose="02040503050406030204" pitchFamily="18" charset="0"/>
                                </a:rPr>
                              </m:ctrlPr>
                            </m:sSubPr>
                            <m:e>
                              <m:r>
                                <a:rPr lang="en-DE" sz="14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400" b="1" i="1" smtClean="0">
                                  <a:effectLst/>
                                  <a:latin typeface="Cambria Math" panose="02040503050406030204" pitchFamily="18" charset="0"/>
                                  <a:ea typeface="Calibri" panose="020F0502020204030204" pitchFamily="34" charset="0"/>
                                  <a:cs typeface="Times New Roman" panose="02020603050405020304" pitchFamily="18" charset="0"/>
                                </a:rPr>
                                <m:t>𝒛𝒚</m:t>
                              </m:r>
                            </m:sub>
                          </m:sSub>
                        </m:oMath>
                      </m:oMathPara>
                    </a14:m>
                    <a:endParaRPr lang="en-DE" sz="1400" b="1"/>
                  </a:p>
                </p:txBody>
              </p:sp>
            </mc:Choice>
            <mc:Fallback xmlns="">
              <p:sp>
                <p:nvSpPr>
                  <p:cNvPr id="25" name="TextBox 24">
                    <a:extLst>
                      <a:ext uri="{FF2B5EF4-FFF2-40B4-BE49-F238E27FC236}">
                        <a16:creationId xmlns:a16="http://schemas.microsoft.com/office/drawing/2014/main" id="{2A5EC98F-95E5-482B-B6CE-C6AAA523264E}"/>
                      </a:ext>
                    </a:extLst>
                  </p:cNvPr>
                  <p:cNvSpPr txBox="1">
                    <a:spLocks noRot="1" noChangeAspect="1" noMove="1" noResize="1" noEditPoints="1" noAdjustHandles="1" noChangeArrowheads="1" noChangeShapeType="1" noTextEdit="1"/>
                  </p:cNvSpPr>
                  <p:nvPr/>
                </p:nvSpPr>
                <p:spPr>
                  <a:xfrm>
                    <a:off x="5596256" y="3378703"/>
                    <a:ext cx="518000" cy="327526"/>
                  </a:xfrm>
                  <a:prstGeom prst="rect">
                    <a:avLst/>
                  </a:prstGeom>
                  <a:blipFill>
                    <a:blip r:embed="rId15"/>
                    <a:stretch>
                      <a:fillRect b="-20455"/>
                    </a:stretch>
                  </a:blipFill>
                </p:spPr>
                <p:txBody>
                  <a:bodyPr/>
                  <a:lstStyle/>
                  <a:p>
                    <a:r>
                      <a:rPr lang="en-US">
                        <a:noFill/>
                      </a:rPr>
                      <a:t> </a:t>
                    </a:r>
                  </a:p>
                </p:txBody>
              </p:sp>
            </mc:Fallback>
          </mc:AlternateContent>
        </p:grpSp>
        <p:sp>
          <p:nvSpPr>
            <p:cNvPr id="4" name="Rectangle 3">
              <a:extLst>
                <a:ext uri="{FF2B5EF4-FFF2-40B4-BE49-F238E27FC236}">
                  <a16:creationId xmlns:a16="http://schemas.microsoft.com/office/drawing/2014/main" id="{22A7DE39-BBAE-4C10-A552-B25A8B39E6DA}"/>
                </a:ext>
              </a:extLst>
            </p:cNvPr>
            <p:cNvSpPr/>
            <p:nvPr/>
          </p:nvSpPr>
          <p:spPr>
            <a:xfrm>
              <a:off x="2368708" y="3451290"/>
              <a:ext cx="265259" cy="2269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5A18E716-F92C-442E-AF3E-4ECCB15E8571}"/>
                  </a:ext>
                </a:extLst>
              </p:cNvPr>
              <p:cNvSpPr txBox="1"/>
              <p:nvPr/>
            </p:nvSpPr>
            <p:spPr>
              <a:xfrm>
                <a:off x="3996453" y="3799769"/>
                <a:ext cx="1309333" cy="523220"/>
              </a:xfrm>
              <a:prstGeom prst="rect">
                <a:avLst/>
              </a:prstGeom>
              <a:noFill/>
            </p:spPr>
            <p:txBody>
              <a:bodyPr wrap="none" rtlCol="0">
                <a:spAutoFit/>
              </a:bodyPr>
              <a:lstStyle/>
              <a:p>
                <a:r>
                  <a:rPr lang="en-US" sz="1400" b="1" i="1"/>
                  <a:t>Face 1</a:t>
                </a:r>
              </a:p>
              <a:p>
                <a:r>
                  <a:rPr lang="en-US" sz="1400">
                    <a:solidFill>
                      <a:srgbClr val="00B050"/>
                    </a:solidFill>
                  </a:rPr>
                  <a:t>Area</a:t>
                </a:r>
                <a:r>
                  <a:rPr lang="en-US" sz="1400"/>
                  <a:t> = </a:t>
                </a:r>
                <a14:m>
                  <m:oMath xmlns:m="http://schemas.openxmlformats.org/officeDocument/2006/math">
                    <m:r>
                      <a:rPr lang="en-US" sz="1400" i="1" smtClean="0">
                        <a:latin typeface="Cambria Math" panose="02040503050406030204" pitchFamily="18" charset="0"/>
                        <a:ea typeface="Cambria Math" panose="02040503050406030204" pitchFamily="18" charset="0"/>
                      </a:rPr>
                      <m:t>∆</m:t>
                    </m:r>
                    <m:r>
                      <a:rPr lang="en-US" sz="1400" b="0" i="1" smtClean="0">
                        <a:latin typeface="Cambria Math" panose="02040503050406030204" pitchFamily="18" charset="0"/>
                        <a:ea typeface="Cambria Math" panose="02040503050406030204" pitchFamily="18" charset="0"/>
                      </a:rPr>
                      <m:t>𝑥</m:t>
                    </m:r>
                    <m:r>
                      <a:rPr lang="en-US" sz="1400" b="0" i="1" smtClean="0">
                        <a:latin typeface="Cambria Math" panose="02040503050406030204" pitchFamily="18" charset="0"/>
                        <a:ea typeface="Cambria Math" panose="02040503050406030204" pitchFamily="18" charset="0"/>
                      </a:rPr>
                      <m:t>×∆</m:t>
                    </m:r>
                    <m:r>
                      <a:rPr lang="en-US" sz="1400" b="0" i="1" smtClean="0">
                        <a:latin typeface="Cambria Math" panose="02040503050406030204" pitchFamily="18" charset="0"/>
                        <a:ea typeface="Cambria Math" panose="02040503050406030204" pitchFamily="18" charset="0"/>
                      </a:rPr>
                      <m:t>𝑧</m:t>
                    </m:r>
                  </m:oMath>
                </a14:m>
                <a:endParaRPr lang="en-US" sz="1400"/>
              </a:p>
            </p:txBody>
          </p:sp>
        </mc:Choice>
        <mc:Fallback xmlns="">
          <p:sp>
            <p:nvSpPr>
              <p:cNvPr id="29" name="TextBox 28">
                <a:extLst>
                  <a:ext uri="{FF2B5EF4-FFF2-40B4-BE49-F238E27FC236}">
                    <a16:creationId xmlns:a16="http://schemas.microsoft.com/office/drawing/2014/main" id="{5A18E716-F92C-442E-AF3E-4ECCB15E8571}"/>
                  </a:ext>
                </a:extLst>
              </p:cNvPr>
              <p:cNvSpPr txBox="1">
                <a:spLocks noRot="1" noChangeAspect="1" noMove="1" noResize="1" noEditPoints="1" noAdjustHandles="1" noChangeArrowheads="1" noChangeShapeType="1" noTextEdit="1"/>
              </p:cNvSpPr>
              <p:nvPr/>
            </p:nvSpPr>
            <p:spPr>
              <a:xfrm>
                <a:off x="3996453" y="3799769"/>
                <a:ext cx="1309333" cy="523220"/>
              </a:xfrm>
              <a:prstGeom prst="rect">
                <a:avLst/>
              </a:prstGeom>
              <a:blipFill>
                <a:blip r:embed="rId16"/>
                <a:stretch>
                  <a:fillRect l="-1402" t="-1163" b="-11628"/>
                </a:stretch>
              </a:blipFill>
            </p:spPr>
            <p:txBody>
              <a:bodyPr/>
              <a:lstStyle/>
              <a:p>
                <a:r>
                  <a:rPr lang="en-US">
                    <a:noFill/>
                  </a:rPr>
                  <a:t> </a:t>
                </a:r>
              </a:p>
            </p:txBody>
          </p:sp>
        </mc:Fallback>
      </mc:AlternateContent>
      <p:grpSp>
        <p:nvGrpSpPr>
          <p:cNvPr id="88" name="Group 87">
            <a:extLst>
              <a:ext uri="{FF2B5EF4-FFF2-40B4-BE49-F238E27FC236}">
                <a16:creationId xmlns:a16="http://schemas.microsoft.com/office/drawing/2014/main" id="{5B7E6668-8A83-424E-8219-9C3E0758019C}"/>
              </a:ext>
            </a:extLst>
          </p:cNvPr>
          <p:cNvGrpSpPr/>
          <p:nvPr/>
        </p:nvGrpSpPr>
        <p:grpSpPr>
          <a:xfrm>
            <a:off x="1421690" y="3362078"/>
            <a:ext cx="1637511" cy="1898360"/>
            <a:chOff x="1421690" y="3362078"/>
            <a:chExt cx="1637511" cy="1898360"/>
          </a:xfrm>
        </p:grpSpPr>
        <p:sp>
          <p:nvSpPr>
            <p:cNvPr id="132" name="Freeform: Shape 131">
              <a:extLst>
                <a:ext uri="{FF2B5EF4-FFF2-40B4-BE49-F238E27FC236}">
                  <a16:creationId xmlns:a16="http://schemas.microsoft.com/office/drawing/2014/main" id="{321A4605-2E04-426C-A7F1-5BCA9F1FBA09}"/>
                </a:ext>
              </a:extLst>
            </p:cNvPr>
            <p:cNvSpPr>
              <a:spLocks noChangeAspect="1"/>
            </p:cNvSpPr>
            <p:nvPr/>
          </p:nvSpPr>
          <p:spPr>
            <a:xfrm>
              <a:off x="1924416" y="3389061"/>
              <a:ext cx="1134785" cy="1632180"/>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rgbClr val="00B050"/>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6AED02F0-9A0E-4BA1-9DB9-175837E0A333}"/>
                </a:ext>
              </a:extLst>
            </p:cNvPr>
            <p:cNvGrpSpPr/>
            <p:nvPr/>
          </p:nvGrpSpPr>
          <p:grpSpPr>
            <a:xfrm>
              <a:off x="2206646" y="3555415"/>
              <a:ext cx="481373" cy="861703"/>
              <a:chOff x="3834900" y="4834223"/>
              <a:chExt cx="481373" cy="861703"/>
            </a:xfrm>
          </p:grpSpPr>
          <p:cxnSp>
            <p:nvCxnSpPr>
              <p:cNvPr id="140" name="Straight Arrow Connector 139">
                <a:extLst>
                  <a:ext uri="{FF2B5EF4-FFF2-40B4-BE49-F238E27FC236}">
                    <a16:creationId xmlns:a16="http://schemas.microsoft.com/office/drawing/2014/main" id="{0D4D6602-82A0-4FDA-909A-51AF00D3D7FA}"/>
                  </a:ext>
                </a:extLst>
              </p:cNvPr>
              <p:cNvCxnSpPr>
                <a:cxnSpLocks/>
              </p:cNvCxnSpPr>
              <p:nvPr/>
            </p:nvCxnSpPr>
            <p:spPr>
              <a:xfrm flipV="1">
                <a:off x="4040061" y="5178902"/>
                <a:ext cx="0" cy="35585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a16="http://schemas.microsoft.com/office/drawing/2014/main" id="{2CE8AE44-D282-4C74-B9BD-C22F9DEBB72E}"/>
                  </a:ext>
                </a:extLst>
              </p:cNvPr>
              <p:cNvCxnSpPr>
                <a:cxnSpLocks/>
              </p:cNvCxnSpPr>
              <p:nvPr/>
            </p:nvCxnSpPr>
            <p:spPr>
              <a:xfrm rot="10800000" flipV="1">
                <a:off x="3841379" y="5517999"/>
                <a:ext cx="204588" cy="17792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E25ADCF5-3B59-41DC-9C6C-4E266A5088B8}"/>
                  </a:ext>
                </a:extLst>
              </p:cNvPr>
              <p:cNvCxnSpPr>
                <a:cxnSpLocks/>
              </p:cNvCxnSpPr>
              <p:nvPr/>
            </p:nvCxnSpPr>
            <p:spPr>
              <a:xfrm rot="10800000" flipH="1" flipV="1">
                <a:off x="4034991" y="5525382"/>
                <a:ext cx="281282" cy="8896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3" name="TextBox 152">
                    <a:extLst>
                      <a:ext uri="{FF2B5EF4-FFF2-40B4-BE49-F238E27FC236}">
                        <a16:creationId xmlns:a16="http://schemas.microsoft.com/office/drawing/2014/main" id="{1B5F79A5-5E5C-42DD-B4FD-1C56DBAE37A3}"/>
                      </a:ext>
                    </a:extLst>
                  </p:cNvPr>
                  <p:cNvSpPr txBox="1"/>
                  <p:nvPr/>
                </p:nvSpPr>
                <p:spPr>
                  <a:xfrm>
                    <a:off x="3834900" y="4834223"/>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effectLst/>
                                  <a:latin typeface="Cambria Math" panose="02040503050406030204" pitchFamily="18" charset="0"/>
                                </a:rPr>
                              </m:ctrlPr>
                            </m:sSubSupPr>
                            <m:e>
                              <m:r>
                                <a:rPr lang="en-DE" sz="1400" b="1" i="1" smtClean="0">
                                  <a:effectLst/>
                                  <a:latin typeface="Cambria Math" panose="02040503050406030204" pitchFamily="18" charset="0"/>
                                  <a:ea typeface="Cambria Math" panose="02040503050406030204" pitchFamily="18" charset="0"/>
                                </a:rPr>
                                <m:t>𝝈</m:t>
                              </m:r>
                            </m:e>
                            <m:sub>
                              <m:r>
                                <a:rPr lang="en-US" sz="1400" b="1" i="1" smtClean="0">
                                  <a:effectLst/>
                                  <a:latin typeface="Cambria Math" panose="02040503050406030204" pitchFamily="18" charset="0"/>
                                </a:rPr>
                                <m:t>𝒚𝒛</m:t>
                              </m:r>
                            </m:sub>
                            <m:sup>
                              <m:r>
                                <a:rPr lang="en-US" sz="1400" b="1" i="1" smtClean="0">
                                  <a:effectLst/>
                                  <a:latin typeface="Cambria Math" panose="02040503050406030204" pitchFamily="18" charset="0"/>
                                </a:rPr>
                                <m:t>𝟏</m:t>
                              </m:r>
                            </m:sup>
                          </m:sSubSup>
                        </m:oMath>
                      </m:oMathPara>
                    </a14:m>
                    <a:endParaRPr lang="en-DE" sz="1400" b="1"/>
                  </a:p>
                </p:txBody>
              </p:sp>
            </mc:Choice>
            <mc:Fallback xmlns="">
              <p:sp>
                <p:nvSpPr>
                  <p:cNvPr id="153" name="TextBox 152">
                    <a:extLst>
                      <a:ext uri="{FF2B5EF4-FFF2-40B4-BE49-F238E27FC236}">
                        <a16:creationId xmlns:a16="http://schemas.microsoft.com/office/drawing/2014/main" id="{1B5F79A5-5E5C-42DD-B4FD-1C56DBAE37A3}"/>
                      </a:ext>
                    </a:extLst>
                  </p:cNvPr>
                  <p:cNvSpPr txBox="1">
                    <a:spLocks noRot="1" noChangeAspect="1" noMove="1" noResize="1" noEditPoints="1" noAdjustHandles="1" noChangeArrowheads="1" noChangeShapeType="1" noTextEdit="1"/>
                  </p:cNvSpPr>
                  <p:nvPr/>
                </p:nvSpPr>
                <p:spPr>
                  <a:xfrm>
                    <a:off x="3834900" y="4834223"/>
                    <a:ext cx="421499" cy="337272"/>
                  </a:xfrm>
                  <a:prstGeom prst="rect">
                    <a:avLst/>
                  </a:prstGeom>
                  <a:blipFill>
                    <a:blip r:embed="rId17"/>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54" name="TextBox 153">
                  <a:extLst>
                    <a:ext uri="{FF2B5EF4-FFF2-40B4-BE49-F238E27FC236}">
                      <a16:creationId xmlns:a16="http://schemas.microsoft.com/office/drawing/2014/main" id="{7B7071DD-8506-4058-989D-CD7114413093}"/>
                    </a:ext>
                  </a:extLst>
                </p:cNvPr>
                <p:cNvSpPr txBox="1"/>
                <p:nvPr/>
              </p:nvSpPr>
              <p:spPr>
                <a:xfrm>
                  <a:off x="2125878" y="4891106"/>
                  <a:ext cx="42149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oMath>
                    </m:oMathPara>
                  </a14:m>
                  <a:endParaRPr lang="en-US"/>
                </a:p>
              </p:txBody>
            </p:sp>
          </mc:Choice>
          <mc:Fallback xmlns="">
            <p:sp>
              <p:nvSpPr>
                <p:cNvPr id="154" name="TextBox 153">
                  <a:extLst>
                    <a:ext uri="{FF2B5EF4-FFF2-40B4-BE49-F238E27FC236}">
                      <a16:creationId xmlns:a16="http://schemas.microsoft.com/office/drawing/2014/main" id="{7B7071DD-8506-4058-989D-CD7114413093}"/>
                    </a:ext>
                  </a:extLst>
                </p:cNvPr>
                <p:cNvSpPr txBox="1">
                  <a:spLocks noRot="1" noChangeAspect="1" noMove="1" noResize="1" noEditPoints="1" noAdjustHandles="1" noChangeArrowheads="1" noChangeShapeType="1" noTextEdit="1"/>
                </p:cNvSpPr>
                <p:nvPr/>
              </p:nvSpPr>
              <p:spPr>
                <a:xfrm>
                  <a:off x="2125878" y="4891106"/>
                  <a:ext cx="421499" cy="369332"/>
                </a:xfrm>
                <a:prstGeom prst="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5" name="TextBox 154">
                  <a:extLst>
                    <a:ext uri="{FF2B5EF4-FFF2-40B4-BE49-F238E27FC236}">
                      <a16:creationId xmlns:a16="http://schemas.microsoft.com/office/drawing/2014/main" id="{CE59E7E3-89F4-4416-AE69-5B935568361A}"/>
                    </a:ext>
                  </a:extLst>
                </p:cNvPr>
                <p:cNvSpPr txBox="1"/>
                <p:nvPr/>
              </p:nvSpPr>
              <p:spPr>
                <a:xfrm>
                  <a:off x="1421690" y="3846817"/>
                  <a:ext cx="39481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𝑧</m:t>
                        </m:r>
                      </m:oMath>
                    </m:oMathPara>
                  </a14:m>
                  <a:endParaRPr lang="en-US"/>
                </a:p>
              </p:txBody>
            </p:sp>
          </mc:Choice>
          <mc:Fallback xmlns="">
            <p:sp>
              <p:nvSpPr>
                <p:cNvPr id="155" name="TextBox 154">
                  <a:extLst>
                    <a:ext uri="{FF2B5EF4-FFF2-40B4-BE49-F238E27FC236}">
                      <a16:creationId xmlns:a16="http://schemas.microsoft.com/office/drawing/2014/main" id="{CE59E7E3-89F4-4416-AE69-5B935568361A}"/>
                    </a:ext>
                  </a:extLst>
                </p:cNvPr>
                <p:cNvSpPr txBox="1">
                  <a:spLocks noRot="1" noChangeAspect="1" noMove="1" noResize="1" noEditPoints="1" noAdjustHandles="1" noChangeArrowheads="1" noChangeShapeType="1" noTextEdit="1"/>
                </p:cNvSpPr>
                <p:nvPr/>
              </p:nvSpPr>
              <p:spPr>
                <a:xfrm>
                  <a:off x="1421690" y="3846817"/>
                  <a:ext cx="394816" cy="369332"/>
                </a:xfrm>
                <a:prstGeom prst="rect">
                  <a:avLst/>
                </a:prstGeom>
                <a:blipFill>
                  <a:blip r:embed="rId19"/>
                  <a:stretch>
                    <a:fillRect r="-1538"/>
                  </a:stretch>
                </a:blipFill>
              </p:spPr>
              <p:txBody>
                <a:bodyPr/>
                <a:lstStyle/>
                <a:p>
                  <a:r>
                    <a:rPr lang="en-US">
                      <a:noFill/>
                    </a:rPr>
                    <a:t> </a:t>
                  </a:r>
                </a:p>
              </p:txBody>
            </p:sp>
          </mc:Fallback>
        </mc:AlternateContent>
        <p:cxnSp>
          <p:nvCxnSpPr>
            <p:cNvPr id="53" name="Straight Arrow Connector 52">
              <a:extLst>
                <a:ext uri="{FF2B5EF4-FFF2-40B4-BE49-F238E27FC236}">
                  <a16:creationId xmlns:a16="http://schemas.microsoft.com/office/drawing/2014/main" id="{CD4515B2-6066-4FDD-B444-2A8C7B390E13}"/>
                </a:ext>
              </a:extLst>
            </p:cNvPr>
            <p:cNvCxnSpPr/>
            <p:nvPr/>
          </p:nvCxnSpPr>
          <p:spPr>
            <a:xfrm>
              <a:off x="1816506" y="3362078"/>
              <a:ext cx="0" cy="1301176"/>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156" name="Straight Arrow Connector 155">
              <a:extLst>
                <a:ext uri="{FF2B5EF4-FFF2-40B4-BE49-F238E27FC236}">
                  <a16:creationId xmlns:a16="http://schemas.microsoft.com/office/drawing/2014/main" id="{F65E0204-F660-422E-B4F4-A9ED791908F9}"/>
                </a:ext>
              </a:extLst>
            </p:cNvPr>
            <p:cNvCxnSpPr>
              <a:cxnSpLocks/>
            </p:cNvCxnSpPr>
            <p:nvPr/>
          </p:nvCxnSpPr>
          <p:spPr>
            <a:xfrm flipH="1" flipV="1">
              <a:off x="1889171" y="4778172"/>
              <a:ext cx="1131745" cy="334438"/>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57" name="TextBox 156">
                  <a:extLst>
                    <a:ext uri="{FF2B5EF4-FFF2-40B4-BE49-F238E27FC236}">
                      <a16:creationId xmlns:a16="http://schemas.microsoft.com/office/drawing/2014/main" id="{964F086E-BB06-45C5-B832-053B5901E3DD}"/>
                    </a:ext>
                  </a:extLst>
                </p:cNvPr>
                <p:cNvSpPr txBox="1"/>
                <p:nvPr/>
              </p:nvSpPr>
              <p:spPr>
                <a:xfrm>
                  <a:off x="2615615" y="4219762"/>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effectLst/>
                                <a:latin typeface="Cambria Math" panose="02040503050406030204" pitchFamily="18" charset="0"/>
                              </a:rPr>
                            </m:ctrlPr>
                          </m:sSubSupPr>
                          <m:e>
                            <m:r>
                              <a:rPr lang="en-DE" sz="1400" b="1" i="1" smtClean="0">
                                <a:effectLst/>
                                <a:latin typeface="Cambria Math" panose="02040503050406030204" pitchFamily="18" charset="0"/>
                                <a:ea typeface="Cambria Math" panose="02040503050406030204" pitchFamily="18" charset="0"/>
                              </a:rPr>
                              <m:t>𝝈</m:t>
                            </m:r>
                          </m:e>
                          <m:sub>
                            <m:r>
                              <a:rPr lang="en-US" sz="1400" b="1" i="1" smtClean="0">
                                <a:effectLst/>
                                <a:latin typeface="Cambria Math" panose="02040503050406030204" pitchFamily="18" charset="0"/>
                              </a:rPr>
                              <m:t>𝒚𝒙</m:t>
                            </m:r>
                          </m:sub>
                          <m:sup>
                            <m:r>
                              <a:rPr lang="en-US" sz="1400" b="1" i="1" smtClean="0">
                                <a:effectLst/>
                                <a:latin typeface="Cambria Math" panose="02040503050406030204" pitchFamily="18" charset="0"/>
                              </a:rPr>
                              <m:t>𝟏</m:t>
                            </m:r>
                          </m:sup>
                        </m:sSubSup>
                      </m:oMath>
                    </m:oMathPara>
                  </a14:m>
                  <a:endParaRPr lang="en-DE" sz="1400" b="1"/>
                </a:p>
              </p:txBody>
            </p:sp>
          </mc:Choice>
          <mc:Fallback xmlns="">
            <p:sp>
              <p:nvSpPr>
                <p:cNvPr id="157" name="TextBox 156">
                  <a:extLst>
                    <a:ext uri="{FF2B5EF4-FFF2-40B4-BE49-F238E27FC236}">
                      <a16:creationId xmlns:a16="http://schemas.microsoft.com/office/drawing/2014/main" id="{964F086E-BB06-45C5-B832-053B5901E3DD}"/>
                    </a:ext>
                  </a:extLst>
                </p:cNvPr>
                <p:cNvSpPr txBox="1">
                  <a:spLocks noRot="1" noChangeAspect="1" noMove="1" noResize="1" noEditPoints="1" noAdjustHandles="1" noChangeArrowheads="1" noChangeShapeType="1" noTextEdit="1"/>
                </p:cNvSpPr>
                <p:nvPr/>
              </p:nvSpPr>
              <p:spPr>
                <a:xfrm>
                  <a:off x="2615615" y="4219762"/>
                  <a:ext cx="421499" cy="337272"/>
                </a:xfrm>
                <a:prstGeom prst="rect">
                  <a:avLst/>
                </a:prstGeom>
                <a:blipFill>
                  <a:blip r:embed="rId2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8" name="TextBox 157">
                  <a:extLst>
                    <a:ext uri="{FF2B5EF4-FFF2-40B4-BE49-F238E27FC236}">
                      <a16:creationId xmlns:a16="http://schemas.microsoft.com/office/drawing/2014/main" id="{BE17B714-50FA-4526-92C6-763F0F808465}"/>
                    </a:ext>
                  </a:extLst>
                </p:cNvPr>
                <p:cNvSpPr txBox="1"/>
                <p:nvPr/>
              </p:nvSpPr>
              <p:spPr>
                <a:xfrm>
                  <a:off x="1994253" y="4381090"/>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effectLst/>
                                <a:latin typeface="Cambria Math" panose="02040503050406030204" pitchFamily="18" charset="0"/>
                              </a:rPr>
                            </m:ctrlPr>
                          </m:sSubSupPr>
                          <m:e>
                            <m:r>
                              <a:rPr lang="en-DE" sz="1400" b="1" i="1" smtClean="0">
                                <a:effectLst/>
                                <a:latin typeface="Cambria Math" panose="02040503050406030204" pitchFamily="18" charset="0"/>
                                <a:ea typeface="Cambria Math" panose="02040503050406030204" pitchFamily="18" charset="0"/>
                              </a:rPr>
                              <m:t>𝝈</m:t>
                            </m:r>
                          </m:e>
                          <m:sub>
                            <m:r>
                              <a:rPr lang="en-US" sz="1400" b="1" i="1" smtClean="0">
                                <a:effectLst/>
                                <a:latin typeface="Cambria Math" panose="02040503050406030204" pitchFamily="18" charset="0"/>
                              </a:rPr>
                              <m:t>𝒚𝒚</m:t>
                            </m:r>
                          </m:sub>
                          <m:sup>
                            <m:r>
                              <a:rPr lang="en-US" sz="1400" b="1" i="1" smtClean="0">
                                <a:effectLst/>
                                <a:latin typeface="Cambria Math" panose="02040503050406030204" pitchFamily="18" charset="0"/>
                              </a:rPr>
                              <m:t>𝟏</m:t>
                            </m:r>
                          </m:sup>
                        </m:sSubSup>
                      </m:oMath>
                    </m:oMathPara>
                  </a14:m>
                  <a:endParaRPr lang="en-DE" sz="1400" b="1"/>
                </a:p>
              </p:txBody>
            </p:sp>
          </mc:Choice>
          <mc:Fallback xmlns="">
            <p:sp>
              <p:nvSpPr>
                <p:cNvPr id="158" name="TextBox 157">
                  <a:extLst>
                    <a:ext uri="{FF2B5EF4-FFF2-40B4-BE49-F238E27FC236}">
                      <a16:creationId xmlns:a16="http://schemas.microsoft.com/office/drawing/2014/main" id="{BE17B714-50FA-4526-92C6-763F0F808465}"/>
                    </a:ext>
                  </a:extLst>
                </p:cNvPr>
                <p:cNvSpPr txBox="1">
                  <a:spLocks noRot="1" noChangeAspect="1" noMove="1" noResize="1" noEditPoints="1" noAdjustHandles="1" noChangeArrowheads="1" noChangeShapeType="1" noTextEdit="1"/>
                </p:cNvSpPr>
                <p:nvPr/>
              </p:nvSpPr>
              <p:spPr>
                <a:xfrm>
                  <a:off x="1994253" y="4381090"/>
                  <a:ext cx="421499" cy="337272"/>
                </a:xfrm>
                <a:prstGeom prst="rect">
                  <a:avLst/>
                </a:prstGeom>
                <a:blipFill>
                  <a:blip r:embed="rId21"/>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59" name="TextBox 158">
                <a:extLst>
                  <a:ext uri="{FF2B5EF4-FFF2-40B4-BE49-F238E27FC236}">
                    <a16:creationId xmlns:a16="http://schemas.microsoft.com/office/drawing/2014/main" id="{25827E4B-81BE-4644-8DB9-F39CED0B5A31}"/>
                  </a:ext>
                </a:extLst>
              </p:cNvPr>
              <p:cNvSpPr txBox="1"/>
              <p:nvPr/>
            </p:nvSpPr>
            <p:spPr>
              <a:xfrm>
                <a:off x="605557" y="5546185"/>
                <a:ext cx="1693284" cy="582211"/>
              </a:xfrm>
              <a:prstGeom prst="rect">
                <a:avLst/>
              </a:prstGeom>
              <a:noFill/>
            </p:spPr>
            <p:txBody>
              <a:bodyPr wrap="none" rtlCol="0">
                <a:spAutoFit/>
              </a:bodyPr>
              <a:lstStyle/>
              <a:p>
                <a:r>
                  <a:rPr lang="en-US" sz="1400" b="1" i="1"/>
                  <a:t>Force by </a:t>
                </a:r>
                <a14:m>
                  <m:oMath xmlns:m="http://schemas.openxmlformats.org/officeDocument/2006/math">
                    <m:sSubSup>
                      <m:sSubSupPr>
                        <m:ctrlPr>
                          <a:rPr lang="en-DE" sz="1400" b="1" i="1" smtClean="0">
                            <a:effectLst/>
                            <a:latin typeface="Cambria Math" panose="02040503050406030204" pitchFamily="18" charset="0"/>
                          </a:rPr>
                        </m:ctrlPr>
                      </m:sSubSupPr>
                      <m:e>
                        <m:r>
                          <a:rPr lang="en-DE" sz="1400" b="1" i="1" smtClean="0">
                            <a:effectLst/>
                            <a:latin typeface="Cambria Math" panose="02040503050406030204" pitchFamily="18" charset="0"/>
                            <a:ea typeface="Cambria Math" panose="02040503050406030204" pitchFamily="18" charset="0"/>
                          </a:rPr>
                          <m:t>𝝈</m:t>
                        </m:r>
                      </m:e>
                      <m:sub>
                        <m:r>
                          <a:rPr lang="en-US" sz="1400" b="1" i="1" smtClean="0">
                            <a:effectLst/>
                            <a:latin typeface="Cambria Math" panose="02040503050406030204" pitchFamily="18" charset="0"/>
                          </a:rPr>
                          <m:t>𝒚𝒚</m:t>
                        </m:r>
                      </m:sub>
                      <m:sup>
                        <m:r>
                          <a:rPr lang="en-US" sz="1400" b="1" i="1" smtClean="0">
                            <a:effectLst/>
                            <a:latin typeface="Cambria Math" panose="02040503050406030204" pitchFamily="18" charset="0"/>
                          </a:rPr>
                          <m:t>𝟏</m:t>
                        </m:r>
                      </m:sup>
                    </m:sSubSup>
                  </m:oMath>
                </a14:m>
                <a:r>
                  <a:rPr lang="en-US" sz="1400" b="1" i="1"/>
                  <a:t> </a:t>
                </a:r>
              </a:p>
              <a:p>
                <a14:m>
                  <m:oMath xmlns:m="http://schemas.openxmlformats.org/officeDocument/2006/math">
                    <m:sSubSup>
                      <m:sSubSupPr>
                        <m:ctrlPr>
                          <a:rPr lang="en-DE" sz="1400" i="1">
                            <a:latin typeface="Cambria Math" panose="02040503050406030204" pitchFamily="18" charset="0"/>
                          </a:rPr>
                        </m:ctrlPr>
                      </m:sSubSupPr>
                      <m:e>
                        <m:r>
                          <a:rPr lang="en-US" sz="1400" b="0" i="1" smtClean="0">
                            <a:latin typeface="Cambria Math" panose="02040503050406030204" pitchFamily="18" charset="0"/>
                            <a:ea typeface="Cambria Math" panose="02040503050406030204" pitchFamily="18" charset="0"/>
                          </a:rPr>
                          <m:t>𝐹</m:t>
                        </m:r>
                      </m:e>
                      <m:sub>
                        <m:r>
                          <a:rPr lang="en-US" sz="1400" b="0" i="1">
                            <a:latin typeface="Cambria Math" panose="02040503050406030204" pitchFamily="18" charset="0"/>
                          </a:rPr>
                          <m:t>𝑦𝑦</m:t>
                        </m:r>
                      </m:sub>
                      <m:sup>
                        <m:r>
                          <a:rPr lang="en-US" sz="1400" b="0" i="1">
                            <a:latin typeface="Cambria Math" panose="02040503050406030204" pitchFamily="18" charset="0"/>
                          </a:rPr>
                          <m:t>1</m:t>
                        </m:r>
                      </m:sup>
                    </m:sSubSup>
                  </m:oMath>
                </a14:m>
                <a:r>
                  <a:rPr lang="en-US" sz="1400"/>
                  <a:t> =</a:t>
                </a:r>
                <a14:m>
                  <m:oMath xmlns:m="http://schemas.openxmlformats.org/officeDocument/2006/math">
                    <m:sSubSup>
                      <m:sSubSupPr>
                        <m:ctrlPr>
                          <a:rPr lang="en-DE" sz="1400" i="1">
                            <a:latin typeface="Cambria Math" panose="02040503050406030204" pitchFamily="18" charset="0"/>
                          </a:rPr>
                        </m:ctrlPr>
                      </m:sSubSupPr>
                      <m:e>
                        <m:r>
                          <a:rPr lang="en-DE" sz="1400" b="0" i="1">
                            <a:latin typeface="Cambria Math" panose="02040503050406030204" pitchFamily="18" charset="0"/>
                            <a:ea typeface="Cambria Math" panose="02040503050406030204" pitchFamily="18" charset="0"/>
                          </a:rPr>
                          <m:t>𝜎</m:t>
                        </m:r>
                      </m:e>
                      <m:sub>
                        <m:r>
                          <a:rPr lang="en-US" sz="1400" b="0" i="1">
                            <a:latin typeface="Cambria Math" panose="02040503050406030204" pitchFamily="18" charset="0"/>
                          </a:rPr>
                          <m:t>𝑦𝑦</m:t>
                        </m:r>
                      </m:sub>
                      <m:sup>
                        <m:r>
                          <a:rPr lang="en-US" sz="1400" b="0" i="1">
                            <a:latin typeface="Cambria Math" panose="02040503050406030204" pitchFamily="18" charset="0"/>
                          </a:rPr>
                          <m:t>1</m:t>
                        </m:r>
                      </m:sup>
                    </m:sSubSup>
                    <m:r>
                      <a:rPr lang="en-US" sz="1400" b="0" i="1">
                        <a:latin typeface="Cambria Math" panose="02040503050406030204" pitchFamily="18" charset="0"/>
                        <a:ea typeface="Cambria Math" panose="02040503050406030204" pitchFamily="18" charset="0"/>
                      </a:rPr>
                      <m:t>×</m:t>
                    </m:r>
                    <m:r>
                      <a:rPr lang="en-US" sz="1400" i="1" smtClean="0">
                        <a:solidFill>
                          <a:srgbClr val="00B050"/>
                        </a:solidFill>
                        <a:latin typeface="Cambria Math" panose="02040503050406030204" pitchFamily="18" charset="0"/>
                        <a:ea typeface="Cambria Math" panose="02040503050406030204" pitchFamily="18" charset="0"/>
                      </a:rPr>
                      <m:t>∆</m:t>
                    </m:r>
                    <m:r>
                      <a:rPr lang="en-US" sz="1400" b="0" i="1" smtClean="0">
                        <a:solidFill>
                          <a:srgbClr val="00B050"/>
                        </a:solidFill>
                        <a:latin typeface="Cambria Math" panose="02040503050406030204" pitchFamily="18" charset="0"/>
                        <a:ea typeface="Cambria Math" panose="02040503050406030204" pitchFamily="18" charset="0"/>
                      </a:rPr>
                      <m:t>𝑥</m:t>
                    </m:r>
                    <m:r>
                      <a:rPr lang="en-US" sz="1400" b="0" i="1" smtClean="0">
                        <a:latin typeface="Cambria Math" panose="02040503050406030204" pitchFamily="18" charset="0"/>
                        <a:ea typeface="Cambria Math" panose="02040503050406030204" pitchFamily="18" charset="0"/>
                      </a:rPr>
                      <m:t>×</m:t>
                    </m:r>
                    <m:r>
                      <a:rPr lang="en-US" sz="1400" b="0" i="1" smtClean="0">
                        <a:solidFill>
                          <a:srgbClr val="00B050"/>
                        </a:solidFill>
                        <a:latin typeface="Cambria Math" panose="02040503050406030204" pitchFamily="18" charset="0"/>
                        <a:ea typeface="Cambria Math" panose="02040503050406030204" pitchFamily="18" charset="0"/>
                      </a:rPr>
                      <m:t>∆</m:t>
                    </m:r>
                    <m:r>
                      <a:rPr lang="en-US" sz="1400" b="0" i="1" smtClean="0">
                        <a:solidFill>
                          <a:srgbClr val="00B050"/>
                        </a:solidFill>
                        <a:latin typeface="Cambria Math" panose="02040503050406030204" pitchFamily="18" charset="0"/>
                        <a:ea typeface="Cambria Math" panose="02040503050406030204" pitchFamily="18" charset="0"/>
                      </a:rPr>
                      <m:t>𝑧</m:t>
                    </m:r>
                  </m:oMath>
                </a14:m>
                <a:endParaRPr lang="en-US" sz="1400"/>
              </a:p>
            </p:txBody>
          </p:sp>
        </mc:Choice>
        <mc:Fallback xmlns="">
          <p:sp>
            <p:nvSpPr>
              <p:cNvPr id="159" name="TextBox 158">
                <a:extLst>
                  <a:ext uri="{FF2B5EF4-FFF2-40B4-BE49-F238E27FC236}">
                    <a16:creationId xmlns:a16="http://schemas.microsoft.com/office/drawing/2014/main" id="{25827E4B-81BE-4644-8DB9-F39CED0B5A31}"/>
                  </a:ext>
                </a:extLst>
              </p:cNvPr>
              <p:cNvSpPr txBox="1">
                <a:spLocks noRot="1" noChangeAspect="1" noMove="1" noResize="1" noEditPoints="1" noAdjustHandles="1" noChangeArrowheads="1" noChangeShapeType="1" noTextEdit="1"/>
              </p:cNvSpPr>
              <p:nvPr/>
            </p:nvSpPr>
            <p:spPr>
              <a:xfrm>
                <a:off x="605557" y="5546185"/>
                <a:ext cx="1693284" cy="582211"/>
              </a:xfrm>
              <a:prstGeom prst="rect">
                <a:avLst/>
              </a:prstGeom>
              <a:blipFill>
                <a:blip r:embed="rId22"/>
                <a:stretch>
                  <a:fillRect l="-1079" b="-6316"/>
                </a:stretch>
              </a:blipFill>
            </p:spPr>
            <p:txBody>
              <a:bodyPr/>
              <a:lstStyle/>
              <a:p>
                <a:r>
                  <a:rPr lang="en-US">
                    <a:noFill/>
                  </a:rPr>
                  <a:t> </a:t>
                </a:r>
              </a:p>
            </p:txBody>
          </p:sp>
        </mc:Fallback>
      </mc:AlternateContent>
      <p:cxnSp>
        <p:nvCxnSpPr>
          <p:cNvPr id="160" name="Straight Connector 159">
            <a:extLst>
              <a:ext uri="{FF2B5EF4-FFF2-40B4-BE49-F238E27FC236}">
                <a16:creationId xmlns:a16="http://schemas.microsoft.com/office/drawing/2014/main" id="{BD6156E6-CC2B-42AF-8482-6C3D4873FA1B}"/>
              </a:ext>
            </a:extLst>
          </p:cNvPr>
          <p:cNvCxnSpPr>
            <a:cxnSpLocks/>
            <a:stCxn id="159" idx="0"/>
            <a:endCxn id="158" idx="2"/>
          </p:cNvCxnSpPr>
          <p:nvPr/>
        </p:nvCxnSpPr>
        <p:spPr>
          <a:xfrm flipV="1">
            <a:off x="1452199" y="4718362"/>
            <a:ext cx="752804" cy="827823"/>
          </a:xfrm>
          <a:prstGeom prst="line">
            <a:avLst/>
          </a:prstGeom>
        </p:spPr>
        <p:style>
          <a:lnRef idx="1">
            <a:schemeClr val="dk1"/>
          </a:lnRef>
          <a:fillRef idx="0">
            <a:schemeClr val="dk1"/>
          </a:fillRef>
          <a:effectRef idx="0">
            <a:schemeClr val="dk1"/>
          </a:effectRef>
          <a:fontRef idx="minor">
            <a:schemeClr val="tx1"/>
          </a:fontRef>
        </p:style>
      </p:cxnSp>
      <p:cxnSp>
        <p:nvCxnSpPr>
          <p:cNvPr id="161" name="Straight Connector 160">
            <a:extLst>
              <a:ext uri="{FF2B5EF4-FFF2-40B4-BE49-F238E27FC236}">
                <a16:creationId xmlns:a16="http://schemas.microsoft.com/office/drawing/2014/main" id="{2FF79E09-6542-4D7D-9E41-38ED631DBFBF}"/>
              </a:ext>
            </a:extLst>
          </p:cNvPr>
          <p:cNvCxnSpPr>
            <a:cxnSpLocks/>
            <a:stCxn id="157" idx="3"/>
            <a:endCxn id="162" idx="0"/>
          </p:cNvCxnSpPr>
          <p:nvPr/>
        </p:nvCxnSpPr>
        <p:spPr>
          <a:xfrm>
            <a:off x="3037114" y="4388398"/>
            <a:ext cx="1614299" cy="701478"/>
          </a:xfrm>
          <a:prstGeom prst="line">
            <a:avLst/>
          </a:prstGeom>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62" name="TextBox 161">
                <a:extLst>
                  <a:ext uri="{FF2B5EF4-FFF2-40B4-BE49-F238E27FC236}">
                    <a16:creationId xmlns:a16="http://schemas.microsoft.com/office/drawing/2014/main" id="{790F7D1E-1C8B-4AE0-8BA9-B78A83CBBD3C}"/>
                  </a:ext>
                </a:extLst>
              </p:cNvPr>
              <p:cNvSpPr txBox="1"/>
              <p:nvPr/>
            </p:nvSpPr>
            <p:spPr>
              <a:xfrm>
                <a:off x="3804771" y="5089876"/>
                <a:ext cx="1693284" cy="582211"/>
              </a:xfrm>
              <a:prstGeom prst="rect">
                <a:avLst/>
              </a:prstGeom>
              <a:noFill/>
            </p:spPr>
            <p:txBody>
              <a:bodyPr wrap="none" rtlCol="0">
                <a:spAutoFit/>
              </a:bodyPr>
              <a:lstStyle/>
              <a:p>
                <a:r>
                  <a:rPr lang="en-US" sz="1400" b="1" i="1"/>
                  <a:t>Force by </a:t>
                </a:r>
                <a14:m>
                  <m:oMath xmlns:m="http://schemas.openxmlformats.org/officeDocument/2006/math">
                    <m:sSubSup>
                      <m:sSubSupPr>
                        <m:ctrlPr>
                          <a:rPr lang="en-DE" sz="1400" b="1" i="1" smtClean="0">
                            <a:effectLst/>
                            <a:latin typeface="Cambria Math" panose="02040503050406030204" pitchFamily="18" charset="0"/>
                          </a:rPr>
                        </m:ctrlPr>
                      </m:sSubSupPr>
                      <m:e>
                        <m:r>
                          <a:rPr lang="en-DE" sz="1400" b="1" i="1" smtClean="0">
                            <a:effectLst/>
                            <a:latin typeface="Cambria Math" panose="02040503050406030204" pitchFamily="18" charset="0"/>
                            <a:ea typeface="Cambria Math" panose="02040503050406030204" pitchFamily="18" charset="0"/>
                          </a:rPr>
                          <m:t>𝝈</m:t>
                        </m:r>
                      </m:e>
                      <m:sub>
                        <m:r>
                          <a:rPr lang="en-US" sz="1400" b="1" i="1" smtClean="0">
                            <a:effectLst/>
                            <a:latin typeface="Cambria Math" panose="02040503050406030204" pitchFamily="18" charset="0"/>
                          </a:rPr>
                          <m:t>𝒚𝒙</m:t>
                        </m:r>
                      </m:sub>
                      <m:sup>
                        <m:r>
                          <a:rPr lang="en-US" sz="1400" b="1" i="1" smtClean="0">
                            <a:effectLst/>
                            <a:latin typeface="Cambria Math" panose="02040503050406030204" pitchFamily="18" charset="0"/>
                          </a:rPr>
                          <m:t>𝟏</m:t>
                        </m:r>
                      </m:sup>
                    </m:sSubSup>
                  </m:oMath>
                </a14:m>
                <a:r>
                  <a:rPr lang="en-US" sz="1400" b="1" i="1"/>
                  <a:t> </a:t>
                </a:r>
              </a:p>
              <a:p>
                <a14:m>
                  <m:oMath xmlns:m="http://schemas.openxmlformats.org/officeDocument/2006/math">
                    <m:sSubSup>
                      <m:sSubSupPr>
                        <m:ctrlPr>
                          <a:rPr lang="en-DE" sz="1400" i="1">
                            <a:latin typeface="Cambria Math" panose="02040503050406030204" pitchFamily="18" charset="0"/>
                          </a:rPr>
                        </m:ctrlPr>
                      </m:sSubSupPr>
                      <m:e>
                        <m:r>
                          <a:rPr lang="en-US" sz="1400" b="0" i="1" smtClean="0">
                            <a:latin typeface="Cambria Math" panose="02040503050406030204" pitchFamily="18" charset="0"/>
                            <a:ea typeface="Cambria Math" panose="02040503050406030204" pitchFamily="18" charset="0"/>
                          </a:rPr>
                          <m:t>𝐹</m:t>
                        </m:r>
                      </m:e>
                      <m:sub>
                        <m:r>
                          <a:rPr lang="en-US" sz="1400" b="0" i="1">
                            <a:latin typeface="Cambria Math" panose="02040503050406030204" pitchFamily="18" charset="0"/>
                          </a:rPr>
                          <m:t>𝑦</m:t>
                        </m:r>
                        <m:r>
                          <a:rPr lang="en-US" sz="1400" b="0" i="1" smtClean="0">
                            <a:latin typeface="Cambria Math" panose="02040503050406030204" pitchFamily="18" charset="0"/>
                          </a:rPr>
                          <m:t>𝑥</m:t>
                        </m:r>
                      </m:sub>
                      <m:sup>
                        <m:r>
                          <a:rPr lang="en-US" sz="1400" b="0" i="1">
                            <a:latin typeface="Cambria Math" panose="02040503050406030204" pitchFamily="18" charset="0"/>
                          </a:rPr>
                          <m:t>1</m:t>
                        </m:r>
                      </m:sup>
                    </m:sSubSup>
                  </m:oMath>
                </a14:m>
                <a:r>
                  <a:rPr lang="en-US" sz="1400"/>
                  <a:t> =</a:t>
                </a:r>
                <a14:m>
                  <m:oMath xmlns:m="http://schemas.openxmlformats.org/officeDocument/2006/math">
                    <m:sSubSup>
                      <m:sSubSupPr>
                        <m:ctrlPr>
                          <a:rPr lang="en-DE" sz="1400" i="1">
                            <a:latin typeface="Cambria Math" panose="02040503050406030204" pitchFamily="18" charset="0"/>
                          </a:rPr>
                        </m:ctrlPr>
                      </m:sSubSupPr>
                      <m:e>
                        <m:r>
                          <a:rPr lang="en-DE" sz="1400" b="0" i="1">
                            <a:latin typeface="Cambria Math" panose="02040503050406030204" pitchFamily="18" charset="0"/>
                            <a:ea typeface="Cambria Math" panose="02040503050406030204" pitchFamily="18" charset="0"/>
                          </a:rPr>
                          <m:t>𝜎</m:t>
                        </m:r>
                      </m:e>
                      <m:sub>
                        <m:r>
                          <a:rPr lang="en-US" sz="1400" b="0" i="1">
                            <a:latin typeface="Cambria Math" panose="02040503050406030204" pitchFamily="18" charset="0"/>
                          </a:rPr>
                          <m:t>𝑦</m:t>
                        </m:r>
                        <m:r>
                          <a:rPr lang="en-US" sz="1400" b="0" i="1" smtClean="0">
                            <a:latin typeface="Cambria Math" panose="02040503050406030204" pitchFamily="18" charset="0"/>
                          </a:rPr>
                          <m:t>𝑥</m:t>
                        </m:r>
                      </m:sub>
                      <m:sup>
                        <m:r>
                          <a:rPr lang="en-US" sz="1400" b="0" i="1">
                            <a:latin typeface="Cambria Math" panose="02040503050406030204" pitchFamily="18" charset="0"/>
                          </a:rPr>
                          <m:t>1</m:t>
                        </m:r>
                      </m:sup>
                    </m:sSubSup>
                    <m:r>
                      <a:rPr lang="en-US" sz="1400" b="0" i="1">
                        <a:latin typeface="Cambria Math" panose="02040503050406030204" pitchFamily="18" charset="0"/>
                        <a:ea typeface="Cambria Math" panose="02040503050406030204" pitchFamily="18" charset="0"/>
                      </a:rPr>
                      <m:t>×</m:t>
                    </m:r>
                    <m:r>
                      <a:rPr lang="en-US" sz="1400" i="1" smtClean="0">
                        <a:solidFill>
                          <a:srgbClr val="00B050"/>
                        </a:solidFill>
                        <a:latin typeface="Cambria Math" panose="02040503050406030204" pitchFamily="18" charset="0"/>
                        <a:ea typeface="Cambria Math" panose="02040503050406030204" pitchFamily="18" charset="0"/>
                      </a:rPr>
                      <m:t>∆</m:t>
                    </m:r>
                    <m:r>
                      <a:rPr lang="en-US" sz="1400" b="0" i="1" smtClean="0">
                        <a:solidFill>
                          <a:srgbClr val="00B050"/>
                        </a:solidFill>
                        <a:latin typeface="Cambria Math" panose="02040503050406030204" pitchFamily="18" charset="0"/>
                        <a:ea typeface="Cambria Math" panose="02040503050406030204" pitchFamily="18" charset="0"/>
                      </a:rPr>
                      <m:t>𝑥</m:t>
                    </m:r>
                    <m:r>
                      <a:rPr lang="en-US" sz="1400" b="0" i="1" smtClean="0">
                        <a:latin typeface="Cambria Math" panose="02040503050406030204" pitchFamily="18" charset="0"/>
                        <a:ea typeface="Cambria Math" panose="02040503050406030204" pitchFamily="18" charset="0"/>
                      </a:rPr>
                      <m:t>×</m:t>
                    </m:r>
                    <m:r>
                      <a:rPr lang="en-US" sz="1400" b="0" i="1" smtClean="0">
                        <a:solidFill>
                          <a:srgbClr val="00B050"/>
                        </a:solidFill>
                        <a:latin typeface="Cambria Math" panose="02040503050406030204" pitchFamily="18" charset="0"/>
                        <a:ea typeface="Cambria Math" panose="02040503050406030204" pitchFamily="18" charset="0"/>
                      </a:rPr>
                      <m:t>∆</m:t>
                    </m:r>
                    <m:r>
                      <a:rPr lang="en-US" sz="1400" b="0" i="1" smtClean="0">
                        <a:solidFill>
                          <a:srgbClr val="00B050"/>
                        </a:solidFill>
                        <a:latin typeface="Cambria Math" panose="02040503050406030204" pitchFamily="18" charset="0"/>
                        <a:ea typeface="Cambria Math" panose="02040503050406030204" pitchFamily="18" charset="0"/>
                      </a:rPr>
                      <m:t>𝑧</m:t>
                    </m:r>
                  </m:oMath>
                </a14:m>
                <a:endParaRPr lang="en-US" sz="1400"/>
              </a:p>
            </p:txBody>
          </p:sp>
        </mc:Choice>
        <mc:Fallback xmlns="">
          <p:sp>
            <p:nvSpPr>
              <p:cNvPr id="162" name="TextBox 161">
                <a:extLst>
                  <a:ext uri="{FF2B5EF4-FFF2-40B4-BE49-F238E27FC236}">
                    <a16:creationId xmlns:a16="http://schemas.microsoft.com/office/drawing/2014/main" id="{790F7D1E-1C8B-4AE0-8BA9-B78A83CBBD3C}"/>
                  </a:ext>
                </a:extLst>
              </p:cNvPr>
              <p:cNvSpPr txBox="1">
                <a:spLocks noRot="1" noChangeAspect="1" noMove="1" noResize="1" noEditPoints="1" noAdjustHandles="1" noChangeArrowheads="1" noChangeShapeType="1" noTextEdit="1"/>
              </p:cNvSpPr>
              <p:nvPr/>
            </p:nvSpPr>
            <p:spPr>
              <a:xfrm>
                <a:off x="3804771" y="5089876"/>
                <a:ext cx="1693284" cy="582211"/>
              </a:xfrm>
              <a:prstGeom prst="rect">
                <a:avLst/>
              </a:prstGeom>
              <a:blipFill>
                <a:blip r:embed="rId23"/>
                <a:stretch>
                  <a:fillRect l="-1079" b="-6316"/>
                </a:stretch>
              </a:blipFill>
            </p:spPr>
            <p:txBody>
              <a:bodyPr/>
              <a:lstStyle/>
              <a:p>
                <a:r>
                  <a:rPr lang="en-US">
                    <a:noFill/>
                  </a:rPr>
                  <a:t> </a:t>
                </a:r>
              </a:p>
            </p:txBody>
          </p:sp>
        </mc:Fallback>
      </mc:AlternateContent>
      <p:sp>
        <p:nvSpPr>
          <p:cNvPr id="163" name="TextBox 162">
            <a:extLst>
              <a:ext uri="{FF2B5EF4-FFF2-40B4-BE49-F238E27FC236}">
                <a16:creationId xmlns:a16="http://schemas.microsoft.com/office/drawing/2014/main" id="{72F5E02C-3C7F-4D42-BD1A-5F22DEC1375C}"/>
              </a:ext>
            </a:extLst>
          </p:cNvPr>
          <p:cNvSpPr txBox="1"/>
          <p:nvPr/>
        </p:nvSpPr>
        <p:spPr>
          <a:xfrm>
            <a:off x="612129" y="1472600"/>
            <a:ext cx="1929428" cy="523220"/>
          </a:xfrm>
          <a:prstGeom prst="rect">
            <a:avLst/>
          </a:prstGeom>
          <a:noFill/>
        </p:spPr>
        <p:txBody>
          <a:bodyPr wrap="square" rtlCol="0">
            <a:spAutoFit/>
          </a:bodyPr>
          <a:lstStyle/>
          <a:p>
            <a:r>
              <a:rPr lang="en-GB" sz="1400" i="1"/>
              <a:t>Exemplified based on one surface</a:t>
            </a:r>
          </a:p>
        </p:txBody>
      </p:sp>
      <p:cxnSp>
        <p:nvCxnSpPr>
          <p:cNvPr id="94" name="Straight Connector 93">
            <a:extLst>
              <a:ext uri="{FF2B5EF4-FFF2-40B4-BE49-F238E27FC236}">
                <a16:creationId xmlns:a16="http://schemas.microsoft.com/office/drawing/2014/main" id="{552F472C-98B2-4133-890D-CDC728111D54}"/>
              </a:ext>
            </a:extLst>
          </p:cNvPr>
          <p:cNvCxnSpPr>
            <a:cxnSpLocks/>
            <a:endCxn id="132" idx="0"/>
          </p:cNvCxnSpPr>
          <p:nvPr/>
        </p:nvCxnSpPr>
        <p:spPr>
          <a:xfrm flipH="1">
            <a:off x="1924416" y="2249960"/>
            <a:ext cx="1035511" cy="113910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5C1760D6-43AB-442F-BFBE-52F01063A756}"/>
              </a:ext>
            </a:extLst>
          </p:cNvPr>
          <p:cNvCxnSpPr>
            <a:cxnSpLocks/>
            <a:endCxn id="132" idx="1"/>
          </p:cNvCxnSpPr>
          <p:nvPr/>
        </p:nvCxnSpPr>
        <p:spPr>
          <a:xfrm flipH="1">
            <a:off x="3059201" y="2594753"/>
            <a:ext cx="1025602" cy="117164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BC8B3EB3-BD2F-43CF-AF6D-0DA89D369582}"/>
              </a:ext>
            </a:extLst>
          </p:cNvPr>
          <p:cNvCxnSpPr>
            <a:cxnSpLocks noChangeAspect="1"/>
            <a:endCxn id="132" idx="2"/>
          </p:cNvCxnSpPr>
          <p:nvPr/>
        </p:nvCxnSpPr>
        <p:spPr>
          <a:xfrm flipH="1">
            <a:off x="3059201" y="3682981"/>
            <a:ext cx="992248" cy="133826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5049F867-3438-409F-8147-09994521AD14}"/>
              </a:ext>
            </a:extLst>
          </p:cNvPr>
          <p:cNvCxnSpPr>
            <a:cxnSpLocks noChangeAspect="1"/>
          </p:cNvCxnSpPr>
          <p:nvPr/>
        </p:nvCxnSpPr>
        <p:spPr>
          <a:xfrm flipH="1">
            <a:off x="2721972" y="3353967"/>
            <a:ext cx="216000" cy="28494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65D4758-60E2-451C-BDDF-95481B0CEF12}"/>
              </a:ext>
            </a:extLst>
          </p:cNvPr>
          <p:cNvCxnSpPr/>
          <p:nvPr/>
        </p:nvCxnSpPr>
        <p:spPr>
          <a:xfrm flipV="1">
            <a:off x="2959927" y="3984435"/>
            <a:ext cx="1025128" cy="162628"/>
          </a:xfrm>
          <a:prstGeom prst="line">
            <a:avLst/>
          </a:prstGeom>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70" name="TextBox 169">
                <a:extLst>
                  <a:ext uri="{FF2B5EF4-FFF2-40B4-BE49-F238E27FC236}">
                    <a16:creationId xmlns:a16="http://schemas.microsoft.com/office/drawing/2014/main" id="{793FDB1C-D638-476F-AC40-6C437BA2E113}"/>
                  </a:ext>
                </a:extLst>
              </p:cNvPr>
              <p:cNvSpPr txBox="1"/>
              <p:nvPr/>
            </p:nvSpPr>
            <p:spPr>
              <a:xfrm>
                <a:off x="8638834" y="4375552"/>
                <a:ext cx="42149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oMath>
                  </m:oMathPara>
                </a14:m>
                <a:endParaRPr lang="en-US"/>
              </a:p>
            </p:txBody>
          </p:sp>
        </mc:Choice>
        <mc:Fallback xmlns="">
          <p:sp>
            <p:nvSpPr>
              <p:cNvPr id="170" name="TextBox 169">
                <a:extLst>
                  <a:ext uri="{FF2B5EF4-FFF2-40B4-BE49-F238E27FC236}">
                    <a16:creationId xmlns:a16="http://schemas.microsoft.com/office/drawing/2014/main" id="{793FDB1C-D638-476F-AC40-6C437BA2E113}"/>
                  </a:ext>
                </a:extLst>
              </p:cNvPr>
              <p:cNvSpPr txBox="1">
                <a:spLocks noRot="1" noChangeAspect="1" noMove="1" noResize="1" noEditPoints="1" noAdjustHandles="1" noChangeArrowheads="1" noChangeShapeType="1" noTextEdit="1"/>
              </p:cNvSpPr>
              <p:nvPr/>
            </p:nvSpPr>
            <p:spPr>
              <a:xfrm>
                <a:off x="8638834" y="4375552"/>
                <a:ext cx="421499" cy="369332"/>
              </a:xfrm>
              <a:prstGeom prst="rect">
                <a:avLst/>
              </a:prstGeom>
              <a:blipFill>
                <a:blip r:embed="rId24"/>
                <a:stretch>
                  <a:fillRect/>
                </a:stretch>
              </a:blipFill>
            </p:spPr>
            <p:txBody>
              <a:bodyPr/>
              <a:lstStyle/>
              <a:p>
                <a:r>
                  <a:rPr lang="en-US">
                    <a:noFill/>
                  </a:rPr>
                  <a:t> </a:t>
                </a:r>
              </a:p>
            </p:txBody>
          </p:sp>
        </mc:Fallback>
      </mc:AlternateContent>
      <p:cxnSp>
        <p:nvCxnSpPr>
          <p:cNvPr id="171" name="Straight Arrow Connector 170">
            <a:extLst>
              <a:ext uri="{FF2B5EF4-FFF2-40B4-BE49-F238E27FC236}">
                <a16:creationId xmlns:a16="http://schemas.microsoft.com/office/drawing/2014/main" id="{8DEF42A2-78EC-42AC-B571-207B81555E9F}"/>
              </a:ext>
            </a:extLst>
          </p:cNvPr>
          <p:cNvCxnSpPr>
            <a:cxnSpLocks/>
          </p:cNvCxnSpPr>
          <p:nvPr/>
        </p:nvCxnSpPr>
        <p:spPr>
          <a:xfrm flipH="1" flipV="1">
            <a:off x="8532614" y="4321121"/>
            <a:ext cx="789198" cy="20023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74" name="TextBox 173">
                <a:extLst>
                  <a:ext uri="{FF2B5EF4-FFF2-40B4-BE49-F238E27FC236}">
                    <a16:creationId xmlns:a16="http://schemas.microsoft.com/office/drawing/2014/main" id="{3852E17A-935E-41F5-A663-A61BBD119DB0}"/>
                  </a:ext>
                </a:extLst>
              </p:cNvPr>
              <p:cNvSpPr txBox="1"/>
              <p:nvPr/>
            </p:nvSpPr>
            <p:spPr>
              <a:xfrm>
                <a:off x="8127010" y="3541783"/>
                <a:ext cx="39481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𝑧</m:t>
                      </m:r>
                    </m:oMath>
                  </m:oMathPara>
                </a14:m>
                <a:endParaRPr lang="en-US"/>
              </a:p>
            </p:txBody>
          </p:sp>
        </mc:Choice>
        <mc:Fallback xmlns="">
          <p:sp>
            <p:nvSpPr>
              <p:cNvPr id="174" name="TextBox 173">
                <a:extLst>
                  <a:ext uri="{FF2B5EF4-FFF2-40B4-BE49-F238E27FC236}">
                    <a16:creationId xmlns:a16="http://schemas.microsoft.com/office/drawing/2014/main" id="{3852E17A-935E-41F5-A663-A61BBD119DB0}"/>
                  </a:ext>
                </a:extLst>
              </p:cNvPr>
              <p:cNvSpPr txBox="1">
                <a:spLocks noRot="1" noChangeAspect="1" noMove="1" noResize="1" noEditPoints="1" noAdjustHandles="1" noChangeArrowheads="1" noChangeShapeType="1" noTextEdit="1"/>
              </p:cNvSpPr>
              <p:nvPr/>
            </p:nvSpPr>
            <p:spPr>
              <a:xfrm>
                <a:off x="8127010" y="3541783"/>
                <a:ext cx="394816" cy="369332"/>
              </a:xfrm>
              <a:prstGeom prst="rect">
                <a:avLst/>
              </a:prstGeom>
              <a:blipFill>
                <a:blip r:embed="rId19"/>
                <a:stretch>
                  <a:fillRect r="-1538"/>
                </a:stretch>
              </a:blipFill>
            </p:spPr>
            <p:txBody>
              <a:bodyPr/>
              <a:lstStyle/>
              <a:p>
                <a:r>
                  <a:rPr lang="en-US">
                    <a:noFill/>
                  </a:rPr>
                  <a:t> </a:t>
                </a:r>
              </a:p>
            </p:txBody>
          </p:sp>
        </mc:Fallback>
      </mc:AlternateContent>
      <p:cxnSp>
        <p:nvCxnSpPr>
          <p:cNvPr id="175" name="Straight Arrow Connector 174">
            <a:extLst>
              <a:ext uri="{FF2B5EF4-FFF2-40B4-BE49-F238E27FC236}">
                <a16:creationId xmlns:a16="http://schemas.microsoft.com/office/drawing/2014/main" id="{E9817AF2-DCBF-41FC-9CBE-0F5785D991C2}"/>
              </a:ext>
            </a:extLst>
          </p:cNvPr>
          <p:cNvCxnSpPr>
            <a:cxnSpLocks/>
          </p:cNvCxnSpPr>
          <p:nvPr/>
        </p:nvCxnSpPr>
        <p:spPr>
          <a:xfrm>
            <a:off x="8516898" y="3353967"/>
            <a:ext cx="6750" cy="793096"/>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78" name="TextBox 177">
                <a:extLst>
                  <a:ext uri="{FF2B5EF4-FFF2-40B4-BE49-F238E27FC236}">
                    <a16:creationId xmlns:a16="http://schemas.microsoft.com/office/drawing/2014/main" id="{F69A7482-2147-4C29-98B5-0534A31448C8}"/>
                  </a:ext>
                </a:extLst>
              </p:cNvPr>
              <p:cNvSpPr txBox="1"/>
              <p:nvPr/>
            </p:nvSpPr>
            <p:spPr>
              <a:xfrm>
                <a:off x="8410961" y="2748098"/>
                <a:ext cx="42149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𝑦</m:t>
                      </m:r>
                    </m:oMath>
                  </m:oMathPara>
                </a14:m>
                <a:endParaRPr lang="en-US"/>
              </a:p>
            </p:txBody>
          </p:sp>
        </mc:Choice>
        <mc:Fallback xmlns="">
          <p:sp>
            <p:nvSpPr>
              <p:cNvPr id="178" name="TextBox 177">
                <a:extLst>
                  <a:ext uri="{FF2B5EF4-FFF2-40B4-BE49-F238E27FC236}">
                    <a16:creationId xmlns:a16="http://schemas.microsoft.com/office/drawing/2014/main" id="{F69A7482-2147-4C29-98B5-0534A31448C8}"/>
                  </a:ext>
                </a:extLst>
              </p:cNvPr>
              <p:cNvSpPr txBox="1">
                <a:spLocks noRot="1" noChangeAspect="1" noMove="1" noResize="1" noEditPoints="1" noAdjustHandles="1" noChangeArrowheads="1" noChangeShapeType="1" noTextEdit="1"/>
              </p:cNvSpPr>
              <p:nvPr/>
            </p:nvSpPr>
            <p:spPr>
              <a:xfrm>
                <a:off x="8410961" y="2748098"/>
                <a:ext cx="421499" cy="369332"/>
              </a:xfrm>
              <a:prstGeom prst="rect">
                <a:avLst/>
              </a:prstGeom>
              <a:blipFill>
                <a:blip r:embed="rId25"/>
                <a:stretch>
                  <a:fillRect r="-5797" b="-6667"/>
                </a:stretch>
              </a:blipFill>
            </p:spPr>
            <p:txBody>
              <a:bodyPr/>
              <a:lstStyle/>
              <a:p>
                <a:r>
                  <a:rPr lang="en-US">
                    <a:noFill/>
                  </a:rPr>
                  <a:t> </a:t>
                </a:r>
              </a:p>
            </p:txBody>
          </p:sp>
        </mc:Fallback>
      </mc:AlternateContent>
      <p:cxnSp>
        <p:nvCxnSpPr>
          <p:cNvPr id="179" name="Straight Arrow Connector 178">
            <a:extLst>
              <a:ext uri="{FF2B5EF4-FFF2-40B4-BE49-F238E27FC236}">
                <a16:creationId xmlns:a16="http://schemas.microsoft.com/office/drawing/2014/main" id="{A455DCD6-F33F-4BBC-B1FC-22CBD78DB0E2}"/>
              </a:ext>
            </a:extLst>
          </p:cNvPr>
          <p:cNvCxnSpPr>
            <a:cxnSpLocks/>
          </p:cNvCxnSpPr>
          <p:nvPr/>
        </p:nvCxnSpPr>
        <p:spPr>
          <a:xfrm flipH="1">
            <a:off x="8558893" y="2845070"/>
            <a:ext cx="421409" cy="390694"/>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81" name="TextBox 180">
                <a:extLst>
                  <a:ext uri="{FF2B5EF4-FFF2-40B4-BE49-F238E27FC236}">
                    <a16:creationId xmlns:a16="http://schemas.microsoft.com/office/drawing/2014/main" id="{B13B2B30-7DD4-4D31-9B89-0C5F4FAF8AE4}"/>
                  </a:ext>
                </a:extLst>
              </p:cNvPr>
              <p:cNvSpPr txBox="1"/>
              <p:nvPr/>
            </p:nvSpPr>
            <p:spPr>
              <a:xfrm>
                <a:off x="6670282" y="4915666"/>
                <a:ext cx="2610395" cy="523220"/>
              </a:xfrm>
              <a:prstGeom prst="rect">
                <a:avLst/>
              </a:prstGeom>
              <a:noFill/>
            </p:spPr>
            <p:txBody>
              <a:bodyPr wrap="none" rtlCol="0">
                <a:spAutoFit/>
              </a:bodyPr>
              <a:lstStyle/>
              <a:p>
                <a:r>
                  <a:rPr lang="en-US" sz="1400" b="1" i="1"/>
                  <a:t>Body force </a:t>
                </a:r>
              </a:p>
              <a:p>
                <a14:m>
                  <m:oMath xmlns:m="http://schemas.openxmlformats.org/officeDocument/2006/math">
                    <m:r>
                      <a:rPr lang="en-US" sz="1400" b="1" i="1" smtClean="0">
                        <a:latin typeface="Cambria Math" panose="02040503050406030204" pitchFamily="18" charset="0"/>
                      </a:rPr>
                      <m:t>𝒃</m:t>
                    </m:r>
                    <m:r>
                      <a:rPr lang="en-US" sz="1400" b="0" i="1" smtClean="0">
                        <a:latin typeface="Cambria Math" panose="02040503050406030204" pitchFamily="18" charset="0"/>
                      </a:rPr>
                      <m:t> </m:t>
                    </m:r>
                    <m:r>
                      <a:rPr lang="en-US" sz="1400" i="1">
                        <a:latin typeface="Cambria Math" panose="02040503050406030204" pitchFamily="18" charset="0"/>
                        <a:ea typeface="Cambria Math" panose="02040503050406030204" pitchFamily="18" charset="0"/>
                      </a:rPr>
                      <m:t>×</m:t>
                    </m:r>
                    <m:r>
                      <m:rPr>
                        <m:nor/>
                      </m:rPr>
                      <a:rPr lang="en-US" sz="1400" dirty="0">
                        <a:solidFill>
                          <a:schemeClr val="accent3"/>
                        </a:solidFill>
                      </a:rPr>
                      <m:t>Volume</m:t>
                    </m:r>
                  </m:oMath>
                </a14:m>
                <a:r>
                  <a:rPr lang="en-US" sz="1400"/>
                  <a:t> = </a:t>
                </a:r>
                <a14:m>
                  <m:oMath xmlns:m="http://schemas.openxmlformats.org/officeDocument/2006/math">
                    <m:r>
                      <a:rPr lang="en-US" sz="1400" b="1" i="1" smtClean="0">
                        <a:latin typeface="Cambria Math" panose="02040503050406030204" pitchFamily="18" charset="0"/>
                      </a:rPr>
                      <m:t>𝒃</m:t>
                    </m:r>
                    <m:r>
                      <a:rPr lang="en-US" sz="1400" b="0" i="1">
                        <a:latin typeface="Cambria Math" panose="02040503050406030204" pitchFamily="18" charset="0"/>
                        <a:ea typeface="Cambria Math" panose="02040503050406030204" pitchFamily="18" charset="0"/>
                      </a:rPr>
                      <m:t>×</m:t>
                    </m:r>
                    <m:r>
                      <a:rPr lang="en-US" sz="1400" i="1" smtClean="0">
                        <a:solidFill>
                          <a:schemeClr val="accent3"/>
                        </a:solidFill>
                        <a:latin typeface="Cambria Math" panose="02040503050406030204" pitchFamily="18" charset="0"/>
                        <a:ea typeface="Cambria Math" panose="02040503050406030204" pitchFamily="18" charset="0"/>
                      </a:rPr>
                      <m:t>∆</m:t>
                    </m:r>
                    <m:r>
                      <a:rPr lang="en-US" sz="1400" b="0" i="1" smtClean="0">
                        <a:solidFill>
                          <a:schemeClr val="accent3"/>
                        </a:solidFill>
                        <a:latin typeface="Cambria Math" panose="02040503050406030204" pitchFamily="18" charset="0"/>
                        <a:ea typeface="Cambria Math" panose="02040503050406030204" pitchFamily="18" charset="0"/>
                      </a:rPr>
                      <m:t>𝑥</m:t>
                    </m:r>
                    <m:r>
                      <a:rPr lang="en-US" sz="1400" b="0" i="1" smtClean="0">
                        <a:latin typeface="Cambria Math" panose="02040503050406030204" pitchFamily="18" charset="0"/>
                        <a:ea typeface="Cambria Math" panose="02040503050406030204" pitchFamily="18" charset="0"/>
                      </a:rPr>
                      <m:t>×</m:t>
                    </m:r>
                    <m:r>
                      <a:rPr lang="en-US" sz="1400" i="1" smtClean="0">
                        <a:solidFill>
                          <a:schemeClr val="accent3"/>
                        </a:solidFill>
                        <a:latin typeface="Cambria Math" panose="02040503050406030204" pitchFamily="18" charset="0"/>
                        <a:ea typeface="Cambria Math" panose="02040503050406030204" pitchFamily="18" charset="0"/>
                      </a:rPr>
                      <m:t>∆</m:t>
                    </m:r>
                    <m:r>
                      <a:rPr lang="en-US" sz="1400" i="1" smtClean="0">
                        <a:solidFill>
                          <a:schemeClr val="accent3"/>
                        </a:solidFill>
                        <a:latin typeface="Cambria Math" panose="02040503050406030204" pitchFamily="18" charset="0"/>
                        <a:ea typeface="Cambria Math" panose="02040503050406030204" pitchFamily="18" charset="0"/>
                      </a:rPr>
                      <m:t>𝑦</m:t>
                    </m:r>
                    <m:r>
                      <a:rPr lang="en-US" sz="1400" i="1">
                        <a:latin typeface="Cambria Math" panose="02040503050406030204" pitchFamily="18" charset="0"/>
                        <a:ea typeface="Cambria Math" panose="02040503050406030204" pitchFamily="18" charset="0"/>
                      </a:rPr>
                      <m:t>×</m:t>
                    </m:r>
                    <m:r>
                      <a:rPr lang="en-US" sz="1400" b="0" i="1" smtClean="0">
                        <a:solidFill>
                          <a:schemeClr val="accent3"/>
                        </a:solidFill>
                        <a:latin typeface="Cambria Math" panose="02040503050406030204" pitchFamily="18" charset="0"/>
                        <a:ea typeface="Cambria Math" panose="02040503050406030204" pitchFamily="18" charset="0"/>
                      </a:rPr>
                      <m:t>∆</m:t>
                    </m:r>
                    <m:r>
                      <a:rPr lang="en-US" sz="1400" b="0" i="1" smtClean="0">
                        <a:solidFill>
                          <a:schemeClr val="accent3"/>
                        </a:solidFill>
                        <a:latin typeface="Cambria Math" panose="02040503050406030204" pitchFamily="18" charset="0"/>
                        <a:ea typeface="Cambria Math" panose="02040503050406030204" pitchFamily="18" charset="0"/>
                      </a:rPr>
                      <m:t>𝑧</m:t>
                    </m:r>
                  </m:oMath>
                </a14:m>
                <a:endParaRPr lang="en-US" sz="1400"/>
              </a:p>
            </p:txBody>
          </p:sp>
        </mc:Choice>
        <mc:Fallback xmlns="">
          <p:sp>
            <p:nvSpPr>
              <p:cNvPr id="181" name="TextBox 180">
                <a:extLst>
                  <a:ext uri="{FF2B5EF4-FFF2-40B4-BE49-F238E27FC236}">
                    <a16:creationId xmlns:a16="http://schemas.microsoft.com/office/drawing/2014/main" id="{B13B2B30-7DD4-4D31-9B89-0C5F4FAF8AE4}"/>
                  </a:ext>
                </a:extLst>
              </p:cNvPr>
              <p:cNvSpPr txBox="1">
                <a:spLocks noRot="1" noChangeAspect="1" noMove="1" noResize="1" noEditPoints="1" noAdjustHandles="1" noChangeArrowheads="1" noChangeShapeType="1" noTextEdit="1"/>
              </p:cNvSpPr>
              <p:nvPr/>
            </p:nvSpPr>
            <p:spPr>
              <a:xfrm>
                <a:off x="6670282" y="4915666"/>
                <a:ext cx="2610395" cy="523220"/>
              </a:xfrm>
              <a:prstGeom prst="rect">
                <a:avLst/>
              </a:prstGeom>
              <a:blipFill>
                <a:blip r:embed="rId26"/>
                <a:stretch>
                  <a:fillRect l="-701" t="-1163" b="-1162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2" name="TextBox 181">
                <a:extLst>
                  <a:ext uri="{FF2B5EF4-FFF2-40B4-BE49-F238E27FC236}">
                    <a16:creationId xmlns:a16="http://schemas.microsoft.com/office/drawing/2014/main" id="{F12693C9-7B9F-4835-8F41-CBC33390DBC2}"/>
                  </a:ext>
                </a:extLst>
              </p:cNvPr>
              <p:cNvSpPr txBox="1"/>
              <p:nvPr/>
            </p:nvSpPr>
            <p:spPr>
              <a:xfrm>
                <a:off x="9910000" y="2068111"/>
                <a:ext cx="1932004" cy="523220"/>
              </a:xfrm>
              <a:prstGeom prst="rect">
                <a:avLst/>
              </a:prstGeom>
              <a:noFill/>
            </p:spPr>
            <p:txBody>
              <a:bodyPr wrap="none" rtlCol="0">
                <a:spAutoFit/>
              </a:bodyPr>
              <a:lstStyle/>
              <a:p>
                <a:r>
                  <a:rPr lang="en-US" sz="1400" b="1" i="1"/>
                  <a:t>Body 1</a:t>
                </a:r>
              </a:p>
              <a:p>
                <a:r>
                  <a:rPr lang="en-US" sz="1400">
                    <a:solidFill>
                      <a:schemeClr val="accent3"/>
                    </a:solidFill>
                  </a:rPr>
                  <a:t>Volume</a:t>
                </a:r>
                <a:r>
                  <a:rPr lang="en-US" sz="1400"/>
                  <a:t> = </a:t>
                </a:r>
                <a14:m>
                  <m:oMath xmlns:m="http://schemas.openxmlformats.org/officeDocument/2006/math">
                    <m:r>
                      <a:rPr lang="en-US" sz="1400" i="1" smtClean="0">
                        <a:latin typeface="Cambria Math" panose="02040503050406030204" pitchFamily="18" charset="0"/>
                        <a:ea typeface="Cambria Math" panose="02040503050406030204" pitchFamily="18" charset="0"/>
                      </a:rPr>
                      <m:t>∆</m:t>
                    </m:r>
                    <m:r>
                      <a:rPr lang="en-US" sz="1400" b="0" i="1" smtClean="0">
                        <a:latin typeface="Cambria Math" panose="02040503050406030204" pitchFamily="18" charset="0"/>
                        <a:ea typeface="Cambria Math" panose="02040503050406030204" pitchFamily="18" charset="0"/>
                      </a:rPr>
                      <m:t>𝑥</m:t>
                    </m:r>
                    <m:r>
                      <a:rPr lang="en-US" sz="1400" b="0" i="1" smtClean="0">
                        <a:latin typeface="Cambria Math" panose="02040503050406030204" pitchFamily="18" charset="0"/>
                        <a:ea typeface="Cambria Math" panose="02040503050406030204" pitchFamily="18" charset="0"/>
                      </a:rPr>
                      <m:t>×∆</m:t>
                    </m:r>
                    <m:r>
                      <a:rPr lang="en-US" sz="1400" b="0" i="1" smtClean="0">
                        <a:latin typeface="Cambria Math" panose="02040503050406030204" pitchFamily="18" charset="0"/>
                        <a:ea typeface="Cambria Math" panose="02040503050406030204" pitchFamily="18" charset="0"/>
                      </a:rPr>
                      <m:t>𝑦</m:t>
                    </m:r>
                    <m:r>
                      <a:rPr lang="en-US" sz="1400" i="1">
                        <a:latin typeface="Cambria Math" panose="02040503050406030204" pitchFamily="18" charset="0"/>
                        <a:ea typeface="Cambria Math" panose="02040503050406030204" pitchFamily="18" charset="0"/>
                      </a:rPr>
                      <m:t>×</m:t>
                    </m:r>
                    <m:r>
                      <a:rPr lang="en-US" sz="1400" b="0" i="1" smtClean="0">
                        <a:latin typeface="Cambria Math" panose="02040503050406030204" pitchFamily="18" charset="0"/>
                        <a:ea typeface="Cambria Math" panose="02040503050406030204" pitchFamily="18" charset="0"/>
                      </a:rPr>
                      <m:t>∆</m:t>
                    </m:r>
                    <m:r>
                      <a:rPr lang="en-US" sz="1400" b="0" i="1" smtClean="0">
                        <a:latin typeface="Cambria Math" panose="02040503050406030204" pitchFamily="18" charset="0"/>
                        <a:ea typeface="Cambria Math" panose="02040503050406030204" pitchFamily="18" charset="0"/>
                      </a:rPr>
                      <m:t>𝑧</m:t>
                    </m:r>
                  </m:oMath>
                </a14:m>
                <a:endParaRPr lang="en-US" sz="1400"/>
              </a:p>
            </p:txBody>
          </p:sp>
        </mc:Choice>
        <mc:Fallback xmlns="">
          <p:sp>
            <p:nvSpPr>
              <p:cNvPr id="182" name="TextBox 181">
                <a:extLst>
                  <a:ext uri="{FF2B5EF4-FFF2-40B4-BE49-F238E27FC236}">
                    <a16:creationId xmlns:a16="http://schemas.microsoft.com/office/drawing/2014/main" id="{F12693C9-7B9F-4835-8F41-CBC33390DBC2}"/>
                  </a:ext>
                </a:extLst>
              </p:cNvPr>
              <p:cNvSpPr txBox="1">
                <a:spLocks noRot="1" noChangeAspect="1" noMove="1" noResize="1" noEditPoints="1" noAdjustHandles="1" noChangeArrowheads="1" noChangeShapeType="1" noTextEdit="1"/>
              </p:cNvSpPr>
              <p:nvPr/>
            </p:nvSpPr>
            <p:spPr>
              <a:xfrm>
                <a:off x="9910000" y="2068111"/>
                <a:ext cx="1932004" cy="523220"/>
              </a:xfrm>
              <a:prstGeom prst="rect">
                <a:avLst/>
              </a:prstGeom>
              <a:blipFill>
                <a:blip r:embed="rId27"/>
                <a:stretch>
                  <a:fillRect l="-946" t="-1163" b="-11628"/>
                </a:stretch>
              </a:blipFill>
            </p:spPr>
            <p:txBody>
              <a:bodyPr/>
              <a:lstStyle/>
              <a:p>
                <a:r>
                  <a:rPr lang="en-US">
                    <a:noFill/>
                  </a:rPr>
                  <a:t> </a:t>
                </a:r>
              </a:p>
            </p:txBody>
          </p:sp>
        </mc:Fallback>
      </mc:AlternateContent>
      <p:cxnSp>
        <p:nvCxnSpPr>
          <p:cNvPr id="183" name="Straight Connector 182">
            <a:extLst>
              <a:ext uri="{FF2B5EF4-FFF2-40B4-BE49-F238E27FC236}">
                <a16:creationId xmlns:a16="http://schemas.microsoft.com/office/drawing/2014/main" id="{4060526B-17C2-44B7-AA71-1301780C3135}"/>
              </a:ext>
            </a:extLst>
          </p:cNvPr>
          <p:cNvCxnSpPr>
            <a:cxnSpLocks/>
            <a:endCxn id="182" idx="1"/>
          </p:cNvCxnSpPr>
          <p:nvPr/>
        </p:nvCxnSpPr>
        <p:spPr>
          <a:xfrm flipV="1">
            <a:off x="9369472" y="2329721"/>
            <a:ext cx="540528" cy="779244"/>
          </a:xfrm>
          <a:prstGeom prst="line">
            <a:avLst/>
          </a:prstGeom>
        </p:spPr>
        <p:style>
          <a:lnRef idx="1">
            <a:schemeClr val="dk1"/>
          </a:lnRef>
          <a:fillRef idx="0">
            <a:schemeClr val="dk1"/>
          </a:fillRef>
          <a:effectRef idx="0">
            <a:schemeClr val="dk1"/>
          </a:effectRef>
          <a:fontRef idx="minor">
            <a:schemeClr val="tx1"/>
          </a:fontRef>
        </p:style>
      </p:cxnSp>
      <p:cxnSp>
        <p:nvCxnSpPr>
          <p:cNvPr id="186" name="Straight Connector 185">
            <a:extLst>
              <a:ext uri="{FF2B5EF4-FFF2-40B4-BE49-F238E27FC236}">
                <a16:creationId xmlns:a16="http://schemas.microsoft.com/office/drawing/2014/main" id="{7F3C8970-03DB-48A6-A0B2-C9E666329585}"/>
              </a:ext>
            </a:extLst>
          </p:cNvPr>
          <p:cNvCxnSpPr>
            <a:cxnSpLocks/>
          </p:cNvCxnSpPr>
          <p:nvPr/>
        </p:nvCxnSpPr>
        <p:spPr>
          <a:xfrm flipH="1">
            <a:off x="7438595" y="4046753"/>
            <a:ext cx="1364284" cy="868913"/>
          </a:xfrm>
          <a:prstGeom prst="line">
            <a:avLst/>
          </a:prstGeom>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793FFDD0-737C-47A3-8B3D-E94E0584AF3A}"/>
              </a:ext>
            </a:extLst>
          </p:cNvPr>
          <p:cNvCxnSpPr>
            <a:cxnSpLocks/>
            <a:endCxn id="93" idx="0"/>
          </p:cNvCxnSpPr>
          <p:nvPr/>
        </p:nvCxnSpPr>
        <p:spPr>
          <a:xfrm>
            <a:off x="2509290" y="3922580"/>
            <a:ext cx="860200" cy="1818142"/>
          </a:xfrm>
          <a:prstGeom prst="line">
            <a:avLst/>
          </a:prstGeom>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3" name="TextBox 92">
                <a:extLst>
                  <a:ext uri="{FF2B5EF4-FFF2-40B4-BE49-F238E27FC236}">
                    <a16:creationId xmlns:a16="http://schemas.microsoft.com/office/drawing/2014/main" id="{9B0265D7-9618-4D7E-AD75-1FE339A2580C}"/>
                  </a:ext>
                </a:extLst>
              </p:cNvPr>
              <p:cNvSpPr txBox="1"/>
              <p:nvPr/>
            </p:nvSpPr>
            <p:spPr>
              <a:xfrm>
                <a:off x="2522848" y="5740722"/>
                <a:ext cx="1693284" cy="582211"/>
              </a:xfrm>
              <a:prstGeom prst="rect">
                <a:avLst/>
              </a:prstGeom>
              <a:noFill/>
            </p:spPr>
            <p:txBody>
              <a:bodyPr wrap="square" rtlCol="0">
                <a:spAutoFit/>
              </a:bodyPr>
              <a:lstStyle/>
              <a:p>
                <a:r>
                  <a:rPr lang="en-US" sz="1400" b="1" i="1"/>
                  <a:t>Force by </a:t>
                </a:r>
                <a14:m>
                  <m:oMath xmlns:m="http://schemas.openxmlformats.org/officeDocument/2006/math">
                    <m:sSubSup>
                      <m:sSubSupPr>
                        <m:ctrlPr>
                          <a:rPr lang="en-DE" sz="1400" b="1" i="1" smtClean="0">
                            <a:effectLst/>
                            <a:latin typeface="Cambria Math" panose="02040503050406030204" pitchFamily="18" charset="0"/>
                          </a:rPr>
                        </m:ctrlPr>
                      </m:sSubSupPr>
                      <m:e>
                        <m:r>
                          <a:rPr lang="en-DE" sz="1400" b="1" i="1" smtClean="0">
                            <a:effectLst/>
                            <a:latin typeface="Cambria Math" panose="02040503050406030204" pitchFamily="18" charset="0"/>
                            <a:ea typeface="Cambria Math" panose="02040503050406030204" pitchFamily="18" charset="0"/>
                          </a:rPr>
                          <m:t>𝝈</m:t>
                        </m:r>
                      </m:e>
                      <m:sub>
                        <m:r>
                          <a:rPr lang="en-US" sz="1400" b="1" i="1" smtClean="0">
                            <a:effectLst/>
                            <a:latin typeface="Cambria Math" panose="02040503050406030204" pitchFamily="18" charset="0"/>
                          </a:rPr>
                          <m:t>𝒚𝒙</m:t>
                        </m:r>
                      </m:sub>
                      <m:sup>
                        <m:r>
                          <a:rPr lang="en-US" sz="1400" b="1" i="1" smtClean="0">
                            <a:effectLst/>
                            <a:latin typeface="Cambria Math" panose="02040503050406030204" pitchFamily="18" charset="0"/>
                          </a:rPr>
                          <m:t>𝟏</m:t>
                        </m:r>
                      </m:sup>
                    </m:sSubSup>
                  </m:oMath>
                </a14:m>
                <a:r>
                  <a:rPr lang="en-US" sz="1400" b="1" i="1"/>
                  <a:t> </a:t>
                </a:r>
              </a:p>
              <a:p>
                <a14:m>
                  <m:oMath xmlns:m="http://schemas.openxmlformats.org/officeDocument/2006/math">
                    <m:sSubSup>
                      <m:sSubSupPr>
                        <m:ctrlPr>
                          <a:rPr lang="en-DE" sz="1400" i="1">
                            <a:latin typeface="Cambria Math" panose="02040503050406030204" pitchFamily="18" charset="0"/>
                          </a:rPr>
                        </m:ctrlPr>
                      </m:sSubSupPr>
                      <m:e>
                        <m:r>
                          <a:rPr lang="en-US" sz="1400" b="0" i="1" smtClean="0">
                            <a:latin typeface="Cambria Math" panose="02040503050406030204" pitchFamily="18" charset="0"/>
                            <a:ea typeface="Cambria Math" panose="02040503050406030204" pitchFamily="18" charset="0"/>
                          </a:rPr>
                          <m:t>𝐹</m:t>
                        </m:r>
                      </m:e>
                      <m:sub>
                        <m:r>
                          <a:rPr lang="en-US" sz="1400" b="0" i="1">
                            <a:latin typeface="Cambria Math" panose="02040503050406030204" pitchFamily="18" charset="0"/>
                          </a:rPr>
                          <m:t>𝑦</m:t>
                        </m:r>
                        <m:r>
                          <a:rPr lang="en-US" sz="1400" b="0" i="1" smtClean="0">
                            <a:latin typeface="Cambria Math" panose="02040503050406030204" pitchFamily="18" charset="0"/>
                          </a:rPr>
                          <m:t>𝑧</m:t>
                        </m:r>
                      </m:sub>
                      <m:sup>
                        <m:r>
                          <a:rPr lang="en-US" sz="1400" b="0" i="1">
                            <a:latin typeface="Cambria Math" panose="02040503050406030204" pitchFamily="18" charset="0"/>
                          </a:rPr>
                          <m:t>1</m:t>
                        </m:r>
                      </m:sup>
                    </m:sSubSup>
                  </m:oMath>
                </a14:m>
                <a:r>
                  <a:rPr lang="en-US" sz="1400"/>
                  <a:t> =</a:t>
                </a:r>
                <a14:m>
                  <m:oMath xmlns:m="http://schemas.openxmlformats.org/officeDocument/2006/math">
                    <m:sSubSup>
                      <m:sSubSupPr>
                        <m:ctrlPr>
                          <a:rPr lang="en-DE" sz="1400" i="1">
                            <a:latin typeface="Cambria Math" panose="02040503050406030204" pitchFamily="18" charset="0"/>
                          </a:rPr>
                        </m:ctrlPr>
                      </m:sSubSupPr>
                      <m:e>
                        <m:r>
                          <a:rPr lang="en-DE" sz="1400" b="0" i="1">
                            <a:latin typeface="Cambria Math" panose="02040503050406030204" pitchFamily="18" charset="0"/>
                            <a:ea typeface="Cambria Math" panose="02040503050406030204" pitchFamily="18" charset="0"/>
                          </a:rPr>
                          <m:t>𝜎</m:t>
                        </m:r>
                      </m:e>
                      <m:sub>
                        <m:r>
                          <a:rPr lang="en-US" sz="1400" b="0" i="1">
                            <a:latin typeface="Cambria Math" panose="02040503050406030204" pitchFamily="18" charset="0"/>
                          </a:rPr>
                          <m:t>𝑦</m:t>
                        </m:r>
                      </m:sub>
                      <m:sup>
                        <m:r>
                          <a:rPr lang="en-US" sz="1400" b="0" i="1">
                            <a:latin typeface="Cambria Math" panose="02040503050406030204" pitchFamily="18" charset="0"/>
                          </a:rPr>
                          <m:t>1</m:t>
                        </m:r>
                      </m:sup>
                    </m:sSubSup>
                    <m:r>
                      <a:rPr lang="en-US" sz="1400" b="0" i="1">
                        <a:latin typeface="Cambria Math" panose="02040503050406030204" pitchFamily="18" charset="0"/>
                        <a:ea typeface="Cambria Math" panose="02040503050406030204" pitchFamily="18" charset="0"/>
                      </a:rPr>
                      <m:t>×</m:t>
                    </m:r>
                    <m:r>
                      <a:rPr lang="en-US" sz="1400" i="1" smtClean="0">
                        <a:solidFill>
                          <a:srgbClr val="00B050"/>
                        </a:solidFill>
                        <a:latin typeface="Cambria Math" panose="02040503050406030204" pitchFamily="18" charset="0"/>
                        <a:ea typeface="Cambria Math" panose="02040503050406030204" pitchFamily="18" charset="0"/>
                      </a:rPr>
                      <m:t>∆</m:t>
                    </m:r>
                    <m:r>
                      <a:rPr lang="en-US" sz="1400" b="0" i="1" smtClean="0">
                        <a:solidFill>
                          <a:srgbClr val="00B050"/>
                        </a:solidFill>
                        <a:latin typeface="Cambria Math" panose="02040503050406030204" pitchFamily="18" charset="0"/>
                        <a:ea typeface="Cambria Math" panose="02040503050406030204" pitchFamily="18" charset="0"/>
                      </a:rPr>
                      <m:t>𝑥</m:t>
                    </m:r>
                    <m:r>
                      <a:rPr lang="en-US" sz="1400" b="0" i="1" smtClean="0">
                        <a:latin typeface="Cambria Math" panose="02040503050406030204" pitchFamily="18" charset="0"/>
                        <a:ea typeface="Cambria Math" panose="02040503050406030204" pitchFamily="18" charset="0"/>
                      </a:rPr>
                      <m:t>×</m:t>
                    </m:r>
                    <m:r>
                      <a:rPr lang="en-US" sz="1400" b="0" i="1" smtClean="0">
                        <a:solidFill>
                          <a:srgbClr val="00B050"/>
                        </a:solidFill>
                        <a:latin typeface="Cambria Math" panose="02040503050406030204" pitchFamily="18" charset="0"/>
                        <a:ea typeface="Cambria Math" panose="02040503050406030204" pitchFamily="18" charset="0"/>
                      </a:rPr>
                      <m:t>∆</m:t>
                    </m:r>
                    <m:r>
                      <a:rPr lang="en-US" sz="1400" b="0" i="1" smtClean="0">
                        <a:solidFill>
                          <a:srgbClr val="00B050"/>
                        </a:solidFill>
                        <a:latin typeface="Cambria Math" panose="02040503050406030204" pitchFamily="18" charset="0"/>
                        <a:ea typeface="Cambria Math" panose="02040503050406030204" pitchFamily="18" charset="0"/>
                      </a:rPr>
                      <m:t>𝑧</m:t>
                    </m:r>
                  </m:oMath>
                </a14:m>
                <a:endParaRPr lang="en-US" sz="1400"/>
              </a:p>
            </p:txBody>
          </p:sp>
        </mc:Choice>
        <mc:Fallback xmlns="">
          <p:sp>
            <p:nvSpPr>
              <p:cNvPr id="93" name="TextBox 92">
                <a:extLst>
                  <a:ext uri="{FF2B5EF4-FFF2-40B4-BE49-F238E27FC236}">
                    <a16:creationId xmlns:a16="http://schemas.microsoft.com/office/drawing/2014/main" id="{9B0265D7-9618-4D7E-AD75-1FE339A2580C}"/>
                  </a:ext>
                </a:extLst>
              </p:cNvPr>
              <p:cNvSpPr txBox="1">
                <a:spLocks noRot="1" noChangeAspect="1" noMove="1" noResize="1" noEditPoints="1" noAdjustHandles="1" noChangeArrowheads="1" noChangeShapeType="1" noTextEdit="1"/>
              </p:cNvSpPr>
              <p:nvPr/>
            </p:nvSpPr>
            <p:spPr>
              <a:xfrm>
                <a:off x="2522848" y="5740722"/>
                <a:ext cx="1693284" cy="582211"/>
              </a:xfrm>
              <a:prstGeom prst="rect">
                <a:avLst/>
              </a:prstGeom>
              <a:blipFill>
                <a:blip r:embed="rId28"/>
                <a:stretch>
                  <a:fillRect l="-1079" b="-6316"/>
                </a:stretch>
              </a:blipFill>
            </p:spPr>
            <p:txBody>
              <a:bodyPr/>
              <a:lstStyle/>
              <a:p>
                <a:r>
                  <a:rPr lang="en-US">
                    <a:noFill/>
                  </a:rPr>
                  <a:t> </a:t>
                </a:r>
              </a:p>
            </p:txBody>
          </p:sp>
        </mc:Fallback>
      </mc:AlternateContent>
    </p:spTree>
    <p:extLst>
      <p:ext uri="{BB962C8B-B14F-4D97-AF65-F5344CB8AC3E}">
        <p14:creationId xmlns:p14="http://schemas.microsoft.com/office/powerpoint/2010/main" val="38576235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8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131" grpId="0"/>
      <p:bldP spid="170" grpId="0"/>
      <p:bldP spid="174" grpId="0"/>
      <p:bldP spid="178" grpId="0"/>
      <p:bldP spid="181" grpId="0"/>
      <p:bldP spid="1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Freeform: Shape 240">
            <a:extLst>
              <a:ext uri="{FF2B5EF4-FFF2-40B4-BE49-F238E27FC236}">
                <a16:creationId xmlns:a16="http://schemas.microsoft.com/office/drawing/2014/main" id="{48FB34F3-14D7-40BD-8878-879C37917FD3}"/>
              </a:ext>
            </a:extLst>
          </p:cNvPr>
          <p:cNvSpPr>
            <a:spLocks noChangeAspect="1"/>
          </p:cNvSpPr>
          <p:nvPr/>
        </p:nvSpPr>
        <p:spPr>
          <a:xfrm>
            <a:off x="3128671" y="2106784"/>
            <a:ext cx="1134785" cy="1632180"/>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rgbClr val="00B050"/>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8" name="Picture 237">
            <a:extLst>
              <a:ext uri="{FF2B5EF4-FFF2-40B4-BE49-F238E27FC236}">
                <a16:creationId xmlns:a16="http://schemas.microsoft.com/office/drawing/2014/main" id="{D1B573C4-3E48-490C-844F-C8E5BA10A362}"/>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620831" y="2490667"/>
            <a:ext cx="1882881" cy="2043675"/>
          </a:xfrm>
          <a:prstGeom prst="rect">
            <a:avLst/>
          </a:prstGeom>
        </p:spPr>
      </p:pic>
      <p:sp>
        <p:nvSpPr>
          <p:cNvPr id="3" name="Title 2">
            <a:extLst>
              <a:ext uri="{FF2B5EF4-FFF2-40B4-BE49-F238E27FC236}">
                <a16:creationId xmlns:a16="http://schemas.microsoft.com/office/drawing/2014/main" id="{4D403C33-6C29-4737-A7B3-20C9236B16F8}"/>
              </a:ext>
            </a:extLst>
          </p:cNvPr>
          <p:cNvSpPr>
            <a:spLocks noGrp="1"/>
          </p:cNvSpPr>
          <p:nvPr>
            <p:ph type="title"/>
          </p:nvPr>
        </p:nvSpPr>
        <p:spPr/>
        <p:txBody>
          <a:bodyPr/>
          <a:lstStyle/>
          <a:p>
            <a:r>
              <a:rPr lang="en-GB"/>
              <a:t>Local Equilibrium – Stress Component Pairs &amp; Force Balance</a:t>
            </a:r>
          </a:p>
        </p:txBody>
      </p:sp>
      <p:sp>
        <p:nvSpPr>
          <p:cNvPr id="121" name="TextBox 120">
            <a:extLst>
              <a:ext uri="{FF2B5EF4-FFF2-40B4-BE49-F238E27FC236}">
                <a16:creationId xmlns:a16="http://schemas.microsoft.com/office/drawing/2014/main" id="{11131E86-70F9-456E-ADD9-B17BABCAF164}"/>
              </a:ext>
            </a:extLst>
          </p:cNvPr>
          <p:cNvSpPr txBox="1"/>
          <p:nvPr/>
        </p:nvSpPr>
        <p:spPr>
          <a:xfrm>
            <a:off x="609601" y="1127299"/>
            <a:ext cx="2489015" cy="369332"/>
          </a:xfrm>
          <a:prstGeom prst="rect">
            <a:avLst/>
          </a:prstGeom>
          <a:noFill/>
        </p:spPr>
        <p:txBody>
          <a:bodyPr wrap="none" rtlCol="0">
            <a:spAutoFit/>
          </a:bodyPr>
          <a:lstStyle/>
          <a:p>
            <a:r>
              <a:rPr lang="en-US" b="1"/>
              <a:t>Stress Component Pairs </a:t>
            </a:r>
          </a:p>
        </p:txBody>
      </p:sp>
      <p:sp>
        <p:nvSpPr>
          <p:cNvPr id="132" name="TextBox 131">
            <a:extLst>
              <a:ext uri="{FF2B5EF4-FFF2-40B4-BE49-F238E27FC236}">
                <a16:creationId xmlns:a16="http://schemas.microsoft.com/office/drawing/2014/main" id="{5A24F7F6-0858-4EFE-8E51-D2730BE2CE46}"/>
              </a:ext>
            </a:extLst>
          </p:cNvPr>
          <p:cNvSpPr txBox="1"/>
          <p:nvPr/>
        </p:nvSpPr>
        <p:spPr>
          <a:xfrm>
            <a:off x="6360975" y="1127299"/>
            <a:ext cx="1502655" cy="369332"/>
          </a:xfrm>
          <a:prstGeom prst="rect">
            <a:avLst/>
          </a:prstGeom>
          <a:noFill/>
        </p:spPr>
        <p:txBody>
          <a:bodyPr wrap="none" rtlCol="0">
            <a:spAutoFit/>
          </a:bodyPr>
          <a:lstStyle/>
          <a:p>
            <a:r>
              <a:rPr lang="en-US" b="1"/>
              <a:t>Force Balance</a:t>
            </a:r>
          </a:p>
        </p:txBody>
      </p:sp>
      <p:sp>
        <p:nvSpPr>
          <p:cNvPr id="140" name="TextBox 139">
            <a:extLst>
              <a:ext uri="{FF2B5EF4-FFF2-40B4-BE49-F238E27FC236}">
                <a16:creationId xmlns:a16="http://schemas.microsoft.com/office/drawing/2014/main" id="{7B8AEE51-9274-431A-92F7-219A2E99A406}"/>
              </a:ext>
            </a:extLst>
          </p:cNvPr>
          <p:cNvSpPr txBox="1"/>
          <p:nvPr/>
        </p:nvSpPr>
        <p:spPr>
          <a:xfrm>
            <a:off x="6356752" y="1511296"/>
            <a:ext cx="5223119" cy="307777"/>
          </a:xfrm>
          <a:prstGeom prst="rect">
            <a:avLst/>
          </a:prstGeom>
          <a:noFill/>
        </p:spPr>
        <p:txBody>
          <a:bodyPr wrap="square" rtlCol="0">
            <a:spAutoFit/>
          </a:bodyPr>
          <a:lstStyle/>
          <a:p>
            <a:pPr marL="285750" indent="-285750">
              <a:buFont typeface="Arial" panose="020B0604020202020204" pitchFamily="34" charset="0"/>
              <a:buChar char="•"/>
            </a:pPr>
            <a:r>
              <a:rPr lang="en-GB" sz="1400" i="1"/>
              <a:t>Force balance is illustrated for a forces acting in y-direction</a:t>
            </a:r>
          </a:p>
        </p:txBody>
      </p:sp>
      <p:cxnSp>
        <p:nvCxnSpPr>
          <p:cNvPr id="141" name="Straight Connector 140">
            <a:extLst>
              <a:ext uri="{FF2B5EF4-FFF2-40B4-BE49-F238E27FC236}">
                <a16:creationId xmlns:a16="http://schemas.microsoft.com/office/drawing/2014/main" id="{B4FADCEB-1823-4EFB-9A52-E730B917CDD8}"/>
              </a:ext>
            </a:extLst>
          </p:cNvPr>
          <p:cNvCxnSpPr>
            <a:cxnSpLocks/>
          </p:cNvCxnSpPr>
          <p:nvPr/>
        </p:nvCxnSpPr>
        <p:spPr>
          <a:xfrm>
            <a:off x="6084168" y="834108"/>
            <a:ext cx="0" cy="543733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B6F7DCE8-04BB-45AF-B904-AE584EEDB5BC}"/>
              </a:ext>
            </a:extLst>
          </p:cNvPr>
          <p:cNvSpPr txBox="1"/>
          <p:nvPr/>
        </p:nvSpPr>
        <p:spPr>
          <a:xfrm>
            <a:off x="612128" y="1472600"/>
            <a:ext cx="5339853" cy="523220"/>
          </a:xfrm>
          <a:prstGeom prst="rect">
            <a:avLst/>
          </a:prstGeom>
          <a:noFill/>
        </p:spPr>
        <p:txBody>
          <a:bodyPr wrap="square" rtlCol="0">
            <a:spAutoFit/>
          </a:bodyPr>
          <a:lstStyle/>
          <a:p>
            <a:pPr marL="285750" indent="-285750">
              <a:buFont typeface="Arial" panose="020B0604020202020204" pitchFamily="34" charset="0"/>
              <a:buChar char="•"/>
            </a:pPr>
            <a:r>
              <a:rPr lang="en-GB" sz="1400" i="1"/>
              <a:t>Here we focus on the stresses in y-direction only</a:t>
            </a:r>
          </a:p>
          <a:p>
            <a:pPr marL="285750" indent="-285750">
              <a:buFont typeface="Arial" panose="020B0604020202020204" pitchFamily="34" charset="0"/>
              <a:buChar char="•"/>
            </a:pPr>
            <a:r>
              <a:rPr lang="en-GB" sz="1400" i="1"/>
              <a:t>Theory is exemplified based on one pair of opposing surfaces only</a:t>
            </a:r>
          </a:p>
        </p:txBody>
      </p:sp>
      <p:sp>
        <p:nvSpPr>
          <p:cNvPr id="222" name="Freeform: Shape 221">
            <a:extLst>
              <a:ext uri="{FF2B5EF4-FFF2-40B4-BE49-F238E27FC236}">
                <a16:creationId xmlns:a16="http://schemas.microsoft.com/office/drawing/2014/main" id="{E9032058-FB2B-4D27-B424-4FCD0010D85C}"/>
              </a:ext>
            </a:extLst>
          </p:cNvPr>
          <p:cNvSpPr>
            <a:spLocks noChangeAspect="1"/>
          </p:cNvSpPr>
          <p:nvPr/>
        </p:nvSpPr>
        <p:spPr>
          <a:xfrm>
            <a:off x="1118502" y="3718252"/>
            <a:ext cx="1134785" cy="1632180"/>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rgbClr val="00B050"/>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9" name="Picture 238">
            <a:extLst>
              <a:ext uri="{FF2B5EF4-FFF2-40B4-BE49-F238E27FC236}">
                <a16:creationId xmlns:a16="http://schemas.microsoft.com/office/drawing/2014/main" id="{2776508C-EFC9-4AA4-9A7A-86D3E469BC32}"/>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23304" y="2184137"/>
            <a:ext cx="932136" cy="832266"/>
          </a:xfrm>
          <a:prstGeom prst="rect">
            <a:avLst/>
          </a:prstGeom>
        </p:spPr>
      </p:pic>
      <p:grpSp>
        <p:nvGrpSpPr>
          <p:cNvPr id="7" name="Group 6">
            <a:extLst>
              <a:ext uri="{FF2B5EF4-FFF2-40B4-BE49-F238E27FC236}">
                <a16:creationId xmlns:a16="http://schemas.microsoft.com/office/drawing/2014/main" id="{1F4338E4-78DE-4946-9FE9-0208837ADF56}"/>
              </a:ext>
            </a:extLst>
          </p:cNvPr>
          <p:cNvGrpSpPr/>
          <p:nvPr/>
        </p:nvGrpSpPr>
        <p:grpSpPr>
          <a:xfrm>
            <a:off x="511876" y="4437112"/>
            <a:ext cx="1042861" cy="1162947"/>
            <a:chOff x="3860025" y="4394025"/>
            <a:chExt cx="1042861" cy="1162947"/>
          </a:xfrm>
        </p:grpSpPr>
        <p:cxnSp>
          <p:nvCxnSpPr>
            <p:cNvPr id="249" name="Straight Arrow Connector 248">
              <a:extLst>
                <a:ext uri="{FF2B5EF4-FFF2-40B4-BE49-F238E27FC236}">
                  <a16:creationId xmlns:a16="http://schemas.microsoft.com/office/drawing/2014/main" id="{B04DE3B2-D660-4C59-9086-2DEA698A0DEC}"/>
                </a:ext>
              </a:extLst>
            </p:cNvPr>
            <p:cNvCxnSpPr>
              <a:cxnSpLocks/>
            </p:cNvCxnSpPr>
            <p:nvPr/>
          </p:nvCxnSpPr>
          <p:spPr>
            <a:xfrm flipV="1">
              <a:off x="4277579" y="4738704"/>
              <a:ext cx="0" cy="355852"/>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50" name="Straight Arrow Connector 249">
              <a:extLst>
                <a:ext uri="{FF2B5EF4-FFF2-40B4-BE49-F238E27FC236}">
                  <a16:creationId xmlns:a16="http://schemas.microsoft.com/office/drawing/2014/main" id="{91A2268E-7521-4843-AEB8-9C64D953D0F6}"/>
                </a:ext>
              </a:extLst>
            </p:cNvPr>
            <p:cNvCxnSpPr>
              <a:cxnSpLocks/>
            </p:cNvCxnSpPr>
            <p:nvPr/>
          </p:nvCxnSpPr>
          <p:spPr>
            <a:xfrm rot="10800000" flipV="1">
              <a:off x="4078897" y="5077801"/>
              <a:ext cx="204588" cy="177927"/>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51" name="Straight Arrow Connector 250">
              <a:extLst>
                <a:ext uri="{FF2B5EF4-FFF2-40B4-BE49-F238E27FC236}">
                  <a16:creationId xmlns:a16="http://schemas.microsoft.com/office/drawing/2014/main" id="{9864CDF5-29A4-4173-8A3C-1DFA36BF7852}"/>
                </a:ext>
              </a:extLst>
            </p:cNvPr>
            <p:cNvCxnSpPr>
              <a:cxnSpLocks/>
            </p:cNvCxnSpPr>
            <p:nvPr/>
          </p:nvCxnSpPr>
          <p:spPr>
            <a:xfrm rot="10800000" flipH="1" flipV="1">
              <a:off x="4272509" y="5085184"/>
              <a:ext cx="281282" cy="8896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2" name="TextBox 251">
                  <a:extLst>
                    <a:ext uri="{FF2B5EF4-FFF2-40B4-BE49-F238E27FC236}">
                      <a16:creationId xmlns:a16="http://schemas.microsoft.com/office/drawing/2014/main" id="{593C386F-FCC4-42D6-AF14-EA27B7DB84AB}"/>
                    </a:ext>
                  </a:extLst>
                </p:cNvPr>
                <p:cNvSpPr txBox="1"/>
                <p:nvPr/>
              </p:nvSpPr>
              <p:spPr>
                <a:xfrm>
                  <a:off x="4072418" y="4394025"/>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𝒚𝒛</m:t>
                            </m:r>
                          </m:sub>
                          <m:sup>
                            <m:r>
                              <a:rPr lang="en-US" sz="1400" b="1" i="1" smtClean="0">
                                <a:solidFill>
                                  <a:srgbClr val="0070C0"/>
                                </a:solidFill>
                                <a:effectLst/>
                                <a:latin typeface="Cambria Math" panose="02040503050406030204" pitchFamily="18" charset="0"/>
                              </a:rPr>
                              <m:t>𝟏</m:t>
                            </m:r>
                          </m:sup>
                        </m:sSubSup>
                      </m:oMath>
                    </m:oMathPara>
                  </a14:m>
                  <a:endParaRPr lang="en-DE" sz="1400" b="1">
                    <a:solidFill>
                      <a:srgbClr val="0070C0"/>
                    </a:solidFill>
                  </a:endParaRPr>
                </a:p>
              </p:txBody>
            </p:sp>
          </mc:Choice>
          <mc:Fallback xmlns="">
            <p:sp>
              <p:nvSpPr>
                <p:cNvPr id="252" name="TextBox 251">
                  <a:extLst>
                    <a:ext uri="{FF2B5EF4-FFF2-40B4-BE49-F238E27FC236}">
                      <a16:creationId xmlns:a16="http://schemas.microsoft.com/office/drawing/2014/main" id="{593C386F-FCC4-42D6-AF14-EA27B7DB84AB}"/>
                    </a:ext>
                  </a:extLst>
                </p:cNvPr>
                <p:cNvSpPr txBox="1">
                  <a:spLocks noRot="1" noChangeAspect="1" noMove="1" noResize="1" noEditPoints="1" noAdjustHandles="1" noChangeArrowheads="1" noChangeShapeType="1" noTextEdit="1"/>
                </p:cNvSpPr>
                <p:nvPr/>
              </p:nvSpPr>
              <p:spPr>
                <a:xfrm>
                  <a:off x="4072418" y="4394025"/>
                  <a:ext cx="421499" cy="33727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3" name="TextBox 252">
                  <a:extLst>
                    <a:ext uri="{FF2B5EF4-FFF2-40B4-BE49-F238E27FC236}">
                      <a16:creationId xmlns:a16="http://schemas.microsoft.com/office/drawing/2014/main" id="{A5C95E8C-A482-411A-9DA4-FDB6F337E722}"/>
                    </a:ext>
                  </a:extLst>
                </p:cNvPr>
                <p:cNvSpPr txBox="1"/>
                <p:nvPr/>
              </p:nvSpPr>
              <p:spPr>
                <a:xfrm>
                  <a:off x="4481387" y="5058372"/>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rPr>
                              <m:t>𝒚𝒙</m:t>
                            </m:r>
                          </m:sub>
                          <m:sup>
                            <m:r>
                              <a:rPr lang="en-US" sz="1400" b="1" i="1" smtClean="0">
                                <a:solidFill>
                                  <a:srgbClr val="FF0000"/>
                                </a:solidFill>
                                <a:effectLst/>
                                <a:latin typeface="Cambria Math" panose="02040503050406030204" pitchFamily="18" charset="0"/>
                              </a:rPr>
                              <m:t>𝟏</m:t>
                            </m:r>
                          </m:sup>
                        </m:sSubSup>
                      </m:oMath>
                    </m:oMathPara>
                  </a14:m>
                  <a:endParaRPr lang="en-DE" sz="1400" b="1">
                    <a:solidFill>
                      <a:srgbClr val="FF0000"/>
                    </a:solidFill>
                  </a:endParaRPr>
                </a:p>
              </p:txBody>
            </p:sp>
          </mc:Choice>
          <mc:Fallback xmlns="">
            <p:sp>
              <p:nvSpPr>
                <p:cNvPr id="253" name="TextBox 252">
                  <a:extLst>
                    <a:ext uri="{FF2B5EF4-FFF2-40B4-BE49-F238E27FC236}">
                      <a16:creationId xmlns:a16="http://schemas.microsoft.com/office/drawing/2014/main" id="{A5C95E8C-A482-411A-9DA4-FDB6F337E722}"/>
                    </a:ext>
                  </a:extLst>
                </p:cNvPr>
                <p:cNvSpPr txBox="1">
                  <a:spLocks noRot="1" noChangeAspect="1" noMove="1" noResize="1" noEditPoints="1" noAdjustHandles="1" noChangeArrowheads="1" noChangeShapeType="1" noTextEdit="1"/>
                </p:cNvSpPr>
                <p:nvPr/>
              </p:nvSpPr>
              <p:spPr>
                <a:xfrm>
                  <a:off x="4481387" y="5058372"/>
                  <a:ext cx="421499" cy="33727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4" name="TextBox 253">
                  <a:extLst>
                    <a:ext uri="{FF2B5EF4-FFF2-40B4-BE49-F238E27FC236}">
                      <a16:creationId xmlns:a16="http://schemas.microsoft.com/office/drawing/2014/main" id="{BBE33F80-0C86-4157-9C8A-6616DC32A867}"/>
                    </a:ext>
                  </a:extLst>
                </p:cNvPr>
                <p:cNvSpPr txBox="1"/>
                <p:nvPr/>
              </p:nvSpPr>
              <p:spPr>
                <a:xfrm>
                  <a:off x="3860025" y="5219700"/>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rPr>
                              <m:t>𝒚𝒚</m:t>
                            </m:r>
                          </m:sub>
                          <m:sup>
                            <m:r>
                              <a:rPr lang="en-US" sz="1400" b="1" i="1" smtClean="0">
                                <a:solidFill>
                                  <a:srgbClr val="00B050"/>
                                </a:solidFill>
                                <a:effectLst/>
                                <a:latin typeface="Cambria Math" panose="02040503050406030204" pitchFamily="18" charset="0"/>
                              </a:rPr>
                              <m:t>𝟏</m:t>
                            </m:r>
                          </m:sup>
                        </m:sSubSup>
                      </m:oMath>
                    </m:oMathPara>
                  </a14:m>
                  <a:endParaRPr lang="en-DE" sz="1400" b="1">
                    <a:solidFill>
                      <a:srgbClr val="00B050"/>
                    </a:solidFill>
                  </a:endParaRPr>
                </a:p>
              </p:txBody>
            </p:sp>
          </mc:Choice>
          <mc:Fallback xmlns="">
            <p:sp>
              <p:nvSpPr>
                <p:cNvPr id="254" name="TextBox 253">
                  <a:extLst>
                    <a:ext uri="{FF2B5EF4-FFF2-40B4-BE49-F238E27FC236}">
                      <a16:creationId xmlns:a16="http://schemas.microsoft.com/office/drawing/2014/main" id="{BBE33F80-0C86-4157-9C8A-6616DC32A867}"/>
                    </a:ext>
                  </a:extLst>
                </p:cNvPr>
                <p:cNvSpPr txBox="1">
                  <a:spLocks noRot="1" noChangeAspect="1" noMove="1" noResize="1" noEditPoints="1" noAdjustHandles="1" noChangeArrowheads="1" noChangeShapeType="1" noTextEdit="1"/>
                </p:cNvSpPr>
                <p:nvPr/>
              </p:nvSpPr>
              <p:spPr>
                <a:xfrm>
                  <a:off x="3860025" y="5219700"/>
                  <a:ext cx="421499" cy="337272"/>
                </a:xfrm>
                <a:prstGeom prst="rect">
                  <a:avLst/>
                </a:prstGeom>
                <a:blipFill>
                  <a:blip r:embed="rId8"/>
                  <a:stretch>
                    <a:fillRect/>
                  </a:stretch>
                </a:blipFill>
              </p:spPr>
              <p:txBody>
                <a:bodyPr/>
                <a:lstStyle/>
                <a:p>
                  <a:r>
                    <a:rPr lang="en-US">
                      <a:noFill/>
                    </a:rPr>
                    <a:t> </a:t>
                  </a:r>
                </a:p>
              </p:txBody>
            </p:sp>
          </mc:Fallback>
        </mc:AlternateContent>
      </p:grpSp>
      <p:grpSp>
        <p:nvGrpSpPr>
          <p:cNvPr id="255" name="Group 254">
            <a:extLst>
              <a:ext uri="{FF2B5EF4-FFF2-40B4-BE49-F238E27FC236}">
                <a16:creationId xmlns:a16="http://schemas.microsoft.com/office/drawing/2014/main" id="{29E6201E-D363-4852-9239-A5851D372215}"/>
              </a:ext>
            </a:extLst>
          </p:cNvPr>
          <p:cNvGrpSpPr/>
          <p:nvPr/>
        </p:nvGrpSpPr>
        <p:grpSpPr>
          <a:xfrm>
            <a:off x="3945848" y="2018596"/>
            <a:ext cx="1453445" cy="1124264"/>
            <a:chOff x="3542417" y="4305837"/>
            <a:chExt cx="1453445" cy="1124264"/>
          </a:xfrm>
        </p:grpSpPr>
        <p:cxnSp>
          <p:nvCxnSpPr>
            <p:cNvPr id="256" name="Straight Arrow Connector 255">
              <a:extLst>
                <a:ext uri="{FF2B5EF4-FFF2-40B4-BE49-F238E27FC236}">
                  <a16:creationId xmlns:a16="http://schemas.microsoft.com/office/drawing/2014/main" id="{7A305BCB-600A-45F1-82AC-680B31290372}"/>
                </a:ext>
              </a:extLst>
            </p:cNvPr>
            <p:cNvCxnSpPr>
              <a:cxnSpLocks/>
            </p:cNvCxnSpPr>
            <p:nvPr/>
          </p:nvCxnSpPr>
          <p:spPr>
            <a:xfrm>
              <a:off x="4277579" y="4738704"/>
              <a:ext cx="0" cy="355852"/>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57" name="Straight Arrow Connector 256">
              <a:extLst>
                <a:ext uri="{FF2B5EF4-FFF2-40B4-BE49-F238E27FC236}">
                  <a16:creationId xmlns:a16="http://schemas.microsoft.com/office/drawing/2014/main" id="{ED76FE35-8670-4534-A915-E43BE8B1C96C}"/>
                </a:ext>
              </a:extLst>
            </p:cNvPr>
            <p:cNvCxnSpPr>
              <a:cxnSpLocks/>
            </p:cNvCxnSpPr>
            <p:nvPr/>
          </p:nvCxnSpPr>
          <p:spPr>
            <a:xfrm flipV="1">
              <a:off x="4265955" y="4486688"/>
              <a:ext cx="336284" cy="258525"/>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58" name="Straight Arrow Connector 257">
              <a:extLst>
                <a:ext uri="{FF2B5EF4-FFF2-40B4-BE49-F238E27FC236}">
                  <a16:creationId xmlns:a16="http://schemas.microsoft.com/office/drawing/2014/main" id="{2F7497C5-1D7C-4456-967B-3DF810202158}"/>
                </a:ext>
              </a:extLst>
            </p:cNvPr>
            <p:cNvCxnSpPr>
              <a:cxnSpLocks/>
            </p:cNvCxnSpPr>
            <p:nvPr/>
          </p:nvCxnSpPr>
          <p:spPr>
            <a:xfrm flipH="1" flipV="1">
              <a:off x="3930133" y="4636336"/>
              <a:ext cx="359071" cy="103218"/>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9" name="TextBox 258">
                  <a:extLst>
                    <a:ext uri="{FF2B5EF4-FFF2-40B4-BE49-F238E27FC236}">
                      <a16:creationId xmlns:a16="http://schemas.microsoft.com/office/drawing/2014/main" id="{7DD01D74-3AB1-4B50-943D-FF3E5F1A1430}"/>
                    </a:ext>
                  </a:extLst>
                </p:cNvPr>
                <p:cNvSpPr txBox="1"/>
                <p:nvPr/>
              </p:nvSpPr>
              <p:spPr>
                <a:xfrm>
                  <a:off x="4021472" y="5092829"/>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𝒚𝒛</m:t>
                            </m:r>
                          </m:sub>
                          <m:sup>
                            <m:r>
                              <a:rPr lang="en-US" sz="1400" b="1" i="1" smtClean="0">
                                <a:solidFill>
                                  <a:srgbClr val="0070C0"/>
                                </a:solidFill>
                                <a:effectLst/>
                                <a:latin typeface="Cambria Math" panose="02040503050406030204" pitchFamily="18" charset="0"/>
                              </a:rPr>
                              <m:t>𝟐</m:t>
                            </m:r>
                          </m:sup>
                        </m:sSubSup>
                      </m:oMath>
                    </m:oMathPara>
                  </a14:m>
                  <a:endParaRPr lang="en-DE" sz="1400" b="1">
                    <a:solidFill>
                      <a:srgbClr val="0070C0"/>
                    </a:solidFill>
                  </a:endParaRPr>
                </a:p>
              </p:txBody>
            </p:sp>
          </mc:Choice>
          <mc:Fallback xmlns="">
            <p:sp>
              <p:nvSpPr>
                <p:cNvPr id="259" name="TextBox 258">
                  <a:extLst>
                    <a:ext uri="{FF2B5EF4-FFF2-40B4-BE49-F238E27FC236}">
                      <a16:creationId xmlns:a16="http://schemas.microsoft.com/office/drawing/2014/main" id="{7DD01D74-3AB1-4B50-943D-FF3E5F1A1430}"/>
                    </a:ext>
                  </a:extLst>
                </p:cNvPr>
                <p:cNvSpPr txBox="1">
                  <a:spLocks noRot="1" noChangeAspect="1" noMove="1" noResize="1" noEditPoints="1" noAdjustHandles="1" noChangeArrowheads="1" noChangeShapeType="1" noTextEdit="1"/>
                </p:cNvSpPr>
                <p:nvPr/>
              </p:nvSpPr>
              <p:spPr>
                <a:xfrm>
                  <a:off x="4021472" y="5092829"/>
                  <a:ext cx="421499" cy="33727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0" name="TextBox 259">
                  <a:extLst>
                    <a:ext uri="{FF2B5EF4-FFF2-40B4-BE49-F238E27FC236}">
                      <a16:creationId xmlns:a16="http://schemas.microsoft.com/office/drawing/2014/main" id="{7A5FF97A-EC2C-4438-A595-09039823AF4C}"/>
                    </a:ext>
                  </a:extLst>
                </p:cNvPr>
                <p:cNvSpPr txBox="1"/>
                <p:nvPr/>
              </p:nvSpPr>
              <p:spPr>
                <a:xfrm>
                  <a:off x="3542417" y="4305837"/>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rPr>
                              <m:t>𝒚𝒙</m:t>
                            </m:r>
                          </m:sub>
                          <m:sup>
                            <m:r>
                              <a:rPr lang="en-US" sz="1400" b="1" i="1" smtClean="0">
                                <a:solidFill>
                                  <a:srgbClr val="FF0000"/>
                                </a:solidFill>
                                <a:effectLst/>
                                <a:latin typeface="Cambria Math" panose="02040503050406030204" pitchFamily="18" charset="0"/>
                              </a:rPr>
                              <m:t>𝟐</m:t>
                            </m:r>
                          </m:sup>
                        </m:sSubSup>
                      </m:oMath>
                    </m:oMathPara>
                  </a14:m>
                  <a:endParaRPr lang="en-DE" sz="1400" b="1">
                    <a:solidFill>
                      <a:srgbClr val="FF0000"/>
                    </a:solidFill>
                  </a:endParaRPr>
                </a:p>
              </p:txBody>
            </p:sp>
          </mc:Choice>
          <mc:Fallback xmlns="">
            <p:sp>
              <p:nvSpPr>
                <p:cNvPr id="260" name="TextBox 259">
                  <a:extLst>
                    <a:ext uri="{FF2B5EF4-FFF2-40B4-BE49-F238E27FC236}">
                      <a16:creationId xmlns:a16="http://schemas.microsoft.com/office/drawing/2014/main" id="{7A5FF97A-EC2C-4438-A595-09039823AF4C}"/>
                    </a:ext>
                  </a:extLst>
                </p:cNvPr>
                <p:cNvSpPr txBox="1">
                  <a:spLocks noRot="1" noChangeAspect="1" noMove="1" noResize="1" noEditPoints="1" noAdjustHandles="1" noChangeArrowheads="1" noChangeShapeType="1" noTextEdit="1"/>
                </p:cNvSpPr>
                <p:nvPr/>
              </p:nvSpPr>
              <p:spPr>
                <a:xfrm>
                  <a:off x="3542417" y="4305837"/>
                  <a:ext cx="421499" cy="337272"/>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1" name="TextBox 260">
                  <a:extLst>
                    <a:ext uri="{FF2B5EF4-FFF2-40B4-BE49-F238E27FC236}">
                      <a16:creationId xmlns:a16="http://schemas.microsoft.com/office/drawing/2014/main" id="{3770381B-FB07-4ADC-9B0A-D11D8B27DC23}"/>
                    </a:ext>
                  </a:extLst>
                </p:cNvPr>
                <p:cNvSpPr txBox="1"/>
                <p:nvPr/>
              </p:nvSpPr>
              <p:spPr>
                <a:xfrm>
                  <a:off x="4574363" y="4305837"/>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rPr>
                              <m:t>𝒚𝒚</m:t>
                            </m:r>
                          </m:sub>
                          <m:sup>
                            <m:r>
                              <a:rPr lang="en-US" sz="1400" b="1" i="1" smtClean="0">
                                <a:solidFill>
                                  <a:srgbClr val="00B050"/>
                                </a:solidFill>
                                <a:effectLst/>
                                <a:latin typeface="Cambria Math" panose="02040503050406030204" pitchFamily="18" charset="0"/>
                              </a:rPr>
                              <m:t>𝟐</m:t>
                            </m:r>
                          </m:sup>
                        </m:sSubSup>
                      </m:oMath>
                    </m:oMathPara>
                  </a14:m>
                  <a:endParaRPr lang="en-DE" sz="1400" b="1">
                    <a:solidFill>
                      <a:srgbClr val="00B050"/>
                    </a:solidFill>
                  </a:endParaRPr>
                </a:p>
              </p:txBody>
            </p:sp>
          </mc:Choice>
          <mc:Fallback xmlns="">
            <p:sp>
              <p:nvSpPr>
                <p:cNvPr id="261" name="TextBox 260">
                  <a:extLst>
                    <a:ext uri="{FF2B5EF4-FFF2-40B4-BE49-F238E27FC236}">
                      <a16:creationId xmlns:a16="http://schemas.microsoft.com/office/drawing/2014/main" id="{3770381B-FB07-4ADC-9B0A-D11D8B27DC23}"/>
                    </a:ext>
                  </a:extLst>
                </p:cNvPr>
                <p:cNvSpPr txBox="1">
                  <a:spLocks noRot="1" noChangeAspect="1" noMove="1" noResize="1" noEditPoints="1" noAdjustHandles="1" noChangeArrowheads="1" noChangeShapeType="1" noTextEdit="1"/>
                </p:cNvSpPr>
                <p:nvPr/>
              </p:nvSpPr>
              <p:spPr>
                <a:xfrm>
                  <a:off x="4574363" y="4305837"/>
                  <a:ext cx="421499" cy="337272"/>
                </a:xfrm>
                <a:prstGeom prst="rect">
                  <a:avLst/>
                </a:prstGeom>
                <a:blipFill>
                  <a:blip r:embed="rId11"/>
                  <a:stretch>
                    <a:fillRect/>
                  </a:stretch>
                </a:blipFill>
              </p:spPr>
              <p:txBody>
                <a:bodyPr/>
                <a:lstStyle/>
                <a:p>
                  <a:r>
                    <a:rPr lang="en-US">
                      <a:noFill/>
                    </a:rPr>
                    <a:t> </a:t>
                  </a:r>
                </a:p>
              </p:txBody>
            </p:sp>
          </mc:Fallback>
        </mc:AlternateContent>
      </p:grpSp>
      <p:sp>
        <p:nvSpPr>
          <p:cNvPr id="10" name="TextBox 9">
            <a:extLst>
              <a:ext uri="{FF2B5EF4-FFF2-40B4-BE49-F238E27FC236}">
                <a16:creationId xmlns:a16="http://schemas.microsoft.com/office/drawing/2014/main" id="{B0AA8D28-4CEB-42EB-AE84-FCB81E7A7043}"/>
              </a:ext>
            </a:extLst>
          </p:cNvPr>
          <p:cNvSpPr txBox="1"/>
          <p:nvPr/>
        </p:nvSpPr>
        <p:spPr>
          <a:xfrm>
            <a:off x="1065001" y="3881911"/>
            <a:ext cx="909815" cy="307777"/>
          </a:xfrm>
          <a:prstGeom prst="rect">
            <a:avLst/>
          </a:prstGeom>
          <a:noFill/>
          <a:scene3d>
            <a:camera prst="isometricOffAxis2Left"/>
            <a:lightRig rig="threePt" dir="t"/>
          </a:scene3d>
        </p:spPr>
        <p:txBody>
          <a:bodyPr wrap="square" rtlCol="0">
            <a:spAutoFit/>
          </a:bodyPr>
          <a:lstStyle/>
          <a:p>
            <a:r>
              <a:rPr lang="en-US" sz="1400" b="1" i="1"/>
              <a:t>Face 1</a:t>
            </a:r>
          </a:p>
        </p:txBody>
      </p:sp>
      <p:sp>
        <p:nvSpPr>
          <p:cNvPr id="262" name="TextBox 261">
            <a:extLst>
              <a:ext uri="{FF2B5EF4-FFF2-40B4-BE49-F238E27FC236}">
                <a16:creationId xmlns:a16="http://schemas.microsoft.com/office/drawing/2014/main" id="{BBD800AB-2061-462C-98F7-C6CA68C80EC7}"/>
              </a:ext>
            </a:extLst>
          </p:cNvPr>
          <p:cNvSpPr txBox="1"/>
          <p:nvPr/>
        </p:nvSpPr>
        <p:spPr>
          <a:xfrm>
            <a:off x="3090265" y="2229587"/>
            <a:ext cx="909815" cy="307777"/>
          </a:xfrm>
          <a:prstGeom prst="rect">
            <a:avLst/>
          </a:prstGeom>
          <a:noFill/>
          <a:scene3d>
            <a:camera prst="isometricOffAxis2Left"/>
            <a:lightRig rig="threePt" dir="t"/>
          </a:scene3d>
        </p:spPr>
        <p:txBody>
          <a:bodyPr wrap="square" rtlCol="0">
            <a:spAutoFit/>
          </a:bodyPr>
          <a:lstStyle/>
          <a:p>
            <a:r>
              <a:rPr lang="en-US" sz="1400" b="1" i="1"/>
              <a:t>Face 2</a:t>
            </a:r>
          </a:p>
        </p:txBody>
      </p:sp>
      <mc:AlternateContent xmlns:mc="http://schemas.openxmlformats.org/markup-compatibility/2006" xmlns:a14="http://schemas.microsoft.com/office/drawing/2010/main">
        <mc:Choice Requires="a14">
          <p:sp>
            <p:nvSpPr>
              <p:cNvPr id="263" name="TextBox 262">
                <a:extLst>
                  <a:ext uri="{FF2B5EF4-FFF2-40B4-BE49-F238E27FC236}">
                    <a16:creationId xmlns:a16="http://schemas.microsoft.com/office/drawing/2014/main" id="{984E9C02-C535-40D9-BFCB-E607CC8BB2E1}"/>
                  </a:ext>
                </a:extLst>
              </p:cNvPr>
              <p:cNvSpPr txBox="1"/>
              <p:nvPr/>
            </p:nvSpPr>
            <p:spPr>
              <a:xfrm>
                <a:off x="4073999" y="3811463"/>
                <a:ext cx="1895968" cy="1878206"/>
              </a:xfrm>
              <a:prstGeom prst="rect">
                <a:avLst/>
              </a:prstGeom>
              <a:noFill/>
            </p:spPr>
            <p:txBody>
              <a:bodyPr wrap="none" rtlCol="0">
                <a:spAutoFit/>
              </a:bodyPr>
              <a:lstStyle/>
              <a:p>
                <a:r>
                  <a:rPr lang="en-US" sz="1400" b="1" i="1"/>
                  <a:t>E.g.: Face 1 &amp; 2</a:t>
                </a:r>
              </a:p>
              <a:p>
                <a:r>
                  <a:rPr lang="en-US" sz="1400" b="1" i="1"/>
                  <a:t>Stress components in y</a:t>
                </a:r>
              </a:p>
              <a:p>
                <a:pPr/>
                <a14:m>
                  <m:oMathPara xmlns:m="http://schemas.openxmlformats.org/officeDocument/2006/math">
                    <m:oMathParaPr>
                      <m:jc m:val="centerGroup"/>
                    </m:oMathParaPr>
                    <m:oMath xmlns:m="http://schemas.openxmlformats.org/officeDocument/2006/math">
                      <m:sSubSup>
                        <m:sSubSupPr>
                          <m:ctrlPr>
                            <a:rPr lang="en-DE" sz="1400" i="1" smtClean="0">
                              <a:latin typeface="Cambria Math" panose="02040503050406030204" pitchFamily="18" charset="0"/>
                            </a:rPr>
                          </m:ctrlPr>
                        </m:sSubSupPr>
                        <m:e>
                          <m:r>
                            <a:rPr lang="en-DE" sz="1400" b="0" i="1">
                              <a:latin typeface="Cambria Math" panose="02040503050406030204" pitchFamily="18" charset="0"/>
                              <a:ea typeface="Cambria Math" panose="02040503050406030204" pitchFamily="18" charset="0"/>
                            </a:rPr>
                            <m:t>𝜎</m:t>
                          </m:r>
                        </m:e>
                        <m:sub>
                          <m:r>
                            <a:rPr lang="en-US" sz="1400" b="0" i="1">
                              <a:latin typeface="Cambria Math" panose="02040503050406030204" pitchFamily="18" charset="0"/>
                            </a:rPr>
                            <m:t>𝑦</m:t>
                          </m:r>
                          <m:r>
                            <a:rPr lang="en-US" sz="1400" b="0" i="1" smtClean="0">
                              <a:latin typeface="Cambria Math" panose="02040503050406030204" pitchFamily="18" charset="0"/>
                            </a:rPr>
                            <m:t>𝑦</m:t>
                          </m:r>
                        </m:sub>
                        <m:sup>
                          <m:r>
                            <a:rPr lang="en-US" sz="1400" b="0" i="1">
                              <a:latin typeface="Cambria Math" panose="02040503050406030204" pitchFamily="18" charset="0"/>
                            </a:rPr>
                            <m:t>1</m:t>
                          </m:r>
                        </m:sup>
                      </m:sSubSup>
                      <m:r>
                        <a:rPr lang="en-US" sz="1400" b="0" i="1" smtClean="0">
                          <a:latin typeface="Cambria Math" panose="02040503050406030204" pitchFamily="18" charset="0"/>
                        </a:rPr>
                        <m:t>=</m:t>
                      </m:r>
                      <m:sSubSup>
                        <m:sSubSupPr>
                          <m:ctrlPr>
                            <a:rPr lang="en-DE" sz="1400" i="1">
                              <a:latin typeface="Cambria Math" panose="02040503050406030204" pitchFamily="18" charset="0"/>
                            </a:rPr>
                          </m:ctrlPr>
                        </m:sSubSupPr>
                        <m:e>
                          <m:r>
                            <a:rPr lang="en-DE"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𝑦𝑦</m:t>
                          </m:r>
                        </m:sub>
                        <m:sup>
                          <m:r>
                            <a:rPr lang="en-US" sz="1400" b="0" i="1" smtClean="0">
                              <a:latin typeface="Cambria Math" panose="02040503050406030204" pitchFamily="18" charset="0"/>
                            </a:rPr>
                            <m:t>2</m:t>
                          </m:r>
                        </m:sup>
                      </m:sSubSup>
                      <m:r>
                        <a:rPr lang="en-US" sz="1400" b="0" i="1" smtClean="0">
                          <a:latin typeface="Cambria Math" panose="02040503050406030204" pitchFamily="18" charset="0"/>
                        </a:rPr>
                        <m:t>+</m:t>
                      </m:r>
                      <m:f>
                        <m:fPr>
                          <m:ctrlPr>
                            <a:rPr lang="en-US" sz="1400" b="0" i="1" smtClean="0">
                              <a:latin typeface="Cambria Math" panose="02040503050406030204" pitchFamily="18" charset="0"/>
                            </a:rPr>
                          </m:ctrlPr>
                        </m:fPr>
                        <m:num>
                          <m:r>
                            <a:rPr lang="en-US" sz="140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rPr>
                                <m:t>𝑦𝑦</m:t>
                              </m:r>
                            </m:sub>
                          </m:sSub>
                        </m:num>
                        <m:den>
                          <m:r>
                            <a:rPr lang="en-US" sz="1400">
                              <a:latin typeface="Cambria Math" panose="02040503050406030204" pitchFamily="18" charset="0"/>
                            </a:rPr>
                            <m:t>𝜕</m:t>
                          </m:r>
                          <m:r>
                            <a:rPr lang="en-US" sz="1400" b="0" i="1" smtClean="0">
                              <a:latin typeface="Cambria Math" panose="02040503050406030204" pitchFamily="18" charset="0"/>
                            </a:rPr>
                            <m:t>𝑦</m:t>
                          </m:r>
                        </m:den>
                      </m:f>
                      <m:r>
                        <a:rPr lang="en-US" sz="1400" i="1">
                          <a:latin typeface="Cambria Math" panose="02040503050406030204" pitchFamily="18" charset="0"/>
                          <a:ea typeface="Cambria Math" panose="02040503050406030204" pitchFamily="18" charset="0"/>
                        </a:rPr>
                        <m:t>∆</m:t>
                      </m:r>
                      <m:r>
                        <a:rPr lang="en-US" sz="1400" i="1">
                          <a:latin typeface="Cambria Math" panose="02040503050406030204" pitchFamily="18" charset="0"/>
                          <a:ea typeface="Cambria Math" panose="02040503050406030204" pitchFamily="18" charset="0"/>
                        </a:rPr>
                        <m:t>𝑦</m:t>
                      </m:r>
                    </m:oMath>
                  </m:oMathPara>
                </a14:m>
                <a:endParaRPr lang="en-US" sz="1400"/>
              </a:p>
              <a:p>
                <a:pPr/>
                <a14:m>
                  <m:oMathPara xmlns:m="http://schemas.openxmlformats.org/officeDocument/2006/math">
                    <m:oMathParaPr>
                      <m:jc m:val="centerGroup"/>
                    </m:oMathParaPr>
                    <m:oMath xmlns:m="http://schemas.openxmlformats.org/officeDocument/2006/math">
                      <m:sSubSup>
                        <m:sSubSupPr>
                          <m:ctrlPr>
                            <a:rPr lang="en-DE" sz="1400" i="1" smtClean="0">
                              <a:latin typeface="Cambria Math" panose="02040503050406030204" pitchFamily="18" charset="0"/>
                            </a:rPr>
                          </m:ctrlPr>
                        </m:sSubSupPr>
                        <m:e>
                          <m:r>
                            <a:rPr lang="en-DE" sz="1400" b="0" i="1">
                              <a:latin typeface="Cambria Math" panose="02040503050406030204" pitchFamily="18" charset="0"/>
                              <a:ea typeface="Cambria Math" panose="02040503050406030204" pitchFamily="18" charset="0"/>
                            </a:rPr>
                            <m:t>𝜎</m:t>
                          </m:r>
                        </m:e>
                        <m:sub>
                          <m:r>
                            <a:rPr lang="en-US" sz="1400" b="0" i="1">
                              <a:latin typeface="Cambria Math" panose="02040503050406030204" pitchFamily="18" charset="0"/>
                            </a:rPr>
                            <m:t>𝑦</m:t>
                          </m:r>
                          <m:r>
                            <a:rPr lang="en-US" sz="1400" b="0" i="1" smtClean="0">
                              <a:latin typeface="Cambria Math" panose="02040503050406030204" pitchFamily="18" charset="0"/>
                            </a:rPr>
                            <m:t>𝑧</m:t>
                          </m:r>
                        </m:sub>
                        <m:sup>
                          <m:r>
                            <a:rPr lang="en-US" sz="1400" b="0" i="1">
                              <a:latin typeface="Cambria Math" panose="02040503050406030204" pitchFamily="18" charset="0"/>
                            </a:rPr>
                            <m:t>1</m:t>
                          </m:r>
                        </m:sup>
                      </m:sSubSup>
                      <m:r>
                        <a:rPr lang="en-US" sz="1400" b="0" i="1" smtClean="0">
                          <a:latin typeface="Cambria Math" panose="02040503050406030204" pitchFamily="18" charset="0"/>
                        </a:rPr>
                        <m:t>=</m:t>
                      </m:r>
                      <m:sSubSup>
                        <m:sSubSupPr>
                          <m:ctrlPr>
                            <a:rPr lang="en-DE" sz="1400" i="1">
                              <a:latin typeface="Cambria Math" panose="02040503050406030204" pitchFamily="18" charset="0"/>
                            </a:rPr>
                          </m:ctrlPr>
                        </m:sSubSupPr>
                        <m:e>
                          <m:r>
                            <a:rPr lang="en-DE"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𝑦𝑧</m:t>
                          </m:r>
                        </m:sub>
                        <m:sup>
                          <m:r>
                            <a:rPr lang="en-US" sz="1400" b="0" i="1" smtClean="0">
                              <a:latin typeface="Cambria Math" panose="02040503050406030204" pitchFamily="18" charset="0"/>
                            </a:rPr>
                            <m:t>2</m:t>
                          </m:r>
                        </m:sup>
                      </m:sSubSup>
                      <m:r>
                        <a:rPr lang="en-US" sz="1400" b="0" i="1" smtClean="0">
                          <a:latin typeface="Cambria Math" panose="02040503050406030204" pitchFamily="18" charset="0"/>
                        </a:rPr>
                        <m:t>+</m:t>
                      </m:r>
                      <m:f>
                        <m:fPr>
                          <m:ctrlPr>
                            <a:rPr lang="en-US" sz="1400" b="0" i="1" smtClean="0">
                              <a:latin typeface="Cambria Math" panose="02040503050406030204" pitchFamily="18" charset="0"/>
                            </a:rPr>
                          </m:ctrlPr>
                        </m:fPr>
                        <m:num>
                          <m:r>
                            <a:rPr lang="en-US" sz="140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rPr>
                                <m:t>𝑦𝑧</m:t>
                              </m:r>
                            </m:sub>
                          </m:sSub>
                        </m:num>
                        <m:den>
                          <m:r>
                            <a:rPr lang="en-US" sz="1400">
                              <a:latin typeface="Cambria Math" panose="02040503050406030204" pitchFamily="18" charset="0"/>
                            </a:rPr>
                            <m:t>𝜕</m:t>
                          </m:r>
                          <m:r>
                            <a:rPr lang="en-US" sz="1400" b="0" i="1" smtClean="0">
                              <a:latin typeface="Cambria Math" panose="02040503050406030204" pitchFamily="18" charset="0"/>
                            </a:rPr>
                            <m:t>𝑦</m:t>
                          </m:r>
                        </m:den>
                      </m:f>
                      <m:r>
                        <a:rPr lang="en-US" sz="1400" i="1">
                          <a:latin typeface="Cambria Math" panose="02040503050406030204" pitchFamily="18" charset="0"/>
                          <a:ea typeface="Cambria Math" panose="02040503050406030204" pitchFamily="18" charset="0"/>
                        </a:rPr>
                        <m:t>∆</m:t>
                      </m:r>
                      <m:r>
                        <a:rPr lang="en-US" sz="1400" i="1">
                          <a:latin typeface="Cambria Math" panose="02040503050406030204" pitchFamily="18" charset="0"/>
                          <a:ea typeface="Cambria Math" panose="02040503050406030204" pitchFamily="18" charset="0"/>
                        </a:rPr>
                        <m:t>𝑦</m:t>
                      </m:r>
                    </m:oMath>
                  </m:oMathPara>
                </a14:m>
                <a:endParaRPr lang="en-US" sz="1400"/>
              </a:p>
              <a:p>
                <a:pPr/>
                <a14:m>
                  <m:oMathPara xmlns:m="http://schemas.openxmlformats.org/officeDocument/2006/math">
                    <m:oMathParaPr>
                      <m:jc m:val="centerGroup"/>
                    </m:oMathParaPr>
                    <m:oMath xmlns:m="http://schemas.openxmlformats.org/officeDocument/2006/math">
                      <m:sSubSup>
                        <m:sSubSupPr>
                          <m:ctrlPr>
                            <a:rPr lang="en-DE" sz="1400" i="1" smtClean="0">
                              <a:latin typeface="Cambria Math" panose="02040503050406030204" pitchFamily="18" charset="0"/>
                            </a:rPr>
                          </m:ctrlPr>
                        </m:sSubSupPr>
                        <m:e>
                          <m:r>
                            <a:rPr lang="en-DE" sz="1400" b="0" i="1">
                              <a:latin typeface="Cambria Math" panose="02040503050406030204" pitchFamily="18" charset="0"/>
                              <a:ea typeface="Cambria Math" panose="02040503050406030204" pitchFamily="18" charset="0"/>
                            </a:rPr>
                            <m:t>𝜎</m:t>
                          </m:r>
                        </m:e>
                        <m:sub>
                          <m:r>
                            <a:rPr lang="en-US" sz="1400" b="0" i="1">
                              <a:latin typeface="Cambria Math" panose="02040503050406030204" pitchFamily="18" charset="0"/>
                            </a:rPr>
                            <m:t>𝑦</m:t>
                          </m:r>
                          <m:r>
                            <a:rPr lang="en-US" sz="1400" b="0" i="1" smtClean="0">
                              <a:latin typeface="Cambria Math" panose="02040503050406030204" pitchFamily="18" charset="0"/>
                            </a:rPr>
                            <m:t>𝑥</m:t>
                          </m:r>
                        </m:sub>
                        <m:sup>
                          <m:r>
                            <a:rPr lang="en-US" sz="1400" b="0" i="1">
                              <a:latin typeface="Cambria Math" panose="02040503050406030204" pitchFamily="18" charset="0"/>
                            </a:rPr>
                            <m:t>1</m:t>
                          </m:r>
                        </m:sup>
                      </m:sSubSup>
                      <m:r>
                        <a:rPr lang="en-US" sz="1400" b="0" i="1" smtClean="0">
                          <a:latin typeface="Cambria Math" panose="02040503050406030204" pitchFamily="18" charset="0"/>
                        </a:rPr>
                        <m:t>=</m:t>
                      </m:r>
                      <m:sSubSup>
                        <m:sSubSupPr>
                          <m:ctrlPr>
                            <a:rPr lang="en-DE" sz="1400" i="1">
                              <a:latin typeface="Cambria Math" panose="02040503050406030204" pitchFamily="18" charset="0"/>
                            </a:rPr>
                          </m:ctrlPr>
                        </m:sSubSupPr>
                        <m:e>
                          <m:r>
                            <a:rPr lang="en-DE"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𝑦𝑥</m:t>
                          </m:r>
                        </m:sub>
                        <m:sup>
                          <m:r>
                            <a:rPr lang="en-US" sz="1400" b="0" i="1" smtClean="0">
                              <a:latin typeface="Cambria Math" panose="02040503050406030204" pitchFamily="18" charset="0"/>
                            </a:rPr>
                            <m:t>2</m:t>
                          </m:r>
                        </m:sup>
                      </m:sSubSup>
                      <m:r>
                        <a:rPr lang="en-US" sz="1400" b="0" i="1" smtClean="0">
                          <a:latin typeface="Cambria Math" panose="02040503050406030204" pitchFamily="18" charset="0"/>
                        </a:rPr>
                        <m:t>+</m:t>
                      </m:r>
                      <m:f>
                        <m:fPr>
                          <m:ctrlPr>
                            <a:rPr lang="en-US" sz="1400" b="0" i="1" smtClean="0">
                              <a:latin typeface="Cambria Math" panose="02040503050406030204" pitchFamily="18" charset="0"/>
                            </a:rPr>
                          </m:ctrlPr>
                        </m:fPr>
                        <m:num>
                          <m:r>
                            <a:rPr lang="en-US" sz="140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rPr>
                                <m:t>𝑦𝑥</m:t>
                              </m:r>
                            </m:sub>
                          </m:sSub>
                        </m:num>
                        <m:den>
                          <m:r>
                            <a:rPr lang="en-US" sz="1400">
                              <a:latin typeface="Cambria Math" panose="02040503050406030204" pitchFamily="18" charset="0"/>
                            </a:rPr>
                            <m:t>𝜕</m:t>
                          </m:r>
                          <m:r>
                            <a:rPr lang="en-US" sz="1400" b="0" i="1" smtClean="0">
                              <a:latin typeface="Cambria Math" panose="02040503050406030204" pitchFamily="18" charset="0"/>
                            </a:rPr>
                            <m:t>𝑦</m:t>
                          </m:r>
                        </m:den>
                      </m:f>
                      <m:r>
                        <a:rPr lang="en-US" sz="1400" i="1">
                          <a:latin typeface="Cambria Math" panose="02040503050406030204" pitchFamily="18" charset="0"/>
                          <a:ea typeface="Cambria Math" panose="02040503050406030204" pitchFamily="18" charset="0"/>
                        </a:rPr>
                        <m:t>∆</m:t>
                      </m:r>
                      <m:r>
                        <a:rPr lang="en-US" sz="1400" i="1">
                          <a:latin typeface="Cambria Math" panose="02040503050406030204" pitchFamily="18" charset="0"/>
                          <a:ea typeface="Cambria Math" panose="02040503050406030204" pitchFamily="18" charset="0"/>
                        </a:rPr>
                        <m:t>𝑦</m:t>
                      </m:r>
                    </m:oMath>
                  </m:oMathPara>
                </a14:m>
                <a:endParaRPr lang="en-US" sz="1400"/>
              </a:p>
            </p:txBody>
          </p:sp>
        </mc:Choice>
        <mc:Fallback xmlns="">
          <p:sp>
            <p:nvSpPr>
              <p:cNvPr id="263" name="TextBox 262">
                <a:extLst>
                  <a:ext uri="{FF2B5EF4-FFF2-40B4-BE49-F238E27FC236}">
                    <a16:creationId xmlns:a16="http://schemas.microsoft.com/office/drawing/2014/main" id="{984E9C02-C535-40D9-BFCB-E607CC8BB2E1}"/>
                  </a:ext>
                </a:extLst>
              </p:cNvPr>
              <p:cNvSpPr txBox="1">
                <a:spLocks noRot="1" noChangeAspect="1" noMove="1" noResize="1" noEditPoints="1" noAdjustHandles="1" noChangeArrowheads="1" noChangeShapeType="1" noTextEdit="1"/>
              </p:cNvSpPr>
              <p:nvPr/>
            </p:nvSpPr>
            <p:spPr>
              <a:xfrm>
                <a:off x="4073999" y="3811463"/>
                <a:ext cx="1895968" cy="1878206"/>
              </a:xfrm>
              <a:prstGeom prst="rect">
                <a:avLst/>
              </a:prstGeom>
              <a:blipFill>
                <a:blip r:embed="rId12"/>
                <a:stretch>
                  <a:fillRect l="-965" t="-64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4" name="TextBox 263">
                <a:extLst>
                  <a:ext uri="{FF2B5EF4-FFF2-40B4-BE49-F238E27FC236}">
                    <a16:creationId xmlns:a16="http://schemas.microsoft.com/office/drawing/2014/main" id="{78A987CA-4B51-4442-833E-49D2ECF5F53A}"/>
                  </a:ext>
                </a:extLst>
              </p:cNvPr>
              <p:cNvSpPr txBox="1"/>
              <p:nvPr/>
            </p:nvSpPr>
            <p:spPr>
              <a:xfrm>
                <a:off x="3212582" y="4155098"/>
                <a:ext cx="42149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𝑦</m:t>
                      </m:r>
                    </m:oMath>
                  </m:oMathPara>
                </a14:m>
                <a:endParaRPr lang="en-US"/>
              </a:p>
            </p:txBody>
          </p:sp>
        </mc:Choice>
        <mc:Fallback xmlns="">
          <p:sp>
            <p:nvSpPr>
              <p:cNvPr id="264" name="TextBox 263">
                <a:extLst>
                  <a:ext uri="{FF2B5EF4-FFF2-40B4-BE49-F238E27FC236}">
                    <a16:creationId xmlns:a16="http://schemas.microsoft.com/office/drawing/2014/main" id="{78A987CA-4B51-4442-833E-49D2ECF5F53A}"/>
                  </a:ext>
                </a:extLst>
              </p:cNvPr>
              <p:cNvSpPr txBox="1">
                <a:spLocks noRot="1" noChangeAspect="1" noMove="1" noResize="1" noEditPoints="1" noAdjustHandles="1" noChangeArrowheads="1" noChangeShapeType="1" noTextEdit="1"/>
              </p:cNvSpPr>
              <p:nvPr/>
            </p:nvSpPr>
            <p:spPr>
              <a:xfrm>
                <a:off x="3212582" y="4155098"/>
                <a:ext cx="421499" cy="369332"/>
              </a:xfrm>
              <a:prstGeom prst="rect">
                <a:avLst/>
              </a:prstGeom>
              <a:blipFill>
                <a:blip r:embed="rId13"/>
                <a:stretch>
                  <a:fillRect r="-5797" b="-6667"/>
                </a:stretch>
              </a:blipFill>
            </p:spPr>
            <p:txBody>
              <a:bodyPr/>
              <a:lstStyle/>
              <a:p>
                <a:r>
                  <a:rPr lang="en-US">
                    <a:noFill/>
                  </a:rPr>
                  <a:t> </a:t>
                </a:r>
              </a:p>
            </p:txBody>
          </p:sp>
        </mc:Fallback>
      </mc:AlternateContent>
      <p:cxnSp>
        <p:nvCxnSpPr>
          <p:cNvPr id="265" name="Straight Arrow Connector 264">
            <a:extLst>
              <a:ext uri="{FF2B5EF4-FFF2-40B4-BE49-F238E27FC236}">
                <a16:creationId xmlns:a16="http://schemas.microsoft.com/office/drawing/2014/main" id="{7CCB36E2-BB61-4BA5-8DEC-F093ED02882D}"/>
              </a:ext>
            </a:extLst>
          </p:cNvPr>
          <p:cNvCxnSpPr>
            <a:cxnSpLocks/>
          </p:cNvCxnSpPr>
          <p:nvPr/>
        </p:nvCxnSpPr>
        <p:spPr>
          <a:xfrm flipH="1">
            <a:off x="2925181" y="3957404"/>
            <a:ext cx="677674" cy="592626"/>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14921129-DE77-45F2-9E3F-27B8EEA26E22}"/>
                  </a:ext>
                </a:extLst>
              </p:cNvPr>
              <p:cNvSpPr txBox="1"/>
              <p:nvPr/>
            </p:nvSpPr>
            <p:spPr>
              <a:xfrm>
                <a:off x="10021404" y="3823152"/>
                <a:ext cx="1883472" cy="1939249"/>
              </a:xfrm>
              <a:prstGeom prst="rect">
                <a:avLst/>
              </a:prstGeom>
              <a:noFill/>
            </p:spPr>
            <p:txBody>
              <a:bodyPr wrap="square" rtlCol="0">
                <a:spAutoFit/>
              </a:bodyPr>
              <a:lstStyle/>
              <a:p>
                <a:r>
                  <a:rPr lang="en-US" sz="1400" b="1" i="1"/>
                  <a:t>Force equilibrium in y </a:t>
                </a:r>
                <a14:m>
                  <m:oMath xmlns:m="http://schemas.openxmlformats.org/officeDocument/2006/math">
                    <m:nary>
                      <m:naryPr>
                        <m:chr m:val="∑"/>
                        <m:subHide m:val="on"/>
                        <m:supHide m:val="on"/>
                        <m:ctrlPr>
                          <a:rPr lang="en-US" sz="1400" b="1" i="1" smtClean="0">
                            <a:solidFill>
                              <a:srgbClr val="00B050"/>
                            </a:solidFill>
                            <a:latin typeface="Cambria Math" panose="02040503050406030204" pitchFamily="18" charset="0"/>
                          </a:rPr>
                        </m:ctrlPr>
                      </m:naryPr>
                      <m:sub/>
                      <m:sup/>
                      <m:e>
                        <m:sSub>
                          <m:sSubPr>
                            <m:ctrlPr>
                              <a:rPr lang="en-US" sz="1400" b="1" i="1" smtClean="0">
                                <a:solidFill>
                                  <a:srgbClr val="00B050"/>
                                </a:solidFill>
                                <a:latin typeface="Cambria Math" panose="02040503050406030204" pitchFamily="18" charset="0"/>
                              </a:rPr>
                            </m:ctrlPr>
                          </m:sSubPr>
                          <m:e>
                            <m:r>
                              <a:rPr lang="en-US" sz="1400" b="1" i="1" smtClean="0">
                                <a:solidFill>
                                  <a:srgbClr val="00B050"/>
                                </a:solidFill>
                                <a:latin typeface="Cambria Math" panose="02040503050406030204" pitchFamily="18" charset="0"/>
                              </a:rPr>
                              <m:t>𝑭</m:t>
                            </m:r>
                          </m:e>
                          <m:sub>
                            <m:r>
                              <a:rPr lang="en-US" sz="1400" b="1" i="1" smtClean="0">
                                <a:solidFill>
                                  <a:srgbClr val="00B050"/>
                                </a:solidFill>
                                <a:latin typeface="Cambria Math" panose="02040503050406030204" pitchFamily="18" charset="0"/>
                              </a:rPr>
                              <m:t>𝒚</m:t>
                            </m:r>
                          </m:sub>
                        </m:sSub>
                        <m:r>
                          <a:rPr lang="en-US" sz="1400" b="1" i="1" smtClean="0">
                            <a:solidFill>
                              <a:srgbClr val="00B050"/>
                            </a:solidFill>
                            <a:latin typeface="Cambria Math" panose="02040503050406030204" pitchFamily="18" charset="0"/>
                          </a:rPr>
                          <m:t>=</m:t>
                        </m:r>
                        <m:r>
                          <a:rPr lang="en-US" sz="1400" b="1" i="1" smtClean="0">
                            <a:solidFill>
                              <a:srgbClr val="00B050"/>
                            </a:solidFill>
                            <a:latin typeface="Cambria Math" panose="02040503050406030204" pitchFamily="18" charset="0"/>
                          </a:rPr>
                          <m:t>𝟎</m:t>
                        </m:r>
                      </m:e>
                    </m:nary>
                  </m:oMath>
                </a14:m>
                <a:endParaRPr lang="en-US" sz="1400" b="1" i="1"/>
              </a:p>
              <a:p>
                <a:pPr>
                  <a:lnSpc>
                    <a:spcPct val="150000"/>
                  </a:lnSpc>
                </a:pPr>
                <a:r>
                  <a:rPr lang="en-US" sz="1400"/>
                  <a:t>(</a:t>
                </a:r>
                <a14:m>
                  <m:oMath xmlns:m="http://schemas.openxmlformats.org/officeDocument/2006/math">
                    <m:sSubSup>
                      <m:sSubSupPr>
                        <m:ctrlPr>
                          <a:rPr lang="en-DE" sz="1400" i="1" smtClean="0">
                            <a:latin typeface="Cambria Math" panose="02040503050406030204" pitchFamily="18" charset="0"/>
                          </a:rPr>
                        </m:ctrlPr>
                      </m:sSubSupPr>
                      <m:e>
                        <m:r>
                          <a:rPr lang="en-DE" sz="1400" b="0" i="1">
                            <a:latin typeface="Cambria Math" panose="02040503050406030204" pitchFamily="18" charset="0"/>
                            <a:ea typeface="Cambria Math" panose="02040503050406030204" pitchFamily="18" charset="0"/>
                          </a:rPr>
                          <m:t>𝜎</m:t>
                        </m:r>
                      </m:e>
                      <m:sub>
                        <m:r>
                          <a:rPr lang="en-US" sz="1400" b="0" i="1">
                            <a:latin typeface="Cambria Math" panose="02040503050406030204" pitchFamily="18" charset="0"/>
                          </a:rPr>
                          <m:t>𝑦</m:t>
                        </m:r>
                        <m:r>
                          <a:rPr lang="en-US" sz="1400" b="0" i="1" smtClean="0">
                            <a:latin typeface="Cambria Math" panose="02040503050406030204" pitchFamily="18" charset="0"/>
                          </a:rPr>
                          <m:t>𝑦</m:t>
                        </m:r>
                      </m:sub>
                      <m:sup>
                        <m:r>
                          <a:rPr lang="en-US" sz="1400" b="0" i="1">
                            <a:latin typeface="Cambria Math" panose="02040503050406030204" pitchFamily="18" charset="0"/>
                          </a:rPr>
                          <m:t>1</m:t>
                        </m:r>
                      </m:sup>
                    </m:sSubSup>
                    <m:r>
                      <a:rPr lang="en-US" sz="1400" b="0" i="1" smtClean="0">
                        <a:latin typeface="Cambria Math" panose="02040503050406030204" pitchFamily="18" charset="0"/>
                      </a:rPr>
                      <m:t>   −</m:t>
                    </m:r>
                    <m:sSubSup>
                      <m:sSubSupPr>
                        <m:ctrlPr>
                          <a:rPr lang="en-DE" sz="1400" i="1">
                            <a:latin typeface="Cambria Math" panose="02040503050406030204" pitchFamily="18" charset="0"/>
                          </a:rPr>
                        </m:ctrlPr>
                      </m:sSubSupPr>
                      <m:e>
                        <m:r>
                          <a:rPr lang="en-US" sz="1400" b="0" i="1" smtClean="0">
                            <a:latin typeface="Cambria Math" panose="02040503050406030204" pitchFamily="18" charset="0"/>
                          </a:rPr>
                          <m:t>  </m:t>
                        </m:r>
                        <m:r>
                          <a:rPr lang="en-DE" sz="1400" i="1">
                            <a:latin typeface="Cambria Math" panose="02040503050406030204" pitchFamily="18" charset="0"/>
                            <a:ea typeface="Cambria Math" panose="02040503050406030204" pitchFamily="18" charset="0"/>
                          </a:rPr>
                          <m:t>𝜎</m:t>
                        </m:r>
                      </m:e>
                      <m:sub>
                        <m:r>
                          <a:rPr lang="en-US" sz="1400" i="1">
                            <a:latin typeface="Cambria Math" panose="02040503050406030204" pitchFamily="18" charset="0"/>
                            <a:ea typeface="Cambria Math" panose="02040503050406030204" pitchFamily="18" charset="0"/>
                          </a:rPr>
                          <m:t>𝑦𝑦</m:t>
                        </m:r>
                      </m:sub>
                      <m:sup>
                        <m:r>
                          <a:rPr lang="en-US" sz="1400" i="1">
                            <a:latin typeface="Cambria Math" panose="02040503050406030204" pitchFamily="18" charset="0"/>
                          </a:rPr>
                          <m:t>2</m:t>
                        </m:r>
                      </m:sup>
                    </m:sSubSup>
                    <m:r>
                      <a:rPr lang="en-US" sz="1400" b="0" i="1" smtClean="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𝐴</m:t>
                        </m:r>
                      </m:e>
                      <m:sub>
                        <m:r>
                          <a:rPr lang="en-US" sz="1400" b="0" i="1" smtClean="0">
                            <a:latin typeface="Cambria Math" panose="02040503050406030204" pitchFamily="18" charset="0"/>
                          </a:rPr>
                          <m:t>1/2</m:t>
                        </m:r>
                      </m:sub>
                    </m:sSub>
                    <m:r>
                      <a:rPr lang="en-US" sz="1400" b="0" i="1" smtClean="0">
                        <a:latin typeface="Cambria Math" panose="02040503050406030204" pitchFamily="18" charset="0"/>
                      </a:rPr>
                      <m:t>+</m:t>
                    </m:r>
                    <m:r>
                      <m:rPr>
                        <m:nor/>
                      </m:rPr>
                      <a:rPr lang="en-US" sz="1400" dirty="0"/>
                      <m:t>(</m:t>
                    </m:r>
                    <m:sSubSup>
                      <m:sSubSupPr>
                        <m:ctrlPr>
                          <a:rPr lang="en-DE" sz="1400" i="1">
                            <a:latin typeface="Cambria Math" panose="02040503050406030204" pitchFamily="18" charset="0"/>
                          </a:rPr>
                        </m:ctrlPr>
                      </m:sSubSupPr>
                      <m:e>
                        <m:r>
                          <a:rPr lang="en-DE"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rPr>
                          <m:t>𝑥</m:t>
                        </m:r>
                        <m:r>
                          <a:rPr lang="en-US" sz="1400" i="1">
                            <a:latin typeface="Cambria Math" panose="02040503050406030204" pitchFamily="18" charset="0"/>
                          </a:rPr>
                          <m:t>𝑦</m:t>
                        </m:r>
                      </m:sub>
                      <m:sup>
                        <m:r>
                          <a:rPr lang="en-US" sz="1400" b="0" i="1" smtClean="0">
                            <a:latin typeface="Cambria Math" panose="02040503050406030204" pitchFamily="18" charset="0"/>
                          </a:rPr>
                          <m:t>3</m:t>
                        </m:r>
                      </m:sup>
                    </m:sSubSup>
                    <m:r>
                      <a:rPr lang="en-US" sz="1400" b="0" i="1" smtClean="0">
                        <a:latin typeface="Cambria Math" panose="02040503050406030204" pitchFamily="18" charset="0"/>
                      </a:rPr>
                      <m:t>  − </m:t>
                    </m:r>
                    <m:sSubSup>
                      <m:sSubSupPr>
                        <m:ctrlPr>
                          <a:rPr lang="en-DE" sz="1400" i="1">
                            <a:latin typeface="Cambria Math" panose="02040503050406030204" pitchFamily="18" charset="0"/>
                          </a:rPr>
                        </m:ctrlPr>
                      </m:sSubSupPr>
                      <m:e>
                        <m:r>
                          <a:rPr lang="en-DE"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𝑥</m:t>
                        </m:r>
                        <m:r>
                          <a:rPr lang="en-US" sz="1400" i="1">
                            <a:latin typeface="Cambria Math" panose="02040503050406030204" pitchFamily="18" charset="0"/>
                            <a:ea typeface="Cambria Math" panose="02040503050406030204" pitchFamily="18" charset="0"/>
                          </a:rPr>
                          <m:t>𝑦</m:t>
                        </m:r>
                      </m:sub>
                      <m:sup>
                        <m:r>
                          <a:rPr lang="en-US" sz="1400" b="0" i="1" smtClean="0">
                            <a:latin typeface="Cambria Math" panose="02040503050406030204" pitchFamily="18" charset="0"/>
                            <a:ea typeface="Cambria Math" panose="02040503050406030204" pitchFamily="18" charset="0"/>
                          </a:rPr>
                          <m:t>4</m:t>
                        </m:r>
                      </m:sup>
                    </m:sSubSup>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𝐴</m:t>
                        </m:r>
                      </m:e>
                      <m:sub>
                        <m:r>
                          <a:rPr lang="en-US" sz="1400" b="0" i="1" smtClean="0">
                            <a:latin typeface="Cambria Math" panose="02040503050406030204" pitchFamily="18" charset="0"/>
                          </a:rPr>
                          <m:t>3/4</m:t>
                        </m:r>
                      </m:sub>
                    </m:sSub>
                    <m:r>
                      <a:rPr lang="en-US" sz="1400" b="0" i="1" smtClean="0">
                        <a:latin typeface="Cambria Math" panose="02040503050406030204" pitchFamily="18" charset="0"/>
                      </a:rPr>
                      <m:t>+</m:t>
                    </m:r>
                    <m:r>
                      <m:rPr>
                        <m:nor/>
                      </m:rPr>
                      <a:rPr lang="en-US" sz="1400" dirty="0"/>
                      <m:t>(</m:t>
                    </m:r>
                    <m:sSubSup>
                      <m:sSubSupPr>
                        <m:ctrlPr>
                          <a:rPr lang="en-DE" sz="1400" i="1">
                            <a:latin typeface="Cambria Math" panose="02040503050406030204" pitchFamily="18" charset="0"/>
                          </a:rPr>
                        </m:ctrlPr>
                      </m:sSubSupPr>
                      <m:e>
                        <m:r>
                          <a:rPr lang="en-DE"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𝑧</m:t>
                        </m:r>
                        <m:r>
                          <a:rPr lang="en-US" sz="1400" i="1">
                            <a:latin typeface="Cambria Math" panose="02040503050406030204" pitchFamily="18" charset="0"/>
                          </a:rPr>
                          <m:t>𝑦</m:t>
                        </m:r>
                      </m:sub>
                      <m:sup>
                        <m:r>
                          <a:rPr lang="en-US" sz="1400" b="0" i="1" smtClean="0">
                            <a:latin typeface="Cambria Math" panose="02040503050406030204" pitchFamily="18" charset="0"/>
                          </a:rPr>
                          <m:t>5</m:t>
                        </m:r>
                      </m:sup>
                    </m:sSubSup>
                    <m:r>
                      <a:rPr lang="en-US" sz="1400" b="0" i="1" smtClean="0">
                        <a:latin typeface="Cambria Math" panose="02040503050406030204" pitchFamily="18" charset="0"/>
                      </a:rPr>
                      <m:t>  − </m:t>
                    </m:r>
                    <m:sSubSup>
                      <m:sSubSupPr>
                        <m:ctrlPr>
                          <a:rPr lang="en-DE" sz="1400" i="1">
                            <a:latin typeface="Cambria Math" panose="02040503050406030204" pitchFamily="18" charset="0"/>
                          </a:rPr>
                        </m:ctrlPr>
                      </m:sSubSupPr>
                      <m:e>
                        <m:r>
                          <a:rPr lang="en-DE"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𝑧</m:t>
                        </m:r>
                        <m:r>
                          <a:rPr lang="en-US" sz="1400" i="1">
                            <a:latin typeface="Cambria Math" panose="02040503050406030204" pitchFamily="18" charset="0"/>
                            <a:ea typeface="Cambria Math" panose="02040503050406030204" pitchFamily="18" charset="0"/>
                          </a:rPr>
                          <m:t>𝑦</m:t>
                        </m:r>
                      </m:sub>
                      <m:sup>
                        <m:r>
                          <a:rPr lang="en-US" sz="1400" b="0" i="1" smtClean="0">
                            <a:latin typeface="Cambria Math" panose="02040503050406030204" pitchFamily="18" charset="0"/>
                            <a:ea typeface="Cambria Math" panose="02040503050406030204" pitchFamily="18" charset="0"/>
                          </a:rPr>
                          <m:t>6</m:t>
                        </m:r>
                      </m:sup>
                    </m:sSubSup>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𝐴</m:t>
                        </m:r>
                      </m:e>
                      <m:sub>
                        <m:r>
                          <a:rPr lang="en-US" sz="1400" b="0" i="1" smtClean="0">
                            <a:latin typeface="Cambria Math" panose="02040503050406030204" pitchFamily="18" charset="0"/>
                          </a:rPr>
                          <m:t>5/6</m:t>
                        </m:r>
                      </m:sub>
                    </m:sSub>
                    <m:r>
                      <a:rPr lang="en-US" sz="1400" b="0" i="1" smtClean="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𝑏</m:t>
                        </m:r>
                      </m:e>
                      <m:sub>
                        <m:r>
                          <a:rPr lang="en-US" sz="1400" b="0" i="1" smtClean="0">
                            <a:latin typeface="Cambria Math" panose="02040503050406030204" pitchFamily="18" charset="0"/>
                          </a:rPr>
                          <m:t>𝑦</m:t>
                        </m:r>
                      </m:sub>
                    </m:sSub>
                    <m:r>
                      <a:rPr lang="en-US" sz="1400" b="0" i="1" smtClean="0">
                        <a:latin typeface="Cambria Math" panose="02040503050406030204" pitchFamily="18" charset="0"/>
                      </a:rPr>
                      <m:t>∗</m:t>
                    </m:r>
                    <m:r>
                      <a:rPr lang="en-US" sz="1400" b="0" i="1" smtClean="0">
                        <a:latin typeface="Cambria Math" panose="02040503050406030204" pitchFamily="18" charset="0"/>
                      </a:rPr>
                      <m:t>𝑉𝑜𝑙𝑢𝑚𝑒</m:t>
                    </m:r>
                    <m:r>
                      <a:rPr lang="en-US" sz="1400" b="0" i="1" smtClean="0">
                        <a:latin typeface="Cambria Math" panose="02040503050406030204" pitchFamily="18" charset="0"/>
                      </a:rPr>
                      <m:t>=0</m:t>
                    </m:r>
                  </m:oMath>
                </a14:m>
                <a:endParaRPr lang="en-US" sz="1400"/>
              </a:p>
            </p:txBody>
          </p:sp>
        </mc:Choice>
        <mc:Fallback xmlns="">
          <p:sp>
            <p:nvSpPr>
              <p:cNvPr id="51" name="TextBox 50">
                <a:extLst>
                  <a:ext uri="{FF2B5EF4-FFF2-40B4-BE49-F238E27FC236}">
                    <a16:creationId xmlns:a16="http://schemas.microsoft.com/office/drawing/2014/main" id="{14921129-DE77-45F2-9E3F-27B8EEA26E22}"/>
                  </a:ext>
                </a:extLst>
              </p:cNvPr>
              <p:cNvSpPr txBox="1">
                <a:spLocks noRot="1" noChangeAspect="1" noMove="1" noResize="1" noEditPoints="1" noAdjustHandles="1" noChangeArrowheads="1" noChangeShapeType="1" noTextEdit="1"/>
              </p:cNvSpPr>
              <p:nvPr/>
            </p:nvSpPr>
            <p:spPr>
              <a:xfrm>
                <a:off x="10021404" y="3823152"/>
                <a:ext cx="1883472" cy="1939249"/>
              </a:xfrm>
              <a:prstGeom prst="rect">
                <a:avLst/>
              </a:prstGeom>
              <a:blipFill>
                <a:blip r:embed="rId14"/>
                <a:stretch>
                  <a:fillRect l="-12298" t="-5031"/>
                </a:stretch>
              </a:blipFill>
            </p:spPr>
            <p:txBody>
              <a:bodyPr/>
              <a:lstStyle/>
              <a:p>
                <a:r>
                  <a:rPr lang="en-US">
                    <a:noFill/>
                  </a:rPr>
                  <a:t> </a:t>
                </a:r>
              </a:p>
            </p:txBody>
          </p:sp>
        </mc:Fallback>
      </mc:AlternateContent>
      <p:pic>
        <p:nvPicPr>
          <p:cNvPr id="32" name="Picture 31">
            <a:extLst>
              <a:ext uri="{FF2B5EF4-FFF2-40B4-BE49-F238E27FC236}">
                <a16:creationId xmlns:a16="http://schemas.microsoft.com/office/drawing/2014/main" id="{A728AAE6-4131-4CFE-BBF8-BC246CB4A17F}"/>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7189245" y="2490667"/>
            <a:ext cx="1882881" cy="2043675"/>
          </a:xfrm>
          <a:prstGeom prst="rect">
            <a:avLst/>
          </a:prstGeom>
        </p:spPr>
      </p:pic>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84F5D586-F56D-4693-9B40-AED250A4683A}"/>
                  </a:ext>
                </a:extLst>
              </p:cNvPr>
              <p:cNvSpPr txBox="1"/>
              <p:nvPr/>
            </p:nvSpPr>
            <p:spPr>
              <a:xfrm>
                <a:off x="8780996" y="4155098"/>
                <a:ext cx="42149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𝑦</m:t>
                      </m:r>
                    </m:oMath>
                  </m:oMathPara>
                </a14:m>
                <a:endParaRPr lang="en-US"/>
              </a:p>
            </p:txBody>
          </p:sp>
        </mc:Choice>
        <mc:Fallback xmlns="">
          <p:sp>
            <p:nvSpPr>
              <p:cNvPr id="52" name="TextBox 51">
                <a:extLst>
                  <a:ext uri="{FF2B5EF4-FFF2-40B4-BE49-F238E27FC236}">
                    <a16:creationId xmlns:a16="http://schemas.microsoft.com/office/drawing/2014/main" id="{84F5D586-F56D-4693-9B40-AED250A4683A}"/>
                  </a:ext>
                </a:extLst>
              </p:cNvPr>
              <p:cNvSpPr txBox="1">
                <a:spLocks noRot="1" noChangeAspect="1" noMove="1" noResize="1" noEditPoints="1" noAdjustHandles="1" noChangeArrowheads="1" noChangeShapeType="1" noTextEdit="1"/>
              </p:cNvSpPr>
              <p:nvPr/>
            </p:nvSpPr>
            <p:spPr>
              <a:xfrm>
                <a:off x="8780996" y="4155098"/>
                <a:ext cx="421499" cy="369332"/>
              </a:xfrm>
              <a:prstGeom prst="rect">
                <a:avLst/>
              </a:prstGeom>
              <a:blipFill>
                <a:blip r:embed="rId13"/>
                <a:stretch>
                  <a:fillRect r="-4286" b="-6667"/>
                </a:stretch>
              </a:blipFill>
            </p:spPr>
            <p:txBody>
              <a:bodyPr/>
              <a:lstStyle/>
              <a:p>
                <a:r>
                  <a:rPr lang="en-US">
                    <a:noFill/>
                  </a:rPr>
                  <a:t> </a:t>
                </a:r>
              </a:p>
            </p:txBody>
          </p:sp>
        </mc:Fallback>
      </mc:AlternateContent>
      <p:cxnSp>
        <p:nvCxnSpPr>
          <p:cNvPr id="53" name="Straight Arrow Connector 52">
            <a:extLst>
              <a:ext uri="{FF2B5EF4-FFF2-40B4-BE49-F238E27FC236}">
                <a16:creationId xmlns:a16="http://schemas.microsoft.com/office/drawing/2014/main" id="{FB928E0B-BB9F-4521-9653-E1B6B81348BF}"/>
              </a:ext>
            </a:extLst>
          </p:cNvPr>
          <p:cNvCxnSpPr>
            <a:cxnSpLocks/>
          </p:cNvCxnSpPr>
          <p:nvPr/>
        </p:nvCxnSpPr>
        <p:spPr>
          <a:xfrm flipH="1">
            <a:off x="8493595" y="3957404"/>
            <a:ext cx="677674" cy="592626"/>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grpSp>
        <p:nvGrpSpPr>
          <p:cNvPr id="75" name="Group 74">
            <a:extLst>
              <a:ext uri="{FF2B5EF4-FFF2-40B4-BE49-F238E27FC236}">
                <a16:creationId xmlns:a16="http://schemas.microsoft.com/office/drawing/2014/main" id="{7F32F747-FEFC-43ED-B00F-E6357228374F}"/>
              </a:ext>
            </a:extLst>
          </p:cNvPr>
          <p:cNvGrpSpPr>
            <a:grpSpLocks noChangeAspect="1"/>
          </p:cNvGrpSpPr>
          <p:nvPr/>
        </p:nvGrpSpPr>
        <p:grpSpPr>
          <a:xfrm>
            <a:off x="6607332" y="4286922"/>
            <a:ext cx="792000" cy="792000"/>
            <a:chOff x="3860025" y="4394025"/>
            <a:chExt cx="1042861" cy="1162947"/>
          </a:xfrm>
        </p:grpSpPr>
        <p:cxnSp>
          <p:nvCxnSpPr>
            <p:cNvPr id="76" name="Straight Arrow Connector 75">
              <a:extLst>
                <a:ext uri="{FF2B5EF4-FFF2-40B4-BE49-F238E27FC236}">
                  <a16:creationId xmlns:a16="http://schemas.microsoft.com/office/drawing/2014/main" id="{C78EE34D-8233-46E0-A4E5-0100E2BA951F}"/>
                </a:ext>
              </a:extLst>
            </p:cNvPr>
            <p:cNvCxnSpPr>
              <a:cxnSpLocks/>
            </p:cNvCxnSpPr>
            <p:nvPr/>
          </p:nvCxnSpPr>
          <p:spPr>
            <a:xfrm flipV="1">
              <a:off x="4277579" y="4738704"/>
              <a:ext cx="0" cy="355852"/>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223B62F7-E4DB-481B-8019-B90DD4301813}"/>
                </a:ext>
              </a:extLst>
            </p:cNvPr>
            <p:cNvCxnSpPr>
              <a:cxnSpLocks/>
            </p:cNvCxnSpPr>
            <p:nvPr/>
          </p:nvCxnSpPr>
          <p:spPr>
            <a:xfrm rot="10800000" flipV="1">
              <a:off x="4078897" y="5077801"/>
              <a:ext cx="204588" cy="177927"/>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01B65066-A549-4D60-BBCD-E64632D3846A}"/>
                </a:ext>
              </a:extLst>
            </p:cNvPr>
            <p:cNvCxnSpPr>
              <a:cxnSpLocks/>
            </p:cNvCxnSpPr>
            <p:nvPr/>
          </p:nvCxnSpPr>
          <p:spPr>
            <a:xfrm rot="10800000" flipH="1" flipV="1">
              <a:off x="4272509" y="5085184"/>
              <a:ext cx="281282" cy="8896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9" name="TextBox 78">
                  <a:extLst>
                    <a:ext uri="{FF2B5EF4-FFF2-40B4-BE49-F238E27FC236}">
                      <a16:creationId xmlns:a16="http://schemas.microsoft.com/office/drawing/2014/main" id="{5F4700E3-F8F5-4119-9B11-596C2AAD9693}"/>
                    </a:ext>
                  </a:extLst>
                </p:cNvPr>
                <p:cNvSpPr txBox="1"/>
                <p:nvPr/>
              </p:nvSpPr>
              <p:spPr>
                <a:xfrm>
                  <a:off x="4072418" y="4394025"/>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𝒚𝒛</m:t>
                            </m:r>
                          </m:sub>
                          <m:sup>
                            <m:r>
                              <a:rPr lang="en-US" sz="1400" b="1" i="1" smtClean="0">
                                <a:solidFill>
                                  <a:srgbClr val="0070C0"/>
                                </a:solidFill>
                                <a:effectLst/>
                                <a:latin typeface="Cambria Math" panose="02040503050406030204" pitchFamily="18" charset="0"/>
                              </a:rPr>
                              <m:t>𝟏</m:t>
                            </m:r>
                          </m:sup>
                        </m:sSubSup>
                      </m:oMath>
                    </m:oMathPara>
                  </a14:m>
                  <a:endParaRPr lang="en-DE" sz="1400" b="1">
                    <a:solidFill>
                      <a:srgbClr val="0070C0"/>
                    </a:solidFill>
                  </a:endParaRPr>
                </a:p>
              </p:txBody>
            </p:sp>
          </mc:Choice>
          <mc:Fallback xmlns="">
            <p:sp>
              <p:nvSpPr>
                <p:cNvPr id="79" name="TextBox 78">
                  <a:extLst>
                    <a:ext uri="{FF2B5EF4-FFF2-40B4-BE49-F238E27FC236}">
                      <a16:creationId xmlns:a16="http://schemas.microsoft.com/office/drawing/2014/main" id="{5F4700E3-F8F5-4119-9B11-596C2AAD9693}"/>
                    </a:ext>
                  </a:extLst>
                </p:cNvPr>
                <p:cNvSpPr txBox="1">
                  <a:spLocks noRot="1" noChangeAspect="1" noMove="1" noResize="1" noEditPoints="1" noAdjustHandles="1" noChangeArrowheads="1" noChangeShapeType="1" noTextEdit="1"/>
                </p:cNvSpPr>
                <p:nvPr/>
              </p:nvSpPr>
              <p:spPr>
                <a:xfrm>
                  <a:off x="4072418" y="4394025"/>
                  <a:ext cx="421499" cy="337272"/>
                </a:xfrm>
                <a:prstGeom prst="rect">
                  <a:avLst/>
                </a:prstGeom>
                <a:blipFill>
                  <a:blip r:embed="rId15"/>
                  <a:stretch>
                    <a:fillRect r="-22642" b="-4210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0" name="TextBox 79">
                  <a:extLst>
                    <a:ext uri="{FF2B5EF4-FFF2-40B4-BE49-F238E27FC236}">
                      <a16:creationId xmlns:a16="http://schemas.microsoft.com/office/drawing/2014/main" id="{ED7E5920-C406-4E98-BC88-5FCDA05BBDC2}"/>
                    </a:ext>
                  </a:extLst>
                </p:cNvPr>
                <p:cNvSpPr txBox="1"/>
                <p:nvPr/>
              </p:nvSpPr>
              <p:spPr>
                <a:xfrm>
                  <a:off x="4481387" y="5058372"/>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rPr>
                              <m:t>𝒚𝒙</m:t>
                            </m:r>
                          </m:sub>
                          <m:sup>
                            <m:r>
                              <a:rPr lang="en-US" sz="1400" b="1" i="1" smtClean="0">
                                <a:solidFill>
                                  <a:srgbClr val="FF0000"/>
                                </a:solidFill>
                                <a:effectLst/>
                                <a:latin typeface="Cambria Math" panose="02040503050406030204" pitchFamily="18" charset="0"/>
                              </a:rPr>
                              <m:t>𝟏</m:t>
                            </m:r>
                          </m:sup>
                        </m:sSubSup>
                      </m:oMath>
                    </m:oMathPara>
                  </a14:m>
                  <a:endParaRPr lang="en-DE" sz="1400" b="1">
                    <a:solidFill>
                      <a:srgbClr val="FF0000"/>
                    </a:solidFill>
                  </a:endParaRPr>
                </a:p>
              </p:txBody>
            </p:sp>
          </mc:Choice>
          <mc:Fallback xmlns="">
            <p:sp>
              <p:nvSpPr>
                <p:cNvPr id="80" name="TextBox 79">
                  <a:extLst>
                    <a:ext uri="{FF2B5EF4-FFF2-40B4-BE49-F238E27FC236}">
                      <a16:creationId xmlns:a16="http://schemas.microsoft.com/office/drawing/2014/main" id="{ED7E5920-C406-4E98-BC88-5FCDA05BBDC2}"/>
                    </a:ext>
                  </a:extLst>
                </p:cNvPr>
                <p:cNvSpPr txBox="1">
                  <a:spLocks noRot="1" noChangeAspect="1" noMove="1" noResize="1" noEditPoints="1" noAdjustHandles="1" noChangeArrowheads="1" noChangeShapeType="1" noTextEdit="1"/>
                </p:cNvSpPr>
                <p:nvPr/>
              </p:nvSpPr>
              <p:spPr>
                <a:xfrm>
                  <a:off x="4481387" y="5058372"/>
                  <a:ext cx="421499" cy="337272"/>
                </a:xfrm>
                <a:prstGeom prst="rect">
                  <a:avLst/>
                </a:prstGeom>
                <a:blipFill>
                  <a:blip r:embed="rId16"/>
                  <a:stretch>
                    <a:fillRect r="-24528" b="-4210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A877A8B9-50B1-4CF3-9BD6-8D09DA2A4007}"/>
                    </a:ext>
                  </a:extLst>
                </p:cNvPr>
                <p:cNvSpPr txBox="1"/>
                <p:nvPr/>
              </p:nvSpPr>
              <p:spPr>
                <a:xfrm>
                  <a:off x="3860025" y="5219700"/>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rPr>
                              <m:t>𝒚𝒚</m:t>
                            </m:r>
                          </m:sub>
                          <m:sup>
                            <m:r>
                              <a:rPr lang="en-US" sz="1400" b="1" i="1" smtClean="0">
                                <a:solidFill>
                                  <a:srgbClr val="00B050"/>
                                </a:solidFill>
                                <a:effectLst/>
                                <a:latin typeface="Cambria Math" panose="02040503050406030204" pitchFamily="18" charset="0"/>
                              </a:rPr>
                              <m:t>𝟏</m:t>
                            </m:r>
                          </m:sup>
                        </m:sSubSup>
                      </m:oMath>
                    </m:oMathPara>
                  </a14:m>
                  <a:endParaRPr lang="en-DE" sz="1400" b="1">
                    <a:solidFill>
                      <a:srgbClr val="00B050"/>
                    </a:solidFill>
                  </a:endParaRPr>
                </a:p>
              </p:txBody>
            </p:sp>
          </mc:Choice>
          <mc:Fallback xmlns="">
            <p:sp>
              <p:nvSpPr>
                <p:cNvPr id="81" name="TextBox 80">
                  <a:extLst>
                    <a:ext uri="{FF2B5EF4-FFF2-40B4-BE49-F238E27FC236}">
                      <a16:creationId xmlns:a16="http://schemas.microsoft.com/office/drawing/2014/main" id="{A877A8B9-50B1-4CF3-9BD6-8D09DA2A4007}"/>
                    </a:ext>
                  </a:extLst>
                </p:cNvPr>
                <p:cNvSpPr txBox="1">
                  <a:spLocks noRot="1" noChangeAspect="1" noMove="1" noResize="1" noEditPoints="1" noAdjustHandles="1" noChangeArrowheads="1" noChangeShapeType="1" noTextEdit="1"/>
                </p:cNvSpPr>
                <p:nvPr/>
              </p:nvSpPr>
              <p:spPr>
                <a:xfrm>
                  <a:off x="3860025" y="5219700"/>
                  <a:ext cx="421499" cy="337272"/>
                </a:xfrm>
                <a:prstGeom prst="rect">
                  <a:avLst/>
                </a:prstGeom>
                <a:blipFill>
                  <a:blip r:embed="rId17"/>
                  <a:stretch>
                    <a:fillRect r="-26923" b="-42105"/>
                  </a:stretch>
                </a:blipFill>
              </p:spPr>
              <p:txBody>
                <a:bodyPr/>
                <a:lstStyle/>
                <a:p>
                  <a:r>
                    <a:rPr lang="en-US">
                      <a:noFill/>
                    </a:rPr>
                    <a:t> </a:t>
                  </a:r>
                </a:p>
              </p:txBody>
            </p:sp>
          </mc:Fallback>
        </mc:AlternateContent>
      </p:grpSp>
      <p:grpSp>
        <p:nvGrpSpPr>
          <p:cNvPr id="84" name="Group 83">
            <a:extLst>
              <a:ext uri="{FF2B5EF4-FFF2-40B4-BE49-F238E27FC236}">
                <a16:creationId xmlns:a16="http://schemas.microsoft.com/office/drawing/2014/main" id="{8C20387F-67FA-41D3-93FE-2F57EEA2D523}"/>
              </a:ext>
            </a:extLst>
          </p:cNvPr>
          <p:cNvGrpSpPr>
            <a:grpSpLocks noChangeAspect="1"/>
          </p:cNvGrpSpPr>
          <p:nvPr/>
        </p:nvGrpSpPr>
        <p:grpSpPr>
          <a:xfrm>
            <a:off x="8743616" y="2106784"/>
            <a:ext cx="921342" cy="843558"/>
            <a:chOff x="3305054" y="4232649"/>
            <a:chExt cx="1690808" cy="1197452"/>
          </a:xfrm>
        </p:grpSpPr>
        <p:cxnSp>
          <p:nvCxnSpPr>
            <p:cNvPr id="85" name="Straight Arrow Connector 84">
              <a:extLst>
                <a:ext uri="{FF2B5EF4-FFF2-40B4-BE49-F238E27FC236}">
                  <a16:creationId xmlns:a16="http://schemas.microsoft.com/office/drawing/2014/main" id="{CC256913-4CB6-43D8-89C7-B0B1C23FCB67}"/>
                </a:ext>
              </a:extLst>
            </p:cNvPr>
            <p:cNvCxnSpPr>
              <a:cxnSpLocks/>
            </p:cNvCxnSpPr>
            <p:nvPr/>
          </p:nvCxnSpPr>
          <p:spPr>
            <a:xfrm>
              <a:off x="4277579" y="4738704"/>
              <a:ext cx="0" cy="355852"/>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E49C4285-0C1E-46B4-894D-07D465F5EA4A}"/>
                </a:ext>
              </a:extLst>
            </p:cNvPr>
            <p:cNvCxnSpPr>
              <a:cxnSpLocks/>
            </p:cNvCxnSpPr>
            <p:nvPr/>
          </p:nvCxnSpPr>
          <p:spPr>
            <a:xfrm flipV="1">
              <a:off x="4265955" y="4486688"/>
              <a:ext cx="336284" cy="258525"/>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6B1D4EAC-FF4E-43F9-9934-55C3CBFCC240}"/>
                </a:ext>
              </a:extLst>
            </p:cNvPr>
            <p:cNvCxnSpPr>
              <a:cxnSpLocks/>
            </p:cNvCxnSpPr>
            <p:nvPr/>
          </p:nvCxnSpPr>
          <p:spPr>
            <a:xfrm flipH="1" flipV="1">
              <a:off x="3930133" y="4636336"/>
              <a:ext cx="359071" cy="103218"/>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8" name="TextBox 87">
                  <a:extLst>
                    <a:ext uri="{FF2B5EF4-FFF2-40B4-BE49-F238E27FC236}">
                      <a16:creationId xmlns:a16="http://schemas.microsoft.com/office/drawing/2014/main" id="{DC080AA4-6E9C-488F-A3A5-C75B90FCAB53}"/>
                    </a:ext>
                  </a:extLst>
                </p:cNvPr>
                <p:cNvSpPr txBox="1"/>
                <p:nvPr/>
              </p:nvSpPr>
              <p:spPr>
                <a:xfrm>
                  <a:off x="4021472" y="5092829"/>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𝒚𝒛</m:t>
                            </m:r>
                          </m:sub>
                          <m:sup>
                            <m:r>
                              <a:rPr lang="en-US" sz="1400" b="1" i="1" smtClean="0">
                                <a:solidFill>
                                  <a:srgbClr val="0070C0"/>
                                </a:solidFill>
                                <a:effectLst/>
                                <a:latin typeface="Cambria Math" panose="02040503050406030204" pitchFamily="18" charset="0"/>
                              </a:rPr>
                              <m:t>𝟐</m:t>
                            </m:r>
                          </m:sup>
                        </m:sSubSup>
                      </m:oMath>
                    </m:oMathPara>
                  </a14:m>
                  <a:endParaRPr lang="en-DE" sz="1400" b="1">
                    <a:solidFill>
                      <a:srgbClr val="0070C0"/>
                    </a:solidFill>
                  </a:endParaRPr>
                </a:p>
              </p:txBody>
            </p:sp>
          </mc:Choice>
          <mc:Fallback xmlns="">
            <p:sp>
              <p:nvSpPr>
                <p:cNvPr id="88" name="TextBox 87">
                  <a:extLst>
                    <a:ext uri="{FF2B5EF4-FFF2-40B4-BE49-F238E27FC236}">
                      <a16:creationId xmlns:a16="http://schemas.microsoft.com/office/drawing/2014/main" id="{DC080AA4-6E9C-488F-A3A5-C75B90FCAB53}"/>
                    </a:ext>
                  </a:extLst>
                </p:cNvPr>
                <p:cNvSpPr txBox="1">
                  <a:spLocks noRot="1" noChangeAspect="1" noMove="1" noResize="1" noEditPoints="1" noAdjustHandles="1" noChangeArrowheads="1" noChangeShapeType="1" noTextEdit="1"/>
                </p:cNvSpPr>
                <p:nvPr/>
              </p:nvSpPr>
              <p:spPr>
                <a:xfrm>
                  <a:off x="4021472" y="5092829"/>
                  <a:ext cx="421499" cy="337272"/>
                </a:xfrm>
                <a:prstGeom prst="rect">
                  <a:avLst/>
                </a:prstGeom>
                <a:blipFill>
                  <a:blip r:embed="rId18"/>
                  <a:stretch>
                    <a:fillRect r="-71053" b="-3846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9" name="TextBox 88">
                  <a:extLst>
                    <a:ext uri="{FF2B5EF4-FFF2-40B4-BE49-F238E27FC236}">
                      <a16:creationId xmlns:a16="http://schemas.microsoft.com/office/drawing/2014/main" id="{66170037-918C-4718-B6DC-CBCF903BBCB1}"/>
                    </a:ext>
                  </a:extLst>
                </p:cNvPr>
                <p:cNvSpPr txBox="1"/>
                <p:nvPr/>
              </p:nvSpPr>
              <p:spPr>
                <a:xfrm>
                  <a:off x="3305054" y="4232649"/>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rPr>
                              <m:t>𝒚𝒙</m:t>
                            </m:r>
                          </m:sub>
                          <m:sup>
                            <m:r>
                              <a:rPr lang="en-US" sz="1400" b="1" i="1" smtClean="0">
                                <a:solidFill>
                                  <a:srgbClr val="FF0000"/>
                                </a:solidFill>
                                <a:effectLst/>
                                <a:latin typeface="Cambria Math" panose="02040503050406030204" pitchFamily="18" charset="0"/>
                              </a:rPr>
                              <m:t>𝟐</m:t>
                            </m:r>
                          </m:sup>
                        </m:sSubSup>
                      </m:oMath>
                    </m:oMathPara>
                  </a14:m>
                  <a:endParaRPr lang="en-DE" sz="1400" b="1">
                    <a:solidFill>
                      <a:srgbClr val="FF0000"/>
                    </a:solidFill>
                  </a:endParaRPr>
                </a:p>
              </p:txBody>
            </p:sp>
          </mc:Choice>
          <mc:Fallback xmlns="">
            <p:sp>
              <p:nvSpPr>
                <p:cNvPr id="89" name="TextBox 88">
                  <a:extLst>
                    <a:ext uri="{FF2B5EF4-FFF2-40B4-BE49-F238E27FC236}">
                      <a16:creationId xmlns:a16="http://schemas.microsoft.com/office/drawing/2014/main" id="{66170037-918C-4718-B6DC-CBCF903BBCB1}"/>
                    </a:ext>
                  </a:extLst>
                </p:cNvPr>
                <p:cNvSpPr txBox="1">
                  <a:spLocks noRot="1" noChangeAspect="1" noMove="1" noResize="1" noEditPoints="1" noAdjustHandles="1" noChangeArrowheads="1" noChangeShapeType="1" noTextEdit="1"/>
                </p:cNvSpPr>
                <p:nvPr/>
              </p:nvSpPr>
              <p:spPr>
                <a:xfrm>
                  <a:off x="3305054" y="4232649"/>
                  <a:ext cx="421499" cy="337272"/>
                </a:xfrm>
                <a:prstGeom prst="rect">
                  <a:avLst/>
                </a:prstGeom>
                <a:blipFill>
                  <a:blip r:embed="rId19"/>
                  <a:stretch>
                    <a:fillRect r="-73684" b="-3846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0" name="TextBox 89">
                  <a:extLst>
                    <a:ext uri="{FF2B5EF4-FFF2-40B4-BE49-F238E27FC236}">
                      <a16:creationId xmlns:a16="http://schemas.microsoft.com/office/drawing/2014/main" id="{292557C8-55D9-481A-BDA9-F17C82116DE0}"/>
                    </a:ext>
                  </a:extLst>
                </p:cNvPr>
                <p:cNvSpPr txBox="1"/>
                <p:nvPr/>
              </p:nvSpPr>
              <p:spPr>
                <a:xfrm>
                  <a:off x="4574363" y="4305837"/>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rPr>
                              <m:t>𝒚𝒚</m:t>
                            </m:r>
                          </m:sub>
                          <m:sup>
                            <m:r>
                              <a:rPr lang="en-US" sz="1400" b="1" i="1" smtClean="0">
                                <a:solidFill>
                                  <a:srgbClr val="00B050"/>
                                </a:solidFill>
                                <a:effectLst/>
                                <a:latin typeface="Cambria Math" panose="02040503050406030204" pitchFamily="18" charset="0"/>
                              </a:rPr>
                              <m:t>𝟐</m:t>
                            </m:r>
                          </m:sup>
                        </m:sSubSup>
                      </m:oMath>
                    </m:oMathPara>
                  </a14:m>
                  <a:endParaRPr lang="en-DE" sz="1400" b="1">
                    <a:solidFill>
                      <a:srgbClr val="00B050"/>
                    </a:solidFill>
                  </a:endParaRPr>
                </a:p>
              </p:txBody>
            </p:sp>
          </mc:Choice>
          <mc:Fallback xmlns="">
            <p:sp>
              <p:nvSpPr>
                <p:cNvPr id="90" name="TextBox 89">
                  <a:extLst>
                    <a:ext uri="{FF2B5EF4-FFF2-40B4-BE49-F238E27FC236}">
                      <a16:creationId xmlns:a16="http://schemas.microsoft.com/office/drawing/2014/main" id="{292557C8-55D9-481A-BDA9-F17C82116DE0}"/>
                    </a:ext>
                  </a:extLst>
                </p:cNvPr>
                <p:cNvSpPr txBox="1">
                  <a:spLocks noRot="1" noChangeAspect="1" noMove="1" noResize="1" noEditPoints="1" noAdjustHandles="1" noChangeArrowheads="1" noChangeShapeType="1" noTextEdit="1"/>
                </p:cNvSpPr>
                <p:nvPr/>
              </p:nvSpPr>
              <p:spPr>
                <a:xfrm>
                  <a:off x="4574363" y="4305837"/>
                  <a:ext cx="421499" cy="337272"/>
                </a:xfrm>
                <a:prstGeom prst="rect">
                  <a:avLst/>
                </a:prstGeom>
                <a:blipFill>
                  <a:blip r:embed="rId20"/>
                  <a:stretch>
                    <a:fillRect r="-78378" b="-38462"/>
                  </a:stretch>
                </a:blipFill>
              </p:spPr>
              <p:txBody>
                <a:bodyPr/>
                <a:lstStyle/>
                <a:p>
                  <a:r>
                    <a:rPr lang="en-US">
                      <a:noFill/>
                    </a:rPr>
                    <a:t> </a:t>
                  </a:r>
                </a:p>
              </p:txBody>
            </p:sp>
          </mc:Fallback>
        </mc:AlternateContent>
      </p:grpSp>
      <p:grpSp>
        <p:nvGrpSpPr>
          <p:cNvPr id="91" name="Group 90">
            <a:extLst>
              <a:ext uri="{FF2B5EF4-FFF2-40B4-BE49-F238E27FC236}">
                <a16:creationId xmlns:a16="http://schemas.microsoft.com/office/drawing/2014/main" id="{3E45D706-903A-4910-847E-46AB1ED5ABA1}"/>
              </a:ext>
            </a:extLst>
          </p:cNvPr>
          <p:cNvGrpSpPr>
            <a:grpSpLocks noChangeAspect="1"/>
          </p:cNvGrpSpPr>
          <p:nvPr/>
        </p:nvGrpSpPr>
        <p:grpSpPr>
          <a:xfrm>
            <a:off x="6048651" y="2759001"/>
            <a:ext cx="1143617" cy="1143063"/>
            <a:chOff x="3389040" y="4314576"/>
            <a:chExt cx="1505850" cy="1678436"/>
          </a:xfrm>
        </p:grpSpPr>
        <p:cxnSp>
          <p:nvCxnSpPr>
            <p:cNvPr id="92" name="Straight Arrow Connector 91">
              <a:extLst>
                <a:ext uri="{FF2B5EF4-FFF2-40B4-BE49-F238E27FC236}">
                  <a16:creationId xmlns:a16="http://schemas.microsoft.com/office/drawing/2014/main" id="{5E61BC2A-5867-4E61-A370-B5286FADEC50}"/>
                </a:ext>
              </a:extLst>
            </p:cNvPr>
            <p:cNvCxnSpPr>
              <a:cxnSpLocks/>
            </p:cNvCxnSpPr>
            <p:nvPr/>
          </p:nvCxnSpPr>
          <p:spPr>
            <a:xfrm flipH="1">
              <a:off x="4271569" y="5094557"/>
              <a:ext cx="6010" cy="520950"/>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783B4A36-1C5D-4A25-A724-3ABB822A8051}"/>
                </a:ext>
              </a:extLst>
            </p:cNvPr>
            <p:cNvCxnSpPr>
              <a:cxnSpLocks/>
            </p:cNvCxnSpPr>
            <p:nvPr/>
          </p:nvCxnSpPr>
          <p:spPr>
            <a:xfrm flipV="1">
              <a:off x="4283484" y="4804140"/>
              <a:ext cx="365142" cy="273661"/>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E459425F-0B6B-4C58-99C5-CB7F4D219D43}"/>
                </a:ext>
              </a:extLst>
            </p:cNvPr>
            <p:cNvCxnSpPr>
              <a:cxnSpLocks/>
            </p:cNvCxnSpPr>
            <p:nvPr/>
          </p:nvCxnSpPr>
          <p:spPr>
            <a:xfrm flipH="1" flipV="1">
              <a:off x="3860025" y="5012519"/>
              <a:ext cx="412484" cy="7266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5" name="TextBox 94">
                  <a:extLst>
                    <a:ext uri="{FF2B5EF4-FFF2-40B4-BE49-F238E27FC236}">
                      <a16:creationId xmlns:a16="http://schemas.microsoft.com/office/drawing/2014/main" id="{86E4C28C-952B-4F13-8679-D5F574623D78}"/>
                    </a:ext>
                  </a:extLst>
                </p:cNvPr>
                <p:cNvSpPr txBox="1"/>
                <p:nvPr/>
              </p:nvSpPr>
              <p:spPr>
                <a:xfrm>
                  <a:off x="3910578" y="5534870"/>
                  <a:ext cx="421499" cy="45814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𝒙𝒛</m:t>
                            </m:r>
                          </m:sub>
                          <m:sup>
                            <m:r>
                              <a:rPr lang="en-US" sz="1400" b="1" i="1" smtClean="0">
                                <a:solidFill>
                                  <a:srgbClr val="0070C0"/>
                                </a:solidFill>
                                <a:effectLst/>
                                <a:latin typeface="Cambria Math" panose="02040503050406030204" pitchFamily="18" charset="0"/>
                              </a:rPr>
                              <m:t>𝟒</m:t>
                            </m:r>
                          </m:sup>
                        </m:sSubSup>
                      </m:oMath>
                    </m:oMathPara>
                  </a14:m>
                  <a:endParaRPr lang="en-DE" sz="1400" b="1">
                    <a:solidFill>
                      <a:srgbClr val="0070C0"/>
                    </a:solidFill>
                  </a:endParaRPr>
                </a:p>
              </p:txBody>
            </p:sp>
          </mc:Choice>
          <mc:Fallback xmlns="">
            <p:sp>
              <p:nvSpPr>
                <p:cNvPr id="95" name="TextBox 94">
                  <a:extLst>
                    <a:ext uri="{FF2B5EF4-FFF2-40B4-BE49-F238E27FC236}">
                      <a16:creationId xmlns:a16="http://schemas.microsoft.com/office/drawing/2014/main" id="{86E4C28C-952B-4F13-8679-D5F574623D78}"/>
                    </a:ext>
                  </a:extLst>
                </p:cNvPr>
                <p:cNvSpPr txBox="1">
                  <a:spLocks noRot="1" noChangeAspect="1" noMove="1" noResize="1" noEditPoints="1" noAdjustHandles="1" noChangeArrowheads="1" noChangeShapeType="1" noTextEdit="1"/>
                </p:cNvSpPr>
                <p:nvPr/>
              </p:nvSpPr>
              <p:spPr>
                <a:xfrm>
                  <a:off x="3910578" y="5534870"/>
                  <a:ext cx="421499" cy="458142"/>
                </a:xfrm>
                <a:prstGeom prst="rect">
                  <a:avLst/>
                </a:prstGeom>
                <a:blipFill>
                  <a:blip r:embed="rId21"/>
                  <a:stretch>
                    <a:fillRect r="-169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6" name="TextBox 95">
                  <a:extLst>
                    <a:ext uri="{FF2B5EF4-FFF2-40B4-BE49-F238E27FC236}">
                      <a16:creationId xmlns:a16="http://schemas.microsoft.com/office/drawing/2014/main" id="{C84083E5-EBB8-431E-A462-3779D9818B84}"/>
                    </a:ext>
                  </a:extLst>
                </p:cNvPr>
                <p:cNvSpPr txBox="1"/>
                <p:nvPr/>
              </p:nvSpPr>
              <p:spPr>
                <a:xfrm>
                  <a:off x="3389040" y="4681235"/>
                  <a:ext cx="421499" cy="45814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ea typeface="Cambria Math" panose="02040503050406030204" pitchFamily="18" charset="0"/>
                              </a:rPr>
                              <m:t>𝒙𝒙</m:t>
                            </m:r>
                          </m:sub>
                          <m:sup>
                            <m:r>
                              <a:rPr lang="en-US" sz="1400" b="1" i="1" smtClean="0">
                                <a:solidFill>
                                  <a:srgbClr val="FF0000"/>
                                </a:solidFill>
                                <a:effectLst/>
                                <a:latin typeface="Cambria Math" panose="02040503050406030204" pitchFamily="18" charset="0"/>
                              </a:rPr>
                              <m:t>𝟒</m:t>
                            </m:r>
                          </m:sup>
                        </m:sSubSup>
                      </m:oMath>
                    </m:oMathPara>
                  </a14:m>
                  <a:endParaRPr lang="en-DE" sz="1400" b="1">
                    <a:solidFill>
                      <a:srgbClr val="FF0000"/>
                    </a:solidFill>
                  </a:endParaRPr>
                </a:p>
              </p:txBody>
            </p:sp>
          </mc:Choice>
          <mc:Fallback xmlns="">
            <p:sp>
              <p:nvSpPr>
                <p:cNvPr id="96" name="TextBox 95">
                  <a:extLst>
                    <a:ext uri="{FF2B5EF4-FFF2-40B4-BE49-F238E27FC236}">
                      <a16:creationId xmlns:a16="http://schemas.microsoft.com/office/drawing/2014/main" id="{C84083E5-EBB8-431E-A462-3779D9818B84}"/>
                    </a:ext>
                  </a:extLst>
                </p:cNvPr>
                <p:cNvSpPr txBox="1">
                  <a:spLocks noRot="1" noChangeAspect="1" noMove="1" noResize="1" noEditPoints="1" noAdjustHandles="1" noChangeArrowheads="1" noChangeShapeType="1" noTextEdit="1"/>
                </p:cNvSpPr>
                <p:nvPr/>
              </p:nvSpPr>
              <p:spPr>
                <a:xfrm>
                  <a:off x="3389040" y="4681235"/>
                  <a:ext cx="421499" cy="458142"/>
                </a:xfrm>
                <a:prstGeom prst="rect">
                  <a:avLst/>
                </a:prstGeom>
                <a:blipFill>
                  <a:blip r:embed="rId22"/>
                  <a:stretch>
                    <a:fillRect r="-1886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D858B950-2113-43A0-A949-958F7F100D6A}"/>
                    </a:ext>
                  </a:extLst>
                </p:cNvPr>
                <p:cNvSpPr txBox="1"/>
                <p:nvPr/>
              </p:nvSpPr>
              <p:spPr>
                <a:xfrm>
                  <a:off x="4473391" y="4314576"/>
                  <a:ext cx="421499" cy="49439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rPr>
                              <m:t>𝒙𝒚</m:t>
                            </m:r>
                          </m:sub>
                          <m:sup>
                            <m:r>
                              <a:rPr lang="en-US" sz="1400" b="1" i="1" smtClean="0">
                                <a:solidFill>
                                  <a:srgbClr val="00B050"/>
                                </a:solidFill>
                                <a:effectLst/>
                                <a:latin typeface="Cambria Math" panose="02040503050406030204" pitchFamily="18" charset="0"/>
                              </a:rPr>
                              <m:t>𝟒</m:t>
                            </m:r>
                          </m:sup>
                        </m:sSubSup>
                      </m:oMath>
                    </m:oMathPara>
                  </a14:m>
                  <a:endParaRPr lang="en-DE" sz="1400" b="1">
                    <a:solidFill>
                      <a:srgbClr val="00B050"/>
                    </a:solidFill>
                  </a:endParaRPr>
                </a:p>
              </p:txBody>
            </p:sp>
          </mc:Choice>
          <mc:Fallback xmlns="">
            <p:sp>
              <p:nvSpPr>
                <p:cNvPr id="97" name="TextBox 96">
                  <a:extLst>
                    <a:ext uri="{FF2B5EF4-FFF2-40B4-BE49-F238E27FC236}">
                      <a16:creationId xmlns:a16="http://schemas.microsoft.com/office/drawing/2014/main" id="{D858B950-2113-43A0-A949-958F7F100D6A}"/>
                    </a:ext>
                  </a:extLst>
                </p:cNvPr>
                <p:cNvSpPr txBox="1">
                  <a:spLocks noRot="1" noChangeAspect="1" noMove="1" noResize="1" noEditPoints="1" noAdjustHandles="1" noChangeArrowheads="1" noChangeShapeType="1" noTextEdit="1"/>
                </p:cNvSpPr>
                <p:nvPr/>
              </p:nvSpPr>
              <p:spPr>
                <a:xfrm>
                  <a:off x="4473391" y="4314576"/>
                  <a:ext cx="421499" cy="494392"/>
                </a:xfrm>
                <a:prstGeom prst="rect">
                  <a:avLst/>
                </a:prstGeom>
                <a:blipFill>
                  <a:blip r:embed="rId23"/>
                  <a:stretch>
                    <a:fillRect r="-24528"/>
                  </a:stretch>
                </a:blipFill>
              </p:spPr>
              <p:txBody>
                <a:bodyPr/>
                <a:lstStyle/>
                <a:p>
                  <a:r>
                    <a:rPr lang="en-US">
                      <a:noFill/>
                    </a:rPr>
                    <a:t> </a:t>
                  </a:r>
                </a:p>
              </p:txBody>
            </p:sp>
          </mc:Fallback>
        </mc:AlternateContent>
      </p:grpSp>
      <p:grpSp>
        <p:nvGrpSpPr>
          <p:cNvPr id="98" name="Group 97">
            <a:extLst>
              <a:ext uri="{FF2B5EF4-FFF2-40B4-BE49-F238E27FC236}">
                <a16:creationId xmlns:a16="http://schemas.microsoft.com/office/drawing/2014/main" id="{5CB90A55-7671-4B7B-886D-ADB947FAEFC2}"/>
              </a:ext>
            </a:extLst>
          </p:cNvPr>
          <p:cNvGrpSpPr>
            <a:grpSpLocks noChangeAspect="1"/>
          </p:cNvGrpSpPr>
          <p:nvPr/>
        </p:nvGrpSpPr>
        <p:grpSpPr>
          <a:xfrm>
            <a:off x="7485838" y="1789345"/>
            <a:ext cx="792000" cy="902786"/>
            <a:chOff x="3860025" y="4394025"/>
            <a:chExt cx="1042861" cy="1325622"/>
          </a:xfrm>
        </p:grpSpPr>
        <p:cxnSp>
          <p:nvCxnSpPr>
            <p:cNvPr id="99" name="Straight Arrow Connector 98">
              <a:extLst>
                <a:ext uri="{FF2B5EF4-FFF2-40B4-BE49-F238E27FC236}">
                  <a16:creationId xmlns:a16="http://schemas.microsoft.com/office/drawing/2014/main" id="{BBE0AE51-E895-44E1-9FEE-5DF498042751}"/>
                </a:ext>
              </a:extLst>
            </p:cNvPr>
            <p:cNvCxnSpPr>
              <a:cxnSpLocks/>
            </p:cNvCxnSpPr>
            <p:nvPr/>
          </p:nvCxnSpPr>
          <p:spPr>
            <a:xfrm flipV="1">
              <a:off x="4277579" y="4738704"/>
              <a:ext cx="0" cy="355852"/>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C0A53466-90F7-44C5-AA28-1FFB28D0F3C5}"/>
                </a:ext>
              </a:extLst>
            </p:cNvPr>
            <p:cNvCxnSpPr>
              <a:cxnSpLocks/>
            </p:cNvCxnSpPr>
            <p:nvPr/>
          </p:nvCxnSpPr>
          <p:spPr>
            <a:xfrm rot="10800000" flipV="1">
              <a:off x="4078897" y="5077801"/>
              <a:ext cx="204588" cy="177927"/>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09D03C17-A5D1-41D9-A61D-6CCD954FB358}"/>
                </a:ext>
              </a:extLst>
            </p:cNvPr>
            <p:cNvCxnSpPr>
              <a:cxnSpLocks/>
            </p:cNvCxnSpPr>
            <p:nvPr/>
          </p:nvCxnSpPr>
          <p:spPr>
            <a:xfrm rot="10800000" flipH="1" flipV="1">
              <a:off x="4272509" y="5085184"/>
              <a:ext cx="281282" cy="8896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2" name="TextBox 101">
                  <a:extLst>
                    <a:ext uri="{FF2B5EF4-FFF2-40B4-BE49-F238E27FC236}">
                      <a16:creationId xmlns:a16="http://schemas.microsoft.com/office/drawing/2014/main" id="{3F955A08-1768-4388-AE4C-D8EC551D73A6}"/>
                    </a:ext>
                  </a:extLst>
                </p:cNvPr>
                <p:cNvSpPr txBox="1"/>
                <p:nvPr/>
              </p:nvSpPr>
              <p:spPr>
                <a:xfrm>
                  <a:off x="4072418" y="4394025"/>
                  <a:ext cx="421499" cy="4636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𝒛𝒛</m:t>
                            </m:r>
                          </m:sub>
                          <m:sup>
                            <m:r>
                              <a:rPr lang="en-US" sz="1400" b="1" i="1" smtClean="0">
                                <a:solidFill>
                                  <a:srgbClr val="0070C0"/>
                                </a:solidFill>
                                <a:effectLst/>
                                <a:latin typeface="Cambria Math" panose="02040503050406030204" pitchFamily="18" charset="0"/>
                              </a:rPr>
                              <m:t>𝟓</m:t>
                            </m:r>
                          </m:sup>
                        </m:sSubSup>
                      </m:oMath>
                    </m:oMathPara>
                  </a14:m>
                  <a:endParaRPr lang="en-DE" sz="1400" b="1">
                    <a:solidFill>
                      <a:srgbClr val="0070C0"/>
                    </a:solidFill>
                  </a:endParaRPr>
                </a:p>
              </p:txBody>
            </p:sp>
          </mc:Choice>
          <mc:Fallback xmlns="">
            <p:sp>
              <p:nvSpPr>
                <p:cNvPr id="102" name="TextBox 101">
                  <a:extLst>
                    <a:ext uri="{FF2B5EF4-FFF2-40B4-BE49-F238E27FC236}">
                      <a16:creationId xmlns:a16="http://schemas.microsoft.com/office/drawing/2014/main" id="{3F955A08-1768-4388-AE4C-D8EC551D73A6}"/>
                    </a:ext>
                  </a:extLst>
                </p:cNvPr>
                <p:cNvSpPr txBox="1">
                  <a:spLocks noRot="1" noChangeAspect="1" noMove="1" noResize="1" noEditPoints="1" noAdjustHandles="1" noChangeArrowheads="1" noChangeShapeType="1" noTextEdit="1"/>
                </p:cNvSpPr>
                <p:nvPr/>
              </p:nvSpPr>
              <p:spPr>
                <a:xfrm>
                  <a:off x="4072418" y="4394025"/>
                  <a:ext cx="421499" cy="463699"/>
                </a:xfrm>
                <a:prstGeom prst="rect">
                  <a:avLst/>
                </a:prstGeom>
                <a:blipFill>
                  <a:blip r:embed="rId24"/>
                  <a:stretch>
                    <a:fillRect r="-150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3" name="TextBox 102">
                  <a:extLst>
                    <a:ext uri="{FF2B5EF4-FFF2-40B4-BE49-F238E27FC236}">
                      <a16:creationId xmlns:a16="http://schemas.microsoft.com/office/drawing/2014/main" id="{ED810A24-4A81-497D-91D6-AC9DA14A7F62}"/>
                    </a:ext>
                  </a:extLst>
                </p:cNvPr>
                <p:cNvSpPr txBox="1"/>
                <p:nvPr/>
              </p:nvSpPr>
              <p:spPr>
                <a:xfrm>
                  <a:off x="4481387" y="5058372"/>
                  <a:ext cx="421499" cy="4636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rPr>
                              <m:t>𝒛𝒙</m:t>
                            </m:r>
                          </m:sub>
                          <m:sup>
                            <m:r>
                              <a:rPr lang="en-US" sz="1400" b="1" i="1" smtClean="0">
                                <a:solidFill>
                                  <a:srgbClr val="FF0000"/>
                                </a:solidFill>
                                <a:effectLst/>
                                <a:latin typeface="Cambria Math" panose="02040503050406030204" pitchFamily="18" charset="0"/>
                              </a:rPr>
                              <m:t>𝟓</m:t>
                            </m:r>
                          </m:sup>
                        </m:sSubSup>
                      </m:oMath>
                    </m:oMathPara>
                  </a14:m>
                  <a:endParaRPr lang="en-DE" sz="1400" b="1">
                    <a:solidFill>
                      <a:srgbClr val="FF0000"/>
                    </a:solidFill>
                  </a:endParaRPr>
                </a:p>
              </p:txBody>
            </p:sp>
          </mc:Choice>
          <mc:Fallback xmlns="">
            <p:sp>
              <p:nvSpPr>
                <p:cNvPr id="103" name="TextBox 102">
                  <a:extLst>
                    <a:ext uri="{FF2B5EF4-FFF2-40B4-BE49-F238E27FC236}">
                      <a16:creationId xmlns:a16="http://schemas.microsoft.com/office/drawing/2014/main" id="{ED810A24-4A81-497D-91D6-AC9DA14A7F62}"/>
                    </a:ext>
                  </a:extLst>
                </p:cNvPr>
                <p:cNvSpPr txBox="1">
                  <a:spLocks noRot="1" noChangeAspect="1" noMove="1" noResize="1" noEditPoints="1" noAdjustHandles="1" noChangeArrowheads="1" noChangeShapeType="1" noTextEdit="1"/>
                </p:cNvSpPr>
                <p:nvPr/>
              </p:nvSpPr>
              <p:spPr>
                <a:xfrm>
                  <a:off x="4481387" y="5058372"/>
                  <a:ext cx="421499" cy="463699"/>
                </a:xfrm>
                <a:prstGeom prst="rect">
                  <a:avLst/>
                </a:prstGeom>
                <a:blipFill>
                  <a:blip r:embed="rId25"/>
                  <a:stretch>
                    <a:fillRect r="-169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4" name="TextBox 103">
                  <a:extLst>
                    <a:ext uri="{FF2B5EF4-FFF2-40B4-BE49-F238E27FC236}">
                      <a16:creationId xmlns:a16="http://schemas.microsoft.com/office/drawing/2014/main" id="{932BFACE-E0B6-4A46-BC24-A2B3C1A7EF73}"/>
                    </a:ext>
                  </a:extLst>
                </p:cNvPr>
                <p:cNvSpPr txBox="1"/>
                <p:nvPr/>
              </p:nvSpPr>
              <p:spPr>
                <a:xfrm>
                  <a:off x="3860025" y="5219700"/>
                  <a:ext cx="421499" cy="49994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rPr>
                              <m:t>𝒛𝒚</m:t>
                            </m:r>
                          </m:sub>
                          <m:sup>
                            <m:r>
                              <a:rPr lang="en-US" sz="1400" b="1" i="1" smtClean="0">
                                <a:solidFill>
                                  <a:srgbClr val="00B050"/>
                                </a:solidFill>
                                <a:effectLst/>
                                <a:latin typeface="Cambria Math" panose="02040503050406030204" pitchFamily="18" charset="0"/>
                              </a:rPr>
                              <m:t>𝟓</m:t>
                            </m:r>
                          </m:sup>
                        </m:sSubSup>
                      </m:oMath>
                    </m:oMathPara>
                  </a14:m>
                  <a:endParaRPr lang="en-DE" sz="1400" b="1">
                    <a:solidFill>
                      <a:srgbClr val="00B050"/>
                    </a:solidFill>
                  </a:endParaRPr>
                </a:p>
              </p:txBody>
            </p:sp>
          </mc:Choice>
          <mc:Fallback xmlns="">
            <p:sp>
              <p:nvSpPr>
                <p:cNvPr id="104" name="TextBox 103">
                  <a:extLst>
                    <a:ext uri="{FF2B5EF4-FFF2-40B4-BE49-F238E27FC236}">
                      <a16:creationId xmlns:a16="http://schemas.microsoft.com/office/drawing/2014/main" id="{932BFACE-E0B6-4A46-BC24-A2B3C1A7EF73}"/>
                    </a:ext>
                  </a:extLst>
                </p:cNvPr>
                <p:cNvSpPr txBox="1">
                  <a:spLocks noRot="1" noChangeAspect="1" noMove="1" noResize="1" noEditPoints="1" noAdjustHandles="1" noChangeArrowheads="1" noChangeShapeType="1" noTextEdit="1"/>
                </p:cNvSpPr>
                <p:nvPr/>
              </p:nvSpPr>
              <p:spPr>
                <a:xfrm>
                  <a:off x="3860025" y="5219700"/>
                  <a:ext cx="421499" cy="499947"/>
                </a:xfrm>
                <a:prstGeom prst="rect">
                  <a:avLst/>
                </a:prstGeom>
                <a:blipFill>
                  <a:blip r:embed="rId26"/>
                  <a:stretch>
                    <a:fillRect r="-20755"/>
                  </a:stretch>
                </a:blipFill>
              </p:spPr>
              <p:txBody>
                <a:bodyPr/>
                <a:lstStyle/>
                <a:p>
                  <a:r>
                    <a:rPr lang="en-US">
                      <a:noFill/>
                    </a:rPr>
                    <a:t> </a:t>
                  </a:r>
                </a:p>
              </p:txBody>
            </p:sp>
          </mc:Fallback>
        </mc:AlternateContent>
      </p:grpSp>
      <p:grpSp>
        <p:nvGrpSpPr>
          <p:cNvPr id="105" name="Group 104">
            <a:extLst>
              <a:ext uri="{FF2B5EF4-FFF2-40B4-BE49-F238E27FC236}">
                <a16:creationId xmlns:a16="http://schemas.microsoft.com/office/drawing/2014/main" id="{9AF7A103-2F3D-4BC2-A10F-7304F9D6525C}"/>
              </a:ext>
            </a:extLst>
          </p:cNvPr>
          <p:cNvGrpSpPr>
            <a:grpSpLocks noChangeAspect="1"/>
          </p:cNvGrpSpPr>
          <p:nvPr/>
        </p:nvGrpSpPr>
        <p:grpSpPr>
          <a:xfrm>
            <a:off x="9103363" y="3061970"/>
            <a:ext cx="792000" cy="899580"/>
            <a:chOff x="3860025" y="4394025"/>
            <a:chExt cx="1042861" cy="1320914"/>
          </a:xfrm>
        </p:grpSpPr>
        <p:cxnSp>
          <p:nvCxnSpPr>
            <p:cNvPr id="106" name="Straight Arrow Connector 105">
              <a:extLst>
                <a:ext uri="{FF2B5EF4-FFF2-40B4-BE49-F238E27FC236}">
                  <a16:creationId xmlns:a16="http://schemas.microsoft.com/office/drawing/2014/main" id="{82595822-E15C-4ACC-816C-1D365C5467F6}"/>
                </a:ext>
              </a:extLst>
            </p:cNvPr>
            <p:cNvCxnSpPr>
              <a:cxnSpLocks/>
            </p:cNvCxnSpPr>
            <p:nvPr/>
          </p:nvCxnSpPr>
          <p:spPr>
            <a:xfrm flipV="1">
              <a:off x="4277579" y="4738704"/>
              <a:ext cx="0" cy="355852"/>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C8CB225F-8233-42A8-94AF-D35E4794B55C}"/>
                </a:ext>
              </a:extLst>
            </p:cNvPr>
            <p:cNvCxnSpPr>
              <a:cxnSpLocks/>
            </p:cNvCxnSpPr>
            <p:nvPr/>
          </p:nvCxnSpPr>
          <p:spPr>
            <a:xfrm rot="10800000" flipV="1">
              <a:off x="4078897" y="5077801"/>
              <a:ext cx="204588" cy="177927"/>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85124540-E35E-4B6B-8B5A-350B6CD29BE2}"/>
                </a:ext>
              </a:extLst>
            </p:cNvPr>
            <p:cNvCxnSpPr>
              <a:cxnSpLocks/>
            </p:cNvCxnSpPr>
            <p:nvPr/>
          </p:nvCxnSpPr>
          <p:spPr>
            <a:xfrm rot="10800000" flipH="1" flipV="1">
              <a:off x="4272509" y="5085184"/>
              <a:ext cx="281282" cy="8896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9" name="TextBox 108">
                  <a:extLst>
                    <a:ext uri="{FF2B5EF4-FFF2-40B4-BE49-F238E27FC236}">
                      <a16:creationId xmlns:a16="http://schemas.microsoft.com/office/drawing/2014/main" id="{8BBAD77A-7259-4FFC-8A73-3E403820DBAE}"/>
                    </a:ext>
                  </a:extLst>
                </p:cNvPr>
                <p:cNvSpPr txBox="1"/>
                <p:nvPr/>
              </p:nvSpPr>
              <p:spPr>
                <a:xfrm>
                  <a:off x="4072418" y="4394025"/>
                  <a:ext cx="421499" cy="458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𝒙𝒛</m:t>
                            </m:r>
                          </m:sub>
                          <m:sup>
                            <m:r>
                              <a:rPr lang="en-US" sz="1400" b="1" i="1" smtClean="0">
                                <a:solidFill>
                                  <a:srgbClr val="0070C0"/>
                                </a:solidFill>
                                <a:effectLst/>
                                <a:latin typeface="Cambria Math" panose="02040503050406030204" pitchFamily="18" charset="0"/>
                              </a:rPr>
                              <m:t>𝟑</m:t>
                            </m:r>
                          </m:sup>
                        </m:sSubSup>
                      </m:oMath>
                    </m:oMathPara>
                  </a14:m>
                  <a:endParaRPr lang="en-DE" sz="1400" b="1">
                    <a:solidFill>
                      <a:srgbClr val="0070C0"/>
                    </a:solidFill>
                  </a:endParaRPr>
                </a:p>
              </p:txBody>
            </p:sp>
          </mc:Choice>
          <mc:Fallback xmlns="">
            <p:sp>
              <p:nvSpPr>
                <p:cNvPr id="109" name="TextBox 108">
                  <a:extLst>
                    <a:ext uri="{FF2B5EF4-FFF2-40B4-BE49-F238E27FC236}">
                      <a16:creationId xmlns:a16="http://schemas.microsoft.com/office/drawing/2014/main" id="{8BBAD77A-7259-4FFC-8A73-3E403820DBAE}"/>
                    </a:ext>
                  </a:extLst>
                </p:cNvPr>
                <p:cNvSpPr txBox="1">
                  <a:spLocks noRot="1" noChangeAspect="1" noMove="1" noResize="1" noEditPoints="1" noAdjustHandles="1" noChangeArrowheads="1" noChangeShapeType="1" noTextEdit="1"/>
                </p:cNvSpPr>
                <p:nvPr/>
              </p:nvSpPr>
              <p:spPr>
                <a:xfrm>
                  <a:off x="4072418" y="4394025"/>
                  <a:ext cx="421499" cy="458991"/>
                </a:xfrm>
                <a:prstGeom prst="rect">
                  <a:avLst/>
                </a:prstGeom>
                <a:blipFill>
                  <a:blip r:embed="rId27"/>
                  <a:stretch>
                    <a:fillRect r="-173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0" name="TextBox 109">
                  <a:extLst>
                    <a:ext uri="{FF2B5EF4-FFF2-40B4-BE49-F238E27FC236}">
                      <a16:creationId xmlns:a16="http://schemas.microsoft.com/office/drawing/2014/main" id="{880C6969-8B4F-4086-90E5-4BAD7DCB72EA}"/>
                    </a:ext>
                  </a:extLst>
                </p:cNvPr>
                <p:cNvSpPr txBox="1"/>
                <p:nvPr/>
              </p:nvSpPr>
              <p:spPr>
                <a:xfrm>
                  <a:off x="4481387" y="5058372"/>
                  <a:ext cx="421499" cy="458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ea typeface="Cambria Math" panose="02040503050406030204" pitchFamily="18" charset="0"/>
                              </a:rPr>
                              <m:t>𝒙𝒙</m:t>
                            </m:r>
                          </m:sub>
                          <m:sup>
                            <m:r>
                              <a:rPr lang="en-US" sz="1400" b="1" i="1" smtClean="0">
                                <a:solidFill>
                                  <a:srgbClr val="FF0000"/>
                                </a:solidFill>
                                <a:effectLst/>
                                <a:latin typeface="Cambria Math" panose="02040503050406030204" pitchFamily="18" charset="0"/>
                              </a:rPr>
                              <m:t>𝟑</m:t>
                            </m:r>
                          </m:sup>
                        </m:sSubSup>
                      </m:oMath>
                    </m:oMathPara>
                  </a14:m>
                  <a:endParaRPr lang="en-DE" sz="1400" b="1">
                    <a:solidFill>
                      <a:srgbClr val="FF0000"/>
                    </a:solidFill>
                  </a:endParaRPr>
                </a:p>
              </p:txBody>
            </p:sp>
          </mc:Choice>
          <mc:Fallback xmlns="">
            <p:sp>
              <p:nvSpPr>
                <p:cNvPr id="110" name="TextBox 109">
                  <a:extLst>
                    <a:ext uri="{FF2B5EF4-FFF2-40B4-BE49-F238E27FC236}">
                      <a16:creationId xmlns:a16="http://schemas.microsoft.com/office/drawing/2014/main" id="{880C6969-8B4F-4086-90E5-4BAD7DCB72EA}"/>
                    </a:ext>
                  </a:extLst>
                </p:cNvPr>
                <p:cNvSpPr txBox="1">
                  <a:spLocks noRot="1" noChangeAspect="1" noMove="1" noResize="1" noEditPoints="1" noAdjustHandles="1" noChangeArrowheads="1" noChangeShapeType="1" noTextEdit="1"/>
                </p:cNvSpPr>
                <p:nvPr/>
              </p:nvSpPr>
              <p:spPr>
                <a:xfrm>
                  <a:off x="4481387" y="5058372"/>
                  <a:ext cx="421499" cy="458991"/>
                </a:xfrm>
                <a:prstGeom prst="rect">
                  <a:avLst/>
                </a:prstGeom>
                <a:blipFill>
                  <a:blip r:embed="rId28"/>
                  <a:stretch>
                    <a:fillRect r="-1923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1" name="TextBox 110">
                  <a:extLst>
                    <a:ext uri="{FF2B5EF4-FFF2-40B4-BE49-F238E27FC236}">
                      <a16:creationId xmlns:a16="http://schemas.microsoft.com/office/drawing/2014/main" id="{163E3EBD-C9FA-4DB1-8010-39FD2739E308}"/>
                    </a:ext>
                  </a:extLst>
                </p:cNvPr>
                <p:cNvSpPr txBox="1"/>
                <p:nvPr/>
              </p:nvSpPr>
              <p:spPr>
                <a:xfrm>
                  <a:off x="3860025" y="5219700"/>
                  <a:ext cx="421499" cy="49523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ea typeface="Cambria Math" panose="02040503050406030204" pitchFamily="18" charset="0"/>
                              </a:rPr>
                              <m:t>𝒙</m:t>
                            </m:r>
                            <m:r>
                              <a:rPr lang="en-US" sz="1400" b="1" i="1" smtClean="0">
                                <a:solidFill>
                                  <a:srgbClr val="00B050"/>
                                </a:solidFill>
                                <a:effectLst/>
                                <a:latin typeface="Cambria Math" panose="02040503050406030204" pitchFamily="18" charset="0"/>
                              </a:rPr>
                              <m:t>𝒚</m:t>
                            </m:r>
                          </m:sub>
                          <m:sup>
                            <m:r>
                              <a:rPr lang="en-US" sz="1400" b="1" i="1" smtClean="0">
                                <a:solidFill>
                                  <a:srgbClr val="00B050"/>
                                </a:solidFill>
                                <a:effectLst/>
                                <a:latin typeface="Cambria Math" panose="02040503050406030204" pitchFamily="18" charset="0"/>
                              </a:rPr>
                              <m:t>𝟑</m:t>
                            </m:r>
                          </m:sup>
                        </m:sSubSup>
                      </m:oMath>
                    </m:oMathPara>
                  </a14:m>
                  <a:endParaRPr lang="en-DE" sz="1400" b="1">
                    <a:solidFill>
                      <a:srgbClr val="00B050"/>
                    </a:solidFill>
                  </a:endParaRPr>
                </a:p>
              </p:txBody>
            </p:sp>
          </mc:Choice>
          <mc:Fallback xmlns="">
            <p:sp>
              <p:nvSpPr>
                <p:cNvPr id="111" name="TextBox 110">
                  <a:extLst>
                    <a:ext uri="{FF2B5EF4-FFF2-40B4-BE49-F238E27FC236}">
                      <a16:creationId xmlns:a16="http://schemas.microsoft.com/office/drawing/2014/main" id="{163E3EBD-C9FA-4DB1-8010-39FD2739E308}"/>
                    </a:ext>
                  </a:extLst>
                </p:cNvPr>
                <p:cNvSpPr txBox="1">
                  <a:spLocks noRot="1" noChangeAspect="1" noMove="1" noResize="1" noEditPoints="1" noAdjustHandles="1" noChangeArrowheads="1" noChangeShapeType="1" noTextEdit="1"/>
                </p:cNvSpPr>
                <p:nvPr/>
              </p:nvSpPr>
              <p:spPr>
                <a:xfrm>
                  <a:off x="3860025" y="5219700"/>
                  <a:ext cx="421499" cy="495239"/>
                </a:xfrm>
                <a:prstGeom prst="rect">
                  <a:avLst/>
                </a:prstGeom>
                <a:blipFill>
                  <a:blip r:embed="rId29"/>
                  <a:stretch>
                    <a:fillRect r="-24528"/>
                  </a:stretch>
                </a:blipFill>
              </p:spPr>
              <p:txBody>
                <a:bodyPr/>
                <a:lstStyle/>
                <a:p>
                  <a:r>
                    <a:rPr lang="en-US">
                      <a:noFill/>
                    </a:rPr>
                    <a:t> </a:t>
                  </a:r>
                </a:p>
              </p:txBody>
            </p:sp>
          </mc:Fallback>
        </mc:AlternateContent>
      </p:grpSp>
      <p:grpSp>
        <p:nvGrpSpPr>
          <p:cNvPr id="112" name="Group 111">
            <a:extLst>
              <a:ext uri="{FF2B5EF4-FFF2-40B4-BE49-F238E27FC236}">
                <a16:creationId xmlns:a16="http://schemas.microsoft.com/office/drawing/2014/main" id="{11F67E87-3FE3-4C77-8E96-D0D170F1C9BF}"/>
              </a:ext>
            </a:extLst>
          </p:cNvPr>
          <p:cNvGrpSpPr>
            <a:grpSpLocks noChangeAspect="1"/>
          </p:cNvGrpSpPr>
          <p:nvPr/>
        </p:nvGrpSpPr>
        <p:grpSpPr>
          <a:xfrm>
            <a:off x="7825486" y="4589755"/>
            <a:ext cx="1059175" cy="1008292"/>
            <a:chOff x="3604136" y="4430620"/>
            <a:chExt cx="1394662" cy="1480543"/>
          </a:xfrm>
        </p:grpSpPr>
        <p:cxnSp>
          <p:nvCxnSpPr>
            <p:cNvPr id="113" name="Straight Arrow Connector 112">
              <a:extLst>
                <a:ext uri="{FF2B5EF4-FFF2-40B4-BE49-F238E27FC236}">
                  <a16:creationId xmlns:a16="http://schemas.microsoft.com/office/drawing/2014/main" id="{E74B327F-9E14-4B1C-B890-96A2A39F399A}"/>
                </a:ext>
              </a:extLst>
            </p:cNvPr>
            <p:cNvCxnSpPr>
              <a:cxnSpLocks/>
            </p:cNvCxnSpPr>
            <p:nvPr/>
          </p:nvCxnSpPr>
          <p:spPr>
            <a:xfrm>
              <a:off x="4277579" y="5094557"/>
              <a:ext cx="0" cy="492744"/>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5D81BB5B-44A6-4A86-9485-B174856BC0CA}"/>
                </a:ext>
              </a:extLst>
            </p:cNvPr>
            <p:cNvCxnSpPr>
              <a:cxnSpLocks/>
            </p:cNvCxnSpPr>
            <p:nvPr/>
          </p:nvCxnSpPr>
          <p:spPr>
            <a:xfrm flipV="1">
              <a:off x="4283484" y="4751918"/>
              <a:ext cx="358410" cy="325884"/>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a:extLst>
                <a:ext uri="{FF2B5EF4-FFF2-40B4-BE49-F238E27FC236}">
                  <a16:creationId xmlns:a16="http://schemas.microsoft.com/office/drawing/2014/main" id="{8938F87D-6C39-456B-8607-FD9916C07E23}"/>
                </a:ext>
              </a:extLst>
            </p:cNvPr>
            <p:cNvCxnSpPr>
              <a:cxnSpLocks/>
            </p:cNvCxnSpPr>
            <p:nvPr/>
          </p:nvCxnSpPr>
          <p:spPr>
            <a:xfrm flipH="1" flipV="1">
              <a:off x="3832656" y="4947634"/>
              <a:ext cx="439853" cy="13755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559BB571-B239-435F-861A-2670D89F1C6C}"/>
                    </a:ext>
                  </a:extLst>
                </p:cNvPr>
                <p:cNvSpPr txBox="1"/>
                <p:nvPr/>
              </p:nvSpPr>
              <p:spPr>
                <a:xfrm>
                  <a:off x="3809782" y="5452172"/>
                  <a:ext cx="421499" cy="458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𝒛𝒛</m:t>
                            </m:r>
                          </m:sub>
                          <m:sup>
                            <m:r>
                              <a:rPr lang="en-US" sz="1400" b="1" i="1" smtClean="0">
                                <a:solidFill>
                                  <a:srgbClr val="0070C0"/>
                                </a:solidFill>
                                <a:effectLst/>
                                <a:latin typeface="Cambria Math" panose="02040503050406030204" pitchFamily="18" charset="0"/>
                              </a:rPr>
                              <m:t>𝟔</m:t>
                            </m:r>
                          </m:sup>
                        </m:sSubSup>
                      </m:oMath>
                    </m:oMathPara>
                  </a14:m>
                  <a:endParaRPr lang="en-DE" sz="1400" b="1">
                    <a:solidFill>
                      <a:srgbClr val="0070C0"/>
                    </a:solidFill>
                  </a:endParaRPr>
                </a:p>
              </p:txBody>
            </p:sp>
          </mc:Choice>
          <mc:Fallback xmlns="">
            <p:sp>
              <p:nvSpPr>
                <p:cNvPr id="116" name="TextBox 115">
                  <a:extLst>
                    <a:ext uri="{FF2B5EF4-FFF2-40B4-BE49-F238E27FC236}">
                      <a16:creationId xmlns:a16="http://schemas.microsoft.com/office/drawing/2014/main" id="{559BB571-B239-435F-861A-2670D89F1C6C}"/>
                    </a:ext>
                  </a:extLst>
                </p:cNvPr>
                <p:cNvSpPr txBox="1">
                  <a:spLocks noRot="1" noChangeAspect="1" noMove="1" noResize="1" noEditPoints="1" noAdjustHandles="1" noChangeArrowheads="1" noChangeShapeType="1" noTextEdit="1"/>
                </p:cNvSpPr>
                <p:nvPr/>
              </p:nvSpPr>
              <p:spPr>
                <a:xfrm>
                  <a:off x="3809782" y="5452172"/>
                  <a:ext cx="421499" cy="458991"/>
                </a:xfrm>
                <a:prstGeom prst="rect">
                  <a:avLst/>
                </a:prstGeom>
                <a:blipFill>
                  <a:blip r:embed="rId30"/>
                  <a:stretch>
                    <a:fillRect r="-150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7" name="TextBox 116">
                  <a:extLst>
                    <a:ext uri="{FF2B5EF4-FFF2-40B4-BE49-F238E27FC236}">
                      <a16:creationId xmlns:a16="http://schemas.microsoft.com/office/drawing/2014/main" id="{926CD9E3-BDEE-4BAC-B107-DCC1FDAC3D1A}"/>
                    </a:ext>
                  </a:extLst>
                </p:cNvPr>
                <p:cNvSpPr txBox="1"/>
                <p:nvPr/>
              </p:nvSpPr>
              <p:spPr>
                <a:xfrm>
                  <a:off x="3604136" y="4443022"/>
                  <a:ext cx="421499" cy="458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ea typeface="Cambria Math" panose="02040503050406030204" pitchFamily="18" charset="0"/>
                              </a:rPr>
                              <m:t>𝒛</m:t>
                            </m:r>
                            <m:r>
                              <a:rPr lang="en-US" sz="1400" b="1" i="1" smtClean="0">
                                <a:solidFill>
                                  <a:srgbClr val="FF0000"/>
                                </a:solidFill>
                                <a:effectLst/>
                                <a:latin typeface="Cambria Math" panose="02040503050406030204" pitchFamily="18" charset="0"/>
                              </a:rPr>
                              <m:t>𝒙</m:t>
                            </m:r>
                          </m:sub>
                          <m:sup>
                            <m:r>
                              <a:rPr lang="en-US" sz="1400" b="1" i="1" smtClean="0">
                                <a:solidFill>
                                  <a:srgbClr val="FF0000"/>
                                </a:solidFill>
                                <a:effectLst/>
                                <a:latin typeface="Cambria Math" panose="02040503050406030204" pitchFamily="18" charset="0"/>
                              </a:rPr>
                              <m:t>𝟔</m:t>
                            </m:r>
                          </m:sup>
                        </m:sSubSup>
                      </m:oMath>
                    </m:oMathPara>
                  </a14:m>
                  <a:endParaRPr lang="en-DE" sz="1400" b="1">
                    <a:solidFill>
                      <a:srgbClr val="FF0000"/>
                    </a:solidFill>
                  </a:endParaRPr>
                </a:p>
              </p:txBody>
            </p:sp>
          </mc:Choice>
          <mc:Fallback xmlns="">
            <p:sp>
              <p:nvSpPr>
                <p:cNvPr id="117" name="TextBox 116">
                  <a:extLst>
                    <a:ext uri="{FF2B5EF4-FFF2-40B4-BE49-F238E27FC236}">
                      <a16:creationId xmlns:a16="http://schemas.microsoft.com/office/drawing/2014/main" id="{926CD9E3-BDEE-4BAC-B107-DCC1FDAC3D1A}"/>
                    </a:ext>
                  </a:extLst>
                </p:cNvPr>
                <p:cNvSpPr txBox="1">
                  <a:spLocks noRot="1" noChangeAspect="1" noMove="1" noResize="1" noEditPoints="1" noAdjustHandles="1" noChangeArrowheads="1" noChangeShapeType="1" noTextEdit="1"/>
                </p:cNvSpPr>
                <p:nvPr/>
              </p:nvSpPr>
              <p:spPr>
                <a:xfrm>
                  <a:off x="3604136" y="4443022"/>
                  <a:ext cx="421499" cy="458991"/>
                </a:xfrm>
                <a:prstGeom prst="rect">
                  <a:avLst/>
                </a:prstGeom>
                <a:blipFill>
                  <a:blip r:embed="rId31"/>
                  <a:stretch>
                    <a:fillRect r="-173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8" name="TextBox 117">
                  <a:extLst>
                    <a:ext uri="{FF2B5EF4-FFF2-40B4-BE49-F238E27FC236}">
                      <a16:creationId xmlns:a16="http://schemas.microsoft.com/office/drawing/2014/main" id="{CD4C01FC-6AB9-4EDF-B965-B57A2E13C920}"/>
                    </a:ext>
                  </a:extLst>
                </p:cNvPr>
                <p:cNvSpPr txBox="1"/>
                <p:nvPr/>
              </p:nvSpPr>
              <p:spPr>
                <a:xfrm>
                  <a:off x="4577299" y="4430620"/>
                  <a:ext cx="421499" cy="49523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ea typeface="Cambria Math" panose="02040503050406030204" pitchFamily="18" charset="0"/>
                              </a:rPr>
                              <m:t>𝒛</m:t>
                            </m:r>
                            <m:r>
                              <a:rPr lang="en-US" sz="1400" b="1" i="1" smtClean="0">
                                <a:solidFill>
                                  <a:srgbClr val="00B050"/>
                                </a:solidFill>
                                <a:effectLst/>
                                <a:latin typeface="Cambria Math" panose="02040503050406030204" pitchFamily="18" charset="0"/>
                              </a:rPr>
                              <m:t>𝒚</m:t>
                            </m:r>
                          </m:sub>
                          <m:sup>
                            <m:r>
                              <a:rPr lang="en-US" sz="1400" b="1" i="1" smtClean="0">
                                <a:solidFill>
                                  <a:srgbClr val="00B050"/>
                                </a:solidFill>
                                <a:effectLst/>
                                <a:latin typeface="Cambria Math" panose="02040503050406030204" pitchFamily="18" charset="0"/>
                              </a:rPr>
                              <m:t>𝟔</m:t>
                            </m:r>
                          </m:sup>
                        </m:sSubSup>
                      </m:oMath>
                    </m:oMathPara>
                  </a14:m>
                  <a:endParaRPr lang="en-DE" sz="1400" b="1">
                    <a:solidFill>
                      <a:srgbClr val="00B050"/>
                    </a:solidFill>
                  </a:endParaRPr>
                </a:p>
              </p:txBody>
            </p:sp>
          </mc:Choice>
          <mc:Fallback xmlns="">
            <p:sp>
              <p:nvSpPr>
                <p:cNvPr id="118" name="TextBox 117">
                  <a:extLst>
                    <a:ext uri="{FF2B5EF4-FFF2-40B4-BE49-F238E27FC236}">
                      <a16:creationId xmlns:a16="http://schemas.microsoft.com/office/drawing/2014/main" id="{CD4C01FC-6AB9-4EDF-B965-B57A2E13C920}"/>
                    </a:ext>
                  </a:extLst>
                </p:cNvPr>
                <p:cNvSpPr txBox="1">
                  <a:spLocks noRot="1" noChangeAspect="1" noMove="1" noResize="1" noEditPoints="1" noAdjustHandles="1" noChangeArrowheads="1" noChangeShapeType="1" noTextEdit="1"/>
                </p:cNvSpPr>
                <p:nvPr/>
              </p:nvSpPr>
              <p:spPr>
                <a:xfrm>
                  <a:off x="4577299" y="4430620"/>
                  <a:ext cx="421499" cy="495239"/>
                </a:xfrm>
                <a:prstGeom prst="rect">
                  <a:avLst/>
                </a:prstGeom>
                <a:blipFill>
                  <a:blip r:embed="rId32"/>
                  <a:stretch>
                    <a:fillRect r="-23077"/>
                  </a:stretch>
                </a:blipFill>
              </p:spPr>
              <p:txBody>
                <a:bodyPr/>
                <a:lstStyle/>
                <a:p>
                  <a:r>
                    <a:rPr lang="en-US">
                      <a:noFill/>
                    </a:rPr>
                    <a:t> </a:t>
                  </a:r>
                </a:p>
              </p:txBody>
            </p:sp>
          </mc:Fallback>
        </mc:AlternateContent>
      </p:grpSp>
      <p:grpSp>
        <p:nvGrpSpPr>
          <p:cNvPr id="18" name="Group 17">
            <a:extLst>
              <a:ext uri="{FF2B5EF4-FFF2-40B4-BE49-F238E27FC236}">
                <a16:creationId xmlns:a16="http://schemas.microsoft.com/office/drawing/2014/main" id="{A981D8E0-DB2C-4075-84B8-544BBA37987B}"/>
              </a:ext>
            </a:extLst>
          </p:cNvPr>
          <p:cNvGrpSpPr>
            <a:grpSpLocks noChangeAspect="1"/>
          </p:cNvGrpSpPr>
          <p:nvPr/>
        </p:nvGrpSpPr>
        <p:grpSpPr>
          <a:xfrm>
            <a:off x="10286129" y="2112838"/>
            <a:ext cx="1894032" cy="1476000"/>
            <a:chOff x="10175079" y="2031623"/>
            <a:chExt cx="2125010" cy="1656000"/>
          </a:xfrm>
        </p:grpSpPr>
        <p:grpSp>
          <p:nvGrpSpPr>
            <p:cNvPr id="16" name="Group 15">
              <a:extLst>
                <a:ext uri="{FF2B5EF4-FFF2-40B4-BE49-F238E27FC236}">
                  <a16:creationId xmlns:a16="http://schemas.microsoft.com/office/drawing/2014/main" id="{B181F685-4706-4CE9-A8A3-8E08390A8ED2}"/>
                </a:ext>
              </a:extLst>
            </p:cNvPr>
            <p:cNvGrpSpPr>
              <a:grpSpLocks noChangeAspect="1"/>
            </p:cNvGrpSpPr>
            <p:nvPr/>
          </p:nvGrpSpPr>
          <p:grpSpPr>
            <a:xfrm>
              <a:off x="10175079" y="2031623"/>
              <a:ext cx="1738950" cy="1656000"/>
              <a:chOff x="9883888" y="1805749"/>
              <a:chExt cx="2219381" cy="2113511"/>
            </a:xfrm>
          </p:grpSpPr>
          <p:sp>
            <p:nvSpPr>
              <p:cNvPr id="127" name="Freeform: Shape 126">
                <a:extLst>
                  <a:ext uri="{FF2B5EF4-FFF2-40B4-BE49-F238E27FC236}">
                    <a16:creationId xmlns:a16="http://schemas.microsoft.com/office/drawing/2014/main" id="{3272EAD9-EAB5-461B-930C-CA86479FD8B9}"/>
                  </a:ext>
                </a:extLst>
              </p:cNvPr>
              <p:cNvSpPr/>
              <p:nvPr/>
            </p:nvSpPr>
            <p:spPr>
              <a:xfrm>
                <a:off x="10361072" y="3256829"/>
                <a:ext cx="1287289" cy="662431"/>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solidFill>
                <a:schemeClr val="accent1">
                  <a:alpha val="81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28" name="TextBox 127">
                <a:extLst>
                  <a:ext uri="{FF2B5EF4-FFF2-40B4-BE49-F238E27FC236}">
                    <a16:creationId xmlns:a16="http://schemas.microsoft.com/office/drawing/2014/main" id="{07616BF9-A9B1-4C6B-81B5-70DA77562DDA}"/>
                  </a:ext>
                </a:extLst>
              </p:cNvPr>
              <p:cNvSpPr txBox="1"/>
              <p:nvPr/>
            </p:nvSpPr>
            <p:spPr>
              <a:xfrm>
                <a:off x="10526108" y="3564648"/>
                <a:ext cx="909815" cy="314246"/>
              </a:xfrm>
              <a:prstGeom prst="rect">
                <a:avLst/>
              </a:prstGeom>
              <a:noFill/>
              <a:scene3d>
                <a:camera prst="isometricOffAxis2Top">
                  <a:rot lat="18866774" lon="770973" rev="19974718"/>
                </a:camera>
                <a:lightRig rig="threePt" dir="t"/>
              </a:scene3d>
            </p:spPr>
            <p:txBody>
              <a:bodyPr wrap="square" rtlCol="0">
                <a:spAutoFit/>
              </a:bodyPr>
              <a:lstStyle/>
              <a:p>
                <a:r>
                  <a:rPr lang="en-US" sz="1000" b="1" i="1"/>
                  <a:t>Face 6</a:t>
                </a:r>
              </a:p>
            </p:txBody>
          </p:sp>
          <p:sp>
            <p:nvSpPr>
              <p:cNvPr id="129" name="Freeform: Shape 128">
                <a:extLst>
                  <a:ext uri="{FF2B5EF4-FFF2-40B4-BE49-F238E27FC236}">
                    <a16:creationId xmlns:a16="http://schemas.microsoft.com/office/drawing/2014/main" id="{F8925A02-FF62-4C1C-BA7E-54FFA172317E}"/>
                  </a:ext>
                </a:extLst>
              </p:cNvPr>
              <p:cNvSpPr/>
              <p:nvPr/>
            </p:nvSpPr>
            <p:spPr>
              <a:xfrm>
                <a:off x="10048977" y="1949719"/>
                <a:ext cx="453053"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solidFill>
                <a:schemeClr val="accent1">
                  <a:alpha val="81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30" name="TextBox 129">
                <a:extLst>
                  <a:ext uri="{FF2B5EF4-FFF2-40B4-BE49-F238E27FC236}">
                    <a16:creationId xmlns:a16="http://schemas.microsoft.com/office/drawing/2014/main" id="{4C012CDC-0592-4D1D-9D04-C2CB4DE6F3FE}"/>
                  </a:ext>
                </a:extLst>
              </p:cNvPr>
              <p:cNvSpPr txBox="1"/>
              <p:nvPr/>
            </p:nvSpPr>
            <p:spPr>
              <a:xfrm>
                <a:off x="9883888" y="2131970"/>
                <a:ext cx="909815" cy="314246"/>
              </a:xfrm>
              <a:prstGeom prst="rect">
                <a:avLst/>
              </a:prstGeom>
              <a:noFill/>
              <a:scene3d>
                <a:camera prst="isometricOffAxis1Right">
                  <a:rot lat="780001" lon="20039998" rev="1800000"/>
                </a:camera>
                <a:lightRig rig="threePt" dir="t"/>
              </a:scene3d>
            </p:spPr>
            <p:txBody>
              <a:bodyPr wrap="square" rtlCol="0">
                <a:spAutoFit/>
              </a:bodyPr>
              <a:lstStyle/>
              <a:p>
                <a:r>
                  <a:rPr lang="en-US" sz="1000" b="1" i="1"/>
                  <a:t>Face 4</a:t>
                </a:r>
              </a:p>
            </p:txBody>
          </p:sp>
          <p:sp>
            <p:nvSpPr>
              <p:cNvPr id="131" name="Freeform: Shape 130">
                <a:extLst>
                  <a:ext uri="{FF2B5EF4-FFF2-40B4-BE49-F238E27FC236}">
                    <a16:creationId xmlns:a16="http://schemas.microsoft.com/office/drawing/2014/main" id="{CEE0C523-A7FD-4F94-A7BA-E06B6201683A}"/>
                  </a:ext>
                </a:extLst>
              </p:cNvPr>
              <p:cNvSpPr/>
              <p:nvPr/>
            </p:nvSpPr>
            <p:spPr>
              <a:xfrm>
                <a:off x="11107744" y="1805749"/>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chemeClr val="accent1">
                  <a:alpha val="81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33" name="TextBox 132">
                <a:extLst>
                  <a:ext uri="{FF2B5EF4-FFF2-40B4-BE49-F238E27FC236}">
                    <a16:creationId xmlns:a16="http://schemas.microsoft.com/office/drawing/2014/main" id="{B6AE4341-78A1-463A-8014-0AC4204BBA57}"/>
                  </a:ext>
                </a:extLst>
              </p:cNvPr>
              <p:cNvSpPr txBox="1"/>
              <p:nvPr/>
            </p:nvSpPr>
            <p:spPr>
              <a:xfrm>
                <a:off x="11193454" y="1914415"/>
                <a:ext cx="909815" cy="314246"/>
              </a:xfrm>
              <a:prstGeom prst="rect">
                <a:avLst/>
              </a:prstGeom>
              <a:noFill/>
              <a:scene3d>
                <a:camera prst="isometricOffAxis2Left"/>
                <a:lightRig rig="threePt" dir="t"/>
              </a:scene3d>
            </p:spPr>
            <p:txBody>
              <a:bodyPr wrap="square" rtlCol="0">
                <a:spAutoFit/>
              </a:bodyPr>
              <a:lstStyle/>
              <a:p>
                <a:r>
                  <a:rPr lang="en-US" sz="1000" b="1" i="1"/>
                  <a:t>Face 2</a:t>
                </a:r>
              </a:p>
            </p:txBody>
          </p:sp>
          <p:sp>
            <p:nvSpPr>
              <p:cNvPr id="135" name="Freeform: Shape 134">
                <a:extLst>
                  <a:ext uri="{FF2B5EF4-FFF2-40B4-BE49-F238E27FC236}">
                    <a16:creationId xmlns:a16="http://schemas.microsoft.com/office/drawing/2014/main" id="{40D78DF5-E4BF-4D17-9590-8A2B86BB5FF1}"/>
                  </a:ext>
                </a:extLst>
              </p:cNvPr>
              <p:cNvSpPr/>
              <p:nvPr/>
            </p:nvSpPr>
            <p:spPr>
              <a:xfrm>
                <a:off x="11612348" y="2551217"/>
                <a:ext cx="453053"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solidFill>
                <a:schemeClr val="accent1">
                  <a:alpha val="81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36" name="Freeform: Shape 135">
                <a:extLst>
                  <a:ext uri="{FF2B5EF4-FFF2-40B4-BE49-F238E27FC236}">
                    <a16:creationId xmlns:a16="http://schemas.microsoft.com/office/drawing/2014/main" id="{959D555D-A1C3-4092-A6D6-373DCB142F69}"/>
                  </a:ext>
                </a:extLst>
              </p:cNvPr>
              <p:cNvSpPr/>
              <p:nvPr/>
            </p:nvSpPr>
            <p:spPr>
              <a:xfrm>
                <a:off x="10314236" y="2766708"/>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chemeClr val="accent1">
                  <a:alpha val="73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37" name="Freeform: Shape 136">
                <a:extLst>
                  <a:ext uri="{FF2B5EF4-FFF2-40B4-BE49-F238E27FC236}">
                    <a16:creationId xmlns:a16="http://schemas.microsoft.com/office/drawing/2014/main" id="{5B03C54B-F5A9-441D-B8F0-DEF8B437C568}"/>
                  </a:ext>
                </a:extLst>
              </p:cNvPr>
              <p:cNvSpPr/>
              <p:nvPr/>
            </p:nvSpPr>
            <p:spPr>
              <a:xfrm>
                <a:off x="10456772" y="1847267"/>
                <a:ext cx="1287289" cy="662431"/>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solidFill>
                <a:schemeClr val="accent1">
                  <a:alpha val="73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38" name="TextBox 137">
                <a:extLst>
                  <a:ext uri="{FF2B5EF4-FFF2-40B4-BE49-F238E27FC236}">
                    <a16:creationId xmlns:a16="http://schemas.microsoft.com/office/drawing/2014/main" id="{55B6E7BA-583C-4C96-88F3-BE39CCE209D6}"/>
                  </a:ext>
                </a:extLst>
              </p:cNvPr>
              <p:cNvSpPr txBox="1"/>
              <p:nvPr/>
            </p:nvSpPr>
            <p:spPr>
              <a:xfrm>
                <a:off x="10333820" y="2900855"/>
                <a:ext cx="909815" cy="314246"/>
              </a:xfrm>
              <a:prstGeom prst="rect">
                <a:avLst/>
              </a:prstGeom>
              <a:noFill/>
              <a:scene3d>
                <a:camera prst="isometricOffAxis2Left"/>
                <a:lightRig rig="threePt" dir="t"/>
              </a:scene3d>
            </p:spPr>
            <p:txBody>
              <a:bodyPr wrap="square" rtlCol="0">
                <a:spAutoFit/>
              </a:bodyPr>
              <a:lstStyle/>
              <a:p>
                <a:r>
                  <a:rPr lang="en-US" sz="1000" b="1" i="1"/>
                  <a:t>Face 1</a:t>
                </a:r>
              </a:p>
            </p:txBody>
          </p:sp>
          <p:sp>
            <p:nvSpPr>
              <p:cNvPr id="143" name="TextBox 142">
                <a:extLst>
                  <a:ext uri="{FF2B5EF4-FFF2-40B4-BE49-F238E27FC236}">
                    <a16:creationId xmlns:a16="http://schemas.microsoft.com/office/drawing/2014/main" id="{4FCE4AD6-3F2C-4F9E-996E-6C43E6044530}"/>
                  </a:ext>
                </a:extLst>
              </p:cNvPr>
              <p:cNvSpPr txBox="1"/>
              <p:nvPr/>
            </p:nvSpPr>
            <p:spPr>
              <a:xfrm>
                <a:off x="10816071" y="1946030"/>
                <a:ext cx="909815" cy="314246"/>
              </a:xfrm>
              <a:prstGeom prst="rect">
                <a:avLst/>
              </a:prstGeom>
              <a:noFill/>
              <a:scene3d>
                <a:camera prst="isometricOffAxis2Top">
                  <a:rot lat="18866774" lon="770973" rev="19974718"/>
                </a:camera>
                <a:lightRig rig="threePt" dir="t"/>
              </a:scene3d>
            </p:spPr>
            <p:txBody>
              <a:bodyPr wrap="square" rtlCol="0">
                <a:spAutoFit/>
              </a:bodyPr>
              <a:lstStyle/>
              <a:p>
                <a:r>
                  <a:rPr lang="en-US" sz="1000" b="1" i="1"/>
                  <a:t>Face 5</a:t>
                </a:r>
              </a:p>
            </p:txBody>
          </p:sp>
        </p:grpSp>
        <p:sp>
          <p:nvSpPr>
            <p:cNvPr id="139" name="TextBox 138">
              <a:extLst>
                <a:ext uri="{FF2B5EF4-FFF2-40B4-BE49-F238E27FC236}">
                  <a16:creationId xmlns:a16="http://schemas.microsoft.com/office/drawing/2014/main" id="{D8369FAF-E8CF-4697-A644-E9727976F105}"/>
                </a:ext>
              </a:extLst>
            </p:cNvPr>
            <p:cNvSpPr txBox="1"/>
            <p:nvPr/>
          </p:nvSpPr>
          <p:spPr>
            <a:xfrm>
              <a:off x="11390274" y="2721559"/>
              <a:ext cx="909815" cy="246221"/>
            </a:xfrm>
            <a:prstGeom prst="rect">
              <a:avLst/>
            </a:prstGeom>
            <a:noFill/>
            <a:scene3d>
              <a:camera prst="isometricOffAxis1Right">
                <a:rot lat="780001" lon="20039998" rev="1800000"/>
              </a:camera>
              <a:lightRig rig="threePt" dir="t"/>
            </a:scene3d>
          </p:spPr>
          <p:txBody>
            <a:bodyPr wrap="square" rtlCol="0">
              <a:spAutoFit/>
            </a:bodyPr>
            <a:lstStyle/>
            <a:p>
              <a:r>
                <a:rPr lang="en-US" sz="1000" b="1" i="1"/>
                <a:t>Face 3</a:t>
              </a:r>
            </a:p>
          </p:txBody>
        </p:sp>
      </p:grpSp>
      <p:sp>
        <p:nvSpPr>
          <p:cNvPr id="144" name="Rectangle 143">
            <a:extLst>
              <a:ext uri="{FF2B5EF4-FFF2-40B4-BE49-F238E27FC236}">
                <a16:creationId xmlns:a16="http://schemas.microsoft.com/office/drawing/2014/main" id="{374AA625-18B2-4F7C-9379-6C3A949E0CBC}"/>
              </a:ext>
            </a:extLst>
          </p:cNvPr>
          <p:cNvSpPr/>
          <p:nvPr/>
        </p:nvSpPr>
        <p:spPr>
          <a:xfrm>
            <a:off x="5181414" y="4286922"/>
            <a:ext cx="408166" cy="1360730"/>
          </a:xfrm>
          <a:prstGeom prst="rect">
            <a:avLst/>
          </a:prstGeom>
          <a:noFill/>
          <a:ln w="190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TextBox 144">
            <a:extLst>
              <a:ext uri="{FF2B5EF4-FFF2-40B4-BE49-F238E27FC236}">
                <a16:creationId xmlns:a16="http://schemas.microsoft.com/office/drawing/2014/main" id="{9CE60BFD-3FAB-4E26-A04E-04935F80006B}"/>
              </a:ext>
            </a:extLst>
          </p:cNvPr>
          <p:cNvSpPr txBox="1"/>
          <p:nvPr/>
        </p:nvSpPr>
        <p:spPr>
          <a:xfrm>
            <a:off x="3551921" y="5689669"/>
            <a:ext cx="2536528" cy="276999"/>
          </a:xfrm>
          <a:prstGeom prst="rect">
            <a:avLst/>
          </a:prstGeom>
          <a:noFill/>
        </p:spPr>
        <p:txBody>
          <a:bodyPr wrap="none" rtlCol="0">
            <a:spAutoFit/>
          </a:bodyPr>
          <a:lstStyle/>
          <a:p>
            <a:r>
              <a:rPr lang="en-US" sz="1200" b="1" i="1">
                <a:solidFill>
                  <a:schemeClr val="accent1"/>
                </a:solidFill>
              </a:rPr>
              <a:t>Rate of change in x, y and z direction</a:t>
            </a:r>
          </a:p>
        </p:txBody>
      </p:sp>
      <p:sp>
        <p:nvSpPr>
          <p:cNvPr id="20" name="Rectangle: Rounded Corners 19">
            <a:extLst>
              <a:ext uri="{FF2B5EF4-FFF2-40B4-BE49-F238E27FC236}">
                <a16:creationId xmlns:a16="http://schemas.microsoft.com/office/drawing/2014/main" id="{FD66A50B-4193-4433-A3D9-482BEFC3FB4F}"/>
              </a:ext>
            </a:extLst>
          </p:cNvPr>
          <p:cNvSpPr>
            <a:spLocks noChangeAspect="1"/>
          </p:cNvSpPr>
          <p:nvPr/>
        </p:nvSpPr>
        <p:spPr>
          <a:xfrm>
            <a:off x="6656578" y="4781791"/>
            <a:ext cx="376338" cy="394168"/>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Rectangle: Rounded Corners 146">
            <a:extLst>
              <a:ext uri="{FF2B5EF4-FFF2-40B4-BE49-F238E27FC236}">
                <a16:creationId xmlns:a16="http://schemas.microsoft.com/office/drawing/2014/main" id="{C34DE66A-DBB4-410E-BD1D-A1582CC8B117}"/>
              </a:ext>
            </a:extLst>
          </p:cNvPr>
          <p:cNvSpPr>
            <a:spLocks noChangeAspect="1"/>
          </p:cNvSpPr>
          <p:nvPr/>
        </p:nvSpPr>
        <p:spPr>
          <a:xfrm>
            <a:off x="9502670" y="2133750"/>
            <a:ext cx="376338" cy="394168"/>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Rounded Corners 147">
            <a:extLst>
              <a:ext uri="{FF2B5EF4-FFF2-40B4-BE49-F238E27FC236}">
                <a16:creationId xmlns:a16="http://schemas.microsoft.com/office/drawing/2014/main" id="{D7739BEC-176F-4EAC-8A32-8276343172DC}"/>
              </a:ext>
            </a:extLst>
          </p:cNvPr>
          <p:cNvSpPr>
            <a:spLocks noChangeAspect="1"/>
          </p:cNvSpPr>
          <p:nvPr/>
        </p:nvSpPr>
        <p:spPr>
          <a:xfrm>
            <a:off x="6923190" y="2725790"/>
            <a:ext cx="376338" cy="394168"/>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tangle: Rounded Corners 148">
            <a:extLst>
              <a:ext uri="{FF2B5EF4-FFF2-40B4-BE49-F238E27FC236}">
                <a16:creationId xmlns:a16="http://schemas.microsoft.com/office/drawing/2014/main" id="{D444448B-B838-46A2-856D-329F7919A152}"/>
              </a:ext>
            </a:extLst>
          </p:cNvPr>
          <p:cNvSpPr>
            <a:spLocks noChangeAspect="1"/>
          </p:cNvSpPr>
          <p:nvPr/>
        </p:nvSpPr>
        <p:spPr>
          <a:xfrm>
            <a:off x="9159103" y="3588227"/>
            <a:ext cx="376338" cy="394168"/>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Rectangle: Rounded Corners 149">
            <a:extLst>
              <a:ext uri="{FF2B5EF4-FFF2-40B4-BE49-F238E27FC236}">
                <a16:creationId xmlns:a16="http://schemas.microsoft.com/office/drawing/2014/main" id="{F62D4D30-86E2-48CB-9EDA-7406C012159F}"/>
              </a:ext>
            </a:extLst>
          </p:cNvPr>
          <p:cNvSpPr>
            <a:spLocks noChangeAspect="1"/>
          </p:cNvSpPr>
          <p:nvPr/>
        </p:nvSpPr>
        <p:spPr>
          <a:xfrm>
            <a:off x="8546441" y="4598201"/>
            <a:ext cx="376338" cy="394168"/>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Rectangle: Rounded Corners 150">
            <a:extLst>
              <a:ext uri="{FF2B5EF4-FFF2-40B4-BE49-F238E27FC236}">
                <a16:creationId xmlns:a16="http://schemas.microsoft.com/office/drawing/2014/main" id="{DE84E8E1-7E3D-47F4-B6F1-D9C4CBE13DA7}"/>
              </a:ext>
            </a:extLst>
          </p:cNvPr>
          <p:cNvSpPr>
            <a:spLocks noChangeAspect="1"/>
          </p:cNvSpPr>
          <p:nvPr/>
        </p:nvSpPr>
        <p:spPr>
          <a:xfrm>
            <a:off x="7479149" y="2290337"/>
            <a:ext cx="376338" cy="394168"/>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Slide Number Placeholder 1">
            <a:extLst>
              <a:ext uri="{FF2B5EF4-FFF2-40B4-BE49-F238E27FC236}">
                <a16:creationId xmlns:a16="http://schemas.microsoft.com/office/drawing/2014/main" id="{D786F666-3B03-490E-8051-012351E3E1FF}"/>
              </a:ext>
            </a:extLst>
          </p:cNvPr>
          <p:cNvSpPr>
            <a:spLocks noGrp="1"/>
          </p:cNvSpPr>
          <p:nvPr>
            <p:ph type="sldNum" sz="quarter" idx="11"/>
          </p:nvPr>
        </p:nvSpPr>
        <p:spPr>
          <a:xfrm>
            <a:off x="546100" y="6542840"/>
            <a:ext cx="2743200" cy="247724"/>
          </a:xfrm>
        </p:spPr>
        <p:txBody>
          <a:bodyPr/>
          <a:lstStyle/>
          <a:p>
            <a:fld id="{F0D23093-2AB0-F74C-B865-1A12A15B650E}" type="slidenum">
              <a:rPr lang="en-US" smtClean="0"/>
              <a:pPr/>
              <a:t>17</a:t>
            </a:fld>
            <a:endParaRPr lang="en-US"/>
          </a:p>
        </p:txBody>
      </p:sp>
      <p:grpSp>
        <p:nvGrpSpPr>
          <p:cNvPr id="4" name="Group 3">
            <a:extLst>
              <a:ext uri="{FF2B5EF4-FFF2-40B4-BE49-F238E27FC236}">
                <a16:creationId xmlns:a16="http://schemas.microsoft.com/office/drawing/2014/main" id="{0A6F350F-1958-FE45-6F95-FABEDC8AE237}"/>
              </a:ext>
            </a:extLst>
          </p:cNvPr>
          <p:cNvGrpSpPr/>
          <p:nvPr/>
        </p:nvGrpSpPr>
        <p:grpSpPr>
          <a:xfrm>
            <a:off x="546100" y="6024111"/>
            <a:ext cx="4535735" cy="368434"/>
            <a:chOff x="381532" y="5984057"/>
            <a:chExt cx="4535735" cy="368434"/>
          </a:xfrm>
        </p:grpSpPr>
        <p:sp>
          <p:nvSpPr>
            <p:cNvPr id="120" name="TextBox 119">
              <a:extLst>
                <a:ext uri="{FF2B5EF4-FFF2-40B4-BE49-F238E27FC236}">
                  <a16:creationId xmlns:a16="http://schemas.microsoft.com/office/drawing/2014/main" id="{F26216E3-30DB-2114-01C9-1D6C10DD7134}"/>
                </a:ext>
              </a:extLst>
            </p:cNvPr>
            <p:cNvSpPr txBox="1"/>
            <p:nvPr/>
          </p:nvSpPr>
          <p:spPr>
            <a:xfrm>
              <a:off x="718972" y="6032167"/>
              <a:ext cx="4198295" cy="276999"/>
            </a:xfrm>
            <a:prstGeom prst="rect">
              <a:avLst/>
            </a:prstGeom>
            <a:noFill/>
          </p:spPr>
          <p:txBody>
            <a:bodyPr wrap="square">
              <a:spAutoFit/>
            </a:bodyPr>
            <a:lstStyle/>
            <a:p>
              <a:r>
                <a:rPr lang="en-US" sz="1200" dirty="0">
                  <a:solidFill>
                    <a:schemeClr val="accent3"/>
                  </a:solidFill>
                  <a:hlinkClick r:id="rId33">
                    <a:extLst>
                      <a:ext uri="{A12FA001-AC4F-418D-AE19-62706E023703}">
                        <ahyp:hlinkClr xmlns:ahyp="http://schemas.microsoft.com/office/drawing/2018/hyperlinkcolor" val="tx"/>
                      </a:ext>
                    </a:extLst>
                  </a:hlinkClick>
                </a:rPr>
                <a:t>Lecture Unit: Stresses and Strains with Ansys Discovery | Ansys</a:t>
              </a:r>
              <a:endParaRPr lang="en-US" sz="1200" dirty="0">
                <a:solidFill>
                  <a:schemeClr val="accent3"/>
                </a:solidFill>
              </a:endParaRPr>
            </a:p>
          </p:txBody>
        </p:sp>
        <p:pic>
          <p:nvPicPr>
            <p:cNvPr id="122" name="Graphic 121" descr="Internet outline">
              <a:extLst>
                <a:ext uri="{FF2B5EF4-FFF2-40B4-BE49-F238E27FC236}">
                  <a16:creationId xmlns:a16="http://schemas.microsoft.com/office/drawing/2014/main" id="{5D253F1C-8D71-0EA4-C2F6-AF0AB2E45D7C}"/>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81532" y="5984057"/>
              <a:ext cx="362708" cy="368434"/>
            </a:xfrm>
            <a:prstGeom prst="rect">
              <a:avLst/>
            </a:prstGeom>
          </p:spPr>
        </p:pic>
      </p:gr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314C5BCA-415C-81DB-0EFC-4DD6B7E0BF24}"/>
                  </a:ext>
                </a:extLst>
              </p:cNvPr>
              <p:cNvSpPr txBox="1"/>
              <p:nvPr/>
            </p:nvSpPr>
            <p:spPr>
              <a:xfrm>
                <a:off x="6208704" y="6072221"/>
                <a:ext cx="5532573" cy="293607"/>
              </a:xfrm>
              <a:prstGeom prst="rect">
                <a:avLst/>
              </a:prstGeom>
              <a:noFill/>
            </p:spPr>
            <p:txBody>
              <a:bodyPr wrap="square" rtlCol="0">
                <a:spAutoFit/>
              </a:bodyPr>
              <a:lstStyle/>
              <a:p>
                <a:pPr algn="just"/>
                <a:r>
                  <a:rPr lang="en-US" sz="1200" b="1" i="1"/>
                  <a:t>Note: </a:t>
                </a:r>
                <a:r>
                  <a:rPr lang="en-US" sz="1200" i="1"/>
                  <a:t>The surface area pairs are denoted with </a:t>
                </a:r>
                <a14:m>
                  <m:oMath xmlns:m="http://schemas.openxmlformats.org/officeDocument/2006/math">
                    <m:sSub>
                      <m:sSubPr>
                        <m:ctrlPr>
                          <a:rPr lang="en-US" sz="1200" i="1">
                            <a:latin typeface="Cambria Math" panose="02040503050406030204" pitchFamily="18" charset="0"/>
                          </a:rPr>
                        </m:ctrlPr>
                      </m:sSubPr>
                      <m:e>
                        <m:r>
                          <a:rPr lang="en-US" sz="1200" i="1">
                            <a:latin typeface="Cambria Math" panose="02040503050406030204" pitchFamily="18" charset="0"/>
                          </a:rPr>
                          <m:t>𝐴</m:t>
                        </m:r>
                      </m:e>
                      <m:sub>
                        <m:r>
                          <a:rPr lang="en-US" sz="1200" i="1">
                            <a:latin typeface="Cambria Math" panose="02040503050406030204" pitchFamily="18" charset="0"/>
                          </a:rPr>
                          <m:t>1/2</m:t>
                        </m:r>
                      </m:sub>
                    </m:sSub>
                  </m:oMath>
                </a14:m>
                <a:r>
                  <a:rPr lang="en-US" sz="1200" i="1"/>
                  <a:t>, </a:t>
                </a:r>
                <a14:m>
                  <m:oMath xmlns:m="http://schemas.openxmlformats.org/officeDocument/2006/math">
                    <m:sSub>
                      <m:sSubPr>
                        <m:ctrlPr>
                          <a:rPr lang="en-US" sz="1200" i="1">
                            <a:latin typeface="Cambria Math" panose="02040503050406030204" pitchFamily="18" charset="0"/>
                          </a:rPr>
                        </m:ctrlPr>
                      </m:sSubPr>
                      <m:e>
                        <m:r>
                          <a:rPr lang="en-US" sz="1200" i="1">
                            <a:latin typeface="Cambria Math" panose="02040503050406030204" pitchFamily="18" charset="0"/>
                          </a:rPr>
                          <m:t>𝐴</m:t>
                        </m:r>
                      </m:e>
                      <m:sub>
                        <m:r>
                          <a:rPr lang="en-US" sz="1200" i="1">
                            <a:latin typeface="Cambria Math" panose="02040503050406030204" pitchFamily="18" charset="0"/>
                          </a:rPr>
                          <m:t>3/4</m:t>
                        </m:r>
                      </m:sub>
                    </m:sSub>
                  </m:oMath>
                </a14:m>
                <a:r>
                  <a:rPr lang="en-US" sz="1200" i="1"/>
                  <a:t>, and </a:t>
                </a:r>
                <a14:m>
                  <m:oMath xmlns:m="http://schemas.openxmlformats.org/officeDocument/2006/math">
                    <m:sSub>
                      <m:sSubPr>
                        <m:ctrlPr>
                          <a:rPr lang="en-US" sz="1200" i="1">
                            <a:latin typeface="Cambria Math" panose="02040503050406030204" pitchFamily="18" charset="0"/>
                          </a:rPr>
                        </m:ctrlPr>
                      </m:sSubPr>
                      <m:e>
                        <m:r>
                          <a:rPr lang="en-US" sz="1200" i="1">
                            <a:latin typeface="Cambria Math" panose="02040503050406030204" pitchFamily="18" charset="0"/>
                          </a:rPr>
                          <m:t>𝐴</m:t>
                        </m:r>
                      </m:e>
                      <m:sub>
                        <m:r>
                          <a:rPr lang="en-US" sz="1200" i="1">
                            <a:latin typeface="Cambria Math" panose="02040503050406030204" pitchFamily="18" charset="0"/>
                          </a:rPr>
                          <m:t>5/6</m:t>
                        </m:r>
                      </m:sub>
                    </m:sSub>
                  </m:oMath>
                </a14:m>
                <a:r>
                  <a:rPr lang="en-US" sz="1200" i="1"/>
                  <a:t>.  </a:t>
                </a:r>
              </a:p>
            </p:txBody>
          </p:sp>
        </mc:Choice>
        <mc:Fallback xmlns="">
          <p:sp>
            <p:nvSpPr>
              <p:cNvPr id="2" name="TextBox 1">
                <a:extLst>
                  <a:ext uri="{FF2B5EF4-FFF2-40B4-BE49-F238E27FC236}">
                    <a16:creationId xmlns:a16="http://schemas.microsoft.com/office/drawing/2014/main" id="{314C5BCA-415C-81DB-0EFC-4DD6B7E0BF24}"/>
                  </a:ext>
                </a:extLst>
              </p:cNvPr>
              <p:cNvSpPr txBox="1">
                <a:spLocks noRot="1" noChangeAspect="1" noMove="1" noResize="1" noEditPoints="1" noAdjustHandles="1" noChangeArrowheads="1" noChangeShapeType="1" noTextEdit="1"/>
              </p:cNvSpPr>
              <p:nvPr/>
            </p:nvSpPr>
            <p:spPr>
              <a:xfrm>
                <a:off x="6208704" y="6072221"/>
                <a:ext cx="5532573" cy="293607"/>
              </a:xfrm>
              <a:prstGeom prst="rect">
                <a:avLst/>
              </a:prstGeom>
              <a:blipFill>
                <a:blip r:embed="rId36"/>
                <a:stretch>
                  <a:fillRect b="-12500"/>
                </a:stretch>
              </a:blipFill>
            </p:spPr>
            <p:txBody>
              <a:bodyPr/>
              <a:lstStyle/>
              <a:p>
                <a:r>
                  <a:rPr lang="en-US">
                    <a:noFill/>
                  </a:rPr>
                  <a:t> </a:t>
                </a:r>
              </a:p>
            </p:txBody>
          </p:sp>
        </mc:Fallback>
      </mc:AlternateContent>
    </p:spTree>
    <p:extLst>
      <p:ext uri="{BB962C8B-B14F-4D97-AF65-F5344CB8AC3E}">
        <p14:creationId xmlns:p14="http://schemas.microsoft.com/office/powerpoint/2010/main" val="20676538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40" grpId="0"/>
      <p:bldP spid="51" grpId="0"/>
      <p:bldP spid="52" grpId="0"/>
      <p:bldP spid="20" grpId="0" animBg="1"/>
      <p:bldP spid="147" grpId="0" animBg="1"/>
      <p:bldP spid="148" grpId="0" animBg="1"/>
      <p:bldP spid="149" grpId="0" animBg="1"/>
      <p:bldP spid="150" grpId="0" animBg="1"/>
      <p:bldP spid="151" grpId="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A0A4F84-4DE4-4CDB-86DD-98EBA64086ED}"/>
              </a:ext>
            </a:extLst>
          </p:cNvPr>
          <p:cNvGrpSpPr/>
          <p:nvPr/>
        </p:nvGrpSpPr>
        <p:grpSpPr>
          <a:xfrm>
            <a:off x="7013514" y="5656828"/>
            <a:ext cx="4608512" cy="557299"/>
            <a:chOff x="7029069" y="5297087"/>
            <a:chExt cx="4793053" cy="557299"/>
          </a:xfrm>
        </p:grpSpPr>
        <p:grpSp>
          <p:nvGrpSpPr>
            <p:cNvPr id="75" name="Group 74">
              <a:extLst>
                <a:ext uri="{FF2B5EF4-FFF2-40B4-BE49-F238E27FC236}">
                  <a16:creationId xmlns:a16="http://schemas.microsoft.com/office/drawing/2014/main" id="{84EB3E27-DBEF-4BA0-910D-6D3956905AAF}"/>
                </a:ext>
              </a:extLst>
            </p:cNvPr>
            <p:cNvGrpSpPr/>
            <p:nvPr/>
          </p:nvGrpSpPr>
          <p:grpSpPr>
            <a:xfrm>
              <a:off x="7029069" y="5297087"/>
              <a:ext cx="4793053" cy="557299"/>
              <a:chOff x="3554440" y="5818774"/>
              <a:chExt cx="4793053" cy="557299"/>
            </a:xfrm>
          </p:grpSpPr>
          <p:sp>
            <p:nvSpPr>
              <p:cNvPr id="76" name="Rectangle 75">
                <a:extLst>
                  <a:ext uri="{FF2B5EF4-FFF2-40B4-BE49-F238E27FC236}">
                    <a16:creationId xmlns:a16="http://schemas.microsoft.com/office/drawing/2014/main" id="{5D72784F-C0D5-4429-ACEE-55A269A891BE}"/>
                  </a:ext>
                </a:extLst>
              </p:cNvPr>
              <p:cNvSpPr/>
              <p:nvPr/>
            </p:nvSpPr>
            <p:spPr>
              <a:xfrm>
                <a:off x="3554440" y="5818774"/>
                <a:ext cx="4793053" cy="557299"/>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 name="Graphic 77" descr="Playbook with solid fill">
                <a:extLst>
                  <a:ext uri="{FF2B5EF4-FFF2-40B4-BE49-F238E27FC236}">
                    <a16:creationId xmlns:a16="http://schemas.microsoft.com/office/drawing/2014/main" id="{9136E510-3A41-460B-8430-0CC2A64B63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11359" y="5862619"/>
                <a:ext cx="385895" cy="385895"/>
              </a:xfrm>
              <a:prstGeom prst="rect">
                <a:avLst/>
              </a:prstGeom>
            </p:spPr>
          </p:pic>
        </p:grpSp>
        <p:sp>
          <p:nvSpPr>
            <p:cNvPr id="74" name="TextBox 73">
              <a:extLst>
                <a:ext uri="{FF2B5EF4-FFF2-40B4-BE49-F238E27FC236}">
                  <a16:creationId xmlns:a16="http://schemas.microsoft.com/office/drawing/2014/main" id="{001DF86E-6D13-4347-A610-07AAE31815D5}"/>
                </a:ext>
              </a:extLst>
            </p:cNvPr>
            <p:cNvSpPr txBox="1"/>
            <p:nvPr/>
          </p:nvSpPr>
          <p:spPr>
            <a:xfrm>
              <a:off x="7490358" y="5380345"/>
              <a:ext cx="4035024" cy="461665"/>
            </a:xfrm>
            <a:prstGeom prst="rect">
              <a:avLst/>
            </a:prstGeom>
            <a:noFill/>
          </p:spPr>
          <p:txBody>
            <a:bodyPr wrap="square" rtlCol="0">
              <a:spAutoFit/>
            </a:bodyPr>
            <a:lstStyle/>
            <a:p>
              <a:r>
                <a:rPr lang="en-US" sz="1200"/>
                <a:t>Is the divergence of stress a scalar value like the equivalent stress? </a:t>
              </a:r>
            </a:p>
          </p:txBody>
        </p:sp>
      </p:grpSp>
      <p:sp>
        <p:nvSpPr>
          <p:cNvPr id="3" name="Title 2">
            <a:extLst>
              <a:ext uri="{FF2B5EF4-FFF2-40B4-BE49-F238E27FC236}">
                <a16:creationId xmlns:a16="http://schemas.microsoft.com/office/drawing/2014/main" id="{4D403C33-6C29-4737-A7B3-20C9236B16F8}"/>
              </a:ext>
            </a:extLst>
          </p:cNvPr>
          <p:cNvSpPr>
            <a:spLocks noGrp="1"/>
          </p:cNvSpPr>
          <p:nvPr>
            <p:ph type="title"/>
          </p:nvPr>
        </p:nvSpPr>
        <p:spPr/>
        <p:txBody>
          <a:bodyPr/>
          <a:lstStyle/>
          <a:p>
            <a:r>
              <a:rPr lang="en-GB"/>
              <a:t>Local Equilibrium – Force Balance</a:t>
            </a:r>
          </a:p>
        </p:txBody>
      </p:sp>
      <p:sp>
        <p:nvSpPr>
          <p:cNvPr id="119" name="TextBox 118">
            <a:extLst>
              <a:ext uri="{FF2B5EF4-FFF2-40B4-BE49-F238E27FC236}">
                <a16:creationId xmlns:a16="http://schemas.microsoft.com/office/drawing/2014/main" id="{EF000212-EC74-49B2-9ABD-B8C04BD54FD0}"/>
              </a:ext>
            </a:extLst>
          </p:cNvPr>
          <p:cNvSpPr txBox="1"/>
          <p:nvPr/>
        </p:nvSpPr>
        <p:spPr>
          <a:xfrm>
            <a:off x="529190" y="994418"/>
            <a:ext cx="10818748" cy="1092607"/>
          </a:xfrm>
          <a:prstGeom prst="rect">
            <a:avLst/>
          </a:prstGeom>
          <a:noFill/>
        </p:spPr>
        <p:txBody>
          <a:bodyPr wrap="square" rtlCol="0">
            <a:spAutoFit/>
          </a:bodyPr>
          <a:lstStyle/>
          <a:p>
            <a:pPr marL="285750" indent="-285750">
              <a:buFont typeface="Arial" panose="020B0604020202020204" pitchFamily="34" charset="0"/>
              <a:buChar char="•"/>
            </a:pPr>
            <a:r>
              <a:rPr lang="en-US"/>
              <a:t>The other two force balance equations in x and z direction can be established similarly.</a:t>
            </a:r>
          </a:p>
          <a:p>
            <a:endParaRPr lang="en-US" sz="1050"/>
          </a:p>
          <a:p>
            <a:pPr marL="285750" indent="-285750">
              <a:buFont typeface="Arial" panose="020B0604020202020204" pitchFamily="34" charset="0"/>
              <a:buChar char="•"/>
            </a:pPr>
            <a:r>
              <a:rPr lang="en-US"/>
              <a:t>All </a:t>
            </a:r>
            <a:r>
              <a:rPr lang="en-US" b="1"/>
              <a:t>three force balance equations </a:t>
            </a:r>
            <a:r>
              <a:rPr lang="en-US"/>
              <a:t>can the be written as follows:</a:t>
            </a:r>
          </a:p>
          <a:p>
            <a:pPr lvl="1"/>
            <a:endParaRPr lang="en-GB"/>
          </a:p>
        </p:txBody>
      </p:sp>
      <p:grpSp>
        <p:nvGrpSpPr>
          <p:cNvPr id="123" name="Group 122">
            <a:extLst>
              <a:ext uri="{FF2B5EF4-FFF2-40B4-BE49-F238E27FC236}">
                <a16:creationId xmlns:a16="http://schemas.microsoft.com/office/drawing/2014/main" id="{AB828593-3D86-4138-A658-CEA24CE27F69}"/>
              </a:ext>
            </a:extLst>
          </p:cNvPr>
          <p:cNvGrpSpPr/>
          <p:nvPr/>
        </p:nvGrpSpPr>
        <p:grpSpPr>
          <a:xfrm>
            <a:off x="529190" y="1930671"/>
            <a:ext cx="4079797" cy="3808702"/>
            <a:chOff x="6366910" y="1789345"/>
            <a:chExt cx="4079797" cy="3808702"/>
          </a:xfrm>
        </p:grpSpPr>
        <p:pic>
          <p:nvPicPr>
            <p:cNvPr id="124" name="Picture 123">
              <a:extLst>
                <a:ext uri="{FF2B5EF4-FFF2-40B4-BE49-F238E27FC236}">
                  <a16:creationId xmlns:a16="http://schemas.microsoft.com/office/drawing/2014/main" id="{D87E5A68-9DEF-4C5B-8A2D-0B460492B7A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7507504" y="2490667"/>
              <a:ext cx="1882881" cy="2043675"/>
            </a:xfrm>
            <a:prstGeom prst="rect">
              <a:avLst/>
            </a:prstGeom>
          </p:spPr>
        </p:pic>
        <mc:AlternateContent xmlns:mc="http://schemas.openxmlformats.org/markup-compatibility/2006" xmlns:a14="http://schemas.microsoft.com/office/drawing/2010/main">
          <mc:Choice Requires="a14">
            <p:sp>
              <p:nvSpPr>
                <p:cNvPr id="125" name="TextBox 124">
                  <a:extLst>
                    <a:ext uri="{FF2B5EF4-FFF2-40B4-BE49-F238E27FC236}">
                      <a16:creationId xmlns:a16="http://schemas.microsoft.com/office/drawing/2014/main" id="{C39D7055-5D64-4A5D-B4E3-D3BD0FFEC1A8}"/>
                    </a:ext>
                  </a:extLst>
                </p:cNvPr>
                <p:cNvSpPr txBox="1"/>
                <p:nvPr/>
              </p:nvSpPr>
              <p:spPr>
                <a:xfrm>
                  <a:off x="9099255" y="4155098"/>
                  <a:ext cx="42149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𝑦</m:t>
                        </m:r>
                      </m:oMath>
                    </m:oMathPara>
                  </a14:m>
                  <a:endParaRPr lang="en-US"/>
                </a:p>
              </p:txBody>
            </p:sp>
          </mc:Choice>
          <mc:Fallback xmlns="">
            <p:sp>
              <p:nvSpPr>
                <p:cNvPr id="125" name="TextBox 124">
                  <a:extLst>
                    <a:ext uri="{FF2B5EF4-FFF2-40B4-BE49-F238E27FC236}">
                      <a16:creationId xmlns:a16="http://schemas.microsoft.com/office/drawing/2014/main" id="{C39D7055-5D64-4A5D-B4E3-D3BD0FFEC1A8}"/>
                    </a:ext>
                  </a:extLst>
                </p:cNvPr>
                <p:cNvSpPr txBox="1">
                  <a:spLocks noRot="1" noChangeAspect="1" noMove="1" noResize="1" noEditPoints="1" noAdjustHandles="1" noChangeArrowheads="1" noChangeShapeType="1" noTextEdit="1"/>
                </p:cNvSpPr>
                <p:nvPr/>
              </p:nvSpPr>
              <p:spPr>
                <a:xfrm>
                  <a:off x="9099255" y="4155098"/>
                  <a:ext cx="421499" cy="369332"/>
                </a:xfrm>
                <a:prstGeom prst="rect">
                  <a:avLst/>
                </a:prstGeom>
                <a:blipFill>
                  <a:blip r:embed="rId6"/>
                  <a:stretch>
                    <a:fillRect r="-5797" b="-6667"/>
                  </a:stretch>
                </a:blipFill>
              </p:spPr>
              <p:txBody>
                <a:bodyPr/>
                <a:lstStyle/>
                <a:p>
                  <a:r>
                    <a:rPr lang="en-US">
                      <a:noFill/>
                    </a:rPr>
                    <a:t> </a:t>
                  </a:r>
                </a:p>
              </p:txBody>
            </p:sp>
          </mc:Fallback>
        </mc:AlternateContent>
        <p:cxnSp>
          <p:nvCxnSpPr>
            <p:cNvPr id="126" name="Straight Arrow Connector 125">
              <a:extLst>
                <a:ext uri="{FF2B5EF4-FFF2-40B4-BE49-F238E27FC236}">
                  <a16:creationId xmlns:a16="http://schemas.microsoft.com/office/drawing/2014/main" id="{B32467AB-E749-4C03-82EF-8B33A16D9CE6}"/>
                </a:ext>
              </a:extLst>
            </p:cNvPr>
            <p:cNvCxnSpPr>
              <a:cxnSpLocks/>
            </p:cNvCxnSpPr>
            <p:nvPr/>
          </p:nvCxnSpPr>
          <p:spPr>
            <a:xfrm flipH="1">
              <a:off x="8811854" y="3957404"/>
              <a:ext cx="677674" cy="592626"/>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grpSp>
          <p:nvGrpSpPr>
            <p:cNvPr id="134" name="Group 133">
              <a:extLst>
                <a:ext uri="{FF2B5EF4-FFF2-40B4-BE49-F238E27FC236}">
                  <a16:creationId xmlns:a16="http://schemas.microsoft.com/office/drawing/2014/main" id="{9B7F3E13-0687-41B8-BD54-667317EA03E2}"/>
                </a:ext>
              </a:extLst>
            </p:cNvPr>
            <p:cNvGrpSpPr>
              <a:grpSpLocks noChangeAspect="1"/>
            </p:cNvGrpSpPr>
            <p:nvPr/>
          </p:nvGrpSpPr>
          <p:grpSpPr>
            <a:xfrm>
              <a:off x="6925591" y="4286922"/>
              <a:ext cx="792000" cy="792000"/>
              <a:chOff x="3860025" y="4394025"/>
              <a:chExt cx="1042861" cy="1162947"/>
            </a:xfrm>
          </p:grpSpPr>
          <p:cxnSp>
            <p:nvCxnSpPr>
              <p:cNvPr id="179" name="Straight Arrow Connector 178">
                <a:extLst>
                  <a:ext uri="{FF2B5EF4-FFF2-40B4-BE49-F238E27FC236}">
                    <a16:creationId xmlns:a16="http://schemas.microsoft.com/office/drawing/2014/main" id="{7D0D1FC7-2755-4624-B360-F668083FC99A}"/>
                  </a:ext>
                </a:extLst>
              </p:cNvPr>
              <p:cNvCxnSpPr>
                <a:cxnSpLocks/>
              </p:cNvCxnSpPr>
              <p:nvPr/>
            </p:nvCxnSpPr>
            <p:spPr>
              <a:xfrm flipV="1">
                <a:off x="4277579" y="4738704"/>
                <a:ext cx="0" cy="355852"/>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80" name="Straight Arrow Connector 179">
                <a:extLst>
                  <a:ext uri="{FF2B5EF4-FFF2-40B4-BE49-F238E27FC236}">
                    <a16:creationId xmlns:a16="http://schemas.microsoft.com/office/drawing/2014/main" id="{68EA26E8-47EC-45BF-9545-58A497D65F59}"/>
                  </a:ext>
                </a:extLst>
              </p:cNvPr>
              <p:cNvCxnSpPr>
                <a:cxnSpLocks/>
              </p:cNvCxnSpPr>
              <p:nvPr/>
            </p:nvCxnSpPr>
            <p:spPr>
              <a:xfrm rot="10800000" flipV="1">
                <a:off x="4078897" y="5077801"/>
                <a:ext cx="204588" cy="177927"/>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81" name="Straight Arrow Connector 180">
                <a:extLst>
                  <a:ext uri="{FF2B5EF4-FFF2-40B4-BE49-F238E27FC236}">
                    <a16:creationId xmlns:a16="http://schemas.microsoft.com/office/drawing/2014/main" id="{03847827-C6F8-4700-9FB6-AA4033A00F28}"/>
                  </a:ext>
                </a:extLst>
              </p:cNvPr>
              <p:cNvCxnSpPr>
                <a:cxnSpLocks/>
              </p:cNvCxnSpPr>
              <p:nvPr/>
            </p:nvCxnSpPr>
            <p:spPr>
              <a:xfrm rot="10800000" flipH="1" flipV="1">
                <a:off x="4272509" y="5085184"/>
                <a:ext cx="281282" cy="8896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2" name="TextBox 181">
                    <a:extLst>
                      <a:ext uri="{FF2B5EF4-FFF2-40B4-BE49-F238E27FC236}">
                        <a16:creationId xmlns:a16="http://schemas.microsoft.com/office/drawing/2014/main" id="{30A0EC70-EDBF-472F-98D6-DF94228C1783}"/>
                      </a:ext>
                    </a:extLst>
                  </p:cNvPr>
                  <p:cNvSpPr txBox="1"/>
                  <p:nvPr/>
                </p:nvSpPr>
                <p:spPr>
                  <a:xfrm>
                    <a:off x="4072418" y="4394025"/>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𝒚𝒛</m:t>
                              </m:r>
                            </m:sub>
                            <m:sup>
                              <m:r>
                                <a:rPr lang="en-US" sz="1400" b="1" i="1" smtClean="0">
                                  <a:solidFill>
                                    <a:srgbClr val="0070C0"/>
                                  </a:solidFill>
                                  <a:effectLst/>
                                  <a:latin typeface="Cambria Math" panose="02040503050406030204" pitchFamily="18" charset="0"/>
                                </a:rPr>
                                <m:t>𝟏</m:t>
                              </m:r>
                            </m:sup>
                          </m:sSubSup>
                        </m:oMath>
                      </m:oMathPara>
                    </a14:m>
                    <a:endParaRPr lang="en-DE" sz="1400" b="1">
                      <a:solidFill>
                        <a:srgbClr val="0070C0"/>
                      </a:solidFill>
                    </a:endParaRPr>
                  </a:p>
                </p:txBody>
              </p:sp>
            </mc:Choice>
            <mc:Fallback xmlns="">
              <p:sp>
                <p:nvSpPr>
                  <p:cNvPr id="182" name="TextBox 181">
                    <a:extLst>
                      <a:ext uri="{FF2B5EF4-FFF2-40B4-BE49-F238E27FC236}">
                        <a16:creationId xmlns:a16="http://schemas.microsoft.com/office/drawing/2014/main" id="{30A0EC70-EDBF-472F-98D6-DF94228C1783}"/>
                      </a:ext>
                    </a:extLst>
                  </p:cNvPr>
                  <p:cNvSpPr txBox="1">
                    <a:spLocks noRot="1" noChangeAspect="1" noMove="1" noResize="1" noEditPoints="1" noAdjustHandles="1" noChangeArrowheads="1" noChangeShapeType="1" noTextEdit="1"/>
                  </p:cNvSpPr>
                  <p:nvPr/>
                </p:nvSpPr>
                <p:spPr>
                  <a:xfrm>
                    <a:off x="4072418" y="4394025"/>
                    <a:ext cx="421499" cy="337272"/>
                  </a:xfrm>
                  <a:prstGeom prst="rect">
                    <a:avLst/>
                  </a:prstGeom>
                  <a:blipFill>
                    <a:blip r:embed="rId7"/>
                    <a:stretch>
                      <a:fillRect r="-23077" b="-4210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3" name="TextBox 182">
                    <a:extLst>
                      <a:ext uri="{FF2B5EF4-FFF2-40B4-BE49-F238E27FC236}">
                        <a16:creationId xmlns:a16="http://schemas.microsoft.com/office/drawing/2014/main" id="{D79C1EC8-4887-4847-8D4D-B071D00D1684}"/>
                      </a:ext>
                    </a:extLst>
                  </p:cNvPr>
                  <p:cNvSpPr txBox="1"/>
                  <p:nvPr/>
                </p:nvSpPr>
                <p:spPr>
                  <a:xfrm>
                    <a:off x="4481387" y="5058372"/>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rPr>
                                <m:t>𝒚𝒙</m:t>
                              </m:r>
                            </m:sub>
                            <m:sup>
                              <m:r>
                                <a:rPr lang="en-US" sz="1400" b="1" i="1" smtClean="0">
                                  <a:solidFill>
                                    <a:srgbClr val="FF0000"/>
                                  </a:solidFill>
                                  <a:effectLst/>
                                  <a:latin typeface="Cambria Math" panose="02040503050406030204" pitchFamily="18" charset="0"/>
                                </a:rPr>
                                <m:t>𝟏</m:t>
                              </m:r>
                            </m:sup>
                          </m:sSubSup>
                        </m:oMath>
                      </m:oMathPara>
                    </a14:m>
                    <a:endParaRPr lang="en-DE" sz="1400" b="1">
                      <a:solidFill>
                        <a:srgbClr val="FF0000"/>
                      </a:solidFill>
                    </a:endParaRPr>
                  </a:p>
                </p:txBody>
              </p:sp>
            </mc:Choice>
            <mc:Fallback xmlns="">
              <p:sp>
                <p:nvSpPr>
                  <p:cNvPr id="183" name="TextBox 182">
                    <a:extLst>
                      <a:ext uri="{FF2B5EF4-FFF2-40B4-BE49-F238E27FC236}">
                        <a16:creationId xmlns:a16="http://schemas.microsoft.com/office/drawing/2014/main" id="{D79C1EC8-4887-4847-8D4D-B071D00D1684}"/>
                      </a:ext>
                    </a:extLst>
                  </p:cNvPr>
                  <p:cNvSpPr txBox="1">
                    <a:spLocks noRot="1" noChangeAspect="1" noMove="1" noResize="1" noEditPoints="1" noAdjustHandles="1" noChangeArrowheads="1" noChangeShapeType="1" noTextEdit="1"/>
                  </p:cNvSpPr>
                  <p:nvPr/>
                </p:nvSpPr>
                <p:spPr>
                  <a:xfrm>
                    <a:off x="4481387" y="5058372"/>
                    <a:ext cx="421499" cy="337272"/>
                  </a:xfrm>
                  <a:prstGeom prst="rect">
                    <a:avLst/>
                  </a:prstGeom>
                  <a:blipFill>
                    <a:blip r:embed="rId8"/>
                    <a:stretch>
                      <a:fillRect r="-25000" b="-4594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4" name="TextBox 183">
                    <a:extLst>
                      <a:ext uri="{FF2B5EF4-FFF2-40B4-BE49-F238E27FC236}">
                        <a16:creationId xmlns:a16="http://schemas.microsoft.com/office/drawing/2014/main" id="{4AB8469F-8DB7-4C9D-B2D4-531D93339BAC}"/>
                      </a:ext>
                    </a:extLst>
                  </p:cNvPr>
                  <p:cNvSpPr txBox="1"/>
                  <p:nvPr/>
                </p:nvSpPr>
                <p:spPr>
                  <a:xfrm>
                    <a:off x="3860025" y="5219700"/>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rPr>
                                <m:t>𝒚𝒚</m:t>
                              </m:r>
                            </m:sub>
                            <m:sup>
                              <m:r>
                                <a:rPr lang="en-US" sz="1400" b="1" i="1" smtClean="0">
                                  <a:solidFill>
                                    <a:srgbClr val="00B050"/>
                                  </a:solidFill>
                                  <a:effectLst/>
                                  <a:latin typeface="Cambria Math" panose="02040503050406030204" pitchFamily="18" charset="0"/>
                                </a:rPr>
                                <m:t>𝟏</m:t>
                              </m:r>
                            </m:sup>
                          </m:sSubSup>
                        </m:oMath>
                      </m:oMathPara>
                    </a14:m>
                    <a:endParaRPr lang="en-DE" sz="1400" b="1">
                      <a:solidFill>
                        <a:srgbClr val="00B050"/>
                      </a:solidFill>
                    </a:endParaRPr>
                  </a:p>
                </p:txBody>
              </p:sp>
            </mc:Choice>
            <mc:Fallback xmlns="">
              <p:sp>
                <p:nvSpPr>
                  <p:cNvPr id="184" name="TextBox 183">
                    <a:extLst>
                      <a:ext uri="{FF2B5EF4-FFF2-40B4-BE49-F238E27FC236}">
                        <a16:creationId xmlns:a16="http://schemas.microsoft.com/office/drawing/2014/main" id="{4AB8469F-8DB7-4C9D-B2D4-531D93339BAC}"/>
                      </a:ext>
                    </a:extLst>
                  </p:cNvPr>
                  <p:cNvSpPr txBox="1">
                    <a:spLocks noRot="1" noChangeAspect="1" noMove="1" noResize="1" noEditPoints="1" noAdjustHandles="1" noChangeArrowheads="1" noChangeShapeType="1" noTextEdit="1"/>
                  </p:cNvSpPr>
                  <p:nvPr/>
                </p:nvSpPr>
                <p:spPr>
                  <a:xfrm>
                    <a:off x="3860025" y="5219700"/>
                    <a:ext cx="421499" cy="337272"/>
                  </a:xfrm>
                  <a:prstGeom prst="rect">
                    <a:avLst/>
                  </a:prstGeom>
                  <a:blipFill>
                    <a:blip r:embed="rId9"/>
                    <a:stretch>
                      <a:fillRect r="-26415" b="-45946"/>
                    </a:stretch>
                  </a:blipFill>
                </p:spPr>
                <p:txBody>
                  <a:bodyPr/>
                  <a:lstStyle/>
                  <a:p>
                    <a:r>
                      <a:rPr lang="en-US">
                        <a:noFill/>
                      </a:rPr>
                      <a:t> </a:t>
                    </a:r>
                  </a:p>
                </p:txBody>
              </p:sp>
            </mc:Fallback>
          </mc:AlternateContent>
        </p:grpSp>
        <p:grpSp>
          <p:nvGrpSpPr>
            <p:cNvPr id="144" name="Group 143">
              <a:extLst>
                <a:ext uri="{FF2B5EF4-FFF2-40B4-BE49-F238E27FC236}">
                  <a16:creationId xmlns:a16="http://schemas.microsoft.com/office/drawing/2014/main" id="{26107681-F8E5-4311-AAB1-06D9579BA8E0}"/>
                </a:ext>
              </a:extLst>
            </p:cNvPr>
            <p:cNvGrpSpPr>
              <a:grpSpLocks noChangeAspect="1"/>
            </p:cNvGrpSpPr>
            <p:nvPr/>
          </p:nvGrpSpPr>
          <p:grpSpPr>
            <a:xfrm>
              <a:off x="9061875" y="2106784"/>
              <a:ext cx="921342" cy="843558"/>
              <a:chOff x="3305054" y="4232649"/>
              <a:chExt cx="1690808" cy="1197452"/>
            </a:xfrm>
          </p:grpSpPr>
          <p:cxnSp>
            <p:nvCxnSpPr>
              <p:cNvPr id="173" name="Straight Arrow Connector 172">
                <a:extLst>
                  <a:ext uri="{FF2B5EF4-FFF2-40B4-BE49-F238E27FC236}">
                    <a16:creationId xmlns:a16="http://schemas.microsoft.com/office/drawing/2014/main" id="{41E9999F-9892-4397-A47F-8F844A866E1E}"/>
                  </a:ext>
                </a:extLst>
              </p:cNvPr>
              <p:cNvCxnSpPr>
                <a:cxnSpLocks/>
              </p:cNvCxnSpPr>
              <p:nvPr/>
            </p:nvCxnSpPr>
            <p:spPr>
              <a:xfrm>
                <a:off x="4277579" y="4738704"/>
                <a:ext cx="0" cy="355852"/>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74" name="Straight Arrow Connector 173">
                <a:extLst>
                  <a:ext uri="{FF2B5EF4-FFF2-40B4-BE49-F238E27FC236}">
                    <a16:creationId xmlns:a16="http://schemas.microsoft.com/office/drawing/2014/main" id="{4D605782-15A3-4427-9C10-1CFA77581D91}"/>
                  </a:ext>
                </a:extLst>
              </p:cNvPr>
              <p:cNvCxnSpPr>
                <a:cxnSpLocks/>
              </p:cNvCxnSpPr>
              <p:nvPr/>
            </p:nvCxnSpPr>
            <p:spPr>
              <a:xfrm flipV="1">
                <a:off x="4265955" y="4486688"/>
                <a:ext cx="336284" cy="258525"/>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75" name="Straight Arrow Connector 174">
                <a:extLst>
                  <a:ext uri="{FF2B5EF4-FFF2-40B4-BE49-F238E27FC236}">
                    <a16:creationId xmlns:a16="http://schemas.microsoft.com/office/drawing/2014/main" id="{0D9F5741-0F39-47EA-B9BA-D42F1DDB719F}"/>
                  </a:ext>
                </a:extLst>
              </p:cNvPr>
              <p:cNvCxnSpPr>
                <a:cxnSpLocks/>
              </p:cNvCxnSpPr>
              <p:nvPr/>
            </p:nvCxnSpPr>
            <p:spPr>
              <a:xfrm flipH="1" flipV="1">
                <a:off x="3930133" y="4636336"/>
                <a:ext cx="359071" cy="103218"/>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6" name="TextBox 175">
                    <a:extLst>
                      <a:ext uri="{FF2B5EF4-FFF2-40B4-BE49-F238E27FC236}">
                        <a16:creationId xmlns:a16="http://schemas.microsoft.com/office/drawing/2014/main" id="{8C6726E9-E7FF-4128-A9E4-6E675F75443F}"/>
                      </a:ext>
                    </a:extLst>
                  </p:cNvPr>
                  <p:cNvSpPr txBox="1"/>
                  <p:nvPr/>
                </p:nvSpPr>
                <p:spPr>
                  <a:xfrm>
                    <a:off x="4021472" y="5092829"/>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𝒚𝒛</m:t>
                              </m:r>
                            </m:sub>
                            <m:sup>
                              <m:r>
                                <a:rPr lang="en-US" sz="1400" b="1" i="1" smtClean="0">
                                  <a:solidFill>
                                    <a:srgbClr val="0070C0"/>
                                  </a:solidFill>
                                  <a:effectLst/>
                                  <a:latin typeface="Cambria Math" panose="02040503050406030204" pitchFamily="18" charset="0"/>
                                </a:rPr>
                                <m:t>𝟐</m:t>
                              </m:r>
                            </m:sup>
                          </m:sSubSup>
                        </m:oMath>
                      </m:oMathPara>
                    </a14:m>
                    <a:endParaRPr lang="en-DE" sz="1400" b="1">
                      <a:solidFill>
                        <a:srgbClr val="0070C0"/>
                      </a:solidFill>
                    </a:endParaRPr>
                  </a:p>
                </p:txBody>
              </p:sp>
            </mc:Choice>
            <mc:Fallback xmlns="">
              <p:sp>
                <p:nvSpPr>
                  <p:cNvPr id="176" name="TextBox 175">
                    <a:extLst>
                      <a:ext uri="{FF2B5EF4-FFF2-40B4-BE49-F238E27FC236}">
                        <a16:creationId xmlns:a16="http://schemas.microsoft.com/office/drawing/2014/main" id="{8C6726E9-E7FF-4128-A9E4-6E675F75443F}"/>
                      </a:ext>
                    </a:extLst>
                  </p:cNvPr>
                  <p:cNvSpPr txBox="1">
                    <a:spLocks noRot="1" noChangeAspect="1" noMove="1" noResize="1" noEditPoints="1" noAdjustHandles="1" noChangeArrowheads="1" noChangeShapeType="1" noTextEdit="1"/>
                  </p:cNvSpPr>
                  <p:nvPr/>
                </p:nvSpPr>
                <p:spPr>
                  <a:xfrm>
                    <a:off x="4021472" y="5092829"/>
                    <a:ext cx="421499" cy="337272"/>
                  </a:xfrm>
                  <a:prstGeom prst="rect">
                    <a:avLst/>
                  </a:prstGeom>
                  <a:blipFill>
                    <a:blip r:embed="rId10"/>
                    <a:stretch>
                      <a:fillRect r="-68421" b="-3846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7" name="TextBox 176">
                    <a:extLst>
                      <a:ext uri="{FF2B5EF4-FFF2-40B4-BE49-F238E27FC236}">
                        <a16:creationId xmlns:a16="http://schemas.microsoft.com/office/drawing/2014/main" id="{6AFA5F9C-4885-4901-AB10-39F31943BB10}"/>
                      </a:ext>
                    </a:extLst>
                  </p:cNvPr>
                  <p:cNvSpPr txBox="1"/>
                  <p:nvPr/>
                </p:nvSpPr>
                <p:spPr>
                  <a:xfrm>
                    <a:off x="3305054" y="4232649"/>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rPr>
                                <m:t>𝒚𝒙</m:t>
                              </m:r>
                            </m:sub>
                            <m:sup>
                              <m:r>
                                <a:rPr lang="en-US" sz="1400" b="1" i="1" smtClean="0">
                                  <a:solidFill>
                                    <a:srgbClr val="FF0000"/>
                                  </a:solidFill>
                                  <a:effectLst/>
                                  <a:latin typeface="Cambria Math" panose="02040503050406030204" pitchFamily="18" charset="0"/>
                                </a:rPr>
                                <m:t>𝟐</m:t>
                              </m:r>
                            </m:sup>
                          </m:sSubSup>
                        </m:oMath>
                      </m:oMathPara>
                    </a14:m>
                    <a:endParaRPr lang="en-DE" sz="1400" b="1">
                      <a:solidFill>
                        <a:srgbClr val="FF0000"/>
                      </a:solidFill>
                    </a:endParaRPr>
                  </a:p>
                </p:txBody>
              </p:sp>
            </mc:Choice>
            <mc:Fallback xmlns="">
              <p:sp>
                <p:nvSpPr>
                  <p:cNvPr id="177" name="TextBox 176">
                    <a:extLst>
                      <a:ext uri="{FF2B5EF4-FFF2-40B4-BE49-F238E27FC236}">
                        <a16:creationId xmlns:a16="http://schemas.microsoft.com/office/drawing/2014/main" id="{6AFA5F9C-4885-4901-AB10-39F31943BB10}"/>
                      </a:ext>
                    </a:extLst>
                  </p:cNvPr>
                  <p:cNvSpPr txBox="1">
                    <a:spLocks noRot="1" noChangeAspect="1" noMove="1" noResize="1" noEditPoints="1" noAdjustHandles="1" noChangeArrowheads="1" noChangeShapeType="1" noTextEdit="1"/>
                  </p:cNvSpPr>
                  <p:nvPr/>
                </p:nvSpPr>
                <p:spPr>
                  <a:xfrm>
                    <a:off x="3305054" y="4232649"/>
                    <a:ext cx="421499" cy="337272"/>
                  </a:xfrm>
                  <a:prstGeom prst="rect">
                    <a:avLst/>
                  </a:prstGeom>
                  <a:blipFill>
                    <a:blip r:embed="rId11"/>
                    <a:stretch>
                      <a:fillRect r="-71053" b="-3846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8" name="TextBox 177">
                    <a:extLst>
                      <a:ext uri="{FF2B5EF4-FFF2-40B4-BE49-F238E27FC236}">
                        <a16:creationId xmlns:a16="http://schemas.microsoft.com/office/drawing/2014/main" id="{2A327461-F739-441C-936A-9382CA1340E5}"/>
                      </a:ext>
                    </a:extLst>
                  </p:cNvPr>
                  <p:cNvSpPr txBox="1"/>
                  <p:nvPr/>
                </p:nvSpPr>
                <p:spPr>
                  <a:xfrm>
                    <a:off x="4574363" y="4305837"/>
                    <a:ext cx="421499" cy="3372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rPr>
                                <m:t>𝒚𝒚</m:t>
                              </m:r>
                            </m:sub>
                            <m:sup>
                              <m:r>
                                <a:rPr lang="en-US" sz="1400" b="1" i="1" smtClean="0">
                                  <a:solidFill>
                                    <a:srgbClr val="00B050"/>
                                  </a:solidFill>
                                  <a:effectLst/>
                                  <a:latin typeface="Cambria Math" panose="02040503050406030204" pitchFamily="18" charset="0"/>
                                </a:rPr>
                                <m:t>𝟐</m:t>
                              </m:r>
                            </m:sup>
                          </m:sSubSup>
                        </m:oMath>
                      </m:oMathPara>
                    </a14:m>
                    <a:endParaRPr lang="en-DE" sz="1400" b="1">
                      <a:solidFill>
                        <a:srgbClr val="00B050"/>
                      </a:solidFill>
                    </a:endParaRPr>
                  </a:p>
                </p:txBody>
              </p:sp>
            </mc:Choice>
            <mc:Fallback xmlns="">
              <p:sp>
                <p:nvSpPr>
                  <p:cNvPr id="178" name="TextBox 177">
                    <a:extLst>
                      <a:ext uri="{FF2B5EF4-FFF2-40B4-BE49-F238E27FC236}">
                        <a16:creationId xmlns:a16="http://schemas.microsoft.com/office/drawing/2014/main" id="{2A327461-F739-441C-936A-9382CA1340E5}"/>
                      </a:ext>
                    </a:extLst>
                  </p:cNvPr>
                  <p:cNvSpPr txBox="1">
                    <a:spLocks noRot="1" noChangeAspect="1" noMove="1" noResize="1" noEditPoints="1" noAdjustHandles="1" noChangeArrowheads="1" noChangeShapeType="1" noTextEdit="1"/>
                  </p:cNvSpPr>
                  <p:nvPr/>
                </p:nvSpPr>
                <p:spPr>
                  <a:xfrm>
                    <a:off x="4574363" y="4305837"/>
                    <a:ext cx="421499" cy="337272"/>
                  </a:xfrm>
                  <a:prstGeom prst="rect">
                    <a:avLst/>
                  </a:prstGeom>
                  <a:blipFill>
                    <a:blip r:embed="rId12"/>
                    <a:stretch>
                      <a:fillRect r="-76316" b="-38462"/>
                    </a:stretch>
                  </a:blipFill>
                </p:spPr>
                <p:txBody>
                  <a:bodyPr/>
                  <a:lstStyle/>
                  <a:p>
                    <a:r>
                      <a:rPr lang="en-US">
                        <a:noFill/>
                      </a:rPr>
                      <a:t> </a:t>
                    </a:r>
                  </a:p>
                </p:txBody>
              </p:sp>
            </mc:Fallback>
          </mc:AlternateContent>
        </p:grpSp>
        <p:grpSp>
          <p:nvGrpSpPr>
            <p:cNvPr id="145" name="Group 144">
              <a:extLst>
                <a:ext uri="{FF2B5EF4-FFF2-40B4-BE49-F238E27FC236}">
                  <a16:creationId xmlns:a16="http://schemas.microsoft.com/office/drawing/2014/main" id="{DF8C7BBC-C79C-4C4E-A236-F7981766BA4A}"/>
                </a:ext>
              </a:extLst>
            </p:cNvPr>
            <p:cNvGrpSpPr>
              <a:grpSpLocks noChangeAspect="1"/>
            </p:cNvGrpSpPr>
            <p:nvPr/>
          </p:nvGrpSpPr>
          <p:grpSpPr>
            <a:xfrm>
              <a:off x="6366910" y="2759001"/>
              <a:ext cx="1143617" cy="1143063"/>
              <a:chOff x="3389040" y="4314576"/>
              <a:chExt cx="1505850" cy="1678436"/>
            </a:xfrm>
          </p:grpSpPr>
          <p:cxnSp>
            <p:nvCxnSpPr>
              <p:cNvPr id="167" name="Straight Arrow Connector 166">
                <a:extLst>
                  <a:ext uri="{FF2B5EF4-FFF2-40B4-BE49-F238E27FC236}">
                    <a16:creationId xmlns:a16="http://schemas.microsoft.com/office/drawing/2014/main" id="{CB075A1A-F4B8-40AF-BF26-3E046A2A1562}"/>
                  </a:ext>
                </a:extLst>
              </p:cNvPr>
              <p:cNvCxnSpPr>
                <a:cxnSpLocks/>
              </p:cNvCxnSpPr>
              <p:nvPr/>
            </p:nvCxnSpPr>
            <p:spPr>
              <a:xfrm flipH="1">
                <a:off x="4271569" y="5094557"/>
                <a:ext cx="6010" cy="520950"/>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167">
                <a:extLst>
                  <a:ext uri="{FF2B5EF4-FFF2-40B4-BE49-F238E27FC236}">
                    <a16:creationId xmlns:a16="http://schemas.microsoft.com/office/drawing/2014/main" id="{E3BE7080-172F-48CF-817A-077C34F5A9A3}"/>
                  </a:ext>
                </a:extLst>
              </p:cNvPr>
              <p:cNvCxnSpPr>
                <a:cxnSpLocks/>
              </p:cNvCxnSpPr>
              <p:nvPr/>
            </p:nvCxnSpPr>
            <p:spPr>
              <a:xfrm flipV="1">
                <a:off x="4283484" y="4804140"/>
                <a:ext cx="365142" cy="273661"/>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168">
                <a:extLst>
                  <a:ext uri="{FF2B5EF4-FFF2-40B4-BE49-F238E27FC236}">
                    <a16:creationId xmlns:a16="http://schemas.microsoft.com/office/drawing/2014/main" id="{E6107609-30CD-4998-848B-D0939D011192}"/>
                  </a:ext>
                </a:extLst>
              </p:cNvPr>
              <p:cNvCxnSpPr>
                <a:cxnSpLocks/>
              </p:cNvCxnSpPr>
              <p:nvPr/>
            </p:nvCxnSpPr>
            <p:spPr>
              <a:xfrm flipH="1" flipV="1">
                <a:off x="3860025" y="5012519"/>
                <a:ext cx="412484" cy="7266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0" name="TextBox 169">
                    <a:extLst>
                      <a:ext uri="{FF2B5EF4-FFF2-40B4-BE49-F238E27FC236}">
                        <a16:creationId xmlns:a16="http://schemas.microsoft.com/office/drawing/2014/main" id="{FD7A9208-B497-4081-A5F1-CC3D9C97F969}"/>
                      </a:ext>
                    </a:extLst>
                  </p:cNvPr>
                  <p:cNvSpPr txBox="1"/>
                  <p:nvPr/>
                </p:nvSpPr>
                <p:spPr>
                  <a:xfrm>
                    <a:off x="3910578" y="5534870"/>
                    <a:ext cx="421499" cy="45814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𝒙𝒛</m:t>
                              </m:r>
                            </m:sub>
                            <m:sup>
                              <m:r>
                                <a:rPr lang="en-US" sz="1400" b="1" i="1" smtClean="0">
                                  <a:solidFill>
                                    <a:srgbClr val="0070C0"/>
                                  </a:solidFill>
                                  <a:effectLst/>
                                  <a:latin typeface="Cambria Math" panose="02040503050406030204" pitchFamily="18" charset="0"/>
                                </a:rPr>
                                <m:t>𝟒</m:t>
                              </m:r>
                            </m:sup>
                          </m:sSubSup>
                        </m:oMath>
                      </m:oMathPara>
                    </a14:m>
                    <a:endParaRPr lang="en-DE" sz="1400" b="1">
                      <a:solidFill>
                        <a:srgbClr val="0070C0"/>
                      </a:solidFill>
                    </a:endParaRPr>
                  </a:p>
                </p:txBody>
              </p:sp>
            </mc:Choice>
            <mc:Fallback xmlns="">
              <p:sp>
                <p:nvSpPr>
                  <p:cNvPr id="170" name="TextBox 169">
                    <a:extLst>
                      <a:ext uri="{FF2B5EF4-FFF2-40B4-BE49-F238E27FC236}">
                        <a16:creationId xmlns:a16="http://schemas.microsoft.com/office/drawing/2014/main" id="{FD7A9208-B497-4081-A5F1-CC3D9C97F969}"/>
                      </a:ext>
                    </a:extLst>
                  </p:cNvPr>
                  <p:cNvSpPr txBox="1">
                    <a:spLocks noRot="1" noChangeAspect="1" noMove="1" noResize="1" noEditPoints="1" noAdjustHandles="1" noChangeArrowheads="1" noChangeShapeType="1" noTextEdit="1"/>
                  </p:cNvSpPr>
                  <p:nvPr/>
                </p:nvSpPr>
                <p:spPr>
                  <a:xfrm>
                    <a:off x="3910578" y="5534870"/>
                    <a:ext cx="421499" cy="458142"/>
                  </a:xfrm>
                  <a:prstGeom prst="rect">
                    <a:avLst/>
                  </a:prstGeom>
                  <a:blipFill>
                    <a:blip r:embed="rId13"/>
                    <a:stretch>
                      <a:fillRect r="-173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1" name="TextBox 170">
                    <a:extLst>
                      <a:ext uri="{FF2B5EF4-FFF2-40B4-BE49-F238E27FC236}">
                        <a16:creationId xmlns:a16="http://schemas.microsoft.com/office/drawing/2014/main" id="{CB6A7CEA-1986-47BD-872A-51719B88AE26}"/>
                      </a:ext>
                    </a:extLst>
                  </p:cNvPr>
                  <p:cNvSpPr txBox="1"/>
                  <p:nvPr/>
                </p:nvSpPr>
                <p:spPr>
                  <a:xfrm>
                    <a:off x="3389040" y="4681235"/>
                    <a:ext cx="421499" cy="45814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ea typeface="Cambria Math" panose="02040503050406030204" pitchFamily="18" charset="0"/>
                                </a:rPr>
                                <m:t>𝒙𝒙</m:t>
                              </m:r>
                            </m:sub>
                            <m:sup>
                              <m:r>
                                <a:rPr lang="en-US" sz="1400" b="1" i="1" smtClean="0">
                                  <a:solidFill>
                                    <a:srgbClr val="FF0000"/>
                                  </a:solidFill>
                                  <a:effectLst/>
                                  <a:latin typeface="Cambria Math" panose="02040503050406030204" pitchFamily="18" charset="0"/>
                                </a:rPr>
                                <m:t>𝟒</m:t>
                              </m:r>
                            </m:sup>
                          </m:sSubSup>
                        </m:oMath>
                      </m:oMathPara>
                    </a14:m>
                    <a:endParaRPr lang="en-DE" sz="1400" b="1">
                      <a:solidFill>
                        <a:srgbClr val="FF0000"/>
                      </a:solidFill>
                    </a:endParaRPr>
                  </a:p>
                </p:txBody>
              </p:sp>
            </mc:Choice>
            <mc:Fallback xmlns="">
              <p:sp>
                <p:nvSpPr>
                  <p:cNvPr id="171" name="TextBox 170">
                    <a:extLst>
                      <a:ext uri="{FF2B5EF4-FFF2-40B4-BE49-F238E27FC236}">
                        <a16:creationId xmlns:a16="http://schemas.microsoft.com/office/drawing/2014/main" id="{CB6A7CEA-1986-47BD-872A-51719B88AE26}"/>
                      </a:ext>
                    </a:extLst>
                  </p:cNvPr>
                  <p:cNvSpPr txBox="1">
                    <a:spLocks noRot="1" noChangeAspect="1" noMove="1" noResize="1" noEditPoints="1" noAdjustHandles="1" noChangeArrowheads="1" noChangeShapeType="1" noTextEdit="1"/>
                  </p:cNvSpPr>
                  <p:nvPr/>
                </p:nvSpPr>
                <p:spPr>
                  <a:xfrm>
                    <a:off x="3389040" y="4681235"/>
                    <a:ext cx="421499" cy="458142"/>
                  </a:xfrm>
                  <a:prstGeom prst="rect">
                    <a:avLst/>
                  </a:prstGeom>
                  <a:blipFill>
                    <a:blip r:embed="rId14"/>
                    <a:stretch>
                      <a:fillRect r="-1923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2" name="TextBox 171">
                    <a:extLst>
                      <a:ext uri="{FF2B5EF4-FFF2-40B4-BE49-F238E27FC236}">
                        <a16:creationId xmlns:a16="http://schemas.microsoft.com/office/drawing/2014/main" id="{28B5498E-D81D-4051-9E78-7881F76AE1A2}"/>
                      </a:ext>
                    </a:extLst>
                  </p:cNvPr>
                  <p:cNvSpPr txBox="1"/>
                  <p:nvPr/>
                </p:nvSpPr>
                <p:spPr>
                  <a:xfrm>
                    <a:off x="4473391" y="4314576"/>
                    <a:ext cx="421499" cy="49439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rPr>
                                <m:t>𝒙𝒚</m:t>
                              </m:r>
                            </m:sub>
                            <m:sup>
                              <m:r>
                                <a:rPr lang="en-US" sz="1400" b="1" i="1" smtClean="0">
                                  <a:solidFill>
                                    <a:srgbClr val="00B050"/>
                                  </a:solidFill>
                                  <a:effectLst/>
                                  <a:latin typeface="Cambria Math" panose="02040503050406030204" pitchFamily="18" charset="0"/>
                                </a:rPr>
                                <m:t>𝟒</m:t>
                              </m:r>
                            </m:sup>
                          </m:sSubSup>
                        </m:oMath>
                      </m:oMathPara>
                    </a14:m>
                    <a:endParaRPr lang="en-DE" sz="1400" b="1">
                      <a:solidFill>
                        <a:srgbClr val="00B050"/>
                      </a:solidFill>
                    </a:endParaRPr>
                  </a:p>
                </p:txBody>
              </p:sp>
            </mc:Choice>
            <mc:Fallback xmlns="">
              <p:sp>
                <p:nvSpPr>
                  <p:cNvPr id="172" name="TextBox 171">
                    <a:extLst>
                      <a:ext uri="{FF2B5EF4-FFF2-40B4-BE49-F238E27FC236}">
                        <a16:creationId xmlns:a16="http://schemas.microsoft.com/office/drawing/2014/main" id="{28B5498E-D81D-4051-9E78-7881F76AE1A2}"/>
                      </a:ext>
                    </a:extLst>
                  </p:cNvPr>
                  <p:cNvSpPr txBox="1">
                    <a:spLocks noRot="1" noChangeAspect="1" noMove="1" noResize="1" noEditPoints="1" noAdjustHandles="1" noChangeArrowheads="1" noChangeShapeType="1" noTextEdit="1"/>
                  </p:cNvSpPr>
                  <p:nvPr/>
                </p:nvSpPr>
                <p:spPr>
                  <a:xfrm>
                    <a:off x="4473391" y="4314576"/>
                    <a:ext cx="421499" cy="494392"/>
                  </a:xfrm>
                  <a:prstGeom prst="rect">
                    <a:avLst/>
                  </a:prstGeom>
                  <a:blipFill>
                    <a:blip r:embed="rId15"/>
                    <a:stretch>
                      <a:fillRect r="-25000"/>
                    </a:stretch>
                  </a:blipFill>
                </p:spPr>
                <p:txBody>
                  <a:bodyPr/>
                  <a:lstStyle/>
                  <a:p>
                    <a:r>
                      <a:rPr lang="en-US">
                        <a:noFill/>
                      </a:rPr>
                      <a:t> </a:t>
                    </a:r>
                  </a:p>
                </p:txBody>
              </p:sp>
            </mc:Fallback>
          </mc:AlternateContent>
        </p:grpSp>
        <p:grpSp>
          <p:nvGrpSpPr>
            <p:cNvPr id="146" name="Group 145">
              <a:extLst>
                <a:ext uri="{FF2B5EF4-FFF2-40B4-BE49-F238E27FC236}">
                  <a16:creationId xmlns:a16="http://schemas.microsoft.com/office/drawing/2014/main" id="{7BDC25CF-0119-479C-AB2A-EE26D9127FEE}"/>
                </a:ext>
              </a:extLst>
            </p:cNvPr>
            <p:cNvGrpSpPr>
              <a:grpSpLocks noChangeAspect="1"/>
            </p:cNvGrpSpPr>
            <p:nvPr/>
          </p:nvGrpSpPr>
          <p:grpSpPr>
            <a:xfrm>
              <a:off x="7804097" y="1789345"/>
              <a:ext cx="792000" cy="902786"/>
              <a:chOff x="3860025" y="4394025"/>
              <a:chExt cx="1042861" cy="1325622"/>
            </a:xfrm>
          </p:grpSpPr>
          <p:cxnSp>
            <p:nvCxnSpPr>
              <p:cNvPr id="161" name="Straight Arrow Connector 160">
                <a:extLst>
                  <a:ext uri="{FF2B5EF4-FFF2-40B4-BE49-F238E27FC236}">
                    <a16:creationId xmlns:a16="http://schemas.microsoft.com/office/drawing/2014/main" id="{97784907-8263-421D-8E84-FAE620C8C979}"/>
                  </a:ext>
                </a:extLst>
              </p:cNvPr>
              <p:cNvCxnSpPr>
                <a:cxnSpLocks/>
              </p:cNvCxnSpPr>
              <p:nvPr/>
            </p:nvCxnSpPr>
            <p:spPr>
              <a:xfrm flipV="1">
                <a:off x="4277579" y="4738704"/>
                <a:ext cx="0" cy="355852"/>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62" name="Straight Arrow Connector 161">
                <a:extLst>
                  <a:ext uri="{FF2B5EF4-FFF2-40B4-BE49-F238E27FC236}">
                    <a16:creationId xmlns:a16="http://schemas.microsoft.com/office/drawing/2014/main" id="{14B684EC-ACC5-494A-8951-CAC640D5B607}"/>
                  </a:ext>
                </a:extLst>
              </p:cNvPr>
              <p:cNvCxnSpPr>
                <a:cxnSpLocks/>
              </p:cNvCxnSpPr>
              <p:nvPr/>
            </p:nvCxnSpPr>
            <p:spPr>
              <a:xfrm rot="10800000" flipV="1">
                <a:off x="4078897" y="5077801"/>
                <a:ext cx="204588" cy="177927"/>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a:extLst>
                  <a:ext uri="{FF2B5EF4-FFF2-40B4-BE49-F238E27FC236}">
                    <a16:creationId xmlns:a16="http://schemas.microsoft.com/office/drawing/2014/main" id="{3C5D4F69-1C4E-4617-AF8A-E5C03AC1379A}"/>
                  </a:ext>
                </a:extLst>
              </p:cNvPr>
              <p:cNvCxnSpPr>
                <a:cxnSpLocks/>
              </p:cNvCxnSpPr>
              <p:nvPr/>
            </p:nvCxnSpPr>
            <p:spPr>
              <a:xfrm rot="10800000" flipH="1" flipV="1">
                <a:off x="4272509" y="5085184"/>
                <a:ext cx="281282" cy="8896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4" name="TextBox 163">
                    <a:extLst>
                      <a:ext uri="{FF2B5EF4-FFF2-40B4-BE49-F238E27FC236}">
                        <a16:creationId xmlns:a16="http://schemas.microsoft.com/office/drawing/2014/main" id="{73E2BC41-D86C-4B39-ACFB-E7588469B810}"/>
                      </a:ext>
                    </a:extLst>
                  </p:cNvPr>
                  <p:cNvSpPr txBox="1"/>
                  <p:nvPr/>
                </p:nvSpPr>
                <p:spPr>
                  <a:xfrm>
                    <a:off x="4072418" y="4394025"/>
                    <a:ext cx="421499" cy="4636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𝒛𝒛</m:t>
                              </m:r>
                            </m:sub>
                            <m:sup>
                              <m:r>
                                <a:rPr lang="en-US" sz="1400" b="1" i="1" smtClean="0">
                                  <a:solidFill>
                                    <a:srgbClr val="0070C0"/>
                                  </a:solidFill>
                                  <a:effectLst/>
                                  <a:latin typeface="Cambria Math" panose="02040503050406030204" pitchFamily="18" charset="0"/>
                                </a:rPr>
                                <m:t>𝟓</m:t>
                              </m:r>
                            </m:sup>
                          </m:sSubSup>
                        </m:oMath>
                      </m:oMathPara>
                    </a14:m>
                    <a:endParaRPr lang="en-DE" sz="1400" b="1">
                      <a:solidFill>
                        <a:srgbClr val="0070C0"/>
                      </a:solidFill>
                    </a:endParaRPr>
                  </a:p>
                </p:txBody>
              </p:sp>
            </mc:Choice>
            <mc:Fallback xmlns="">
              <p:sp>
                <p:nvSpPr>
                  <p:cNvPr id="164" name="TextBox 163">
                    <a:extLst>
                      <a:ext uri="{FF2B5EF4-FFF2-40B4-BE49-F238E27FC236}">
                        <a16:creationId xmlns:a16="http://schemas.microsoft.com/office/drawing/2014/main" id="{73E2BC41-D86C-4B39-ACFB-E7588469B810}"/>
                      </a:ext>
                    </a:extLst>
                  </p:cNvPr>
                  <p:cNvSpPr txBox="1">
                    <a:spLocks noRot="1" noChangeAspect="1" noMove="1" noResize="1" noEditPoints="1" noAdjustHandles="1" noChangeArrowheads="1" noChangeShapeType="1" noTextEdit="1"/>
                  </p:cNvSpPr>
                  <p:nvPr/>
                </p:nvSpPr>
                <p:spPr>
                  <a:xfrm>
                    <a:off x="4072418" y="4394025"/>
                    <a:ext cx="421499" cy="463699"/>
                  </a:xfrm>
                  <a:prstGeom prst="rect">
                    <a:avLst/>
                  </a:prstGeom>
                  <a:blipFill>
                    <a:blip r:embed="rId16"/>
                    <a:stretch>
                      <a:fillRect r="-150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5" name="TextBox 164">
                    <a:extLst>
                      <a:ext uri="{FF2B5EF4-FFF2-40B4-BE49-F238E27FC236}">
                        <a16:creationId xmlns:a16="http://schemas.microsoft.com/office/drawing/2014/main" id="{7D1FA5E9-5A0E-4A91-8033-C460E1C18510}"/>
                      </a:ext>
                    </a:extLst>
                  </p:cNvPr>
                  <p:cNvSpPr txBox="1"/>
                  <p:nvPr/>
                </p:nvSpPr>
                <p:spPr>
                  <a:xfrm>
                    <a:off x="4481387" y="5058372"/>
                    <a:ext cx="421499" cy="4636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rPr>
                                <m:t>𝒛𝒙</m:t>
                              </m:r>
                            </m:sub>
                            <m:sup>
                              <m:r>
                                <a:rPr lang="en-US" sz="1400" b="1" i="1" smtClean="0">
                                  <a:solidFill>
                                    <a:srgbClr val="FF0000"/>
                                  </a:solidFill>
                                  <a:effectLst/>
                                  <a:latin typeface="Cambria Math" panose="02040503050406030204" pitchFamily="18" charset="0"/>
                                </a:rPr>
                                <m:t>𝟓</m:t>
                              </m:r>
                            </m:sup>
                          </m:sSubSup>
                        </m:oMath>
                      </m:oMathPara>
                    </a14:m>
                    <a:endParaRPr lang="en-DE" sz="1400" b="1">
                      <a:solidFill>
                        <a:srgbClr val="FF0000"/>
                      </a:solidFill>
                    </a:endParaRPr>
                  </a:p>
                </p:txBody>
              </p:sp>
            </mc:Choice>
            <mc:Fallback xmlns="">
              <p:sp>
                <p:nvSpPr>
                  <p:cNvPr id="165" name="TextBox 164">
                    <a:extLst>
                      <a:ext uri="{FF2B5EF4-FFF2-40B4-BE49-F238E27FC236}">
                        <a16:creationId xmlns:a16="http://schemas.microsoft.com/office/drawing/2014/main" id="{7D1FA5E9-5A0E-4A91-8033-C460E1C18510}"/>
                      </a:ext>
                    </a:extLst>
                  </p:cNvPr>
                  <p:cNvSpPr txBox="1">
                    <a:spLocks noRot="1" noChangeAspect="1" noMove="1" noResize="1" noEditPoints="1" noAdjustHandles="1" noChangeArrowheads="1" noChangeShapeType="1" noTextEdit="1"/>
                  </p:cNvSpPr>
                  <p:nvPr/>
                </p:nvSpPr>
                <p:spPr>
                  <a:xfrm>
                    <a:off x="4481387" y="5058372"/>
                    <a:ext cx="421499" cy="463699"/>
                  </a:xfrm>
                  <a:prstGeom prst="rect">
                    <a:avLst/>
                  </a:prstGeom>
                  <a:blipFill>
                    <a:blip r:embed="rId17"/>
                    <a:stretch>
                      <a:fillRect r="-173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6" name="TextBox 165">
                    <a:extLst>
                      <a:ext uri="{FF2B5EF4-FFF2-40B4-BE49-F238E27FC236}">
                        <a16:creationId xmlns:a16="http://schemas.microsoft.com/office/drawing/2014/main" id="{19708554-4B21-47FE-8811-C87035E164E3}"/>
                      </a:ext>
                    </a:extLst>
                  </p:cNvPr>
                  <p:cNvSpPr txBox="1"/>
                  <p:nvPr/>
                </p:nvSpPr>
                <p:spPr>
                  <a:xfrm>
                    <a:off x="3860025" y="5219700"/>
                    <a:ext cx="421499" cy="49994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rPr>
                                <m:t>𝒛𝒚</m:t>
                              </m:r>
                            </m:sub>
                            <m:sup>
                              <m:r>
                                <a:rPr lang="en-US" sz="1400" b="1" i="1" smtClean="0">
                                  <a:solidFill>
                                    <a:srgbClr val="00B050"/>
                                  </a:solidFill>
                                  <a:effectLst/>
                                  <a:latin typeface="Cambria Math" panose="02040503050406030204" pitchFamily="18" charset="0"/>
                                </a:rPr>
                                <m:t>𝟓</m:t>
                              </m:r>
                            </m:sup>
                          </m:sSubSup>
                        </m:oMath>
                      </m:oMathPara>
                    </a14:m>
                    <a:endParaRPr lang="en-DE" sz="1400" b="1">
                      <a:solidFill>
                        <a:srgbClr val="00B050"/>
                      </a:solidFill>
                    </a:endParaRPr>
                  </a:p>
                </p:txBody>
              </p:sp>
            </mc:Choice>
            <mc:Fallback xmlns="">
              <p:sp>
                <p:nvSpPr>
                  <p:cNvPr id="166" name="TextBox 165">
                    <a:extLst>
                      <a:ext uri="{FF2B5EF4-FFF2-40B4-BE49-F238E27FC236}">
                        <a16:creationId xmlns:a16="http://schemas.microsoft.com/office/drawing/2014/main" id="{19708554-4B21-47FE-8811-C87035E164E3}"/>
                      </a:ext>
                    </a:extLst>
                  </p:cNvPr>
                  <p:cNvSpPr txBox="1">
                    <a:spLocks noRot="1" noChangeAspect="1" noMove="1" noResize="1" noEditPoints="1" noAdjustHandles="1" noChangeArrowheads="1" noChangeShapeType="1" noTextEdit="1"/>
                  </p:cNvSpPr>
                  <p:nvPr/>
                </p:nvSpPr>
                <p:spPr>
                  <a:xfrm>
                    <a:off x="3860025" y="5219700"/>
                    <a:ext cx="421499" cy="499947"/>
                  </a:xfrm>
                  <a:prstGeom prst="rect">
                    <a:avLst/>
                  </a:prstGeom>
                  <a:blipFill>
                    <a:blip r:embed="rId18"/>
                    <a:stretch>
                      <a:fillRect r="-23077"/>
                    </a:stretch>
                  </a:blipFill>
                </p:spPr>
                <p:txBody>
                  <a:bodyPr/>
                  <a:lstStyle/>
                  <a:p>
                    <a:r>
                      <a:rPr lang="en-US">
                        <a:noFill/>
                      </a:rPr>
                      <a:t> </a:t>
                    </a:r>
                  </a:p>
                </p:txBody>
              </p:sp>
            </mc:Fallback>
          </mc:AlternateContent>
        </p:grpSp>
        <p:grpSp>
          <p:nvGrpSpPr>
            <p:cNvPr id="147" name="Group 146">
              <a:extLst>
                <a:ext uri="{FF2B5EF4-FFF2-40B4-BE49-F238E27FC236}">
                  <a16:creationId xmlns:a16="http://schemas.microsoft.com/office/drawing/2014/main" id="{739393D9-E3AB-4D26-98BA-BE68B646ADE9}"/>
                </a:ext>
              </a:extLst>
            </p:cNvPr>
            <p:cNvGrpSpPr>
              <a:grpSpLocks noChangeAspect="1"/>
            </p:cNvGrpSpPr>
            <p:nvPr/>
          </p:nvGrpSpPr>
          <p:grpSpPr>
            <a:xfrm>
              <a:off x="9654707" y="3061970"/>
              <a:ext cx="792000" cy="899580"/>
              <a:chOff x="3860025" y="4394025"/>
              <a:chExt cx="1042861" cy="1320914"/>
            </a:xfrm>
          </p:grpSpPr>
          <p:cxnSp>
            <p:nvCxnSpPr>
              <p:cNvPr id="155" name="Straight Arrow Connector 154">
                <a:extLst>
                  <a:ext uri="{FF2B5EF4-FFF2-40B4-BE49-F238E27FC236}">
                    <a16:creationId xmlns:a16="http://schemas.microsoft.com/office/drawing/2014/main" id="{FBD0297D-B101-40DE-88B7-428EA90AB4DC}"/>
                  </a:ext>
                </a:extLst>
              </p:cNvPr>
              <p:cNvCxnSpPr>
                <a:cxnSpLocks/>
              </p:cNvCxnSpPr>
              <p:nvPr/>
            </p:nvCxnSpPr>
            <p:spPr>
              <a:xfrm flipV="1">
                <a:off x="4277579" y="4738704"/>
                <a:ext cx="0" cy="355852"/>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155">
                <a:extLst>
                  <a:ext uri="{FF2B5EF4-FFF2-40B4-BE49-F238E27FC236}">
                    <a16:creationId xmlns:a16="http://schemas.microsoft.com/office/drawing/2014/main" id="{952B6104-D688-4F34-8E7F-DB9EAC36A627}"/>
                  </a:ext>
                </a:extLst>
              </p:cNvPr>
              <p:cNvCxnSpPr>
                <a:cxnSpLocks/>
              </p:cNvCxnSpPr>
              <p:nvPr/>
            </p:nvCxnSpPr>
            <p:spPr>
              <a:xfrm rot="10800000" flipV="1">
                <a:off x="4078897" y="5077801"/>
                <a:ext cx="204588" cy="177927"/>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156">
                <a:extLst>
                  <a:ext uri="{FF2B5EF4-FFF2-40B4-BE49-F238E27FC236}">
                    <a16:creationId xmlns:a16="http://schemas.microsoft.com/office/drawing/2014/main" id="{A5E68F3F-7850-496C-950F-FDBEABE80E1A}"/>
                  </a:ext>
                </a:extLst>
              </p:cNvPr>
              <p:cNvCxnSpPr>
                <a:cxnSpLocks/>
              </p:cNvCxnSpPr>
              <p:nvPr/>
            </p:nvCxnSpPr>
            <p:spPr>
              <a:xfrm rot="10800000" flipH="1" flipV="1">
                <a:off x="4272509" y="5085184"/>
                <a:ext cx="281282" cy="8896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8" name="TextBox 157">
                    <a:extLst>
                      <a:ext uri="{FF2B5EF4-FFF2-40B4-BE49-F238E27FC236}">
                        <a16:creationId xmlns:a16="http://schemas.microsoft.com/office/drawing/2014/main" id="{DE9EDED9-E46E-4BDB-A446-AE4F56AC54B8}"/>
                      </a:ext>
                    </a:extLst>
                  </p:cNvPr>
                  <p:cNvSpPr txBox="1"/>
                  <p:nvPr/>
                </p:nvSpPr>
                <p:spPr>
                  <a:xfrm>
                    <a:off x="4072418" y="4394025"/>
                    <a:ext cx="421499" cy="458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𝒙𝒛</m:t>
                              </m:r>
                            </m:sub>
                            <m:sup>
                              <m:r>
                                <a:rPr lang="en-US" sz="1400" b="1" i="1" smtClean="0">
                                  <a:solidFill>
                                    <a:srgbClr val="0070C0"/>
                                  </a:solidFill>
                                  <a:effectLst/>
                                  <a:latin typeface="Cambria Math" panose="02040503050406030204" pitchFamily="18" charset="0"/>
                                </a:rPr>
                                <m:t>𝟑</m:t>
                              </m:r>
                            </m:sup>
                          </m:sSubSup>
                        </m:oMath>
                      </m:oMathPara>
                    </a14:m>
                    <a:endParaRPr lang="en-DE" sz="1400" b="1">
                      <a:solidFill>
                        <a:srgbClr val="0070C0"/>
                      </a:solidFill>
                    </a:endParaRPr>
                  </a:p>
                </p:txBody>
              </p:sp>
            </mc:Choice>
            <mc:Fallback xmlns="">
              <p:sp>
                <p:nvSpPr>
                  <p:cNvPr id="158" name="TextBox 157">
                    <a:extLst>
                      <a:ext uri="{FF2B5EF4-FFF2-40B4-BE49-F238E27FC236}">
                        <a16:creationId xmlns:a16="http://schemas.microsoft.com/office/drawing/2014/main" id="{DE9EDED9-E46E-4BDB-A446-AE4F56AC54B8}"/>
                      </a:ext>
                    </a:extLst>
                  </p:cNvPr>
                  <p:cNvSpPr txBox="1">
                    <a:spLocks noRot="1" noChangeAspect="1" noMove="1" noResize="1" noEditPoints="1" noAdjustHandles="1" noChangeArrowheads="1" noChangeShapeType="1" noTextEdit="1"/>
                  </p:cNvSpPr>
                  <p:nvPr/>
                </p:nvSpPr>
                <p:spPr>
                  <a:xfrm>
                    <a:off x="4072418" y="4394025"/>
                    <a:ext cx="421499" cy="458991"/>
                  </a:xfrm>
                  <a:prstGeom prst="rect">
                    <a:avLst/>
                  </a:prstGeom>
                  <a:blipFill>
                    <a:blip r:embed="rId19"/>
                    <a:stretch>
                      <a:fillRect r="-173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9" name="TextBox 158">
                    <a:extLst>
                      <a:ext uri="{FF2B5EF4-FFF2-40B4-BE49-F238E27FC236}">
                        <a16:creationId xmlns:a16="http://schemas.microsoft.com/office/drawing/2014/main" id="{D330AA01-388C-4057-B73D-05C56E4048B3}"/>
                      </a:ext>
                    </a:extLst>
                  </p:cNvPr>
                  <p:cNvSpPr txBox="1"/>
                  <p:nvPr/>
                </p:nvSpPr>
                <p:spPr>
                  <a:xfrm>
                    <a:off x="4481387" y="5058372"/>
                    <a:ext cx="421499" cy="458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ea typeface="Cambria Math" panose="02040503050406030204" pitchFamily="18" charset="0"/>
                                </a:rPr>
                                <m:t>𝒙𝒙</m:t>
                              </m:r>
                            </m:sub>
                            <m:sup>
                              <m:r>
                                <a:rPr lang="en-US" sz="1400" b="1" i="1" smtClean="0">
                                  <a:solidFill>
                                    <a:srgbClr val="FF0000"/>
                                  </a:solidFill>
                                  <a:effectLst/>
                                  <a:latin typeface="Cambria Math" panose="02040503050406030204" pitchFamily="18" charset="0"/>
                                </a:rPr>
                                <m:t>𝟑</m:t>
                              </m:r>
                            </m:sup>
                          </m:sSubSup>
                        </m:oMath>
                      </m:oMathPara>
                    </a14:m>
                    <a:endParaRPr lang="en-DE" sz="1400" b="1">
                      <a:solidFill>
                        <a:srgbClr val="FF0000"/>
                      </a:solidFill>
                    </a:endParaRPr>
                  </a:p>
                </p:txBody>
              </p:sp>
            </mc:Choice>
            <mc:Fallback xmlns="">
              <p:sp>
                <p:nvSpPr>
                  <p:cNvPr id="159" name="TextBox 158">
                    <a:extLst>
                      <a:ext uri="{FF2B5EF4-FFF2-40B4-BE49-F238E27FC236}">
                        <a16:creationId xmlns:a16="http://schemas.microsoft.com/office/drawing/2014/main" id="{D330AA01-388C-4057-B73D-05C56E4048B3}"/>
                      </a:ext>
                    </a:extLst>
                  </p:cNvPr>
                  <p:cNvSpPr txBox="1">
                    <a:spLocks noRot="1" noChangeAspect="1" noMove="1" noResize="1" noEditPoints="1" noAdjustHandles="1" noChangeArrowheads="1" noChangeShapeType="1" noTextEdit="1"/>
                  </p:cNvSpPr>
                  <p:nvPr/>
                </p:nvSpPr>
                <p:spPr>
                  <a:xfrm>
                    <a:off x="4481387" y="5058372"/>
                    <a:ext cx="421499" cy="458991"/>
                  </a:xfrm>
                  <a:prstGeom prst="rect">
                    <a:avLst/>
                  </a:prstGeom>
                  <a:blipFill>
                    <a:blip r:embed="rId20"/>
                    <a:stretch>
                      <a:fillRect r="-1923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0" name="TextBox 159">
                    <a:extLst>
                      <a:ext uri="{FF2B5EF4-FFF2-40B4-BE49-F238E27FC236}">
                        <a16:creationId xmlns:a16="http://schemas.microsoft.com/office/drawing/2014/main" id="{6C1E1ED0-0653-4747-A7C6-A5B4A27FA180}"/>
                      </a:ext>
                    </a:extLst>
                  </p:cNvPr>
                  <p:cNvSpPr txBox="1"/>
                  <p:nvPr/>
                </p:nvSpPr>
                <p:spPr>
                  <a:xfrm>
                    <a:off x="3860025" y="5219700"/>
                    <a:ext cx="421499" cy="49523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ea typeface="Cambria Math" panose="02040503050406030204" pitchFamily="18" charset="0"/>
                                </a:rPr>
                                <m:t>𝒙</m:t>
                              </m:r>
                              <m:r>
                                <a:rPr lang="en-US" sz="1400" b="1" i="1" smtClean="0">
                                  <a:solidFill>
                                    <a:srgbClr val="00B050"/>
                                  </a:solidFill>
                                  <a:effectLst/>
                                  <a:latin typeface="Cambria Math" panose="02040503050406030204" pitchFamily="18" charset="0"/>
                                </a:rPr>
                                <m:t>𝒚</m:t>
                              </m:r>
                            </m:sub>
                            <m:sup>
                              <m:r>
                                <a:rPr lang="en-US" sz="1400" b="1" i="1" smtClean="0">
                                  <a:solidFill>
                                    <a:srgbClr val="00B050"/>
                                  </a:solidFill>
                                  <a:effectLst/>
                                  <a:latin typeface="Cambria Math" panose="02040503050406030204" pitchFamily="18" charset="0"/>
                                </a:rPr>
                                <m:t>𝟑</m:t>
                              </m:r>
                            </m:sup>
                          </m:sSubSup>
                        </m:oMath>
                      </m:oMathPara>
                    </a14:m>
                    <a:endParaRPr lang="en-DE" sz="1400" b="1">
                      <a:solidFill>
                        <a:srgbClr val="00B050"/>
                      </a:solidFill>
                    </a:endParaRPr>
                  </a:p>
                </p:txBody>
              </p:sp>
            </mc:Choice>
            <mc:Fallback xmlns="">
              <p:sp>
                <p:nvSpPr>
                  <p:cNvPr id="160" name="TextBox 159">
                    <a:extLst>
                      <a:ext uri="{FF2B5EF4-FFF2-40B4-BE49-F238E27FC236}">
                        <a16:creationId xmlns:a16="http://schemas.microsoft.com/office/drawing/2014/main" id="{6C1E1ED0-0653-4747-A7C6-A5B4A27FA180}"/>
                      </a:ext>
                    </a:extLst>
                  </p:cNvPr>
                  <p:cNvSpPr txBox="1">
                    <a:spLocks noRot="1" noChangeAspect="1" noMove="1" noResize="1" noEditPoints="1" noAdjustHandles="1" noChangeArrowheads="1" noChangeShapeType="1" noTextEdit="1"/>
                  </p:cNvSpPr>
                  <p:nvPr/>
                </p:nvSpPr>
                <p:spPr>
                  <a:xfrm>
                    <a:off x="3860025" y="5219700"/>
                    <a:ext cx="421499" cy="495239"/>
                  </a:xfrm>
                  <a:prstGeom prst="rect">
                    <a:avLst/>
                  </a:prstGeom>
                  <a:blipFill>
                    <a:blip r:embed="rId21"/>
                    <a:stretch>
                      <a:fillRect r="-24528"/>
                    </a:stretch>
                  </a:blipFill>
                </p:spPr>
                <p:txBody>
                  <a:bodyPr/>
                  <a:lstStyle/>
                  <a:p>
                    <a:r>
                      <a:rPr lang="en-US">
                        <a:noFill/>
                      </a:rPr>
                      <a:t> </a:t>
                    </a:r>
                  </a:p>
                </p:txBody>
              </p:sp>
            </mc:Fallback>
          </mc:AlternateContent>
        </p:grpSp>
        <p:grpSp>
          <p:nvGrpSpPr>
            <p:cNvPr id="148" name="Group 147">
              <a:extLst>
                <a:ext uri="{FF2B5EF4-FFF2-40B4-BE49-F238E27FC236}">
                  <a16:creationId xmlns:a16="http://schemas.microsoft.com/office/drawing/2014/main" id="{902A4105-E511-4170-A83D-CA8C25607947}"/>
                </a:ext>
              </a:extLst>
            </p:cNvPr>
            <p:cNvGrpSpPr>
              <a:grpSpLocks noChangeAspect="1"/>
            </p:cNvGrpSpPr>
            <p:nvPr/>
          </p:nvGrpSpPr>
          <p:grpSpPr>
            <a:xfrm>
              <a:off x="8143745" y="4589755"/>
              <a:ext cx="1059175" cy="1008292"/>
              <a:chOff x="3604136" y="4430620"/>
              <a:chExt cx="1394662" cy="1480543"/>
            </a:xfrm>
          </p:grpSpPr>
          <p:cxnSp>
            <p:nvCxnSpPr>
              <p:cNvPr id="149" name="Straight Arrow Connector 148">
                <a:extLst>
                  <a:ext uri="{FF2B5EF4-FFF2-40B4-BE49-F238E27FC236}">
                    <a16:creationId xmlns:a16="http://schemas.microsoft.com/office/drawing/2014/main" id="{BCA7472C-2B38-4F43-9024-93586390A0CC}"/>
                  </a:ext>
                </a:extLst>
              </p:cNvPr>
              <p:cNvCxnSpPr>
                <a:cxnSpLocks/>
              </p:cNvCxnSpPr>
              <p:nvPr/>
            </p:nvCxnSpPr>
            <p:spPr>
              <a:xfrm>
                <a:off x="4277579" y="5094557"/>
                <a:ext cx="0" cy="492744"/>
              </a:xfrm>
              <a:prstGeom prst="straightConnector1">
                <a:avLst/>
              </a:prstGeom>
              <a:ln w="127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Straight Arrow Connector 149">
                <a:extLst>
                  <a:ext uri="{FF2B5EF4-FFF2-40B4-BE49-F238E27FC236}">
                    <a16:creationId xmlns:a16="http://schemas.microsoft.com/office/drawing/2014/main" id="{EC504E12-6BD2-43EE-B3F1-38D4654D6290}"/>
                  </a:ext>
                </a:extLst>
              </p:cNvPr>
              <p:cNvCxnSpPr>
                <a:cxnSpLocks/>
              </p:cNvCxnSpPr>
              <p:nvPr/>
            </p:nvCxnSpPr>
            <p:spPr>
              <a:xfrm flipV="1">
                <a:off x="4283484" y="4751918"/>
                <a:ext cx="358410" cy="325884"/>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a:extLst>
                  <a:ext uri="{FF2B5EF4-FFF2-40B4-BE49-F238E27FC236}">
                    <a16:creationId xmlns:a16="http://schemas.microsoft.com/office/drawing/2014/main" id="{E9EA0E0A-C4FE-4628-8AE1-1A8AA80E5BE9}"/>
                  </a:ext>
                </a:extLst>
              </p:cNvPr>
              <p:cNvCxnSpPr>
                <a:cxnSpLocks/>
              </p:cNvCxnSpPr>
              <p:nvPr/>
            </p:nvCxnSpPr>
            <p:spPr>
              <a:xfrm flipH="1" flipV="1">
                <a:off x="3832656" y="4947634"/>
                <a:ext cx="439853" cy="13755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2" name="TextBox 151">
                    <a:extLst>
                      <a:ext uri="{FF2B5EF4-FFF2-40B4-BE49-F238E27FC236}">
                        <a16:creationId xmlns:a16="http://schemas.microsoft.com/office/drawing/2014/main" id="{F0705D2C-C007-4BCE-8662-5440131D44C7}"/>
                      </a:ext>
                    </a:extLst>
                  </p:cNvPr>
                  <p:cNvSpPr txBox="1"/>
                  <p:nvPr/>
                </p:nvSpPr>
                <p:spPr>
                  <a:xfrm>
                    <a:off x="3809782" y="5452172"/>
                    <a:ext cx="421499" cy="458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70C0"/>
                                  </a:solidFill>
                                  <a:effectLst/>
                                  <a:latin typeface="Cambria Math" panose="02040503050406030204" pitchFamily="18" charset="0"/>
                                </a:rPr>
                              </m:ctrlPr>
                            </m:sSubSupPr>
                            <m:e>
                              <m:r>
                                <a:rPr lang="en-DE" sz="1400" b="1" i="1" smtClean="0">
                                  <a:solidFill>
                                    <a:srgbClr val="0070C0"/>
                                  </a:solidFill>
                                  <a:effectLst/>
                                  <a:latin typeface="Cambria Math" panose="02040503050406030204" pitchFamily="18" charset="0"/>
                                  <a:ea typeface="Cambria Math" panose="02040503050406030204" pitchFamily="18" charset="0"/>
                                </a:rPr>
                                <m:t>𝝈</m:t>
                              </m:r>
                            </m:e>
                            <m:sub>
                              <m:r>
                                <a:rPr lang="en-US" sz="1400" b="1" i="1" smtClean="0">
                                  <a:solidFill>
                                    <a:srgbClr val="0070C0"/>
                                  </a:solidFill>
                                  <a:effectLst/>
                                  <a:latin typeface="Cambria Math" panose="02040503050406030204" pitchFamily="18" charset="0"/>
                                </a:rPr>
                                <m:t>𝒛𝒛</m:t>
                              </m:r>
                            </m:sub>
                            <m:sup>
                              <m:r>
                                <a:rPr lang="en-US" sz="1400" b="1" i="1" smtClean="0">
                                  <a:solidFill>
                                    <a:srgbClr val="0070C0"/>
                                  </a:solidFill>
                                  <a:effectLst/>
                                  <a:latin typeface="Cambria Math" panose="02040503050406030204" pitchFamily="18" charset="0"/>
                                </a:rPr>
                                <m:t>𝟔</m:t>
                              </m:r>
                            </m:sup>
                          </m:sSubSup>
                        </m:oMath>
                      </m:oMathPara>
                    </a14:m>
                    <a:endParaRPr lang="en-DE" sz="1400" b="1">
                      <a:solidFill>
                        <a:srgbClr val="0070C0"/>
                      </a:solidFill>
                    </a:endParaRPr>
                  </a:p>
                </p:txBody>
              </p:sp>
            </mc:Choice>
            <mc:Fallback xmlns="">
              <p:sp>
                <p:nvSpPr>
                  <p:cNvPr id="152" name="TextBox 151">
                    <a:extLst>
                      <a:ext uri="{FF2B5EF4-FFF2-40B4-BE49-F238E27FC236}">
                        <a16:creationId xmlns:a16="http://schemas.microsoft.com/office/drawing/2014/main" id="{F0705D2C-C007-4BCE-8662-5440131D44C7}"/>
                      </a:ext>
                    </a:extLst>
                  </p:cNvPr>
                  <p:cNvSpPr txBox="1">
                    <a:spLocks noRot="1" noChangeAspect="1" noMove="1" noResize="1" noEditPoints="1" noAdjustHandles="1" noChangeArrowheads="1" noChangeShapeType="1" noTextEdit="1"/>
                  </p:cNvSpPr>
                  <p:nvPr/>
                </p:nvSpPr>
                <p:spPr>
                  <a:xfrm>
                    <a:off x="3809782" y="5452172"/>
                    <a:ext cx="421499" cy="458991"/>
                  </a:xfrm>
                  <a:prstGeom prst="rect">
                    <a:avLst/>
                  </a:prstGeom>
                  <a:blipFill>
                    <a:blip r:embed="rId22"/>
                    <a:stretch>
                      <a:fillRect r="-153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3" name="TextBox 152">
                    <a:extLst>
                      <a:ext uri="{FF2B5EF4-FFF2-40B4-BE49-F238E27FC236}">
                        <a16:creationId xmlns:a16="http://schemas.microsoft.com/office/drawing/2014/main" id="{725196B8-7AD7-40D9-9E6B-01F698DB07B8}"/>
                      </a:ext>
                    </a:extLst>
                  </p:cNvPr>
                  <p:cNvSpPr txBox="1"/>
                  <p:nvPr/>
                </p:nvSpPr>
                <p:spPr>
                  <a:xfrm>
                    <a:off x="3604136" y="4443022"/>
                    <a:ext cx="421499" cy="458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FF0000"/>
                                  </a:solidFill>
                                  <a:effectLst/>
                                  <a:latin typeface="Cambria Math" panose="02040503050406030204" pitchFamily="18" charset="0"/>
                                </a:rPr>
                              </m:ctrlPr>
                            </m:sSubSupPr>
                            <m:e>
                              <m:r>
                                <a:rPr lang="en-DE" sz="1400" b="1" i="1" smtClean="0">
                                  <a:solidFill>
                                    <a:srgbClr val="FF0000"/>
                                  </a:solidFill>
                                  <a:effectLst/>
                                  <a:latin typeface="Cambria Math" panose="02040503050406030204" pitchFamily="18" charset="0"/>
                                  <a:ea typeface="Cambria Math" panose="02040503050406030204" pitchFamily="18" charset="0"/>
                                </a:rPr>
                                <m:t>𝝈</m:t>
                              </m:r>
                            </m:e>
                            <m:sub>
                              <m:r>
                                <a:rPr lang="en-US" sz="1400" b="1" i="1" smtClean="0">
                                  <a:solidFill>
                                    <a:srgbClr val="FF0000"/>
                                  </a:solidFill>
                                  <a:effectLst/>
                                  <a:latin typeface="Cambria Math" panose="02040503050406030204" pitchFamily="18" charset="0"/>
                                  <a:ea typeface="Cambria Math" panose="02040503050406030204" pitchFamily="18" charset="0"/>
                                </a:rPr>
                                <m:t>𝒛</m:t>
                              </m:r>
                              <m:r>
                                <a:rPr lang="en-US" sz="1400" b="1" i="1" smtClean="0">
                                  <a:solidFill>
                                    <a:srgbClr val="FF0000"/>
                                  </a:solidFill>
                                  <a:effectLst/>
                                  <a:latin typeface="Cambria Math" panose="02040503050406030204" pitchFamily="18" charset="0"/>
                                </a:rPr>
                                <m:t>𝒙</m:t>
                              </m:r>
                            </m:sub>
                            <m:sup>
                              <m:r>
                                <a:rPr lang="en-US" sz="1400" b="1" i="1" smtClean="0">
                                  <a:solidFill>
                                    <a:srgbClr val="FF0000"/>
                                  </a:solidFill>
                                  <a:effectLst/>
                                  <a:latin typeface="Cambria Math" panose="02040503050406030204" pitchFamily="18" charset="0"/>
                                </a:rPr>
                                <m:t>𝟔</m:t>
                              </m:r>
                            </m:sup>
                          </m:sSubSup>
                        </m:oMath>
                      </m:oMathPara>
                    </a14:m>
                    <a:endParaRPr lang="en-DE" sz="1400" b="1">
                      <a:solidFill>
                        <a:srgbClr val="FF0000"/>
                      </a:solidFill>
                    </a:endParaRPr>
                  </a:p>
                </p:txBody>
              </p:sp>
            </mc:Choice>
            <mc:Fallback xmlns="">
              <p:sp>
                <p:nvSpPr>
                  <p:cNvPr id="153" name="TextBox 152">
                    <a:extLst>
                      <a:ext uri="{FF2B5EF4-FFF2-40B4-BE49-F238E27FC236}">
                        <a16:creationId xmlns:a16="http://schemas.microsoft.com/office/drawing/2014/main" id="{725196B8-7AD7-40D9-9E6B-01F698DB07B8}"/>
                      </a:ext>
                    </a:extLst>
                  </p:cNvPr>
                  <p:cNvSpPr txBox="1">
                    <a:spLocks noRot="1" noChangeAspect="1" noMove="1" noResize="1" noEditPoints="1" noAdjustHandles="1" noChangeArrowheads="1" noChangeShapeType="1" noTextEdit="1"/>
                  </p:cNvSpPr>
                  <p:nvPr/>
                </p:nvSpPr>
                <p:spPr>
                  <a:xfrm>
                    <a:off x="3604136" y="4443022"/>
                    <a:ext cx="421499" cy="458991"/>
                  </a:xfrm>
                  <a:prstGeom prst="rect">
                    <a:avLst/>
                  </a:prstGeom>
                  <a:blipFill>
                    <a:blip r:embed="rId23"/>
                    <a:stretch>
                      <a:fillRect r="-169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4" name="TextBox 153">
                    <a:extLst>
                      <a:ext uri="{FF2B5EF4-FFF2-40B4-BE49-F238E27FC236}">
                        <a16:creationId xmlns:a16="http://schemas.microsoft.com/office/drawing/2014/main" id="{60AAB82D-6319-40D2-A0FB-B6F98424BCF3}"/>
                      </a:ext>
                    </a:extLst>
                  </p:cNvPr>
                  <p:cNvSpPr txBox="1"/>
                  <p:nvPr/>
                </p:nvSpPr>
                <p:spPr>
                  <a:xfrm>
                    <a:off x="4577299" y="4430620"/>
                    <a:ext cx="421499" cy="49523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DE" sz="1400" b="1" i="1" smtClean="0">
                                  <a:solidFill>
                                    <a:srgbClr val="00B050"/>
                                  </a:solidFill>
                                  <a:effectLst/>
                                  <a:latin typeface="Cambria Math" panose="02040503050406030204" pitchFamily="18" charset="0"/>
                                </a:rPr>
                              </m:ctrlPr>
                            </m:sSubSupPr>
                            <m:e>
                              <m:r>
                                <a:rPr lang="en-DE" sz="1400" b="1" i="1" smtClean="0">
                                  <a:solidFill>
                                    <a:srgbClr val="00B050"/>
                                  </a:solidFill>
                                  <a:effectLst/>
                                  <a:latin typeface="Cambria Math" panose="02040503050406030204" pitchFamily="18" charset="0"/>
                                  <a:ea typeface="Cambria Math" panose="02040503050406030204" pitchFamily="18" charset="0"/>
                                </a:rPr>
                                <m:t>𝝈</m:t>
                              </m:r>
                            </m:e>
                            <m:sub>
                              <m:r>
                                <a:rPr lang="en-US" sz="1400" b="1" i="1" smtClean="0">
                                  <a:solidFill>
                                    <a:srgbClr val="00B050"/>
                                  </a:solidFill>
                                  <a:effectLst/>
                                  <a:latin typeface="Cambria Math" panose="02040503050406030204" pitchFamily="18" charset="0"/>
                                  <a:ea typeface="Cambria Math" panose="02040503050406030204" pitchFamily="18" charset="0"/>
                                </a:rPr>
                                <m:t>𝒛</m:t>
                              </m:r>
                              <m:r>
                                <a:rPr lang="en-US" sz="1400" b="1" i="1" smtClean="0">
                                  <a:solidFill>
                                    <a:srgbClr val="00B050"/>
                                  </a:solidFill>
                                  <a:effectLst/>
                                  <a:latin typeface="Cambria Math" panose="02040503050406030204" pitchFamily="18" charset="0"/>
                                </a:rPr>
                                <m:t>𝒚</m:t>
                              </m:r>
                            </m:sub>
                            <m:sup>
                              <m:r>
                                <a:rPr lang="en-US" sz="1400" b="1" i="1" smtClean="0">
                                  <a:solidFill>
                                    <a:srgbClr val="00B050"/>
                                  </a:solidFill>
                                  <a:effectLst/>
                                  <a:latin typeface="Cambria Math" panose="02040503050406030204" pitchFamily="18" charset="0"/>
                                </a:rPr>
                                <m:t>𝟔</m:t>
                              </m:r>
                            </m:sup>
                          </m:sSubSup>
                        </m:oMath>
                      </m:oMathPara>
                    </a14:m>
                    <a:endParaRPr lang="en-DE" sz="1400" b="1">
                      <a:solidFill>
                        <a:srgbClr val="00B050"/>
                      </a:solidFill>
                    </a:endParaRPr>
                  </a:p>
                </p:txBody>
              </p:sp>
            </mc:Choice>
            <mc:Fallback xmlns="">
              <p:sp>
                <p:nvSpPr>
                  <p:cNvPr id="154" name="TextBox 153">
                    <a:extLst>
                      <a:ext uri="{FF2B5EF4-FFF2-40B4-BE49-F238E27FC236}">
                        <a16:creationId xmlns:a16="http://schemas.microsoft.com/office/drawing/2014/main" id="{60AAB82D-6319-40D2-A0FB-B6F98424BCF3}"/>
                      </a:ext>
                    </a:extLst>
                  </p:cNvPr>
                  <p:cNvSpPr txBox="1">
                    <a:spLocks noRot="1" noChangeAspect="1" noMove="1" noResize="1" noEditPoints="1" noAdjustHandles="1" noChangeArrowheads="1" noChangeShapeType="1" noTextEdit="1"/>
                  </p:cNvSpPr>
                  <p:nvPr/>
                </p:nvSpPr>
                <p:spPr>
                  <a:xfrm>
                    <a:off x="4577299" y="4430620"/>
                    <a:ext cx="421499" cy="495239"/>
                  </a:xfrm>
                  <a:prstGeom prst="rect">
                    <a:avLst/>
                  </a:prstGeom>
                  <a:blipFill>
                    <a:blip r:embed="rId24"/>
                    <a:stretch>
                      <a:fillRect r="-23077"/>
                    </a:stretch>
                  </a:blipFill>
                </p:spPr>
                <p:txBody>
                  <a:bodyPr/>
                  <a:lstStyle/>
                  <a:p>
                    <a:r>
                      <a:rPr lang="en-US">
                        <a:noFill/>
                      </a:rPr>
                      <a:t> </a:t>
                    </a:r>
                  </a:p>
                </p:txBody>
              </p:sp>
            </mc:Fallback>
          </mc:AlternateContent>
        </p:grpSp>
      </p:grpSp>
      <p:grpSp>
        <p:nvGrpSpPr>
          <p:cNvPr id="185" name="Group 184">
            <a:extLst>
              <a:ext uri="{FF2B5EF4-FFF2-40B4-BE49-F238E27FC236}">
                <a16:creationId xmlns:a16="http://schemas.microsoft.com/office/drawing/2014/main" id="{2F2DCABC-EC8F-4FCE-BECB-EAEB6645C65E}"/>
              </a:ext>
            </a:extLst>
          </p:cNvPr>
          <p:cNvGrpSpPr>
            <a:grpSpLocks noChangeAspect="1"/>
          </p:cNvGrpSpPr>
          <p:nvPr/>
        </p:nvGrpSpPr>
        <p:grpSpPr>
          <a:xfrm>
            <a:off x="4215100" y="4591298"/>
            <a:ext cx="1894032" cy="1476000"/>
            <a:chOff x="10175079" y="2031623"/>
            <a:chExt cx="2125010" cy="1656000"/>
          </a:xfrm>
        </p:grpSpPr>
        <p:grpSp>
          <p:nvGrpSpPr>
            <p:cNvPr id="186" name="Group 185">
              <a:extLst>
                <a:ext uri="{FF2B5EF4-FFF2-40B4-BE49-F238E27FC236}">
                  <a16:creationId xmlns:a16="http://schemas.microsoft.com/office/drawing/2014/main" id="{4B5A561B-6727-4156-B045-59147191CF3B}"/>
                </a:ext>
              </a:extLst>
            </p:cNvPr>
            <p:cNvGrpSpPr>
              <a:grpSpLocks noChangeAspect="1"/>
            </p:cNvGrpSpPr>
            <p:nvPr/>
          </p:nvGrpSpPr>
          <p:grpSpPr>
            <a:xfrm>
              <a:off x="10175079" y="2031623"/>
              <a:ext cx="1738950" cy="1656000"/>
              <a:chOff x="9883888" y="1805749"/>
              <a:chExt cx="2219381" cy="2113511"/>
            </a:xfrm>
          </p:grpSpPr>
          <p:sp>
            <p:nvSpPr>
              <p:cNvPr id="188" name="Freeform: Shape 187">
                <a:extLst>
                  <a:ext uri="{FF2B5EF4-FFF2-40B4-BE49-F238E27FC236}">
                    <a16:creationId xmlns:a16="http://schemas.microsoft.com/office/drawing/2014/main" id="{1621FD53-5222-4AC0-9DC3-4361CCC6136D}"/>
                  </a:ext>
                </a:extLst>
              </p:cNvPr>
              <p:cNvSpPr/>
              <p:nvPr/>
            </p:nvSpPr>
            <p:spPr>
              <a:xfrm>
                <a:off x="10361072" y="3256829"/>
                <a:ext cx="1287289" cy="662431"/>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solidFill>
                <a:schemeClr val="accent1">
                  <a:alpha val="81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89" name="TextBox 188">
                <a:extLst>
                  <a:ext uri="{FF2B5EF4-FFF2-40B4-BE49-F238E27FC236}">
                    <a16:creationId xmlns:a16="http://schemas.microsoft.com/office/drawing/2014/main" id="{DDA5C9B8-8418-4176-AB8B-9848DD14ABCA}"/>
                  </a:ext>
                </a:extLst>
              </p:cNvPr>
              <p:cNvSpPr txBox="1"/>
              <p:nvPr/>
            </p:nvSpPr>
            <p:spPr>
              <a:xfrm>
                <a:off x="10526108" y="3564648"/>
                <a:ext cx="909815" cy="314246"/>
              </a:xfrm>
              <a:prstGeom prst="rect">
                <a:avLst/>
              </a:prstGeom>
              <a:noFill/>
              <a:scene3d>
                <a:camera prst="isometricOffAxis2Top">
                  <a:rot lat="18866774" lon="770973" rev="19974718"/>
                </a:camera>
                <a:lightRig rig="threePt" dir="t"/>
              </a:scene3d>
            </p:spPr>
            <p:txBody>
              <a:bodyPr wrap="square" rtlCol="0">
                <a:spAutoFit/>
              </a:bodyPr>
              <a:lstStyle/>
              <a:p>
                <a:r>
                  <a:rPr lang="en-US" sz="1000" b="1" i="1"/>
                  <a:t>Face 6</a:t>
                </a:r>
              </a:p>
            </p:txBody>
          </p:sp>
          <p:sp>
            <p:nvSpPr>
              <p:cNvPr id="190" name="Freeform: Shape 189">
                <a:extLst>
                  <a:ext uri="{FF2B5EF4-FFF2-40B4-BE49-F238E27FC236}">
                    <a16:creationId xmlns:a16="http://schemas.microsoft.com/office/drawing/2014/main" id="{B7E782B9-5404-4B23-B059-02AE290F6811}"/>
                  </a:ext>
                </a:extLst>
              </p:cNvPr>
              <p:cNvSpPr/>
              <p:nvPr/>
            </p:nvSpPr>
            <p:spPr>
              <a:xfrm>
                <a:off x="10048977" y="1949719"/>
                <a:ext cx="453053"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solidFill>
                <a:schemeClr val="accent1">
                  <a:alpha val="81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91" name="TextBox 190">
                <a:extLst>
                  <a:ext uri="{FF2B5EF4-FFF2-40B4-BE49-F238E27FC236}">
                    <a16:creationId xmlns:a16="http://schemas.microsoft.com/office/drawing/2014/main" id="{97A1FD4F-D7AA-4B4E-8A3F-DAE805B9AB3B}"/>
                  </a:ext>
                </a:extLst>
              </p:cNvPr>
              <p:cNvSpPr txBox="1"/>
              <p:nvPr/>
            </p:nvSpPr>
            <p:spPr>
              <a:xfrm>
                <a:off x="9883888" y="2131970"/>
                <a:ext cx="909815" cy="314246"/>
              </a:xfrm>
              <a:prstGeom prst="rect">
                <a:avLst/>
              </a:prstGeom>
              <a:noFill/>
              <a:scene3d>
                <a:camera prst="isometricOffAxis1Right">
                  <a:rot lat="780001" lon="20039998" rev="1800000"/>
                </a:camera>
                <a:lightRig rig="threePt" dir="t"/>
              </a:scene3d>
            </p:spPr>
            <p:txBody>
              <a:bodyPr wrap="square" rtlCol="0">
                <a:spAutoFit/>
              </a:bodyPr>
              <a:lstStyle/>
              <a:p>
                <a:r>
                  <a:rPr lang="en-US" sz="1000" b="1" i="1"/>
                  <a:t>Face 4</a:t>
                </a:r>
              </a:p>
            </p:txBody>
          </p:sp>
          <p:sp>
            <p:nvSpPr>
              <p:cNvPr id="192" name="Freeform: Shape 191">
                <a:extLst>
                  <a:ext uri="{FF2B5EF4-FFF2-40B4-BE49-F238E27FC236}">
                    <a16:creationId xmlns:a16="http://schemas.microsoft.com/office/drawing/2014/main" id="{820C415A-170B-4847-A7A4-A6BA8ED4F902}"/>
                  </a:ext>
                </a:extLst>
              </p:cNvPr>
              <p:cNvSpPr/>
              <p:nvPr/>
            </p:nvSpPr>
            <p:spPr>
              <a:xfrm>
                <a:off x="11107744" y="1805749"/>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chemeClr val="accent1">
                  <a:alpha val="81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93" name="TextBox 192">
                <a:extLst>
                  <a:ext uri="{FF2B5EF4-FFF2-40B4-BE49-F238E27FC236}">
                    <a16:creationId xmlns:a16="http://schemas.microsoft.com/office/drawing/2014/main" id="{94315779-60A7-4962-A305-B23EF875C11C}"/>
                  </a:ext>
                </a:extLst>
              </p:cNvPr>
              <p:cNvSpPr txBox="1"/>
              <p:nvPr/>
            </p:nvSpPr>
            <p:spPr>
              <a:xfrm>
                <a:off x="11193454" y="1914415"/>
                <a:ext cx="909815" cy="314246"/>
              </a:xfrm>
              <a:prstGeom prst="rect">
                <a:avLst/>
              </a:prstGeom>
              <a:noFill/>
              <a:scene3d>
                <a:camera prst="isometricOffAxis2Left"/>
                <a:lightRig rig="threePt" dir="t"/>
              </a:scene3d>
            </p:spPr>
            <p:txBody>
              <a:bodyPr wrap="square" rtlCol="0">
                <a:spAutoFit/>
              </a:bodyPr>
              <a:lstStyle/>
              <a:p>
                <a:r>
                  <a:rPr lang="en-US" sz="1000" b="1" i="1"/>
                  <a:t>Face 2</a:t>
                </a:r>
              </a:p>
            </p:txBody>
          </p:sp>
          <p:sp>
            <p:nvSpPr>
              <p:cNvPr id="194" name="Freeform: Shape 193">
                <a:extLst>
                  <a:ext uri="{FF2B5EF4-FFF2-40B4-BE49-F238E27FC236}">
                    <a16:creationId xmlns:a16="http://schemas.microsoft.com/office/drawing/2014/main" id="{F95FC1A6-ED97-4A2E-9464-ACB16310A599}"/>
                  </a:ext>
                </a:extLst>
              </p:cNvPr>
              <p:cNvSpPr/>
              <p:nvPr/>
            </p:nvSpPr>
            <p:spPr>
              <a:xfrm>
                <a:off x="11612348" y="2551217"/>
                <a:ext cx="453053" cy="1228917"/>
              </a:xfrm>
              <a:custGeom>
                <a:avLst/>
                <a:gdLst>
                  <a:gd name="connsiteX0" fmla="*/ 0 w 800100"/>
                  <a:gd name="connsiteY0" fmla="*/ 685800 h 2028825"/>
                  <a:gd name="connsiteX1" fmla="*/ 800100 w 800100"/>
                  <a:gd name="connsiteY1" fmla="*/ 0 h 2028825"/>
                  <a:gd name="connsiteX2" fmla="*/ 800100 w 800100"/>
                  <a:gd name="connsiteY2" fmla="*/ 1371600 h 2028825"/>
                  <a:gd name="connsiteX3" fmla="*/ 9525 w 800100"/>
                  <a:gd name="connsiteY3" fmla="*/ 2028825 h 2028825"/>
                  <a:gd name="connsiteX4" fmla="*/ 0 w 800100"/>
                  <a:gd name="connsiteY4" fmla="*/ 685800 h 2028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2028825">
                    <a:moveTo>
                      <a:pt x="0" y="685800"/>
                    </a:moveTo>
                    <a:lnTo>
                      <a:pt x="800100" y="0"/>
                    </a:lnTo>
                    <a:lnTo>
                      <a:pt x="800100" y="1371600"/>
                    </a:lnTo>
                    <a:lnTo>
                      <a:pt x="9525" y="2028825"/>
                    </a:lnTo>
                    <a:lnTo>
                      <a:pt x="0" y="685800"/>
                    </a:lnTo>
                    <a:close/>
                  </a:path>
                </a:pathLst>
              </a:custGeom>
              <a:solidFill>
                <a:schemeClr val="accent1">
                  <a:alpha val="81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95" name="Freeform: Shape 194">
                <a:extLst>
                  <a:ext uri="{FF2B5EF4-FFF2-40B4-BE49-F238E27FC236}">
                    <a16:creationId xmlns:a16="http://schemas.microsoft.com/office/drawing/2014/main" id="{DCC4A3CC-7DFF-4B7E-895E-86D054C10564}"/>
                  </a:ext>
                </a:extLst>
              </p:cNvPr>
              <p:cNvSpPr/>
              <p:nvPr/>
            </p:nvSpPr>
            <p:spPr>
              <a:xfrm>
                <a:off x="10314236" y="2766708"/>
                <a:ext cx="819786" cy="1066289"/>
              </a:xfrm>
              <a:custGeom>
                <a:avLst/>
                <a:gdLst>
                  <a:gd name="connsiteX0" fmla="*/ 0 w 1362075"/>
                  <a:gd name="connsiteY0" fmla="*/ 0 h 1771650"/>
                  <a:gd name="connsiteX1" fmla="*/ 1362075 w 1362075"/>
                  <a:gd name="connsiteY1" fmla="*/ 409575 h 1771650"/>
                  <a:gd name="connsiteX2" fmla="*/ 1362075 w 1362075"/>
                  <a:gd name="connsiteY2" fmla="*/ 1771650 h 1771650"/>
                  <a:gd name="connsiteX3" fmla="*/ 0 w 1362075"/>
                  <a:gd name="connsiteY3" fmla="*/ 1381125 h 1771650"/>
                  <a:gd name="connsiteX4" fmla="*/ 0 w 1362075"/>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5" h="1771650">
                    <a:moveTo>
                      <a:pt x="0" y="0"/>
                    </a:moveTo>
                    <a:lnTo>
                      <a:pt x="1362075" y="409575"/>
                    </a:lnTo>
                    <a:lnTo>
                      <a:pt x="1362075" y="1771650"/>
                    </a:lnTo>
                    <a:lnTo>
                      <a:pt x="0" y="1381125"/>
                    </a:lnTo>
                    <a:lnTo>
                      <a:pt x="0" y="0"/>
                    </a:lnTo>
                    <a:close/>
                  </a:path>
                </a:pathLst>
              </a:custGeom>
              <a:solidFill>
                <a:schemeClr val="accent1">
                  <a:alpha val="73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96" name="Freeform: Shape 195">
                <a:extLst>
                  <a:ext uri="{FF2B5EF4-FFF2-40B4-BE49-F238E27FC236}">
                    <a16:creationId xmlns:a16="http://schemas.microsoft.com/office/drawing/2014/main" id="{ADD16CBB-5BDC-4086-A77E-4A4C99EABEFC}"/>
                  </a:ext>
                </a:extLst>
              </p:cNvPr>
              <p:cNvSpPr/>
              <p:nvPr/>
            </p:nvSpPr>
            <p:spPr>
              <a:xfrm>
                <a:off x="10456772" y="1847267"/>
                <a:ext cx="1287289" cy="662431"/>
              </a:xfrm>
              <a:custGeom>
                <a:avLst/>
                <a:gdLst>
                  <a:gd name="connsiteX0" fmla="*/ 0 w 2162175"/>
                  <a:gd name="connsiteY0" fmla="*/ 685800 h 1076325"/>
                  <a:gd name="connsiteX1" fmla="*/ 790575 w 2162175"/>
                  <a:gd name="connsiteY1" fmla="*/ 0 h 1076325"/>
                  <a:gd name="connsiteX2" fmla="*/ 2162175 w 2162175"/>
                  <a:gd name="connsiteY2" fmla="*/ 400050 h 1076325"/>
                  <a:gd name="connsiteX3" fmla="*/ 1371600 w 2162175"/>
                  <a:gd name="connsiteY3" fmla="*/ 1076325 h 1076325"/>
                  <a:gd name="connsiteX4" fmla="*/ 0 w 2162175"/>
                  <a:gd name="connsiteY4" fmla="*/ 685800 h 1076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2175" h="1076325">
                    <a:moveTo>
                      <a:pt x="0" y="685800"/>
                    </a:moveTo>
                    <a:lnTo>
                      <a:pt x="790575" y="0"/>
                    </a:lnTo>
                    <a:lnTo>
                      <a:pt x="2162175" y="400050"/>
                    </a:lnTo>
                    <a:lnTo>
                      <a:pt x="1371600" y="1076325"/>
                    </a:lnTo>
                    <a:lnTo>
                      <a:pt x="0" y="685800"/>
                    </a:lnTo>
                    <a:close/>
                  </a:path>
                </a:pathLst>
              </a:custGeom>
              <a:solidFill>
                <a:schemeClr val="accent1">
                  <a:alpha val="73000"/>
                </a:schemeClr>
              </a:solid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197" name="TextBox 196">
                <a:extLst>
                  <a:ext uri="{FF2B5EF4-FFF2-40B4-BE49-F238E27FC236}">
                    <a16:creationId xmlns:a16="http://schemas.microsoft.com/office/drawing/2014/main" id="{BC21A4EF-3843-48A0-936D-C8258EC995DB}"/>
                  </a:ext>
                </a:extLst>
              </p:cNvPr>
              <p:cNvSpPr txBox="1"/>
              <p:nvPr/>
            </p:nvSpPr>
            <p:spPr>
              <a:xfrm>
                <a:off x="10333820" y="2900855"/>
                <a:ext cx="909815" cy="314246"/>
              </a:xfrm>
              <a:prstGeom prst="rect">
                <a:avLst/>
              </a:prstGeom>
              <a:noFill/>
              <a:scene3d>
                <a:camera prst="isometricOffAxis2Left"/>
                <a:lightRig rig="threePt" dir="t"/>
              </a:scene3d>
            </p:spPr>
            <p:txBody>
              <a:bodyPr wrap="square" rtlCol="0">
                <a:spAutoFit/>
              </a:bodyPr>
              <a:lstStyle/>
              <a:p>
                <a:r>
                  <a:rPr lang="en-US" sz="1000" b="1" i="1"/>
                  <a:t>Face 1</a:t>
                </a:r>
              </a:p>
            </p:txBody>
          </p:sp>
          <p:sp>
            <p:nvSpPr>
              <p:cNvPr id="198" name="TextBox 197">
                <a:extLst>
                  <a:ext uri="{FF2B5EF4-FFF2-40B4-BE49-F238E27FC236}">
                    <a16:creationId xmlns:a16="http://schemas.microsoft.com/office/drawing/2014/main" id="{57140EC8-B358-4ABC-B60B-1797E5A6BD59}"/>
                  </a:ext>
                </a:extLst>
              </p:cNvPr>
              <p:cNvSpPr txBox="1"/>
              <p:nvPr/>
            </p:nvSpPr>
            <p:spPr>
              <a:xfrm>
                <a:off x="10816071" y="1946030"/>
                <a:ext cx="909815" cy="314246"/>
              </a:xfrm>
              <a:prstGeom prst="rect">
                <a:avLst/>
              </a:prstGeom>
              <a:noFill/>
              <a:scene3d>
                <a:camera prst="isometricOffAxis2Top">
                  <a:rot lat="18866774" lon="770973" rev="19974718"/>
                </a:camera>
                <a:lightRig rig="threePt" dir="t"/>
              </a:scene3d>
            </p:spPr>
            <p:txBody>
              <a:bodyPr wrap="square" rtlCol="0">
                <a:spAutoFit/>
              </a:bodyPr>
              <a:lstStyle/>
              <a:p>
                <a:r>
                  <a:rPr lang="en-US" sz="1000" b="1" i="1"/>
                  <a:t>Face 5</a:t>
                </a:r>
              </a:p>
            </p:txBody>
          </p:sp>
        </p:grpSp>
        <p:sp>
          <p:nvSpPr>
            <p:cNvPr id="187" name="TextBox 186">
              <a:extLst>
                <a:ext uri="{FF2B5EF4-FFF2-40B4-BE49-F238E27FC236}">
                  <a16:creationId xmlns:a16="http://schemas.microsoft.com/office/drawing/2014/main" id="{9422B18E-F0E4-408B-B35F-F68EA112EB17}"/>
                </a:ext>
              </a:extLst>
            </p:cNvPr>
            <p:cNvSpPr txBox="1"/>
            <p:nvPr/>
          </p:nvSpPr>
          <p:spPr>
            <a:xfrm>
              <a:off x="11390274" y="2721559"/>
              <a:ext cx="909815" cy="246221"/>
            </a:xfrm>
            <a:prstGeom prst="rect">
              <a:avLst/>
            </a:prstGeom>
            <a:noFill/>
            <a:scene3d>
              <a:camera prst="isometricOffAxis1Right">
                <a:rot lat="780001" lon="20039998" rev="1800000"/>
              </a:camera>
              <a:lightRig rig="threePt" dir="t"/>
            </a:scene3d>
          </p:spPr>
          <p:txBody>
            <a:bodyPr wrap="square" rtlCol="0">
              <a:spAutoFit/>
            </a:bodyPr>
            <a:lstStyle/>
            <a:p>
              <a:r>
                <a:rPr lang="en-US" sz="1000" b="1" i="1"/>
                <a:t>Face 3</a:t>
              </a:r>
            </a:p>
          </p:txBody>
        </p:sp>
      </p:grpSp>
      <mc:AlternateContent xmlns:mc="http://schemas.openxmlformats.org/markup-compatibility/2006" xmlns:a14="http://schemas.microsoft.com/office/drawing/2010/main">
        <mc:Choice Requires="a14">
          <p:sp>
            <p:nvSpPr>
              <p:cNvPr id="120" name="TextBox 119">
                <a:extLst>
                  <a:ext uri="{FF2B5EF4-FFF2-40B4-BE49-F238E27FC236}">
                    <a16:creationId xmlns:a16="http://schemas.microsoft.com/office/drawing/2014/main" id="{F1F29125-CC2D-45D6-B8D7-95AD519018FA}"/>
                  </a:ext>
                </a:extLst>
              </p:cNvPr>
              <p:cNvSpPr txBox="1"/>
              <p:nvPr/>
            </p:nvSpPr>
            <p:spPr>
              <a:xfrm>
                <a:off x="6660432" y="2134711"/>
                <a:ext cx="6096000" cy="1658916"/>
              </a:xfrm>
              <a:prstGeom prst="rect">
                <a:avLst/>
              </a:prstGeom>
              <a:noFill/>
            </p:spPr>
            <p:txBody>
              <a:bodyPr wrap="square">
                <a:spAutoFit/>
              </a:bodyPr>
              <a:lstStyle/>
              <a:p>
                <a:pPr lvl="1"/>
                <a14:m>
                  <m:oMathPara xmlns:m="http://schemas.openxmlformats.org/officeDocument/2006/math">
                    <m:oMathParaPr>
                      <m:jc m:val="centerGroup"/>
                    </m:oMathParaPr>
                    <m:oMath xmlns:m="http://schemas.openxmlformats.org/officeDocument/2006/math">
                      <m:nary>
                        <m:naryPr>
                          <m:chr m:val="∑"/>
                          <m:subHide m:val="on"/>
                          <m:supHide m:val="on"/>
                          <m:ctrlPr>
                            <a:rPr lang="en-US" sz="1400" b="1" i="1" smtClean="0">
                              <a:latin typeface="Cambria Math" panose="02040503050406030204" pitchFamily="18" charset="0"/>
                            </a:rPr>
                          </m:ctrlPr>
                        </m:naryPr>
                        <m:sub/>
                        <m:sup/>
                        <m:e>
                          <m:sSub>
                            <m:sSubPr>
                              <m:ctrlPr>
                                <a:rPr lang="en-US" sz="1400" b="1" i="1" smtClean="0">
                                  <a:latin typeface="Cambria Math" panose="02040503050406030204" pitchFamily="18" charset="0"/>
                                </a:rPr>
                              </m:ctrlPr>
                            </m:sSubPr>
                            <m:e>
                              <m:r>
                                <a:rPr lang="en-US" sz="1400" b="1" i="1" smtClean="0">
                                  <a:latin typeface="Cambria Math" panose="02040503050406030204" pitchFamily="18" charset="0"/>
                                </a:rPr>
                                <m:t>𝑭</m:t>
                              </m:r>
                            </m:e>
                            <m:sub>
                              <m:r>
                                <a:rPr lang="en-US" sz="1400" b="1" i="1" smtClean="0">
                                  <a:latin typeface="Cambria Math" panose="02040503050406030204" pitchFamily="18" charset="0"/>
                                </a:rPr>
                                <m:t>𝒙</m:t>
                              </m:r>
                            </m:sub>
                          </m:sSub>
                          <m:r>
                            <a:rPr lang="en-US" sz="1400" b="1" i="1" smtClean="0">
                              <a:latin typeface="Cambria Math" panose="02040503050406030204" pitchFamily="18" charset="0"/>
                            </a:rPr>
                            <m:t>=</m:t>
                          </m:r>
                          <m:r>
                            <a:rPr lang="en-US" sz="1400" b="1" i="1" smtClean="0">
                              <a:latin typeface="Cambria Math" panose="02040503050406030204" pitchFamily="18" charset="0"/>
                            </a:rPr>
                            <m:t>𝟎</m:t>
                          </m:r>
                        </m:e>
                      </m:nary>
                      <m:r>
                        <a:rPr lang="en-US" sz="1400" b="1" i="1" smtClean="0">
                          <a:latin typeface="Cambria Math" panose="02040503050406030204" pitchFamily="18" charset="0"/>
                        </a:rPr>
                        <m:t> </m:t>
                      </m:r>
                      <m:r>
                        <a:rPr lang="en-US" sz="1400" b="1" i="1" smtClean="0">
                          <a:latin typeface="Cambria Math" panose="02040503050406030204" pitchFamily="18" charset="0"/>
                          <a:ea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rPr>
                                <m:t>𝑥𝑥</m:t>
                              </m:r>
                            </m:sub>
                          </m:sSub>
                        </m:num>
                        <m:den>
                          <m:r>
                            <a:rPr lang="en-US" sz="1400">
                              <a:latin typeface="Cambria Math" panose="02040503050406030204" pitchFamily="18" charset="0"/>
                            </a:rPr>
                            <m:t>𝜕</m:t>
                          </m:r>
                          <m:r>
                            <a:rPr lang="en-US" sz="1400" b="0" i="1" smtClean="0">
                              <a:latin typeface="Cambria Math" panose="02040503050406030204" pitchFamily="18" charset="0"/>
                            </a:rPr>
                            <m:t>𝑥</m:t>
                          </m:r>
                        </m:den>
                      </m:f>
                      <m:r>
                        <a:rPr lang="en-US" sz="1400" i="1">
                          <a:latin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smtClean="0">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i="1">
                                  <a:latin typeface="Cambria Math" panose="02040503050406030204" pitchFamily="18" charset="0"/>
                                </a:rPr>
                                <m:t>𝑥</m:t>
                              </m:r>
                              <m:r>
                                <a:rPr lang="en-US" sz="1400" b="0" i="1" smtClean="0">
                                  <a:latin typeface="Cambria Math" panose="02040503050406030204" pitchFamily="18" charset="0"/>
                                </a:rPr>
                                <m:t>𝑦</m:t>
                              </m:r>
                            </m:sub>
                          </m:sSub>
                        </m:num>
                        <m:den>
                          <m:r>
                            <a:rPr lang="en-US" sz="1400">
                              <a:latin typeface="Cambria Math" panose="02040503050406030204" pitchFamily="18" charset="0"/>
                            </a:rPr>
                            <m:t>𝜕</m:t>
                          </m:r>
                          <m:r>
                            <a:rPr lang="en-US" sz="1400" b="0" i="1" smtClean="0">
                              <a:latin typeface="Cambria Math" panose="02040503050406030204" pitchFamily="18" charset="0"/>
                            </a:rPr>
                            <m:t>𝑦</m:t>
                          </m:r>
                        </m:den>
                      </m:f>
                      <m:r>
                        <a:rPr lang="en-US" sz="1400" i="1">
                          <a:latin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i="1">
                                  <a:latin typeface="Cambria Math" panose="02040503050406030204" pitchFamily="18" charset="0"/>
                                </a:rPr>
                                <m:t>𝑥</m:t>
                              </m:r>
                              <m:r>
                                <a:rPr lang="en-US" sz="1400" b="0" i="1" smtClean="0">
                                  <a:latin typeface="Cambria Math" panose="02040503050406030204" pitchFamily="18" charset="0"/>
                                </a:rPr>
                                <m:t>𝑧</m:t>
                              </m:r>
                            </m:sub>
                          </m:sSub>
                        </m:num>
                        <m:den>
                          <m:r>
                            <a:rPr lang="en-US" sz="1400">
                              <a:latin typeface="Cambria Math" panose="02040503050406030204" pitchFamily="18" charset="0"/>
                            </a:rPr>
                            <m:t>𝜕</m:t>
                          </m:r>
                          <m:r>
                            <a:rPr lang="en-US" sz="1400" b="0" i="1" smtClean="0">
                              <a:latin typeface="Cambria Math" panose="02040503050406030204" pitchFamily="18" charset="0"/>
                            </a:rPr>
                            <m:t>𝑧</m:t>
                          </m:r>
                        </m:den>
                      </m:f>
                      <m:r>
                        <a:rPr lang="en-US" sz="1400" i="1">
                          <a:latin typeface="Cambria Math" panose="02040503050406030204" pitchFamily="18" charset="0"/>
                        </a:rPr>
                        <m:t> +</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𝑏</m:t>
                          </m:r>
                        </m:e>
                        <m:sub>
                          <m:r>
                            <a:rPr lang="en-US" sz="1400" b="0" i="1" smtClean="0">
                              <a:latin typeface="Cambria Math" panose="02040503050406030204" pitchFamily="18" charset="0"/>
                            </a:rPr>
                            <m:t>𝑥</m:t>
                          </m:r>
                        </m:sub>
                      </m:sSub>
                      <m:r>
                        <a:rPr lang="en-US" sz="1400" b="0" i="1" smtClean="0">
                          <a:latin typeface="Cambria Math" panose="02040503050406030204" pitchFamily="18" charset="0"/>
                        </a:rPr>
                        <m:t>=0</m:t>
                      </m:r>
                    </m:oMath>
                  </m:oMathPara>
                </a14:m>
                <a:endParaRPr lang="en-US" sz="1400" b="1" i="1">
                  <a:latin typeface="Cambria Math" panose="02040503050406030204" pitchFamily="18" charset="0"/>
                </a:endParaRPr>
              </a:p>
              <a:p>
                <a:pPr lvl="1"/>
                <a14:m>
                  <m:oMathPara xmlns:m="http://schemas.openxmlformats.org/officeDocument/2006/math">
                    <m:oMathParaPr>
                      <m:jc m:val="centerGroup"/>
                    </m:oMathParaPr>
                    <m:oMath xmlns:m="http://schemas.openxmlformats.org/officeDocument/2006/math">
                      <m:nary>
                        <m:naryPr>
                          <m:chr m:val="∑"/>
                          <m:subHide m:val="on"/>
                          <m:supHide m:val="on"/>
                          <m:ctrlPr>
                            <a:rPr lang="en-US" sz="1400" b="1" i="1" smtClean="0">
                              <a:latin typeface="Cambria Math" panose="02040503050406030204" pitchFamily="18" charset="0"/>
                            </a:rPr>
                          </m:ctrlPr>
                        </m:naryPr>
                        <m:sub/>
                        <m:sup/>
                        <m:e>
                          <m:sSub>
                            <m:sSubPr>
                              <m:ctrlPr>
                                <a:rPr lang="en-US" sz="1400" b="1" i="1" smtClean="0">
                                  <a:latin typeface="Cambria Math" panose="02040503050406030204" pitchFamily="18" charset="0"/>
                                </a:rPr>
                              </m:ctrlPr>
                            </m:sSubPr>
                            <m:e>
                              <m:r>
                                <a:rPr lang="en-US" sz="1400" b="1" i="1" smtClean="0">
                                  <a:latin typeface="Cambria Math" panose="02040503050406030204" pitchFamily="18" charset="0"/>
                                </a:rPr>
                                <m:t>𝑭</m:t>
                              </m:r>
                            </m:e>
                            <m:sub>
                              <m:r>
                                <a:rPr lang="en-US" sz="1400" b="1" i="1" smtClean="0">
                                  <a:latin typeface="Cambria Math" panose="02040503050406030204" pitchFamily="18" charset="0"/>
                                </a:rPr>
                                <m:t>𝒚</m:t>
                              </m:r>
                            </m:sub>
                          </m:sSub>
                          <m:r>
                            <a:rPr lang="en-US" sz="1400" b="1" i="1" smtClean="0">
                              <a:latin typeface="Cambria Math" panose="02040503050406030204" pitchFamily="18" charset="0"/>
                            </a:rPr>
                            <m:t>=</m:t>
                          </m:r>
                          <m:r>
                            <a:rPr lang="en-US" sz="1400" b="1" i="1" smtClean="0">
                              <a:latin typeface="Cambria Math" panose="02040503050406030204" pitchFamily="18" charset="0"/>
                            </a:rPr>
                            <m:t>𝟎</m:t>
                          </m:r>
                        </m:e>
                      </m:nary>
                      <m:r>
                        <a:rPr lang="en-US" sz="1400" b="1" i="1" smtClean="0">
                          <a:latin typeface="Cambria Math" panose="02040503050406030204" pitchFamily="18" charset="0"/>
                        </a:rPr>
                        <m:t> </m:t>
                      </m:r>
                      <m:r>
                        <a:rPr lang="en-US" sz="1400" b="1" i="1" smtClean="0">
                          <a:latin typeface="Cambria Math" panose="02040503050406030204" pitchFamily="18" charset="0"/>
                          <a:ea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𝑦</m:t>
                              </m:r>
                              <m:r>
                                <a:rPr lang="en-US" sz="1400" b="0" i="1" smtClean="0">
                                  <a:latin typeface="Cambria Math" panose="02040503050406030204" pitchFamily="18" charset="0"/>
                                </a:rPr>
                                <m:t>𝑥</m:t>
                              </m:r>
                            </m:sub>
                          </m:sSub>
                        </m:num>
                        <m:den>
                          <m:r>
                            <a:rPr lang="en-US" sz="1400">
                              <a:latin typeface="Cambria Math" panose="02040503050406030204" pitchFamily="18" charset="0"/>
                            </a:rPr>
                            <m:t>𝜕</m:t>
                          </m:r>
                          <m:r>
                            <a:rPr lang="en-US" sz="1400" b="0" i="1" smtClean="0">
                              <a:latin typeface="Cambria Math" panose="02040503050406030204" pitchFamily="18" charset="0"/>
                            </a:rPr>
                            <m:t>𝑥</m:t>
                          </m:r>
                        </m:den>
                      </m:f>
                      <m:r>
                        <a:rPr lang="en-US" sz="1400" i="1">
                          <a:latin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smtClean="0">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𝑦</m:t>
                              </m:r>
                              <m:r>
                                <a:rPr lang="en-US" sz="1400" b="0" i="1" smtClean="0">
                                  <a:latin typeface="Cambria Math" panose="02040503050406030204" pitchFamily="18" charset="0"/>
                                </a:rPr>
                                <m:t>𝑦</m:t>
                              </m:r>
                            </m:sub>
                          </m:sSub>
                        </m:num>
                        <m:den>
                          <m:r>
                            <a:rPr lang="en-US" sz="1400">
                              <a:latin typeface="Cambria Math" panose="02040503050406030204" pitchFamily="18" charset="0"/>
                            </a:rPr>
                            <m:t>𝜕</m:t>
                          </m:r>
                          <m:r>
                            <a:rPr lang="en-US" sz="1400" b="0" i="1" smtClean="0">
                              <a:latin typeface="Cambria Math" panose="02040503050406030204" pitchFamily="18" charset="0"/>
                            </a:rPr>
                            <m:t>𝑦</m:t>
                          </m:r>
                        </m:den>
                      </m:f>
                      <m:r>
                        <a:rPr lang="en-US" sz="1400" i="1">
                          <a:latin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𝑦</m:t>
                              </m:r>
                              <m:r>
                                <a:rPr lang="en-US" sz="1400" b="0" i="1" smtClean="0">
                                  <a:latin typeface="Cambria Math" panose="02040503050406030204" pitchFamily="18" charset="0"/>
                                </a:rPr>
                                <m:t>𝑧</m:t>
                              </m:r>
                            </m:sub>
                          </m:sSub>
                        </m:num>
                        <m:den>
                          <m:r>
                            <a:rPr lang="en-US" sz="1400">
                              <a:latin typeface="Cambria Math" panose="02040503050406030204" pitchFamily="18" charset="0"/>
                            </a:rPr>
                            <m:t>𝜕</m:t>
                          </m:r>
                          <m:r>
                            <a:rPr lang="en-US" sz="1400" b="0" i="1" smtClean="0">
                              <a:latin typeface="Cambria Math" panose="02040503050406030204" pitchFamily="18" charset="0"/>
                            </a:rPr>
                            <m:t>𝑧</m:t>
                          </m:r>
                        </m:den>
                      </m:f>
                      <m:r>
                        <a:rPr lang="en-US" sz="1400" i="1">
                          <a:latin typeface="Cambria Math" panose="02040503050406030204" pitchFamily="18" charset="0"/>
                        </a:rPr>
                        <m:t> +</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𝑏</m:t>
                          </m:r>
                        </m:e>
                        <m:sub>
                          <m:r>
                            <a:rPr lang="en-US" sz="1400" b="0" i="1" smtClean="0">
                              <a:latin typeface="Cambria Math" panose="02040503050406030204" pitchFamily="18" charset="0"/>
                            </a:rPr>
                            <m:t>𝑦</m:t>
                          </m:r>
                        </m:sub>
                      </m:sSub>
                      <m:r>
                        <a:rPr lang="en-US" sz="1400" b="0" i="1" smtClean="0">
                          <a:latin typeface="Cambria Math" panose="02040503050406030204" pitchFamily="18" charset="0"/>
                        </a:rPr>
                        <m:t>=0</m:t>
                      </m:r>
                    </m:oMath>
                  </m:oMathPara>
                </a14:m>
                <a:endParaRPr lang="en-US" sz="1400"/>
              </a:p>
              <a:p>
                <a:pPr lvl="1"/>
                <a14:m>
                  <m:oMathPara xmlns:m="http://schemas.openxmlformats.org/officeDocument/2006/math">
                    <m:oMathParaPr>
                      <m:jc m:val="centerGroup"/>
                    </m:oMathParaPr>
                    <m:oMath xmlns:m="http://schemas.openxmlformats.org/officeDocument/2006/math">
                      <m:nary>
                        <m:naryPr>
                          <m:chr m:val="∑"/>
                          <m:subHide m:val="on"/>
                          <m:supHide m:val="on"/>
                          <m:ctrlPr>
                            <a:rPr lang="en-US" sz="1400" b="1" i="1" smtClean="0">
                              <a:latin typeface="Cambria Math" panose="02040503050406030204" pitchFamily="18" charset="0"/>
                            </a:rPr>
                          </m:ctrlPr>
                        </m:naryPr>
                        <m:sub/>
                        <m:sup/>
                        <m:e>
                          <m:sSub>
                            <m:sSubPr>
                              <m:ctrlPr>
                                <a:rPr lang="en-US" sz="1400" b="1" i="1" smtClean="0">
                                  <a:latin typeface="Cambria Math" panose="02040503050406030204" pitchFamily="18" charset="0"/>
                                </a:rPr>
                              </m:ctrlPr>
                            </m:sSubPr>
                            <m:e>
                              <m:r>
                                <a:rPr lang="en-US" sz="1400" b="1" i="1" smtClean="0">
                                  <a:latin typeface="Cambria Math" panose="02040503050406030204" pitchFamily="18" charset="0"/>
                                </a:rPr>
                                <m:t>𝑭</m:t>
                              </m:r>
                            </m:e>
                            <m:sub>
                              <m:r>
                                <a:rPr lang="en-US" sz="1400" b="1" i="1" smtClean="0">
                                  <a:latin typeface="Cambria Math" panose="02040503050406030204" pitchFamily="18" charset="0"/>
                                </a:rPr>
                                <m:t>𝒛</m:t>
                              </m:r>
                            </m:sub>
                          </m:sSub>
                          <m:r>
                            <a:rPr lang="en-US" sz="1400" b="1" i="1" smtClean="0">
                              <a:latin typeface="Cambria Math" panose="02040503050406030204" pitchFamily="18" charset="0"/>
                            </a:rPr>
                            <m:t>=</m:t>
                          </m:r>
                          <m:r>
                            <a:rPr lang="en-US" sz="1400" b="1" i="1" smtClean="0">
                              <a:latin typeface="Cambria Math" panose="02040503050406030204" pitchFamily="18" charset="0"/>
                            </a:rPr>
                            <m:t>𝟎</m:t>
                          </m:r>
                        </m:e>
                      </m:nary>
                      <m:r>
                        <a:rPr lang="en-US" sz="1400" b="1" i="1" smtClean="0">
                          <a:latin typeface="Cambria Math" panose="02040503050406030204" pitchFamily="18" charset="0"/>
                        </a:rPr>
                        <m:t> </m:t>
                      </m:r>
                      <m:r>
                        <a:rPr lang="en-US" sz="1400" b="1" i="1" smtClean="0">
                          <a:latin typeface="Cambria Math" panose="02040503050406030204" pitchFamily="18" charset="0"/>
                          <a:ea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smtClean="0">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rPr>
                                <m:t>𝑥𝑧</m:t>
                              </m:r>
                            </m:sub>
                          </m:sSub>
                        </m:num>
                        <m:den>
                          <m:r>
                            <a:rPr lang="en-US" sz="1400">
                              <a:latin typeface="Cambria Math" panose="02040503050406030204" pitchFamily="18" charset="0"/>
                            </a:rPr>
                            <m:t>𝜕</m:t>
                          </m:r>
                          <m:r>
                            <a:rPr lang="en-US" sz="1400" b="0" i="1" smtClean="0">
                              <a:latin typeface="Cambria Math" panose="02040503050406030204" pitchFamily="18" charset="0"/>
                            </a:rPr>
                            <m:t>𝑥</m:t>
                          </m:r>
                        </m:den>
                      </m:f>
                      <m:r>
                        <a:rPr lang="en-US" sz="1400" i="1">
                          <a:latin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smtClean="0">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𝑧</m:t>
                              </m:r>
                              <m:r>
                                <a:rPr lang="en-US" sz="1400" b="0" i="1" smtClean="0">
                                  <a:latin typeface="Cambria Math" panose="02040503050406030204" pitchFamily="18" charset="0"/>
                                </a:rPr>
                                <m:t>𝑦</m:t>
                              </m:r>
                            </m:sub>
                          </m:sSub>
                        </m:num>
                        <m:den>
                          <m:r>
                            <a:rPr lang="en-US" sz="1400">
                              <a:latin typeface="Cambria Math" panose="02040503050406030204" pitchFamily="18" charset="0"/>
                            </a:rPr>
                            <m:t>𝜕</m:t>
                          </m:r>
                          <m:r>
                            <a:rPr lang="en-US" sz="1400" b="0" i="1" smtClean="0">
                              <a:latin typeface="Cambria Math" panose="02040503050406030204" pitchFamily="18" charset="0"/>
                            </a:rPr>
                            <m:t>𝑦</m:t>
                          </m:r>
                        </m:den>
                      </m:f>
                      <m:r>
                        <a:rPr lang="en-US" sz="1400" i="1">
                          <a:latin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𝑧</m:t>
                              </m:r>
                              <m:r>
                                <a:rPr lang="en-US" sz="1400" b="0" i="1" smtClean="0">
                                  <a:latin typeface="Cambria Math" panose="02040503050406030204" pitchFamily="18" charset="0"/>
                                </a:rPr>
                                <m:t>𝑧</m:t>
                              </m:r>
                            </m:sub>
                          </m:sSub>
                        </m:num>
                        <m:den>
                          <m:r>
                            <a:rPr lang="en-US" sz="1400">
                              <a:latin typeface="Cambria Math" panose="02040503050406030204" pitchFamily="18" charset="0"/>
                            </a:rPr>
                            <m:t>𝜕</m:t>
                          </m:r>
                          <m:r>
                            <a:rPr lang="en-US" sz="1400" b="0" i="1" smtClean="0">
                              <a:latin typeface="Cambria Math" panose="02040503050406030204" pitchFamily="18" charset="0"/>
                            </a:rPr>
                            <m:t>𝑧</m:t>
                          </m:r>
                        </m:den>
                      </m:f>
                      <m:r>
                        <a:rPr lang="en-US" sz="1400" i="1">
                          <a:latin typeface="Cambria Math" panose="02040503050406030204" pitchFamily="18" charset="0"/>
                        </a:rPr>
                        <m:t> +</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𝑏</m:t>
                          </m:r>
                        </m:e>
                        <m:sub>
                          <m:r>
                            <a:rPr lang="en-US" sz="1400" b="0" i="1" smtClean="0">
                              <a:latin typeface="Cambria Math" panose="02040503050406030204" pitchFamily="18" charset="0"/>
                            </a:rPr>
                            <m:t>𝑧</m:t>
                          </m:r>
                        </m:sub>
                      </m:sSub>
                      <m:r>
                        <a:rPr lang="en-US" sz="1400" b="0" i="1" smtClean="0">
                          <a:latin typeface="Cambria Math" panose="02040503050406030204" pitchFamily="18" charset="0"/>
                        </a:rPr>
                        <m:t>=0</m:t>
                      </m:r>
                    </m:oMath>
                  </m:oMathPara>
                </a14:m>
                <a:endParaRPr lang="en-US" sz="1400"/>
              </a:p>
            </p:txBody>
          </p:sp>
        </mc:Choice>
        <mc:Fallback xmlns="">
          <p:sp>
            <p:nvSpPr>
              <p:cNvPr id="120" name="TextBox 119">
                <a:extLst>
                  <a:ext uri="{FF2B5EF4-FFF2-40B4-BE49-F238E27FC236}">
                    <a16:creationId xmlns:a16="http://schemas.microsoft.com/office/drawing/2014/main" id="{F1F29125-CC2D-45D6-B8D7-95AD519018FA}"/>
                  </a:ext>
                </a:extLst>
              </p:cNvPr>
              <p:cNvSpPr txBox="1">
                <a:spLocks noRot="1" noChangeAspect="1" noMove="1" noResize="1" noEditPoints="1" noAdjustHandles="1" noChangeArrowheads="1" noChangeShapeType="1" noTextEdit="1"/>
              </p:cNvSpPr>
              <p:nvPr/>
            </p:nvSpPr>
            <p:spPr>
              <a:xfrm>
                <a:off x="6660432" y="2134711"/>
                <a:ext cx="6096000" cy="1658916"/>
              </a:xfrm>
              <a:prstGeom prst="rect">
                <a:avLst/>
              </a:prstGeom>
              <a:blipFill>
                <a:blip r:embed="rId25"/>
                <a:stretch>
                  <a:fillRect t="-43015" b="-61397"/>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513DE612-43FF-443C-A6EC-7ECC21C19151}"/>
              </a:ext>
            </a:extLst>
          </p:cNvPr>
          <p:cNvSpPr/>
          <p:nvPr/>
        </p:nvSpPr>
        <p:spPr>
          <a:xfrm>
            <a:off x="8834463" y="2134711"/>
            <a:ext cx="1656184" cy="1545160"/>
          </a:xfrm>
          <a:prstGeom prst="rect">
            <a:avLst/>
          </a:prstGeom>
          <a:noFill/>
          <a:ln w="190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121">
            <a:extLst>
              <a:ext uri="{FF2B5EF4-FFF2-40B4-BE49-F238E27FC236}">
                <a16:creationId xmlns:a16="http://schemas.microsoft.com/office/drawing/2014/main" id="{A36101E7-BB4D-4B26-AD23-8208A73712DA}"/>
              </a:ext>
            </a:extLst>
          </p:cNvPr>
          <p:cNvSpPr/>
          <p:nvPr/>
        </p:nvSpPr>
        <p:spPr>
          <a:xfrm>
            <a:off x="10676735" y="2130523"/>
            <a:ext cx="216024" cy="1545160"/>
          </a:xfrm>
          <a:prstGeom prst="rect">
            <a:avLst/>
          </a:prstGeom>
          <a:noFill/>
          <a:ln w="19050">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3BC7C529-1E28-42CE-8D59-12D7B1443F18}"/>
                  </a:ext>
                </a:extLst>
              </p:cNvPr>
              <p:cNvSpPr txBox="1"/>
              <p:nvPr/>
            </p:nvSpPr>
            <p:spPr>
              <a:xfrm>
                <a:off x="9226256" y="3927092"/>
                <a:ext cx="1545103" cy="369332"/>
              </a:xfrm>
              <a:prstGeom prst="rect">
                <a:avLst/>
              </a:prstGeom>
              <a:noFill/>
              <a:ln w="19050">
                <a:solidFill>
                  <a:schemeClr val="tx1"/>
                </a:solidFill>
              </a:ln>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solidFill>
                            <a:schemeClr val="accent1"/>
                          </a:solidFill>
                          <a:latin typeface="Cambria Math" panose="02040503050406030204" pitchFamily="18" charset="0"/>
                        </a:rPr>
                        <m:t>𝑑𝑖𝑣</m:t>
                      </m:r>
                      <m:r>
                        <a:rPr lang="en-US" b="0" i="1" smtClean="0">
                          <a:solidFill>
                            <a:schemeClr val="accent1"/>
                          </a:solidFill>
                          <a:latin typeface="Cambria Math" panose="02040503050406030204" pitchFamily="18" charset="0"/>
                          <a:ea typeface="Cambria Math" panose="02040503050406030204" pitchFamily="18" charset="0"/>
                        </a:rPr>
                        <m:t>𝜎</m:t>
                      </m:r>
                      <m:r>
                        <a:rPr lang="en-US" b="0" i="1" smtClean="0">
                          <a:latin typeface="Cambria Math" panose="02040503050406030204" pitchFamily="18" charset="0"/>
                          <a:ea typeface="Cambria Math" panose="02040503050406030204" pitchFamily="18" charset="0"/>
                        </a:rPr>
                        <m:t>+</m:t>
                      </m:r>
                      <m:r>
                        <a:rPr lang="en-US" b="0" i="1" smtClean="0">
                          <a:solidFill>
                            <a:schemeClr val="accent3"/>
                          </a:solidFill>
                          <a:latin typeface="Cambria Math" panose="02040503050406030204" pitchFamily="18" charset="0"/>
                          <a:ea typeface="Cambria Math" panose="02040503050406030204" pitchFamily="18" charset="0"/>
                        </a:rPr>
                        <m:t>𝑏</m:t>
                      </m:r>
                      <m:r>
                        <a:rPr lang="en-US" b="0" i="1" smtClean="0">
                          <a:solidFill>
                            <a:schemeClr val="tx1"/>
                          </a:solidFill>
                          <a:latin typeface="Cambria Math" panose="02040503050406030204" pitchFamily="18" charset="0"/>
                          <a:ea typeface="Cambria Math" panose="02040503050406030204" pitchFamily="18" charset="0"/>
                        </a:rPr>
                        <m:t>=0</m:t>
                      </m:r>
                    </m:oMath>
                  </m:oMathPara>
                </a14:m>
                <a:endParaRPr lang="en-US"/>
              </a:p>
            </p:txBody>
          </p:sp>
        </mc:Choice>
        <mc:Fallback xmlns="">
          <p:sp>
            <p:nvSpPr>
              <p:cNvPr id="5" name="TextBox 4">
                <a:extLst>
                  <a:ext uri="{FF2B5EF4-FFF2-40B4-BE49-F238E27FC236}">
                    <a16:creationId xmlns:a16="http://schemas.microsoft.com/office/drawing/2014/main" id="{3BC7C529-1E28-42CE-8D59-12D7B1443F18}"/>
                  </a:ext>
                </a:extLst>
              </p:cNvPr>
              <p:cNvSpPr txBox="1">
                <a:spLocks noRot="1" noChangeAspect="1" noMove="1" noResize="1" noEditPoints="1" noAdjustHandles="1" noChangeArrowheads="1" noChangeShapeType="1" noTextEdit="1"/>
              </p:cNvSpPr>
              <p:nvPr/>
            </p:nvSpPr>
            <p:spPr>
              <a:xfrm>
                <a:off x="9226256" y="3927092"/>
                <a:ext cx="1545103" cy="369332"/>
              </a:xfrm>
              <a:prstGeom prst="rect">
                <a:avLst/>
              </a:prstGeom>
              <a:blipFill>
                <a:blip r:embed="rId26"/>
                <a:stretch>
                  <a:fillRect/>
                </a:stretch>
              </a:blipFill>
              <a:ln w="19050">
                <a:solidFill>
                  <a:schemeClr val="tx1"/>
                </a:solidFill>
              </a:ln>
            </p:spPr>
            <p:txBody>
              <a:bodyPr/>
              <a:lstStyle/>
              <a:p>
                <a:r>
                  <a:rPr lang="en-US">
                    <a:noFill/>
                  </a:rPr>
                  <a:t> </a:t>
                </a:r>
              </a:p>
            </p:txBody>
          </p:sp>
        </mc:Fallback>
      </mc:AlternateContent>
      <p:sp>
        <p:nvSpPr>
          <p:cNvPr id="6" name="TextBox 5">
            <a:extLst>
              <a:ext uri="{FF2B5EF4-FFF2-40B4-BE49-F238E27FC236}">
                <a16:creationId xmlns:a16="http://schemas.microsoft.com/office/drawing/2014/main" id="{81C5A124-8660-4133-AAF3-B399A9F98C64}"/>
              </a:ext>
            </a:extLst>
          </p:cNvPr>
          <p:cNvSpPr txBox="1"/>
          <p:nvPr/>
        </p:nvSpPr>
        <p:spPr>
          <a:xfrm>
            <a:off x="8914594" y="1871005"/>
            <a:ext cx="1495922" cy="261610"/>
          </a:xfrm>
          <a:prstGeom prst="rect">
            <a:avLst/>
          </a:prstGeom>
          <a:noFill/>
        </p:spPr>
        <p:txBody>
          <a:bodyPr wrap="none" rtlCol="0">
            <a:spAutoFit/>
          </a:bodyPr>
          <a:lstStyle/>
          <a:p>
            <a:r>
              <a:rPr lang="en-US" sz="1100" b="1" i="1">
                <a:solidFill>
                  <a:schemeClr val="accent1"/>
                </a:solidFill>
              </a:rPr>
              <a:t>Divergence of a tensor</a:t>
            </a:r>
          </a:p>
        </p:txBody>
      </p:sp>
      <p:sp>
        <p:nvSpPr>
          <p:cNvPr id="12" name="Rectangle 11">
            <a:extLst>
              <a:ext uri="{FF2B5EF4-FFF2-40B4-BE49-F238E27FC236}">
                <a16:creationId xmlns:a16="http://schemas.microsoft.com/office/drawing/2014/main" id="{AEE2A30B-24A2-4C45-9E1E-57F85259D992}"/>
              </a:ext>
            </a:extLst>
          </p:cNvPr>
          <p:cNvSpPr/>
          <p:nvPr/>
        </p:nvSpPr>
        <p:spPr>
          <a:xfrm>
            <a:off x="7013513" y="1844824"/>
            <a:ext cx="4608512" cy="372829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Slide Number Placeholder 1">
            <a:extLst>
              <a:ext uri="{FF2B5EF4-FFF2-40B4-BE49-F238E27FC236}">
                <a16:creationId xmlns:a16="http://schemas.microsoft.com/office/drawing/2014/main" id="{68D895DC-CEC1-4833-8B7B-80117D835558}"/>
              </a:ext>
            </a:extLst>
          </p:cNvPr>
          <p:cNvSpPr>
            <a:spLocks noGrp="1"/>
          </p:cNvSpPr>
          <p:nvPr>
            <p:ph type="sldNum" sz="quarter" idx="11"/>
          </p:nvPr>
        </p:nvSpPr>
        <p:spPr>
          <a:xfrm>
            <a:off x="546100" y="6542840"/>
            <a:ext cx="2743200" cy="247724"/>
          </a:xfrm>
        </p:spPr>
        <p:txBody>
          <a:bodyPr/>
          <a:lstStyle/>
          <a:p>
            <a:fld id="{F0D23093-2AB0-F74C-B865-1A12A15B650E}" type="slidenum">
              <a:rPr lang="en-US" smtClean="0"/>
              <a:pPr/>
              <a:t>18</a:t>
            </a:fld>
            <a:endParaRPr lang="en-US"/>
          </a:p>
        </p:txBody>
      </p:sp>
      <p:sp>
        <p:nvSpPr>
          <p:cNvPr id="8" name="TextBox 7">
            <a:extLst>
              <a:ext uri="{FF2B5EF4-FFF2-40B4-BE49-F238E27FC236}">
                <a16:creationId xmlns:a16="http://schemas.microsoft.com/office/drawing/2014/main" id="{6829D2E2-B8D2-3234-EF9E-09773E718F3C}"/>
              </a:ext>
            </a:extLst>
          </p:cNvPr>
          <p:cNvSpPr txBox="1"/>
          <p:nvPr/>
        </p:nvSpPr>
        <p:spPr>
          <a:xfrm>
            <a:off x="7013513" y="1841583"/>
            <a:ext cx="444352" cy="369332"/>
          </a:xfrm>
          <a:prstGeom prst="rect">
            <a:avLst/>
          </a:prstGeom>
          <a:noFill/>
        </p:spPr>
        <p:txBody>
          <a:bodyPr wrap="none" rtlCol="0">
            <a:spAutoFit/>
          </a:bodyPr>
          <a:lstStyle/>
          <a:p>
            <a:r>
              <a:rPr lang="en-US"/>
              <a:t>3D</a:t>
            </a:r>
          </a:p>
        </p:txBody>
      </p:sp>
      <p:sp>
        <p:nvSpPr>
          <p:cNvPr id="10" name="TextBox 9">
            <a:extLst>
              <a:ext uri="{FF2B5EF4-FFF2-40B4-BE49-F238E27FC236}">
                <a16:creationId xmlns:a16="http://schemas.microsoft.com/office/drawing/2014/main" id="{49AB5229-DA8F-2E85-394F-55F98F18C5A2}"/>
              </a:ext>
            </a:extLst>
          </p:cNvPr>
          <p:cNvSpPr txBox="1"/>
          <p:nvPr/>
        </p:nvSpPr>
        <p:spPr>
          <a:xfrm>
            <a:off x="7010140" y="4301421"/>
            <a:ext cx="444352" cy="369332"/>
          </a:xfrm>
          <a:prstGeom prst="rect">
            <a:avLst/>
          </a:prstGeom>
          <a:noFill/>
        </p:spPr>
        <p:txBody>
          <a:bodyPr wrap="none" rtlCol="0">
            <a:spAutoFit/>
          </a:bodyPr>
          <a:lstStyle/>
          <a:p>
            <a:r>
              <a:rPr lang="en-US"/>
              <a:t>2D</a:t>
            </a: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9E30245-FFE3-500D-C681-0CC524C97014}"/>
                  </a:ext>
                </a:extLst>
              </p:cNvPr>
              <p:cNvSpPr txBox="1"/>
              <p:nvPr/>
            </p:nvSpPr>
            <p:spPr>
              <a:xfrm>
                <a:off x="6660432" y="4498890"/>
                <a:ext cx="5499144" cy="1138004"/>
              </a:xfrm>
              <a:prstGeom prst="rect">
                <a:avLst/>
              </a:prstGeom>
              <a:noFill/>
            </p:spPr>
            <p:txBody>
              <a:bodyPr wrap="square">
                <a:spAutoFit/>
              </a:bodyPr>
              <a:lstStyle/>
              <a:p>
                <a:pPr lvl="1"/>
                <a14:m>
                  <m:oMathPara xmlns:m="http://schemas.openxmlformats.org/officeDocument/2006/math">
                    <m:oMathParaPr>
                      <m:jc m:val="centerGroup"/>
                    </m:oMathParaPr>
                    <m:oMath xmlns:m="http://schemas.openxmlformats.org/officeDocument/2006/math">
                      <m:nary>
                        <m:naryPr>
                          <m:chr m:val="∑"/>
                          <m:subHide m:val="on"/>
                          <m:supHide m:val="on"/>
                          <m:ctrlPr>
                            <a:rPr lang="en-US" sz="1400" b="1" i="1" smtClean="0">
                              <a:latin typeface="Cambria Math" panose="02040503050406030204" pitchFamily="18" charset="0"/>
                            </a:rPr>
                          </m:ctrlPr>
                        </m:naryPr>
                        <m:sub/>
                        <m:sup/>
                        <m:e>
                          <m:sSub>
                            <m:sSubPr>
                              <m:ctrlPr>
                                <a:rPr lang="en-US" sz="1400" b="1" i="1" smtClean="0">
                                  <a:latin typeface="Cambria Math" panose="02040503050406030204" pitchFamily="18" charset="0"/>
                                </a:rPr>
                              </m:ctrlPr>
                            </m:sSubPr>
                            <m:e>
                              <m:r>
                                <a:rPr lang="en-US" sz="1400" b="1" i="1" smtClean="0">
                                  <a:latin typeface="Cambria Math" panose="02040503050406030204" pitchFamily="18" charset="0"/>
                                </a:rPr>
                                <m:t>𝑭</m:t>
                              </m:r>
                            </m:e>
                            <m:sub>
                              <m:r>
                                <a:rPr lang="en-US" sz="1400" b="1" i="1" smtClean="0">
                                  <a:latin typeface="Cambria Math" panose="02040503050406030204" pitchFamily="18" charset="0"/>
                                </a:rPr>
                                <m:t>𝒙</m:t>
                              </m:r>
                            </m:sub>
                          </m:sSub>
                          <m:r>
                            <a:rPr lang="en-US" sz="1400" b="1" i="1" smtClean="0">
                              <a:latin typeface="Cambria Math" panose="02040503050406030204" pitchFamily="18" charset="0"/>
                            </a:rPr>
                            <m:t>=</m:t>
                          </m:r>
                          <m:r>
                            <a:rPr lang="en-US" sz="1400" b="1" i="1" smtClean="0">
                              <a:latin typeface="Cambria Math" panose="02040503050406030204" pitchFamily="18" charset="0"/>
                            </a:rPr>
                            <m:t>𝟎</m:t>
                          </m:r>
                        </m:e>
                      </m:nary>
                      <m:r>
                        <a:rPr lang="en-US" sz="1400" b="1" i="1" smtClean="0">
                          <a:latin typeface="Cambria Math" panose="02040503050406030204" pitchFamily="18" charset="0"/>
                        </a:rPr>
                        <m:t> </m:t>
                      </m:r>
                      <m:r>
                        <a:rPr lang="en-US" sz="1400" b="1" i="1" smtClean="0">
                          <a:latin typeface="Cambria Math" panose="02040503050406030204" pitchFamily="18" charset="0"/>
                          <a:ea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rPr>
                                <m:t>𝑥𝑥</m:t>
                              </m:r>
                            </m:sub>
                          </m:sSub>
                        </m:num>
                        <m:den>
                          <m:r>
                            <a:rPr lang="en-US" sz="1400">
                              <a:latin typeface="Cambria Math" panose="02040503050406030204" pitchFamily="18" charset="0"/>
                            </a:rPr>
                            <m:t>𝜕</m:t>
                          </m:r>
                          <m:r>
                            <a:rPr lang="en-US" sz="1400" b="0" i="1" smtClean="0">
                              <a:latin typeface="Cambria Math" panose="02040503050406030204" pitchFamily="18" charset="0"/>
                            </a:rPr>
                            <m:t>𝑥</m:t>
                          </m:r>
                        </m:den>
                      </m:f>
                      <m:r>
                        <a:rPr lang="en-US" sz="1400" i="1">
                          <a:latin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smtClean="0">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i="1">
                                  <a:latin typeface="Cambria Math" panose="02040503050406030204" pitchFamily="18" charset="0"/>
                                </a:rPr>
                                <m:t>𝑥</m:t>
                              </m:r>
                              <m:r>
                                <a:rPr lang="en-US" sz="1400" b="0" i="1" smtClean="0">
                                  <a:latin typeface="Cambria Math" panose="02040503050406030204" pitchFamily="18" charset="0"/>
                                </a:rPr>
                                <m:t>𝑦</m:t>
                              </m:r>
                            </m:sub>
                          </m:sSub>
                        </m:num>
                        <m:den>
                          <m:r>
                            <a:rPr lang="en-US" sz="1400">
                              <a:latin typeface="Cambria Math" panose="02040503050406030204" pitchFamily="18" charset="0"/>
                            </a:rPr>
                            <m:t>𝜕</m:t>
                          </m:r>
                          <m:r>
                            <a:rPr lang="en-US" sz="1400" b="0" i="1" smtClean="0">
                              <a:latin typeface="Cambria Math" panose="02040503050406030204" pitchFamily="18" charset="0"/>
                            </a:rPr>
                            <m:t>𝑦</m:t>
                          </m:r>
                        </m:den>
                      </m:f>
                      <m:r>
                        <a:rPr lang="en-US" sz="1400" i="1">
                          <a:latin typeface="Cambria Math" panose="02040503050406030204" pitchFamily="18" charset="0"/>
                        </a:rPr>
                        <m:t> +</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𝑏</m:t>
                          </m:r>
                        </m:e>
                        <m:sub>
                          <m:r>
                            <a:rPr lang="en-US" sz="1400" b="0" i="1" smtClean="0">
                              <a:latin typeface="Cambria Math" panose="02040503050406030204" pitchFamily="18" charset="0"/>
                            </a:rPr>
                            <m:t>𝑥</m:t>
                          </m:r>
                        </m:sub>
                      </m:sSub>
                      <m:r>
                        <a:rPr lang="en-US" sz="1400" b="0" i="1" smtClean="0">
                          <a:latin typeface="Cambria Math" panose="02040503050406030204" pitchFamily="18" charset="0"/>
                        </a:rPr>
                        <m:t>=0</m:t>
                      </m:r>
                    </m:oMath>
                  </m:oMathPara>
                </a14:m>
                <a:endParaRPr lang="en-US" sz="1400" b="1" i="1">
                  <a:latin typeface="Cambria Math" panose="02040503050406030204" pitchFamily="18" charset="0"/>
                </a:endParaRPr>
              </a:p>
              <a:p>
                <a:pPr lvl="1"/>
                <a14:m>
                  <m:oMathPara xmlns:m="http://schemas.openxmlformats.org/officeDocument/2006/math">
                    <m:oMathParaPr>
                      <m:jc m:val="centerGroup"/>
                    </m:oMathParaPr>
                    <m:oMath xmlns:m="http://schemas.openxmlformats.org/officeDocument/2006/math">
                      <m:nary>
                        <m:naryPr>
                          <m:chr m:val="∑"/>
                          <m:subHide m:val="on"/>
                          <m:supHide m:val="on"/>
                          <m:ctrlPr>
                            <a:rPr lang="en-US" sz="1400" b="1" i="1" smtClean="0">
                              <a:latin typeface="Cambria Math" panose="02040503050406030204" pitchFamily="18" charset="0"/>
                            </a:rPr>
                          </m:ctrlPr>
                        </m:naryPr>
                        <m:sub/>
                        <m:sup/>
                        <m:e>
                          <m:sSub>
                            <m:sSubPr>
                              <m:ctrlPr>
                                <a:rPr lang="en-US" sz="1400" b="1" i="1" smtClean="0">
                                  <a:latin typeface="Cambria Math" panose="02040503050406030204" pitchFamily="18" charset="0"/>
                                </a:rPr>
                              </m:ctrlPr>
                            </m:sSubPr>
                            <m:e>
                              <m:r>
                                <a:rPr lang="en-US" sz="1400" b="1" i="1" smtClean="0">
                                  <a:latin typeface="Cambria Math" panose="02040503050406030204" pitchFamily="18" charset="0"/>
                                </a:rPr>
                                <m:t>𝑭</m:t>
                              </m:r>
                            </m:e>
                            <m:sub>
                              <m:r>
                                <a:rPr lang="en-US" sz="1400" b="1" i="1" smtClean="0">
                                  <a:latin typeface="Cambria Math" panose="02040503050406030204" pitchFamily="18" charset="0"/>
                                </a:rPr>
                                <m:t>𝒚</m:t>
                              </m:r>
                            </m:sub>
                          </m:sSub>
                          <m:r>
                            <a:rPr lang="en-US" sz="1400" b="1" i="1" smtClean="0">
                              <a:latin typeface="Cambria Math" panose="02040503050406030204" pitchFamily="18" charset="0"/>
                            </a:rPr>
                            <m:t>=</m:t>
                          </m:r>
                          <m:r>
                            <a:rPr lang="en-US" sz="1400" b="1" i="1" smtClean="0">
                              <a:latin typeface="Cambria Math" panose="02040503050406030204" pitchFamily="18" charset="0"/>
                            </a:rPr>
                            <m:t>𝟎</m:t>
                          </m:r>
                        </m:e>
                      </m:nary>
                      <m:r>
                        <a:rPr lang="en-US" sz="1400" b="1" i="1" smtClean="0">
                          <a:latin typeface="Cambria Math" panose="02040503050406030204" pitchFamily="18" charset="0"/>
                        </a:rPr>
                        <m:t> </m:t>
                      </m:r>
                      <m:r>
                        <a:rPr lang="en-US" sz="1400" b="1" i="1" smtClean="0">
                          <a:latin typeface="Cambria Math" panose="02040503050406030204" pitchFamily="18" charset="0"/>
                          <a:ea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𝑦</m:t>
                              </m:r>
                              <m:r>
                                <a:rPr lang="en-US" sz="1400" b="0" i="1" smtClean="0">
                                  <a:latin typeface="Cambria Math" panose="02040503050406030204" pitchFamily="18" charset="0"/>
                                </a:rPr>
                                <m:t>𝑥</m:t>
                              </m:r>
                            </m:sub>
                          </m:sSub>
                        </m:num>
                        <m:den>
                          <m:r>
                            <a:rPr lang="en-US" sz="1400">
                              <a:latin typeface="Cambria Math" panose="02040503050406030204" pitchFamily="18" charset="0"/>
                            </a:rPr>
                            <m:t>𝜕</m:t>
                          </m:r>
                          <m:r>
                            <a:rPr lang="en-US" sz="1400" b="0" i="1" smtClean="0">
                              <a:latin typeface="Cambria Math" panose="02040503050406030204" pitchFamily="18" charset="0"/>
                            </a:rPr>
                            <m:t>𝑥</m:t>
                          </m:r>
                        </m:den>
                      </m:f>
                      <m:r>
                        <a:rPr lang="en-US" sz="1400" i="1">
                          <a:latin typeface="Cambria Math" panose="02040503050406030204" pitchFamily="18" charset="0"/>
                        </a:rPr>
                        <m:t> +</m:t>
                      </m:r>
                      <m:f>
                        <m:fPr>
                          <m:ctrlPr>
                            <a:rPr lang="en-US" sz="1400" i="1">
                              <a:latin typeface="Cambria Math" panose="02040503050406030204" pitchFamily="18" charset="0"/>
                            </a:rPr>
                          </m:ctrlPr>
                        </m:fPr>
                        <m:num>
                          <m:r>
                            <a:rPr lang="en-US" sz="1400">
                              <a:latin typeface="Cambria Math" panose="02040503050406030204" pitchFamily="18" charset="0"/>
                            </a:rPr>
                            <m:t>𝜕</m:t>
                          </m:r>
                          <m:sSub>
                            <m:sSubPr>
                              <m:ctrlPr>
                                <a:rPr lang="en-US" sz="1400" i="1" smtClean="0">
                                  <a:latin typeface="Cambria Math" panose="02040503050406030204" pitchFamily="18" charset="0"/>
                                </a:rPr>
                              </m:ctrlPr>
                            </m:sSubPr>
                            <m:e>
                              <m:r>
                                <a:rPr lang="en-US" sz="1400" i="1">
                                  <a:latin typeface="Cambria Math" panose="02040503050406030204" pitchFamily="18" charset="0"/>
                                  <a:ea typeface="Cambria Math" panose="02040503050406030204" pitchFamily="18" charset="0"/>
                                </a:rPr>
                                <m:t>𝜎</m:t>
                              </m:r>
                            </m:e>
                            <m:sub>
                              <m:r>
                                <a:rPr lang="en-US" sz="1400" b="0" i="1" smtClean="0">
                                  <a:latin typeface="Cambria Math" panose="02040503050406030204" pitchFamily="18" charset="0"/>
                                  <a:ea typeface="Cambria Math" panose="02040503050406030204" pitchFamily="18" charset="0"/>
                                </a:rPr>
                                <m:t>𝑦</m:t>
                              </m:r>
                              <m:r>
                                <a:rPr lang="en-US" sz="1400" b="0" i="1" smtClean="0">
                                  <a:latin typeface="Cambria Math" panose="02040503050406030204" pitchFamily="18" charset="0"/>
                                </a:rPr>
                                <m:t>𝑦</m:t>
                              </m:r>
                            </m:sub>
                          </m:sSub>
                        </m:num>
                        <m:den>
                          <m:r>
                            <a:rPr lang="en-US" sz="1400">
                              <a:latin typeface="Cambria Math" panose="02040503050406030204" pitchFamily="18" charset="0"/>
                            </a:rPr>
                            <m:t>𝜕</m:t>
                          </m:r>
                          <m:r>
                            <a:rPr lang="en-US" sz="1400" b="0" i="1" smtClean="0">
                              <a:latin typeface="Cambria Math" panose="02040503050406030204" pitchFamily="18" charset="0"/>
                            </a:rPr>
                            <m:t>𝑦</m:t>
                          </m:r>
                        </m:den>
                      </m:f>
                      <m:r>
                        <a:rPr lang="en-US" sz="1400" i="1">
                          <a:latin typeface="Cambria Math" panose="02040503050406030204" pitchFamily="18" charset="0"/>
                        </a:rPr>
                        <m:t> +</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𝑏</m:t>
                          </m:r>
                        </m:e>
                        <m:sub>
                          <m:r>
                            <a:rPr lang="en-US" sz="1400" b="0" i="1" smtClean="0">
                              <a:latin typeface="Cambria Math" panose="02040503050406030204" pitchFamily="18" charset="0"/>
                            </a:rPr>
                            <m:t>𝑦</m:t>
                          </m:r>
                        </m:sub>
                      </m:sSub>
                      <m:r>
                        <a:rPr lang="en-US" sz="1400" b="0" i="1" smtClean="0">
                          <a:latin typeface="Cambria Math" panose="02040503050406030204" pitchFamily="18" charset="0"/>
                        </a:rPr>
                        <m:t>=0</m:t>
                      </m:r>
                    </m:oMath>
                  </m:oMathPara>
                </a14:m>
                <a:endParaRPr lang="en-US" sz="1400"/>
              </a:p>
            </p:txBody>
          </p:sp>
        </mc:Choice>
        <mc:Fallback xmlns="">
          <p:sp>
            <p:nvSpPr>
              <p:cNvPr id="14" name="TextBox 13">
                <a:extLst>
                  <a:ext uri="{FF2B5EF4-FFF2-40B4-BE49-F238E27FC236}">
                    <a16:creationId xmlns:a16="http://schemas.microsoft.com/office/drawing/2014/main" id="{A9E30245-FFE3-500D-C681-0CC524C97014}"/>
                  </a:ext>
                </a:extLst>
              </p:cNvPr>
              <p:cNvSpPr txBox="1">
                <a:spLocks noRot="1" noChangeAspect="1" noMove="1" noResize="1" noEditPoints="1" noAdjustHandles="1" noChangeArrowheads="1" noChangeShapeType="1" noTextEdit="1"/>
              </p:cNvSpPr>
              <p:nvPr/>
            </p:nvSpPr>
            <p:spPr>
              <a:xfrm>
                <a:off x="6660432" y="4498890"/>
                <a:ext cx="5499144" cy="1138004"/>
              </a:xfrm>
              <a:prstGeom prst="rect">
                <a:avLst/>
              </a:prstGeom>
              <a:blipFill>
                <a:blip r:embed="rId27"/>
                <a:stretch>
                  <a:fillRect t="-62567" b="-89305"/>
                </a:stretch>
              </a:blipFill>
            </p:spPr>
            <p:txBody>
              <a:bodyPr/>
              <a:lstStyle/>
              <a:p>
                <a:r>
                  <a:rPr lang="en-US">
                    <a:noFill/>
                  </a:rPr>
                  <a:t> </a:t>
                </a:r>
              </a:p>
            </p:txBody>
          </p:sp>
        </mc:Fallback>
      </mc:AlternateContent>
      <p:sp>
        <p:nvSpPr>
          <p:cNvPr id="16" name="Rectangle 15">
            <a:extLst>
              <a:ext uri="{FF2B5EF4-FFF2-40B4-BE49-F238E27FC236}">
                <a16:creationId xmlns:a16="http://schemas.microsoft.com/office/drawing/2014/main" id="{5797D90A-75ED-42F1-A9EF-C6C125C07454}"/>
              </a:ext>
            </a:extLst>
          </p:cNvPr>
          <p:cNvSpPr/>
          <p:nvPr/>
        </p:nvSpPr>
        <p:spPr>
          <a:xfrm>
            <a:off x="8793085" y="4507112"/>
            <a:ext cx="1152806" cy="1011702"/>
          </a:xfrm>
          <a:prstGeom prst="rect">
            <a:avLst/>
          </a:prstGeom>
          <a:noFill/>
          <a:ln w="190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85B27C5-3FCF-C45F-BAA2-E834DB5430B1}"/>
              </a:ext>
            </a:extLst>
          </p:cNvPr>
          <p:cNvSpPr/>
          <p:nvPr/>
        </p:nvSpPr>
        <p:spPr>
          <a:xfrm>
            <a:off x="10101609" y="4507111"/>
            <a:ext cx="211760" cy="1033909"/>
          </a:xfrm>
          <a:prstGeom prst="rect">
            <a:avLst/>
          </a:prstGeom>
          <a:noFill/>
          <a:ln w="19050">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25808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Graphic 55" descr="Signature outline">
            <a:extLst>
              <a:ext uri="{FF2B5EF4-FFF2-40B4-BE49-F238E27FC236}">
                <a16:creationId xmlns:a16="http://schemas.microsoft.com/office/drawing/2014/main" id="{2D7A475F-F294-49BF-96B6-56E7984706B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18880" y="124675"/>
            <a:ext cx="468000" cy="468000"/>
          </a:xfrm>
          <a:prstGeom prst="rect">
            <a:avLst/>
          </a:prstGeom>
        </p:spPr>
      </p:pic>
      <p:sp>
        <p:nvSpPr>
          <p:cNvPr id="3" name="Title 2">
            <a:extLst>
              <a:ext uri="{FF2B5EF4-FFF2-40B4-BE49-F238E27FC236}">
                <a16:creationId xmlns:a16="http://schemas.microsoft.com/office/drawing/2014/main" id="{4D403C33-6C29-4737-A7B3-20C9236B16F8}"/>
              </a:ext>
            </a:extLst>
          </p:cNvPr>
          <p:cNvSpPr>
            <a:spLocks noGrp="1"/>
          </p:cNvSpPr>
          <p:nvPr>
            <p:ph type="title"/>
          </p:nvPr>
        </p:nvSpPr>
        <p:spPr>
          <a:xfrm>
            <a:off x="609602" y="148581"/>
            <a:ext cx="10238508" cy="845837"/>
          </a:xfrm>
        </p:spPr>
        <p:txBody>
          <a:bodyPr/>
          <a:lstStyle/>
          <a:p>
            <a:r>
              <a:rPr lang="en-GB"/>
              <a:t>Local Equilibrium – Solving 1D Solid Mechanics Problems with an Analytical Approach</a:t>
            </a:r>
          </a:p>
        </p:txBody>
      </p:sp>
      <p:sp>
        <p:nvSpPr>
          <p:cNvPr id="32" name="TextBox 31">
            <a:extLst>
              <a:ext uri="{FF2B5EF4-FFF2-40B4-BE49-F238E27FC236}">
                <a16:creationId xmlns:a16="http://schemas.microsoft.com/office/drawing/2014/main" id="{8B9E567B-F08B-4DFC-8D37-6DA9713055C9}"/>
              </a:ext>
            </a:extLst>
          </p:cNvPr>
          <p:cNvSpPr txBox="1"/>
          <p:nvPr/>
        </p:nvSpPr>
        <p:spPr>
          <a:xfrm>
            <a:off x="529190" y="1347751"/>
            <a:ext cx="10818748" cy="923330"/>
          </a:xfrm>
          <a:prstGeom prst="rect">
            <a:avLst/>
          </a:prstGeom>
          <a:noFill/>
        </p:spPr>
        <p:txBody>
          <a:bodyPr wrap="square" rtlCol="0">
            <a:spAutoFit/>
          </a:bodyPr>
          <a:lstStyle/>
          <a:p>
            <a:r>
              <a:rPr lang="en-US"/>
              <a:t>Problem: Find an analytical solution for a simple 1D problem (a rod in tension by pressure </a:t>
            </a:r>
            <a:r>
              <a:rPr lang="en-US" i="1"/>
              <a:t>P</a:t>
            </a:r>
            <a:r>
              <a:rPr lang="en-US"/>
              <a:t>), that yields a continuous equation of the local equilibrium condition </a:t>
            </a:r>
            <a:r>
              <a:rPr lang="en-US" i="1"/>
              <a:t>u(x)</a:t>
            </a:r>
            <a:r>
              <a:rPr lang="en-US"/>
              <a:t>. </a:t>
            </a:r>
          </a:p>
          <a:p>
            <a:pPr lvl="1"/>
            <a:endParaRPr lang="en-GB"/>
          </a:p>
        </p:txBody>
      </p:sp>
      <p:grpSp>
        <p:nvGrpSpPr>
          <p:cNvPr id="10" name="Group 9">
            <a:extLst>
              <a:ext uri="{FF2B5EF4-FFF2-40B4-BE49-F238E27FC236}">
                <a16:creationId xmlns:a16="http://schemas.microsoft.com/office/drawing/2014/main" id="{454ABC13-4541-4049-9281-8757AAD8AA79}"/>
              </a:ext>
            </a:extLst>
          </p:cNvPr>
          <p:cNvGrpSpPr/>
          <p:nvPr/>
        </p:nvGrpSpPr>
        <p:grpSpPr>
          <a:xfrm rot="5400000">
            <a:off x="-266480" y="3154507"/>
            <a:ext cx="2635982" cy="880713"/>
            <a:chOff x="722492" y="3810276"/>
            <a:chExt cx="2635982" cy="880713"/>
          </a:xfrm>
        </p:grpSpPr>
        <p:cxnSp>
          <p:nvCxnSpPr>
            <p:cNvPr id="34" name="Straight Connector 33">
              <a:extLst>
                <a:ext uri="{FF2B5EF4-FFF2-40B4-BE49-F238E27FC236}">
                  <a16:creationId xmlns:a16="http://schemas.microsoft.com/office/drawing/2014/main" id="{2A4FD04D-0390-4FBE-91C1-F8B033808662}"/>
                </a:ext>
              </a:extLst>
            </p:cNvPr>
            <p:cNvCxnSpPr>
              <a:cxnSpLocks/>
            </p:cNvCxnSpPr>
            <p:nvPr/>
          </p:nvCxnSpPr>
          <p:spPr>
            <a:xfrm>
              <a:off x="1132510" y="4108669"/>
              <a:ext cx="1795138" cy="9720"/>
            </a:xfrm>
            <a:prstGeom prst="line">
              <a:avLst/>
            </a:prstGeom>
            <a:ln w="571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3331D1CF-52D9-4FFD-BCFE-46BDB66E6F8B}"/>
                </a:ext>
              </a:extLst>
            </p:cNvPr>
            <p:cNvGrpSpPr/>
            <p:nvPr/>
          </p:nvGrpSpPr>
          <p:grpSpPr>
            <a:xfrm rot="5400000">
              <a:off x="772934" y="4048906"/>
              <a:ext cx="585259" cy="108000"/>
              <a:chOff x="2628901" y="5562600"/>
              <a:chExt cx="1563521" cy="159842"/>
            </a:xfrm>
          </p:grpSpPr>
          <p:cxnSp>
            <p:nvCxnSpPr>
              <p:cNvPr id="59" name="Straight Connector 58">
                <a:extLst>
                  <a:ext uri="{FF2B5EF4-FFF2-40B4-BE49-F238E27FC236}">
                    <a16:creationId xmlns:a16="http://schemas.microsoft.com/office/drawing/2014/main" id="{237D1FC5-182D-42C8-BC14-5FB7CF2DCDD4}"/>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F2C3C7C4-01E7-44CC-991D-1B17475C4551}"/>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ED71940A-2F9B-451F-97EC-C93F04322F6E}"/>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2" name="Straight Connector 61">
                <a:extLst>
                  <a:ext uri="{FF2B5EF4-FFF2-40B4-BE49-F238E27FC236}">
                    <a16:creationId xmlns:a16="http://schemas.microsoft.com/office/drawing/2014/main" id="{A6997295-9172-4CD0-B1B6-763A7EEEC406}"/>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D325F314-C7BF-4530-97FB-03E05E9A58B8}"/>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2" name="Group 41">
              <a:extLst>
                <a:ext uri="{FF2B5EF4-FFF2-40B4-BE49-F238E27FC236}">
                  <a16:creationId xmlns:a16="http://schemas.microsoft.com/office/drawing/2014/main" id="{7CFD31EB-F63F-4A8D-AB60-837E8E9C61C7}"/>
                </a:ext>
              </a:extLst>
            </p:cNvPr>
            <p:cNvGrpSpPr/>
            <p:nvPr/>
          </p:nvGrpSpPr>
          <p:grpSpPr>
            <a:xfrm>
              <a:off x="722492" y="3872088"/>
              <a:ext cx="833603" cy="818901"/>
              <a:chOff x="145483" y="1361779"/>
              <a:chExt cx="1086496" cy="1039643"/>
            </a:xfrm>
          </p:grpSpPr>
          <p:grpSp>
            <p:nvGrpSpPr>
              <p:cNvPr id="43" name="Group 42">
                <a:extLst>
                  <a:ext uri="{FF2B5EF4-FFF2-40B4-BE49-F238E27FC236}">
                    <a16:creationId xmlns:a16="http://schemas.microsoft.com/office/drawing/2014/main" id="{574EED1F-9C57-400D-BC43-18D144601173}"/>
                  </a:ext>
                </a:extLst>
              </p:cNvPr>
              <p:cNvGrpSpPr/>
              <p:nvPr/>
            </p:nvGrpSpPr>
            <p:grpSpPr>
              <a:xfrm>
                <a:off x="145483" y="1361779"/>
                <a:ext cx="755062" cy="874316"/>
                <a:chOff x="145483" y="1361779"/>
                <a:chExt cx="755062" cy="874316"/>
              </a:xfrm>
            </p:grpSpPr>
            <p:grpSp>
              <p:nvGrpSpPr>
                <p:cNvPr id="45" name="Group 44">
                  <a:extLst>
                    <a:ext uri="{FF2B5EF4-FFF2-40B4-BE49-F238E27FC236}">
                      <a16:creationId xmlns:a16="http://schemas.microsoft.com/office/drawing/2014/main" id="{1AFDCE5D-B6AE-4871-8B62-936DB587C71F}"/>
                    </a:ext>
                  </a:extLst>
                </p:cNvPr>
                <p:cNvGrpSpPr/>
                <p:nvPr/>
              </p:nvGrpSpPr>
              <p:grpSpPr>
                <a:xfrm>
                  <a:off x="339314" y="1637611"/>
                  <a:ext cx="561231" cy="598484"/>
                  <a:chOff x="339314" y="1637611"/>
                  <a:chExt cx="561231" cy="598484"/>
                </a:xfrm>
              </p:grpSpPr>
              <p:cxnSp>
                <p:nvCxnSpPr>
                  <p:cNvPr id="47" name="Straight Arrow Connector 46">
                    <a:extLst>
                      <a:ext uri="{FF2B5EF4-FFF2-40B4-BE49-F238E27FC236}">
                        <a16:creationId xmlns:a16="http://schemas.microsoft.com/office/drawing/2014/main" id="{AC0D5C05-CE5A-4AEF-B7BF-8252F2D1E5E4}"/>
                      </a:ext>
                    </a:extLst>
                  </p:cNvPr>
                  <p:cNvCxnSpPr/>
                  <p:nvPr/>
                </p:nvCxnSpPr>
                <p:spPr>
                  <a:xfrm flipV="1">
                    <a:off x="339314" y="1637611"/>
                    <a:ext cx="0" cy="5984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812388B7-2965-4B61-9B41-F5A638B51AA2}"/>
                      </a:ext>
                    </a:extLst>
                  </p:cNvPr>
                  <p:cNvCxnSpPr>
                    <a:cxnSpLocks/>
                  </p:cNvCxnSpPr>
                  <p:nvPr/>
                </p:nvCxnSpPr>
                <p:spPr>
                  <a:xfrm>
                    <a:off x="339314" y="2236095"/>
                    <a:ext cx="5612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1CB0A9C4-5E4C-4DCC-A32B-F0D069FA5D87}"/>
                    </a:ext>
                  </a:extLst>
                </p:cNvPr>
                <p:cNvSpPr txBox="1"/>
                <p:nvPr/>
              </p:nvSpPr>
              <p:spPr>
                <a:xfrm rot="16200000">
                  <a:off x="184062" y="1323200"/>
                  <a:ext cx="323989" cy="401148"/>
                </a:xfrm>
                <a:prstGeom prst="rect">
                  <a:avLst/>
                </a:prstGeom>
                <a:noFill/>
              </p:spPr>
              <p:txBody>
                <a:bodyPr wrap="none" rtlCol="0">
                  <a:spAutoFit/>
                </a:bodyPr>
                <a:lstStyle/>
                <a:p>
                  <a:r>
                    <a:rPr lang="en-US" sz="1400"/>
                    <a:t>z</a:t>
                  </a:r>
                  <a:endParaRPr lang="en-DE" sz="1400"/>
                </a:p>
              </p:txBody>
            </p:sp>
          </p:grpSp>
          <p:sp>
            <p:nvSpPr>
              <p:cNvPr id="44" name="TextBox 43">
                <a:extLst>
                  <a:ext uri="{FF2B5EF4-FFF2-40B4-BE49-F238E27FC236}">
                    <a16:creationId xmlns:a16="http://schemas.microsoft.com/office/drawing/2014/main" id="{35C1DEFE-C8A7-45AE-BA79-B6BE61B861BA}"/>
                  </a:ext>
                </a:extLst>
              </p:cNvPr>
              <p:cNvSpPr txBox="1"/>
              <p:nvPr/>
            </p:nvSpPr>
            <p:spPr>
              <a:xfrm rot="16200000">
                <a:off x="864322" y="2033765"/>
                <a:ext cx="334166" cy="401148"/>
              </a:xfrm>
              <a:prstGeom prst="rect">
                <a:avLst/>
              </a:prstGeom>
              <a:noFill/>
            </p:spPr>
            <p:txBody>
              <a:bodyPr wrap="none" rtlCol="0">
                <a:spAutoFit/>
              </a:bodyPr>
              <a:lstStyle/>
              <a:p>
                <a:r>
                  <a:rPr lang="en-US" sz="1400"/>
                  <a:t>x</a:t>
                </a:r>
                <a:endParaRPr lang="en-DE" sz="1400"/>
              </a:p>
            </p:txBody>
          </p:sp>
        </p:grpSp>
        <p:cxnSp>
          <p:nvCxnSpPr>
            <p:cNvPr id="5" name="Straight Arrow Connector 4">
              <a:extLst>
                <a:ext uri="{FF2B5EF4-FFF2-40B4-BE49-F238E27FC236}">
                  <a16:creationId xmlns:a16="http://schemas.microsoft.com/office/drawing/2014/main" id="{4318D5C6-89E2-4215-96A6-F19262943059}"/>
                </a:ext>
              </a:extLst>
            </p:cNvPr>
            <p:cNvCxnSpPr>
              <a:cxnSpLocks/>
            </p:cNvCxnSpPr>
            <p:nvPr/>
          </p:nvCxnSpPr>
          <p:spPr>
            <a:xfrm>
              <a:off x="2927649" y="4118389"/>
              <a:ext cx="43082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51C3C93E-95A5-4A94-8A77-EF3AECCD8C66}"/>
                </a:ext>
              </a:extLst>
            </p:cNvPr>
            <p:cNvSpPr txBox="1"/>
            <p:nvPr/>
          </p:nvSpPr>
          <p:spPr>
            <a:xfrm rot="16200000">
              <a:off x="2939214" y="3810459"/>
              <a:ext cx="277640" cy="307777"/>
            </a:xfrm>
            <a:prstGeom prst="rect">
              <a:avLst/>
            </a:prstGeom>
            <a:noFill/>
          </p:spPr>
          <p:txBody>
            <a:bodyPr wrap="none" rtlCol="0">
              <a:spAutoFit/>
            </a:bodyPr>
            <a:lstStyle/>
            <a:p>
              <a:r>
                <a:rPr lang="en-US" sz="1400">
                  <a:solidFill>
                    <a:srgbClr val="FF0000"/>
                  </a:solidFill>
                </a:rPr>
                <a:t>P</a:t>
              </a:r>
              <a:endParaRPr lang="en-DE" sz="1400">
                <a:solidFill>
                  <a:srgbClr val="FF0000"/>
                </a:solidFill>
              </a:endParaRPr>
            </a:p>
          </p:txBody>
        </p:sp>
      </p:grpSp>
      <p:sp>
        <p:nvSpPr>
          <p:cNvPr id="70" name="TextBox 69">
            <a:extLst>
              <a:ext uri="{FF2B5EF4-FFF2-40B4-BE49-F238E27FC236}">
                <a16:creationId xmlns:a16="http://schemas.microsoft.com/office/drawing/2014/main" id="{49183774-85A5-42DE-A3BA-E89A4D4CE81E}"/>
              </a:ext>
            </a:extLst>
          </p:cNvPr>
          <p:cNvSpPr txBox="1"/>
          <p:nvPr/>
        </p:nvSpPr>
        <p:spPr>
          <a:xfrm>
            <a:off x="1252639" y="2702298"/>
            <a:ext cx="288862" cy="307777"/>
          </a:xfrm>
          <a:prstGeom prst="rect">
            <a:avLst/>
          </a:prstGeom>
          <a:noFill/>
        </p:spPr>
        <p:txBody>
          <a:bodyPr wrap="none" rtlCol="0">
            <a:spAutoFit/>
          </a:bodyPr>
          <a:lstStyle/>
          <a:p>
            <a:r>
              <a:rPr lang="en-US" sz="1400">
                <a:solidFill>
                  <a:schemeClr val="accent1"/>
                </a:solidFill>
              </a:rPr>
              <a:t>A</a:t>
            </a:r>
            <a:endParaRPr lang="en-DE" sz="1400">
              <a:solidFill>
                <a:schemeClr val="accent1"/>
              </a:solidFill>
            </a:endParaRPr>
          </a:p>
        </p:txBody>
      </p:sp>
      <p:cxnSp>
        <p:nvCxnSpPr>
          <p:cNvPr id="12" name="Straight Arrow Connector 11">
            <a:extLst>
              <a:ext uri="{FF2B5EF4-FFF2-40B4-BE49-F238E27FC236}">
                <a16:creationId xmlns:a16="http://schemas.microsoft.com/office/drawing/2014/main" id="{DBD4596A-03EC-4AC7-AEA8-B73A9CEBC62A}"/>
              </a:ext>
            </a:extLst>
          </p:cNvPr>
          <p:cNvCxnSpPr>
            <a:cxnSpLocks/>
          </p:cNvCxnSpPr>
          <p:nvPr/>
        </p:nvCxnSpPr>
        <p:spPr>
          <a:xfrm rot="5400000">
            <a:off x="722431" y="3564570"/>
            <a:ext cx="584235" cy="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3" name="TextBox 72">
                <a:extLst>
                  <a:ext uri="{FF2B5EF4-FFF2-40B4-BE49-F238E27FC236}">
                    <a16:creationId xmlns:a16="http://schemas.microsoft.com/office/drawing/2014/main" id="{EC202C50-E880-418F-B6D4-4281BB5F7292}"/>
                  </a:ext>
                </a:extLst>
              </p:cNvPr>
              <p:cNvSpPr txBox="1"/>
              <p:nvPr/>
            </p:nvSpPr>
            <p:spPr>
              <a:xfrm>
                <a:off x="606005" y="3376717"/>
                <a:ext cx="439416"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400" i="1" dirty="0" smtClean="0">
                          <a:solidFill>
                            <a:srgbClr val="0070C0"/>
                          </a:solidFill>
                          <a:latin typeface="Cambria Math" panose="02040503050406030204" pitchFamily="18" charset="0"/>
                          <a:ea typeface="Cambria Math" panose="02040503050406030204" pitchFamily="18" charset="0"/>
                        </a:rPr>
                        <m:t>𝜌</m:t>
                      </m:r>
                      <m:r>
                        <a:rPr lang="en-US" sz="1400" b="0" i="1" dirty="0" smtClean="0">
                          <a:solidFill>
                            <a:srgbClr val="0070C0"/>
                          </a:solidFill>
                          <a:latin typeface="Cambria Math" panose="02040503050406030204" pitchFamily="18" charset="0"/>
                          <a:ea typeface="Cambria Math" panose="02040503050406030204" pitchFamily="18" charset="0"/>
                        </a:rPr>
                        <m:t>𝑔</m:t>
                      </m:r>
                    </m:oMath>
                  </m:oMathPara>
                </a14:m>
                <a:endParaRPr lang="en-DE" sz="1400">
                  <a:solidFill>
                    <a:srgbClr val="0070C0"/>
                  </a:solidFill>
                </a:endParaRPr>
              </a:p>
            </p:txBody>
          </p:sp>
        </mc:Choice>
        <mc:Fallback xmlns="">
          <p:sp>
            <p:nvSpPr>
              <p:cNvPr id="73" name="TextBox 72">
                <a:extLst>
                  <a:ext uri="{FF2B5EF4-FFF2-40B4-BE49-F238E27FC236}">
                    <a16:creationId xmlns:a16="http://schemas.microsoft.com/office/drawing/2014/main" id="{EC202C50-E880-418F-B6D4-4281BB5F7292}"/>
                  </a:ext>
                </a:extLst>
              </p:cNvPr>
              <p:cNvSpPr txBox="1">
                <a:spLocks noRot="1" noChangeAspect="1" noMove="1" noResize="1" noEditPoints="1" noAdjustHandles="1" noChangeArrowheads="1" noChangeShapeType="1" noTextEdit="1"/>
              </p:cNvSpPr>
              <p:nvPr/>
            </p:nvSpPr>
            <p:spPr>
              <a:xfrm>
                <a:off x="606005" y="3376717"/>
                <a:ext cx="439416" cy="307777"/>
              </a:xfrm>
              <a:prstGeom prst="rect">
                <a:avLst/>
              </a:prstGeom>
              <a:blipFill>
                <a:blip r:embed="rId5"/>
                <a:stretch>
                  <a:fillRect b="-2000"/>
                </a:stretch>
              </a:blipFill>
            </p:spPr>
            <p:txBody>
              <a:bodyPr/>
              <a:lstStyle/>
              <a:p>
                <a:r>
                  <a:rPr lang="en-US">
                    <a:noFill/>
                  </a:rPr>
                  <a:t> </a:t>
                </a:r>
              </a:p>
            </p:txBody>
          </p:sp>
        </mc:Fallback>
      </mc:AlternateContent>
      <p:cxnSp>
        <p:nvCxnSpPr>
          <p:cNvPr id="14" name="Straight Arrow Connector 13">
            <a:extLst>
              <a:ext uri="{FF2B5EF4-FFF2-40B4-BE49-F238E27FC236}">
                <a16:creationId xmlns:a16="http://schemas.microsoft.com/office/drawing/2014/main" id="{588112D9-33D8-4147-BD20-058ED0246C2F}"/>
              </a:ext>
            </a:extLst>
          </p:cNvPr>
          <p:cNvCxnSpPr/>
          <p:nvPr/>
        </p:nvCxnSpPr>
        <p:spPr>
          <a:xfrm rot="5400000">
            <a:off x="686949" y="3576310"/>
            <a:ext cx="1811436" cy="0"/>
          </a:xfrm>
          <a:prstGeom prst="straightConnector1">
            <a:avLst/>
          </a:prstGeom>
          <a:ln>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70F5102E-39C0-4491-A796-AC52D6ABBBF9}"/>
              </a:ext>
            </a:extLst>
          </p:cNvPr>
          <p:cNvSpPr txBox="1"/>
          <p:nvPr/>
        </p:nvSpPr>
        <p:spPr>
          <a:xfrm>
            <a:off x="1571637" y="3403914"/>
            <a:ext cx="266420" cy="307777"/>
          </a:xfrm>
          <a:prstGeom prst="rect">
            <a:avLst/>
          </a:prstGeom>
          <a:noFill/>
        </p:spPr>
        <p:txBody>
          <a:bodyPr wrap="none" rtlCol="0">
            <a:spAutoFit/>
          </a:bodyPr>
          <a:lstStyle/>
          <a:p>
            <a:r>
              <a:rPr lang="en-US" sz="1400">
                <a:solidFill>
                  <a:schemeClr val="accent4"/>
                </a:solidFill>
              </a:rPr>
              <a:t>L</a:t>
            </a:r>
            <a:endParaRPr lang="en-DE" sz="1400">
              <a:solidFill>
                <a:schemeClr val="accent4"/>
              </a:solidFill>
            </a:endParaRPr>
          </a:p>
        </p:txBody>
      </p:sp>
      <p:grpSp>
        <p:nvGrpSpPr>
          <p:cNvPr id="17" name="Group 16">
            <a:extLst>
              <a:ext uri="{FF2B5EF4-FFF2-40B4-BE49-F238E27FC236}">
                <a16:creationId xmlns:a16="http://schemas.microsoft.com/office/drawing/2014/main" id="{89E861CE-700B-4DE4-AB4C-ED00C56E3E6D}"/>
              </a:ext>
            </a:extLst>
          </p:cNvPr>
          <p:cNvGrpSpPr/>
          <p:nvPr/>
        </p:nvGrpSpPr>
        <p:grpSpPr>
          <a:xfrm>
            <a:off x="2026376" y="3083639"/>
            <a:ext cx="1045288" cy="891809"/>
            <a:chOff x="244644" y="4276268"/>
            <a:chExt cx="1045288" cy="891809"/>
          </a:xfrm>
        </p:grpSpPr>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643E91B6-F14A-441F-ACB0-179BA17FB9F5}"/>
                    </a:ext>
                  </a:extLst>
                </p:cNvPr>
                <p:cNvSpPr txBox="1"/>
                <p:nvPr/>
              </p:nvSpPr>
              <p:spPr>
                <a:xfrm>
                  <a:off x="244646" y="4276268"/>
                  <a:ext cx="1045286" cy="307777"/>
                </a:xfrm>
                <a:prstGeom prst="rect">
                  <a:avLst/>
                </a:prstGeom>
                <a:noFill/>
              </p:spPr>
              <p:txBody>
                <a:bodyPr wrap="none" rtlCol="0">
                  <a:spAutoFit/>
                </a:bodyPr>
                <a:lstStyle/>
                <a:p>
                  <a14:m>
                    <m:oMath xmlns:m="http://schemas.openxmlformats.org/officeDocument/2006/math">
                      <m:sSup>
                        <m:sSupPr>
                          <m:ctrlPr>
                            <a:rPr lang="en-US" sz="1400" i="1" smtClean="0">
                              <a:latin typeface="Cambria Math" panose="02040503050406030204" pitchFamily="18" charset="0"/>
                            </a:rPr>
                          </m:ctrlPr>
                        </m:sSupPr>
                        <m:e>
                          <m:r>
                            <a:rPr lang="en-US" sz="1400" i="1" smtClean="0">
                              <a:latin typeface="Cambria Math" panose="02040503050406030204" pitchFamily="18" charset="0"/>
                              <a:ea typeface="Cambria Math" panose="02040503050406030204" pitchFamily="18" charset="0"/>
                            </a:rPr>
                            <m:t>𝜎</m:t>
                          </m:r>
                        </m:e>
                        <m:sup>
                          <m:r>
                            <a:rPr lang="en-US" sz="1400" b="0" i="1" smtClean="0">
                              <a:latin typeface="Cambria Math" panose="02040503050406030204" pitchFamily="18" charset="0"/>
                            </a:rPr>
                            <m:t>′</m:t>
                          </m:r>
                        </m:sup>
                      </m:sSup>
                      <m:r>
                        <a:rPr lang="en-US" sz="1400" b="0" i="1" smtClean="0">
                          <a:latin typeface="Cambria Math" panose="02040503050406030204" pitchFamily="18" charset="0"/>
                        </a:rPr>
                        <m:t>+</m:t>
                      </m:r>
                      <m:r>
                        <a:rPr lang="en-US" sz="1400" i="1" dirty="0">
                          <a:solidFill>
                            <a:srgbClr val="0070C0"/>
                          </a:solidFill>
                          <a:latin typeface="Cambria Math" panose="02040503050406030204" pitchFamily="18" charset="0"/>
                          <a:ea typeface="Cambria Math" panose="02040503050406030204" pitchFamily="18" charset="0"/>
                        </a:rPr>
                        <m:t>𝜌</m:t>
                      </m:r>
                      <m:r>
                        <a:rPr lang="en-US" sz="1400" i="1" dirty="0">
                          <a:solidFill>
                            <a:srgbClr val="0070C0"/>
                          </a:solidFill>
                          <a:latin typeface="Cambria Math" panose="02040503050406030204" pitchFamily="18" charset="0"/>
                          <a:ea typeface="Cambria Math" panose="02040503050406030204" pitchFamily="18" charset="0"/>
                        </a:rPr>
                        <m:t>𝑔</m:t>
                      </m:r>
                    </m:oMath>
                  </a14:m>
                  <a:r>
                    <a:rPr lang="en-US" sz="1400">
                      <a:solidFill>
                        <a:srgbClr val="0070C0"/>
                      </a:solidFill>
                    </a:rPr>
                    <a:t> </a:t>
                  </a:r>
                  <a:r>
                    <a:rPr lang="en-US" sz="1400">
                      <a:solidFill>
                        <a:schemeClr val="accent4"/>
                      </a:solidFill>
                    </a:rPr>
                    <a:t>= 0</a:t>
                  </a:r>
                  <a:endParaRPr lang="en-DE" sz="1400">
                    <a:solidFill>
                      <a:schemeClr val="accent4"/>
                    </a:solidFill>
                  </a:endParaRPr>
                </a:p>
              </p:txBody>
            </p:sp>
          </mc:Choice>
          <mc:Fallback xmlns="">
            <p:sp>
              <p:nvSpPr>
                <p:cNvPr id="16" name="TextBox 15">
                  <a:extLst>
                    <a:ext uri="{FF2B5EF4-FFF2-40B4-BE49-F238E27FC236}">
                      <a16:creationId xmlns:a16="http://schemas.microsoft.com/office/drawing/2014/main" id="{643E91B6-F14A-441F-ACB0-179BA17FB9F5}"/>
                    </a:ext>
                  </a:extLst>
                </p:cNvPr>
                <p:cNvSpPr txBox="1">
                  <a:spLocks noRot="1" noChangeAspect="1" noMove="1" noResize="1" noEditPoints="1" noAdjustHandles="1" noChangeArrowheads="1" noChangeShapeType="1" noTextEdit="1"/>
                </p:cNvSpPr>
                <p:nvPr/>
              </p:nvSpPr>
              <p:spPr>
                <a:xfrm>
                  <a:off x="244646" y="4276268"/>
                  <a:ext cx="1045286" cy="307777"/>
                </a:xfrm>
                <a:prstGeom prst="rect">
                  <a:avLst/>
                </a:prstGeom>
                <a:blipFill>
                  <a:blip r:embed="rId6"/>
                  <a:stretch>
                    <a:fillRect t="-4000" r="-581"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9" name="TextBox 78">
                  <a:extLst>
                    <a:ext uri="{FF2B5EF4-FFF2-40B4-BE49-F238E27FC236}">
                      <a16:creationId xmlns:a16="http://schemas.microsoft.com/office/drawing/2014/main" id="{69BDADE0-9272-473F-87AD-EDE3DD3B1878}"/>
                    </a:ext>
                  </a:extLst>
                </p:cNvPr>
                <p:cNvSpPr txBox="1"/>
                <p:nvPr/>
              </p:nvSpPr>
              <p:spPr>
                <a:xfrm>
                  <a:off x="244645" y="4582028"/>
                  <a:ext cx="768993"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400" i="1" smtClean="0">
                            <a:latin typeface="Cambria Math" panose="02040503050406030204" pitchFamily="18" charset="0"/>
                            <a:ea typeface="Cambria Math" panose="02040503050406030204" pitchFamily="18" charset="0"/>
                          </a:rPr>
                          <m:t>𝜎</m:t>
                        </m:r>
                        <m:r>
                          <a:rPr lang="en-US" sz="1400" b="0" i="1" smtClean="0">
                            <a:latin typeface="Cambria Math" panose="02040503050406030204" pitchFamily="18" charset="0"/>
                            <a:ea typeface="Cambria Math" panose="02040503050406030204" pitchFamily="18" charset="0"/>
                          </a:rPr>
                          <m:t>=</m:t>
                        </m:r>
                        <m:r>
                          <a:rPr lang="en-US" sz="1400" b="0" i="1" smtClean="0">
                            <a:latin typeface="Cambria Math" panose="02040503050406030204" pitchFamily="18" charset="0"/>
                            <a:ea typeface="Cambria Math" panose="02040503050406030204" pitchFamily="18" charset="0"/>
                          </a:rPr>
                          <m:t>𝐸</m:t>
                        </m:r>
                        <m:r>
                          <a:rPr lang="en-US" sz="1400" b="0" i="1" smtClean="0">
                            <a:latin typeface="Cambria Math" panose="02040503050406030204" pitchFamily="18" charset="0"/>
                            <a:ea typeface="Cambria Math" panose="02040503050406030204" pitchFamily="18" charset="0"/>
                          </a:rPr>
                          <m:t>𝜀</m:t>
                        </m:r>
                      </m:oMath>
                    </m:oMathPara>
                  </a14:m>
                  <a:endParaRPr lang="en-DE" sz="1400">
                    <a:solidFill>
                      <a:schemeClr val="accent4"/>
                    </a:solidFill>
                  </a:endParaRPr>
                </a:p>
              </p:txBody>
            </p:sp>
          </mc:Choice>
          <mc:Fallback xmlns="">
            <p:sp>
              <p:nvSpPr>
                <p:cNvPr id="79" name="TextBox 78">
                  <a:extLst>
                    <a:ext uri="{FF2B5EF4-FFF2-40B4-BE49-F238E27FC236}">
                      <a16:creationId xmlns:a16="http://schemas.microsoft.com/office/drawing/2014/main" id="{69BDADE0-9272-473F-87AD-EDE3DD3B1878}"/>
                    </a:ext>
                  </a:extLst>
                </p:cNvPr>
                <p:cNvSpPr txBox="1">
                  <a:spLocks noRot="1" noChangeAspect="1" noMove="1" noResize="1" noEditPoints="1" noAdjustHandles="1" noChangeArrowheads="1" noChangeShapeType="1" noTextEdit="1"/>
                </p:cNvSpPr>
                <p:nvPr/>
              </p:nvSpPr>
              <p:spPr>
                <a:xfrm>
                  <a:off x="244645" y="4582028"/>
                  <a:ext cx="768993" cy="307777"/>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C5884EB3-B3FE-43AA-BF9C-DABF32A19BF2}"/>
                    </a:ext>
                  </a:extLst>
                </p:cNvPr>
                <p:cNvSpPr txBox="1"/>
                <p:nvPr/>
              </p:nvSpPr>
              <p:spPr>
                <a:xfrm>
                  <a:off x="244644" y="4860300"/>
                  <a:ext cx="707694"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400" i="1" smtClean="0">
                            <a:latin typeface="Cambria Math" panose="02040503050406030204" pitchFamily="18" charset="0"/>
                            <a:ea typeface="Cambria Math" panose="02040503050406030204" pitchFamily="18" charset="0"/>
                          </a:rPr>
                          <m:t>𝜀</m:t>
                        </m:r>
                        <m:r>
                          <a:rPr lang="en-US" sz="1400" b="0" i="1" smtClean="0">
                            <a:latin typeface="Cambria Math" panose="02040503050406030204" pitchFamily="18" charset="0"/>
                            <a:ea typeface="Cambria Math" panose="02040503050406030204" pitchFamily="18" charset="0"/>
                          </a:rPr>
                          <m:t>=</m:t>
                        </m:r>
                        <m:sSup>
                          <m:sSupPr>
                            <m:ctrlPr>
                              <a:rPr lang="en-US" sz="1400" i="1">
                                <a:latin typeface="Cambria Math" panose="02040503050406030204" pitchFamily="18" charset="0"/>
                              </a:rPr>
                            </m:ctrlPr>
                          </m:sSupPr>
                          <m:e>
                            <m:r>
                              <a:rPr lang="en-US" sz="1400" b="0" i="1" smtClean="0">
                                <a:latin typeface="Cambria Math" panose="02040503050406030204" pitchFamily="18" charset="0"/>
                                <a:ea typeface="Cambria Math" panose="02040503050406030204" pitchFamily="18" charset="0"/>
                              </a:rPr>
                              <m:t>𝑢</m:t>
                            </m:r>
                          </m:e>
                          <m:sup>
                            <m:r>
                              <a:rPr lang="en-US" sz="1400" i="1">
                                <a:latin typeface="Cambria Math" panose="02040503050406030204" pitchFamily="18" charset="0"/>
                              </a:rPr>
                              <m:t>′</m:t>
                            </m:r>
                          </m:sup>
                        </m:sSup>
                      </m:oMath>
                    </m:oMathPara>
                  </a14:m>
                  <a:endParaRPr lang="en-DE" sz="1400">
                    <a:solidFill>
                      <a:schemeClr val="accent4"/>
                    </a:solidFill>
                  </a:endParaRPr>
                </a:p>
              </p:txBody>
            </p:sp>
          </mc:Choice>
          <mc:Fallback xmlns="">
            <p:sp>
              <p:nvSpPr>
                <p:cNvPr id="97" name="TextBox 96">
                  <a:extLst>
                    <a:ext uri="{FF2B5EF4-FFF2-40B4-BE49-F238E27FC236}">
                      <a16:creationId xmlns:a16="http://schemas.microsoft.com/office/drawing/2014/main" id="{C5884EB3-B3FE-43AA-BF9C-DABF32A19BF2}"/>
                    </a:ext>
                  </a:extLst>
                </p:cNvPr>
                <p:cNvSpPr txBox="1">
                  <a:spLocks noRot="1" noChangeAspect="1" noMove="1" noResize="1" noEditPoints="1" noAdjustHandles="1" noChangeArrowheads="1" noChangeShapeType="1" noTextEdit="1"/>
                </p:cNvSpPr>
                <p:nvPr/>
              </p:nvSpPr>
              <p:spPr>
                <a:xfrm>
                  <a:off x="244644" y="4860300"/>
                  <a:ext cx="707694" cy="307777"/>
                </a:xfrm>
                <a:prstGeom prst="rect">
                  <a:avLst/>
                </a:prstGeom>
                <a:blipFill>
                  <a:blip r:embed="rId8"/>
                  <a:stretch>
                    <a:fillRect/>
                  </a:stretch>
                </a:blipFill>
              </p:spPr>
              <p:txBody>
                <a:bodyPr/>
                <a:lstStyle/>
                <a:p>
                  <a:r>
                    <a:rPr lang="en-US">
                      <a:noFill/>
                    </a:rPr>
                    <a:t> </a:t>
                  </a:r>
                </a:p>
              </p:txBody>
            </p:sp>
          </mc:Fallback>
        </mc:AlternateContent>
      </p:grpSp>
      <p:sp>
        <p:nvSpPr>
          <p:cNvPr id="18" name="Rectangle 17">
            <a:extLst>
              <a:ext uri="{FF2B5EF4-FFF2-40B4-BE49-F238E27FC236}">
                <a16:creationId xmlns:a16="http://schemas.microsoft.com/office/drawing/2014/main" id="{22458D82-E57B-401F-A12C-4B9B3AC10E52}"/>
              </a:ext>
            </a:extLst>
          </p:cNvPr>
          <p:cNvSpPr/>
          <p:nvPr/>
        </p:nvSpPr>
        <p:spPr>
          <a:xfrm>
            <a:off x="1963782" y="3083639"/>
            <a:ext cx="2027811" cy="88208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Brace 18">
            <a:extLst>
              <a:ext uri="{FF2B5EF4-FFF2-40B4-BE49-F238E27FC236}">
                <a16:creationId xmlns:a16="http://schemas.microsoft.com/office/drawing/2014/main" id="{35319E58-8057-42CB-A3E4-B148ED31258A}"/>
              </a:ext>
            </a:extLst>
          </p:cNvPr>
          <p:cNvSpPr/>
          <p:nvPr/>
        </p:nvSpPr>
        <p:spPr>
          <a:xfrm>
            <a:off x="4052912" y="3083639"/>
            <a:ext cx="104357" cy="88208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98" name="TextBox 97">
                <a:extLst>
                  <a:ext uri="{FF2B5EF4-FFF2-40B4-BE49-F238E27FC236}">
                    <a16:creationId xmlns:a16="http://schemas.microsoft.com/office/drawing/2014/main" id="{5AF5E0B3-5CD3-4B31-830E-0B4BEA1D7CCD}"/>
                  </a:ext>
                </a:extLst>
              </p:cNvPr>
              <p:cNvSpPr txBox="1"/>
              <p:nvPr/>
            </p:nvSpPr>
            <p:spPr>
              <a:xfrm>
                <a:off x="4118291" y="3356467"/>
                <a:ext cx="671735"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400" b="1" i="1" smtClean="0">
                          <a:latin typeface="Cambria Math" panose="02040503050406030204" pitchFamily="18" charset="0"/>
                          <a:ea typeface="Cambria Math" panose="02040503050406030204" pitchFamily="18" charset="0"/>
                        </a:rPr>
                        <m:t>𝒖</m:t>
                      </m:r>
                      <m:d>
                        <m:dPr>
                          <m:ctrlPr>
                            <a:rPr lang="en-US" sz="1400" b="1" i="1" smtClean="0">
                              <a:latin typeface="Cambria Math" panose="02040503050406030204" pitchFamily="18" charset="0"/>
                              <a:ea typeface="Cambria Math" panose="02040503050406030204" pitchFamily="18" charset="0"/>
                            </a:rPr>
                          </m:ctrlPr>
                        </m:dPr>
                        <m:e>
                          <m:r>
                            <a:rPr lang="en-US" sz="1400" b="1" i="1" smtClean="0">
                              <a:latin typeface="Cambria Math" panose="02040503050406030204" pitchFamily="18" charset="0"/>
                              <a:ea typeface="Cambria Math" panose="02040503050406030204" pitchFamily="18" charset="0"/>
                            </a:rPr>
                            <m:t>𝒙</m:t>
                          </m:r>
                        </m:e>
                      </m:d>
                      <m:r>
                        <a:rPr lang="en-US" sz="1400" b="1" i="1" smtClean="0">
                          <a:latin typeface="Cambria Math" panose="02040503050406030204" pitchFamily="18" charset="0"/>
                          <a:ea typeface="Cambria Math" panose="02040503050406030204" pitchFamily="18" charset="0"/>
                        </a:rPr>
                        <m:t>?</m:t>
                      </m:r>
                    </m:oMath>
                  </m:oMathPara>
                </a14:m>
                <a:endParaRPr lang="en-US" sz="1400" b="1"/>
              </a:p>
            </p:txBody>
          </p:sp>
        </mc:Choice>
        <mc:Fallback xmlns="">
          <p:sp>
            <p:nvSpPr>
              <p:cNvPr id="98" name="TextBox 97">
                <a:extLst>
                  <a:ext uri="{FF2B5EF4-FFF2-40B4-BE49-F238E27FC236}">
                    <a16:creationId xmlns:a16="http://schemas.microsoft.com/office/drawing/2014/main" id="{5AF5E0B3-5CD3-4B31-830E-0B4BEA1D7CCD}"/>
                  </a:ext>
                </a:extLst>
              </p:cNvPr>
              <p:cNvSpPr txBox="1">
                <a:spLocks noRot="1" noChangeAspect="1" noMove="1" noResize="1" noEditPoints="1" noAdjustHandles="1" noChangeArrowheads="1" noChangeShapeType="1" noTextEdit="1"/>
              </p:cNvSpPr>
              <p:nvPr/>
            </p:nvSpPr>
            <p:spPr>
              <a:xfrm>
                <a:off x="4118291" y="3356467"/>
                <a:ext cx="671735" cy="307777"/>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9" name="TextBox 98">
                <a:extLst>
                  <a:ext uri="{FF2B5EF4-FFF2-40B4-BE49-F238E27FC236}">
                    <a16:creationId xmlns:a16="http://schemas.microsoft.com/office/drawing/2014/main" id="{F39963AD-F058-4EB7-B7E8-E6B2A6C4FD35}"/>
                  </a:ext>
                </a:extLst>
              </p:cNvPr>
              <p:cNvSpPr txBox="1"/>
              <p:nvPr/>
            </p:nvSpPr>
            <p:spPr>
              <a:xfrm>
                <a:off x="1818509" y="4450395"/>
                <a:ext cx="1148490"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400" b="0" i="1" smtClean="0">
                          <a:latin typeface="Cambria Math" panose="02040503050406030204" pitchFamily="18" charset="0"/>
                          <a:ea typeface="Cambria Math" panose="02040503050406030204" pitchFamily="18" charset="0"/>
                        </a:rPr>
                        <m:t>𝑢</m:t>
                      </m:r>
                      <m:d>
                        <m:dPr>
                          <m:ctrlPr>
                            <a:rPr lang="en-US" sz="1400" b="0" i="1" smtClean="0">
                              <a:latin typeface="Cambria Math" panose="02040503050406030204" pitchFamily="18" charset="0"/>
                              <a:ea typeface="Cambria Math" panose="02040503050406030204" pitchFamily="18" charset="0"/>
                            </a:rPr>
                          </m:ctrlPr>
                        </m:dPr>
                        <m:e>
                          <m:r>
                            <a:rPr lang="en-US" sz="1400" b="0" i="1" smtClean="0">
                              <a:latin typeface="Cambria Math" panose="02040503050406030204" pitchFamily="18" charset="0"/>
                              <a:ea typeface="Cambria Math" panose="02040503050406030204" pitchFamily="18" charset="0"/>
                            </a:rPr>
                            <m:t>0</m:t>
                          </m:r>
                        </m:e>
                      </m:d>
                      <m:r>
                        <a:rPr lang="en-US" sz="1400" b="0" i="1" smtClean="0">
                          <a:latin typeface="Cambria Math" panose="02040503050406030204" pitchFamily="18" charset="0"/>
                          <a:ea typeface="Cambria Math" panose="02040503050406030204" pitchFamily="18" charset="0"/>
                        </a:rPr>
                        <m:t>=0</m:t>
                      </m:r>
                    </m:oMath>
                  </m:oMathPara>
                </a14:m>
                <a:endParaRPr lang="en-US" sz="1400"/>
              </a:p>
            </p:txBody>
          </p:sp>
        </mc:Choice>
        <mc:Fallback xmlns="">
          <p:sp>
            <p:nvSpPr>
              <p:cNvPr id="99" name="TextBox 98">
                <a:extLst>
                  <a:ext uri="{FF2B5EF4-FFF2-40B4-BE49-F238E27FC236}">
                    <a16:creationId xmlns:a16="http://schemas.microsoft.com/office/drawing/2014/main" id="{F39963AD-F058-4EB7-B7E8-E6B2A6C4FD35}"/>
                  </a:ext>
                </a:extLst>
              </p:cNvPr>
              <p:cNvSpPr txBox="1">
                <a:spLocks noRot="1" noChangeAspect="1" noMove="1" noResize="1" noEditPoints="1" noAdjustHandles="1" noChangeArrowheads="1" noChangeShapeType="1" noTextEdit="1"/>
              </p:cNvSpPr>
              <p:nvPr/>
            </p:nvSpPr>
            <p:spPr>
              <a:xfrm>
                <a:off x="1818509" y="4450395"/>
                <a:ext cx="1148490" cy="307777"/>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0" name="TextBox 99">
                <a:extLst>
                  <a:ext uri="{FF2B5EF4-FFF2-40B4-BE49-F238E27FC236}">
                    <a16:creationId xmlns:a16="http://schemas.microsoft.com/office/drawing/2014/main" id="{5E51121C-852A-4A89-8B4D-047FFBE98B8F}"/>
                  </a:ext>
                </a:extLst>
              </p:cNvPr>
              <p:cNvSpPr txBox="1"/>
              <p:nvPr/>
            </p:nvSpPr>
            <p:spPr>
              <a:xfrm>
                <a:off x="1745183" y="4773917"/>
                <a:ext cx="2443631"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400" i="1" smtClean="0">
                          <a:latin typeface="Cambria Math" panose="02040503050406030204" pitchFamily="18" charset="0"/>
                          <a:ea typeface="Cambria Math" panose="02040503050406030204" pitchFamily="18" charset="0"/>
                        </a:rPr>
                        <m:t>𝜎</m:t>
                      </m:r>
                      <m:d>
                        <m:dPr>
                          <m:ctrlPr>
                            <a:rPr lang="en-US" sz="1400" b="0" i="1" smtClean="0">
                              <a:latin typeface="Cambria Math" panose="02040503050406030204" pitchFamily="18" charset="0"/>
                              <a:ea typeface="Cambria Math" panose="02040503050406030204" pitchFamily="18" charset="0"/>
                            </a:rPr>
                          </m:ctrlPr>
                        </m:dPr>
                        <m:e>
                          <m:r>
                            <a:rPr lang="en-US" sz="1400" b="0" i="1" smtClean="0">
                              <a:solidFill>
                                <a:schemeClr val="accent4"/>
                              </a:solidFill>
                              <a:latin typeface="Cambria Math" panose="02040503050406030204" pitchFamily="18" charset="0"/>
                              <a:ea typeface="Cambria Math" panose="02040503050406030204" pitchFamily="18" charset="0"/>
                            </a:rPr>
                            <m:t>𝐿</m:t>
                          </m:r>
                        </m:e>
                      </m:d>
                      <m:r>
                        <a:rPr lang="en-US" sz="1400" b="0" i="1" smtClean="0">
                          <a:latin typeface="Cambria Math" panose="02040503050406030204" pitchFamily="18" charset="0"/>
                          <a:ea typeface="Cambria Math" panose="02040503050406030204" pitchFamily="18" charset="0"/>
                        </a:rPr>
                        <m:t>=</m:t>
                      </m:r>
                      <m:r>
                        <a:rPr lang="en-US" sz="1400" i="1">
                          <a:solidFill>
                            <a:srgbClr val="FF0000"/>
                          </a:solidFill>
                          <a:latin typeface="Cambria Math" panose="02040503050406030204" pitchFamily="18" charset="0"/>
                          <a:ea typeface="Cambria Math" panose="02040503050406030204" pitchFamily="18" charset="0"/>
                        </a:rPr>
                        <m:t>𝑃</m:t>
                      </m:r>
                      <m:r>
                        <a:rPr lang="en-US" sz="1400" i="1" smtClean="0">
                          <a:solidFill>
                            <a:schemeClr val="tx1"/>
                          </a:solidFill>
                          <a:latin typeface="Cambria Math" panose="02040503050406030204" pitchFamily="18" charset="0"/>
                          <a:ea typeface="Cambria Math" panose="02040503050406030204" pitchFamily="18" charset="0"/>
                        </a:rPr>
                        <m:t>⇒</m:t>
                      </m:r>
                      <m:r>
                        <a:rPr lang="en-US" sz="1400" i="1">
                          <a:latin typeface="Cambria Math" panose="02040503050406030204" pitchFamily="18" charset="0"/>
                          <a:ea typeface="Cambria Math" panose="02040503050406030204" pitchFamily="18" charset="0"/>
                        </a:rPr>
                        <m:t>𝐸</m:t>
                      </m:r>
                      <m:sSup>
                        <m:sSupPr>
                          <m:ctrlPr>
                            <a:rPr lang="en-US" sz="1400" i="1">
                              <a:latin typeface="Cambria Math" panose="02040503050406030204" pitchFamily="18" charset="0"/>
                            </a:rPr>
                          </m:ctrlPr>
                        </m:sSupPr>
                        <m:e>
                          <m:r>
                            <a:rPr lang="en-US" sz="1400" i="1">
                              <a:latin typeface="Cambria Math" panose="02040503050406030204" pitchFamily="18" charset="0"/>
                              <a:ea typeface="Cambria Math" panose="02040503050406030204" pitchFamily="18" charset="0"/>
                            </a:rPr>
                            <m:t>𝑢</m:t>
                          </m:r>
                        </m:e>
                        <m:sup>
                          <m:r>
                            <a:rPr lang="en-US" sz="1400" i="1">
                              <a:latin typeface="Cambria Math" panose="02040503050406030204" pitchFamily="18" charset="0"/>
                            </a:rPr>
                            <m:t>′</m:t>
                          </m:r>
                        </m:sup>
                      </m:sSup>
                      <m:d>
                        <m:dPr>
                          <m:ctrlPr>
                            <a:rPr lang="en-US" sz="1400" i="1">
                              <a:latin typeface="Cambria Math" panose="02040503050406030204" pitchFamily="18" charset="0"/>
                              <a:ea typeface="Cambria Math" panose="02040503050406030204" pitchFamily="18" charset="0"/>
                            </a:rPr>
                          </m:ctrlPr>
                        </m:dPr>
                        <m:e>
                          <m:r>
                            <a:rPr lang="en-US" sz="1400" i="1">
                              <a:solidFill>
                                <a:schemeClr val="accent4"/>
                              </a:solidFill>
                              <a:latin typeface="Cambria Math" panose="02040503050406030204" pitchFamily="18" charset="0"/>
                              <a:ea typeface="Cambria Math" panose="02040503050406030204" pitchFamily="18" charset="0"/>
                            </a:rPr>
                            <m:t>𝐿</m:t>
                          </m:r>
                        </m:e>
                      </m:d>
                      <m:r>
                        <a:rPr lang="en-US" sz="1400" i="1">
                          <a:latin typeface="Cambria Math" panose="02040503050406030204" pitchFamily="18" charset="0"/>
                          <a:ea typeface="Cambria Math" panose="02040503050406030204" pitchFamily="18" charset="0"/>
                        </a:rPr>
                        <m:t>=</m:t>
                      </m:r>
                      <m:r>
                        <a:rPr lang="en-US" sz="1400" i="1">
                          <a:solidFill>
                            <a:srgbClr val="FF0000"/>
                          </a:solidFill>
                          <a:latin typeface="Cambria Math" panose="02040503050406030204" pitchFamily="18" charset="0"/>
                          <a:ea typeface="Cambria Math" panose="02040503050406030204" pitchFamily="18" charset="0"/>
                        </a:rPr>
                        <m:t>𝑃</m:t>
                      </m:r>
                    </m:oMath>
                  </m:oMathPara>
                </a14:m>
                <a:endParaRPr lang="en-US" sz="1400"/>
              </a:p>
            </p:txBody>
          </p:sp>
        </mc:Choice>
        <mc:Fallback xmlns="">
          <p:sp>
            <p:nvSpPr>
              <p:cNvPr id="100" name="TextBox 99">
                <a:extLst>
                  <a:ext uri="{FF2B5EF4-FFF2-40B4-BE49-F238E27FC236}">
                    <a16:creationId xmlns:a16="http://schemas.microsoft.com/office/drawing/2014/main" id="{5E51121C-852A-4A89-8B4D-047FFBE98B8F}"/>
                  </a:ext>
                </a:extLst>
              </p:cNvPr>
              <p:cNvSpPr txBox="1">
                <a:spLocks noRot="1" noChangeAspect="1" noMove="1" noResize="1" noEditPoints="1" noAdjustHandles="1" noChangeArrowheads="1" noChangeShapeType="1" noTextEdit="1"/>
              </p:cNvSpPr>
              <p:nvPr/>
            </p:nvSpPr>
            <p:spPr>
              <a:xfrm>
                <a:off x="1745183" y="4773917"/>
                <a:ext cx="2443631" cy="307777"/>
              </a:xfrm>
              <a:prstGeom prst="rect">
                <a:avLst/>
              </a:prstGeom>
              <a:blipFill>
                <a:blip r:embed="rId11"/>
                <a:stretch>
                  <a:fillRect/>
                </a:stretch>
              </a:blipFill>
            </p:spPr>
            <p:txBody>
              <a:bodyPr/>
              <a:lstStyle/>
              <a:p>
                <a:r>
                  <a:rPr lang="en-US">
                    <a:noFill/>
                  </a:rPr>
                  <a:t> </a:t>
                </a:r>
              </a:p>
            </p:txBody>
          </p:sp>
        </mc:Fallback>
      </mc:AlternateContent>
      <p:sp>
        <p:nvSpPr>
          <p:cNvPr id="103" name="Rectangle 102">
            <a:extLst>
              <a:ext uri="{FF2B5EF4-FFF2-40B4-BE49-F238E27FC236}">
                <a16:creationId xmlns:a16="http://schemas.microsoft.com/office/drawing/2014/main" id="{13A8F953-BC66-4252-9822-D700A7CDA80B}"/>
              </a:ext>
            </a:extLst>
          </p:cNvPr>
          <p:cNvSpPr/>
          <p:nvPr/>
        </p:nvSpPr>
        <p:spPr>
          <a:xfrm>
            <a:off x="1991091" y="4418126"/>
            <a:ext cx="1998682" cy="73972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AAC5332C-1CC1-49BD-9E88-ED1E6CDEAB75}"/>
              </a:ext>
            </a:extLst>
          </p:cNvPr>
          <p:cNvSpPr txBox="1"/>
          <p:nvPr/>
        </p:nvSpPr>
        <p:spPr>
          <a:xfrm>
            <a:off x="5285444" y="2731884"/>
            <a:ext cx="1971117" cy="276999"/>
          </a:xfrm>
          <a:prstGeom prst="rect">
            <a:avLst/>
          </a:prstGeom>
          <a:noFill/>
        </p:spPr>
        <p:txBody>
          <a:bodyPr wrap="none" rtlCol="0">
            <a:spAutoFit/>
          </a:bodyPr>
          <a:lstStyle/>
          <a:p>
            <a:r>
              <a:rPr lang="en-US" sz="1200" b="1" i="1"/>
              <a:t>Partial differential equation</a:t>
            </a:r>
          </a:p>
        </p:txBody>
      </p:sp>
      <p:cxnSp>
        <p:nvCxnSpPr>
          <p:cNvPr id="30" name="Straight Arrow Connector 29">
            <a:extLst>
              <a:ext uri="{FF2B5EF4-FFF2-40B4-BE49-F238E27FC236}">
                <a16:creationId xmlns:a16="http://schemas.microsoft.com/office/drawing/2014/main" id="{2602FFC9-C9FA-4943-AE70-75209B1C10E8}"/>
              </a:ext>
            </a:extLst>
          </p:cNvPr>
          <p:cNvCxnSpPr>
            <a:cxnSpLocks/>
            <a:stCxn id="16" idx="3"/>
          </p:cNvCxnSpPr>
          <p:nvPr/>
        </p:nvCxnSpPr>
        <p:spPr>
          <a:xfrm>
            <a:off x="3071664" y="3237528"/>
            <a:ext cx="2080453" cy="567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8" name="TextBox 107">
                <a:extLst>
                  <a:ext uri="{FF2B5EF4-FFF2-40B4-BE49-F238E27FC236}">
                    <a16:creationId xmlns:a16="http://schemas.microsoft.com/office/drawing/2014/main" id="{457F1D0D-DF1B-4A8D-98DD-4AA593ED47BC}"/>
                  </a:ext>
                </a:extLst>
              </p:cNvPr>
              <p:cNvSpPr txBox="1"/>
              <p:nvPr/>
            </p:nvSpPr>
            <p:spPr>
              <a:xfrm>
                <a:off x="5317793" y="3083854"/>
                <a:ext cx="1082861" cy="428131"/>
              </a:xfrm>
              <a:prstGeom prst="rect">
                <a:avLst/>
              </a:prstGeom>
              <a:noFill/>
            </p:spPr>
            <p:txBody>
              <a:bodyPr wrap="none" rtlCol="0">
                <a:spAutoFit/>
              </a:bodyPr>
              <a:lstStyle/>
              <a:p>
                <a14:m>
                  <m:oMath xmlns:m="http://schemas.openxmlformats.org/officeDocument/2006/math">
                    <m:f>
                      <m:fPr>
                        <m:ctrlPr>
                          <a:rPr lang="en-US" sz="1400" i="1" smtClean="0">
                            <a:latin typeface="Cambria Math" panose="02040503050406030204" pitchFamily="18" charset="0"/>
                          </a:rPr>
                        </m:ctrlPr>
                      </m:fPr>
                      <m:num>
                        <m:sSup>
                          <m:sSupPr>
                            <m:ctrlPr>
                              <a:rPr lang="en-US" sz="1400" i="1">
                                <a:latin typeface="Cambria Math" panose="02040503050406030204" pitchFamily="18" charset="0"/>
                              </a:rPr>
                            </m:ctrlPr>
                          </m:sSupPr>
                          <m:e>
                            <m:r>
                              <a:rPr lang="en-US" sz="1400" i="1">
                                <a:latin typeface="Cambria Math" panose="02040503050406030204" pitchFamily="18" charset="0"/>
                              </a:rPr>
                              <m:t>𝑑</m:t>
                            </m:r>
                            <m:r>
                              <a:rPr lang="en-US" sz="1400" i="1">
                                <a:latin typeface="Cambria Math" panose="02040503050406030204" pitchFamily="18" charset="0"/>
                              </a:rPr>
                              <m:t>(</m:t>
                            </m:r>
                            <m:r>
                              <a:rPr lang="en-US" sz="1400" i="1">
                                <a:latin typeface="Cambria Math" panose="02040503050406030204" pitchFamily="18" charset="0"/>
                              </a:rPr>
                              <m:t>𝐸𝑢</m:t>
                            </m:r>
                          </m:e>
                          <m:sup>
                            <m:r>
                              <a:rPr lang="en-US" sz="1400" i="1">
                                <a:latin typeface="Cambria Math" panose="02040503050406030204" pitchFamily="18" charset="0"/>
                              </a:rPr>
                              <m:t>′</m:t>
                            </m:r>
                          </m:sup>
                        </m:sSup>
                        <m:r>
                          <a:rPr lang="en-US" sz="1400" i="1">
                            <a:latin typeface="Cambria Math" panose="02040503050406030204" pitchFamily="18" charset="0"/>
                          </a:rPr>
                          <m:t>)</m:t>
                        </m:r>
                      </m:num>
                      <m:den>
                        <m:r>
                          <a:rPr lang="en-US" sz="1400" b="0" i="1" smtClean="0">
                            <a:latin typeface="Cambria Math" panose="02040503050406030204" pitchFamily="18" charset="0"/>
                          </a:rPr>
                          <m:t>𝑑𝑥</m:t>
                        </m:r>
                      </m:den>
                    </m:f>
                  </m:oMath>
                </a14:m>
                <a:r>
                  <a:rPr lang="en-US" sz="1400">
                    <a:solidFill>
                      <a:srgbClr val="0070C0"/>
                    </a:solidFill>
                  </a:rPr>
                  <a:t> </a:t>
                </a:r>
                <a:r>
                  <a:rPr lang="en-US" sz="1400">
                    <a:solidFill>
                      <a:schemeClr val="accent4"/>
                    </a:solidFill>
                  </a:rPr>
                  <a:t>= - </a:t>
                </a:r>
                <a14:m>
                  <m:oMath xmlns:m="http://schemas.openxmlformats.org/officeDocument/2006/math">
                    <m:r>
                      <a:rPr lang="en-US" sz="1400" i="1" dirty="0">
                        <a:solidFill>
                          <a:srgbClr val="0070C0"/>
                        </a:solidFill>
                        <a:latin typeface="Cambria Math" panose="02040503050406030204" pitchFamily="18" charset="0"/>
                        <a:ea typeface="Cambria Math" panose="02040503050406030204" pitchFamily="18" charset="0"/>
                      </a:rPr>
                      <m:t>𝜌</m:t>
                    </m:r>
                    <m:r>
                      <a:rPr lang="en-US" sz="1400" i="1" dirty="0">
                        <a:solidFill>
                          <a:srgbClr val="0070C0"/>
                        </a:solidFill>
                        <a:latin typeface="Cambria Math" panose="02040503050406030204" pitchFamily="18" charset="0"/>
                        <a:ea typeface="Cambria Math" panose="02040503050406030204" pitchFamily="18" charset="0"/>
                      </a:rPr>
                      <m:t>𝑔</m:t>
                    </m:r>
                  </m:oMath>
                </a14:m>
                <a:endParaRPr lang="en-DE" sz="1400">
                  <a:solidFill>
                    <a:schemeClr val="accent4"/>
                  </a:solidFill>
                </a:endParaRPr>
              </a:p>
            </p:txBody>
          </p:sp>
        </mc:Choice>
        <mc:Fallback xmlns="">
          <p:sp>
            <p:nvSpPr>
              <p:cNvPr id="108" name="TextBox 107">
                <a:extLst>
                  <a:ext uri="{FF2B5EF4-FFF2-40B4-BE49-F238E27FC236}">
                    <a16:creationId xmlns:a16="http://schemas.microsoft.com/office/drawing/2014/main" id="{457F1D0D-DF1B-4A8D-98DD-4AA593ED47BC}"/>
                  </a:ext>
                </a:extLst>
              </p:cNvPr>
              <p:cNvSpPr txBox="1">
                <a:spLocks noRot="1" noChangeAspect="1" noMove="1" noResize="1" noEditPoints="1" noAdjustHandles="1" noChangeArrowheads="1" noChangeShapeType="1" noTextEdit="1"/>
              </p:cNvSpPr>
              <p:nvPr/>
            </p:nvSpPr>
            <p:spPr>
              <a:xfrm>
                <a:off x="5317793" y="3083854"/>
                <a:ext cx="1082861" cy="428131"/>
              </a:xfrm>
              <a:prstGeom prst="rect">
                <a:avLst/>
              </a:prstGeom>
              <a:blipFill>
                <a:blip r:embed="rId12"/>
                <a:stretch>
                  <a:fillRect b="-42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9" name="TextBox 108">
                <a:extLst>
                  <a:ext uri="{FF2B5EF4-FFF2-40B4-BE49-F238E27FC236}">
                    <a16:creationId xmlns:a16="http://schemas.microsoft.com/office/drawing/2014/main" id="{BF2BEB06-CCFC-444F-94DF-2418E2E0DAD8}"/>
                  </a:ext>
                </a:extLst>
              </p:cNvPr>
              <p:cNvSpPr txBox="1"/>
              <p:nvPr/>
            </p:nvSpPr>
            <p:spPr>
              <a:xfrm>
                <a:off x="5317793" y="3510356"/>
                <a:ext cx="1501180" cy="307777"/>
              </a:xfrm>
              <a:prstGeom prst="rect">
                <a:avLst/>
              </a:prstGeom>
              <a:noFill/>
            </p:spPr>
            <p:txBody>
              <a:bodyPr wrap="none" rtlCol="0">
                <a:spAutoFit/>
              </a:bodyPr>
              <a:lstStyle/>
              <a:p>
                <a14:m>
                  <m:oMath xmlns:m="http://schemas.openxmlformats.org/officeDocument/2006/math">
                    <m:sSup>
                      <m:sSupPr>
                        <m:ctrlPr>
                          <a:rPr lang="en-US" sz="1400" i="1" smtClean="0">
                            <a:latin typeface="Cambria Math" panose="02040503050406030204" pitchFamily="18" charset="0"/>
                          </a:rPr>
                        </m:ctrlPr>
                      </m:sSupPr>
                      <m:e>
                        <m:r>
                          <a:rPr lang="en-US" sz="1400" i="1">
                            <a:latin typeface="Cambria Math" panose="02040503050406030204" pitchFamily="18" charset="0"/>
                          </a:rPr>
                          <m:t>𝐸𝑢</m:t>
                        </m:r>
                      </m:e>
                      <m:sup>
                        <m:r>
                          <a:rPr lang="en-US" sz="1400" i="1">
                            <a:latin typeface="Cambria Math" panose="02040503050406030204" pitchFamily="18" charset="0"/>
                          </a:rPr>
                          <m:t>′</m:t>
                        </m:r>
                      </m:sup>
                    </m:sSup>
                    <m:r>
                      <a:rPr lang="en-US" sz="1400" i="1">
                        <a:latin typeface="Cambria Math" panose="02040503050406030204" pitchFamily="18" charset="0"/>
                      </a:rPr>
                      <m:t> </m:t>
                    </m:r>
                  </m:oMath>
                </a14:m>
                <a:r>
                  <a:rPr lang="en-US" sz="1400">
                    <a:solidFill>
                      <a:schemeClr val="accent4"/>
                    </a:solidFill>
                  </a:rPr>
                  <a:t>= - </a:t>
                </a:r>
                <a14:m>
                  <m:oMath xmlns:m="http://schemas.openxmlformats.org/officeDocument/2006/math">
                    <m:r>
                      <a:rPr lang="en-US" sz="1400" i="1" dirty="0">
                        <a:solidFill>
                          <a:srgbClr val="0070C0"/>
                        </a:solidFill>
                        <a:latin typeface="Cambria Math" panose="02040503050406030204" pitchFamily="18" charset="0"/>
                        <a:ea typeface="Cambria Math" panose="02040503050406030204" pitchFamily="18" charset="0"/>
                      </a:rPr>
                      <m:t>𝜌</m:t>
                    </m:r>
                    <m:r>
                      <a:rPr lang="en-US" sz="1400" i="1" dirty="0">
                        <a:solidFill>
                          <a:srgbClr val="0070C0"/>
                        </a:solidFill>
                        <a:latin typeface="Cambria Math" panose="02040503050406030204" pitchFamily="18" charset="0"/>
                        <a:ea typeface="Cambria Math" panose="02040503050406030204" pitchFamily="18" charset="0"/>
                      </a:rPr>
                      <m:t>𝑔𝑥</m:t>
                    </m:r>
                    <m:r>
                      <a:rPr lang="en-US" sz="1400" b="0" i="1" dirty="0" smtClean="0">
                        <a:solidFill>
                          <a:schemeClr val="accent4"/>
                        </a:solidFill>
                        <a:latin typeface="Cambria Math" panose="02040503050406030204" pitchFamily="18" charset="0"/>
                        <a:ea typeface="Cambria Math" panose="02040503050406030204" pitchFamily="18" charset="0"/>
                      </a:rPr>
                      <m:t>+ </m:t>
                    </m:r>
                    <m:sSub>
                      <m:sSubPr>
                        <m:ctrlPr>
                          <a:rPr lang="en-US" sz="1400" b="0" i="1" dirty="0" smtClean="0">
                            <a:solidFill>
                              <a:schemeClr val="accent4"/>
                            </a:solidFill>
                            <a:latin typeface="Cambria Math" panose="02040503050406030204" pitchFamily="18" charset="0"/>
                            <a:ea typeface="Cambria Math" panose="02040503050406030204" pitchFamily="18" charset="0"/>
                          </a:rPr>
                        </m:ctrlPr>
                      </m:sSubPr>
                      <m:e>
                        <m:r>
                          <a:rPr lang="en-US" sz="1400" b="0" i="1" dirty="0" smtClean="0">
                            <a:solidFill>
                              <a:schemeClr val="accent4"/>
                            </a:solidFill>
                            <a:latin typeface="Cambria Math" panose="02040503050406030204" pitchFamily="18" charset="0"/>
                            <a:ea typeface="Cambria Math" panose="02040503050406030204" pitchFamily="18" charset="0"/>
                          </a:rPr>
                          <m:t>𝑐</m:t>
                        </m:r>
                      </m:e>
                      <m:sub>
                        <m:r>
                          <a:rPr lang="en-US" sz="1400" b="0" i="1" dirty="0" smtClean="0">
                            <a:solidFill>
                              <a:schemeClr val="accent4"/>
                            </a:solidFill>
                            <a:latin typeface="Cambria Math" panose="02040503050406030204" pitchFamily="18" charset="0"/>
                            <a:ea typeface="Cambria Math" panose="02040503050406030204" pitchFamily="18" charset="0"/>
                          </a:rPr>
                          <m:t>1</m:t>
                        </m:r>
                      </m:sub>
                    </m:sSub>
                  </m:oMath>
                </a14:m>
                <a:endParaRPr lang="en-DE" sz="1400">
                  <a:solidFill>
                    <a:schemeClr val="accent4"/>
                  </a:solidFill>
                </a:endParaRPr>
              </a:p>
            </p:txBody>
          </p:sp>
        </mc:Choice>
        <mc:Fallback xmlns="">
          <p:sp>
            <p:nvSpPr>
              <p:cNvPr id="109" name="TextBox 108">
                <a:extLst>
                  <a:ext uri="{FF2B5EF4-FFF2-40B4-BE49-F238E27FC236}">
                    <a16:creationId xmlns:a16="http://schemas.microsoft.com/office/drawing/2014/main" id="{BF2BEB06-CCFC-444F-94DF-2418E2E0DAD8}"/>
                  </a:ext>
                </a:extLst>
              </p:cNvPr>
              <p:cNvSpPr txBox="1">
                <a:spLocks noRot="1" noChangeAspect="1" noMove="1" noResize="1" noEditPoints="1" noAdjustHandles="1" noChangeArrowheads="1" noChangeShapeType="1" noTextEdit="1"/>
              </p:cNvSpPr>
              <p:nvPr/>
            </p:nvSpPr>
            <p:spPr>
              <a:xfrm>
                <a:off x="5317793" y="3510356"/>
                <a:ext cx="1501180" cy="307777"/>
              </a:xfrm>
              <a:prstGeom prst="rect">
                <a:avLst/>
              </a:prstGeom>
              <a:blipFill>
                <a:blip r:embed="rId13"/>
                <a:stretch>
                  <a:fillRect t="-4000"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0" name="TextBox 109">
                <a:extLst>
                  <a:ext uri="{FF2B5EF4-FFF2-40B4-BE49-F238E27FC236}">
                    <a16:creationId xmlns:a16="http://schemas.microsoft.com/office/drawing/2014/main" id="{2504E372-F39E-41E2-887A-86B030566268}"/>
                  </a:ext>
                </a:extLst>
              </p:cNvPr>
              <p:cNvSpPr txBox="1"/>
              <p:nvPr/>
            </p:nvSpPr>
            <p:spPr>
              <a:xfrm>
                <a:off x="5317793" y="3876876"/>
                <a:ext cx="1843133" cy="379463"/>
              </a:xfrm>
              <a:prstGeom prst="rect">
                <a:avLst/>
              </a:prstGeom>
              <a:noFill/>
            </p:spPr>
            <p:txBody>
              <a:bodyPr wrap="none" rtlCol="0">
                <a:spAutoFit/>
              </a:bodyPr>
              <a:lstStyle/>
              <a:p>
                <a14:m>
                  <m:oMath xmlns:m="http://schemas.openxmlformats.org/officeDocument/2006/math">
                    <m:r>
                      <a:rPr lang="en-US" sz="1400" b="0" i="1" smtClean="0">
                        <a:latin typeface="Cambria Math" panose="02040503050406030204" pitchFamily="18" charset="0"/>
                      </a:rPr>
                      <m:t>𝑢</m:t>
                    </m:r>
                    <m:r>
                      <a:rPr lang="en-US" sz="1400" b="0" i="1" smtClean="0">
                        <a:latin typeface="Cambria Math" panose="02040503050406030204" pitchFamily="18" charset="0"/>
                      </a:rPr>
                      <m:t> </m:t>
                    </m:r>
                  </m:oMath>
                </a14:m>
                <a:r>
                  <a:rPr lang="en-US" sz="1400">
                    <a:solidFill>
                      <a:schemeClr val="accent4"/>
                    </a:solidFill>
                  </a:rPr>
                  <a:t>= - </a:t>
                </a:r>
                <a14:m>
                  <m:oMath xmlns:m="http://schemas.openxmlformats.org/officeDocument/2006/math">
                    <m:f>
                      <m:fPr>
                        <m:ctrlPr>
                          <a:rPr lang="en-US" sz="1400" i="1" smtClean="0">
                            <a:solidFill>
                              <a:schemeClr val="accent4"/>
                            </a:solidFill>
                            <a:latin typeface="Cambria Math" panose="02040503050406030204" pitchFamily="18" charset="0"/>
                          </a:rPr>
                        </m:ctrlPr>
                      </m:fPr>
                      <m:num>
                        <m:r>
                          <a:rPr lang="en-US" sz="1400" i="1" dirty="0">
                            <a:solidFill>
                              <a:srgbClr val="0070C0"/>
                            </a:solidFill>
                            <a:latin typeface="Cambria Math" panose="02040503050406030204" pitchFamily="18" charset="0"/>
                            <a:ea typeface="Cambria Math" panose="02040503050406030204" pitchFamily="18" charset="0"/>
                          </a:rPr>
                          <m:t>𝜌</m:t>
                        </m:r>
                        <m:r>
                          <a:rPr lang="en-US" sz="1400" i="1" dirty="0">
                            <a:solidFill>
                              <a:srgbClr val="0070C0"/>
                            </a:solidFill>
                            <a:latin typeface="Cambria Math" panose="02040503050406030204" pitchFamily="18" charset="0"/>
                            <a:ea typeface="Cambria Math" panose="02040503050406030204" pitchFamily="18" charset="0"/>
                          </a:rPr>
                          <m:t>𝑔</m:t>
                        </m:r>
                      </m:num>
                      <m:den>
                        <m:r>
                          <a:rPr lang="en-US" sz="1400" b="0" i="1" smtClean="0">
                            <a:solidFill>
                              <a:schemeClr val="accent4"/>
                            </a:solidFill>
                            <a:latin typeface="Cambria Math" panose="02040503050406030204" pitchFamily="18" charset="0"/>
                          </a:rPr>
                          <m:t>2</m:t>
                        </m:r>
                        <m:r>
                          <a:rPr lang="en-US" sz="1400" b="0" i="1" smtClean="0">
                            <a:solidFill>
                              <a:schemeClr val="accent4"/>
                            </a:solidFill>
                            <a:latin typeface="Cambria Math" panose="02040503050406030204" pitchFamily="18" charset="0"/>
                          </a:rPr>
                          <m:t>𝐸</m:t>
                        </m:r>
                      </m:den>
                    </m:f>
                    <m:sSup>
                      <m:sSupPr>
                        <m:ctrlPr>
                          <a:rPr lang="en-US" sz="1400" i="1" smtClean="0">
                            <a:solidFill>
                              <a:schemeClr val="accent4"/>
                            </a:solidFill>
                            <a:latin typeface="Cambria Math" panose="02040503050406030204" pitchFamily="18" charset="0"/>
                          </a:rPr>
                        </m:ctrlPr>
                      </m:sSupPr>
                      <m:e>
                        <m:r>
                          <a:rPr lang="en-US" sz="1400" b="0" i="1" smtClean="0">
                            <a:solidFill>
                              <a:schemeClr val="accent4"/>
                            </a:solidFill>
                            <a:latin typeface="Cambria Math" panose="02040503050406030204" pitchFamily="18" charset="0"/>
                          </a:rPr>
                          <m:t>𝑥</m:t>
                        </m:r>
                      </m:e>
                      <m:sup>
                        <m:r>
                          <a:rPr lang="en-US" sz="1400" b="0" i="1" smtClean="0">
                            <a:solidFill>
                              <a:schemeClr val="accent4"/>
                            </a:solidFill>
                            <a:latin typeface="Cambria Math" panose="02040503050406030204" pitchFamily="18" charset="0"/>
                          </a:rPr>
                          <m:t>2</m:t>
                        </m:r>
                      </m:sup>
                    </m:sSup>
                    <m:r>
                      <a:rPr lang="en-US" sz="1400" b="0" i="1" smtClean="0">
                        <a:solidFill>
                          <a:schemeClr val="accent4"/>
                        </a:solidFill>
                        <a:latin typeface="Cambria Math" panose="02040503050406030204" pitchFamily="18" charset="0"/>
                      </a:rPr>
                      <m:t>+</m:t>
                    </m:r>
                    <m:f>
                      <m:fPr>
                        <m:ctrlPr>
                          <a:rPr lang="en-US" sz="1400" b="0" i="1" smtClean="0">
                            <a:solidFill>
                              <a:schemeClr val="accent4"/>
                            </a:solidFill>
                            <a:latin typeface="Cambria Math" panose="02040503050406030204" pitchFamily="18" charset="0"/>
                          </a:rPr>
                        </m:ctrlPr>
                      </m:fPr>
                      <m:num>
                        <m:sSub>
                          <m:sSubPr>
                            <m:ctrlPr>
                              <a:rPr lang="en-US" sz="1400" i="1" dirty="0">
                                <a:solidFill>
                                  <a:schemeClr val="accent4"/>
                                </a:solidFill>
                                <a:latin typeface="Cambria Math" panose="02040503050406030204" pitchFamily="18" charset="0"/>
                                <a:ea typeface="Cambria Math" panose="02040503050406030204" pitchFamily="18" charset="0"/>
                              </a:rPr>
                            </m:ctrlPr>
                          </m:sSubPr>
                          <m:e>
                            <m:r>
                              <a:rPr lang="en-US" sz="1400" i="1" dirty="0">
                                <a:solidFill>
                                  <a:schemeClr val="accent4"/>
                                </a:solidFill>
                                <a:latin typeface="Cambria Math" panose="02040503050406030204" pitchFamily="18" charset="0"/>
                                <a:ea typeface="Cambria Math" panose="02040503050406030204" pitchFamily="18" charset="0"/>
                              </a:rPr>
                              <m:t>𝑐</m:t>
                            </m:r>
                          </m:e>
                          <m:sub>
                            <m:r>
                              <a:rPr lang="en-US" sz="1400" i="1" dirty="0">
                                <a:solidFill>
                                  <a:schemeClr val="accent4"/>
                                </a:solidFill>
                                <a:latin typeface="Cambria Math" panose="02040503050406030204" pitchFamily="18" charset="0"/>
                                <a:ea typeface="Cambria Math" panose="02040503050406030204" pitchFamily="18" charset="0"/>
                              </a:rPr>
                              <m:t>1</m:t>
                            </m:r>
                          </m:sub>
                        </m:sSub>
                      </m:num>
                      <m:den>
                        <m:r>
                          <a:rPr lang="en-US" sz="1400" b="0" i="1" smtClean="0">
                            <a:solidFill>
                              <a:schemeClr val="accent4"/>
                            </a:solidFill>
                            <a:latin typeface="Cambria Math" panose="02040503050406030204" pitchFamily="18" charset="0"/>
                          </a:rPr>
                          <m:t>𝐸</m:t>
                        </m:r>
                      </m:den>
                    </m:f>
                    <m:r>
                      <a:rPr lang="en-US" sz="1400" b="0" i="1" smtClean="0">
                        <a:solidFill>
                          <a:schemeClr val="accent4"/>
                        </a:solidFill>
                        <a:latin typeface="Cambria Math" panose="02040503050406030204" pitchFamily="18" charset="0"/>
                      </a:rPr>
                      <m:t>𝑥</m:t>
                    </m:r>
                    <m:r>
                      <a:rPr lang="en-US" sz="1400" b="0" i="1" dirty="0" smtClean="0">
                        <a:solidFill>
                          <a:schemeClr val="accent4"/>
                        </a:solidFill>
                        <a:latin typeface="Cambria Math" panose="02040503050406030204" pitchFamily="18" charset="0"/>
                        <a:ea typeface="Cambria Math" panose="02040503050406030204" pitchFamily="18" charset="0"/>
                      </a:rPr>
                      <m:t>+ </m:t>
                    </m:r>
                    <m:sSub>
                      <m:sSubPr>
                        <m:ctrlPr>
                          <a:rPr lang="en-US" sz="1400" b="0" i="1" dirty="0" smtClean="0">
                            <a:solidFill>
                              <a:schemeClr val="accent4"/>
                            </a:solidFill>
                            <a:latin typeface="Cambria Math" panose="02040503050406030204" pitchFamily="18" charset="0"/>
                            <a:ea typeface="Cambria Math" panose="02040503050406030204" pitchFamily="18" charset="0"/>
                          </a:rPr>
                        </m:ctrlPr>
                      </m:sSubPr>
                      <m:e>
                        <m:r>
                          <a:rPr lang="en-US" sz="1400" b="0" i="1" dirty="0" smtClean="0">
                            <a:solidFill>
                              <a:schemeClr val="accent4"/>
                            </a:solidFill>
                            <a:latin typeface="Cambria Math" panose="02040503050406030204" pitchFamily="18" charset="0"/>
                            <a:ea typeface="Cambria Math" panose="02040503050406030204" pitchFamily="18" charset="0"/>
                          </a:rPr>
                          <m:t>𝑐</m:t>
                        </m:r>
                      </m:e>
                      <m:sub>
                        <m:r>
                          <a:rPr lang="en-US" sz="1400" b="0" i="1" dirty="0" smtClean="0">
                            <a:solidFill>
                              <a:schemeClr val="accent4"/>
                            </a:solidFill>
                            <a:latin typeface="Cambria Math" panose="02040503050406030204" pitchFamily="18" charset="0"/>
                            <a:ea typeface="Cambria Math" panose="02040503050406030204" pitchFamily="18" charset="0"/>
                          </a:rPr>
                          <m:t>2</m:t>
                        </m:r>
                      </m:sub>
                    </m:sSub>
                  </m:oMath>
                </a14:m>
                <a:endParaRPr lang="en-DE" sz="1400">
                  <a:solidFill>
                    <a:schemeClr val="accent4"/>
                  </a:solidFill>
                </a:endParaRPr>
              </a:p>
            </p:txBody>
          </p:sp>
        </mc:Choice>
        <mc:Fallback xmlns="">
          <p:sp>
            <p:nvSpPr>
              <p:cNvPr id="110" name="TextBox 109">
                <a:extLst>
                  <a:ext uri="{FF2B5EF4-FFF2-40B4-BE49-F238E27FC236}">
                    <a16:creationId xmlns:a16="http://schemas.microsoft.com/office/drawing/2014/main" id="{2504E372-F39E-41E2-887A-86B030566268}"/>
                  </a:ext>
                </a:extLst>
              </p:cNvPr>
              <p:cNvSpPr txBox="1">
                <a:spLocks noRot="1" noChangeAspect="1" noMove="1" noResize="1" noEditPoints="1" noAdjustHandles="1" noChangeArrowheads="1" noChangeShapeType="1" noTextEdit="1"/>
              </p:cNvSpPr>
              <p:nvPr/>
            </p:nvSpPr>
            <p:spPr>
              <a:xfrm>
                <a:off x="5317793" y="3876876"/>
                <a:ext cx="1843133" cy="379463"/>
              </a:xfrm>
              <a:prstGeom prst="rect">
                <a:avLst/>
              </a:prstGeom>
              <a:blipFill>
                <a:blip r:embed="rId14"/>
                <a:stretch>
                  <a:fillRect b="-48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1" name="TextBox 110">
                <a:extLst>
                  <a:ext uri="{FF2B5EF4-FFF2-40B4-BE49-F238E27FC236}">
                    <a16:creationId xmlns:a16="http://schemas.microsoft.com/office/drawing/2014/main" id="{6E451D39-4364-4F61-825A-9B4C8754BB2F}"/>
                  </a:ext>
                </a:extLst>
              </p:cNvPr>
              <p:cNvSpPr txBox="1"/>
              <p:nvPr/>
            </p:nvSpPr>
            <p:spPr>
              <a:xfrm>
                <a:off x="5317793" y="4258790"/>
                <a:ext cx="2082686" cy="406586"/>
              </a:xfrm>
              <a:prstGeom prst="rect">
                <a:avLst/>
              </a:prstGeom>
              <a:noFill/>
            </p:spPr>
            <p:txBody>
              <a:bodyPr wrap="none" rtlCol="0">
                <a:spAutoFit/>
              </a:bodyPr>
              <a:lstStyle/>
              <a:p>
                <a14:m>
                  <m:oMath xmlns:m="http://schemas.openxmlformats.org/officeDocument/2006/math">
                    <m:r>
                      <a:rPr lang="en-US" sz="1400" b="0" i="1" smtClean="0">
                        <a:latin typeface="Cambria Math" panose="02040503050406030204" pitchFamily="18" charset="0"/>
                      </a:rPr>
                      <m:t>𝑢</m:t>
                    </m:r>
                    <m:r>
                      <a:rPr lang="en-US" sz="1400" b="0" i="1" smtClean="0">
                        <a:latin typeface="Cambria Math" panose="02040503050406030204" pitchFamily="18" charset="0"/>
                      </a:rPr>
                      <m:t>(</m:t>
                    </m:r>
                    <m:r>
                      <a:rPr lang="en-US" sz="1400" b="0" i="1" smtClean="0">
                        <a:latin typeface="Cambria Math" panose="02040503050406030204" pitchFamily="18" charset="0"/>
                      </a:rPr>
                      <m:t>𝑥</m:t>
                    </m:r>
                    <m:r>
                      <a:rPr lang="en-US" sz="1400" b="0" i="1" smtClean="0">
                        <a:latin typeface="Cambria Math" panose="02040503050406030204" pitchFamily="18" charset="0"/>
                      </a:rPr>
                      <m:t>) </m:t>
                    </m:r>
                  </m:oMath>
                </a14:m>
                <a:r>
                  <a:rPr lang="en-US" sz="1400">
                    <a:solidFill>
                      <a:schemeClr val="accent4"/>
                    </a:solidFill>
                  </a:rPr>
                  <a:t>= - </a:t>
                </a:r>
                <a14:m>
                  <m:oMath xmlns:m="http://schemas.openxmlformats.org/officeDocument/2006/math">
                    <m:f>
                      <m:fPr>
                        <m:ctrlPr>
                          <a:rPr lang="en-US" sz="1400" i="1" smtClean="0">
                            <a:solidFill>
                              <a:schemeClr val="accent4"/>
                            </a:solidFill>
                            <a:latin typeface="Cambria Math" panose="02040503050406030204" pitchFamily="18" charset="0"/>
                          </a:rPr>
                        </m:ctrlPr>
                      </m:fPr>
                      <m:num>
                        <m:r>
                          <a:rPr lang="en-US" sz="1400" i="1" dirty="0">
                            <a:solidFill>
                              <a:srgbClr val="0070C0"/>
                            </a:solidFill>
                            <a:latin typeface="Cambria Math" panose="02040503050406030204" pitchFamily="18" charset="0"/>
                            <a:ea typeface="Cambria Math" panose="02040503050406030204" pitchFamily="18" charset="0"/>
                          </a:rPr>
                          <m:t>𝜌</m:t>
                        </m:r>
                        <m:r>
                          <a:rPr lang="en-US" sz="1400" i="1" dirty="0">
                            <a:solidFill>
                              <a:srgbClr val="0070C0"/>
                            </a:solidFill>
                            <a:latin typeface="Cambria Math" panose="02040503050406030204" pitchFamily="18" charset="0"/>
                            <a:ea typeface="Cambria Math" panose="02040503050406030204" pitchFamily="18" charset="0"/>
                          </a:rPr>
                          <m:t>𝑔</m:t>
                        </m:r>
                      </m:num>
                      <m:den>
                        <m:r>
                          <a:rPr lang="en-US" sz="1400" b="0" i="1" smtClean="0">
                            <a:solidFill>
                              <a:schemeClr val="accent4"/>
                            </a:solidFill>
                            <a:latin typeface="Cambria Math" panose="02040503050406030204" pitchFamily="18" charset="0"/>
                          </a:rPr>
                          <m:t>2</m:t>
                        </m:r>
                        <m:r>
                          <a:rPr lang="en-US" sz="1400" b="0" i="1" smtClean="0">
                            <a:solidFill>
                              <a:schemeClr val="accent4"/>
                            </a:solidFill>
                            <a:latin typeface="Cambria Math" panose="02040503050406030204" pitchFamily="18" charset="0"/>
                          </a:rPr>
                          <m:t>𝐸</m:t>
                        </m:r>
                      </m:den>
                    </m:f>
                    <m:sSup>
                      <m:sSupPr>
                        <m:ctrlPr>
                          <a:rPr lang="en-US" sz="1400" i="1" smtClean="0">
                            <a:solidFill>
                              <a:schemeClr val="accent4"/>
                            </a:solidFill>
                            <a:latin typeface="Cambria Math" panose="02040503050406030204" pitchFamily="18" charset="0"/>
                          </a:rPr>
                        </m:ctrlPr>
                      </m:sSupPr>
                      <m:e>
                        <m:r>
                          <a:rPr lang="en-US" sz="1400" b="0" i="1" smtClean="0">
                            <a:solidFill>
                              <a:schemeClr val="accent4"/>
                            </a:solidFill>
                            <a:latin typeface="Cambria Math" panose="02040503050406030204" pitchFamily="18" charset="0"/>
                          </a:rPr>
                          <m:t>𝑥</m:t>
                        </m:r>
                      </m:e>
                      <m:sup>
                        <m:r>
                          <a:rPr lang="en-US" sz="1400" b="0" i="1" smtClean="0">
                            <a:solidFill>
                              <a:schemeClr val="accent4"/>
                            </a:solidFill>
                            <a:latin typeface="Cambria Math" panose="02040503050406030204" pitchFamily="18" charset="0"/>
                          </a:rPr>
                          <m:t>2</m:t>
                        </m:r>
                      </m:sup>
                    </m:sSup>
                    <m:r>
                      <a:rPr lang="en-US" sz="1400" b="0" i="1" smtClean="0">
                        <a:solidFill>
                          <a:schemeClr val="accent4"/>
                        </a:solidFill>
                        <a:latin typeface="Cambria Math" panose="02040503050406030204" pitchFamily="18" charset="0"/>
                      </a:rPr>
                      <m:t>+</m:t>
                    </m:r>
                    <m:f>
                      <m:fPr>
                        <m:ctrlPr>
                          <a:rPr lang="en-US" sz="1400" b="0" i="1" smtClean="0">
                            <a:solidFill>
                              <a:schemeClr val="accent4"/>
                            </a:solidFill>
                            <a:latin typeface="Cambria Math" panose="02040503050406030204" pitchFamily="18" charset="0"/>
                          </a:rPr>
                        </m:ctrlPr>
                      </m:fPr>
                      <m:num>
                        <m:r>
                          <a:rPr lang="en-US" sz="1400" b="0" i="1" smtClean="0">
                            <a:solidFill>
                              <a:schemeClr val="accent4"/>
                            </a:solidFill>
                            <a:latin typeface="Cambria Math" panose="02040503050406030204" pitchFamily="18" charset="0"/>
                          </a:rPr>
                          <m:t>(</m:t>
                        </m:r>
                        <m:r>
                          <a:rPr lang="en-US" sz="1400" b="0" i="1" smtClean="0">
                            <a:solidFill>
                              <a:schemeClr val="accent4"/>
                            </a:solidFill>
                            <a:latin typeface="Cambria Math" panose="02040503050406030204" pitchFamily="18" charset="0"/>
                          </a:rPr>
                          <m:t>𝑃</m:t>
                        </m:r>
                        <m:r>
                          <a:rPr lang="en-US" sz="1400" b="0" i="1" smtClean="0">
                            <a:solidFill>
                              <a:schemeClr val="accent4"/>
                            </a:solidFill>
                            <a:latin typeface="Cambria Math" panose="02040503050406030204" pitchFamily="18" charset="0"/>
                          </a:rPr>
                          <m:t>+</m:t>
                        </m:r>
                        <m:r>
                          <a:rPr lang="en-US" sz="1400" i="1" dirty="0">
                            <a:solidFill>
                              <a:srgbClr val="0070C0"/>
                            </a:solidFill>
                            <a:latin typeface="Cambria Math" panose="02040503050406030204" pitchFamily="18" charset="0"/>
                            <a:ea typeface="Cambria Math" panose="02040503050406030204" pitchFamily="18" charset="0"/>
                          </a:rPr>
                          <m:t>𝜌</m:t>
                        </m:r>
                        <m:r>
                          <a:rPr lang="en-US" sz="1400" i="1" dirty="0">
                            <a:solidFill>
                              <a:srgbClr val="0070C0"/>
                            </a:solidFill>
                            <a:latin typeface="Cambria Math" panose="02040503050406030204" pitchFamily="18" charset="0"/>
                            <a:ea typeface="Cambria Math" panose="02040503050406030204" pitchFamily="18" charset="0"/>
                          </a:rPr>
                          <m:t>𝑔𝐿</m:t>
                        </m:r>
                        <m:r>
                          <a:rPr lang="en-US" sz="1400" b="0" i="1" dirty="0" smtClean="0">
                            <a:solidFill>
                              <a:schemeClr val="accent4"/>
                            </a:solidFill>
                            <a:latin typeface="Cambria Math" panose="02040503050406030204" pitchFamily="18" charset="0"/>
                            <a:ea typeface="Cambria Math" panose="02040503050406030204" pitchFamily="18" charset="0"/>
                          </a:rPr>
                          <m:t>)</m:t>
                        </m:r>
                      </m:num>
                      <m:den>
                        <m:r>
                          <a:rPr lang="en-US" sz="1400" b="0" i="1" smtClean="0">
                            <a:solidFill>
                              <a:schemeClr val="accent4"/>
                            </a:solidFill>
                            <a:latin typeface="Cambria Math" panose="02040503050406030204" pitchFamily="18" charset="0"/>
                          </a:rPr>
                          <m:t>𝐸</m:t>
                        </m:r>
                      </m:den>
                    </m:f>
                    <m:r>
                      <a:rPr lang="en-US" sz="1400" b="0" i="1" smtClean="0">
                        <a:solidFill>
                          <a:schemeClr val="accent4"/>
                        </a:solidFill>
                        <a:latin typeface="Cambria Math" panose="02040503050406030204" pitchFamily="18" charset="0"/>
                      </a:rPr>
                      <m:t>𝑥</m:t>
                    </m:r>
                  </m:oMath>
                </a14:m>
                <a:endParaRPr lang="en-DE" sz="1400">
                  <a:solidFill>
                    <a:schemeClr val="accent4"/>
                  </a:solidFill>
                </a:endParaRPr>
              </a:p>
            </p:txBody>
          </p:sp>
        </mc:Choice>
        <mc:Fallback xmlns="">
          <p:sp>
            <p:nvSpPr>
              <p:cNvPr id="111" name="TextBox 110">
                <a:extLst>
                  <a:ext uri="{FF2B5EF4-FFF2-40B4-BE49-F238E27FC236}">
                    <a16:creationId xmlns:a16="http://schemas.microsoft.com/office/drawing/2014/main" id="{6E451D39-4364-4F61-825A-9B4C8754BB2F}"/>
                  </a:ext>
                </a:extLst>
              </p:cNvPr>
              <p:cNvSpPr txBox="1">
                <a:spLocks noRot="1" noChangeAspect="1" noMove="1" noResize="1" noEditPoints="1" noAdjustHandles="1" noChangeArrowheads="1" noChangeShapeType="1" noTextEdit="1"/>
              </p:cNvSpPr>
              <p:nvPr/>
            </p:nvSpPr>
            <p:spPr>
              <a:xfrm>
                <a:off x="5317793" y="4258790"/>
                <a:ext cx="2082686" cy="406586"/>
              </a:xfrm>
              <a:prstGeom prst="rect">
                <a:avLst/>
              </a:prstGeom>
              <a:blipFill>
                <a:blip r:embed="rId15"/>
                <a:stretch>
                  <a:fillRect b="-4545"/>
                </a:stretch>
              </a:blipFill>
            </p:spPr>
            <p:txBody>
              <a:bodyPr/>
              <a:lstStyle/>
              <a:p>
                <a:r>
                  <a:rPr lang="en-US">
                    <a:noFill/>
                  </a:rPr>
                  <a:t> </a:t>
                </a:r>
              </a:p>
            </p:txBody>
          </p:sp>
        </mc:Fallback>
      </mc:AlternateContent>
      <p:cxnSp>
        <p:nvCxnSpPr>
          <p:cNvPr id="112" name="Straight Arrow Connector 111">
            <a:extLst>
              <a:ext uri="{FF2B5EF4-FFF2-40B4-BE49-F238E27FC236}">
                <a16:creationId xmlns:a16="http://schemas.microsoft.com/office/drawing/2014/main" id="{20F61827-6034-4132-8894-91E6868C7A3B}"/>
              </a:ext>
            </a:extLst>
          </p:cNvPr>
          <p:cNvCxnSpPr>
            <a:cxnSpLocks/>
          </p:cNvCxnSpPr>
          <p:nvPr/>
        </p:nvCxnSpPr>
        <p:spPr>
          <a:xfrm flipV="1">
            <a:off x="3989773" y="4948536"/>
            <a:ext cx="1223663" cy="140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3" name="TextBox 112">
                <a:extLst>
                  <a:ext uri="{FF2B5EF4-FFF2-40B4-BE49-F238E27FC236}">
                    <a16:creationId xmlns:a16="http://schemas.microsoft.com/office/drawing/2014/main" id="{CE77FF41-5DD8-472D-89C2-94EB6228C715}"/>
                  </a:ext>
                </a:extLst>
              </p:cNvPr>
              <p:cNvSpPr txBox="1"/>
              <p:nvPr/>
            </p:nvSpPr>
            <p:spPr>
              <a:xfrm>
                <a:off x="5285444" y="4758965"/>
                <a:ext cx="3353097" cy="307777"/>
              </a:xfrm>
              <a:prstGeom prst="rect">
                <a:avLst/>
              </a:prstGeom>
              <a:noFill/>
            </p:spPr>
            <p:txBody>
              <a:bodyPr wrap="none" rtlCol="0">
                <a:spAutoFit/>
              </a:bodyPr>
              <a:lstStyle/>
              <a:p>
                <a14:m>
                  <m:oMath xmlns:m="http://schemas.openxmlformats.org/officeDocument/2006/math">
                    <m:sSup>
                      <m:sSupPr>
                        <m:ctrlPr>
                          <a:rPr lang="en-US" sz="1400" i="1" smtClean="0">
                            <a:latin typeface="Cambria Math" panose="02040503050406030204" pitchFamily="18" charset="0"/>
                          </a:rPr>
                        </m:ctrlPr>
                      </m:sSupPr>
                      <m:e>
                        <m:r>
                          <a:rPr lang="en-US" sz="1400" i="1">
                            <a:latin typeface="Cambria Math" panose="02040503050406030204" pitchFamily="18" charset="0"/>
                          </a:rPr>
                          <m:t>𝐸𝑢</m:t>
                        </m:r>
                      </m:e>
                      <m:sup>
                        <m:r>
                          <a:rPr lang="en-US" sz="1400" i="1">
                            <a:latin typeface="Cambria Math" panose="02040503050406030204" pitchFamily="18" charset="0"/>
                          </a:rPr>
                          <m:t>′</m:t>
                        </m:r>
                      </m:sup>
                    </m:sSup>
                    <m:r>
                      <a:rPr lang="en-US" sz="1400" b="0" i="1" smtClean="0">
                        <a:latin typeface="Cambria Math" panose="02040503050406030204" pitchFamily="18" charset="0"/>
                      </a:rPr>
                      <m:t>(</m:t>
                    </m:r>
                    <m:r>
                      <a:rPr lang="en-US" sz="1400" b="0" i="1" smtClean="0">
                        <a:latin typeface="Cambria Math" panose="02040503050406030204" pitchFamily="18" charset="0"/>
                      </a:rPr>
                      <m:t>𝐿</m:t>
                    </m:r>
                    <m:r>
                      <a:rPr lang="en-US" sz="1400" b="0" i="1" smtClean="0">
                        <a:latin typeface="Cambria Math" panose="02040503050406030204" pitchFamily="18" charset="0"/>
                      </a:rPr>
                      <m:t>) </m:t>
                    </m:r>
                  </m:oMath>
                </a14:m>
                <a:r>
                  <a:rPr lang="en-US" sz="1400">
                    <a:solidFill>
                      <a:schemeClr val="accent4"/>
                    </a:solidFill>
                  </a:rPr>
                  <a:t>= - </a:t>
                </a:r>
                <a14:m>
                  <m:oMath xmlns:m="http://schemas.openxmlformats.org/officeDocument/2006/math">
                    <m:r>
                      <a:rPr lang="en-US" sz="1400" i="1" dirty="0">
                        <a:solidFill>
                          <a:srgbClr val="0070C0"/>
                        </a:solidFill>
                        <a:latin typeface="Cambria Math" panose="02040503050406030204" pitchFamily="18" charset="0"/>
                        <a:ea typeface="Cambria Math" panose="02040503050406030204" pitchFamily="18" charset="0"/>
                      </a:rPr>
                      <m:t>𝜌</m:t>
                    </m:r>
                    <m:r>
                      <a:rPr lang="en-US" sz="1400" i="1" dirty="0">
                        <a:solidFill>
                          <a:srgbClr val="0070C0"/>
                        </a:solidFill>
                        <a:latin typeface="Cambria Math" panose="02040503050406030204" pitchFamily="18" charset="0"/>
                        <a:ea typeface="Cambria Math" panose="02040503050406030204" pitchFamily="18" charset="0"/>
                      </a:rPr>
                      <m:t>𝑔𝐿</m:t>
                    </m:r>
                    <m:r>
                      <a:rPr lang="en-US" sz="1400" b="0" i="1" dirty="0" smtClean="0">
                        <a:solidFill>
                          <a:schemeClr val="accent4"/>
                        </a:solidFill>
                        <a:latin typeface="Cambria Math" panose="02040503050406030204" pitchFamily="18" charset="0"/>
                        <a:ea typeface="Cambria Math" panose="02040503050406030204" pitchFamily="18" charset="0"/>
                      </a:rPr>
                      <m:t>+ </m:t>
                    </m:r>
                    <m:sSub>
                      <m:sSubPr>
                        <m:ctrlPr>
                          <a:rPr lang="en-US" sz="1400" b="0" i="1" dirty="0" smtClean="0">
                            <a:solidFill>
                              <a:schemeClr val="accent4"/>
                            </a:solidFill>
                            <a:latin typeface="Cambria Math" panose="02040503050406030204" pitchFamily="18" charset="0"/>
                            <a:ea typeface="Cambria Math" panose="02040503050406030204" pitchFamily="18" charset="0"/>
                          </a:rPr>
                        </m:ctrlPr>
                      </m:sSubPr>
                      <m:e>
                        <m:r>
                          <a:rPr lang="en-US" sz="1400" b="0" i="1" dirty="0" smtClean="0">
                            <a:solidFill>
                              <a:schemeClr val="accent4"/>
                            </a:solidFill>
                            <a:latin typeface="Cambria Math" panose="02040503050406030204" pitchFamily="18" charset="0"/>
                            <a:ea typeface="Cambria Math" panose="02040503050406030204" pitchFamily="18" charset="0"/>
                          </a:rPr>
                          <m:t>𝑐</m:t>
                        </m:r>
                      </m:e>
                      <m:sub>
                        <m:r>
                          <a:rPr lang="en-US" sz="1400" b="0" i="1" dirty="0" smtClean="0">
                            <a:solidFill>
                              <a:schemeClr val="accent4"/>
                            </a:solidFill>
                            <a:latin typeface="Cambria Math" panose="02040503050406030204" pitchFamily="18" charset="0"/>
                            <a:ea typeface="Cambria Math" panose="02040503050406030204" pitchFamily="18" charset="0"/>
                          </a:rPr>
                          <m:t>1</m:t>
                        </m:r>
                      </m:sub>
                    </m:sSub>
                    <m:r>
                      <a:rPr lang="en-US" sz="1400" b="0" i="1" dirty="0" smtClean="0">
                        <a:solidFill>
                          <a:schemeClr val="accent4"/>
                        </a:solidFill>
                        <a:latin typeface="Cambria Math" panose="02040503050406030204" pitchFamily="18" charset="0"/>
                        <a:ea typeface="Cambria Math" panose="02040503050406030204" pitchFamily="18" charset="0"/>
                      </a:rPr>
                      <m:t>=</m:t>
                    </m:r>
                    <m:r>
                      <a:rPr lang="en-US" sz="1400" b="0" i="1" dirty="0" smtClean="0">
                        <a:solidFill>
                          <a:srgbClr val="FF0000"/>
                        </a:solidFill>
                        <a:latin typeface="Cambria Math" panose="02040503050406030204" pitchFamily="18" charset="0"/>
                        <a:ea typeface="Cambria Math" panose="02040503050406030204" pitchFamily="18" charset="0"/>
                      </a:rPr>
                      <m:t>𝑃</m:t>
                    </m:r>
                    <m:r>
                      <a:rPr lang="en-US" sz="1400" b="0" i="1" dirty="0" smtClean="0">
                        <a:solidFill>
                          <a:srgbClr val="FF0000"/>
                        </a:solidFill>
                        <a:latin typeface="Cambria Math" panose="02040503050406030204" pitchFamily="18" charset="0"/>
                        <a:ea typeface="Cambria Math" panose="02040503050406030204" pitchFamily="18" charset="0"/>
                      </a:rPr>
                      <m:t> ⇒</m:t>
                    </m:r>
                    <m:sSub>
                      <m:sSubPr>
                        <m:ctrlPr>
                          <a:rPr lang="en-US" sz="1400" i="1" dirty="0">
                            <a:solidFill>
                              <a:schemeClr val="accent4"/>
                            </a:solidFill>
                            <a:latin typeface="Cambria Math" panose="02040503050406030204" pitchFamily="18" charset="0"/>
                            <a:ea typeface="Cambria Math" panose="02040503050406030204" pitchFamily="18" charset="0"/>
                          </a:rPr>
                        </m:ctrlPr>
                      </m:sSubPr>
                      <m:e>
                        <m:r>
                          <a:rPr lang="en-US" sz="1400" i="1" dirty="0">
                            <a:solidFill>
                              <a:schemeClr val="accent4"/>
                            </a:solidFill>
                            <a:latin typeface="Cambria Math" panose="02040503050406030204" pitchFamily="18" charset="0"/>
                            <a:ea typeface="Cambria Math" panose="02040503050406030204" pitchFamily="18" charset="0"/>
                          </a:rPr>
                          <m:t>𝑐</m:t>
                        </m:r>
                      </m:e>
                      <m:sub>
                        <m:r>
                          <a:rPr lang="en-US" sz="1400" i="1" dirty="0">
                            <a:solidFill>
                              <a:schemeClr val="accent4"/>
                            </a:solidFill>
                            <a:latin typeface="Cambria Math" panose="02040503050406030204" pitchFamily="18" charset="0"/>
                            <a:ea typeface="Cambria Math" panose="02040503050406030204" pitchFamily="18" charset="0"/>
                          </a:rPr>
                          <m:t>1</m:t>
                        </m:r>
                      </m:sub>
                    </m:sSub>
                    <m:r>
                      <a:rPr lang="en-US" sz="1400" b="0" i="0" dirty="0" smtClean="0">
                        <a:solidFill>
                          <a:schemeClr val="accent4"/>
                        </a:solidFill>
                        <a:latin typeface="Cambria Math" panose="02040503050406030204" pitchFamily="18" charset="0"/>
                        <a:ea typeface="Cambria Math" panose="02040503050406030204" pitchFamily="18" charset="0"/>
                      </a:rPr>
                      <m:t>=</m:t>
                    </m:r>
                    <m:r>
                      <a:rPr lang="en-US" sz="1400" b="0" i="1" dirty="0" smtClean="0">
                        <a:solidFill>
                          <a:srgbClr val="FF0000"/>
                        </a:solidFill>
                        <a:latin typeface="Cambria Math" panose="02040503050406030204" pitchFamily="18" charset="0"/>
                        <a:ea typeface="Cambria Math" panose="02040503050406030204" pitchFamily="18" charset="0"/>
                      </a:rPr>
                      <m:t>𝑃</m:t>
                    </m:r>
                    <m:r>
                      <a:rPr lang="en-US" sz="1400" b="0" i="0" dirty="0" smtClean="0">
                        <a:solidFill>
                          <a:schemeClr val="accent4"/>
                        </a:solidFill>
                        <a:latin typeface="Cambria Math" panose="02040503050406030204" pitchFamily="18" charset="0"/>
                        <a:ea typeface="Cambria Math" panose="02040503050406030204" pitchFamily="18" charset="0"/>
                      </a:rPr>
                      <m:t>+</m:t>
                    </m:r>
                    <m:r>
                      <a:rPr lang="en-US" sz="1400" i="1" dirty="0">
                        <a:solidFill>
                          <a:srgbClr val="0070C0"/>
                        </a:solidFill>
                        <a:latin typeface="Cambria Math" panose="02040503050406030204" pitchFamily="18" charset="0"/>
                        <a:ea typeface="Cambria Math" panose="02040503050406030204" pitchFamily="18" charset="0"/>
                      </a:rPr>
                      <m:t>𝜌</m:t>
                    </m:r>
                    <m:r>
                      <a:rPr lang="en-US" sz="1400" i="1" dirty="0">
                        <a:solidFill>
                          <a:srgbClr val="0070C0"/>
                        </a:solidFill>
                        <a:latin typeface="Cambria Math" panose="02040503050406030204" pitchFamily="18" charset="0"/>
                        <a:ea typeface="Cambria Math" panose="02040503050406030204" pitchFamily="18" charset="0"/>
                      </a:rPr>
                      <m:t>𝑔𝐿</m:t>
                    </m:r>
                  </m:oMath>
                </a14:m>
                <a:endParaRPr lang="en-DE" sz="1400">
                  <a:solidFill>
                    <a:schemeClr val="accent4"/>
                  </a:solidFill>
                </a:endParaRPr>
              </a:p>
            </p:txBody>
          </p:sp>
        </mc:Choice>
        <mc:Fallback xmlns="">
          <p:sp>
            <p:nvSpPr>
              <p:cNvPr id="113" name="TextBox 112">
                <a:extLst>
                  <a:ext uri="{FF2B5EF4-FFF2-40B4-BE49-F238E27FC236}">
                    <a16:creationId xmlns:a16="http://schemas.microsoft.com/office/drawing/2014/main" id="{CE77FF41-5DD8-472D-89C2-94EB6228C715}"/>
                  </a:ext>
                </a:extLst>
              </p:cNvPr>
              <p:cNvSpPr txBox="1">
                <a:spLocks noRot="1" noChangeAspect="1" noMove="1" noResize="1" noEditPoints="1" noAdjustHandles="1" noChangeArrowheads="1" noChangeShapeType="1" noTextEdit="1"/>
              </p:cNvSpPr>
              <p:nvPr/>
            </p:nvSpPr>
            <p:spPr>
              <a:xfrm>
                <a:off x="5285444" y="4758965"/>
                <a:ext cx="3353097" cy="307777"/>
              </a:xfrm>
              <a:prstGeom prst="rect">
                <a:avLst/>
              </a:prstGeom>
              <a:blipFill>
                <a:blip r:embed="rId16"/>
                <a:stretch>
                  <a:fillRect t="-4000" b="-20000"/>
                </a:stretch>
              </a:blipFill>
            </p:spPr>
            <p:txBody>
              <a:bodyPr/>
              <a:lstStyle/>
              <a:p>
                <a:r>
                  <a:rPr lang="en-US">
                    <a:noFill/>
                  </a:rPr>
                  <a:t> </a:t>
                </a:r>
              </a:p>
            </p:txBody>
          </p:sp>
        </mc:Fallback>
      </mc:AlternateContent>
      <p:sp>
        <p:nvSpPr>
          <p:cNvPr id="114" name="Right Brace 113">
            <a:extLst>
              <a:ext uri="{FF2B5EF4-FFF2-40B4-BE49-F238E27FC236}">
                <a16:creationId xmlns:a16="http://schemas.microsoft.com/office/drawing/2014/main" id="{363C238A-161E-48D0-87C8-62BEE66DF35F}"/>
              </a:ext>
            </a:extLst>
          </p:cNvPr>
          <p:cNvSpPr/>
          <p:nvPr/>
        </p:nvSpPr>
        <p:spPr>
          <a:xfrm rot="10800000">
            <a:off x="8658682" y="4213896"/>
            <a:ext cx="360041" cy="882089"/>
          </a:xfrm>
          <a:prstGeom prst="rightBrace">
            <a:avLst>
              <a:gd name="adj1" fmla="val 8333"/>
              <a:gd name="adj2" fmla="val 2084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15" name="TextBox 114">
                <a:extLst>
                  <a:ext uri="{FF2B5EF4-FFF2-40B4-BE49-F238E27FC236}">
                    <a16:creationId xmlns:a16="http://schemas.microsoft.com/office/drawing/2014/main" id="{71B088F0-EE9E-4CC0-BFEB-4425A7F2B0CF}"/>
                  </a:ext>
                </a:extLst>
              </p:cNvPr>
              <p:cNvSpPr txBox="1"/>
              <p:nvPr/>
            </p:nvSpPr>
            <p:spPr>
              <a:xfrm>
                <a:off x="8822678" y="4309840"/>
                <a:ext cx="950925"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400" b="0" i="1" smtClean="0">
                          <a:latin typeface="Cambria Math" panose="02040503050406030204" pitchFamily="18" charset="0"/>
                        </a:rPr>
                        <m:t>𝑢</m:t>
                      </m:r>
                      <m:r>
                        <a:rPr lang="en-US" sz="1400" b="0" i="1" smtClean="0">
                          <a:latin typeface="Cambria Math" panose="02040503050406030204" pitchFamily="18" charset="0"/>
                        </a:rPr>
                        <m:t>(0)=0</m:t>
                      </m:r>
                    </m:oMath>
                  </m:oMathPara>
                </a14:m>
                <a:endParaRPr lang="en-US" sz="1400"/>
              </a:p>
            </p:txBody>
          </p:sp>
        </mc:Choice>
        <mc:Fallback xmlns="">
          <p:sp>
            <p:nvSpPr>
              <p:cNvPr id="115" name="TextBox 114">
                <a:extLst>
                  <a:ext uri="{FF2B5EF4-FFF2-40B4-BE49-F238E27FC236}">
                    <a16:creationId xmlns:a16="http://schemas.microsoft.com/office/drawing/2014/main" id="{71B088F0-EE9E-4CC0-BFEB-4425A7F2B0CF}"/>
                  </a:ext>
                </a:extLst>
              </p:cNvPr>
              <p:cNvSpPr txBox="1">
                <a:spLocks noRot="1" noChangeAspect="1" noMove="1" noResize="1" noEditPoints="1" noAdjustHandles="1" noChangeArrowheads="1" noChangeShapeType="1" noTextEdit="1"/>
              </p:cNvSpPr>
              <p:nvPr/>
            </p:nvSpPr>
            <p:spPr>
              <a:xfrm>
                <a:off x="8822678" y="4309840"/>
                <a:ext cx="950925" cy="307777"/>
              </a:xfrm>
              <a:prstGeom prst="rect">
                <a:avLst/>
              </a:prstGeom>
              <a:blipFill>
                <a:blip r:embed="rId17"/>
                <a:stretch>
                  <a:fillRect b="-8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20E3742E-3A7C-4EC8-9CEC-69EC2081C4B7}"/>
                  </a:ext>
                </a:extLst>
              </p:cNvPr>
              <p:cNvSpPr txBox="1"/>
              <p:nvPr/>
            </p:nvSpPr>
            <p:spPr>
              <a:xfrm>
                <a:off x="8723100" y="4654842"/>
                <a:ext cx="950925"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400" i="1" dirty="0" smtClean="0">
                              <a:solidFill>
                                <a:schemeClr val="accent4"/>
                              </a:solidFill>
                              <a:latin typeface="Cambria Math" panose="02040503050406030204" pitchFamily="18" charset="0"/>
                              <a:ea typeface="Cambria Math" panose="02040503050406030204" pitchFamily="18" charset="0"/>
                            </a:rPr>
                          </m:ctrlPr>
                        </m:sSubPr>
                        <m:e>
                          <m:r>
                            <a:rPr lang="en-US" sz="1400" i="1" dirty="0">
                              <a:solidFill>
                                <a:schemeClr val="accent4"/>
                              </a:solidFill>
                              <a:latin typeface="Cambria Math" panose="02040503050406030204" pitchFamily="18" charset="0"/>
                              <a:ea typeface="Cambria Math" panose="02040503050406030204" pitchFamily="18" charset="0"/>
                            </a:rPr>
                            <m:t>𝑐</m:t>
                          </m:r>
                        </m:e>
                        <m:sub>
                          <m:r>
                            <a:rPr lang="en-US" sz="1400" b="0" i="1" dirty="0" smtClean="0">
                              <a:solidFill>
                                <a:schemeClr val="accent4"/>
                              </a:solidFill>
                              <a:latin typeface="Cambria Math" panose="02040503050406030204" pitchFamily="18" charset="0"/>
                              <a:ea typeface="Cambria Math" panose="02040503050406030204" pitchFamily="18" charset="0"/>
                            </a:rPr>
                            <m:t>2</m:t>
                          </m:r>
                        </m:sub>
                      </m:sSub>
                      <m:r>
                        <a:rPr lang="en-US" sz="1400" b="0" i="1" dirty="0" smtClean="0">
                          <a:solidFill>
                            <a:schemeClr val="accent4"/>
                          </a:solidFill>
                          <a:latin typeface="Cambria Math" panose="02040503050406030204" pitchFamily="18" charset="0"/>
                          <a:ea typeface="Cambria Math" panose="02040503050406030204" pitchFamily="18" charset="0"/>
                        </a:rPr>
                        <m:t>=</m:t>
                      </m:r>
                      <m:r>
                        <a:rPr lang="en-US" sz="1400" b="0" i="1" smtClean="0">
                          <a:latin typeface="Cambria Math" panose="02040503050406030204" pitchFamily="18" charset="0"/>
                        </a:rPr>
                        <m:t>0</m:t>
                      </m:r>
                    </m:oMath>
                  </m:oMathPara>
                </a14:m>
                <a:endParaRPr lang="en-US" sz="1400"/>
              </a:p>
            </p:txBody>
          </p:sp>
        </mc:Choice>
        <mc:Fallback xmlns="">
          <p:sp>
            <p:nvSpPr>
              <p:cNvPr id="116" name="TextBox 115">
                <a:extLst>
                  <a:ext uri="{FF2B5EF4-FFF2-40B4-BE49-F238E27FC236}">
                    <a16:creationId xmlns:a16="http://schemas.microsoft.com/office/drawing/2014/main" id="{20E3742E-3A7C-4EC8-9CEC-69EC2081C4B7}"/>
                  </a:ext>
                </a:extLst>
              </p:cNvPr>
              <p:cNvSpPr txBox="1">
                <a:spLocks noRot="1" noChangeAspect="1" noMove="1" noResize="1" noEditPoints="1" noAdjustHandles="1" noChangeArrowheads="1" noChangeShapeType="1" noTextEdit="1"/>
              </p:cNvSpPr>
              <p:nvPr/>
            </p:nvSpPr>
            <p:spPr>
              <a:xfrm>
                <a:off x="8723100" y="4654842"/>
                <a:ext cx="950925" cy="307777"/>
              </a:xfrm>
              <a:prstGeom prst="rect">
                <a:avLst/>
              </a:prstGeom>
              <a:blipFill>
                <a:blip r:embed="rId18"/>
                <a:stretch>
                  <a:fillRect/>
                </a:stretch>
              </a:blipFill>
            </p:spPr>
            <p:txBody>
              <a:bodyPr/>
              <a:lstStyle/>
              <a:p>
                <a:r>
                  <a:rPr lang="en-US">
                    <a:noFill/>
                  </a:rPr>
                  <a:t> </a:t>
                </a:r>
              </a:p>
            </p:txBody>
          </p:sp>
        </mc:Fallback>
      </mc:AlternateContent>
      <p:sp>
        <p:nvSpPr>
          <p:cNvPr id="117" name="Right Brace 116">
            <a:extLst>
              <a:ext uri="{FF2B5EF4-FFF2-40B4-BE49-F238E27FC236}">
                <a16:creationId xmlns:a16="http://schemas.microsoft.com/office/drawing/2014/main" id="{AAE1FA0E-278E-444E-A841-B40B05F73F88}"/>
              </a:ext>
            </a:extLst>
          </p:cNvPr>
          <p:cNvSpPr/>
          <p:nvPr/>
        </p:nvSpPr>
        <p:spPr>
          <a:xfrm>
            <a:off x="9773603" y="3102242"/>
            <a:ext cx="191138" cy="200018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18" name="TextBox 117">
                <a:extLst>
                  <a:ext uri="{FF2B5EF4-FFF2-40B4-BE49-F238E27FC236}">
                    <a16:creationId xmlns:a16="http://schemas.microsoft.com/office/drawing/2014/main" id="{0D77C1CD-4414-44A4-AE91-1DBA1299EF10}"/>
                  </a:ext>
                </a:extLst>
              </p:cNvPr>
              <p:cNvSpPr txBox="1"/>
              <p:nvPr/>
            </p:nvSpPr>
            <p:spPr>
              <a:xfrm>
                <a:off x="9964741" y="3951633"/>
                <a:ext cx="1905606" cy="307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400" b="0" i="1" smtClean="0">
                          <a:latin typeface="Cambria Math" panose="02040503050406030204" pitchFamily="18" charset="0"/>
                        </a:rPr>
                        <m:t>𝑢</m:t>
                      </m:r>
                      <m:d>
                        <m:dPr>
                          <m:ctrlPr>
                            <a:rPr lang="en-US" sz="1400" b="0" i="1" smtClean="0">
                              <a:latin typeface="Cambria Math" panose="02040503050406030204" pitchFamily="18" charset="0"/>
                            </a:rPr>
                          </m:ctrlPr>
                        </m:dPr>
                        <m:e>
                          <m:r>
                            <a:rPr lang="en-US" sz="1400" b="0" i="1" smtClean="0">
                              <a:latin typeface="Cambria Math" panose="02040503050406030204" pitchFamily="18" charset="0"/>
                            </a:rPr>
                            <m:t>𝑥</m:t>
                          </m:r>
                        </m:e>
                      </m:d>
                      <m:r>
                        <a:rPr lang="en-US" sz="1400" b="0" i="1" smtClean="0">
                          <a:latin typeface="Cambria Math" panose="02040503050406030204" pitchFamily="18" charset="0"/>
                        </a:rPr>
                        <m:t>=−4.9</m:t>
                      </m:r>
                      <m:sSup>
                        <m:sSupPr>
                          <m:ctrlPr>
                            <a:rPr lang="en-US" sz="1400" i="1" smtClean="0">
                              <a:solidFill>
                                <a:schemeClr val="tx1"/>
                              </a:solidFill>
                              <a:latin typeface="Cambria Math" panose="02040503050406030204" pitchFamily="18" charset="0"/>
                            </a:rPr>
                          </m:ctrlPr>
                        </m:sSupPr>
                        <m:e>
                          <m:r>
                            <a:rPr lang="en-US" sz="1400" i="1">
                              <a:solidFill>
                                <a:schemeClr val="tx1"/>
                              </a:solidFill>
                              <a:latin typeface="Cambria Math" panose="02040503050406030204" pitchFamily="18" charset="0"/>
                            </a:rPr>
                            <m:t>𝑥</m:t>
                          </m:r>
                        </m:e>
                        <m:sup>
                          <m:r>
                            <a:rPr lang="en-US" sz="1400" i="1">
                              <a:solidFill>
                                <a:schemeClr val="tx1"/>
                              </a:solidFill>
                              <a:latin typeface="Cambria Math" panose="02040503050406030204" pitchFamily="18" charset="0"/>
                            </a:rPr>
                            <m:t>2</m:t>
                          </m:r>
                        </m:sup>
                      </m:sSup>
                      <m:r>
                        <a:rPr lang="en-US" sz="1400" b="0" i="1" smtClean="0">
                          <a:solidFill>
                            <a:schemeClr val="tx1"/>
                          </a:solidFill>
                          <a:latin typeface="Cambria Math" panose="02040503050406030204" pitchFamily="18" charset="0"/>
                        </a:rPr>
                        <m:t>+9.8</m:t>
                      </m:r>
                      <m:r>
                        <a:rPr lang="en-US" sz="1400" b="0" i="1" smtClean="0">
                          <a:solidFill>
                            <a:schemeClr val="tx1"/>
                          </a:solidFill>
                          <a:latin typeface="Cambria Math" panose="02040503050406030204" pitchFamily="18" charset="0"/>
                        </a:rPr>
                        <m:t>𝑥</m:t>
                      </m:r>
                    </m:oMath>
                  </m:oMathPara>
                </a14:m>
                <a:endParaRPr lang="en-US" sz="1400"/>
              </a:p>
            </p:txBody>
          </p:sp>
        </mc:Choice>
        <mc:Fallback xmlns="">
          <p:sp>
            <p:nvSpPr>
              <p:cNvPr id="118" name="TextBox 117">
                <a:extLst>
                  <a:ext uri="{FF2B5EF4-FFF2-40B4-BE49-F238E27FC236}">
                    <a16:creationId xmlns:a16="http://schemas.microsoft.com/office/drawing/2014/main" id="{0D77C1CD-4414-44A4-AE91-1DBA1299EF10}"/>
                  </a:ext>
                </a:extLst>
              </p:cNvPr>
              <p:cNvSpPr txBox="1">
                <a:spLocks noRot="1" noChangeAspect="1" noMove="1" noResize="1" noEditPoints="1" noAdjustHandles="1" noChangeArrowheads="1" noChangeShapeType="1" noTextEdit="1"/>
              </p:cNvSpPr>
              <p:nvPr/>
            </p:nvSpPr>
            <p:spPr>
              <a:xfrm>
                <a:off x="9964741" y="3951633"/>
                <a:ext cx="1905606" cy="307777"/>
              </a:xfrm>
              <a:prstGeom prst="rect">
                <a:avLst/>
              </a:prstGeom>
              <a:blipFill>
                <a:blip r:embed="rId19"/>
                <a:stretch>
                  <a:fillRect/>
                </a:stretch>
              </a:blipFill>
            </p:spPr>
            <p:txBody>
              <a:bodyPr/>
              <a:lstStyle/>
              <a:p>
                <a:r>
                  <a:rPr lang="en-US">
                    <a:noFill/>
                  </a:rPr>
                  <a:t> </a:t>
                </a:r>
              </a:p>
            </p:txBody>
          </p:sp>
        </mc:Fallback>
      </mc:AlternateContent>
      <p:sp>
        <p:nvSpPr>
          <p:cNvPr id="119" name="Rectangle 118">
            <a:extLst>
              <a:ext uri="{FF2B5EF4-FFF2-40B4-BE49-F238E27FC236}">
                <a16:creationId xmlns:a16="http://schemas.microsoft.com/office/drawing/2014/main" id="{D5C82447-B148-4719-998C-311EE0738508}"/>
              </a:ext>
            </a:extLst>
          </p:cNvPr>
          <p:cNvSpPr/>
          <p:nvPr/>
        </p:nvSpPr>
        <p:spPr>
          <a:xfrm>
            <a:off x="10025695" y="3921024"/>
            <a:ext cx="1804140" cy="33531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20" name="TextBox 119">
                <a:extLst>
                  <a:ext uri="{FF2B5EF4-FFF2-40B4-BE49-F238E27FC236}">
                    <a16:creationId xmlns:a16="http://schemas.microsoft.com/office/drawing/2014/main" id="{8EC2DE72-E8A2-4703-870A-29339C7356A1}"/>
                  </a:ext>
                </a:extLst>
              </p:cNvPr>
              <p:cNvSpPr txBox="1"/>
              <p:nvPr/>
            </p:nvSpPr>
            <p:spPr>
              <a:xfrm>
                <a:off x="1952771" y="2440572"/>
                <a:ext cx="2565061" cy="646331"/>
              </a:xfrm>
              <a:prstGeom prst="rect">
                <a:avLst/>
              </a:prstGeom>
              <a:noFill/>
            </p:spPr>
            <p:txBody>
              <a:bodyPr wrap="none" rtlCol="0">
                <a:spAutoFit/>
              </a:bodyPr>
              <a:lstStyle/>
              <a:p>
                <a:pPr marL="171450" indent="-171450">
                  <a:buFont typeface="Arial" panose="020B0604020202020204" pitchFamily="34" charset="0"/>
                  <a:buChar char="•"/>
                </a:pPr>
                <a:r>
                  <a:rPr lang="en-US" sz="1200" b="1" i="1"/>
                  <a:t>Equilibrium (div</a:t>
                </a:r>
                <a14:m>
                  <m:oMath xmlns:m="http://schemas.openxmlformats.org/officeDocument/2006/math">
                    <m:r>
                      <a:rPr lang="en-US" sz="1200" b="1" i="1" smtClean="0">
                        <a:latin typeface="Cambria Math" panose="02040503050406030204" pitchFamily="18" charset="0"/>
                        <a:ea typeface="Cambria Math" panose="02040503050406030204" pitchFamily="18" charset="0"/>
                      </a:rPr>
                      <m:t>𝝈</m:t>
                    </m:r>
                  </m:oMath>
                </a14:m>
                <a:r>
                  <a:rPr lang="en-US" sz="1200" b="1" i="1"/>
                  <a:t> + b = 0)</a:t>
                </a:r>
              </a:p>
              <a:p>
                <a:pPr marL="171450" indent="-171450">
                  <a:buFont typeface="Arial" panose="020B0604020202020204" pitchFamily="34" charset="0"/>
                  <a:buChar char="•"/>
                </a:pPr>
                <a:r>
                  <a:rPr lang="en-US" sz="1200" b="1" i="1"/>
                  <a:t>Constitutive Law (1D Hooke’s Law)</a:t>
                </a:r>
              </a:p>
              <a:p>
                <a:pPr marL="171450" indent="-171450">
                  <a:buFont typeface="Arial" panose="020B0604020202020204" pitchFamily="34" charset="0"/>
                  <a:buChar char="•"/>
                </a:pPr>
                <a:r>
                  <a:rPr lang="en-US" sz="1200" b="1" i="1"/>
                  <a:t>Deformation</a:t>
                </a:r>
              </a:p>
            </p:txBody>
          </p:sp>
        </mc:Choice>
        <mc:Fallback xmlns="">
          <p:sp>
            <p:nvSpPr>
              <p:cNvPr id="120" name="TextBox 119">
                <a:extLst>
                  <a:ext uri="{FF2B5EF4-FFF2-40B4-BE49-F238E27FC236}">
                    <a16:creationId xmlns:a16="http://schemas.microsoft.com/office/drawing/2014/main" id="{8EC2DE72-E8A2-4703-870A-29339C7356A1}"/>
                  </a:ext>
                </a:extLst>
              </p:cNvPr>
              <p:cNvSpPr txBox="1">
                <a:spLocks noRot="1" noChangeAspect="1" noMove="1" noResize="1" noEditPoints="1" noAdjustHandles="1" noChangeArrowheads="1" noChangeShapeType="1" noTextEdit="1"/>
              </p:cNvSpPr>
              <p:nvPr/>
            </p:nvSpPr>
            <p:spPr>
              <a:xfrm>
                <a:off x="1952771" y="2440572"/>
                <a:ext cx="2565061" cy="646331"/>
              </a:xfrm>
              <a:prstGeom prst="rect">
                <a:avLst/>
              </a:prstGeom>
              <a:blipFill>
                <a:blip r:embed="rId20"/>
                <a:stretch>
                  <a:fillRect b="-6604"/>
                </a:stretch>
              </a:blipFill>
            </p:spPr>
            <p:txBody>
              <a:bodyPr/>
              <a:lstStyle/>
              <a:p>
                <a:r>
                  <a:rPr lang="en-US">
                    <a:noFill/>
                  </a:rPr>
                  <a:t> </a:t>
                </a:r>
              </a:p>
            </p:txBody>
          </p:sp>
        </mc:Fallback>
      </mc:AlternateContent>
      <p:sp>
        <p:nvSpPr>
          <p:cNvPr id="121" name="TextBox 120">
            <a:extLst>
              <a:ext uri="{FF2B5EF4-FFF2-40B4-BE49-F238E27FC236}">
                <a16:creationId xmlns:a16="http://schemas.microsoft.com/office/drawing/2014/main" id="{CC3E6C64-3A81-404F-A6B8-9E4438C589DE}"/>
              </a:ext>
            </a:extLst>
          </p:cNvPr>
          <p:cNvSpPr txBox="1"/>
          <p:nvPr/>
        </p:nvSpPr>
        <p:spPr>
          <a:xfrm>
            <a:off x="1948355" y="4185730"/>
            <a:ext cx="1678216" cy="276999"/>
          </a:xfrm>
          <a:prstGeom prst="rect">
            <a:avLst/>
          </a:prstGeom>
          <a:noFill/>
        </p:spPr>
        <p:txBody>
          <a:bodyPr wrap="none" rtlCol="0">
            <a:spAutoFit/>
          </a:bodyPr>
          <a:lstStyle/>
          <a:p>
            <a:pPr marL="171450" indent="-171450">
              <a:buFont typeface="Arial" panose="020B0604020202020204" pitchFamily="34" charset="0"/>
              <a:buChar char="•"/>
            </a:pPr>
            <a:r>
              <a:rPr lang="en-US" sz="1200" b="1" i="1"/>
              <a:t>Boundary conditions</a:t>
            </a:r>
          </a:p>
        </p:txBody>
      </p:sp>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60F3ACFA-0444-4185-9405-49E02370F74C}"/>
                  </a:ext>
                </a:extLst>
              </p:cNvPr>
              <p:cNvSpPr txBox="1"/>
              <p:nvPr/>
            </p:nvSpPr>
            <p:spPr>
              <a:xfrm>
                <a:off x="9969219" y="3384512"/>
                <a:ext cx="1950599" cy="461665"/>
              </a:xfrm>
              <a:prstGeom prst="rect">
                <a:avLst/>
              </a:prstGeom>
              <a:noFill/>
            </p:spPr>
            <p:txBody>
              <a:bodyPr wrap="none" rtlCol="0">
                <a:spAutoFit/>
              </a:bodyPr>
              <a:lstStyle/>
              <a:p>
                <a:r>
                  <a:rPr lang="en-US" sz="1200" b="1" i="1">
                    <a:solidFill>
                      <a:schemeClr val="tx1"/>
                    </a:solidFill>
                  </a:rPr>
                  <a:t>Under the assumption that:</a:t>
                </a:r>
              </a:p>
              <a:p>
                <a:pPr algn="ctr"/>
                <a:r>
                  <a:rPr lang="en-US" sz="1200" b="1" i="1">
                    <a:solidFill>
                      <a:schemeClr val="tx1"/>
                    </a:solidFill>
                  </a:rPr>
                  <a:t> </a:t>
                </a:r>
                <a14:m>
                  <m:oMath xmlns:m="http://schemas.openxmlformats.org/officeDocument/2006/math">
                    <m:r>
                      <a:rPr lang="en-US" sz="1200" i="1" dirty="0" smtClean="0">
                        <a:solidFill>
                          <a:schemeClr val="tx1"/>
                        </a:solidFill>
                        <a:latin typeface="Cambria Math" panose="02040503050406030204" pitchFamily="18" charset="0"/>
                        <a:ea typeface="Cambria Math" panose="02040503050406030204" pitchFamily="18" charset="0"/>
                      </a:rPr>
                      <m:t>𝐿</m:t>
                    </m:r>
                    <m:r>
                      <a:rPr lang="en-US" sz="1200" b="0" i="1" dirty="0" smtClean="0">
                        <a:solidFill>
                          <a:schemeClr val="tx1"/>
                        </a:solidFill>
                        <a:latin typeface="Cambria Math" panose="02040503050406030204" pitchFamily="18" charset="0"/>
                        <a:ea typeface="Cambria Math" panose="02040503050406030204" pitchFamily="18" charset="0"/>
                      </a:rPr>
                      <m:t>=</m:t>
                    </m:r>
                    <m:r>
                      <a:rPr lang="en-US" sz="1200" i="1" dirty="0">
                        <a:solidFill>
                          <a:schemeClr val="tx1"/>
                        </a:solidFill>
                        <a:latin typeface="Cambria Math" panose="02040503050406030204" pitchFamily="18" charset="0"/>
                        <a:ea typeface="Cambria Math" panose="02040503050406030204" pitchFamily="18" charset="0"/>
                      </a:rPr>
                      <m:t>𝜌</m:t>
                    </m:r>
                    <m:r>
                      <a:rPr lang="en-US" sz="1200" b="0" i="1" dirty="0" smtClean="0">
                        <a:solidFill>
                          <a:schemeClr val="tx1"/>
                        </a:solidFill>
                        <a:latin typeface="Cambria Math" panose="02040503050406030204" pitchFamily="18" charset="0"/>
                        <a:ea typeface="Cambria Math" panose="02040503050406030204" pitchFamily="18" charset="0"/>
                      </a:rPr>
                      <m:t>=</m:t>
                    </m:r>
                    <m:r>
                      <a:rPr lang="en-US" sz="1200" b="0" i="1" dirty="0" smtClean="0">
                        <a:solidFill>
                          <a:schemeClr val="tx1"/>
                        </a:solidFill>
                        <a:latin typeface="Cambria Math" panose="02040503050406030204" pitchFamily="18" charset="0"/>
                        <a:ea typeface="Cambria Math" panose="02040503050406030204" pitchFamily="18" charset="0"/>
                      </a:rPr>
                      <m:t>𝑃</m:t>
                    </m:r>
                    <m:r>
                      <a:rPr lang="en-US" sz="1200" b="0" i="1" dirty="0" smtClean="0">
                        <a:solidFill>
                          <a:schemeClr val="tx1"/>
                        </a:solidFill>
                        <a:latin typeface="Cambria Math" panose="02040503050406030204" pitchFamily="18" charset="0"/>
                        <a:ea typeface="Cambria Math" panose="02040503050406030204" pitchFamily="18" charset="0"/>
                      </a:rPr>
                      <m:t>=1</m:t>
                    </m:r>
                  </m:oMath>
                </a14:m>
                <a:endParaRPr lang="en-US" sz="1200" b="1" i="1">
                  <a:solidFill>
                    <a:schemeClr val="tx1"/>
                  </a:solidFill>
                </a:endParaRPr>
              </a:p>
            </p:txBody>
          </p:sp>
        </mc:Choice>
        <mc:Fallback xmlns="">
          <p:sp>
            <p:nvSpPr>
              <p:cNvPr id="66" name="TextBox 65">
                <a:extLst>
                  <a:ext uri="{FF2B5EF4-FFF2-40B4-BE49-F238E27FC236}">
                    <a16:creationId xmlns:a16="http://schemas.microsoft.com/office/drawing/2014/main" id="{60F3ACFA-0444-4185-9405-49E02370F74C}"/>
                  </a:ext>
                </a:extLst>
              </p:cNvPr>
              <p:cNvSpPr txBox="1">
                <a:spLocks noRot="1" noChangeAspect="1" noMove="1" noResize="1" noEditPoints="1" noAdjustHandles="1" noChangeArrowheads="1" noChangeShapeType="1" noTextEdit="1"/>
              </p:cNvSpPr>
              <p:nvPr/>
            </p:nvSpPr>
            <p:spPr>
              <a:xfrm>
                <a:off x="9969219" y="3384512"/>
                <a:ext cx="1950599" cy="461665"/>
              </a:xfrm>
              <a:prstGeom prst="rect">
                <a:avLst/>
              </a:prstGeom>
              <a:blipFill>
                <a:blip r:embed="rId21"/>
                <a:stretch>
                  <a:fillRect/>
                </a:stretch>
              </a:blipFill>
            </p:spPr>
            <p:txBody>
              <a:bodyPr/>
              <a:lstStyle/>
              <a:p>
                <a:r>
                  <a:rPr lang="en-US">
                    <a:noFill/>
                  </a:rPr>
                  <a:t> </a:t>
                </a:r>
              </a:p>
            </p:txBody>
          </p:sp>
        </mc:Fallback>
      </mc:AlternateContent>
      <p:sp>
        <p:nvSpPr>
          <p:cNvPr id="53" name="Slide Number Placeholder 1">
            <a:extLst>
              <a:ext uri="{FF2B5EF4-FFF2-40B4-BE49-F238E27FC236}">
                <a16:creationId xmlns:a16="http://schemas.microsoft.com/office/drawing/2014/main" id="{B9589297-E4EB-4D2C-9953-CFE9A6EEB01B}"/>
              </a:ext>
            </a:extLst>
          </p:cNvPr>
          <p:cNvSpPr>
            <a:spLocks noGrp="1"/>
          </p:cNvSpPr>
          <p:nvPr>
            <p:ph type="sldNum" sz="quarter" idx="11"/>
          </p:nvPr>
        </p:nvSpPr>
        <p:spPr>
          <a:xfrm>
            <a:off x="546100" y="6542840"/>
            <a:ext cx="2743200" cy="247724"/>
          </a:xfrm>
        </p:spPr>
        <p:txBody>
          <a:bodyPr/>
          <a:lstStyle/>
          <a:p>
            <a:fld id="{F0D23093-2AB0-F74C-B865-1A12A15B650E}" type="slidenum">
              <a:rPr lang="en-US" smtClean="0"/>
              <a:pPr/>
              <a:t>19</a:t>
            </a:fld>
            <a:endParaRPr lang="en-US"/>
          </a:p>
        </p:txBody>
      </p:sp>
      <p:pic>
        <p:nvPicPr>
          <p:cNvPr id="54" name="Graphic 53" descr="Programmer male with solid fill">
            <a:extLst>
              <a:ext uri="{FF2B5EF4-FFF2-40B4-BE49-F238E27FC236}">
                <a16:creationId xmlns:a16="http://schemas.microsoft.com/office/drawing/2014/main" id="{3320666F-7B99-41BA-82E1-273DAB3AF2DB}"/>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11501986" y="103499"/>
            <a:ext cx="468000" cy="468000"/>
          </a:xfrm>
          <a:prstGeom prst="rect">
            <a:avLst/>
          </a:prstGeom>
        </p:spPr>
      </p:pic>
    </p:spTree>
    <p:extLst>
      <p:ext uri="{BB962C8B-B14F-4D97-AF65-F5344CB8AC3E}">
        <p14:creationId xmlns:p14="http://schemas.microsoft.com/office/powerpoint/2010/main" val="1526719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08" grpId="0"/>
      <p:bldP spid="109" grpId="0"/>
      <p:bldP spid="110" grpId="0"/>
      <p:bldP spid="111" grpId="0"/>
      <p:bldP spid="113" grpId="0"/>
      <p:bldP spid="114" grpId="0" animBg="1"/>
      <p:bldP spid="115" grpId="0"/>
      <p:bldP spid="116" grpId="0"/>
      <p:bldP spid="117" grpId="0" animBg="1"/>
      <p:bldP spid="118" grpId="0"/>
      <p:bldP spid="119" grpId="0" animBg="1"/>
      <p:bldP spid="6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D930AD-87D0-4B92-86EB-B28C69B6EEF8}"/>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a:latin typeface="+mn-lt"/>
            </a:endParaRPr>
          </a:p>
        </p:txBody>
      </p:sp>
      <p:sp>
        <p:nvSpPr>
          <p:cNvPr id="3" name="Title 2">
            <a:extLst>
              <a:ext uri="{FF2B5EF4-FFF2-40B4-BE49-F238E27FC236}">
                <a16:creationId xmlns:a16="http://schemas.microsoft.com/office/drawing/2014/main" id="{DDC3F337-803D-43FE-A6E0-BC9DE6D1BB77}"/>
              </a:ext>
            </a:extLst>
          </p:cNvPr>
          <p:cNvSpPr>
            <a:spLocks noGrp="1"/>
          </p:cNvSpPr>
          <p:nvPr>
            <p:ph type="title"/>
          </p:nvPr>
        </p:nvSpPr>
        <p:spPr/>
        <p:txBody>
          <a:bodyPr/>
          <a:lstStyle/>
          <a:p>
            <a:r>
              <a:rPr lang="en-US">
                <a:latin typeface="+mn-lt"/>
              </a:rPr>
              <a:t>Learning objectives for this Lecture Unit</a:t>
            </a:r>
          </a:p>
        </p:txBody>
      </p:sp>
      <p:graphicFrame>
        <p:nvGraphicFramePr>
          <p:cNvPr id="5" name="Table 4">
            <a:extLst>
              <a:ext uri="{FF2B5EF4-FFF2-40B4-BE49-F238E27FC236}">
                <a16:creationId xmlns:a16="http://schemas.microsoft.com/office/drawing/2014/main" id="{9D412438-452A-4424-9F73-77843DE6992A}"/>
              </a:ext>
            </a:extLst>
          </p:cNvPr>
          <p:cNvGraphicFramePr>
            <a:graphicFrameLocks noGrp="1"/>
          </p:cNvGraphicFramePr>
          <p:nvPr>
            <p:extLst>
              <p:ext uri="{D42A27DB-BD31-4B8C-83A1-F6EECF244321}">
                <p14:modId xmlns:p14="http://schemas.microsoft.com/office/powerpoint/2010/main" val="548563031"/>
              </p:ext>
            </p:extLst>
          </p:nvPr>
        </p:nvGraphicFramePr>
        <p:xfrm>
          <a:off x="957742" y="1234620"/>
          <a:ext cx="10276514" cy="197209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400" b="1">
                          <a:solidFill>
                            <a:sysClr val="windowText" lastClr="000000"/>
                          </a:solidFill>
                        </a:rPr>
                        <a:t>Knowledge and Understanding</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dk1"/>
                          </a:solidFill>
                          <a:effectLst/>
                          <a:latin typeface="+mn-lt"/>
                          <a:ea typeface="+mn-ea"/>
                          <a:cs typeface="+mn-cs"/>
                        </a:rPr>
                        <a:t>Knowledge and understanding of FEA with 1D Elements</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400" b="1">
                          <a:solidFill>
                            <a:sysClr val="windowText" lastClr="000000"/>
                          </a:solidFill>
                        </a:rPr>
                        <a:t>Skills and Abilities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dk1"/>
                          </a:solidFill>
                          <a:effectLst/>
                          <a:latin typeface="+mn-lt"/>
                          <a:ea typeface="+mn-ea"/>
                          <a:cs typeface="+mn-cs"/>
                        </a:rPr>
                        <a:t>Ability to use Ansys Mechanical to set up a 1D structural simulation</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400" b="1">
                          <a:solidFill>
                            <a:sysClr val="windowText" lastClr="000000"/>
                          </a:solidFill>
                        </a:rPr>
                        <a:t>Values and Attitudes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dk1"/>
                          </a:solidFill>
                          <a:effectLst/>
                          <a:latin typeface="+mn-lt"/>
                          <a:ea typeface="+mn-ea"/>
                          <a:cs typeface="+mn-cs"/>
                        </a:rPr>
                        <a:t>Awareness of the importance of simulation in engineering design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2" name="Content Placeholder 3">
            <a:extLst>
              <a:ext uri="{FF2B5EF4-FFF2-40B4-BE49-F238E27FC236}">
                <a16:creationId xmlns:a16="http://schemas.microsoft.com/office/drawing/2014/main" id="{D955213C-0DD2-0EF1-CDB3-012EC096971B}"/>
              </a:ext>
            </a:extLst>
          </p:cNvPr>
          <p:cNvSpPr txBox="1">
            <a:spLocks/>
          </p:cNvSpPr>
          <p:nvPr/>
        </p:nvSpPr>
        <p:spPr bwMode="auto">
          <a:xfrm>
            <a:off x="6119025" y="4484270"/>
            <a:ext cx="5115230" cy="13248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In-Built Assessment</a:t>
            </a:r>
            <a:endParaRPr kumimoji="0" lang="en-GB" sz="1600" b="1" i="0" u="none" strike="noStrike" kern="0" cap="none" spc="0" normalizeH="0" baseline="0" noProof="0">
              <a:ln>
                <a:noFill/>
              </a:ln>
              <a:solidFill>
                <a:srgbClr val="0C0C0C"/>
              </a:solidFill>
              <a:effectLst/>
              <a:uLnTx/>
              <a:uFillTx/>
              <a:ea typeface="+mn-ea"/>
              <a:cs typeface="+mn-cs"/>
            </a:endParaRPr>
          </a:p>
          <a:p>
            <a:pPr marL="766763" lvl="1" indent="-285750">
              <a:buClr>
                <a:schemeClr val="accent1"/>
              </a:buClr>
              <a:buSzPct val="100000"/>
              <a:buFont typeface="Wingdings" panose="05000000000000000000" pitchFamily="2" charset="2"/>
              <a:buChar char="§"/>
            </a:pPr>
            <a:r>
              <a:rPr lang="en-GB"/>
              <a:t>Exercises: </a:t>
            </a:r>
          </a:p>
          <a:p>
            <a:pPr marL="481013" lvl="1" indent="0">
              <a:buClr>
                <a:schemeClr val="accent1"/>
              </a:buClr>
              <a:buSzPct val="100000"/>
              <a:buNone/>
            </a:pPr>
            <a:r>
              <a:rPr lang="en-GB" sz="1050"/>
              <a:t>	</a:t>
            </a:r>
            <a:endParaRPr lang="en-GB" sz="1200"/>
          </a:p>
          <a:p>
            <a:pPr marL="766763" lvl="1" indent="-285750">
              <a:buClr>
                <a:schemeClr val="accent1"/>
              </a:buClr>
              <a:buSzPct val="100000"/>
              <a:buFont typeface="Wingdings" panose="05000000000000000000" pitchFamily="2" charset="2"/>
              <a:buChar char="§"/>
            </a:pPr>
            <a:r>
              <a:rPr lang="en-GB"/>
              <a:t>Quizzes</a:t>
            </a:r>
          </a:p>
        </p:txBody>
      </p:sp>
      <p:pic>
        <p:nvPicPr>
          <p:cNvPr id="13" name="Graphic 12" descr="Programmer male with solid fill">
            <a:extLst>
              <a:ext uri="{FF2B5EF4-FFF2-40B4-BE49-F238E27FC236}">
                <a16:creationId xmlns:a16="http://schemas.microsoft.com/office/drawing/2014/main" id="{6B162074-14BA-CDC3-3305-4D01CDC073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9936" y="4786188"/>
            <a:ext cx="396000" cy="396000"/>
          </a:xfrm>
          <a:prstGeom prst="rect">
            <a:avLst/>
          </a:prstGeom>
        </p:spPr>
      </p:pic>
      <p:pic>
        <p:nvPicPr>
          <p:cNvPr id="14" name="Graphic 13" descr="Playbook with solid fill">
            <a:extLst>
              <a:ext uri="{FF2B5EF4-FFF2-40B4-BE49-F238E27FC236}">
                <a16:creationId xmlns:a16="http://schemas.microsoft.com/office/drawing/2014/main" id="{F1D2E4CA-518B-AE9C-A8FC-99C1F1770F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53532" y="5352519"/>
            <a:ext cx="396000" cy="396000"/>
          </a:xfrm>
          <a:prstGeom prst="rect">
            <a:avLst/>
          </a:prstGeom>
        </p:spPr>
      </p:pic>
      <p:sp>
        <p:nvSpPr>
          <p:cNvPr id="15" name="Content Placeholder 3">
            <a:extLst>
              <a:ext uri="{FF2B5EF4-FFF2-40B4-BE49-F238E27FC236}">
                <a16:creationId xmlns:a16="http://schemas.microsoft.com/office/drawing/2014/main" id="{08FFE662-675B-B3D2-B83C-4EA5623C2870}"/>
              </a:ext>
            </a:extLst>
          </p:cNvPr>
          <p:cNvSpPr txBox="1">
            <a:spLocks/>
          </p:cNvSpPr>
          <p:nvPr/>
        </p:nvSpPr>
        <p:spPr bwMode="auto">
          <a:xfrm>
            <a:off x="952127" y="4493165"/>
            <a:ext cx="5066251" cy="1323439"/>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Further reading/information</a:t>
            </a:r>
          </a:p>
          <a:p>
            <a:pPr marL="766445" lvl="1" indent="-285750">
              <a:buClr>
                <a:schemeClr val="accent1"/>
              </a:buClr>
              <a:buSzPct val="100000"/>
              <a:buFont typeface="Wingdings" panose="05000000000000000000" pitchFamily="2" charset="2"/>
              <a:buChar char="§"/>
            </a:pPr>
            <a:r>
              <a:rPr lang="en-GB">
                <a:hlinkClick r:id="rId7">
                  <a:extLst>
                    <a:ext uri="{A12FA001-AC4F-418D-AE19-62706E023703}">
                      <ahyp:hlinkClr xmlns:ahyp="http://schemas.microsoft.com/office/drawing/2018/hyperlinkcolor" val="tx"/>
                    </a:ext>
                  </a:extLst>
                </a:hlinkClick>
              </a:rPr>
              <a:t>Ansys Academic</a:t>
            </a:r>
            <a:endParaRPr lang="en-GB">
              <a:hlinkClick r:id="rId8">
                <a:extLst>
                  <a:ext uri="{A12FA001-AC4F-418D-AE19-62706E023703}">
                    <ahyp:hlinkClr xmlns:ahyp="http://schemas.microsoft.com/office/drawing/2018/hyperlinkcolor" val="tx"/>
                  </a:ext>
                </a:extLst>
              </a:hlinkClick>
            </a:endParaRPr>
          </a:p>
          <a:p>
            <a:pPr marL="766445" lvl="1" indent="-285750">
              <a:buClr>
                <a:schemeClr val="accent1"/>
              </a:buClr>
              <a:buSzPct val="100000"/>
              <a:buFont typeface="Wingdings" panose="05000000000000000000" pitchFamily="2" charset="2"/>
              <a:buChar char="§"/>
            </a:pPr>
            <a:r>
              <a:rPr lang="en-GB">
                <a:hlinkClick r:id="rId8">
                  <a:extLst>
                    <a:ext uri="{A12FA001-AC4F-418D-AE19-62706E023703}">
                      <ahyp:hlinkClr xmlns:ahyp="http://schemas.microsoft.com/office/drawing/2018/hyperlinkcolor" val="tx"/>
                    </a:ext>
                  </a:extLst>
                </a:hlinkClick>
              </a:rPr>
              <a:t>Ansys Innovation Courses</a:t>
            </a:r>
            <a:endParaRPr lang="en-GB"/>
          </a:p>
          <a:p>
            <a:pPr marL="766445" lvl="1" indent="-285750">
              <a:buClr>
                <a:schemeClr val="accent1"/>
              </a:buClr>
              <a:buSzPct val="100000"/>
              <a:buFont typeface="Wingdings" panose="05000000000000000000" pitchFamily="2" charset="2"/>
              <a:buChar char="§"/>
            </a:pPr>
            <a:r>
              <a:rPr lang="en-GB">
                <a:hlinkClick r:id="rId9">
                  <a:extLst>
                    <a:ext uri="{A12FA001-AC4F-418D-AE19-62706E023703}">
                      <ahyp:hlinkClr xmlns:ahyp="http://schemas.microsoft.com/office/drawing/2018/hyperlinkcolor" val="tx"/>
                    </a:ext>
                  </a:extLst>
                </a:hlinkClick>
              </a:rPr>
              <a:t>Ansys Education Resources</a:t>
            </a:r>
            <a:endParaRPr lang="en-GB"/>
          </a:p>
        </p:txBody>
      </p:sp>
      <p:pic>
        <p:nvPicPr>
          <p:cNvPr id="16" name="Graphic 15" descr="Internet outline">
            <a:extLst>
              <a:ext uri="{FF2B5EF4-FFF2-40B4-BE49-F238E27FC236}">
                <a16:creationId xmlns:a16="http://schemas.microsoft.com/office/drawing/2014/main" id="{AC25196B-94F0-BCEC-6E55-AE61E8DAF13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476309" y="5081658"/>
            <a:ext cx="533302" cy="541722"/>
          </a:xfrm>
          <a:prstGeom prst="rect">
            <a:avLst/>
          </a:prstGeom>
        </p:spPr>
      </p:pic>
      <p:grpSp>
        <p:nvGrpSpPr>
          <p:cNvPr id="22" name="Group 21">
            <a:extLst>
              <a:ext uri="{FF2B5EF4-FFF2-40B4-BE49-F238E27FC236}">
                <a16:creationId xmlns:a16="http://schemas.microsoft.com/office/drawing/2014/main" id="{0BBF0EC0-260B-3C23-8630-45E0123D8D99}"/>
              </a:ext>
            </a:extLst>
          </p:cNvPr>
          <p:cNvGrpSpPr/>
          <p:nvPr/>
        </p:nvGrpSpPr>
        <p:grpSpPr>
          <a:xfrm>
            <a:off x="948504" y="3351225"/>
            <a:ext cx="10285751" cy="1008000"/>
            <a:chOff x="957740" y="3305045"/>
            <a:chExt cx="10285751" cy="1008000"/>
          </a:xfrm>
        </p:grpSpPr>
        <p:sp>
          <p:nvSpPr>
            <p:cNvPr id="23" name="Content Placeholder 3">
              <a:extLst>
                <a:ext uri="{FF2B5EF4-FFF2-40B4-BE49-F238E27FC236}">
                  <a16:creationId xmlns:a16="http://schemas.microsoft.com/office/drawing/2014/main" id="{0C39C30B-887F-FA6D-2770-C24C2CAFE8BB}"/>
                </a:ext>
              </a:extLst>
            </p:cNvPr>
            <p:cNvSpPr txBox="1">
              <a:spLocks/>
            </p:cNvSpPr>
            <p:nvPr/>
          </p:nvSpPr>
          <p:spPr bwMode="auto">
            <a:xfrm>
              <a:off x="957740" y="3305045"/>
              <a:ext cx="10285751" cy="10080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a:ln>
                    <a:noFill/>
                  </a:ln>
                  <a:solidFill>
                    <a:srgbClr val="0C0C0C"/>
                  </a:solidFill>
                  <a:effectLst/>
                  <a:uLnTx/>
                  <a:uFillTx/>
                  <a:ea typeface="+mn-ea"/>
                  <a:cs typeface="+mn-cs"/>
                </a:rPr>
                <a:t>Resources</a:t>
              </a:r>
            </a:p>
          </p:txBody>
        </p:sp>
        <p:sp>
          <p:nvSpPr>
            <p:cNvPr id="25" name="TextBox 24">
              <a:extLst>
                <a:ext uri="{FF2B5EF4-FFF2-40B4-BE49-F238E27FC236}">
                  <a16:creationId xmlns:a16="http://schemas.microsoft.com/office/drawing/2014/main" id="{92455E68-BBD7-6C1A-3E33-32E332948201}"/>
                </a:ext>
              </a:extLst>
            </p:cNvPr>
            <p:cNvSpPr txBox="1"/>
            <p:nvPr/>
          </p:nvSpPr>
          <p:spPr>
            <a:xfrm>
              <a:off x="7098127" y="3748687"/>
              <a:ext cx="3597880" cy="307777"/>
            </a:xfrm>
            <a:prstGeom prst="rect">
              <a:avLst/>
            </a:prstGeom>
            <a:noFill/>
          </p:spPr>
          <p:txBody>
            <a:bodyPr wrap="square">
              <a:spAutoFit/>
            </a:bodyPr>
            <a:lstStyle/>
            <a:p>
              <a:pPr marL="766445" lvl="1" indent="-285750">
                <a:buClr>
                  <a:schemeClr val="accent1"/>
                </a:buClr>
                <a:buSzPct val="100000"/>
                <a:buFont typeface="Wingdings" panose="05000000000000000000" pitchFamily="2" charset="2"/>
                <a:buChar char="§"/>
              </a:pPr>
              <a:r>
                <a:rPr lang="en-GB" sz="1400" dirty="0"/>
                <a:t>Software: Ansys Mechanical 2022 R2 </a:t>
              </a:r>
            </a:p>
          </p:txBody>
        </p:sp>
      </p:grpSp>
      <p:sp>
        <p:nvSpPr>
          <p:cNvPr id="28" name="TextBox 27">
            <a:extLst>
              <a:ext uri="{FF2B5EF4-FFF2-40B4-BE49-F238E27FC236}">
                <a16:creationId xmlns:a16="http://schemas.microsoft.com/office/drawing/2014/main" id="{D3F09E14-B3AF-F641-46C1-FFE40AA9DAFB}"/>
              </a:ext>
            </a:extLst>
          </p:cNvPr>
          <p:cNvSpPr txBox="1"/>
          <p:nvPr/>
        </p:nvSpPr>
        <p:spPr>
          <a:xfrm>
            <a:off x="957742" y="3622938"/>
            <a:ext cx="6131148" cy="738664"/>
          </a:xfrm>
          <a:prstGeom prst="rect">
            <a:avLst/>
          </a:prstGeom>
          <a:noFill/>
        </p:spPr>
        <p:txBody>
          <a:bodyPr wrap="square">
            <a:spAutoFit/>
          </a:bodyPr>
          <a:lstStyle/>
          <a:p>
            <a:pPr marL="766445" lvl="1" indent="-285750">
              <a:buClr>
                <a:schemeClr val="accent1"/>
              </a:buClr>
              <a:buSzPct val="100000"/>
              <a:buFont typeface="Wingdings" panose="05000000000000000000" pitchFamily="2" charset="2"/>
              <a:buChar char="§"/>
            </a:pPr>
            <a:r>
              <a:rPr lang="en-GB" sz="1400"/>
              <a:t>Images: Shutterstock</a:t>
            </a:r>
          </a:p>
          <a:p>
            <a:pPr marL="766445" lvl="1" indent="-285750">
              <a:buClr>
                <a:schemeClr val="accent1"/>
              </a:buClr>
              <a:buSzPct val="100000"/>
              <a:buFont typeface="Wingdings" panose="05000000000000000000" pitchFamily="2" charset="2"/>
              <a:buChar char="§"/>
            </a:pPr>
            <a:r>
              <a:rPr lang="en-GB" sz="1400"/>
              <a:t>Source: Finite Element </a:t>
            </a:r>
            <a:r>
              <a:rPr lang="en-GB" sz="1400" err="1"/>
              <a:t>Modeling</a:t>
            </a:r>
            <a:r>
              <a:rPr lang="en-GB" sz="1400"/>
              <a:t> and Simulation with ANSYS Workbench (2</a:t>
            </a:r>
            <a:r>
              <a:rPr lang="en-GB" sz="1400" baseline="30000"/>
              <a:t>nd</a:t>
            </a:r>
            <a:r>
              <a:rPr lang="en-GB" sz="1400"/>
              <a:t> Ed.); Bridge Engineering Handbook: CRC Press, 2000.</a:t>
            </a:r>
          </a:p>
        </p:txBody>
      </p:sp>
    </p:spTree>
    <p:extLst>
      <p:ext uri="{BB962C8B-B14F-4D97-AF65-F5344CB8AC3E}">
        <p14:creationId xmlns:p14="http://schemas.microsoft.com/office/powerpoint/2010/main" val="38808429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403C33-6C29-4737-A7B3-20C9236B16F8}"/>
              </a:ext>
            </a:extLst>
          </p:cNvPr>
          <p:cNvSpPr>
            <a:spLocks noGrp="1"/>
          </p:cNvSpPr>
          <p:nvPr>
            <p:ph type="title"/>
          </p:nvPr>
        </p:nvSpPr>
        <p:spPr>
          <a:xfrm>
            <a:off x="609602" y="148581"/>
            <a:ext cx="10082644" cy="845837"/>
          </a:xfrm>
        </p:spPr>
        <p:txBody>
          <a:bodyPr/>
          <a:lstStyle/>
          <a:p>
            <a:r>
              <a:rPr lang="en-GB"/>
              <a:t>Local Equilibrium – Solving 1D Solid Mechanics Problems with an Analytical Approach</a:t>
            </a:r>
          </a:p>
        </p:txBody>
      </p:sp>
      <p:grpSp>
        <p:nvGrpSpPr>
          <p:cNvPr id="10" name="Group 9">
            <a:extLst>
              <a:ext uri="{FF2B5EF4-FFF2-40B4-BE49-F238E27FC236}">
                <a16:creationId xmlns:a16="http://schemas.microsoft.com/office/drawing/2014/main" id="{454ABC13-4541-4049-9281-8757AAD8AA79}"/>
              </a:ext>
            </a:extLst>
          </p:cNvPr>
          <p:cNvGrpSpPr/>
          <p:nvPr/>
        </p:nvGrpSpPr>
        <p:grpSpPr>
          <a:xfrm rot="5400000">
            <a:off x="-266480" y="3154507"/>
            <a:ext cx="2635982" cy="880713"/>
            <a:chOff x="722492" y="3810276"/>
            <a:chExt cx="2635982" cy="880713"/>
          </a:xfrm>
        </p:grpSpPr>
        <p:cxnSp>
          <p:nvCxnSpPr>
            <p:cNvPr id="34" name="Straight Connector 33">
              <a:extLst>
                <a:ext uri="{FF2B5EF4-FFF2-40B4-BE49-F238E27FC236}">
                  <a16:creationId xmlns:a16="http://schemas.microsoft.com/office/drawing/2014/main" id="{2A4FD04D-0390-4FBE-91C1-F8B033808662}"/>
                </a:ext>
              </a:extLst>
            </p:cNvPr>
            <p:cNvCxnSpPr>
              <a:cxnSpLocks/>
            </p:cNvCxnSpPr>
            <p:nvPr/>
          </p:nvCxnSpPr>
          <p:spPr>
            <a:xfrm>
              <a:off x="1132510" y="4108669"/>
              <a:ext cx="1795138" cy="9720"/>
            </a:xfrm>
            <a:prstGeom prst="line">
              <a:avLst/>
            </a:prstGeom>
            <a:ln w="571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3331D1CF-52D9-4FFD-BCFE-46BDB66E6F8B}"/>
                </a:ext>
              </a:extLst>
            </p:cNvPr>
            <p:cNvGrpSpPr/>
            <p:nvPr/>
          </p:nvGrpSpPr>
          <p:grpSpPr>
            <a:xfrm rot="5400000">
              <a:off x="772934" y="4048906"/>
              <a:ext cx="585259" cy="108000"/>
              <a:chOff x="2628901" y="5562600"/>
              <a:chExt cx="1563521" cy="159842"/>
            </a:xfrm>
          </p:grpSpPr>
          <p:cxnSp>
            <p:nvCxnSpPr>
              <p:cNvPr id="59" name="Straight Connector 58">
                <a:extLst>
                  <a:ext uri="{FF2B5EF4-FFF2-40B4-BE49-F238E27FC236}">
                    <a16:creationId xmlns:a16="http://schemas.microsoft.com/office/drawing/2014/main" id="{237D1FC5-182D-42C8-BC14-5FB7CF2DCDD4}"/>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F2C3C7C4-01E7-44CC-991D-1B17475C4551}"/>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ED71940A-2F9B-451F-97EC-C93F04322F6E}"/>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2" name="Straight Connector 61">
                <a:extLst>
                  <a:ext uri="{FF2B5EF4-FFF2-40B4-BE49-F238E27FC236}">
                    <a16:creationId xmlns:a16="http://schemas.microsoft.com/office/drawing/2014/main" id="{A6997295-9172-4CD0-B1B6-763A7EEEC406}"/>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D325F314-C7BF-4530-97FB-03E05E9A58B8}"/>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42" name="Group 41">
              <a:extLst>
                <a:ext uri="{FF2B5EF4-FFF2-40B4-BE49-F238E27FC236}">
                  <a16:creationId xmlns:a16="http://schemas.microsoft.com/office/drawing/2014/main" id="{7CFD31EB-F63F-4A8D-AB60-837E8E9C61C7}"/>
                </a:ext>
              </a:extLst>
            </p:cNvPr>
            <p:cNvGrpSpPr/>
            <p:nvPr/>
          </p:nvGrpSpPr>
          <p:grpSpPr>
            <a:xfrm>
              <a:off x="722492" y="3872088"/>
              <a:ext cx="833603" cy="818901"/>
              <a:chOff x="145483" y="1361779"/>
              <a:chExt cx="1086496" cy="1039643"/>
            </a:xfrm>
          </p:grpSpPr>
          <p:grpSp>
            <p:nvGrpSpPr>
              <p:cNvPr id="43" name="Group 42">
                <a:extLst>
                  <a:ext uri="{FF2B5EF4-FFF2-40B4-BE49-F238E27FC236}">
                    <a16:creationId xmlns:a16="http://schemas.microsoft.com/office/drawing/2014/main" id="{574EED1F-9C57-400D-BC43-18D144601173}"/>
                  </a:ext>
                </a:extLst>
              </p:cNvPr>
              <p:cNvGrpSpPr/>
              <p:nvPr/>
            </p:nvGrpSpPr>
            <p:grpSpPr>
              <a:xfrm>
                <a:off x="145483" y="1361779"/>
                <a:ext cx="755062" cy="874316"/>
                <a:chOff x="145483" y="1361779"/>
                <a:chExt cx="755062" cy="874316"/>
              </a:xfrm>
            </p:grpSpPr>
            <p:grpSp>
              <p:nvGrpSpPr>
                <p:cNvPr id="45" name="Group 44">
                  <a:extLst>
                    <a:ext uri="{FF2B5EF4-FFF2-40B4-BE49-F238E27FC236}">
                      <a16:creationId xmlns:a16="http://schemas.microsoft.com/office/drawing/2014/main" id="{1AFDCE5D-B6AE-4871-8B62-936DB587C71F}"/>
                    </a:ext>
                  </a:extLst>
                </p:cNvPr>
                <p:cNvGrpSpPr/>
                <p:nvPr/>
              </p:nvGrpSpPr>
              <p:grpSpPr>
                <a:xfrm>
                  <a:off x="339314" y="1637611"/>
                  <a:ext cx="561231" cy="598484"/>
                  <a:chOff x="339314" y="1637611"/>
                  <a:chExt cx="561231" cy="598484"/>
                </a:xfrm>
              </p:grpSpPr>
              <p:cxnSp>
                <p:nvCxnSpPr>
                  <p:cNvPr id="47" name="Straight Arrow Connector 46">
                    <a:extLst>
                      <a:ext uri="{FF2B5EF4-FFF2-40B4-BE49-F238E27FC236}">
                        <a16:creationId xmlns:a16="http://schemas.microsoft.com/office/drawing/2014/main" id="{AC0D5C05-CE5A-4AEF-B7BF-8252F2D1E5E4}"/>
                      </a:ext>
                    </a:extLst>
                  </p:cNvPr>
                  <p:cNvCxnSpPr/>
                  <p:nvPr/>
                </p:nvCxnSpPr>
                <p:spPr>
                  <a:xfrm flipV="1">
                    <a:off x="339314" y="1637611"/>
                    <a:ext cx="0" cy="5984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812388B7-2965-4B61-9B41-F5A638B51AA2}"/>
                      </a:ext>
                    </a:extLst>
                  </p:cNvPr>
                  <p:cNvCxnSpPr>
                    <a:cxnSpLocks/>
                  </p:cNvCxnSpPr>
                  <p:nvPr/>
                </p:nvCxnSpPr>
                <p:spPr>
                  <a:xfrm>
                    <a:off x="339314" y="2236095"/>
                    <a:ext cx="5612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1CB0A9C4-5E4C-4DCC-A32B-F0D069FA5D87}"/>
                    </a:ext>
                  </a:extLst>
                </p:cNvPr>
                <p:cNvSpPr txBox="1"/>
                <p:nvPr/>
              </p:nvSpPr>
              <p:spPr>
                <a:xfrm rot="16200000">
                  <a:off x="184062" y="1323200"/>
                  <a:ext cx="323989" cy="401148"/>
                </a:xfrm>
                <a:prstGeom prst="rect">
                  <a:avLst/>
                </a:prstGeom>
                <a:noFill/>
              </p:spPr>
              <p:txBody>
                <a:bodyPr wrap="none" rtlCol="0">
                  <a:spAutoFit/>
                </a:bodyPr>
                <a:lstStyle/>
                <a:p>
                  <a:r>
                    <a:rPr lang="en-US" sz="1400"/>
                    <a:t>z</a:t>
                  </a:r>
                  <a:endParaRPr lang="en-DE" sz="1400"/>
                </a:p>
              </p:txBody>
            </p:sp>
          </p:grpSp>
          <p:sp>
            <p:nvSpPr>
              <p:cNvPr id="44" name="TextBox 43">
                <a:extLst>
                  <a:ext uri="{FF2B5EF4-FFF2-40B4-BE49-F238E27FC236}">
                    <a16:creationId xmlns:a16="http://schemas.microsoft.com/office/drawing/2014/main" id="{35C1DEFE-C8A7-45AE-BA79-B6BE61B861BA}"/>
                  </a:ext>
                </a:extLst>
              </p:cNvPr>
              <p:cNvSpPr txBox="1"/>
              <p:nvPr/>
            </p:nvSpPr>
            <p:spPr>
              <a:xfrm rot="16200000">
                <a:off x="864322" y="2033765"/>
                <a:ext cx="334166" cy="401148"/>
              </a:xfrm>
              <a:prstGeom prst="rect">
                <a:avLst/>
              </a:prstGeom>
              <a:noFill/>
            </p:spPr>
            <p:txBody>
              <a:bodyPr wrap="none" rtlCol="0">
                <a:spAutoFit/>
              </a:bodyPr>
              <a:lstStyle/>
              <a:p>
                <a:r>
                  <a:rPr lang="en-US" sz="1400"/>
                  <a:t>x</a:t>
                </a:r>
                <a:endParaRPr lang="en-DE" sz="1400"/>
              </a:p>
            </p:txBody>
          </p:sp>
        </p:grpSp>
        <p:cxnSp>
          <p:nvCxnSpPr>
            <p:cNvPr id="5" name="Straight Arrow Connector 4">
              <a:extLst>
                <a:ext uri="{FF2B5EF4-FFF2-40B4-BE49-F238E27FC236}">
                  <a16:creationId xmlns:a16="http://schemas.microsoft.com/office/drawing/2014/main" id="{4318D5C6-89E2-4215-96A6-F19262943059}"/>
                </a:ext>
              </a:extLst>
            </p:cNvPr>
            <p:cNvCxnSpPr>
              <a:cxnSpLocks/>
            </p:cNvCxnSpPr>
            <p:nvPr/>
          </p:nvCxnSpPr>
          <p:spPr>
            <a:xfrm>
              <a:off x="2927649" y="4118389"/>
              <a:ext cx="43082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51C3C93E-95A5-4A94-8A77-EF3AECCD8C66}"/>
                </a:ext>
              </a:extLst>
            </p:cNvPr>
            <p:cNvSpPr txBox="1"/>
            <p:nvPr/>
          </p:nvSpPr>
          <p:spPr>
            <a:xfrm rot="16200000">
              <a:off x="2939214" y="3810459"/>
              <a:ext cx="277640" cy="307777"/>
            </a:xfrm>
            <a:prstGeom prst="rect">
              <a:avLst/>
            </a:prstGeom>
            <a:noFill/>
          </p:spPr>
          <p:txBody>
            <a:bodyPr wrap="none" rtlCol="0">
              <a:spAutoFit/>
            </a:bodyPr>
            <a:lstStyle/>
            <a:p>
              <a:r>
                <a:rPr lang="en-US" sz="1400">
                  <a:solidFill>
                    <a:srgbClr val="FF0000"/>
                  </a:solidFill>
                </a:rPr>
                <a:t>P</a:t>
              </a:r>
              <a:endParaRPr lang="en-DE" sz="1400">
                <a:solidFill>
                  <a:srgbClr val="FF0000"/>
                </a:solidFill>
              </a:endParaRPr>
            </a:p>
          </p:txBody>
        </p:sp>
      </p:grpSp>
      <p:sp>
        <p:nvSpPr>
          <p:cNvPr id="70" name="TextBox 69">
            <a:extLst>
              <a:ext uri="{FF2B5EF4-FFF2-40B4-BE49-F238E27FC236}">
                <a16:creationId xmlns:a16="http://schemas.microsoft.com/office/drawing/2014/main" id="{49183774-85A5-42DE-A3BA-E89A4D4CE81E}"/>
              </a:ext>
            </a:extLst>
          </p:cNvPr>
          <p:cNvSpPr txBox="1"/>
          <p:nvPr/>
        </p:nvSpPr>
        <p:spPr>
          <a:xfrm>
            <a:off x="1252639" y="2702298"/>
            <a:ext cx="288862" cy="307777"/>
          </a:xfrm>
          <a:prstGeom prst="rect">
            <a:avLst/>
          </a:prstGeom>
          <a:noFill/>
        </p:spPr>
        <p:txBody>
          <a:bodyPr wrap="none" rtlCol="0">
            <a:spAutoFit/>
          </a:bodyPr>
          <a:lstStyle/>
          <a:p>
            <a:r>
              <a:rPr lang="en-US" sz="1400">
                <a:solidFill>
                  <a:schemeClr val="accent1"/>
                </a:solidFill>
              </a:rPr>
              <a:t>A</a:t>
            </a:r>
            <a:endParaRPr lang="en-DE" sz="1400">
              <a:solidFill>
                <a:schemeClr val="accent1"/>
              </a:solidFill>
            </a:endParaRPr>
          </a:p>
        </p:txBody>
      </p:sp>
      <p:cxnSp>
        <p:nvCxnSpPr>
          <p:cNvPr id="12" name="Straight Arrow Connector 11">
            <a:extLst>
              <a:ext uri="{FF2B5EF4-FFF2-40B4-BE49-F238E27FC236}">
                <a16:creationId xmlns:a16="http://schemas.microsoft.com/office/drawing/2014/main" id="{DBD4596A-03EC-4AC7-AEA8-B73A9CEBC62A}"/>
              </a:ext>
            </a:extLst>
          </p:cNvPr>
          <p:cNvCxnSpPr>
            <a:cxnSpLocks/>
          </p:cNvCxnSpPr>
          <p:nvPr/>
        </p:nvCxnSpPr>
        <p:spPr>
          <a:xfrm rot="5400000">
            <a:off x="722431" y="3564570"/>
            <a:ext cx="584235" cy="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3" name="TextBox 72">
                <a:extLst>
                  <a:ext uri="{FF2B5EF4-FFF2-40B4-BE49-F238E27FC236}">
                    <a16:creationId xmlns:a16="http://schemas.microsoft.com/office/drawing/2014/main" id="{EC202C50-E880-418F-B6D4-4281BB5F7292}"/>
                  </a:ext>
                </a:extLst>
              </p:cNvPr>
              <p:cNvSpPr txBox="1"/>
              <p:nvPr/>
            </p:nvSpPr>
            <p:spPr>
              <a:xfrm>
                <a:off x="606005" y="3376717"/>
                <a:ext cx="439416"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400" i="1" dirty="0" smtClean="0">
                          <a:solidFill>
                            <a:srgbClr val="0070C0"/>
                          </a:solidFill>
                          <a:latin typeface="Cambria Math" panose="02040503050406030204" pitchFamily="18" charset="0"/>
                          <a:ea typeface="Cambria Math" panose="02040503050406030204" pitchFamily="18" charset="0"/>
                        </a:rPr>
                        <m:t>𝜌</m:t>
                      </m:r>
                      <m:r>
                        <a:rPr lang="en-US" sz="1400" b="0" i="1" dirty="0" smtClean="0">
                          <a:solidFill>
                            <a:srgbClr val="0070C0"/>
                          </a:solidFill>
                          <a:latin typeface="Cambria Math" panose="02040503050406030204" pitchFamily="18" charset="0"/>
                          <a:ea typeface="Cambria Math" panose="02040503050406030204" pitchFamily="18" charset="0"/>
                        </a:rPr>
                        <m:t>𝑔</m:t>
                      </m:r>
                    </m:oMath>
                  </m:oMathPara>
                </a14:m>
                <a:endParaRPr lang="en-DE" sz="1400">
                  <a:solidFill>
                    <a:srgbClr val="0070C0"/>
                  </a:solidFill>
                </a:endParaRPr>
              </a:p>
            </p:txBody>
          </p:sp>
        </mc:Choice>
        <mc:Fallback xmlns="">
          <p:sp>
            <p:nvSpPr>
              <p:cNvPr id="73" name="TextBox 72">
                <a:extLst>
                  <a:ext uri="{FF2B5EF4-FFF2-40B4-BE49-F238E27FC236}">
                    <a16:creationId xmlns:a16="http://schemas.microsoft.com/office/drawing/2014/main" id="{EC202C50-E880-418F-B6D4-4281BB5F7292}"/>
                  </a:ext>
                </a:extLst>
              </p:cNvPr>
              <p:cNvSpPr txBox="1">
                <a:spLocks noRot="1" noChangeAspect="1" noMove="1" noResize="1" noEditPoints="1" noAdjustHandles="1" noChangeArrowheads="1" noChangeShapeType="1" noTextEdit="1"/>
              </p:cNvSpPr>
              <p:nvPr/>
            </p:nvSpPr>
            <p:spPr>
              <a:xfrm>
                <a:off x="606005" y="3376717"/>
                <a:ext cx="439416" cy="307777"/>
              </a:xfrm>
              <a:prstGeom prst="rect">
                <a:avLst/>
              </a:prstGeom>
              <a:blipFill>
                <a:blip r:embed="rId3"/>
                <a:stretch>
                  <a:fillRect b="-2000"/>
                </a:stretch>
              </a:blipFill>
            </p:spPr>
            <p:txBody>
              <a:bodyPr/>
              <a:lstStyle/>
              <a:p>
                <a:r>
                  <a:rPr lang="en-US">
                    <a:noFill/>
                  </a:rPr>
                  <a:t> </a:t>
                </a:r>
              </a:p>
            </p:txBody>
          </p:sp>
        </mc:Fallback>
      </mc:AlternateContent>
      <p:cxnSp>
        <p:nvCxnSpPr>
          <p:cNvPr id="14" name="Straight Arrow Connector 13">
            <a:extLst>
              <a:ext uri="{FF2B5EF4-FFF2-40B4-BE49-F238E27FC236}">
                <a16:creationId xmlns:a16="http://schemas.microsoft.com/office/drawing/2014/main" id="{588112D9-33D8-4147-BD20-058ED0246C2F}"/>
              </a:ext>
            </a:extLst>
          </p:cNvPr>
          <p:cNvCxnSpPr/>
          <p:nvPr/>
        </p:nvCxnSpPr>
        <p:spPr>
          <a:xfrm rot="5400000">
            <a:off x="686949" y="3576310"/>
            <a:ext cx="1811436" cy="0"/>
          </a:xfrm>
          <a:prstGeom prst="straightConnector1">
            <a:avLst/>
          </a:prstGeom>
          <a:ln>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70F5102E-39C0-4491-A796-AC52D6ABBBF9}"/>
              </a:ext>
            </a:extLst>
          </p:cNvPr>
          <p:cNvSpPr txBox="1"/>
          <p:nvPr/>
        </p:nvSpPr>
        <p:spPr>
          <a:xfrm>
            <a:off x="1571637" y="3403914"/>
            <a:ext cx="266420" cy="307777"/>
          </a:xfrm>
          <a:prstGeom prst="rect">
            <a:avLst/>
          </a:prstGeom>
          <a:noFill/>
        </p:spPr>
        <p:txBody>
          <a:bodyPr wrap="none" rtlCol="0">
            <a:spAutoFit/>
          </a:bodyPr>
          <a:lstStyle/>
          <a:p>
            <a:r>
              <a:rPr lang="en-US" sz="1400">
                <a:solidFill>
                  <a:schemeClr val="accent4"/>
                </a:solidFill>
              </a:rPr>
              <a:t>L</a:t>
            </a:r>
            <a:endParaRPr lang="en-DE" sz="1400">
              <a:solidFill>
                <a:schemeClr val="accent4"/>
              </a:solidFill>
            </a:endParaRPr>
          </a:p>
        </p:txBody>
      </p:sp>
      <p:sp>
        <p:nvSpPr>
          <p:cNvPr id="53" name="TextBox 52">
            <a:extLst>
              <a:ext uri="{FF2B5EF4-FFF2-40B4-BE49-F238E27FC236}">
                <a16:creationId xmlns:a16="http://schemas.microsoft.com/office/drawing/2014/main" id="{E1AF35D0-92F6-45A4-BE8D-B2F6C08595A2}"/>
              </a:ext>
            </a:extLst>
          </p:cNvPr>
          <p:cNvSpPr txBox="1"/>
          <p:nvPr/>
        </p:nvSpPr>
        <p:spPr>
          <a:xfrm>
            <a:off x="2100173" y="2670592"/>
            <a:ext cx="9350544" cy="2031325"/>
          </a:xfrm>
          <a:prstGeom prst="rect">
            <a:avLst/>
          </a:prstGeom>
          <a:noFill/>
        </p:spPr>
        <p:txBody>
          <a:bodyPr wrap="square">
            <a:spAutoFit/>
          </a:bodyPr>
          <a:lstStyle/>
          <a:p>
            <a:pPr marL="285750" indent="-285750">
              <a:buFont typeface="Arial" panose="020B0604020202020204" pitchFamily="34" charset="0"/>
              <a:buChar char="•"/>
            </a:pPr>
            <a:r>
              <a:rPr lang="en-US"/>
              <a:t>It is important to recognize that solutions for the equilibrium conditions of simple </a:t>
            </a:r>
            <a:r>
              <a:rPr lang="en-US" b="1"/>
              <a:t>1D elasticity problems </a:t>
            </a:r>
            <a:r>
              <a:rPr lang="en-US"/>
              <a:t>can be calculated </a:t>
            </a:r>
            <a:r>
              <a:rPr lang="en-US" b="1"/>
              <a:t>analytically</a:t>
            </a:r>
            <a:r>
              <a:rPr lang="en-US"/>
              <a:t>, whereas this is almost </a:t>
            </a:r>
            <a:r>
              <a:rPr lang="en-US" b="1"/>
              <a:t>impossible for realistic 3D problems</a:t>
            </a:r>
            <a:r>
              <a:rPr lang="en-US"/>
              <a:t>. </a:t>
            </a:r>
          </a:p>
          <a:p>
            <a:pPr marL="285750" indent="-285750">
              <a:buFont typeface="Arial" panose="020B0604020202020204" pitchFamily="34" charset="0"/>
              <a:buChar char="•"/>
            </a:pPr>
            <a:r>
              <a:rPr lang="en-US"/>
              <a:t>Thus, finding a </a:t>
            </a:r>
            <a:r>
              <a:rPr lang="en-US" b="1"/>
              <a:t>continuous equation </a:t>
            </a:r>
            <a:r>
              <a:rPr lang="en-US"/>
              <a:t>that represents the deformation of a body in a real-world problem is </a:t>
            </a:r>
            <a:r>
              <a:rPr lang="en-US" b="1"/>
              <a:t>not feasible</a:t>
            </a:r>
            <a:r>
              <a:rPr lang="en-US"/>
              <a:t>. </a:t>
            </a:r>
          </a:p>
          <a:p>
            <a:pPr marL="285750" indent="-285750">
              <a:buFont typeface="Arial" panose="020B0604020202020204" pitchFamily="34" charset="0"/>
              <a:buChar char="•"/>
            </a:pPr>
            <a:r>
              <a:rPr lang="en-US"/>
              <a:t>Consequently, engineers use the Finite Element Analysis (FEA), whereby a </a:t>
            </a:r>
            <a:r>
              <a:rPr lang="en-US" b="1"/>
              <a:t>piece-wise solution </a:t>
            </a:r>
            <a:r>
              <a:rPr lang="en-US"/>
              <a:t>is sought instead, yielding an </a:t>
            </a:r>
            <a:r>
              <a:rPr lang="en-US" b="1"/>
              <a:t>approximate solution</a:t>
            </a:r>
            <a:r>
              <a:rPr lang="en-US"/>
              <a:t>.</a:t>
            </a:r>
          </a:p>
        </p:txBody>
      </p:sp>
      <p:sp>
        <p:nvSpPr>
          <p:cNvPr id="27" name="Slide Number Placeholder 1">
            <a:extLst>
              <a:ext uri="{FF2B5EF4-FFF2-40B4-BE49-F238E27FC236}">
                <a16:creationId xmlns:a16="http://schemas.microsoft.com/office/drawing/2014/main" id="{8121A7EB-29DB-48E3-8EEB-3F1AEBDD87AE}"/>
              </a:ext>
            </a:extLst>
          </p:cNvPr>
          <p:cNvSpPr>
            <a:spLocks noGrp="1"/>
          </p:cNvSpPr>
          <p:nvPr>
            <p:ph type="sldNum" sz="quarter" idx="11"/>
          </p:nvPr>
        </p:nvSpPr>
        <p:spPr>
          <a:xfrm>
            <a:off x="546100" y="6542840"/>
            <a:ext cx="2743200" cy="247724"/>
          </a:xfrm>
        </p:spPr>
        <p:txBody>
          <a:bodyPr/>
          <a:lstStyle/>
          <a:p>
            <a:fld id="{F0D23093-2AB0-F74C-B865-1A12A15B650E}" type="slidenum">
              <a:rPr lang="en-US" smtClean="0"/>
              <a:pPr/>
              <a:t>20</a:t>
            </a:fld>
            <a:endParaRPr lang="en-US"/>
          </a:p>
        </p:txBody>
      </p:sp>
    </p:spTree>
    <p:extLst>
      <p:ext uri="{BB962C8B-B14F-4D97-AF65-F5344CB8AC3E}">
        <p14:creationId xmlns:p14="http://schemas.microsoft.com/office/powerpoint/2010/main" val="11404879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B499B2-65F4-1D31-196D-FD4EF98EE2AE}"/>
              </a:ext>
            </a:extLst>
          </p:cNvPr>
          <p:cNvSpPr>
            <a:spLocks noGrp="1"/>
          </p:cNvSpPr>
          <p:nvPr>
            <p:ph type="sldNum" sz="quarter" idx="11"/>
          </p:nvPr>
        </p:nvSpPr>
        <p:spPr/>
        <p:txBody>
          <a:bodyPr/>
          <a:lstStyle/>
          <a:p>
            <a:fld id="{F0D23093-2AB0-F74C-B865-1A12A15B650E}" type="slidenum">
              <a:rPr lang="en-US" smtClean="0"/>
              <a:pPr/>
              <a:t>21</a:t>
            </a:fld>
            <a:endParaRPr lang="en-US"/>
          </a:p>
        </p:txBody>
      </p:sp>
      <p:sp>
        <p:nvSpPr>
          <p:cNvPr id="3" name="Title 2">
            <a:extLst>
              <a:ext uri="{FF2B5EF4-FFF2-40B4-BE49-F238E27FC236}">
                <a16:creationId xmlns:a16="http://schemas.microsoft.com/office/drawing/2014/main" id="{FD8BA2D5-21E1-0FE6-00B8-D58A488FF0CD}"/>
              </a:ext>
            </a:extLst>
          </p:cNvPr>
          <p:cNvSpPr>
            <a:spLocks noGrp="1"/>
          </p:cNvSpPr>
          <p:nvPr>
            <p:ph type="title"/>
          </p:nvPr>
        </p:nvSpPr>
        <p:spPr/>
        <p:txBody>
          <a:bodyPr/>
          <a:lstStyle/>
          <a:p>
            <a:r>
              <a:rPr lang="en-US"/>
              <a:t>1D FEA – Spring System (single spring)</a:t>
            </a:r>
          </a:p>
        </p:txBody>
      </p:sp>
      <p:cxnSp>
        <p:nvCxnSpPr>
          <p:cNvPr id="84" name="Straight Connector 83">
            <a:extLst>
              <a:ext uri="{FF2B5EF4-FFF2-40B4-BE49-F238E27FC236}">
                <a16:creationId xmlns:a16="http://schemas.microsoft.com/office/drawing/2014/main" id="{9AE05DDA-2BCA-D699-F070-84013C51D24F}"/>
              </a:ext>
            </a:extLst>
          </p:cNvPr>
          <p:cNvCxnSpPr/>
          <p:nvPr/>
        </p:nvCxnSpPr>
        <p:spPr>
          <a:xfrm>
            <a:off x="434066" y="2527707"/>
            <a:ext cx="113607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A6B1C003-9209-5514-A624-576E9F7403B3}"/>
              </a:ext>
            </a:extLst>
          </p:cNvPr>
          <p:cNvGrpSpPr/>
          <p:nvPr/>
        </p:nvGrpSpPr>
        <p:grpSpPr>
          <a:xfrm>
            <a:off x="4382077" y="988651"/>
            <a:ext cx="3427846" cy="1401407"/>
            <a:chOff x="1189452" y="4729840"/>
            <a:chExt cx="3427846" cy="1401407"/>
          </a:xfrm>
        </p:grpSpPr>
        <p:grpSp>
          <p:nvGrpSpPr>
            <p:cNvPr id="103" name="Group 102">
              <a:extLst>
                <a:ext uri="{FF2B5EF4-FFF2-40B4-BE49-F238E27FC236}">
                  <a16:creationId xmlns:a16="http://schemas.microsoft.com/office/drawing/2014/main" id="{F5B6D9A1-933D-E560-FA93-131CE46F791C}"/>
                </a:ext>
              </a:extLst>
            </p:cNvPr>
            <p:cNvGrpSpPr/>
            <p:nvPr/>
          </p:nvGrpSpPr>
          <p:grpSpPr>
            <a:xfrm>
              <a:off x="1189452" y="4729840"/>
              <a:ext cx="3427846" cy="984977"/>
              <a:chOff x="1189452" y="4729840"/>
              <a:chExt cx="3427846" cy="984977"/>
            </a:xfrm>
          </p:grpSpPr>
          <p:grpSp>
            <p:nvGrpSpPr>
              <p:cNvPr id="106" name="Group 105">
                <a:extLst>
                  <a:ext uri="{FF2B5EF4-FFF2-40B4-BE49-F238E27FC236}">
                    <a16:creationId xmlns:a16="http://schemas.microsoft.com/office/drawing/2014/main" id="{B0D76CD9-EFFF-FC54-C6F7-EDE91687404C}"/>
                  </a:ext>
                </a:extLst>
              </p:cNvPr>
              <p:cNvGrpSpPr/>
              <p:nvPr/>
            </p:nvGrpSpPr>
            <p:grpSpPr>
              <a:xfrm>
                <a:off x="1709525" y="5160819"/>
                <a:ext cx="2387964" cy="249381"/>
                <a:chOff x="6980102" y="3526583"/>
                <a:chExt cx="2387964" cy="249381"/>
              </a:xfrm>
            </p:grpSpPr>
            <p:sp>
              <p:nvSpPr>
                <p:cNvPr id="116" name="Freeform: Shape 115">
                  <a:extLst>
                    <a:ext uri="{FF2B5EF4-FFF2-40B4-BE49-F238E27FC236}">
                      <a16:creationId xmlns:a16="http://schemas.microsoft.com/office/drawing/2014/main" id="{BF6859E6-94F3-D9ED-AFC6-CDA33C2B19DC}"/>
                    </a:ext>
                  </a:extLst>
                </p:cNvPr>
                <p:cNvSpPr/>
                <p:nvPr/>
              </p:nvSpPr>
              <p:spPr>
                <a:xfrm>
                  <a:off x="7088102" y="3526583"/>
                  <a:ext cx="2225964" cy="249381"/>
                </a:xfrm>
                <a:custGeom>
                  <a:avLst/>
                  <a:gdLst>
                    <a:gd name="connsiteX0" fmla="*/ 0 w 2225964"/>
                    <a:gd name="connsiteY0" fmla="*/ 129309 h 249381"/>
                    <a:gd name="connsiteX1" fmla="*/ 175491 w 2225964"/>
                    <a:gd name="connsiteY1" fmla="*/ 120072 h 249381"/>
                    <a:gd name="connsiteX2" fmla="*/ 286327 w 2225964"/>
                    <a:gd name="connsiteY2" fmla="*/ 249381 h 249381"/>
                    <a:gd name="connsiteX3" fmla="*/ 378691 w 2225964"/>
                    <a:gd name="connsiteY3" fmla="*/ 0 h 249381"/>
                    <a:gd name="connsiteX4" fmla="*/ 471055 w 2225964"/>
                    <a:gd name="connsiteY4" fmla="*/ 240145 h 249381"/>
                    <a:gd name="connsiteX5" fmla="*/ 572655 w 2225964"/>
                    <a:gd name="connsiteY5" fmla="*/ 0 h 249381"/>
                    <a:gd name="connsiteX6" fmla="*/ 674255 w 2225964"/>
                    <a:gd name="connsiteY6" fmla="*/ 249381 h 249381"/>
                    <a:gd name="connsiteX7" fmla="*/ 794327 w 2225964"/>
                    <a:gd name="connsiteY7" fmla="*/ 0 h 249381"/>
                    <a:gd name="connsiteX8" fmla="*/ 895927 w 2225964"/>
                    <a:gd name="connsiteY8" fmla="*/ 249381 h 249381"/>
                    <a:gd name="connsiteX9" fmla="*/ 997527 w 2225964"/>
                    <a:gd name="connsiteY9" fmla="*/ 0 h 249381"/>
                    <a:gd name="connsiteX10" fmla="*/ 1089891 w 2225964"/>
                    <a:gd name="connsiteY10" fmla="*/ 249381 h 249381"/>
                    <a:gd name="connsiteX11" fmla="*/ 1200727 w 2225964"/>
                    <a:gd name="connsiteY11" fmla="*/ 0 h 249381"/>
                    <a:gd name="connsiteX12" fmla="*/ 1293091 w 2225964"/>
                    <a:gd name="connsiteY12" fmla="*/ 249381 h 249381"/>
                    <a:gd name="connsiteX13" fmla="*/ 1394691 w 2225964"/>
                    <a:gd name="connsiteY13" fmla="*/ 0 h 249381"/>
                    <a:gd name="connsiteX14" fmla="*/ 1487055 w 2225964"/>
                    <a:gd name="connsiteY14" fmla="*/ 249381 h 249381"/>
                    <a:gd name="connsiteX15" fmla="*/ 1588655 w 2225964"/>
                    <a:gd name="connsiteY15" fmla="*/ 0 h 249381"/>
                    <a:gd name="connsiteX16" fmla="*/ 1681018 w 2225964"/>
                    <a:gd name="connsiteY16" fmla="*/ 249381 h 249381"/>
                    <a:gd name="connsiteX17" fmla="*/ 1773382 w 2225964"/>
                    <a:gd name="connsiteY17" fmla="*/ 0 h 249381"/>
                    <a:gd name="connsiteX18" fmla="*/ 1847273 w 2225964"/>
                    <a:gd name="connsiteY18" fmla="*/ 249381 h 249381"/>
                    <a:gd name="connsiteX19" fmla="*/ 1930400 w 2225964"/>
                    <a:gd name="connsiteY19" fmla="*/ 0 h 249381"/>
                    <a:gd name="connsiteX20" fmla="*/ 2041236 w 2225964"/>
                    <a:gd name="connsiteY20" fmla="*/ 129309 h 249381"/>
                    <a:gd name="connsiteX21" fmla="*/ 2225964 w 2225964"/>
                    <a:gd name="connsiteY21" fmla="*/ 129309 h 24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25964" h="249381">
                      <a:moveTo>
                        <a:pt x="0" y="129309"/>
                      </a:moveTo>
                      <a:lnTo>
                        <a:pt x="175491" y="120072"/>
                      </a:lnTo>
                      <a:lnTo>
                        <a:pt x="286327" y="249381"/>
                      </a:lnTo>
                      <a:lnTo>
                        <a:pt x="378691" y="0"/>
                      </a:lnTo>
                      <a:lnTo>
                        <a:pt x="471055" y="240145"/>
                      </a:lnTo>
                      <a:lnTo>
                        <a:pt x="572655" y="0"/>
                      </a:lnTo>
                      <a:lnTo>
                        <a:pt x="674255" y="249381"/>
                      </a:lnTo>
                      <a:lnTo>
                        <a:pt x="794327" y="0"/>
                      </a:lnTo>
                      <a:lnTo>
                        <a:pt x="895927" y="249381"/>
                      </a:lnTo>
                      <a:lnTo>
                        <a:pt x="997527" y="0"/>
                      </a:lnTo>
                      <a:lnTo>
                        <a:pt x="1089891" y="249381"/>
                      </a:lnTo>
                      <a:lnTo>
                        <a:pt x="1200727" y="0"/>
                      </a:lnTo>
                      <a:lnTo>
                        <a:pt x="1293091" y="249381"/>
                      </a:lnTo>
                      <a:lnTo>
                        <a:pt x="1394691" y="0"/>
                      </a:lnTo>
                      <a:lnTo>
                        <a:pt x="1487055" y="249381"/>
                      </a:lnTo>
                      <a:lnTo>
                        <a:pt x="1588655" y="0"/>
                      </a:lnTo>
                      <a:lnTo>
                        <a:pt x="1681018" y="249381"/>
                      </a:lnTo>
                      <a:lnTo>
                        <a:pt x="1773382" y="0"/>
                      </a:lnTo>
                      <a:lnTo>
                        <a:pt x="1847273" y="249381"/>
                      </a:lnTo>
                      <a:lnTo>
                        <a:pt x="1930400" y="0"/>
                      </a:lnTo>
                      <a:lnTo>
                        <a:pt x="2041236" y="129309"/>
                      </a:lnTo>
                      <a:lnTo>
                        <a:pt x="2225964" y="129309"/>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C835D59F-3214-0686-ACDE-BBA37E383422}"/>
                    </a:ext>
                  </a:extLst>
                </p:cNvPr>
                <p:cNvSpPr>
                  <a:spLocks noChangeAspect="1"/>
                </p:cNvSpPr>
                <p:nvPr/>
              </p:nvSpPr>
              <p:spPr>
                <a:xfrm>
                  <a:off x="9260066" y="3597273"/>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9371BC4D-CAA6-1854-34BD-5A5AC772DC94}"/>
                    </a:ext>
                  </a:extLst>
                </p:cNvPr>
                <p:cNvSpPr>
                  <a:spLocks noChangeAspect="1"/>
                </p:cNvSpPr>
                <p:nvPr/>
              </p:nvSpPr>
              <p:spPr>
                <a:xfrm>
                  <a:off x="6980102" y="360326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107" name="TextBox 106">
                <a:extLst>
                  <a:ext uri="{FF2B5EF4-FFF2-40B4-BE49-F238E27FC236}">
                    <a16:creationId xmlns:a16="http://schemas.microsoft.com/office/drawing/2014/main" id="{87930B3D-AF07-DEBB-42B7-FE3DB249EB3B}"/>
                  </a:ext>
                </a:extLst>
              </p:cNvPr>
              <p:cNvSpPr txBox="1"/>
              <p:nvPr/>
            </p:nvSpPr>
            <p:spPr>
              <a:xfrm>
                <a:off x="1189452" y="5339509"/>
                <a:ext cx="628073" cy="369332"/>
              </a:xfrm>
              <a:prstGeom prst="rect">
                <a:avLst/>
              </a:prstGeom>
              <a:noFill/>
            </p:spPr>
            <p:txBody>
              <a:bodyPr wrap="square">
                <a:spAutoFit/>
              </a:bodyPr>
              <a:lstStyle/>
              <a:p>
                <a:r>
                  <a:rPr lang="en-US" sz="1800" b="0" i="1"/>
                  <a:t>f</a:t>
                </a:r>
                <a:r>
                  <a:rPr lang="en-US" sz="1800" b="0" i="1" baseline="-25000"/>
                  <a:t>i</a:t>
                </a:r>
                <a:endParaRPr lang="en-US" i="1"/>
              </a:p>
            </p:txBody>
          </p:sp>
          <p:cxnSp>
            <p:nvCxnSpPr>
              <p:cNvPr id="108" name="Straight Arrow Connector 107">
                <a:extLst>
                  <a:ext uri="{FF2B5EF4-FFF2-40B4-BE49-F238E27FC236}">
                    <a16:creationId xmlns:a16="http://schemas.microsoft.com/office/drawing/2014/main" id="{6E4E9669-F9B3-F402-E9F2-BA49364F39B0}"/>
                  </a:ext>
                </a:extLst>
              </p:cNvPr>
              <p:cNvCxnSpPr/>
              <p:nvPr/>
            </p:nvCxnSpPr>
            <p:spPr>
              <a:xfrm>
                <a:off x="1246909" y="528550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A2B6148C-8C38-26AC-82BA-25C707CC3114}"/>
                  </a:ext>
                </a:extLst>
              </p:cNvPr>
              <p:cNvCxnSpPr>
                <a:cxnSpLocks/>
              </p:cNvCxnSpPr>
              <p:nvPr/>
            </p:nvCxnSpPr>
            <p:spPr>
              <a:xfrm>
                <a:off x="4097489" y="528550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0" name="TextBox 109">
                <a:extLst>
                  <a:ext uri="{FF2B5EF4-FFF2-40B4-BE49-F238E27FC236}">
                    <a16:creationId xmlns:a16="http://schemas.microsoft.com/office/drawing/2014/main" id="{4CAFFB9F-815F-FE21-E8A2-4EB816F5891C}"/>
                  </a:ext>
                </a:extLst>
              </p:cNvPr>
              <p:cNvSpPr txBox="1"/>
              <p:nvPr/>
            </p:nvSpPr>
            <p:spPr>
              <a:xfrm>
                <a:off x="4192425" y="5339509"/>
                <a:ext cx="424873" cy="369332"/>
              </a:xfrm>
              <a:prstGeom prst="rect">
                <a:avLst/>
              </a:prstGeom>
              <a:noFill/>
            </p:spPr>
            <p:txBody>
              <a:bodyPr wrap="square">
                <a:spAutoFit/>
              </a:bodyPr>
              <a:lstStyle/>
              <a:p>
                <a:r>
                  <a:rPr lang="en-US" sz="1800" b="0" i="1"/>
                  <a:t>f</a:t>
                </a:r>
                <a:r>
                  <a:rPr lang="en-US" sz="1800" b="0" i="1" baseline="-25000"/>
                  <a:t>j</a:t>
                </a:r>
                <a:endParaRPr lang="en-US" i="1"/>
              </a:p>
            </p:txBody>
          </p:sp>
          <p:sp>
            <p:nvSpPr>
              <p:cNvPr id="111" name="TextBox 110">
                <a:extLst>
                  <a:ext uri="{FF2B5EF4-FFF2-40B4-BE49-F238E27FC236}">
                    <a16:creationId xmlns:a16="http://schemas.microsoft.com/office/drawing/2014/main" id="{43A8D98F-7507-6AF8-C1EE-DD0D57FD42ED}"/>
                  </a:ext>
                </a:extLst>
              </p:cNvPr>
              <p:cNvSpPr txBox="1"/>
              <p:nvPr/>
            </p:nvSpPr>
            <p:spPr>
              <a:xfrm>
                <a:off x="1668589" y="4874169"/>
                <a:ext cx="397164" cy="369332"/>
              </a:xfrm>
              <a:prstGeom prst="rect">
                <a:avLst/>
              </a:prstGeom>
              <a:noFill/>
            </p:spPr>
            <p:txBody>
              <a:bodyPr wrap="square">
                <a:spAutoFit/>
              </a:bodyPr>
              <a:lstStyle/>
              <a:p>
                <a:r>
                  <a:rPr lang="en-US" sz="1800" b="0" i="1">
                    <a:solidFill>
                      <a:schemeClr val="accent3"/>
                    </a:solidFill>
                  </a:rPr>
                  <a:t>i</a:t>
                </a:r>
                <a:endParaRPr lang="en-US" i="1">
                  <a:solidFill>
                    <a:schemeClr val="accent3"/>
                  </a:solidFill>
                </a:endParaRPr>
              </a:p>
            </p:txBody>
          </p:sp>
          <p:sp>
            <p:nvSpPr>
              <p:cNvPr id="112" name="TextBox 111">
                <a:extLst>
                  <a:ext uri="{FF2B5EF4-FFF2-40B4-BE49-F238E27FC236}">
                    <a16:creationId xmlns:a16="http://schemas.microsoft.com/office/drawing/2014/main" id="{E98EFA6A-867A-CA50-CF20-85D126358509}"/>
                  </a:ext>
                </a:extLst>
              </p:cNvPr>
              <p:cNvSpPr txBox="1"/>
              <p:nvPr/>
            </p:nvSpPr>
            <p:spPr>
              <a:xfrm>
                <a:off x="3932431" y="4854159"/>
                <a:ext cx="397164" cy="369332"/>
              </a:xfrm>
              <a:prstGeom prst="rect">
                <a:avLst/>
              </a:prstGeom>
              <a:noFill/>
            </p:spPr>
            <p:txBody>
              <a:bodyPr wrap="square">
                <a:spAutoFit/>
              </a:bodyPr>
              <a:lstStyle/>
              <a:p>
                <a:r>
                  <a:rPr lang="en-US" sz="1800" b="0" i="1">
                    <a:solidFill>
                      <a:schemeClr val="accent3"/>
                    </a:solidFill>
                  </a:rPr>
                  <a:t>j</a:t>
                </a:r>
                <a:endParaRPr lang="en-US" i="1">
                  <a:solidFill>
                    <a:schemeClr val="accent3"/>
                  </a:solidFill>
                </a:endParaRPr>
              </a:p>
            </p:txBody>
          </p:sp>
          <p:sp>
            <p:nvSpPr>
              <p:cNvPr id="113" name="TextBox 112">
                <a:extLst>
                  <a:ext uri="{FF2B5EF4-FFF2-40B4-BE49-F238E27FC236}">
                    <a16:creationId xmlns:a16="http://schemas.microsoft.com/office/drawing/2014/main" id="{458F4B63-F6E1-4AC5-69C4-0BF2F4CF6DBE}"/>
                  </a:ext>
                </a:extLst>
              </p:cNvPr>
              <p:cNvSpPr txBox="1"/>
              <p:nvPr/>
            </p:nvSpPr>
            <p:spPr>
              <a:xfrm>
                <a:off x="2800510" y="4729840"/>
                <a:ext cx="397164" cy="369332"/>
              </a:xfrm>
              <a:prstGeom prst="rect">
                <a:avLst/>
              </a:prstGeom>
              <a:noFill/>
            </p:spPr>
            <p:txBody>
              <a:bodyPr wrap="square">
                <a:spAutoFit/>
              </a:bodyPr>
              <a:lstStyle/>
              <a:p>
                <a:r>
                  <a:rPr lang="en-US" sz="1800" b="0" i="1"/>
                  <a:t>k</a:t>
                </a:r>
                <a:endParaRPr lang="en-US" i="1"/>
              </a:p>
            </p:txBody>
          </p:sp>
          <p:sp>
            <p:nvSpPr>
              <p:cNvPr id="114" name="TextBox 113">
                <a:extLst>
                  <a:ext uri="{FF2B5EF4-FFF2-40B4-BE49-F238E27FC236}">
                    <a16:creationId xmlns:a16="http://schemas.microsoft.com/office/drawing/2014/main" id="{3E6A25D9-C305-B34D-0AE2-BDC3822BBD88}"/>
                  </a:ext>
                </a:extLst>
              </p:cNvPr>
              <p:cNvSpPr txBox="1"/>
              <p:nvPr/>
            </p:nvSpPr>
            <p:spPr>
              <a:xfrm>
                <a:off x="1655778" y="5345485"/>
                <a:ext cx="609600"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i</a:t>
                </a:r>
                <a:endParaRPr lang="en-US" i="1">
                  <a:solidFill>
                    <a:schemeClr val="tx2"/>
                  </a:solidFill>
                </a:endParaRPr>
              </a:p>
            </p:txBody>
          </p:sp>
          <p:sp>
            <p:nvSpPr>
              <p:cNvPr id="115" name="TextBox 114">
                <a:extLst>
                  <a:ext uri="{FF2B5EF4-FFF2-40B4-BE49-F238E27FC236}">
                    <a16:creationId xmlns:a16="http://schemas.microsoft.com/office/drawing/2014/main" id="{E9C36CC7-D7BF-17DA-5A49-97D830351457}"/>
                  </a:ext>
                </a:extLst>
              </p:cNvPr>
              <p:cNvSpPr txBox="1"/>
              <p:nvPr/>
            </p:nvSpPr>
            <p:spPr>
              <a:xfrm>
                <a:off x="3880434" y="5339509"/>
                <a:ext cx="434109"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j</a:t>
                </a:r>
                <a:endParaRPr lang="en-US" i="1">
                  <a:solidFill>
                    <a:schemeClr val="tx2"/>
                  </a:solidFill>
                </a:endParaRPr>
              </a:p>
            </p:txBody>
          </p:sp>
        </p:grpSp>
        <p:cxnSp>
          <p:nvCxnSpPr>
            <p:cNvPr id="104" name="Straight Arrow Connector 103">
              <a:extLst>
                <a:ext uri="{FF2B5EF4-FFF2-40B4-BE49-F238E27FC236}">
                  <a16:creationId xmlns:a16="http://schemas.microsoft.com/office/drawing/2014/main" id="{FC630DD0-2902-430A-BEDD-78A004805C20}"/>
                </a:ext>
              </a:extLst>
            </p:cNvPr>
            <p:cNvCxnSpPr/>
            <p:nvPr/>
          </p:nvCxnSpPr>
          <p:spPr>
            <a:xfrm>
              <a:off x="2297756" y="5804924"/>
              <a:ext cx="119149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D49ED3A2-0F3D-5FFE-9C39-276BEF904EA0}"/>
                </a:ext>
              </a:extLst>
            </p:cNvPr>
            <p:cNvSpPr txBox="1"/>
            <p:nvPr/>
          </p:nvSpPr>
          <p:spPr>
            <a:xfrm>
              <a:off x="2760372" y="5761915"/>
              <a:ext cx="284052" cy="369332"/>
            </a:xfrm>
            <a:prstGeom prst="rect">
              <a:avLst/>
            </a:prstGeom>
            <a:noFill/>
            <a:ln>
              <a:noFill/>
            </a:ln>
          </p:spPr>
          <p:txBody>
            <a:bodyPr wrap="none" rtlCol="0">
              <a:spAutoFit/>
            </a:bodyPr>
            <a:lstStyle/>
            <a:p>
              <a:r>
                <a:rPr lang="en-US"/>
                <a:t>x</a:t>
              </a:r>
            </a:p>
          </p:txBody>
        </p:sp>
      </p:grpSp>
      <p:graphicFrame>
        <p:nvGraphicFramePr>
          <p:cNvPr id="119" name="Table 14">
            <a:extLst>
              <a:ext uri="{FF2B5EF4-FFF2-40B4-BE49-F238E27FC236}">
                <a16:creationId xmlns:a16="http://schemas.microsoft.com/office/drawing/2014/main" id="{67DC137E-6BDF-DF9E-7762-E24270666B3E}"/>
              </a:ext>
            </a:extLst>
          </p:cNvPr>
          <p:cNvGraphicFramePr>
            <a:graphicFrameLocks noGrp="1"/>
          </p:cNvGraphicFramePr>
          <p:nvPr>
            <p:extLst>
              <p:ext uri="{D42A27DB-BD31-4B8C-83A1-F6EECF244321}">
                <p14:modId xmlns:p14="http://schemas.microsoft.com/office/powerpoint/2010/main" val="856260162"/>
              </p:ext>
            </p:extLst>
          </p:nvPr>
        </p:nvGraphicFramePr>
        <p:xfrm>
          <a:off x="447288" y="896320"/>
          <a:ext cx="3355389" cy="1296000"/>
        </p:xfrm>
        <a:graphic>
          <a:graphicData uri="http://schemas.openxmlformats.org/drawingml/2006/table">
            <a:tbl>
              <a:tblPr firstRow="1" bandRow="1">
                <a:tableStyleId>{073A0DAA-6AF3-43AB-8588-CEC1D06C72B9}</a:tableStyleId>
              </a:tblPr>
              <a:tblGrid>
                <a:gridCol w="2062639">
                  <a:extLst>
                    <a:ext uri="{9D8B030D-6E8A-4147-A177-3AD203B41FA5}">
                      <a16:colId xmlns:a16="http://schemas.microsoft.com/office/drawing/2014/main" val="4036484245"/>
                    </a:ext>
                  </a:extLst>
                </a:gridCol>
                <a:gridCol w="1292750">
                  <a:extLst>
                    <a:ext uri="{9D8B030D-6E8A-4147-A177-3AD203B41FA5}">
                      <a16:colId xmlns:a16="http://schemas.microsoft.com/office/drawing/2014/main" val="1970565677"/>
                    </a:ext>
                  </a:extLst>
                </a:gridCol>
              </a:tblGrid>
              <a:tr h="324000">
                <a:tc>
                  <a:txBody>
                    <a:bodyPr/>
                    <a:lstStyle/>
                    <a:p>
                      <a:r>
                        <a:rPr lang="en-US" sz="1400" b="0">
                          <a:solidFill>
                            <a:schemeClr val="tx1"/>
                          </a:solidFill>
                        </a:rPr>
                        <a:t>Nodes</a:t>
                      </a:r>
                    </a:p>
                  </a:txBody>
                  <a:tcPr>
                    <a:solidFill>
                      <a:schemeClr val="tx2">
                        <a:lumMod val="20000"/>
                        <a:lumOff val="80000"/>
                      </a:schemeClr>
                    </a:solidFill>
                  </a:tcPr>
                </a:tc>
                <a:tc>
                  <a:txBody>
                    <a:bodyPr/>
                    <a:lstStyle/>
                    <a:p>
                      <a:r>
                        <a:rPr lang="en-US" sz="1400" b="0" err="1">
                          <a:solidFill>
                            <a:schemeClr val="tx1"/>
                          </a:solidFill>
                        </a:rPr>
                        <a:t>i</a:t>
                      </a:r>
                      <a:r>
                        <a:rPr lang="en-US" sz="1400" b="0">
                          <a:solidFill>
                            <a:schemeClr val="tx1"/>
                          </a:solidFill>
                        </a:rPr>
                        <a:t>, j</a:t>
                      </a:r>
                    </a:p>
                  </a:txBody>
                  <a:tcPr>
                    <a:solidFill>
                      <a:schemeClr val="tx2">
                        <a:lumMod val="20000"/>
                        <a:lumOff val="80000"/>
                      </a:schemeClr>
                    </a:solidFill>
                  </a:tcPr>
                </a:tc>
                <a:extLst>
                  <a:ext uri="{0D108BD9-81ED-4DB2-BD59-A6C34878D82A}">
                    <a16:rowId xmlns:a16="http://schemas.microsoft.com/office/drawing/2014/main" val="1490128046"/>
                  </a:ext>
                </a:extLst>
              </a:tr>
              <a:tr h="324000">
                <a:tc>
                  <a:txBody>
                    <a:bodyPr/>
                    <a:lstStyle/>
                    <a:p>
                      <a:r>
                        <a:rPr lang="en-US" sz="1400" b="0">
                          <a:solidFill>
                            <a:schemeClr val="tx1"/>
                          </a:solidFill>
                        </a:rPr>
                        <a:t>Nodal displacements</a:t>
                      </a:r>
                    </a:p>
                  </a:txBody>
                  <a:tcPr/>
                </a:tc>
                <a:tc>
                  <a:txBody>
                    <a:bodyPr/>
                    <a:lstStyle/>
                    <a:p>
                      <a:r>
                        <a:rPr lang="en-US" sz="1400" b="0" err="1">
                          <a:solidFill>
                            <a:schemeClr val="tx1"/>
                          </a:solidFill>
                        </a:rPr>
                        <a:t>u</a:t>
                      </a:r>
                      <a:r>
                        <a:rPr lang="en-US" sz="1400" b="0" baseline="-25000" err="1">
                          <a:solidFill>
                            <a:schemeClr val="tx1"/>
                          </a:solidFill>
                        </a:rPr>
                        <a:t>i</a:t>
                      </a:r>
                      <a:r>
                        <a:rPr lang="en-US" sz="1400" b="0">
                          <a:solidFill>
                            <a:schemeClr val="tx1"/>
                          </a:solidFill>
                        </a:rPr>
                        <a:t>, </a:t>
                      </a:r>
                      <a:r>
                        <a:rPr lang="en-US" sz="1400" b="0" err="1">
                          <a:solidFill>
                            <a:schemeClr val="tx1"/>
                          </a:solidFill>
                        </a:rPr>
                        <a:t>u</a:t>
                      </a:r>
                      <a:r>
                        <a:rPr lang="en-US" sz="1400" b="0" baseline="-25000" err="1">
                          <a:solidFill>
                            <a:schemeClr val="tx1"/>
                          </a:solidFill>
                        </a:rPr>
                        <a:t>j</a:t>
                      </a:r>
                      <a:r>
                        <a:rPr lang="en-US" sz="1400" b="0">
                          <a:solidFill>
                            <a:schemeClr val="tx1"/>
                          </a:solidFill>
                        </a:rPr>
                        <a:t>    [mm]</a:t>
                      </a:r>
                    </a:p>
                  </a:txBody>
                  <a:tcPr/>
                </a:tc>
                <a:extLst>
                  <a:ext uri="{0D108BD9-81ED-4DB2-BD59-A6C34878D82A}">
                    <a16:rowId xmlns:a16="http://schemas.microsoft.com/office/drawing/2014/main" val="2449461717"/>
                  </a:ext>
                </a:extLst>
              </a:tr>
              <a:tr h="324000">
                <a:tc>
                  <a:txBody>
                    <a:bodyPr/>
                    <a:lstStyle/>
                    <a:p>
                      <a:r>
                        <a:rPr lang="en-US" sz="1400" b="0">
                          <a:solidFill>
                            <a:schemeClr val="tx1"/>
                          </a:solidFill>
                        </a:rPr>
                        <a:t>Nodal forces</a:t>
                      </a:r>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f</a:t>
                      </a:r>
                      <a:r>
                        <a:rPr lang="en-US" sz="1400" b="0" baseline="-25000">
                          <a:solidFill>
                            <a:schemeClr val="tx1"/>
                          </a:solidFill>
                        </a:rPr>
                        <a:t>i</a:t>
                      </a:r>
                      <a:r>
                        <a:rPr lang="en-US" sz="1400" b="0">
                          <a:solidFill>
                            <a:schemeClr val="tx1"/>
                          </a:solidFill>
                        </a:rPr>
                        <a:t>, f</a:t>
                      </a:r>
                      <a:r>
                        <a:rPr lang="en-US" sz="1400" b="0" baseline="-25000">
                          <a:solidFill>
                            <a:schemeClr val="tx1"/>
                          </a:solidFill>
                        </a:rPr>
                        <a:t>j</a:t>
                      </a:r>
                      <a:r>
                        <a:rPr lang="en-US" sz="1400" b="0">
                          <a:solidFill>
                            <a:schemeClr val="tx1"/>
                          </a:solidFill>
                        </a:rPr>
                        <a:t>      [N]</a:t>
                      </a:r>
                    </a:p>
                  </a:txBody>
                  <a:tcPr>
                    <a:solidFill>
                      <a:schemeClr val="tx2">
                        <a:lumMod val="20000"/>
                        <a:lumOff val="80000"/>
                      </a:schemeClr>
                    </a:solidFill>
                  </a:tcPr>
                </a:tc>
                <a:extLst>
                  <a:ext uri="{0D108BD9-81ED-4DB2-BD59-A6C34878D82A}">
                    <a16:rowId xmlns:a16="http://schemas.microsoft.com/office/drawing/2014/main" val="640302183"/>
                  </a:ext>
                </a:extLst>
              </a:tr>
              <a:tr h="324000">
                <a:tc>
                  <a:txBody>
                    <a:bodyPr/>
                    <a:lstStyle/>
                    <a:p>
                      <a:r>
                        <a:rPr lang="en-US" sz="1400" b="0">
                          <a:solidFill>
                            <a:schemeClr val="tx1"/>
                          </a:solidFill>
                        </a:rPr>
                        <a:t>Stiffness (spring constant)</a:t>
                      </a:r>
                    </a:p>
                  </a:txBody>
                  <a:tcPr/>
                </a:tc>
                <a:tc>
                  <a:txBody>
                    <a:bodyPr/>
                    <a:lstStyle/>
                    <a:p>
                      <a:r>
                        <a:rPr lang="en-US" sz="1400" b="0">
                          <a:solidFill>
                            <a:schemeClr val="tx1"/>
                          </a:solidFill>
                        </a:rPr>
                        <a:t>k          [N/mm]</a:t>
                      </a:r>
                    </a:p>
                  </a:txBody>
                  <a:tcPr/>
                </a:tc>
                <a:extLst>
                  <a:ext uri="{0D108BD9-81ED-4DB2-BD59-A6C34878D82A}">
                    <a16:rowId xmlns:a16="http://schemas.microsoft.com/office/drawing/2014/main" val="463132282"/>
                  </a:ext>
                </a:extLst>
              </a:tr>
            </a:tbl>
          </a:graphicData>
        </a:graphic>
      </p:graphicFrame>
      <p:grpSp>
        <p:nvGrpSpPr>
          <p:cNvPr id="120" name="Group 119">
            <a:extLst>
              <a:ext uri="{FF2B5EF4-FFF2-40B4-BE49-F238E27FC236}">
                <a16:creationId xmlns:a16="http://schemas.microsoft.com/office/drawing/2014/main" id="{973DE835-1076-BF77-5A47-35F0B5DA2390}"/>
              </a:ext>
            </a:extLst>
          </p:cNvPr>
          <p:cNvGrpSpPr/>
          <p:nvPr/>
        </p:nvGrpSpPr>
        <p:grpSpPr>
          <a:xfrm>
            <a:off x="8737824" y="1330193"/>
            <a:ext cx="1230209" cy="732648"/>
            <a:chOff x="10122328" y="1832947"/>
            <a:chExt cx="1230209" cy="732648"/>
          </a:xfrm>
        </p:grpSpPr>
        <p:sp>
          <p:nvSpPr>
            <p:cNvPr id="121" name="Oval 120">
              <a:extLst>
                <a:ext uri="{FF2B5EF4-FFF2-40B4-BE49-F238E27FC236}">
                  <a16:creationId xmlns:a16="http://schemas.microsoft.com/office/drawing/2014/main" id="{FB53BA24-F642-1769-CF37-E66F2FF72B69}"/>
                </a:ext>
              </a:extLst>
            </p:cNvPr>
            <p:cNvSpPr>
              <a:spLocks noChangeAspect="1"/>
            </p:cNvSpPr>
            <p:nvPr/>
          </p:nvSpPr>
          <p:spPr>
            <a:xfrm>
              <a:off x="10687856" y="214827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2" name="TextBox 121">
              <a:extLst>
                <a:ext uri="{FF2B5EF4-FFF2-40B4-BE49-F238E27FC236}">
                  <a16:creationId xmlns:a16="http://schemas.microsoft.com/office/drawing/2014/main" id="{90AD69E4-5F29-CEB5-81DE-1A4E30BF6761}"/>
                </a:ext>
              </a:extLst>
            </p:cNvPr>
            <p:cNvSpPr txBox="1"/>
            <p:nvPr/>
          </p:nvSpPr>
          <p:spPr>
            <a:xfrm>
              <a:off x="10122328" y="2196263"/>
              <a:ext cx="457529" cy="369332"/>
            </a:xfrm>
            <a:prstGeom prst="rect">
              <a:avLst/>
            </a:prstGeom>
            <a:noFill/>
            <a:ln>
              <a:noFill/>
            </a:ln>
          </p:spPr>
          <p:txBody>
            <a:bodyPr wrap="square">
              <a:spAutoFit/>
            </a:bodyPr>
            <a:lstStyle/>
            <a:p>
              <a:r>
                <a:rPr lang="en-US" sz="1800" b="0" i="1"/>
                <a:t>f</a:t>
              </a:r>
              <a:r>
                <a:rPr lang="en-US" sz="1800" b="0" i="1" baseline="-25000"/>
                <a:t>i</a:t>
              </a:r>
              <a:endParaRPr lang="en-US" i="1"/>
            </a:p>
          </p:txBody>
        </p:sp>
        <p:cxnSp>
          <p:nvCxnSpPr>
            <p:cNvPr id="123" name="Straight Arrow Connector 122">
              <a:extLst>
                <a:ext uri="{FF2B5EF4-FFF2-40B4-BE49-F238E27FC236}">
                  <a16:creationId xmlns:a16="http://schemas.microsoft.com/office/drawing/2014/main" id="{2B05BCCB-257E-2409-CE4F-374CC02698FC}"/>
                </a:ext>
              </a:extLst>
            </p:cNvPr>
            <p:cNvCxnSpPr/>
            <p:nvPr/>
          </p:nvCxnSpPr>
          <p:spPr>
            <a:xfrm>
              <a:off x="10225240" y="2196283"/>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4" name="TextBox 123">
              <a:extLst>
                <a:ext uri="{FF2B5EF4-FFF2-40B4-BE49-F238E27FC236}">
                  <a16:creationId xmlns:a16="http://schemas.microsoft.com/office/drawing/2014/main" id="{7AE79707-C187-838A-1411-7B3224A87731}"/>
                </a:ext>
              </a:extLst>
            </p:cNvPr>
            <p:cNvSpPr txBox="1"/>
            <p:nvPr/>
          </p:nvSpPr>
          <p:spPr>
            <a:xfrm>
              <a:off x="10615862" y="1832947"/>
              <a:ext cx="251989" cy="369332"/>
            </a:xfrm>
            <a:prstGeom prst="rect">
              <a:avLst/>
            </a:prstGeom>
            <a:noFill/>
          </p:spPr>
          <p:txBody>
            <a:bodyPr wrap="square">
              <a:spAutoFit/>
            </a:bodyPr>
            <a:lstStyle/>
            <a:p>
              <a:r>
                <a:rPr lang="en-US" sz="1800" b="0">
                  <a:solidFill>
                    <a:schemeClr val="accent3"/>
                  </a:solidFill>
                </a:rPr>
                <a:t>i</a:t>
              </a:r>
              <a:endParaRPr lang="en-US">
                <a:solidFill>
                  <a:schemeClr val="accent3"/>
                </a:solidFill>
              </a:endParaRPr>
            </a:p>
          </p:txBody>
        </p:sp>
        <p:cxnSp>
          <p:nvCxnSpPr>
            <p:cNvPr id="125" name="Straight Arrow Connector 124">
              <a:extLst>
                <a:ext uri="{FF2B5EF4-FFF2-40B4-BE49-F238E27FC236}">
                  <a16:creationId xmlns:a16="http://schemas.microsoft.com/office/drawing/2014/main" id="{43089D32-F9FE-150D-A275-4567E5C117FE}"/>
                </a:ext>
              </a:extLst>
            </p:cNvPr>
            <p:cNvCxnSpPr/>
            <p:nvPr/>
          </p:nvCxnSpPr>
          <p:spPr>
            <a:xfrm>
              <a:off x="10795856" y="2198930"/>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C0151311-D4A5-AA85-F712-12C87E46C4C4}"/>
                </a:ext>
              </a:extLst>
            </p:cNvPr>
            <p:cNvSpPr txBox="1"/>
            <p:nvPr/>
          </p:nvSpPr>
          <p:spPr>
            <a:xfrm>
              <a:off x="11062073" y="2192953"/>
              <a:ext cx="290464" cy="369332"/>
            </a:xfrm>
            <a:prstGeom prst="rect">
              <a:avLst/>
            </a:prstGeom>
            <a:noFill/>
          </p:spPr>
          <p:txBody>
            <a:bodyPr wrap="none" rtlCol="0">
              <a:spAutoFit/>
            </a:bodyPr>
            <a:lstStyle/>
            <a:p>
              <a:r>
                <a:rPr lang="en-US" i="1">
                  <a:solidFill>
                    <a:srgbClr val="FF0000"/>
                  </a:solidFill>
                </a:rPr>
                <a:t>F</a:t>
              </a:r>
            </a:p>
          </p:txBody>
        </p:sp>
      </p:grpSp>
      <p:grpSp>
        <p:nvGrpSpPr>
          <p:cNvPr id="127" name="Group 126">
            <a:extLst>
              <a:ext uri="{FF2B5EF4-FFF2-40B4-BE49-F238E27FC236}">
                <a16:creationId xmlns:a16="http://schemas.microsoft.com/office/drawing/2014/main" id="{B35D7654-2C51-460C-17AB-0842D3433C8E}"/>
              </a:ext>
            </a:extLst>
          </p:cNvPr>
          <p:cNvGrpSpPr/>
          <p:nvPr/>
        </p:nvGrpSpPr>
        <p:grpSpPr>
          <a:xfrm>
            <a:off x="10253889" y="1297361"/>
            <a:ext cx="1416171" cy="809008"/>
            <a:chOff x="10488945" y="2459588"/>
            <a:chExt cx="1416171" cy="809008"/>
          </a:xfrm>
        </p:grpSpPr>
        <p:sp>
          <p:nvSpPr>
            <p:cNvPr id="128" name="Oval 127">
              <a:extLst>
                <a:ext uri="{FF2B5EF4-FFF2-40B4-BE49-F238E27FC236}">
                  <a16:creationId xmlns:a16="http://schemas.microsoft.com/office/drawing/2014/main" id="{77208DE2-2698-B02E-4B88-21BA2F54F386}"/>
                </a:ext>
              </a:extLst>
            </p:cNvPr>
            <p:cNvSpPr>
              <a:spLocks noChangeAspect="1"/>
            </p:cNvSpPr>
            <p:nvPr/>
          </p:nvSpPr>
          <p:spPr>
            <a:xfrm>
              <a:off x="11062073" y="280719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129" name="Straight Arrow Connector 128">
              <a:extLst>
                <a:ext uri="{FF2B5EF4-FFF2-40B4-BE49-F238E27FC236}">
                  <a16:creationId xmlns:a16="http://schemas.microsoft.com/office/drawing/2014/main" id="{B51B554A-04F4-D43F-2D1C-4AF1715F2981}"/>
                </a:ext>
              </a:extLst>
            </p:cNvPr>
            <p:cNvCxnSpPr>
              <a:cxnSpLocks/>
            </p:cNvCxnSpPr>
            <p:nvPr/>
          </p:nvCxnSpPr>
          <p:spPr>
            <a:xfrm>
              <a:off x="11170073" y="286119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0" name="TextBox 129">
              <a:extLst>
                <a:ext uri="{FF2B5EF4-FFF2-40B4-BE49-F238E27FC236}">
                  <a16:creationId xmlns:a16="http://schemas.microsoft.com/office/drawing/2014/main" id="{C0D729ED-7B13-1927-1782-AE88DE54691B}"/>
                </a:ext>
              </a:extLst>
            </p:cNvPr>
            <p:cNvSpPr txBox="1"/>
            <p:nvPr/>
          </p:nvSpPr>
          <p:spPr>
            <a:xfrm>
              <a:off x="11480243" y="2861859"/>
              <a:ext cx="424873" cy="369332"/>
            </a:xfrm>
            <a:prstGeom prst="rect">
              <a:avLst/>
            </a:prstGeom>
            <a:noFill/>
          </p:spPr>
          <p:txBody>
            <a:bodyPr wrap="square">
              <a:spAutoFit/>
            </a:bodyPr>
            <a:lstStyle/>
            <a:p>
              <a:r>
                <a:rPr lang="en-US" sz="1800" b="0" i="1"/>
                <a:t>f</a:t>
              </a:r>
              <a:r>
                <a:rPr lang="en-US" sz="1800" b="0" i="1" baseline="-25000"/>
                <a:t>j</a:t>
              </a:r>
              <a:endParaRPr lang="en-US" i="1"/>
            </a:p>
          </p:txBody>
        </p:sp>
        <p:sp>
          <p:nvSpPr>
            <p:cNvPr id="131" name="TextBox 130">
              <a:extLst>
                <a:ext uri="{FF2B5EF4-FFF2-40B4-BE49-F238E27FC236}">
                  <a16:creationId xmlns:a16="http://schemas.microsoft.com/office/drawing/2014/main" id="{C9D7EAB5-95ED-C692-AF26-07AF2020DD86}"/>
                </a:ext>
              </a:extLst>
            </p:cNvPr>
            <p:cNvSpPr txBox="1"/>
            <p:nvPr/>
          </p:nvSpPr>
          <p:spPr>
            <a:xfrm>
              <a:off x="11004217" y="2459588"/>
              <a:ext cx="397164" cy="369332"/>
            </a:xfrm>
            <a:prstGeom prst="rect">
              <a:avLst/>
            </a:prstGeom>
            <a:noFill/>
          </p:spPr>
          <p:txBody>
            <a:bodyPr wrap="square">
              <a:spAutoFit/>
            </a:bodyPr>
            <a:lstStyle/>
            <a:p>
              <a:r>
                <a:rPr lang="en-US" sz="1800" b="0">
                  <a:solidFill>
                    <a:schemeClr val="accent3"/>
                  </a:solidFill>
                </a:rPr>
                <a:t>j</a:t>
              </a:r>
              <a:endParaRPr lang="en-US">
                <a:solidFill>
                  <a:schemeClr val="accent3"/>
                </a:solidFill>
              </a:endParaRPr>
            </a:p>
          </p:txBody>
        </p:sp>
        <p:cxnSp>
          <p:nvCxnSpPr>
            <p:cNvPr id="132" name="Straight Arrow Connector 131">
              <a:extLst>
                <a:ext uri="{FF2B5EF4-FFF2-40B4-BE49-F238E27FC236}">
                  <a16:creationId xmlns:a16="http://schemas.microsoft.com/office/drawing/2014/main" id="{D255ADA2-CB4D-42B5-AB44-298296C8435C}"/>
                </a:ext>
              </a:extLst>
            </p:cNvPr>
            <p:cNvCxnSpPr>
              <a:cxnSpLocks/>
            </p:cNvCxnSpPr>
            <p:nvPr/>
          </p:nvCxnSpPr>
          <p:spPr>
            <a:xfrm flipH="1">
              <a:off x="10599457" y="2861199"/>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a16="http://schemas.microsoft.com/office/drawing/2014/main" id="{3530C6A9-8DD5-7500-3B7D-87C1EC574745}"/>
                </a:ext>
              </a:extLst>
            </p:cNvPr>
            <p:cNvSpPr txBox="1"/>
            <p:nvPr/>
          </p:nvSpPr>
          <p:spPr>
            <a:xfrm>
              <a:off x="10488945" y="2899264"/>
              <a:ext cx="290464" cy="369332"/>
            </a:xfrm>
            <a:prstGeom prst="rect">
              <a:avLst/>
            </a:prstGeom>
            <a:noFill/>
          </p:spPr>
          <p:txBody>
            <a:bodyPr wrap="none" rtlCol="0">
              <a:spAutoFit/>
            </a:bodyPr>
            <a:lstStyle/>
            <a:p>
              <a:r>
                <a:rPr lang="en-US" i="1">
                  <a:solidFill>
                    <a:srgbClr val="FF0000"/>
                  </a:solidFill>
                </a:rPr>
                <a:t>F</a:t>
              </a:r>
            </a:p>
          </p:txBody>
        </p:sp>
      </p:grpSp>
      <p:sp>
        <p:nvSpPr>
          <p:cNvPr id="135" name="Rectangle: Rounded Corners 134">
            <a:extLst>
              <a:ext uri="{FF2B5EF4-FFF2-40B4-BE49-F238E27FC236}">
                <a16:creationId xmlns:a16="http://schemas.microsoft.com/office/drawing/2014/main" id="{A67DC503-4EB2-DFD0-1957-DD957EDB7B3B}"/>
              </a:ext>
            </a:extLst>
          </p:cNvPr>
          <p:cNvSpPr/>
          <p:nvPr/>
        </p:nvSpPr>
        <p:spPr>
          <a:xfrm>
            <a:off x="8605607" y="864183"/>
            <a:ext cx="3030539" cy="1341117"/>
          </a:xfrm>
          <a:prstGeom prst="roundRect">
            <a:avLst/>
          </a:prstGeom>
          <a:noFill/>
          <a:ln w="19050">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36" name="TextBox 135">
            <a:extLst>
              <a:ext uri="{FF2B5EF4-FFF2-40B4-BE49-F238E27FC236}">
                <a16:creationId xmlns:a16="http://schemas.microsoft.com/office/drawing/2014/main" id="{2A4A6CAE-21C3-B8AE-8A02-1C6021803A75}"/>
              </a:ext>
            </a:extLst>
          </p:cNvPr>
          <p:cNvSpPr txBox="1"/>
          <p:nvPr/>
        </p:nvSpPr>
        <p:spPr>
          <a:xfrm>
            <a:off x="8863060" y="889995"/>
            <a:ext cx="2534573" cy="307777"/>
          </a:xfrm>
          <a:prstGeom prst="rect">
            <a:avLst/>
          </a:prstGeom>
          <a:noFill/>
        </p:spPr>
        <p:txBody>
          <a:bodyPr wrap="square" rtlCol="0">
            <a:spAutoFit/>
          </a:bodyPr>
          <a:lstStyle/>
          <a:p>
            <a:r>
              <a:rPr lang="en-US" sz="1400"/>
              <a:t>Force equilibrium at the nodes:</a:t>
            </a:r>
          </a:p>
        </p:txBody>
      </p:sp>
      <p:grpSp>
        <p:nvGrpSpPr>
          <p:cNvPr id="137" name="Group 136">
            <a:extLst>
              <a:ext uri="{FF2B5EF4-FFF2-40B4-BE49-F238E27FC236}">
                <a16:creationId xmlns:a16="http://schemas.microsoft.com/office/drawing/2014/main" id="{190A6480-7D0D-750E-E9C9-E4A42CB26B2C}"/>
              </a:ext>
            </a:extLst>
          </p:cNvPr>
          <p:cNvGrpSpPr>
            <a:grpSpLocks noChangeAspect="1"/>
          </p:cNvGrpSpPr>
          <p:nvPr/>
        </p:nvGrpSpPr>
        <p:grpSpPr>
          <a:xfrm>
            <a:off x="821671" y="3330005"/>
            <a:ext cx="3149600" cy="1056800"/>
            <a:chOff x="6350001" y="2324158"/>
            <a:chExt cx="2036447" cy="1971108"/>
          </a:xfrm>
        </p:grpSpPr>
        <p:cxnSp>
          <p:nvCxnSpPr>
            <p:cNvPr id="138" name="Straight Arrow Connector 137">
              <a:extLst>
                <a:ext uri="{FF2B5EF4-FFF2-40B4-BE49-F238E27FC236}">
                  <a16:creationId xmlns:a16="http://schemas.microsoft.com/office/drawing/2014/main" id="{E8589F5F-AAA6-9ED5-1379-FC935675919B}"/>
                </a:ext>
              </a:extLst>
            </p:cNvPr>
            <p:cNvCxnSpPr/>
            <p:nvPr/>
          </p:nvCxnSpPr>
          <p:spPr>
            <a:xfrm flipV="1">
              <a:off x="6493164" y="2733964"/>
              <a:ext cx="0" cy="149319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9CAA7584-8150-268C-3328-C0F1428A3467}"/>
                </a:ext>
              </a:extLst>
            </p:cNvPr>
            <p:cNvCxnSpPr>
              <a:cxnSpLocks/>
            </p:cNvCxnSpPr>
            <p:nvPr/>
          </p:nvCxnSpPr>
          <p:spPr>
            <a:xfrm rot="5400000" flipV="1">
              <a:off x="7239761" y="3480561"/>
              <a:ext cx="0" cy="149319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0" name="TextBox 139">
              <a:extLst>
                <a:ext uri="{FF2B5EF4-FFF2-40B4-BE49-F238E27FC236}">
                  <a16:creationId xmlns:a16="http://schemas.microsoft.com/office/drawing/2014/main" id="{EB20D889-5D56-1115-78E9-9B693DFD3EA2}"/>
                </a:ext>
              </a:extLst>
            </p:cNvPr>
            <p:cNvSpPr txBox="1"/>
            <p:nvPr/>
          </p:nvSpPr>
          <p:spPr>
            <a:xfrm>
              <a:off x="6350001" y="2324158"/>
              <a:ext cx="288862" cy="369331"/>
            </a:xfrm>
            <a:prstGeom prst="rect">
              <a:avLst/>
            </a:prstGeom>
            <a:noFill/>
          </p:spPr>
          <p:txBody>
            <a:bodyPr wrap="none" rtlCol="0">
              <a:spAutoFit/>
            </a:bodyPr>
            <a:lstStyle/>
            <a:p>
              <a:r>
                <a:rPr lang="en-US" i="1"/>
                <a:t>F</a:t>
              </a:r>
            </a:p>
          </p:txBody>
        </p:sp>
        <mc:AlternateContent xmlns:mc="http://schemas.openxmlformats.org/markup-compatibility/2006" xmlns:a14="http://schemas.microsoft.com/office/drawing/2010/main">
          <mc:Choice Requires="a14">
            <p:sp>
              <p:nvSpPr>
                <p:cNvPr id="141" name="TextBox 140">
                  <a:extLst>
                    <a:ext uri="{FF2B5EF4-FFF2-40B4-BE49-F238E27FC236}">
                      <a16:creationId xmlns:a16="http://schemas.microsoft.com/office/drawing/2014/main" id="{657DE586-FE5E-6E4E-2ED6-53D0C437ED6E}"/>
                    </a:ext>
                  </a:extLst>
                </p:cNvPr>
                <p:cNvSpPr txBox="1"/>
                <p:nvPr/>
              </p:nvSpPr>
              <p:spPr>
                <a:xfrm>
                  <a:off x="7898173" y="3925933"/>
                  <a:ext cx="375424" cy="36933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oMath>
                    </m:oMathPara>
                  </a14:m>
                  <a:endParaRPr lang="en-US"/>
                </a:p>
              </p:txBody>
            </p:sp>
          </mc:Choice>
          <mc:Fallback xmlns="">
            <p:sp>
              <p:nvSpPr>
                <p:cNvPr id="141" name="TextBox 140">
                  <a:extLst>
                    <a:ext uri="{FF2B5EF4-FFF2-40B4-BE49-F238E27FC236}">
                      <a16:creationId xmlns:a16="http://schemas.microsoft.com/office/drawing/2014/main" id="{657DE586-FE5E-6E4E-2ED6-53D0C437ED6E}"/>
                    </a:ext>
                  </a:extLst>
                </p:cNvPr>
                <p:cNvSpPr txBox="1">
                  <a:spLocks noRot="1" noChangeAspect="1" noMove="1" noResize="1" noEditPoints="1" noAdjustHandles="1" noChangeArrowheads="1" noChangeShapeType="1" noTextEdit="1"/>
                </p:cNvSpPr>
                <p:nvPr/>
              </p:nvSpPr>
              <p:spPr>
                <a:xfrm>
                  <a:off x="7898173" y="3925933"/>
                  <a:ext cx="375424" cy="369333"/>
                </a:xfrm>
                <a:prstGeom prst="rect">
                  <a:avLst/>
                </a:prstGeom>
                <a:blipFill>
                  <a:blip r:embed="rId3"/>
                  <a:stretch>
                    <a:fillRect b="-69697"/>
                  </a:stretch>
                </a:blipFill>
              </p:spPr>
              <p:txBody>
                <a:bodyPr/>
                <a:lstStyle/>
                <a:p>
                  <a:r>
                    <a:rPr lang="en-US">
                      <a:noFill/>
                    </a:rPr>
                    <a:t> </a:t>
                  </a:r>
                </a:p>
              </p:txBody>
            </p:sp>
          </mc:Fallback>
        </mc:AlternateContent>
        <p:cxnSp>
          <p:nvCxnSpPr>
            <p:cNvPr id="142" name="Straight Connector 141">
              <a:extLst>
                <a:ext uri="{FF2B5EF4-FFF2-40B4-BE49-F238E27FC236}">
                  <a16:creationId xmlns:a16="http://schemas.microsoft.com/office/drawing/2014/main" id="{CA1D6840-49FB-42B1-19F6-1C61B828E747}"/>
                </a:ext>
              </a:extLst>
            </p:cNvPr>
            <p:cNvCxnSpPr>
              <a:cxnSpLocks/>
            </p:cNvCxnSpPr>
            <p:nvPr/>
          </p:nvCxnSpPr>
          <p:spPr>
            <a:xfrm flipV="1">
              <a:off x="6493164" y="2886038"/>
              <a:ext cx="600363" cy="134112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43" name="Freeform: Shape 142">
              <a:extLst>
                <a:ext uri="{FF2B5EF4-FFF2-40B4-BE49-F238E27FC236}">
                  <a16:creationId xmlns:a16="http://schemas.microsoft.com/office/drawing/2014/main" id="{AF6FB0F7-3570-4433-524E-89CB3693B816}"/>
                </a:ext>
              </a:extLst>
            </p:cNvPr>
            <p:cNvSpPr/>
            <p:nvPr/>
          </p:nvSpPr>
          <p:spPr>
            <a:xfrm>
              <a:off x="6493164" y="3030766"/>
              <a:ext cx="1219200" cy="1190252"/>
            </a:xfrm>
            <a:custGeom>
              <a:avLst/>
              <a:gdLst>
                <a:gd name="connsiteX0" fmla="*/ 0 w 1219200"/>
                <a:gd name="connsiteY0" fmla="*/ 1190252 h 1190252"/>
                <a:gd name="connsiteX1" fmla="*/ 240145 w 1219200"/>
                <a:gd name="connsiteY1" fmla="*/ 645307 h 1190252"/>
                <a:gd name="connsiteX2" fmla="*/ 397163 w 1219200"/>
                <a:gd name="connsiteY2" fmla="*/ 294325 h 1190252"/>
                <a:gd name="connsiteX3" fmla="*/ 508000 w 1219200"/>
                <a:gd name="connsiteY3" fmla="*/ 155779 h 1190252"/>
                <a:gd name="connsiteX4" fmla="*/ 674254 w 1219200"/>
                <a:gd name="connsiteY4" fmla="*/ 91125 h 1190252"/>
                <a:gd name="connsiteX5" fmla="*/ 1006763 w 1219200"/>
                <a:gd name="connsiteY5" fmla="*/ 7998 h 1190252"/>
                <a:gd name="connsiteX6" fmla="*/ 1219200 w 1219200"/>
                <a:gd name="connsiteY6" fmla="*/ 7998 h 119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 h="1190252">
                  <a:moveTo>
                    <a:pt x="0" y="1190252"/>
                  </a:moveTo>
                  <a:lnTo>
                    <a:pt x="240145" y="645307"/>
                  </a:lnTo>
                  <a:cubicBezTo>
                    <a:pt x="306339" y="495986"/>
                    <a:pt x="352521" y="375913"/>
                    <a:pt x="397163" y="294325"/>
                  </a:cubicBezTo>
                  <a:cubicBezTo>
                    <a:pt x="441805" y="212737"/>
                    <a:pt x="461818" y="189646"/>
                    <a:pt x="508000" y="155779"/>
                  </a:cubicBezTo>
                  <a:cubicBezTo>
                    <a:pt x="554182" y="121912"/>
                    <a:pt x="591127" y="115755"/>
                    <a:pt x="674254" y="91125"/>
                  </a:cubicBezTo>
                  <a:cubicBezTo>
                    <a:pt x="757381" y="66495"/>
                    <a:pt x="915939" y="21852"/>
                    <a:pt x="1006763" y="7998"/>
                  </a:cubicBezTo>
                  <a:cubicBezTo>
                    <a:pt x="1097587" y="-5856"/>
                    <a:pt x="1158393" y="1071"/>
                    <a:pt x="1219200" y="7998"/>
                  </a:cubicBezTo>
                </a:path>
              </a:pathLst>
            </a:custGeom>
            <a:noFill/>
            <a:ln w="1587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TextBox 143">
              <a:extLst>
                <a:ext uri="{FF2B5EF4-FFF2-40B4-BE49-F238E27FC236}">
                  <a16:creationId xmlns:a16="http://schemas.microsoft.com/office/drawing/2014/main" id="{0EAEE39F-671A-ECD5-9589-5D16E6598B11}"/>
                </a:ext>
              </a:extLst>
            </p:cNvPr>
            <p:cNvSpPr txBox="1"/>
            <p:nvPr/>
          </p:nvSpPr>
          <p:spPr>
            <a:xfrm>
              <a:off x="7042251" y="2429771"/>
              <a:ext cx="614271" cy="307777"/>
            </a:xfrm>
            <a:prstGeom prst="rect">
              <a:avLst/>
            </a:prstGeom>
            <a:noFill/>
          </p:spPr>
          <p:txBody>
            <a:bodyPr wrap="none" rtlCol="0">
              <a:spAutoFit/>
            </a:bodyPr>
            <a:lstStyle/>
            <a:p>
              <a:r>
                <a:rPr lang="en-US" sz="1400" b="1" i="1">
                  <a:solidFill>
                    <a:schemeClr val="accent1"/>
                  </a:solidFill>
                </a:rPr>
                <a:t>linear</a:t>
              </a:r>
            </a:p>
          </p:txBody>
        </p:sp>
        <p:sp>
          <p:nvSpPr>
            <p:cNvPr id="145" name="TextBox 144">
              <a:extLst>
                <a:ext uri="{FF2B5EF4-FFF2-40B4-BE49-F238E27FC236}">
                  <a16:creationId xmlns:a16="http://schemas.microsoft.com/office/drawing/2014/main" id="{83C0F619-5D2F-F676-B8E5-6DCFF6A78A1D}"/>
                </a:ext>
              </a:extLst>
            </p:cNvPr>
            <p:cNvSpPr txBox="1"/>
            <p:nvPr/>
          </p:nvSpPr>
          <p:spPr>
            <a:xfrm>
              <a:off x="7409899" y="3019541"/>
              <a:ext cx="976549" cy="307777"/>
            </a:xfrm>
            <a:prstGeom prst="rect">
              <a:avLst/>
            </a:prstGeom>
            <a:noFill/>
          </p:spPr>
          <p:txBody>
            <a:bodyPr wrap="none" rtlCol="0">
              <a:spAutoFit/>
            </a:bodyPr>
            <a:lstStyle/>
            <a:p>
              <a:r>
                <a:rPr lang="en-US" sz="1400" b="1" i="1">
                  <a:solidFill>
                    <a:schemeClr val="accent3"/>
                  </a:solidFill>
                </a:rPr>
                <a:t>non-linear</a:t>
              </a:r>
            </a:p>
          </p:txBody>
        </p:sp>
        <p:sp>
          <p:nvSpPr>
            <p:cNvPr id="146" name="Right Triangle 145">
              <a:extLst>
                <a:ext uri="{FF2B5EF4-FFF2-40B4-BE49-F238E27FC236}">
                  <a16:creationId xmlns:a16="http://schemas.microsoft.com/office/drawing/2014/main" id="{E3DA5D6E-3827-0B1C-E1C0-DB0A7825F0CD}"/>
                </a:ext>
              </a:extLst>
            </p:cNvPr>
            <p:cNvSpPr/>
            <p:nvPr/>
          </p:nvSpPr>
          <p:spPr>
            <a:xfrm flipH="1">
              <a:off x="6638862" y="3498664"/>
              <a:ext cx="198000" cy="460433"/>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TextBox 146">
              <a:extLst>
                <a:ext uri="{FF2B5EF4-FFF2-40B4-BE49-F238E27FC236}">
                  <a16:creationId xmlns:a16="http://schemas.microsoft.com/office/drawing/2014/main" id="{9B7AB0FE-8973-225B-2BF5-8B36BE510E6A}"/>
                </a:ext>
              </a:extLst>
            </p:cNvPr>
            <p:cNvSpPr txBox="1"/>
            <p:nvPr/>
          </p:nvSpPr>
          <p:spPr>
            <a:xfrm>
              <a:off x="6810954" y="3461013"/>
              <a:ext cx="288862" cy="369333"/>
            </a:xfrm>
            <a:prstGeom prst="rect">
              <a:avLst/>
            </a:prstGeom>
            <a:noFill/>
          </p:spPr>
          <p:txBody>
            <a:bodyPr wrap="none" rtlCol="0">
              <a:spAutoFit/>
            </a:bodyPr>
            <a:lstStyle/>
            <a:p>
              <a:r>
                <a:rPr lang="en-US" i="1"/>
                <a:t>k</a:t>
              </a:r>
            </a:p>
          </p:txBody>
        </p:sp>
      </p:grpSp>
      <mc:AlternateContent xmlns:mc="http://schemas.openxmlformats.org/markup-compatibility/2006" xmlns:a14="http://schemas.microsoft.com/office/drawing/2010/main">
        <mc:Choice Requires="a14">
          <p:sp>
            <p:nvSpPr>
              <p:cNvPr id="148" name="Text Placeholder 3">
                <a:extLst>
                  <a:ext uri="{FF2B5EF4-FFF2-40B4-BE49-F238E27FC236}">
                    <a16:creationId xmlns:a16="http://schemas.microsoft.com/office/drawing/2014/main" id="{E50B89DF-68B8-0760-CC0E-4EC9545358E9}"/>
                  </a:ext>
                </a:extLst>
              </p:cNvPr>
              <p:cNvSpPr txBox="1">
                <a:spLocks/>
              </p:cNvSpPr>
              <p:nvPr/>
            </p:nvSpPr>
            <p:spPr>
              <a:xfrm>
                <a:off x="614594" y="2756504"/>
                <a:ext cx="5269335" cy="66762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Considering the </a:t>
                </a:r>
                <a:r>
                  <a:rPr lang="en-US" sz="1800" b="1"/>
                  <a:t>linear relationship</a:t>
                </a:r>
                <a:r>
                  <a:rPr lang="en-US" sz="1800"/>
                  <a:t> between the spring force </a:t>
                </a:r>
                <a:r>
                  <a:rPr lang="en-US" sz="1800" i="1"/>
                  <a:t>F</a:t>
                </a:r>
                <a:r>
                  <a:rPr lang="en-US" sz="1800"/>
                  <a:t> and the elongation </a:t>
                </a:r>
                <a14:m>
                  <m:oMath xmlns:m="http://schemas.openxmlformats.org/officeDocument/2006/math">
                    <m:r>
                      <a:rPr lang="en-US" sz="1800" i="1" smtClean="0">
                        <a:latin typeface="Cambria Math" panose="02040503050406030204" pitchFamily="18" charset="0"/>
                        <a:ea typeface="Cambria Math" panose="02040503050406030204" pitchFamily="18" charset="0"/>
                      </a:rPr>
                      <m:t>∆</m:t>
                    </m:r>
                  </m:oMath>
                </a14:m>
                <a:r>
                  <a:rPr lang="en-US" sz="1800"/>
                  <a:t>:</a:t>
                </a:r>
                <a:endParaRPr lang="en-US" sz="1800">
                  <a:effectLst/>
                  <a:ea typeface="Calibri" panose="020F0502020204030204" pitchFamily="34" charset="0"/>
                  <a:cs typeface="Arial" panose="020B0604020202020204" pitchFamily="34" charset="0"/>
                </a:endParaRPr>
              </a:p>
              <a:p>
                <a:pPr marL="0" indent="0">
                  <a:buNone/>
                </a:pPr>
                <a:endParaRPr lang="en-US" sz="1800"/>
              </a:p>
            </p:txBody>
          </p:sp>
        </mc:Choice>
        <mc:Fallback xmlns="">
          <p:sp>
            <p:nvSpPr>
              <p:cNvPr id="148" name="Text Placeholder 3">
                <a:extLst>
                  <a:ext uri="{FF2B5EF4-FFF2-40B4-BE49-F238E27FC236}">
                    <a16:creationId xmlns:a16="http://schemas.microsoft.com/office/drawing/2014/main" id="{E50B89DF-68B8-0760-CC0E-4EC9545358E9}"/>
                  </a:ext>
                </a:extLst>
              </p:cNvPr>
              <p:cNvSpPr txBox="1">
                <a:spLocks noRot="1" noChangeAspect="1" noMove="1" noResize="1" noEditPoints="1" noAdjustHandles="1" noChangeArrowheads="1" noChangeShapeType="1" noTextEdit="1"/>
              </p:cNvSpPr>
              <p:nvPr/>
            </p:nvSpPr>
            <p:spPr>
              <a:xfrm>
                <a:off x="614594" y="2756504"/>
                <a:ext cx="5269335" cy="667628"/>
              </a:xfrm>
              <a:prstGeom prst="rect">
                <a:avLst/>
              </a:prstGeom>
              <a:blipFill>
                <a:blip r:embed="rId4"/>
                <a:stretch>
                  <a:fillRect l="-810" t="-8182" b="-181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9" name="TextBox 148">
                <a:extLst>
                  <a:ext uri="{FF2B5EF4-FFF2-40B4-BE49-F238E27FC236}">
                    <a16:creationId xmlns:a16="http://schemas.microsoft.com/office/drawing/2014/main" id="{1D9C3898-A9DE-FB4A-31BF-98713FC001E7}"/>
                  </a:ext>
                </a:extLst>
              </p:cNvPr>
              <p:cNvSpPr txBox="1"/>
              <p:nvPr/>
            </p:nvSpPr>
            <p:spPr>
              <a:xfrm>
                <a:off x="3995779" y="3443302"/>
                <a:ext cx="1260815"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b="0" i="1" smtClean="0">
                          <a:effectLst/>
                          <a:latin typeface="Cambria Math" panose="02040503050406030204" pitchFamily="18" charset="0"/>
                          <a:ea typeface="Calibri" panose="020F0502020204030204" pitchFamily="34" charset="0"/>
                          <a:cs typeface="Arial" panose="020B0604020202020204" pitchFamily="34" charset="0"/>
                        </a:rPr>
                        <m:t>𝐹</m:t>
                      </m:r>
                      <m:r>
                        <a:rPr lang="en-US" sz="1600" b="0" i="1" smtClean="0">
                          <a:effectLst/>
                          <a:latin typeface="Cambria Math" panose="02040503050406030204" pitchFamily="18" charset="0"/>
                          <a:ea typeface="Calibri" panose="020F0502020204030204" pitchFamily="34" charset="0"/>
                          <a:cs typeface="Arial" panose="020B0604020202020204" pitchFamily="34" charset="0"/>
                        </a:rPr>
                        <m:t>=</m:t>
                      </m:r>
                      <m:r>
                        <a:rPr lang="en-US" sz="1600" b="0" i="1" smtClean="0">
                          <a:effectLst/>
                          <a:latin typeface="Cambria Math" panose="02040503050406030204" pitchFamily="18" charset="0"/>
                          <a:ea typeface="Calibri" panose="020F0502020204030204" pitchFamily="34" charset="0"/>
                          <a:cs typeface="Arial" panose="020B0604020202020204" pitchFamily="34" charset="0"/>
                        </a:rPr>
                        <m:t>𝑘</m:t>
                      </m:r>
                      <m:r>
                        <a:rPr lang="en-US" sz="1600" b="0" i="1" smtClean="0">
                          <a:effectLst/>
                          <a:latin typeface="Cambria Math" panose="02040503050406030204" pitchFamily="18" charset="0"/>
                          <a:ea typeface="Calibri" panose="020F0502020204030204" pitchFamily="34" charset="0"/>
                          <a:cs typeface="Arial" panose="020B0604020202020204" pitchFamily="34" charset="0"/>
                        </a:rPr>
                        <m:t>𝛥</m:t>
                      </m:r>
                    </m:oMath>
                  </m:oMathPara>
                </a14:m>
                <a:endParaRPr lang="en-US" sz="1600" i="1"/>
              </a:p>
            </p:txBody>
          </p:sp>
        </mc:Choice>
        <mc:Fallback xmlns="">
          <p:sp>
            <p:nvSpPr>
              <p:cNvPr id="149" name="TextBox 148">
                <a:extLst>
                  <a:ext uri="{FF2B5EF4-FFF2-40B4-BE49-F238E27FC236}">
                    <a16:creationId xmlns:a16="http://schemas.microsoft.com/office/drawing/2014/main" id="{1D9C3898-A9DE-FB4A-31BF-98713FC001E7}"/>
                  </a:ext>
                </a:extLst>
              </p:cNvPr>
              <p:cNvSpPr txBox="1">
                <a:spLocks noRot="1" noChangeAspect="1" noMove="1" noResize="1" noEditPoints="1" noAdjustHandles="1" noChangeArrowheads="1" noChangeShapeType="1" noTextEdit="1"/>
              </p:cNvSpPr>
              <p:nvPr/>
            </p:nvSpPr>
            <p:spPr>
              <a:xfrm>
                <a:off x="3995779" y="3443302"/>
                <a:ext cx="1260815" cy="338554"/>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0" name="TextBox 149">
                <a:extLst>
                  <a:ext uri="{FF2B5EF4-FFF2-40B4-BE49-F238E27FC236}">
                    <a16:creationId xmlns:a16="http://schemas.microsoft.com/office/drawing/2014/main" id="{BD3D1CAD-D974-4148-9965-8AE16DEA23B7}"/>
                  </a:ext>
                </a:extLst>
              </p:cNvPr>
              <p:cNvSpPr txBox="1"/>
              <p:nvPr/>
            </p:nvSpPr>
            <p:spPr>
              <a:xfrm>
                <a:off x="4101413" y="3899857"/>
                <a:ext cx="1349600" cy="36138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1600" b="0" i="0" smtClean="0">
                          <a:effectLst/>
                          <a:latin typeface="Cambria Math" panose="02040503050406030204" pitchFamily="18" charset="0"/>
                          <a:ea typeface="Calibri" panose="020F0502020204030204" pitchFamily="34" charset="0"/>
                          <a:cs typeface="Arial" panose="020B0604020202020204" pitchFamily="34" charset="0"/>
                        </a:rPr>
                        <m:t>Δ</m:t>
                      </m:r>
                      <m:r>
                        <a:rPr lang="en-US" sz="1600" b="0" i="0" smtClean="0">
                          <a:effectLst/>
                          <a:latin typeface="Cambria Math" panose="02040503050406030204" pitchFamily="18" charset="0"/>
                          <a:ea typeface="Calibri" panose="020F0502020204030204" pitchFamily="34" charset="0"/>
                          <a:cs typeface="Arial" panose="020B0604020202020204" pitchFamily="34" charset="0"/>
                        </a:rPr>
                        <m:t>=</m:t>
                      </m:r>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m:rPr>
                              <m:sty m:val="p"/>
                            </m:rPr>
                            <a:rPr lang="en-US" sz="1600" b="0" i="0">
                              <a:effectLst/>
                              <a:latin typeface="Cambria Math" panose="02040503050406030204" pitchFamily="18" charset="0"/>
                              <a:ea typeface="Calibri" panose="020F0502020204030204" pitchFamily="34" charset="0"/>
                              <a:cs typeface="Arial" panose="020B0604020202020204" pitchFamily="34" charset="0"/>
                            </a:rPr>
                            <m:t>u</m:t>
                          </m:r>
                        </m:e>
                        <m:sub>
                          <m:r>
                            <m:rPr>
                              <m:sty m:val="p"/>
                            </m:rPr>
                            <a:rPr lang="en-US" sz="1600" b="0" i="0">
                              <a:effectLst/>
                              <a:latin typeface="Cambria Math" panose="02040503050406030204" pitchFamily="18" charset="0"/>
                              <a:ea typeface="Calibri" panose="020F0502020204030204" pitchFamily="34" charset="0"/>
                              <a:cs typeface="Arial" panose="020B0604020202020204" pitchFamily="34" charset="0"/>
                            </a:rPr>
                            <m:t>j</m:t>
                          </m:r>
                        </m:sub>
                      </m:sSub>
                      <m:r>
                        <a:rPr lang="en-US" sz="1600" b="0" i="0">
                          <a:effectLst/>
                          <a:latin typeface="Cambria Math" panose="02040503050406030204" pitchFamily="18" charset="0"/>
                          <a:ea typeface="Calibri" panose="020F0502020204030204" pitchFamily="34" charset="0"/>
                          <a:cs typeface="Arial" panose="020B0604020202020204" pitchFamily="34" charset="0"/>
                        </a:rPr>
                        <m:t>−</m:t>
                      </m:r>
                      <m:sSub>
                        <m:sSubPr>
                          <m:ctrlPr>
                            <a:rPr lang="en-US" sz="1600" i="1">
                              <a:effectLst/>
                              <a:latin typeface="Cambria Math" panose="02040503050406030204" pitchFamily="18" charset="0"/>
                              <a:ea typeface="Calibri" panose="020F0502020204030204" pitchFamily="34" charset="0"/>
                              <a:cs typeface="Arial" panose="020B0604020202020204" pitchFamily="34" charset="0"/>
                            </a:rPr>
                          </m:ctrlPr>
                        </m:sSubPr>
                        <m:e>
                          <m:r>
                            <m:rPr>
                              <m:sty m:val="p"/>
                            </m:rPr>
                            <a:rPr lang="en-US" sz="1600" b="0" i="0">
                              <a:effectLst/>
                              <a:latin typeface="Cambria Math" panose="02040503050406030204" pitchFamily="18" charset="0"/>
                              <a:ea typeface="Calibri" panose="020F0502020204030204" pitchFamily="34" charset="0"/>
                              <a:cs typeface="Arial" panose="020B0604020202020204" pitchFamily="34" charset="0"/>
                            </a:rPr>
                            <m:t>u</m:t>
                          </m:r>
                        </m:e>
                        <m:sub>
                          <m:r>
                            <m:rPr>
                              <m:sty m:val="p"/>
                            </m:rPr>
                            <a:rPr lang="en-US" sz="1600" b="0" i="0">
                              <a:effectLst/>
                              <a:latin typeface="Cambria Math" panose="02040503050406030204" pitchFamily="18" charset="0"/>
                              <a:ea typeface="Calibri" panose="020F0502020204030204" pitchFamily="34" charset="0"/>
                              <a:cs typeface="Arial" panose="020B0604020202020204" pitchFamily="34" charset="0"/>
                            </a:rPr>
                            <m:t>i</m:t>
                          </m:r>
                        </m:sub>
                      </m:sSub>
                    </m:oMath>
                  </m:oMathPara>
                </a14:m>
                <a:endParaRPr lang="en-US" sz="1600"/>
              </a:p>
            </p:txBody>
          </p:sp>
        </mc:Choice>
        <mc:Fallback xmlns="">
          <p:sp>
            <p:nvSpPr>
              <p:cNvPr id="150" name="TextBox 149">
                <a:extLst>
                  <a:ext uri="{FF2B5EF4-FFF2-40B4-BE49-F238E27FC236}">
                    <a16:creationId xmlns:a16="http://schemas.microsoft.com/office/drawing/2014/main" id="{BD3D1CAD-D974-4148-9965-8AE16DEA23B7}"/>
                  </a:ext>
                </a:extLst>
              </p:cNvPr>
              <p:cNvSpPr txBox="1">
                <a:spLocks noRot="1" noChangeAspect="1" noMove="1" noResize="1" noEditPoints="1" noAdjustHandles="1" noChangeArrowheads="1" noChangeShapeType="1" noTextEdit="1"/>
              </p:cNvSpPr>
              <p:nvPr/>
            </p:nvSpPr>
            <p:spPr>
              <a:xfrm>
                <a:off x="4101413" y="3899857"/>
                <a:ext cx="1349600" cy="361381"/>
              </a:xfrm>
              <a:prstGeom prst="rect">
                <a:avLst/>
              </a:prstGeom>
              <a:blipFill>
                <a:blip r:embed="rId6"/>
                <a:stretch>
                  <a:fillRect b="-6780"/>
                </a:stretch>
              </a:blipFill>
            </p:spPr>
            <p:txBody>
              <a:bodyPr/>
              <a:lstStyle/>
              <a:p>
                <a:r>
                  <a:rPr lang="en-US">
                    <a:noFill/>
                  </a:rPr>
                  <a:t> </a:t>
                </a:r>
              </a:p>
            </p:txBody>
          </p:sp>
        </mc:Fallback>
      </mc:AlternateContent>
      <p:grpSp>
        <p:nvGrpSpPr>
          <p:cNvPr id="153" name="Group 152">
            <a:extLst>
              <a:ext uri="{FF2B5EF4-FFF2-40B4-BE49-F238E27FC236}">
                <a16:creationId xmlns:a16="http://schemas.microsoft.com/office/drawing/2014/main" id="{DA95656D-576C-21C1-AB7F-8850B1D34A92}"/>
              </a:ext>
            </a:extLst>
          </p:cNvPr>
          <p:cNvGrpSpPr/>
          <p:nvPr/>
        </p:nvGrpSpPr>
        <p:grpSpPr>
          <a:xfrm>
            <a:off x="6913047" y="3520097"/>
            <a:ext cx="2837444" cy="895684"/>
            <a:chOff x="7651501" y="3786192"/>
            <a:chExt cx="2837444" cy="895684"/>
          </a:xfrm>
        </p:grpSpPr>
        <p:sp>
          <p:nvSpPr>
            <p:cNvPr id="154" name="Rectangle: Rounded Corners 153">
              <a:extLst>
                <a:ext uri="{FF2B5EF4-FFF2-40B4-BE49-F238E27FC236}">
                  <a16:creationId xmlns:a16="http://schemas.microsoft.com/office/drawing/2014/main" id="{D72C7F3A-B379-B0E3-00D4-1CD5ABDACAF0}"/>
                </a:ext>
              </a:extLst>
            </p:cNvPr>
            <p:cNvSpPr/>
            <p:nvPr/>
          </p:nvSpPr>
          <p:spPr>
            <a:xfrm>
              <a:off x="7777018" y="3786192"/>
              <a:ext cx="2537117" cy="89568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55" name="TextBox 154">
                  <a:extLst>
                    <a:ext uri="{FF2B5EF4-FFF2-40B4-BE49-F238E27FC236}">
                      <a16:creationId xmlns:a16="http://schemas.microsoft.com/office/drawing/2014/main" id="{112613FB-327B-F96F-510F-8F3A8F49309E}"/>
                    </a:ext>
                  </a:extLst>
                </p:cNvPr>
                <p:cNvSpPr txBox="1"/>
                <p:nvPr/>
              </p:nvSpPr>
              <p:spPr>
                <a:xfrm>
                  <a:off x="7651501" y="3861760"/>
                  <a:ext cx="2837444" cy="71019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i="1" smtClean="0">
                                <a:solidFill>
                                  <a:schemeClr val="tx1"/>
                                </a:solidFill>
                                <a:latin typeface="Cambria Math" panose="02040503050406030204" pitchFamily="18" charset="0"/>
                              </a:rPr>
                            </m:ctrlPr>
                          </m:dPr>
                          <m:e>
                            <m:m>
                              <m:mPr>
                                <m:plcHide m:val="on"/>
                                <m:mcs>
                                  <m:mc>
                                    <m:mcPr>
                                      <m:count m:val="2"/>
                                      <m:mcJc m:val="center"/>
                                    </m:mcPr>
                                  </m:mc>
                                </m:mcs>
                                <m:ctrlPr>
                                  <a:rPr lang="en-US" i="1">
                                    <a:solidFill>
                                      <a:schemeClr val="tx1"/>
                                    </a:solidFill>
                                    <a:latin typeface="Cambria Math" panose="02040503050406030204" pitchFamily="18" charset="0"/>
                                  </a:rPr>
                                </m:ctrlPr>
                              </m:mPr>
                              <m:mr>
                                <m:e>
                                  <m:r>
                                    <a:rPr lang="en-US" i="1">
                                      <a:solidFill>
                                        <a:schemeClr val="tx1"/>
                                      </a:solidFill>
                                      <a:latin typeface="Cambria Math" panose="02040503050406030204" pitchFamily="18" charset="0"/>
                                    </a:rPr>
                                    <m:t>𝑘</m:t>
                                  </m:r>
                                </m:e>
                                <m:e>
                                  <m:r>
                                    <a:rPr lang="en-US" i="0">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𝑘</m:t>
                                  </m:r>
                                </m:e>
                              </m:mr>
                              <m:mr>
                                <m:e>
                                  <m:r>
                                    <a:rPr lang="en-US" i="0">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𝑘</m:t>
                                  </m:r>
                                </m:e>
                                <m:e>
                                  <m:r>
                                    <a:rPr lang="en-US" i="1">
                                      <a:solidFill>
                                        <a:schemeClr val="tx1"/>
                                      </a:solidFill>
                                      <a:latin typeface="Cambria Math" panose="02040503050406030204" pitchFamily="18" charset="0"/>
                                    </a:rPr>
                                    <m:t>𝑘</m:t>
                                  </m:r>
                                </m:e>
                              </m:mr>
                            </m:m>
                          </m:e>
                        </m:d>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1">
                                        <a:solidFill>
                                          <a:schemeClr val="tx1"/>
                                        </a:solidFill>
                                        <a:latin typeface="Cambria Math" panose="02040503050406030204" pitchFamily="18" charset="0"/>
                                      </a:rPr>
                                      <m:t>𝑖</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1">
                                        <a:solidFill>
                                          <a:schemeClr val="tx1"/>
                                        </a:solidFill>
                                        <a:latin typeface="Cambria Math" panose="02040503050406030204" pitchFamily="18" charset="0"/>
                                      </a:rPr>
                                      <m:t>𝑗</m:t>
                                    </m:r>
                                  </m:sub>
                                </m:sSub>
                              </m:e>
                            </m:eqArr>
                          </m:e>
                        </m:d>
                        <m:r>
                          <a:rPr lang="en-US" i="0">
                            <a:solidFill>
                              <a:schemeClr val="tx1"/>
                            </a:solidFill>
                            <a:latin typeface="Cambria Math" panose="02040503050406030204" pitchFamily="18" charset="0"/>
                          </a:rPr>
                          <m:t>=</m:t>
                        </m:r>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𝑓</m:t>
                                    </m:r>
                                  </m:e>
                                  <m:sub>
                                    <m:r>
                                      <a:rPr lang="en-US" i="1">
                                        <a:solidFill>
                                          <a:schemeClr val="tx1"/>
                                        </a:solidFill>
                                        <a:latin typeface="Cambria Math" panose="02040503050406030204" pitchFamily="18" charset="0"/>
                                      </a:rPr>
                                      <m:t>𝑖</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𝑓</m:t>
                                    </m:r>
                                  </m:e>
                                  <m:sub>
                                    <m:r>
                                      <a:rPr lang="en-US" i="1">
                                        <a:solidFill>
                                          <a:schemeClr val="tx1"/>
                                        </a:solidFill>
                                        <a:latin typeface="Cambria Math" panose="02040503050406030204" pitchFamily="18" charset="0"/>
                                      </a:rPr>
                                      <m:t>𝑗</m:t>
                                    </m:r>
                                  </m:sub>
                                </m:sSub>
                              </m:e>
                            </m:eqArr>
                          </m:e>
                        </m:d>
                      </m:oMath>
                    </m:oMathPara>
                  </a14:m>
                  <a:endParaRPr lang="en-US">
                    <a:solidFill>
                      <a:schemeClr val="tx1"/>
                    </a:solidFill>
                  </a:endParaRPr>
                </a:p>
              </p:txBody>
            </p:sp>
          </mc:Choice>
          <mc:Fallback xmlns="">
            <p:sp>
              <p:nvSpPr>
                <p:cNvPr id="155" name="TextBox 154">
                  <a:extLst>
                    <a:ext uri="{FF2B5EF4-FFF2-40B4-BE49-F238E27FC236}">
                      <a16:creationId xmlns:a16="http://schemas.microsoft.com/office/drawing/2014/main" id="{112613FB-327B-F96F-510F-8F3A8F49309E}"/>
                    </a:ext>
                  </a:extLst>
                </p:cNvPr>
                <p:cNvSpPr txBox="1">
                  <a:spLocks noRot="1" noChangeAspect="1" noMove="1" noResize="1" noEditPoints="1" noAdjustHandles="1" noChangeArrowheads="1" noChangeShapeType="1" noTextEdit="1"/>
                </p:cNvSpPr>
                <p:nvPr/>
              </p:nvSpPr>
              <p:spPr>
                <a:xfrm>
                  <a:off x="7651501" y="3861760"/>
                  <a:ext cx="2837444" cy="710194"/>
                </a:xfrm>
                <a:prstGeom prst="rect">
                  <a:avLst/>
                </a:prstGeom>
                <a:blipFill>
                  <a:blip r:embed="rId7"/>
                  <a:stretch>
                    <a:fillRect/>
                  </a:stretch>
                </a:blipFill>
              </p:spPr>
              <p:txBody>
                <a:bodyPr/>
                <a:lstStyle/>
                <a:p>
                  <a:r>
                    <a:rPr lang="en-US">
                      <a:noFill/>
                    </a:rPr>
                    <a:t> </a:t>
                  </a:r>
                </a:p>
              </p:txBody>
            </p:sp>
          </mc:Fallback>
        </mc:AlternateContent>
      </p:grpSp>
      <p:grpSp>
        <p:nvGrpSpPr>
          <p:cNvPr id="156" name="Group 155">
            <a:extLst>
              <a:ext uri="{FF2B5EF4-FFF2-40B4-BE49-F238E27FC236}">
                <a16:creationId xmlns:a16="http://schemas.microsoft.com/office/drawing/2014/main" id="{B7B869FF-297E-3D14-12C4-8E7FCCF06FAC}"/>
              </a:ext>
            </a:extLst>
          </p:cNvPr>
          <p:cNvGrpSpPr/>
          <p:nvPr/>
        </p:nvGrpSpPr>
        <p:grpSpPr>
          <a:xfrm>
            <a:off x="10038838" y="3569062"/>
            <a:ext cx="1394123" cy="733639"/>
            <a:chOff x="8455615" y="4901892"/>
            <a:chExt cx="1394123" cy="733639"/>
          </a:xfrm>
        </p:grpSpPr>
        <p:sp>
          <p:nvSpPr>
            <p:cNvPr id="157" name="Rectangle: Rounded Corners 156">
              <a:extLst>
                <a:ext uri="{FF2B5EF4-FFF2-40B4-BE49-F238E27FC236}">
                  <a16:creationId xmlns:a16="http://schemas.microsoft.com/office/drawing/2014/main" id="{BEA67E6B-3373-668B-AC2E-2768F596D5BC}"/>
                </a:ext>
              </a:extLst>
            </p:cNvPr>
            <p:cNvSpPr/>
            <p:nvPr/>
          </p:nvSpPr>
          <p:spPr>
            <a:xfrm>
              <a:off x="8559507" y="4901892"/>
              <a:ext cx="1186341" cy="733639"/>
            </a:xfrm>
            <a:prstGeom prst="roundRect">
              <a:avLst/>
            </a:prstGeom>
            <a:solidFill>
              <a:schemeClr val="accent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58" name="TextBox 157">
                  <a:extLst>
                    <a:ext uri="{FF2B5EF4-FFF2-40B4-BE49-F238E27FC236}">
                      <a16:creationId xmlns:a16="http://schemas.microsoft.com/office/drawing/2014/main" id="{D96770A7-416D-2EF9-9031-2E013D441405}"/>
                    </a:ext>
                  </a:extLst>
                </p:cNvPr>
                <p:cNvSpPr txBox="1"/>
                <p:nvPr/>
              </p:nvSpPr>
              <p:spPr>
                <a:xfrm>
                  <a:off x="8455615" y="5077197"/>
                  <a:ext cx="1394123"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en-US" sz="2000" b="1" dirty="0" smtClean="0">
                            <a:latin typeface="Cambria Math" panose="02040503050406030204" pitchFamily="18" charset="0"/>
                            <a:ea typeface="Calibri" panose="020F0502020204030204" pitchFamily="34" charset="0"/>
                            <a:cs typeface="Arial" panose="020B0604020202020204" pitchFamily="34" charset="0"/>
                          </a:rPr>
                          <m:t>[</m:t>
                        </m:r>
                        <m:r>
                          <m:rPr>
                            <m:nor/>
                          </m:rPr>
                          <a:rPr lang="en-US" sz="2000" b="1" dirty="0" smtClean="0">
                            <a:ea typeface="Calibri" panose="020F0502020204030204" pitchFamily="34" charset="0"/>
                            <a:cs typeface="Arial" panose="020B0604020202020204" pitchFamily="34" charset="0"/>
                          </a:rPr>
                          <m:t>k</m:t>
                        </m:r>
                        <m:r>
                          <m:rPr>
                            <m:nor/>
                          </m:rPr>
                          <a:rPr lang="en-US" sz="2000" b="1" dirty="0" smtClean="0">
                            <a:ea typeface="Calibri" panose="020F0502020204030204" pitchFamily="34" charset="0"/>
                            <a:cs typeface="Arial" panose="020B0604020202020204" pitchFamily="34" charset="0"/>
                          </a:rPr>
                          <m:t>]</m:t>
                        </m:r>
                        <m:r>
                          <m:rPr>
                            <m:nor/>
                          </m:rPr>
                          <a:rPr lang="en-US" b="1"/>
                          <m:t>{</m:t>
                        </m:r>
                        <m:r>
                          <m:rPr>
                            <m:nor/>
                          </m:rPr>
                          <a:rPr lang="en-US" sz="2000" b="1" dirty="0" smtClean="0">
                            <a:ea typeface="Calibri" panose="020F0502020204030204" pitchFamily="34" charset="0"/>
                            <a:cs typeface="Arial" panose="020B0604020202020204" pitchFamily="34" charset="0"/>
                          </a:rPr>
                          <m:t>u</m:t>
                        </m:r>
                        <m:r>
                          <m:rPr>
                            <m:nor/>
                          </m:rPr>
                          <a:rPr lang="en-US" b="1"/>
                          <m:t>}</m:t>
                        </m:r>
                        <m:r>
                          <m:rPr>
                            <m:nor/>
                          </m:rPr>
                          <a:rPr lang="en-US" sz="2000" b="1" dirty="0" smtClean="0">
                            <a:ea typeface="Calibri" panose="020F0502020204030204" pitchFamily="34" charset="0"/>
                            <a:cs typeface="Arial" panose="020B0604020202020204" pitchFamily="34" charset="0"/>
                          </a:rPr>
                          <m:t>= </m:t>
                        </m:r>
                        <m:r>
                          <a:rPr lang="en-US" sz="2000" b="1" i="0" dirty="0" smtClean="0">
                            <a:latin typeface="Cambria Math" panose="02040503050406030204" pitchFamily="18" charset="0"/>
                            <a:ea typeface="Calibri" panose="020F0502020204030204" pitchFamily="34" charset="0"/>
                            <a:cs typeface="Arial" panose="020B0604020202020204" pitchFamily="34" charset="0"/>
                          </a:rPr>
                          <m:t>[</m:t>
                        </m:r>
                        <m:r>
                          <a:rPr lang="en-US" sz="2000" b="1" i="0">
                            <a:latin typeface="Cambria Math" panose="02040503050406030204" pitchFamily="18" charset="0"/>
                            <a:ea typeface="Calibri" panose="020F0502020204030204" pitchFamily="34" charset="0"/>
                            <a:cs typeface="Arial" panose="020B0604020202020204" pitchFamily="34" charset="0"/>
                          </a:rPr>
                          <m:t>𝐅</m:t>
                        </m:r>
                        <m:r>
                          <a:rPr lang="en-US" sz="2000" b="1" i="0" smtClean="0">
                            <a:latin typeface="Cambria Math" panose="02040503050406030204" pitchFamily="18" charset="0"/>
                            <a:ea typeface="Calibri" panose="020F0502020204030204" pitchFamily="34" charset="0"/>
                            <a:cs typeface="Arial" panose="020B0604020202020204" pitchFamily="34" charset="0"/>
                          </a:rPr>
                          <m:t>]</m:t>
                        </m:r>
                      </m:oMath>
                    </m:oMathPara>
                  </a14:m>
                  <a:endParaRPr lang="en-US" sz="2000" b="1"/>
                </a:p>
              </p:txBody>
            </p:sp>
          </mc:Choice>
          <mc:Fallback xmlns="">
            <p:sp>
              <p:nvSpPr>
                <p:cNvPr id="158" name="TextBox 157">
                  <a:extLst>
                    <a:ext uri="{FF2B5EF4-FFF2-40B4-BE49-F238E27FC236}">
                      <a16:creationId xmlns:a16="http://schemas.microsoft.com/office/drawing/2014/main" id="{D96770A7-416D-2EF9-9031-2E013D441405}"/>
                    </a:ext>
                  </a:extLst>
                </p:cNvPr>
                <p:cNvSpPr txBox="1">
                  <a:spLocks noRot="1" noChangeAspect="1" noMove="1" noResize="1" noEditPoints="1" noAdjustHandles="1" noChangeArrowheads="1" noChangeShapeType="1" noTextEdit="1"/>
                </p:cNvSpPr>
                <p:nvPr/>
              </p:nvSpPr>
              <p:spPr>
                <a:xfrm>
                  <a:off x="8455615" y="5077197"/>
                  <a:ext cx="1394123" cy="400110"/>
                </a:xfrm>
                <a:prstGeom prst="rect">
                  <a:avLst/>
                </a:prstGeom>
                <a:blipFill>
                  <a:blip r:embed="rId8"/>
                  <a:stretch>
                    <a:fillRect b="-15152"/>
                  </a:stretch>
                </a:blipFill>
              </p:spPr>
              <p:txBody>
                <a:bodyPr/>
                <a:lstStyle/>
                <a:p>
                  <a:r>
                    <a:rPr lang="en-US">
                      <a:noFill/>
                    </a:rPr>
                    <a:t> </a:t>
                  </a:r>
                </a:p>
              </p:txBody>
            </p:sp>
          </mc:Fallback>
        </mc:AlternateContent>
      </p:grpSp>
      <p:sp>
        <p:nvSpPr>
          <p:cNvPr id="159" name="Arrow: Down 158">
            <a:extLst>
              <a:ext uri="{FF2B5EF4-FFF2-40B4-BE49-F238E27FC236}">
                <a16:creationId xmlns:a16="http://schemas.microsoft.com/office/drawing/2014/main" id="{DA66B1DE-C7A8-7D0D-E62E-DF66D92DEE53}"/>
              </a:ext>
            </a:extLst>
          </p:cNvPr>
          <p:cNvSpPr/>
          <p:nvPr/>
        </p:nvSpPr>
        <p:spPr>
          <a:xfrm rot="16200000">
            <a:off x="9623598" y="3813479"/>
            <a:ext cx="484632" cy="32932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0" name="Right Brace 159">
            <a:extLst>
              <a:ext uri="{FF2B5EF4-FFF2-40B4-BE49-F238E27FC236}">
                <a16:creationId xmlns:a16="http://schemas.microsoft.com/office/drawing/2014/main" id="{E648EF15-394C-989A-9380-973F7E05D398}"/>
              </a:ext>
            </a:extLst>
          </p:cNvPr>
          <p:cNvSpPr/>
          <p:nvPr/>
        </p:nvSpPr>
        <p:spPr>
          <a:xfrm>
            <a:off x="6158017" y="2808821"/>
            <a:ext cx="369332" cy="3464361"/>
          </a:xfrm>
          <a:prstGeom prst="rightBrace">
            <a:avLst>
              <a:gd name="adj1" fmla="val 8333"/>
              <a:gd name="adj2" fmla="val 31824"/>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1" name="TextBox 160">
            <a:extLst>
              <a:ext uri="{FF2B5EF4-FFF2-40B4-BE49-F238E27FC236}">
                <a16:creationId xmlns:a16="http://schemas.microsoft.com/office/drawing/2014/main" id="{7FD5E47C-8C58-D5A3-C1C8-448B72AFE58D}"/>
              </a:ext>
            </a:extLst>
          </p:cNvPr>
          <p:cNvSpPr txBox="1"/>
          <p:nvPr/>
        </p:nvSpPr>
        <p:spPr>
          <a:xfrm>
            <a:off x="7127544" y="4478630"/>
            <a:ext cx="3393229" cy="861774"/>
          </a:xfrm>
          <a:prstGeom prst="rect">
            <a:avLst/>
          </a:prstGeom>
          <a:noFill/>
        </p:spPr>
        <p:txBody>
          <a:bodyPr wrap="square">
            <a:spAutoFit/>
          </a:bodyPr>
          <a:lstStyle/>
          <a:p>
            <a:r>
              <a:rPr lang="en-US" sz="1600" i="1">
                <a:latin typeface="Calibri" panose="020F0502020204030204" pitchFamily="34" charset="0"/>
                <a:cs typeface="Calibri" panose="020F0502020204030204" pitchFamily="34" charset="0"/>
              </a:rPr>
              <a:t>k = element stiffness matrix </a:t>
            </a:r>
          </a:p>
          <a:p>
            <a:r>
              <a:rPr lang="en-US" sz="1600" i="1">
                <a:latin typeface="Calibri" panose="020F0502020204030204" pitchFamily="34" charset="0"/>
                <a:cs typeface="Calibri" panose="020F0502020204030204" pitchFamily="34" charset="0"/>
              </a:rPr>
              <a:t>u = element nodal displacement vector </a:t>
            </a:r>
          </a:p>
          <a:p>
            <a:r>
              <a:rPr lang="en-US" sz="1600" i="1">
                <a:latin typeface="Calibri" panose="020F0502020204030204" pitchFamily="34" charset="0"/>
                <a:cs typeface="Calibri" panose="020F0502020204030204" pitchFamily="34" charset="0"/>
              </a:rPr>
              <a:t>f = element nodal force vector</a:t>
            </a:r>
          </a:p>
        </p:txBody>
      </p:sp>
      <p:grpSp>
        <p:nvGrpSpPr>
          <p:cNvPr id="9" name="Group 8">
            <a:extLst>
              <a:ext uri="{FF2B5EF4-FFF2-40B4-BE49-F238E27FC236}">
                <a16:creationId xmlns:a16="http://schemas.microsoft.com/office/drawing/2014/main" id="{E059236B-A3D0-B64C-AEEF-EF0970A7DDE7}"/>
              </a:ext>
            </a:extLst>
          </p:cNvPr>
          <p:cNvGrpSpPr/>
          <p:nvPr/>
        </p:nvGrpSpPr>
        <p:grpSpPr>
          <a:xfrm>
            <a:off x="335221" y="5629699"/>
            <a:ext cx="3164958" cy="730017"/>
            <a:chOff x="335221" y="5629699"/>
            <a:chExt cx="3164958" cy="730017"/>
          </a:xfrm>
        </p:grpSpPr>
        <mc:AlternateContent xmlns:mc="http://schemas.openxmlformats.org/markup-compatibility/2006" xmlns:a14="http://schemas.microsoft.com/office/drawing/2010/main">
          <mc:Choice Requires="a14">
            <p:sp>
              <p:nvSpPr>
                <p:cNvPr id="151" name="TextBox 150">
                  <a:extLst>
                    <a:ext uri="{FF2B5EF4-FFF2-40B4-BE49-F238E27FC236}">
                      <a16:creationId xmlns:a16="http://schemas.microsoft.com/office/drawing/2014/main" id="{6E43E37C-61F3-B735-CBDC-8ADD7AA30770}"/>
                    </a:ext>
                  </a:extLst>
                </p:cNvPr>
                <p:cNvSpPr txBox="1"/>
                <p:nvPr/>
              </p:nvSpPr>
              <p:spPr>
                <a:xfrm>
                  <a:off x="335221" y="5629699"/>
                  <a:ext cx="3164958" cy="37946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r>
                              <a:rPr lang="en-US" sz="1600" i="1">
                                <a:latin typeface="Cambria Math" panose="02040503050406030204" pitchFamily="18" charset="0"/>
                              </a:rPr>
                              <m:t>𝑓</m:t>
                            </m:r>
                          </m:e>
                          <m:sub>
                            <m:r>
                              <a:rPr lang="en-US" sz="1600" b="0" i="1" smtClean="0">
                                <a:latin typeface="Cambria Math" panose="02040503050406030204" pitchFamily="18" charset="0"/>
                              </a:rPr>
                              <m:t>𝑖</m:t>
                            </m:r>
                          </m:sub>
                        </m:sSub>
                        <m:r>
                          <a:rPr lang="en-US" sz="1600" i="1">
                            <a:latin typeface="Cambria Math" panose="02040503050406030204" pitchFamily="18" charset="0"/>
                          </a:rPr>
                          <m:t>=</m:t>
                        </m:r>
                        <m:r>
                          <a:rPr lang="en-US" sz="1600" b="0" i="1" smtClean="0">
                            <a:latin typeface="Cambria Math" panose="02040503050406030204" pitchFamily="18" charset="0"/>
                          </a:rPr>
                          <m:t>−</m:t>
                        </m:r>
                        <m:r>
                          <a:rPr lang="en-US" sz="1600" b="0" i="1" smtClean="0">
                            <a:latin typeface="Cambria Math" panose="02040503050406030204" pitchFamily="18" charset="0"/>
                          </a:rPr>
                          <m:t>𝐹</m:t>
                        </m:r>
                        <m:r>
                          <a:rPr lang="en-US" sz="1600" i="1">
                            <a:latin typeface="Cambria Math" panose="02040503050406030204" pitchFamily="18" charset="0"/>
                          </a:rPr>
                          <m:t>=</m:t>
                        </m:r>
                        <m:r>
                          <a:rPr lang="en-US" sz="1600" b="0" i="1" smtClean="0">
                            <a:latin typeface="Cambria Math" panose="02040503050406030204" pitchFamily="18" charset="0"/>
                          </a:rPr>
                          <m:t>−</m:t>
                        </m:r>
                        <m:r>
                          <a:rPr lang="en-US" sz="1600" i="1">
                            <a:latin typeface="Cambria Math" panose="02040503050406030204" pitchFamily="18" charset="0"/>
                          </a:rPr>
                          <m:t>𝑘</m:t>
                        </m:r>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𝑢</m:t>
                                </m:r>
                              </m:e>
                              <m:sub>
                                <m:r>
                                  <a:rPr lang="en-US" sz="1600" i="1">
                                    <a:latin typeface="Cambria Math" panose="02040503050406030204" pitchFamily="18" charset="0"/>
                                  </a:rPr>
                                  <m:t>𝑗</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𝑢</m:t>
                                </m:r>
                              </m:e>
                              <m:sub>
                                <m:r>
                                  <a:rPr lang="en-US" sz="1600" i="1">
                                    <a:latin typeface="Cambria Math" panose="02040503050406030204" pitchFamily="18" charset="0"/>
                                  </a:rPr>
                                  <m:t>𝑖</m:t>
                                </m:r>
                              </m:sub>
                            </m:sSub>
                          </m:e>
                        </m:d>
                      </m:oMath>
                    </m:oMathPara>
                  </a14:m>
                  <a:endParaRPr lang="en-US" sz="1600" b="1"/>
                </a:p>
              </p:txBody>
            </p:sp>
          </mc:Choice>
          <mc:Fallback xmlns="">
            <p:sp>
              <p:nvSpPr>
                <p:cNvPr id="151" name="TextBox 150">
                  <a:extLst>
                    <a:ext uri="{FF2B5EF4-FFF2-40B4-BE49-F238E27FC236}">
                      <a16:creationId xmlns:a16="http://schemas.microsoft.com/office/drawing/2014/main" id="{6E43E37C-61F3-B735-CBDC-8ADD7AA30770}"/>
                    </a:ext>
                  </a:extLst>
                </p:cNvPr>
                <p:cNvSpPr txBox="1">
                  <a:spLocks noRot="1" noChangeAspect="1" noMove="1" noResize="1" noEditPoints="1" noAdjustHandles="1" noChangeArrowheads="1" noChangeShapeType="1" noTextEdit="1"/>
                </p:cNvSpPr>
                <p:nvPr/>
              </p:nvSpPr>
              <p:spPr>
                <a:xfrm>
                  <a:off x="335221" y="5629699"/>
                  <a:ext cx="3164958" cy="379463"/>
                </a:xfrm>
                <a:prstGeom prst="rect">
                  <a:avLst/>
                </a:prstGeom>
                <a:blipFill>
                  <a:blip r:embed="rId9"/>
                  <a:stretch>
                    <a:fillRect b="-64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2" name="TextBox 161">
                  <a:extLst>
                    <a:ext uri="{FF2B5EF4-FFF2-40B4-BE49-F238E27FC236}">
                      <a16:creationId xmlns:a16="http://schemas.microsoft.com/office/drawing/2014/main" id="{FE82AACB-686B-9AA2-4E6F-3757F18E51B8}"/>
                    </a:ext>
                  </a:extLst>
                </p:cNvPr>
                <p:cNvSpPr txBox="1"/>
                <p:nvPr/>
              </p:nvSpPr>
              <p:spPr>
                <a:xfrm>
                  <a:off x="674585" y="6001348"/>
                  <a:ext cx="1899909" cy="3583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smtClean="0">
                            <a:latin typeface="Cambria Math" panose="02040503050406030204" pitchFamily="18" charset="0"/>
                          </a:rPr>
                          <m:t>=</m:t>
                        </m:r>
                        <m:r>
                          <a:rPr lang="en-US" sz="1600" i="1" smtClean="0">
                            <a:latin typeface="Cambria Math" panose="02040503050406030204" pitchFamily="18" charset="0"/>
                          </a:rPr>
                          <m:t>𝑘</m:t>
                        </m:r>
                        <m:sSub>
                          <m:sSubPr>
                            <m:ctrlPr>
                              <a:rPr lang="en-US" sz="1600" i="1">
                                <a:latin typeface="Cambria Math" panose="02040503050406030204" pitchFamily="18" charset="0"/>
                              </a:rPr>
                            </m:ctrlPr>
                          </m:sSubPr>
                          <m:e>
                            <m:r>
                              <a:rPr lang="en-US" sz="1600" i="1">
                                <a:latin typeface="Cambria Math" panose="02040503050406030204" pitchFamily="18" charset="0"/>
                              </a:rPr>
                              <m:t>𝑢</m:t>
                            </m:r>
                          </m:e>
                          <m:sub>
                            <m:r>
                              <a:rPr lang="en-US" sz="1600" i="1">
                                <a:latin typeface="Cambria Math" panose="02040503050406030204" pitchFamily="18" charset="0"/>
                              </a:rPr>
                              <m:t>𝑖</m:t>
                            </m:r>
                          </m:sub>
                        </m:sSub>
                        <m:r>
                          <a:rPr lang="en-US" sz="1600" b="0" i="1" smtClean="0">
                            <a:latin typeface="Cambria Math" panose="02040503050406030204" pitchFamily="18" charset="0"/>
                          </a:rPr>
                          <m:t>−</m:t>
                        </m:r>
                        <m:r>
                          <a:rPr lang="en-US" sz="1600" i="1">
                            <a:latin typeface="Cambria Math" panose="02040503050406030204" pitchFamily="18" charset="0"/>
                          </a:rPr>
                          <m:t>𝑘</m:t>
                        </m:r>
                        <m:sSub>
                          <m:sSubPr>
                            <m:ctrlPr>
                              <a:rPr lang="en-US" sz="1600" i="1">
                                <a:latin typeface="Cambria Math" panose="02040503050406030204" pitchFamily="18" charset="0"/>
                              </a:rPr>
                            </m:ctrlPr>
                          </m:sSubPr>
                          <m:e>
                            <m:r>
                              <a:rPr lang="en-US" sz="1600" i="1">
                                <a:latin typeface="Cambria Math" panose="02040503050406030204" pitchFamily="18" charset="0"/>
                              </a:rPr>
                              <m:t>𝑢</m:t>
                            </m:r>
                          </m:e>
                          <m:sub>
                            <m:r>
                              <a:rPr lang="en-US" sz="1600" i="1">
                                <a:latin typeface="Cambria Math" panose="02040503050406030204" pitchFamily="18" charset="0"/>
                              </a:rPr>
                              <m:t>𝑗</m:t>
                            </m:r>
                          </m:sub>
                        </m:sSub>
                      </m:oMath>
                    </m:oMathPara>
                  </a14:m>
                  <a:endParaRPr lang="en-US" sz="1600"/>
                </a:p>
              </p:txBody>
            </p:sp>
          </mc:Choice>
          <mc:Fallback xmlns="">
            <p:sp>
              <p:nvSpPr>
                <p:cNvPr id="162" name="TextBox 161">
                  <a:extLst>
                    <a:ext uri="{FF2B5EF4-FFF2-40B4-BE49-F238E27FC236}">
                      <a16:creationId xmlns:a16="http://schemas.microsoft.com/office/drawing/2014/main" id="{FE82AACB-686B-9AA2-4E6F-3757F18E51B8}"/>
                    </a:ext>
                  </a:extLst>
                </p:cNvPr>
                <p:cNvSpPr txBox="1">
                  <a:spLocks noRot="1" noChangeAspect="1" noMove="1" noResize="1" noEditPoints="1" noAdjustHandles="1" noChangeArrowheads="1" noChangeShapeType="1" noTextEdit="1"/>
                </p:cNvSpPr>
                <p:nvPr/>
              </p:nvSpPr>
              <p:spPr>
                <a:xfrm>
                  <a:off x="674585" y="6001348"/>
                  <a:ext cx="1899909" cy="358368"/>
                </a:xfrm>
                <a:prstGeom prst="rect">
                  <a:avLst/>
                </a:prstGeom>
                <a:blipFill>
                  <a:blip r:embed="rId10"/>
                  <a:stretch>
                    <a:fillRect b="-6780"/>
                  </a:stretch>
                </a:blipFill>
              </p:spPr>
              <p:txBody>
                <a:bodyPr/>
                <a:lstStyle/>
                <a:p>
                  <a:r>
                    <a:rPr lang="en-US">
                      <a:noFill/>
                    </a:rPr>
                    <a:t> </a:t>
                  </a:r>
                </a:p>
              </p:txBody>
            </p:sp>
          </mc:Fallback>
        </mc:AlternateContent>
      </p:grpSp>
      <p:sp>
        <p:nvSpPr>
          <p:cNvPr id="163" name="Text Placeholder 3">
            <a:extLst>
              <a:ext uri="{FF2B5EF4-FFF2-40B4-BE49-F238E27FC236}">
                <a16:creationId xmlns:a16="http://schemas.microsoft.com/office/drawing/2014/main" id="{C363D860-1E58-F6D9-5076-2B21C9A15D40}"/>
              </a:ext>
            </a:extLst>
          </p:cNvPr>
          <p:cNvSpPr txBox="1">
            <a:spLocks/>
          </p:cNvSpPr>
          <p:nvPr/>
        </p:nvSpPr>
        <p:spPr>
          <a:xfrm>
            <a:off x="546100" y="4619575"/>
            <a:ext cx="5486400" cy="75476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Considering the </a:t>
            </a:r>
            <a:r>
              <a:rPr lang="en-US" sz="1800" b="1"/>
              <a:t>equilibrium condition </a:t>
            </a:r>
            <a:r>
              <a:rPr lang="en-US" sz="1800"/>
              <a:t>regarding the forces of the spring at the nodes:</a:t>
            </a:r>
          </a:p>
        </p:txBody>
      </p:sp>
      <p:grpSp>
        <p:nvGrpSpPr>
          <p:cNvPr id="16" name="Group 15">
            <a:extLst>
              <a:ext uri="{FF2B5EF4-FFF2-40B4-BE49-F238E27FC236}">
                <a16:creationId xmlns:a16="http://schemas.microsoft.com/office/drawing/2014/main" id="{7BB27B4E-97C0-F397-00F9-9A2B11786784}"/>
              </a:ext>
            </a:extLst>
          </p:cNvPr>
          <p:cNvGrpSpPr/>
          <p:nvPr/>
        </p:nvGrpSpPr>
        <p:grpSpPr>
          <a:xfrm>
            <a:off x="2967071" y="5620758"/>
            <a:ext cx="3961678" cy="738958"/>
            <a:chOff x="2967071" y="5620758"/>
            <a:chExt cx="3961678" cy="738958"/>
          </a:xfrm>
        </p:grpSpPr>
        <mc:AlternateContent xmlns:mc="http://schemas.openxmlformats.org/markup-compatibility/2006" xmlns:a14="http://schemas.microsoft.com/office/drawing/2010/main">
          <mc:Choice Requires="a14">
            <p:sp>
              <p:nvSpPr>
                <p:cNvPr id="152" name="TextBox 151">
                  <a:extLst>
                    <a:ext uri="{FF2B5EF4-FFF2-40B4-BE49-F238E27FC236}">
                      <a16:creationId xmlns:a16="http://schemas.microsoft.com/office/drawing/2014/main" id="{80047C52-30C7-469B-208D-7E92DE042D60}"/>
                    </a:ext>
                  </a:extLst>
                </p:cNvPr>
                <p:cNvSpPr txBox="1"/>
                <p:nvPr/>
              </p:nvSpPr>
              <p:spPr>
                <a:xfrm>
                  <a:off x="2967071" y="5620758"/>
                  <a:ext cx="3961678" cy="37600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rgbClr val="836967"/>
                                </a:solidFill>
                                <a:latin typeface="Cambria Math" panose="02040503050406030204" pitchFamily="18" charset="0"/>
                              </a:rPr>
                            </m:ctrlPr>
                          </m:sSubPr>
                          <m:e>
                            <m:r>
                              <a:rPr lang="en-US" sz="1600" i="1">
                                <a:latin typeface="Cambria Math" panose="02040503050406030204" pitchFamily="18" charset="0"/>
                              </a:rPr>
                              <m:t>𝑓</m:t>
                            </m:r>
                          </m:e>
                          <m:sub>
                            <m:r>
                              <a:rPr lang="en-US" sz="1600" i="1">
                                <a:latin typeface="Cambria Math" panose="02040503050406030204" pitchFamily="18" charset="0"/>
                              </a:rPr>
                              <m:t>𝑗</m:t>
                            </m:r>
                          </m:sub>
                        </m:sSub>
                        <m:r>
                          <a:rPr lang="en-US" sz="1600" i="0">
                            <a:latin typeface="Cambria Math" panose="02040503050406030204" pitchFamily="18" charset="0"/>
                          </a:rPr>
                          <m:t>=</m:t>
                        </m:r>
                        <m:r>
                          <a:rPr lang="en-US" sz="1600" i="1">
                            <a:latin typeface="Cambria Math" panose="02040503050406030204" pitchFamily="18" charset="0"/>
                          </a:rPr>
                          <m:t>𝐹</m:t>
                        </m:r>
                        <m:r>
                          <a:rPr lang="en-US" sz="1600" i="0">
                            <a:latin typeface="Cambria Math" panose="02040503050406030204" pitchFamily="18" charset="0"/>
                          </a:rPr>
                          <m:t>=</m:t>
                        </m:r>
                        <m:r>
                          <a:rPr lang="en-US" sz="1600" i="1">
                            <a:latin typeface="Cambria Math" panose="02040503050406030204" pitchFamily="18" charset="0"/>
                          </a:rPr>
                          <m:t>𝑘</m:t>
                        </m:r>
                        <m:d>
                          <m:dPr>
                            <m:ctrlPr>
                              <a:rPr lang="en-US" sz="1600" i="1" smtClean="0">
                                <a:solidFill>
                                  <a:schemeClr val="tx1"/>
                                </a:solidFill>
                                <a:latin typeface="Cambria Math" panose="02040503050406030204" pitchFamily="18" charset="0"/>
                              </a:rPr>
                            </m:ctrlPr>
                          </m:dPr>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1">
                                    <a:solidFill>
                                      <a:schemeClr val="tx1"/>
                                    </a:solidFill>
                                    <a:latin typeface="Cambria Math" panose="02040503050406030204" pitchFamily="18" charset="0"/>
                                  </a:rPr>
                                  <m:t>𝑗</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1">
                                    <a:solidFill>
                                      <a:schemeClr val="tx1"/>
                                    </a:solidFill>
                                    <a:latin typeface="Cambria Math" panose="02040503050406030204" pitchFamily="18" charset="0"/>
                                  </a:rPr>
                                  <m:t>𝑖</m:t>
                                </m:r>
                              </m:sub>
                            </m:sSub>
                          </m:e>
                        </m:d>
                      </m:oMath>
                    </m:oMathPara>
                  </a14:m>
                  <a:endParaRPr lang="en-US" sz="1600"/>
                </a:p>
              </p:txBody>
            </p:sp>
          </mc:Choice>
          <mc:Fallback xmlns="">
            <p:sp>
              <p:nvSpPr>
                <p:cNvPr id="152" name="TextBox 151">
                  <a:extLst>
                    <a:ext uri="{FF2B5EF4-FFF2-40B4-BE49-F238E27FC236}">
                      <a16:creationId xmlns:a16="http://schemas.microsoft.com/office/drawing/2014/main" id="{80047C52-30C7-469B-208D-7E92DE042D60}"/>
                    </a:ext>
                  </a:extLst>
                </p:cNvPr>
                <p:cNvSpPr txBox="1">
                  <a:spLocks noRot="1" noChangeAspect="1" noMove="1" noResize="1" noEditPoints="1" noAdjustHandles="1" noChangeArrowheads="1" noChangeShapeType="1" noTextEdit="1"/>
                </p:cNvSpPr>
                <p:nvPr/>
              </p:nvSpPr>
              <p:spPr>
                <a:xfrm>
                  <a:off x="2967071" y="5620758"/>
                  <a:ext cx="3961678" cy="376000"/>
                </a:xfrm>
                <a:prstGeom prst="rect">
                  <a:avLst/>
                </a:prstGeom>
                <a:blipFill>
                  <a:blip r:embed="rId11"/>
                  <a:stretch>
                    <a:fillRect b="-64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4" name="TextBox 163">
                  <a:extLst>
                    <a:ext uri="{FF2B5EF4-FFF2-40B4-BE49-F238E27FC236}">
                      <a16:creationId xmlns:a16="http://schemas.microsoft.com/office/drawing/2014/main" id="{81B77E0E-ACD6-0001-2EDB-B7031AFEB006}"/>
                    </a:ext>
                  </a:extLst>
                </p:cNvPr>
                <p:cNvSpPr txBox="1"/>
                <p:nvPr/>
              </p:nvSpPr>
              <p:spPr>
                <a:xfrm>
                  <a:off x="3801557" y="6001348"/>
                  <a:ext cx="2209334" cy="3583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smtClean="0">
                            <a:latin typeface="Cambria Math" panose="02040503050406030204" pitchFamily="18" charset="0"/>
                          </a:rPr>
                          <m:t>=−</m:t>
                        </m:r>
                        <m:r>
                          <a:rPr lang="en-US" sz="1600" i="1">
                            <a:latin typeface="Cambria Math" panose="02040503050406030204" pitchFamily="18" charset="0"/>
                          </a:rPr>
                          <m:t>𝑘</m:t>
                        </m:r>
                        <m:sSub>
                          <m:sSubPr>
                            <m:ctrlPr>
                              <a:rPr lang="en-US" sz="1600" i="1">
                                <a:solidFill>
                                  <a:srgbClr val="836967"/>
                                </a:solidFill>
                                <a:latin typeface="Cambria Math" panose="02040503050406030204" pitchFamily="18" charset="0"/>
                              </a:rPr>
                            </m:ctrlPr>
                          </m:sSubPr>
                          <m:e>
                            <m:r>
                              <a:rPr lang="en-US" sz="1600" i="1">
                                <a:latin typeface="Cambria Math" panose="02040503050406030204" pitchFamily="18" charset="0"/>
                              </a:rPr>
                              <m:t>𝑢</m:t>
                            </m:r>
                          </m:e>
                          <m:sub>
                            <m:r>
                              <a:rPr lang="en-US" sz="1600" i="1">
                                <a:latin typeface="Cambria Math" panose="02040503050406030204" pitchFamily="18" charset="0"/>
                              </a:rPr>
                              <m:t>𝑖</m:t>
                            </m:r>
                          </m:sub>
                        </m:sSub>
                        <m:r>
                          <a:rPr lang="en-US" sz="1600" i="1">
                            <a:latin typeface="Cambria Math" panose="02040503050406030204" pitchFamily="18" charset="0"/>
                          </a:rPr>
                          <m:t>+</m:t>
                        </m:r>
                        <m:r>
                          <a:rPr lang="en-US" sz="1600" i="1">
                            <a:latin typeface="Cambria Math" panose="02040503050406030204" pitchFamily="18" charset="0"/>
                          </a:rPr>
                          <m:t>𝑘</m:t>
                        </m:r>
                        <m:sSub>
                          <m:sSubPr>
                            <m:ctrlPr>
                              <a:rPr lang="en-US" sz="1600" i="1">
                                <a:solidFill>
                                  <a:srgbClr val="836967"/>
                                </a:solidFill>
                                <a:latin typeface="Cambria Math" panose="02040503050406030204" pitchFamily="18" charset="0"/>
                              </a:rPr>
                            </m:ctrlPr>
                          </m:sSubPr>
                          <m:e>
                            <m:r>
                              <a:rPr lang="en-US" sz="1600" i="1">
                                <a:latin typeface="Cambria Math" panose="02040503050406030204" pitchFamily="18" charset="0"/>
                              </a:rPr>
                              <m:t>𝑢</m:t>
                            </m:r>
                          </m:e>
                          <m:sub>
                            <m:r>
                              <a:rPr lang="en-US" sz="1600" i="1">
                                <a:latin typeface="Cambria Math" panose="02040503050406030204" pitchFamily="18" charset="0"/>
                              </a:rPr>
                              <m:t>𝑗</m:t>
                            </m:r>
                          </m:sub>
                        </m:sSub>
                      </m:oMath>
                    </m:oMathPara>
                  </a14:m>
                  <a:endParaRPr lang="en-US" sz="1600" i="1"/>
                </a:p>
              </p:txBody>
            </p:sp>
          </mc:Choice>
          <mc:Fallback xmlns="">
            <p:sp>
              <p:nvSpPr>
                <p:cNvPr id="164" name="TextBox 163">
                  <a:extLst>
                    <a:ext uri="{FF2B5EF4-FFF2-40B4-BE49-F238E27FC236}">
                      <a16:creationId xmlns:a16="http://schemas.microsoft.com/office/drawing/2014/main" id="{81B77E0E-ACD6-0001-2EDB-B7031AFEB006}"/>
                    </a:ext>
                  </a:extLst>
                </p:cNvPr>
                <p:cNvSpPr txBox="1">
                  <a:spLocks noRot="1" noChangeAspect="1" noMove="1" noResize="1" noEditPoints="1" noAdjustHandles="1" noChangeArrowheads="1" noChangeShapeType="1" noTextEdit="1"/>
                </p:cNvSpPr>
                <p:nvPr/>
              </p:nvSpPr>
              <p:spPr>
                <a:xfrm>
                  <a:off x="3801557" y="6001348"/>
                  <a:ext cx="2209334" cy="358368"/>
                </a:xfrm>
                <a:prstGeom prst="rect">
                  <a:avLst/>
                </a:prstGeom>
                <a:blipFill>
                  <a:blip r:embed="rId12"/>
                  <a:stretch>
                    <a:fillRect b="-6780"/>
                  </a:stretch>
                </a:blipFill>
              </p:spPr>
              <p:txBody>
                <a:bodyPr/>
                <a:lstStyle/>
                <a:p>
                  <a:r>
                    <a:rPr lang="en-US">
                      <a:noFill/>
                    </a:rPr>
                    <a:t> </a:t>
                  </a:r>
                </a:p>
              </p:txBody>
            </p:sp>
          </mc:Fallback>
        </mc:AlternateContent>
      </p:grpSp>
      <p:sp>
        <p:nvSpPr>
          <p:cNvPr id="18" name="TextBox 17">
            <a:extLst>
              <a:ext uri="{FF2B5EF4-FFF2-40B4-BE49-F238E27FC236}">
                <a16:creationId xmlns:a16="http://schemas.microsoft.com/office/drawing/2014/main" id="{50A87833-ED11-2A20-C0A9-F6778F6754EB}"/>
              </a:ext>
            </a:extLst>
          </p:cNvPr>
          <p:cNvSpPr txBox="1"/>
          <p:nvPr/>
        </p:nvSpPr>
        <p:spPr>
          <a:xfrm>
            <a:off x="1538153" y="5328151"/>
            <a:ext cx="720069" cy="307777"/>
          </a:xfrm>
          <a:prstGeom prst="rect">
            <a:avLst/>
          </a:prstGeom>
          <a:noFill/>
        </p:spPr>
        <p:txBody>
          <a:bodyPr wrap="none" rtlCol="0">
            <a:spAutoFit/>
          </a:bodyPr>
          <a:lstStyle/>
          <a:p>
            <a:r>
              <a:rPr lang="en-US" sz="1400" b="1" u="sng"/>
              <a:t>Node</a:t>
            </a:r>
            <a:r>
              <a:rPr lang="en-US" sz="1400" b="1" i="1" u="sng"/>
              <a:t> i</a:t>
            </a:r>
            <a:r>
              <a:rPr lang="en-US" sz="1400" b="1" u="sng"/>
              <a:t>:</a:t>
            </a:r>
          </a:p>
        </p:txBody>
      </p:sp>
      <p:sp>
        <p:nvSpPr>
          <p:cNvPr id="165" name="TextBox 164">
            <a:extLst>
              <a:ext uri="{FF2B5EF4-FFF2-40B4-BE49-F238E27FC236}">
                <a16:creationId xmlns:a16="http://schemas.microsoft.com/office/drawing/2014/main" id="{65798F90-526E-1464-7452-BDAC79F0B706}"/>
              </a:ext>
            </a:extLst>
          </p:cNvPr>
          <p:cNvSpPr txBox="1"/>
          <p:nvPr/>
        </p:nvSpPr>
        <p:spPr>
          <a:xfrm>
            <a:off x="4587875" y="5321922"/>
            <a:ext cx="720069" cy="307777"/>
          </a:xfrm>
          <a:prstGeom prst="rect">
            <a:avLst/>
          </a:prstGeom>
          <a:noFill/>
        </p:spPr>
        <p:txBody>
          <a:bodyPr wrap="none" rtlCol="0">
            <a:spAutoFit/>
          </a:bodyPr>
          <a:lstStyle/>
          <a:p>
            <a:r>
              <a:rPr lang="en-US" sz="1400" b="1" u="sng"/>
              <a:t>Node</a:t>
            </a:r>
            <a:r>
              <a:rPr lang="en-US" sz="1400" b="1" i="1" u="sng"/>
              <a:t> j</a:t>
            </a:r>
            <a:r>
              <a:rPr lang="en-US" sz="1400" b="1" u="sng"/>
              <a:t>:</a:t>
            </a:r>
          </a:p>
        </p:txBody>
      </p:sp>
      <p:sp>
        <p:nvSpPr>
          <p:cNvPr id="166" name="TextBox 165">
            <a:extLst>
              <a:ext uri="{FF2B5EF4-FFF2-40B4-BE49-F238E27FC236}">
                <a16:creationId xmlns:a16="http://schemas.microsoft.com/office/drawing/2014/main" id="{8AD6AB9B-D05C-E609-24D1-BE9C9EA12ACC}"/>
              </a:ext>
            </a:extLst>
          </p:cNvPr>
          <p:cNvSpPr txBox="1"/>
          <p:nvPr/>
        </p:nvSpPr>
        <p:spPr>
          <a:xfrm>
            <a:off x="8144065" y="3142239"/>
            <a:ext cx="2534573" cy="307777"/>
          </a:xfrm>
          <a:prstGeom prst="rect">
            <a:avLst/>
          </a:prstGeom>
          <a:noFill/>
        </p:spPr>
        <p:txBody>
          <a:bodyPr wrap="square" rtlCol="0">
            <a:spAutoFit/>
          </a:bodyPr>
          <a:lstStyle/>
          <a:p>
            <a:r>
              <a:rPr lang="en-US" sz="1400"/>
              <a:t>Spring stiffness in matrix form:</a:t>
            </a:r>
          </a:p>
        </p:txBody>
      </p:sp>
    </p:spTree>
    <p:extLst>
      <p:ext uri="{BB962C8B-B14F-4D97-AF65-F5344CB8AC3E}">
        <p14:creationId xmlns:p14="http://schemas.microsoft.com/office/powerpoint/2010/main" val="1877900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9" grpId="0" animBg="1"/>
      <p:bldP spid="160" grpId="0" animBg="1"/>
      <p:bldP spid="161" grpId="0"/>
      <p:bldP spid="163" grpId="0"/>
      <p:bldP spid="18" grpId="0"/>
      <p:bldP spid="165" grpId="0"/>
      <p:bldP spid="16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B0D84353-0724-DB8D-CB29-08FFD2A2C37E}"/>
              </a:ext>
            </a:extLst>
          </p:cNvPr>
          <p:cNvSpPr/>
          <p:nvPr/>
        </p:nvSpPr>
        <p:spPr>
          <a:xfrm>
            <a:off x="10839450" y="3705225"/>
            <a:ext cx="790575" cy="1485900"/>
          </a:xfrm>
          <a:custGeom>
            <a:avLst/>
            <a:gdLst>
              <a:gd name="connsiteX0" fmla="*/ 38100 w 790575"/>
              <a:gd name="connsiteY0" fmla="*/ 1200150 h 1485900"/>
              <a:gd name="connsiteX1" fmla="*/ 466725 w 790575"/>
              <a:gd name="connsiteY1" fmla="*/ 828675 h 1485900"/>
              <a:gd name="connsiteX2" fmla="*/ 400050 w 790575"/>
              <a:gd name="connsiteY2" fmla="*/ 733425 h 1485900"/>
              <a:gd name="connsiteX3" fmla="*/ 419100 w 790575"/>
              <a:gd name="connsiteY3" fmla="*/ 514350 h 1485900"/>
              <a:gd name="connsiteX4" fmla="*/ 381000 w 790575"/>
              <a:gd name="connsiteY4" fmla="*/ 400050 h 1485900"/>
              <a:gd name="connsiteX5" fmla="*/ 428625 w 790575"/>
              <a:gd name="connsiteY5" fmla="*/ 257175 h 1485900"/>
              <a:gd name="connsiteX6" fmla="*/ 409575 w 790575"/>
              <a:gd name="connsiteY6" fmla="*/ 47625 h 1485900"/>
              <a:gd name="connsiteX7" fmla="*/ 457200 w 790575"/>
              <a:gd name="connsiteY7" fmla="*/ 0 h 1485900"/>
              <a:gd name="connsiteX8" fmla="*/ 733425 w 790575"/>
              <a:gd name="connsiteY8" fmla="*/ 0 h 1485900"/>
              <a:gd name="connsiteX9" fmla="*/ 781050 w 790575"/>
              <a:gd name="connsiteY9" fmla="*/ 171450 h 1485900"/>
              <a:gd name="connsiteX10" fmla="*/ 781050 w 790575"/>
              <a:gd name="connsiteY10" fmla="*/ 390525 h 1485900"/>
              <a:gd name="connsiteX11" fmla="*/ 790575 w 790575"/>
              <a:gd name="connsiteY11" fmla="*/ 523875 h 1485900"/>
              <a:gd name="connsiteX12" fmla="*/ 762000 w 790575"/>
              <a:gd name="connsiteY12" fmla="*/ 762000 h 1485900"/>
              <a:gd name="connsiteX13" fmla="*/ 714375 w 790575"/>
              <a:gd name="connsiteY13" fmla="*/ 819150 h 1485900"/>
              <a:gd name="connsiteX14" fmla="*/ 276225 w 790575"/>
              <a:gd name="connsiteY14" fmla="*/ 1209675 h 1485900"/>
              <a:gd name="connsiteX15" fmla="*/ 314325 w 790575"/>
              <a:gd name="connsiteY15" fmla="*/ 1333500 h 1485900"/>
              <a:gd name="connsiteX16" fmla="*/ 304800 w 790575"/>
              <a:gd name="connsiteY16" fmla="*/ 1438275 h 1485900"/>
              <a:gd name="connsiteX17" fmla="*/ 276225 w 790575"/>
              <a:gd name="connsiteY17" fmla="*/ 1485900 h 1485900"/>
              <a:gd name="connsiteX18" fmla="*/ 47625 w 790575"/>
              <a:gd name="connsiteY18" fmla="*/ 1485900 h 1485900"/>
              <a:gd name="connsiteX19" fmla="*/ 9525 w 790575"/>
              <a:gd name="connsiteY19" fmla="*/ 1390650 h 1485900"/>
              <a:gd name="connsiteX20" fmla="*/ 0 w 790575"/>
              <a:gd name="connsiteY20" fmla="*/ 1304925 h 1485900"/>
              <a:gd name="connsiteX21" fmla="*/ 38100 w 790575"/>
              <a:gd name="connsiteY21" fmla="*/ 120015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0575" h="1485900">
                <a:moveTo>
                  <a:pt x="38100" y="1200150"/>
                </a:moveTo>
                <a:lnTo>
                  <a:pt x="466725" y="828675"/>
                </a:lnTo>
                <a:lnTo>
                  <a:pt x="400050" y="733425"/>
                </a:lnTo>
                <a:lnTo>
                  <a:pt x="419100" y="514350"/>
                </a:lnTo>
                <a:lnTo>
                  <a:pt x="381000" y="400050"/>
                </a:lnTo>
                <a:lnTo>
                  <a:pt x="428625" y="257175"/>
                </a:lnTo>
                <a:lnTo>
                  <a:pt x="409575" y="47625"/>
                </a:lnTo>
                <a:lnTo>
                  <a:pt x="457200" y="0"/>
                </a:lnTo>
                <a:lnTo>
                  <a:pt x="733425" y="0"/>
                </a:lnTo>
                <a:lnTo>
                  <a:pt x="781050" y="171450"/>
                </a:lnTo>
                <a:lnTo>
                  <a:pt x="781050" y="390525"/>
                </a:lnTo>
                <a:lnTo>
                  <a:pt x="790575" y="523875"/>
                </a:lnTo>
                <a:lnTo>
                  <a:pt x="762000" y="762000"/>
                </a:lnTo>
                <a:lnTo>
                  <a:pt x="714375" y="819150"/>
                </a:lnTo>
                <a:lnTo>
                  <a:pt x="276225" y="1209675"/>
                </a:lnTo>
                <a:lnTo>
                  <a:pt x="314325" y="1333500"/>
                </a:lnTo>
                <a:lnTo>
                  <a:pt x="304800" y="1438275"/>
                </a:lnTo>
                <a:lnTo>
                  <a:pt x="276225" y="1485900"/>
                </a:lnTo>
                <a:lnTo>
                  <a:pt x="47625" y="1485900"/>
                </a:lnTo>
                <a:lnTo>
                  <a:pt x="9525" y="1390650"/>
                </a:lnTo>
                <a:lnTo>
                  <a:pt x="0" y="1304925"/>
                </a:lnTo>
                <a:lnTo>
                  <a:pt x="38100" y="1200150"/>
                </a:lnTo>
                <a:close/>
              </a:path>
            </a:pathLst>
          </a:custGeom>
          <a:solidFill>
            <a:schemeClr val="accent4">
              <a:alpha val="50000"/>
            </a:schemeClr>
          </a:solidFill>
          <a:ln>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id="{2D39B29E-555D-0B43-818F-27742B4F5072}"/>
              </a:ext>
            </a:extLst>
          </p:cNvPr>
          <p:cNvSpPr/>
          <p:nvPr/>
        </p:nvSpPr>
        <p:spPr>
          <a:xfrm>
            <a:off x="10020300" y="3771900"/>
            <a:ext cx="828675" cy="1419225"/>
          </a:xfrm>
          <a:custGeom>
            <a:avLst/>
            <a:gdLst>
              <a:gd name="connsiteX0" fmla="*/ 523875 w 828675"/>
              <a:gd name="connsiteY0" fmla="*/ 0 h 1419225"/>
              <a:gd name="connsiteX1" fmla="*/ 790575 w 828675"/>
              <a:gd name="connsiteY1" fmla="*/ 0 h 1419225"/>
              <a:gd name="connsiteX2" fmla="*/ 828675 w 828675"/>
              <a:gd name="connsiteY2" fmla="*/ 104775 h 1419225"/>
              <a:gd name="connsiteX3" fmla="*/ 828675 w 828675"/>
              <a:gd name="connsiteY3" fmla="*/ 238125 h 1419225"/>
              <a:gd name="connsiteX4" fmla="*/ 828675 w 828675"/>
              <a:gd name="connsiteY4" fmla="*/ 342900 h 1419225"/>
              <a:gd name="connsiteX5" fmla="*/ 828675 w 828675"/>
              <a:gd name="connsiteY5" fmla="*/ 533400 h 1419225"/>
              <a:gd name="connsiteX6" fmla="*/ 800100 w 828675"/>
              <a:gd name="connsiteY6" fmla="*/ 666750 h 1419225"/>
              <a:gd name="connsiteX7" fmla="*/ 323850 w 828675"/>
              <a:gd name="connsiteY7" fmla="*/ 1152525 h 1419225"/>
              <a:gd name="connsiteX8" fmla="*/ 323850 w 828675"/>
              <a:gd name="connsiteY8" fmla="*/ 1285875 h 1419225"/>
              <a:gd name="connsiteX9" fmla="*/ 276225 w 828675"/>
              <a:gd name="connsiteY9" fmla="*/ 1419225 h 1419225"/>
              <a:gd name="connsiteX10" fmla="*/ 28575 w 828675"/>
              <a:gd name="connsiteY10" fmla="*/ 1419225 h 1419225"/>
              <a:gd name="connsiteX11" fmla="*/ 0 w 828675"/>
              <a:gd name="connsiteY11" fmla="*/ 1266825 h 1419225"/>
              <a:gd name="connsiteX12" fmla="*/ 9525 w 828675"/>
              <a:gd name="connsiteY12" fmla="*/ 1143000 h 1419225"/>
              <a:gd name="connsiteX13" fmla="*/ 514350 w 828675"/>
              <a:gd name="connsiteY13" fmla="*/ 685800 h 1419225"/>
              <a:gd name="connsiteX14" fmla="*/ 485775 w 828675"/>
              <a:gd name="connsiteY14" fmla="*/ 438150 h 1419225"/>
              <a:gd name="connsiteX15" fmla="*/ 485775 w 828675"/>
              <a:gd name="connsiteY15" fmla="*/ 266700 h 1419225"/>
              <a:gd name="connsiteX16" fmla="*/ 476250 w 828675"/>
              <a:gd name="connsiteY16" fmla="*/ 66675 h 1419225"/>
              <a:gd name="connsiteX17" fmla="*/ 523875 w 828675"/>
              <a:gd name="connsiteY17" fmla="*/ 0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28675" h="1419225">
                <a:moveTo>
                  <a:pt x="523875" y="0"/>
                </a:moveTo>
                <a:lnTo>
                  <a:pt x="790575" y="0"/>
                </a:lnTo>
                <a:lnTo>
                  <a:pt x="828675" y="104775"/>
                </a:lnTo>
                <a:lnTo>
                  <a:pt x="828675" y="238125"/>
                </a:lnTo>
                <a:lnTo>
                  <a:pt x="828675" y="342900"/>
                </a:lnTo>
                <a:lnTo>
                  <a:pt x="828675" y="533400"/>
                </a:lnTo>
                <a:lnTo>
                  <a:pt x="800100" y="666750"/>
                </a:lnTo>
                <a:lnTo>
                  <a:pt x="323850" y="1152525"/>
                </a:lnTo>
                <a:lnTo>
                  <a:pt x="323850" y="1285875"/>
                </a:lnTo>
                <a:lnTo>
                  <a:pt x="276225" y="1419225"/>
                </a:lnTo>
                <a:lnTo>
                  <a:pt x="28575" y="1419225"/>
                </a:lnTo>
                <a:lnTo>
                  <a:pt x="0" y="1266825"/>
                </a:lnTo>
                <a:lnTo>
                  <a:pt x="9525" y="1143000"/>
                </a:lnTo>
                <a:lnTo>
                  <a:pt x="514350" y="685800"/>
                </a:lnTo>
                <a:lnTo>
                  <a:pt x="485775" y="438150"/>
                </a:lnTo>
                <a:lnTo>
                  <a:pt x="485775" y="266700"/>
                </a:lnTo>
                <a:lnTo>
                  <a:pt x="476250" y="66675"/>
                </a:lnTo>
                <a:lnTo>
                  <a:pt x="523875" y="0"/>
                </a:lnTo>
                <a:close/>
              </a:path>
            </a:pathLst>
          </a:custGeom>
          <a:solidFill>
            <a:schemeClr val="accent6">
              <a:alpha val="50000"/>
            </a:schemeClr>
          </a:solidFill>
          <a:ln>
            <a:solidFill>
              <a:schemeClr val="accent6">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AB52F7BF-98C7-3C5E-1FB3-93624FBA4252}"/>
              </a:ext>
            </a:extLst>
          </p:cNvPr>
          <p:cNvSpPr/>
          <p:nvPr/>
        </p:nvSpPr>
        <p:spPr>
          <a:xfrm>
            <a:off x="8286750" y="3686175"/>
            <a:ext cx="2105025" cy="1504950"/>
          </a:xfrm>
          <a:custGeom>
            <a:avLst/>
            <a:gdLst>
              <a:gd name="connsiteX0" fmla="*/ 0 w 2105025"/>
              <a:gd name="connsiteY0" fmla="*/ 0 h 1504950"/>
              <a:gd name="connsiteX1" fmla="*/ 2105025 w 2105025"/>
              <a:gd name="connsiteY1" fmla="*/ 9525 h 1504950"/>
              <a:gd name="connsiteX2" fmla="*/ 2105025 w 2105025"/>
              <a:gd name="connsiteY2" fmla="*/ 838200 h 1504950"/>
              <a:gd name="connsiteX3" fmla="*/ 1638300 w 2105025"/>
              <a:gd name="connsiteY3" fmla="*/ 1228725 h 1504950"/>
              <a:gd name="connsiteX4" fmla="*/ 1638300 w 2105025"/>
              <a:gd name="connsiteY4" fmla="*/ 1504950 h 1504950"/>
              <a:gd name="connsiteX5" fmla="*/ 1295400 w 2105025"/>
              <a:gd name="connsiteY5" fmla="*/ 1495425 h 1504950"/>
              <a:gd name="connsiteX6" fmla="*/ 1276350 w 2105025"/>
              <a:gd name="connsiteY6" fmla="*/ 1219200 h 1504950"/>
              <a:gd name="connsiteX7" fmla="*/ 0 w 2105025"/>
              <a:gd name="connsiteY7" fmla="*/ 828675 h 1504950"/>
              <a:gd name="connsiteX8" fmla="*/ 0 w 2105025"/>
              <a:gd name="connsiteY8" fmla="*/ 0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5025" h="1504950">
                <a:moveTo>
                  <a:pt x="0" y="0"/>
                </a:moveTo>
                <a:lnTo>
                  <a:pt x="2105025" y="9525"/>
                </a:lnTo>
                <a:lnTo>
                  <a:pt x="2105025" y="838200"/>
                </a:lnTo>
                <a:lnTo>
                  <a:pt x="1638300" y="1228725"/>
                </a:lnTo>
                <a:lnTo>
                  <a:pt x="1638300" y="1504950"/>
                </a:lnTo>
                <a:lnTo>
                  <a:pt x="1295400" y="1495425"/>
                </a:lnTo>
                <a:lnTo>
                  <a:pt x="1276350" y="1219200"/>
                </a:lnTo>
                <a:lnTo>
                  <a:pt x="0" y="828675"/>
                </a:lnTo>
                <a:lnTo>
                  <a:pt x="0" y="0"/>
                </a:lnTo>
                <a:close/>
              </a:path>
            </a:pathLst>
          </a:custGeom>
          <a:solidFill>
            <a:schemeClr val="accent2">
              <a:alpha val="50000"/>
            </a:schemeClr>
          </a:solid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Rounded Corners 121">
            <a:extLst>
              <a:ext uri="{FF2B5EF4-FFF2-40B4-BE49-F238E27FC236}">
                <a16:creationId xmlns:a16="http://schemas.microsoft.com/office/drawing/2014/main" id="{B100B14B-2974-3336-D776-AF08F503FA3E}"/>
              </a:ext>
            </a:extLst>
          </p:cNvPr>
          <p:cNvSpPr/>
          <p:nvPr/>
        </p:nvSpPr>
        <p:spPr>
          <a:xfrm>
            <a:off x="9124965" y="1274934"/>
            <a:ext cx="2537117" cy="57291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1" name="Rectangle: Rounded Corners 120">
            <a:extLst>
              <a:ext uri="{FF2B5EF4-FFF2-40B4-BE49-F238E27FC236}">
                <a16:creationId xmlns:a16="http://schemas.microsoft.com/office/drawing/2014/main" id="{5F0689FC-0E9D-7966-6760-E33B42476AE9}"/>
              </a:ext>
            </a:extLst>
          </p:cNvPr>
          <p:cNvSpPr/>
          <p:nvPr/>
        </p:nvSpPr>
        <p:spPr>
          <a:xfrm>
            <a:off x="532505" y="1263630"/>
            <a:ext cx="2537117" cy="57291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04B499B2-65F4-1D31-196D-FD4EF98EE2AE}"/>
              </a:ext>
            </a:extLst>
          </p:cNvPr>
          <p:cNvSpPr>
            <a:spLocks noGrp="1"/>
          </p:cNvSpPr>
          <p:nvPr>
            <p:ph type="sldNum" sz="quarter" idx="11"/>
          </p:nvPr>
        </p:nvSpPr>
        <p:spPr/>
        <p:txBody>
          <a:bodyPr/>
          <a:lstStyle/>
          <a:p>
            <a:fld id="{F0D23093-2AB0-F74C-B865-1A12A15B650E}" type="slidenum">
              <a:rPr lang="en-US" smtClean="0"/>
              <a:pPr/>
              <a:t>22</a:t>
            </a:fld>
            <a:endParaRPr lang="en-US"/>
          </a:p>
        </p:txBody>
      </p:sp>
      <p:sp>
        <p:nvSpPr>
          <p:cNvPr id="3" name="Title 2">
            <a:extLst>
              <a:ext uri="{FF2B5EF4-FFF2-40B4-BE49-F238E27FC236}">
                <a16:creationId xmlns:a16="http://schemas.microsoft.com/office/drawing/2014/main" id="{FD8BA2D5-21E1-0FE6-00B8-D58A488FF0CD}"/>
              </a:ext>
            </a:extLst>
          </p:cNvPr>
          <p:cNvSpPr>
            <a:spLocks noGrp="1"/>
          </p:cNvSpPr>
          <p:nvPr>
            <p:ph type="title"/>
          </p:nvPr>
        </p:nvSpPr>
        <p:spPr/>
        <p:txBody>
          <a:bodyPr/>
          <a:lstStyle/>
          <a:p>
            <a:r>
              <a:rPr lang="en-US"/>
              <a:t>1D FEA – Spring System (multiple springs)</a:t>
            </a:r>
          </a:p>
        </p:txBody>
      </p:sp>
      <mc:AlternateContent xmlns:mc="http://schemas.openxmlformats.org/markup-compatibility/2006" xmlns:a14="http://schemas.microsoft.com/office/drawing/2010/main">
        <mc:Choice Requires="a14">
          <p:sp>
            <p:nvSpPr>
              <p:cNvPr id="119" name="TextBox 118">
                <a:extLst>
                  <a:ext uri="{FF2B5EF4-FFF2-40B4-BE49-F238E27FC236}">
                    <a16:creationId xmlns:a16="http://schemas.microsoft.com/office/drawing/2014/main" id="{627CAF24-21CC-7AAB-1B79-AD0A63238385}"/>
                  </a:ext>
                </a:extLst>
              </p:cNvPr>
              <p:cNvSpPr txBox="1"/>
              <p:nvPr/>
            </p:nvSpPr>
            <p:spPr>
              <a:xfrm>
                <a:off x="581176" y="1263630"/>
                <a:ext cx="2524684" cy="5729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400" i="1" smtClean="0">
                              <a:solidFill>
                                <a:schemeClr val="tx1"/>
                              </a:solidFill>
                              <a:latin typeface="Cambria Math" panose="02040503050406030204" pitchFamily="18" charset="0"/>
                            </a:rPr>
                          </m:ctrlPr>
                        </m:dPr>
                        <m:e>
                          <m:m>
                            <m:mPr>
                              <m:plcHide m:val="on"/>
                              <m:mcs>
                                <m:mc>
                                  <m:mcPr>
                                    <m:count m:val="2"/>
                                    <m:mcJc m:val="center"/>
                                  </m:mcPr>
                                </m:mc>
                              </m:mcs>
                              <m:ctrlPr>
                                <a:rPr lang="en-US" sz="1400" i="1">
                                  <a:solidFill>
                                    <a:schemeClr val="tx1"/>
                                  </a:solidFill>
                                  <a:latin typeface="Cambria Math" panose="02040503050406030204" pitchFamily="18" charset="0"/>
                                </a:rPr>
                              </m:ctrlPr>
                            </m:mPr>
                            <m:mr>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mr>
                            <m:mr>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mr>
                          </m:m>
                        </m:e>
                      </m:d>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i="0">
                                      <a:solidFill>
                                        <a:schemeClr val="tx1"/>
                                      </a:solidFill>
                                      <a:latin typeface="Cambria Math" panose="02040503050406030204" pitchFamily="18" charset="0"/>
                                    </a:rPr>
                                    <m:t>1</m:t>
                                  </m:r>
                                </m:sub>
                              </m:sSub>
                            </m:e>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i="0">
                                      <a:solidFill>
                                        <a:schemeClr val="tx1"/>
                                      </a:solidFill>
                                      <a:latin typeface="Cambria Math" panose="02040503050406030204" pitchFamily="18" charset="0"/>
                                    </a:rPr>
                                    <m:t>2</m:t>
                                  </m:r>
                                </m:sub>
                              </m:sSub>
                            </m:e>
                          </m:eqArr>
                        </m:e>
                      </m:d>
                      <m:r>
                        <a:rPr lang="en-US" sz="1400" i="0">
                          <a:solidFill>
                            <a:schemeClr val="tx1"/>
                          </a:solidFill>
                          <a:latin typeface="Cambria Math" panose="02040503050406030204" pitchFamily="18" charset="0"/>
                        </a:rPr>
                        <m:t>=</m:t>
                      </m:r>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1</m:t>
                                  </m:r>
                                </m:sub>
                                <m:sup>
                                  <m:r>
                                    <a:rPr lang="en-US" sz="1400" i="0">
                                      <a:solidFill>
                                        <a:schemeClr val="tx1"/>
                                      </a:solidFill>
                                      <a:latin typeface="Cambria Math" panose="02040503050406030204" pitchFamily="18" charset="0"/>
                                    </a:rPr>
                                    <m:t>1</m:t>
                                  </m:r>
                                </m:sup>
                              </m:sSubSup>
                            </m:e>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2</m:t>
                                  </m:r>
                                </m:sub>
                                <m:sup>
                                  <m:r>
                                    <a:rPr lang="en-US" sz="1400" i="0">
                                      <a:solidFill>
                                        <a:schemeClr val="tx1"/>
                                      </a:solidFill>
                                      <a:latin typeface="Cambria Math" panose="02040503050406030204" pitchFamily="18" charset="0"/>
                                    </a:rPr>
                                    <m:t>1</m:t>
                                  </m:r>
                                </m:sup>
                              </m:sSubSup>
                            </m:e>
                          </m:eqArr>
                        </m:e>
                      </m:d>
                    </m:oMath>
                  </m:oMathPara>
                </a14:m>
                <a:endParaRPr lang="en-US" sz="1400">
                  <a:solidFill>
                    <a:schemeClr val="tx1"/>
                  </a:solidFill>
                </a:endParaRPr>
              </a:p>
            </p:txBody>
          </p:sp>
        </mc:Choice>
        <mc:Fallback xmlns="">
          <p:sp>
            <p:nvSpPr>
              <p:cNvPr id="119" name="TextBox 118">
                <a:extLst>
                  <a:ext uri="{FF2B5EF4-FFF2-40B4-BE49-F238E27FC236}">
                    <a16:creationId xmlns:a16="http://schemas.microsoft.com/office/drawing/2014/main" id="{627CAF24-21CC-7AAB-1B79-AD0A63238385}"/>
                  </a:ext>
                </a:extLst>
              </p:cNvPr>
              <p:cNvSpPr txBox="1">
                <a:spLocks noRot="1" noChangeAspect="1" noMove="1" noResize="1" noEditPoints="1" noAdjustHandles="1" noChangeArrowheads="1" noChangeShapeType="1" noTextEdit="1"/>
              </p:cNvSpPr>
              <p:nvPr/>
            </p:nvSpPr>
            <p:spPr>
              <a:xfrm>
                <a:off x="581176" y="1263630"/>
                <a:ext cx="2524684" cy="572914"/>
              </a:xfrm>
              <a:prstGeom prst="rect">
                <a:avLst/>
              </a:prstGeom>
              <a:blipFill>
                <a:blip r:embed="rId3"/>
                <a:stretch>
                  <a:fillRect b="-42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0" name="TextBox 119">
                <a:extLst>
                  <a:ext uri="{FF2B5EF4-FFF2-40B4-BE49-F238E27FC236}">
                    <a16:creationId xmlns:a16="http://schemas.microsoft.com/office/drawing/2014/main" id="{801B227B-EE8E-955B-BAA9-F4D011200179}"/>
                  </a:ext>
                </a:extLst>
              </p:cNvPr>
              <p:cNvSpPr txBox="1"/>
              <p:nvPr/>
            </p:nvSpPr>
            <p:spPr>
              <a:xfrm>
                <a:off x="9179086" y="1263630"/>
                <a:ext cx="2524684" cy="5729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400" i="1" smtClean="0">
                              <a:solidFill>
                                <a:schemeClr val="tx1"/>
                              </a:solidFill>
                              <a:latin typeface="Cambria Math" panose="02040503050406030204" pitchFamily="18" charset="0"/>
                            </a:rPr>
                          </m:ctrlPr>
                        </m:dPr>
                        <m:e>
                          <m:m>
                            <m:mPr>
                              <m:plcHide m:val="on"/>
                              <m:mcs>
                                <m:mc>
                                  <m:mcPr>
                                    <m:count m:val="2"/>
                                    <m:mcJc m:val="center"/>
                                  </m:mcPr>
                                </m:mc>
                              </m:mcs>
                              <m:ctrlPr>
                                <a:rPr lang="en-US" sz="1400" i="1">
                                  <a:solidFill>
                                    <a:schemeClr val="tx1"/>
                                  </a:solidFill>
                                  <a:latin typeface="Cambria Math" panose="02040503050406030204" pitchFamily="18" charset="0"/>
                                </a:rPr>
                              </m:ctrlPr>
                            </m:mPr>
                            <m:mr>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mr>
                            <m:mr>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mr>
                          </m:m>
                        </m:e>
                      </m:d>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b="0" i="0" smtClean="0">
                                      <a:solidFill>
                                        <a:schemeClr val="tx1"/>
                                      </a:solidFill>
                                      <a:latin typeface="Cambria Math" panose="02040503050406030204" pitchFamily="18" charset="0"/>
                                    </a:rPr>
                                    <m:t>2</m:t>
                                  </m:r>
                                </m:sub>
                              </m:sSub>
                            </m:e>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b="0" i="0" smtClean="0">
                                      <a:solidFill>
                                        <a:schemeClr val="tx1"/>
                                      </a:solidFill>
                                      <a:latin typeface="Cambria Math" panose="02040503050406030204" pitchFamily="18" charset="0"/>
                                    </a:rPr>
                                    <m:t>3</m:t>
                                  </m:r>
                                </m:sub>
                              </m:sSub>
                            </m:e>
                          </m:eqArr>
                        </m:e>
                      </m:d>
                      <m:r>
                        <a:rPr lang="en-US" sz="1400" i="0">
                          <a:solidFill>
                            <a:schemeClr val="tx1"/>
                          </a:solidFill>
                          <a:latin typeface="Cambria Math" panose="02040503050406030204" pitchFamily="18" charset="0"/>
                        </a:rPr>
                        <m:t>=</m:t>
                      </m:r>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1</m:t>
                                  </m:r>
                                </m:sub>
                                <m:sup>
                                  <m:r>
                                    <a:rPr lang="en-US" sz="1400" b="0" i="0" smtClean="0">
                                      <a:solidFill>
                                        <a:schemeClr val="tx1"/>
                                      </a:solidFill>
                                      <a:latin typeface="Cambria Math" panose="02040503050406030204" pitchFamily="18" charset="0"/>
                                    </a:rPr>
                                    <m:t>2</m:t>
                                  </m:r>
                                </m:sup>
                              </m:sSubSup>
                            </m:e>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2</m:t>
                                  </m:r>
                                </m:sub>
                                <m:sup>
                                  <m:r>
                                    <a:rPr lang="en-US" sz="1400" b="0" i="0" smtClean="0">
                                      <a:solidFill>
                                        <a:schemeClr val="tx1"/>
                                      </a:solidFill>
                                      <a:latin typeface="Cambria Math" panose="02040503050406030204" pitchFamily="18" charset="0"/>
                                    </a:rPr>
                                    <m:t>2</m:t>
                                  </m:r>
                                </m:sup>
                              </m:sSubSup>
                            </m:e>
                          </m:eqArr>
                        </m:e>
                      </m:d>
                    </m:oMath>
                  </m:oMathPara>
                </a14:m>
                <a:endParaRPr lang="en-US" sz="1400">
                  <a:solidFill>
                    <a:schemeClr val="tx1"/>
                  </a:solidFill>
                </a:endParaRPr>
              </a:p>
            </p:txBody>
          </p:sp>
        </mc:Choice>
        <mc:Fallback xmlns="">
          <p:sp>
            <p:nvSpPr>
              <p:cNvPr id="120" name="TextBox 119">
                <a:extLst>
                  <a:ext uri="{FF2B5EF4-FFF2-40B4-BE49-F238E27FC236}">
                    <a16:creationId xmlns:a16="http://schemas.microsoft.com/office/drawing/2014/main" id="{801B227B-EE8E-955B-BAA9-F4D011200179}"/>
                  </a:ext>
                </a:extLst>
              </p:cNvPr>
              <p:cNvSpPr txBox="1">
                <a:spLocks noRot="1" noChangeAspect="1" noMove="1" noResize="1" noEditPoints="1" noAdjustHandles="1" noChangeArrowheads="1" noChangeShapeType="1" noTextEdit="1"/>
              </p:cNvSpPr>
              <p:nvPr/>
            </p:nvSpPr>
            <p:spPr>
              <a:xfrm>
                <a:off x="9179086" y="1263630"/>
                <a:ext cx="2524684" cy="572914"/>
              </a:xfrm>
              <a:prstGeom prst="rect">
                <a:avLst/>
              </a:prstGeom>
              <a:blipFill>
                <a:blip r:embed="rId4"/>
                <a:stretch>
                  <a:fillRect b="-4255"/>
                </a:stretch>
              </a:blipFill>
            </p:spPr>
            <p:txBody>
              <a:bodyPr/>
              <a:lstStyle/>
              <a:p>
                <a:r>
                  <a:rPr lang="en-US">
                    <a:noFill/>
                  </a:rPr>
                  <a:t> </a:t>
                </a:r>
              </a:p>
            </p:txBody>
          </p:sp>
        </mc:Fallback>
      </mc:AlternateContent>
      <p:cxnSp>
        <p:nvCxnSpPr>
          <p:cNvPr id="124" name="Straight Connector 123">
            <a:extLst>
              <a:ext uri="{FF2B5EF4-FFF2-40B4-BE49-F238E27FC236}">
                <a16:creationId xmlns:a16="http://schemas.microsoft.com/office/drawing/2014/main" id="{1DC2A20F-B0F5-5D41-896A-F5DF7D8D97A4}"/>
              </a:ext>
            </a:extLst>
          </p:cNvPr>
          <p:cNvCxnSpPr/>
          <p:nvPr/>
        </p:nvCxnSpPr>
        <p:spPr>
          <a:xfrm>
            <a:off x="434066" y="2527707"/>
            <a:ext cx="113607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5" name="TextBox 124">
            <a:extLst>
              <a:ext uri="{FF2B5EF4-FFF2-40B4-BE49-F238E27FC236}">
                <a16:creationId xmlns:a16="http://schemas.microsoft.com/office/drawing/2014/main" id="{3D62C8F5-CCD6-C042-0AE0-C91A04FDF081}"/>
              </a:ext>
            </a:extLst>
          </p:cNvPr>
          <p:cNvSpPr txBox="1"/>
          <p:nvPr/>
        </p:nvSpPr>
        <p:spPr>
          <a:xfrm>
            <a:off x="4637872" y="2581490"/>
            <a:ext cx="3128164" cy="369332"/>
          </a:xfrm>
          <a:prstGeom prst="rect">
            <a:avLst/>
          </a:prstGeom>
          <a:noFill/>
        </p:spPr>
        <p:txBody>
          <a:bodyPr wrap="none" rtlCol="0">
            <a:spAutoFit/>
          </a:bodyPr>
          <a:lstStyle/>
          <a:p>
            <a:r>
              <a:rPr lang="en-US" u="sng"/>
              <a:t>Assembly of Element Equations</a:t>
            </a:r>
          </a:p>
        </p:txBody>
      </p:sp>
      <p:sp>
        <p:nvSpPr>
          <p:cNvPr id="127" name="TextBox 126">
            <a:extLst>
              <a:ext uri="{FF2B5EF4-FFF2-40B4-BE49-F238E27FC236}">
                <a16:creationId xmlns:a16="http://schemas.microsoft.com/office/drawing/2014/main" id="{45568017-D645-C1ED-9260-6226CFBCD9E5}"/>
              </a:ext>
            </a:extLst>
          </p:cNvPr>
          <p:cNvSpPr txBox="1"/>
          <p:nvPr/>
        </p:nvSpPr>
        <p:spPr>
          <a:xfrm>
            <a:off x="5417925" y="2968099"/>
            <a:ext cx="1568058" cy="338554"/>
          </a:xfrm>
          <a:prstGeom prst="rect">
            <a:avLst/>
          </a:prstGeom>
          <a:noFill/>
        </p:spPr>
        <p:txBody>
          <a:bodyPr wrap="none" rtlCol="0">
            <a:spAutoFit/>
          </a:bodyPr>
          <a:lstStyle/>
          <a:p>
            <a:r>
              <a:rPr lang="en-US" sz="1600" b="1" i="1">
                <a:solidFill>
                  <a:schemeClr val="accent1"/>
                </a:solidFill>
              </a:rPr>
              <a:t>Direct Approach</a:t>
            </a:r>
          </a:p>
        </p:txBody>
      </p:sp>
      <mc:AlternateContent xmlns:mc="http://schemas.openxmlformats.org/markup-compatibility/2006" xmlns:a14="http://schemas.microsoft.com/office/drawing/2010/main">
        <mc:Choice Requires="a14">
          <p:sp>
            <p:nvSpPr>
              <p:cNvPr id="132" name="TextBox 131">
                <a:extLst>
                  <a:ext uri="{FF2B5EF4-FFF2-40B4-BE49-F238E27FC236}">
                    <a16:creationId xmlns:a16="http://schemas.microsoft.com/office/drawing/2014/main" id="{693EE52A-19F5-EE9D-76DC-9BCE033DF9A2}"/>
                  </a:ext>
                </a:extLst>
              </p:cNvPr>
              <p:cNvSpPr txBox="1"/>
              <p:nvPr/>
            </p:nvSpPr>
            <p:spPr>
              <a:xfrm>
                <a:off x="4066686" y="4152725"/>
                <a:ext cx="3548864" cy="82163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eqArr>
                        <m:eqArrPr>
                          <m:ctrlPr>
                            <a:rPr lang="en-US" sz="1600" i="1" smtClean="0">
                              <a:solidFill>
                                <a:schemeClr val="tx1"/>
                              </a:solidFill>
                              <a:latin typeface="Cambria Math" panose="02040503050406030204" pitchFamily="18" charset="0"/>
                            </a:rPr>
                          </m:ctrlPr>
                        </m:eqArrPr>
                        <m:e>
                          <m:r>
                            <a:rPr lang="en-US" sz="160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𝐹</m:t>
                              </m:r>
                            </m:e>
                            <m:sub>
                              <m:r>
                                <a:rPr lang="en-US" sz="1600" i="0">
                                  <a:solidFill>
                                    <a:schemeClr val="tx1"/>
                                  </a:solidFill>
                                  <a:latin typeface="Cambria Math" panose="02040503050406030204" pitchFamily="18" charset="0"/>
                                </a:rPr>
                                <m:t>1</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1</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e>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𝐹</m:t>
                              </m:r>
                            </m:e>
                            <m:sub>
                              <m:r>
                                <a:rPr lang="en-US" sz="1600" i="0">
                                  <a:solidFill>
                                    <a:schemeClr val="tx1"/>
                                  </a:solidFill>
                                  <a:latin typeface="Cambria Math" panose="02040503050406030204" pitchFamily="18" charset="0"/>
                                </a:rPr>
                                <m:t>2</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1</m:t>
                              </m:r>
                            </m:sub>
                          </m:sSub>
                          <m:r>
                            <a:rPr lang="en-US" sz="1600" i="0">
                              <a:solidFill>
                                <a:schemeClr val="tx1"/>
                              </a:solidFill>
                              <a:latin typeface="Cambria Math" panose="02040503050406030204" pitchFamily="18" charset="0"/>
                            </a:rPr>
                            <m:t>+</m:t>
                          </m:r>
                          <m:d>
                            <m:dPr>
                              <m:ctrlPr>
                                <a:rPr lang="en-US" sz="1600" i="1">
                                  <a:solidFill>
                                    <a:schemeClr val="tx1"/>
                                  </a:solidFill>
                                  <a:latin typeface="Cambria Math" panose="02040503050406030204" pitchFamily="18" charset="0"/>
                                </a:rPr>
                              </m:ctrlPr>
                            </m:dPr>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e>
                          </m:d>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3</m:t>
                              </m:r>
                            </m:sub>
                          </m:sSub>
                        </m:e>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𝐹</m:t>
                              </m:r>
                            </m:e>
                            <m:sub>
                              <m:r>
                                <a:rPr lang="en-US" sz="1600" i="0">
                                  <a:solidFill>
                                    <a:schemeClr val="tx1"/>
                                  </a:solidFill>
                                  <a:latin typeface="Cambria Math" panose="02040503050406030204" pitchFamily="18" charset="0"/>
                                </a:rPr>
                                <m:t>3</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3</m:t>
                              </m:r>
                            </m:sub>
                          </m:sSub>
                        </m:e>
                      </m:eqArr>
                    </m:oMath>
                  </m:oMathPara>
                </a14:m>
                <a:endParaRPr lang="en-US" sz="1600">
                  <a:solidFill>
                    <a:schemeClr val="tx1"/>
                  </a:solidFill>
                </a:endParaRPr>
              </a:p>
            </p:txBody>
          </p:sp>
        </mc:Choice>
        <mc:Fallback xmlns="">
          <p:sp>
            <p:nvSpPr>
              <p:cNvPr id="132" name="TextBox 131">
                <a:extLst>
                  <a:ext uri="{FF2B5EF4-FFF2-40B4-BE49-F238E27FC236}">
                    <a16:creationId xmlns:a16="http://schemas.microsoft.com/office/drawing/2014/main" id="{693EE52A-19F5-EE9D-76DC-9BCE033DF9A2}"/>
                  </a:ext>
                </a:extLst>
              </p:cNvPr>
              <p:cNvSpPr txBox="1">
                <a:spLocks noRot="1" noChangeAspect="1" noMove="1" noResize="1" noEditPoints="1" noAdjustHandles="1" noChangeArrowheads="1" noChangeShapeType="1" noTextEdit="1"/>
              </p:cNvSpPr>
              <p:nvPr/>
            </p:nvSpPr>
            <p:spPr>
              <a:xfrm>
                <a:off x="4066686" y="4152725"/>
                <a:ext cx="3548864" cy="821635"/>
              </a:xfrm>
              <a:prstGeom prst="rect">
                <a:avLst/>
              </a:prstGeom>
              <a:blipFill>
                <a:blip r:embed="rId5"/>
                <a:stretch>
                  <a:fillRect/>
                </a:stretch>
              </a:blipFill>
            </p:spPr>
            <p:txBody>
              <a:bodyPr/>
              <a:lstStyle/>
              <a:p>
                <a:r>
                  <a:rPr lang="en-US">
                    <a:noFill/>
                  </a:rPr>
                  <a:t> </a:t>
                </a:r>
              </a:p>
            </p:txBody>
          </p:sp>
        </mc:Fallback>
      </mc:AlternateContent>
      <p:sp>
        <p:nvSpPr>
          <p:cNvPr id="133" name="Right Brace 132">
            <a:extLst>
              <a:ext uri="{FF2B5EF4-FFF2-40B4-BE49-F238E27FC236}">
                <a16:creationId xmlns:a16="http://schemas.microsoft.com/office/drawing/2014/main" id="{3019654D-F2C0-4E98-4CD0-E56A5924F32C}"/>
              </a:ext>
            </a:extLst>
          </p:cNvPr>
          <p:cNvSpPr/>
          <p:nvPr/>
        </p:nvSpPr>
        <p:spPr>
          <a:xfrm>
            <a:off x="3615046" y="3792511"/>
            <a:ext cx="369332" cy="1532313"/>
          </a:xfrm>
          <a:prstGeom prst="rightBrace">
            <a:avLst>
              <a:gd name="adj1" fmla="val 8333"/>
              <a:gd name="adj2" fmla="val 50000"/>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34" name="Group 133">
            <a:extLst>
              <a:ext uri="{FF2B5EF4-FFF2-40B4-BE49-F238E27FC236}">
                <a16:creationId xmlns:a16="http://schemas.microsoft.com/office/drawing/2014/main" id="{AE1E5FA3-7058-93AC-5FC9-C8239E4743A8}"/>
              </a:ext>
            </a:extLst>
          </p:cNvPr>
          <p:cNvGrpSpPr/>
          <p:nvPr/>
        </p:nvGrpSpPr>
        <p:grpSpPr>
          <a:xfrm>
            <a:off x="1932860" y="3839942"/>
            <a:ext cx="1041067" cy="416635"/>
            <a:chOff x="10225240" y="2148279"/>
            <a:chExt cx="1041067" cy="416635"/>
          </a:xfrm>
        </p:grpSpPr>
        <p:sp>
          <p:nvSpPr>
            <p:cNvPr id="135" name="Oval 134">
              <a:extLst>
                <a:ext uri="{FF2B5EF4-FFF2-40B4-BE49-F238E27FC236}">
                  <a16:creationId xmlns:a16="http://schemas.microsoft.com/office/drawing/2014/main" id="{318CEFA2-D6B5-B1EC-0B0C-5A29DA78B8F9}"/>
                </a:ext>
              </a:extLst>
            </p:cNvPr>
            <p:cNvSpPr>
              <a:spLocks noChangeAspect="1"/>
            </p:cNvSpPr>
            <p:nvPr/>
          </p:nvSpPr>
          <p:spPr>
            <a:xfrm>
              <a:off x="10687856" y="214827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36" name="TextBox 135">
                  <a:extLst>
                    <a:ext uri="{FF2B5EF4-FFF2-40B4-BE49-F238E27FC236}">
                      <a16:creationId xmlns:a16="http://schemas.microsoft.com/office/drawing/2014/main" id="{4F6654DB-073E-D3FF-784F-B4B2350CD738}"/>
                    </a:ext>
                  </a:extLst>
                </p:cNvPr>
                <p:cNvSpPr txBox="1"/>
                <p:nvPr/>
              </p:nvSpPr>
              <p:spPr>
                <a:xfrm>
                  <a:off x="10808778" y="2195582"/>
                  <a:ext cx="45752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1800" i="1" smtClean="0">
                                <a:solidFill>
                                  <a:schemeClr val="tx1"/>
                                </a:solidFill>
                                <a:latin typeface="Cambria Math" panose="02040503050406030204" pitchFamily="18" charset="0"/>
                              </a:rPr>
                            </m:ctrlPr>
                          </m:sSubSupPr>
                          <m:e>
                            <m:r>
                              <a:rPr lang="en-US" sz="1800" i="1">
                                <a:solidFill>
                                  <a:schemeClr val="tx1"/>
                                </a:solidFill>
                                <a:latin typeface="Cambria Math" panose="02040503050406030204" pitchFamily="18" charset="0"/>
                              </a:rPr>
                              <m:t>𝑓</m:t>
                            </m:r>
                          </m:e>
                          <m:sub>
                            <m:r>
                              <a:rPr lang="en-US" sz="1800" i="0">
                                <a:solidFill>
                                  <a:schemeClr val="tx1"/>
                                </a:solidFill>
                                <a:latin typeface="Cambria Math" panose="02040503050406030204" pitchFamily="18" charset="0"/>
                              </a:rPr>
                              <m:t>1</m:t>
                            </m:r>
                          </m:sub>
                          <m:sup>
                            <m:r>
                              <a:rPr lang="en-US" sz="1800" i="0">
                                <a:solidFill>
                                  <a:schemeClr val="tx1"/>
                                </a:solidFill>
                                <a:latin typeface="Cambria Math" panose="02040503050406030204" pitchFamily="18" charset="0"/>
                              </a:rPr>
                              <m:t>1</m:t>
                            </m:r>
                          </m:sup>
                        </m:sSubSup>
                      </m:oMath>
                    </m:oMathPara>
                  </a14:m>
                  <a:endParaRPr lang="en-US">
                    <a:solidFill>
                      <a:srgbClr val="FF0000"/>
                    </a:solidFill>
                  </a:endParaRPr>
                </a:p>
              </p:txBody>
            </p:sp>
          </mc:Choice>
          <mc:Fallback xmlns="">
            <p:sp>
              <p:nvSpPr>
                <p:cNvPr id="136" name="TextBox 135">
                  <a:extLst>
                    <a:ext uri="{FF2B5EF4-FFF2-40B4-BE49-F238E27FC236}">
                      <a16:creationId xmlns:a16="http://schemas.microsoft.com/office/drawing/2014/main" id="{4F6654DB-073E-D3FF-784F-B4B2350CD738}"/>
                    </a:ext>
                  </a:extLst>
                </p:cNvPr>
                <p:cNvSpPr txBox="1">
                  <a:spLocks noRot="1" noChangeAspect="1" noMove="1" noResize="1" noEditPoints="1" noAdjustHandles="1" noChangeArrowheads="1" noChangeShapeType="1" noTextEdit="1"/>
                </p:cNvSpPr>
                <p:nvPr/>
              </p:nvSpPr>
              <p:spPr>
                <a:xfrm>
                  <a:off x="10808778" y="2195582"/>
                  <a:ext cx="457529" cy="369332"/>
                </a:xfrm>
                <a:prstGeom prst="rect">
                  <a:avLst/>
                </a:prstGeom>
                <a:blipFill>
                  <a:blip r:embed="rId6"/>
                  <a:stretch>
                    <a:fillRect b="-15000"/>
                  </a:stretch>
                </a:blipFill>
              </p:spPr>
              <p:txBody>
                <a:bodyPr/>
                <a:lstStyle/>
                <a:p>
                  <a:r>
                    <a:rPr lang="en-US">
                      <a:noFill/>
                    </a:rPr>
                    <a:t> </a:t>
                  </a:r>
                </a:p>
              </p:txBody>
            </p:sp>
          </mc:Fallback>
        </mc:AlternateContent>
        <p:cxnSp>
          <p:nvCxnSpPr>
            <p:cNvPr id="137" name="Straight Arrow Connector 136">
              <a:extLst>
                <a:ext uri="{FF2B5EF4-FFF2-40B4-BE49-F238E27FC236}">
                  <a16:creationId xmlns:a16="http://schemas.microsoft.com/office/drawing/2014/main" id="{FE2A8CD5-153A-5760-38E3-9BF266D35BD0}"/>
                </a:ext>
              </a:extLst>
            </p:cNvPr>
            <p:cNvCxnSpPr/>
            <p:nvPr/>
          </p:nvCxnSpPr>
          <p:spPr>
            <a:xfrm>
              <a:off x="10225240" y="2196283"/>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8" name="TextBox 137">
              <a:extLst>
                <a:ext uri="{FF2B5EF4-FFF2-40B4-BE49-F238E27FC236}">
                  <a16:creationId xmlns:a16="http://schemas.microsoft.com/office/drawing/2014/main" id="{F4924E4F-9FF9-E270-05B1-45B3A923C524}"/>
                </a:ext>
              </a:extLst>
            </p:cNvPr>
            <p:cNvSpPr txBox="1"/>
            <p:nvPr/>
          </p:nvSpPr>
          <p:spPr>
            <a:xfrm>
              <a:off x="10603737" y="2192499"/>
              <a:ext cx="251989" cy="369332"/>
            </a:xfrm>
            <a:prstGeom prst="rect">
              <a:avLst/>
            </a:prstGeom>
            <a:noFill/>
          </p:spPr>
          <p:txBody>
            <a:bodyPr wrap="square">
              <a:spAutoFit/>
            </a:bodyPr>
            <a:lstStyle/>
            <a:p>
              <a:r>
                <a:rPr lang="en-US" sz="1800" b="0">
                  <a:solidFill>
                    <a:schemeClr val="accent3"/>
                  </a:solidFill>
                </a:rPr>
                <a:t>1</a:t>
              </a:r>
              <a:endParaRPr lang="en-US">
                <a:solidFill>
                  <a:schemeClr val="accent3"/>
                </a:solidFill>
              </a:endParaRPr>
            </a:p>
          </p:txBody>
        </p:sp>
        <p:cxnSp>
          <p:nvCxnSpPr>
            <p:cNvPr id="139" name="Straight Arrow Connector 138">
              <a:extLst>
                <a:ext uri="{FF2B5EF4-FFF2-40B4-BE49-F238E27FC236}">
                  <a16:creationId xmlns:a16="http://schemas.microsoft.com/office/drawing/2014/main" id="{2EAC1033-6D09-E3E3-43CF-3E8859E489B9}"/>
                </a:ext>
              </a:extLst>
            </p:cNvPr>
            <p:cNvCxnSpPr/>
            <p:nvPr/>
          </p:nvCxnSpPr>
          <p:spPr>
            <a:xfrm>
              <a:off x="10795856" y="2198930"/>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0" name="TextBox 139">
              <a:extLst>
                <a:ext uri="{FF2B5EF4-FFF2-40B4-BE49-F238E27FC236}">
                  <a16:creationId xmlns:a16="http://schemas.microsoft.com/office/drawing/2014/main" id="{7098676C-A73C-79C1-C176-753A51E6B714}"/>
                </a:ext>
              </a:extLst>
            </p:cNvPr>
            <p:cNvSpPr txBox="1"/>
            <p:nvPr/>
          </p:nvSpPr>
          <p:spPr>
            <a:xfrm>
              <a:off x="10259235" y="2192499"/>
              <a:ext cx="369012" cy="369332"/>
            </a:xfrm>
            <a:prstGeom prst="rect">
              <a:avLst/>
            </a:prstGeom>
            <a:noFill/>
          </p:spPr>
          <p:txBody>
            <a:bodyPr wrap="none" rtlCol="0">
              <a:spAutoFit/>
            </a:bodyPr>
            <a:lstStyle/>
            <a:p>
              <a:r>
                <a:rPr lang="en-US" i="1">
                  <a:solidFill>
                    <a:srgbClr val="FF0000"/>
                  </a:solidFill>
                </a:rPr>
                <a:t>F</a:t>
              </a:r>
              <a:r>
                <a:rPr lang="en-US" i="1" baseline="-25000">
                  <a:solidFill>
                    <a:srgbClr val="FF0000"/>
                  </a:solidFill>
                </a:rPr>
                <a:t>1</a:t>
              </a:r>
            </a:p>
          </p:txBody>
        </p:sp>
      </p:grpSp>
      <p:grpSp>
        <p:nvGrpSpPr>
          <p:cNvPr id="151" name="Group 150">
            <a:extLst>
              <a:ext uri="{FF2B5EF4-FFF2-40B4-BE49-F238E27FC236}">
                <a16:creationId xmlns:a16="http://schemas.microsoft.com/office/drawing/2014/main" id="{5F7DC6BF-C54A-D3CE-9CFD-B87448D7D1A9}"/>
              </a:ext>
            </a:extLst>
          </p:cNvPr>
          <p:cNvGrpSpPr/>
          <p:nvPr/>
        </p:nvGrpSpPr>
        <p:grpSpPr>
          <a:xfrm>
            <a:off x="1938213" y="4174378"/>
            <a:ext cx="1387754" cy="668782"/>
            <a:chOff x="1390002" y="3239893"/>
            <a:chExt cx="1387754" cy="668782"/>
          </a:xfrm>
        </p:grpSpPr>
        <p:grpSp>
          <p:nvGrpSpPr>
            <p:cNvPr id="141" name="Group 140">
              <a:extLst>
                <a:ext uri="{FF2B5EF4-FFF2-40B4-BE49-F238E27FC236}">
                  <a16:creationId xmlns:a16="http://schemas.microsoft.com/office/drawing/2014/main" id="{425FEE16-B118-F3C8-A084-5B81434317A6}"/>
                </a:ext>
              </a:extLst>
            </p:cNvPr>
            <p:cNvGrpSpPr/>
            <p:nvPr/>
          </p:nvGrpSpPr>
          <p:grpSpPr>
            <a:xfrm>
              <a:off x="1390002" y="3239893"/>
              <a:ext cx="1387754" cy="668782"/>
              <a:chOff x="10213975" y="1905010"/>
              <a:chExt cx="1387754" cy="668782"/>
            </a:xfrm>
          </p:grpSpPr>
          <p:sp>
            <p:nvSpPr>
              <p:cNvPr id="142" name="Oval 141">
                <a:extLst>
                  <a:ext uri="{FF2B5EF4-FFF2-40B4-BE49-F238E27FC236}">
                    <a16:creationId xmlns:a16="http://schemas.microsoft.com/office/drawing/2014/main" id="{3EE34052-61B4-B9BC-4B93-344E1580D14C}"/>
                  </a:ext>
                </a:extLst>
              </p:cNvPr>
              <p:cNvSpPr>
                <a:spLocks noChangeAspect="1"/>
              </p:cNvSpPr>
              <p:nvPr/>
            </p:nvSpPr>
            <p:spPr>
              <a:xfrm>
                <a:off x="10687856" y="214827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43" name="TextBox 142">
                    <a:extLst>
                      <a:ext uri="{FF2B5EF4-FFF2-40B4-BE49-F238E27FC236}">
                        <a16:creationId xmlns:a16="http://schemas.microsoft.com/office/drawing/2014/main" id="{EA09F061-7754-E022-3914-B8A602A0082D}"/>
                      </a:ext>
                    </a:extLst>
                  </p:cNvPr>
                  <p:cNvSpPr txBox="1"/>
                  <p:nvPr/>
                </p:nvSpPr>
                <p:spPr>
                  <a:xfrm>
                    <a:off x="10213975" y="2204460"/>
                    <a:ext cx="45752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1800" i="1" smtClean="0">
                                  <a:solidFill>
                                    <a:schemeClr val="tx1"/>
                                  </a:solidFill>
                                  <a:latin typeface="Cambria Math" panose="02040503050406030204" pitchFamily="18" charset="0"/>
                                </a:rPr>
                              </m:ctrlPr>
                            </m:sSubSupPr>
                            <m:e>
                              <m:r>
                                <a:rPr lang="en-US" sz="1800" i="1">
                                  <a:solidFill>
                                    <a:schemeClr val="tx1"/>
                                  </a:solidFill>
                                  <a:latin typeface="Cambria Math" panose="02040503050406030204" pitchFamily="18" charset="0"/>
                                </a:rPr>
                                <m:t>𝑓</m:t>
                              </m:r>
                            </m:e>
                            <m:sub>
                              <m:r>
                                <a:rPr lang="en-US" sz="1800" i="0">
                                  <a:solidFill>
                                    <a:schemeClr val="tx1"/>
                                  </a:solidFill>
                                  <a:latin typeface="Cambria Math" panose="02040503050406030204" pitchFamily="18" charset="0"/>
                                </a:rPr>
                                <m:t>1</m:t>
                              </m:r>
                            </m:sub>
                            <m:sup>
                              <m:r>
                                <a:rPr lang="en-US" sz="1800" b="0" i="0" smtClean="0">
                                  <a:solidFill>
                                    <a:schemeClr val="tx1"/>
                                  </a:solidFill>
                                  <a:latin typeface="Cambria Math" panose="02040503050406030204" pitchFamily="18" charset="0"/>
                                </a:rPr>
                                <m:t>2</m:t>
                              </m:r>
                            </m:sup>
                          </m:sSubSup>
                        </m:oMath>
                      </m:oMathPara>
                    </a14:m>
                    <a:endParaRPr lang="en-US">
                      <a:solidFill>
                        <a:srgbClr val="FF0000"/>
                      </a:solidFill>
                    </a:endParaRPr>
                  </a:p>
                </p:txBody>
              </p:sp>
            </mc:Choice>
            <mc:Fallback xmlns="">
              <p:sp>
                <p:nvSpPr>
                  <p:cNvPr id="143" name="TextBox 142">
                    <a:extLst>
                      <a:ext uri="{FF2B5EF4-FFF2-40B4-BE49-F238E27FC236}">
                        <a16:creationId xmlns:a16="http://schemas.microsoft.com/office/drawing/2014/main" id="{EA09F061-7754-E022-3914-B8A602A0082D}"/>
                      </a:ext>
                    </a:extLst>
                  </p:cNvPr>
                  <p:cNvSpPr txBox="1">
                    <a:spLocks noRot="1" noChangeAspect="1" noMove="1" noResize="1" noEditPoints="1" noAdjustHandles="1" noChangeArrowheads="1" noChangeShapeType="1" noTextEdit="1"/>
                  </p:cNvSpPr>
                  <p:nvPr/>
                </p:nvSpPr>
                <p:spPr>
                  <a:xfrm>
                    <a:off x="10213975" y="2204460"/>
                    <a:ext cx="457529" cy="369332"/>
                  </a:xfrm>
                  <a:prstGeom prst="rect">
                    <a:avLst/>
                  </a:prstGeom>
                  <a:blipFill>
                    <a:blip r:embed="rId7"/>
                    <a:stretch>
                      <a:fillRect l="-1333" b="-15000"/>
                    </a:stretch>
                  </a:blipFill>
                </p:spPr>
                <p:txBody>
                  <a:bodyPr/>
                  <a:lstStyle/>
                  <a:p>
                    <a:r>
                      <a:rPr lang="en-US">
                        <a:noFill/>
                      </a:rPr>
                      <a:t> </a:t>
                    </a:r>
                  </a:p>
                </p:txBody>
              </p:sp>
            </mc:Fallback>
          </mc:AlternateContent>
          <p:cxnSp>
            <p:nvCxnSpPr>
              <p:cNvPr id="144" name="Straight Arrow Connector 143">
                <a:extLst>
                  <a:ext uri="{FF2B5EF4-FFF2-40B4-BE49-F238E27FC236}">
                    <a16:creationId xmlns:a16="http://schemas.microsoft.com/office/drawing/2014/main" id="{E867BAD1-1CAB-3971-24EF-B1991C23FBFE}"/>
                  </a:ext>
                </a:extLst>
              </p:cNvPr>
              <p:cNvCxnSpPr>
                <a:cxnSpLocks/>
              </p:cNvCxnSpPr>
              <p:nvPr/>
            </p:nvCxnSpPr>
            <p:spPr>
              <a:xfrm>
                <a:off x="10725630" y="2102264"/>
                <a:ext cx="540000"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5" name="TextBox 144">
                <a:extLst>
                  <a:ext uri="{FF2B5EF4-FFF2-40B4-BE49-F238E27FC236}">
                    <a16:creationId xmlns:a16="http://schemas.microsoft.com/office/drawing/2014/main" id="{62D4C1F9-4E15-C0E9-34F6-9A917B4327F2}"/>
                  </a:ext>
                </a:extLst>
              </p:cNvPr>
              <p:cNvSpPr txBox="1"/>
              <p:nvPr/>
            </p:nvSpPr>
            <p:spPr>
              <a:xfrm>
                <a:off x="10603737" y="2192499"/>
                <a:ext cx="251989" cy="369332"/>
              </a:xfrm>
              <a:prstGeom prst="rect">
                <a:avLst/>
              </a:prstGeom>
              <a:noFill/>
            </p:spPr>
            <p:txBody>
              <a:bodyPr wrap="square">
                <a:spAutoFit/>
              </a:bodyPr>
              <a:lstStyle/>
              <a:p>
                <a:r>
                  <a:rPr lang="en-US" sz="1800" b="0">
                    <a:solidFill>
                      <a:schemeClr val="accent3"/>
                    </a:solidFill>
                  </a:rPr>
                  <a:t>2</a:t>
                </a:r>
                <a:endParaRPr lang="en-US">
                  <a:solidFill>
                    <a:schemeClr val="accent3"/>
                  </a:solidFill>
                </a:endParaRPr>
              </a:p>
            </p:txBody>
          </p:sp>
          <p:cxnSp>
            <p:nvCxnSpPr>
              <p:cNvPr id="146" name="Straight Arrow Connector 145">
                <a:extLst>
                  <a:ext uri="{FF2B5EF4-FFF2-40B4-BE49-F238E27FC236}">
                    <a16:creationId xmlns:a16="http://schemas.microsoft.com/office/drawing/2014/main" id="{C34EC4C4-D9FA-75B9-C913-9B10B8D8174C}"/>
                  </a:ext>
                </a:extLst>
              </p:cNvPr>
              <p:cNvCxnSpPr>
                <a:cxnSpLocks/>
              </p:cNvCxnSpPr>
              <p:nvPr/>
            </p:nvCxnSpPr>
            <p:spPr>
              <a:xfrm flipH="1">
                <a:off x="10218809" y="2216686"/>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7" name="TextBox 146">
                <a:extLst>
                  <a:ext uri="{FF2B5EF4-FFF2-40B4-BE49-F238E27FC236}">
                    <a16:creationId xmlns:a16="http://schemas.microsoft.com/office/drawing/2014/main" id="{113CB800-12DF-2B3E-60FD-6FCC516A0642}"/>
                  </a:ext>
                </a:extLst>
              </p:cNvPr>
              <p:cNvSpPr txBox="1"/>
              <p:nvPr/>
            </p:nvSpPr>
            <p:spPr>
              <a:xfrm>
                <a:off x="11232717" y="1905010"/>
                <a:ext cx="369012" cy="369332"/>
              </a:xfrm>
              <a:prstGeom prst="rect">
                <a:avLst/>
              </a:prstGeom>
              <a:noFill/>
            </p:spPr>
            <p:txBody>
              <a:bodyPr wrap="none" rtlCol="0">
                <a:spAutoFit/>
              </a:bodyPr>
              <a:lstStyle/>
              <a:p>
                <a:r>
                  <a:rPr lang="en-US" i="1">
                    <a:solidFill>
                      <a:srgbClr val="FF0000"/>
                    </a:solidFill>
                  </a:rPr>
                  <a:t>F</a:t>
                </a:r>
                <a:r>
                  <a:rPr lang="en-US" i="1" baseline="-25000">
                    <a:solidFill>
                      <a:srgbClr val="FF0000"/>
                    </a:solidFill>
                  </a:rPr>
                  <a:t>2</a:t>
                </a:r>
              </a:p>
            </p:txBody>
          </p:sp>
        </p:grpSp>
        <mc:AlternateContent xmlns:mc="http://schemas.openxmlformats.org/markup-compatibility/2006" xmlns:a14="http://schemas.microsoft.com/office/drawing/2010/main">
          <mc:Choice Requires="a14">
            <p:sp>
              <p:nvSpPr>
                <p:cNvPr id="149" name="TextBox 148">
                  <a:extLst>
                    <a:ext uri="{FF2B5EF4-FFF2-40B4-BE49-F238E27FC236}">
                      <a16:creationId xmlns:a16="http://schemas.microsoft.com/office/drawing/2014/main" id="{5CFD15F6-E163-38F1-B65A-7ACD29BCB13F}"/>
                    </a:ext>
                  </a:extLst>
                </p:cNvPr>
                <p:cNvSpPr txBox="1"/>
                <p:nvPr/>
              </p:nvSpPr>
              <p:spPr>
                <a:xfrm>
                  <a:off x="1961958" y="3521732"/>
                  <a:ext cx="457529" cy="37247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1800" i="1" smtClean="0">
                                <a:solidFill>
                                  <a:schemeClr val="tx1"/>
                                </a:solidFill>
                                <a:latin typeface="Cambria Math" panose="02040503050406030204" pitchFamily="18" charset="0"/>
                              </a:rPr>
                            </m:ctrlPr>
                          </m:sSubSupPr>
                          <m:e>
                            <m:r>
                              <a:rPr lang="en-US" sz="1800" i="1">
                                <a:solidFill>
                                  <a:schemeClr val="tx1"/>
                                </a:solidFill>
                                <a:latin typeface="Cambria Math" panose="02040503050406030204" pitchFamily="18" charset="0"/>
                              </a:rPr>
                              <m:t>𝑓</m:t>
                            </m:r>
                          </m:e>
                          <m:sub>
                            <m:r>
                              <a:rPr lang="en-US" sz="1800" b="0" i="0" smtClean="0">
                                <a:solidFill>
                                  <a:schemeClr val="tx1"/>
                                </a:solidFill>
                                <a:latin typeface="Cambria Math" panose="02040503050406030204" pitchFamily="18" charset="0"/>
                              </a:rPr>
                              <m:t>2</m:t>
                            </m:r>
                          </m:sub>
                          <m:sup>
                            <m:r>
                              <a:rPr lang="en-US" sz="1800" i="0">
                                <a:solidFill>
                                  <a:schemeClr val="tx1"/>
                                </a:solidFill>
                                <a:latin typeface="Cambria Math" panose="02040503050406030204" pitchFamily="18" charset="0"/>
                              </a:rPr>
                              <m:t>1</m:t>
                            </m:r>
                          </m:sup>
                        </m:sSubSup>
                      </m:oMath>
                    </m:oMathPara>
                  </a14:m>
                  <a:endParaRPr lang="en-US">
                    <a:solidFill>
                      <a:srgbClr val="FF0000"/>
                    </a:solidFill>
                  </a:endParaRPr>
                </a:p>
              </p:txBody>
            </p:sp>
          </mc:Choice>
          <mc:Fallback xmlns="">
            <p:sp>
              <p:nvSpPr>
                <p:cNvPr id="149" name="TextBox 148">
                  <a:extLst>
                    <a:ext uri="{FF2B5EF4-FFF2-40B4-BE49-F238E27FC236}">
                      <a16:creationId xmlns:a16="http://schemas.microsoft.com/office/drawing/2014/main" id="{5CFD15F6-E163-38F1-B65A-7ACD29BCB13F}"/>
                    </a:ext>
                  </a:extLst>
                </p:cNvPr>
                <p:cNvSpPr txBox="1">
                  <a:spLocks noRot="1" noChangeAspect="1" noMove="1" noResize="1" noEditPoints="1" noAdjustHandles="1" noChangeArrowheads="1" noChangeShapeType="1" noTextEdit="1"/>
                </p:cNvSpPr>
                <p:nvPr/>
              </p:nvSpPr>
              <p:spPr>
                <a:xfrm>
                  <a:off x="1961958" y="3521732"/>
                  <a:ext cx="457529" cy="372474"/>
                </a:xfrm>
                <a:prstGeom prst="rect">
                  <a:avLst/>
                </a:prstGeom>
                <a:blipFill>
                  <a:blip r:embed="rId8"/>
                  <a:stretch>
                    <a:fillRect b="-14754"/>
                  </a:stretch>
                </a:blipFill>
              </p:spPr>
              <p:txBody>
                <a:bodyPr/>
                <a:lstStyle/>
                <a:p>
                  <a:r>
                    <a:rPr lang="en-US">
                      <a:noFill/>
                    </a:rPr>
                    <a:t> </a:t>
                  </a:r>
                </a:p>
              </p:txBody>
            </p:sp>
          </mc:Fallback>
        </mc:AlternateContent>
        <p:cxnSp>
          <p:nvCxnSpPr>
            <p:cNvPr id="150" name="Straight Arrow Connector 149">
              <a:extLst>
                <a:ext uri="{FF2B5EF4-FFF2-40B4-BE49-F238E27FC236}">
                  <a16:creationId xmlns:a16="http://schemas.microsoft.com/office/drawing/2014/main" id="{165B5960-E1F7-7B1D-CF7A-16A39009A648}"/>
                </a:ext>
              </a:extLst>
            </p:cNvPr>
            <p:cNvCxnSpPr>
              <a:cxnSpLocks/>
            </p:cNvCxnSpPr>
            <p:nvPr/>
          </p:nvCxnSpPr>
          <p:spPr>
            <a:xfrm flipH="1">
              <a:off x="1983413" y="356170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52" name="Group 151">
            <a:extLst>
              <a:ext uri="{FF2B5EF4-FFF2-40B4-BE49-F238E27FC236}">
                <a16:creationId xmlns:a16="http://schemas.microsoft.com/office/drawing/2014/main" id="{E26AA13B-F848-649A-6C8E-38AE36126746}"/>
              </a:ext>
            </a:extLst>
          </p:cNvPr>
          <p:cNvGrpSpPr/>
          <p:nvPr/>
        </p:nvGrpSpPr>
        <p:grpSpPr>
          <a:xfrm>
            <a:off x="1935798" y="4986595"/>
            <a:ext cx="1032805" cy="431308"/>
            <a:chOff x="10232096" y="2148279"/>
            <a:chExt cx="1032805" cy="431308"/>
          </a:xfrm>
        </p:grpSpPr>
        <p:sp>
          <p:nvSpPr>
            <p:cNvPr id="153" name="Oval 152">
              <a:extLst>
                <a:ext uri="{FF2B5EF4-FFF2-40B4-BE49-F238E27FC236}">
                  <a16:creationId xmlns:a16="http://schemas.microsoft.com/office/drawing/2014/main" id="{C99F9FA4-ACB1-AC6A-97DA-3C36E8088DAE}"/>
                </a:ext>
              </a:extLst>
            </p:cNvPr>
            <p:cNvSpPr>
              <a:spLocks noChangeAspect="1"/>
            </p:cNvSpPr>
            <p:nvPr/>
          </p:nvSpPr>
          <p:spPr>
            <a:xfrm>
              <a:off x="10687856" y="214827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54" name="TextBox 153">
                  <a:extLst>
                    <a:ext uri="{FF2B5EF4-FFF2-40B4-BE49-F238E27FC236}">
                      <a16:creationId xmlns:a16="http://schemas.microsoft.com/office/drawing/2014/main" id="{99E3C1EA-D427-B2B7-20EA-B3169FFBFF0A}"/>
                    </a:ext>
                  </a:extLst>
                </p:cNvPr>
                <p:cNvSpPr txBox="1"/>
                <p:nvPr/>
              </p:nvSpPr>
              <p:spPr>
                <a:xfrm>
                  <a:off x="10245018" y="2204296"/>
                  <a:ext cx="457529" cy="37305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1800" i="1" smtClean="0">
                                <a:solidFill>
                                  <a:schemeClr val="tx1"/>
                                </a:solidFill>
                                <a:latin typeface="Cambria Math" panose="02040503050406030204" pitchFamily="18" charset="0"/>
                              </a:rPr>
                            </m:ctrlPr>
                          </m:sSubSupPr>
                          <m:e>
                            <m:r>
                              <a:rPr lang="en-US" sz="1800" i="1">
                                <a:solidFill>
                                  <a:schemeClr val="tx1"/>
                                </a:solidFill>
                                <a:latin typeface="Cambria Math" panose="02040503050406030204" pitchFamily="18" charset="0"/>
                              </a:rPr>
                              <m:t>𝑓</m:t>
                            </m:r>
                          </m:e>
                          <m:sub>
                            <m:r>
                              <a:rPr lang="en-US" sz="1800" b="0" i="0" smtClean="0">
                                <a:solidFill>
                                  <a:schemeClr val="tx1"/>
                                </a:solidFill>
                                <a:latin typeface="Cambria Math" panose="02040503050406030204" pitchFamily="18" charset="0"/>
                              </a:rPr>
                              <m:t>2</m:t>
                            </m:r>
                          </m:sub>
                          <m:sup>
                            <m:r>
                              <a:rPr lang="en-US" sz="1800" b="0" i="1" smtClean="0">
                                <a:solidFill>
                                  <a:schemeClr val="tx1"/>
                                </a:solidFill>
                                <a:latin typeface="Cambria Math" panose="02040503050406030204" pitchFamily="18" charset="0"/>
                              </a:rPr>
                              <m:t>2</m:t>
                            </m:r>
                          </m:sup>
                        </m:sSubSup>
                      </m:oMath>
                    </m:oMathPara>
                  </a14:m>
                  <a:endParaRPr lang="en-US">
                    <a:solidFill>
                      <a:srgbClr val="FF0000"/>
                    </a:solidFill>
                  </a:endParaRPr>
                </a:p>
              </p:txBody>
            </p:sp>
          </mc:Choice>
          <mc:Fallback xmlns="">
            <p:sp>
              <p:nvSpPr>
                <p:cNvPr id="154" name="TextBox 153">
                  <a:extLst>
                    <a:ext uri="{FF2B5EF4-FFF2-40B4-BE49-F238E27FC236}">
                      <a16:creationId xmlns:a16="http://schemas.microsoft.com/office/drawing/2014/main" id="{99E3C1EA-D427-B2B7-20EA-B3169FFBFF0A}"/>
                    </a:ext>
                  </a:extLst>
                </p:cNvPr>
                <p:cNvSpPr txBox="1">
                  <a:spLocks noRot="1" noChangeAspect="1" noMove="1" noResize="1" noEditPoints="1" noAdjustHandles="1" noChangeArrowheads="1" noChangeShapeType="1" noTextEdit="1"/>
                </p:cNvSpPr>
                <p:nvPr/>
              </p:nvSpPr>
              <p:spPr>
                <a:xfrm>
                  <a:off x="10245018" y="2204296"/>
                  <a:ext cx="457529" cy="373051"/>
                </a:xfrm>
                <a:prstGeom prst="rect">
                  <a:avLst/>
                </a:prstGeom>
                <a:blipFill>
                  <a:blip r:embed="rId9"/>
                  <a:stretch>
                    <a:fillRect l="-1333" b="-14754"/>
                  </a:stretch>
                </a:blipFill>
              </p:spPr>
              <p:txBody>
                <a:bodyPr/>
                <a:lstStyle/>
                <a:p>
                  <a:r>
                    <a:rPr lang="en-US">
                      <a:noFill/>
                    </a:rPr>
                    <a:t> </a:t>
                  </a:r>
                </a:p>
              </p:txBody>
            </p:sp>
          </mc:Fallback>
        </mc:AlternateContent>
        <p:cxnSp>
          <p:nvCxnSpPr>
            <p:cNvPr id="155" name="Straight Arrow Connector 154">
              <a:extLst>
                <a:ext uri="{FF2B5EF4-FFF2-40B4-BE49-F238E27FC236}">
                  <a16:creationId xmlns:a16="http://schemas.microsoft.com/office/drawing/2014/main" id="{FFDB2B2A-0D84-8E0F-3BFC-3A821760E3D1}"/>
                </a:ext>
              </a:extLst>
            </p:cNvPr>
            <p:cNvCxnSpPr/>
            <p:nvPr/>
          </p:nvCxnSpPr>
          <p:spPr>
            <a:xfrm>
              <a:off x="10802285" y="2214039"/>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A117C52B-C73D-2DB4-EE90-E02038CD4633}"/>
                </a:ext>
              </a:extLst>
            </p:cNvPr>
            <p:cNvSpPr txBox="1"/>
            <p:nvPr/>
          </p:nvSpPr>
          <p:spPr>
            <a:xfrm>
              <a:off x="10603737" y="2192499"/>
              <a:ext cx="251989" cy="369332"/>
            </a:xfrm>
            <a:prstGeom prst="rect">
              <a:avLst/>
            </a:prstGeom>
            <a:noFill/>
          </p:spPr>
          <p:txBody>
            <a:bodyPr wrap="square">
              <a:spAutoFit/>
            </a:bodyPr>
            <a:lstStyle/>
            <a:p>
              <a:r>
                <a:rPr lang="en-US" sz="1800" b="0">
                  <a:solidFill>
                    <a:schemeClr val="accent3"/>
                  </a:solidFill>
                </a:rPr>
                <a:t>1</a:t>
              </a:r>
              <a:endParaRPr lang="en-US">
                <a:solidFill>
                  <a:schemeClr val="accent3"/>
                </a:solidFill>
              </a:endParaRPr>
            </a:p>
          </p:txBody>
        </p:sp>
        <p:cxnSp>
          <p:nvCxnSpPr>
            <p:cNvPr id="157" name="Straight Arrow Connector 156">
              <a:extLst>
                <a:ext uri="{FF2B5EF4-FFF2-40B4-BE49-F238E27FC236}">
                  <a16:creationId xmlns:a16="http://schemas.microsoft.com/office/drawing/2014/main" id="{B79717CC-DB53-7154-1C25-31DE8A2F6034}"/>
                </a:ext>
              </a:extLst>
            </p:cNvPr>
            <p:cNvCxnSpPr>
              <a:cxnSpLocks/>
            </p:cNvCxnSpPr>
            <p:nvPr/>
          </p:nvCxnSpPr>
          <p:spPr>
            <a:xfrm flipH="1">
              <a:off x="10232096" y="2207644"/>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B899AA37-4970-8A25-330A-C5E6A0F3A630}"/>
                </a:ext>
              </a:extLst>
            </p:cNvPr>
            <p:cNvSpPr txBox="1"/>
            <p:nvPr/>
          </p:nvSpPr>
          <p:spPr>
            <a:xfrm>
              <a:off x="10836280" y="2210255"/>
              <a:ext cx="369012" cy="369332"/>
            </a:xfrm>
            <a:prstGeom prst="rect">
              <a:avLst/>
            </a:prstGeom>
            <a:noFill/>
          </p:spPr>
          <p:txBody>
            <a:bodyPr wrap="none" rtlCol="0">
              <a:spAutoFit/>
            </a:bodyPr>
            <a:lstStyle/>
            <a:p>
              <a:r>
                <a:rPr lang="en-US" i="1">
                  <a:solidFill>
                    <a:srgbClr val="FF0000"/>
                  </a:solidFill>
                </a:rPr>
                <a:t>F</a:t>
              </a:r>
              <a:r>
                <a:rPr lang="en-US" i="1" baseline="-25000">
                  <a:solidFill>
                    <a:srgbClr val="FF0000"/>
                  </a:solidFill>
                </a:rPr>
                <a:t>3</a:t>
              </a:r>
            </a:p>
          </p:txBody>
        </p:sp>
      </p:grpSp>
      <p:sp>
        <p:nvSpPr>
          <p:cNvPr id="159" name="Oval 158">
            <a:extLst>
              <a:ext uri="{FF2B5EF4-FFF2-40B4-BE49-F238E27FC236}">
                <a16:creationId xmlns:a16="http://schemas.microsoft.com/office/drawing/2014/main" id="{37CD74B9-81BD-8B1E-D384-7CAF24421D82}"/>
              </a:ext>
            </a:extLst>
          </p:cNvPr>
          <p:cNvSpPr>
            <a:spLocks noChangeAspect="1"/>
          </p:cNvSpPr>
          <p:nvPr/>
        </p:nvSpPr>
        <p:spPr>
          <a:xfrm>
            <a:off x="1466476" y="3793218"/>
            <a:ext cx="252000" cy="25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1</a:t>
            </a:r>
          </a:p>
        </p:txBody>
      </p:sp>
      <p:sp>
        <p:nvSpPr>
          <p:cNvPr id="160" name="Oval 159">
            <a:extLst>
              <a:ext uri="{FF2B5EF4-FFF2-40B4-BE49-F238E27FC236}">
                <a16:creationId xmlns:a16="http://schemas.microsoft.com/office/drawing/2014/main" id="{E7A0398E-1341-AF0F-4E8F-6DE39E10DD77}"/>
              </a:ext>
            </a:extLst>
          </p:cNvPr>
          <p:cNvSpPr>
            <a:spLocks noChangeAspect="1"/>
          </p:cNvSpPr>
          <p:nvPr/>
        </p:nvSpPr>
        <p:spPr>
          <a:xfrm>
            <a:off x="1471823" y="4352438"/>
            <a:ext cx="252000" cy="25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2</a:t>
            </a:r>
          </a:p>
        </p:txBody>
      </p:sp>
      <p:sp>
        <p:nvSpPr>
          <p:cNvPr id="161" name="Oval 160">
            <a:extLst>
              <a:ext uri="{FF2B5EF4-FFF2-40B4-BE49-F238E27FC236}">
                <a16:creationId xmlns:a16="http://schemas.microsoft.com/office/drawing/2014/main" id="{34ADB5DD-070F-AB70-B710-D07B961FC4B5}"/>
              </a:ext>
            </a:extLst>
          </p:cNvPr>
          <p:cNvSpPr>
            <a:spLocks noChangeAspect="1"/>
          </p:cNvSpPr>
          <p:nvPr/>
        </p:nvSpPr>
        <p:spPr>
          <a:xfrm>
            <a:off x="1475162" y="4911658"/>
            <a:ext cx="252000" cy="25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3</a:t>
            </a:r>
          </a:p>
        </p:txBody>
      </p:sp>
      <mc:AlternateContent xmlns:mc="http://schemas.openxmlformats.org/markup-compatibility/2006" xmlns:a14="http://schemas.microsoft.com/office/drawing/2010/main">
        <mc:Choice Requires="a14">
          <p:sp>
            <p:nvSpPr>
              <p:cNvPr id="163" name="TextBox 162">
                <a:extLst>
                  <a:ext uri="{FF2B5EF4-FFF2-40B4-BE49-F238E27FC236}">
                    <a16:creationId xmlns:a16="http://schemas.microsoft.com/office/drawing/2014/main" id="{63BA1558-85AA-DBD5-E67D-18201327B623}"/>
                  </a:ext>
                </a:extLst>
              </p:cNvPr>
              <p:cNvSpPr txBox="1"/>
              <p:nvPr/>
            </p:nvSpPr>
            <p:spPr>
              <a:xfrm>
                <a:off x="8143201" y="3605773"/>
                <a:ext cx="3648364" cy="9766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i="1" smtClean="0">
                              <a:solidFill>
                                <a:schemeClr val="tx1"/>
                              </a:solidFill>
                              <a:latin typeface="Cambria Math" panose="02040503050406030204" pitchFamily="18" charset="0"/>
                            </a:rPr>
                          </m:ctrlPr>
                        </m:dPr>
                        <m:e>
                          <m:m>
                            <m:mPr>
                              <m:plcHide m:val="on"/>
                              <m:mcs>
                                <m:mc>
                                  <m:mcPr>
                                    <m:count m:val="3"/>
                                    <m:mcJc m:val="center"/>
                                  </m:mcPr>
                                </m:mc>
                              </m:mcs>
                              <m:ctrlPr>
                                <a:rPr lang="en-US" i="1">
                                  <a:solidFill>
                                    <a:schemeClr val="tx1"/>
                                  </a:solidFill>
                                  <a:latin typeface="Cambria Math" panose="02040503050406030204" pitchFamily="18" charset="0"/>
                                </a:rPr>
                              </m:ctrlPr>
                            </m:mPr>
                            <m:m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e>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e>
                              <m:e>
                                <m:r>
                                  <a:rPr lang="en-US" i="0">
                                    <a:solidFill>
                                      <a:schemeClr val="tx1"/>
                                    </a:solidFill>
                                    <a:latin typeface="Cambria Math" panose="02040503050406030204" pitchFamily="18" charset="0"/>
                                  </a:rPr>
                                  <m:t>0</m:t>
                                </m:r>
                              </m:e>
                            </m:mr>
                            <m:mr>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e>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mr>
                            <m:mr>
                              <m:e>
                                <m:r>
                                  <a:rPr lang="en-US" i="0">
                                    <a:solidFill>
                                      <a:schemeClr val="tx1"/>
                                    </a:solidFill>
                                    <a:latin typeface="Cambria Math" panose="02040503050406030204" pitchFamily="18" charset="0"/>
                                  </a:rPr>
                                  <m:t>0</m:t>
                                </m:r>
                              </m:e>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mr>
                          </m:m>
                        </m:e>
                      </m:d>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0">
                                      <a:solidFill>
                                        <a:schemeClr val="tx1"/>
                                      </a:solidFill>
                                      <a:latin typeface="Cambria Math" panose="02040503050406030204" pitchFamily="18" charset="0"/>
                                    </a:rPr>
                                    <m:t>1</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0">
                                      <a:solidFill>
                                        <a:schemeClr val="tx1"/>
                                      </a:solidFill>
                                      <a:latin typeface="Cambria Math" panose="02040503050406030204" pitchFamily="18" charset="0"/>
                                    </a:rPr>
                                    <m:t>2</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0">
                                      <a:solidFill>
                                        <a:schemeClr val="tx1"/>
                                      </a:solidFill>
                                      <a:latin typeface="Cambria Math" panose="02040503050406030204" pitchFamily="18" charset="0"/>
                                    </a:rPr>
                                    <m:t>3</m:t>
                                  </m:r>
                                </m:sub>
                              </m:sSub>
                            </m:e>
                          </m:eqArr>
                        </m:e>
                      </m:d>
                      <m:r>
                        <a:rPr lang="en-US" i="0">
                          <a:solidFill>
                            <a:schemeClr val="tx1"/>
                          </a:solidFill>
                          <a:latin typeface="Cambria Math" panose="02040503050406030204" pitchFamily="18" charset="0"/>
                        </a:rPr>
                        <m:t>=</m:t>
                      </m:r>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𝐹</m:t>
                                  </m:r>
                                </m:e>
                                <m:sub>
                                  <m:r>
                                    <a:rPr lang="en-US" i="0">
                                      <a:solidFill>
                                        <a:schemeClr val="tx1"/>
                                      </a:solidFill>
                                      <a:latin typeface="Cambria Math" panose="02040503050406030204" pitchFamily="18" charset="0"/>
                                    </a:rPr>
                                    <m:t>1</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𝐹</m:t>
                                  </m:r>
                                </m:e>
                                <m:sub>
                                  <m:r>
                                    <a:rPr lang="en-US" i="0">
                                      <a:solidFill>
                                        <a:schemeClr val="tx1"/>
                                      </a:solidFill>
                                      <a:latin typeface="Cambria Math" panose="02040503050406030204" pitchFamily="18" charset="0"/>
                                    </a:rPr>
                                    <m:t>2</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𝐹</m:t>
                                  </m:r>
                                </m:e>
                                <m:sub>
                                  <m:r>
                                    <a:rPr lang="en-US" i="0">
                                      <a:solidFill>
                                        <a:schemeClr val="tx1"/>
                                      </a:solidFill>
                                      <a:latin typeface="Cambria Math" panose="02040503050406030204" pitchFamily="18" charset="0"/>
                                    </a:rPr>
                                    <m:t>3</m:t>
                                  </m:r>
                                </m:sub>
                              </m:sSub>
                            </m:e>
                          </m:eqArr>
                        </m:e>
                      </m:d>
                    </m:oMath>
                  </m:oMathPara>
                </a14:m>
                <a:endParaRPr lang="en-US">
                  <a:solidFill>
                    <a:schemeClr val="tx1"/>
                  </a:solidFill>
                </a:endParaRPr>
              </a:p>
            </p:txBody>
          </p:sp>
        </mc:Choice>
        <mc:Fallback xmlns="">
          <p:sp>
            <p:nvSpPr>
              <p:cNvPr id="163" name="TextBox 162">
                <a:extLst>
                  <a:ext uri="{FF2B5EF4-FFF2-40B4-BE49-F238E27FC236}">
                    <a16:creationId xmlns:a16="http://schemas.microsoft.com/office/drawing/2014/main" id="{63BA1558-85AA-DBD5-E67D-18201327B623}"/>
                  </a:ext>
                </a:extLst>
              </p:cNvPr>
              <p:cNvSpPr txBox="1">
                <a:spLocks noRot="1" noChangeAspect="1" noMove="1" noResize="1" noEditPoints="1" noAdjustHandles="1" noChangeArrowheads="1" noChangeShapeType="1" noTextEdit="1"/>
              </p:cNvSpPr>
              <p:nvPr/>
            </p:nvSpPr>
            <p:spPr>
              <a:xfrm>
                <a:off x="8143201" y="3605773"/>
                <a:ext cx="3648364" cy="976614"/>
              </a:xfrm>
              <a:prstGeom prst="rect">
                <a:avLst/>
              </a:prstGeom>
              <a:blipFill>
                <a:blip r:embed="rId10"/>
                <a:stretch>
                  <a:fillRect/>
                </a:stretch>
              </a:blipFill>
            </p:spPr>
            <p:txBody>
              <a:bodyPr/>
              <a:lstStyle/>
              <a:p>
                <a:r>
                  <a:rPr lang="en-US">
                    <a:noFill/>
                  </a:rPr>
                  <a:t> </a:t>
                </a:r>
              </a:p>
            </p:txBody>
          </p:sp>
        </mc:Fallback>
      </mc:AlternateContent>
      <p:sp>
        <p:nvSpPr>
          <p:cNvPr id="164" name="Right Brace 163">
            <a:extLst>
              <a:ext uri="{FF2B5EF4-FFF2-40B4-BE49-F238E27FC236}">
                <a16:creationId xmlns:a16="http://schemas.microsoft.com/office/drawing/2014/main" id="{A98B6033-BDE9-7A13-C4AD-1232A55F3C79}"/>
              </a:ext>
            </a:extLst>
          </p:cNvPr>
          <p:cNvSpPr/>
          <p:nvPr/>
        </p:nvSpPr>
        <p:spPr>
          <a:xfrm>
            <a:off x="7732197" y="3802601"/>
            <a:ext cx="369332" cy="1532313"/>
          </a:xfrm>
          <a:prstGeom prst="rightBrace">
            <a:avLst>
              <a:gd name="adj1" fmla="val 8333"/>
              <a:gd name="adj2" fmla="val 51808"/>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 name="Group 3">
            <a:extLst>
              <a:ext uri="{FF2B5EF4-FFF2-40B4-BE49-F238E27FC236}">
                <a16:creationId xmlns:a16="http://schemas.microsoft.com/office/drawing/2014/main" id="{00F0D08C-E3FC-7A7E-0D9C-99FF8B98F69F}"/>
              </a:ext>
            </a:extLst>
          </p:cNvPr>
          <p:cNvGrpSpPr/>
          <p:nvPr/>
        </p:nvGrpSpPr>
        <p:grpSpPr>
          <a:xfrm>
            <a:off x="3317850" y="994418"/>
            <a:ext cx="5556299" cy="1533289"/>
            <a:chOff x="3317850" y="994418"/>
            <a:chExt cx="5556299" cy="1533289"/>
          </a:xfrm>
        </p:grpSpPr>
        <p:grpSp>
          <p:nvGrpSpPr>
            <p:cNvPr id="130" name="Group 129">
              <a:extLst>
                <a:ext uri="{FF2B5EF4-FFF2-40B4-BE49-F238E27FC236}">
                  <a16:creationId xmlns:a16="http://schemas.microsoft.com/office/drawing/2014/main" id="{1D982FFF-7B22-EEFA-85F7-B75D43692AE8}"/>
                </a:ext>
              </a:extLst>
            </p:cNvPr>
            <p:cNvGrpSpPr/>
            <p:nvPr/>
          </p:nvGrpSpPr>
          <p:grpSpPr>
            <a:xfrm>
              <a:off x="3317850" y="994418"/>
              <a:ext cx="5556299" cy="1533289"/>
              <a:chOff x="3317850" y="994418"/>
              <a:chExt cx="5556299" cy="1533289"/>
            </a:xfrm>
          </p:grpSpPr>
          <p:grpSp>
            <p:nvGrpSpPr>
              <p:cNvPr id="117" name="Group 116">
                <a:extLst>
                  <a:ext uri="{FF2B5EF4-FFF2-40B4-BE49-F238E27FC236}">
                    <a16:creationId xmlns:a16="http://schemas.microsoft.com/office/drawing/2014/main" id="{FB9E12C0-D062-4666-D69A-D0F5899ACE15}"/>
                  </a:ext>
                </a:extLst>
              </p:cNvPr>
              <p:cNvGrpSpPr/>
              <p:nvPr/>
            </p:nvGrpSpPr>
            <p:grpSpPr>
              <a:xfrm>
                <a:off x="3317850" y="994418"/>
                <a:ext cx="5556299" cy="1533289"/>
                <a:chOff x="3346757" y="994418"/>
                <a:chExt cx="5556299" cy="1533289"/>
              </a:xfrm>
            </p:grpSpPr>
            <p:sp>
              <p:nvSpPr>
                <p:cNvPr id="111" name="Freeform: Shape 110">
                  <a:extLst>
                    <a:ext uri="{FF2B5EF4-FFF2-40B4-BE49-F238E27FC236}">
                      <a16:creationId xmlns:a16="http://schemas.microsoft.com/office/drawing/2014/main" id="{AB329EDC-4EAD-A1B2-07B9-DA0DF3B9A91E}"/>
                    </a:ext>
                  </a:extLst>
                </p:cNvPr>
                <p:cNvSpPr/>
                <p:nvPr/>
              </p:nvSpPr>
              <p:spPr>
                <a:xfrm>
                  <a:off x="6145423" y="1428682"/>
                  <a:ext cx="2225964" cy="249381"/>
                </a:xfrm>
                <a:custGeom>
                  <a:avLst/>
                  <a:gdLst>
                    <a:gd name="connsiteX0" fmla="*/ 0 w 2225964"/>
                    <a:gd name="connsiteY0" fmla="*/ 129309 h 249381"/>
                    <a:gd name="connsiteX1" fmla="*/ 175491 w 2225964"/>
                    <a:gd name="connsiteY1" fmla="*/ 120072 h 249381"/>
                    <a:gd name="connsiteX2" fmla="*/ 286327 w 2225964"/>
                    <a:gd name="connsiteY2" fmla="*/ 249381 h 249381"/>
                    <a:gd name="connsiteX3" fmla="*/ 378691 w 2225964"/>
                    <a:gd name="connsiteY3" fmla="*/ 0 h 249381"/>
                    <a:gd name="connsiteX4" fmla="*/ 471055 w 2225964"/>
                    <a:gd name="connsiteY4" fmla="*/ 240145 h 249381"/>
                    <a:gd name="connsiteX5" fmla="*/ 572655 w 2225964"/>
                    <a:gd name="connsiteY5" fmla="*/ 0 h 249381"/>
                    <a:gd name="connsiteX6" fmla="*/ 674255 w 2225964"/>
                    <a:gd name="connsiteY6" fmla="*/ 249381 h 249381"/>
                    <a:gd name="connsiteX7" fmla="*/ 794327 w 2225964"/>
                    <a:gd name="connsiteY7" fmla="*/ 0 h 249381"/>
                    <a:gd name="connsiteX8" fmla="*/ 895927 w 2225964"/>
                    <a:gd name="connsiteY8" fmla="*/ 249381 h 249381"/>
                    <a:gd name="connsiteX9" fmla="*/ 997527 w 2225964"/>
                    <a:gd name="connsiteY9" fmla="*/ 0 h 249381"/>
                    <a:gd name="connsiteX10" fmla="*/ 1089891 w 2225964"/>
                    <a:gd name="connsiteY10" fmla="*/ 249381 h 249381"/>
                    <a:gd name="connsiteX11" fmla="*/ 1200727 w 2225964"/>
                    <a:gd name="connsiteY11" fmla="*/ 0 h 249381"/>
                    <a:gd name="connsiteX12" fmla="*/ 1293091 w 2225964"/>
                    <a:gd name="connsiteY12" fmla="*/ 249381 h 249381"/>
                    <a:gd name="connsiteX13" fmla="*/ 1394691 w 2225964"/>
                    <a:gd name="connsiteY13" fmla="*/ 0 h 249381"/>
                    <a:gd name="connsiteX14" fmla="*/ 1487055 w 2225964"/>
                    <a:gd name="connsiteY14" fmla="*/ 249381 h 249381"/>
                    <a:gd name="connsiteX15" fmla="*/ 1588655 w 2225964"/>
                    <a:gd name="connsiteY15" fmla="*/ 0 h 249381"/>
                    <a:gd name="connsiteX16" fmla="*/ 1681018 w 2225964"/>
                    <a:gd name="connsiteY16" fmla="*/ 249381 h 249381"/>
                    <a:gd name="connsiteX17" fmla="*/ 1773382 w 2225964"/>
                    <a:gd name="connsiteY17" fmla="*/ 0 h 249381"/>
                    <a:gd name="connsiteX18" fmla="*/ 1847273 w 2225964"/>
                    <a:gd name="connsiteY18" fmla="*/ 249381 h 249381"/>
                    <a:gd name="connsiteX19" fmla="*/ 1930400 w 2225964"/>
                    <a:gd name="connsiteY19" fmla="*/ 0 h 249381"/>
                    <a:gd name="connsiteX20" fmla="*/ 2041236 w 2225964"/>
                    <a:gd name="connsiteY20" fmla="*/ 129309 h 249381"/>
                    <a:gd name="connsiteX21" fmla="*/ 2225964 w 2225964"/>
                    <a:gd name="connsiteY21" fmla="*/ 129309 h 24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25964" h="249381">
                      <a:moveTo>
                        <a:pt x="0" y="129309"/>
                      </a:moveTo>
                      <a:lnTo>
                        <a:pt x="175491" y="120072"/>
                      </a:lnTo>
                      <a:lnTo>
                        <a:pt x="286327" y="249381"/>
                      </a:lnTo>
                      <a:lnTo>
                        <a:pt x="378691" y="0"/>
                      </a:lnTo>
                      <a:lnTo>
                        <a:pt x="471055" y="240145"/>
                      </a:lnTo>
                      <a:lnTo>
                        <a:pt x="572655" y="0"/>
                      </a:lnTo>
                      <a:lnTo>
                        <a:pt x="674255" y="249381"/>
                      </a:lnTo>
                      <a:lnTo>
                        <a:pt x="794327" y="0"/>
                      </a:lnTo>
                      <a:lnTo>
                        <a:pt x="895927" y="249381"/>
                      </a:lnTo>
                      <a:lnTo>
                        <a:pt x="997527" y="0"/>
                      </a:lnTo>
                      <a:lnTo>
                        <a:pt x="1089891" y="249381"/>
                      </a:lnTo>
                      <a:lnTo>
                        <a:pt x="1200727" y="0"/>
                      </a:lnTo>
                      <a:lnTo>
                        <a:pt x="1293091" y="249381"/>
                      </a:lnTo>
                      <a:lnTo>
                        <a:pt x="1394691" y="0"/>
                      </a:lnTo>
                      <a:lnTo>
                        <a:pt x="1487055" y="249381"/>
                      </a:lnTo>
                      <a:lnTo>
                        <a:pt x="1588655" y="0"/>
                      </a:lnTo>
                      <a:lnTo>
                        <a:pt x="1681018" y="249381"/>
                      </a:lnTo>
                      <a:lnTo>
                        <a:pt x="1773382" y="0"/>
                      </a:lnTo>
                      <a:lnTo>
                        <a:pt x="1847273" y="249381"/>
                      </a:lnTo>
                      <a:lnTo>
                        <a:pt x="1930400" y="0"/>
                      </a:lnTo>
                      <a:lnTo>
                        <a:pt x="2041236" y="129309"/>
                      </a:lnTo>
                      <a:lnTo>
                        <a:pt x="2225964" y="129309"/>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20F3C066-034D-3C8D-26EE-577E711C6723}"/>
                    </a:ext>
                  </a:extLst>
                </p:cNvPr>
                <p:cNvSpPr>
                  <a:spLocks noChangeAspect="1"/>
                </p:cNvSpPr>
                <p:nvPr/>
              </p:nvSpPr>
              <p:spPr>
                <a:xfrm>
                  <a:off x="8317387" y="1499372"/>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3" name="TextBox 112">
                  <a:extLst>
                    <a:ext uri="{FF2B5EF4-FFF2-40B4-BE49-F238E27FC236}">
                      <a16:creationId xmlns:a16="http://schemas.microsoft.com/office/drawing/2014/main" id="{BD574166-77A5-EC0A-A028-0ABB6DE2FDB1}"/>
                    </a:ext>
                  </a:extLst>
                </p:cNvPr>
                <p:cNvSpPr txBox="1"/>
                <p:nvPr/>
              </p:nvSpPr>
              <p:spPr>
                <a:xfrm>
                  <a:off x="8260329" y="1122022"/>
                  <a:ext cx="397164" cy="369332"/>
                </a:xfrm>
                <a:prstGeom prst="rect">
                  <a:avLst/>
                </a:prstGeom>
                <a:noFill/>
              </p:spPr>
              <p:txBody>
                <a:bodyPr wrap="square">
                  <a:spAutoFit/>
                </a:bodyPr>
                <a:lstStyle/>
                <a:p>
                  <a:r>
                    <a:rPr lang="en-US" sz="1800" b="0">
                      <a:solidFill>
                        <a:schemeClr val="accent3"/>
                      </a:solidFill>
                    </a:rPr>
                    <a:t>3</a:t>
                  </a:r>
                  <a:endParaRPr lang="en-US">
                    <a:solidFill>
                      <a:schemeClr val="accent3"/>
                    </a:solidFill>
                  </a:endParaRPr>
                </a:p>
              </p:txBody>
            </p:sp>
            <p:grpSp>
              <p:nvGrpSpPr>
                <p:cNvPr id="35" name="Group 34">
                  <a:extLst>
                    <a:ext uri="{FF2B5EF4-FFF2-40B4-BE49-F238E27FC236}">
                      <a16:creationId xmlns:a16="http://schemas.microsoft.com/office/drawing/2014/main" id="{2E0598BA-9C3D-CA04-C5AD-E43CB596274E}"/>
                    </a:ext>
                  </a:extLst>
                </p:cNvPr>
                <p:cNvGrpSpPr/>
                <p:nvPr/>
              </p:nvGrpSpPr>
              <p:grpSpPr>
                <a:xfrm>
                  <a:off x="3346757" y="994418"/>
                  <a:ext cx="5556299" cy="1533289"/>
                  <a:chOff x="1246909" y="4729840"/>
                  <a:chExt cx="5556299" cy="1533289"/>
                </a:xfrm>
              </p:grpSpPr>
              <p:grpSp>
                <p:nvGrpSpPr>
                  <p:cNvPr id="31" name="Group 30">
                    <a:extLst>
                      <a:ext uri="{FF2B5EF4-FFF2-40B4-BE49-F238E27FC236}">
                        <a16:creationId xmlns:a16="http://schemas.microsoft.com/office/drawing/2014/main" id="{E832B1F2-D08F-3154-D005-8D5FD0B7EBFA}"/>
                      </a:ext>
                    </a:extLst>
                  </p:cNvPr>
                  <p:cNvGrpSpPr/>
                  <p:nvPr/>
                </p:nvGrpSpPr>
                <p:grpSpPr>
                  <a:xfrm>
                    <a:off x="1246909" y="4729840"/>
                    <a:ext cx="5556299" cy="680360"/>
                    <a:chOff x="1246909" y="4729840"/>
                    <a:chExt cx="5556299" cy="680360"/>
                  </a:xfrm>
                </p:grpSpPr>
                <p:grpSp>
                  <p:nvGrpSpPr>
                    <p:cNvPr id="13" name="Group 12">
                      <a:extLst>
                        <a:ext uri="{FF2B5EF4-FFF2-40B4-BE49-F238E27FC236}">
                          <a16:creationId xmlns:a16="http://schemas.microsoft.com/office/drawing/2014/main" id="{1CAFF495-3EFC-5D99-DE54-3C4982DDE50C}"/>
                        </a:ext>
                      </a:extLst>
                    </p:cNvPr>
                    <p:cNvGrpSpPr/>
                    <p:nvPr/>
                  </p:nvGrpSpPr>
                  <p:grpSpPr>
                    <a:xfrm>
                      <a:off x="1709525" y="5160819"/>
                      <a:ext cx="2387964" cy="249381"/>
                      <a:chOff x="6980102" y="3526583"/>
                      <a:chExt cx="2387964" cy="249381"/>
                    </a:xfrm>
                  </p:grpSpPr>
                  <p:sp>
                    <p:nvSpPr>
                      <p:cNvPr id="10" name="Freeform: Shape 9">
                        <a:extLst>
                          <a:ext uri="{FF2B5EF4-FFF2-40B4-BE49-F238E27FC236}">
                            <a16:creationId xmlns:a16="http://schemas.microsoft.com/office/drawing/2014/main" id="{B7686F40-9A27-2188-1434-A86E667A0FB6}"/>
                          </a:ext>
                        </a:extLst>
                      </p:cNvPr>
                      <p:cNvSpPr/>
                      <p:nvPr/>
                    </p:nvSpPr>
                    <p:spPr>
                      <a:xfrm>
                        <a:off x="7088102" y="3526583"/>
                        <a:ext cx="2225964" cy="249381"/>
                      </a:xfrm>
                      <a:custGeom>
                        <a:avLst/>
                        <a:gdLst>
                          <a:gd name="connsiteX0" fmla="*/ 0 w 2225964"/>
                          <a:gd name="connsiteY0" fmla="*/ 129309 h 249381"/>
                          <a:gd name="connsiteX1" fmla="*/ 175491 w 2225964"/>
                          <a:gd name="connsiteY1" fmla="*/ 120072 h 249381"/>
                          <a:gd name="connsiteX2" fmla="*/ 286327 w 2225964"/>
                          <a:gd name="connsiteY2" fmla="*/ 249381 h 249381"/>
                          <a:gd name="connsiteX3" fmla="*/ 378691 w 2225964"/>
                          <a:gd name="connsiteY3" fmla="*/ 0 h 249381"/>
                          <a:gd name="connsiteX4" fmla="*/ 471055 w 2225964"/>
                          <a:gd name="connsiteY4" fmla="*/ 240145 h 249381"/>
                          <a:gd name="connsiteX5" fmla="*/ 572655 w 2225964"/>
                          <a:gd name="connsiteY5" fmla="*/ 0 h 249381"/>
                          <a:gd name="connsiteX6" fmla="*/ 674255 w 2225964"/>
                          <a:gd name="connsiteY6" fmla="*/ 249381 h 249381"/>
                          <a:gd name="connsiteX7" fmla="*/ 794327 w 2225964"/>
                          <a:gd name="connsiteY7" fmla="*/ 0 h 249381"/>
                          <a:gd name="connsiteX8" fmla="*/ 895927 w 2225964"/>
                          <a:gd name="connsiteY8" fmla="*/ 249381 h 249381"/>
                          <a:gd name="connsiteX9" fmla="*/ 997527 w 2225964"/>
                          <a:gd name="connsiteY9" fmla="*/ 0 h 249381"/>
                          <a:gd name="connsiteX10" fmla="*/ 1089891 w 2225964"/>
                          <a:gd name="connsiteY10" fmla="*/ 249381 h 249381"/>
                          <a:gd name="connsiteX11" fmla="*/ 1200727 w 2225964"/>
                          <a:gd name="connsiteY11" fmla="*/ 0 h 249381"/>
                          <a:gd name="connsiteX12" fmla="*/ 1293091 w 2225964"/>
                          <a:gd name="connsiteY12" fmla="*/ 249381 h 249381"/>
                          <a:gd name="connsiteX13" fmla="*/ 1394691 w 2225964"/>
                          <a:gd name="connsiteY13" fmla="*/ 0 h 249381"/>
                          <a:gd name="connsiteX14" fmla="*/ 1487055 w 2225964"/>
                          <a:gd name="connsiteY14" fmla="*/ 249381 h 249381"/>
                          <a:gd name="connsiteX15" fmla="*/ 1588655 w 2225964"/>
                          <a:gd name="connsiteY15" fmla="*/ 0 h 249381"/>
                          <a:gd name="connsiteX16" fmla="*/ 1681018 w 2225964"/>
                          <a:gd name="connsiteY16" fmla="*/ 249381 h 249381"/>
                          <a:gd name="connsiteX17" fmla="*/ 1773382 w 2225964"/>
                          <a:gd name="connsiteY17" fmla="*/ 0 h 249381"/>
                          <a:gd name="connsiteX18" fmla="*/ 1847273 w 2225964"/>
                          <a:gd name="connsiteY18" fmla="*/ 249381 h 249381"/>
                          <a:gd name="connsiteX19" fmla="*/ 1930400 w 2225964"/>
                          <a:gd name="connsiteY19" fmla="*/ 0 h 249381"/>
                          <a:gd name="connsiteX20" fmla="*/ 2041236 w 2225964"/>
                          <a:gd name="connsiteY20" fmla="*/ 129309 h 249381"/>
                          <a:gd name="connsiteX21" fmla="*/ 2225964 w 2225964"/>
                          <a:gd name="connsiteY21" fmla="*/ 129309 h 24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25964" h="249381">
                            <a:moveTo>
                              <a:pt x="0" y="129309"/>
                            </a:moveTo>
                            <a:lnTo>
                              <a:pt x="175491" y="120072"/>
                            </a:lnTo>
                            <a:lnTo>
                              <a:pt x="286327" y="249381"/>
                            </a:lnTo>
                            <a:lnTo>
                              <a:pt x="378691" y="0"/>
                            </a:lnTo>
                            <a:lnTo>
                              <a:pt x="471055" y="240145"/>
                            </a:lnTo>
                            <a:lnTo>
                              <a:pt x="572655" y="0"/>
                            </a:lnTo>
                            <a:lnTo>
                              <a:pt x="674255" y="249381"/>
                            </a:lnTo>
                            <a:lnTo>
                              <a:pt x="794327" y="0"/>
                            </a:lnTo>
                            <a:lnTo>
                              <a:pt x="895927" y="249381"/>
                            </a:lnTo>
                            <a:lnTo>
                              <a:pt x="997527" y="0"/>
                            </a:lnTo>
                            <a:lnTo>
                              <a:pt x="1089891" y="249381"/>
                            </a:lnTo>
                            <a:lnTo>
                              <a:pt x="1200727" y="0"/>
                            </a:lnTo>
                            <a:lnTo>
                              <a:pt x="1293091" y="249381"/>
                            </a:lnTo>
                            <a:lnTo>
                              <a:pt x="1394691" y="0"/>
                            </a:lnTo>
                            <a:lnTo>
                              <a:pt x="1487055" y="249381"/>
                            </a:lnTo>
                            <a:lnTo>
                              <a:pt x="1588655" y="0"/>
                            </a:lnTo>
                            <a:lnTo>
                              <a:pt x="1681018" y="249381"/>
                            </a:lnTo>
                            <a:lnTo>
                              <a:pt x="1773382" y="0"/>
                            </a:lnTo>
                            <a:lnTo>
                              <a:pt x="1847273" y="249381"/>
                            </a:lnTo>
                            <a:lnTo>
                              <a:pt x="1930400" y="0"/>
                            </a:lnTo>
                            <a:lnTo>
                              <a:pt x="2041236" y="129309"/>
                            </a:lnTo>
                            <a:lnTo>
                              <a:pt x="2225964" y="129309"/>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2B0DC6D-F3D9-4607-DEA6-BE7C9C8425C2}"/>
                          </a:ext>
                        </a:extLst>
                      </p:cNvPr>
                      <p:cNvSpPr>
                        <a:spLocks noChangeAspect="1"/>
                      </p:cNvSpPr>
                      <p:nvPr/>
                    </p:nvSpPr>
                    <p:spPr>
                      <a:xfrm>
                        <a:off x="9260066" y="3597273"/>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3A09FF3-C18D-7981-72F2-6CCE40541C38}"/>
                          </a:ext>
                        </a:extLst>
                      </p:cNvPr>
                      <p:cNvSpPr>
                        <a:spLocks noChangeAspect="1"/>
                      </p:cNvSpPr>
                      <p:nvPr/>
                    </p:nvSpPr>
                    <p:spPr>
                      <a:xfrm>
                        <a:off x="6980102" y="360326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cxnSp>
                  <p:nvCxnSpPr>
                    <p:cNvPr id="19" name="Straight Arrow Connector 18">
                      <a:extLst>
                        <a:ext uri="{FF2B5EF4-FFF2-40B4-BE49-F238E27FC236}">
                          <a16:creationId xmlns:a16="http://schemas.microsoft.com/office/drawing/2014/main" id="{F83EDCE7-FF58-7100-A448-E9E53128BDC9}"/>
                        </a:ext>
                      </a:extLst>
                    </p:cNvPr>
                    <p:cNvCxnSpPr/>
                    <p:nvPr/>
                  </p:nvCxnSpPr>
                  <p:spPr>
                    <a:xfrm>
                      <a:off x="1246909" y="5285509"/>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9AEF12E-5BB1-8A2D-B74C-FB52D97E2FF1}"/>
                        </a:ext>
                      </a:extLst>
                    </p:cNvPr>
                    <p:cNvCxnSpPr>
                      <a:cxnSpLocks/>
                    </p:cNvCxnSpPr>
                    <p:nvPr/>
                  </p:nvCxnSpPr>
                  <p:spPr>
                    <a:xfrm>
                      <a:off x="6340592" y="5296813"/>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12CECAC-C6A2-1BE1-1E6D-3D09073CD38B}"/>
                        </a:ext>
                      </a:extLst>
                    </p:cNvPr>
                    <p:cNvSpPr txBox="1"/>
                    <p:nvPr/>
                  </p:nvSpPr>
                  <p:spPr>
                    <a:xfrm>
                      <a:off x="1668589" y="4874169"/>
                      <a:ext cx="397164" cy="369332"/>
                    </a:xfrm>
                    <a:prstGeom prst="rect">
                      <a:avLst/>
                    </a:prstGeom>
                    <a:noFill/>
                  </p:spPr>
                  <p:txBody>
                    <a:bodyPr wrap="square">
                      <a:spAutoFit/>
                    </a:bodyPr>
                    <a:lstStyle/>
                    <a:p>
                      <a:r>
                        <a:rPr lang="en-US" sz="1800" b="0">
                          <a:solidFill>
                            <a:schemeClr val="accent3"/>
                          </a:solidFill>
                        </a:rPr>
                        <a:t>1</a:t>
                      </a:r>
                      <a:endParaRPr lang="en-US">
                        <a:solidFill>
                          <a:schemeClr val="accent3"/>
                        </a:solidFill>
                      </a:endParaRPr>
                    </a:p>
                  </p:txBody>
                </p:sp>
                <p:sp>
                  <p:nvSpPr>
                    <p:cNvPr id="25" name="TextBox 24">
                      <a:extLst>
                        <a:ext uri="{FF2B5EF4-FFF2-40B4-BE49-F238E27FC236}">
                          <a16:creationId xmlns:a16="http://schemas.microsoft.com/office/drawing/2014/main" id="{98389792-DAEA-CB5D-981E-5C86304AA9E1}"/>
                        </a:ext>
                      </a:extLst>
                    </p:cNvPr>
                    <p:cNvSpPr txBox="1"/>
                    <p:nvPr/>
                  </p:nvSpPr>
                  <p:spPr>
                    <a:xfrm>
                      <a:off x="3932431" y="4854159"/>
                      <a:ext cx="397164" cy="369332"/>
                    </a:xfrm>
                    <a:prstGeom prst="rect">
                      <a:avLst/>
                    </a:prstGeom>
                    <a:noFill/>
                  </p:spPr>
                  <p:txBody>
                    <a:bodyPr wrap="square">
                      <a:spAutoFit/>
                    </a:bodyPr>
                    <a:lstStyle/>
                    <a:p>
                      <a:r>
                        <a:rPr lang="en-US" sz="1800" b="0">
                          <a:solidFill>
                            <a:schemeClr val="accent3"/>
                          </a:solidFill>
                        </a:rPr>
                        <a:t>2</a:t>
                      </a:r>
                      <a:endParaRPr lang="en-US">
                        <a:solidFill>
                          <a:schemeClr val="accent3"/>
                        </a:solidFill>
                      </a:endParaRPr>
                    </a:p>
                  </p:txBody>
                </p:sp>
                <p:sp>
                  <p:nvSpPr>
                    <p:cNvPr id="26" name="TextBox 25">
                      <a:extLst>
                        <a:ext uri="{FF2B5EF4-FFF2-40B4-BE49-F238E27FC236}">
                          <a16:creationId xmlns:a16="http://schemas.microsoft.com/office/drawing/2014/main" id="{5156FD78-2712-462F-66AE-88E7150A1749}"/>
                        </a:ext>
                      </a:extLst>
                    </p:cNvPr>
                    <p:cNvSpPr txBox="1"/>
                    <p:nvPr/>
                  </p:nvSpPr>
                  <p:spPr>
                    <a:xfrm>
                      <a:off x="2800510" y="4729840"/>
                      <a:ext cx="397164" cy="369332"/>
                    </a:xfrm>
                    <a:prstGeom prst="rect">
                      <a:avLst/>
                    </a:prstGeom>
                    <a:noFill/>
                  </p:spPr>
                  <p:txBody>
                    <a:bodyPr wrap="square">
                      <a:spAutoFit/>
                    </a:bodyPr>
                    <a:lstStyle/>
                    <a:p>
                      <a:r>
                        <a:rPr lang="en-US" sz="1800" b="0" i="1"/>
                        <a:t>k</a:t>
                      </a:r>
                      <a:r>
                        <a:rPr lang="en-US" sz="1800" b="0" i="1" baseline="-25000"/>
                        <a:t>1</a:t>
                      </a:r>
                      <a:endParaRPr lang="en-US" i="1" baseline="-25000"/>
                    </a:p>
                  </p:txBody>
                </p:sp>
              </p:grpSp>
              <p:cxnSp>
                <p:nvCxnSpPr>
                  <p:cNvPr id="33" name="Straight Arrow Connector 32">
                    <a:extLst>
                      <a:ext uri="{FF2B5EF4-FFF2-40B4-BE49-F238E27FC236}">
                        <a16:creationId xmlns:a16="http://schemas.microsoft.com/office/drawing/2014/main" id="{4B759B42-D702-F885-EB63-0C157AF820BD}"/>
                      </a:ext>
                    </a:extLst>
                  </p:cNvPr>
                  <p:cNvCxnSpPr/>
                  <p:nvPr/>
                </p:nvCxnSpPr>
                <p:spPr>
                  <a:xfrm>
                    <a:off x="3501743" y="5936806"/>
                    <a:ext cx="119149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C12D4518-653C-D321-FBC2-647A256EDE48}"/>
                      </a:ext>
                    </a:extLst>
                  </p:cNvPr>
                  <p:cNvSpPr txBox="1"/>
                  <p:nvPr/>
                </p:nvSpPr>
                <p:spPr>
                  <a:xfrm>
                    <a:off x="3964359" y="5893797"/>
                    <a:ext cx="284052" cy="369332"/>
                  </a:xfrm>
                  <a:prstGeom prst="rect">
                    <a:avLst/>
                  </a:prstGeom>
                  <a:noFill/>
                  <a:ln>
                    <a:noFill/>
                  </a:ln>
                </p:spPr>
                <p:txBody>
                  <a:bodyPr wrap="none" rtlCol="0">
                    <a:spAutoFit/>
                  </a:bodyPr>
                  <a:lstStyle/>
                  <a:p>
                    <a:r>
                      <a:rPr lang="en-US"/>
                      <a:t>x</a:t>
                    </a:r>
                  </a:p>
                </p:txBody>
              </p:sp>
            </p:grpSp>
            <p:sp>
              <p:nvSpPr>
                <p:cNvPr id="114" name="TextBox 113">
                  <a:extLst>
                    <a:ext uri="{FF2B5EF4-FFF2-40B4-BE49-F238E27FC236}">
                      <a16:creationId xmlns:a16="http://schemas.microsoft.com/office/drawing/2014/main" id="{F9239B1F-F92F-CEE4-6F8D-E238A6083C0A}"/>
                    </a:ext>
                  </a:extLst>
                </p:cNvPr>
                <p:cNvSpPr txBox="1"/>
                <p:nvPr/>
              </p:nvSpPr>
              <p:spPr>
                <a:xfrm>
                  <a:off x="7161932" y="1017391"/>
                  <a:ext cx="397164" cy="369332"/>
                </a:xfrm>
                <a:prstGeom prst="rect">
                  <a:avLst/>
                </a:prstGeom>
                <a:noFill/>
              </p:spPr>
              <p:txBody>
                <a:bodyPr wrap="square">
                  <a:spAutoFit/>
                </a:bodyPr>
                <a:lstStyle/>
                <a:p>
                  <a:r>
                    <a:rPr lang="en-US" sz="1800" b="0" i="1"/>
                    <a:t>k</a:t>
                  </a:r>
                  <a:r>
                    <a:rPr lang="en-US" sz="1800" b="0" i="1" baseline="-25000"/>
                    <a:t>2</a:t>
                  </a:r>
                  <a:endParaRPr lang="en-US" i="1" baseline="-25000"/>
                </a:p>
              </p:txBody>
            </p:sp>
          </p:grpSp>
          <p:cxnSp>
            <p:nvCxnSpPr>
              <p:cNvPr id="129" name="Straight Arrow Connector 128">
                <a:extLst>
                  <a:ext uri="{FF2B5EF4-FFF2-40B4-BE49-F238E27FC236}">
                    <a16:creationId xmlns:a16="http://schemas.microsoft.com/office/drawing/2014/main" id="{E59D2209-63A9-3B9D-90BF-8245247D6804}"/>
                  </a:ext>
                </a:extLst>
              </p:cNvPr>
              <p:cNvCxnSpPr>
                <a:cxnSpLocks/>
              </p:cNvCxnSpPr>
              <p:nvPr/>
            </p:nvCxnSpPr>
            <p:spPr>
              <a:xfrm>
                <a:off x="6169228" y="1552155"/>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69" name="TextBox 68">
              <a:extLst>
                <a:ext uri="{FF2B5EF4-FFF2-40B4-BE49-F238E27FC236}">
                  <a16:creationId xmlns:a16="http://schemas.microsoft.com/office/drawing/2014/main" id="{7C8F1EA0-2665-C1E0-EE4A-A901A185C61B}"/>
                </a:ext>
              </a:extLst>
            </p:cNvPr>
            <p:cNvSpPr txBox="1"/>
            <p:nvPr/>
          </p:nvSpPr>
          <p:spPr>
            <a:xfrm>
              <a:off x="3570855" y="1702928"/>
              <a:ext cx="789820"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1 </a:t>
              </a:r>
              <a:r>
                <a:rPr lang="en-US" sz="1800" b="0" i="1"/>
                <a:t>,</a:t>
              </a:r>
              <a:r>
                <a:rPr lang="en-US" sz="1800" b="0" i="1">
                  <a:solidFill>
                    <a:schemeClr val="tx2"/>
                  </a:solidFill>
                </a:rPr>
                <a:t> </a:t>
              </a:r>
              <a:r>
                <a:rPr lang="en-US" sz="1800" b="0" i="1">
                  <a:solidFill>
                    <a:srgbClr val="FF0000"/>
                  </a:solidFill>
                </a:rPr>
                <a:t>F</a:t>
              </a:r>
              <a:r>
                <a:rPr lang="en-US" sz="1800" b="0" i="1" baseline="-25000">
                  <a:solidFill>
                    <a:srgbClr val="FF0000"/>
                  </a:solidFill>
                </a:rPr>
                <a:t>1</a:t>
              </a:r>
              <a:endParaRPr lang="en-US" i="1" baseline="-25000">
                <a:solidFill>
                  <a:srgbClr val="FF0000"/>
                </a:solidFill>
              </a:endParaRPr>
            </a:p>
          </p:txBody>
        </p:sp>
        <p:sp>
          <p:nvSpPr>
            <p:cNvPr id="70" name="TextBox 69">
              <a:extLst>
                <a:ext uri="{FF2B5EF4-FFF2-40B4-BE49-F238E27FC236}">
                  <a16:creationId xmlns:a16="http://schemas.microsoft.com/office/drawing/2014/main" id="{053F2EC0-848A-D68B-99DF-6CC983CC2802}"/>
                </a:ext>
              </a:extLst>
            </p:cNvPr>
            <p:cNvSpPr txBox="1"/>
            <p:nvPr/>
          </p:nvSpPr>
          <p:spPr>
            <a:xfrm>
              <a:off x="5807044" y="1702928"/>
              <a:ext cx="789820"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2 </a:t>
              </a:r>
              <a:r>
                <a:rPr lang="en-US" sz="1800" b="0" i="1"/>
                <a:t>, </a:t>
              </a:r>
              <a:r>
                <a:rPr lang="en-US" sz="1800" b="0" i="1">
                  <a:solidFill>
                    <a:srgbClr val="FF0000"/>
                  </a:solidFill>
                </a:rPr>
                <a:t>F</a:t>
              </a:r>
              <a:r>
                <a:rPr lang="en-US" sz="1800" b="0" i="1" baseline="-25000">
                  <a:solidFill>
                    <a:srgbClr val="FF0000"/>
                  </a:solidFill>
                </a:rPr>
                <a:t>2</a:t>
              </a:r>
              <a:endParaRPr lang="en-US" i="1" baseline="-25000">
                <a:solidFill>
                  <a:srgbClr val="FF0000"/>
                </a:solidFill>
              </a:endParaRPr>
            </a:p>
          </p:txBody>
        </p:sp>
        <p:sp>
          <p:nvSpPr>
            <p:cNvPr id="71" name="TextBox 70">
              <a:extLst>
                <a:ext uri="{FF2B5EF4-FFF2-40B4-BE49-F238E27FC236}">
                  <a16:creationId xmlns:a16="http://schemas.microsoft.com/office/drawing/2014/main" id="{E1A35277-6C26-BA73-D936-943E02580B4B}"/>
                </a:ext>
              </a:extLst>
            </p:cNvPr>
            <p:cNvSpPr txBox="1"/>
            <p:nvPr/>
          </p:nvSpPr>
          <p:spPr>
            <a:xfrm>
              <a:off x="8001570" y="1702928"/>
              <a:ext cx="705524"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3 </a:t>
              </a:r>
              <a:r>
                <a:rPr lang="en-US" sz="1800" b="0" i="1"/>
                <a:t>, </a:t>
              </a:r>
              <a:r>
                <a:rPr lang="en-US" sz="1800" b="0" i="1">
                  <a:solidFill>
                    <a:srgbClr val="FF0000"/>
                  </a:solidFill>
                </a:rPr>
                <a:t>F</a:t>
              </a:r>
              <a:r>
                <a:rPr lang="en-US" sz="1800" b="0" i="1" baseline="-25000">
                  <a:solidFill>
                    <a:srgbClr val="FF0000"/>
                  </a:solidFill>
                </a:rPr>
                <a:t>3</a:t>
              </a:r>
              <a:endParaRPr lang="en-US" i="1" baseline="-25000">
                <a:solidFill>
                  <a:srgbClr val="FF0000"/>
                </a:solidFill>
              </a:endParaRPr>
            </a:p>
          </p:txBody>
        </p:sp>
      </p:grpSp>
      <p:sp>
        <p:nvSpPr>
          <p:cNvPr id="73" name="TextBox 72">
            <a:extLst>
              <a:ext uri="{FF2B5EF4-FFF2-40B4-BE49-F238E27FC236}">
                <a16:creationId xmlns:a16="http://schemas.microsoft.com/office/drawing/2014/main" id="{54B9A301-C68F-1A33-9CA6-EEDACDE650A9}"/>
              </a:ext>
            </a:extLst>
          </p:cNvPr>
          <p:cNvSpPr txBox="1"/>
          <p:nvPr/>
        </p:nvSpPr>
        <p:spPr>
          <a:xfrm>
            <a:off x="1806533" y="3290337"/>
            <a:ext cx="1568058" cy="369332"/>
          </a:xfrm>
          <a:prstGeom prst="rect">
            <a:avLst/>
          </a:prstGeom>
          <a:noFill/>
        </p:spPr>
        <p:txBody>
          <a:bodyPr wrap="square" rtlCol="0">
            <a:spAutoFit/>
          </a:bodyPr>
          <a:lstStyle/>
          <a:p>
            <a:r>
              <a:rPr lang="en-US"/>
              <a:t>Nodal forces:</a:t>
            </a:r>
          </a:p>
        </p:txBody>
      </p:sp>
      <p:sp>
        <p:nvSpPr>
          <p:cNvPr id="74" name="TextBox 73">
            <a:extLst>
              <a:ext uri="{FF2B5EF4-FFF2-40B4-BE49-F238E27FC236}">
                <a16:creationId xmlns:a16="http://schemas.microsoft.com/office/drawing/2014/main" id="{9B04A73B-F15A-526A-55B0-4DF4C79D7888}"/>
              </a:ext>
            </a:extLst>
          </p:cNvPr>
          <p:cNvSpPr txBox="1"/>
          <p:nvPr/>
        </p:nvSpPr>
        <p:spPr>
          <a:xfrm>
            <a:off x="7919245" y="3290349"/>
            <a:ext cx="3835347" cy="369332"/>
          </a:xfrm>
          <a:prstGeom prst="rect">
            <a:avLst/>
          </a:prstGeom>
          <a:noFill/>
        </p:spPr>
        <p:txBody>
          <a:bodyPr wrap="square" rtlCol="0">
            <a:spAutoFit/>
          </a:bodyPr>
          <a:lstStyle/>
          <a:p>
            <a:r>
              <a:rPr lang="en-US" b="1"/>
              <a:t>Spring system stiffness </a:t>
            </a:r>
            <a:r>
              <a:rPr lang="en-US"/>
              <a:t>in matrix form:</a:t>
            </a:r>
          </a:p>
        </p:txBody>
      </p:sp>
      <mc:AlternateContent xmlns:mc="http://schemas.openxmlformats.org/markup-compatibility/2006" xmlns:a14="http://schemas.microsoft.com/office/drawing/2010/main">
        <mc:Choice Requires="a14">
          <p:sp>
            <p:nvSpPr>
              <p:cNvPr id="93" name="TextBox 92">
                <a:extLst>
                  <a:ext uri="{FF2B5EF4-FFF2-40B4-BE49-F238E27FC236}">
                    <a16:creationId xmlns:a16="http://schemas.microsoft.com/office/drawing/2014/main" id="{BCB22C48-707C-6D08-6AD9-7F906E3400E8}"/>
                  </a:ext>
                </a:extLst>
              </p:cNvPr>
              <p:cNvSpPr txBox="1"/>
              <p:nvPr/>
            </p:nvSpPr>
            <p:spPr>
              <a:xfrm>
                <a:off x="9391607" y="4806825"/>
                <a:ext cx="1950542" cy="4616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2400" b="1" i="1" smtClean="0">
                              <a:latin typeface="Cambria Math" panose="02040503050406030204" pitchFamily="18" charset="0"/>
                            </a:rPr>
                          </m:ctrlPr>
                        </m:dPr>
                        <m:e>
                          <m:r>
                            <a:rPr lang="en-US" sz="2400" b="1" i="1">
                              <a:latin typeface="Cambria Math" panose="02040503050406030204" pitchFamily="18" charset="0"/>
                            </a:rPr>
                            <m:t>𝑲</m:t>
                          </m:r>
                        </m:e>
                      </m:d>
                      <m:d>
                        <m:dPr>
                          <m:begChr m:val="{"/>
                          <m:endChr m:val="}"/>
                          <m:ctrlPr>
                            <a:rPr lang="en-US" sz="2400" b="1" i="1">
                              <a:latin typeface="Cambria Math" panose="02040503050406030204" pitchFamily="18" charset="0"/>
                            </a:rPr>
                          </m:ctrlPr>
                        </m:dPr>
                        <m:e>
                          <m:r>
                            <a:rPr lang="en-US" sz="2400" b="1" i="0">
                              <a:latin typeface="Cambria Math" panose="02040503050406030204" pitchFamily="18" charset="0"/>
                            </a:rPr>
                            <m:t>𝐮</m:t>
                          </m:r>
                        </m:e>
                      </m:d>
                      <m:r>
                        <a:rPr lang="en-US" sz="2400" b="1" i="1" smtClean="0">
                          <a:latin typeface="Cambria Math" panose="02040503050406030204" pitchFamily="18" charset="0"/>
                        </a:rPr>
                        <m:t>=</m:t>
                      </m:r>
                      <m:d>
                        <m:dPr>
                          <m:begChr m:val="{"/>
                          <m:endChr m:val="}"/>
                          <m:ctrlPr>
                            <a:rPr lang="en-US" sz="2400" b="1" i="1">
                              <a:latin typeface="Cambria Math" panose="02040503050406030204" pitchFamily="18" charset="0"/>
                            </a:rPr>
                          </m:ctrlPr>
                        </m:dPr>
                        <m:e>
                          <m:r>
                            <a:rPr lang="en-US" sz="2400" b="1">
                              <a:latin typeface="Cambria Math" panose="02040503050406030204" pitchFamily="18" charset="0"/>
                            </a:rPr>
                            <m:t>𝐅</m:t>
                          </m:r>
                        </m:e>
                      </m:d>
                    </m:oMath>
                  </m:oMathPara>
                </a14:m>
                <a:endParaRPr lang="en-US" sz="2400" b="1"/>
              </a:p>
            </p:txBody>
          </p:sp>
        </mc:Choice>
        <mc:Fallback xmlns="">
          <p:sp>
            <p:nvSpPr>
              <p:cNvPr id="93" name="TextBox 92">
                <a:extLst>
                  <a:ext uri="{FF2B5EF4-FFF2-40B4-BE49-F238E27FC236}">
                    <a16:creationId xmlns:a16="http://schemas.microsoft.com/office/drawing/2014/main" id="{BCB22C48-707C-6D08-6AD9-7F906E3400E8}"/>
                  </a:ext>
                </a:extLst>
              </p:cNvPr>
              <p:cNvSpPr txBox="1">
                <a:spLocks noRot="1" noChangeAspect="1" noMove="1" noResize="1" noEditPoints="1" noAdjustHandles="1" noChangeArrowheads="1" noChangeShapeType="1" noTextEdit="1"/>
              </p:cNvSpPr>
              <p:nvPr/>
            </p:nvSpPr>
            <p:spPr>
              <a:xfrm>
                <a:off x="9391607" y="4806825"/>
                <a:ext cx="1950542" cy="461665"/>
              </a:xfrm>
              <a:prstGeom prst="rect">
                <a:avLst/>
              </a:prstGeom>
              <a:blipFill>
                <a:blip r:embed="rId11"/>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53715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132" grpId="0"/>
      <p:bldP spid="133" grpId="0" animBg="1"/>
      <p:bldP spid="159" grpId="0" animBg="1"/>
      <p:bldP spid="160" grpId="0" animBg="1"/>
      <p:bldP spid="161" grpId="0" animBg="1"/>
      <p:bldP spid="163" grpId="0"/>
      <p:bldP spid="164" grpId="0" animBg="1"/>
      <p:bldP spid="73" grpId="0"/>
      <p:bldP spid="74" grpId="0"/>
      <p:bldP spid="9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Rectangle: Rounded Corners 121">
            <a:extLst>
              <a:ext uri="{FF2B5EF4-FFF2-40B4-BE49-F238E27FC236}">
                <a16:creationId xmlns:a16="http://schemas.microsoft.com/office/drawing/2014/main" id="{B100B14B-2974-3336-D776-AF08F503FA3E}"/>
              </a:ext>
            </a:extLst>
          </p:cNvPr>
          <p:cNvSpPr/>
          <p:nvPr/>
        </p:nvSpPr>
        <p:spPr>
          <a:xfrm>
            <a:off x="9124965" y="1274934"/>
            <a:ext cx="2537117" cy="57291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1" name="Rectangle: Rounded Corners 120">
            <a:extLst>
              <a:ext uri="{FF2B5EF4-FFF2-40B4-BE49-F238E27FC236}">
                <a16:creationId xmlns:a16="http://schemas.microsoft.com/office/drawing/2014/main" id="{5F0689FC-0E9D-7966-6760-E33B42476AE9}"/>
              </a:ext>
            </a:extLst>
          </p:cNvPr>
          <p:cNvSpPr/>
          <p:nvPr/>
        </p:nvSpPr>
        <p:spPr>
          <a:xfrm>
            <a:off x="532505" y="1263630"/>
            <a:ext cx="2537117" cy="57291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04B499B2-65F4-1D31-196D-FD4EF98EE2AE}"/>
              </a:ext>
            </a:extLst>
          </p:cNvPr>
          <p:cNvSpPr>
            <a:spLocks noGrp="1"/>
          </p:cNvSpPr>
          <p:nvPr>
            <p:ph type="sldNum" sz="quarter" idx="11"/>
          </p:nvPr>
        </p:nvSpPr>
        <p:spPr/>
        <p:txBody>
          <a:bodyPr/>
          <a:lstStyle/>
          <a:p>
            <a:fld id="{F0D23093-2AB0-F74C-B865-1A12A15B650E}" type="slidenum">
              <a:rPr lang="en-US" smtClean="0"/>
              <a:pPr/>
              <a:t>23</a:t>
            </a:fld>
            <a:endParaRPr lang="en-US"/>
          </a:p>
        </p:txBody>
      </p:sp>
      <p:sp>
        <p:nvSpPr>
          <p:cNvPr id="3" name="Title 2">
            <a:extLst>
              <a:ext uri="{FF2B5EF4-FFF2-40B4-BE49-F238E27FC236}">
                <a16:creationId xmlns:a16="http://schemas.microsoft.com/office/drawing/2014/main" id="{FD8BA2D5-21E1-0FE6-00B8-D58A488FF0CD}"/>
              </a:ext>
            </a:extLst>
          </p:cNvPr>
          <p:cNvSpPr>
            <a:spLocks noGrp="1"/>
          </p:cNvSpPr>
          <p:nvPr>
            <p:ph type="title"/>
          </p:nvPr>
        </p:nvSpPr>
        <p:spPr/>
        <p:txBody>
          <a:bodyPr/>
          <a:lstStyle/>
          <a:p>
            <a:r>
              <a:rPr lang="en-US"/>
              <a:t>1D FEA – Spring System (multiple springs)</a:t>
            </a:r>
          </a:p>
        </p:txBody>
      </p:sp>
      <mc:AlternateContent xmlns:mc="http://schemas.openxmlformats.org/markup-compatibility/2006" xmlns:a14="http://schemas.microsoft.com/office/drawing/2010/main">
        <mc:Choice Requires="a14">
          <p:sp>
            <p:nvSpPr>
              <p:cNvPr id="119" name="TextBox 118">
                <a:extLst>
                  <a:ext uri="{FF2B5EF4-FFF2-40B4-BE49-F238E27FC236}">
                    <a16:creationId xmlns:a16="http://schemas.microsoft.com/office/drawing/2014/main" id="{627CAF24-21CC-7AAB-1B79-AD0A63238385}"/>
                  </a:ext>
                </a:extLst>
              </p:cNvPr>
              <p:cNvSpPr txBox="1"/>
              <p:nvPr/>
            </p:nvSpPr>
            <p:spPr>
              <a:xfrm>
                <a:off x="581176" y="1263630"/>
                <a:ext cx="2524684" cy="5729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400" i="1" smtClean="0">
                              <a:solidFill>
                                <a:schemeClr val="tx1"/>
                              </a:solidFill>
                              <a:latin typeface="Cambria Math" panose="02040503050406030204" pitchFamily="18" charset="0"/>
                            </a:rPr>
                          </m:ctrlPr>
                        </m:dPr>
                        <m:e>
                          <m:m>
                            <m:mPr>
                              <m:plcHide m:val="on"/>
                              <m:mcs>
                                <m:mc>
                                  <m:mcPr>
                                    <m:count m:val="2"/>
                                    <m:mcJc m:val="center"/>
                                  </m:mcPr>
                                </m:mc>
                              </m:mcs>
                              <m:ctrlPr>
                                <a:rPr lang="en-US" sz="1400" i="1">
                                  <a:solidFill>
                                    <a:schemeClr val="tx1"/>
                                  </a:solidFill>
                                  <a:latin typeface="Cambria Math" panose="02040503050406030204" pitchFamily="18" charset="0"/>
                                </a:rPr>
                              </m:ctrlPr>
                            </m:mPr>
                            <m:mr>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mr>
                            <m:mr>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mr>
                          </m:m>
                        </m:e>
                      </m:d>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i="0">
                                      <a:solidFill>
                                        <a:schemeClr val="tx1"/>
                                      </a:solidFill>
                                      <a:latin typeface="Cambria Math" panose="02040503050406030204" pitchFamily="18" charset="0"/>
                                    </a:rPr>
                                    <m:t>1</m:t>
                                  </m:r>
                                </m:sub>
                              </m:sSub>
                            </m:e>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i="0">
                                      <a:solidFill>
                                        <a:schemeClr val="tx1"/>
                                      </a:solidFill>
                                      <a:latin typeface="Cambria Math" panose="02040503050406030204" pitchFamily="18" charset="0"/>
                                    </a:rPr>
                                    <m:t>2</m:t>
                                  </m:r>
                                </m:sub>
                              </m:sSub>
                            </m:e>
                          </m:eqArr>
                        </m:e>
                      </m:d>
                      <m:r>
                        <a:rPr lang="en-US" sz="1400" i="0">
                          <a:solidFill>
                            <a:schemeClr val="tx1"/>
                          </a:solidFill>
                          <a:latin typeface="Cambria Math" panose="02040503050406030204" pitchFamily="18" charset="0"/>
                        </a:rPr>
                        <m:t>=</m:t>
                      </m:r>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1</m:t>
                                  </m:r>
                                </m:sub>
                                <m:sup>
                                  <m:r>
                                    <a:rPr lang="en-US" sz="1400" i="0">
                                      <a:solidFill>
                                        <a:schemeClr val="tx1"/>
                                      </a:solidFill>
                                      <a:latin typeface="Cambria Math" panose="02040503050406030204" pitchFamily="18" charset="0"/>
                                    </a:rPr>
                                    <m:t>1</m:t>
                                  </m:r>
                                </m:sup>
                              </m:sSubSup>
                            </m:e>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2</m:t>
                                  </m:r>
                                </m:sub>
                                <m:sup>
                                  <m:r>
                                    <a:rPr lang="en-US" sz="1400" i="0">
                                      <a:solidFill>
                                        <a:schemeClr val="tx1"/>
                                      </a:solidFill>
                                      <a:latin typeface="Cambria Math" panose="02040503050406030204" pitchFamily="18" charset="0"/>
                                    </a:rPr>
                                    <m:t>1</m:t>
                                  </m:r>
                                </m:sup>
                              </m:sSubSup>
                            </m:e>
                          </m:eqArr>
                        </m:e>
                      </m:d>
                    </m:oMath>
                  </m:oMathPara>
                </a14:m>
                <a:endParaRPr lang="en-US" sz="1400">
                  <a:solidFill>
                    <a:schemeClr val="tx1"/>
                  </a:solidFill>
                </a:endParaRPr>
              </a:p>
            </p:txBody>
          </p:sp>
        </mc:Choice>
        <mc:Fallback xmlns="">
          <p:sp>
            <p:nvSpPr>
              <p:cNvPr id="119" name="TextBox 118">
                <a:extLst>
                  <a:ext uri="{FF2B5EF4-FFF2-40B4-BE49-F238E27FC236}">
                    <a16:creationId xmlns:a16="http://schemas.microsoft.com/office/drawing/2014/main" id="{627CAF24-21CC-7AAB-1B79-AD0A63238385}"/>
                  </a:ext>
                </a:extLst>
              </p:cNvPr>
              <p:cNvSpPr txBox="1">
                <a:spLocks noRot="1" noChangeAspect="1" noMove="1" noResize="1" noEditPoints="1" noAdjustHandles="1" noChangeArrowheads="1" noChangeShapeType="1" noTextEdit="1"/>
              </p:cNvSpPr>
              <p:nvPr/>
            </p:nvSpPr>
            <p:spPr>
              <a:xfrm>
                <a:off x="581176" y="1263630"/>
                <a:ext cx="2524684" cy="572914"/>
              </a:xfrm>
              <a:prstGeom prst="rect">
                <a:avLst/>
              </a:prstGeom>
              <a:blipFill>
                <a:blip r:embed="rId3"/>
                <a:stretch>
                  <a:fillRect b="-42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0" name="TextBox 119">
                <a:extLst>
                  <a:ext uri="{FF2B5EF4-FFF2-40B4-BE49-F238E27FC236}">
                    <a16:creationId xmlns:a16="http://schemas.microsoft.com/office/drawing/2014/main" id="{801B227B-EE8E-955B-BAA9-F4D011200179}"/>
                  </a:ext>
                </a:extLst>
              </p:cNvPr>
              <p:cNvSpPr txBox="1"/>
              <p:nvPr/>
            </p:nvSpPr>
            <p:spPr>
              <a:xfrm>
                <a:off x="9179086" y="1263630"/>
                <a:ext cx="2524684" cy="5729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400" i="1" smtClean="0">
                              <a:solidFill>
                                <a:schemeClr val="tx1"/>
                              </a:solidFill>
                              <a:latin typeface="Cambria Math" panose="02040503050406030204" pitchFamily="18" charset="0"/>
                            </a:rPr>
                          </m:ctrlPr>
                        </m:dPr>
                        <m:e>
                          <m:m>
                            <m:mPr>
                              <m:plcHide m:val="on"/>
                              <m:mcs>
                                <m:mc>
                                  <m:mcPr>
                                    <m:count m:val="2"/>
                                    <m:mcJc m:val="center"/>
                                  </m:mcPr>
                                </m:mc>
                              </m:mcs>
                              <m:ctrlPr>
                                <a:rPr lang="en-US" sz="1400" i="1">
                                  <a:solidFill>
                                    <a:schemeClr val="tx1"/>
                                  </a:solidFill>
                                  <a:latin typeface="Cambria Math" panose="02040503050406030204" pitchFamily="18" charset="0"/>
                                </a:rPr>
                              </m:ctrlPr>
                            </m:mPr>
                            <m:mr>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mr>
                            <m:mr>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mr>
                          </m:m>
                        </m:e>
                      </m:d>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b="0" i="0" smtClean="0">
                                      <a:solidFill>
                                        <a:schemeClr val="tx1"/>
                                      </a:solidFill>
                                      <a:latin typeface="Cambria Math" panose="02040503050406030204" pitchFamily="18" charset="0"/>
                                    </a:rPr>
                                    <m:t>2</m:t>
                                  </m:r>
                                </m:sub>
                              </m:sSub>
                            </m:e>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b="0" i="0" smtClean="0">
                                      <a:solidFill>
                                        <a:schemeClr val="tx1"/>
                                      </a:solidFill>
                                      <a:latin typeface="Cambria Math" panose="02040503050406030204" pitchFamily="18" charset="0"/>
                                    </a:rPr>
                                    <m:t>3</m:t>
                                  </m:r>
                                </m:sub>
                              </m:sSub>
                            </m:e>
                          </m:eqArr>
                        </m:e>
                      </m:d>
                      <m:r>
                        <a:rPr lang="en-US" sz="1400" i="0">
                          <a:solidFill>
                            <a:schemeClr val="tx1"/>
                          </a:solidFill>
                          <a:latin typeface="Cambria Math" panose="02040503050406030204" pitchFamily="18" charset="0"/>
                        </a:rPr>
                        <m:t>=</m:t>
                      </m:r>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1</m:t>
                                  </m:r>
                                </m:sub>
                                <m:sup>
                                  <m:r>
                                    <a:rPr lang="en-US" sz="1400" b="0" i="0" smtClean="0">
                                      <a:solidFill>
                                        <a:schemeClr val="tx1"/>
                                      </a:solidFill>
                                      <a:latin typeface="Cambria Math" panose="02040503050406030204" pitchFamily="18" charset="0"/>
                                    </a:rPr>
                                    <m:t>2</m:t>
                                  </m:r>
                                </m:sup>
                              </m:sSubSup>
                            </m:e>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2</m:t>
                                  </m:r>
                                </m:sub>
                                <m:sup>
                                  <m:r>
                                    <a:rPr lang="en-US" sz="1400" b="0" i="0" smtClean="0">
                                      <a:solidFill>
                                        <a:schemeClr val="tx1"/>
                                      </a:solidFill>
                                      <a:latin typeface="Cambria Math" panose="02040503050406030204" pitchFamily="18" charset="0"/>
                                    </a:rPr>
                                    <m:t>2</m:t>
                                  </m:r>
                                </m:sup>
                              </m:sSubSup>
                            </m:e>
                          </m:eqArr>
                        </m:e>
                      </m:d>
                    </m:oMath>
                  </m:oMathPara>
                </a14:m>
                <a:endParaRPr lang="en-US" sz="1400">
                  <a:solidFill>
                    <a:schemeClr val="tx1"/>
                  </a:solidFill>
                </a:endParaRPr>
              </a:p>
            </p:txBody>
          </p:sp>
        </mc:Choice>
        <mc:Fallback xmlns="">
          <p:sp>
            <p:nvSpPr>
              <p:cNvPr id="120" name="TextBox 119">
                <a:extLst>
                  <a:ext uri="{FF2B5EF4-FFF2-40B4-BE49-F238E27FC236}">
                    <a16:creationId xmlns:a16="http://schemas.microsoft.com/office/drawing/2014/main" id="{801B227B-EE8E-955B-BAA9-F4D011200179}"/>
                  </a:ext>
                </a:extLst>
              </p:cNvPr>
              <p:cNvSpPr txBox="1">
                <a:spLocks noRot="1" noChangeAspect="1" noMove="1" noResize="1" noEditPoints="1" noAdjustHandles="1" noChangeArrowheads="1" noChangeShapeType="1" noTextEdit="1"/>
              </p:cNvSpPr>
              <p:nvPr/>
            </p:nvSpPr>
            <p:spPr>
              <a:xfrm>
                <a:off x="9179086" y="1263630"/>
                <a:ext cx="2524684" cy="572914"/>
              </a:xfrm>
              <a:prstGeom prst="rect">
                <a:avLst/>
              </a:prstGeom>
              <a:blipFill>
                <a:blip r:embed="rId4"/>
                <a:stretch>
                  <a:fillRect b="-4255"/>
                </a:stretch>
              </a:blipFill>
            </p:spPr>
            <p:txBody>
              <a:bodyPr/>
              <a:lstStyle/>
              <a:p>
                <a:r>
                  <a:rPr lang="en-US">
                    <a:noFill/>
                  </a:rPr>
                  <a:t> </a:t>
                </a:r>
              </a:p>
            </p:txBody>
          </p:sp>
        </mc:Fallback>
      </mc:AlternateContent>
      <p:grpSp>
        <p:nvGrpSpPr>
          <p:cNvPr id="130" name="Group 129">
            <a:extLst>
              <a:ext uri="{FF2B5EF4-FFF2-40B4-BE49-F238E27FC236}">
                <a16:creationId xmlns:a16="http://schemas.microsoft.com/office/drawing/2014/main" id="{1D982FFF-7B22-EEFA-85F7-B75D43692AE8}"/>
              </a:ext>
            </a:extLst>
          </p:cNvPr>
          <p:cNvGrpSpPr/>
          <p:nvPr/>
        </p:nvGrpSpPr>
        <p:grpSpPr>
          <a:xfrm>
            <a:off x="3317850" y="994418"/>
            <a:ext cx="5556299" cy="1533289"/>
            <a:chOff x="3317850" y="994418"/>
            <a:chExt cx="5556299" cy="1533289"/>
          </a:xfrm>
        </p:grpSpPr>
        <p:grpSp>
          <p:nvGrpSpPr>
            <p:cNvPr id="117" name="Group 116">
              <a:extLst>
                <a:ext uri="{FF2B5EF4-FFF2-40B4-BE49-F238E27FC236}">
                  <a16:creationId xmlns:a16="http://schemas.microsoft.com/office/drawing/2014/main" id="{FB9E12C0-D062-4666-D69A-D0F5899ACE15}"/>
                </a:ext>
              </a:extLst>
            </p:cNvPr>
            <p:cNvGrpSpPr/>
            <p:nvPr/>
          </p:nvGrpSpPr>
          <p:grpSpPr>
            <a:xfrm>
              <a:off x="3317850" y="994418"/>
              <a:ext cx="5556299" cy="1533289"/>
              <a:chOff x="3346757" y="994418"/>
              <a:chExt cx="5556299" cy="1533289"/>
            </a:xfrm>
          </p:grpSpPr>
          <p:sp>
            <p:nvSpPr>
              <p:cNvPr id="111" name="Freeform: Shape 110">
                <a:extLst>
                  <a:ext uri="{FF2B5EF4-FFF2-40B4-BE49-F238E27FC236}">
                    <a16:creationId xmlns:a16="http://schemas.microsoft.com/office/drawing/2014/main" id="{AB329EDC-4EAD-A1B2-07B9-DA0DF3B9A91E}"/>
                  </a:ext>
                </a:extLst>
              </p:cNvPr>
              <p:cNvSpPr/>
              <p:nvPr/>
            </p:nvSpPr>
            <p:spPr>
              <a:xfrm>
                <a:off x="6145423" y="1428682"/>
                <a:ext cx="2225964" cy="249381"/>
              </a:xfrm>
              <a:custGeom>
                <a:avLst/>
                <a:gdLst>
                  <a:gd name="connsiteX0" fmla="*/ 0 w 2225964"/>
                  <a:gd name="connsiteY0" fmla="*/ 129309 h 249381"/>
                  <a:gd name="connsiteX1" fmla="*/ 175491 w 2225964"/>
                  <a:gd name="connsiteY1" fmla="*/ 120072 h 249381"/>
                  <a:gd name="connsiteX2" fmla="*/ 286327 w 2225964"/>
                  <a:gd name="connsiteY2" fmla="*/ 249381 h 249381"/>
                  <a:gd name="connsiteX3" fmla="*/ 378691 w 2225964"/>
                  <a:gd name="connsiteY3" fmla="*/ 0 h 249381"/>
                  <a:gd name="connsiteX4" fmla="*/ 471055 w 2225964"/>
                  <a:gd name="connsiteY4" fmla="*/ 240145 h 249381"/>
                  <a:gd name="connsiteX5" fmla="*/ 572655 w 2225964"/>
                  <a:gd name="connsiteY5" fmla="*/ 0 h 249381"/>
                  <a:gd name="connsiteX6" fmla="*/ 674255 w 2225964"/>
                  <a:gd name="connsiteY6" fmla="*/ 249381 h 249381"/>
                  <a:gd name="connsiteX7" fmla="*/ 794327 w 2225964"/>
                  <a:gd name="connsiteY7" fmla="*/ 0 h 249381"/>
                  <a:gd name="connsiteX8" fmla="*/ 895927 w 2225964"/>
                  <a:gd name="connsiteY8" fmla="*/ 249381 h 249381"/>
                  <a:gd name="connsiteX9" fmla="*/ 997527 w 2225964"/>
                  <a:gd name="connsiteY9" fmla="*/ 0 h 249381"/>
                  <a:gd name="connsiteX10" fmla="*/ 1089891 w 2225964"/>
                  <a:gd name="connsiteY10" fmla="*/ 249381 h 249381"/>
                  <a:gd name="connsiteX11" fmla="*/ 1200727 w 2225964"/>
                  <a:gd name="connsiteY11" fmla="*/ 0 h 249381"/>
                  <a:gd name="connsiteX12" fmla="*/ 1293091 w 2225964"/>
                  <a:gd name="connsiteY12" fmla="*/ 249381 h 249381"/>
                  <a:gd name="connsiteX13" fmla="*/ 1394691 w 2225964"/>
                  <a:gd name="connsiteY13" fmla="*/ 0 h 249381"/>
                  <a:gd name="connsiteX14" fmla="*/ 1487055 w 2225964"/>
                  <a:gd name="connsiteY14" fmla="*/ 249381 h 249381"/>
                  <a:gd name="connsiteX15" fmla="*/ 1588655 w 2225964"/>
                  <a:gd name="connsiteY15" fmla="*/ 0 h 249381"/>
                  <a:gd name="connsiteX16" fmla="*/ 1681018 w 2225964"/>
                  <a:gd name="connsiteY16" fmla="*/ 249381 h 249381"/>
                  <a:gd name="connsiteX17" fmla="*/ 1773382 w 2225964"/>
                  <a:gd name="connsiteY17" fmla="*/ 0 h 249381"/>
                  <a:gd name="connsiteX18" fmla="*/ 1847273 w 2225964"/>
                  <a:gd name="connsiteY18" fmla="*/ 249381 h 249381"/>
                  <a:gd name="connsiteX19" fmla="*/ 1930400 w 2225964"/>
                  <a:gd name="connsiteY19" fmla="*/ 0 h 249381"/>
                  <a:gd name="connsiteX20" fmla="*/ 2041236 w 2225964"/>
                  <a:gd name="connsiteY20" fmla="*/ 129309 h 249381"/>
                  <a:gd name="connsiteX21" fmla="*/ 2225964 w 2225964"/>
                  <a:gd name="connsiteY21" fmla="*/ 129309 h 24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25964" h="249381">
                    <a:moveTo>
                      <a:pt x="0" y="129309"/>
                    </a:moveTo>
                    <a:lnTo>
                      <a:pt x="175491" y="120072"/>
                    </a:lnTo>
                    <a:lnTo>
                      <a:pt x="286327" y="249381"/>
                    </a:lnTo>
                    <a:lnTo>
                      <a:pt x="378691" y="0"/>
                    </a:lnTo>
                    <a:lnTo>
                      <a:pt x="471055" y="240145"/>
                    </a:lnTo>
                    <a:lnTo>
                      <a:pt x="572655" y="0"/>
                    </a:lnTo>
                    <a:lnTo>
                      <a:pt x="674255" y="249381"/>
                    </a:lnTo>
                    <a:lnTo>
                      <a:pt x="794327" y="0"/>
                    </a:lnTo>
                    <a:lnTo>
                      <a:pt x="895927" y="249381"/>
                    </a:lnTo>
                    <a:lnTo>
                      <a:pt x="997527" y="0"/>
                    </a:lnTo>
                    <a:lnTo>
                      <a:pt x="1089891" y="249381"/>
                    </a:lnTo>
                    <a:lnTo>
                      <a:pt x="1200727" y="0"/>
                    </a:lnTo>
                    <a:lnTo>
                      <a:pt x="1293091" y="249381"/>
                    </a:lnTo>
                    <a:lnTo>
                      <a:pt x="1394691" y="0"/>
                    </a:lnTo>
                    <a:lnTo>
                      <a:pt x="1487055" y="249381"/>
                    </a:lnTo>
                    <a:lnTo>
                      <a:pt x="1588655" y="0"/>
                    </a:lnTo>
                    <a:lnTo>
                      <a:pt x="1681018" y="249381"/>
                    </a:lnTo>
                    <a:lnTo>
                      <a:pt x="1773382" y="0"/>
                    </a:lnTo>
                    <a:lnTo>
                      <a:pt x="1847273" y="249381"/>
                    </a:lnTo>
                    <a:lnTo>
                      <a:pt x="1930400" y="0"/>
                    </a:lnTo>
                    <a:lnTo>
                      <a:pt x="2041236" y="129309"/>
                    </a:lnTo>
                    <a:lnTo>
                      <a:pt x="2225964" y="129309"/>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20F3C066-034D-3C8D-26EE-577E711C6723}"/>
                  </a:ext>
                </a:extLst>
              </p:cNvPr>
              <p:cNvSpPr>
                <a:spLocks noChangeAspect="1"/>
              </p:cNvSpPr>
              <p:nvPr/>
            </p:nvSpPr>
            <p:spPr>
              <a:xfrm>
                <a:off x="8317387" y="1499372"/>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3" name="TextBox 112">
                <a:extLst>
                  <a:ext uri="{FF2B5EF4-FFF2-40B4-BE49-F238E27FC236}">
                    <a16:creationId xmlns:a16="http://schemas.microsoft.com/office/drawing/2014/main" id="{BD574166-77A5-EC0A-A028-0ABB6DE2FDB1}"/>
                  </a:ext>
                </a:extLst>
              </p:cNvPr>
              <p:cNvSpPr txBox="1"/>
              <p:nvPr/>
            </p:nvSpPr>
            <p:spPr>
              <a:xfrm>
                <a:off x="8260329" y="1122022"/>
                <a:ext cx="397164" cy="369332"/>
              </a:xfrm>
              <a:prstGeom prst="rect">
                <a:avLst/>
              </a:prstGeom>
              <a:noFill/>
            </p:spPr>
            <p:txBody>
              <a:bodyPr wrap="square">
                <a:spAutoFit/>
              </a:bodyPr>
              <a:lstStyle/>
              <a:p>
                <a:r>
                  <a:rPr lang="en-US" sz="1800" b="0">
                    <a:solidFill>
                      <a:schemeClr val="accent3"/>
                    </a:solidFill>
                  </a:rPr>
                  <a:t>3</a:t>
                </a:r>
                <a:endParaRPr lang="en-US">
                  <a:solidFill>
                    <a:schemeClr val="accent3"/>
                  </a:solidFill>
                </a:endParaRPr>
              </a:p>
            </p:txBody>
          </p:sp>
          <p:grpSp>
            <p:nvGrpSpPr>
              <p:cNvPr id="35" name="Group 34">
                <a:extLst>
                  <a:ext uri="{FF2B5EF4-FFF2-40B4-BE49-F238E27FC236}">
                    <a16:creationId xmlns:a16="http://schemas.microsoft.com/office/drawing/2014/main" id="{2E0598BA-9C3D-CA04-C5AD-E43CB596274E}"/>
                  </a:ext>
                </a:extLst>
              </p:cNvPr>
              <p:cNvGrpSpPr/>
              <p:nvPr/>
            </p:nvGrpSpPr>
            <p:grpSpPr>
              <a:xfrm>
                <a:off x="3346757" y="994418"/>
                <a:ext cx="5556299" cy="1533289"/>
                <a:chOff x="1246909" y="4729840"/>
                <a:chExt cx="5556299" cy="1533289"/>
              </a:xfrm>
            </p:grpSpPr>
            <p:grpSp>
              <p:nvGrpSpPr>
                <p:cNvPr id="31" name="Group 30">
                  <a:extLst>
                    <a:ext uri="{FF2B5EF4-FFF2-40B4-BE49-F238E27FC236}">
                      <a16:creationId xmlns:a16="http://schemas.microsoft.com/office/drawing/2014/main" id="{E832B1F2-D08F-3154-D005-8D5FD0B7EBFA}"/>
                    </a:ext>
                  </a:extLst>
                </p:cNvPr>
                <p:cNvGrpSpPr/>
                <p:nvPr/>
              </p:nvGrpSpPr>
              <p:grpSpPr>
                <a:xfrm>
                  <a:off x="1246909" y="4729840"/>
                  <a:ext cx="5556299" cy="1077842"/>
                  <a:chOff x="1246909" y="4729840"/>
                  <a:chExt cx="5556299" cy="1077842"/>
                </a:xfrm>
              </p:grpSpPr>
              <p:grpSp>
                <p:nvGrpSpPr>
                  <p:cNvPr id="13" name="Group 12">
                    <a:extLst>
                      <a:ext uri="{FF2B5EF4-FFF2-40B4-BE49-F238E27FC236}">
                        <a16:creationId xmlns:a16="http://schemas.microsoft.com/office/drawing/2014/main" id="{1CAFF495-3EFC-5D99-DE54-3C4982DDE50C}"/>
                      </a:ext>
                    </a:extLst>
                  </p:cNvPr>
                  <p:cNvGrpSpPr/>
                  <p:nvPr/>
                </p:nvGrpSpPr>
                <p:grpSpPr>
                  <a:xfrm>
                    <a:off x="1709525" y="5160819"/>
                    <a:ext cx="2387964" cy="249381"/>
                    <a:chOff x="6980102" y="3526583"/>
                    <a:chExt cx="2387964" cy="249381"/>
                  </a:xfrm>
                </p:grpSpPr>
                <p:sp>
                  <p:nvSpPr>
                    <p:cNvPr id="10" name="Freeform: Shape 9">
                      <a:extLst>
                        <a:ext uri="{FF2B5EF4-FFF2-40B4-BE49-F238E27FC236}">
                          <a16:creationId xmlns:a16="http://schemas.microsoft.com/office/drawing/2014/main" id="{B7686F40-9A27-2188-1434-A86E667A0FB6}"/>
                        </a:ext>
                      </a:extLst>
                    </p:cNvPr>
                    <p:cNvSpPr/>
                    <p:nvPr/>
                  </p:nvSpPr>
                  <p:spPr>
                    <a:xfrm>
                      <a:off x="7088102" y="3526583"/>
                      <a:ext cx="2225964" cy="249381"/>
                    </a:xfrm>
                    <a:custGeom>
                      <a:avLst/>
                      <a:gdLst>
                        <a:gd name="connsiteX0" fmla="*/ 0 w 2225964"/>
                        <a:gd name="connsiteY0" fmla="*/ 129309 h 249381"/>
                        <a:gd name="connsiteX1" fmla="*/ 175491 w 2225964"/>
                        <a:gd name="connsiteY1" fmla="*/ 120072 h 249381"/>
                        <a:gd name="connsiteX2" fmla="*/ 286327 w 2225964"/>
                        <a:gd name="connsiteY2" fmla="*/ 249381 h 249381"/>
                        <a:gd name="connsiteX3" fmla="*/ 378691 w 2225964"/>
                        <a:gd name="connsiteY3" fmla="*/ 0 h 249381"/>
                        <a:gd name="connsiteX4" fmla="*/ 471055 w 2225964"/>
                        <a:gd name="connsiteY4" fmla="*/ 240145 h 249381"/>
                        <a:gd name="connsiteX5" fmla="*/ 572655 w 2225964"/>
                        <a:gd name="connsiteY5" fmla="*/ 0 h 249381"/>
                        <a:gd name="connsiteX6" fmla="*/ 674255 w 2225964"/>
                        <a:gd name="connsiteY6" fmla="*/ 249381 h 249381"/>
                        <a:gd name="connsiteX7" fmla="*/ 794327 w 2225964"/>
                        <a:gd name="connsiteY7" fmla="*/ 0 h 249381"/>
                        <a:gd name="connsiteX8" fmla="*/ 895927 w 2225964"/>
                        <a:gd name="connsiteY8" fmla="*/ 249381 h 249381"/>
                        <a:gd name="connsiteX9" fmla="*/ 997527 w 2225964"/>
                        <a:gd name="connsiteY9" fmla="*/ 0 h 249381"/>
                        <a:gd name="connsiteX10" fmla="*/ 1089891 w 2225964"/>
                        <a:gd name="connsiteY10" fmla="*/ 249381 h 249381"/>
                        <a:gd name="connsiteX11" fmla="*/ 1200727 w 2225964"/>
                        <a:gd name="connsiteY11" fmla="*/ 0 h 249381"/>
                        <a:gd name="connsiteX12" fmla="*/ 1293091 w 2225964"/>
                        <a:gd name="connsiteY12" fmla="*/ 249381 h 249381"/>
                        <a:gd name="connsiteX13" fmla="*/ 1394691 w 2225964"/>
                        <a:gd name="connsiteY13" fmla="*/ 0 h 249381"/>
                        <a:gd name="connsiteX14" fmla="*/ 1487055 w 2225964"/>
                        <a:gd name="connsiteY14" fmla="*/ 249381 h 249381"/>
                        <a:gd name="connsiteX15" fmla="*/ 1588655 w 2225964"/>
                        <a:gd name="connsiteY15" fmla="*/ 0 h 249381"/>
                        <a:gd name="connsiteX16" fmla="*/ 1681018 w 2225964"/>
                        <a:gd name="connsiteY16" fmla="*/ 249381 h 249381"/>
                        <a:gd name="connsiteX17" fmla="*/ 1773382 w 2225964"/>
                        <a:gd name="connsiteY17" fmla="*/ 0 h 249381"/>
                        <a:gd name="connsiteX18" fmla="*/ 1847273 w 2225964"/>
                        <a:gd name="connsiteY18" fmla="*/ 249381 h 249381"/>
                        <a:gd name="connsiteX19" fmla="*/ 1930400 w 2225964"/>
                        <a:gd name="connsiteY19" fmla="*/ 0 h 249381"/>
                        <a:gd name="connsiteX20" fmla="*/ 2041236 w 2225964"/>
                        <a:gd name="connsiteY20" fmla="*/ 129309 h 249381"/>
                        <a:gd name="connsiteX21" fmla="*/ 2225964 w 2225964"/>
                        <a:gd name="connsiteY21" fmla="*/ 129309 h 24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25964" h="249381">
                          <a:moveTo>
                            <a:pt x="0" y="129309"/>
                          </a:moveTo>
                          <a:lnTo>
                            <a:pt x="175491" y="120072"/>
                          </a:lnTo>
                          <a:lnTo>
                            <a:pt x="286327" y="249381"/>
                          </a:lnTo>
                          <a:lnTo>
                            <a:pt x="378691" y="0"/>
                          </a:lnTo>
                          <a:lnTo>
                            <a:pt x="471055" y="240145"/>
                          </a:lnTo>
                          <a:lnTo>
                            <a:pt x="572655" y="0"/>
                          </a:lnTo>
                          <a:lnTo>
                            <a:pt x="674255" y="249381"/>
                          </a:lnTo>
                          <a:lnTo>
                            <a:pt x="794327" y="0"/>
                          </a:lnTo>
                          <a:lnTo>
                            <a:pt x="895927" y="249381"/>
                          </a:lnTo>
                          <a:lnTo>
                            <a:pt x="997527" y="0"/>
                          </a:lnTo>
                          <a:lnTo>
                            <a:pt x="1089891" y="249381"/>
                          </a:lnTo>
                          <a:lnTo>
                            <a:pt x="1200727" y="0"/>
                          </a:lnTo>
                          <a:lnTo>
                            <a:pt x="1293091" y="249381"/>
                          </a:lnTo>
                          <a:lnTo>
                            <a:pt x="1394691" y="0"/>
                          </a:lnTo>
                          <a:lnTo>
                            <a:pt x="1487055" y="249381"/>
                          </a:lnTo>
                          <a:lnTo>
                            <a:pt x="1588655" y="0"/>
                          </a:lnTo>
                          <a:lnTo>
                            <a:pt x="1681018" y="249381"/>
                          </a:lnTo>
                          <a:lnTo>
                            <a:pt x="1773382" y="0"/>
                          </a:lnTo>
                          <a:lnTo>
                            <a:pt x="1847273" y="249381"/>
                          </a:lnTo>
                          <a:lnTo>
                            <a:pt x="1930400" y="0"/>
                          </a:lnTo>
                          <a:lnTo>
                            <a:pt x="2041236" y="129309"/>
                          </a:lnTo>
                          <a:lnTo>
                            <a:pt x="2225964" y="129309"/>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2B0DC6D-F3D9-4607-DEA6-BE7C9C8425C2}"/>
                        </a:ext>
                      </a:extLst>
                    </p:cNvPr>
                    <p:cNvSpPr>
                      <a:spLocks noChangeAspect="1"/>
                    </p:cNvSpPr>
                    <p:nvPr/>
                  </p:nvSpPr>
                  <p:spPr>
                    <a:xfrm>
                      <a:off x="9260066" y="3597273"/>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3A09FF3-C18D-7981-72F2-6CCE40541C38}"/>
                        </a:ext>
                      </a:extLst>
                    </p:cNvPr>
                    <p:cNvSpPr>
                      <a:spLocks noChangeAspect="1"/>
                    </p:cNvSpPr>
                    <p:nvPr/>
                  </p:nvSpPr>
                  <p:spPr>
                    <a:xfrm>
                      <a:off x="6980102" y="360326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cxnSp>
                <p:nvCxnSpPr>
                  <p:cNvPr id="19" name="Straight Arrow Connector 18">
                    <a:extLst>
                      <a:ext uri="{FF2B5EF4-FFF2-40B4-BE49-F238E27FC236}">
                        <a16:creationId xmlns:a16="http://schemas.microsoft.com/office/drawing/2014/main" id="{F83EDCE7-FF58-7100-A448-E9E53128BDC9}"/>
                      </a:ext>
                    </a:extLst>
                  </p:cNvPr>
                  <p:cNvCxnSpPr/>
                  <p:nvPr/>
                </p:nvCxnSpPr>
                <p:spPr>
                  <a:xfrm>
                    <a:off x="1246909" y="5285509"/>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9AEF12E-5BB1-8A2D-B74C-FB52D97E2FF1}"/>
                      </a:ext>
                    </a:extLst>
                  </p:cNvPr>
                  <p:cNvCxnSpPr>
                    <a:cxnSpLocks/>
                  </p:cNvCxnSpPr>
                  <p:nvPr/>
                </p:nvCxnSpPr>
                <p:spPr>
                  <a:xfrm>
                    <a:off x="6340592" y="5296813"/>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12CECAC-C6A2-1BE1-1E6D-3D09073CD38B}"/>
                      </a:ext>
                    </a:extLst>
                  </p:cNvPr>
                  <p:cNvSpPr txBox="1"/>
                  <p:nvPr/>
                </p:nvSpPr>
                <p:spPr>
                  <a:xfrm>
                    <a:off x="1668589" y="4874169"/>
                    <a:ext cx="397164" cy="369332"/>
                  </a:xfrm>
                  <a:prstGeom prst="rect">
                    <a:avLst/>
                  </a:prstGeom>
                  <a:noFill/>
                </p:spPr>
                <p:txBody>
                  <a:bodyPr wrap="square">
                    <a:spAutoFit/>
                  </a:bodyPr>
                  <a:lstStyle/>
                  <a:p>
                    <a:r>
                      <a:rPr lang="en-US" sz="1800" b="0">
                        <a:solidFill>
                          <a:schemeClr val="accent3"/>
                        </a:solidFill>
                      </a:rPr>
                      <a:t>1</a:t>
                    </a:r>
                    <a:endParaRPr lang="en-US">
                      <a:solidFill>
                        <a:schemeClr val="accent3"/>
                      </a:solidFill>
                    </a:endParaRPr>
                  </a:p>
                </p:txBody>
              </p:sp>
              <p:sp>
                <p:nvSpPr>
                  <p:cNvPr id="25" name="TextBox 24">
                    <a:extLst>
                      <a:ext uri="{FF2B5EF4-FFF2-40B4-BE49-F238E27FC236}">
                        <a16:creationId xmlns:a16="http://schemas.microsoft.com/office/drawing/2014/main" id="{98389792-DAEA-CB5D-981E-5C86304AA9E1}"/>
                      </a:ext>
                    </a:extLst>
                  </p:cNvPr>
                  <p:cNvSpPr txBox="1"/>
                  <p:nvPr/>
                </p:nvSpPr>
                <p:spPr>
                  <a:xfrm>
                    <a:off x="3932431" y="4854159"/>
                    <a:ext cx="397164" cy="369332"/>
                  </a:xfrm>
                  <a:prstGeom prst="rect">
                    <a:avLst/>
                  </a:prstGeom>
                  <a:noFill/>
                </p:spPr>
                <p:txBody>
                  <a:bodyPr wrap="square">
                    <a:spAutoFit/>
                  </a:bodyPr>
                  <a:lstStyle/>
                  <a:p>
                    <a:r>
                      <a:rPr lang="en-US" sz="1800" b="0">
                        <a:solidFill>
                          <a:schemeClr val="accent3"/>
                        </a:solidFill>
                      </a:rPr>
                      <a:t>2</a:t>
                    </a:r>
                    <a:endParaRPr lang="en-US">
                      <a:solidFill>
                        <a:schemeClr val="accent3"/>
                      </a:solidFill>
                    </a:endParaRPr>
                  </a:p>
                </p:txBody>
              </p:sp>
              <p:sp>
                <p:nvSpPr>
                  <p:cNvPr id="26" name="TextBox 25">
                    <a:extLst>
                      <a:ext uri="{FF2B5EF4-FFF2-40B4-BE49-F238E27FC236}">
                        <a16:creationId xmlns:a16="http://schemas.microsoft.com/office/drawing/2014/main" id="{5156FD78-2712-462F-66AE-88E7150A1749}"/>
                      </a:ext>
                    </a:extLst>
                  </p:cNvPr>
                  <p:cNvSpPr txBox="1"/>
                  <p:nvPr/>
                </p:nvSpPr>
                <p:spPr>
                  <a:xfrm>
                    <a:off x="2800510" y="4729840"/>
                    <a:ext cx="397164" cy="369332"/>
                  </a:xfrm>
                  <a:prstGeom prst="rect">
                    <a:avLst/>
                  </a:prstGeom>
                  <a:noFill/>
                </p:spPr>
                <p:txBody>
                  <a:bodyPr wrap="square">
                    <a:spAutoFit/>
                  </a:bodyPr>
                  <a:lstStyle/>
                  <a:p>
                    <a:r>
                      <a:rPr lang="en-US" sz="1800" b="0" i="1"/>
                      <a:t>k</a:t>
                    </a:r>
                    <a:r>
                      <a:rPr lang="en-US" sz="1800" b="0" i="1" baseline="-25000"/>
                      <a:t>1</a:t>
                    </a:r>
                    <a:endParaRPr lang="en-US" i="1" baseline="-25000"/>
                  </a:p>
                </p:txBody>
              </p:sp>
              <p:sp>
                <p:nvSpPr>
                  <p:cNvPr id="28" name="TextBox 27">
                    <a:extLst>
                      <a:ext uri="{FF2B5EF4-FFF2-40B4-BE49-F238E27FC236}">
                        <a16:creationId xmlns:a16="http://schemas.microsoft.com/office/drawing/2014/main" id="{E2E8AFE2-A816-BADC-DA3B-BA94A00D8700}"/>
                      </a:ext>
                    </a:extLst>
                  </p:cNvPr>
                  <p:cNvSpPr txBox="1"/>
                  <p:nvPr/>
                </p:nvSpPr>
                <p:spPr>
                  <a:xfrm>
                    <a:off x="1499914" y="5438350"/>
                    <a:ext cx="789820"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1 </a:t>
                    </a:r>
                    <a:r>
                      <a:rPr lang="en-US" sz="1800" b="0" i="1"/>
                      <a:t>,</a:t>
                    </a:r>
                    <a:r>
                      <a:rPr lang="en-US" sz="1800" b="0" i="1">
                        <a:solidFill>
                          <a:schemeClr val="tx2"/>
                        </a:solidFill>
                      </a:rPr>
                      <a:t> </a:t>
                    </a:r>
                    <a:r>
                      <a:rPr lang="en-US" sz="1800" b="0" i="1">
                        <a:solidFill>
                          <a:srgbClr val="FF0000"/>
                        </a:solidFill>
                      </a:rPr>
                      <a:t>F</a:t>
                    </a:r>
                    <a:r>
                      <a:rPr lang="en-US" sz="1800" b="0" i="1" baseline="-25000">
                        <a:solidFill>
                          <a:srgbClr val="FF0000"/>
                        </a:solidFill>
                      </a:rPr>
                      <a:t>1</a:t>
                    </a:r>
                    <a:endParaRPr lang="en-US" i="1" baseline="-25000">
                      <a:solidFill>
                        <a:srgbClr val="FF0000"/>
                      </a:solidFill>
                    </a:endParaRPr>
                  </a:p>
                </p:txBody>
              </p:sp>
            </p:grpSp>
            <p:cxnSp>
              <p:nvCxnSpPr>
                <p:cNvPr id="33" name="Straight Arrow Connector 32">
                  <a:extLst>
                    <a:ext uri="{FF2B5EF4-FFF2-40B4-BE49-F238E27FC236}">
                      <a16:creationId xmlns:a16="http://schemas.microsoft.com/office/drawing/2014/main" id="{4B759B42-D702-F885-EB63-0C157AF820BD}"/>
                    </a:ext>
                  </a:extLst>
                </p:cNvPr>
                <p:cNvCxnSpPr/>
                <p:nvPr/>
              </p:nvCxnSpPr>
              <p:spPr>
                <a:xfrm>
                  <a:off x="3501743" y="5936806"/>
                  <a:ext cx="119149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C12D4518-653C-D321-FBC2-647A256EDE48}"/>
                    </a:ext>
                  </a:extLst>
                </p:cNvPr>
                <p:cNvSpPr txBox="1"/>
                <p:nvPr/>
              </p:nvSpPr>
              <p:spPr>
                <a:xfrm>
                  <a:off x="3964359" y="5893797"/>
                  <a:ext cx="284052" cy="369332"/>
                </a:xfrm>
                <a:prstGeom prst="rect">
                  <a:avLst/>
                </a:prstGeom>
                <a:noFill/>
                <a:ln>
                  <a:noFill/>
                </a:ln>
              </p:spPr>
              <p:txBody>
                <a:bodyPr wrap="none" rtlCol="0">
                  <a:spAutoFit/>
                </a:bodyPr>
                <a:lstStyle/>
                <a:p>
                  <a:r>
                    <a:rPr lang="en-US"/>
                    <a:t>x</a:t>
                  </a:r>
                </a:p>
              </p:txBody>
            </p:sp>
          </p:grpSp>
          <p:sp>
            <p:nvSpPr>
              <p:cNvPr id="114" name="TextBox 113">
                <a:extLst>
                  <a:ext uri="{FF2B5EF4-FFF2-40B4-BE49-F238E27FC236}">
                    <a16:creationId xmlns:a16="http://schemas.microsoft.com/office/drawing/2014/main" id="{F9239B1F-F92F-CEE4-6F8D-E238A6083C0A}"/>
                  </a:ext>
                </a:extLst>
              </p:cNvPr>
              <p:cNvSpPr txBox="1"/>
              <p:nvPr/>
            </p:nvSpPr>
            <p:spPr>
              <a:xfrm>
                <a:off x="7161932" y="1017391"/>
                <a:ext cx="397164" cy="369332"/>
              </a:xfrm>
              <a:prstGeom prst="rect">
                <a:avLst/>
              </a:prstGeom>
              <a:noFill/>
            </p:spPr>
            <p:txBody>
              <a:bodyPr wrap="square">
                <a:spAutoFit/>
              </a:bodyPr>
              <a:lstStyle/>
              <a:p>
                <a:r>
                  <a:rPr lang="en-US" sz="1800" b="0" i="1"/>
                  <a:t>k</a:t>
                </a:r>
                <a:r>
                  <a:rPr lang="en-US" sz="1800" b="0" i="1" baseline="-25000"/>
                  <a:t>2</a:t>
                </a:r>
                <a:endParaRPr lang="en-US" i="1" baseline="-25000"/>
              </a:p>
            </p:txBody>
          </p:sp>
          <p:sp>
            <p:nvSpPr>
              <p:cNvPr id="115" name="TextBox 114">
                <a:extLst>
                  <a:ext uri="{FF2B5EF4-FFF2-40B4-BE49-F238E27FC236}">
                    <a16:creationId xmlns:a16="http://schemas.microsoft.com/office/drawing/2014/main" id="{F4AAEE40-3C09-05F4-A841-C94ECBB8D68E}"/>
                  </a:ext>
                </a:extLst>
              </p:cNvPr>
              <p:cNvSpPr txBox="1"/>
              <p:nvPr/>
            </p:nvSpPr>
            <p:spPr>
              <a:xfrm>
                <a:off x="5835951" y="1702928"/>
                <a:ext cx="789820"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2 </a:t>
                </a:r>
                <a:r>
                  <a:rPr lang="en-US" sz="1800" b="0" i="1"/>
                  <a:t>, </a:t>
                </a:r>
                <a:r>
                  <a:rPr lang="en-US" sz="1800" b="0" i="1">
                    <a:solidFill>
                      <a:srgbClr val="FF0000"/>
                    </a:solidFill>
                  </a:rPr>
                  <a:t>F</a:t>
                </a:r>
                <a:r>
                  <a:rPr lang="en-US" sz="1800" b="0" i="1" baseline="-25000">
                    <a:solidFill>
                      <a:srgbClr val="FF0000"/>
                    </a:solidFill>
                  </a:rPr>
                  <a:t>2</a:t>
                </a:r>
                <a:endParaRPr lang="en-US" i="1" baseline="-25000">
                  <a:solidFill>
                    <a:srgbClr val="FF0000"/>
                  </a:solidFill>
                </a:endParaRPr>
              </a:p>
            </p:txBody>
          </p:sp>
          <p:sp>
            <p:nvSpPr>
              <p:cNvPr id="116" name="TextBox 115">
                <a:extLst>
                  <a:ext uri="{FF2B5EF4-FFF2-40B4-BE49-F238E27FC236}">
                    <a16:creationId xmlns:a16="http://schemas.microsoft.com/office/drawing/2014/main" id="{57B6A68A-108B-83E1-D47D-0F47783F333D}"/>
                  </a:ext>
                </a:extLst>
              </p:cNvPr>
              <p:cNvSpPr txBox="1"/>
              <p:nvPr/>
            </p:nvSpPr>
            <p:spPr>
              <a:xfrm>
                <a:off x="8030477" y="1702928"/>
                <a:ext cx="705524"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3 </a:t>
                </a:r>
                <a:r>
                  <a:rPr lang="en-US" sz="1800" b="0" i="1"/>
                  <a:t>, </a:t>
                </a:r>
                <a:r>
                  <a:rPr lang="en-US" sz="1800" b="0" i="1">
                    <a:solidFill>
                      <a:srgbClr val="FF0000"/>
                    </a:solidFill>
                  </a:rPr>
                  <a:t>F</a:t>
                </a:r>
                <a:r>
                  <a:rPr lang="en-US" sz="1800" b="0" i="1" baseline="-25000">
                    <a:solidFill>
                      <a:srgbClr val="FF0000"/>
                    </a:solidFill>
                  </a:rPr>
                  <a:t>3</a:t>
                </a:r>
                <a:endParaRPr lang="en-US" i="1" baseline="-25000">
                  <a:solidFill>
                    <a:srgbClr val="FF0000"/>
                  </a:solidFill>
                </a:endParaRPr>
              </a:p>
            </p:txBody>
          </p:sp>
        </p:grpSp>
        <p:cxnSp>
          <p:nvCxnSpPr>
            <p:cNvPr id="129" name="Straight Arrow Connector 128">
              <a:extLst>
                <a:ext uri="{FF2B5EF4-FFF2-40B4-BE49-F238E27FC236}">
                  <a16:creationId xmlns:a16="http://schemas.microsoft.com/office/drawing/2014/main" id="{E59D2209-63A9-3B9D-90BF-8245247D6804}"/>
                </a:ext>
              </a:extLst>
            </p:cNvPr>
            <p:cNvCxnSpPr>
              <a:cxnSpLocks/>
            </p:cNvCxnSpPr>
            <p:nvPr/>
          </p:nvCxnSpPr>
          <p:spPr>
            <a:xfrm>
              <a:off x="6169228" y="1552155"/>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70" name="TextBox 169">
                <a:extLst>
                  <a:ext uri="{FF2B5EF4-FFF2-40B4-BE49-F238E27FC236}">
                    <a16:creationId xmlns:a16="http://schemas.microsoft.com/office/drawing/2014/main" id="{CF760CD0-DA02-3175-DBB5-D4F29BFDBA73}"/>
                  </a:ext>
                </a:extLst>
              </p:cNvPr>
              <p:cNvSpPr txBox="1"/>
              <p:nvPr/>
            </p:nvSpPr>
            <p:spPr>
              <a:xfrm>
                <a:off x="290355" y="4282290"/>
                <a:ext cx="4628753" cy="55335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1600" smtClean="0">
                          <a:solidFill>
                            <a:schemeClr val="tx1"/>
                          </a:solidFill>
                          <a:latin typeface="Cambria Math" panose="02040503050406030204" pitchFamily="18" charset="0"/>
                        </a:rPr>
                        <m:t>U</m:t>
                      </m:r>
                      <m:r>
                        <a:rPr lang="en-US" sz="1600" i="0">
                          <a:solidFill>
                            <a:schemeClr val="tx1"/>
                          </a:solidFill>
                          <a:latin typeface="Cambria Math" panose="02040503050406030204" pitchFamily="18" charset="0"/>
                        </a:rPr>
                        <m:t>=</m:t>
                      </m:r>
                      <m:f>
                        <m:fPr>
                          <m:ctrlPr>
                            <a:rPr lang="en-US" sz="1600" i="1">
                              <a:solidFill>
                                <a:schemeClr val="tx1"/>
                              </a:solidFill>
                              <a:latin typeface="Cambria Math" panose="02040503050406030204" pitchFamily="18" charset="0"/>
                            </a:rPr>
                          </m:ctrlPr>
                        </m:fPr>
                        <m:num>
                          <m:r>
                            <a:rPr lang="en-US" sz="1600" i="0">
                              <a:solidFill>
                                <a:schemeClr val="tx1"/>
                              </a:solidFill>
                              <a:latin typeface="Cambria Math" panose="02040503050406030204" pitchFamily="18" charset="0"/>
                            </a:rPr>
                            <m:t>1</m:t>
                          </m:r>
                        </m:num>
                        <m:den>
                          <m:r>
                            <a:rPr lang="en-US" sz="1600" i="0">
                              <a:solidFill>
                                <a:schemeClr val="tx1"/>
                              </a:solidFill>
                              <a:latin typeface="Cambria Math" panose="02040503050406030204" pitchFamily="18" charset="0"/>
                            </a:rPr>
                            <m:t>2</m:t>
                          </m:r>
                        </m:den>
                      </m:f>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Δ</m:t>
                          </m:r>
                        </m:e>
                        <m:sub>
                          <m:r>
                            <a:rPr lang="en-US" sz="1600" i="1">
                              <a:latin typeface="Cambria Math" panose="02040503050406030204" pitchFamily="18" charset="0"/>
                            </a:rPr>
                            <m:t>1</m:t>
                          </m:r>
                        </m:sub>
                        <m:sup>
                          <m:r>
                            <a:rPr lang="en-US" sz="1600" i="1">
                              <a:latin typeface="Cambria Math" panose="02040503050406030204" pitchFamily="18" charset="0"/>
                            </a:rPr>
                            <m:t>2</m:t>
                          </m:r>
                        </m:sup>
                      </m:sSubSup>
                      <m:r>
                        <a:rPr lang="en-US" sz="1600" i="0">
                          <a:solidFill>
                            <a:schemeClr val="tx1"/>
                          </a:solidFill>
                          <a:latin typeface="Cambria Math" panose="02040503050406030204" pitchFamily="18" charset="0"/>
                        </a:rPr>
                        <m:t>+</m:t>
                      </m:r>
                      <m:f>
                        <m:fPr>
                          <m:ctrlPr>
                            <a:rPr lang="en-US" sz="1600" i="1">
                              <a:solidFill>
                                <a:schemeClr val="tx1"/>
                              </a:solidFill>
                              <a:latin typeface="Cambria Math" panose="02040503050406030204" pitchFamily="18" charset="0"/>
                            </a:rPr>
                          </m:ctrlPr>
                        </m:fPr>
                        <m:num>
                          <m:r>
                            <a:rPr lang="en-US" sz="1600" i="0">
                              <a:solidFill>
                                <a:schemeClr val="tx1"/>
                              </a:solidFill>
                              <a:latin typeface="Cambria Math" panose="02040503050406030204" pitchFamily="18" charset="0"/>
                            </a:rPr>
                            <m:t>1</m:t>
                          </m:r>
                        </m:num>
                        <m:den>
                          <m:r>
                            <a:rPr lang="en-US" sz="1600" i="0">
                              <a:solidFill>
                                <a:schemeClr val="tx1"/>
                              </a:solidFill>
                              <a:latin typeface="Cambria Math" panose="02040503050406030204" pitchFamily="18" charset="0"/>
                            </a:rPr>
                            <m:t>2</m:t>
                          </m:r>
                        </m:den>
                      </m:f>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Δ</m:t>
                          </m:r>
                        </m:e>
                        <m:sub>
                          <m:r>
                            <a:rPr lang="en-US" sz="1600" b="0" i="1" smtClean="0">
                              <a:latin typeface="Cambria Math" panose="02040503050406030204" pitchFamily="18" charset="0"/>
                            </a:rPr>
                            <m:t>2</m:t>
                          </m:r>
                        </m:sub>
                        <m:sup>
                          <m:r>
                            <a:rPr lang="en-US" sz="1600" i="1">
                              <a:latin typeface="Cambria Math" panose="02040503050406030204" pitchFamily="18" charset="0"/>
                            </a:rPr>
                            <m:t>2</m:t>
                          </m:r>
                        </m:sup>
                      </m:sSubSup>
                      <m:r>
                        <a:rPr lang="en-US" sz="1600" i="0">
                          <a:solidFill>
                            <a:schemeClr val="tx1"/>
                          </a:solidFill>
                          <a:latin typeface="Cambria Math" panose="02040503050406030204" pitchFamily="18" charset="0"/>
                        </a:rPr>
                        <m:t>=</m:t>
                      </m:r>
                      <m:f>
                        <m:fPr>
                          <m:ctrlPr>
                            <a:rPr lang="en-US" sz="1600" i="1">
                              <a:solidFill>
                                <a:schemeClr val="tx1"/>
                              </a:solidFill>
                              <a:latin typeface="Cambria Math" panose="02040503050406030204" pitchFamily="18" charset="0"/>
                            </a:rPr>
                          </m:ctrlPr>
                        </m:fPr>
                        <m:num>
                          <m:r>
                            <a:rPr lang="en-US" sz="1600" i="0">
                              <a:solidFill>
                                <a:schemeClr val="tx1"/>
                              </a:solidFill>
                              <a:latin typeface="Cambria Math" panose="02040503050406030204" pitchFamily="18" charset="0"/>
                            </a:rPr>
                            <m:t>1</m:t>
                          </m:r>
                        </m:num>
                        <m:den>
                          <m:r>
                            <a:rPr lang="en-US" sz="1600" i="0">
                              <a:solidFill>
                                <a:schemeClr val="tx1"/>
                              </a:solidFill>
                              <a:latin typeface="Cambria Math" panose="02040503050406030204" pitchFamily="18" charset="0"/>
                            </a:rPr>
                            <m:t>2</m:t>
                          </m:r>
                        </m:den>
                      </m:f>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Δ</m:t>
                          </m:r>
                        </m:e>
                        <m:sub>
                          <m:r>
                            <a:rPr lang="en-US" sz="1600" i="1">
                              <a:latin typeface="Cambria Math" panose="02040503050406030204" pitchFamily="18" charset="0"/>
                            </a:rPr>
                            <m:t>1</m:t>
                          </m:r>
                        </m:sub>
                        <m:sup>
                          <m:r>
                            <a:rPr lang="en-US" sz="1600" b="0" i="1" smtClean="0">
                              <a:latin typeface="Cambria Math" panose="02040503050406030204" pitchFamily="18" charset="0"/>
                            </a:rPr>
                            <m:t>𝑇</m:t>
                          </m:r>
                        </m:sup>
                      </m:sSubSup>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sSub>
                        <m:sSubPr>
                          <m:ctrlPr>
                            <a:rPr lang="en-US" sz="1600" i="1">
                              <a:solidFill>
                                <a:schemeClr val="tx1"/>
                              </a:solidFill>
                              <a:latin typeface="Cambria Math" panose="02040503050406030204" pitchFamily="18" charset="0"/>
                            </a:rPr>
                          </m:ctrlPr>
                        </m:sSubPr>
                        <m:e>
                          <m:r>
                            <m:rPr>
                              <m:sty m:val="p"/>
                            </m:rPr>
                            <a:rPr lang="en-US" sz="1600" i="0">
                              <a:solidFill>
                                <a:schemeClr val="tx1"/>
                              </a:solidFill>
                              <a:latin typeface="Cambria Math" panose="02040503050406030204" pitchFamily="18" charset="0"/>
                            </a:rPr>
                            <m:t>Δ</m:t>
                          </m:r>
                        </m:e>
                        <m:sub>
                          <m:r>
                            <a:rPr lang="en-US" sz="1600" i="0">
                              <a:solidFill>
                                <a:schemeClr val="tx1"/>
                              </a:solidFill>
                              <a:latin typeface="Cambria Math" panose="02040503050406030204" pitchFamily="18" charset="0"/>
                            </a:rPr>
                            <m:t>1</m:t>
                          </m:r>
                        </m:sub>
                      </m:sSub>
                      <m:r>
                        <a:rPr lang="en-US" sz="1600" i="0">
                          <a:solidFill>
                            <a:schemeClr val="tx1"/>
                          </a:solidFill>
                          <a:latin typeface="Cambria Math" panose="02040503050406030204" pitchFamily="18" charset="0"/>
                        </a:rPr>
                        <m:t>+</m:t>
                      </m:r>
                      <m:f>
                        <m:fPr>
                          <m:ctrlPr>
                            <a:rPr lang="en-US" sz="1600" i="1">
                              <a:solidFill>
                                <a:schemeClr val="tx1"/>
                              </a:solidFill>
                              <a:latin typeface="Cambria Math" panose="02040503050406030204" pitchFamily="18" charset="0"/>
                            </a:rPr>
                          </m:ctrlPr>
                        </m:fPr>
                        <m:num>
                          <m:r>
                            <a:rPr lang="en-US" sz="1600" i="0">
                              <a:solidFill>
                                <a:schemeClr val="tx1"/>
                              </a:solidFill>
                              <a:latin typeface="Cambria Math" panose="02040503050406030204" pitchFamily="18" charset="0"/>
                            </a:rPr>
                            <m:t>1</m:t>
                          </m:r>
                        </m:num>
                        <m:den>
                          <m:r>
                            <a:rPr lang="en-US" sz="1600" i="0">
                              <a:solidFill>
                                <a:schemeClr val="tx1"/>
                              </a:solidFill>
                              <a:latin typeface="Cambria Math" panose="02040503050406030204" pitchFamily="18" charset="0"/>
                            </a:rPr>
                            <m:t>2</m:t>
                          </m:r>
                        </m:den>
                      </m:f>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Δ</m:t>
                          </m:r>
                        </m:e>
                        <m:sub>
                          <m:r>
                            <a:rPr lang="en-US" sz="1600" b="0" i="1" smtClean="0">
                              <a:latin typeface="Cambria Math" panose="02040503050406030204" pitchFamily="18" charset="0"/>
                            </a:rPr>
                            <m:t>2</m:t>
                          </m:r>
                        </m:sub>
                        <m:sup>
                          <m:r>
                            <a:rPr lang="en-US" sz="1600" b="0" i="1" smtClean="0">
                              <a:latin typeface="Cambria Math" panose="02040503050406030204" pitchFamily="18" charset="0"/>
                            </a:rPr>
                            <m:t>𝑇</m:t>
                          </m:r>
                        </m:sup>
                      </m:sSubSup>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sSub>
                        <m:sSubPr>
                          <m:ctrlPr>
                            <a:rPr lang="en-US" sz="1600" i="1">
                              <a:solidFill>
                                <a:schemeClr val="tx1"/>
                              </a:solidFill>
                              <a:latin typeface="Cambria Math" panose="02040503050406030204" pitchFamily="18" charset="0"/>
                            </a:rPr>
                          </m:ctrlPr>
                        </m:sSubPr>
                        <m:e>
                          <m:r>
                            <m:rPr>
                              <m:sty m:val="p"/>
                            </m:rPr>
                            <a:rPr lang="en-US" sz="1600" i="0">
                              <a:solidFill>
                                <a:schemeClr val="tx1"/>
                              </a:solidFill>
                              <a:latin typeface="Cambria Math" panose="02040503050406030204" pitchFamily="18" charset="0"/>
                            </a:rPr>
                            <m:t>Δ</m:t>
                          </m:r>
                        </m:e>
                        <m:sub>
                          <m:r>
                            <a:rPr lang="en-US" sz="1600" i="0">
                              <a:solidFill>
                                <a:schemeClr val="tx1"/>
                              </a:solidFill>
                              <a:latin typeface="Cambria Math" panose="02040503050406030204" pitchFamily="18" charset="0"/>
                            </a:rPr>
                            <m:t>2</m:t>
                          </m:r>
                        </m:sub>
                      </m:sSub>
                    </m:oMath>
                  </m:oMathPara>
                </a14:m>
                <a:endParaRPr lang="en-US" sz="1600">
                  <a:solidFill>
                    <a:schemeClr val="tx1"/>
                  </a:solidFill>
                </a:endParaRPr>
              </a:p>
            </p:txBody>
          </p:sp>
        </mc:Choice>
        <mc:Fallback xmlns="">
          <p:sp>
            <p:nvSpPr>
              <p:cNvPr id="170" name="TextBox 169">
                <a:extLst>
                  <a:ext uri="{FF2B5EF4-FFF2-40B4-BE49-F238E27FC236}">
                    <a16:creationId xmlns:a16="http://schemas.microsoft.com/office/drawing/2014/main" id="{CF760CD0-DA02-3175-DBB5-D4F29BFDBA73}"/>
                  </a:ext>
                </a:extLst>
              </p:cNvPr>
              <p:cNvSpPr txBox="1">
                <a:spLocks noRot="1" noChangeAspect="1" noMove="1" noResize="1" noEditPoints="1" noAdjustHandles="1" noChangeArrowheads="1" noChangeShapeType="1" noTextEdit="1"/>
              </p:cNvSpPr>
              <p:nvPr/>
            </p:nvSpPr>
            <p:spPr>
              <a:xfrm>
                <a:off x="290355" y="4282290"/>
                <a:ext cx="4628753" cy="553357"/>
              </a:xfrm>
              <a:prstGeom prst="rect">
                <a:avLst/>
              </a:prstGeom>
              <a:blipFill>
                <a:blip r:embed="rId5"/>
                <a:stretch>
                  <a:fillRect/>
                </a:stretch>
              </a:blipFill>
            </p:spPr>
            <p:txBody>
              <a:bodyPr/>
              <a:lstStyle/>
              <a:p>
                <a:r>
                  <a:rPr lang="en-US">
                    <a:noFill/>
                  </a:rPr>
                  <a:t> </a:t>
                </a:r>
              </a:p>
            </p:txBody>
          </p:sp>
        </mc:Fallback>
      </mc:AlternateContent>
      <p:sp>
        <p:nvSpPr>
          <p:cNvPr id="173" name="TextBox 172">
            <a:extLst>
              <a:ext uri="{FF2B5EF4-FFF2-40B4-BE49-F238E27FC236}">
                <a16:creationId xmlns:a16="http://schemas.microsoft.com/office/drawing/2014/main" id="{34DB55C8-8D81-B00C-7A35-3C4D8C74DBDE}"/>
              </a:ext>
            </a:extLst>
          </p:cNvPr>
          <p:cNvSpPr txBox="1"/>
          <p:nvPr/>
        </p:nvSpPr>
        <p:spPr>
          <a:xfrm>
            <a:off x="283141" y="3343938"/>
            <a:ext cx="4397240" cy="923330"/>
          </a:xfrm>
          <a:prstGeom prst="rect">
            <a:avLst/>
          </a:prstGeom>
          <a:noFill/>
        </p:spPr>
        <p:txBody>
          <a:bodyPr wrap="square" rtlCol="0">
            <a:spAutoFit/>
          </a:bodyPr>
          <a:lstStyle/>
          <a:p>
            <a:r>
              <a:rPr lang="en-US"/>
              <a:t>The principal of minimum potential energy is considered with the </a:t>
            </a:r>
            <a:r>
              <a:rPr lang="en-US" b="1"/>
              <a:t>strain energy </a:t>
            </a:r>
            <a:r>
              <a:rPr lang="en-US" b="1" i="1"/>
              <a:t>U</a:t>
            </a:r>
            <a:r>
              <a:rPr lang="en-US" b="1"/>
              <a:t> </a:t>
            </a:r>
            <a:r>
              <a:rPr lang="en-US"/>
              <a:t>defined as:</a:t>
            </a:r>
          </a:p>
        </p:txBody>
      </p:sp>
      <p:cxnSp>
        <p:nvCxnSpPr>
          <p:cNvPr id="177" name="Straight Connector 176">
            <a:extLst>
              <a:ext uri="{FF2B5EF4-FFF2-40B4-BE49-F238E27FC236}">
                <a16:creationId xmlns:a16="http://schemas.microsoft.com/office/drawing/2014/main" id="{ACC236AB-86AE-18CF-7CA3-BBB8405F5643}"/>
              </a:ext>
            </a:extLst>
          </p:cNvPr>
          <p:cNvCxnSpPr/>
          <p:nvPr/>
        </p:nvCxnSpPr>
        <p:spPr>
          <a:xfrm>
            <a:off x="434066" y="2527707"/>
            <a:ext cx="113607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8" name="TextBox 177">
            <a:extLst>
              <a:ext uri="{FF2B5EF4-FFF2-40B4-BE49-F238E27FC236}">
                <a16:creationId xmlns:a16="http://schemas.microsoft.com/office/drawing/2014/main" id="{3040A38F-7F01-3887-0A8B-E6F40ECA3D98}"/>
              </a:ext>
            </a:extLst>
          </p:cNvPr>
          <p:cNvSpPr txBox="1"/>
          <p:nvPr/>
        </p:nvSpPr>
        <p:spPr>
          <a:xfrm>
            <a:off x="4637872" y="2581490"/>
            <a:ext cx="3128164" cy="369332"/>
          </a:xfrm>
          <a:prstGeom prst="rect">
            <a:avLst/>
          </a:prstGeom>
          <a:noFill/>
        </p:spPr>
        <p:txBody>
          <a:bodyPr wrap="none" rtlCol="0">
            <a:spAutoFit/>
          </a:bodyPr>
          <a:lstStyle/>
          <a:p>
            <a:r>
              <a:rPr lang="en-US" u="sng"/>
              <a:t>Assembly of Element Equations</a:t>
            </a:r>
          </a:p>
        </p:txBody>
      </p:sp>
      <p:sp>
        <p:nvSpPr>
          <p:cNvPr id="179" name="TextBox 178">
            <a:extLst>
              <a:ext uri="{FF2B5EF4-FFF2-40B4-BE49-F238E27FC236}">
                <a16:creationId xmlns:a16="http://schemas.microsoft.com/office/drawing/2014/main" id="{5E260757-73A0-999C-1B69-279637F8F65D}"/>
              </a:ext>
            </a:extLst>
          </p:cNvPr>
          <p:cNvSpPr txBox="1"/>
          <p:nvPr/>
        </p:nvSpPr>
        <p:spPr>
          <a:xfrm>
            <a:off x="5417925" y="2968099"/>
            <a:ext cx="1643976" cy="338554"/>
          </a:xfrm>
          <a:prstGeom prst="rect">
            <a:avLst/>
          </a:prstGeom>
          <a:noFill/>
        </p:spPr>
        <p:txBody>
          <a:bodyPr wrap="none" rtlCol="0">
            <a:spAutoFit/>
          </a:bodyPr>
          <a:lstStyle/>
          <a:p>
            <a:r>
              <a:rPr lang="en-US" sz="1600" b="1" i="1">
                <a:solidFill>
                  <a:schemeClr val="accent1"/>
                </a:solidFill>
              </a:rPr>
              <a:t>Energy Approach</a:t>
            </a:r>
          </a:p>
        </p:txBody>
      </p:sp>
      <mc:AlternateContent xmlns:mc="http://schemas.openxmlformats.org/markup-compatibility/2006" xmlns:a14="http://schemas.microsoft.com/office/drawing/2010/main">
        <mc:Choice Requires="a14">
          <p:sp>
            <p:nvSpPr>
              <p:cNvPr id="213" name="TextBox 212">
                <a:extLst>
                  <a:ext uri="{FF2B5EF4-FFF2-40B4-BE49-F238E27FC236}">
                    <a16:creationId xmlns:a16="http://schemas.microsoft.com/office/drawing/2014/main" id="{E2FCCAB4-FAD1-491F-53E9-00269134BE4B}"/>
                  </a:ext>
                </a:extLst>
              </p:cNvPr>
              <p:cNvSpPr txBox="1"/>
              <p:nvPr/>
            </p:nvSpPr>
            <p:spPr>
              <a:xfrm>
                <a:off x="567552" y="5373813"/>
                <a:ext cx="3919395" cy="9135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chemeClr val="tx1"/>
                              </a:solidFill>
                              <a:latin typeface="Cambria Math" panose="02040503050406030204" pitchFamily="18" charset="0"/>
                            </a:rPr>
                          </m:ctrlPr>
                        </m:sSubPr>
                        <m:e>
                          <m:r>
                            <m:rPr>
                              <m:sty m:val="p"/>
                            </m:rPr>
                            <a:rPr lang="en-US" sz="1600">
                              <a:solidFill>
                                <a:schemeClr val="tx1"/>
                              </a:solidFill>
                              <a:latin typeface="Cambria Math" panose="02040503050406030204" pitchFamily="18" charset="0"/>
                            </a:rPr>
                            <m:t>Δ</m:t>
                          </m:r>
                        </m:e>
                        <m:sub>
                          <m:r>
                            <a:rPr lang="en-US" sz="1600" i="0">
                              <a:solidFill>
                                <a:schemeClr val="tx1"/>
                              </a:solidFill>
                              <a:latin typeface="Cambria Math" panose="02040503050406030204" pitchFamily="18" charset="0"/>
                            </a:rPr>
                            <m:t>1</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1</m:t>
                          </m:r>
                        </m:sub>
                      </m:sSub>
                      <m:r>
                        <a:rPr lang="en-US" sz="1600" i="0">
                          <a:solidFill>
                            <a:schemeClr val="tx1"/>
                          </a:solidFill>
                          <a:latin typeface="Cambria Math" panose="02040503050406030204" pitchFamily="18" charset="0"/>
                        </a:rPr>
                        <m:t>=</m:t>
                      </m:r>
                      <m:d>
                        <m:dPr>
                          <m:begChr m:val="["/>
                          <m:endChr m:val="]"/>
                          <m:ctrlPr>
                            <a:rPr lang="en-US" sz="1600" i="1">
                              <a:solidFill>
                                <a:schemeClr val="tx1"/>
                              </a:solidFill>
                              <a:latin typeface="Cambria Math" panose="02040503050406030204" pitchFamily="18" charset="0"/>
                            </a:rPr>
                          </m:ctrlPr>
                        </m:dPr>
                        <m:e>
                          <m:eqArr>
                            <m:eqArrPr>
                              <m:ctrlPr>
                                <a:rPr lang="en-US" sz="1600" i="1">
                                  <a:solidFill>
                                    <a:schemeClr val="tx1"/>
                                  </a:solidFill>
                                  <a:latin typeface="Cambria Math" panose="02040503050406030204" pitchFamily="18" charset="0"/>
                                </a:rPr>
                              </m:ctrlPr>
                            </m:eqArrPr>
                            <m:e>
                              <m:r>
                                <a:rPr lang="en-US" sz="1600" i="0">
                                  <a:solidFill>
                                    <a:schemeClr val="tx1"/>
                                  </a:solidFill>
                                  <a:latin typeface="Cambria Math" panose="02040503050406030204" pitchFamily="18" charset="0"/>
                                </a:rPr>
                                <m:t>&amp;−1    &amp;&amp;1</m:t>
                              </m:r>
                            </m:e>
                          </m:eqArr>
                        </m:e>
                      </m:d>
                      <m:d>
                        <m:dPr>
                          <m:begChr m:val="{"/>
                          <m:endChr m:val="}"/>
                          <m:ctrlPr>
                            <a:rPr lang="en-US" sz="1600" i="1">
                              <a:solidFill>
                                <a:schemeClr val="tx1"/>
                              </a:solidFill>
                              <a:latin typeface="Cambria Math" panose="02040503050406030204" pitchFamily="18" charset="0"/>
                            </a:rPr>
                          </m:ctrlPr>
                        </m:dPr>
                        <m:e>
                          <m:eqArr>
                            <m:eqArrPr>
                              <m:ctrlPr>
                                <a:rPr lang="en-US" sz="1600" i="1">
                                  <a:solidFill>
                                    <a:schemeClr val="tx1"/>
                                  </a:solidFill>
                                  <a:latin typeface="Cambria Math" panose="02040503050406030204" pitchFamily="18" charset="0"/>
                                </a:rPr>
                              </m:ctrlPr>
                            </m:eqArrPr>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1</m:t>
                                  </m:r>
                                </m:sub>
                              </m:sSub>
                            </m:e>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e>
                          </m:eqArr>
                        </m:e>
                      </m:d>
                    </m:oMath>
                  </m:oMathPara>
                </a14:m>
                <a:endParaRPr lang="en-US" sz="1600" i="0">
                  <a:solidFill>
                    <a:schemeClr val="tx1"/>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sz="1600" i="1">
                              <a:solidFill>
                                <a:schemeClr val="tx1"/>
                              </a:solidFill>
                              <a:latin typeface="Cambria Math" panose="02040503050406030204" pitchFamily="18" charset="0"/>
                            </a:rPr>
                          </m:ctrlPr>
                        </m:sSubPr>
                        <m:e>
                          <m:r>
                            <m:rPr>
                              <m:sty m:val="p"/>
                            </m:rPr>
                            <a:rPr lang="en-US" sz="1600" i="0">
                              <a:solidFill>
                                <a:schemeClr val="tx1"/>
                              </a:solidFill>
                              <a:latin typeface="Cambria Math" panose="02040503050406030204" pitchFamily="18" charset="0"/>
                            </a:rPr>
                            <m:t>Δ</m:t>
                          </m:r>
                        </m:e>
                        <m:sub>
                          <m:r>
                            <a:rPr lang="en-US" sz="1600" i="0">
                              <a:solidFill>
                                <a:schemeClr val="tx1"/>
                              </a:solidFill>
                              <a:latin typeface="Cambria Math" panose="02040503050406030204" pitchFamily="18" charset="0"/>
                            </a:rPr>
                            <m:t>2</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3</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r>
                        <a:rPr lang="en-US" sz="1600" i="0">
                          <a:solidFill>
                            <a:schemeClr val="tx1"/>
                          </a:solidFill>
                          <a:latin typeface="Cambria Math" panose="02040503050406030204" pitchFamily="18" charset="0"/>
                        </a:rPr>
                        <m:t>=</m:t>
                      </m:r>
                      <m:d>
                        <m:dPr>
                          <m:begChr m:val="["/>
                          <m:endChr m:val="]"/>
                          <m:ctrlPr>
                            <a:rPr lang="en-US" sz="1600" i="1">
                              <a:solidFill>
                                <a:schemeClr val="tx1"/>
                              </a:solidFill>
                              <a:latin typeface="Cambria Math" panose="02040503050406030204" pitchFamily="18" charset="0"/>
                            </a:rPr>
                          </m:ctrlPr>
                        </m:dPr>
                        <m:e>
                          <m:eqArr>
                            <m:eqArrPr>
                              <m:ctrlPr>
                                <a:rPr lang="en-US" sz="1600" i="1">
                                  <a:solidFill>
                                    <a:schemeClr val="tx1"/>
                                  </a:solidFill>
                                  <a:latin typeface="Cambria Math" panose="02040503050406030204" pitchFamily="18" charset="0"/>
                                </a:rPr>
                              </m:ctrlPr>
                            </m:eqArrPr>
                            <m:e>
                              <m:r>
                                <a:rPr lang="en-US" sz="1600" i="0">
                                  <a:solidFill>
                                    <a:schemeClr val="tx1"/>
                                  </a:solidFill>
                                  <a:latin typeface="Cambria Math" panose="02040503050406030204" pitchFamily="18" charset="0"/>
                                </a:rPr>
                                <m:t>&amp;−1    &amp;&amp;1</m:t>
                              </m:r>
                            </m:e>
                          </m:eqArr>
                        </m:e>
                      </m:d>
                      <m:d>
                        <m:dPr>
                          <m:begChr m:val="{"/>
                          <m:endChr m:val="}"/>
                          <m:ctrlPr>
                            <a:rPr lang="en-US" sz="1600" i="1">
                              <a:solidFill>
                                <a:schemeClr val="tx1"/>
                              </a:solidFill>
                              <a:latin typeface="Cambria Math" panose="02040503050406030204" pitchFamily="18" charset="0"/>
                            </a:rPr>
                          </m:ctrlPr>
                        </m:dPr>
                        <m:e>
                          <m:eqArr>
                            <m:eqArrPr>
                              <m:ctrlPr>
                                <a:rPr lang="en-US" sz="1600" i="1">
                                  <a:solidFill>
                                    <a:schemeClr val="tx1"/>
                                  </a:solidFill>
                                  <a:latin typeface="Cambria Math" panose="02040503050406030204" pitchFamily="18" charset="0"/>
                                </a:rPr>
                              </m:ctrlPr>
                            </m:eqArrPr>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e>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3</m:t>
                                  </m:r>
                                </m:sub>
                              </m:sSub>
                            </m:e>
                          </m:eqArr>
                        </m:e>
                      </m:d>
                    </m:oMath>
                  </m:oMathPara>
                </a14:m>
                <a:endParaRPr lang="en-US" sz="1600">
                  <a:solidFill>
                    <a:schemeClr val="tx1"/>
                  </a:solidFill>
                </a:endParaRPr>
              </a:p>
            </p:txBody>
          </p:sp>
        </mc:Choice>
        <mc:Fallback xmlns="">
          <p:sp>
            <p:nvSpPr>
              <p:cNvPr id="213" name="TextBox 212">
                <a:extLst>
                  <a:ext uri="{FF2B5EF4-FFF2-40B4-BE49-F238E27FC236}">
                    <a16:creationId xmlns:a16="http://schemas.microsoft.com/office/drawing/2014/main" id="{E2FCCAB4-FAD1-491F-53E9-00269134BE4B}"/>
                  </a:ext>
                </a:extLst>
              </p:cNvPr>
              <p:cNvSpPr txBox="1">
                <a:spLocks noRot="1" noChangeAspect="1" noMove="1" noResize="1" noEditPoints="1" noAdjustHandles="1" noChangeArrowheads="1" noChangeShapeType="1" noTextEdit="1"/>
              </p:cNvSpPr>
              <p:nvPr/>
            </p:nvSpPr>
            <p:spPr>
              <a:xfrm>
                <a:off x="567552" y="5373813"/>
                <a:ext cx="3919395" cy="913583"/>
              </a:xfrm>
              <a:prstGeom prst="rect">
                <a:avLst/>
              </a:prstGeom>
              <a:blipFill>
                <a:blip r:embed="rId6"/>
                <a:stretch>
                  <a:fillRect/>
                </a:stretch>
              </a:blipFill>
            </p:spPr>
            <p:txBody>
              <a:bodyPr/>
              <a:lstStyle/>
              <a:p>
                <a:r>
                  <a:rPr lang="en-US">
                    <a:noFill/>
                  </a:rPr>
                  <a:t> </a:t>
                </a:r>
              </a:p>
            </p:txBody>
          </p:sp>
        </mc:Fallback>
      </mc:AlternateContent>
      <p:sp>
        <p:nvSpPr>
          <p:cNvPr id="214" name="TextBox 213">
            <a:extLst>
              <a:ext uri="{FF2B5EF4-FFF2-40B4-BE49-F238E27FC236}">
                <a16:creationId xmlns:a16="http://schemas.microsoft.com/office/drawing/2014/main" id="{A086CA59-9A30-08A1-AF14-50A8CDB772F6}"/>
              </a:ext>
            </a:extLst>
          </p:cNvPr>
          <p:cNvSpPr txBox="1"/>
          <p:nvPr/>
        </p:nvSpPr>
        <p:spPr>
          <a:xfrm>
            <a:off x="2147578" y="5006766"/>
            <a:ext cx="759341" cy="307777"/>
          </a:xfrm>
          <a:prstGeom prst="rect">
            <a:avLst/>
          </a:prstGeom>
          <a:noFill/>
        </p:spPr>
        <p:txBody>
          <a:bodyPr wrap="square" rtlCol="0">
            <a:spAutoFit/>
          </a:bodyPr>
          <a:lstStyle/>
          <a:p>
            <a:r>
              <a:rPr lang="en-US" sz="1400" b="1" i="1"/>
              <a:t>with</a:t>
            </a:r>
          </a:p>
        </p:txBody>
      </p:sp>
      <p:sp>
        <p:nvSpPr>
          <p:cNvPr id="215" name="Right Brace 214">
            <a:extLst>
              <a:ext uri="{FF2B5EF4-FFF2-40B4-BE49-F238E27FC236}">
                <a16:creationId xmlns:a16="http://schemas.microsoft.com/office/drawing/2014/main" id="{BBB0D651-4FF5-3B08-7E24-5069FEC389BA}"/>
              </a:ext>
            </a:extLst>
          </p:cNvPr>
          <p:cNvSpPr/>
          <p:nvPr/>
        </p:nvSpPr>
        <p:spPr>
          <a:xfrm>
            <a:off x="4657284" y="4204932"/>
            <a:ext cx="369332" cy="2078339"/>
          </a:xfrm>
          <a:prstGeom prst="rightBrace">
            <a:avLst>
              <a:gd name="adj1" fmla="val 8333"/>
              <a:gd name="adj2" fmla="val 33043"/>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17" name="TextBox 216">
                <a:extLst>
                  <a:ext uri="{FF2B5EF4-FFF2-40B4-BE49-F238E27FC236}">
                    <a16:creationId xmlns:a16="http://schemas.microsoft.com/office/drawing/2014/main" id="{0349476A-446C-36AC-D118-1B9D01659E3F}"/>
                  </a:ext>
                </a:extLst>
              </p:cNvPr>
              <p:cNvSpPr txBox="1"/>
              <p:nvPr/>
            </p:nvSpPr>
            <p:spPr>
              <a:xfrm>
                <a:off x="5706791" y="4305934"/>
                <a:ext cx="5626363" cy="139333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eqArr>
                        <m:eqArrPr>
                          <m:ctrlPr>
                            <a:rPr lang="en-US" sz="1600" i="1" smtClean="0">
                              <a:solidFill>
                                <a:schemeClr val="tx1"/>
                              </a:solidFill>
                              <a:latin typeface="Cambria Math" panose="02040503050406030204" pitchFamily="18" charset="0"/>
                            </a:rPr>
                          </m:ctrlPr>
                        </m:eqArrPr>
                        <m:e>
                          <m:r>
                            <a:rPr lang="en-US" sz="1600" i="1">
                              <a:solidFill>
                                <a:schemeClr val="tx1"/>
                              </a:solidFill>
                              <a:latin typeface="Cambria Math" panose="02040503050406030204" pitchFamily="18" charset="0"/>
                            </a:rPr>
                            <m:t>𝑈</m:t>
                          </m:r>
                          <m:r>
                            <a:rPr lang="en-US" sz="1600" i="0">
                              <a:solidFill>
                                <a:schemeClr val="tx1"/>
                              </a:solidFill>
                              <a:latin typeface="Cambria Math" panose="02040503050406030204" pitchFamily="18" charset="0"/>
                            </a:rPr>
                            <m:t>&amp;=</m:t>
                          </m:r>
                          <m:f>
                            <m:fPr>
                              <m:ctrlPr>
                                <a:rPr lang="en-US" sz="1600" i="1">
                                  <a:solidFill>
                                    <a:schemeClr val="tx1"/>
                                  </a:solidFill>
                                  <a:latin typeface="Cambria Math" panose="02040503050406030204" pitchFamily="18" charset="0"/>
                                </a:rPr>
                              </m:ctrlPr>
                            </m:fPr>
                            <m:num>
                              <m:r>
                                <a:rPr lang="en-US" sz="1600" i="0">
                                  <a:solidFill>
                                    <a:schemeClr val="tx1"/>
                                  </a:solidFill>
                                  <a:latin typeface="Cambria Math" panose="02040503050406030204" pitchFamily="18" charset="0"/>
                                </a:rPr>
                                <m:t>1</m:t>
                              </m:r>
                            </m:num>
                            <m:den>
                              <m:r>
                                <a:rPr lang="en-US" sz="1600" i="0">
                                  <a:solidFill>
                                    <a:schemeClr val="tx1"/>
                                  </a:solidFill>
                                  <a:latin typeface="Cambria Math" panose="02040503050406030204" pitchFamily="18" charset="0"/>
                                </a:rPr>
                                <m:t>2</m:t>
                              </m:r>
                            </m:den>
                          </m:f>
                          <m:d>
                            <m:dPr>
                              <m:begChr m:val="["/>
                              <m:endChr m:val="]"/>
                              <m:ctrlPr>
                                <a:rPr lang="en-US" sz="1600" i="1">
                                  <a:solidFill>
                                    <a:schemeClr val="tx1"/>
                                  </a:solidFill>
                                  <a:latin typeface="Cambria Math" panose="02040503050406030204" pitchFamily="18" charset="0"/>
                                </a:rPr>
                              </m:ctrlPr>
                            </m:dPr>
                            <m:e>
                              <m:m>
                                <m:mPr>
                                  <m:plcHide m:val="on"/>
                                  <m:mcs>
                                    <m:mc>
                                      <m:mcPr>
                                        <m:count m:val="2"/>
                                        <m:mcJc m:val="center"/>
                                      </m:mcPr>
                                    </m:mc>
                                  </m:mcs>
                                  <m:ctrlPr>
                                    <a:rPr lang="en-US" sz="1600" i="1">
                                      <a:solidFill>
                                        <a:schemeClr val="tx1"/>
                                      </a:solidFill>
                                      <a:latin typeface="Cambria Math" panose="02040503050406030204" pitchFamily="18" charset="0"/>
                                    </a:rPr>
                                  </m:ctrlPr>
                                </m:mPr>
                                <m:mr>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1</m:t>
                                        </m:r>
                                      </m:sub>
                                    </m:sSub>
                                  </m:e>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e>
                                </m:mr>
                              </m:m>
                            </m:e>
                          </m:d>
                          <m:d>
                            <m:dPr>
                              <m:begChr m:val="["/>
                              <m:endChr m:val="]"/>
                              <m:ctrlPr>
                                <a:rPr lang="en-US" sz="1600" i="1">
                                  <a:solidFill>
                                    <a:schemeClr val="tx1"/>
                                  </a:solidFill>
                                  <a:latin typeface="Cambria Math" panose="02040503050406030204" pitchFamily="18" charset="0"/>
                                </a:rPr>
                              </m:ctrlPr>
                            </m:dPr>
                            <m:e>
                              <m:m>
                                <m:mPr>
                                  <m:plcHide m:val="on"/>
                                  <m:mcs>
                                    <m:mc>
                                      <m:mcPr>
                                        <m:count m:val="2"/>
                                        <m:mcJc m:val="center"/>
                                      </m:mcPr>
                                    </m:mc>
                                  </m:mcs>
                                  <m:ctrlPr>
                                    <a:rPr lang="en-US" sz="1600" i="1">
                                      <a:solidFill>
                                        <a:schemeClr val="tx1"/>
                                      </a:solidFill>
                                      <a:latin typeface="Cambria Math" panose="02040503050406030204" pitchFamily="18" charset="0"/>
                                    </a:rPr>
                                  </m:ctrlPr>
                                </m:mPr>
                                <m:mr>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e>
                                  <m:e>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e>
                                </m:mr>
                                <m:mr>
                                  <m:e>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e>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e>
                                </m:mr>
                              </m:m>
                            </m:e>
                          </m:d>
                          <m:d>
                            <m:dPr>
                              <m:begChr m:val="{"/>
                              <m:endChr m:val="}"/>
                              <m:ctrlPr>
                                <a:rPr lang="en-US" sz="1600" i="1">
                                  <a:solidFill>
                                    <a:schemeClr val="tx1"/>
                                  </a:solidFill>
                                  <a:latin typeface="Cambria Math" panose="02040503050406030204" pitchFamily="18" charset="0"/>
                                </a:rPr>
                              </m:ctrlPr>
                            </m:dPr>
                            <m:e>
                              <m:eqArr>
                                <m:eqArrPr>
                                  <m:ctrlPr>
                                    <a:rPr lang="en-US" sz="1600" i="1">
                                      <a:solidFill>
                                        <a:schemeClr val="tx1"/>
                                      </a:solidFill>
                                      <a:latin typeface="Cambria Math" panose="02040503050406030204" pitchFamily="18" charset="0"/>
                                    </a:rPr>
                                  </m:ctrlPr>
                                </m:eqArrPr>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1</m:t>
                                      </m:r>
                                    </m:sub>
                                  </m:sSub>
                                </m:e>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e>
                              </m:eqArr>
                            </m:e>
                          </m:d>
                          <m:r>
                            <a:rPr lang="en-US" sz="1600" i="0">
                              <a:solidFill>
                                <a:schemeClr val="tx1"/>
                              </a:solidFill>
                              <a:latin typeface="Cambria Math" panose="02040503050406030204" pitchFamily="18" charset="0"/>
                            </a:rPr>
                            <m:t>+</m:t>
                          </m:r>
                          <m:f>
                            <m:fPr>
                              <m:ctrlPr>
                                <a:rPr lang="en-US" sz="1600" i="1">
                                  <a:solidFill>
                                    <a:schemeClr val="tx1"/>
                                  </a:solidFill>
                                  <a:latin typeface="Cambria Math" panose="02040503050406030204" pitchFamily="18" charset="0"/>
                                </a:rPr>
                              </m:ctrlPr>
                            </m:fPr>
                            <m:num>
                              <m:r>
                                <a:rPr lang="en-US" sz="1600" i="0">
                                  <a:solidFill>
                                    <a:schemeClr val="tx1"/>
                                  </a:solidFill>
                                  <a:latin typeface="Cambria Math" panose="02040503050406030204" pitchFamily="18" charset="0"/>
                                </a:rPr>
                                <m:t>1</m:t>
                              </m:r>
                            </m:num>
                            <m:den>
                              <m:r>
                                <a:rPr lang="en-US" sz="1600" i="0">
                                  <a:solidFill>
                                    <a:schemeClr val="tx1"/>
                                  </a:solidFill>
                                  <a:latin typeface="Cambria Math" panose="02040503050406030204" pitchFamily="18" charset="0"/>
                                </a:rPr>
                                <m:t>2</m:t>
                              </m:r>
                            </m:den>
                          </m:f>
                          <m:d>
                            <m:dPr>
                              <m:begChr m:val="["/>
                              <m:endChr m:val="]"/>
                              <m:ctrlPr>
                                <a:rPr lang="en-US" sz="1600" i="1">
                                  <a:solidFill>
                                    <a:schemeClr val="tx1"/>
                                  </a:solidFill>
                                  <a:latin typeface="Cambria Math" panose="02040503050406030204" pitchFamily="18" charset="0"/>
                                </a:rPr>
                              </m:ctrlPr>
                            </m:dPr>
                            <m:e>
                              <m:m>
                                <m:mPr>
                                  <m:plcHide m:val="on"/>
                                  <m:mcs>
                                    <m:mc>
                                      <m:mcPr>
                                        <m:count m:val="2"/>
                                        <m:mcJc m:val="center"/>
                                      </m:mcPr>
                                    </m:mc>
                                  </m:mcs>
                                  <m:ctrlPr>
                                    <a:rPr lang="en-US" sz="1600" i="1">
                                      <a:solidFill>
                                        <a:schemeClr val="tx1"/>
                                      </a:solidFill>
                                      <a:latin typeface="Cambria Math" panose="02040503050406030204" pitchFamily="18" charset="0"/>
                                    </a:rPr>
                                  </m:ctrlPr>
                                </m:mPr>
                                <m:mr>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e>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3</m:t>
                                        </m:r>
                                      </m:sub>
                                    </m:sSub>
                                  </m:e>
                                </m:mr>
                              </m:m>
                            </m:e>
                          </m:d>
                          <m:d>
                            <m:dPr>
                              <m:begChr m:val="["/>
                              <m:endChr m:val="]"/>
                              <m:ctrlPr>
                                <a:rPr lang="en-US" sz="1600" i="1">
                                  <a:solidFill>
                                    <a:schemeClr val="tx1"/>
                                  </a:solidFill>
                                  <a:latin typeface="Cambria Math" panose="02040503050406030204" pitchFamily="18" charset="0"/>
                                </a:rPr>
                              </m:ctrlPr>
                            </m:dPr>
                            <m:e>
                              <m:m>
                                <m:mPr>
                                  <m:plcHide m:val="on"/>
                                  <m:mcs>
                                    <m:mc>
                                      <m:mcPr>
                                        <m:count m:val="2"/>
                                        <m:mcJc m:val="center"/>
                                      </m:mcPr>
                                    </m:mc>
                                  </m:mcs>
                                  <m:ctrlPr>
                                    <a:rPr lang="en-US" sz="1600" i="1">
                                      <a:solidFill>
                                        <a:schemeClr val="tx1"/>
                                      </a:solidFill>
                                      <a:latin typeface="Cambria Math" panose="02040503050406030204" pitchFamily="18" charset="0"/>
                                    </a:rPr>
                                  </m:ctrlPr>
                                </m:mPr>
                                <m:mr>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e>
                                  <m:e>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e>
                                </m:mr>
                                <m:mr>
                                  <m:e>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e>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e>
                                </m:mr>
                              </m:m>
                            </m:e>
                          </m:d>
                          <m:d>
                            <m:dPr>
                              <m:begChr m:val="{"/>
                              <m:endChr m:val="}"/>
                              <m:ctrlPr>
                                <a:rPr lang="en-US" sz="1600" i="1">
                                  <a:solidFill>
                                    <a:schemeClr val="tx1"/>
                                  </a:solidFill>
                                  <a:latin typeface="Cambria Math" panose="02040503050406030204" pitchFamily="18" charset="0"/>
                                </a:rPr>
                              </m:ctrlPr>
                            </m:dPr>
                            <m:e>
                              <m:eqArr>
                                <m:eqArrPr>
                                  <m:ctrlPr>
                                    <a:rPr lang="en-US" sz="1600" i="1">
                                      <a:solidFill>
                                        <a:schemeClr val="tx1"/>
                                      </a:solidFill>
                                      <a:latin typeface="Cambria Math" panose="02040503050406030204" pitchFamily="18" charset="0"/>
                                    </a:rPr>
                                  </m:ctrlPr>
                                </m:eqArrPr>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e>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3</m:t>
                                      </m:r>
                                    </m:sub>
                                  </m:sSub>
                                </m:e>
                              </m:eqArr>
                            </m:e>
                          </m:d>
                        </m:e>
                        <m:e>
                          <m:r>
                            <a:rPr lang="en-US" sz="1600" i="0">
                              <a:solidFill>
                                <a:schemeClr val="tx1"/>
                              </a:solidFill>
                              <a:latin typeface="Cambria Math" panose="02040503050406030204" pitchFamily="18" charset="0"/>
                            </a:rPr>
                            <m:t>&amp;=</m:t>
                          </m:r>
                          <m:f>
                            <m:fPr>
                              <m:ctrlPr>
                                <a:rPr lang="en-US" sz="1600" i="1">
                                  <a:solidFill>
                                    <a:schemeClr val="tx1"/>
                                  </a:solidFill>
                                  <a:latin typeface="Cambria Math" panose="02040503050406030204" pitchFamily="18" charset="0"/>
                                </a:rPr>
                              </m:ctrlPr>
                            </m:fPr>
                            <m:num>
                              <m:r>
                                <a:rPr lang="en-US" sz="1600" i="0">
                                  <a:solidFill>
                                    <a:schemeClr val="tx1"/>
                                  </a:solidFill>
                                  <a:latin typeface="Cambria Math" panose="02040503050406030204" pitchFamily="18" charset="0"/>
                                </a:rPr>
                                <m:t>1</m:t>
                              </m:r>
                            </m:num>
                            <m:den>
                              <m:r>
                                <a:rPr lang="en-US" sz="1600" i="0">
                                  <a:solidFill>
                                    <a:schemeClr val="tx1"/>
                                  </a:solidFill>
                                  <a:latin typeface="Cambria Math" panose="02040503050406030204" pitchFamily="18" charset="0"/>
                                </a:rPr>
                                <m:t>2</m:t>
                              </m:r>
                            </m:den>
                          </m:f>
                          <m:d>
                            <m:dPr>
                              <m:begChr m:val="["/>
                              <m:endChr m:val="]"/>
                              <m:ctrlPr>
                                <a:rPr lang="en-US" sz="1600" i="1">
                                  <a:solidFill>
                                    <a:schemeClr val="tx1"/>
                                  </a:solidFill>
                                  <a:latin typeface="Cambria Math" panose="02040503050406030204" pitchFamily="18" charset="0"/>
                                </a:rPr>
                              </m:ctrlPr>
                            </m:dPr>
                            <m:e>
                              <m:m>
                                <m:mPr>
                                  <m:plcHide m:val="on"/>
                                  <m:mcs>
                                    <m:mc>
                                      <m:mcPr>
                                        <m:count m:val="3"/>
                                        <m:mcJc m:val="center"/>
                                      </m:mcPr>
                                    </m:mc>
                                  </m:mcs>
                                  <m:ctrlPr>
                                    <a:rPr lang="en-US" sz="1600" i="1">
                                      <a:solidFill>
                                        <a:schemeClr val="tx1"/>
                                      </a:solidFill>
                                      <a:latin typeface="Cambria Math" panose="02040503050406030204" pitchFamily="18" charset="0"/>
                                    </a:rPr>
                                  </m:ctrlPr>
                                </m:mPr>
                                <m:mr>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1</m:t>
                                        </m:r>
                                      </m:sub>
                                    </m:sSub>
                                  </m:e>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e>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3</m:t>
                                        </m:r>
                                      </m:sub>
                                    </m:sSub>
                                  </m:e>
                                </m:mr>
                              </m:m>
                            </m:e>
                          </m:d>
                          <m:d>
                            <m:dPr>
                              <m:begChr m:val="["/>
                              <m:endChr m:val="]"/>
                              <m:ctrlPr>
                                <a:rPr lang="en-US" sz="1600" i="1">
                                  <a:solidFill>
                                    <a:schemeClr val="tx1"/>
                                  </a:solidFill>
                                  <a:latin typeface="Cambria Math" panose="02040503050406030204" pitchFamily="18" charset="0"/>
                                </a:rPr>
                              </m:ctrlPr>
                            </m:dPr>
                            <m:e>
                              <m:m>
                                <m:mPr>
                                  <m:plcHide m:val="on"/>
                                  <m:mcs>
                                    <m:mc>
                                      <m:mcPr>
                                        <m:count m:val="3"/>
                                        <m:mcJc m:val="center"/>
                                      </m:mcPr>
                                    </m:mc>
                                  </m:mcs>
                                  <m:ctrlPr>
                                    <a:rPr lang="en-US" sz="1600" i="1">
                                      <a:solidFill>
                                        <a:schemeClr val="tx1"/>
                                      </a:solidFill>
                                      <a:latin typeface="Cambria Math" panose="02040503050406030204" pitchFamily="18" charset="0"/>
                                    </a:rPr>
                                  </m:ctrlPr>
                                </m:mPr>
                                <m:mr>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e>
                                  <m:e>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e>
                                  <m:e>
                                    <m:r>
                                      <a:rPr lang="en-US" sz="1600" i="0">
                                        <a:solidFill>
                                          <a:schemeClr val="tx1"/>
                                        </a:solidFill>
                                        <a:latin typeface="Cambria Math" panose="02040503050406030204" pitchFamily="18" charset="0"/>
                                      </a:rPr>
                                      <m:t>0</m:t>
                                    </m:r>
                                  </m:e>
                                </m:mr>
                                <m:mr>
                                  <m:e>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e>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1</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e>
                                  <m:e>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e>
                                </m:mr>
                                <m:mr>
                                  <m:e>
                                    <m:r>
                                      <a:rPr lang="en-US" sz="1600" i="0">
                                        <a:solidFill>
                                          <a:schemeClr val="tx1"/>
                                        </a:solidFill>
                                        <a:latin typeface="Cambria Math" panose="02040503050406030204" pitchFamily="18" charset="0"/>
                                      </a:rPr>
                                      <m:t>0</m:t>
                                    </m:r>
                                  </m:e>
                                  <m:e>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e>
                                  <m:e>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𝑘</m:t>
                                        </m:r>
                                      </m:e>
                                      <m:sub>
                                        <m:r>
                                          <a:rPr lang="en-US" sz="1600" i="0">
                                            <a:solidFill>
                                              <a:schemeClr val="tx1"/>
                                            </a:solidFill>
                                            <a:latin typeface="Cambria Math" panose="02040503050406030204" pitchFamily="18" charset="0"/>
                                          </a:rPr>
                                          <m:t>2</m:t>
                                        </m:r>
                                      </m:sub>
                                    </m:sSub>
                                  </m:e>
                                </m:mr>
                              </m:m>
                            </m:e>
                          </m:d>
                          <m:d>
                            <m:dPr>
                              <m:begChr m:val="{"/>
                              <m:endChr m:val="}"/>
                              <m:ctrlPr>
                                <a:rPr lang="en-US" sz="1600" i="1">
                                  <a:solidFill>
                                    <a:schemeClr val="tx1"/>
                                  </a:solidFill>
                                  <a:latin typeface="Cambria Math" panose="02040503050406030204" pitchFamily="18" charset="0"/>
                                </a:rPr>
                              </m:ctrlPr>
                            </m:dPr>
                            <m:e>
                              <m:eqArr>
                                <m:eqArrPr>
                                  <m:ctrlPr>
                                    <a:rPr lang="en-US" sz="1600" i="1">
                                      <a:solidFill>
                                        <a:schemeClr val="tx1"/>
                                      </a:solidFill>
                                      <a:latin typeface="Cambria Math" panose="02040503050406030204" pitchFamily="18" charset="0"/>
                                    </a:rPr>
                                  </m:ctrlPr>
                                </m:eqArrPr>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1</m:t>
                                      </m:r>
                                    </m:sub>
                                  </m:sSub>
                                </m:e>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e>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3</m:t>
                                      </m:r>
                                    </m:sub>
                                  </m:sSub>
                                </m:e>
                              </m:eqArr>
                            </m:e>
                          </m:d>
                        </m:e>
                      </m:eqArr>
                    </m:oMath>
                  </m:oMathPara>
                </a14:m>
                <a:endParaRPr lang="en-US" sz="1600">
                  <a:solidFill>
                    <a:schemeClr val="tx1"/>
                  </a:solidFill>
                </a:endParaRPr>
              </a:p>
            </p:txBody>
          </p:sp>
        </mc:Choice>
        <mc:Fallback xmlns="">
          <p:sp>
            <p:nvSpPr>
              <p:cNvPr id="217" name="TextBox 216">
                <a:extLst>
                  <a:ext uri="{FF2B5EF4-FFF2-40B4-BE49-F238E27FC236}">
                    <a16:creationId xmlns:a16="http://schemas.microsoft.com/office/drawing/2014/main" id="{0349476A-446C-36AC-D118-1B9D01659E3F}"/>
                  </a:ext>
                </a:extLst>
              </p:cNvPr>
              <p:cNvSpPr txBox="1">
                <a:spLocks noRot="1" noChangeAspect="1" noMove="1" noResize="1" noEditPoints="1" noAdjustHandles="1" noChangeArrowheads="1" noChangeShapeType="1" noTextEdit="1"/>
              </p:cNvSpPr>
              <p:nvPr/>
            </p:nvSpPr>
            <p:spPr>
              <a:xfrm>
                <a:off x="5706791" y="4305934"/>
                <a:ext cx="5626363" cy="1393330"/>
              </a:xfrm>
              <a:prstGeom prst="rect">
                <a:avLst/>
              </a:prstGeom>
              <a:blipFill>
                <a:blip r:embed="rId7"/>
                <a:stretch>
                  <a:fillRect/>
                </a:stretch>
              </a:blipFill>
            </p:spPr>
            <p:txBody>
              <a:bodyPr/>
              <a:lstStyle/>
              <a:p>
                <a:r>
                  <a:rPr lang="en-US">
                    <a:noFill/>
                  </a:rPr>
                  <a:t> </a:t>
                </a:r>
              </a:p>
            </p:txBody>
          </p:sp>
        </mc:Fallback>
      </mc:AlternateContent>
      <p:sp>
        <p:nvSpPr>
          <p:cNvPr id="44" name="TextBox 43">
            <a:extLst>
              <a:ext uri="{FF2B5EF4-FFF2-40B4-BE49-F238E27FC236}">
                <a16:creationId xmlns:a16="http://schemas.microsoft.com/office/drawing/2014/main" id="{9A62C64D-D051-47AB-A3F1-0259694266AD}"/>
              </a:ext>
            </a:extLst>
          </p:cNvPr>
          <p:cNvSpPr txBox="1"/>
          <p:nvPr/>
        </p:nvSpPr>
        <p:spPr>
          <a:xfrm>
            <a:off x="6987652" y="3842193"/>
            <a:ext cx="3023123" cy="369332"/>
          </a:xfrm>
          <a:prstGeom prst="rect">
            <a:avLst/>
          </a:prstGeom>
          <a:noFill/>
        </p:spPr>
        <p:txBody>
          <a:bodyPr wrap="square" rtlCol="0">
            <a:spAutoFit/>
          </a:bodyPr>
          <a:lstStyle/>
          <a:p>
            <a:r>
              <a:rPr lang="en-US" b="1"/>
              <a:t>Strain energy </a:t>
            </a:r>
            <a:r>
              <a:rPr lang="en-US"/>
              <a:t>in matrix form:</a:t>
            </a:r>
          </a:p>
        </p:txBody>
      </p:sp>
    </p:spTree>
    <p:extLst>
      <p:ext uri="{BB962C8B-B14F-4D97-AF65-F5344CB8AC3E}">
        <p14:creationId xmlns:p14="http://schemas.microsoft.com/office/powerpoint/2010/main" val="248674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p:bldP spid="173" grpId="0"/>
      <p:bldP spid="213" grpId="0"/>
      <p:bldP spid="214" grpId="0"/>
      <p:bldP spid="215" grpId="0" animBg="1"/>
      <p:bldP spid="217"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Rectangle: Rounded Corners 121">
            <a:extLst>
              <a:ext uri="{FF2B5EF4-FFF2-40B4-BE49-F238E27FC236}">
                <a16:creationId xmlns:a16="http://schemas.microsoft.com/office/drawing/2014/main" id="{B100B14B-2974-3336-D776-AF08F503FA3E}"/>
              </a:ext>
            </a:extLst>
          </p:cNvPr>
          <p:cNvSpPr/>
          <p:nvPr/>
        </p:nvSpPr>
        <p:spPr>
          <a:xfrm>
            <a:off x="9124965" y="1274934"/>
            <a:ext cx="2537117" cy="57291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1" name="Rectangle: Rounded Corners 120">
            <a:extLst>
              <a:ext uri="{FF2B5EF4-FFF2-40B4-BE49-F238E27FC236}">
                <a16:creationId xmlns:a16="http://schemas.microsoft.com/office/drawing/2014/main" id="{5F0689FC-0E9D-7966-6760-E33B42476AE9}"/>
              </a:ext>
            </a:extLst>
          </p:cNvPr>
          <p:cNvSpPr/>
          <p:nvPr/>
        </p:nvSpPr>
        <p:spPr>
          <a:xfrm>
            <a:off x="532505" y="1263630"/>
            <a:ext cx="2537117" cy="57291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04B499B2-65F4-1D31-196D-FD4EF98EE2AE}"/>
              </a:ext>
            </a:extLst>
          </p:cNvPr>
          <p:cNvSpPr>
            <a:spLocks noGrp="1"/>
          </p:cNvSpPr>
          <p:nvPr>
            <p:ph type="sldNum" sz="quarter" idx="11"/>
          </p:nvPr>
        </p:nvSpPr>
        <p:spPr/>
        <p:txBody>
          <a:bodyPr/>
          <a:lstStyle/>
          <a:p>
            <a:fld id="{F0D23093-2AB0-F74C-B865-1A12A15B650E}" type="slidenum">
              <a:rPr lang="en-US" smtClean="0"/>
              <a:pPr/>
              <a:t>24</a:t>
            </a:fld>
            <a:endParaRPr lang="en-US"/>
          </a:p>
        </p:txBody>
      </p:sp>
      <p:sp>
        <p:nvSpPr>
          <p:cNvPr id="3" name="Title 2">
            <a:extLst>
              <a:ext uri="{FF2B5EF4-FFF2-40B4-BE49-F238E27FC236}">
                <a16:creationId xmlns:a16="http://schemas.microsoft.com/office/drawing/2014/main" id="{FD8BA2D5-21E1-0FE6-00B8-D58A488FF0CD}"/>
              </a:ext>
            </a:extLst>
          </p:cNvPr>
          <p:cNvSpPr>
            <a:spLocks noGrp="1"/>
          </p:cNvSpPr>
          <p:nvPr>
            <p:ph type="title"/>
          </p:nvPr>
        </p:nvSpPr>
        <p:spPr/>
        <p:txBody>
          <a:bodyPr/>
          <a:lstStyle/>
          <a:p>
            <a:r>
              <a:rPr lang="en-US"/>
              <a:t>1D FEA – Spring System (multiple springs)</a:t>
            </a:r>
          </a:p>
        </p:txBody>
      </p:sp>
      <mc:AlternateContent xmlns:mc="http://schemas.openxmlformats.org/markup-compatibility/2006" xmlns:a14="http://schemas.microsoft.com/office/drawing/2010/main">
        <mc:Choice Requires="a14">
          <p:sp>
            <p:nvSpPr>
              <p:cNvPr id="119" name="TextBox 118">
                <a:extLst>
                  <a:ext uri="{FF2B5EF4-FFF2-40B4-BE49-F238E27FC236}">
                    <a16:creationId xmlns:a16="http://schemas.microsoft.com/office/drawing/2014/main" id="{627CAF24-21CC-7AAB-1B79-AD0A63238385}"/>
                  </a:ext>
                </a:extLst>
              </p:cNvPr>
              <p:cNvSpPr txBox="1"/>
              <p:nvPr/>
            </p:nvSpPr>
            <p:spPr>
              <a:xfrm>
                <a:off x="581176" y="1263630"/>
                <a:ext cx="2524684" cy="5729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400" i="1" smtClean="0">
                              <a:solidFill>
                                <a:schemeClr val="tx1"/>
                              </a:solidFill>
                              <a:latin typeface="Cambria Math" panose="02040503050406030204" pitchFamily="18" charset="0"/>
                            </a:rPr>
                          </m:ctrlPr>
                        </m:dPr>
                        <m:e>
                          <m:m>
                            <m:mPr>
                              <m:plcHide m:val="on"/>
                              <m:mcs>
                                <m:mc>
                                  <m:mcPr>
                                    <m:count m:val="2"/>
                                    <m:mcJc m:val="center"/>
                                  </m:mcPr>
                                </m:mc>
                              </m:mcs>
                              <m:ctrlPr>
                                <a:rPr lang="en-US" sz="1400" i="1">
                                  <a:solidFill>
                                    <a:schemeClr val="tx1"/>
                                  </a:solidFill>
                                  <a:latin typeface="Cambria Math" panose="02040503050406030204" pitchFamily="18" charset="0"/>
                                </a:rPr>
                              </m:ctrlPr>
                            </m:mPr>
                            <m:mr>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mr>
                            <m:mr>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i="0">
                                        <a:solidFill>
                                          <a:schemeClr val="tx1"/>
                                        </a:solidFill>
                                        <a:latin typeface="Cambria Math" panose="02040503050406030204" pitchFamily="18" charset="0"/>
                                      </a:rPr>
                                      <m:t>1</m:t>
                                    </m:r>
                                  </m:sub>
                                </m:sSub>
                              </m:e>
                            </m:mr>
                          </m:m>
                        </m:e>
                      </m:d>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i="0">
                                      <a:solidFill>
                                        <a:schemeClr val="tx1"/>
                                      </a:solidFill>
                                      <a:latin typeface="Cambria Math" panose="02040503050406030204" pitchFamily="18" charset="0"/>
                                    </a:rPr>
                                    <m:t>1</m:t>
                                  </m:r>
                                </m:sub>
                              </m:sSub>
                            </m:e>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i="0">
                                      <a:solidFill>
                                        <a:schemeClr val="tx1"/>
                                      </a:solidFill>
                                      <a:latin typeface="Cambria Math" panose="02040503050406030204" pitchFamily="18" charset="0"/>
                                    </a:rPr>
                                    <m:t>2</m:t>
                                  </m:r>
                                </m:sub>
                              </m:sSub>
                            </m:e>
                          </m:eqArr>
                        </m:e>
                      </m:d>
                      <m:r>
                        <a:rPr lang="en-US" sz="1400" i="0">
                          <a:solidFill>
                            <a:schemeClr val="tx1"/>
                          </a:solidFill>
                          <a:latin typeface="Cambria Math" panose="02040503050406030204" pitchFamily="18" charset="0"/>
                        </a:rPr>
                        <m:t>=</m:t>
                      </m:r>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1</m:t>
                                  </m:r>
                                </m:sub>
                                <m:sup>
                                  <m:r>
                                    <a:rPr lang="en-US" sz="1400" i="0">
                                      <a:solidFill>
                                        <a:schemeClr val="tx1"/>
                                      </a:solidFill>
                                      <a:latin typeface="Cambria Math" panose="02040503050406030204" pitchFamily="18" charset="0"/>
                                    </a:rPr>
                                    <m:t>1</m:t>
                                  </m:r>
                                </m:sup>
                              </m:sSubSup>
                            </m:e>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2</m:t>
                                  </m:r>
                                </m:sub>
                                <m:sup>
                                  <m:r>
                                    <a:rPr lang="en-US" sz="1400" i="0">
                                      <a:solidFill>
                                        <a:schemeClr val="tx1"/>
                                      </a:solidFill>
                                      <a:latin typeface="Cambria Math" panose="02040503050406030204" pitchFamily="18" charset="0"/>
                                    </a:rPr>
                                    <m:t>1</m:t>
                                  </m:r>
                                </m:sup>
                              </m:sSubSup>
                            </m:e>
                          </m:eqArr>
                        </m:e>
                      </m:d>
                    </m:oMath>
                  </m:oMathPara>
                </a14:m>
                <a:endParaRPr lang="en-US" sz="1400">
                  <a:solidFill>
                    <a:schemeClr val="tx1"/>
                  </a:solidFill>
                </a:endParaRPr>
              </a:p>
            </p:txBody>
          </p:sp>
        </mc:Choice>
        <mc:Fallback xmlns="">
          <p:sp>
            <p:nvSpPr>
              <p:cNvPr id="119" name="TextBox 118">
                <a:extLst>
                  <a:ext uri="{FF2B5EF4-FFF2-40B4-BE49-F238E27FC236}">
                    <a16:creationId xmlns:a16="http://schemas.microsoft.com/office/drawing/2014/main" id="{627CAF24-21CC-7AAB-1B79-AD0A63238385}"/>
                  </a:ext>
                </a:extLst>
              </p:cNvPr>
              <p:cNvSpPr txBox="1">
                <a:spLocks noRot="1" noChangeAspect="1" noMove="1" noResize="1" noEditPoints="1" noAdjustHandles="1" noChangeArrowheads="1" noChangeShapeType="1" noTextEdit="1"/>
              </p:cNvSpPr>
              <p:nvPr/>
            </p:nvSpPr>
            <p:spPr>
              <a:xfrm>
                <a:off x="581176" y="1263630"/>
                <a:ext cx="2524684" cy="572914"/>
              </a:xfrm>
              <a:prstGeom prst="rect">
                <a:avLst/>
              </a:prstGeom>
              <a:blipFill>
                <a:blip r:embed="rId3"/>
                <a:stretch>
                  <a:fillRect b="-42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0" name="TextBox 119">
                <a:extLst>
                  <a:ext uri="{FF2B5EF4-FFF2-40B4-BE49-F238E27FC236}">
                    <a16:creationId xmlns:a16="http://schemas.microsoft.com/office/drawing/2014/main" id="{801B227B-EE8E-955B-BAA9-F4D011200179}"/>
                  </a:ext>
                </a:extLst>
              </p:cNvPr>
              <p:cNvSpPr txBox="1"/>
              <p:nvPr/>
            </p:nvSpPr>
            <p:spPr>
              <a:xfrm>
                <a:off x="9179086" y="1263630"/>
                <a:ext cx="2524684" cy="5729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400" i="1" smtClean="0">
                              <a:solidFill>
                                <a:schemeClr val="tx1"/>
                              </a:solidFill>
                              <a:latin typeface="Cambria Math" panose="02040503050406030204" pitchFamily="18" charset="0"/>
                            </a:rPr>
                          </m:ctrlPr>
                        </m:dPr>
                        <m:e>
                          <m:m>
                            <m:mPr>
                              <m:plcHide m:val="on"/>
                              <m:mcs>
                                <m:mc>
                                  <m:mcPr>
                                    <m:count m:val="2"/>
                                    <m:mcJc m:val="center"/>
                                  </m:mcPr>
                                </m:mc>
                              </m:mcs>
                              <m:ctrlPr>
                                <a:rPr lang="en-US" sz="1400" i="1">
                                  <a:solidFill>
                                    <a:schemeClr val="tx1"/>
                                  </a:solidFill>
                                  <a:latin typeface="Cambria Math" panose="02040503050406030204" pitchFamily="18" charset="0"/>
                                </a:rPr>
                              </m:ctrlPr>
                            </m:mPr>
                            <m:mr>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mr>
                            <m:mr>
                              <m:e>
                                <m:r>
                                  <a:rPr lang="en-US" sz="1400" i="0">
                                    <a:solidFill>
                                      <a:schemeClr val="tx1"/>
                                    </a:solidFill>
                                    <a:latin typeface="Cambria Math" panose="02040503050406030204" pitchFamily="18" charset="0"/>
                                  </a:rPr>
                                  <m:t>−</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e>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𝑘</m:t>
                                    </m:r>
                                  </m:e>
                                  <m:sub>
                                    <m:r>
                                      <a:rPr lang="en-US" sz="1400" b="0" i="0" smtClean="0">
                                        <a:solidFill>
                                          <a:schemeClr val="tx1"/>
                                        </a:solidFill>
                                        <a:latin typeface="Cambria Math" panose="02040503050406030204" pitchFamily="18" charset="0"/>
                                      </a:rPr>
                                      <m:t>2</m:t>
                                    </m:r>
                                  </m:sub>
                                </m:sSub>
                              </m:e>
                            </m:mr>
                          </m:m>
                        </m:e>
                      </m:d>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b="0" i="0" smtClean="0">
                                      <a:solidFill>
                                        <a:schemeClr val="tx1"/>
                                      </a:solidFill>
                                      <a:latin typeface="Cambria Math" panose="02040503050406030204" pitchFamily="18" charset="0"/>
                                    </a:rPr>
                                    <m:t>2</m:t>
                                  </m:r>
                                </m:sub>
                              </m:sSub>
                            </m:e>
                            <m:e>
                              <m:r>
                                <a:rPr lang="en-US" sz="1400" i="0">
                                  <a:solidFill>
                                    <a:schemeClr val="tx1"/>
                                  </a:solidFill>
                                  <a:latin typeface="Cambria Math" panose="02040503050406030204" pitchFamily="18" charset="0"/>
                                </a:rPr>
                                <m:t>&amp;</m:t>
                              </m:r>
                              <m:sSub>
                                <m:sSubPr>
                                  <m:ctrlPr>
                                    <a:rPr lang="en-US"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𝑢</m:t>
                                  </m:r>
                                </m:e>
                                <m:sub>
                                  <m:r>
                                    <a:rPr lang="en-US" sz="1400" b="0" i="0" smtClean="0">
                                      <a:solidFill>
                                        <a:schemeClr val="tx1"/>
                                      </a:solidFill>
                                      <a:latin typeface="Cambria Math" panose="02040503050406030204" pitchFamily="18" charset="0"/>
                                    </a:rPr>
                                    <m:t>3</m:t>
                                  </m:r>
                                </m:sub>
                              </m:sSub>
                            </m:e>
                          </m:eqArr>
                        </m:e>
                      </m:d>
                      <m:r>
                        <a:rPr lang="en-US" sz="1400" i="0">
                          <a:solidFill>
                            <a:schemeClr val="tx1"/>
                          </a:solidFill>
                          <a:latin typeface="Cambria Math" panose="02040503050406030204" pitchFamily="18" charset="0"/>
                        </a:rPr>
                        <m:t>=</m:t>
                      </m:r>
                      <m:d>
                        <m:dPr>
                          <m:begChr m:val="{"/>
                          <m:endChr m:val="}"/>
                          <m:ctrlPr>
                            <a:rPr lang="en-US" sz="1400" i="1">
                              <a:solidFill>
                                <a:schemeClr val="tx1"/>
                              </a:solidFill>
                              <a:latin typeface="Cambria Math" panose="02040503050406030204" pitchFamily="18" charset="0"/>
                            </a:rPr>
                          </m:ctrlPr>
                        </m:dPr>
                        <m:e>
                          <m:eqArr>
                            <m:eqArrPr>
                              <m:ctrlPr>
                                <a:rPr lang="en-US" sz="1400" i="1">
                                  <a:solidFill>
                                    <a:schemeClr val="tx1"/>
                                  </a:solidFill>
                                  <a:latin typeface="Cambria Math" panose="02040503050406030204" pitchFamily="18" charset="0"/>
                                </a:rPr>
                              </m:ctrlPr>
                            </m:eqArrPr>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1</m:t>
                                  </m:r>
                                </m:sub>
                                <m:sup>
                                  <m:r>
                                    <a:rPr lang="en-US" sz="1400" b="0" i="0" smtClean="0">
                                      <a:solidFill>
                                        <a:schemeClr val="tx1"/>
                                      </a:solidFill>
                                      <a:latin typeface="Cambria Math" panose="02040503050406030204" pitchFamily="18" charset="0"/>
                                    </a:rPr>
                                    <m:t>2</m:t>
                                  </m:r>
                                </m:sup>
                              </m:sSubSup>
                            </m:e>
                            <m:e>
                              <m:r>
                                <a:rPr lang="en-US" sz="1400" i="0">
                                  <a:solidFill>
                                    <a:schemeClr val="tx1"/>
                                  </a:solidFill>
                                  <a:latin typeface="Cambria Math" panose="02040503050406030204" pitchFamily="18" charset="0"/>
                                </a:rPr>
                                <m:t>&amp;</m:t>
                              </m:r>
                              <m:sSubSup>
                                <m:sSubSupPr>
                                  <m:ctrlPr>
                                    <a:rPr lang="en-US" sz="1400" i="1">
                                      <a:solidFill>
                                        <a:schemeClr val="tx1"/>
                                      </a:solidFill>
                                      <a:latin typeface="Cambria Math" panose="02040503050406030204" pitchFamily="18" charset="0"/>
                                    </a:rPr>
                                  </m:ctrlPr>
                                </m:sSubSupPr>
                                <m:e>
                                  <m:r>
                                    <a:rPr lang="en-US" sz="1400" i="1">
                                      <a:solidFill>
                                        <a:schemeClr val="tx1"/>
                                      </a:solidFill>
                                      <a:latin typeface="Cambria Math" panose="02040503050406030204" pitchFamily="18" charset="0"/>
                                    </a:rPr>
                                    <m:t>𝑓</m:t>
                                  </m:r>
                                </m:e>
                                <m:sub>
                                  <m:r>
                                    <a:rPr lang="en-US" sz="1400" i="0">
                                      <a:solidFill>
                                        <a:schemeClr val="tx1"/>
                                      </a:solidFill>
                                      <a:latin typeface="Cambria Math" panose="02040503050406030204" pitchFamily="18" charset="0"/>
                                    </a:rPr>
                                    <m:t>2</m:t>
                                  </m:r>
                                </m:sub>
                                <m:sup>
                                  <m:r>
                                    <a:rPr lang="en-US" sz="1400" b="0" i="0" smtClean="0">
                                      <a:solidFill>
                                        <a:schemeClr val="tx1"/>
                                      </a:solidFill>
                                      <a:latin typeface="Cambria Math" panose="02040503050406030204" pitchFamily="18" charset="0"/>
                                    </a:rPr>
                                    <m:t>2</m:t>
                                  </m:r>
                                </m:sup>
                              </m:sSubSup>
                            </m:e>
                          </m:eqArr>
                        </m:e>
                      </m:d>
                    </m:oMath>
                  </m:oMathPara>
                </a14:m>
                <a:endParaRPr lang="en-US" sz="1400">
                  <a:solidFill>
                    <a:schemeClr val="tx1"/>
                  </a:solidFill>
                </a:endParaRPr>
              </a:p>
            </p:txBody>
          </p:sp>
        </mc:Choice>
        <mc:Fallback xmlns="">
          <p:sp>
            <p:nvSpPr>
              <p:cNvPr id="120" name="TextBox 119">
                <a:extLst>
                  <a:ext uri="{FF2B5EF4-FFF2-40B4-BE49-F238E27FC236}">
                    <a16:creationId xmlns:a16="http://schemas.microsoft.com/office/drawing/2014/main" id="{801B227B-EE8E-955B-BAA9-F4D011200179}"/>
                  </a:ext>
                </a:extLst>
              </p:cNvPr>
              <p:cNvSpPr txBox="1">
                <a:spLocks noRot="1" noChangeAspect="1" noMove="1" noResize="1" noEditPoints="1" noAdjustHandles="1" noChangeArrowheads="1" noChangeShapeType="1" noTextEdit="1"/>
              </p:cNvSpPr>
              <p:nvPr/>
            </p:nvSpPr>
            <p:spPr>
              <a:xfrm>
                <a:off x="9179086" y="1263630"/>
                <a:ext cx="2524684" cy="572914"/>
              </a:xfrm>
              <a:prstGeom prst="rect">
                <a:avLst/>
              </a:prstGeom>
              <a:blipFill>
                <a:blip r:embed="rId4"/>
                <a:stretch>
                  <a:fillRect b="-4255"/>
                </a:stretch>
              </a:blipFill>
            </p:spPr>
            <p:txBody>
              <a:bodyPr/>
              <a:lstStyle/>
              <a:p>
                <a:r>
                  <a:rPr lang="en-US">
                    <a:noFill/>
                  </a:rPr>
                  <a:t> </a:t>
                </a:r>
              </a:p>
            </p:txBody>
          </p:sp>
        </mc:Fallback>
      </mc:AlternateContent>
      <p:grpSp>
        <p:nvGrpSpPr>
          <p:cNvPr id="130" name="Group 129">
            <a:extLst>
              <a:ext uri="{FF2B5EF4-FFF2-40B4-BE49-F238E27FC236}">
                <a16:creationId xmlns:a16="http://schemas.microsoft.com/office/drawing/2014/main" id="{1D982FFF-7B22-EEFA-85F7-B75D43692AE8}"/>
              </a:ext>
            </a:extLst>
          </p:cNvPr>
          <p:cNvGrpSpPr/>
          <p:nvPr/>
        </p:nvGrpSpPr>
        <p:grpSpPr>
          <a:xfrm>
            <a:off x="3317850" y="994418"/>
            <a:ext cx="5556299" cy="1533289"/>
            <a:chOff x="3317850" y="994418"/>
            <a:chExt cx="5556299" cy="1533289"/>
          </a:xfrm>
        </p:grpSpPr>
        <p:grpSp>
          <p:nvGrpSpPr>
            <p:cNvPr id="117" name="Group 116">
              <a:extLst>
                <a:ext uri="{FF2B5EF4-FFF2-40B4-BE49-F238E27FC236}">
                  <a16:creationId xmlns:a16="http://schemas.microsoft.com/office/drawing/2014/main" id="{FB9E12C0-D062-4666-D69A-D0F5899ACE15}"/>
                </a:ext>
              </a:extLst>
            </p:cNvPr>
            <p:cNvGrpSpPr/>
            <p:nvPr/>
          </p:nvGrpSpPr>
          <p:grpSpPr>
            <a:xfrm>
              <a:off x="3317850" y="994418"/>
              <a:ext cx="5556299" cy="1533289"/>
              <a:chOff x="3346757" y="994418"/>
              <a:chExt cx="5556299" cy="1533289"/>
            </a:xfrm>
          </p:grpSpPr>
          <p:sp>
            <p:nvSpPr>
              <p:cNvPr id="111" name="Freeform: Shape 110">
                <a:extLst>
                  <a:ext uri="{FF2B5EF4-FFF2-40B4-BE49-F238E27FC236}">
                    <a16:creationId xmlns:a16="http://schemas.microsoft.com/office/drawing/2014/main" id="{AB329EDC-4EAD-A1B2-07B9-DA0DF3B9A91E}"/>
                  </a:ext>
                </a:extLst>
              </p:cNvPr>
              <p:cNvSpPr/>
              <p:nvPr/>
            </p:nvSpPr>
            <p:spPr>
              <a:xfrm>
                <a:off x="6145423" y="1428682"/>
                <a:ext cx="2225964" cy="249381"/>
              </a:xfrm>
              <a:custGeom>
                <a:avLst/>
                <a:gdLst>
                  <a:gd name="connsiteX0" fmla="*/ 0 w 2225964"/>
                  <a:gd name="connsiteY0" fmla="*/ 129309 h 249381"/>
                  <a:gd name="connsiteX1" fmla="*/ 175491 w 2225964"/>
                  <a:gd name="connsiteY1" fmla="*/ 120072 h 249381"/>
                  <a:gd name="connsiteX2" fmla="*/ 286327 w 2225964"/>
                  <a:gd name="connsiteY2" fmla="*/ 249381 h 249381"/>
                  <a:gd name="connsiteX3" fmla="*/ 378691 w 2225964"/>
                  <a:gd name="connsiteY3" fmla="*/ 0 h 249381"/>
                  <a:gd name="connsiteX4" fmla="*/ 471055 w 2225964"/>
                  <a:gd name="connsiteY4" fmla="*/ 240145 h 249381"/>
                  <a:gd name="connsiteX5" fmla="*/ 572655 w 2225964"/>
                  <a:gd name="connsiteY5" fmla="*/ 0 h 249381"/>
                  <a:gd name="connsiteX6" fmla="*/ 674255 w 2225964"/>
                  <a:gd name="connsiteY6" fmla="*/ 249381 h 249381"/>
                  <a:gd name="connsiteX7" fmla="*/ 794327 w 2225964"/>
                  <a:gd name="connsiteY7" fmla="*/ 0 h 249381"/>
                  <a:gd name="connsiteX8" fmla="*/ 895927 w 2225964"/>
                  <a:gd name="connsiteY8" fmla="*/ 249381 h 249381"/>
                  <a:gd name="connsiteX9" fmla="*/ 997527 w 2225964"/>
                  <a:gd name="connsiteY9" fmla="*/ 0 h 249381"/>
                  <a:gd name="connsiteX10" fmla="*/ 1089891 w 2225964"/>
                  <a:gd name="connsiteY10" fmla="*/ 249381 h 249381"/>
                  <a:gd name="connsiteX11" fmla="*/ 1200727 w 2225964"/>
                  <a:gd name="connsiteY11" fmla="*/ 0 h 249381"/>
                  <a:gd name="connsiteX12" fmla="*/ 1293091 w 2225964"/>
                  <a:gd name="connsiteY12" fmla="*/ 249381 h 249381"/>
                  <a:gd name="connsiteX13" fmla="*/ 1394691 w 2225964"/>
                  <a:gd name="connsiteY13" fmla="*/ 0 h 249381"/>
                  <a:gd name="connsiteX14" fmla="*/ 1487055 w 2225964"/>
                  <a:gd name="connsiteY14" fmla="*/ 249381 h 249381"/>
                  <a:gd name="connsiteX15" fmla="*/ 1588655 w 2225964"/>
                  <a:gd name="connsiteY15" fmla="*/ 0 h 249381"/>
                  <a:gd name="connsiteX16" fmla="*/ 1681018 w 2225964"/>
                  <a:gd name="connsiteY16" fmla="*/ 249381 h 249381"/>
                  <a:gd name="connsiteX17" fmla="*/ 1773382 w 2225964"/>
                  <a:gd name="connsiteY17" fmla="*/ 0 h 249381"/>
                  <a:gd name="connsiteX18" fmla="*/ 1847273 w 2225964"/>
                  <a:gd name="connsiteY18" fmla="*/ 249381 h 249381"/>
                  <a:gd name="connsiteX19" fmla="*/ 1930400 w 2225964"/>
                  <a:gd name="connsiteY19" fmla="*/ 0 h 249381"/>
                  <a:gd name="connsiteX20" fmla="*/ 2041236 w 2225964"/>
                  <a:gd name="connsiteY20" fmla="*/ 129309 h 249381"/>
                  <a:gd name="connsiteX21" fmla="*/ 2225964 w 2225964"/>
                  <a:gd name="connsiteY21" fmla="*/ 129309 h 24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25964" h="249381">
                    <a:moveTo>
                      <a:pt x="0" y="129309"/>
                    </a:moveTo>
                    <a:lnTo>
                      <a:pt x="175491" y="120072"/>
                    </a:lnTo>
                    <a:lnTo>
                      <a:pt x="286327" y="249381"/>
                    </a:lnTo>
                    <a:lnTo>
                      <a:pt x="378691" y="0"/>
                    </a:lnTo>
                    <a:lnTo>
                      <a:pt x="471055" y="240145"/>
                    </a:lnTo>
                    <a:lnTo>
                      <a:pt x="572655" y="0"/>
                    </a:lnTo>
                    <a:lnTo>
                      <a:pt x="674255" y="249381"/>
                    </a:lnTo>
                    <a:lnTo>
                      <a:pt x="794327" y="0"/>
                    </a:lnTo>
                    <a:lnTo>
                      <a:pt x="895927" y="249381"/>
                    </a:lnTo>
                    <a:lnTo>
                      <a:pt x="997527" y="0"/>
                    </a:lnTo>
                    <a:lnTo>
                      <a:pt x="1089891" y="249381"/>
                    </a:lnTo>
                    <a:lnTo>
                      <a:pt x="1200727" y="0"/>
                    </a:lnTo>
                    <a:lnTo>
                      <a:pt x="1293091" y="249381"/>
                    </a:lnTo>
                    <a:lnTo>
                      <a:pt x="1394691" y="0"/>
                    </a:lnTo>
                    <a:lnTo>
                      <a:pt x="1487055" y="249381"/>
                    </a:lnTo>
                    <a:lnTo>
                      <a:pt x="1588655" y="0"/>
                    </a:lnTo>
                    <a:lnTo>
                      <a:pt x="1681018" y="249381"/>
                    </a:lnTo>
                    <a:lnTo>
                      <a:pt x="1773382" y="0"/>
                    </a:lnTo>
                    <a:lnTo>
                      <a:pt x="1847273" y="249381"/>
                    </a:lnTo>
                    <a:lnTo>
                      <a:pt x="1930400" y="0"/>
                    </a:lnTo>
                    <a:lnTo>
                      <a:pt x="2041236" y="129309"/>
                    </a:lnTo>
                    <a:lnTo>
                      <a:pt x="2225964" y="129309"/>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20F3C066-034D-3C8D-26EE-577E711C6723}"/>
                  </a:ext>
                </a:extLst>
              </p:cNvPr>
              <p:cNvSpPr>
                <a:spLocks noChangeAspect="1"/>
              </p:cNvSpPr>
              <p:nvPr/>
            </p:nvSpPr>
            <p:spPr>
              <a:xfrm>
                <a:off x="8317387" y="1499372"/>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3" name="TextBox 112">
                <a:extLst>
                  <a:ext uri="{FF2B5EF4-FFF2-40B4-BE49-F238E27FC236}">
                    <a16:creationId xmlns:a16="http://schemas.microsoft.com/office/drawing/2014/main" id="{BD574166-77A5-EC0A-A028-0ABB6DE2FDB1}"/>
                  </a:ext>
                </a:extLst>
              </p:cNvPr>
              <p:cNvSpPr txBox="1"/>
              <p:nvPr/>
            </p:nvSpPr>
            <p:spPr>
              <a:xfrm>
                <a:off x="8260329" y="1122022"/>
                <a:ext cx="397164" cy="369332"/>
              </a:xfrm>
              <a:prstGeom prst="rect">
                <a:avLst/>
              </a:prstGeom>
              <a:noFill/>
            </p:spPr>
            <p:txBody>
              <a:bodyPr wrap="square">
                <a:spAutoFit/>
              </a:bodyPr>
              <a:lstStyle/>
              <a:p>
                <a:r>
                  <a:rPr lang="en-US" sz="1800" b="0">
                    <a:solidFill>
                      <a:schemeClr val="accent3"/>
                    </a:solidFill>
                  </a:rPr>
                  <a:t>3</a:t>
                </a:r>
                <a:endParaRPr lang="en-US">
                  <a:solidFill>
                    <a:schemeClr val="accent3"/>
                  </a:solidFill>
                </a:endParaRPr>
              </a:p>
            </p:txBody>
          </p:sp>
          <p:grpSp>
            <p:nvGrpSpPr>
              <p:cNvPr id="35" name="Group 34">
                <a:extLst>
                  <a:ext uri="{FF2B5EF4-FFF2-40B4-BE49-F238E27FC236}">
                    <a16:creationId xmlns:a16="http://schemas.microsoft.com/office/drawing/2014/main" id="{2E0598BA-9C3D-CA04-C5AD-E43CB596274E}"/>
                  </a:ext>
                </a:extLst>
              </p:cNvPr>
              <p:cNvGrpSpPr/>
              <p:nvPr/>
            </p:nvGrpSpPr>
            <p:grpSpPr>
              <a:xfrm>
                <a:off x="3346757" y="994418"/>
                <a:ext cx="5556299" cy="1533289"/>
                <a:chOff x="1246909" y="4729840"/>
                <a:chExt cx="5556299" cy="1533289"/>
              </a:xfrm>
            </p:grpSpPr>
            <p:grpSp>
              <p:nvGrpSpPr>
                <p:cNvPr id="31" name="Group 30">
                  <a:extLst>
                    <a:ext uri="{FF2B5EF4-FFF2-40B4-BE49-F238E27FC236}">
                      <a16:creationId xmlns:a16="http://schemas.microsoft.com/office/drawing/2014/main" id="{E832B1F2-D08F-3154-D005-8D5FD0B7EBFA}"/>
                    </a:ext>
                  </a:extLst>
                </p:cNvPr>
                <p:cNvGrpSpPr/>
                <p:nvPr/>
              </p:nvGrpSpPr>
              <p:grpSpPr>
                <a:xfrm>
                  <a:off x="1246909" y="4729840"/>
                  <a:ext cx="5556299" cy="1077842"/>
                  <a:chOff x="1246909" y="4729840"/>
                  <a:chExt cx="5556299" cy="1077842"/>
                </a:xfrm>
              </p:grpSpPr>
              <p:grpSp>
                <p:nvGrpSpPr>
                  <p:cNvPr id="13" name="Group 12">
                    <a:extLst>
                      <a:ext uri="{FF2B5EF4-FFF2-40B4-BE49-F238E27FC236}">
                        <a16:creationId xmlns:a16="http://schemas.microsoft.com/office/drawing/2014/main" id="{1CAFF495-3EFC-5D99-DE54-3C4982DDE50C}"/>
                      </a:ext>
                    </a:extLst>
                  </p:cNvPr>
                  <p:cNvGrpSpPr/>
                  <p:nvPr/>
                </p:nvGrpSpPr>
                <p:grpSpPr>
                  <a:xfrm>
                    <a:off x="1709525" y="5160819"/>
                    <a:ext cx="2387964" cy="249381"/>
                    <a:chOff x="6980102" y="3526583"/>
                    <a:chExt cx="2387964" cy="249381"/>
                  </a:xfrm>
                </p:grpSpPr>
                <p:sp>
                  <p:nvSpPr>
                    <p:cNvPr id="10" name="Freeform: Shape 9">
                      <a:extLst>
                        <a:ext uri="{FF2B5EF4-FFF2-40B4-BE49-F238E27FC236}">
                          <a16:creationId xmlns:a16="http://schemas.microsoft.com/office/drawing/2014/main" id="{B7686F40-9A27-2188-1434-A86E667A0FB6}"/>
                        </a:ext>
                      </a:extLst>
                    </p:cNvPr>
                    <p:cNvSpPr/>
                    <p:nvPr/>
                  </p:nvSpPr>
                  <p:spPr>
                    <a:xfrm>
                      <a:off x="7088102" y="3526583"/>
                      <a:ext cx="2225964" cy="249381"/>
                    </a:xfrm>
                    <a:custGeom>
                      <a:avLst/>
                      <a:gdLst>
                        <a:gd name="connsiteX0" fmla="*/ 0 w 2225964"/>
                        <a:gd name="connsiteY0" fmla="*/ 129309 h 249381"/>
                        <a:gd name="connsiteX1" fmla="*/ 175491 w 2225964"/>
                        <a:gd name="connsiteY1" fmla="*/ 120072 h 249381"/>
                        <a:gd name="connsiteX2" fmla="*/ 286327 w 2225964"/>
                        <a:gd name="connsiteY2" fmla="*/ 249381 h 249381"/>
                        <a:gd name="connsiteX3" fmla="*/ 378691 w 2225964"/>
                        <a:gd name="connsiteY3" fmla="*/ 0 h 249381"/>
                        <a:gd name="connsiteX4" fmla="*/ 471055 w 2225964"/>
                        <a:gd name="connsiteY4" fmla="*/ 240145 h 249381"/>
                        <a:gd name="connsiteX5" fmla="*/ 572655 w 2225964"/>
                        <a:gd name="connsiteY5" fmla="*/ 0 h 249381"/>
                        <a:gd name="connsiteX6" fmla="*/ 674255 w 2225964"/>
                        <a:gd name="connsiteY6" fmla="*/ 249381 h 249381"/>
                        <a:gd name="connsiteX7" fmla="*/ 794327 w 2225964"/>
                        <a:gd name="connsiteY7" fmla="*/ 0 h 249381"/>
                        <a:gd name="connsiteX8" fmla="*/ 895927 w 2225964"/>
                        <a:gd name="connsiteY8" fmla="*/ 249381 h 249381"/>
                        <a:gd name="connsiteX9" fmla="*/ 997527 w 2225964"/>
                        <a:gd name="connsiteY9" fmla="*/ 0 h 249381"/>
                        <a:gd name="connsiteX10" fmla="*/ 1089891 w 2225964"/>
                        <a:gd name="connsiteY10" fmla="*/ 249381 h 249381"/>
                        <a:gd name="connsiteX11" fmla="*/ 1200727 w 2225964"/>
                        <a:gd name="connsiteY11" fmla="*/ 0 h 249381"/>
                        <a:gd name="connsiteX12" fmla="*/ 1293091 w 2225964"/>
                        <a:gd name="connsiteY12" fmla="*/ 249381 h 249381"/>
                        <a:gd name="connsiteX13" fmla="*/ 1394691 w 2225964"/>
                        <a:gd name="connsiteY13" fmla="*/ 0 h 249381"/>
                        <a:gd name="connsiteX14" fmla="*/ 1487055 w 2225964"/>
                        <a:gd name="connsiteY14" fmla="*/ 249381 h 249381"/>
                        <a:gd name="connsiteX15" fmla="*/ 1588655 w 2225964"/>
                        <a:gd name="connsiteY15" fmla="*/ 0 h 249381"/>
                        <a:gd name="connsiteX16" fmla="*/ 1681018 w 2225964"/>
                        <a:gd name="connsiteY16" fmla="*/ 249381 h 249381"/>
                        <a:gd name="connsiteX17" fmla="*/ 1773382 w 2225964"/>
                        <a:gd name="connsiteY17" fmla="*/ 0 h 249381"/>
                        <a:gd name="connsiteX18" fmla="*/ 1847273 w 2225964"/>
                        <a:gd name="connsiteY18" fmla="*/ 249381 h 249381"/>
                        <a:gd name="connsiteX19" fmla="*/ 1930400 w 2225964"/>
                        <a:gd name="connsiteY19" fmla="*/ 0 h 249381"/>
                        <a:gd name="connsiteX20" fmla="*/ 2041236 w 2225964"/>
                        <a:gd name="connsiteY20" fmla="*/ 129309 h 249381"/>
                        <a:gd name="connsiteX21" fmla="*/ 2225964 w 2225964"/>
                        <a:gd name="connsiteY21" fmla="*/ 129309 h 24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25964" h="249381">
                          <a:moveTo>
                            <a:pt x="0" y="129309"/>
                          </a:moveTo>
                          <a:lnTo>
                            <a:pt x="175491" y="120072"/>
                          </a:lnTo>
                          <a:lnTo>
                            <a:pt x="286327" y="249381"/>
                          </a:lnTo>
                          <a:lnTo>
                            <a:pt x="378691" y="0"/>
                          </a:lnTo>
                          <a:lnTo>
                            <a:pt x="471055" y="240145"/>
                          </a:lnTo>
                          <a:lnTo>
                            <a:pt x="572655" y="0"/>
                          </a:lnTo>
                          <a:lnTo>
                            <a:pt x="674255" y="249381"/>
                          </a:lnTo>
                          <a:lnTo>
                            <a:pt x="794327" y="0"/>
                          </a:lnTo>
                          <a:lnTo>
                            <a:pt x="895927" y="249381"/>
                          </a:lnTo>
                          <a:lnTo>
                            <a:pt x="997527" y="0"/>
                          </a:lnTo>
                          <a:lnTo>
                            <a:pt x="1089891" y="249381"/>
                          </a:lnTo>
                          <a:lnTo>
                            <a:pt x="1200727" y="0"/>
                          </a:lnTo>
                          <a:lnTo>
                            <a:pt x="1293091" y="249381"/>
                          </a:lnTo>
                          <a:lnTo>
                            <a:pt x="1394691" y="0"/>
                          </a:lnTo>
                          <a:lnTo>
                            <a:pt x="1487055" y="249381"/>
                          </a:lnTo>
                          <a:lnTo>
                            <a:pt x="1588655" y="0"/>
                          </a:lnTo>
                          <a:lnTo>
                            <a:pt x="1681018" y="249381"/>
                          </a:lnTo>
                          <a:lnTo>
                            <a:pt x="1773382" y="0"/>
                          </a:lnTo>
                          <a:lnTo>
                            <a:pt x="1847273" y="249381"/>
                          </a:lnTo>
                          <a:lnTo>
                            <a:pt x="1930400" y="0"/>
                          </a:lnTo>
                          <a:lnTo>
                            <a:pt x="2041236" y="129309"/>
                          </a:lnTo>
                          <a:lnTo>
                            <a:pt x="2225964" y="129309"/>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2B0DC6D-F3D9-4607-DEA6-BE7C9C8425C2}"/>
                        </a:ext>
                      </a:extLst>
                    </p:cNvPr>
                    <p:cNvSpPr>
                      <a:spLocks noChangeAspect="1"/>
                    </p:cNvSpPr>
                    <p:nvPr/>
                  </p:nvSpPr>
                  <p:spPr>
                    <a:xfrm>
                      <a:off x="9260066" y="3597273"/>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3A09FF3-C18D-7981-72F2-6CCE40541C38}"/>
                        </a:ext>
                      </a:extLst>
                    </p:cNvPr>
                    <p:cNvSpPr>
                      <a:spLocks noChangeAspect="1"/>
                    </p:cNvSpPr>
                    <p:nvPr/>
                  </p:nvSpPr>
                  <p:spPr>
                    <a:xfrm>
                      <a:off x="6980102" y="360326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cxnSp>
                <p:nvCxnSpPr>
                  <p:cNvPr id="19" name="Straight Arrow Connector 18">
                    <a:extLst>
                      <a:ext uri="{FF2B5EF4-FFF2-40B4-BE49-F238E27FC236}">
                        <a16:creationId xmlns:a16="http://schemas.microsoft.com/office/drawing/2014/main" id="{F83EDCE7-FF58-7100-A448-E9E53128BDC9}"/>
                      </a:ext>
                    </a:extLst>
                  </p:cNvPr>
                  <p:cNvCxnSpPr/>
                  <p:nvPr/>
                </p:nvCxnSpPr>
                <p:spPr>
                  <a:xfrm>
                    <a:off x="1246909" y="5285509"/>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9AEF12E-5BB1-8A2D-B74C-FB52D97E2FF1}"/>
                      </a:ext>
                    </a:extLst>
                  </p:cNvPr>
                  <p:cNvCxnSpPr>
                    <a:cxnSpLocks/>
                  </p:cNvCxnSpPr>
                  <p:nvPr/>
                </p:nvCxnSpPr>
                <p:spPr>
                  <a:xfrm>
                    <a:off x="6340592" y="5296813"/>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12CECAC-C6A2-1BE1-1E6D-3D09073CD38B}"/>
                      </a:ext>
                    </a:extLst>
                  </p:cNvPr>
                  <p:cNvSpPr txBox="1"/>
                  <p:nvPr/>
                </p:nvSpPr>
                <p:spPr>
                  <a:xfrm>
                    <a:off x="1668589" y="4874169"/>
                    <a:ext cx="397164" cy="369332"/>
                  </a:xfrm>
                  <a:prstGeom prst="rect">
                    <a:avLst/>
                  </a:prstGeom>
                  <a:noFill/>
                </p:spPr>
                <p:txBody>
                  <a:bodyPr wrap="square">
                    <a:spAutoFit/>
                  </a:bodyPr>
                  <a:lstStyle/>
                  <a:p>
                    <a:r>
                      <a:rPr lang="en-US" sz="1800" b="0">
                        <a:solidFill>
                          <a:schemeClr val="accent3"/>
                        </a:solidFill>
                      </a:rPr>
                      <a:t>1</a:t>
                    </a:r>
                    <a:endParaRPr lang="en-US">
                      <a:solidFill>
                        <a:schemeClr val="accent3"/>
                      </a:solidFill>
                    </a:endParaRPr>
                  </a:p>
                </p:txBody>
              </p:sp>
              <p:sp>
                <p:nvSpPr>
                  <p:cNvPr id="25" name="TextBox 24">
                    <a:extLst>
                      <a:ext uri="{FF2B5EF4-FFF2-40B4-BE49-F238E27FC236}">
                        <a16:creationId xmlns:a16="http://schemas.microsoft.com/office/drawing/2014/main" id="{98389792-DAEA-CB5D-981E-5C86304AA9E1}"/>
                      </a:ext>
                    </a:extLst>
                  </p:cNvPr>
                  <p:cNvSpPr txBox="1"/>
                  <p:nvPr/>
                </p:nvSpPr>
                <p:spPr>
                  <a:xfrm>
                    <a:off x="3932431" y="4854159"/>
                    <a:ext cx="397164" cy="369332"/>
                  </a:xfrm>
                  <a:prstGeom prst="rect">
                    <a:avLst/>
                  </a:prstGeom>
                  <a:noFill/>
                </p:spPr>
                <p:txBody>
                  <a:bodyPr wrap="square">
                    <a:spAutoFit/>
                  </a:bodyPr>
                  <a:lstStyle/>
                  <a:p>
                    <a:r>
                      <a:rPr lang="en-US" sz="1800" b="0">
                        <a:solidFill>
                          <a:schemeClr val="accent3"/>
                        </a:solidFill>
                      </a:rPr>
                      <a:t>2</a:t>
                    </a:r>
                    <a:endParaRPr lang="en-US">
                      <a:solidFill>
                        <a:schemeClr val="accent3"/>
                      </a:solidFill>
                    </a:endParaRPr>
                  </a:p>
                </p:txBody>
              </p:sp>
              <p:sp>
                <p:nvSpPr>
                  <p:cNvPr id="26" name="TextBox 25">
                    <a:extLst>
                      <a:ext uri="{FF2B5EF4-FFF2-40B4-BE49-F238E27FC236}">
                        <a16:creationId xmlns:a16="http://schemas.microsoft.com/office/drawing/2014/main" id="{5156FD78-2712-462F-66AE-88E7150A1749}"/>
                      </a:ext>
                    </a:extLst>
                  </p:cNvPr>
                  <p:cNvSpPr txBox="1"/>
                  <p:nvPr/>
                </p:nvSpPr>
                <p:spPr>
                  <a:xfrm>
                    <a:off x="2800510" y="4729840"/>
                    <a:ext cx="397164" cy="369332"/>
                  </a:xfrm>
                  <a:prstGeom prst="rect">
                    <a:avLst/>
                  </a:prstGeom>
                  <a:noFill/>
                </p:spPr>
                <p:txBody>
                  <a:bodyPr wrap="square">
                    <a:spAutoFit/>
                  </a:bodyPr>
                  <a:lstStyle/>
                  <a:p>
                    <a:r>
                      <a:rPr lang="en-US" sz="1800" b="0" i="1"/>
                      <a:t>k</a:t>
                    </a:r>
                    <a:r>
                      <a:rPr lang="en-US" sz="1800" b="0" i="1" baseline="-25000"/>
                      <a:t>1</a:t>
                    </a:r>
                    <a:endParaRPr lang="en-US" i="1" baseline="-25000"/>
                  </a:p>
                </p:txBody>
              </p:sp>
              <p:sp>
                <p:nvSpPr>
                  <p:cNvPr id="28" name="TextBox 27">
                    <a:extLst>
                      <a:ext uri="{FF2B5EF4-FFF2-40B4-BE49-F238E27FC236}">
                        <a16:creationId xmlns:a16="http://schemas.microsoft.com/office/drawing/2014/main" id="{E2E8AFE2-A816-BADC-DA3B-BA94A00D8700}"/>
                      </a:ext>
                    </a:extLst>
                  </p:cNvPr>
                  <p:cNvSpPr txBox="1"/>
                  <p:nvPr/>
                </p:nvSpPr>
                <p:spPr>
                  <a:xfrm>
                    <a:off x="1499914" y="5438350"/>
                    <a:ext cx="789820"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1 </a:t>
                    </a:r>
                    <a:r>
                      <a:rPr lang="en-US" sz="1800" b="0" i="1"/>
                      <a:t>,</a:t>
                    </a:r>
                    <a:r>
                      <a:rPr lang="en-US" sz="1800" b="0" i="1">
                        <a:solidFill>
                          <a:schemeClr val="tx2"/>
                        </a:solidFill>
                      </a:rPr>
                      <a:t> </a:t>
                    </a:r>
                    <a:r>
                      <a:rPr lang="en-US" sz="1800" b="0" i="1">
                        <a:solidFill>
                          <a:srgbClr val="FF0000"/>
                        </a:solidFill>
                      </a:rPr>
                      <a:t>F</a:t>
                    </a:r>
                    <a:r>
                      <a:rPr lang="en-US" sz="1800" b="0" i="1" baseline="-25000">
                        <a:solidFill>
                          <a:srgbClr val="FF0000"/>
                        </a:solidFill>
                      </a:rPr>
                      <a:t>1</a:t>
                    </a:r>
                    <a:endParaRPr lang="en-US" i="1" baseline="-25000">
                      <a:solidFill>
                        <a:srgbClr val="FF0000"/>
                      </a:solidFill>
                    </a:endParaRPr>
                  </a:p>
                </p:txBody>
              </p:sp>
            </p:grpSp>
            <p:cxnSp>
              <p:nvCxnSpPr>
                <p:cNvPr id="33" name="Straight Arrow Connector 32">
                  <a:extLst>
                    <a:ext uri="{FF2B5EF4-FFF2-40B4-BE49-F238E27FC236}">
                      <a16:creationId xmlns:a16="http://schemas.microsoft.com/office/drawing/2014/main" id="{4B759B42-D702-F885-EB63-0C157AF820BD}"/>
                    </a:ext>
                  </a:extLst>
                </p:cNvPr>
                <p:cNvCxnSpPr/>
                <p:nvPr/>
              </p:nvCxnSpPr>
              <p:spPr>
                <a:xfrm>
                  <a:off x="3501743" y="5936806"/>
                  <a:ext cx="119149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C12D4518-653C-D321-FBC2-647A256EDE48}"/>
                    </a:ext>
                  </a:extLst>
                </p:cNvPr>
                <p:cNvSpPr txBox="1"/>
                <p:nvPr/>
              </p:nvSpPr>
              <p:spPr>
                <a:xfrm>
                  <a:off x="3964359" y="5893797"/>
                  <a:ext cx="284052" cy="369332"/>
                </a:xfrm>
                <a:prstGeom prst="rect">
                  <a:avLst/>
                </a:prstGeom>
                <a:noFill/>
                <a:ln>
                  <a:noFill/>
                </a:ln>
              </p:spPr>
              <p:txBody>
                <a:bodyPr wrap="none" rtlCol="0">
                  <a:spAutoFit/>
                </a:bodyPr>
                <a:lstStyle/>
                <a:p>
                  <a:r>
                    <a:rPr lang="en-US"/>
                    <a:t>x</a:t>
                  </a:r>
                </a:p>
              </p:txBody>
            </p:sp>
          </p:grpSp>
          <p:sp>
            <p:nvSpPr>
              <p:cNvPr id="114" name="TextBox 113">
                <a:extLst>
                  <a:ext uri="{FF2B5EF4-FFF2-40B4-BE49-F238E27FC236}">
                    <a16:creationId xmlns:a16="http://schemas.microsoft.com/office/drawing/2014/main" id="{F9239B1F-F92F-CEE4-6F8D-E238A6083C0A}"/>
                  </a:ext>
                </a:extLst>
              </p:cNvPr>
              <p:cNvSpPr txBox="1"/>
              <p:nvPr/>
            </p:nvSpPr>
            <p:spPr>
              <a:xfrm>
                <a:off x="7161932" y="1017391"/>
                <a:ext cx="397164" cy="369332"/>
              </a:xfrm>
              <a:prstGeom prst="rect">
                <a:avLst/>
              </a:prstGeom>
              <a:noFill/>
            </p:spPr>
            <p:txBody>
              <a:bodyPr wrap="square">
                <a:spAutoFit/>
              </a:bodyPr>
              <a:lstStyle/>
              <a:p>
                <a:r>
                  <a:rPr lang="en-US" sz="1800" b="0" i="1"/>
                  <a:t>k</a:t>
                </a:r>
                <a:r>
                  <a:rPr lang="en-US" sz="1800" b="0" i="1" baseline="-25000"/>
                  <a:t>2</a:t>
                </a:r>
                <a:endParaRPr lang="en-US" i="1" baseline="-25000"/>
              </a:p>
            </p:txBody>
          </p:sp>
          <p:sp>
            <p:nvSpPr>
              <p:cNvPr id="115" name="TextBox 114">
                <a:extLst>
                  <a:ext uri="{FF2B5EF4-FFF2-40B4-BE49-F238E27FC236}">
                    <a16:creationId xmlns:a16="http://schemas.microsoft.com/office/drawing/2014/main" id="{F4AAEE40-3C09-05F4-A841-C94ECBB8D68E}"/>
                  </a:ext>
                </a:extLst>
              </p:cNvPr>
              <p:cNvSpPr txBox="1"/>
              <p:nvPr/>
            </p:nvSpPr>
            <p:spPr>
              <a:xfrm>
                <a:off x="5835951" y="1702928"/>
                <a:ext cx="789820"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2 </a:t>
                </a:r>
                <a:r>
                  <a:rPr lang="en-US" sz="1800" b="0" i="1"/>
                  <a:t>, </a:t>
                </a:r>
                <a:r>
                  <a:rPr lang="en-US" sz="1800" b="0" i="1">
                    <a:solidFill>
                      <a:srgbClr val="FF0000"/>
                    </a:solidFill>
                  </a:rPr>
                  <a:t>F</a:t>
                </a:r>
                <a:r>
                  <a:rPr lang="en-US" sz="1800" b="0" i="1" baseline="-25000">
                    <a:solidFill>
                      <a:srgbClr val="FF0000"/>
                    </a:solidFill>
                  </a:rPr>
                  <a:t>2</a:t>
                </a:r>
                <a:endParaRPr lang="en-US" i="1" baseline="-25000">
                  <a:solidFill>
                    <a:srgbClr val="FF0000"/>
                  </a:solidFill>
                </a:endParaRPr>
              </a:p>
            </p:txBody>
          </p:sp>
          <p:sp>
            <p:nvSpPr>
              <p:cNvPr id="116" name="TextBox 115">
                <a:extLst>
                  <a:ext uri="{FF2B5EF4-FFF2-40B4-BE49-F238E27FC236}">
                    <a16:creationId xmlns:a16="http://schemas.microsoft.com/office/drawing/2014/main" id="{57B6A68A-108B-83E1-D47D-0F47783F333D}"/>
                  </a:ext>
                </a:extLst>
              </p:cNvPr>
              <p:cNvSpPr txBox="1"/>
              <p:nvPr/>
            </p:nvSpPr>
            <p:spPr>
              <a:xfrm>
                <a:off x="8030477" y="1702928"/>
                <a:ext cx="705524"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3 </a:t>
                </a:r>
                <a:r>
                  <a:rPr lang="en-US" sz="1800" b="0" i="1"/>
                  <a:t>, </a:t>
                </a:r>
                <a:r>
                  <a:rPr lang="en-US" sz="1800" b="0" i="1">
                    <a:solidFill>
                      <a:srgbClr val="FF0000"/>
                    </a:solidFill>
                  </a:rPr>
                  <a:t>F</a:t>
                </a:r>
                <a:r>
                  <a:rPr lang="en-US" sz="1800" b="0" i="1" baseline="-25000">
                    <a:solidFill>
                      <a:srgbClr val="FF0000"/>
                    </a:solidFill>
                  </a:rPr>
                  <a:t>3</a:t>
                </a:r>
                <a:endParaRPr lang="en-US" i="1" baseline="-25000">
                  <a:solidFill>
                    <a:srgbClr val="FF0000"/>
                  </a:solidFill>
                </a:endParaRPr>
              </a:p>
            </p:txBody>
          </p:sp>
        </p:grpSp>
        <p:cxnSp>
          <p:nvCxnSpPr>
            <p:cNvPr id="129" name="Straight Arrow Connector 128">
              <a:extLst>
                <a:ext uri="{FF2B5EF4-FFF2-40B4-BE49-F238E27FC236}">
                  <a16:creationId xmlns:a16="http://schemas.microsoft.com/office/drawing/2014/main" id="{E59D2209-63A9-3B9D-90BF-8245247D6804}"/>
                </a:ext>
              </a:extLst>
            </p:cNvPr>
            <p:cNvCxnSpPr>
              <a:cxnSpLocks/>
            </p:cNvCxnSpPr>
            <p:nvPr/>
          </p:nvCxnSpPr>
          <p:spPr>
            <a:xfrm>
              <a:off x="6169228" y="1552155"/>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73" name="TextBox 172">
            <a:extLst>
              <a:ext uri="{FF2B5EF4-FFF2-40B4-BE49-F238E27FC236}">
                <a16:creationId xmlns:a16="http://schemas.microsoft.com/office/drawing/2014/main" id="{34DB55C8-8D81-B00C-7A35-3C4D8C74DBDE}"/>
              </a:ext>
            </a:extLst>
          </p:cNvPr>
          <p:cNvSpPr txBox="1"/>
          <p:nvPr/>
        </p:nvSpPr>
        <p:spPr>
          <a:xfrm>
            <a:off x="283141" y="3343938"/>
            <a:ext cx="4397240" cy="369332"/>
          </a:xfrm>
          <a:prstGeom prst="rect">
            <a:avLst/>
          </a:prstGeom>
          <a:noFill/>
        </p:spPr>
        <p:txBody>
          <a:bodyPr wrap="square" rtlCol="0">
            <a:spAutoFit/>
          </a:bodyPr>
          <a:lstStyle/>
          <a:p>
            <a:r>
              <a:rPr lang="en-US"/>
              <a:t>External force potential:</a:t>
            </a:r>
          </a:p>
        </p:txBody>
      </p:sp>
      <p:cxnSp>
        <p:nvCxnSpPr>
          <p:cNvPr id="177" name="Straight Connector 176">
            <a:extLst>
              <a:ext uri="{FF2B5EF4-FFF2-40B4-BE49-F238E27FC236}">
                <a16:creationId xmlns:a16="http://schemas.microsoft.com/office/drawing/2014/main" id="{ACC236AB-86AE-18CF-7CA3-BBB8405F5643}"/>
              </a:ext>
            </a:extLst>
          </p:cNvPr>
          <p:cNvCxnSpPr/>
          <p:nvPr/>
        </p:nvCxnSpPr>
        <p:spPr>
          <a:xfrm>
            <a:off x="434066" y="2527707"/>
            <a:ext cx="113607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8" name="TextBox 177">
            <a:extLst>
              <a:ext uri="{FF2B5EF4-FFF2-40B4-BE49-F238E27FC236}">
                <a16:creationId xmlns:a16="http://schemas.microsoft.com/office/drawing/2014/main" id="{3040A38F-7F01-3887-0A8B-E6F40ECA3D98}"/>
              </a:ext>
            </a:extLst>
          </p:cNvPr>
          <p:cNvSpPr txBox="1"/>
          <p:nvPr/>
        </p:nvSpPr>
        <p:spPr>
          <a:xfrm>
            <a:off x="4637872" y="2581490"/>
            <a:ext cx="3128164" cy="369332"/>
          </a:xfrm>
          <a:prstGeom prst="rect">
            <a:avLst/>
          </a:prstGeom>
          <a:noFill/>
        </p:spPr>
        <p:txBody>
          <a:bodyPr wrap="none" rtlCol="0">
            <a:spAutoFit/>
          </a:bodyPr>
          <a:lstStyle/>
          <a:p>
            <a:r>
              <a:rPr lang="en-US" u="sng"/>
              <a:t>Assembly of Element Equations</a:t>
            </a:r>
          </a:p>
        </p:txBody>
      </p:sp>
      <p:sp>
        <p:nvSpPr>
          <p:cNvPr id="179" name="TextBox 178">
            <a:extLst>
              <a:ext uri="{FF2B5EF4-FFF2-40B4-BE49-F238E27FC236}">
                <a16:creationId xmlns:a16="http://schemas.microsoft.com/office/drawing/2014/main" id="{5E260757-73A0-999C-1B69-279637F8F65D}"/>
              </a:ext>
            </a:extLst>
          </p:cNvPr>
          <p:cNvSpPr txBox="1"/>
          <p:nvPr/>
        </p:nvSpPr>
        <p:spPr>
          <a:xfrm>
            <a:off x="5417925" y="2968099"/>
            <a:ext cx="1643976" cy="338554"/>
          </a:xfrm>
          <a:prstGeom prst="rect">
            <a:avLst/>
          </a:prstGeom>
          <a:noFill/>
        </p:spPr>
        <p:txBody>
          <a:bodyPr wrap="none" rtlCol="0">
            <a:spAutoFit/>
          </a:bodyPr>
          <a:lstStyle/>
          <a:p>
            <a:r>
              <a:rPr lang="en-US" sz="1600" b="1" i="1">
                <a:solidFill>
                  <a:schemeClr val="accent1"/>
                </a:solidFill>
              </a:rPr>
              <a:t>Energy Approach</a:t>
            </a:r>
          </a:p>
        </p:txBody>
      </p:sp>
      <p:sp>
        <p:nvSpPr>
          <p:cNvPr id="215" name="Right Brace 214">
            <a:extLst>
              <a:ext uri="{FF2B5EF4-FFF2-40B4-BE49-F238E27FC236}">
                <a16:creationId xmlns:a16="http://schemas.microsoft.com/office/drawing/2014/main" id="{BBB0D651-4FF5-3B08-7E24-5069FEC389BA}"/>
              </a:ext>
            </a:extLst>
          </p:cNvPr>
          <p:cNvSpPr/>
          <p:nvPr/>
        </p:nvSpPr>
        <p:spPr>
          <a:xfrm>
            <a:off x="7297171" y="3494024"/>
            <a:ext cx="369332" cy="2700358"/>
          </a:xfrm>
          <a:prstGeom prst="rightBrace">
            <a:avLst>
              <a:gd name="adj1" fmla="val 8333"/>
              <a:gd name="adj2" fmla="val 2681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7B3F26C1-C6C7-67A7-3255-33F7A868C540}"/>
                  </a:ext>
                </a:extLst>
              </p:cNvPr>
              <p:cNvSpPr txBox="1"/>
              <p:nvPr/>
            </p:nvSpPr>
            <p:spPr>
              <a:xfrm>
                <a:off x="309896" y="3471204"/>
                <a:ext cx="4561555" cy="87844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1600" smtClean="0">
                          <a:solidFill>
                            <a:schemeClr val="tx1"/>
                          </a:solidFill>
                          <a:latin typeface="Cambria Math" panose="02040503050406030204" pitchFamily="18" charset="0"/>
                        </a:rPr>
                        <m:t>Ω</m:t>
                      </m:r>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𝐹</m:t>
                          </m:r>
                        </m:e>
                        <m:sub>
                          <m:r>
                            <a:rPr lang="en-US" sz="1600" i="0">
                              <a:solidFill>
                                <a:schemeClr val="tx1"/>
                              </a:solidFill>
                              <a:latin typeface="Cambria Math" panose="02040503050406030204" pitchFamily="18" charset="0"/>
                            </a:rPr>
                            <m:t>1</m:t>
                          </m:r>
                        </m:sub>
                      </m:sSub>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1</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𝐹</m:t>
                          </m:r>
                        </m:e>
                        <m:sub>
                          <m:r>
                            <a:rPr lang="en-US" sz="1600" i="0">
                              <a:solidFill>
                                <a:schemeClr val="tx1"/>
                              </a:solidFill>
                              <a:latin typeface="Cambria Math" panose="02040503050406030204" pitchFamily="18" charset="0"/>
                            </a:rPr>
                            <m:t>2</m:t>
                          </m:r>
                        </m:sub>
                      </m:sSub>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𝐹</m:t>
                          </m:r>
                        </m:e>
                        <m:sub>
                          <m:r>
                            <a:rPr lang="en-US" sz="1600" i="0">
                              <a:solidFill>
                                <a:schemeClr val="tx1"/>
                              </a:solidFill>
                              <a:latin typeface="Cambria Math" panose="02040503050406030204" pitchFamily="18" charset="0"/>
                            </a:rPr>
                            <m:t>3</m:t>
                          </m:r>
                        </m:sub>
                      </m:sSub>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3</m:t>
                          </m:r>
                        </m:sub>
                      </m:sSub>
                      <m:r>
                        <a:rPr lang="en-US" sz="1600" i="0">
                          <a:solidFill>
                            <a:schemeClr val="tx1"/>
                          </a:solidFill>
                          <a:latin typeface="Cambria Math" panose="02040503050406030204" pitchFamily="18" charset="0"/>
                        </a:rPr>
                        <m:t>=−</m:t>
                      </m:r>
                      <m:d>
                        <m:dPr>
                          <m:begChr m:val="["/>
                          <m:endChr m:val="]"/>
                          <m:ctrlPr>
                            <a:rPr lang="en-US" sz="1600" i="1">
                              <a:solidFill>
                                <a:schemeClr val="tx1"/>
                              </a:solidFill>
                              <a:latin typeface="Cambria Math" panose="02040503050406030204" pitchFamily="18" charset="0"/>
                            </a:rPr>
                          </m:ctrlPr>
                        </m:dPr>
                        <m:e>
                          <m:eqArr>
                            <m:eqArrPr>
                              <m:ctrlPr>
                                <a:rPr lang="en-US" sz="1600" i="1">
                                  <a:solidFill>
                                    <a:schemeClr val="tx1"/>
                                  </a:solidFill>
                                  <a:latin typeface="Cambria Math" panose="02040503050406030204" pitchFamily="18" charset="0"/>
                                </a:rPr>
                              </m:ctrlPr>
                            </m:eqArrPr>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1</m:t>
                                  </m:r>
                                </m:sub>
                              </m:sSub>
                              <m:r>
                                <a:rPr lang="en-US" sz="1600" i="0">
                                  <a:solidFill>
                                    <a:schemeClr val="tx1"/>
                                  </a:solidFill>
                                  <a:latin typeface="Cambria Math" panose="02040503050406030204" pitchFamily="18" charset="0"/>
                                </a:rPr>
                                <m:t>    &amp;&amp;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2</m:t>
                                  </m:r>
                                </m:sub>
                              </m:sSub>
                              <m:r>
                                <a:rPr lang="en-US" sz="1600" i="0">
                                  <a:solidFill>
                                    <a:schemeClr val="tx1"/>
                                  </a:solidFill>
                                  <a:latin typeface="Cambria Math" panose="02040503050406030204" pitchFamily="18" charset="0"/>
                                </a:rPr>
                                <m:t>    &amp;&amp;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0">
                                      <a:solidFill>
                                        <a:schemeClr val="tx1"/>
                                      </a:solidFill>
                                      <a:latin typeface="Cambria Math" panose="02040503050406030204" pitchFamily="18" charset="0"/>
                                    </a:rPr>
                                    <m:t>3</m:t>
                                  </m:r>
                                </m:sub>
                              </m:sSub>
                            </m:e>
                          </m:eqArr>
                        </m:e>
                      </m:d>
                      <m:d>
                        <m:dPr>
                          <m:begChr m:val="{"/>
                          <m:endChr m:val="}"/>
                          <m:ctrlPr>
                            <a:rPr lang="en-US" sz="1600" i="1">
                              <a:solidFill>
                                <a:schemeClr val="tx1"/>
                              </a:solidFill>
                              <a:latin typeface="Cambria Math" panose="02040503050406030204" pitchFamily="18" charset="0"/>
                            </a:rPr>
                          </m:ctrlPr>
                        </m:dPr>
                        <m:e>
                          <m:eqArr>
                            <m:eqArrPr>
                              <m:ctrlPr>
                                <a:rPr lang="en-US" sz="1600" i="1">
                                  <a:solidFill>
                                    <a:schemeClr val="tx1"/>
                                  </a:solidFill>
                                  <a:latin typeface="Cambria Math" panose="02040503050406030204" pitchFamily="18" charset="0"/>
                                </a:rPr>
                              </m:ctrlPr>
                            </m:eqArrPr>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𝐹</m:t>
                                  </m:r>
                                </m:e>
                                <m:sub>
                                  <m:r>
                                    <a:rPr lang="en-US" sz="1600" i="0">
                                      <a:solidFill>
                                        <a:schemeClr val="tx1"/>
                                      </a:solidFill>
                                      <a:latin typeface="Cambria Math" panose="02040503050406030204" pitchFamily="18" charset="0"/>
                                    </a:rPr>
                                    <m:t>1</m:t>
                                  </m:r>
                                </m:sub>
                              </m:sSub>
                            </m:e>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𝐹</m:t>
                                  </m:r>
                                </m:e>
                                <m:sub>
                                  <m:r>
                                    <a:rPr lang="en-US" sz="1600" i="0">
                                      <a:solidFill>
                                        <a:schemeClr val="tx1"/>
                                      </a:solidFill>
                                      <a:latin typeface="Cambria Math" panose="02040503050406030204" pitchFamily="18" charset="0"/>
                                    </a:rPr>
                                    <m:t>2</m:t>
                                  </m:r>
                                </m:sub>
                              </m:sSub>
                            </m:e>
                            <m:e>
                              <m:r>
                                <a:rPr lang="en-US" sz="1600" i="0">
                                  <a:solidFill>
                                    <a:schemeClr val="tx1"/>
                                  </a:solidFill>
                                  <a:latin typeface="Cambria Math" panose="02040503050406030204" pitchFamily="18" charset="0"/>
                                </a:rPr>
                                <m:t>&amp;</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𝐹</m:t>
                                  </m:r>
                                </m:e>
                                <m:sub>
                                  <m:r>
                                    <a:rPr lang="en-US" sz="1600" i="0">
                                      <a:solidFill>
                                        <a:schemeClr val="tx1"/>
                                      </a:solidFill>
                                      <a:latin typeface="Cambria Math" panose="02040503050406030204" pitchFamily="18" charset="0"/>
                                    </a:rPr>
                                    <m:t>3</m:t>
                                  </m:r>
                                </m:sub>
                              </m:sSub>
                            </m:e>
                          </m:eqArr>
                        </m:e>
                      </m:d>
                    </m:oMath>
                  </m:oMathPara>
                </a14:m>
                <a:endParaRPr lang="en-US" sz="1600" dirty="0">
                  <a:solidFill>
                    <a:schemeClr val="tx1"/>
                  </a:solidFill>
                </a:endParaRPr>
              </a:p>
            </p:txBody>
          </p:sp>
        </mc:Choice>
        <mc:Fallback xmlns="">
          <p:sp>
            <p:nvSpPr>
              <p:cNvPr id="42" name="TextBox 41">
                <a:extLst>
                  <a:ext uri="{FF2B5EF4-FFF2-40B4-BE49-F238E27FC236}">
                    <a16:creationId xmlns:a16="http://schemas.microsoft.com/office/drawing/2014/main" id="{7B3F26C1-C6C7-67A7-3255-33F7A868C540}"/>
                  </a:ext>
                </a:extLst>
              </p:cNvPr>
              <p:cNvSpPr txBox="1">
                <a:spLocks noRot="1" noChangeAspect="1" noMove="1" noResize="1" noEditPoints="1" noAdjustHandles="1" noChangeArrowheads="1" noChangeShapeType="1" noTextEdit="1"/>
              </p:cNvSpPr>
              <p:nvPr/>
            </p:nvSpPr>
            <p:spPr>
              <a:xfrm>
                <a:off x="309896" y="3471204"/>
                <a:ext cx="4561555" cy="878446"/>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264E2BFA-B5B8-1800-BFFE-58881C501BDC}"/>
                  </a:ext>
                </a:extLst>
              </p:cNvPr>
              <p:cNvSpPr txBox="1"/>
              <p:nvPr/>
            </p:nvSpPr>
            <p:spPr>
              <a:xfrm>
                <a:off x="248201" y="4616629"/>
                <a:ext cx="7103956" cy="87844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160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Π</m:t>
                      </m:r>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m:t>
                      </m:r>
                      <m:r>
                        <m:rPr>
                          <m:sty m:val="p"/>
                        </m:rPr>
                        <a:rPr lang="en-US" sz="1600">
                          <a:solidFill>
                            <a:schemeClr val="tx1"/>
                          </a:solidFill>
                          <a:effectLst/>
                          <a:latin typeface="Cambria Math" panose="02040503050406030204" pitchFamily="18" charset="0"/>
                          <a:ea typeface="Calibri" panose="020F0502020204030204" pitchFamily="34" charset="0"/>
                          <a:cs typeface="Arial" panose="020B0604020202020204" pitchFamily="34" charset="0"/>
                        </a:rPr>
                        <m:t>U</m:t>
                      </m:r>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m:t>
                      </m:r>
                      <m:r>
                        <m:rPr>
                          <m:sty m:val="p"/>
                        </m:rPr>
                        <a:rPr lang="en-US" sz="1600">
                          <a:solidFill>
                            <a:schemeClr val="tx1"/>
                          </a:solidFill>
                          <a:effectLst/>
                          <a:latin typeface="Cambria Math" panose="02040503050406030204" pitchFamily="18" charset="0"/>
                          <a:ea typeface="Calibri" panose="020F0502020204030204" pitchFamily="34" charset="0"/>
                          <a:cs typeface="Arial" panose="020B0604020202020204" pitchFamily="34" charset="0"/>
                        </a:rPr>
                        <m:t>Ω</m:t>
                      </m:r>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m:t>
                      </m:r>
                      <m:f>
                        <m:fPr>
                          <m:ctrlPr>
                            <a:rPr lang="en-US" sz="1600" i="1">
                              <a:solidFill>
                                <a:schemeClr val="tx1"/>
                              </a:solidFill>
                              <a:effectLst/>
                              <a:latin typeface="Cambria Math" panose="02040503050406030204" pitchFamily="18" charset="0"/>
                            </a:rPr>
                          </m:ctrlPr>
                        </m:fPr>
                        <m:num>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1</m:t>
                          </m:r>
                        </m:num>
                        <m:den>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2</m:t>
                          </m:r>
                        </m:den>
                      </m:f>
                      <m:d>
                        <m:dPr>
                          <m:begChr m:val="["/>
                          <m:endChr m:val="]"/>
                          <m:ctrlPr>
                            <a:rPr lang="en-US" sz="1600" i="1">
                              <a:solidFill>
                                <a:schemeClr val="tx1"/>
                              </a:solidFill>
                              <a:effectLst/>
                              <a:latin typeface="Cambria Math" panose="02040503050406030204" pitchFamily="18" charset="0"/>
                            </a:rPr>
                          </m:ctrlPr>
                        </m:dPr>
                        <m:e>
                          <m:eqArr>
                            <m:eqArrPr>
                              <m:ctrlPr>
                                <a:rPr lang="en-US" sz="1600" i="1">
                                  <a:solidFill>
                                    <a:schemeClr val="tx1"/>
                                  </a:solidFill>
                                  <a:effectLst/>
                                  <a:latin typeface="Cambria Math" panose="02040503050406030204" pitchFamily="18" charset="0"/>
                                </a:rPr>
                              </m:ctrlPr>
                            </m:eqArr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𝑢</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1</m:t>
                                  </m:r>
                                </m:sub>
                              </m:s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    &amp;&amp;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𝑢</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2</m:t>
                                  </m:r>
                                </m:sub>
                              </m:s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    &amp;&amp;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𝑢</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3</m:t>
                                  </m:r>
                                </m:sub>
                              </m:sSub>
                            </m:e>
                          </m:eqArr>
                        </m:e>
                      </m:d>
                      <m:d>
                        <m:dPr>
                          <m:begChr m:val="["/>
                          <m:endChr m:val="]"/>
                          <m:ctrlPr>
                            <a:rPr lang="en-US" sz="1600" i="1">
                              <a:solidFill>
                                <a:schemeClr val="tx1"/>
                              </a:solidFill>
                              <a:effectLst/>
                              <a:latin typeface="Cambria Math" panose="02040503050406030204" pitchFamily="18" charset="0"/>
                            </a:rPr>
                          </m:ctrlPr>
                        </m:dPr>
                        <m:e>
                          <m:m>
                            <m:mPr>
                              <m:plcHide m:val="on"/>
                              <m:mcs>
                                <m:mc>
                                  <m:mcPr>
                                    <m:count m:val="3"/>
                                    <m:mcJc m:val="center"/>
                                  </m:mcPr>
                                </m:mc>
                              </m:mcs>
                              <m:ctrlPr>
                                <a:rPr lang="en-US" sz="1600" i="1">
                                  <a:solidFill>
                                    <a:schemeClr val="tx1"/>
                                  </a:solidFill>
                                  <a:effectLst/>
                                  <a:latin typeface="Cambria Math" panose="02040503050406030204" pitchFamily="18" charset="0"/>
                                </a:rPr>
                              </m:ctrlPr>
                            </m:mPr>
                            <m:mr>
                              <m:e>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𝑘</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1</m:t>
                                    </m:r>
                                  </m:sub>
                                </m:sSub>
                              </m:e>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𝑘</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1</m:t>
                                    </m:r>
                                  </m:sub>
                                </m:sSub>
                              </m:e>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0</m:t>
                                </m:r>
                              </m:e>
                            </m:mr>
                            <m:m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𝑘</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1</m:t>
                                    </m:r>
                                  </m:sub>
                                </m:sSub>
                              </m:e>
                              <m:e>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𝑘</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1</m:t>
                                    </m:r>
                                  </m:sub>
                                </m:s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𝑘</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2</m:t>
                                    </m:r>
                                  </m:sub>
                                </m:sSub>
                              </m:e>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𝑘</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2</m:t>
                                    </m:r>
                                  </m:sub>
                                </m:sSub>
                              </m:e>
                            </m:mr>
                            <m:m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0</m:t>
                                </m:r>
                              </m:e>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𝑘</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2</m:t>
                                    </m:r>
                                  </m:sub>
                                </m:sSub>
                              </m:e>
                              <m:e>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𝑘</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2</m:t>
                                    </m:r>
                                  </m:sub>
                                </m:sSub>
                              </m:e>
                            </m:mr>
                          </m:m>
                        </m:e>
                      </m:d>
                      <m:d>
                        <m:dPr>
                          <m:begChr m:val="{"/>
                          <m:endChr m:val="}"/>
                          <m:ctrlPr>
                            <a:rPr lang="en-US" sz="1600" i="1">
                              <a:solidFill>
                                <a:schemeClr val="tx1"/>
                              </a:solidFill>
                              <a:effectLst/>
                              <a:latin typeface="Cambria Math" panose="02040503050406030204" pitchFamily="18" charset="0"/>
                            </a:rPr>
                          </m:ctrlPr>
                        </m:dPr>
                        <m:e>
                          <m:eqArr>
                            <m:eqArrPr>
                              <m:ctrlPr>
                                <a:rPr lang="en-US" sz="1600" i="1">
                                  <a:solidFill>
                                    <a:schemeClr val="tx1"/>
                                  </a:solidFill>
                                  <a:effectLst/>
                                  <a:latin typeface="Cambria Math" panose="02040503050406030204" pitchFamily="18" charset="0"/>
                                </a:rPr>
                              </m:ctrlPr>
                            </m:eqArr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𝑢</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1</m:t>
                                  </m:r>
                                </m:sub>
                              </m:sSub>
                            </m:e>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𝑢</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2</m:t>
                                  </m:r>
                                </m:sub>
                              </m:sSub>
                            </m:e>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𝑢</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3</m:t>
                                  </m:r>
                                </m:sub>
                              </m:sSub>
                            </m:e>
                          </m:eqArr>
                        </m:e>
                      </m:d>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m:t>
                      </m:r>
                      <m:d>
                        <m:dPr>
                          <m:begChr m:val="["/>
                          <m:endChr m:val="]"/>
                          <m:ctrlPr>
                            <a:rPr lang="en-US" sz="1600" i="1">
                              <a:solidFill>
                                <a:schemeClr val="tx1"/>
                              </a:solidFill>
                              <a:effectLst/>
                              <a:latin typeface="Cambria Math" panose="02040503050406030204" pitchFamily="18" charset="0"/>
                            </a:rPr>
                          </m:ctrlPr>
                        </m:dPr>
                        <m:e>
                          <m:eqArr>
                            <m:eqArrPr>
                              <m:ctrlPr>
                                <a:rPr lang="en-US" sz="1600" i="1">
                                  <a:solidFill>
                                    <a:schemeClr val="tx1"/>
                                  </a:solidFill>
                                  <a:effectLst/>
                                  <a:latin typeface="Cambria Math" panose="02040503050406030204" pitchFamily="18" charset="0"/>
                                </a:rPr>
                              </m:ctrlPr>
                            </m:eqArr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𝑢</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1</m:t>
                                  </m:r>
                                </m:sub>
                              </m:s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    &amp;&amp;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𝑢</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2</m:t>
                                  </m:r>
                                </m:sub>
                              </m:s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    &amp;&amp;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𝑢</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3</m:t>
                                  </m:r>
                                </m:sub>
                              </m:sSub>
                            </m:e>
                          </m:eqArr>
                        </m:e>
                      </m:d>
                      <m:d>
                        <m:dPr>
                          <m:begChr m:val="{"/>
                          <m:endChr m:val="}"/>
                          <m:ctrlPr>
                            <a:rPr lang="en-US" sz="1600" i="1">
                              <a:solidFill>
                                <a:schemeClr val="tx1"/>
                              </a:solidFill>
                              <a:effectLst/>
                              <a:latin typeface="Cambria Math" panose="02040503050406030204" pitchFamily="18" charset="0"/>
                            </a:rPr>
                          </m:ctrlPr>
                        </m:dPr>
                        <m:e>
                          <m:eqArr>
                            <m:eqArrPr>
                              <m:ctrlPr>
                                <a:rPr lang="en-US" sz="1600" i="1">
                                  <a:solidFill>
                                    <a:schemeClr val="tx1"/>
                                  </a:solidFill>
                                  <a:effectLst/>
                                  <a:latin typeface="Cambria Math" panose="02040503050406030204" pitchFamily="18" charset="0"/>
                                </a:rPr>
                              </m:ctrlPr>
                            </m:eqArr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𝐹</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1</m:t>
                                  </m:r>
                                </m:sub>
                              </m:sSub>
                            </m:e>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𝐹</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2</m:t>
                                  </m:r>
                                </m:sub>
                              </m:sSub>
                            </m:e>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&amp;</m:t>
                              </m:r>
                              <m:sSub>
                                <m:sSubPr>
                                  <m:ctrlPr>
                                    <a:rPr lang="en-US" sz="1600" i="1">
                                      <a:solidFill>
                                        <a:schemeClr val="tx1"/>
                                      </a:solidFill>
                                      <a:effectLst/>
                                      <a:latin typeface="Cambria Math" panose="02040503050406030204" pitchFamily="18" charset="0"/>
                                    </a:rPr>
                                  </m:ctrlPr>
                                </m:sSubPr>
                                <m:e>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𝐹</m:t>
                                  </m:r>
                                </m:e>
                                <m:sub>
                                  <m:r>
                                    <a:rPr lang="en-US" sz="1600" i="1">
                                      <a:solidFill>
                                        <a:schemeClr val="tx1"/>
                                      </a:solidFill>
                                      <a:effectLst/>
                                      <a:latin typeface="Cambria Math" panose="02040503050406030204" pitchFamily="18" charset="0"/>
                                      <a:ea typeface="Calibri" panose="020F0502020204030204" pitchFamily="34" charset="0"/>
                                      <a:cs typeface="Arial" panose="020B0604020202020204" pitchFamily="34" charset="0"/>
                                    </a:rPr>
                                    <m:t>3</m:t>
                                  </m:r>
                                </m:sub>
                              </m:sSub>
                            </m:e>
                          </m:eqArr>
                        </m:e>
                      </m:d>
                    </m:oMath>
                  </m:oMathPara>
                </a14:m>
                <a:endParaRPr lang="en-US" sz="1800" dirty="0">
                  <a:solidFill>
                    <a:schemeClr val="tx1"/>
                  </a:solidFill>
                </a:endParaRPr>
              </a:p>
            </p:txBody>
          </p:sp>
        </mc:Choice>
        <mc:Fallback xmlns="">
          <p:sp>
            <p:nvSpPr>
              <p:cNvPr id="43" name="TextBox 42">
                <a:extLst>
                  <a:ext uri="{FF2B5EF4-FFF2-40B4-BE49-F238E27FC236}">
                    <a16:creationId xmlns:a16="http://schemas.microsoft.com/office/drawing/2014/main" id="{264E2BFA-B5B8-1800-BFFE-58881C501BDC}"/>
                  </a:ext>
                </a:extLst>
              </p:cNvPr>
              <p:cNvSpPr txBox="1">
                <a:spLocks noRot="1" noChangeAspect="1" noMove="1" noResize="1" noEditPoints="1" noAdjustHandles="1" noChangeArrowheads="1" noChangeShapeType="1" noTextEdit="1"/>
              </p:cNvSpPr>
              <p:nvPr/>
            </p:nvSpPr>
            <p:spPr>
              <a:xfrm>
                <a:off x="248201" y="4616629"/>
                <a:ext cx="7103956" cy="878446"/>
              </a:xfrm>
              <a:prstGeom prst="rect">
                <a:avLst/>
              </a:prstGeom>
              <a:blipFill>
                <a:blip r:embed="rId6"/>
                <a:stretch>
                  <a:fillRect/>
                </a:stretch>
              </a:blipFill>
            </p:spPr>
            <p:txBody>
              <a:bodyPr/>
              <a:lstStyle/>
              <a:p>
                <a:r>
                  <a:rPr lang="en-US">
                    <a:noFill/>
                  </a:rPr>
                  <a:t> </a:t>
                </a:r>
              </a:p>
            </p:txBody>
          </p:sp>
        </mc:Fallback>
      </mc:AlternateContent>
      <p:sp>
        <p:nvSpPr>
          <p:cNvPr id="44" name="TextBox 43">
            <a:extLst>
              <a:ext uri="{FF2B5EF4-FFF2-40B4-BE49-F238E27FC236}">
                <a16:creationId xmlns:a16="http://schemas.microsoft.com/office/drawing/2014/main" id="{BA617E63-FB20-D052-CADB-2F8CE2A126D4}"/>
              </a:ext>
            </a:extLst>
          </p:cNvPr>
          <p:cNvSpPr txBox="1"/>
          <p:nvPr/>
        </p:nvSpPr>
        <p:spPr>
          <a:xfrm>
            <a:off x="283141" y="4301561"/>
            <a:ext cx="4397240" cy="369332"/>
          </a:xfrm>
          <a:prstGeom prst="rect">
            <a:avLst/>
          </a:prstGeom>
          <a:noFill/>
        </p:spPr>
        <p:txBody>
          <a:bodyPr wrap="square" rtlCol="0">
            <a:spAutoFit/>
          </a:bodyPr>
          <a:lstStyle/>
          <a:p>
            <a:r>
              <a:rPr lang="en-US"/>
              <a:t>Potential energy of the spring system:</a:t>
            </a:r>
          </a:p>
        </p:txBody>
      </p:sp>
      <p:sp>
        <p:nvSpPr>
          <p:cNvPr id="51" name="TextBox 50">
            <a:extLst>
              <a:ext uri="{FF2B5EF4-FFF2-40B4-BE49-F238E27FC236}">
                <a16:creationId xmlns:a16="http://schemas.microsoft.com/office/drawing/2014/main" id="{F3FE5206-9933-67D3-8371-32E7029EA1C9}"/>
              </a:ext>
            </a:extLst>
          </p:cNvPr>
          <p:cNvSpPr txBox="1"/>
          <p:nvPr/>
        </p:nvSpPr>
        <p:spPr>
          <a:xfrm>
            <a:off x="227650" y="5462469"/>
            <a:ext cx="6172885" cy="369332"/>
          </a:xfrm>
          <a:prstGeom prst="rect">
            <a:avLst/>
          </a:prstGeom>
          <a:noFill/>
        </p:spPr>
        <p:txBody>
          <a:bodyPr wrap="square" rtlCol="0">
            <a:spAutoFit/>
          </a:bodyPr>
          <a:lstStyle/>
          <a:p>
            <a:r>
              <a:rPr lang="en-US"/>
              <a:t>State of equilibrium (principle of min. potential energy):</a:t>
            </a:r>
          </a:p>
        </p:txBody>
      </p: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4DC07D44-D657-210B-DB72-3201A1A5640F}"/>
                  </a:ext>
                </a:extLst>
              </p:cNvPr>
              <p:cNvSpPr txBox="1"/>
              <p:nvPr/>
            </p:nvSpPr>
            <p:spPr>
              <a:xfrm>
                <a:off x="-1551373" y="5740228"/>
                <a:ext cx="6094520" cy="60208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1600" i="1" smtClean="0">
                              <a:solidFill>
                                <a:srgbClr val="836967"/>
                              </a:solidFill>
                              <a:latin typeface="Cambria Math" panose="02040503050406030204" pitchFamily="18" charset="0"/>
                            </a:rPr>
                          </m:ctrlPr>
                        </m:fPr>
                        <m:num>
                          <m:r>
                            <a:rPr lang="en-US" sz="1600">
                              <a:latin typeface="Cambria Math" panose="02040503050406030204" pitchFamily="18" charset="0"/>
                            </a:rPr>
                            <m:t>𝜕</m:t>
                          </m:r>
                          <m:r>
                            <m:rPr>
                              <m:sty m:val="p"/>
                            </m:rPr>
                            <a:rPr lang="en-US" sz="1600" i="0">
                              <a:latin typeface="Cambria Math" panose="02040503050406030204" pitchFamily="18" charset="0"/>
                            </a:rPr>
                            <m:t>Π</m:t>
                          </m:r>
                        </m:num>
                        <m:den>
                          <m:r>
                            <a:rPr lang="en-US" sz="1600" i="0">
                              <a:latin typeface="Cambria Math" panose="02040503050406030204" pitchFamily="18" charset="0"/>
                            </a:rPr>
                            <m:t>𝜕</m:t>
                          </m:r>
                          <m:sSub>
                            <m:sSubPr>
                              <m:ctrlPr>
                                <a:rPr lang="en-US" sz="1600" i="1">
                                  <a:solidFill>
                                    <a:srgbClr val="836967"/>
                                  </a:solidFill>
                                  <a:latin typeface="Cambria Math" panose="02040503050406030204" pitchFamily="18" charset="0"/>
                                </a:rPr>
                              </m:ctrlPr>
                            </m:sSubPr>
                            <m:e>
                              <m:r>
                                <a:rPr lang="en-US" sz="1600" i="1">
                                  <a:latin typeface="Cambria Math" panose="02040503050406030204" pitchFamily="18" charset="0"/>
                                </a:rPr>
                                <m:t>𝑢</m:t>
                              </m:r>
                            </m:e>
                            <m:sub>
                              <m:r>
                                <a:rPr lang="en-US" sz="1600" i="0">
                                  <a:latin typeface="Cambria Math" panose="02040503050406030204" pitchFamily="18" charset="0"/>
                                </a:rPr>
                                <m:t>1</m:t>
                              </m:r>
                            </m:sub>
                          </m:sSub>
                        </m:den>
                      </m:f>
                      <m:r>
                        <a:rPr lang="en-US" sz="1600" i="0">
                          <a:latin typeface="Cambria Math" panose="02040503050406030204" pitchFamily="18" charset="0"/>
                        </a:rPr>
                        <m:t>=0,</m:t>
                      </m:r>
                      <m:f>
                        <m:fPr>
                          <m:ctrlPr>
                            <a:rPr lang="en-US" sz="1600" i="1">
                              <a:solidFill>
                                <a:srgbClr val="836967"/>
                              </a:solidFill>
                              <a:latin typeface="Cambria Math" panose="02040503050406030204" pitchFamily="18" charset="0"/>
                            </a:rPr>
                          </m:ctrlPr>
                        </m:fPr>
                        <m:num>
                          <m:r>
                            <a:rPr lang="en-US" sz="1600" i="0">
                              <a:latin typeface="Cambria Math" panose="02040503050406030204" pitchFamily="18" charset="0"/>
                            </a:rPr>
                            <m:t>𝜕</m:t>
                          </m:r>
                          <m:r>
                            <m:rPr>
                              <m:sty m:val="p"/>
                            </m:rPr>
                            <a:rPr lang="en-US" sz="1600" i="0">
                              <a:latin typeface="Cambria Math" panose="02040503050406030204" pitchFamily="18" charset="0"/>
                            </a:rPr>
                            <m:t>Π</m:t>
                          </m:r>
                        </m:num>
                        <m:den>
                          <m:r>
                            <a:rPr lang="en-US" sz="1600" i="0">
                              <a:latin typeface="Cambria Math" panose="02040503050406030204" pitchFamily="18" charset="0"/>
                            </a:rPr>
                            <m:t>𝜕</m:t>
                          </m:r>
                          <m:sSub>
                            <m:sSubPr>
                              <m:ctrlPr>
                                <a:rPr lang="en-US" sz="1600" i="1">
                                  <a:solidFill>
                                    <a:srgbClr val="836967"/>
                                  </a:solidFill>
                                  <a:latin typeface="Cambria Math" panose="02040503050406030204" pitchFamily="18" charset="0"/>
                                </a:rPr>
                              </m:ctrlPr>
                            </m:sSubPr>
                            <m:e>
                              <m:r>
                                <a:rPr lang="en-US" sz="1600" i="1">
                                  <a:latin typeface="Cambria Math" panose="02040503050406030204" pitchFamily="18" charset="0"/>
                                </a:rPr>
                                <m:t>𝑢</m:t>
                              </m:r>
                            </m:e>
                            <m:sub>
                              <m:r>
                                <a:rPr lang="en-US" sz="1600" i="0">
                                  <a:latin typeface="Cambria Math" panose="02040503050406030204" pitchFamily="18" charset="0"/>
                                </a:rPr>
                                <m:t>2</m:t>
                              </m:r>
                            </m:sub>
                          </m:sSub>
                        </m:den>
                      </m:f>
                      <m:r>
                        <a:rPr lang="en-US" sz="1600" i="0">
                          <a:latin typeface="Cambria Math" panose="02040503050406030204" pitchFamily="18" charset="0"/>
                        </a:rPr>
                        <m:t>=0,</m:t>
                      </m:r>
                      <m:f>
                        <m:fPr>
                          <m:ctrlPr>
                            <a:rPr lang="en-US" sz="1600" i="1">
                              <a:solidFill>
                                <a:srgbClr val="836967"/>
                              </a:solidFill>
                              <a:latin typeface="Cambria Math" panose="02040503050406030204" pitchFamily="18" charset="0"/>
                            </a:rPr>
                          </m:ctrlPr>
                        </m:fPr>
                        <m:num>
                          <m:r>
                            <a:rPr lang="en-US" sz="1600" i="0">
                              <a:latin typeface="Cambria Math" panose="02040503050406030204" pitchFamily="18" charset="0"/>
                            </a:rPr>
                            <m:t>𝜕</m:t>
                          </m:r>
                          <m:r>
                            <m:rPr>
                              <m:sty m:val="p"/>
                            </m:rPr>
                            <a:rPr lang="en-US" sz="1600" i="0">
                              <a:latin typeface="Cambria Math" panose="02040503050406030204" pitchFamily="18" charset="0"/>
                            </a:rPr>
                            <m:t>Π</m:t>
                          </m:r>
                        </m:num>
                        <m:den>
                          <m:r>
                            <a:rPr lang="en-US" sz="1600" i="0">
                              <a:latin typeface="Cambria Math" panose="02040503050406030204" pitchFamily="18" charset="0"/>
                            </a:rPr>
                            <m:t>𝜕</m:t>
                          </m:r>
                          <m:sSub>
                            <m:sSubPr>
                              <m:ctrlPr>
                                <a:rPr lang="en-US" sz="1600" i="1">
                                  <a:solidFill>
                                    <a:srgbClr val="836967"/>
                                  </a:solidFill>
                                  <a:latin typeface="Cambria Math" panose="02040503050406030204" pitchFamily="18" charset="0"/>
                                </a:rPr>
                              </m:ctrlPr>
                            </m:sSubPr>
                            <m:e>
                              <m:r>
                                <a:rPr lang="en-US" sz="1600" i="1">
                                  <a:latin typeface="Cambria Math" panose="02040503050406030204" pitchFamily="18" charset="0"/>
                                </a:rPr>
                                <m:t>𝑢</m:t>
                              </m:r>
                            </m:e>
                            <m:sub>
                              <m:r>
                                <a:rPr lang="en-US" sz="1600" i="0">
                                  <a:latin typeface="Cambria Math" panose="02040503050406030204" pitchFamily="18" charset="0"/>
                                </a:rPr>
                                <m:t>3</m:t>
                              </m:r>
                            </m:sub>
                          </m:sSub>
                        </m:den>
                      </m:f>
                      <m:r>
                        <a:rPr lang="en-US" sz="1600" i="0">
                          <a:latin typeface="Cambria Math" panose="02040503050406030204" pitchFamily="18" charset="0"/>
                        </a:rPr>
                        <m:t>=0,</m:t>
                      </m:r>
                    </m:oMath>
                  </m:oMathPara>
                </a14:m>
                <a:endParaRPr lang="en-US"/>
              </a:p>
            </p:txBody>
          </p:sp>
        </mc:Choice>
        <mc:Fallback xmlns="">
          <p:sp>
            <p:nvSpPr>
              <p:cNvPr id="52" name="TextBox 51">
                <a:extLst>
                  <a:ext uri="{FF2B5EF4-FFF2-40B4-BE49-F238E27FC236}">
                    <a16:creationId xmlns:a16="http://schemas.microsoft.com/office/drawing/2014/main" id="{4DC07D44-D657-210B-DB72-3201A1A5640F}"/>
                  </a:ext>
                </a:extLst>
              </p:cNvPr>
              <p:cNvSpPr txBox="1">
                <a:spLocks noRot="1" noChangeAspect="1" noMove="1" noResize="1" noEditPoints="1" noAdjustHandles="1" noChangeArrowheads="1" noChangeShapeType="1" noTextEdit="1"/>
              </p:cNvSpPr>
              <p:nvPr/>
            </p:nvSpPr>
            <p:spPr>
              <a:xfrm>
                <a:off x="-1551373" y="5740228"/>
                <a:ext cx="6094520" cy="602088"/>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5" name="TextBox 64">
                <a:extLst>
                  <a:ext uri="{FF2B5EF4-FFF2-40B4-BE49-F238E27FC236}">
                    <a16:creationId xmlns:a16="http://schemas.microsoft.com/office/drawing/2014/main" id="{AA259963-9E3B-F5F4-04F2-94B3C7F3A592}"/>
                  </a:ext>
                </a:extLst>
              </p:cNvPr>
              <p:cNvSpPr txBox="1"/>
              <p:nvPr/>
            </p:nvSpPr>
            <p:spPr>
              <a:xfrm>
                <a:off x="7666503" y="5332366"/>
                <a:ext cx="3846658" cy="1015663"/>
              </a:xfrm>
              <a:prstGeom prst="rect">
                <a:avLst/>
              </a:prstGeom>
              <a:noFill/>
            </p:spPr>
            <p:txBody>
              <a:bodyPr wrap="square" rtlCol="0">
                <a:spAutoFit/>
              </a:bodyPr>
              <a:lstStyle/>
              <a:p>
                <a:pPr algn="just"/>
                <a:r>
                  <a:rPr lang="en-US" sz="1200" b="1" i="1"/>
                  <a:t>Note: </a:t>
                </a:r>
                <a:r>
                  <a:rPr lang="en-US" sz="1200" i="1"/>
                  <a:t>The global stiffness matrix </a:t>
                </a:r>
                <a14:m>
                  <m:oMath xmlns:m="http://schemas.openxmlformats.org/officeDocument/2006/math">
                    <m:d>
                      <m:dPr>
                        <m:begChr m:val="["/>
                        <m:endChr m:val="]"/>
                        <m:ctrlPr>
                          <a:rPr lang="en-US" sz="1200" b="1" i="1">
                            <a:latin typeface="Cambria Math" panose="02040503050406030204" pitchFamily="18" charset="0"/>
                          </a:rPr>
                        </m:ctrlPr>
                      </m:dPr>
                      <m:e>
                        <m:r>
                          <a:rPr lang="en-US" sz="1200" b="1" i="1">
                            <a:latin typeface="Cambria Math" panose="02040503050406030204" pitchFamily="18" charset="0"/>
                          </a:rPr>
                          <m:t>𝑲</m:t>
                        </m:r>
                      </m:e>
                    </m:d>
                  </m:oMath>
                </a14:m>
                <a:r>
                  <a:rPr lang="en-US" sz="1200" i="1"/>
                  <a:t>represents a superposition of the elemental stiffness matrices </a:t>
                </a:r>
                <a14:m>
                  <m:oMath xmlns:m="http://schemas.openxmlformats.org/officeDocument/2006/math">
                    <m:d>
                      <m:dPr>
                        <m:begChr m:val="["/>
                        <m:endChr m:val="]"/>
                        <m:ctrlPr>
                          <a:rPr lang="en-US" sz="1200" b="1" i="1" smtClean="0">
                            <a:latin typeface="Cambria Math" panose="02040503050406030204" pitchFamily="18" charset="0"/>
                          </a:rPr>
                        </m:ctrlPr>
                      </m:dPr>
                      <m:e>
                        <m:r>
                          <a:rPr lang="en-US" sz="1200" b="1" i="1" smtClean="0">
                            <a:latin typeface="Cambria Math" panose="02040503050406030204" pitchFamily="18" charset="0"/>
                          </a:rPr>
                          <m:t>𝒌</m:t>
                        </m:r>
                      </m:e>
                    </m:d>
                  </m:oMath>
                </a14:m>
                <a:r>
                  <a:rPr lang="en-US" sz="1200" i="1"/>
                  <a:t> and is (</a:t>
                </a:r>
                <a:r>
                  <a:rPr lang="en-US" sz="1200" i="1" err="1"/>
                  <a:t>i</a:t>
                </a:r>
                <a:r>
                  <a:rPr lang="en-US" sz="1200" i="1"/>
                  <a:t>) symmetric, as a linear system is considered and (ii) singular in this case, as no boundary conditions are applied (causes rigid body motions).</a:t>
                </a:r>
                <a:endParaRPr lang="en-GB" sz="1200" i="1"/>
              </a:p>
            </p:txBody>
          </p:sp>
        </mc:Choice>
        <mc:Fallback xmlns="">
          <p:sp>
            <p:nvSpPr>
              <p:cNvPr id="65" name="TextBox 64">
                <a:extLst>
                  <a:ext uri="{FF2B5EF4-FFF2-40B4-BE49-F238E27FC236}">
                    <a16:creationId xmlns:a16="http://schemas.microsoft.com/office/drawing/2014/main" id="{AA259963-9E3B-F5F4-04F2-94B3C7F3A592}"/>
                  </a:ext>
                </a:extLst>
              </p:cNvPr>
              <p:cNvSpPr txBox="1">
                <a:spLocks noRot="1" noChangeAspect="1" noMove="1" noResize="1" noEditPoints="1" noAdjustHandles="1" noChangeArrowheads="1" noChangeShapeType="1" noTextEdit="1"/>
              </p:cNvSpPr>
              <p:nvPr/>
            </p:nvSpPr>
            <p:spPr>
              <a:xfrm>
                <a:off x="7666503" y="5332366"/>
                <a:ext cx="3846658" cy="1015663"/>
              </a:xfrm>
              <a:prstGeom prst="rect">
                <a:avLst/>
              </a:prstGeom>
              <a:blipFill>
                <a:blip r:embed="rId8"/>
                <a:stretch>
                  <a:fillRect l="-158" t="-602" b="-4217"/>
                </a:stretch>
              </a:blipFill>
            </p:spPr>
            <p:txBody>
              <a:bodyPr/>
              <a:lstStyle/>
              <a:p>
                <a:r>
                  <a:rPr lang="en-US">
                    <a:noFill/>
                  </a:rPr>
                  <a:t> </a:t>
                </a:r>
              </a:p>
            </p:txBody>
          </p:sp>
        </mc:Fallback>
      </mc:AlternateContent>
      <p:sp>
        <p:nvSpPr>
          <p:cNvPr id="66" name="Freeform: Shape 65">
            <a:extLst>
              <a:ext uri="{FF2B5EF4-FFF2-40B4-BE49-F238E27FC236}">
                <a16:creationId xmlns:a16="http://schemas.microsoft.com/office/drawing/2014/main" id="{6B44E3A9-6BB5-151A-C0EC-85053C8D9BAE}"/>
              </a:ext>
            </a:extLst>
          </p:cNvPr>
          <p:cNvSpPr/>
          <p:nvPr/>
        </p:nvSpPr>
        <p:spPr>
          <a:xfrm>
            <a:off x="10839450" y="3705225"/>
            <a:ext cx="790575" cy="1485900"/>
          </a:xfrm>
          <a:custGeom>
            <a:avLst/>
            <a:gdLst>
              <a:gd name="connsiteX0" fmla="*/ 38100 w 790575"/>
              <a:gd name="connsiteY0" fmla="*/ 1200150 h 1485900"/>
              <a:gd name="connsiteX1" fmla="*/ 466725 w 790575"/>
              <a:gd name="connsiteY1" fmla="*/ 828675 h 1485900"/>
              <a:gd name="connsiteX2" fmla="*/ 400050 w 790575"/>
              <a:gd name="connsiteY2" fmla="*/ 733425 h 1485900"/>
              <a:gd name="connsiteX3" fmla="*/ 419100 w 790575"/>
              <a:gd name="connsiteY3" fmla="*/ 514350 h 1485900"/>
              <a:gd name="connsiteX4" fmla="*/ 381000 w 790575"/>
              <a:gd name="connsiteY4" fmla="*/ 400050 h 1485900"/>
              <a:gd name="connsiteX5" fmla="*/ 428625 w 790575"/>
              <a:gd name="connsiteY5" fmla="*/ 257175 h 1485900"/>
              <a:gd name="connsiteX6" fmla="*/ 409575 w 790575"/>
              <a:gd name="connsiteY6" fmla="*/ 47625 h 1485900"/>
              <a:gd name="connsiteX7" fmla="*/ 457200 w 790575"/>
              <a:gd name="connsiteY7" fmla="*/ 0 h 1485900"/>
              <a:gd name="connsiteX8" fmla="*/ 733425 w 790575"/>
              <a:gd name="connsiteY8" fmla="*/ 0 h 1485900"/>
              <a:gd name="connsiteX9" fmla="*/ 781050 w 790575"/>
              <a:gd name="connsiteY9" fmla="*/ 171450 h 1485900"/>
              <a:gd name="connsiteX10" fmla="*/ 781050 w 790575"/>
              <a:gd name="connsiteY10" fmla="*/ 390525 h 1485900"/>
              <a:gd name="connsiteX11" fmla="*/ 790575 w 790575"/>
              <a:gd name="connsiteY11" fmla="*/ 523875 h 1485900"/>
              <a:gd name="connsiteX12" fmla="*/ 762000 w 790575"/>
              <a:gd name="connsiteY12" fmla="*/ 762000 h 1485900"/>
              <a:gd name="connsiteX13" fmla="*/ 714375 w 790575"/>
              <a:gd name="connsiteY13" fmla="*/ 819150 h 1485900"/>
              <a:gd name="connsiteX14" fmla="*/ 276225 w 790575"/>
              <a:gd name="connsiteY14" fmla="*/ 1209675 h 1485900"/>
              <a:gd name="connsiteX15" fmla="*/ 314325 w 790575"/>
              <a:gd name="connsiteY15" fmla="*/ 1333500 h 1485900"/>
              <a:gd name="connsiteX16" fmla="*/ 304800 w 790575"/>
              <a:gd name="connsiteY16" fmla="*/ 1438275 h 1485900"/>
              <a:gd name="connsiteX17" fmla="*/ 276225 w 790575"/>
              <a:gd name="connsiteY17" fmla="*/ 1485900 h 1485900"/>
              <a:gd name="connsiteX18" fmla="*/ 47625 w 790575"/>
              <a:gd name="connsiteY18" fmla="*/ 1485900 h 1485900"/>
              <a:gd name="connsiteX19" fmla="*/ 9525 w 790575"/>
              <a:gd name="connsiteY19" fmla="*/ 1390650 h 1485900"/>
              <a:gd name="connsiteX20" fmla="*/ 0 w 790575"/>
              <a:gd name="connsiteY20" fmla="*/ 1304925 h 1485900"/>
              <a:gd name="connsiteX21" fmla="*/ 38100 w 790575"/>
              <a:gd name="connsiteY21" fmla="*/ 120015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90575" h="1485900">
                <a:moveTo>
                  <a:pt x="38100" y="1200150"/>
                </a:moveTo>
                <a:lnTo>
                  <a:pt x="466725" y="828675"/>
                </a:lnTo>
                <a:lnTo>
                  <a:pt x="400050" y="733425"/>
                </a:lnTo>
                <a:lnTo>
                  <a:pt x="419100" y="514350"/>
                </a:lnTo>
                <a:lnTo>
                  <a:pt x="381000" y="400050"/>
                </a:lnTo>
                <a:lnTo>
                  <a:pt x="428625" y="257175"/>
                </a:lnTo>
                <a:lnTo>
                  <a:pt x="409575" y="47625"/>
                </a:lnTo>
                <a:lnTo>
                  <a:pt x="457200" y="0"/>
                </a:lnTo>
                <a:lnTo>
                  <a:pt x="733425" y="0"/>
                </a:lnTo>
                <a:lnTo>
                  <a:pt x="781050" y="171450"/>
                </a:lnTo>
                <a:lnTo>
                  <a:pt x="781050" y="390525"/>
                </a:lnTo>
                <a:lnTo>
                  <a:pt x="790575" y="523875"/>
                </a:lnTo>
                <a:lnTo>
                  <a:pt x="762000" y="762000"/>
                </a:lnTo>
                <a:lnTo>
                  <a:pt x="714375" y="819150"/>
                </a:lnTo>
                <a:lnTo>
                  <a:pt x="276225" y="1209675"/>
                </a:lnTo>
                <a:lnTo>
                  <a:pt x="314325" y="1333500"/>
                </a:lnTo>
                <a:lnTo>
                  <a:pt x="304800" y="1438275"/>
                </a:lnTo>
                <a:lnTo>
                  <a:pt x="276225" y="1485900"/>
                </a:lnTo>
                <a:lnTo>
                  <a:pt x="47625" y="1485900"/>
                </a:lnTo>
                <a:lnTo>
                  <a:pt x="9525" y="1390650"/>
                </a:lnTo>
                <a:lnTo>
                  <a:pt x="0" y="1304925"/>
                </a:lnTo>
                <a:lnTo>
                  <a:pt x="38100" y="1200150"/>
                </a:lnTo>
                <a:close/>
              </a:path>
            </a:pathLst>
          </a:custGeom>
          <a:solidFill>
            <a:schemeClr val="accent4">
              <a:alpha val="50000"/>
            </a:schemeClr>
          </a:solidFill>
          <a:ln>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Shape 66">
            <a:extLst>
              <a:ext uri="{FF2B5EF4-FFF2-40B4-BE49-F238E27FC236}">
                <a16:creationId xmlns:a16="http://schemas.microsoft.com/office/drawing/2014/main" id="{160E89C9-65C7-F6BC-F95A-7422A02E0D7A}"/>
              </a:ext>
            </a:extLst>
          </p:cNvPr>
          <p:cNvSpPr/>
          <p:nvPr/>
        </p:nvSpPr>
        <p:spPr>
          <a:xfrm>
            <a:off x="10020300" y="3771900"/>
            <a:ext cx="828675" cy="1419225"/>
          </a:xfrm>
          <a:custGeom>
            <a:avLst/>
            <a:gdLst>
              <a:gd name="connsiteX0" fmla="*/ 523875 w 828675"/>
              <a:gd name="connsiteY0" fmla="*/ 0 h 1419225"/>
              <a:gd name="connsiteX1" fmla="*/ 790575 w 828675"/>
              <a:gd name="connsiteY1" fmla="*/ 0 h 1419225"/>
              <a:gd name="connsiteX2" fmla="*/ 828675 w 828675"/>
              <a:gd name="connsiteY2" fmla="*/ 104775 h 1419225"/>
              <a:gd name="connsiteX3" fmla="*/ 828675 w 828675"/>
              <a:gd name="connsiteY3" fmla="*/ 238125 h 1419225"/>
              <a:gd name="connsiteX4" fmla="*/ 828675 w 828675"/>
              <a:gd name="connsiteY4" fmla="*/ 342900 h 1419225"/>
              <a:gd name="connsiteX5" fmla="*/ 828675 w 828675"/>
              <a:gd name="connsiteY5" fmla="*/ 533400 h 1419225"/>
              <a:gd name="connsiteX6" fmla="*/ 800100 w 828675"/>
              <a:gd name="connsiteY6" fmla="*/ 666750 h 1419225"/>
              <a:gd name="connsiteX7" fmla="*/ 323850 w 828675"/>
              <a:gd name="connsiteY7" fmla="*/ 1152525 h 1419225"/>
              <a:gd name="connsiteX8" fmla="*/ 323850 w 828675"/>
              <a:gd name="connsiteY8" fmla="*/ 1285875 h 1419225"/>
              <a:gd name="connsiteX9" fmla="*/ 276225 w 828675"/>
              <a:gd name="connsiteY9" fmla="*/ 1419225 h 1419225"/>
              <a:gd name="connsiteX10" fmla="*/ 28575 w 828675"/>
              <a:gd name="connsiteY10" fmla="*/ 1419225 h 1419225"/>
              <a:gd name="connsiteX11" fmla="*/ 0 w 828675"/>
              <a:gd name="connsiteY11" fmla="*/ 1266825 h 1419225"/>
              <a:gd name="connsiteX12" fmla="*/ 9525 w 828675"/>
              <a:gd name="connsiteY12" fmla="*/ 1143000 h 1419225"/>
              <a:gd name="connsiteX13" fmla="*/ 514350 w 828675"/>
              <a:gd name="connsiteY13" fmla="*/ 685800 h 1419225"/>
              <a:gd name="connsiteX14" fmla="*/ 485775 w 828675"/>
              <a:gd name="connsiteY14" fmla="*/ 438150 h 1419225"/>
              <a:gd name="connsiteX15" fmla="*/ 485775 w 828675"/>
              <a:gd name="connsiteY15" fmla="*/ 266700 h 1419225"/>
              <a:gd name="connsiteX16" fmla="*/ 476250 w 828675"/>
              <a:gd name="connsiteY16" fmla="*/ 66675 h 1419225"/>
              <a:gd name="connsiteX17" fmla="*/ 523875 w 828675"/>
              <a:gd name="connsiteY17" fmla="*/ 0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28675" h="1419225">
                <a:moveTo>
                  <a:pt x="523875" y="0"/>
                </a:moveTo>
                <a:lnTo>
                  <a:pt x="790575" y="0"/>
                </a:lnTo>
                <a:lnTo>
                  <a:pt x="828675" y="104775"/>
                </a:lnTo>
                <a:lnTo>
                  <a:pt x="828675" y="238125"/>
                </a:lnTo>
                <a:lnTo>
                  <a:pt x="828675" y="342900"/>
                </a:lnTo>
                <a:lnTo>
                  <a:pt x="828675" y="533400"/>
                </a:lnTo>
                <a:lnTo>
                  <a:pt x="800100" y="666750"/>
                </a:lnTo>
                <a:lnTo>
                  <a:pt x="323850" y="1152525"/>
                </a:lnTo>
                <a:lnTo>
                  <a:pt x="323850" y="1285875"/>
                </a:lnTo>
                <a:lnTo>
                  <a:pt x="276225" y="1419225"/>
                </a:lnTo>
                <a:lnTo>
                  <a:pt x="28575" y="1419225"/>
                </a:lnTo>
                <a:lnTo>
                  <a:pt x="0" y="1266825"/>
                </a:lnTo>
                <a:lnTo>
                  <a:pt x="9525" y="1143000"/>
                </a:lnTo>
                <a:lnTo>
                  <a:pt x="514350" y="685800"/>
                </a:lnTo>
                <a:lnTo>
                  <a:pt x="485775" y="438150"/>
                </a:lnTo>
                <a:lnTo>
                  <a:pt x="485775" y="266700"/>
                </a:lnTo>
                <a:lnTo>
                  <a:pt x="476250" y="66675"/>
                </a:lnTo>
                <a:lnTo>
                  <a:pt x="523875" y="0"/>
                </a:lnTo>
                <a:close/>
              </a:path>
            </a:pathLst>
          </a:custGeom>
          <a:solidFill>
            <a:schemeClr val="accent6">
              <a:alpha val="50000"/>
            </a:schemeClr>
          </a:solidFill>
          <a:ln>
            <a:solidFill>
              <a:schemeClr val="accent6">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Shape 67">
            <a:extLst>
              <a:ext uri="{FF2B5EF4-FFF2-40B4-BE49-F238E27FC236}">
                <a16:creationId xmlns:a16="http://schemas.microsoft.com/office/drawing/2014/main" id="{5178C7B9-057C-9786-ED0A-9A1D1C48FD62}"/>
              </a:ext>
            </a:extLst>
          </p:cNvPr>
          <p:cNvSpPr/>
          <p:nvPr/>
        </p:nvSpPr>
        <p:spPr>
          <a:xfrm>
            <a:off x="8286750" y="3686175"/>
            <a:ext cx="2105025" cy="1504950"/>
          </a:xfrm>
          <a:custGeom>
            <a:avLst/>
            <a:gdLst>
              <a:gd name="connsiteX0" fmla="*/ 0 w 2105025"/>
              <a:gd name="connsiteY0" fmla="*/ 0 h 1504950"/>
              <a:gd name="connsiteX1" fmla="*/ 2105025 w 2105025"/>
              <a:gd name="connsiteY1" fmla="*/ 9525 h 1504950"/>
              <a:gd name="connsiteX2" fmla="*/ 2105025 w 2105025"/>
              <a:gd name="connsiteY2" fmla="*/ 838200 h 1504950"/>
              <a:gd name="connsiteX3" fmla="*/ 1638300 w 2105025"/>
              <a:gd name="connsiteY3" fmla="*/ 1228725 h 1504950"/>
              <a:gd name="connsiteX4" fmla="*/ 1638300 w 2105025"/>
              <a:gd name="connsiteY4" fmla="*/ 1504950 h 1504950"/>
              <a:gd name="connsiteX5" fmla="*/ 1295400 w 2105025"/>
              <a:gd name="connsiteY5" fmla="*/ 1495425 h 1504950"/>
              <a:gd name="connsiteX6" fmla="*/ 1276350 w 2105025"/>
              <a:gd name="connsiteY6" fmla="*/ 1219200 h 1504950"/>
              <a:gd name="connsiteX7" fmla="*/ 0 w 2105025"/>
              <a:gd name="connsiteY7" fmla="*/ 828675 h 1504950"/>
              <a:gd name="connsiteX8" fmla="*/ 0 w 2105025"/>
              <a:gd name="connsiteY8" fmla="*/ 0 h 150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5025" h="1504950">
                <a:moveTo>
                  <a:pt x="0" y="0"/>
                </a:moveTo>
                <a:lnTo>
                  <a:pt x="2105025" y="9525"/>
                </a:lnTo>
                <a:lnTo>
                  <a:pt x="2105025" y="838200"/>
                </a:lnTo>
                <a:lnTo>
                  <a:pt x="1638300" y="1228725"/>
                </a:lnTo>
                <a:lnTo>
                  <a:pt x="1638300" y="1504950"/>
                </a:lnTo>
                <a:lnTo>
                  <a:pt x="1295400" y="1495425"/>
                </a:lnTo>
                <a:lnTo>
                  <a:pt x="1276350" y="1219200"/>
                </a:lnTo>
                <a:lnTo>
                  <a:pt x="0" y="828675"/>
                </a:lnTo>
                <a:lnTo>
                  <a:pt x="0" y="0"/>
                </a:lnTo>
                <a:close/>
              </a:path>
            </a:pathLst>
          </a:custGeom>
          <a:solidFill>
            <a:schemeClr val="accent2">
              <a:alpha val="50000"/>
            </a:schemeClr>
          </a:solid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D2F49123-69B4-9DED-2E71-627431DECC06}"/>
                  </a:ext>
                </a:extLst>
              </p:cNvPr>
              <p:cNvSpPr txBox="1"/>
              <p:nvPr/>
            </p:nvSpPr>
            <p:spPr>
              <a:xfrm>
                <a:off x="8143201" y="3605773"/>
                <a:ext cx="3648364" cy="9766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i="1" smtClean="0">
                              <a:solidFill>
                                <a:schemeClr val="tx1"/>
                              </a:solidFill>
                              <a:latin typeface="Cambria Math" panose="02040503050406030204" pitchFamily="18" charset="0"/>
                            </a:rPr>
                          </m:ctrlPr>
                        </m:dPr>
                        <m:e>
                          <m:m>
                            <m:mPr>
                              <m:plcHide m:val="on"/>
                              <m:mcs>
                                <m:mc>
                                  <m:mcPr>
                                    <m:count m:val="3"/>
                                    <m:mcJc m:val="center"/>
                                  </m:mcPr>
                                </m:mc>
                              </m:mcs>
                              <m:ctrlPr>
                                <a:rPr lang="en-US" i="1">
                                  <a:solidFill>
                                    <a:schemeClr val="tx1"/>
                                  </a:solidFill>
                                  <a:latin typeface="Cambria Math" panose="02040503050406030204" pitchFamily="18" charset="0"/>
                                </a:rPr>
                              </m:ctrlPr>
                            </m:mPr>
                            <m:m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e>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e>
                              <m:e>
                                <m:r>
                                  <a:rPr lang="en-US" i="0">
                                    <a:solidFill>
                                      <a:schemeClr val="tx1"/>
                                    </a:solidFill>
                                    <a:latin typeface="Cambria Math" panose="02040503050406030204" pitchFamily="18" charset="0"/>
                                  </a:rPr>
                                  <m:t>0</m:t>
                                </m:r>
                              </m:e>
                            </m:mr>
                            <m:mr>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e>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mr>
                            <m:mr>
                              <m:e>
                                <m:r>
                                  <a:rPr lang="en-US" i="0">
                                    <a:solidFill>
                                      <a:schemeClr val="tx1"/>
                                    </a:solidFill>
                                    <a:latin typeface="Cambria Math" panose="02040503050406030204" pitchFamily="18" charset="0"/>
                                  </a:rPr>
                                  <m:t>0</m:t>
                                </m:r>
                              </m:e>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mr>
                          </m:m>
                        </m:e>
                      </m:d>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0">
                                      <a:solidFill>
                                        <a:schemeClr val="tx1"/>
                                      </a:solidFill>
                                      <a:latin typeface="Cambria Math" panose="02040503050406030204" pitchFamily="18" charset="0"/>
                                    </a:rPr>
                                    <m:t>1</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0">
                                      <a:solidFill>
                                        <a:schemeClr val="tx1"/>
                                      </a:solidFill>
                                      <a:latin typeface="Cambria Math" panose="02040503050406030204" pitchFamily="18" charset="0"/>
                                    </a:rPr>
                                    <m:t>2</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0">
                                      <a:solidFill>
                                        <a:schemeClr val="tx1"/>
                                      </a:solidFill>
                                      <a:latin typeface="Cambria Math" panose="02040503050406030204" pitchFamily="18" charset="0"/>
                                    </a:rPr>
                                    <m:t>3</m:t>
                                  </m:r>
                                </m:sub>
                              </m:sSub>
                            </m:e>
                          </m:eqArr>
                        </m:e>
                      </m:d>
                      <m:r>
                        <a:rPr lang="en-US" i="0">
                          <a:solidFill>
                            <a:schemeClr val="tx1"/>
                          </a:solidFill>
                          <a:latin typeface="Cambria Math" panose="02040503050406030204" pitchFamily="18" charset="0"/>
                        </a:rPr>
                        <m:t>=</m:t>
                      </m:r>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𝐹</m:t>
                                  </m:r>
                                </m:e>
                                <m:sub>
                                  <m:r>
                                    <a:rPr lang="en-US" i="0">
                                      <a:solidFill>
                                        <a:schemeClr val="tx1"/>
                                      </a:solidFill>
                                      <a:latin typeface="Cambria Math" panose="02040503050406030204" pitchFamily="18" charset="0"/>
                                    </a:rPr>
                                    <m:t>1</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𝐹</m:t>
                                  </m:r>
                                </m:e>
                                <m:sub>
                                  <m:r>
                                    <a:rPr lang="en-US" i="0">
                                      <a:solidFill>
                                        <a:schemeClr val="tx1"/>
                                      </a:solidFill>
                                      <a:latin typeface="Cambria Math" panose="02040503050406030204" pitchFamily="18" charset="0"/>
                                    </a:rPr>
                                    <m:t>2</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𝐹</m:t>
                                  </m:r>
                                </m:e>
                                <m:sub>
                                  <m:r>
                                    <a:rPr lang="en-US" i="0">
                                      <a:solidFill>
                                        <a:schemeClr val="tx1"/>
                                      </a:solidFill>
                                      <a:latin typeface="Cambria Math" panose="02040503050406030204" pitchFamily="18" charset="0"/>
                                    </a:rPr>
                                    <m:t>3</m:t>
                                  </m:r>
                                </m:sub>
                              </m:sSub>
                            </m:e>
                          </m:eqArr>
                        </m:e>
                      </m:d>
                    </m:oMath>
                  </m:oMathPara>
                </a14:m>
                <a:endParaRPr lang="en-US">
                  <a:solidFill>
                    <a:schemeClr val="tx1"/>
                  </a:solidFill>
                </a:endParaRPr>
              </a:p>
            </p:txBody>
          </p:sp>
        </mc:Choice>
        <mc:Fallback xmlns="">
          <p:sp>
            <p:nvSpPr>
              <p:cNvPr id="69" name="TextBox 68">
                <a:extLst>
                  <a:ext uri="{FF2B5EF4-FFF2-40B4-BE49-F238E27FC236}">
                    <a16:creationId xmlns:a16="http://schemas.microsoft.com/office/drawing/2014/main" id="{D2F49123-69B4-9DED-2E71-627431DECC06}"/>
                  </a:ext>
                </a:extLst>
              </p:cNvPr>
              <p:cNvSpPr txBox="1">
                <a:spLocks noRot="1" noChangeAspect="1" noMove="1" noResize="1" noEditPoints="1" noAdjustHandles="1" noChangeArrowheads="1" noChangeShapeType="1" noTextEdit="1"/>
              </p:cNvSpPr>
              <p:nvPr/>
            </p:nvSpPr>
            <p:spPr>
              <a:xfrm>
                <a:off x="8143201" y="3605773"/>
                <a:ext cx="3648364" cy="976614"/>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TextBox 70">
                <a:extLst>
                  <a:ext uri="{FF2B5EF4-FFF2-40B4-BE49-F238E27FC236}">
                    <a16:creationId xmlns:a16="http://schemas.microsoft.com/office/drawing/2014/main" id="{1B395DF1-6BF4-F2E0-B542-D16F6770BCCC}"/>
                  </a:ext>
                </a:extLst>
              </p:cNvPr>
              <p:cNvSpPr txBox="1"/>
              <p:nvPr/>
            </p:nvSpPr>
            <p:spPr>
              <a:xfrm>
                <a:off x="9391607" y="4806825"/>
                <a:ext cx="1950542" cy="4616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2400" b="1" i="1" smtClean="0">
                              <a:latin typeface="Cambria Math" panose="02040503050406030204" pitchFamily="18" charset="0"/>
                            </a:rPr>
                          </m:ctrlPr>
                        </m:dPr>
                        <m:e>
                          <m:r>
                            <a:rPr lang="en-US" sz="2400" b="1" i="1">
                              <a:latin typeface="Cambria Math" panose="02040503050406030204" pitchFamily="18" charset="0"/>
                            </a:rPr>
                            <m:t>𝑲</m:t>
                          </m:r>
                        </m:e>
                      </m:d>
                      <m:d>
                        <m:dPr>
                          <m:begChr m:val="{"/>
                          <m:endChr m:val="}"/>
                          <m:ctrlPr>
                            <a:rPr lang="en-US" sz="2400" b="1" i="1">
                              <a:latin typeface="Cambria Math" panose="02040503050406030204" pitchFamily="18" charset="0"/>
                            </a:rPr>
                          </m:ctrlPr>
                        </m:dPr>
                        <m:e>
                          <m:r>
                            <a:rPr lang="en-US" sz="2400" b="1" i="0">
                              <a:latin typeface="Cambria Math" panose="02040503050406030204" pitchFamily="18" charset="0"/>
                            </a:rPr>
                            <m:t>𝐮</m:t>
                          </m:r>
                        </m:e>
                      </m:d>
                      <m:r>
                        <a:rPr lang="en-US" sz="2400" b="1" i="1" smtClean="0">
                          <a:latin typeface="Cambria Math" panose="02040503050406030204" pitchFamily="18" charset="0"/>
                        </a:rPr>
                        <m:t>=</m:t>
                      </m:r>
                      <m:d>
                        <m:dPr>
                          <m:begChr m:val="{"/>
                          <m:endChr m:val="}"/>
                          <m:ctrlPr>
                            <a:rPr lang="en-US" sz="2400" b="1" i="1">
                              <a:latin typeface="Cambria Math" panose="02040503050406030204" pitchFamily="18" charset="0"/>
                            </a:rPr>
                          </m:ctrlPr>
                        </m:dPr>
                        <m:e>
                          <m:r>
                            <a:rPr lang="en-US" sz="2400" b="1">
                              <a:latin typeface="Cambria Math" panose="02040503050406030204" pitchFamily="18" charset="0"/>
                            </a:rPr>
                            <m:t>𝐅</m:t>
                          </m:r>
                        </m:e>
                      </m:d>
                    </m:oMath>
                  </m:oMathPara>
                </a14:m>
                <a:endParaRPr lang="en-US" sz="2400" b="1"/>
              </a:p>
            </p:txBody>
          </p:sp>
        </mc:Choice>
        <mc:Fallback xmlns="">
          <p:sp>
            <p:nvSpPr>
              <p:cNvPr id="71" name="TextBox 70">
                <a:extLst>
                  <a:ext uri="{FF2B5EF4-FFF2-40B4-BE49-F238E27FC236}">
                    <a16:creationId xmlns:a16="http://schemas.microsoft.com/office/drawing/2014/main" id="{1B395DF1-6BF4-F2E0-B542-D16F6770BCCC}"/>
                  </a:ext>
                </a:extLst>
              </p:cNvPr>
              <p:cNvSpPr txBox="1">
                <a:spLocks noRot="1" noChangeAspect="1" noMove="1" noResize="1" noEditPoints="1" noAdjustHandles="1" noChangeArrowheads="1" noChangeShapeType="1" noTextEdit="1"/>
              </p:cNvSpPr>
              <p:nvPr/>
            </p:nvSpPr>
            <p:spPr>
              <a:xfrm>
                <a:off x="9391607" y="4806825"/>
                <a:ext cx="1950542" cy="461665"/>
              </a:xfrm>
              <a:prstGeom prst="rect">
                <a:avLst/>
              </a:prstGeom>
              <a:blipFill>
                <a:blip r:embed="rId10"/>
                <a:stretch>
                  <a:fillRect/>
                </a:stretch>
              </a:blipFill>
            </p:spPr>
            <p:txBody>
              <a:bodyPr/>
              <a:lstStyle/>
              <a:p>
                <a:r>
                  <a:rPr lang="en-US">
                    <a:noFill/>
                  </a:rPr>
                  <a:t> </a:t>
                </a:r>
              </a:p>
            </p:txBody>
          </p:sp>
        </mc:Fallback>
      </mc:AlternateContent>
      <p:sp>
        <p:nvSpPr>
          <p:cNvPr id="72" name="TextBox 71">
            <a:extLst>
              <a:ext uri="{FF2B5EF4-FFF2-40B4-BE49-F238E27FC236}">
                <a16:creationId xmlns:a16="http://schemas.microsoft.com/office/drawing/2014/main" id="{4C08E897-C609-7192-1F83-3F2E6D629344}"/>
              </a:ext>
            </a:extLst>
          </p:cNvPr>
          <p:cNvSpPr txBox="1"/>
          <p:nvPr/>
        </p:nvSpPr>
        <p:spPr>
          <a:xfrm>
            <a:off x="7919246" y="3290349"/>
            <a:ext cx="3742836" cy="369332"/>
          </a:xfrm>
          <a:prstGeom prst="rect">
            <a:avLst/>
          </a:prstGeom>
          <a:noFill/>
        </p:spPr>
        <p:txBody>
          <a:bodyPr wrap="square" rtlCol="0">
            <a:spAutoFit/>
          </a:bodyPr>
          <a:lstStyle/>
          <a:p>
            <a:r>
              <a:rPr lang="en-US"/>
              <a:t>Spring system stiffness in matrix form:</a:t>
            </a:r>
          </a:p>
        </p:txBody>
      </p:sp>
    </p:spTree>
    <p:extLst>
      <p:ext uri="{BB962C8B-B14F-4D97-AF65-F5344CB8AC3E}">
        <p14:creationId xmlns:p14="http://schemas.microsoft.com/office/powerpoint/2010/main" val="3725666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 grpId="0" animBg="1"/>
      <p:bldP spid="43" grpId="0"/>
      <p:bldP spid="44" grpId="0"/>
      <p:bldP spid="51" grpId="0"/>
      <p:bldP spid="52" grpId="0"/>
      <p:bldP spid="65" grpId="0"/>
      <p:bldP spid="66" grpId="0" animBg="1"/>
      <p:bldP spid="67" grpId="0" animBg="1"/>
      <p:bldP spid="68" grpId="0" animBg="1"/>
      <p:bldP spid="69" grpId="0"/>
      <p:bldP spid="71" grpId="0"/>
      <p:bldP spid="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C523EC-980D-30C0-449F-38CBFE6D6404}"/>
              </a:ext>
            </a:extLst>
          </p:cNvPr>
          <p:cNvSpPr/>
          <p:nvPr/>
        </p:nvSpPr>
        <p:spPr>
          <a:xfrm>
            <a:off x="3588890" y="1789061"/>
            <a:ext cx="462617" cy="71629"/>
          </a:xfrm>
          <a:prstGeom prst="rect">
            <a:avLst/>
          </a:prstGeom>
          <a:pattFill prst="wdDnDiag">
            <a:fgClr>
              <a:schemeClr val="tx1"/>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04B499B2-65F4-1D31-196D-FD4EF98EE2AE}"/>
              </a:ext>
            </a:extLst>
          </p:cNvPr>
          <p:cNvSpPr>
            <a:spLocks noGrp="1"/>
          </p:cNvSpPr>
          <p:nvPr>
            <p:ph type="sldNum" sz="quarter" idx="11"/>
          </p:nvPr>
        </p:nvSpPr>
        <p:spPr/>
        <p:txBody>
          <a:bodyPr/>
          <a:lstStyle/>
          <a:p>
            <a:fld id="{F0D23093-2AB0-F74C-B865-1A12A15B650E}" type="slidenum">
              <a:rPr lang="en-US" smtClean="0"/>
              <a:pPr/>
              <a:t>25</a:t>
            </a:fld>
            <a:endParaRPr lang="en-US"/>
          </a:p>
        </p:txBody>
      </p:sp>
      <p:sp>
        <p:nvSpPr>
          <p:cNvPr id="3" name="Title 2">
            <a:extLst>
              <a:ext uri="{FF2B5EF4-FFF2-40B4-BE49-F238E27FC236}">
                <a16:creationId xmlns:a16="http://schemas.microsoft.com/office/drawing/2014/main" id="{FD8BA2D5-21E1-0FE6-00B8-D58A488FF0CD}"/>
              </a:ext>
            </a:extLst>
          </p:cNvPr>
          <p:cNvSpPr>
            <a:spLocks noGrp="1"/>
          </p:cNvSpPr>
          <p:nvPr>
            <p:ph type="title"/>
          </p:nvPr>
        </p:nvSpPr>
        <p:spPr/>
        <p:txBody>
          <a:bodyPr/>
          <a:lstStyle/>
          <a:p>
            <a:r>
              <a:rPr lang="en-US"/>
              <a:t>1D FEA – Exercise: Spring System &amp; Boundary Conditions</a:t>
            </a:r>
          </a:p>
        </p:txBody>
      </p:sp>
      <p:grpSp>
        <p:nvGrpSpPr>
          <p:cNvPr id="130" name="Group 129">
            <a:extLst>
              <a:ext uri="{FF2B5EF4-FFF2-40B4-BE49-F238E27FC236}">
                <a16:creationId xmlns:a16="http://schemas.microsoft.com/office/drawing/2014/main" id="{1D982FFF-7B22-EEFA-85F7-B75D43692AE8}"/>
              </a:ext>
            </a:extLst>
          </p:cNvPr>
          <p:cNvGrpSpPr/>
          <p:nvPr/>
        </p:nvGrpSpPr>
        <p:grpSpPr>
          <a:xfrm>
            <a:off x="3317850" y="994418"/>
            <a:ext cx="5556299" cy="1533289"/>
            <a:chOff x="3317850" y="994418"/>
            <a:chExt cx="5556299" cy="1533289"/>
          </a:xfrm>
        </p:grpSpPr>
        <p:grpSp>
          <p:nvGrpSpPr>
            <p:cNvPr id="117" name="Group 116">
              <a:extLst>
                <a:ext uri="{FF2B5EF4-FFF2-40B4-BE49-F238E27FC236}">
                  <a16:creationId xmlns:a16="http://schemas.microsoft.com/office/drawing/2014/main" id="{FB9E12C0-D062-4666-D69A-D0F5899ACE15}"/>
                </a:ext>
              </a:extLst>
            </p:cNvPr>
            <p:cNvGrpSpPr/>
            <p:nvPr/>
          </p:nvGrpSpPr>
          <p:grpSpPr>
            <a:xfrm>
              <a:off x="3317850" y="994418"/>
              <a:ext cx="5556299" cy="1533289"/>
              <a:chOff x="3346757" y="994418"/>
              <a:chExt cx="5556299" cy="1533289"/>
            </a:xfrm>
          </p:grpSpPr>
          <p:sp>
            <p:nvSpPr>
              <p:cNvPr id="111" name="Freeform: Shape 110">
                <a:extLst>
                  <a:ext uri="{FF2B5EF4-FFF2-40B4-BE49-F238E27FC236}">
                    <a16:creationId xmlns:a16="http://schemas.microsoft.com/office/drawing/2014/main" id="{AB329EDC-4EAD-A1B2-07B9-DA0DF3B9A91E}"/>
                  </a:ext>
                </a:extLst>
              </p:cNvPr>
              <p:cNvSpPr/>
              <p:nvPr/>
            </p:nvSpPr>
            <p:spPr>
              <a:xfrm>
                <a:off x="6145423" y="1428682"/>
                <a:ext cx="2225964" cy="249381"/>
              </a:xfrm>
              <a:custGeom>
                <a:avLst/>
                <a:gdLst>
                  <a:gd name="connsiteX0" fmla="*/ 0 w 2225964"/>
                  <a:gd name="connsiteY0" fmla="*/ 129309 h 249381"/>
                  <a:gd name="connsiteX1" fmla="*/ 175491 w 2225964"/>
                  <a:gd name="connsiteY1" fmla="*/ 120072 h 249381"/>
                  <a:gd name="connsiteX2" fmla="*/ 286327 w 2225964"/>
                  <a:gd name="connsiteY2" fmla="*/ 249381 h 249381"/>
                  <a:gd name="connsiteX3" fmla="*/ 378691 w 2225964"/>
                  <a:gd name="connsiteY3" fmla="*/ 0 h 249381"/>
                  <a:gd name="connsiteX4" fmla="*/ 471055 w 2225964"/>
                  <a:gd name="connsiteY4" fmla="*/ 240145 h 249381"/>
                  <a:gd name="connsiteX5" fmla="*/ 572655 w 2225964"/>
                  <a:gd name="connsiteY5" fmla="*/ 0 h 249381"/>
                  <a:gd name="connsiteX6" fmla="*/ 674255 w 2225964"/>
                  <a:gd name="connsiteY6" fmla="*/ 249381 h 249381"/>
                  <a:gd name="connsiteX7" fmla="*/ 794327 w 2225964"/>
                  <a:gd name="connsiteY7" fmla="*/ 0 h 249381"/>
                  <a:gd name="connsiteX8" fmla="*/ 895927 w 2225964"/>
                  <a:gd name="connsiteY8" fmla="*/ 249381 h 249381"/>
                  <a:gd name="connsiteX9" fmla="*/ 997527 w 2225964"/>
                  <a:gd name="connsiteY9" fmla="*/ 0 h 249381"/>
                  <a:gd name="connsiteX10" fmla="*/ 1089891 w 2225964"/>
                  <a:gd name="connsiteY10" fmla="*/ 249381 h 249381"/>
                  <a:gd name="connsiteX11" fmla="*/ 1200727 w 2225964"/>
                  <a:gd name="connsiteY11" fmla="*/ 0 h 249381"/>
                  <a:gd name="connsiteX12" fmla="*/ 1293091 w 2225964"/>
                  <a:gd name="connsiteY12" fmla="*/ 249381 h 249381"/>
                  <a:gd name="connsiteX13" fmla="*/ 1394691 w 2225964"/>
                  <a:gd name="connsiteY13" fmla="*/ 0 h 249381"/>
                  <a:gd name="connsiteX14" fmla="*/ 1487055 w 2225964"/>
                  <a:gd name="connsiteY14" fmla="*/ 249381 h 249381"/>
                  <a:gd name="connsiteX15" fmla="*/ 1588655 w 2225964"/>
                  <a:gd name="connsiteY15" fmla="*/ 0 h 249381"/>
                  <a:gd name="connsiteX16" fmla="*/ 1681018 w 2225964"/>
                  <a:gd name="connsiteY16" fmla="*/ 249381 h 249381"/>
                  <a:gd name="connsiteX17" fmla="*/ 1773382 w 2225964"/>
                  <a:gd name="connsiteY17" fmla="*/ 0 h 249381"/>
                  <a:gd name="connsiteX18" fmla="*/ 1847273 w 2225964"/>
                  <a:gd name="connsiteY18" fmla="*/ 249381 h 249381"/>
                  <a:gd name="connsiteX19" fmla="*/ 1930400 w 2225964"/>
                  <a:gd name="connsiteY19" fmla="*/ 0 h 249381"/>
                  <a:gd name="connsiteX20" fmla="*/ 2041236 w 2225964"/>
                  <a:gd name="connsiteY20" fmla="*/ 129309 h 249381"/>
                  <a:gd name="connsiteX21" fmla="*/ 2225964 w 2225964"/>
                  <a:gd name="connsiteY21" fmla="*/ 129309 h 24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25964" h="249381">
                    <a:moveTo>
                      <a:pt x="0" y="129309"/>
                    </a:moveTo>
                    <a:lnTo>
                      <a:pt x="175491" y="120072"/>
                    </a:lnTo>
                    <a:lnTo>
                      <a:pt x="286327" y="249381"/>
                    </a:lnTo>
                    <a:lnTo>
                      <a:pt x="378691" y="0"/>
                    </a:lnTo>
                    <a:lnTo>
                      <a:pt x="471055" y="240145"/>
                    </a:lnTo>
                    <a:lnTo>
                      <a:pt x="572655" y="0"/>
                    </a:lnTo>
                    <a:lnTo>
                      <a:pt x="674255" y="249381"/>
                    </a:lnTo>
                    <a:lnTo>
                      <a:pt x="794327" y="0"/>
                    </a:lnTo>
                    <a:lnTo>
                      <a:pt x="895927" y="249381"/>
                    </a:lnTo>
                    <a:lnTo>
                      <a:pt x="997527" y="0"/>
                    </a:lnTo>
                    <a:lnTo>
                      <a:pt x="1089891" y="249381"/>
                    </a:lnTo>
                    <a:lnTo>
                      <a:pt x="1200727" y="0"/>
                    </a:lnTo>
                    <a:lnTo>
                      <a:pt x="1293091" y="249381"/>
                    </a:lnTo>
                    <a:lnTo>
                      <a:pt x="1394691" y="0"/>
                    </a:lnTo>
                    <a:lnTo>
                      <a:pt x="1487055" y="249381"/>
                    </a:lnTo>
                    <a:lnTo>
                      <a:pt x="1588655" y="0"/>
                    </a:lnTo>
                    <a:lnTo>
                      <a:pt x="1681018" y="249381"/>
                    </a:lnTo>
                    <a:lnTo>
                      <a:pt x="1773382" y="0"/>
                    </a:lnTo>
                    <a:lnTo>
                      <a:pt x="1847273" y="249381"/>
                    </a:lnTo>
                    <a:lnTo>
                      <a:pt x="1930400" y="0"/>
                    </a:lnTo>
                    <a:lnTo>
                      <a:pt x="2041236" y="129309"/>
                    </a:lnTo>
                    <a:lnTo>
                      <a:pt x="2225964" y="129309"/>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20F3C066-034D-3C8D-26EE-577E711C6723}"/>
                  </a:ext>
                </a:extLst>
              </p:cNvPr>
              <p:cNvSpPr>
                <a:spLocks noChangeAspect="1"/>
              </p:cNvSpPr>
              <p:nvPr/>
            </p:nvSpPr>
            <p:spPr>
              <a:xfrm>
                <a:off x="8317387" y="1499372"/>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3" name="TextBox 112">
                <a:extLst>
                  <a:ext uri="{FF2B5EF4-FFF2-40B4-BE49-F238E27FC236}">
                    <a16:creationId xmlns:a16="http://schemas.microsoft.com/office/drawing/2014/main" id="{BD574166-77A5-EC0A-A028-0ABB6DE2FDB1}"/>
                  </a:ext>
                </a:extLst>
              </p:cNvPr>
              <p:cNvSpPr txBox="1"/>
              <p:nvPr/>
            </p:nvSpPr>
            <p:spPr>
              <a:xfrm>
                <a:off x="8260329" y="1122022"/>
                <a:ext cx="397164" cy="369332"/>
              </a:xfrm>
              <a:prstGeom prst="rect">
                <a:avLst/>
              </a:prstGeom>
              <a:noFill/>
            </p:spPr>
            <p:txBody>
              <a:bodyPr wrap="square">
                <a:spAutoFit/>
              </a:bodyPr>
              <a:lstStyle/>
              <a:p>
                <a:r>
                  <a:rPr lang="en-US" sz="1800" b="0">
                    <a:solidFill>
                      <a:schemeClr val="accent3"/>
                    </a:solidFill>
                  </a:rPr>
                  <a:t>3</a:t>
                </a:r>
                <a:endParaRPr lang="en-US">
                  <a:solidFill>
                    <a:schemeClr val="accent3"/>
                  </a:solidFill>
                </a:endParaRPr>
              </a:p>
            </p:txBody>
          </p:sp>
          <p:grpSp>
            <p:nvGrpSpPr>
              <p:cNvPr id="35" name="Group 34">
                <a:extLst>
                  <a:ext uri="{FF2B5EF4-FFF2-40B4-BE49-F238E27FC236}">
                    <a16:creationId xmlns:a16="http://schemas.microsoft.com/office/drawing/2014/main" id="{2E0598BA-9C3D-CA04-C5AD-E43CB596274E}"/>
                  </a:ext>
                </a:extLst>
              </p:cNvPr>
              <p:cNvGrpSpPr/>
              <p:nvPr/>
            </p:nvGrpSpPr>
            <p:grpSpPr>
              <a:xfrm>
                <a:off x="3346757" y="994418"/>
                <a:ext cx="5556299" cy="1533289"/>
                <a:chOff x="1246909" y="4729840"/>
                <a:chExt cx="5556299" cy="1533289"/>
              </a:xfrm>
            </p:grpSpPr>
            <p:grpSp>
              <p:nvGrpSpPr>
                <p:cNvPr id="31" name="Group 30">
                  <a:extLst>
                    <a:ext uri="{FF2B5EF4-FFF2-40B4-BE49-F238E27FC236}">
                      <a16:creationId xmlns:a16="http://schemas.microsoft.com/office/drawing/2014/main" id="{E832B1F2-D08F-3154-D005-8D5FD0B7EBFA}"/>
                    </a:ext>
                  </a:extLst>
                </p:cNvPr>
                <p:cNvGrpSpPr/>
                <p:nvPr/>
              </p:nvGrpSpPr>
              <p:grpSpPr>
                <a:xfrm>
                  <a:off x="1246909" y="4729840"/>
                  <a:ext cx="5556299" cy="1180678"/>
                  <a:chOff x="1246909" y="4729840"/>
                  <a:chExt cx="5556299" cy="1180678"/>
                </a:xfrm>
              </p:grpSpPr>
              <p:grpSp>
                <p:nvGrpSpPr>
                  <p:cNvPr id="13" name="Group 12">
                    <a:extLst>
                      <a:ext uri="{FF2B5EF4-FFF2-40B4-BE49-F238E27FC236}">
                        <a16:creationId xmlns:a16="http://schemas.microsoft.com/office/drawing/2014/main" id="{1CAFF495-3EFC-5D99-DE54-3C4982DDE50C}"/>
                      </a:ext>
                    </a:extLst>
                  </p:cNvPr>
                  <p:cNvGrpSpPr/>
                  <p:nvPr/>
                </p:nvGrpSpPr>
                <p:grpSpPr>
                  <a:xfrm>
                    <a:off x="1709525" y="5160819"/>
                    <a:ext cx="2387964" cy="249381"/>
                    <a:chOff x="6980102" y="3526583"/>
                    <a:chExt cx="2387964" cy="249381"/>
                  </a:xfrm>
                </p:grpSpPr>
                <p:sp>
                  <p:nvSpPr>
                    <p:cNvPr id="10" name="Freeform: Shape 9">
                      <a:extLst>
                        <a:ext uri="{FF2B5EF4-FFF2-40B4-BE49-F238E27FC236}">
                          <a16:creationId xmlns:a16="http://schemas.microsoft.com/office/drawing/2014/main" id="{B7686F40-9A27-2188-1434-A86E667A0FB6}"/>
                        </a:ext>
                      </a:extLst>
                    </p:cNvPr>
                    <p:cNvSpPr/>
                    <p:nvPr/>
                  </p:nvSpPr>
                  <p:spPr>
                    <a:xfrm>
                      <a:off x="7088102" y="3526583"/>
                      <a:ext cx="2225964" cy="249381"/>
                    </a:xfrm>
                    <a:custGeom>
                      <a:avLst/>
                      <a:gdLst>
                        <a:gd name="connsiteX0" fmla="*/ 0 w 2225964"/>
                        <a:gd name="connsiteY0" fmla="*/ 129309 h 249381"/>
                        <a:gd name="connsiteX1" fmla="*/ 175491 w 2225964"/>
                        <a:gd name="connsiteY1" fmla="*/ 120072 h 249381"/>
                        <a:gd name="connsiteX2" fmla="*/ 286327 w 2225964"/>
                        <a:gd name="connsiteY2" fmla="*/ 249381 h 249381"/>
                        <a:gd name="connsiteX3" fmla="*/ 378691 w 2225964"/>
                        <a:gd name="connsiteY3" fmla="*/ 0 h 249381"/>
                        <a:gd name="connsiteX4" fmla="*/ 471055 w 2225964"/>
                        <a:gd name="connsiteY4" fmla="*/ 240145 h 249381"/>
                        <a:gd name="connsiteX5" fmla="*/ 572655 w 2225964"/>
                        <a:gd name="connsiteY5" fmla="*/ 0 h 249381"/>
                        <a:gd name="connsiteX6" fmla="*/ 674255 w 2225964"/>
                        <a:gd name="connsiteY6" fmla="*/ 249381 h 249381"/>
                        <a:gd name="connsiteX7" fmla="*/ 794327 w 2225964"/>
                        <a:gd name="connsiteY7" fmla="*/ 0 h 249381"/>
                        <a:gd name="connsiteX8" fmla="*/ 895927 w 2225964"/>
                        <a:gd name="connsiteY8" fmla="*/ 249381 h 249381"/>
                        <a:gd name="connsiteX9" fmla="*/ 997527 w 2225964"/>
                        <a:gd name="connsiteY9" fmla="*/ 0 h 249381"/>
                        <a:gd name="connsiteX10" fmla="*/ 1089891 w 2225964"/>
                        <a:gd name="connsiteY10" fmla="*/ 249381 h 249381"/>
                        <a:gd name="connsiteX11" fmla="*/ 1200727 w 2225964"/>
                        <a:gd name="connsiteY11" fmla="*/ 0 h 249381"/>
                        <a:gd name="connsiteX12" fmla="*/ 1293091 w 2225964"/>
                        <a:gd name="connsiteY12" fmla="*/ 249381 h 249381"/>
                        <a:gd name="connsiteX13" fmla="*/ 1394691 w 2225964"/>
                        <a:gd name="connsiteY13" fmla="*/ 0 h 249381"/>
                        <a:gd name="connsiteX14" fmla="*/ 1487055 w 2225964"/>
                        <a:gd name="connsiteY14" fmla="*/ 249381 h 249381"/>
                        <a:gd name="connsiteX15" fmla="*/ 1588655 w 2225964"/>
                        <a:gd name="connsiteY15" fmla="*/ 0 h 249381"/>
                        <a:gd name="connsiteX16" fmla="*/ 1681018 w 2225964"/>
                        <a:gd name="connsiteY16" fmla="*/ 249381 h 249381"/>
                        <a:gd name="connsiteX17" fmla="*/ 1773382 w 2225964"/>
                        <a:gd name="connsiteY17" fmla="*/ 0 h 249381"/>
                        <a:gd name="connsiteX18" fmla="*/ 1847273 w 2225964"/>
                        <a:gd name="connsiteY18" fmla="*/ 249381 h 249381"/>
                        <a:gd name="connsiteX19" fmla="*/ 1930400 w 2225964"/>
                        <a:gd name="connsiteY19" fmla="*/ 0 h 249381"/>
                        <a:gd name="connsiteX20" fmla="*/ 2041236 w 2225964"/>
                        <a:gd name="connsiteY20" fmla="*/ 129309 h 249381"/>
                        <a:gd name="connsiteX21" fmla="*/ 2225964 w 2225964"/>
                        <a:gd name="connsiteY21" fmla="*/ 129309 h 24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25964" h="249381">
                          <a:moveTo>
                            <a:pt x="0" y="129309"/>
                          </a:moveTo>
                          <a:lnTo>
                            <a:pt x="175491" y="120072"/>
                          </a:lnTo>
                          <a:lnTo>
                            <a:pt x="286327" y="249381"/>
                          </a:lnTo>
                          <a:lnTo>
                            <a:pt x="378691" y="0"/>
                          </a:lnTo>
                          <a:lnTo>
                            <a:pt x="471055" y="240145"/>
                          </a:lnTo>
                          <a:lnTo>
                            <a:pt x="572655" y="0"/>
                          </a:lnTo>
                          <a:lnTo>
                            <a:pt x="674255" y="249381"/>
                          </a:lnTo>
                          <a:lnTo>
                            <a:pt x="794327" y="0"/>
                          </a:lnTo>
                          <a:lnTo>
                            <a:pt x="895927" y="249381"/>
                          </a:lnTo>
                          <a:lnTo>
                            <a:pt x="997527" y="0"/>
                          </a:lnTo>
                          <a:lnTo>
                            <a:pt x="1089891" y="249381"/>
                          </a:lnTo>
                          <a:lnTo>
                            <a:pt x="1200727" y="0"/>
                          </a:lnTo>
                          <a:lnTo>
                            <a:pt x="1293091" y="249381"/>
                          </a:lnTo>
                          <a:lnTo>
                            <a:pt x="1394691" y="0"/>
                          </a:lnTo>
                          <a:lnTo>
                            <a:pt x="1487055" y="249381"/>
                          </a:lnTo>
                          <a:lnTo>
                            <a:pt x="1588655" y="0"/>
                          </a:lnTo>
                          <a:lnTo>
                            <a:pt x="1681018" y="249381"/>
                          </a:lnTo>
                          <a:lnTo>
                            <a:pt x="1773382" y="0"/>
                          </a:lnTo>
                          <a:lnTo>
                            <a:pt x="1847273" y="249381"/>
                          </a:lnTo>
                          <a:lnTo>
                            <a:pt x="1930400" y="0"/>
                          </a:lnTo>
                          <a:lnTo>
                            <a:pt x="2041236" y="129309"/>
                          </a:lnTo>
                          <a:lnTo>
                            <a:pt x="2225964" y="129309"/>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2B0DC6D-F3D9-4607-DEA6-BE7C9C8425C2}"/>
                        </a:ext>
                      </a:extLst>
                    </p:cNvPr>
                    <p:cNvSpPr>
                      <a:spLocks noChangeAspect="1"/>
                    </p:cNvSpPr>
                    <p:nvPr/>
                  </p:nvSpPr>
                  <p:spPr>
                    <a:xfrm>
                      <a:off x="9260066" y="3597273"/>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3A09FF3-C18D-7981-72F2-6CCE40541C38}"/>
                        </a:ext>
                      </a:extLst>
                    </p:cNvPr>
                    <p:cNvSpPr>
                      <a:spLocks noChangeAspect="1"/>
                    </p:cNvSpPr>
                    <p:nvPr/>
                  </p:nvSpPr>
                  <p:spPr>
                    <a:xfrm>
                      <a:off x="6980102" y="360326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cxnSp>
                <p:nvCxnSpPr>
                  <p:cNvPr id="19" name="Straight Arrow Connector 18">
                    <a:extLst>
                      <a:ext uri="{FF2B5EF4-FFF2-40B4-BE49-F238E27FC236}">
                        <a16:creationId xmlns:a16="http://schemas.microsoft.com/office/drawing/2014/main" id="{F83EDCE7-FF58-7100-A448-E9E53128BDC9}"/>
                      </a:ext>
                    </a:extLst>
                  </p:cNvPr>
                  <p:cNvCxnSpPr/>
                  <p:nvPr/>
                </p:nvCxnSpPr>
                <p:spPr>
                  <a:xfrm>
                    <a:off x="1246909" y="5285509"/>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9AEF12E-5BB1-8A2D-B74C-FB52D97E2FF1}"/>
                      </a:ext>
                    </a:extLst>
                  </p:cNvPr>
                  <p:cNvCxnSpPr>
                    <a:cxnSpLocks/>
                  </p:cNvCxnSpPr>
                  <p:nvPr/>
                </p:nvCxnSpPr>
                <p:spPr>
                  <a:xfrm>
                    <a:off x="6340592" y="5296813"/>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12CECAC-C6A2-1BE1-1E6D-3D09073CD38B}"/>
                      </a:ext>
                    </a:extLst>
                  </p:cNvPr>
                  <p:cNvSpPr txBox="1"/>
                  <p:nvPr/>
                </p:nvSpPr>
                <p:spPr>
                  <a:xfrm>
                    <a:off x="1668589" y="4874169"/>
                    <a:ext cx="397164" cy="369332"/>
                  </a:xfrm>
                  <a:prstGeom prst="rect">
                    <a:avLst/>
                  </a:prstGeom>
                  <a:noFill/>
                </p:spPr>
                <p:txBody>
                  <a:bodyPr wrap="square">
                    <a:spAutoFit/>
                  </a:bodyPr>
                  <a:lstStyle/>
                  <a:p>
                    <a:r>
                      <a:rPr lang="en-US" sz="1800" b="0">
                        <a:solidFill>
                          <a:schemeClr val="accent3"/>
                        </a:solidFill>
                      </a:rPr>
                      <a:t>1</a:t>
                    </a:r>
                    <a:endParaRPr lang="en-US">
                      <a:solidFill>
                        <a:schemeClr val="accent3"/>
                      </a:solidFill>
                    </a:endParaRPr>
                  </a:p>
                </p:txBody>
              </p:sp>
              <p:sp>
                <p:nvSpPr>
                  <p:cNvPr id="25" name="TextBox 24">
                    <a:extLst>
                      <a:ext uri="{FF2B5EF4-FFF2-40B4-BE49-F238E27FC236}">
                        <a16:creationId xmlns:a16="http://schemas.microsoft.com/office/drawing/2014/main" id="{98389792-DAEA-CB5D-981E-5C86304AA9E1}"/>
                      </a:ext>
                    </a:extLst>
                  </p:cNvPr>
                  <p:cNvSpPr txBox="1"/>
                  <p:nvPr/>
                </p:nvSpPr>
                <p:spPr>
                  <a:xfrm>
                    <a:off x="3932431" y="4854159"/>
                    <a:ext cx="397164" cy="369332"/>
                  </a:xfrm>
                  <a:prstGeom prst="rect">
                    <a:avLst/>
                  </a:prstGeom>
                  <a:noFill/>
                </p:spPr>
                <p:txBody>
                  <a:bodyPr wrap="square">
                    <a:spAutoFit/>
                  </a:bodyPr>
                  <a:lstStyle/>
                  <a:p>
                    <a:r>
                      <a:rPr lang="en-US" sz="1800" b="0">
                        <a:solidFill>
                          <a:schemeClr val="accent3"/>
                        </a:solidFill>
                      </a:rPr>
                      <a:t>2</a:t>
                    </a:r>
                    <a:endParaRPr lang="en-US">
                      <a:solidFill>
                        <a:schemeClr val="accent3"/>
                      </a:solidFill>
                    </a:endParaRPr>
                  </a:p>
                </p:txBody>
              </p:sp>
              <p:sp>
                <p:nvSpPr>
                  <p:cNvPr id="26" name="TextBox 25">
                    <a:extLst>
                      <a:ext uri="{FF2B5EF4-FFF2-40B4-BE49-F238E27FC236}">
                        <a16:creationId xmlns:a16="http://schemas.microsoft.com/office/drawing/2014/main" id="{5156FD78-2712-462F-66AE-88E7150A1749}"/>
                      </a:ext>
                    </a:extLst>
                  </p:cNvPr>
                  <p:cNvSpPr txBox="1"/>
                  <p:nvPr/>
                </p:nvSpPr>
                <p:spPr>
                  <a:xfrm>
                    <a:off x="2800510" y="4729840"/>
                    <a:ext cx="397164" cy="369332"/>
                  </a:xfrm>
                  <a:prstGeom prst="rect">
                    <a:avLst/>
                  </a:prstGeom>
                  <a:noFill/>
                </p:spPr>
                <p:txBody>
                  <a:bodyPr wrap="square">
                    <a:spAutoFit/>
                  </a:bodyPr>
                  <a:lstStyle/>
                  <a:p>
                    <a:r>
                      <a:rPr lang="en-US" sz="1800" b="0" i="1"/>
                      <a:t>k</a:t>
                    </a:r>
                    <a:r>
                      <a:rPr lang="en-US" sz="1800" b="0" i="1" baseline="-25000"/>
                      <a:t>1</a:t>
                    </a:r>
                    <a:endParaRPr lang="en-US" i="1" baseline="-25000"/>
                  </a:p>
                </p:txBody>
              </p:sp>
              <p:sp>
                <p:nvSpPr>
                  <p:cNvPr id="28" name="TextBox 27">
                    <a:extLst>
                      <a:ext uri="{FF2B5EF4-FFF2-40B4-BE49-F238E27FC236}">
                        <a16:creationId xmlns:a16="http://schemas.microsoft.com/office/drawing/2014/main" id="{E2E8AFE2-A816-BADC-DA3B-BA94A00D8700}"/>
                      </a:ext>
                    </a:extLst>
                  </p:cNvPr>
                  <p:cNvSpPr txBox="1"/>
                  <p:nvPr/>
                </p:nvSpPr>
                <p:spPr>
                  <a:xfrm>
                    <a:off x="1418461" y="5541186"/>
                    <a:ext cx="789820"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1 </a:t>
                    </a:r>
                    <a:r>
                      <a:rPr lang="en-US" sz="1800" b="0" i="1"/>
                      <a:t>,</a:t>
                    </a:r>
                    <a:r>
                      <a:rPr lang="en-US" sz="1800" b="0" i="1">
                        <a:solidFill>
                          <a:schemeClr val="tx2"/>
                        </a:solidFill>
                      </a:rPr>
                      <a:t> </a:t>
                    </a:r>
                    <a:r>
                      <a:rPr lang="en-US" sz="1800" b="0" i="1">
                        <a:solidFill>
                          <a:srgbClr val="FF0000"/>
                        </a:solidFill>
                      </a:rPr>
                      <a:t>F</a:t>
                    </a:r>
                    <a:r>
                      <a:rPr lang="en-US" sz="1800" b="0" i="1" baseline="-25000">
                        <a:solidFill>
                          <a:srgbClr val="FF0000"/>
                        </a:solidFill>
                      </a:rPr>
                      <a:t>1</a:t>
                    </a:r>
                    <a:endParaRPr lang="en-US" i="1" baseline="-25000">
                      <a:solidFill>
                        <a:srgbClr val="FF0000"/>
                      </a:solidFill>
                    </a:endParaRPr>
                  </a:p>
                </p:txBody>
              </p:sp>
            </p:grpSp>
            <p:cxnSp>
              <p:nvCxnSpPr>
                <p:cNvPr id="33" name="Straight Arrow Connector 32">
                  <a:extLst>
                    <a:ext uri="{FF2B5EF4-FFF2-40B4-BE49-F238E27FC236}">
                      <a16:creationId xmlns:a16="http://schemas.microsoft.com/office/drawing/2014/main" id="{4B759B42-D702-F885-EB63-0C157AF820BD}"/>
                    </a:ext>
                  </a:extLst>
                </p:cNvPr>
                <p:cNvCxnSpPr/>
                <p:nvPr/>
              </p:nvCxnSpPr>
              <p:spPr>
                <a:xfrm>
                  <a:off x="3501743" y="5936806"/>
                  <a:ext cx="119149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C12D4518-653C-D321-FBC2-647A256EDE48}"/>
                    </a:ext>
                  </a:extLst>
                </p:cNvPr>
                <p:cNvSpPr txBox="1"/>
                <p:nvPr/>
              </p:nvSpPr>
              <p:spPr>
                <a:xfrm>
                  <a:off x="3964359" y="5893797"/>
                  <a:ext cx="284052" cy="369332"/>
                </a:xfrm>
                <a:prstGeom prst="rect">
                  <a:avLst/>
                </a:prstGeom>
                <a:noFill/>
                <a:ln>
                  <a:noFill/>
                </a:ln>
              </p:spPr>
              <p:txBody>
                <a:bodyPr wrap="none" rtlCol="0">
                  <a:spAutoFit/>
                </a:bodyPr>
                <a:lstStyle/>
                <a:p>
                  <a:r>
                    <a:rPr lang="en-US"/>
                    <a:t>x</a:t>
                  </a:r>
                </a:p>
              </p:txBody>
            </p:sp>
          </p:grpSp>
          <p:sp>
            <p:nvSpPr>
              <p:cNvPr id="114" name="TextBox 113">
                <a:extLst>
                  <a:ext uri="{FF2B5EF4-FFF2-40B4-BE49-F238E27FC236}">
                    <a16:creationId xmlns:a16="http://schemas.microsoft.com/office/drawing/2014/main" id="{F9239B1F-F92F-CEE4-6F8D-E238A6083C0A}"/>
                  </a:ext>
                </a:extLst>
              </p:cNvPr>
              <p:cNvSpPr txBox="1"/>
              <p:nvPr/>
            </p:nvSpPr>
            <p:spPr>
              <a:xfrm>
                <a:off x="7161932" y="1017391"/>
                <a:ext cx="397164" cy="369332"/>
              </a:xfrm>
              <a:prstGeom prst="rect">
                <a:avLst/>
              </a:prstGeom>
              <a:noFill/>
            </p:spPr>
            <p:txBody>
              <a:bodyPr wrap="square">
                <a:spAutoFit/>
              </a:bodyPr>
              <a:lstStyle/>
              <a:p>
                <a:r>
                  <a:rPr lang="en-US" sz="1800" b="0" i="1"/>
                  <a:t>k</a:t>
                </a:r>
                <a:r>
                  <a:rPr lang="en-US" sz="1800" b="0" i="1" baseline="-25000"/>
                  <a:t>2</a:t>
                </a:r>
                <a:endParaRPr lang="en-US" i="1" baseline="-25000"/>
              </a:p>
            </p:txBody>
          </p:sp>
          <p:sp>
            <p:nvSpPr>
              <p:cNvPr id="115" name="TextBox 114">
                <a:extLst>
                  <a:ext uri="{FF2B5EF4-FFF2-40B4-BE49-F238E27FC236}">
                    <a16:creationId xmlns:a16="http://schemas.microsoft.com/office/drawing/2014/main" id="{F4AAEE40-3C09-05F4-A841-C94ECBB8D68E}"/>
                  </a:ext>
                </a:extLst>
              </p:cNvPr>
              <p:cNvSpPr txBox="1"/>
              <p:nvPr/>
            </p:nvSpPr>
            <p:spPr>
              <a:xfrm>
                <a:off x="5835951" y="1702928"/>
                <a:ext cx="789820"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2 </a:t>
                </a:r>
                <a:r>
                  <a:rPr lang="en-US" sz="1800" b="0" i="1"/>
                  <a:t>, </a:t>
                </a:r>
                <a:r>
                  <a:rPr lang="en-US" sz="1800" b="0" i="1">
                    <a:solidFill>
                      <a:srgbClr val="FF0000"/>
                    </a:solidFill>
                  </a:rPr>
                  <a:t>F</a:t>
                </a:r>
                <a:r>
                  <a:rPr lang="en-US" sz="1800" b="0" i="1" baseline="-25000">
                    <a:solidFill>
                      <a:srgbClr val="FF0000"/>
                    </a:solidFill>
                  </a:rPr>
                  <a:t>2</a:t>
                </a:r>
                <a:endParaRPr lang="en-US" i="1" baseline="-25000">
                  <a:solidFill>
                    <a:srgbClr val="FF0000"/>
                  </a:solidFill>
                </a:endParaRPr>
              </a:p>
            </p:txBody>
          </p:sp>
          <p:sp>
            <p:nvSpPr>
              <p:cNvPr id="116" name="TextBox 115">
                <a:extLst>
                  <a:ext uri="{FF2B5EF4-FFF2-40B4-BE49-F238E27FC236}">
                    <a16:creationId xmlns:a16="http://schemas.microsoft.com/office/drawing/2014/main" id="{57B6A68A-108B-83E1-D47D-0F47783F333D}"/>
                  </a:ext>
                </a:extLst>
              </p:cNvPr>
              <p:cNvSpPr txBox="1"/>
              <p:nvPr/>
            </p:nvSpPr>
            <p:spPr>
              <a:xfrm>
                <a:off x="8030477" y="1702928"/>
                <a:ext cx="705524" cy="369332"/>
              </a:xfrm>
              <a:prstGeom prst="rect">
                <a:avLst/>
              </a:prstGeom>
              <a:noFill/>
            </p:spPr>
            <p:txBody>
              <a:bodyPr wrap="square">
                <a:spAutoFit/>
              </a:bodyPr>
              <a:lstStyle/>
              <a:p>
                <a:r>
                  <a:rPr lang="en-US" sz="1800" b="0" i="1">
                    <a:solidFill>
                      <a:schemeClr val="tx2"/>
                    </a:solidFill>
                  </a:rPr>
                  <a:t>u</a:t>
                </a:r>
                <a:r>
                  <a:rPr lang="en-US" sz="1800" b="0" i="1" baseline="-25000">
                    <a:solidFill>
                      <a:schemeClr val="tx2"/>
                    </a:solidFill>
                  </a:rPr>
                  <a:t>3 </a:t>
                </a:r>
                <a:r>
                  <a:rPr lang="en-US" sz="1800" b="0" i="1"/>
                  <a:t>, </a:t>
                </a:r>
                <a:r>
                  <a:rPr lang="en-US" sz="1800" b="0" i="1">
                    <a:solidFill>
                      <a:srgbClr val="FF0000"/>
                    </a:solidFill>
                  </a:rPr>
                  <a:t>F</a:t>
                </a:r>
                <a:r>
                  <a:rPr lang="en-US" sz="1800" b="0" i="1" baseline="-25000">
                    <a:solidFill>
                      <a:srgbClr val="FF0000"/>
                    </a:solidFill>
                  </a:rPr>
                  <a:t>3</a:t>
                </a:r>
                <a:endParaRPr lang="en-US" i="1" baseline="-25000">
                  <a:solidFill>
                    <a:srgbClr val="FF0000"/>
                  </a:solidFill>
                </a:endParaRPr>
              </a:p>
            </p:txBody>
          </p:sp>
        </p:grpSp>
        <p:cxnSp>
          <p:nvCxnSpPr>
            <p:cNvPr id="129" name="Straight Arrow Connector 128">
              <a:extLst>
                <a:ext uri="{FF2B5EF4-FFF2-40B4-BE49-F238E27FC236}">
                  <a16:creationId xmlns:a16="http://schemas.microsoft.com/office/drawing/2014/main" id="{E59D2209-63A9-3B9D-90BF-8245247D6804}"/>
                </a:ext>
              </a:extLst>
            </p:cNvPr>
            <p:cNvCxnSpPr>
              <a:cxnSpLocks/>
            </p:cNvCxnSpPr>
            <p:nvPr/>
          </p:nvCxnSpPr>
          <p:spPr>
            <a:xfrm>
              <a:off x="6169228" y="1552155"/>
              <a:ext cx="462616" cy="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77" name="Straight Connector 176">
            <a:extLst>
              <a:ext uri="{FF2B5EF4-FFF2-40B4-BE49-F238E27FC236}">
                <a16:creationId xmlns:a16="http://schemas.microsoft.com/office/drawing/2014/main" id="{ACC236AB-86AE-18CF-7CA3-BBB8405F5643}"/>
              </a:ext>
            </a:extLst>
          </p:cNvPr>
          <p:cNvCxnSpPr/>
          <p:nvPr/>
        </p:nvCxnSpPr>
        <p:spPr>
          <a:xfrm>
            <a:off x="434066" y="2527707"/>
            <a:ext cx="113607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7" name="Graphic 46" descr="Signature outline">
            <a:extLst>
              <a:ext uri="{FF2B5EF4-FFF2-40B4-BE49-F238E27FC236}">
                <a16:creationId xmlns:a16="http://schemas.microsoft.com/office/drawing/2014/main" id="{9303858C-E5B4-BC72-BCC7-7E9C320FE15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018880" y="124675"/>
            <a:ext cx="468000" cy="468000"/>
          </a:xfrm>
          <a:prstGeom prst="rect">
            <a:avLst/>
          </a:prstGeom>
        </p:spPr>
      </p:pic>
      <p:pic>
        <p:nvPicPr>
          <p:cNvPr id="48" name="Graphic 47" descr="Programmer male with solid fill">
            <a:extLst>
              <a:ext uri="{FF2B5EF4-FFF2-40B4-BE49-F238E27FC236}">
                <a16:creationId xmlns:a16="http://schemas.microsoft.com/office/drawing/2014/main" id="{3AF05137-5EE6-6600-E3DE-2CC360BE86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501986" y="103499"/>
            <a:ext cx="468000" cy="468000"/>
          </a:xfrm>
          <a:prstGeom prst="rect">
            <a:avLst/>
          </a:prstGeom>
        </p:spPr>
      </p:pic>
      <p:graphicFrame>
        <p:nvGraphicFramePr>
          <p:cNvPr id="49" name="Table 14">
            <a:extLst>
              <a:ext uri="{FF2B5EF4-FFF2-40B4-BE49-F238E27FC236}">
                <a16:creationId xmlns:a16="http://schemas.microsoft.com/office/drawing/2014/main" id="{46E95525-F931-C92D-EC61-5D8E53EF3E53}"/>
              </a:ext>
            </a:extLst>
          </p:cNvPr>
          <p:cNvGraphicFramePr>
            <a:graphicFrameLocks noGrp="1"/>
          </p:cNvGraphicFramePr>
          <p:nvPr>
            <p:extLst>
              <p:ext uri="{D42A27DB-BD31-4B8C-83A1-F6EECF244321}">
                <p14:modId xmlns:p14="http://schemas.microsoft.com/office/powerpoint/2010/main" val="975446897"/>
              </p:ext>
            </p:extLst>
          </p:nvPr>
        </p:nvGraphicFramePr>
        <p:xfrm>
          <a:off x="447289" y="896320"/>
          <a:ext cx="2304112" cy="1296000"/>
        </p:xfrm>
        <a:graphic>
          <a:graphicData uri="http://schemas.openxmlformats.org/drawingml/2006/table">
            <a:tbl>
              <a:tblPr firstRow="1" bandRow="1">
                <a:tableStyleId>{073A0DAA-6AF3-43AB-8588-CEC1D06C72B9}</a:tableStyleId>
              </a:tblPr>
              <a:tblGrid>
                <a:gridCol w="967614">
                  <a:extLst>
                    <a:ext uri="{9D8B030D-6E8A-4147-A177-3AD203B41FA5}">
                      <a16:colId xmlns:a16="http://schemas.microsoft.com/office/drawing/2014/main" val="4036484245"/>
                    </a:ext>
                  </a:extLst>
                </a:gridCol>
                <a:gridCol w="1336498">
                  <a:extLst>
                    <a:ext uri="{9D8B030D-6E8A-4147-A177-3AD203B41FA5}">
                      <a16:colId xmlns:a16="http://schemas.microsoft.com/office/drawing/2014/main" val="1970565677"/>
                    </a:ext>
                  </a:extLst>
                </a:gridCol>
              </a:tblGrid>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1">
                          <a:solidFill>
                            <a:schemeClr val="tx1"/>
                          </a:solidFill>
                        </a:rPr>
                        <a:t>k</a:t>
                      </a:r>
                      <a:r>
                        <a:rPr lang="en-US" sz="1400" b="0" i="1" baseline="-25000">
                          <a:solidFill>
                            <a:schemeClr val="tx1"/>
                          </a:solidFill>
                        </a:rPr>
                        <a:t>1</a:t>
                      </a:r>
                      <a:endParaRPr lang="en-US" sz="1400" i="1" baseline="-25000">
                        <a:solidFill>
                          <a:schemeClr val="tx1"/>
                        </a:solidFill>
                      </a:endParaRPr>
                    </a:p>
                  </a:txBody>
                  <a:tcPr>
                    <a:solidFill>
                      <a:schemeClr val="tx2">
                        <a:lumMod val="20000"/>
                        <a:lumOff val="80000"/>
                      </a:schemeClr>
                    </a:solidFill>
                  </a:tcPr>
                </a:tc>
                <a:tc>
                  <a:txBody>
                    <a:bodyPr/>
                    <a:lstStyle/>
                    <a:p>
                      <a:r>
                        <a:rPr lang="en-US" sz="1400" b="0">
                          <a:solidFill>
                            <a:schemeClr val="tx1"/>
                          </a:solidFill>
                        </a:rPr>
                        <a:t>100 N/mm</a:t>
                      </a:r>
                    </a:p>
                  </a:txBody>
                  <a:tcPr>
                    <a:solidFill>
                      <a:schemeClr val="tx2">
                        <a:lumMod val="20000"/>
                        <a:lumOff val="80000"/>
                      </a:schemeClr>
                    </a:solidFill>
                  </a:tcPr>
                </a:tc>
                <a:extLst>
                  <a:ext uri="{0D108BD9-81ED-4DB2-BD59-A6C34878D82A}">
                    <a16:rowId xmlns:a16="http://schemas.microsoft.com/office/drawing/2014/main" val="1490128046"/>
                  </a:ext>
                </a:extLst>
              </a:tr>
              <a:tr h="32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1">
                          <a:solidFill>
                            <a:schemeClr val="tx1"/>
                          </a:solidFill>
                        </a:rPr>
                        <a:t>k</a:t>
                      </a:r>
                      <a:r>
                        <a:rPr lang="en-US" sz="1400" b="0" i="1" baseline="-25000">
                          <a:solidFill>
                            <a:schemeClr val="tx1"/>
                          </a:solidFill>
                        </a:rPr>
                        <a:t>2</a:t>
                      </a:r>
                      <a:endParaRPr lang="en-US" sz="1400" i="1" baseline="-25000">
                        <a:solidFill>
                          <a:schemeClr val="tx1"/>
                        </a:solidFill>
                      </a:endParaRPr>
                    </a:p>
                  </a:txBody>
                  <a:tcPr/>
                </a:tc>
                <a:tc>
                  <a:txBody>
                    <a:bodyPr/>
                    <a:lstStyle/>
                    <a:p>
                      <a:r>
                        <a:rPr lang="en-US" sz="1400" b="0">
                          <a:solidFill>
                            <a:schemeClr val="tx1"/>
                          </a:solidFill>
                        </a:rPr>
                        <a:t>50 N/mm</a:t>
                      </a:r>
                    </a:p>
                  </a:txBody>
                  <a:tcPr/>
                </a:tc>
                <a:extLst>
                  <a:ext uri="{0D108BD9-81ED-4DB2-BD59-A6C34878D82A}">
                    <a16:rowId xmlns:a16="http://schemas.microsoft.com/office/drawing/2014/main" val="2449461717"/>
                  </a:ext>
                </a:extLst>
              </a:tr>
              <a:tr h="324000">
                <a:tc>
                  <a:txBody>
                    <a:bodyPr/>
                    <a:lstStyle/>
                    <a:p>
                      <a:r>
                        <a:rPr lang="en-US" sz="1400" b="0" i="1">
                          <a:solidFill>
                            <a:schemeClr val="tx1"/>
                          </a:solidFill>
                        </a:rPr>
                        <a:t>F</a:t>
                      </a:r>
                      <a:r>
                        <a:rPr lang="en-US" sz="1400" b="0" i="1" baseline="-25000">
                          <a:solidFill>
                            <a:schemeClr val="tx1"/>
                          </a:solidFill>
                        </a:rPr>
                        <a:t>2</a:t>
                      </a:r>
                      <a:r>
                        <a:rPr lang="en-US" sz="1400" b="0" i="1" baseline="0">
                          <a:solidFill>
                            <a:schemeClr val="tx1"/>
                          </a:solidFill>
                        </a:rPr>
                        <a:t>=</a:t>
                      </a:r>
                      <a:r>
                        <a:rPr lang="en-US" sz="1400" b="0" i="1">
                          <a:solidFill>
                            <a:schemeClr val="tx1"/>
                          </a:solidFill>
                        </a:rPr>
                        <a:t>F</a:t>
                      </a:r>
                      <a:r>
                        <a:rPr lang="en-US" sz="1400" b="0" i="1" baseline="-25000">
                          <a:solidFill>
                            <a:schemeClr val="tx1"/>
                          </a:solidFill>
                        </a:rPr>
                        <a:t>3</a:t>
                      </a:r>
                      <a:r>
                        <a:rPr lang="en-US" sz="1400" b="0" i="1" baseline="0">
                          <a:solidFill>
                            <a:schemeClr val="tx1"/>
                          </a:solidFill>
                        </a:rPr>
                        <a:t>=P</a:t>
                      </a:r>
                      <a:endParaRPr lang="en-US" sz="1400" b="0" baseline="0">
                        <a:solidFill>
                          <a:schemeClr val="tx1"/>
                        </a:solidFill>
                      </a:endParaRPr>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20 N</a:t>
                      </a:r>
                    </a:p>
                  </a:txBody>
                  <a:tcPr>
                    <a:solidFill>
                      <a:schemeClr val="tx2">
                        <a:lumMod val="20000"/>
                        <a:lumOff val="80000"/>
                      </a:schemeClr>
                    </a:solidFill>
                  </a:tcPr>
                </a:tc>
                <a:extLst>
                  <a:ext uri="{0D108BD9-81ED-4DB2-BD59-A6C34878D82A}">
                    <a16:rowId xmlns:a16="http://schemas.microsoft.com/office/drawing/2014/main" val="640302183"/>
                  </a:ext>
                </a:extLst>
              </a:tr>
              <a:tr h="324000">
                <a:tc>
                  <a:txBody>
                    <a:bodyPr/>
                    <a:lstStyle/>
                    <a:p>
                      <a:r>
                        <a:rPr lang="en-US" sz="1400" b="0" i="1">
                          <a:solidFill>
                            <a:schemeClr val="tx1"/>
                          </a:solidFill>
                        </a:rPr>
                        <a:t>u</a:t>
                      </a:r>
                      <a:r>
                        <a:rPr lang="en-US" sz="1400" b="0" i="1" baseline="-25000">
                          <a:solidFill>
                            <a:schemeClr val="tx1"/>
                          </a:solidFill>
                        </a:rPr>
                        <a:t>1</a:t>
                      </a:r>
                      <a:endParaRPr lang="en-US" sz="1400" b="0">
                        <a:solidFill>
                          <a:schemeClr val="tx1"/>
                        </a:solidFill>
                      </a:endParaRPr>
                    </a:p>
                  </a:txBody>
                  <a:tcPr/>
                </a:tc>
                <a:tc>
                  <a:txBody>
                    <a:bodyPr/>
                    <a:lstStyle/>
                    <a:p>
                      <a:r>
                        <a:rPr lang="en-US" sz="1400" b="0">
                          <a:solidFill>
                            <a:schemeClr val="tx1"/>
                          </a:solidFill>
                        </a:rPr>
                        <a:t>0 mm</a:t>
                      </a:r>
                    </a:p>
                  </a:txBody>
                  <a:tcPr/>
                </a:tc>
                <a:extLst>
                  <a:ext uri="{0D108BD9-81ED-4DB2-BD59-A6C34878D82A}">
                    <a16:rowId xmlns:a16="http://schemas.microsoft.com/office/drawing/2014/main" val="463132282"/>
                  </a:ext>
                </a:extLst>
              </a:tr>
            </a:tbl>
          </a:graphicData>
        </a:graphic>
      </p:graphicFrame>
      <p:sp>
        <p:nvSpPr>
          <p:cNvPr id="4" name="Isosceles Triangle 3">
            <a:extLst>
              <a:ext uri="{FF2B5EF4-FFF2-40B4-BE49-F238E27FC236}">
                <a16:creationId xmlns:a16="http://schemas.microsoft.com/office/drawing/2014/main" id="{306087FF-2EA1-F48B-6297-73AB8082F925}"/>
              </a:ext>
            </a:extLst>
          </p:cNvPr>
          <p:cNvSpPr>
            <a:spLocks noChangeAspect="1"/>
          </p:cNvSpPr>
          <p:nvPr/>
        </p:nvSpPr>
        <p:spPr>
          <a:xfrm>
            <a:off x="3719521" y="1619055"/>
            <a:ext cx="208800" cy="180000"/>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aphicFrame>
        <p:nvGraphicFramePr>
          <p:cNvPr id="61" name="Table 14">
            <a:extLst>
              <a:ext uri="{FF2B5EF4-FFF2-40B4-BE49-F238E27FC236}">
                <a16:creationId xmlns:a16="http://schemas.microsoft.com/office/drawing/2014/main" id="{14E23728-A728-197D-6696-56EEE6166715}"/>
              </a:ext>
            </a:extLst>
          </p:cNvPr>
          <p:cNvGraphicFramePr>
            <a:graphicFrameLocks noGrp="1"/>
          </p:cNvGraphicFramePr>
          <p:nvPr>
            <p:extLst>
              <p:ext uri="{D42A27DB-BD31-4B8C-83A1-F6EECF244321}">
                <p14:modId xmlns:p14="http://schemas.microsoft.com/office/powerpoint/2010/main" val="1854844988"/>
              </p:ext>
            </p:extLst>
          </p:nvPr>
        </p:nvGraphicFramePr>
        <p:xfrm>
          <a:off x="9402402" y="868064"/>
          <a:ext cx="2304112" cy="1296000"/>
        </p:xfrm>
        <a:graphic>
          <a:graphicData uri="http://schemas.openxmlformats.org/drawingml/2006/table">
            <a:tbl>
              <a:tblPr firstRow="1" bandRow="1">
                <a:tableStyleId>{073A0DAA-6AF3-43AB-8588-CEC1D06C72B9}</a:tableStyleId>
              </a:tblPr>
              <a:tblGrid>
                <a:gridCol w="967614">
                  <a:extLst>
                    <a:ext uri="{9D8B030D-6E8A-4147-A177-3AD203B41FA5}">
                      <a16:colId xmlns:a16="http://schemas.microsoft.com/office/drawing/2014/main" val="4036484245"/>
                    </a:ext>
                  </a:extLst>
                </a:gridCol>
                <a:gridCol w="1336498">
                  <a:extLst>
                    <a:ext uri="{9D8B030D-6E8A-4147-A177-3AD203B41FA5}">
                      <a16:colId xmlns:a16="http://schemas.microsoft.com/office/drawing/2014/main" val="1970565677"/>
                    </a:ext>
                  </a:extLst>
                </a:gridCol>
              </a:tblGrid>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1">
                          <a:solidFill>
                            <a:schemeClr val="tx1"/>
                          </a:solidFill>
                        </a:rPr>
                        <a:t>F</a:t>
                      </a:r>
                      <a:r>
                        <a:rPr lang="en-US" sz="1400" b="0" i="1" baseline="-25000">
                          <a:solidFill>
                            <a:schemeClr val="tx1"/>
                          </a:solidFill>
                        </a:rPr>
                        <a:t>1</a:t>
                      </a:r>
                      <a:endParaRPr lang="en-US" sz="1400" i="1" baseline="-25000">
                        <a:solidFill>
                          <a:schemeClr val="tx1"/>
                        </a:solidFill>
                      </a:endParaRPr>
                    </a:p>
                  </a:txBody>
                  <a:tcPr>
                    <a:solidFill>
                      <a:schemeClr val="tx2">
                        <a:lumMod val="20000"/>
                        <a:lumOff val="80000"/>
                      </a:schemeClr>
                    </a:solidFill>
                  </a:tcPr>
                </a:tc>
                <a:tc rowSpan="3">
                  <a:txBody>
                    <a:bodyPr/>
                    <a:lstStyle/>
                    <a:p>
                      <a:endParaRPr lang="en-US" sz="1400" b="0">
                        <a:solidFill>
                          <a:schemeClr val="tx1"/>
                        </a:solidFill>
                      </a:endParaRPr>
                    </a:p>
                  </a:txBody>
                  <a:tcPr>
                    <a:solidFill>
                      <a:schemeClr val="tx2">
                        <a:lumMod val="20000"/>
                        <a:lumOff val="80000"/>
                      </a:schemeClr>
                    </a:solidFill>
                  </a:tcPr>
                </a:tc>
                <a:extLst>
                  <a:ext uri="{0D108BD9-81ED-4DB2-BD59-A6C34878D82A}">
                    <a16:rowId xmlns:a16="http://schemas.microsoft.com/office/drawing/2014/main" val="1490128046"/>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1">
                          <a:solidFill>
                            <a:schemeClr val="tx1"/>
                          </a:solidFill>
                        </a:rPr>
                        <a:t>u</a:t>
                      </a:r>
                      <a:r>
                        <a:rPr lang="en-US" sz="1400" b="0" i="1" baseline="-25000">
                          <a:solidFill>
                            <a:schemeClr val="tx1"/>
                          </a:solidFill>
                        </a:rPr>
                        <a:t>2</a:t>
                      </a:r>
                      <a:endParaRPr lang="en-US" sz="1400" i="1" baseline="-25000">
                        <a:solidFill>
                          <a:schemeClr val="tx1"/>
                        </a:solidFill>
                      </a:endParaRPr>
                    </a:p>
                  </a:txBody>
                  <a:tcPr/>
                </a:tc>
                <a:tc vMerge="1">
                  <a:txBody>
                    <a:bodyPr/>
                    <a:lstStyle/>
                    <a:p>
                      <a:r>
                        <a:rPr lang="en-US" sz="1400" b="0">
                          <a:solidFill>
                            <a:schemeClr val="tx1"/>
                          </a:solidFill>
                        </a:rPr>
                        <a:t>50 N/mm</a:t>
                      </a:r>
                    </a:p>
                  </a:txBody>
                  <a:tcPr/>
                </a:tc>
                <a:extLst>
                  <a:ext uri="{0D108BD9-81ED-4DB2-BD59-A6C34878D82A}">
                    <a16:rowId xmlns:a16="http://schemas.microsoft.com/office/drawing/2014/main" val="2449461717"/>
                  </a:ext>
                </a:extLst>
              </a:tr>
              <a:tr h="432000">
                <a:tc>
                  <a:txBody>
                    <a:bodyPr/>
                    <a:lstStyle/>
                    <a:p>
                      <a:r>
                        <a:rPr lang="en-US" sz="1400" b="0" i="1">
                          <a:solidFill>
                            <a:schemeClr val="tx1"/>
                          </a:solidFill>
                        </a:rPr>
                        <a:t>u</a:t>
                      </a:r>
                      <a:r>
                        <a:rPr lang="en-US" sz="1400" b="0" i="1" baseline="-25000">
                          <a:solidFill>
                            <a:schemeClr val="tx1"/>
                          </a:solidFill>
                        </a:rPr>
                        <a:t>3</a:t>
                      </a:r>
                      <a:endParaRPr lang="en-US" sz="1400" b="0" baseline="0">
                        <a:solidFill>
                          <a:schemeClr val="tx1"/>
                        </a:solidFill>
                      </a:endParaRPr>
                    </a:p>
                  </a:txBody>
                  <a:tcPr>
                    <a:solidFill>
                      <a:schemeClr val="tx2">
                        <a:lumMod val="20000"/>
                        <a:lumOff val="80000"/>
                      </a:scheme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20 N</a:t>
                      </a:r>
                    </a:p>
                  </a:txBody>
                  <a:tcPr>
                    <a:solidFill>
                      <a:schemeClr val="tx2">
                        <a:lumMod val="20000"/>
                        <a:lumOff val="80000"/>
                      </a:schemeClr>
                    </a:solidFill>
                  </a:tcPr>
                </a:tc>
                <a:extLst>
                  <a:ext uri="{0D108BD9-81ED-4DB2-BD59-A6C34878D82A}">
                    <a16:rowId xmlns:a16="http://schemas.microsoft.com/office/drawing/2014/main" val="640302183"/>
                  </a:ext>
                </a:extLst>
              </a:tr>
            </a:tbl>
          </a:graphicData>
        </a:graphic>
      </p:graphicFrame>
      <p:sp>
        <p:nvSpPr>
          <p:cNvPr id="60" name="Rectangle 59">
            <a:extLst>
              <a:ext uri="{FF2B5EF4-FFF2-40B4-BE49-F238E27FC236}">
                <a16:creationId xmlns:a16="http://schemas.microsoft.com/office/drawing/2014/main" id="{CC21DB67-0EFE-B299-1C60-07728E809875}"/>
              </a:ext>
            </a:extLst>
          </p:cNvPr>
          <p:cNvSpPr/>
          <p:nvPr/>
        </p:nvSpPr>
        <p:spPr>
          <a:xfrm>
            <a:off x="10628400" y="778254"/>
            <a:ext cx="814132" cy="1446550"/>
          </a:xfrm>
          <a:prstGeom prst="rect">
            <a:avLst/>
          </a:prstGeom>
          <a:noFill/>
        </p:spPr>
        <p:txBody>
          <a:bodyPr wrap="square" lIns="91440" tIns="45720" rIns="91440" bIns="45720">
            <a:spAutoFit/>
          </a:bodyPr>
          <a:lstStyle/>
          <a:p>
            <a:pPr algn="ctr"/>
            <a:r>
              <a:rPr lang="en-US" sz="8800" b="1" cap="none" spc="0">
                <a:ln w="12700">
                  <a:solidFill>
                    <a:schemeClr val="tx2">
                      <a:lumMod val="75000"/>
                    </a:schemeClr>
                  </a:solidFill>
                  <a:prstDash val="solid"/>
                </a:ln>
                <a:solidFill>
                  <a:srgbClr val="FF0000"/>
                </a:solidFill>
                <a:effectLst>
                  <a:outerShdw dist="38100" dir="2640000" algn="bl" rotWithShape="0">
                    <a:schemeClr val="tx2">
                      <a:lumMod val="75000"/>
                    </a:schemeClr>
                  </a:outerShdw>
                </a:effectLst>
              </a:rPr>
              <a:t>?</a:t>
            </a:r>
          </a:p>
        </p:txBody>
      </p:sp>
      <p:grpSp>
        <p:nvGrpSpPr>
          <p:cNvPr id="17" name="Group 16">
            <a:extLst>
              <a:ext uri="{FF2B5EF4-FFF2-40B4-BE49-F238E27FC236}">
                <a16:creationId xmlns:a16="http://schemas.microsoft.com/office/drawing/2014/main" id="{3F97E811-AFBD-F9CE-B53F-106FB014967A}"/>
              </a:ext>
            </a:extLst>
          </p:cNvPr>
          <p:cNvGrpSpPr/>
          <p:nvPr/>
        </p:nvGrpSpPr>
        <p:grpSpPr>
          <a:xfrm>
            <a:off x="546100" y="4130783"/>
            <a:ext cx="3627489" cy="1978458"/>
            <a:chOff x="546100" y="4130783"/>
            <a:chExt cx="3627489" cy="1978458"/>
          </a:xfrm>
        </p:grpSpPr>
        <p:sp>
          <p:nvSpPr>
            <p:cNvPr id="64" name="Oval 63">
              <a:extLst>
                <a:ext uri="{FF2B5EF4-FFF2-40B4-BE49-F238E27FC236}">
                  <a16:creationId xmlns:a16="http://schemas.microsoft.com/office/drawing/2014/main" id="{ADD92DDA-C82E-922B-955B-0A060394C873}"/>
                </a:ext>
              </a:extLst>
            </p:cNvPr>
            <p:cNvSpPr>
              <a:spLocks noChangeAspect="1"/>
            </p:cNvSpPr>
            <p:nvPr/>
          </p:nvSpPr>
          <p:spPr>
            <a:xfrm>
              <a:off x="546100" y="4982632"/>
              <a:ext cx="252000" cy="25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2</a:t>
              </a:r>
            </a:p>
          </p:txBody>
        </p:sp>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AC63A05F-6D69-C07A-389B-26B1DDD0B2DB}"/>
                    </a:ext>
                  </a:extLst>
                </p:cNvPr>
                <p:cNvSpPr txBox="1"/>
                <p:nvPr/>
              </p:nvSpPr>
              <p:spPr>
                <a:xfrm>
                  <a:off x="1320341" y="4779344"/>
                  <a:ext cx="2853248" cy="61638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i="1" smtClean="0">
                                <a:solidFill>
                                  <a:schemeClr val="tx1"/>
                                </a:solidFill>
                                <a:latin typeface="Cambria Math" panose="02040503050406030204" pitchFamily="18" charset="0"/>
                              </a:rPr>
                            </m:ctrlPr>
                          </m:dPr>
                          <m:e>
                            <m:m>
                              <m:mPr>
                                <m:plcHide m:val="on"/>
                                <m:mcs>
                                  <m:mc>
                                    <m:mcPr>
                                      <m:count m:val="2"/>
                                      <m:mcJc m:val="center"/>
                                    </m:mcPr>
                                  </m:mc>
                                </m:mcs>
                                <m:ctrlPr>
                                  <a:rPr lang="en-US" i="1">
                                    <a:solidFill>
                                      <a:schemeClr val="tx1"/>
                                    </a:solidFill>
                                    <a:latin typeface="Cambria Math" panose="02040503050406030204" pitchFamily="18" charset="0"/>
                                  </a:rPr>
                                </m:ctrlPr>
                              </m:mPr>
                              <m:m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r>
                                    <a:rPr lang="en-US" b="0" i="1" smtClean="0">
                                      <a:solidFill>
                                        <a:schemeClr val="tx1"/>
                                      </a:solidFill>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b="0" i="0" smtClean="0">
                                          <a:latin typeface="Cambria Math" panose="02040503050406030204" pitchFamily="18" charset="0"/>
                                        </a:rPr>
                                        <m:t>2</m:t>
                                      </m:r>
                                    </m:sub>
                                  </m:sSub>
                                </m:e>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b="0" i="0" smtClean="0">
                                          <a:solidFill>
                                            <a:schemeClr val="tx1"/>
                                          </a:solidFill>
                                          <a:latin typeface="Cambria Math" panose="02040503050406030204" pitchFamily="18" charset="0"/>
                                        </a:rPr>
                                        <m:t>2</m:t>
                                      </m:r>
                                    </m:sub>
                                  </m:sSub>
                                </m:e>
                              </m:mr>
                              <m:mr>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b="0" i="0" smtClean="0">
                                          <a:solidFill>
                                            <a:schemeClr val="tx1"/>
                                          </a:solidFill>
                                          <a:latin typeface="Cambria Math" panose="02040503050406030204" pitchFamily="18" charset="0"/>
                                        </a:rPr>
                                        <m:t>2</m:t>
                                      </m:r>
                                    </m:sub>
                                  </m:sSub>
                                </m:e>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b="0" i="0" smtClean="0">
                                          <a:solidFill>
                                            <a:schemeClr val="tx1"/>
                                          </a:solidFill>
                                          <a:latin typeface="Cambria Math" panose="02040503050406030204" pitchFamily="18" charset="0"/>
                                        </a:rPr>
                                        <m:t>2</m:t>
                                      </m:r>
                                    </m:sub>
                                  </m:sSub>
                                </m:e>
                              </m:mr>
                            </m:m>
                          </m:e>
                        </m:d>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b="0" i="0" smtClean="0">
                                        <a:solidFill>
                                          <a:schemeClr val="tx1"/>
                                        </a:solidFill>
                                        <a:latin typeface="Cambria Math" panose="02040503050406030204" pitchFamily="18" charset="0"/>
                                      </a:rPr>
                                      <m:t>2</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b="0" i="0" smtClean="0">
                                        <a:solidFill>
                                          <a:schemeClr val="tx1"/>
                                        </a:solidFill>
                                        <a:latin typeface="Cambria Math" panose="02040503050406030204" pitchFamily="18" charset="0"/>
                                      </a:rPr>
                                      <m:t>3</m:t>
                                    </m:r>
                                  </m:sub>
                                </m:sSub>
                              </m:e>
                            </m:eqArr>
                          </m:e>
                        </m:d>
                        <m:r>
                          <a:rPr lang="en-US" i="0">
                            <a:solidFill>
                              <a:schemeClr val="tx1"/>
                            </a:solidFill>
                            <a:latin typeface="Cambria Math" panose="02040503050406030204" pitchFamily="18" charset="0"/>
                          </a:rPr>
                          <m:t>=</m:t>
                        </m:r>
                        <m:d>
                          <m:dPr>
                            <m:begChr m:val="{"/>
                            <m:endChr m:val="}"/>
                            <m:ctrlPr>
                              <a:rPr lang="en-US" i="1">
                                <a:solidFill>
                                  <a:schemeClr val="tx1"/>
                                </a:solidFill>
                                <a:latin typeface="Cambria Math" panose="02040503050406030204" pitchFamily="18" charset="0"/>
                              </a:rPr>
                            </m:ctrlPr>
                          </m:dPr>
                          <m:e>
                            <m:eqArr>
                              <m:eqArrPr>
                                <m:ctrlPr>
                                  <a:rPr lang="en-US" b="0" i="1" smtClean="0">
                                    <a:solidFill>
                                      <a:schemeClr val="tx1"/>
                                    </a:solidFill>
                                    <a:latin typeface="Cambria Math" panose="02040503050406030204" pitchFamily="18" charset="0"/>
                                  </a:rPr>
                                </m:ctrlPr>
                              </m:eqArrPr>
                              <m:e>
                                <m:r>
                                  <a:rPr lang="en-US" b="0" i="1" smtClean="0">
                                    <a:solidFill>
                                      <a:schemeClr val="tx1"/>
                                    </a:solidFill>
                                    <a:latin typeface="Cambria Math" panose="02040503050406030204" pitchFamily="18" charset="0"/>
                                  </a:rPr>
                                  <m:t>𝑃</m:t>
                                </m:r>
                              </m:e>
                              <m:e>
                                <m:r>
                                  <a:rPr lang="en-US" b="0" i="1" smtClean="0">
                                    <a:solidFill>
                                      <a:schemeClr val="tx1"/>
                                    </a:solidFill>
                                    <a:latin typeface="Cambria Math" panose="02040503050406030204" pitchFamily="18" charset="0"/>
                                  </a:rPr>
                                  <m:t>𝑃</m:t>
                                </m:r>
                              </m:e>
                            </m:eqArr>
                          </m:e>
                        </m:d>
                      </m:oMath>
                    </m:oMathPara>
                  </a14:m>
                  <a:endParaRPr lang="en-US">
                    <a:solidFill>
                      <a:schemeClr val="tx1"/>
                    </a:solidFill>
                  </a:endParaRPr>
                </a:p>
              </p:txBody>
            </p:sp>
          </mc:Choice>
          <mc:Fallback xmlns="">
            <p:sp>
              <p:nvSpPr>
                <p:cNvPr id="66" name="TextBox 65">
                  <a:extLst>
                    <a:ext uri="{FF2B5EF4-FFF2-40B4-BE49-F238E27FC236}">
                      <a16:creationId xmlns:a16="http://schemas.microsoft.com/office/drawing/2014/main" id="{AC63A05F-6D69-C07A-389B-26B1DDD0B2DB}"/>
                    </a:ext>
                  </a:extLst>
                </p:cNvPr>
                <p:cNvSpPr txBox="1">
                  <a:spLocks noRot="1" noChangeAspect="1" noMove="1" noResize="1" noEditPoints="1" noAdjustHandles="1" noChangeArrowheads="1" noChangeShapeType="1" noTextEdit="1"/>
                </p:cNvSpPr>
                <p:nvPr/>
              </p:nvSpPr>
              <p:spPr>
                <a:xfrm>
                  <a:off x="1320341" y="4779344"/>
                  <a:ext cx="2853248" cy="616387"/>
                </a:xfrm>
                <a:prstGeom prst="rect">
                  <a:avLst/>
                </a:prstGeom>
                <a:blipFill>
                  <a:blip r:embed="rId7"/>
                  <a:stretch>
                    <a:fillRect/>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6C7F0529-28A5-9882-943D-3A3A83CC2FBA}"/>
                </a:ext>
              </a:extLst>
            </p:cNvPr>
            <p:cNvSpPr txBox="1"/>
            <p:nvPr/>
          </p:nvSpPr>
          <p:spPr>
            <a:xfrm>
              <a:off x="2751401" y="4147046"/>
              <a:ext cx="875304" cy="276999"/>
            </a:xfrm>
            <a:prstGeom prst="rect">
              <a:avLst/>
            </a:prstGeom>
            <a:noFill/>
          </p:spPr>
          <p:txBody>
            <a:bodyPr wrap="none" rtlCol="0">
              <a:spAutoFit/>
            </a:bodyPr>
            <a:lstStyle/>
            <a:p>
              <a:r>
                <a:rPr lang="en-US" sz="1200" b="1" i="1"/>
                <a:t>Reduces to</a:t>
              </a:r>
            </a:p>
          </p:txBody>
        </p:sp>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04A97612-5E0B-5181-E9F9-A62138E9E177}"/>
                    </a:ext>
                  </a:extLst>
                </p:cNvPr>
                <p:cNvSpPr txBox="1"/>
                <p:nvPr/>
              </p:nvSpPr>
              <p:spPr>
                <a:xfrm>
                  <a:off x="1937792" y="5739909"/>
                  <a:ext cx="162721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𝐹</m:t>
                            </m:r>
                          </m:e>
                          <m:sub>
                            <m:r>
                              <a:rPr lang="en-US" i="0">
                                <a:solidFill>
                                  <a:schemeClr val="tx1"/>
                                </a:solidFill>
                                <a:latin typeface="Cambria Math" panose="02040503050406030204" pitchFamily="18" charset="0"/>
                              </a:rPr>
                              <m:t>1</m:t>
                            </m:r>
                          </m:sub>
                        </m:sSub>
                        <m:r>
                          <a:rPr lang="en-US" b="0" i="1" smtClean="0">
                            <a:solidFill>
                              <a:schemeClr val="tx1"/>
                            </a:solidFill>
                            <a:latin typeface="Cambria Math" panose="02040503050406030204" pitchFamily="18" charset="0"/>
                          </a:rPr>
                          <m:t>=−</m:t>
                        </m:r>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𝑘</m:t>
                            </m:r>
                          </m:e>
                          <m:sub>
                            <m:r>
                              <a:rPr lang="en-US" b="0" i="1" smtClean="0">
                                <a:solidFill>
                                  <a:schemeClr val="tx1"/>
                                </a:solidFill>
                                <a:latin typeface="Cambria Math" panose="02040503050406030204" pitchFamily="18" charset="0"/>
                              </a:rPr>
                              <m:t>1</m:t>
                            </m:r>
                          </m:sub>
                        </m:sSub>
                        <m:sSub>
                          <m:sSubPr>
                            <m:ctrlPr>
                              <a:rPr lang="en-US" b="0"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𝑢</m:t>
                            </m:r>
                          </m:e>
                          <m:sub>
                            <m:r>
                              <a:rPr lang="en-US" b="0" i="1" smtClean="0">
                                <a:solidFill>
                                  <a:schemeClr val="tx1"/>
                                </a:solidFill>
                                <a:latin typeface="Cambria Math" panose="02040503050406030204" pitchFamily="18" charset="0"/>
                              </a:rPr>
                              <m:t>2</m:t>
                            </m:r>
                          </m:sub>
                        </m:sSub>
                      </m:oMath>
                    </m:oMathPara>
                  </a14:m>
                  <a:endParaRPr lang="en-US"/>
                </a:p>
              </p:txBody>
            </p:sp>
          </mc:Choice>
          <mc:Fallback xmlns="">
            <p:sp>
              <p:nvSpPr>
                <p:cNvPr id="67" name="TextBox 66">
                  <a:extLst>
                    <a:ext uri="{FF2B5EF4-FFF2-40B4-BE49-F238E27FC236}">
                      <a16:creationId xmlns:a16="http://schemas.microsoft.com/office/drawing/2014/main" id="{04A97612-5E0B-5181-E9F9-A62138E9E177}"/>
                    </a:ext>
                  </a:extLst>
                </p:cNvPr>
                <p:cNvSpPr txBox="1">
                  <a:spLocks noRot="1" noChangeAspect="1" noMove="1" noResize="1" noEditPoints="1" noAdjustHandles="1" noChangeArrowheads="1" noChangeShapeType="1" noTextEdit="1"/>
                </p:cNvSpPr>
                <p:nvPr/>
              </p:nvSpPr>
              <p:spPr>
                <a:xfrm>
                  <a:off x="1937792" y="5739909"/>
                  <a:ext cx="1627217" cy="369332"/>
                </a:xfrm>
                <a:prstGeom prst="rect">
                  <a:avLst/>
                </a:prstGeom>
                <a:blipFill>
                  <a:blip r:embed="rId8"/>
                  <a:stretch>
                    <a:fillRect/>
                  </a:stretch>
                </a:blipFill>
              </p:spPr>
              <p:txBody>
                <a:bodyPr/>
                <a:lstStyle/>
                <a:p>
                  <a:r>
                    <a:rPr lang="en-US">
                      <a:noFill/>
                    </a:rPr>
                    <a:t> </a:t>
                  </a:r>
                </a:p>
              </p:txBody>
            </p:sp>
          </mc:Fallback>
        </mc:AlternateContent>
        <p:sp>
          <p:nvSpPr>
            <p:cNvPr id="68" name="TextBox 67">
              <a:extLst>
                <a:ext uri="{FF2B5EF4-FFF2-40B4-BE49-F238E27FC236}">
                  <a16:creationId xmlns:a16="http://schemas.microsoft.com/office/drawing/2014/main" id="{07A78A3E-78CD-4C8A-2CEC-2F122F1E17C0}"/>
                </a:ext>
              </a:extLst>
            </p:cNvPr>
            <p:cNvSpPr txBox="1"/>
            <p:nvPr/>
          </p:nvSpPr>
          <p:spPr>
            <a:xfrm>
              <a:off x="2536437" y="5462910"/>
              <a:ext cx="429926" cy="276999"/>
            </a:xfrm>
            <a:prstGeom prst="rect">
              <a:avLst/>
            </a:prstGeom>
            <a:noFill/>
          </p:spPr>
          <p:txBody>
            <a:bodyPr wrap="none" rtlCol="0">
              <a:spAutoFit/>
            </a:bodyPr>
            <a:lstStyle/>
            <a:p>
              <a:r>
                <a:rPr lang="en-US" sz="1200" b="1" i="1"/>
                <a:t>and</a:t>
              </a:r>
            </a:p>
          </p:txBody>
        </p:sp>
        <p:cxnSp>
          <p:nvCxnSpPr>
            <p:cNvPr id="15" name="Straight Arrow Connector 14">
              <a:extLst>
                <a:ext uri="{FF2B5EF4-FFF2-40B4-BE49-F238E27FC236}">
                  <a16:creationId xmlns:a16="http://schemas.microsoft.com/office/drawing/2014/main" id="{99BBF6DF-3200-15B4-B8A0-DEDEABEF629E}"/>
                </a:ext>
              </a:extLst>
            </p:cNvPr>
            <p:cNvCxnSpPr/>
            <p:nvPr/>
          </p:nvCxnSpPr>
          <p:spPr>
            <a:xfrm>
              <a:off x="2703658" y="4130783"/>
              <a:ext cx="0" cy="43360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11D6BCE3-958E-56A7-A760-2E831C628BB5}"/>
              </a:ext>
            </a:extLst>
          </p:cNvPr>
          <p:cNvGrpSpPr/>
          <p:nvPr/>
        </p:nvGrpSpPr>
        <p:grpSpPr>
          <a:xfrm>
            <a:off x="4725561" y="3294651"/>
            <a:ext cx="6689610" cy="2814590"/>
            <a:chOff x="4725561" y="3294651"/>
            <a:chExt cx="6689610" cy="2814590"/>
          </a:xfrm>
        </p:grpSpPr>
        <p:sp>
          <p:nvSpPr>
            <p:cNvPr id="65" name="Oval 64">
              <a:extLst>
                <a:ext uri="{FF2B5EF4-FFF2-40B4-BE49-F238E27FC236}">
                  <a16:creationId xmlns:a16="http://schemas.microsoft.com/office/drawing/2014/main" id="{82B13562-6E88-EC6E-3591-7D6E0912A237}"/>
                </a:ext>
              </a:extLst>
            </p:cNvPr>
            <p:cNvSpPr>
              <a:spLocks noChangeAspect="1"/>
            </p:cNvSpPr>
            <p:nvPr/>
          </p:nvSpPr>
          <p:spPr>
            <a:xfrm>
              <a:off x="6022975" y="3476956"/>
              <a:ext cx="252000" cy="25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3</a:t>
              </a:r>
            </a:p>
          </p:txBody>
        </p:sp>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D26684F9-5CB5-988B-EC15-30A45D55F001}"/>
                    </a:ext>
                  </a:extLst>
                </p:cNvPr>
                <p:cNvSpPr txBox="1"/>
                <p:nvPr/>
              </p:nvSpPr>
              <p:spPr>
                <a:xfrm>
                  <a:off x="6269174" y="3294651"/>
                  <a:ext cx="3272581" cy="61779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eqArr>
                              <m:eqArrPr>
                                <m:ctrlPr>
                                  <a:rPr lang="en-US" i="1">
                                    <a:latin typeface="Cambria Math" panose="02040503050406030204" pitchFamily="18" charset="0"/>
                                  </a:rPr>
                                </m:ctrlPr>
                              </m:eqArrPr>
                              <m:e>
                                <m:r>
                                  <a:rPr lang="en-US">
                                    <a:latin typeface="Cambria Math" panose="02040503050406030204" pitchFamily="18" charset="0"/>
                                  </a:rPr>
                                  <m:t>&amp;</m:t>
                                </m:r>
                                <m:sSub>
                                  <m:sSubPr>
                                    <m:ctrlPr>
                                      <a:rPr lang="en-US" i="1">
                                        <a:latin typeface="Cambria Math" panose="02040503050406030204" pitchFamily="18" charset="0"/>
                                      </a:rPr>
                                    </m:ctrlPr>
                                  </m:sSubPr>
                                  <m:e>
                                    <m:r>
                                      <a:rPr lang="en-US" i="1">
                                        <a:latin typeface="Cambria Math" panose="02040503050406030204" pitchFamily="18" charset="0"/>
                                      </a:rPr>
                                      <m:t>𝑢</m:t>
                                    </m:r>
                                  </m:e>
                                  <m:sub>
                                    <m:r>
                                      <a:rPr lang="en-US">
                                        <a:latin typeface="Cambria Math" panose="02040503050406030204" pitchFamily="18" charset="0"/>
                                      </a:rPr>
                                      <m:t>2</m:t>
                                    </m:r>
                                  </m:sub>
                                </m:sSub>
                              </m:e>
                              <m:e>
                                <m:r>
                                  <a:rPr lang="en-US">
                                    <a:latin typeface="Cambria Math" panose="02040503050406030204" pitchFamily="18" charset="0"/>
                                  </a:rPr>
                                  <m:t>&amp;</m:t>
                                </m:r>
                                <m:sSub>
                                  <m:sSubPr>
                                    <m:ctrlPr>
                                      <a:rPr lang="en-US" i="1">
                                        <a:latin typeface="Cambria Math" panose="02040503050406030204" pitchFamily="18" charset="0"/>
                                      </a:rPr>
                                    </m:ctrlPr>
                                  </m:sSubPr>
                                  <m:e>
                                    <m:r>
                                      <a:rPr lang="en-US" i="1">
                                        <a:latin typeface="Cambria Math" panose="02040503050406030204" pitchFamily="18" charset="0"/>
                                      </a:rPr>
                                      <m:t>𝑢</m:t>
                                    </m:r>
                                  </m:e>
                                  <m:sub>
                                    <m:r>
                                      <a:rPr lang="en-US">
                                        <a:latin typeface="Cambria Math" panose="02040503050406030204" pitchFamily="18" charset="0"/>
                                      </a:rPr>
                                      <m:t>3</m:t>
                                    </m:r>
                                  </m:sub>
                                </m:sSub>
                              </m:e>
                            </m:eqArr>
                          </m:e>
                        </m:d>
                        <m:r>
                          <a:rPr lang="en-US" b="0" i="1" smtClean="0">
                            <a:latin typeface="Cambria Math" panose="02040503050406030204" pitchFamily="18" charset="0"/>
                          </a:rPr>
                          <m:t>=</m:t>
                        </m:r>
                        <m:d>
                          <m:dPr>
                            <m:begChr m:val="["/>
                            <m:endChr m:val="]"/>
                            <m:ctrlPr>
                              <a:rPr lang="en-US" i="1" smtClean="0">
                                <a:solidFill>
                                  <a:schemeClr val="tx1"/>
                                </a:solidFill>
                                <a:latin typeface="Cambria Math" panose="02040503050406030204" pitchFamily="18" charset="0"/>
                              </a:rPr>
                            </m:ctrlPr>
                          </m:dPr>
                          <m:e>
                            <m:m>
                              <m:mPr>
                                <m:plcHide m:val="on"/>
                                <m:mcs>
                                  <m:mc>
                                    <m:mcPr>
                                      <m:count m:val="2"/>
                                      <m:mcJc m:val="center"/>
                                    </m:mcPr>
                                  </m:mc>
                                </m:mcs>
                                <m:ctrlPr>
                                  <a:rPr lang="en-US" i="1">
                                    <a:solidFill>
                                      <a:schemeClr val="tx1"/>
                                    </a:solidFill>
                                    <a:latin typeface="Cambria Math" panose="02040503050406030204" pitchFamily="18" charset="0"/>
                                  </a:rPr>
                                </m:ctrlPr>
                              </m:mPr>
                              <m:mr>
                                <m:e>
                                  <m:sSub>
                                    <m:sSubPr>
                                      <m:ctrlPr>
                                        <a:rPr lang="en-US" i="1">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2</m:t>
                                      </m:r>
                                      <m:r>
                                        <a:rPr lang="en-US" b="0" i="1" smtClean="0">
                                          <a:solidFill>
                                            <a:schemeClr val="tx1"/>
                                          </a:solidFill>
                                          <a:latin typeface="Cambria Math" panose="02040503050406030204" pitchFamily="18" charset="0"/>
                                        </a:rPr>
                                        <m:t>𝑃</m:t>
                                      </m:r>
                                      <m:r>
                                        <a:rPr lang="en-US" b="0" i="1" smtClean="0">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e>
                                <m:e/>
                              </m:mr>
                              <m:mr>
                                <m:e>
                                  <m:r>
                                    <a:rPr lang="en-US" b="0" i="0" smtClean="0">
                                      <a:solidFill>
                                        <a:schemeClr val="tx1"/>
                                      </a:solidFill>
                                      <a:latin typeface="Cambria Math" panose="02040503050406030204" pitchFamily="18" charset="0"/>
                                    </a:rPr>
                                    <m:t>2</m:t>
                                  </m:r>
                                  <m:r>
                                    <m:rPr>
                                      <m:sty m:val="p"/>
                                    </m:rPr>
                                    <a:rPr lang="en-US" b="0" i="0" smtClean="0">
                                      <a:solidFill>
                                        <a:schemeClr val="tx1"/>
                                      </a:solidFill>
                                      <a:latin typeface="Cambria Math" panose="02040503050406030204" pitchFamily="18" charset="0"/>
                                    </a:rPr>
                                    <m:t>P</m:t>
                                  </m:r>
                                  <m:r>
                                    <a:rPr lang="en-US" b="0" i="1" smtClean="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b="0" i="0" smtClean="0">
                                          <a:solidFill>
                                            <a:schemeClr val="tx1"/>
                                          </a:solidFill>
                                          <a:latin typeface="Cambria Math" panose="02040503050406030204" pitchFamily="18" charset="0"/>
                                        </a:rPr>
                                        <m:t>1</m:t>
                                      </m:r>
                                    </m:sub>
                                  </m:sSub>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𝑃</m:t>
                                  </m:r>
                                  <m:r>
                                    <a:rPr lang="en-US" b="0" i="1" smtClean="0">
                                      <a:solidFill>
                                        <a:schemeClr val="tx1"/>
                                      </a:solidFill>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𝑘</m:t>
                                      </m:r>
                                    </m:e>
                                    <m:sub>
                                      <m:r>
                                        <a:rPr lang="en-US">
                                          <a:latin typeface="Cambria Math" panose="02040503050406030204" pitchFamily="18" charset="0"/>
                                        </a:rPr>
                                        <m:t>2</m:t>
                                      </m:r>
                                    </m:sub>
                                  </m:sSub>
                                </m:e>
                                <m:e/>
                              </m:mr>
                            </m:m>
                          </m:e>
                        </m:d>
                      </m:oMath>
                    </m:oMathPara>
                  </a14:m>
                  <a:endParaRPr lang="en-US"/>
                </a:p>
              </p:txBody>
            </p:sp>
          </mc:Choice>
          <mc:Fallback xmlns="">
            <p:sp>
              <p:nvSpPr>
                <p:cNvPr id="69" name="TextBox 68">
                  <a:extLst>
                    <a:ext uri="{FF2B5EF4-FFF2-40B4-BE49-F238E27FC236}">
                      <a16:creationId xmlns:a16="http://schemas.microsoft.com/office/drawing/2014/main" id="{D26684F9-5CB5-988B-EC15-30A45D55F001}"/>
                    </a:ext>
                  </a:extLst>
                </p:cNvPr>
                <p:cNvSpPr txBox="1">
                  <a:spLocks noRot="1" noChangeAspect="1" noMove="1" noResize="1" noEditPoints="1" noAdjustHandles="1" noChangeArrowheads="1" noChangeShapeType="1" noTextEdit="1"/>
                </p:cNvSpPr>
                <p:nvPr/>
              </p:nvSpPr>
              <p:spPr>
                <a:xfrm>
                  <a:off x="6269174" y="3294651"/>
                  <a:ext cx="3272581" cy="617798"/>
                </a:xfrm>
                <a:prstGeom prst="rect">
                  <a:avLst/>
                </a:prstGeom>
                <a:blipFill>
                  <a:blip r:embed="rId9"/>
                  <a:stretch>
                    <a:fillRect/>
                  </a:stretch>
                </a:blipFill>
              </p:spPr>
              <p:txBody>
                <a:bodyPr/>
                <a:lstStyle/>
                <a:p>
                  <a:r>
                    <a:rPr lang="en-US">
                      <a:noFill/>
                    </a:rPr>
                    <a:t> </a:t>
                  </a:r>
                </a:p>
              </p:txBody>
            </p:sp>
          </mc:Fallback>
        </mc:AlternateContent>
        <p:sp>
          <p:nvSpPr>
            <p:cNvPr id="71" name="TextBox 70">
              <a:extLst>
                <a:ext uri="{FF2B5EF4-FFF2-40B4-BE49-F238E27FC236}">
                  <a16:creationId xmlns:a16="http://schemas.microsoft.com/office/drawing/2014/main" id="{BB664520-6DFA-F27A-87A1-25522397D20B}"/>
                </a:ext>
              </a:extLst>
            </p:cNvPr>
            <p:cNvSpPr txBox="1"/>
            <p:nvPr/>
          </p:nvSpPr>
          <p:spPr>
            <a:xfrm>
              <a:off x="9358028" y="3461109"/>
              <a:ext cx="429926" cy="276999"/>
            </a:xfrm>
            <a:prstGeom prst="rect">
              <a:avLst/>
            </a:prstGeom>
            <a:noFill/>
          </p:spPr>
          <p:txBody>
            <a:bodyPr wrap="none" rtlCol="0">
              <a:spAutoFit/>
            </a:bodyPr>
            <a:lstStyle/>
            <a:p>
              <a:r>
                <a:rPr lang="en-US" sz="1200" b="1" i="1"/>
                <a:t>and</a:t>
              </a:r>
            </a:p>
          </p:txBody>
        </p:sp>
        <p:sp>
          <p:nvSpPr>
            <p:cNvPr id="16" name="Right Brace 15">
              <a:extLst>
                <a:ext uri="{FF2B5EF4-FFF2-40B4-BE49-F238E27FC236}">
                  <a16:creationId xmlns:a16="http://schemas.microsoft.com/office/drawing/2014/main" id="{4B3BB7AE-21BA-CC03-A218-CDE3A28513CF}"/>
                </a:ext>
              </a:extLst>
            </p:cNvPr>
            <p:cNvSpPr/>
            <p:nvPr/>
          </p:nvSpPr>
          <p:spPr>
            <a:xfrm>
              <a:off x="4725561" y="4746638"/>
              <a:ext cx="204701" cy="1362603"/>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8" name="Connector: Elbow 17">
              <a:extLst>
                <a:ext uri="{FF2B5EF4-FFF2-40B4-BE49-F238E27FC236}">
                  <a16:creationId xmlns:a16="http://schemas.microsoft.com/office/drawing/2014/main" id="{4BC84318-C020-12DD-4E7E-18B1CEE70C46}"/>
                </a:ext>
              </a:extLst>
            </p:cNvPr>
            <p:cNvCxnSpPr>
              <a:stCxn id="16" idx="1"/>
              <a:endCxn id="65" idx="2"/>
            </p:cNvCxnSpPr>
            <p:nvPr/>
          </p:nvCxnSpPr>
          <p:spPr>
            <a:xfrm rot="10800000" flipH="1">
              <a:off x="4930261" y="3602956"/>
              <a:ext cx="1092713" cy="1824984"/>
            </a:xfrm>
            <a:prstGeom prst="bentConnector3">
              <a:avLst>
                <a:gd name="adj1" fmla="val 40541"/>
              </a:avLst>
            </a:prstGeom>
            <a:ln w="381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69C73AC2-D53B-3723-AD1A-23B6319299D2}"/>
                    </a:ext>
                  </a:extLst>
                </p:cNvPr>
                <p:cNvSpPr txBox="1"/>
                <p:nvPr/>
              </p:nvSpPr>
              <p:spPr>
                <a:xfrm>
                  <a:off x="9787954" y="3414942"/>
                  <a:ext cx="162721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𝐹</m:t>
                            </m:r>
                          </m:e>
                          <m:sub>
                            <m:r>
                              <a:rPr lang="en-US" i="0">
                                <a:solidFill>
                                  <a:schemeClr val="tx1"/>
                                </a:solidFill>
                                <a:latin typeface="Cambria Math" panose="02040503050406030204" pitchFamily="18" charset="0"/>
                              </a:rPr>
                              <m:t>1</m:t>
                            </m:r>
                          </m:sub>
                        </m:sSub>
                        <m:r>
                          <a:rPr lang="en-US" b="0" i="1" smtClean="0">
                            <a:solidFill>
                              <a:schemeClr val="tx1"/>
                            </a:solidFill>
                            <a:latin typeface="Cambria Math" panose="02040503050406030204" pitchFamily="18" charset="0"/>
                          </a:rPr>
                          <m:t>=−2</m:t>
                        </m:r>
                        <m:r>
                          <a:rPr lang="en-US" b="0" i="1" smtClean="0">
                            <a:solidFill>
                              <a:schemeClr val="tx1"/>
                            </a:solidFill>
                            <a:latin typeface="Cambria Math" panose="02040503050406030204" pitchFamily="18" charset="0"/>
                          </a:rPr>
                          <m:t>𝑃</m:t>
                        </m:r>
                      </m:oMath>
                    </m:oMathPara>
                  </a14:m>
                  <a:endParaRPr lang="en-US"/>
                </a:p>
              </p:txBody>
            </p:sp>
          </mc:Choice>
          <mc:Fallback xmlns="">
            <p:sp>
              <p:nvSpPr>
                <p:cNvPr id="77" name="TextBox 76">
                  <a:extLst>
                    <a:ext uri="{FF2B5EF4-FFF2-40B4-BE49-F238E27FC236}">
                      <a16:creationId xmlns:a16="http://schemas.microsoft.com/office/drawing/2014/main" id="{69C73AC2-D53B-3723-AD1A-23B6319299D2}"/>
                    </a:ext>
                  </a:extLst>
                </p:cNvPr>
                <p:cNvSpPr txBox="1">
                  <a:spLocks noRot="1" noChangeAspect="1" noMove="1" noResize="1" noEditPoints="1" noAdjustHandles="1" noChangeArrowheads="1" noChangeShapeType="1" noTextEdit="1"/>
                </p:cNvSpPr>
                <p:nvPr/>
              </p:nvSpPr>
              <p:spPr>
                <a:xfrm>
                  <a:off x="9787954" y="3414942"/>
                  <a:ext cx="1627217" cy="369332"/>
                </a:xfrm>
                <a:prstGeom prst="rect">
                  <a:avLst/>
                </a:prstGeom>
                <a:blipFill>
                  <a:blip r:embed="rId10"/>
                  <a:stretch>
                    <a:fillRect/>
                  </a:stretch>
                </a:blipFill>
              </p:spPr>
              <p:txBody>
                <a:bodyPr/>
                <a:lstStyle/>
                <a:p>
                  <a:r>
                    <a:rPr lang="en-US">
                      <a:noFill/>
                    </a:rPr>
                    <a:t> </a:t>
                  </a:r>
                </a:p>
              </p:txBody>
            </p:sp>
          </mc:Fallback>
        </mc:AlternateContent>
      </p:grpSp>
      <p:sp>
        <p:nvSpPr>
          <p:cNvPr id="80" name="TextBox 79">
            <a:extLst>
              <a:ext uri="{FF2B5EF4-FFF2-40B4-BE49-F238E27FC236}">
                <a16:creationId xmlns:a16="http://schemas.microsoft.com/office/drawing/2014/main" id="{BF426E40-EC67-422A-3303-249DDE15C3FC}"/>
              </a:ext>
            </a:extLst>
          </p:cNvPr>
          <p:cNvSpPr txBox="1"/>
          <p:nvPr/>
        </p:nvSpPr>
        <p:spPr>
          <a:xfrm>
            <a:off x="5214145" y="2598866"/>
            <a:ext cx="1926361" cy="369332"/>
          </a:xfrm>
          <a:prstGeom prst="rect">
            <a:avLst/>
          </a:prstGeom>
          <a:noFill/>
        </p:spPr>
        <p:txBody>
          <a:bodyPr wrap="none" rtlCol="0">
            <a:spAutoFit/>
          </a:bodyPr>
          <a:lstStyle/>
          <a:p>
            <a:r>
              <a:rPr lang="en-US" u="sng"/>
              <a:t>Analytical Solution</a:t>
            </a:r>
          </a:p>
        </p:txBody>
      </p:sp>
      <p:grpSp>
        <p:nvGrpSpPr>
          <p:cNvPr id="22" name="Group 21">
            <a:extLst>
              <a:ext uri="{FF2B5EF4-FFF2-40B4-BE49-F238E27FC236}">
                <a16:creationId xmlns:a16="http://schemas.microsoft.com/office/drawing/2014/main" id="{D3A8D2A1-D4EE-B939-75D9-57D3E1DD63D5}"/>
              </a:ext>
            </a:extLst>
          </p:cNvPr>
          <p:cNvGrpSpPr/>
          <p:nvPr/>
        </p:nvGrpSpPr>
        <p:grpSpPr>
          <a:xfrm>
            <a:off x="6017174" y="4114520"/>
            <a:ext cx="3809524" cy="1608999"/>
            <a:chOff x="6017174" y="4114520"/>
            <a:chExt cx="3809524" cy="1608999"/>
          </a:xfrm>
        </p:grpSpPr>
        <p:sp>
          <p:nvSpPr>
            <p:cNvPr id="70" name="Oval 69">
              <a:extLst>
                <a:ext uri="{FF2B5EF4-FFF2-40B4-BE49-F238E27FC236}">
                  <a16:creationId xmlns:a16="http://schemas.microsoft.com/office/drawing/2014/main" id="{6B0873A7-CBBF-BD96-89D7-478E8B2F5978}"/>
                </a:ext>
              </a:extLst>
            </p:cNvPr>
            <p:cNvSpPr>
              <a:spLocks noChangeAspect="1"/>
            </p:cNvSpPr>
            <p:nvPr/>
          </p:nvSpPr>
          <p:spPr>
            <a:xfrm>
              <a:off x="6017174" y="4716361"/>
              <a:ext cx="252000" cy="25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4</a:t>
              </a:r>
            </a:p>
          </p:txBody>
        </p:sp>
        <p:sp>
          <p:nvSpPr>
            <p:cNvPr id="78" name="TextBox 77">
              <a:extLst>
                <a:ext uri="{FF2B5EF4-FFF2-40B4-BE49-F238E27FC236}">
                  <a16:creationId xmlns:a16="http://schemas.microsoft.com/office/drawing/2014/main" id="{8D0D0C70-3D7B-4450-238D-F27AB65A1FAB}"/>
                </a:ext>
              </a:extLst>
            </p:cNvPr>
            <p:cNvSpPr txBox="1"/>
            <p:nvPr/>
          </p:nvSpPr>
          <p:spPr>
            <a:xfrm>
              <a:off x="8960643" y="4130783"/>
              <a:ext cx="794769" cy="276999"/>
            </a:xfrm>
            <a:prstGeom prst="rect">
              <a:avLst/>
            </a:prstGeom>
            <a:noFill/>
          </p:spPr>
          <p:txBody>
            <a:bodyPr wrap="none" rtlCol="0">
              <a:spAutoFit/>
            </a:bodyPr>
            <a:lstStyle/>
            <a:p>
              <a:r>
                <a:rPr lang="en-US" sz="1200" b="1" i="1"/>
                <a:t>Results in</a:t>
              </a:r>
            </a:p>
          </p:txBody>
        </p:sp>
        <p:cxnSp>
          <p:nvCxnSpPr>
            <p:cNvPr id="79" name="Straight Arrow Connector 78">
              <a:extLst>
                <a:ext uri="{FF2B5EF4-FFF2-40B4-BE49-F238E27FC236}">
                  <a16:creationId xmlns:a16="http://schemas.microsoft.com/office/drawing/2014/main" id="{D303D005-9A29-907F-FB6D-D0CF349BE428}"/>
                </a:ext>
              </a:extLst>
            </p:cNvPr>
            <p:cNvCxnSpPr/>
            <p:nvPr/>
          </p:nvCxnSpPr>
          <p:spPr>
            <a:xfrm>
              <a:off x="8912900" y="4114520"/>
              <a:ext cx="0" cy="43360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E9A5FCCD-10F0-84A0-E0E6-B6CAE55B993B}"/>
                    </a:ext>
                  </a:extLst>
                </p:cNvPr>
                <p:cNvSpPr txBox="1"/>
                <p:nvPr/>
              </p:nvSpPr>
              <p:spPr>
                <a:xfrm>
                  <a:off x="8228785" y="4679392"/>
                  <a:ext cx="135881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0" i="1">
                                <a:solidFill>
                                  <a:schemeClr val="tx1"/>
                                </a:solidFill>
                                <a:latin typeface="Cambria Math" panose="02040503050406030204" pitchFamily="18" charset="0"/>
                              </a:rPr>
                              <m:t>𝐹</m:t>
                            </m:r>
                          </m:e>
                          <m:sub>
                            <m:r>
                              <a:rPr lang="en-US" b="0" i="0">
                                <a:solidFill>
                                  <a:schemeClr val="tx1"/>
                                </a:solidFill>
                                <a:latin typeface="Cambria Math" panose="02040503050406030204" pitchFamily="18" charset="0"/>
                              </a:rPr>
                              <m:t>1</m:t>
                            </m:r>
                          </m:sub>
                        </m:sSub>
                        <m:r>
                          <a:rPr lang="en-US" b="0" i="1" smtClean="0">
                            <a:solidFill>
                              <a:schemeClr val="tx1"/>
                            </a:solidFill>
                            <a:latin typeface="Cambria Math" panose="02040503050406030204" pitchFamily="18" charset="0"/>
                          </a:rPr>
                          <m:t>=</m:t>
                        </m:r>
                        <m:r>
                          <a:rPr lang="en-US" b="0" i="0" smtClean="0">
                            <a:solidFill>
                              <a:schemeClr val="tx1"/>
                            </a:solidFill>
                            <a:latin typeface="Cambria Math" panose="02040503050406030204" pitchFamily="18" charset="0"/>
                          </a:rPr>
                          <m:t>−40 </m:t>
                        </m:r>
                        <m:r>
                          <m:rPr>
                            <m:sty m:val="p"/>
                          </m:rPr>
                          <a:rPr lang="en-US" b="0" i="0" smtClean="0">
                            <a:solidFill>
                              <a:schemeClr val="tx1"/>
                            </a:solidFill>
                            <a:latin typeface="Cambria Math" panose="02040503050406030204" pitchFamily="18" charset="0"/>
                          </a:rPr>
                          <m:t>N</m:t>
                        </m:r>
                      </m:oMath>
                    </m:oMathPara>
                  </a14:m>
                  <a:endParaRPr lang="en-US"/>
                </a:p>
              </p:txBody>
            </p:sp>
          </mc:Choice>
          <mc:Fallback xmlns="">
            <p:sp>
              <p:nvSpPr>
                <p:cNvPr id="82" name="TextBox 81">
                  <a:extLst>
                    <a:ext uri="{FF2B5EF4-FFF2-40B4-BE49-F238E27FC236}">
                      <a16:creationId xmlns:a16="http://schemas.microsoft.com/office/drawing/2014/main" id="{E9A5FCCD-10F0-84A0-E0E6-B6CAE55B993B}"/>
                    </a:ext>
                  </a:extLst>
                </p:cNvPr>
                <p:cNvSpPr txBox="1">
                  <a:spLocks noRot="1" noChangeAspect="1" noMove="1" noResize="1" noEditPoints="1" noAdjustHandles="1" noChangeArrowheads="1" noChangeShapeType="1" noTextEdit="1"/>
                </p:cNvSpPr>
                <p:nvPr/>
              </p:nvSpPr>
              <p:spPr>
                <a:xfrm>
                  <a:off x="8228785" y="4679392"/>
                  <a:ext cx="1358819" cy="369332"/>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3" name="TextBox 82">
                  <a:extLst>
                    <a:ext uri="{FF2B5EF4-FFF2-40B4-BE49-F238E27FC236}">
                      <a16:creationId xmlns:a16="http://schemas.microsoft.com/office/drawing/2014/main" id="{5F4904FB-9FF2-2C66-0DA0-CDF898FAF2DC}"/>
                    </a:ext>
                  </a:extLst>
                </p:cNvPr>
                <p:cNvSpPr txBox="1"/>
                <p:nvPr/>
              </p:nvSpPr>
              <p:spPr>
                <a:xfrm>
                  <a:off x="8221852" y="5014248"/>
                  <a:ext cx="1499952"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a:latin typeface="Cambria Math" panose="02040503050406030204" pitchFamily="18" charset="0"/>
                              </a:rPr>
                              <m:t>𝑢</m:t>
                            </m:r>
                          </m:e>
                          <m:sub>
                            <m:r>
                              <a:rPr lang="en-US" b="0" i="1">
                                <a:latin typeface="Cambria Math" panose="02040503050406030204" pitchFamily="18" charset="0"/>
                              </a:rPr>
                              <m:t>2</m:t>
                            </m:r>
                          </m:sub>
                        </m:sSub>
                        <m:r>
                          <a:rPr lang="en-US" b="0" i="1" smtClean="0">
                            <a:solidFill>
                              <a:schemeClr val="tx1"/>
                            </a:solidFill>
                            <a:latin typeface="Cambria Math" panose="02040503050406030204" pitchFamily="18" charset="0"/>
                          </a:rPr>
                          <m:t>=</m:t>
                        </m:r>
                        <m:r>
                          <a:rPr lang="en-US" b="0" i="0" smtClean="0">
                            <a:solidFill>
                              <a:schemeClr val="tx1"/>
                            </a:solidFill>
                            <a:latin typeface="Cambria Math" panose="02040503050406030204" pitchFamily="18" charset="0"/>
                          </a:rPr>
                          <m:t>0.4 </m:t>
                        </m:r>
                        <m:r>
                          <m:rPr>
                            <m:sty m:val="p"/>
                          </m:rPr>
                          <a:rPr lang="en-US" b="0" i="0" smtClean="0">
                            <a:solidFill>
                              <a:schemeClr val="tx1"/>
                            </a:solidFill>
                            <a:latin typeface="Cambria Math" panose="02040503050406030204" pitchFamily="18" charset="0"/>
                          </a:rPr>
                          <m:t>mm</m:t>
                        </m:r>
                      </m:oMath>
                    </m:oMathPara>
                  </a14:m>
                  <a:endParaRPr lang="en-US"/>
                </a:p>
              </p:txBody>
            </p:sp>
          </mc:Choice>
          <mc:Fallback xmlns="">
            <p:sp>
              <p:nvSpPr>
                <p:cNvPr id="83" name="TextBox 82">
                  <a:extLst>
                    <a:ext uri="{FF2B5EF4-FFF2-40B4-BE49-F238E27FC236}">
                      <a16:creationId xmlns:a16="http://schemas.microsoft.com/office/drawing/2014/main" id="{5F4904FB-9FF2-2C66-0DA0-CDF898FAF2DC}"/>
                    </a:ext>
                  </a:extLst>
                </p:cNvPr>
                <p:cNvSpPr txBox="1">
                  <a:spLocks noRot="1" noChangeAspect="1" noMove="1" noResize="1" noEditPoints="1" noAdjustHandles="1" noChangeArrowheads="1" noChangeShapeType="1" noTextEdit="1"/>
                </p:cNvSpPr>
                <p:nvPr/>
              </p:nvSpPr>
              <p:spPr>
                <a:xfrm>
                  <a:off x="8221852" y="5014248"/>
                  <a:ext cx="1499952" cy="369332"/>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860EA152-7271-90AE-B97D-EAC2FCB100C0}"/>
                    </a:ext>
                  </a:extLst>
                </p:cNvPr>
                <p:cNvSpPr txBox="1"/>
                <p:nvPr/>
              </p:nvSpPr>
              <p:spPr>
                <a:xfrm>
                  <a:off x="8228785" y="5354187"/>
                  <a:ext cx="1499952"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a:latin typeface="Cambria Math" panose="02040503050406030204" pitchFamily="18" charset="0"/>
                              </a:rPr>
                              <m:t>𝑢</m:t>
                            </m:r>
                          </m:e>
                          <m:sub>
                            <m:r>
                              <a:rPr lang="en-US" b="0" i="0" smtClean="0">
                                <a:latin typeface="Cambria Math" panose="02040503050406030204" pitchFamily="18" charset="0"/>
                              </a:rPr>
                              <m:t>3</m:t>
                            </m:r>
                          </m:sub>
                        </m:sSub>
                        <m:r>
                          <a:rPr lang="en-US" b="0" i="1" smtClean="0">
                            <a:solidFill>
                              <a:schemeClr val="tx1"/>
                            </a:solidFill>
                            <a:latin typeface="Cambria Math" panose="02040503050406030204" pitchFamily="18" charset="0"/>
                          </a:rPr>
                          <m:t>=</m:t>
                        </m:r>
                        <m:r>
                          <a:rPr lang="en-US" b="0" i="0" smtClean="0">
                            <a:solidFill>
                              <a:schemeClr val="tx1"/>
                            </a:solidFill>
                            <a:latin typeface="Cambria Math" panose="02040503050406030204" pitchFamily="18" charset="0"/>
                          </a:rPr>
                          <m:t>0.8 </m:t>
                        </m:r>
                        <m:r>
                          <m:rPr>
                            <m:sty m:val="p"/>
                          </m:rPr>
                          <a:rPr lang="en-US" b="0" i="0" smtClean="0">
                            <a:solidFill>
                              <a:schemeClr val="tx1"/>
                            </a:solidFill>
                            <a:latin typeface="Cambria Math" panose="02040503050406030204" pitchFamily="18" charset="0"/>
                          </a:rPr>
                          <m:t>mm</m:t>
                        </m:r>
                      </m:oMath>
                    </m:oMathPara>
                  </a14:m>
                  <a:endParaRPr lang="en-US"/>
                </a:p>
              </p:txBody>
            </p:sp>
          </mc:Choice>
          <mc:Fallback xmlns="">
            <p:sp>
              <p:nvSpPr>
                <p:cNvPr id="84" name="TextBox 83">
                  <a:extLst>
                    <a:ext uri="{FF2B5EF4-FFF2-40B4-BE49-F238E27FC236}">
                      <a16:creationId xmlns:a16="http://schemas.microsoft.com/office/drawing/2014/main" id="{860EA152-7271-90AE-B97D-EAC2FCB100C0}"/>
                    </a:ext>
                  </a:extLst>
                </p:cNvPr>
                <p:cNvSpPr txBox="1">
                  <a:spLocks noRot="1" noChangeAspect="1" noMove="1" noResize="1" noEditPoints="1" noAdjustHandles="1" noChangeArrowheads="1" noChangeShapeType="1" noTextEdit="1"/>
                </p:cNvSpPr>
                <p:nvPr/>
              </p:nvSpPr>
              <p:spPr>
                <a:xfrm>
                  <a:off x="8228785" y="5354187"/>
                  <a:ext cx="1499952" cy="369332"/>
                </a:xfrm>
                <a:prstGeom prst="rect">
                  <a:avLst/>
                </a:prstGeom>
                <a:blipFill>
                  <a:blip r:embed="rId13"/>
                  <a:stretch>
                    <a:fillRect/>
                  </a:stretch>
                </a:blipFill>
              </p:spPr>
              <p:txBody>
                <a:bodyPr/>
                <a:lstStyle/>
                <a:p>
                  <a:r>
                    <a:rPr lang="en-US">
                      <a:noFill/>
                    </a:rPr>
                    <a:t> </a:t>
                  </a:r>
                </a:p>
              </p:txBody>
            </p:sp>
          </mc:Fallback>
        </mc:AlternateContent>
        <p:sp>
          <p:nvSpPr>
            <p:cNvPr id="23" name="Rectangle: Rounded Corners 22">
              <a:extLst>
                <a:ext uri="{FF2B5EF4-FFF2-40B4-BE49-F238E27FC236}">
                  <a16:creationId xmlns:a16="http://schemas.microsoft.com/office/drawing/2014/main" id="{97C2C654-2B5C-30A3-7625-2CECBD30FCC6}"/>
                </a:ext>
              </a:extLst>
            </p:cNvPr>
            <p:cNvSpPr/>
            <p:nvPr/>
          </p:nvSpPr>
          <p:spPr>
            <a:xfrm>
              <a:off x="8094587" y="4697322"/>
              <a:ext cx="1732111" cy="981101"/>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id="{7AE91E80-CA90-90A4-5D50-5F1CC7C30000}"/>
              </a:ext>
            </a:extLst>
          </p:cNvPr>
          <p:cNvGrpSpPr/>
          <p:nvPr/>
        </p:nvGrpSpPr>
        <p:grpSpPr>
          <a:xfrm>
            <a:off x="546100" y="2673627"/>
            <a:ext cx="4159249" cy="1414289"/>
            <a:chOff x="546100" y="2673627"/>
            <a:chExt cx="4159249" cy="1414289"/>
          </a:xfrm>
        </p:grpSpPr>
        <p:sp>
          <p:nvSpPr>
            <p:cNvPr id="6" name="Rectangle: Rounded Corners 5">
              <a:extLst>
                <a:ext uri="{FF2B5EF4-FFF2-40B4-BE49-F238E27FC236}">
                  <a16:creationId xmlns:a16="http://schemas.microsoft.com/office/drawing/2014/main" id="{700C87E5-6C64-B2B2-0671-F0BAF116C238}"/>
                </a:ext>
              </a:extLst>
            </p:cNvPr>
            <p:cNvSpPr/>
            <p:nvPr/>
          </p:nvSpPr>
          <p:spPr>
            <a:xfrm>
              <a:off x="3388209" y="3171964"/>
              <a:ext cx="321897" cy="317698"/>
            </a:xfrm>
            <a:prstGeom prst="roundRect">
              <a:avLst/>
            </a:prstGeom>
            <a:solidFill>
              <a:schemeClr val="accent5">
                <a:alpha val="50000"/>
              </a:schemeClr>
            </a:solidFill>
            <a:ln>
              <a:solidFill>
                <a:schemeClr val="accent5">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2" name="TextBox 61">
                  <a:extLst>
                    <a:ext uri="{FF2B5EF4-FFF2-40B4-BE49-F238E27FC236}">
                      <a16:creationId xmlns:a16="http://schemas.microsoft.com/office/drawing/2014/main" id="{8900069A-EB74-FDE4-93B0-DECBB4580F6F}"/>
                    </a:ext>
                  </a:extLst>
                </p:cNvPr>
                <p:cNvSpPr txBox="1"/>
                <p:nvPr/>
              </p:nvSpPr>
              <p:spPr>
                <a:xfrm>
                  <a:off x="927218" y="3111302"/>
                  <a:ext cx="3778131" cy="9766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i="1" smtClean="0">
                                <a:solidFill>
                                  <a:schemeClr val="tx1"/>
                                </a:solidFill>
                                <a:latin typeface="Cambria Math" panose="02040503050406030204" pitchFamily="18" charset="0"/>
                              </a:rPr>
                            </m:ctrlPr>
                          </m:dPr>
                          <m:e>
                            <m:m>
                              <m:mPr>
                                <m:plcHide m:val="on"/>
                                <m:mcs>
                                  <m:mc>
                                    <m:mcPr>
                                      <m:count m:val="3"/>
                                      <m:mcJc m:val="center"/>
                                    </m:mcPr>
                                  </m:mc>
                                </m:mcs>
                                <m:ctrlPr>
                                  <a:rPr lang="en-US" i="1">
                                    <a:solidFill>
                                      <a:schemeClr val="tx1"/>
                                    </a:solidFill>
                                    <a:latin typeface="Cambria Math" panose="02040503050406030204" pitchFamily="18" charset="0"/>
                                  </a:rPr>
                                </m:ctrlPr>
                              </m:mPr>
                              <m:mr>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e>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e>
                                <m:e>
                                  <m:r>
                                    <a:rPr lang="en-US" i="0">
                                      <a:solidFill>
                                        <a:schemeClr val="tx1"/>
                                      </a:solidFill>
                                      <a:latin typeface="Cambria Math" panose="02040503050406030204" pitchFamily="18" charset="0"/>
                                    </a:rPr>
                                    <m:t>0</m:t>
                                  </m:r>
                                </m:e>
                              </m:mr>
                              <m:mr>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e>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1</m:t>
                                      </m:r>
                                    </m:sub>
                                  </m:sSub>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mr>
                              <m:mr>
                                <m:e>
                                  <m:r>
                                    <a:rPr lang="en-US" i="0">
                                      <a:solidFill>
                                        <a:schemeClr val="tx1"/>
                                      </a:solidFill>
                                      <a:latin typeface="Cambria Math" panose="02040503050406030204" pitchFamily="18" charset="0"/>
                                    </a:rPr>
                                    <m:t>0</m:t>
                                  </m:r>
                                </m:e>
                                <m:e>
                                  <m:r>
                                    <a:rPr lang="en-US" i="0">
                                      <a:solidFill>
                                        <a:schemeClr val="tx1"/>
                                      </a:solidFill>
                                      <a:latin typeface="Cambria Math" panose="02040503050406030204" pitchFamily="18" charset="0"/>
                                    </a:rPr>
                                    <m:t>−</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e>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𝑘</m:t>
                                      </m:r>
                                    </m:e>
                                    <m:sub>
                                      <m:r>
                                        <a:rPr lang="en-US" i="0">
                                          <a:solidFill>
                                            <a:schemeClr val="tx1"/>
                                          </a:solidFill>
                                          <a:latin typeface="Cambria Math" panose="02040503050406030204" pitchFamily="18" charset="0"/>
                                        </a:rPr>
                                        <m:t>2</m:t>
                                      </m:r>
                                    </m:sub>
                                  </m:sSub>
                                </m:e>
                              </m:mr>
                            </m:m>
                          </m:e>
                        </m:d>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r>
                                  <a:rPr lang="en-US" b="0" i="1" smtClean="0">
                                    <a:solidFill>
                                      <a:schemeClr val="tx1"/>
                                    </a:solidFill>
                                    <a:latin typeface="Cambria Math" panose="02040503050406030204" pitchFamily="18" charset="0"/>
                                  </a:rPr>
                                  <m:t>0</m:t>
                                </m:r>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0">
                                        <a:solidFill>
                                          <a:schemeClr val="tx1"/>
                                        </a:solidFill>
                                        <a:latin typeface="Cambria Math" panose="02040503050406030204" pitchFamily="18" charset="0"/>
                                      </a:rPr>
                                      <m:t>2</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0">
                                        <a:solidFill>
                                          <a:schemeClr val="tx1"/>
                                        </a:solidFill>
                                        <a:latin typeface="Cambria Math" panose="02040503050406030204" pitchFamily="18" charset="0"/>
                                      </a:rPr>
                                      <m:t>3</m:t>
                                    </m:r>
                                  </m:sub>
                                </m:sSub>
                              </m:e>
                            </m:eqArr>
                          </m:e>
                        </m:d>
                        <m:r>
                          <a:rPr lang="en-US" i="0">
                            <a:solidFill>
                              <a:schemeClr val="tx1"/>
                            </a:solidFill>
                            <a:latin typeface="Cambria Math" panose="02040503050406030204" pitchFamily="18" charset="0"/>
                          </a:rPr>
                          <m:t>=</m:t>
                        </m:r>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𝐹</m:t>
                                    </m:r>
                                  </m:e>
                                  <m:sub>
                                    <m:r>
                                      <a:rPr lang="en-US" i="0">
                                        <a:solidFill>
                                          <a:schemeClr val="tx1"/>
                                        </a:solidFill>
                                        <a:latin typeface="Cambria Math" panose="02040503050406030204" pitchFamily="18" charset="0"/>
                                      </a:rPr>
                                      <m:t>1</m:t>
                                    </m:r>
                                  </m:sub>
                                </m:sSub>
                              </m:e>
                              <m:e>
                                <m:r>
                                  <a:rPr lang="en-US" i="0">
                                    <a:solidFill>
                                      <a:schemeClr val="tx1"/>
                                    </a:solidFill>
                                    <a:latin typeface="Cambria Math" panose="02040503050406030204" pitchFamily="18" charset="0"/>
                                  </a:rPr>
                                  <m:t>&amp;</m:t>
                                </m:r>
                                <m:r>
                                  <a:rPr lang="en-US" b="0" i="1" smtClean="0">
                                    <a:solidFill>
                                      <a:schemeClr val="tx1"/>
                                    </a:solidFill>
                                    <a:latin typeface="Cambria Math" panose="02040503050406030204" pitchFamily="18" charset="0"/>
                                  </a:rPr>
                                  <m:t>𝑃</m:t>
                                </m:r>
                              </m:e>
                              <m:e>
                                <m:r>
                                  <a:rPr lang="en-US" i="0">
                                    <a:solidFill>
                                      <a:schemeClr val="tx1"/>
                                    </a:solidFill>
                                    <a:latin typeface="Cambria Math" panose="02040503050406030204" pitchFamily="18" charset="0"/>
                                  </a:rPr>
                                  <m:t>&amp;</m:t>
                                </m:r>
                                <m:r>
                                  <a:rPr lang="en-US" b="0" i="1" smtClean="0">
                                    <a:solidFill>
                                      <a:schemeClr val="tx1"/>
                                    </a:solidFill>
                                    <a:latin typeface="Cambria Math" panose="02040503050406030204" pitchFamily="18" charset="0"/>
                                  </a:rPr>
                                  <m:t>𝑃</m:t>
                                </m:r>
                              </m:e>
                            </m:eqArr>
                          </m:e>
                        </m:d>
                      </m:oMath>
                    </m:oMathPara>
                  </a14:m>
                  <a:endParaRPr lang="en-US">
                    <a:solidFill>
                      <a:schemeClr val="tx1"/>
                    </a:solidFill>
                  </a:endParaRPr>
                </a:p>
              </p:txBody>
            </p:sp>
          </mc:Choice>
          <mc:Fallback xmlns="">
            <p:sp>
              <p:nvSpPr>
                <p:cNvPr id="62" name="TextBox 61">
                  <a:extLst>
                    <a:ext uri="{FF2B5EF4-FFF2-40B4-BE49-F238E27FC236}">
                      <a16:creationId xmlns:a16="http://schemas.microsoft.com/office/drawing/2014/main" id="{8900069A-EB74-FDE4-93B0-DECBB4580F6F}"/>
                    </a:ext>
                  </a:extLst>
                </p:cNvPr>
                <p:cNvSpPr txBox="1">
                  <a:spLocks noRot="1" noChangeAspect="1" noMove="1" noResize="1" noEditPoints="1" noAdjustHandles="1" noChangeArrowheads="1" noChangeShapeType="1" noTextEdit="1"/>
                </p:cNvSpPr>
                <p:nvPr/>
              </p:nvSpPr>
              <p:spPr>
                <a:xfrm>
                  <a:off x="927218" y="3111302"/>
                  <a:ext cx="3778131" cy="976614"/>
                </a:xfrm>
                <a:prstGeom prst="rect">
                  <a:avLst/>
                </a:prstGeom>
                <a:blipFill>
                  <a:blip r:embed="rId14"/>
                  <a:stretch>
                    <a:fillRect/>
                  </a:stretch>
                </a:blipFill>
              </p:spPr>
              <p:txBody>
                <a:bodyPr/>
                <a:lstStyle/>
                <a:p>
                  <a:r>
                    <a:rPr lang="en-US">
                      <a:noFill/>
                    </a:rPr>
                    <a:t> </a:t>
                  </a:r>
                </a:p>
              </p:txBody>
            </p:sp>
          </mc:Fallback>
        </mc:AlternateContent>
        <p:sp>
          <p:nvSpPr>
            <p:cNvPr id="63" name="Oval 62">
              <a:extLst>
                <a:ext uri="{FF2B5EF4-FFF2-40B4-BE49-F238E27FC236}">
                  <a16:creationId xmlns:a16="http://schemas.microsoft.com/office/drawing/2014/main" id="{372A64A5-BBF5-BC38-0FC1-180F4C1F7B7B}"/>
                </a:ext>
              </a:extLst>
            </p:cNvPr>
            <p:cNvSpPr>
              <a:spLocks noChangeAspect="1"/>
            </p:cNvSpPr>
            <p:nvPr/>
          </p:nvSpPr>
          <p:spPr>
            <a:xfrm>
              <a:off x="546100" y="3473609"/>
              <a:ext cx="252000" cy="25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1</a:t>
              </a:r>
            </a:p>
          </p:txBody>
        </p:sp>
        <p:cxnSp>
          <p:nvCxnSpPr>
            <p:cNvPr id="9" name="Connector: Elbow 8">
              <a:extLst>
                <a:ext uri="{FF2B5EF4-FFF2-40B4-BE49-F238E27FC236}">
                  <a16:creationId xmlns:a16="http://schemas.microsoft.com/office/drawing/2014/main" id="{09AFB290-4862-01F8-C0A5-8957AA386474}"/>
                </a:ext>
              </a:extLst>
            </p:cNvPr>
            <p:cNvCxnSpPr>
              <a:cxnSpLocks/>
              <a:endCxn id="14" idx="3"/>
            </p:cNvCxnSpPr>
            <p:nvPr/>
          </p:nvCxnSpPr>
          <p:spPr>
            <a:xfrm rot="16200000" flipV="1">
              <a:off x="3198384" y="2821189"/>
              <a:ext cx="359836" cy="341712"/>
            </a:xfrm>
            <a:prstGeom prst="bentConnector2">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0FFE704-2755-EB4D-6C29-DBA8BBEE0283}"/>
                </a:ext>
              </a:extLst>
            </p:cNvPr>
            <p:cNvSpPr txBox="1"/>
            <p:nvPr/>
          </p:nvSpPr>
          <p:spPr>
            <a:xfrm>
              <a:off x="1763268" y="2673627"/>
              <a:ext cx="1444178" cy="276999"/>
            </a:xfrm>
            <a:prstGeom prst="rect">
              <a:avLst/>
            </a:prstGeom>
            <a:noFill/>
          </p:spPr>
          <p:txBody>
            <a:bodyPr wrap="none" rtlCol="0">
              <a:spAutoFit/>
            </a:bodyPr>
            <a:lstStyle/>
            <a:p>
              <a:r>
                <a:rPr lang="en-US" sz="1200" b="1" i="1">
                  <a:solidFill>
                    <a:schemeClr val="accent5"/>
                  </a:solidFill>
                </a:rPr>
                <a:t>Boundary condition</a:t>
              </a:r>
            </a:p>
          </p:txBody>
        </p:sp>
      </p:grpSp>
    </p:spTree>
    <p:extLst>
      <p:ext uri="{BB962C8B-B14F-4D97-AF65-F5344CB8AC3E}">
        <p14:creationId xmlns:p14="http://schemas.microsoft.com/office/powerpoint/2010/main" val="1589626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Right Brace 174">
            <a:extLst>
              <a:ext uri="{FF2B5EF4-FFF2-40B4-BE49-F238E27FC236}">
                <a16:creationId xmlns:a16="http://schemas.microsoft.com/office/drawing/2014/main" id="{27AA093C-BE45-6D1C-27A2-51DD38F3DFF5}"/>
              </a:ext>
            </a:extLst>
          </p:cNvPr>
          <p:cNvSpPr/>
          <p:nvPr/>
        </p:nvSpPr>
        <p:spPr>
          <a:xfrm>
            <a:off x="7056873" y="3445530"/>
            <a:ext cx="369332" cy="2844182"/>
          </a:xfrm>
          <a:prstGeom prst="rightBrace">
            <a:avLst>
              <a:gd name="adj1" fmla="val 8333"/>
              <a:gd name="adj2" fmla="val 46323"/>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0" name="Rectangle: Rounded Corners 179">
            <a:extLst>
              <a:ext uri="{FF2B5EF4-FFF2-40B4-BE49-F238E27FC236}">
                <a16:creationId xmlns:a16="http://schemas.microsoft.com/office/drawing/2014/main" id="{1EDAE5DC-C48F-8878-D2CF-E1035BE96137}"/>
              </a:ext>
            </a:extLst>
          </p:cNvPr>
          <p:cNvSpPr/>
          <p:nvPr/>
        </p:nvSpPr>
        <p:spPr>
          <a:xfrm>
            <a:off x="7743229" y="3691546"/>
            <a:ext cx="3356436" cy="2383977"/>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DBD06561-C448-5652-31A6-19F9DE67A963}"/>
              </a:ext>
            </a:extLst>
          </p:cNvPr>
          <p:cNvCxnSpPr>
            <a:cxnSpLocks/>
            <a:stCxn id="118" idx="4"/>
          </p:cNvCxnSpPr>
          <p:nvPr/>
        </p:nvCxnSpPr>
        <p:spPr>
          <a:xfrm>
            <a:off x="4956150" y="1604316"/>
            <a:ext cx="0" cy="550881"/>
          </a:xfrm>
          <a:prstGeom prst="line">
            <a:avLst/>
          </a:prstGeom>
          <a:ln w="19050">
            <a:solidFill>
              <a:schemeClr val="tx1"/>
            </a:solidFill>
            <a:prstDash val="dash"/>
          </a:ln>
        </p:spPr>
        <p:style>
          <a:lnRef idx="1">
            <a:schemeClr val="dk1"/>
          </a:lnRef>
          <a:fillRef idx="0">
            <a:schemeClr val="dk1"/>
          </a:fillRef>
          <a:effectRef idx="0">
            <a:schemeClr val="dk1"/>
          </a:effectRef>
          <a:fontRef idx="minor">
            <a:schemeClr val="tx1"/>
          </a:fontRef>
        </p:style>
      </p:cxnSp>
      <p:sp>
        <p:nvSpPr>
          <p:cNvPr id="2" name="Slide Number Placeholder 1">
            <a:extLst>
              <a:ext uri="{FF2B5EF4-FFF2-40B4-BE49-F238E27FC236}">
                <a16:creationId xmlns:a16="http://schemas.microsoft.com/office/drawing/2014/main" id="{04B499B2-65F4-1D31-196D-FD4EF98EE2AE}"/>
              </a:ext>
            </a:extLst>
          </p:cNvPr>
          <p:cNvSpPr>
            <a:spLocks noGrp="1"/>
          </p:cNvSpPr>
          <p:nvPr>
            <p:ph type="sldNum" sz="quarter" idx="11"/>
          </p:nvPr>
        </p:nvSpPr>
        <p:spPr/>
        <p:txBody>
          <a:bodyPr/>
          <a:lstStyle/>
          <a:p>
            <a:fld id="{F0D23093-2AB0-F74C-B865-1A12A15B650E}" type="slidenum">
              <a:rPr lang="en-US" smtClean="0"/>
              <a:pPr/>
              <a:t>26</a:t>
            </a:fld>
            <a:endParaRPr lang="en-US"/>
          </a:p>
        </p:txBody>
      </p:sp>
      <p:sp>
        <p:nvSpPr>
          <p:cNvPr id="3" name="Title 2">
            <a:extLst>
              <a:ext uri="{FF2B5EF4-FFF2-40B4-BE49-F238E27FC236}">
                <a16:creationId xmlns:a16="http://schemas.microsoft.com/office/drawing/2014/main" id="{FD8BA2D5-21E1-0FE6-00B8-D58A488FF0CD}"/>
              </a:ext>
            </a:extLst>
          </p:cNvPr>
          <p:cNvSpPr>
            <a:spLocks noGrp="1"/>
          </p:cNvSpPr>
          <p:nvPr>
            <p:ph type="title"/>
          </p:nvPr>
        </p:nvSpPr>
        <p:spPr/>
        <p:txBody>
          <a:bodyPr/>
          <a:lstStyle/>
          <a:p>
            <a:r>
              <a:rPr lang="en-US"/>
              <a:t>1D FEA – Beam Elements</a:t>
            </a:r>
          </a:p>
        </p:txBody>
      </p:sp>
      <p:cxnSp>
        <p:nvCxnSpPr>
          <p:cNvPr id="84" name="Straight Connector 83">
            <a:extLst>
              <a:ext uri="{FF2B5EF4-FFF2-40B4-BE49-F238E27FC236}">
                <a16:creationId xmlns:a16="http://schemas.microsoft.com/office/drawing/2014/main" id="{9AE05DDA-2BCA-D699-F070-84013C51D24F}"/>
              </a:ext>
            </a:extLst>
          </p:cNvPr>
          <p:cNvCxnSpPr/>
          <p:nvPr/>
        </p:nvCxnSpPr>
        <p:spPr>
          <a:xfrm>
            <a:off x="434066" y="2527707"/>
            <a:ext cx="113607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A6B1C003-9209-5514-A624-576E9F7403B3}"/>
              </a:ext>
            </a:extLst>
          </p:cNvPr>
          <p:cNvGrpSpPr/>
          <p:nvPr/>
        </p:nvGrpSpPr>
        <p:grpSpPr>
          <a:xfrm>
            <a:off x="4166610" y="979372"/>
            <a:ext cx="3966687" cy="1563844"/>
            <a:chOff x="973985" y="4720561"/>
            <a:chExt cx="3966687" cy="1563844"/>
          </a:xfrm>
        </p:grpSpPr>
        <p:grpSp>
          <p:nvGrpSpPr>
            <p:cNvPr id="103" name="Group 102">
              <a:extLst>
                <a:ext uri="{FF2B5EF4-FFF2-40B4-BE49-F238E27FC236}">
                  <a16:creationId xmlns:a16="http://schemas.microsoft.com/office/drawing/2014/main" id="{F5B6D9A1-933D-E560-FA93-131CE46F791C}"/>
                </a:ext>
              </a:extLst>
            </p:cNvPr>
            <p:cNvGrpSpPr/>
            <p:nvPr/>
          </p:nvGrpSpPr>
          <p:grpSpPr>
            <a:xfrm>
              <a:off x="973985" y="4720561"/>
              <a:ext cx="3966687" cy="960207"/>
              <a:chOff x="973985" y="4720561"/>
              <a:chExt cx="3966687" cy="960207"/>
            </a:xfrm>
          </p:grpSpPr>
          <p:grpSp>
            <p:nvGrpSpPr>
              <p:cNvPr id="106" name="Group 105">
                <a:extLst>
                  <a:ext uri="{FF2B5EF4-FFF2-40B4-BE49-F238E27FC236}">
                    <a16:creationId xmlns:a16="http://schemas.microsoft.com/office/drawing/2014/main" id="{B0D76CD9-EFFF-FC54-C6F7-EDE91687404C}"/>
                  </a:ext>
                </a:extLst>
              </p:cNvPr>
              <p:cNvGrpSpPr/>
              <p:nvPr/>
            </p:nvGrpSpPr>
            <p:grpSpPr>
              <a:xfrm>
                <a:off x="1709525" y="5231509"/>
                <a:ext cx="2387964" cy="113996"/>
                <a:chOff x="6980102" y="3597273"/>
                <a:chExt cx="2387964" cy="113996"/>
              </a:xfrm>
            </p:grpSpPr>
            <p:sp>
              <p:nvSpPr>
                <p:cNvPr id="117" name="Oval 116">
                  <a:extLst>
                    <a:ext uri="{FF2B5EF4-FFF2-40B4-BE49-F238E27FC236}">
                      <a16:creationId xmlns:a16="http://schemas.microsoft.com/office/drawing/2014/main" id="{C835D59F-3214-0686-ACDE-BBA37E383422}"/>
                    </a:ext>
                  </a:extLst>
                </p:cNvPr>
                <p:cNvSpPr>
                  <a:spLocks noChangeAspect="1"/>
                </p:cNvSpPr>
                <p:nvPr/>
              </p:nvSpPr>
              <p:spPr>
                <a:xfrm>
                  <a:off x="9260066" y="3597273"/>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9371BC4D-CAA6-1854-34BD-5A5AC772DC94}"/>
                    </a:ext>
                  </a:extLst>
                </p:cNvPr>
                <p:cNvSpPr>
                  <a:spLocks noChangeAspect="1"/>
                </p:cNvSpPr>
                <p:nvPr/>
              </p:nvSpPr>
              <p:spPr>
                <a:xfrm>
                  <a:off x="6980102" y="360326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107" name="TextBox 106">
                <a:extLst>
                  <a:ext uri="{FF2B5EF4-FFF2-40B4-BE49-F238E27FC236}">
                    <a16:creationId xmlns:a16="http://schemas.microsoft.com/office/drawing/2014/main" id="{87930B3D-AF07-DEBB-42B7-FE3DB249EB3B}"/>
                  </a:ext>
                </a:extLst>
              </p:cNvPr>
              <p:cNvSpPr txBox="1"/>
              <p:nvPr/>
            </p:nvSpPr>
            <p:spPr>
              <a:xfrm>
                <a:off x="973985" y="5070994"/>
                <a:ext cx="628073" cy="369332"/>
              </a:xfrm>
              <a:prstGeom prst="rect">
                <a:avLst/>
              </a:prstGeom>
              <a:noFill/>
            </p:spPr>
            <p:txBody>
              <a:bodyPr wrap="square">
                <a:spAutoFit/>
              </a:bodyPr>
              <a:lstStyle/>
              <a:p>
                <a:r>
                  <a:rPr lang="en-US" sz="1800" b="0" i="1"/>
                  <a:t>f</a:t>
                </a:r>
                <a:r>
                  <a:rPr lang="en-US" sz="1800" b="0" i="1" baseline="-25000"/>
                  <a:t>i</a:t>
                </a:r>
                <a:endParaRPr lang="en-US" i="1"/>
              </a:p>
            </p:txBody>
          </p:sp>
          <p:cxnSp>
            <p:nvCxnSpPr>
              <p:cNvPr id="108" name="Straight Arrow Connector 107">
                <a:extLst>
                  <a:ext uri="{FF2B5EF4-FFF2-40B4-BE49-F238E27FC236}">
                    <a16:creationId xmlns:a16="http://schemas.microsoft.com/office/drawing/2014/main" id="{6E4E9669-F9B3-F402-E9F2-BA49364F39B0}"/>
                  </a:ext>
                </a:extLst>
              </p:cNvPr>
              <p:cNvCxnSpPr/>
              <p:nvPr/>
            </p:nvCxnSpPr>
            <p:spPr>
              <a:xfrm>
                <a:off x="1246909" y="528550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A2B6148C-8C38-26AC-82BA-25C707CC3114}"/>
                  </a:ext>
                </a:extLst>
              </p:cNvPr>
              <p:cNvCxnSpPr>
                <a:cxnSpLocks/>
              </p:cNvCxnSpPr>
              <p:nvPr/>
            </p:nvCxnSpPr>
            <p:spPr>
              <a:xfrm>
                <a:off x="4097489" y="528550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0" name="TextBox 109">
                <a:extLst>
                  <a:ext uri="{FF2B5EF4-FFF2-40B4-BE49-F238E27FC236}">
                    <a16:creationId xmlns:a16="http://schemas.microsoft.com/office/drawing/2014/main" id="{4CAFFB9F-815F-FE21-E8A2-4EB816F5891C}"/>
                  </a:ext>
                </a:extLst>
              </p:cNvPr>
              <p:cNvSpPr txBox="1"/>
              <p:nvPr/>
            </p:nvSpPr>
            <p:spPr>
              <a:xfrm>
                <a:off x="4515799" y="5077273"/>
                <a:ext cx="424873" cy="369332"/>
              </a:xfrm>
              <a:prstGeom prst="rect">
                <a:avLst/>
              </a:prstGeom>
              <a:noFill/>
            </p:spPr>
            <p:txBody>
              <a:bodyPr wrap="square">
                <a:spAutoFit/>
              </a:bodyPr>
              <a:lstStyle/>
              <a:p>
                <a:r>
                  <a:rPr lang="en-US" sz="1800" b="0" i="1"/>
                  <a:t>f</a:t>
                </a:r>
                <a:r>
                  <a:rPr lang="en-US" sz="1800" b="0" i="1" baseline="-25000"/>
                  <a:t>j</a:t>
                </a:r>
                <a:endParaRPr lang="en-US" i="1"/>
              </a:p>
            </p:txBody>
          </p:sp>
          <p:sp>
            <p:nvSpPr>
              <p:cNvPr id="111" name="TextBox 110">
                <a:extLst>
                  <a:ext uri="{FF2B5EF4-FFF2-40B4-BE49-F238E27FC236}">
                    <a16:creationId xmlns:a16="http://schemas.microsoft.com/office/drawing/2014/main" id="{43A8D98F-7507-6AF8-C1EE-DD0D57FD42ED}"/>
                  </a:ext>
                </a:extLst>
              </p:cNvPr>
              <p:cNvSpPr txBox="1"/>
              <p:nvPr/>
            </p:nvSpPr>
            <p:spPr>
              <a:xfrm>
                <a:off x="1668589" y="4874169"/>
                <a:ext cx="397164" cy="369332"/>
              </a:xfrm>
              <a:prstGeom prst="rect">
                <a:avLst/>
              </a:prstGeom>
              <a:noFill/>
            </p:spPr>
            <p:txBody>
              <a:bodyPr wrap="square">
                <a:spAutoFit/>
              </a:bodyPr>
              <a:lstStyle/>
              <a:p>
                <a:r>
                  <a:rPr lang="en-US" sz="1800" b="0" i="1">
                    <a:solidFill>
                      <a:schemeClr val="accent3"/>
                    </a:solidFill>
                  </a:rPr>
                  <a:t>i</a:t>
                </a:r>
                <a:endParaRPr lang="en-US" i="1">
                  <a:solidFill>
                    <a:schemeClr val="accent3"/>
                  </a:solidFill>
                </a:endParaRPr>
              </a:p>
            </p:txBody>
          </p:sp>
          <p:sp>
            <p:nvSpPr>
              <p:cNvPr id="112" name="TextBox 111">
                <a:extLst>
                  <a:ext uri="{FF2B5EF4-FFF2-40B4-BE49-F238E27FC236}">
                    <a16:creationId xmlns:a16="http://schemas.microsoft.com/office/drawing/2014/main" id="{E98EFA6A-867A-CA50-CF20-85D126358509}"/>
                  </a:ext>
                </a:extLst>
              </p:cNvPr>
              <p:cNvSpPr txBox="1"/>
              <p:nvPr/>
            </p:nvSpPr>
            <p:spPr>
              <a:xfrm>
                <a:off x="3932431" y="4854159"/>
                <a:ext cx="397164" cy="369332"/>
              </a:xfrm>
              <a:prstGeom prst="rect">
                <a:avLst/>
              </a:prstGeom>
              <a:noFill/>
            </p:spPr>
            <p:txBody>
              <a:bodyPr wrap="square">
                <a:spAutoFit/>
              </a:bodyPr>
              <a:lstStyle/>
              <a:p>
                <a:r>
                  <a:rPr lang="en-US" sz="1800" b="0" i="1">
                    <a:solidFill>
                      <a:schemeClr val="accent3"/>
                    </a:solidFill>
                  </a:rPr>
                  <a:t>j</a:t>
                </a:r>
                <a:endParaRPr lang="en-US" i="1">
                  <a:solidFill>
                    <a:schemeClr val="accent3"/>
                  </a:solidFill>
                </a:endParaRPr>
              </a:p>
            </p:txBody>
          </p:sp>
          <p:sp>
            <p:nvSpPr>
              <p:cNvPr id="113" name="TextBox 112">
                <a:extLst>
                  <a:ext uri="{FF2B5EF4-FFF2-40B4-BE49-F238E27FC236}">
                    <a16:creationId xmlns:a16="http://schemas.microsoft.com/office/drawing/2014/main" id="{458F4B63-F6E1-4AC5-69C4-0BF2F4CF6DBE}"/>
                  </a:ext>
                </a:extLst>
              </p:cNvPr>
              <p:cNvSpPr txBox="1"/>
              <p:nvPr/>
            </p:nvSpPr>
            <p:spPr>
              <a:xfrm>
                <a:off x="2611847" y="4720561"/>
                <a:ext cx="563307" cy="369332"/>
              </a:xfrm>
              <a:prstGeom prst="rect">
                <a:avLst/>
              </a:prstGeom>
              <a:noFill/>
            </p:spPr>
            <p:txBody>
              <a:bodyPr wrap="square">
                <a:spAutoFit/>
              </a:bodyPr>
              <a:lstStyle/>
              <a:p>
                <a:r>
                  <a:rPr lang="en-US" i="1"/>
                  <a:t>E, A</a:t>
                </a:r>
              </a:p>
            </p:txBody>
          </p:sp>
          <p:sp>
            <p:nvSpPr>
              <p:cNvPr id="114" name="TextBox 113">
                <a:extLst>
                  <a:ext uri="{FF2B5EF4-FFF2-40B4-BE49-F238E27FC236}">
                    <a16:creationId xmlns:a16="http://schemas.microsoft.com/office/drawing/2014/main" id="{3E6A25D9-C305-B34D-0AE2-BDC3822BBD88}"/>
                  </a:ext>
                </a:extLst>
              </p:cNvPr>
              <p:cNvSpPr txBox="1"/>
              <p:nvPr/>
            </p:nvSpPr>
            <p:spPr>
              <a:xfrm>
                <a:off x="2065753" y="5311436"/>
                <a:ext cx="609600" cy="369332"/>
              </a:xfrm>
              <a:prstGeom prst="rect">
                <a:avLst/>
              </a:prstGeom>
              <a:noFill/>
            </p:spPr>
            <p:txBody>
              <a:bodyPr wrap="square">
                <a:spAutoFit/>
              </a:bodyPr>
              <a:lstStyle/>
              <a:p>
                <a:r>
                  <a:rPr lang="en-US" sz="1800" b="0" i="1" err="1">
                    <a:solidFill>
                      <a:schemeClr val="tx2"/>
                    </a:solidFill>
                  </a:rPr>
                  <a:t>u</a:t>
                </a:r>
                <a:r>
                  <a:rPr lang="en-US" sz="1800" b="0" i="1" baseline="-25000" err="1">
                    <a:solidFill>
                      <a:schemeClr val="tx2"/>
                    </a:solidFill>
                  </a:rPr>
                  <a:t>i</a:t>
                </a:r>
                <a:endParaRPr lang="en-US" i="1">
                  <a:solidFill>
                    <a:schemeClr val="tx2"/>
                  </a:solidFill>
                </a:endParaRPr>
              </a:p>
            </p:txBody>
          </p:sp>
          <p:sp>
            <p:nvSpPr>
              <p:cNvPr id="115" name="TextBox 114">
                <a:extLst>
                  <a:ext uri="{FF2B5EF4-FFF2-40B4-BE49-F238E27FC236}">
                    <a16:creationId xmlns:a16="http://schemas.microsoft.com/office/drawing/2014/main" id="{E9C36CC7-D7BF-17DA-5A49-97D830351457}"/>
                  </a:ext>
                </a:extLst>
              </p:cNvPr>
              <p:cNvSpPr txBox="1"/>
              <p:nvPr/>
            </p:nvSpPr>
            <p:spPr>
              <a:xfrm>
                <a:off x="4219487" y="5311436"/>
                <a:ext cx="434109" cy="369332"/>
              </a:xfrm>
              <a:prstGeom prst="rect">
                <a:avLst/>
              </a:prstGeom>
              <a:noFill/>
            </p:spPr>
            <p:txBody>
              <a:bodyPr wrap="square">
                <a:spAutoFit/>
              </a:bodyPr>
              <a:lstStyle/>
              <a:p>
                <a:r>
                  <a:rPr lang="en-US" sz="1800" b="0" i="1" err="1">
                    <a:solidFill>
                      <a:schemeClr val="tx2"/>
                    </a:solidFill>
                  </a:rPr>
                  <a:t>u</a:t>
                </a:r>
                <a:r>
                  <a:rPr lang="en-US" sz="1800" b="0" i="1" baseline="-25000" err="1">
                    <a:solidFill>
                      <a:schemeClr val="tx2"/>
                    </a:solidFill>
                  </a:rPr>
                  <a:t>j</a:t>
                </a:r>
                <a:endParaRPr lang="en-US" i="1">
                  <a:solidFill>
                    <a:schemeClr val="tx2"/>
                  </a:solidFill>
                </a:endParaRPr>
              </a:p>
            </p:txBody>
          </p:sp>
        </p:grpSp>
        <p:cxnSp>
          <p:nvCxnSpPr>
            <p:cNvPr id="104" name="Straight Arrow Connector 103">
              <a:extLst>
                <a:ext uri="{FF2B5EF4-FFF2-40B4-BE49-F238E27FC236}">
                  <a16:creationId xmlns:a16="http://schemas.microsoft.com/office/drawing/2014/main" id="{FC630DD0-2902-430A-BEDD-78A004805C20}"/>
                </a:ext>
              </a:extLst>
            </p:cNvPr>
            <p:cNvCxnSpPr/>
            <p:nvPr/>
          </p:nvCxnSpPr>
          <p:spPr>
            <a:xfrm>
              <a:off x="2297756" y="6020080"/>
              <a:ext cx="119149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D49ED3A2-0F3D-5FFE-9C39-276BEF904EA0}"/>
                </a:ext>
              </a:extLst>
            </p:cNvPr>
            <p:cNvSpPr txBox="1"/>
            <p:nvPr/>
          </p:nvSpPr>
          <p:spPr>
            <a:xfrm>
              <a:off x="2761349" y="5915073"/>
              <a:ext cx="284052" cy="369332"/>
            </a:xfrm>
            <a:prstGeom prst="rect">
              <a:avLst/>
            </a:prstGeom>
            <a:noFill/>
            <a:ln>
              <a:noFill/>
            </a:ln>
          </p:spPr>
          <p:txBody>
            <a:bodyPr wrap="none" rtlCol="0">
              <a:spAutoFit/>
            </a:bodyPr>
            <a:lstStyle/>
            <a:p>
              <a:r>
                <a:rPr lang="en-US"/>
                <a:t>x</a:t>
              </a:r>
            </a:p>
          </p:txBody>
        </p:sp>
      </p:grpSp>
      <p:graphicFrame>
        <p:nvGraphicFramePr>
          <p:cNvPr id="119" name="Table 14">
            <a:extLst>
              <a:ext uri="{FF2B5EF4-FFF2-40B4-BE49-F238E27FC236}">
                <a16:creationId xmlns:a16="http://schemas.microsoft.com/office/drawing/2014/main" id="{67DC137E-6BDF-DF9E-7762-E24270666B3E}"/>
              </a:ext>
            </a:extLst>
          </p:cNvPr>
          <p:cNvGraphicFramePr>
            <a:graphicFrameLocks noGrp="1"/>
          </p:cNvGraphicFramePr>
          <p:nvPr>
            <p:extLst>
              <p:ext uri="{D42A27DB-BD31-4B8C-83A1-F6EECF244321}">
                <p14:modId xmlns:p14="http://schemas.microsoft.com/office/powerpoint/2010/main" val="3678539484"/>
              </p:ext>
            </p:extLst>
          </p:nvPr>
        </p:nvGraphicFramePr>
        <p:xfrm>
          <a:off x="447288" y="896320"/>
          <a:ext cx="3355389" cy="972000"/>
        </p:xfrm>
        <a:graphic>
          <a:graphicData uri="http://schemas.openxmlformats.org/drawingml/2006/table">
            <a:tbl>
              <a:tblPr firstRow="1" bandRow="1">
                <a:tableStyleId>{073A0DAA-6AF3-43AB-8588-CEC1D06C72B9}</a:tableStyleId>
              </a:tblPr>
              <a:tblGrid>
                <a:gridCol w="2170406">
                  <a:extLst>
                    <a:ext uri="{9D8B030D-6E8A-4147-A177-3AD203B41FA5}">
                      <a16:colId xmlns:a16="http://schemas.microsoft.com/office/drawing/2014/main" val="4036484245"/>
                    </a:ext>
                  </a:extLst>
                </a:gridCol>
                <a:gridCol w="1184983">
                  <a:extLst>
                    <a:ext uri="{9D8B030D-6E8A-4147-A177-3AD203B41FA5}">
                      <a16:colId xmlns:a16="http://schemas.microsoft.com/office/drawing/2014/main" val="1970565677"/>
                    </a:ext>
                  </a:extLst>
                </a:gridCol>
              </a:tblGrid>
              <a:tr h="324000">
                <a:tc>
                  <a:txBody>
                    <a:bodyPr/>
                    <a:lstStyle/>
                    <a:p>
                      <a:r>
                        <a:rPr lang="en-US" sz="1400" b="0">
                          <a:solidFill>
                            <a:schemeClr val="tx1"/>
                          </a:solidFill>
                        </a:rPr>
                        <a:t>Nodes</a:t>
                      </a:r>
                    </a:p>
                  </a:txBody>
                  <a:tcPr>
                    <a:solidFill>
                      <a:schemeClr val="tx2">
                        <a:lumMod val="20000"/>
                        <a:lumOff val="80000"/>
                      </a:schemeClr>
                    </a:solidFill>
                  </a:tcPr>
                </a:tc>
                <a:tc>
                  <a:txBody>
                    <a:bodyPr/>
                    <a:lstStyle/>
                    <a:p>
                      <a:r>
                        <a:rPr lang="en-US" sz="1400" b="0" err="1">
                          <a:solidFill>
                            <a:schemeClr val="tx1"/>
                          </a:solidFill>
                        </a:rPr>
                        <a:t>i</a:t>
                      </a:r>
                      <a:r>
                        <a:rPr lang="en-US" sz="1400" b="0">
                          <a:solidFill>
                            <a:schemeClr val="tx1"/>
                          </a:solidFill>
                        </a:rPr>
                        <a:t>, j</a:t>
                      </a:r>
                    </a:p>
                  </a:txBody>
                  <a:tcPr>
                    <a:solidFill>
                      <a:schemeClr val="tx2">
                        <a:lumMod val="20000"/>
                        <a:lumOff val="80000"/>
                      </a:schemeClr>
                    </a:solidFill>
                  </a:tcPr>
                </a:tc>
                <a:extLst>
                  <a:ext uri="{0D108BD9-81ED-4DB2-BD59-A6C34878D82A}">
                    <a16:rowId xmlns:a16="http://schemas.microsoft.com/office/drawing/2014/main" val="1490128046"/>
                  </a:ext>
                </a:extLst>
              </a:tr>
              <a:tr h="324000">
                <a:tc>
                  <a:txBody>
                    <a:bodyPr/>
                    <a:lstStyle/>
                    <a:p>
                      <a:r>
                        <a:rPr lang="en-US" sz="1400" b="0">
                          <a:solidFill>
                            <a:schemeClr val="tx1"/>
                          </a:solidFill>
                        </a:rPr>
                        <a:t>Nodal displacements</a:t>
                      </a:r>
                    </a:p>
                  </a:txBody>
                  <a:tcPr/>
                </a:tc>
                <a:tc>
                  <a:txBody>
                    <a:bodyPr/>
                    <a:lstStyle/>
                    <a:p>
                      <a:r>
                        <a:rPr lang="en-US" sz="1400" b="0" err="1">
                          <a:solidFill>
                            <a:schemeClr val="tx1"/>
                          </a:solidFill>
                        </a:rPr>
                        <a:t>u</a:t>
                      </a:r>
                      <a:r>
                        <a:rPr lang="en-US" sz="1400" b="0" baseline="-25000" err="1">
                          <a:solidFill>
                            <a:schemeClr val="tx1"/>
                          </a:solidFill>
                        </a:rPr>
                        <a:t>i</a:t>
                      </a:r>
                      <a:r>
                        <a:rPr lang="en-US" sz="1400" b="0">
                          <a:solidFill>
                            <a:schemeClr val="tx1"/>
                          </a:solidFill>
                        </a:rPr>
                        <a:t>, </a:t>
                      </a:r>
                      <a:r>
                        <a:rPr lang="en-US" sz="1400" b="0" err="1">
                          <a:solidFill>
                            <a:schemeClr val="tx1"/>
                          </a:solidFill>
                        </a:rPr>
                        <a:t>u</a:t>
                      </a:r>
                      <a:r>
                        <a:rPr lang="en-US" sz="1400" b="0" baseline="-25000" err="1">
                          <a:solidFill>
                            <a:schemeClr val="tx1"/>
                          </a:solidFill>
                        </a:rPr>
                        <a:t>j</a:t>
                      </a:r>
                      <a:r>
                        <a:rPr lang="en-US" sz="1400" b="0">
                          <a:solidFill>
                            <a:schemeClr val="tx1"/>
                          </a:solidFill>
                        </a:rPr>
                        <a:t>    [mm]</a:t>
                      </a:r>
                    </a:p>
                  </a:txBody>
                  <a:tcPr/>
                </a:tc>
                <a:extLst>
                  <a:ext uri="{0D108BD9-81ED-4DB2-BD59-A6C34878D82A}">
                    <a16:rowId xmlns:a16="http://schemas.microsoft.com/office/drawing/2014/main" val="2449461717"/>
                  </a:ext>
                </a:extLst>
              </a:tr>
              <a:tr h="324000">
                <a:tc>
                  <a:txBody>
                    <a:bodyPr/>
                    <a:lstStyle/>
                    <a:p>
                      <a:r>
                        <a:rPr lang="en-US" sz="1400" b="0">
                          <a:solidFill>
                            <a:schemeClr val="tx1"/>
                          </a:solidFill>
                        </a:rPr>
                        <a:t>Nodal forces</a:t>
                      </a:r>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f</a:t>
                      </a:r>
                      <a:r>
                        <a:rPr lang="en-US" sz="1400" b="0" baseline="-25000">
                          <a:solidFill>
                            <a:schemeClr val="tx1"/>
                          </a:solidFill>
                        </a:rPr>
                        <a:t>i</a:t>
                      </a:r>
                      <a:r>
                        <a:rPr lang="en-US" sz="1400" b="0">
                          <a:solidFill>
                            <a:schemeClr val="tx1"/>
                          </a:solidFill>
                        </a:rPr>
                        <a:t>, f</a:t>
                      </a:r>
                      <a:r>
                        <a:rPr lang="en-US" sz="1400" b="0" baseline="-25000">
                          <a:solidFill>
                            <a:schemeClr val="tx1"/>
                          </a:solidFill>
                        </a:rPr>
                        <a:t>j</a:t>
                      </a:r>
                      <a:r>
                        <a:rPr lang="en-US" sz="1400" b="0">
                          <a:solidFill>
                            <a:schemeClr val="tx1"/>
                          </a:solidFill>
                        </a:rPr>
                        <a:t>      [N]</a:t>
                      </a:r>
                    </a:p>
                  </a:txBody>
                  <a:tcPr>
                    <a:solidFill>
                      <a:schemeClr val="tx2">
                        <a:lumMod val="20000"/>
                        <a:lumOff val="80000"/>
                      </a:schemeClr>
                    </a:solidFill>
                  </a:tcPr>
                </a:tc>
                <a:extLst>
                  <a:ext uri="{0D108BD9-81ED-4DB2-BD59-A6C34878D82A}">
                    <a16:rowId xmlns:a16="http://schemas.microsoft.com/office/drawing/2014/main" val="640302183"/>
                  </a:ext>
                </a:extLst>
              </a:tr>
            </a:tbl>
          </a:graphicData>
        </a:graphic>
      </p:graphicFrame>
      <p:grpSp>
        <p:nvGrpSpPr>
          <p:cNvPr id="137" name="Group 136">
            <a:extLst>
              <a:ext uri="{FF2B5EF4-FFF2-40B4-BE49-F238E27FC236}">
                <a16:creationId xmlns:a16="http://schemas.microsoft.com/office/drawing/2014/main" id="{190A6480-7D0D-750E-E9C9-E4A42CB26B2C}"/>
              </a:ext>
            </a:extLst>
          </p:cNvPr>
          <p:cNvGrpSpPr>
            <a:grpSpLocks noChangeAspect="1"/>
          </p:cNvGrpSpPr>
          <p:nvPr/>
        </p:nvGrpSpPr>
        <p:grpSpPr>
          <a:xfrm>
            <a:off x="615227" y="3810498"/>
            <a:ext cx="3149600" cy="1056800"/>
            <a:chOff x="6350001" y="2324158"/>
            <a:chExt cx="2036447" cy="1971108"/>
          </a:xfrm>
        </p:grpSpPr>
        <p:cxnSp>
          <p:nvCxnSpPr>
            <p:cNvPr id="138" name="Straight Arrow Connector 137">
              <a:extLst>
                <a:ext uri="{FF2B5EF4-FFF2-40B4-BE49-F238E27FC236}">
                  <a16:creationId xmlns:a16="http://schemas.microsoft.com/office/drawing/2014/main" id="{E8589F5F-AAA6-9ED5-1379-FC935675919B}"/>
                </a:ext>
              </a:extLst>
            </p:cNvPr>
            <p:cNvCxnSpPr/>
            <p:nvPr/>
          </p:nvCxnSpPr>
          <p:spPr>
            <a:xfrm flipV="1">
              <a:off x="6493164" y="2733964"/>
              <a:ext cx="0" cy="149319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9CAA7584-8150-268C-3328-C0F1428A3467}"/>
                </a:ext>
              </a:extLst>
            </p:cNvPr>
            <p:cNvCxnSpPr>
              <a:cxnSpLocks/>
            </p:cNvCxnSpPr>
            <p:nvPr/>
          </p:nvCxnSpPr>
          <p:spPr>
            <a:xfrm rot="5400000" flipV="1">
              <a:off x="7239761" y="3480561"/>
              <a:ext cx="0" cy="149319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0" name="TextBox 139">
              <a:extLst>
                <a:ext uri="{FF2B5EF4-FFF2-40B4-BE49-F238E27FC236}">
                  <a16:creationId xmlns:a16="http://schemas.microsoft.com/office/drawing/2014/main" id="{EB20D889-5D56-1115-78E9-9B693DFD3EA2}"/>
                </a:ext>
              </a:extLst>
            </p:cNvPr>
            <p:cNvSpPr txBox="1"/>
            <p:nvPr/>
          </p:nvSpPr>
          <p:spPr>
            <a:xfrm>
              <a:off x="6350001" y="2324158"/>
              <a:ext cx="288862" cy="369331"/>
            </a:xfrm>
            <a:prstGeom prst="rect">
              <a:avLst/>
            </a:prstGeom>
            <a:noFill/>
          </p:spPr>
          <p:txBody>
            <a:bodyPr wrap="none" rtlCol="0">
              <a:spAutoFit/>
            </a:bodyPr>
            <a:lstStyle/>
            <a:p>
              <a:r>
                <a:rPr lang="en-US" i="1"/>
                <a:t>F</a:t>
              </a:r>
            </a:p>
          </p:txBody>
        </p:sp>
        <mc:AlternateContent xmlns:mc="http://schemas.openxmlformats.org/markup-compatibility/2006" xmlns:a14="http://schemas.microsoft.com/office/drawing/2010/main">
          <mc:Choice Requires="a14">
            <p:sp>
              <p:nvSpPr>
                <p:cNvPr id="141" name="TextBox 140">
                  <a:extLst>
                    <a:ext uri="{FF2B5EF4-FFF2-40B4-BE49-F238E27FC236}">
                      <a16:creationId xmlns:a16="http://schemas.microsoft.com/office/drawing/2014/main" id="{657DE586-FE5E-6E4E-2ED6-53D0C437ED6E}"/>
                    </a:ext>
                  </a:extLst>
                </p:cNvPr>
                <p:cNvSpPr txBox="1"/>
                <p:nvPr/>
              </p:nvSpPr>
              <p:spPr>
                <a:xfrm>
                  <a:off x="7898173" y="3925933"/>
                  <a:ext cx="375424" cy="36933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oMath>
                    </m:oMathPara>
                  </a14:m>
                  <a:endParaRPr lang="en-US"/>
                </a:p>
              </p:txBody>
            </p:sp>
          </mc:Choice>
          <mc:Fallback xmlns="">
            <p:sp>
              <p:nvSpPr>
                <p:cNvPr id="141" name="TextBox 140">
                  <a:extLst>
                    <a:ext uri="{FF2B5EF4-FFF2-40B4-BE49-F238E27FC236}">
                      <a16:creationId xmlns:a16="http://schemas.microsoft.com/office/drawing/2014/main" id="{657DE586-FE5E-6E4E-2ED6-53D0C437ED6E}"/>
                    </a:ext>
                  </a:extLst>
                </p:cNvPr>
                <p:cNvSpPr txBox="1">
                  <a:spLocks noRot="1" noChangeAspect="1" noMove="1" noResize="1" noEditPoints="1" noAdjustHandles="1" noChangeArrowheads="1" noChangeShapeType="1" noTextEdit="1"/>
                </p:cNvSpPr>
                <p:nvPr/>
              </p:nvSpPr>
              <p:spPr>
                <a:xfrm>
                  <a:off x="7898173" y="3925933"/>
                  <a:ext cx="375424" cy="369333"/>
                </a:xfrm>
                <a:prstGeom prst="rect">
                  <a:avLst/>
                </a:prstGeom>
                <a:blipFill>
                  <a:blip r:embed="rId3"/>
                  <a:stretch>
                    <a:fillRect b="-75000"/>
                  </a:stretch>
                </a:blipFill>
              </p:spPr>
              <p:txBody>
                <a:bodyPr/>
                <a:lstStyle/>
                <a:p>
                  <a:r>
                    <a:rPr lang="en-US">
                      <a:noFill/>
                    </a:rPr>
                    <a:t> </a:t>
                  </a:r>
                </a:p>
              </p:txBody>
            </p:sp>
          </mc:Fallback>
        </mc:AlternateContent>
        <p:cxnSp>
          <p:nvCxnSpPr>
            <p:cNvPr id="142" name="Straight Connector 141">
              <a:extLst>
                <a:ext uri="{FF2B5EF4-FFF2-40B4-BE49-F238E27FC236}">
                  <a16:creationId xmlns:a16="http://schemas.microsoft.com/office/drawing/2014/main" id="{CA1D6840-49FB-42B1-19F6-1C61B828E747}"/>
                </a:ext>
              </a:extLst>
            </p:cNvPr>
            <p:cNvCxnSpPr>
              <a:cxnSpLocks/>
            </p:cNvCxnSpPr>
            <p:nvPr/>
          </p:nvCxnSpPr>
          <p:spPr>
            <a:xfrm flipV="1">
              <a:off x="6493164" y="2886038"/>
              <a:ext cx="600363" cy="134112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43" name="Freeform: Shape 142">
              <a:extLst>
                <a:ext uri="{FF2B5EF4-FFF2-40B4-BE49-F238E27FC236}">
                  <a16:creationId xmlns:a16="http://schemas.microsoft.com/office/drawing/2014/main" id="{AF6FB0F7-3570-4433-524E-89CB3693B816}"/>
                </a:ext>
              </a:extLst>
            </p:cNvPr>
            <p:cNvSpPr/>
            <p:nvPr/>
          </p:nvSpPr>
          <p:spPr>
            <a:xfrm>
              <a:off x="6493164" y="3030766"/>
              <a:ext cx="1219200" cy="1190252"/>
            </a:xfrm>
            <a:custGeom>
              <a:avLst/>
              <a:gdLst>
                <a:gd name="connsiteX0" fmla="*/ 0 w 1219200"/>
                <a:gd name="connsiteY0" fmla="*/ 1190252 h 1190252"/>
                <a:gd name="connsiteX1" fmla="*/ 240145 w 1219200"/>
                <a:gd name="connsiteY1" fmla="*/ 645307 h 1190252"/>
                <a:gd name="connsiteX2" fmla="*/ 397163 w 1219200"/>
                <a:gd name="connsiteY2" fmla="*/ 294325 h 1190252"/>
                <a:gd name="connsiteX3" fmla="*/ 508000 w 1219200"/>
                <a:gd name="connsiteY3" fmla="*/ 155779 h 1190252"/>
                <a:gd name="connsiteX4" fmla="*/ 674254 w 1219200"/>
                <a:gd name="connsiteY4" fmla="*/ 91125 h 1190252"/>
                <a:gd name="connsiteX5" fmla="*/ 1006763 w 1219200"/>
                <a:gd name="connsiteY5" fmla="*/ 7998 h 1190252"/>
                <a:gd name="connsiteX6" fmla="*/ 1219200 w 1219200"/>
                <a:gd name="connsiteY6" fmla="*/ 7998 h 119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 h="1190252">
                  <a:moveTo>
                    <a:pt x="0" y="1190252"/>
                  </a:moveTo>
                  <a:lnTo>
                    <a:pt x="240145" y="645307"/>
                  </a:lnTo>
                  <a:cubicBezTo>
                    <a:pt x="306339" y="495986"/>
                    <a:pt x="352521" y="375913"/>
                    <a:pt x="397163" y="294325"/>
                  </a:cubicBezTo>
                  <a:cubicBezTo>
                    <a:pt x="441805" y="212737"/>
                    <a:pt x="461818" y="189646"/>
                    <a:pt x="508000" y="155779"/>
                  </a:cubicBezTo>
                  <a:cubicBezTo>
                    <a:pt x="554182" y="121912"/>
                    <a:pt x="591127" y="115755"/>
                    <a:pt x="674254" y="91125"/>
                  </a:cubicBezTo>
                  <a:cubicBezTo>
                    <a:pt x="757381" y="66495"/>
                    <a:pt x="915939" y="21852"/>
                    <a:pt x="1006763" y="7998"/>
                  </a:cubicBezTo>
                  <a:cubicBezTo>
                    <a:pt x="1097587" y="-5856"/>
                    <a:pt x="1158393" y="1071"/>
                    <a:pt x="1219200" y="7998"/>
                  </a:cubicBezTo>
                </a:path>
              </a:pathLst>
            </a:custGeom>
            <a:noFill/>
            <a:ln w="1587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TextBox 143">
              <a:extLst>
                <a:ext uri="{FF2B5EF4-FFF2-40B4-BE49-F238E27FC236}">
                  <a16:creationId xmlns:a16="http://schemas.microsoft.com/office/drawing/2014/main" id="{0EAEE39F-671A-ECD5-9589-5D16E6598B11}"/>
                </a:ext>
              </a:extLst>
            </p:cNvPr>
            <p:cNvSpPr txBox="1"/>
            <p:nvPr/>
          </p:nvSpPr>
          <p:spPr>
            <a:xfrm>
              <a:off x="7042251" y="2429771"/>
              <a:ext cx="614271" cy="307777"/>
            </a:xfrm>
            <a:prstGeom prst="rect">
              <a:avLst/>
            </a:prstGeom>
            <a:noFill/>
          </p:spPr>
          <p:txBody>
            <a:bodyPr wrap="none" rtlCol="0">
              <a:spAutoFit/>
            </a:bodyPr>
            <a:lstStyle/>
            <a:p>
              <a:r>
                <a:rPr lang="en-US" sz="1400" b="1" i="1">
                  <a:solidFill>
                    <a:schemeClr val="accent1"/>
                  </a:solidFill>
                </a:rPr>
                <a:t>linear</a:t>
              </a:r>
            </a:p>
          </p:txBody>
        </p:sp>
        <p:sp>
          <p:nvSpPr>
            <p:cNvPr id="145" name="TextBox 144">
              <a:extLst>
                <a:ext uri="{FF2B5EF4-FFF2-40B4-BE49-F238E27FC236}">
                  <a16:creationId xmlns:a16="http://schemas.microsoft.com/office/drawing/2014/main" id="{83C0F619-5D2F-F676-B8E5-6DCFF6A78A1D}"/>
                </a:ext>
              </a:extLst>
            </p:cNvPr>
            <p:cNvSpPr txBox="1"/>
            <p:nvPr/>
          </p:nvSpPr>
          <p:spPr>
            <a:xfrm>
              <a:off x="7409899" y="3019541"/>
              <a:ext cx="976549" cy="307777"/>
            </a:xfrm>
            <a:prstGeom prst="rect">
              <a:avLst/>
            </a:prstGeom>
            <a:noFill/>
          </p:spPr>
          <p:txBody>
            <a:bodyPr wrap="none" rtlCol="0">
              <a:spAutoFit/>
            </a:bodyPr>
            <a:lstStyle/>
            <a:p>
              <a:r>
                <a:rPr lang="en-US" sz="1400" b="1" i="1">
                  <a:solidFill>
                    <a:schemeClr val="accent3"/>
                  </a:solidFill>
                </a:rPr>
                <a:t>non-linear</a:t>
              </a:r>
            </a:p>
          </p:txBody>
        </p:sp>
        <p:sp>
          <p:nvSpPr>
            <p:cNvPr id="146" name="Right Triangle 145">
              <a:extLst>
                <a:ext uri="{FF2B5EF4-FFF2-40B4-BE49-F238E27FC236}">
                  <a16:creationId xmlns:a16="http://schemas.microsoft.com/office/drawing/2014/main" id="{E3DA5D6E-3827-0B1C-E1C0-DB0A7825F0CD}"/>
                </a:ext>
              </a:extLst>
            </p:cNvPr>
            <p:cNvSpPr/>
            <p:nvPr/>
          </p:nvSpPr>
          <p:spPr>
            <a:xfrm flipH="1">
              <a:off x="6638862" y="3498664"/>
              <a:ext cx="198000" cy="460433"/>
            </a:xfrm>
            <a:prstGeom prst="r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TextBox 146">
              <a:extLst>
                <a:ext uri="{FF2B5EF4-FFF2-40B4-BE49-F238E27FC236}">
                  <a16:creationId xmlns:a16="http://schemas.microsoft.com/office/drawing/2014/main" id="{9B7AB0FE-8973-225B-2BF5-8B36BE510E6A}"/>
                </a:ext>
              </a:extLst>
            </p:cNvPr>
            <p:cNvSpPr txBox="1"/>
            <p:nvPr/>
          </p:nvSpPr>
          <p:spPr>
            <a:xfrm>
              <a:off x="6810954" y="3461012"/>
              <a:ext cx="191952" cy="688866"/>
            </a:xfrm>
            <a:prstGeom prst="rect">
              <a:avLst/>
            </a:prstGeom>
            <a:noFill/>
          </p:spPr>
          <p:txBody>
            <a:bodyPr wrap="none" rtlCol="0">
              <a:spAutoFit/>
            </a:bodyPr>
            <a:lstStyle/>
            <a:p>
              <a:r>
                <a:rPr lang="en-US" i="1"/>
                <a:t>E</a:t>
              </a:r>
            </a:p>
          </p:txBody>
        </p:sp>
      </p:grpSp>
      <p:sp>
        <p:nvSpPr>
          <p:cNvPr id="148" name="Text Placeholder 3">
            <a:extLst>
              <a:ext uri="{FF2B5EF4-FFF2-40B4-BE49-F238E27FC236}">
                <a16:creationId xmlns:a16="http://schemas.microsoft.com/office/drawing/2014/main" id="{E50B89DF-68B8-0760-CC0E-4EC9545358E9}"/>
              </a:ext>
            </a:extLst>
          </p:cNvPr>
          <p:cNvSpPr txBox="1">
            <a:spLocks/>
          </p:cNvSpPr>
          <p:nvPr/>
        </p:nvSpPr>
        <p:spPr>
          <a:xfrm>
            <a:off x="614594" y="3312320"/>
            <a:ext cx="5269335" cy="33683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t>Linear</a:t>
            </a:r>
            <a:r>
              <a:rPr lang="en-US" sz="1800"/>
              <a:t> variation of the displacement </a:t>
            </a:r>
            <a:r>
              <a:rPr lang="en-US" sz="1800" b="1" i="1"/>
              <a:t>u</a:t>
            </a:r>
            <a:r>
              <a:rPr lang="en-US" sz="1800"/>
              <a:t> along the bar axis is assumed:</a:t>
            </a:r>
            <a:endParaRPr lang="en-US" sz="1800">
              <a:effectLst/>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49" name="TextBox 148">
                <a:extLst>
                  <a:ext uri="{FF2B5EF4-FFF2-40B4-BE49-F238E27FC236}">
                    <a16:creationId xmlns:a16="http://schemas.microsoft.com/office/drawing/2014/main" id="{1D9C3898-A9DE-FB4A-31BF-98713FC001E7}"/>
                  </a:ext>
                </a:extLst>
              </p:cNvPr>
              <p:cNvSpPr txBox="1"/>
              <p:nvPr/>
            </p:nvSpPr>
            <p:spPr>
              <a:xfrm>
                <a:off x="1536456" y="5644106"/>
                <a:ext cx="1260815" cy="5517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b="0" i="1" smtClean="0">
                          <a:effectLst/>
                          <a:latin typeface="Cambria Math" panose="02040503050406030204" pitchFamily="18" charset="0"/>
                          <a:ea typeface="Cambria Math" panose="02040503050406030204" pitchFamily="18" charset="0"/>
                          <a:cs typeface="Arial" panose="020B0604020202020204" pitchFamily="34" charset="0"/>
                        </a:rPr>
                        <m:t>𝜎</m:t>
                      </m:r>
                      <m:r>
                        <a:rPr lang="en-US" sz="1600" b="0" i="1" smtClean="0">
                          <a:effectLst/>
                          <a:latin typeface="Cambria Math" panose="02040503050406030204" pitchFamily="18" charset="0"/>
                          <a:ea typeface="Cambria Math" panose="02040503050406030204" pitchFamily="18" charset="0"/>
                          <a:cs typeface="Arial" panose="020B0604020202020204" pitchFamily="34" charset="0"/>
                        </a:rPr>
                        <m:t>=</m:t>
                      </m:r>
                      <m:f>
                        <m:fPr>
                          <m:ctrlPr>
                            <a:rPr lang="en-US" sz="1600" b="0" i="1" smtClean="0">
                              <a:effectLst/>
                              <a:latin typeface="Cambria Math" panose="02040503050406030204" pitchFamily="18" charset="0"/>
                              <a:ea typeface="Cambria Math" panose="02040503050406030204" pitchFamily="18" charset="0"/>
                              <a:cs typeface="Arial" panose="020B0604020202020204" pitchFamily="34" charset="0"/>
                            </a:rPr>
                          </m:ctrlPr>
                        </m:fPr>
                        <m:num>
                          <m:r>
                            <a:rPr lang="en-US" sz="1600" i="1">
                              <a:latin typeface="Cambria Math" panose="02040503050406030204" pitchFamily="18" charset="0"/>
                              <a:ea typeface="Calibri" panose="020F0502020204030204" pitchFamily="34" charset="0"/>
                              <a:cs typeface="Arial" panose="020B0604020202020204" pitchFamily="34" charset="0"/>
                            </a:rPr>
                            <m:t>𝐹</m:t>
                          </m:r>
                        </m:num>
                        <m:den>
                          <m:r>
                            <a:rPr lang="en-US" sz="1600" b="0" i="1" smtClean="0">
                              <a:effectLst/>
                              <a:latin typeface="Cambria Math" panose="02040503050406030204" pitchFamily="18" charset="0"/>
                              <a:ea typeface="Cambria Math" panose="02040503050406030204" pitchFamily="18" charset="0"/>
                              <a:cs typeface="Arial" panose="020B0604020202020204" pitchFamily="34" charset="0"/>
                            </a:rPr>
                            <m:t>𝐴</m:t>
                          </m:r>
                        </m:den>
                      </m:f>
                    </m:oMath>
                  </m:oMathPara>
                </a14:m>
                <a:endParaRPr lang="en-US" sz="1600" i="1"/>
              </a:p>
            </p:txBody>
          </p:sp>
        </mc:Choice>
        <mc:Fallback xmlns="">
          <p:sp>
            <p:nvSpPr>
              <p:cNvPr id="149" name="TextBox 148">
                <a:extLst>
                  <a:ext uri="{FF2B5EF4-FFF2-40B4-BE49-F238E27FC236}">
                    <a16:creationId xmlns:a16="http://schemas.microsoft.com/office/drawing/2014/main" id="{1D9C3898-A9DE-FB4A-31BF-98713FC001E7}"/>
                  </a:ext>
                </a:extLst>
              </p:cNvPr>
              <p:cNvSpPr txBox="1">
                <a:spLocks noRot="1" noChangeAspect="1" noMove="1" noResize="1" noEditPoints="1" noAdjustHandles="1" noChangeArrowheads="1" noChangeShapeType="1" noTextEdit="1"/>
              </p:cNvSpPr>
              <p:nvPr/>
            </p:nvSpPr>
            <p:spPr>
              <a:xfrm>
                <a:off x="1536456" y="5644106"/>
                <a:ext cx="1260815" cy="551754"/>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0" name="TextBox 149">
                <a:extLst>
                  <a:ext uri="{FF2B5EF4-FFF2-40B4-BE49-F238E27FC236}">
                    <a16:creationId xmlns:a16="http://schemas.microsoft.com/office/drawing/2014/main" id="{BD3D1CAD-D974-4148-9965-8AE16DEA23B7}"/>
                  </a:ext>
                </a:extLst>
              </p:cNvPr>
              <p:cNvSpPr txBox="1"/>
              <p:nvPr/>
            </p:nvSpPr>
            <p:spPr>
              <a:xfrm>
                <a:off x="1484574" y="5083293"/>
                <a:ext cx="2156425" cy="55335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l-GR" sz="1600" b="0" i="1" smtClean="0">
                          <a:effectLst/>
                          <a:latin typeface="Cambria Math" panose="02040503050406030204" pitchFamily="18" charset="0"/>
                          <a:ea typeface="Cambria Math" panose="02040503050406030204" pitchFamily="18" charset="0"/>
                          <a:cs typeface="Arial" panose="020B0604020202020204" pitchFamily="34" charset="0"/>
                        </a:rPr>
                        <m:t>ε</m:t>
                      </m:r>
                      <m:r>
                        <a:rPr lang="en-US" sz="1600" b="0" i="0" smtClean="0">
                          <a:effectLst/>
                          <a:latin typeface="Cambria Math" panose="02040503050406030204" pitchFamily="18" charset="0"/>
                          <a:ea typeface="Calibri" panose="020F0502020204030204" pitchFamily="34" charset="0"/>
                          <a:cs typeface="Arial" panose="020B0604020202020204" pitchFamily="34" charset="0"/>
                        </a:rPr>
                        <m:t>=</m:t>
                      </m:r>
                      <m:f>
                        <m:fPr>
                          <m:ctrlPr>
                            <a:rPr lang="en-US" sz="1600" b="0" i="1" smtClean="0">
                              <a:effectLst/>
                              <a:latin typeface="Cambria Math" panose="02040503050406030204" pitchFamily="18" charset="0"/>
                              <a:cs typeface="Arial" panose="020B0604020202020204" pitchFamily="34" charset="0"/>
                            </a:rPr>
                          </m:ctrlPr>
                        </m:fPr>
                        <m:num>
                          <m:sSub>
                            <m:sSubPr>
                              <m:ctrlPr>
                                <a:rPr lang="en-US" sz="1600" i="1">
                                  <a:latin typeface="Cambria Math" panose="02040503050406030204" pitchFamily="18" charset="0"/>
                                  <a:ea typeface="Calibri" panose="020F0502020204030204" pitchFamily="34" charset="0"/>
                                  <a:cs typeface="Arial" panose="020B0604020202020204" pitchFamily="34" charset="0"/>
                                </a:rPr>
                              </m:ctrlPr>
                            </m:sSubPr>
                            <m:e>
                              <m:r>
                                <m:rPr>
                                  <m:sty m:val="p"/>
                                </m:rPr>
                                <a:rPr lang="en-US" sz="1600">
                                  <a:latin typeface="Cambria Math" panose="02040503050406030204" pitchFamily="18" charset="0"/>
                                  <a:ea typeface="Calibri" panose="020F0502020204030204" pitchFamily="34" charset="0"/>
                                  <a:cs typeface="Arial" panose="020B0604020202020204" pitchFamily="34" charset="0"/>
                                </a:rPr>
                                <m:t>u</m:t>
                              </m:r>
                            </m:e>
                            <m:sub>
                              <m:r>
                                <m:rPr>
                                  <m:sty m:val="p"/>
                                </m:rPr>
                                <a:rPr lang="en-US" sz="1600">
                                  <a:latin typeface="Cambria Math" panose="02040503050406030204" pitchFamily="18" charset="0"/>
                                  <a:ea typeface="Calibri" panose="020F0502020204030204" pitchFamily="34" charset="0"/>
                                  <a:cs typeface="Arial" panose="020B0604020202020204" pitchFamily="34" charset="0"/>
                                </a:rPr>
                                <m:t>j</m:t>
                              </m:r>
                            </m:sub>
                          </m:sSub>
                          <m:r>
                            <a:rPr lang="en-US" sz="1600">
                              <a:latin typeface="Cambria Math" panose="02040503050406030204" pitchFamily="18" charset="0"/>
                              <a:ea typeface="Calibri" panose="020F0502020204030204" pitchFamily="34" charset="0"/>
                              <a:cs typeface="Arial" panose="020B0604020202020204" pitchFamily="34" charset="0"/>
                            </a:rPr>
                            <m:t>−</m:t>
                          </m:r>
                          <m:sSub>
                            <m:sSubPr>
                              <m:ctrlPr>
                                <a:rPr lang="en-US" sz="1600" i="1">
                                  <a:latin typeface="Cambria Math" panose="02040503050406030204" pitchFamily="18" charset="0"/>
                                  <a:ea typeface="Calibri" panose="020F0502020204030204" pitchFamily="34" charset="0"/>
                                  <a:cs typeface="Arial" panose="020B0604020202020204" pitchFamily="34" charset="0"/>
                                </a:rPr>
                              </m:ctrlPr>
                            </m:sSubPr>
                            <m:e>
                              <m:r>
                                <m:rPr>
                                  <m:sty m:val="p"/>
                                </m:rPr>
                                <a:rPr lang="en-US" sz="1600">
                                  <a:latin typeface="Cambria Math" panose="02040503050406030204" pitchFamily="18" charset="0"/>
                                  <a:ea typeface="Calibri" panose="020F0502020204030204" pitchFamily="34" charset="0"/>
                                  <a:cs typeface="Arial" panose="020B0604020202020204" pitchFamily="34" charset="0"/>
                                </a:rPr>
                                <m:t>u</m:t>
                              </m:r>
                            </m:e>
                            <m:sub>
                              <m:r>
                                <m:rPr>
                                  <m:sty m:val="p"/>
                                </m:rPr>
                                <a:rPr lang="en-US" sz="1600">
                                  <a:latin typeface="Cambria Math" panose="02040503050406030204" pitchFamily="18" charset="0"/>
                                  <a:ea typeface="Calibri" panose="020F0502020204030204" pitchFamily="34" charset="0"/>
                                  <a:cs typeface="Arial" panose="020B0604020202020204" pitchFamily="34" charset="0"/>
                                </a:rPr>
                                <m:t>i</m:t>
                              </m:r>
                            </m:sub>
                          </m:sSub>
                        </m:num>
                        <m:den>
                          <m:r>
                            <a:rPr lang="en-US" sz="1600" b="0" i="1" smtClean="0">
                              <a:effectLst/>
                              <a:latin typeface="Cambria Math" panose="02040503050406030204" pitchFamily="18" charset="0"/>
                              <a:cs typeface="Arial" panose="020B0604020202020204" pitchFamily="34" charset="0"/>
                            </a:rPr>
                            <m:t>𝐿</m:t>
                          </m:r>
                        </m:den>
                      </m:f>
                      <m:r>
                        <a:rPr lang="en-US" sz="1600" b="0" i="1" smtClean="0">
                          <a:effectLst/>
                          <a:latin typeface="Cambria Math" panose="02040503050406030204" pitchFamily="18" charset="0"/>
                          <a:cs typeface="Arial" panose="020B0604020202020204" pitchFamily="34" charset="0"/>
                        </a:rPr>
                        <m:t>=</m:t>
                      </m:r>
                      <m:f>
                        <m:fPr>
                          <m:ctrlPr>
                            <a:rPr lang="en-US" sz="1600" b="0" i="1" smtClean="0">
                              <a:effectLst/>
                              <a:latin typeface="Cambria Math" panose="02040503050406030204" pitchFamily="18" charset="0"/>
                              <a:cs typeface="Arial" panose="020B0604020202020204" pitchFamily="34" charset="0"/>
                            </a:rPr>
                          </m:ctrlPr>
                        </m:fPr>
                        <m:num>
                          <m:r>
                            <a:rPr lang="en-US" sz="1600" b="0" i="1" smtClean="0">
                              <a:effectLst/>
                              <a:latin typeface="Cambria Math" panose="02040503050406030204" pitchFamily="18" charset="0"/>
                              <a:ea typeface="Cambria Math" panose="02040503050406030204" pitchFamily="18" charset="0"/>
                              <a:cs typeface="Arial" panose="020B0604020202020204" pitchFamily="34" charset="0"/>
                            </a:rPr>
                            <m:t>∆</m:t>
                          </m:r>
                        </m:num>
                        <m:den>
                          <m:r>
                            <a:rPr lang="en-US" sz="1600" b="0" i="1" smtClean="0">
                              <a:effectLst/>
                              <a:latin typeface="Cambria Math" panose="02040503050406030204" pitchFamily="18" charset="0"/>
                              <a:cs typeface="Arial" panose="020B0604020202020204" pitchFamily="34" charset="0"/>
                            </a:rPr>
                            <m:t>𝐿</m:t>
                          </m:r>
                        </m:den>
                      </m:f>
                    </m:oMath>
                  </m:oMathPara>
                </a14:m>
                <a:endParaRPr lang="en-US" sz="1600"/>
              </a:p>
            </p:txBody>
          </p:sp>
        </mc:Choice>
        <mc:Fallback xmlns="">
          <p:sp>
            <p:nvSpPr>
              <p:cNvPr id="150" name="TextBox 149">
                <a:extLst>
                  <a:ext uri="{FF2B5EF4-FFF2-40B4-BE49-F238E27FC236}">
                    <a16:creationId xmlns:a16="http://schemas.microsoft.com/office/drawing/2014/main" id="{BD3D1CAD-D974-4148-9965-8AE16DEA23B7}"/>
                  </a:ext>
                </a:extLst>
              </p:cNvPr>
              <p:cNvSpPr txBox="1">
                <a:spLocks noRot="1" noChangeAspect="1" noMove="1" noResize="1" noEditPoints="1" noAdjustHandles="1" noChangeArrowheads="1" noChangeShapeType="1" noTextEdit="1"/>
              </p:cNvSpPr>
              <p:nvPr/>
            </p:nvSpPr>
            <p:spPr>
              <a:xfrm>
                <a:off x="1484574" y="5083293"/>
                <a:ext cx="2156425" cy="553357"/>
              </a:xfrm>
              <a:prstGeom prst="rect">
                <a:avLst/>
              </a:prstGeom>
              <a:blipFill>
                <a:blip r:embed="rId5"/>
                <a:stretch>
                  <a:fillRect/>
                </a:stretch>
              </a:blipFill>
            </p:spPr>
            <p:txBody>
              <a:bodyPr/>
              <a:lstStyle/>
              <a:p>
                <a:r>
                  <a:rPr lang="en-US">
                    <a:noFill/>
                  </a:rPr>
                  <a:t> </a:t>
                </a:r>
              </a:p>
            </p:txBody>
          </p:sp>
        </mc:Fallback>
      </mc:AlternateContent>
      <p:cxnSp>
        <p:nvCxnSpPr>
          <p:cNvPr id="5" name="Straight Connector 4">
            <a:extLst>
              <a:ext uri="{FF2B5EF4-FFF2-40B4-BE49-F238E27FC236}">
                <a16:creationId xmlns:a16="http://schemas.microsoft.com/office/drawing/2014/main" id="{80593A04-A620-1172-3C2F-DED4865B86F4}"/>
              </a:ext>
            </a:extLst>
          </p:cNvPr>
          <p:cNvCxnSpPr>
            <a:stCxn id="118" idx="6"/>
            <a:endCxn id="117" idx="2"/>
          </p:cNvCxnSpPr>
          <p:nvPr/>
        </p:nvCxnSpPr>
        <p:spPr>
          <a:xfrm flipV="1">
            <a:off x="5010150" y="1544320"/>
            <a:ext cx="2171964" cy="599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C894345-EF01-683D-EB40-C3A51BC29B07}"/>
              </a:ext>
            </a:extLst>
          </p:cNvPr>
          <p:cNvCxnSpPr>
            <a:cxnSpLocks/>
            <a:stCxn id="117" idx="4"/>
          </p:cNvCxnSpPr>
          <p:nvPr/>
        </p:nvCxnSpPr>
        <p:spPr>
          <a:xfrm>
            <a:off x="7236114" y="1598320"/>
            <a:ext cx="0" cy="508049"/>
          </a:xfrm>
          <a:prstGeom prst="line">
            <a:avLst/>
          </a:prstGeom>
          <a:ln w="19050">
            <a:solidFill>
              <a:schemeClr val="tx1"/>
            </a:solidFill>
            <a:prstDash val="dash"/>
          </a:ln>
        </p:spPr>
        <p:style>
          <a:lnRef idx="1">
            <a:schemeClr val="dk1"/>
          </a:lnRef>
          <a:fillRef idx="0">
            <a:schemeClr val="dk1"/>
          </a:fillRef>
          <a:effectRef idx="0">
            <a:schemeClr val="dk1"/>
          </a:effectRef>
          <a:fontRef idx="minor">
            <a:schemeClr val="tx1"/>
          </a:fontRef>
        </p:style>
      </p:cxnSp>
      <p:cxnSp>
        <p:nvCxnSpPr>
          <p:cNvPr id="81" name="Straight Arrow Connector 80">
            <a:extLst>
              <a:ext uri="{FF2B5EF4-FFF2-40B4-BE49-F238E27FC236}">
                <a16:creationId xmlns:a16="http://schemas.microsoft.com/office/drawing/2014/main" id="{4BE73133-AA6D-A35F-91CC-D4DB0792B760}"/>
              </a:ext>
            </a:extLst>
          </p:cNvPr>
          <p:cNvCxnSpPr>
            <a:cxnSpLocks/>
          </p:cNvCxnSpPr>
          <p:nvPr/>
        </p:nvCxnSpPr>
        <p:spPr>
          <a:xfrm>
            <a:off x="4956150" y="1754828"/>
            <a:ext cx="21648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4876AE01-1318-C8B4-F7E7-4A3E1F99DB7D}"/>
              </a:ext>
            </a:extLst>
          </p:cNvPr>
          <p:cNvCxnSpPr>
            <a:cxnSpLocks/>
          </p:cNvCxnSpPr>
          <p:nvPr/>
        </p:nvCxnSpPr>
        <p:spPr>
          <a:xfrm>
            <a:off x="7239114" y="1752972"/>
            <a:ext cx="21648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ACDB635-2D8D-C82F-34E6-040ECEDF52E2}"/>
              </a:ext>
            </a:extLst>
          </p:cNvPr>
          <p:cNvCxnSpPr/>
          <p:nvPr/>
        </p:nvCxnSpPr>
        <p:spPr>
          <a:xfrm>
            <a:off x="4980204" y="2012443"/>
            <a:ext cx="2219905"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87" name="TextBox 86">
            <a:extLst>
              <a:ext uri="{FF2B5EF4-FFF2-40B4-BE49-F238E27FC236}">
                <a16:creationId xmlns:a16="http://schemas.microsoft.com/office/drawing/2014/main" id="{FA79A584-B604-7BE4-6E14-3C5090CBF60D}"/>
              </a:ext>
            </a:extLst>
          </p:cNvPr>
          <p:cNvSpPr txBox="1"/>
          <p:nvPr/>
        </p:nvSpPr>
        <p:spPr>
          <a:xfrm>
            <a:off x="5971619" y="1695090"/>
            <a:ext cx="249026" cy="369332"/>
          </a:xfrm>
          <a:prstGeom prst="rect">
            <a:avLst/>
          </a:prstGeom>
          <a:noFill/>
        </p:spPr>
        <p:txBody>
          <a:bodyPr wrap="square">
            <a:spAutoFit/>
          </a:bodyPr>
          <a:lstStyle/>
          <a:p>
            <a:r>
              <a:rPr lang="en-US" i="1"/>
              <a:t>L</a:t>
            </a:r>
          </a:p>
        </p:txBody>
      </p:sp>
      <p:graphicFrame>
        <p:nvGraphicFramePr>
          <p:cNvPr id="89" name="Table 14">
            <a:extLst>
              <a:ext uri="{FF2B5EF4-FFF2-40B4-BE49-F238E27FC236}">
                <a16:creationId xmlns:a16="http://schemas.microsoft.com/office/drawing/2014/main" id="{2E5E2833-69BF-DE88-C2C4-1A7D97ADC0B8}"/>
              </a:ext>
            </a:extLst>
          </p:cNvPr>
          <p:cNvGraphicFramePr>
            <a:graphicFrameLocks noGrp="1"/>
          </p:cNvGraphicFramePr>
          <p:nvPr>
            <p:extLst>
              <p:ext uri="{D42A27DB-BD31-4B8C-83A1-F6EECF244321}">
                <p14:modId xmlns:p14="http://schemas.microsoft.com/office/powerpoint/2010/main" val="3115746059"/>
              </p:ext>
            </p:extLst>
          </p:nvPr>
        </p:nvGraphicFramePr>
        <p:xfrm>
          <a:off x="8443803" y="886997"/>
          <a:ext cx="3355389" cy="1166160"/>
        </p:xfrm>
        <a:graphic>
          <a:graphicData uri="http://schemas.openxmlformats.org/drawingml/2006/table">
            <a:tbl>
              <a:tblPr firstRow="1" bandRow="1">
                <a:tableStyleId>{073A0DAA-6AF3-43AB-8588-CEC1D06C72B9}</a:tableStyleId>
              </a:tblPr>
              <a:tblGrid>
                <a:gridCol w="2018009">
                  <a:extLst>
                    <a:ext uri="{9D8B030D-6E8A-4147-A177-3AD203B41FA5}">
                      <a16:colId xmlns:a16="http://schemas.microsoft.com/office/drawing/2014/main" val="4036484245"/>
                    </a:ext>
                  </a:extLst>
                </a:gridCol>
                <a:gridCol w="1337380">
                  <a:extLst>
                    <a:ext uri="{9D8B030D-6E8A-4147-A177-3AD203B41FA5}">
                      <a16:colId xmlns:a16="http://schemas.microsoft.com/office/drawing/2014/main" val="1970565677"/>
                    </a:ext>
                  </a:extLst>
                </a:gridCol>
              </a:tblGrid>
              <a:tr h="324000">
                <a:tc>
                  <a:txBody>
                    <a:bodyPr/>
                    <a:lstStyle/>
                    <a:p>
                      <a:r>
                        <a:rPr lang="en-US" sz="1400" b="0">
                          <a:solidFill>
                            <a:schemeClr val="tx1"/>
                          </a:solidFill>
                        </a:rPr>
                        <a:t>Stiffness (Young’s modulus)</a:t>
                      </a:r>
                    </a:p>
                  </a:txBody>
                  <a:tcPr>
                    <a:solidFill>
                      <a:schemeClr val="tx2">
                        <a:lumMod val="20000"/>
                        <a:lumOff val="80000"/>
                      </a:schemeClr>
                    </a:solidFill>
                  </a:tcPr>
                </a:tc>
                <a:tc>
                  <a:txBody>
                    <a:bodyPr/>
                    <a:lstStyle/>
                    <a:p>
                      <a:r>
                        <a:rPr lang="en-US" sz="1400" b="0">
                          <a:solidFill>
                            <a:schemeClr val="tx1"/>
                          </a:solidFill>
                        </a:rPr>
                        <a:t>E          [N/mm</a:t>
                      </a:r>
                      <a:r>
                        <a:rPr lang="en-US" sz="1400" b="0" baseline="30000">
                          <a:solidFill>
                            <a:schemeClr val="tx1"/>
                          </a:solidFill>
                        </a:rPr>
                        <a:t>2</a:t>
                      </a:r>
                      <a:r>
                        <a:rPr lang="en-US" sz="1400" b="0">
                          <a:solidFill>
                            <a:schemeClr val="tx1"/>
                          </a:solidFill>
                        </a:rPr>
                        <a:t>]</a:t>
                      </a:r>
                    </a:p>
                  </a:txBody>
                  <a:tcPr>
                    <a:solidFill>
                      <a:schemeClr val="tx2">
                        <a:lumMod val="20000"/>
                        <a:lumOff val="80000"/>
                      </a:schemeClr>
                    </a:solidFill>
                  </a:tcPr>
                </a:tc>
                <a:extLst>
                  <a:ext uri="{0D108BD9-81ED-4DB2-BD59-A6C34878D82A}">
                    <a16:rowId xmlns:a16="http://schemas.microsoft.com/office/drawing/2014/main" val="1490128046"/>
                  </a:ext>
                </a:extLst>
              </a:tr>
              <a:tr h="324000">
                <a:tc>
                  <a:txBody>
                    <a:bodyPr/>
                    <a:lstStyle/>
                    <a:p>
                      <a:r>
                        <a:rPr lang="en-US" sz="1400" b="0">
                          <a:solidFill>
                            <a:schemeClr val="tx1"/>
                          </a:solidFill>
                        </a:rPr>
                        <a:t>Cross-section area</a:t>
                      </a:r>
                    </a:p>
                  </a:txBody>
                  <a:tcPr/>
                </a:tc>
                <a:tc>
                  <a:txBody>
                    <a:bodyPr/>
                    <a:lstStyle/>
                    <a:p>
                      <a:r>
                        <a:rPr lang="en-US" sz="1400" b="0">
                          <a:solidFill>
                            <a:schemeClr val="tx1"/>
                          </a:solidFill>
                        </a:rPr>
                        <a:t>A          [mm</a:t>
                      </a:r>
                      <a:r>
                        <a:rPr lang="en-US" sz="1400" b="0" baseline="30000">
                          <a:solidFill>
                            <a:schemeClr val="tx1"/>
                          </a:solidFill>
                        </a:rPr>
                        <a:t>2</a:t>
                      </a:r>
                      <a:r>
                        <a:rPr lang="en-US" sz="1400" b="0">
                          <a:solidFill>
                            <a:schemeClr val="tx1"/>
                          </a:solidFill>
                        </a:rPr>
                        <a:t>]</a:t>
                      </a:r>
                    </a:p>
                  </a:txBody>
                  <a:tcPr/>
                </a:tc>
                <a:extLst>
                  <a:ext uri="{0D108BD9-81ED-4DB2-BD59-A6C34878D82A}">
                    <a16:rowId xmlns:a16="http://schemas.microsoft.com/office/drawing/2014/main" val="2449461717"/>
                  </a:ext>
                </a:extLst>
              </a:tr>
              <a:tr h="324000">
                <a:tc>
                  <a:txBody>
                    <a:bodyPr/>
                    <a:lstStyle/>
                    <a:p>
                      <a:r>
                        <a:rPr lang="en-US" sz="1400" b="0">
                          <a:solidFill>
                            <a:schemeClr val="tx1"/>
                          </a:solidFill>
                        </a:rPr>
                        <a:t>Bar length</a:t>
                      </a:r>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L           [mm]</a:t>
                      </a:r>
                    </a:p>
                  </a:txBody>
                  <a:tcPr>
                    <a:solidFill>
                      <a:schemeClr val="tx2">
                        <a:lumMod val="20000"/>
                        <a:lumOff val="80000"/>
                      </a:schemeClr>
                    </a:solidFill>
                  </a:tcPr>
                </a:tc>
                <a:extLst>
                  <a:ext uri="{0D108BD9-81ED-4DB2-BD59-A6C34878D82A}">
                    <a16:rowId xmlns:a16="http://schemas.microsoft.com/office/drawing/2014/main" val="640302183"/>
                  </a:ext>
                </a:extLst>
              </a:tr>
            </a:tbl>
          </a:graphicData>
        </a:graphic>
      </p:graphicFrame>
      <mc:AlternateContent xmlns:mc="http://schemas.openxmlformats.org/markup-compatibility/2006" xmlns:a14="http://schemas.microsoft.com/office/drawing/2010/main">
        <mc:Choice Requires="a14">
          <p:sp>
            <p:nvSpPr>
              <p:cNvPr id="91" name="TextBox 90">
                <a:extLst>
                  <a:ext uri="{FF2B5EF4-FFF2-40B4-BE49-F238E27FC236}">
                    <a16:creationId xmlns:a16="http://schemas.microsoft.com/office/drawing/2014/main" id="{9ABC0237-E959-D9C3-7B98-C583F220BA48}"/>
                  </a:ext>
                </a:extLst>
              </p:cNvPr>
              <p:cNvSpPr txBox="1"/>
              <p:nvPr/>
            </p:nvSpPr>
            <p:spPr>
              <a:xfrm>
                <a:off x="4477859" y="3818558"/>
                <a:ext cx="2396254" cy="52777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smtClean="0">
                          <a:solidFill>
                            <a:schemeClr val="tx1"/>
                          </a:solidFill>
                          <a:latin typeface="Cambria Math" panose="02040503050406030204" pitchFamily="18" charset="0"/>
                        </a:rPr>
                        <m:t>𝑢</m:t>
                      </m:r>
                      <m:d>
                        <m:dPr>
                          <m:ctrlPr>
                            <a:rPr lang="en-US" sz="1600" i="1">
                              <a:solidFill>
                                <a:schemeClr val="tx1"/>
                              </a:solidFill>
                              <a:latin typeface="Cambria Math" panose="02040503050406030204" pitchFamily="18" charset="0"/>
                            </a:rPr>
                          </m:ctrlPr>
                        </m:dPr>
                        <m:e>
                          <m:r>
                            <a:rPr lang="en-US" sz="1600" i="1">
                              <a:solidFill>
                                <a:schemeClr val="tx1"/>
                              </a:solidFill>
                              <a:latin typeface="Cambria Math" panose="02040503050406030204" pitchFamily="18" charset="0"/>
                            </a:rPr>
                            <m:t>𝑥</m:t>
                          </m:r>
                        </m:e>
                      </m:d>
                      <m:r>
                        <a:rPr lang="en-US" sz="1600" i="0">
                          <a:solidFill>
                            <a:schemeClr val="tx1"/>
                          </a:solidFill>
                          <a:latin typeface="Cambria Math" panose="02040503050406030204" pitchFamily="18" charset="0"/>
                        </a:rPr>
                        <m:t>=</m:t>
                      </m:r>
                      <m:d>
                        <m:dPr>
                          <m:ctrlPr>
                            <a:rPr lang="en-US" sz="1600" i="1">
                              <a:solidFill>
                                <a:schemeClr val="tx1"/>
                              </a:solidFill>
                              <a:latin typeface="Cambria Math" panose="02040503050406030204" pitchFamily="18" charset="0"/>
                            </a:rPr>
                          </m:ctrlPr>
                        </m:dPr>
                        <m:e>
                          <m:r>
                            <a:rPr lang="en-US" sz="1600" i="0">
                              <a:solidFill>
                                <a:schemeClr val="tx1"/>
                              </a:solidFill>
                              <a:latin typeface="Cambria Math" panose="02040503050406030204" pitchFamily="18" charset="0"/>
                            </a:rPr>
                            <m:t>1−</m:t>
                          </m:r>
                          <m:f>
                            <m:fPr>
                              <m:ctrlPr>
                                <a:rPr lang="en-US" sz="1600" i="1">
                                  <a:solidFill>
                                    <a:schemeClr val="tx1"/>
                                  </a:solidFill>
                                  <a:latin typeface="Cambria Math" panose="02040503050406030204" pitchFamily="18" charset="0"/>
                                </a:rPr>
                              </m:ctrlPr>
                            </m:fPr>
                            <m:num>
                              <m:r>
                                <a:rPr lang="en-US" sz="1600" i="1">
                                  <a:solidFill>
                                    <a:schemeClr val="tx1"/>
                                  </a:solidFill>
                                  <a:latin typeface="Cambria Math" panose="02040503050406030204" pitchFamily="18" charset="0"/>
                                </a:rPr>
                                <m:t>𝑥</m:t>
                              </m:r>
                            </m:num>
                            <m:den>
                              <m:r>
                                <a:rPr lang="en-US" sz="1600" i="1">
                                  <a:solidFill>
                                    <a:schemeClr val="tx1"/>
                                  </a:solidFill>
                                  <a:latin typeface="Cambria Math" panose="02040503050406030204" pitchFamily="18" charset="0"/>
                                </a:rPr>
                                <m:t>𝐿</m:t>
                              </m:r>
                            </m:den>
                          </m:f>
                        </m:e>
                      </m:d>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1">
                              <a:solidFill>
                                <a:schemeClr val="tx1"/>
                              </a:solidFill>
                              <a:latin typeface="Cambria Math" panose="02040503050406030204" pitchFamily="18" charset="0"/>
                            </a:rPr>
                            <m:t>𝑖</m:t>
                          </m:r>
                        </m:sub>
                      </m:sSub>
                      <m:r>
                        <a:rPr lang="en-US" sz="1600" i="0">
                          <a:solidFill>
                            <a:schemeClr val="tx1"/>
                          </a:solidFill>
                          <a:latin typeface="Cambria Math" panose="02040503050406030204" pitchFamily="18" charset="0"/>
                        </a:rPr>
                        <m:t>+</m:t>
                      </m:r>
                      <m:f>
                        <m:fPr>
                          <m:ctrlPr>
                            <a:rPr lang="en-US" sz="1600" i="1">
                              <a:solidFill>
                                <a:schemeClr val="tx1"/>
                              </a:solidFill>
                              <a:latin typeface="Cambria Math" panose="02040503050406030204" pitchFamily="18" charset="0"/>
                            </a:rPr>
                          </m:ctrlPr>
                        </m:fPr>
                        <m:num>
                          <m:r>
                            <a:rPr lang="en-US" sz="1600" i="1">
                              <a:solidFill>
                                <a:schemeClr val="tx1"/>
                              </a:solidFill>
                              <a:latin typeface="Cambria Math" panose="02040503050406030204" pitchFamily="18" charset="0"/>
                            </a:rPr>
                            <m:t>𝑥</m:t>
                          </m:r>
                        </m:num>
                        <m:den>
                          <m:r>
                            <a:rPr lang="en-US" sz="1600" i="1">
                              <a:solidFill>
                                <a:schemeClr val="tx1"/>
                              </a:solidFill>
                              <a:latin typeface="Cambria Math" panose="02040503050406030204" pitchFamily="18" charset="0"/>
                            </a:rPr>
                            <m:t>𝐿</m:t>
                          </m:r>
                        </m:den>
                      </m:f>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1">
                              <a:solidFill>
                                <a:schemeClr val="tx1"/>
                              </a:solidFill>
                              <a:latin typeface="Cambria Math" panose="02040503050406030204" pitchFamily="18" charset="0"/>
                            </a:rPr>
                            <m:t>𝑗</m:t>
                          </m:r>
                        </m:sub>
                      </m:sSub>
                    </m:oMath>
                  </m:oMathPara>
                </a14:m>
                <a:endParaRPr lang="en-US" sz="2400">
                  <a:solidFill>
                    <a:schemeClr val="tx1"/>
                  </a:solidFill>
                </a:endParaRPr>
              </a:p>
            </p:txBody>
          </p:sp>
        </mc:Choice>
        <mc:Fallback xmlns="">
          <p:sp>
            <p:nvSpPr>
              <p:cNvPr id="91" name="TextBox 90">
                <a:extLst>
                  <a:ext uri="{FF2B5EF4-FFF2-40B4-BE49-F238E27FC236}">
                    <a16:creationId xmlns:a16="http://schemas.microsoft.com/office/drawing/2014/main" id="{9ABC0237-E959-D9C3-7B98-C583F220BA48}"/>
                  </a:ext>
                </a:extLst>
              </p:cNvPr>
              <p:cNvSpPr txBox="1">
                <a:spLocks noRot="1" noChangeAspect="1" noMove="1" noResize="1" noEditPoints="1" noAdjustHandles="1" noChangeArrowheads="1" noChangeShapeType="1" noTextEdit="1"/>
              </p:cNvSpPr>
              <p:nvPr/>
            </p:nvSpPr>
            <p:spPr>
              <a:xfrm>
                <a:off x="4477859" y="3818558"/>
                <a:ext cx="2396254" cy="527773"/>
              </a:xfrm>
              <a:prstGeom prst="rect">
                <a:avLst/>
              </a:prstGeom>
              <a:blipFill>
                <a:blip r:embed="rId6"/>
                <a:stretch>
                  <a:fillRect/>
                </a:stretch>
              </a:blipFill>
            </p:spPr>
            <p:txBody>
              <a:bodyPr/>
              <a:lstStyle/>
              <a:p>
                <a:r>
                  <a:rPr lang="en-US">
                    <a:noFill/>
                  </a:rPr>
                  <a:t> </a:t>
                </a:r>
              </a:p>
            </p:txBody>
          </p:sp>
        </mc:Fallback>
      </mc:AlternateContent>
      <p:sp>
        <p:nvSpPr>
          <p:cNvPr id="92" name="TextBox 91">
            <a:extLst>
              <a:ext uri="{FF2B5EF4-FFF2-40B4-BE49-F238E27FC236}">
                <a16:creationId xmlns:a16="http://schemas.microsoft.com/office/drawing/2014/main" id="{256AB064-58E3-5DC8-9FFD-CECD16C0FD96}"/>
              </a:ext>
            </a:extLst>
          </p:cNvPr>
          <p:cNvSpPr txBox="1"/>
          <p:nvPr/>
        </p:nvSpPr>
        <p:spPr>
          <a:xfrm>
            <a:off x="1092335" y="5235707"/>
            <a:ext cx="671209" cy="307777"/>
          </a:xfrm>
          <a:prstGeom prst="rect">
            <a:avLst/>
          </a:prstGeom>
          <a:noFill/>
        </p:spPr>
        <p:txBody>
          <a:bodyPr wrap="none" rtlCol="0">
            <a:spAutoFit/>
          </a:bodyPr>
          <a:lstStyle/>
          <a:p>
            <a:r>
              <a:rPr lang="en-US" sz="1400" b="1" u="sng"/>
              <a:t>Strain:</a:t>
            </a:r>
          </a:p>
        </p:txBody>
      </p:sp>
      <p:sp>
        <p:nvSpPr>
          <p:cNvPr id="93" name="TextBox 92">
            <a:extLst>
              <a:ext uri="{FF2B5EF4-FFF2-40B4-BE49-F238E27FC236}">
                <a16:creationId xmlns:a16="http://schemas.microsoft.com/office/drawing/2014/main" id="{BAED7123-D31B-3150-EEBA-EA5D36BB3A5B}"/>
              </a:ext>
            </a:extLst>
          </p:cNvPr>
          <p:cNvSpPr txBox="1"/>
          <p:nvPr/>
        </p:nvSpPr>
        <p:spPr>
          <a:xfrm>
            <a:off x="1090591" y="5782642"/>
            <a:ext cx="678006" cy="307777"/>
          </a:xfrm>
          <a:prstGeom prst="rect">
            <a:avLst/>
          </a:prstGeom>
          <a:noFill/>
        </p:spPr>
        <p:txBody>
          <a:bodyPr wrap="none" rtlCol="0">
            <a:spAutoFit/>
          </a:bodyPr>
          <a:lstStyle/>
          <a:p>
            <a:r>
              <a:rPr lang="en-US" sz="1400" b="1" u="sng"/>
              <a:t>Stress:</a:t>
            </a:r>
          </a:p>
        </p:txBody>
      </p:sp>
      <mc:AlternateContent xmlns:mc="http://schemas.openxmlformats.org/markup-compatibility/2006" xmlns:a14="http://schemas.microsoft.com/office/drawing/2010/main">
        <mc:Choice Requires="a14">
          <p:sp>
            <p:nvSpPr>
              <p:cNvPr id="94" name="TextBox 93">
                <a:extLst>
                  <a:ext uri="{FF2B5EF4-FFF2-40B4-BE49-F238E27FC236}">
                    <a16:creationId xmlns:a16="http://schemas.microsoft.com/office/drawing/2014/main" id="{EA798B35-4E9A-611B-45DF-1BAA85CF50C7}"/>
                  </a:ext>
                </a:extLst>
              </p:cNvPr>
              <p:cNvSpPr txBox="1"/>
              <p:nvPr/>
            </p:nvSpPr>
            <p:spPr>
              <a:xfrm>
                <a:off x="5037486" y="5329497"/>
                <a:ext cx="1578175" cy="57458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b="0" i="1" smtClean="0">
                          <a:effectLst/>
                          <a:latin typeface="Cambria Math" panose="02040503050406030204" pitchFamily="18" charset="0"/>
                          <a:ea typeface="Calibri" panose="020F0502020204030204" pitchFamily="34" charset="0"/>
                          <a:cs typeface="Arial" panose="020B0604020202020204" pitchFamily="34" charset="0"/>
                        </a:rPr>
                        <m:t>𝐹</m:t>
                      </m:r>
                      <m:r>
                        <a:rPr lang="en-US" sz="1600" b="0" i="1" smtClean="0">
                          <a:effectLst/>
                          <a:latin typeface="Cambria Math" panose="02040503050406030204" pitchFamily="18" charset="0"/>
                          <a:ea typeface="Calibri" panose="020F0502020204030204" pitchFamily="34" charset="0"/>
                          <a:cs typeface="Arial" panose="020B0604020202020204" pitchFamily="34" charset="0"/>
                        </a:rPr>
                        <m:t>=</m:t>
                      </m:r>
                      <m:f>
                        <m:fPr>
                          <m:ctrlPr>
                            <a:rPr lang="en-US" sz="1600" b="0" i="1" smtClean="0">
                              <a:effectLst/>
                              <a:latin typeface="Cambria Math" panose="02040503050406030204" pitchFamily="18" charset="0"/>
                              <a:cs typeface="Arial" panose="020B0604020202020204" pitchFamily="34" charset="0"/>
                            </a:rPr>
                          </m:ctrlPr>
                        </m:fPr>
                        <m:num>
                          <m:r>
                            <a:rPr lang="en-US" sz="1600" b="0" i="1" smtClean="0">
                              <a:effectLst/>
                              <a:latin typeface="Cambria Math" panose="02040503050406030204" pitchFamily="18" charset="0"/>
                              <a:cs typeface="Arial" panose="020B0604020202020204" pitchFamily="34" charset="0"/>
                            </a:rPr>
                            <m:t>𝐸𝐴</m:t>
                          </m:r>
                        </m:num>
                        <m:den>
                          <m:r>
                            <a:rPr lang="en-US" sz="1600" b="0" i="1" smtClean="0">
                              <a:effectLst/>
                              <a:latin typeface="Cambria Math" panose="02040503050406030204" pitchFamily="18" charset="0"/>
                              <a:cs typeface="Arial" panose="020B0604020202020204" pitchFamily="34" charset="0"/>
                            </a:rPr>
                            <m:t>𝐿</m:t>
                          </m:r>
                        </m:den>
                      </m:f>
                      <m:r>
                        <a:rPr lang="en-US" sz="1600" i="1">
                          <a:latin typeface="Cambria Math" panose="02040503050406030204" pitchFamily="18" charset="0"/>
                          <a:ea typeface="Calibri" panose="020F0502020204030204" pitchFamily="34" charset="0"/>
                          <a:cs typeface="Arial" panose="020B0604020202020204" pitchFamily="34" charset="0"/>
                        </a:rPr>
                        <m:t>𝛥</m:t>
                      </m:r>
                      <m:r>
                        <a:rPr lang="en-US" sz="1600" b="0" i="1" smtClean="0">
                          <a:latin typeface="Cambria Math" panose="02040503050406030204" pitchFamily="18" charset="0"/>
                          <a:ea typeface="Calibri" panose="020F0502020204030204" pitchFamily="34" charset="0"/>
                          <a:cs typeface="Arial" panose="020B0604020202020204" pitchFamily="34" charset="0"/>
                        </a:rPr>
                        <m:t>=</m:t>
                      </m:r>
                      <m:r>
                        <a:rPr lang="en-US" sz="1600" b="0" i="1" smtClean="0">
                          <a:effectLst/>
                          <a:latin typeface="Cambria Math" panose="02040503050406030204" pitchFamily="18" charset="0"/>
                          <a:ea typeface="Calibri" panose="020F0502020204030204" pitchFamily="34" charset="0"/>
                          <a:cs typeface="Arial" panose="020B0604020202020204" pitchFamily="34" charset="0"/>
                        </a:rPr>
                        <m:t>𝑘</m:t>
                      </m:r>
                      <m:r>
                        <a:rPr lang="en-US" sz="1600" b="0" i="1" smtClean="0">
                          <a:effectLst/>
                          <a:latin typeface="Cambria Math" panose="02040503050406030204" pitchFamily="18" charset="0"/>
                          <a:ea typeface="Calibri" panose="020F0502020204030204" pitchFamily="34" charset="0"/>
                          <a:cs typeface="Arial" panose="020B0604020202020204" pitchFamily="34" charset="0"/>
                        </a:rPr>
                        <m:t>𝛥</m:t>
                      </m:r>
                    </m:oMath>
                  </m:oMathPara>
                </a14:m>
                <a:endParaRPr lang="en-US" sz="1600" i="1"/>
              </a:p>
            </p:txBody>
          </p:sp>
        </mc:Choice>
        <mc:Fallback xmlns="">
          <p:sp>
            <p:nvSpPr>
              <p:cNvPr id="94" name="TextBox 93">
                <a:extLst>
                  <a:ext uri="{FF2B5EF4-FFF2-40B4-BE49-F238E27FC236}">
                    <a16:creationId xmlns:a16="http://schemas.microsoft.com/office/drawing/2014/main" id="{EA798B35-4E9A-611B-45DF-1BAA85CF50C7}"/>
                  </a:ext>
                </a:extLst>
              </p:cNvPr>
              <p:cNvSpPr txBox="1">
                <a:spLocks noRot="1" noChangeAspect="1" noMove="1" noResize="1" noEditPoints="1" noAdjustHandles="1" noChangeArrowheads="1" noChangeShapeType="1" noTextEdit="1"/>
              </p:cNvSpPr>
              <p:nvPr/>
            </p:nvSpPr>
            <p:spPr>
              <a:xfrm>
                <a:off x="5037486" y="5329497"/>
                <a:ext cx="1578175" cy="574581"/>
              </a:xfrm>
              <a:prstGeom prst="rect">
                <a:avLst/>
              </a:prstGeom>
              <a:blipFill>
                <a:blip r:embed="rId7"/>
                <a:stretch>
                  <a:fillRect/>
                </a:stretch>
              </a:blipFill>
            </p:spPr>
            <p:txBody>
              <a:bodyPr/>
              <a:lstStyle/>
              <a:p>
                <a:r>
                  <a:rPr lang="en-US">
                    <a:noFill/>
                  </a:rPr>
                  <a:t> </a:t>
                </a:r>
              </a:p>
            </p:txBody>
          </p:sp>
        </mc:Fallback>
      </mc:AlternateContent>
      <p:sp>
        <p:nvSpPr>
          <p:cNvPr id="95" name="Right Brace 94">
            <a:extLst>
              <a:ext uri="{FF2B5EF4-FFF2-40B4-BE49-F238E27FC236}">
                <a16:creationId xmlns:a16="http://schemas.microsoft.com/office/drawing/2014/main" id="{429820CE-9B70-FC4F-6E00-50AF70B246FB}"/>
              </a:ext>
            </a:extLst>
          </p:cNvPr>
          <p:cNvSpPr/>
          <p:nvPr/>
        </p:nvSpPr>
        <p:spPr>
          <a:xfrm>
            <a:off x="4047495" y="5083293"/>
            <a:ext cx="369332" cy="1135000"/>
          </a:xfrm>
          <a:prstGeom prst="rightBrace">
            <a:avLst>
              <a:gd name="adj1" fmla="val 8333"/>
              <a:gd name="adj2" fmla="val 47621"/>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6" name="Rectangle: Rounded Corners 95">
            <a:extLst>
              <a:ext uri="{FF2B5EF4-FFF2-40B4-BE49-F238E27FC236}">
                <a16:creationId xmlns:a16="http://schemas.microsoft.com/office/drawing/2014/main" id="{4237C3AA-27DD-0BED-B5E6-3B891E36363E}"/>
              </a:ext>
            </a:extLst>
          </p:cNvPr>
          <p:cNvSpPr/>
          <p:nvPr/>
        </p:nvSpPr>
        <p:spPr>
          <a:xfrm>
            <a:off x="4920962" y="5287753"/>
            <a:ext cx="1732111" cy="616325"/>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TextBox 96">
            <a:extLst>
              <a:ext uri="{FF2B5EF4-FFF2-40B4-BE49-F238E27FC236}">
                <a16:creationId xmlns:a16="http://schemas.microsoft.com/office/drawing/2014/main" id="{D2C71ADC-5383-65F6-B739-78538B94B170}"/>
              </a:ext>
            </a:extLst>
          </p:cNvPr>
          <p:cNvSpPr txBox="1"/>
          <p:nvPr/>
        </p:nvSpPr>
        <p:spPr>
          <a:xfrm>
            <a:off x="4588459" y="5938213"/>
            <a:ext cx="2543407" cy="276999"/>
          </a:xfrm>
          <a:prstGeom prst="rect">
            <a:avLst/>
          </a:prstGeom>
          <a:noFill/>
        </p:spPr>
        <p:txBody>
          <a:bodyPr wrap="square" rtlCol="0">
            <a:spAutoFit/>
          </a:bodyPr>
          <a:lstStyle/>
          <a:p>
            <a:pPr algn="just"/>
            <a:r>
              <a:rPr lang="en-US" sz="1200" b="1" i="1"/>
              <a:t>Note: </a:t>
            </a:r>
            <a:r>
              <a:rPr lang="en-US" sz="1200" i="1"/>
              <a:t>The beam behaves like a spring.</a:t>
            </a:r>
            <a:endParaRPr lang="en-GB" sz="1200" i="1"/>
          </a:p>
        </p:txBody>
      </p:sp>
      <p:sp>
        <p:nvSpPr>
          <p:cNvPr id="100" name="TextBox 99">
            <a:extLst>
              <a:ext uri="{FF2B5EF4-FFF2-40B4-BE49-F238E27FC236}">
                <a16:creationId xmlns:a16="http://schemas.microsoft.com/office/drawing/2014/main" id="{08C3E69C-6C18-B1F4-C316-A93F342DA788}"/>
              </a:ext>
            </a:extLst>
          </p:cNvPr>
          <p:cNvSpPr txBox="1"/>
          <p:nvPr/>
        </p:nvSpPr>
        <p:spPr>
          <a:xfrm>
            <a:off x="4581414" y="2599432"/>
            <a:ext cx="3241080" cy="369332"/>
          </a:xfrm>
          <a:prstGeom prst="rect">
            <a:avLst/>
          </a:prstGeom>
          <a:noFill/>
        </p:spPr>
        <p:txBody>
          <a:bodyPr wrap="none" rtlCol="0">
            <a:spAutoFit/>
          </a:bodyPr>
          <a:lstStyle/>
          <a:p>
            <a:r>
              <a:rPr lang="en-US" u="sng"/>
              <a:t>1D Elasticity and Stiffness Matrix</a:t>
            </a:r>
          </a:p>
        </p:txBody>
      </p:sp>
      <p:sp>
        <p:nvSpPr>
          <p:cNvPr id="101" name="TextBox 100">
            <a:extLst>
              <a:ext uri="{FF2B5EF4-FFF2-40B4-BE49-F238E27FC236}">
                <a16:creationId xmlns:a16="http://schemas.microsoft.com/office/drawing/2014/main" id="{3C6D44C2-38CF-8D6F-6241-8DA7763CC7B4}"/>
              </a:ext>
            </a:extLst>
          </p:cNvPr>
          <p:cNvSpPr txBox="1"/>
          <p:nvPr/>
        </p:nvSpPr>
        <p:spPr>
          <a:xfrm>
            <a:off x="5417925" y="2968099"/>
            <a:ext cx="1568058" cy="338554"/>
          </a:xfrm>
          <a:prstGeom prst="rect">
            <a:avLst/>
          </a:prstGeom>
          <a:noFill/>
        </p:spPr>
        <p:txBody>
          <a:bodyPr wrap="none" rtlCol="0">
            <a:spAutoFit/>
          </a:bodyPr>
          <a:lstStyle/>
          <a:p>
            <a:r>
              <a:rPr lang="en-US" sz="1600" b="1" i="1">
                <a:solidFill>
                  <a:schemeClr val="accent1"/>
                </a:solidFill>
              </a:rPr>
              <a:t>Direct Approach</a:t>
            </a:r>
          </a:p>
        </p:txBody>
      </p:sp>
      <p:sp>
        <p:nvSpPr>
          <p:cNvPr id="168" name="Rectangle: Rounded Corners 167">
            <a:extLst>
              <a:ext uri="{FF2B5EF4-FFF2-40B4-BE49-F238E27FC236}">
                <a16:creationId xmlns:a16="http://schemas.microsoft.com/office/drawing/2014/main" id="{24F6B921-9EE1-A5AB-DE7C-8D2068671F7F}"/>
              </a:ext>
            </a:extLst>
          </p:cNvPr>
          <p:cNvSpPr/>
          <p:nvPr/>
        </p:nvSpPr>
        <p:spPr>
          <a:xfrm>
            <a:off x="4564226" y="3765178"/>
            <a:ext cx="2267308" cy="623717"/>
          </a:xfrm>
          <a:prstGeom prst="roundRect">
            <a:avLst>
              <a:gd name="adj" fmla="val 19576"/>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TextBox 168">
            <a:extLst>
              <a:ext uri="{FF2B5EF4-FFF2-40B4-BE49-F238E27FC236}">
                <a16:creationId xmlns:a16="http://schemas.microsoft.com/office/drawing/2014/main" id="{8A4047E0-8225-E10F-BCB1-A8E0DED96266}"/>
              </a:ext>
            </a:extLst>
          </p:cNvPr>
          <p:cNvSpPr txBox="1"/>
          <p:nvPr/>
        </p:nvSpPr>
        <p:spPr>
          <a:xfrm>
            <a:off x="4509089" y="4423030"/>
            <a:ext cx="2476227" cy="461665"/>
          </a:xfrm>
          <a:prstGeom prst="rect">
            <a:avLst/>
          </a:prstGeom>
          <a:noFill/>
        </p:spPr>
        <p:txBody>
          <a:bodyPr wrap="square" rtlCol="0">
            <a:spAutoFit/>
          </a:bodyPr>
          <a:lstStyle/>
          <a:p>
            <a:pPr algn="just"/>
            <a:r>
              <a:rPr lang="en-US" sz="1200" b="1" i="1"/>
              <a:t>Note: </a:t>
            </a:r>
            <a:r>
              <a:rPr lang="en-US" sz="1200" i="1"/>
              <a:t>Sum of nodal displacements with 1 DoF for each node.</a:t>
            </a:r>
            <a:endParaRPr lang="en-GB" sz="1200" i="1"/>
          </a:p>
        </p:txBody>
      </p:sp>
      <p:sp>
        <p:nvSpPr>
          <p:cNvPr id="176" name="TextBox 175">
            <a:extLst>
              <a:ext uri="{FF2B5EF4-FFF2-40B4-BE49-F238E27FC236}">
                <a16:creationId xmlns:a16="http://schemas.microsoft.com/office/drawing/2014/main" id="{D9D98A0E-7EDB-78D3-086F-6BF4686DED14}"/>
              </a:ext>
            </a:extLst>
          </p:cNvPr>
          <p:cNvSpPr txBox="1"/>
          <p:nvPr/>
        </p:nvSpPr>
        <p:spPr>
          <a:xfrm>
            <a:off x="8180883" y="3316176"/>
            <a:ext cx="2534573" cy="338554"/>
          </a:xfrm>
          <a:prstGeom prst="rect">
            <a:avLst/>
          </a:prstGeom>
          <a:noFill/>
        </p:spPr>
        <p:txBody>
          <a:bodyPr wrap="square" rtlCol="0">
            <a:spAutoFit/>
          </a:bodyPr>
          <a:lstStyle/>
          <a:p>
            <a:pPr algn="ctr"/>
            <a:r>
              <a:rPr lang="en-US" sz="1600" b="1"/>
              <a:t>Element stiffness matrix</a:t>
            </a:r>
            <a:r>
              <a:rPr lang="en-US" sz="1600"/>
              <a:t>:</a:t>
            </a:r>
          </a:p>
        </p:txBody>
      </p:sp>
      <mc:AlternateContent xmlns:mc="http://schemas.openxmlformats.org/markup-compatibility/2006" xmlns:a14="http://schemas.microsoft.com/office/drawing/2010/main">
        <mc:Choice Requires="a14">
          <p:sp>
            <p:nvSpPr>
              <p:cNvPr id="177" name="TextBox 176">
                <a:extLst>
                  <a:ext uri="{FF2B5EF4-FFF2-40B4-BE49-F238E27FC236}">
                    <a16:creationId xmlns:a16="http://schemas.microsoft.com/office/drawing/2014/main" id="{1AE16F74-444C-FA06-9BFB-E8121936B6BF}"/>
                  </a:ext>
                </a:extLst>
              </p:cNvPr>
              <p:cNvSpPr txBox="1"/>
              <p:nvPr/>
            </p:nvSpPr>
            <p:spPr>
              <a:xfrm>
                <a:off x="7867417" y="3765178"/>
                <a:ext cx="2997865" cy="104977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b="1" smtClean="0">
                          <a:solidFill>
                            <a:schemeClr val="tx1"/>
                          </a:solidFill>
                          <a:latin typeface="Cambria Math" panose="02040503050406030204" pitchFamily="18" charset="0"/>
                        </a:rPr>
                        <m:t>𝐤</m:t>
                      </m:r>
                      <m:r>
                        <a:rPr lang="en-US" sz="1600" b="0" i="0">
                          <a:solidFill>
                            <a:schemeClr val="tx1"/>
                          </a:solidFill>
                          <a:latin typeface="Cambria Math" panose="02040503050406030204" pitchFamily="18" charset="0"/>
                        </a:rPr>
                        <m:t>=</m:t>
                      </m:r>
                      <m:d>
                        <m:dPr>
                          <m:begChr m:val="["/>
                          <m:endChr m:val="]"/>
                          <m:ctrlPr>
                            <a:rPr lang="en-US" sz="1600" b="0" i="1">
                              <a:solidFill>
                                <a:schemeClr val="tx1"/>
                              </a:solidFill>
                              <a:latin typeface="Cambria Math" panose="02040503050406030204" pitchFamily="18" charset="0"/>
                            </a:rPr>
                          </m:ctrlPr>
                        </m:dPr>
                        <m:e>
                          <m:m>
                            <m:mPr>
                              <m:plcHide m:val="on"/>
                              <m:mcs>
                                <m:mc>
                                  <m:mcPr>
                                    <m:count m:val="2"/>
                                    <m:mcJc m:val="center"/>
                                  </m:mcPr>
                                </m:mc>
                              </m:mcs>
                              <m:ctrlPr>
                                <a:rPr lang="en-US" sz="1600" b="0" i="1">
                                  <a:solidFill>
                                    <a:schemeClr val="tx1"/>
                                  </a:solidFill>
                                  <a:latin typeface="Cambria Math" panose="02040503050406030204" pitchFamily="18" charset="0"/>
                                </a:rPr>
                              </m:ctrlPr>
                            </m:mPr>
                            <m:mr>
                              <m:e>
                                <m:r>
                                  <a:rPr lang="en-US" sz="1600" b="0" i="1">
                                    <a:solidFill>
                                      <a:schemeClr val="tx1"/>
                                    </a:solidFill>
                                    <a:latin typeface="Cambria Math" panose="02040503050406030204" pitchFamily="18" charset="0"/>
                                  </a:rPr>
                                  <m:t>𝑘</m:t>
                                </m:r>
                              </m:e>
                              <m:e>
                                <m:r>
                                  <a:rPr lang="en-US" sz="1600" b="0" i="0">
                                    <a:solidFill>
                                      <a:schemeClr val="tx1"/>
                                    </a:solidFill>
                                    <a:latin typeface="Cambria Math" panose="02040503050406030204" pitchFamily="18" charset="0"/>
                                  </a:rPr>
                                  <m:t>−</m:t>
                                </m:r>
                                <m:r>
                                  <a:rPr lang="en-US" sz="1600" b="0" i="1">
                                    <a:solidFill>
                                      <a:schemeClr val="tx1"/>
                                    </a:solidFill>
                                    <a:latin typeface="Cambria Math" panose="02040503050406030204" pitchFamily="18" charset="0"/>
                                  </a:rPr>
                                  <m:t>𝑘</m:t>
                                </m:r>
                              </m:e>
                            </m:mr>
                            <m:mr>
                              <m:e>
                                <m:r>
                                  <a:rPr lang="en-US" sz="1600" b="0" i="0">
                                    <a:solidFill>
                                      <a:schemeClr val="tx1"/>
                                    </a:solidFill>
                                    <a:latin typeface="Cambria Math" panose="02040503050406030204" pitchFamily="18" charset="0"/>
                                  </a:rPr>
                                  <m:t>−</m:t>
                                </m:r>
                                <m:r>
                                  <a:rPr lang="en-US" sz="1600" b="0" i="1">
                                    <a:solidFill>
                                      <a:schemeClr val="tx1"/>
                                    </a:solidFill>
                                    <a:latin typeface="Cambria Math" panose="02040503050406030204" pitchFamily="18" charset="0"/>
                                  </a:rPr>
                                  <m:t>𝑘</m:t>
                                </m:r>
                              </m:e>
                              <m:e>
                                <m:r>
                                  <a:rPr lang="en-US" sz="1600" b="0" i="1">
                                    <a:solidFill>
                                      <a:schemeClr val="tx1"/>
                                    </a:solidFill>
                                    <a:latin typeface="Cambria Math" panose="02040503050406030204" pitchFamily="18" charset="0"/>
                                  </a:rPr>
                                  <m:t>𝑘</m:t>
                                </m:r>
                              </m:e>
                            </m:mr>
                          </m:m>
                        </m:e>
                      </m:d>
                      <m:r>
                        <a:rPr lang="en-US" sz="1600" b="0" i="0">
                          <a:solidFill>
                            <a:schemeClr val="tx1"/>
                          </a:solidFill>
                          <a:latin typeface="Cambria Math" panose="02040503050406030204" pitchFamily="18" charset="0"/>
                        </a:rPr>
                        <m:t>=</m:t>
                      </m:r>
                      <m:d>
                        <m:dPr>
                          <m:begChr m:val="["/>
                          <m:endChr m:val="]"/>
                          <m:ctrlPr>
                            <a:rPr lang="en-US" sz="1600" b="0" i="1">
                              <a:solidFill>
                                <a:schemeClr val="tx1"/>
                              </a:solidFill>
                              <a:latin typeface="Cambria Math" panose="02040503050406030204" pitchFamily="18" charset="0"/>
                            </a:rPr>
                          </m:ctrlPr>
                        </m:dPr>
                        <m:e>
                          <m:m>
                            <m:mPr>
                              <m:plcHide m:val="on"/>
                              <m:mcs>
                                <m:mc>
                                  <m:mcPr>
                                    <m:count m:val="2"/>
                                    <m:mcJc m:val="center"/>
                                  </m:mcPr>
                                </m:mc>
                              </m:mcs>
                              <m:ctrlPr>
                                <a:rPr lang="en-US" sz="1600" b="0" i="1">
                                  <a:solidFill>
                                    <a:schemeClr val="tx1"/>
                                  </a:solidFill>
                                  <a:latin typeface="Cambria Math" panose="02040503050406030204" pitchFamily="18" charset="0"/>
                                </a:rPr>
                              </m:ctrlPr>
                            </m:mPr>
                            <m:mr>
                              <m:e>
                                <m:f>
                                  <m:fPr>
                                    <m:ctrlPr>
                                      <a:rPr lang="en-US" sz="1600" b="0" i="1">
                                        <a:solidFill>
                                          <a:schemeClr val="tx1"/>
                                        </a:solidFill>
                                        <a:latin typeface="Cambria Math" panose="02040503050406030204" pitchFamily="18" charset="0"/>
                                      </a:rPr>
                                    </m:ctrlPr>
                                  </m:fPr>
                                  <m:num>
                                    <m:r>
                                      <a:rPr lang="en-US" sz="1600" b="0" i="1">
                                        <a:solidFill>
                                          <a:schemeClr val="tx1"/>
                                        </a:solidFill>
                                        <a:latin typeface="Cambria Math" panose="02040503050406030204" pitchFamily="18" charset="0"/>
                                      </a:rPr>
                                      <m:t>𝐸𝐴</m:t>
                                    </m:r>
                                  </m:num>
                                  <m:den>
                                    <m:r>
                                      <a:rPr lang="en-US" sz="1600" b="0" i="1">
                                        <a:solidFill>
                                          <a:schemeClr val="tx1"/>
                                        </a:solidFill>
                                        <a:latin typeface="Cambria Math" panose="02040503050406030204" pitchFamily="18" charset="0"/>
                                      </a:rPr>
                                      <m:t>𝐿</m:t>
                                    </m:r>
                                  </m:den>
                                </m:f>
                              </m:e>
                              <m:e>
                                <m:r>
                                  <a:rPr lang="en-US" sz="1600" b="0" i="0">
                                    <a:solidFill>
                                      <a:schemeClr val="tx1"/>
                                    </a:solidFill>
                                    <a:latin typeface="Cambria Math" panose="02040503050406030204" pitchFamily="18" charset="0"/>
                                  </a:rPr>
                                  <m:t>−</m:t>
                                </m:r>
                                <m:f>
                                  <m:fPr>
                                    <m:ctrlPr>
                                      <a:rPr lang="en-US" sz="1600" b="0" i="1">
                                        <a:solidFill>
                                          <a:schemeClr val="tx1"/>
                                        </a:solidFill>
                                        <a:latin typeface="Cambria Math" panose="02040503050406030204" pitchFamily="18" charset="0"/>
                                      </a:rPr>
                                    </m:ctrlPr>
                                  </m:fPr>
                                  <m:num>
                                    <m:r>
                                      <a:rPr lang="en-US" sz="1600" b="0" i="1">
                                        <a:solidFill>
                                          <a:schemeClr val="tx1"/>
                                        </a:solidFill>
                                        <a:latin typeface="Cambria Math" panose="02040503050406030204" pitchFamily="18" charset="0"/>
                                      </a:rPr>
                                      <m:t>𝐸𝐴</m:t>
                                    </m:r>
                                  </m:num>
                                  <m:den>
                                    <m:r>
                                      <a:rPr lang="en-US" sz="1600" b="0" i="1">
                                        <a:solidFill>
                                          <a:schemeClr val="tx1"/>
                                        </a:solidFill>
                                        <a:latin typeface="Cambria Math" panose="02040503050406030204" pitchFamily="18" charset="0"/>
                                      </a:rPr>
                                      <m:t>𝐿</m:t>
                                    </m:r>
                                  </m:den>
                                </m:f>
                              </m:e>
                            </m:mr>
                            <m:mr>
                              <m:e>
                                <m:r>
                                  <a:rPr lang="en-US" sz="1600" b="0" i="0">
                                    <a:solidFill>
                                      <a:schemeClr val="tx1"/>
                                    </a:solidFill>
                                    <a:latin typeface="Cambria Math" panose="02040503050406030204" pitchFamily="18" charset="0"/>
                                  </a:rPr>
                                  <m:t>−</m:t>
                                </m:r>
                                <m:f>
                                  <m:fPr>
                                    <m:ctrlPr>
                                      <a:rPr lang="en-US" sz="1600" b="0" i="1">
                                        <a:solidFill>
                                          <a:schemeClr val="tx1"/>
                                        </a:solidFill>
                                        <a:latin typeface="Cambria Math" panose="02040503050406030204" pitchFamily="18" charset="0"/>
                                      </a:rPr>
                                    </m:ctrlPr>
                                  </m:fPr>
                                  <m:num>
                                    <m:r>
                                      <a:rPr lang="en-US" sz="1600" b="0" i="1">
                                        <a:solidFill>
                                          <a:schemeClr val="tx1"/>
                                        </a:solidFill>
                                        <a:latin typeface="Cambria Math" panose="02040503050406030204" pitchFamily="18" charset="0"/>
                                      </a:rPr>
                                      <m:t>𝐸𝐴</m:t>
                                    </m:r>
                                  </m:num>
                                  <m:den>
                                    <m:r>
                                      <a:rPr lang="en-US" sz="1600" b="0" i="1">
                                        <a:solidFill>
                                          <a:schemeClr val="tx1"/>
                                        </a:solidFill>
                                        <a:latin typeface="Cambria Math" panose="02040503050406030204" pitchFamily="18" charset="0"/>
                                      </a:rPr>
                                      <m:t>𝐿</m:t>
                                    </m:r>
                                  </m:den>
                                </m:f>
                              </m:e>
                              <m:e>
                                <m:f>
                                  <m:fPr>
                                    <m:ctrlPr>
                                      <a:rPr lang="en-US" sz="1600" b="0" i="1">
                                        <a:solidFill>
                                          <a:schemeClr val="tx1"/>
                                        </a:solidFill>
                                        <a:latin typeface="Cambria Math" panose="02040503050406030204" pitchFamily="18" charset="0"/>
                                      </a:rPr>
                                    </m:ctrlPr>
                                  </m:fPr>
                                  <m:num>
                                    <m:r>
                                      <a:rPr lang="en-US" sz="1600" b="0" i="1">
                                        <a:solidFill>
                                          <a:schemeClr val="tx1"/>
                                        </a:solidFill>
                                        <a:latin typeface="Cambria Math" panose="02040503050406030204" pitchFamily="18" charset="0"/>
                                      </a:rPr>
                                      <m:t>𝐸𝐴</m:t>
                                    </m:r>
                                  </m:num>
                                  <m:den>
                                    <m:r>
                                      <a:rPr lang="en-US" sz="1600" b="0" i="1">
                                        <a:solidFill>
                                          <a:schemeClr val="tx1"/>
                                        </a:solidFill>
                                        <a:latin typeface="Cambria Math" panose="02040503050406030204" pitchFamily="18" charset="0"/>
                                      </a:rPr>
                                      <m:t>𝐿</m:t>
                                    </m:r>
                                  </m:den>
                                </m:f>
                              </m:e>
                            </m:mr>
                          </m:m>
                        </m:e>
                      </m:d>
                    </m:oMath>
                  </m:oMathPara>
                </a14:m>
                <a:endParaRPr lang="en-US">
                  <a:solidFill>
                    <a:schemeClr val="tx1"/>
                  </a:solidFill>
                </a:endParaRPr>
              </a:p>
            </p:txBody>
          </p:sp>
        </mc:Choice>
        <mc:Fallback xmlns="">
          <p:sp>
            <p:nvSpPr>
              <p:cNvPr id="177" name="TextBox 176">
                <a:extLst>
                  <a:ext uri="{FF2B5EF4-FFF2-40B4-BE49-F238E27FC236}">
                    <a16:creationId xmlns:a16="http://schemas.microsoft.com/office/drawing/2014/main" id="{1AE16F74-444C-FA06-9BFB-E8121936B6BF}"/>
                  </a:ext>
                </a:extLst>
              </p:cNvPr>
              <p:cNvSpPr txBox="1">
                <a:spLocks noRot="1" noChangeAspect="1" noMove="1" noResize="1" noEditPoints="1" noAdjustHandles="1" noChangeArrowheads="1" noChangeShapeType="1" noTextEdit="1"/>
              </p:cNvSpPr>
              <p:nvPr/>
            </p:nvSpPr>
            <p:spPr>
              <a:xfrm>
                <a:off x="7867417" y="3765178"/>
                <a:ext cx="2997865" cy="104977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8" name="TextBox 177">
                <a:extLst>
                  <a:ext uri="{FF2B5EF4-FFF2-40B4-BE49-F238E27FC236}">
                    <a16:creationId xmlns:a16="http://schemas.microsoft.com/office/drawing/2014/main" id="{D5939F9E-7129-6864-E76A-0880F5A59499}"/>
                  </a:ext>
                </a:extLst>
              </p:cNvPr>
              <p:cNvSpPr txBox="1"/>
              <p:nvPr/>
            </p:nvSpPr>
            <p:spPr>
              <a:xfrm>
                <a:off x="8323808" y="5175671"/>
                <a:ext cx="2248725" cy="55335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b="1" smtClean="0">
                          <a:solidFill>
                            <a:schemeClr val="tx1"/>
                          </a:solidFill>
                          <a:latin typeface="Cambria Math" panose="02040503050406030204" pitchFamily="18" charset="0"/>
                        </a:rPr>
                        <m:t>𝐤</m:t>
                      </m:r>
                      <m:r>
                        <a:rPr lang="en-US" sz="1600" b="0" i="0">
                          <a:solidFill>
                            <a:schemeClr val="tx1"/>
                          </a:solidFill>
                          <a:latin typeface="Cambria Math" panose="02040503050406030204" pitchFamily="18" charset="0"/>
                        </a:rPr>
                        <m:t>=</m:t>
                      </m:r>
                      <m:f>
                        <m:fPr>
                          <m:ctrlPr>
                            <a:rPr lang="en-US" sz="1600" b="0" i="1" smtClean="0">
                              <a:solidFill>
                                <a:schemeClr val="tx1"/>
                              </a:solidFill>
                              <a:latin typeface="Cambria Math" panose="02040503050406030204" pitchFamily="18" charset="0"/>
                            </a:rPr>
                          </m:ctrlPr>
                        </m:fPr>
                        <m:num>
                          <m:r>
                            <a:rPr lang="en-US" sz="1600" b="0" i="1" smtClean="0">
                              <a:solidFill>
                                <a:schemeClr val="tx1"/>
                              </a:solidFill>
                              <a:latin typeface="Cambria Math" panose="02040503050406030204" pitchFamily="18" charset="0"/>
                            </a:rPr>
                            <m:t>𝐸𝐴</m:t>
                          </m:r>
                        </m:num>
                        <m:den>
                          <m:r>
                            <a:rPr lang="en-US" sz="1600" b="0" i="1" smtClean="0">
                              <a:solidFill>
                                <a:schemeClr val="tx1"/>
                              </a:solidFill>
                              <a:latin typeface="Cambria Math" panose="02040503050406030204" pitchFamily="18" charset="0"/>
                            </a:rPr>
                            <m:t>𝐿</m:t>
                          </m:r>
                        </m:den>
                      </m:f>
                      <m:d>
                        <m:dPr>
                          <m:begChr m:val="["/>
                          <m:endChr m:val="]"/>
                          <m:ctrlPr>
                            <a:rPr lang="en-US" sz="1600" b="0" i="1">
                              <a:solidFill>
                                <a:schemeClr val="tx1"/>
                              </a:solidFill>
                              <a:latin typeface="Cambria Math" panose="02040503050406030204" pitchFamily="18" charset="0"/>
                            </a:rPr>
                          </m:ctrlPr>
                        </m:dPr>
                        <m:e>
                          <m:m>
                            <m:mPr>
                              <m:plcHide m:val="on"/>
                              <m:mcs>
                                <m:mc>
                                  <m:mcPr>
                                    <m:count m:val="2"/>
                                    <m:mcJc m:val="center"/>
                                  </m:mcPr>
                                </m:mc>
                              </m:mcs>
                              <m:ctrlPr>
                                <a:rPr lang="en-US" sz="1600" b="0" i="1">
                                  <a:solidFill>
                                    <a:schemeClr val="tx1"/>
                                  </a:solidFill>
                                  <a:latin typeface="Cambria Math" panose="02040503050406030204" pitchFamily="18" charset="0"/>
                                </a:rPr>
                              </m:ctrlPr>
                            </m:mPr>
                            <m:mr>
                              <m:e>
                                <m:r>
                                  <a:rPr lang="en-US" sz="1600" b="0" i="1" smtClean="0">
                                    <a:solidFill>
                                      <a:schemeClr val="tx1"/>
                                    </a:solidFill>
                                    <a:latin typeface="Cambria Math" panose="02040503050406030204" pitchFamily="18" charset="0"/>
                                  </a:rPr>
                                  <m:t>1</m:t>
                                </m:r>
                              </m:e>
                              <m:e>
                                <m:r>
                                  <a:rPr lang="en-US" sz="1600" b="0" i="0">
                                    <a:solidFill>
                                      <a:schemeClr val="tx1"/>
                                    </a:solidFill>
                                    <a:latin typeface="Cambria Math" panose="02040503050406030204" pitchFamily="18" charset="0"/>
                                  </a:rPr>
                                  <m:t>−</m:t>
                                </m:r>
                                <m:r>
                                  <a:rPr lang="en-US" sz="1600" b="0" i="1" smtClean="0">
                                    <a:solidFill>
                                      <a:schemeClr val="tx1"/>
                                    </a:solidFill>
                                    <a:latin typeface="Cambria Math" panose="02040503050406030204" pitchFamily="18" charset="0"/>
                                  </a:rPr>
                                  <m:t>1</m:t>
                                </m:r>
                              </m:e>
                            </m:mr>
                            <m:mr>
                              <m:e>
                                <m:r>
                                  <a:rPr lang="en-US" sz="1600" b="0" i="0">
                                    <a:solidFill>
                                      <a:schemeClr val="tx1"/>
                                    </a:solidFill>
                                    <a:latin typeface="Cambria Math" panose="02040503050406030204" pitchFamily="18" charset="0"/>
                                  </a:rPr>
                                  <m:t>−</m:t>
                                </m:r>
                                <m:r>
                                  <a:rPr lang="en-US" sz="1600" b="0" i="1" smtClean="0">
                                    <a:solidFill>
                                      <a:schemeClr val="tx1"/>
                                    </a:solidFill>
                                    <a:latin typeface="Cambria Math" panose="02040503050406030204" pitchFamily="18" charset="0"/>
                                  </a:rPr>
                                  <m:t>1</m:t>
                                </m:r>
                              </m:e>
                              <m:e>
                                <m:r>
                                  <a:rPr lang="en-US" sz="1600" b="0" i="1" smtClean="0">
                                    <a:solidFill>
                                      <a:schemeClr val="tx1"/>
                                    </a:solidFill>
                                    <a:latin typeface="Cambria Math" panose="02040503050406030204" pitchFamily="18" charset="0"/>
                                  </a:rPr>
                                  <m:t>1</m:t>
                                </m:r>
                              </m:e>
                            </m:mr>
                          </m:m>
                        </m:e>
                      </m:d>
                    </m:oMath>
                  </m:oMathPara>
                </a14:m>
                <a:endParaRPr lang="en-US">
                  <a:solidFill>
                    <a:schemeClr val="tx1"/>
                  </a:solidFill>
                </a:endParaRPr>
              </a:p>
            </p:txBody>
          </p:sp>
        </mc:Choice>
        <mc:Fallback xmlns="">
          <p:sp>
            <p:nvSpPr>
              <p:cNvPr id="178" name="TextBox 177">
                <a:extLst>
                  <a:ext uri="{FF2B5EF4-FFF2-40B4-BE49-F238E27FC236}">
                    <a16:creationId xmlns:a16="http://schemas.microsoft.com/office/drawing/2014/main" id="{D5939F9E-7129-6864-E76A-0880F5A59499}"/>
                  </a:ext>
                </a:extLst>
              </p:cNvPr>
              <p:cNvSpPr txBox="1">
                <a:spLocks noRot="1" noChangeAspect="1" noMove="1" noResize="1" noEditPoints="1" noAdjustHandles="1" noChangeArrowheads="1" noChangeShapeType="1" noTextEdit="1"/>
              </p:cNvSpPr>
              <p:nvPr/>
            </p:nvSpPr>
            <p:spPr>
              <a:xfrm>
                <a:off x="8323808" y="5175671"/>
                <a:ext cx="2248725" cy="553357"/>
              </a:xfrm>
              <a:prstGeom prst="rect">
                <a:avLst/>
              </a:prstGeom>
              <a:blipFill>
                <a:blip r:embed="rId9"/>
                <a:stretch>
                  <a:fillRect/>
                </a:stretch>
              </a:blipFill>
            </p:spPr>
            <p:txBody>
              <a:bodyPr/>
              <a:lstStyle/>
              <a:p>
                <a:r>
                  <a:rPr lang="en-US">
                    <a:noFill/>
                  </a:rPr>
                  <a:t> </a:t>
                </a:r>
              </a:p>
            </p:txBody>
          </p:sp>
        </mc:Fallback>
      </mc:AlternateContent>
      <p:sp>
        <p:nvSpPr>
          <p:cNvPr id="179" name="TextBox 178">
            <a:extLst>
              <a:ext uri="{FF2B5EF4-FFF2-40B4-BE49-F238E27FC236}">
                <a16:creationId xmlns:a16="http://schemas.microsoft.com/office/drawing/2014/main" id="{9258BF8E-374B-E7CE-7F60-6C824354BAD3}"/>
              </a:ext>
            </a:extLst>
          </p:cNvPr>
          <p:cNvSpPr txBox="1"/>
          <p:nvPr/>
        </p:nvSpPr>
        <p:spPr>
          <a:xfrm>
            <a:off x="9238544" y="4714598"/>
            <a:ext cx="365806" cy="338554"/>
          </a:xfrm>
          <a:prstGeom prst="rect">
            <a:avLst/>
          </a:prstGeom>
          <a:noFill/>
        </p:spPr>
        <p:txBody>
          <a:bodyPr wrap="none" rtlCol="0">
            <a:spAutoFit/>
          </a:bodyPr>
          <a:lstStyle/>
          <a:p>
            <a:r>
              <a:rPr lang="en-US" sz="1600" b="1" i="1"/>
              <a:t>or</a:t>
            </a:r>
          </a:p>
        </p:txBody>
      </p:sp>
      <p:grpSp>
        <p:nvGrpSpPr>
          <p:cNvPr id="4" name="Group 3">
            <a:extLst>
              <a:ext uri="{FF2B5EF4-FFF2-40B4-BE49-F238E27FC236}">
                <a16:creationId xmlns:a16="http://schemas.microsoft.com/office/drawing/2014/main" id="{2F21DED5-8614-76B0-5FC1-9453C27971E0}"/>
              </a:ext>
            </a:extLst>
          </p:cNvPr>
          <p:cNvGrpSpPr/>
          <p:nvPr/>
        </p:nvGrpSpPr>
        <p:grpSpPr>
          <a:xfrm>
            <a:off x="7766036" y="75702"/>
            <a:ext cx="4535735" cy="368434"/>
            <a:chOff x="381532" y="5984057"/>
            <a:chExt cx="4535735" cy="368434"/>
          </a:xfrm>
        </p:grpSpPr>
        <p:sp>
          <p:nvSpPr>
            <p:cNvPr id="6" name="TextBox 5">
              <a:extLst>
                <a:ext uri="{FF2B5EF4-FFF2-40B4-BE49-F238E27FC236}">
                  <a16:creationId xmlns:a16="http://schemas.microsoft.com/office/drawing/2014/main" id="{6F2A9DE9-97D8-CB96-47E7-5C7D34D9F351}"/>
                </a:ext>
              </a:extLst>
            </p:cNvPr>
            <p:cNvSpPr txBox="1"/>
            <p:nvPr/>
          </p:nvSpPr>
          <p:spPr>
            <a:xfrm>
              <a:off x="718972" y="6032167"/>
              <a:ext cx="4198295" cy="276999"/>
            </a:xfrm>
            <a:prstGeom prst="rect">
              <a:avLst/>
            </a:prstGeom>
            <a:noFill/>
          </p:spPr>
          <p:txBody>
            <a:bodyPr wrap="square">
              <a:spAutoFit/>
            </a:bodyPr>
            <a:lstStyle/>
            <a:p>
              <a:r>
                <a:rPr lang="en-US" sz="1200" dirty="0">
                  <a:solidFill>
                    <a:schemeClr val="accent3"/>
                  </a:solidFill>
                  <a:hlinkClick r:id="rId10">
                    <a:extLst>
                      <a:ext uri="{A12FA001-AC4F-418D-AE19-62706E023703}">
                        <ahyp:hlinkClr xmlns:ahyp="http://schemas.microsoft.com/office/drawing/2018/hyperlinkcolor" val="tx"/>
                      </a:ext>
                    </a:extLst>
                  </a:hlinkClick>
                </a:rPr>
                <a:t>Lecture Unit: Stresses and Strains with Ansys Discovery | Ansys</a:t>
              </a:r>
              <a:endParaRPr lang="en-US" sz="1200" dirty="0">
                <a:solidFill>
                  <a:schemeClr val="accent3"/>
                </a:solidFill>
              </a:endParaRPr>
            </a:p>
          </p:txBody>
        </p:sp>
        <p:pic>
          <p:nvPicPr>
            <p:cNvPr id="8" name="Graphic 7" descr="Internet outline">
              <a:extLst>
                <a:ext uri="{FF2B5EF4-FFF2-40B4-BE49-F238E27FC236}">
                  <a16:creationId xmlns:a16="http://schemas.microsoft.com/office/drawing/2014/main" id="{B487A565-CCDE-4BFB-5214-FFB56A21E7F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81532" y="5984057"/>
              <a:ext cx="362708" cy="368434"/>
            </a:xfrm>
            <a:prstGeom prst="rect">
              <a:avLst/>
            </a:prstGeom>
          </p:spPr>
        </p:pic>
      </p:grpSp>
    </p:spTree>
    <p:extLst>
      <p:ext uri="{BB962C8B-B14F-4D97-AF65-F5344CB8AC3E}">
        <p14:creationId xmlns:p14="http://schemas.microsoft.com/office/powerpoint/2010/main" val="145545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8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7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animBg="1"/>
      <p:bldP spid="180" grpId="0" animBg="1"/>
      <p:bldP spid="148" grpId="0"/>
      <p:bldP spid="149" grpId="0"/>
      <p:bldP spid="150" grpId="0"/>
      <p:bldP spid="91" grpId="0"/>
      <p:bldP spid="92" grpId="0"/>
      <p:bldP spid="93" grpId="0"/>
      <p:bldP spid="94" grpId="0"/>
      <p:bldP spid="95" grpId="0" animBg="1"/>
      <p:bldP spid="96" grpId="0" animBg="1"/>
      <p:bldP spid="97" grpId="0"/>
      <p:bldP spid="100" grpId="0"/>
      <p:bldP spid="101" grpId="0"/>
      <p:bldP spid="168" grpId="0" animBg="1"/>
      <p:bldP spid="169" grpId="0"/>
      <p:bldP spid="176" grpId="0"/>
      <p:bldP spid="177" grpId="0"/>
      <p:bldP spid="178" grpId="0"/>
      <p:bldP spid="17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Group 119">
            <a:extLst>
              <a:ext uri="{FF2B5EF4-FFF2-40B4-BE49-F238E27FC236}">
                <a16:creationId xmlns:a16="http://schemas.microsoft.com/office/drawing/2014/main" id="{3482A825-F8D3-B20C-6189-2ADBEC7A20D9}"/>
              </a:ext>
            </a:extLst>
          </p:cNvPr>
          <p:cNvGrpSpPr/>
          <p:nvPr/>
        </p:nvGrpSpPr>
        <p:grpSpPr>
          <a:xfrm flipH="1">
            <a:off x="4263715" y="4542038"/>
            <a:ext cx="1492870" cy="615758"/>
            <a:chOff x="1092335" y="4542038"/>
            <a:chExt cx="1492870" cy="615758"/>
          </a:xfrm>
        </p:grpSpPr>
        <p:cxnSp>
          <p:nvCxnSpPr>
            <p:cNvPr id="121" name="Straight Connector 120">
              <a:extLst>
                <a:ext uri="{FF2B5EF4-FFF2-40B4-BE49-F238E27FC236}">
                  <a16:creationId xmlns:a16="http://schemas.microsoft.com/office/drawing/2014/main" id="{844A07F9-A5AE-0A1B-F84C-2D829C9B3499}"/>
                </a:ext>
              </a:extLst>
            </p:cNvPr>
            <p:cNvCxnSpPr>
              <a:cxnSpLocks/>
            </p:cNvCxnSpPr>
            <p:nvPr/>
          </p:nvCxnSpPr>
          <p:spPr>
            <a:xfrm>
              <a:off x="1092335" y="4544447"/>
              <a:ext cx="1492870" cy="61334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1522D88F-7764-D836-FCB0-B3F2528B5608}"/>
                </a:ext>
              </a:extLst>
            </p:cNvPr>
            <p:cNvCxnSpPr>
              <a:cxnSpLocks/>
            </p:cNvCxnSpPr>
            <p:nvPr/>
          </p:nvCxnSpPr>
          <p:spPr>
            <a:xfrm flipH="1">
              <a:off x="1092335" y="4542038"/>
              <a:ext cx="7654" cy="612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8932BFD5-7D48-5A27-C2EF-DBF3771E4B50}"/>
              </a:ext>
            </a:extLst>
          </p:cNvPr>
          <p:cNvGrpSpPr/>
          <p:nvPr/>
        </p:nvGrpSpPr>
        <p:grpSpPr>
          <a:xfrm>
            <a:off x="1092335" y="4542038"/>
            <a:ext cx="1492870" cy="615758"/>
            <a:chOff x="1092335" y="4542038"/>
            <a:chExt cx="1492870" cy="615758"/>
          </a:xfrm>
        </p:grpSpPr>
        <p:cxnSp>
          <p:nvCxnSpPr>
            <p:cNvPr id="76" name="Straight Connector 75">
              <a:extLst>
                <a:ext uri="{FF2B5EF4-FFF2-40B4-BE49-F238E27FC236}">
                  <a16:creationId xmlns:a16="http://schemas.microsoft.com/office/drawing/2014/main" id="{F0B8456B-9D37-D54D-4454-F4A93576697C}"/>
                </a:ext>
              </a:extLst>
            </p:cNvPr>
            <p:cNvCxnSpPr>
              <a:cxnSpLocks/>
            </p:cNvCxnSpPr>
            <p:nvPr/>
          </p:nvCxnSpPr>
          <p:spPr>
            <a:xfrm>
              <a:off x="1092335" y="4544447"/>
              <a:ext cx="1492870" cy="61334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7DAD28EB-EBCC-55D8-0CA9-FAD4A3ECEC2C}"/>
                </a:ext>
              </a:extLst>
            </p:cNvPr>
            <p:cNvCxnSpPr>
              <a:cxnSpLocks/>
              <a:endCxn id="86" idx="2"/>
            </p:cNvCxnSpPr>
            <p:nvPr/>
          </p:nvCxnSpPr>
          <p:spPr>
            <a:xfrm flipH="1">
              <a:off x="1092335" y="4542038"/>
              <a:ext cx="7654" cy="6120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 name="Straight Connector 6">
            <a:extLst>
              <a:ext uri="{FF2B5EF4-FFF2-40B4-BE49-F238E27FC236}">
                <a16:creationId xmlns:a16="http://schemas.microsoft.com/office/drawing/2014/main" id="{DBD06561-C448-5652-31A6-19F9DE67A963}"/>
              </a:ext>
            </a:extLst>
          </p:cNvPr>
          <p:cNvCxnSpPr>
            <a:cxnSpLocks/>
            <a:stCxn id="118" idx="4"/>
          </p:cNvCxnSpPr>
          <p:nvPr/>
        </p:nvCxnSpPr>
        <p:spPr>
          <a:xfrm>
            <a:off x="4956150" y="1604316"/>
            <a:ext cx="0" cy="550881"/>
          </a:xfrm>
          <a:prstGeom prst="line">
            <a:avLst/>
          </a:prstGeom>
          <a:ln w="19050">
            <a:solidFill>
              <a:schemeClr val="tx1"/>
            </a:solidFill>
            <a:prstDash val="dash"/>
          </a:ln>
        </p:spPr>
        <p:style>
          <a:lnRef idx="1">
            <a:schemeClr val="dk1"/>
          </a:lnRef>
          <a:fillRef idx="0">
            <a:schemeClr val="dk1"/>
          </a:fillRef>
          <a:effectRef idx="0">
            <a:schemeClr val="dk1"/>
          </a:effectRef>
          <a:fontRef idx="minor">
            <a:schemeClr val="tx1"/>
          </a:fontRef>
        </p:style>
      </p:cxnSp>
      <p:sp>
        <p:nvSpPr>
          <p:cNvPr id="2" name="Slide Number Placeholder 1">
            <a:extLst>
              <a:ext uri="{FF2B5EF4-FFF2-40B4-BE49-F238E27FC236}">
                <a16:creationId xmlns:a16="http://schemas.microsoft.com/office/drawing/2014/main" id="{04B499B2-65F4-1D31-196D-FD4EF98EE2AE}"/>
              </a:ext>
            </a:extLst>
          </p:cNvPr>
          <p:cNvSpPr>
            <a:spLocks noGrp="1"/>
          </p:cNvSpPr>
          <p:nvPr>
            <p:ph type="sldNum" sz="quarter" idx="11"/>
          </p:nvPr>
        </p:nvSpPr>
        <p:spPr/>
        <p:txBody>
          <a:bodyPr/>
          <a:lstStyle/>
          <a:p>
            <a:fld id="{F0D23093-2AB0-F74C-B865-1A12A15B650E}" type="slidenum">
              <a:rPr lang="en-US" smtClean="0"/>
              <a:pPr/>
              <a:t>27</a:t>
            </a:fld>
            <a:endParaRPr lang="en-US"/>
          </a:p>
        </p:txBody>
      </p:sp>
      <p:sp>
        <p:nvSpPr>
          <p:cNvPr id="3" name="Title 2">
            <a:extLst>
              <a:ext uri="{FF2B5EF4-FFF2-40B4-BE49-F238E27FC236}">
                <a16:creationId xmlns:a16="http://schemas.microsoft.com/office/drawing/2014/main" id="{FD8BA2D5-21E1-0FE6-00B8-D58A488FF0CD}"/>
              </a:ext>
            </a:extLst>
          </p:cNvPr>
          <p:cNvSpPr>
            <a:spLocks noGrp="1"/>
          </p:cNvSpPr>
          <p:nvPr>
            <p:ph type="title"/>
          </p:nvPr>
        </p:nvSpPr>
        <p:spPr/>
        <p:txBody>
          <a:bodyPr/>
          <a:lstStyle/>
          <a:p>
            <a:r>
              <a:rPr lang="en-US"/>
              <a:t>1D FEA – Beam Elements</a:t>
            </a:r>
          </a:p>
        </p:txBody>
      </p:sp>
      <p:cxnSp>
        <p:nvCxnSpPr>
          <p:cNvPr id="84" name="Straight Connector 83">
            <a:extLst>
              <a:ext uri="{FF2B5EF4-FFF2-40B4-BE49-F238E27FC236}">
                <a16:creationId xmlns:a16="http://schemas.microsoft.com/office/drawing/2014/main" id="{9AE05DDA-2BCA-D699-F070-84013C51D24F}"/>
              </a:ext>
            </a:extLst>
          </p:cNvPr>
          <p:cNvCxnSpPr/>
          <p:nvPr/>
        </p:nvCxnSpPr>
        <p:spPr>
          <a:xfrm>
            <a:off x="434066" y="2527707"/>
            <a:ext cx="113607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A6B1C003-9209-5514-A624-576E9F7403B3}"/>
              </a:ext>
            </a:extLst>
          </p:cNvPr>
          <p:cNvGrpSpPr/>
          <p:nvPr/>
        </p:nvGrpSpPr>
        <p:grpSpPr>
          <a:xfrm>
            <a:off x="4166610" y="979372"/>
            <a:ext cx="3966687" cy="1563844"/>
            <a:chOff x="973985" y="4720561"/>
            <a:chExt cx="3966687" cy="1563844"/>
          </a:xfrm>
        </p:grpSpPr>
        <p:grpSp>
          <p:nvGrpSpPr>
            <p:cNvPr id="103" name="Group 102">
              <a:extLst>
                <a:ext uri="{FF2B5EF4-FFF2-40B4-BE49-F238E27FC236}">
                  <a16:creationId xmlns:a16="http://schemas.microsoft.com/office/drawing/2014/main" id="{F5B6D9A1-933D-E560-FA93-131CE46F791C}"/>
                </a:ext>
              </a:extLst>
            </p:cNvPr>
            <p:cNvGrpSpPr/>
            <p:nvPr/>
          </p:nvGrpSpPr>
          <p:grpSpPr>
            <a:xfrm>
              <a:off x="973985" y="4720561"/>
              <a:ext cx="3966687" cy="960207"/>
              <a:chOff x="973985" y="4720561"/>
              <a:chExt cx="3966687" cy="960207"/>
            </a:xfrm>
          </p:grpSpPr>
          <p:grpSp>
            <p:nvGrpSpPr>
              <p:cNvPr id="106" name="Group 105">
                <a:extLst>
                  <a:ext uri="{FF2B5EF4-FFF2-40B4-BE49-F238E27FC236}">
                    <a16:creationId xmlns:a16="http://schemas.microsoft.com/office/drawing/2014/main" id="{B0D76CD9-EFFF-FC54-C6F7-EDE91687404C}"/>
                  </a:ext>
                </a:extLst>
              </p:cNvPr>
              <p:cNvGrpSpPr/>
              <p:nvPr/>
            </p:nvGrpSpPr>
            <p:grpSpPr>
              <a:xfrm>
                <a:off x="1709525" y="5231509"/>
                <a:ext cx="2387964" cy="113996"/>
                <a:chOff x="6980102" y="3597273"/>
                <a:chExt cx="2387964" cy="113996"/>
              </a:xfrm>
            </p:grpSpPr>
            <p:sp>
              <p:nvSpPr>
                <p:cNvPr id="117" name="Oval 116">
                  <a:extLst>
                    <a:ext uri="{FF2B5EF4-FFF2-40B4-BE49-F238E27FC236}">
                      <a16:creationId xmlns:a16="http://schemas.microsoft.com/office/drawing/2014/main" id="{C835D59F-3214-0686-ACDE-BBA37E383422}"/>
                    </a:ext>
                  </a:extLst>
                </p:cNvPr>
                <p:cNvSpPr>
                  <a:spLocks noChangeAspect="1"/>
                </p:cNvSpPr>
                <p:nvPr/>
              </p:nvSpPr>
              <p:spPr>
                <a:xfrm>
                  <a:off x="9260066" y="3597273"/>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9371BC4D-CAA6-1854-34BD-5A5AC772DC94}"/>
                    </a:ext>
                  </a:extLst>
                </p:cNvPr>
                <p:cNvSpPr>
                  <a:spLocks noChangeAspect="1"/>
                </p:cNvSpPr>
                <p:nvPr/>
              </p:nvSpPr>
              <p:spPr>
                <a:xfrm>
                  <a:off x="6980102" y="360326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107" name="TextBox 106">
                <a:extLst>
                  <a:ext uri="{FF2B5EF4-FFF2-40B4-BE49-F238E27FC236}">
                    <a16:creationId xmlns:a16="http://schemas.microsoft.com/office/drawing/2014/main" id="{87930B3D-AF07-DEBB-42B7-FE3DB249EB3B}"/>
                  </a:ext>
                </a:extLst>
              </p:cNvPr>
              <p:cNvSpPr txBox="1"/>
              <p:nvPr/>
            </p:nvSpPr>
            <p:spPr>
              <a:xfrm>
                <a:off x="973985" y="5070994"/>
                <a:ext cx="628073" cy="369332"/>
              </a:xfrm>
              <a:prstGeom prst="rect">
                <a:avLst/>
              </a:prstGeom>
              <a:noFill/>
            </p:spPr>
            <p:txBody>
              <a:bodyPr wrap="square">
                <a:spAutoFit/>
              </a:bodyPr>
              <a:lstStyle/>
              <a:p>
                <a:r>
                  <a:rPr lang="en-US" sz="1800" b="0" i="1"/>
                  <a:t>f</a:t>
                </a:r>
                <a:r>
                  <a:rPr lang="en-US" sz="1800" b="0" i="1" baseline="-25000"/>
                  <a:t>i</a:t>
                </a:r>
                <a:endParaRPr lang="en-US" i="1"/>
              </a:p>
            </p:txBody>
          </p:sp>
          <p:cxnSp>
            <p:nvCxnSpPr>
              <p:cNvPr id="108" name="Straight Arrow Connector 107">
                <a:extLst>
                  <a:ext uri="{FF2B5EF4-FFF2-40B4-BE49-F238E27FC236}">
                    <a16:creationId xmlns:a16="http://schemas.microsoft.com/office/drawing/2014/main" id="{6E4E9669-F9B3-F402-E9F2-BA49364F39B0}"/>
                  </a:ext>
                </a:extLst>
              </p:cNvPr>
              <p:cNvCxnSpPr/>
              <p:nvPr/>
            </p:nvCxnSpPr>
            <p:spPr>
              <a:xfrm>
                <a:off x="1246909" y="528550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A2B6148C-8C38-26AC-82BA-25C707CC3114}"/>
                  </a:ext>
                </a:extLst>
              </p:cNvPr>
              <p:cNvCxnSpPr>
                <a:cxnSpLocks/>
              </p:cNvCxnSpPr>
              <p:nvPr/>
            </p:nvCxnSpPr>
            <p:spPr>
              <a:xfrm>
                <a:off x="4097489" y="528550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0" name="TextBox 109">
                <a:extLst>
                  <a:ext uri="{FF2B5EF4-FFF2-40B4-BE49-F238E27FC236}">
                    <a16:creationId xmlns:a16="http://schemas.microsoft.com/office/drawing/2014/main" id="{4CAFFB9F-815F-FE21-E8A2-4EB816F5891C}"/>
                  </a:ext>
                </a:extLst>
              </p:cNvPr>
              <p:cNvSpPr txBox="1"/>
              <p:nvPr/>
            </p:nvSpPr>
            <p:spPr>
              <a:xfrm>
                <a:off x="4515799" y="5077273"/>
                <a:ext cx="424873" cy="369332"/>
              </a:xfrm>
              <a:prstGeom prst="rect">
                <a:avLst/>
              </a:prstGeom>
              <a:noFill/>
            </p:spPr>
            <p:txBody>
              <a:bodyPr wrap="square">
                <a:spAutoFit/>
              </a:bodyPr>
              <a:lstStyle/>
              <a:p>
                <a:r>
                  <a:rPr lang="en-US" sz="1800" b="0" i="1"/>
                  <a:t>f</a:t>
                </a:r>
                <a:r>
                  <a:rPr lang="en-US" sz="1800" b="0" i="1" baseline="-25000"/>
                  <a:t>j</a:t>
                </a:r>
                <a:endParaRPr lang="en-US" i="1"/>
              </a:p>
            </p:txBody>
          </p:sp>
          <p:sp>
            <p:nvSpPr>
              <p:cNvPr id="111" name="TextBox 110">
                <a:extLst>
                  <a:ext uri="{FF2B5EF4-FFF2-40B4-BE49-F238E27FC236}">
                    <a16:creationId xmlns:a16="http://schemas.microsoft.com/office/drawing/2014/main" id="{43A8D98F-7507-6AF8-C1EE-DD0D57FD42ED}"/>
                  </a:ext>
                </a:extLst>
              </p:cNvPr>
              <p:cNvSpPr txBox="1"/>
              <p:nvPr/>
            </p:nvSpPr>
            <p:spPr>
              <a:xfrm>
                <a:off x="1668589" y="4874169"/>
                <a:ext cx="397164" cy="369332"/>
              </a:xfrm>
              <a:prstGeom prst="rect">
                <a:avLst/>
              </a:prstGeom>
              <a:noFill/>
            </p:spPr>
            <p:txBody>
              <a:bodyPr wrap="square">
                <a:spAutoFit/>
              </a:bodyPr>
              <a:lstStyle/>
              <a:p>
                <a:r>
                  <a:rPr lang="en-US" sz="1800" b="0" i="1" err="1">
                    <a:solidFill>
                      <a:schemeClr val="accent3"/>
                    </a:solidFill>
                  </a:rPr>
                  <a:t>i</a:t>
                </a:r>
                <a:endParaRPr lang="en-US" i="1">
                  <a:solidFill>
                    <a:schemeClr val="accent3"/>
                  </a:solidFill>
                </a:endParaRPr>
              </a:p>
            </p:txBody>
          </p:sp>
          <p:sp>
            <p:nvSpPr>
              <p:cNvPr id="112" name="TextBox 111">
                <a:extLst>
                  <a:ext uri="{FF2B5EF4-FFF2-40B4-BE49-F238E27FC236}">
                    <a16:creationId xmlns:a16="http://schemas.microsoft.com/office/drawing/2014/main" id="{E98EFA6A-867A-CA50-CF20-85D126358509}"/>
                  </a:ext>
                </a:extLst>
              </p:cNvPr>
              <p:cNvSpPr txBox="1"/>
              <p:nvPr/>
            </p:nvSpPr>
            <p:spPr>
              <a:xfrm>
                <a:off x="3932431" y="4854159"/>
                <a:ext cx="397164" cy="369332"/>
              </a:xfrm>
              <a:prstGeom prst="rect">
                <a:avLst/>
              </a:prstGeom>
              <a:noFill/>
            </p:spPr>
            <p:txBody>
              <a:bodyPr wrap="square">
                <a:spAutoFit/>
              </a:bodyPr>
              <a:lstStyle/>
              <a:p>
                <a:r>
                  <a:rPr lang="en-US" sz="1800" b="0" i="1">
                    <a:solidFill>
                      <a:schemeClr val="accent3"/>
                    </a:solidFill>
                  </a:rPr>
                  <a:t>j</a:t>
                </a:r>
                <a:endParaRPr lang="en-US" i="1">
                  <a:solidFill>
                    <a:schemeClr val="accent3"/>
                  </a:solidFill>
                </a:endParaRPr>
              </a:p>
            </p:txBody>
          </p:sp>
          <p:sp>
            <p:nvSpPr>
              <p:cNvPr id="113" name="TextBox 112">
                <a:extLst>
                  <a:ext uri="{FF2B5EF4-FFF2-40B4-BE49-F238E27FC236}">
                    <a16:creationId xmlns:a16="http://schemas.microsoft.com/office/drawing/2014/main" id="{458F4B63-F6E1-4AC5-69C4-0BF2F4CF6DBE}"/>
                  </a:ext>
                </a:extLst>
              </p:cNvPr>
              <p:cNvSpPr txBox="1"/>
              <p:nvPr/>
            </p:nvSpPr>
            <p:spPr>
              <a:xfrm>
                <a:off x="2611847" y="4720561"/>
                <a:ext cx="563307" cy="369332"/>
              </a:xfrm>
              <a:prstGeom prst="rect">
                <a:avLst/>
              </a:prstGeom>
              <a:noFill/>
            </p:spPr>
            <p:txBody>
              <a:bodyPr wrap="square">
                <a:spAutoFit/>
              </a:bodyPr>
              <a:lstStyle/>
              <a:p>
                <a:r>
                  <a:rPr lang="en-US" i="1"/>
                  <a:t>E, A</a:t>
                </a:r>
              </a:p>
            </p:txBody>
          </p:sp>
          <p:sp>
            <p:nvSpPr>
              <p:cNvPr id="114" name="TextBox 113">
                <a:extLst>
                  <a:ext uri="{FF2B5EF4-FFF2-40B4-BE49-F238E27FC236}">
                    <a16:creationId xmlns:a16="http://schemas.microsoft.com/office/drawing/2014/main" id="{3E6A25D9-C305-B34D-0AE2-BDC3822BBD88}"/>
                  </a:ext>
                </a:extLst>
              </p:cNvPr>
              <p:cNvSpPr txBox="1"/>
              <p:nvPr/>
            </p:nvSpPr>
            <p:spPr>
              <a:xfrm>
                <a:off x="2065753" y="5311436"/>
                <a:ext cx="609600" cy="369332"/>
              </a:xfrm>
              <a:prstGeom prst="rect">
                <a:avLst/>
              </a:prstGeom>
              <a:noFill/>
            </p:spPr>
            <p:txBody>
              <a:bodyPr wrap="square">
                <a:spAutoFit/>
              </a:bodyPr>
              <a:lstStyle/>
              <a:p>
                <a:r>
                  <a:rPr lang="en-US" sz="1800" b="0" i="1" err="1">
                    <a:solidFill>
                      <a:schemeClr val="tx2"/>
                    </a:solidFill>
                  </a:rPr>
                  <a:t>u</a:t>
                </a:r>
                <a:r>
                  <a:rPr lang="en-US" sz="1800" b="0" i="1" baseline="-25000" err="1">
                    <a:solidFill>
                      <a:schemeClr val="tx2"/>
                    </a:solidFill>
                  </a:rPr>
                  <a:t>i</a:t>
                </a:r>
                <a:endParaRPr lang="en-US" i="1">
                  <a:solidFill>
                    <a:schemeClr val="tx2"/>
                  </a:solidFill>
                </a:endParaRPr>
              </a:p>
            </p:txBody>
          </p:sp>
          <p:sp>
            <p:nvSpPr>
              <p:cNvPr id="115" name="TextBox 114">
                <a:extLst>
                  <a:ext uri="{FF2B5EF4-FFF2-40B4-BE49-F238E27FC236}">
                    <a16:creationId xmlns:a16="http://schemas.microsoft.com/office/drawing/2014/main" id="{E9C36CC7-D7BF-17DA-5A49-97D830351457}"/>
                  </a:ext>
                </a:extLst>
              </p:cNvPr>
              <p:cNvSpPr txBox="1"/>
              <p:nvPr/>
            </p:nvSpPr>
            <p:spPr>
              <a:xfrm>
                <a:off x="4219487" y="5311436"/>
                <a:ext cx="434109" cy="369332"/>
              </a:xfrm>
              <a:prstGeom prst="rect">
                <a:avLst/>
              </a:prstGeom>
              <a:noFill/>
            </p:spPr>
            <p:txBody>
              <a:bodyPr wrap="square">
                <a:spAutoFit/>
              </a:bodyPr>
              <a:lstStyle/>
              <a:p>
                <a:r>
                  <a:rPr lang="en-US" sz="1800" b="0" i="1" err="1">
                    <a:solidFill>
                      <a:schemeClr val="tx2"/>
                    </a:solidFill>
                  </a:rPr>
                  <a:t>u</a:t>
                </a:r>
                <a:r>
                  <a:rPr lang="en-US" sz="1800" b="0" i="1" baseline="-25000" err="1">
                    <a:solidFill>
                      <a:schemeClr val="tx2"/>
                    </a:solidFill>
                  </a:rPr>
                  <a:t>j</a:t>
                </a:r>
                <a:endParaRPr lang="en-US" i="1">
                  <a:solidFill>
                    <a:schemeClr val="tx2"/>
                  </a:solidFill>
                </a:endParaRPr>
              </a:p>
            </p:txBody>
          </p:sp>
        </p:grpSp>
        <p:cxnSp>
          <p:nvCxnSpPr>
            <p:cNvPr id="104" name="Straight Arrow Connector 103">
              <a:extLst>
                <a:ext uri="{FF2B5EF4-FFF2-40B4-BE49-F238E27FC236}">
                  <a16:creationId xmlns:a16="http://schemas.microsoft.com/office/drawing/2014/main" id="{FC630DD0-2902-430A-BEDD-78A004805C20}"/>
                </a:ext>
              </a:extLst>
            </p:cNvPr>
            <p:cNvCxnSpPr/>
            <p:nvPr/>
          </p:nvCxnSpPr>
          <p:spPr>
            <a:xfrm>
              <a:off x="2297756" y="6020080"/>
              <a:ext cx="119149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D49ED3A2-0F3D-5FFE-9C39-276BEF904EA0}"/>
                </a:ext>
              </a:extLst>
            </p:cNvPr>
            <p:cNvSpPr txBox="1"/>
            <p:nvPr/>
          </p:nvSpPr>
          <p:spPr>
            <a:xfrm>
              <a:off x="2761349" y="5915073"/>
              <a:ext cx="284052" cy="369332"/>
            </a:xfrm>
            <a:prstGeom prst="rect">
              <a:avLst/>
            </a:prstGeom>
            <a:noFill/>
            <a:ln>
              <a:noFill/>
            </a:ln>
          </p:spPr>
          <p:txBody>
            <a:bodyPr wrap="none" rtlCol="0">
              <a:spAutoFit/>
            </a:bodyPr>
            <a:lstStyle/>
            <a:p>
              <a:r>
                <a:rPr lang="en-US"/>
                <a:t>x</a:t>
              </a:r>
            </a:p>
          </p:txBody>
        </p:sp>
      </p:grpSp>
      <p:graphicFrame>
        <p:nvGraphicFramePr>
          <p:cNvPr id="119" name="Table 14">
            <a:extLst>
              <a:ext uri="{FF2B5EF4-FFF2-40B4-BE49-F238E27FC236}">
                <a16:creationId xmlns:a16="http://schemas.microsoft.com/office/drawing/2014/main" id="{67DC137E-6BDF-DF9E-7762-E24270666B3E}"/>
              </a:ext>
            </a:extLst>
          </p:cNvPr>
          <p:cNvGraphicFramePr>
            <a:graphicFrameLocks noGrp="1"/>
          </p:cNvGraphicFramePr>
          <p:nvPr/>
        </p:nvGraphicFramePr>
        <p:xfrm>
          <a:off x="447288" y="896320"/>
          <a:ext cx="3355389" cy="972000"/>
        </p:xfrm>
        <a:graphic>
          <a:graphicData uri="http://schemas.openxmlformats.org/drawingml/2006/table">
            <a:tbl>
              <a:tblPr firstRow="1" bandRow="1">
                <a:tableStyleId>{073A0DAA-6AF3-43AB-8588-CEC1D06C72B9}</a:tableStyleId>
              </a:tblPr>
              <a:tblGrid>
                <a:gridCol w="2170406">
                  <a:extLst>
                    <a:ext uri="{9D8B030D-6E8A-4147-A177-3AD203B41FA5}">
                      <a16:colId xmlns:a16="http://schemas.microsoft.com/office/drawing/2014/main" val="4036484245"/>
                    </a:ext>
                  </a:extLst>
                </a:gridCol>
                <a:gridCol w="1184983">
                  <a:extLst>
                    <a:ext uri="{9D8B030D-6E8A-4147-A177-3AD203B41FA5}">
                      <a16:colId xmlns:a16="http://schemas.microsoft.com/office/drawing/2014/main" val="1970565677"/>
                    </a:ext>
                  </a:extLst>
                </a:gridCol>
              </a:tblGrid>
              <a:tr h="324000">
                <a:tc>
                  <a:txBody>
                    <a:bodyPr/>
                    <a:lstStyle/>
                    <a:p>
                      <a:r>
                        <a:rPr lang="en-US" sz="1400" b="0">
                          <a:solidFill>
                            <a:schemeClr val="tx1"/>
                          </a:solidFill>
                        </a:rPr>
                        <a:t>Nodes</a:t>
                      </a:r>
                    </a:p>
                  </a:txBody>
                  <a:tcPr>
                    <a:solidFill>
                      <a:schemeClr val="tx2">
                        <a:lumMod val="20000"/>
                        <a:lumOff val="80000"/>
                      </a:schemeClr>
                    </a:solidFill>
                  </a:tcPr>
                </a:tc>
                <a:tc>
                  <a:txBody>
                    <a:bodyPr/>
                    <a:lstStyle/>
                    <a:p>
                      <a:r>
                        <a:rPr lang="en-US" sz="1400" b="0" err="1">
                          <a:solidFill>
                            <a:schemeClr val="tx1"/>
                          </a:solidFill>
                        </a:rPr>
                        <a:t>i</a:t>
                      </a:r>
                      <a:r>
                        <a:rPr lang="en-US" sz="1400" b="0">
                          <a:solidFill>
                            <a:schemeClr val="tx1"/>
                          </a:solidFill>
                        </a:rPr>
                        <a:t>, j</a:t>
                      </a:r>
                    </a:p>
                  </a:txBody>
                  <a:tcPr>
                    <a:solidFill>
                      <a:schemeClr val="tx2">
                        <a:lumMod val="20000"/>
                        <a:lumOff val="80000"/>
                      </a:schemeClr>
                    </a:solidFill>
                  </a:tcPr>
                </a:tc>
                <a:extLst>
                  <a:ext uri="{0D108BD9-81ED-4DB2-BD59-A6C34878D82A}">
                    <a16:rowId xmlns:a16="http://schemas.microsoft.com/office/drawing/2014/main" val="1490128046"/>
                  </a:ext>
                </a:extLst>
              </a:tr>
              <a:tr h="324000">
                <a:tc>
                  <a:txBody>
                    <a:bodyPr/>
                    <a:lstStyle/>
                    <a:p>
                      <a:r>
                        <a:rPr lang="en-US" sz="1400" b="0">
                          <a:solidFill>
                            <a:schemeClr val="tx1"/>
                          </a:solidFill>
                        </a:rPr>
                        <a:t>Nodal displacements</a:t>
                      </a:r>
                    </a:p>
                  </a:txBody>
                  <a:tcPr/>
                </a:tc>
                <a:tc>
                  <a:txBody>
                    <a:bodyPr/>
                    <a:lstStyle/>
                    <a:p>
                      <a:r>
                        <a:rPr lang="en-US" sz="1400" b="0" err="1">
                          <a:solidFill>
                            <a:schemeClr val="tx1"/>
                          </a:solidFill>
                        </a:rPr>
                        <a:t>u</a:t>
                      </a:r>
                      <a:r>
                        <a:rPr lang="en-US" sz="1400" b="0" baseline="-25000" err="1">
                          <a:solidFill>
                            <a:schemeClr val="tx1"/>
                          </a:solidFill>
                        </a:rPr>
                        <a:t>i</a:t>
                      </a:r>
                      <a:r>
                        <a:rPr lang="en-US" sz="1400" b="0">
                          <a:solidFill>
                            <a:schemeClr val="tx1"/>
                          </a:solidFill>
                        </a:rPr>
                        <a:t>, </a:t>
                      </a:r>
                      <a:r>
                        <a:rPr lang="en-US" sz="1400" b="0" err="1">
                          <a:solidFill>
                            <a:schemeClr val="tx1"/>
                          </a:solidFill>
                        </a:rPr>
                        <a:t>u</a:t>
                      </a:r>
                      <a:r>
                        <a:rPr lang="en-US" sz="1400" b="0" baseline="-25000" err="1">
                          <a:solidFill>
                            <a:schemeClr val="tx1"/>
                          </a:solidFill>
                        </a:rPr>
                        <a:t>j</a:t>
                      </a:r>
                      <a:r>
                        <a:rPr lang="en-US" sz="1400" b="0">
                          <a:solidFill>
                            <a:schemeClr val="tx1"/>
                          </a:solidFill>
                        </a:rPr>
                        <a:t>    [mm]</a:t>
                      </a:r>
                    </a:p>
                  </a:txBody>
                  <a:tcPr/>
                </a:tc>
                <a:extLst>
                  <a:ext uri="{0D108BD9-81ED-4DB2-BD59-A6C34878D82A}">
                    <a16:rowId xmlns:a16="http://schemas.microsoft.com/office/drawing/2014/main" val="2449461717"/>
                  </a:ext>
                </a:extLst>
              </a:tr>
              <a:tr h="324000">
                <a:tc>
                  <a:txBody>
                    <a:bodyPr/>
                    <a:lstStyle/>
                    <a:p>
                      <a:r>
                        <a:rPr lang="en-US" sz="1400" b="0">
                          <a:solidFill>
                            <a:schemeClr val="tx1"/>
                          </a:solidFill>
                        </a:rPr>
                        <a:t>Nodal forces</a:t>
                      </a:r>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f</a:t>
                      </a:r>
                      <a:r>
                        <a:rPr lang="en-US" sz="1400" b="0" baseline="-25000">
                          <a:solidFill>
                            <a:schemeClr val="tx1"/>
                          </a:solidFill>
                        </a:rPr>
                        <a:t>i</a:t>
                      </a:r>
                      <a:r>
                        <a:rPr lang="en-US" sz="1400" b="0">
                          <a:solidFill>
                            <a:schemeClr val="tx1"/>
                          </a:solidFill>
                        </a:rPr>
                        <a:t>, f</a:t>
                      </a:r>
                      <a:r>
                        <a:rPr lang="en-US" sz="1400" b="0" baseline="-25000">
                          <a:solidFill>
                            <a:schemeClr val="tx1"/>
                          </a:solidFill>
                        </a:rPr>
                        <a:t>j</a:t>
                      </a:r>
                      <a:r>
                        <a:rPr lang="en-US" sz="1400" b="0">
                          <a:solidFill>
                            <a:schemeClr val="tx1"/>
                          </a:solidFill>
                        </a:rPr>
                        <a:t>      [N]</a:t>
                      </a:r>
                    </a:p>
                  </a:txBody>
                  <a:tcPr>
                    <a:solidFill>
                      <a:schemeClr val="tx2">
                        <a:lumMod val="20000"/>
                        <a:lumOff val="80000"/>
                      </a:schemeClr>
                    </a:solidFill>
                  </a:tcPr>
                </a:tc>
                <a:extLst>
                  <a:ext uri="{0D108BD9-81ED-4DB2-BD59-A6C34878D82A}">
                    <a16:rowId xmlns:a16="http://schemas.microsoft.com/office/drawing/2014/main" val="640302183"/>
                  </a:ext>
                </a:extLst>
              </a:tr>
            </a:tbl>
          </a:graphicData>
        </a:graphic>
      </p:graphicFrame>
      <p:sp>
        <p:nvSpPr>
          <p:cNvPr id="148" name="Text Placeholder 3">
            <a:extLst>
              <a:ext uri="{FF2B5EF4-FFF2-40B4-BE49-F238E27FC236}">
                <a16:creationId xmlns:a16="http://schemas.microsoft.com/office/drawing/2014/main" id="{E50B89DF-68B8-0760-CC0E-4EC9545358E9}"/>
              </a:ext>
            </a:extLst>
          </p:cNvPr>
          <p:cNvSpPr txBox="1">
            <a:spLocks/>
          </p:cNvSpPr>
          <p:nvPr/>
        </p:nvSpPr>
        <p:spPr>
          <a:xfrm>
            <a:off x="614594" y="3312320"/>
            <a:ext cx="5269335" cy="33683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Definition of </a:t>
            </a:r>
            <a:r>
              <a:rPr lang="en-US" sz="1800" b="1"/>
              <a:t>linear shape functions</a:t>
            </a:r>
            <a:r>
              <a:rPr lang="en-US" sz="1800"/>
              <a:t>:</a:t>
            </a:r>
            <a:endParaRPr lang="en-US" sz="1800">
              <a:effectLst/>
              <a:ea typeface="Calibri" panose="020F0502020204030204" pitchFamily="34" charset="0"/>
              <a:cs typeface="Arial" panose="020B0604020202020204" pitchFamily="34" charset="0"/>
            </a:endParaRPr>
          </a:p>
        </p:txBody>
      </p:sp>
      <p:sp>
        <p:nvSpPr>
          <p:cNvPr id="154" name="Rectangle: Rounded Corners 153">
            <a:extLst>
              <a:ext uri="{FF2B5EF4-FFF2-40B4-BE49-F238E27FC236}">
                <a16:creationId xmlns:a16="http://schemas.microsoft.com/office/drawing/2014/main" id="{D72C7F3A-B379-B0E3-00D4-1CD5ABDACAF0}"/>
              </a:ext>
            </a:extLst>
          </p:cNvPr>
          <p:cNvSpPr/>
          <p:nvPr/>
        </p:nvSpPr>
        <p:spPr>
          <a:xfrm>
            <a:off x="7743229" y="3691547"/>
            <a:ext cx="3356436" cy="10880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60" name="Right Brace 159">
            <a:extLst>
              <a:ext uri="{FF2B5EF4-FFF2-40B4-BE49-F238E27FC236}">
                <a16:creationId xmlns:a16="http://schemas.microsoft.com/office/drawing/2014/main" id="{E648EF15-394C-989A-9380-973F7E05D398}"/>
              </a:ext>
            </a:extLst>
          </p:cNvPr>
          <p:cNvSpPr/>
          <p:nvPr/>
        </p:nvSpPr>
        <p:spPr>
          <a:xfrm>
            <a:off x="7056873" y="3445530"/>
            <a:ext cx="369332" cy="2844182"/>
          </a:xfrm>
          <a:prstGeom prst="rightBrace">
            <a:avLst>
              <a:gd name="adj1" fmla="val 8333"/>
              <a:gd name="adj2" fmla="val 46323"/>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80593A04-A620-1172-3C2F-DED4865B86F4}"/>
              </a:ext>
            </a:extLst>
          </p:cNvPr>
          <p:cNvCxnSpPr>
            <a:stCxn id="118" idx="6"/>
            <a:endCxn id="117" idx="2"/>
          </p:cNvCxnSpPr>
          <p:nvPr/>
        </p:nvCxnSpPr>
        <p:spPr>
          <a:xfrm flipV="1">
            <a:off x="5010150" y="1544320"/>
            <a:ext cx="2171964" cy="599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C894345-EF01-683D-EB40-C3A51BC29B07}"/>
              </a:ext>
            </a:extLst>
          </p:cNvPr>
          <p:cNvCxnSpPr>
            <a:cxnSpLocks/>
            <a:stCxn id="117" idx="4"/>
          </p:cNvCxnSpPr>
          <p:nvPr/>
        </p:nvCxnSpPr>
        <p:spPr>
          <a:xfrm>
            <a:off x="7236114" y="1598320"/>
            <a:ext cx="0" cy="508049"/>
          </a:xfrm>
          <a:prstGeom prst="line">
            <a:avLst/>
          </a:prstGeom>
          <a:ln w="19050">
            <a:solidFill>
              <a:schemeClr val="tx1"/>
            </a:solidFill>
            <a:prstDash val="dash"/>
          </a:ln>
        </p:spPr>
        <p:style>
          <a:lnRef idx="1">
            <a:schemeClr val="dk1"/>
          </a:lnRef>
          <a:fillRef idx="0">
            <a:schemeClr val="dk1"/>
          </a:fillRef>
          <a:effectRef idx="0">
            <a:schemeClr val="dk1"/>
          </a:effectRef>
          <a:fontRef idx="minor">
            <a:schemeClr val="tx1"/>
          </a:fontRef>
        </p:style>
      </p:cxnSp>
      <p:cxnSp>
        <p:nvCxnSpPr>
          <p:cNvPr id="81" name="Straight Arrow Connector 80">
            <a:extLst>
              <a:ext uri="{FF2B5EF4-FFF2-40B4-BE49-F238E27FC236}">
                <a16:creationId xmlns:a16="http://schemas.microsoft.com/office/drawing/2014/main" id="{4BE73133-AA6D-A35F-91CC-D4DB0792B760}"/>
              </a:ext>
            </a:extLst>
          </p:cNvPr>
          <p:cNvCxnSpPr>
            <a:cxnSpLocks/>
          </p:cNvCxnSpPr>
          <p:nvPr/>
        </p:nvCxnSpPr>
        <p:spPr>
          <a:xfrm>
            <a:off x="4956150" y="1754828"/>
            <a:ext cx="21648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4876AE01-1318-C8B4-F7E7-4A3E1F99DB7D}"/>
              </a:ext>
            </a:extLst>
          </p:cNvPr>
          <p:cNvCxnSpPr>
            <a:cxnSpLocks/>
          </p:cNvCxnSpPr>
          <p:nvPr/>
        </p:nvCxnSpPr>
        <p:spPr>
          <a:xfrm>
            <a:off x="7239114" y="1752972"/>
            <a:ext cx="21648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ACDB635-2D8D-C82F-34E6-040ECEDF52E2}"/>
              </a:ext>
            </a:extLst>
          </p:cNvPr>
          <p:cNvCxnSpPr/>
          <p:nvPr/>
        </p:nvCxnSpPr>
        <p:spPr>
          <a:xfrm>
            <a:off x="4980204" y="2012443"/>
            <a:ext cx="2219905"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87" name="TextBox 86">
            <a:extLst>
              <a:ext uri="{FF2B5EF4-FFF2-40B4-BE49-F238E27FC236}">
                <a16:creationId xmlns:a16="http://schemas.microsoft.com/office/drawing/2014/main" id="{FA79A584-B604-7BE4-6E14-3C5090CBF60D}"/>
              </a:ext>
            </a:extLst>
          </p:cNvPr>
          <p:cNvSpPr txBox="1"/>
          <p:nvPr/>
        </p:nvSpPr>
        <p:spPr>
          <a:xfrm>
            <a:off x="5971619" y="1695090"/>
            <a:ext cx="249026" cy="369332"/>
          </a:xfrm>
          <a:prstGeom prst="rect">
            <a:avLst/>
          </a:prstGeom>
          <a:noFill/>
        </p:spPr>
        <p:txBody>
          <a:bodyPr wrap="square">
            <a:spAutoFit/>
          </a:bodyPr>
          <a:lstStyle/>
          <a:p>
            <a:r>
              <a:rPr lang="en-US" i="1"/>
              <a:t>L</a:t>
            </a:r>
          </a:p>
        </p:txBody>
      </p:sp>
      <p:graphicFrame>
        <p:nvGraphicFramePr>
          <p:cNvPr id="89" name="Table 14">
            <a:extLst>
              <a:ext uri="{FF2B5EF4-FFF2-40B4-BE49-F238E27FC236}">
                <a16:creationId xmlns:a16="http://schemas.microsoft.com/office/drawing/2014/main" id="{2E5E2833-69BF-DE88-C2C4-1A7D97ADC0B8}"/>
              </a:ext>
            </a:extLst>
          </p:cNvPr>
          <p:cNvGraphicFramePr>
            <a:graphicFrameLocks noGrp="1"/>
          </p:cNvGraphicFramePr>
          <p:nvPr/>
        </p:nvGraphicFramePr>
        <p:xfrm>
          <a:off x="8443803" y="886997"/>
          <a:ext cx="3355389" cy="1166160"/>
        </p:xfrm>
        <a:graphic>
          <a:graphicData uri="http://schemas.openxmlformats.org/drawingml/2006/table">
            <a:tbl>
              <a:tblPr firstRow="1" bandRow="1">
                <a:tableStyleId>{073A0DAA-6AF3-43AB-8588-CEC1D06C72B9}</a:tableStyleId>
              </a:tblPr>
              <a:tblGrid>
                <a:gridCol w="2018009">
                  <a:extLst>
                    <a:ext uri="{9D8B030D-6E8A-4147-A177-3AD203B41FA5}">
                      <a16:colId xmlns:a16="http://schemas.microsoft.com/office/drawing/2014/main" val="4036484245"/>
                    </a:ext>
                  </a:extLst>
                </a:gridCol>
                <a:gridCol w="1337380">
                  <a:extLst>
                    <a:ext uri="{9D8B030D-6E8A-4147-A177-3AD203B41FA5}">
                      <a16:colId xmlns:a16="http://schemas.microsoft.com/office/drawing/2014/main" val="1970565677"/>
                    </a:ext>
                  </a:extLst>
                </a:gridCol>
              </a:tblGrid>
              <a:tr h="324000">
                <a:tc>
                  <a:txBody>
                    <a:bodyPr/>
                    <a:lstStyle/>
                    <a:p>
                      <a:r>
                        <a:rPr lang="en-US" sz="1400" b="0">
                          <a:solidFill>
                            <a:schemeClr val="tx1"/>
                          </a:solidFill>
                        </a:rPr>
                        <a:t>Stiffness (Young’s modulus)</a:t>
                      </a:r>
                    </a:p>
                  </a:txBody>
                  <a:tcPr>
                    <a:solidFill>
                      <a:schemeClr val="tx2">
                        <a:lumMod val="20000"/>
                        <a:lumOff val="80000"/>
                      </a:schemeClr>
                    </a:solidFill>
                  </a:tcPr>
                </a:tc>
                <a:tc>
                  <a:txBody>
                    <a:bodyPr/>
                    <a:lstStyle/>
                    <a:p>
                      <a:r>
                        <a:rPr lang="en-US" sz="1400" b="0">
                          <a:solidFill>
                            <a:schemeClr val="tx1"/>
                          </a:solidFill>
                        </a:rPr>
                        <a:t>E          [N/mm</a:t>
                      </a:r>
                      <a:r>
                        <a:rPr lang="en-US" sz="1400" b="0" baseline="30000">
                          <a:solidFill>
                            <a:schemeClr val="tx1"/>
                          </a:solidFill>
                        </a:rPr>
                        <a:t>2</a:t>
                      </a:r>
                      <a:r>
                        <a:rPr lang="en-US" sz="1400" b="0">
                          <a:solidFill>
                            <a:schemeClr val="tx1"/>
                          </a:solidFill>
                        </a:rPr>
                        <a:t>]</a:t>
                      </a:r>
                    </a:p>
                  </a:txBody>
                  <a:tcPr>
                    <a:solidFill>
                      <a:schemeClr val="tx2">
                        <a:lumMod val="20000"/>
                        <a:lumOff val="80000"/>
                      </a:schemeClr>
                    </a:solidFill>
                  </a:tcPr>
                </a:tc>
                <a:extLst>
                  <a:ext uri="{0D108BD9-81ED-4DB2-BD59-A6C34878D82A}">
                    <a16:rowId xmlns:a16="http://schemas.microsoft.com/office/drawing/2014/main" val="1490128046"/>
                  </a:ext>
                </a:extLst>
              </a:tr>
              <a:tr h="324000">
                <a:tc>
                  <a:txBody>
                    <a:bodyPr/>
                    <a:lstStyle/>
                    <a:p>
                      <a:r>
                        <a:rPr lang="en-US" sz="1400" b="0">
                          <a:solidFill>
                            <a:schemeClr val="tx1"/>
                          </a:solidFill>
                        </a:rPr>
                        <a:t>Cross-section area</a:t>
                      </a:r>
                    </a:p>
                  </a:txBody>
                  <a:tcPr/>
                </a:tc>
                <a:tc>
                  <a:txBody>
                    <a:bodyPr/>
                    <a:lstStyle/>
                    <a:p>
                      <a:r>
                        <a:rPr lang="en-US" sz="1400" b="0">
                          <a:solidFill>
                            <a:schemeClr val="tx1"/>
                          </a:solidFill>
                        </a:rPr>
                        <a:t>A          [mm</a:t>
                      </a:r>
                      <a:r>
                        <a:rPr lang="en-US" sz="1400" b="0" baseline="30000">
                          <a:solidFill>
                            <a:schemeClr val="tx1"/>
                          </a:solidFill>
                        </a:rPr>
                        <a:t>2</a:t>
                      </a:r>
                      <a:r>
                        <a:rPr lang="en-US" sz="1400" b="0">
                          <a:solidFill>
                            <a:schemeClr val="tx1"/>
                          </a:solidFill>
                        </a:rPr>
                        <a:t>]</a:t>
                      </a:r>
                    </a:p>
                  </a:txBody>
                  <a:tcPr/>
                </a:tc>
                <a:extLst>
                  <a:ext uri="{0D108BD9-81ED-4DB2-BD59-A6C34878D82A}">
                    <a16:rowId xmlns:a16="http://schemas.microsoft.com/office/drawing/2014/main" val="2449461717"/>
                  </a:ext>
                </a:extLst>
              </a:tr>
              <a:tr h="324000">
                <a:tc>
                  <a:txBody>
                    <a:bodyPr/>
                    <a:lstStyle/>
                    <a:p>
                      <a:r>
                        <a:rPr lang="en-US" sz="1400" b="0">
                          <a:solidFill>
                            <a:schemeClr val="tx1"/>
                          </a:solidFill>
                        </a:rPr>
                        <a:t>Bar length</a:t>
                      </a:r>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L           [mm]</a:t>
                      </a:r>
                    </a:p>
                  </a:txBody>
                  <a:tcPr>
                    <a:solidFill>
                      <a:schemeClr val="tx2">
                        <a:lumMod val="20000"/>
                        <a:lumOff val="80000"/>
                      </a:schemeClr>
                    </a:solidFill>
                  </a:tcPr>
                </a:tc>
                <a:extLst>
                  <a:ext uri="{0D108BD9-81ED-4DB2-BD59-A6C34878D82A}">
                    <a16:rowId xmlns:a16="http://schemas.microsoft.com/office/drawing/2014/main" val="640302183"/>
                  </a:ext>
                </a:extLst>
              </a:tr>
            </a:tbl>
          </a:graphicData>
        </a:graphic>
      </p:graphicFrame>
      <p:sp>
        <p:nvSpPr>
          <p:cNvPr id="100" name="TextBox 99">
            <a:extLst>
              <a:ext uri="{FF2B5EF4-FFF2-40B4-BE49-F238E27FC236}">
                <a16:creationId xmlns:a16="http://schemas.microsoft.com/office/drawing/2014/main" id="{08C3E69C-6C18-B1F4-C316-A93F342DA788}"/>
              </a:ext>
            </a:extLst>
          </p:cNvPr>
          <p:cNvSpPr txBox="1"/>
          <p:nvPr/>
        </p:nvSpPr>
        <p:spPr>
          <a:xfrm>
            <a:off x="4637872" y="2581490"/>
            <a:ext cx="3241080" cy="369332"/>
          </a:xfrm>
          <a:prstGeom prst="rect">
            <a:avLst/>
          </a:prstGeom>
          <a:noFill/>
        </p:spPr>
        <p:txBody>
          <a:bodyPr wrap="none" rtlCol="0">
            <a:spAutoFit/>
          </a:bodyPr>
          <a:lstStyle/>
          <a:p>
            <a:r>
              <a:rPr lang="en-US" u="sng"/>
              <a:t>1D Elasticity and Stiffness Matrix</a:t>
            </a:r>
          </a:p>
        </p:txBody>
      </p:sp>
      <p:sp>
        <p:nvSpPr>
          <p:cNvPr id="101" name="TextBox 100">
            <a:extLst>
              <a:ext uri="{FF2B5EF4-FFF2-40B4-BE49-F238E27FC236}">
                <a16:creationId xmlns:a16="http://schemas.microsoft.com/office/drawing/2014/main" id="{3C6D44C2-38CF-8D6F-6241-8DA7763CC7B4}"/>
              </a:ext>
            </a:extLst>
          </p:cNvPr>
          <p:cNvSpPr txBox="1"/>
          <p:nvPr/>
        </p:nvSpPr>
        <p:spPr>
          <a:xfrm>
            <a:off x="5382065" y="2968099"/>
            <a:ext cx="1643976" cy="338554"/>
          </a:xfrm>
          <a:prstGeom prst="rect">
            <a:avLst/>
          </a:prstGeom>
          <a:noFill/>
        </p:spPr>
        <p:txBody>
          <a:bodyPr wrap="none" rtlCol="0">
            <a:spAutoFit/>
          </a:bodyPr>
          <a:lstStyle/>
          <a:p>
            <a:r>
              <a:rPr lang="en-US" sz="1600" b="1" i="1">
                <a:solidFill>
                  <a:schemeClr val="accent1"/>
                </a:solidFill>
              </a:rPr>
              <a:t>Energy Approach</a:t>
            </a:r>
          </a:p>
        </p:txBody>
      </p:sp>
      <mc:AlternateContent xmlns:mc="http://schemas.openxmlformats.org/markup-compatibility/2006" xmlns:a14="http://schemas.microsoft.com/office/drawing/2010/main">
        <mc:Choice Requires="a14">
          <p:sp>
            <p:nvSpPr>
              <p:cNvPr id="62" name="TextBox 61">
                <a:extLst>
                  <a:ext uri="{FF2B5EF4-FFF2-40B4-BE49-F238E27FC236}">
                    <a16:creationId xmlns:a16="http://schemas.microsoft.com/office/drawing/2014/main" id="{CEC7C25E-B235-17CD-A095-DC9D6F3DC78D}"/>
                  </a:ext>
                </a:extLst>
              </p:cNvPr>
              <p:cNvSpPr txBox="1"/>
              <p:nvPr/>
            </p:nvSpPr>
            <p:spPr>
              <a:xfrm>
                <a:off x="574053" y="3831465"/>
                <a:ext cx="2743200" cy="3583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𝑁</m:t>
                          </m:r>
                        </m:e>
                        <m:sub>
                          <m:r>
                            <a:rPr lang="en-US" sz="1600" i="1">
                              <a:solidFill>
                                <a:schemeClr val="tx1"/>
                              </a:solidFill>
                              <a:latin typeface="Cambria Math" panose="02040503050406030204" pitchFamily="18" charset="0"/>
                            </a:rPr>
                            <m:t>𝑖</m:t>
                          </m:r>
                        </m:sub>
                      </m:sSub>
                      <m:d>
                        <m:dPr>
                          <m:ctrlPr>
                            <a:rPr lang="en-US" sz="1600" i="1">
                              <a:solidFill>
                                <a:schemeClr val="tx1"/>
                              </a:solidFill>
                              <a:latin typeface="Cambria Math" panose="02040503050406030204" pitchFamily="18" charset="0"/>
                            </a:rPr>
                          </m:ctrlPr>
                        </m:dPr>
                        <m:e>
                          <m:r>
                            <a:rPr lang="en-US" sz="1600" i="1">
                              <a:solidFill>
                                <a:schemeClr val="tx1"/>
                              </a:solidFill>
                              <a:latin typeface="Cambria Math" panose="02040503050406030204" pitchFamily="18" charset="0"/>
                            </a:rPr>
                            <m:t>𝜉</m:t>
                          </m:r>
                        </m:e>
                      </m:d>
                      <m:r>
                        <a:rPr lang="en-US" sz="1600" i="0">
                          <a:solidFill>
                            <a:schemeClr val="tx1"/>
                          </a:solidFill>
                          <a:latin typeface="Cambria Math" panose="02040503050406030204" pitchFamily="18" charset="0"/>
                        </a:rPr>
                        <m:t>=1−</m:t>
                      </m:r>
                      <m:r>
                        <a:rPr lang="en-US" sz="1600" i="1">
                          <a:solidFill>
                            <a:schemeClr val="tx1"/>
                          </a:solidFill>
                          <a:latin typeface="Cambria Math" panose="02040503050406030204" pitchFamily="18" charset="0"/>
                        </a:rPr>
                        <m:t>𝜉</m:t>
                      </m:r>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𝑁</m:t>
                          </m:r>
                        </m:e>
                        <m:sub>
                          <m:r>
                            <a:rPr lang="en-US" sz="1600" i="1">
                              <a:solidFill>
                                <a:schemeClr val="tx1"/>
                              </a:solidFill>
                              <a:latin typeface="Cambria Math" panose="02040503050406030204" pitchFamily="18" charset="0"/>
                            </a:rPr>
                            <m:t>𝑗</m:t>
                          </m:r>
                        </m:sub>
                      </m:sSub>
                      <m:d>
                        <m:dPr>
                          <m:ctrlPr>
                            <a:rPr lang="en-US" sz="1600" i="1">
                              <a:solidFill>
                                <a:schemeClr val="tx1"/>
                              </a:solidFill>
                              <a:latin typeface="Cambria Math" panose="02040503050406030204" pitchFamily="18" charset="0"/>
                            </a:rPr>
                          </m:ctrlPr>
                        </m:dPr>
                        <m:e>
                          <m:r>
                            <a:rPr lang="en-US" sz="1600" i="1">
                              <a:solidFill>
                                <a:schemeClr val="tx1"/>
                              </a:solidFill>
                              <a:latin typeface="Cambria Math" panose="02040503050406030204" pitchFamily="18" charset="0"/>
                            </a:rPr>
                            <m:t>𝜉</m:t>
                          </m:r>
                        </m:e>
                      </m:d>
                      <m:r>
                        <a:rPr lang="en-US" sz="1600" i="0">
                          <a:solidFill>
                            <a:schemeClr val="tx1"/>
                          </a:solidFill>
                          <a:latin typeface="Cambria Math" panose="02040503050406030204" pitchFamily="18" charset="0"/>
                        </a:rPr>
                        <m:t>=</m:t>
                      </m:r>
                      <m:r>
                        <a:rPr lang="en-US" sz="1600" i="1">
                          <a:solidFill>
                            <a:schemeClr val="tx1"/>
                          </a:solidFill>
                          <a:latin typeface="Cambria Math" panose="02040503050406030204" pitchFamily="18" charset="0"/>
                        </a:rPr>
                        <m:t>𝜉</m:t>
                      </m:r>
                    </m:oMath>
                  </m:oMathPara>
                </a14:m>
                <a:endParaRPr lang="en-US" sz="1600">
                  <a:solidFill>
                    <a:schemeClr val="tx1"/>
                  </a:solidFill>
                </a:endParaRPr>
              </a:p>
            </p:txBody>
          </p:sp>
        </mc:Choice>
        <mc:Fallback xmlns="">
          <p:sp>
            <p:nvSpPr>
              <p:cNvPr id="62" name="TextBox 61">
                <a:extLst>
                  <a:ext uri="{FF2B5EF4-FFF2-40B4-BE49-F238E27FC236}">
                    <a16:creationId xmlns:a16="http://schemas.microsoft.com/office/drawing/2014/main" id="{CEC7C25E-B235-17CD-A095-DC9D6F3DC78D}"/>
                  </a:ext>
                </a:extLst>
              </p:cNvPr>
              <p:cNvSpPr txBox="1">
                <a:spLocks noRot="1" noChangeAspect="1" noMove="1" noResize="1" noEditPoints="1" noAdjustHandles="1" noChangeArrowheads="1" noChangeShapeType="1" noTextEdit="1"/>
              </p:cNvSpPr>
              <p:nvPr/>
            </p:nvSpPr>
            <p:spPr>
              <a:xfrm>
                <a:off x="574053" y="3831465"/>
                <a:ext cx="2743200" cy="358368"/>
              </a:xfrm>
              <a:prstGeom prst="rect">
                <a:avLst/>
              </a:prstGeom>
              <a:blipFill>
                <a:blip r:embed="rId3"/>
                <a:stretch>
                  <a:fillRect b="-86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4" name="TextBox 63">
                <a:extLst>
                  <a:ext uri="{FF2B5EF4-FFF2-40B4-BE49-F238E27FC236}">
                    <a16:creationId xmlns:a16="http://schemas.microsoft.com/office/drawing/2014/main" id="{9B8F5FAE-9956-ACD2-E4FB-9AF6E741E64B}"/>
                  </a:ext>
                </a:extLst>
              </p:cNvPr>
              <p:cNvSpPr txBox="1"/>
              <p:nvPr/>
            </p:nvSpPr>
            <p:spPr>
              <a:xfrm>
                <a:off x="4088835" y="3754153"/>
                <a:ext cx="1932204" cy="51244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smtClean="0">
                          <a:solidFill>
                            <a:schemeClr val="tx1"/>
                          </a:solidFill>
                          <a:latin typeface="Cambria Math" panose="02040503050406030204" pitchFamily="18" charset="0"/>
                        </a:rPr>
                        <m:t>𝜉</m:t>
                      </m:r>
                      <m:r>
                        <a:rPr lang="en-US" sz="1600" i="0">
                          <a:solidFill>
                            <a:schemeClr val="tx1"/>
                          </a:solidFill>
                          <a:latin typeface="Cambria Math" panose="02040503050406030204" pitchFamily="18" charset="0"/>
                        </a:rPr>
                        <m:t>=</m:t>
                      </m:r>
                      <m:f>
                        <m:fPr>
                          <m:ctrlPr>
                            <a:rPr lang="en-US" sz="1600" i="1">
                              <a:solidFill>
                                <a:schemeClr val="tx1"/>
                              </a:solidFill>
                              <a:latin typeface="Cambria Math" panose="02040503050406030204" pitchFamily="18" charset="0"/>
                            </a:rPr>
                          </m:ctrlPr>
                        </m:fPr>
                        <m:num>
                          <m:r>
                            <a:rPr lang="en-US" sz="1600" i="1">
                              <a:solidFill>
                                <a:schemeClr val="tx1"/>
                              </a:solidFill>
                              <a:latin typeface="Cambria Math" panose="02040503050406030204" pitchFamily="18" charset="0"/>
                            </a:rPr>
                            <m:t>𝑥</m:t>
                          </m:r>
                        </m:num>
                        <m:den>
                          <m:r>
                            <a:rPr lang="en-US" sz="1600" i="1">
                              <a:solidFill>
                                <a:schemeClr val="tx1"/>
                              </a:solidFill>
                              <a:latin typeface="Cambria Math" panose="02040503050406030204" pitchFamily="18" charset="0"/>
                            </a:rPr>
                            <m:t>𝐿</m:t>
                          </m:r>
                        </m:den>
                      </m:f>
                      <m:r>
                        <a:rPr lang="en-US" sz="1600" i="0">
                          <a:solidFill>
                            <a:schemeClr val="tx1"/>
                          </a:solidFill>
                          <a:latin typeface="Cambria Math" panose="02040503050406030204" pitchFamily="18" charset="0"/>
                        </a:rPr>
                        <m:t>,0≤</m:t>
                      </m:r>
                      <m:r>
                        <a:rPr lang="en-US" sz="1600" i="1">
                          <a:solidFill>
                            <a:schemeClr val="tx1"/>
                          </a:solidFill>
                          <a:latin typeface="Cambria Math" panose="02040503050406030204" pitchFamily="18" charset="0"/>
                        </a:rPr>
                        <m:t>𝜉</m:t>
                      </m:r>
                      <m:r>
                        <a:rPr lang="en-US" sz="1600" i="0">
                          <a:solidFill>
                            <a:schemeClr val="tx1"/>
                          </a:solidFill>
                          <a:latin typeface="Cambria Math" panose="02040503050406030204" pitchFamily="18" charset="0"/>
                        </a:rPr>
                        <m:t>≤1</m:t>
                      </m:r>
                    </m:oMath>
                  </m:oMathPara>
                </a14:m>
                <a:endParaRPr lang="en-US" sz="1600">
                  <a:solidFill>
                    <a:schemeClr val="tx1"/>
                  </a:solidFill>
                </a:endParaRPr>
              </a:p>
            </p:txBody>
          </p:sp>
        </mc:Choice>
        <mc:Fallback xmlns="">
          <p:sp>
            <p:nvSpPr>
              <p:cNvPr id="64" name="TextBox 63">
                <a:extLst>
                  <a:ext uri="{FF2B5EF4-FFF2-40B4-BE49-F238E27FC236}">
                    <a16:creationId xmlns:a16="http://schemas.microsoft.com/office/drawing/2014/main" id="{9B8F5FAE-9956-ACD2-E4FB-9AF6E741E64B}"/>
                  </a:ext>
                </a:extLst>
              </p:cNvPr>
              <p:cNvSpPr txBox="1">
                <a:spLocks noRot="1" noChangeAspect="1" noMove="1" noResize="1" noEditPoints="1" noAdjustHandles="1" noChangeArrowheads="1" noChangeShapeType="1" noTextEdit="1"/>
              </p:cNvSpPr>
              <p:nvPr/>
            </p:nvSpPr>
            <p:spPr>
              <a:xfrm>
                <a:off x="4088835" y="3754153"/>
                <a:ext cx="1932204" cy="512448"/>
              </a:xfrm>
              <a:prstGeom prst="rect">
                <a:avLst/>
              </a:prstGeom>
              <a:blipFill>
                <a:blip r:embed="rId4"/>
                <a:stretch>
                  <a:fillRect b="-3571"/>
                </a:stretch>
              </a:blipFill>
            </p:spPr>
            <p:txBody>
              <a:bodyPr/>
              <a:lstStyle/>
              <a:p>
                <a:r>
                  <a:rPr lang="en-US">
                    <a:noFill/>
                  </a:rPr>
                  <a:t> </a:t>
                </a:r>
              </a:p>
            </p:txBody>
          </p:sp>
        </mc:Fallback>
      </mc:AlternateContent>
      <p:sp>
        <p:nvSpPr>
          <p:cNvPr id="65" name="TextBox 64">
            <a:extLst>
              <a:ext uri="{FF2B5EF4-FFF2-40B4-BE49-F238E27FC236}">
                <a16:creationId xmlns:a16="http://schemas.microsoft.com/office/drawing/2014/main" id="{8A449E00-E600-6655-6B18-A52241F8C969}"/>
              </a:ext>
            </a:extLst>
          </p:cNvPr>
          <p:cNvSpPr txBox="1"/>
          <p:nvPr/>
        </p:nvSpPr>
        <p:spPr>
          <a:xfrm>
            <a:off x="3443197" y="3856489"/>
            <a:ext cx="519694" cy="307777"/>
          </a:xfrm>
          <a:prstGeom prst="rect">
            <a:avLst/>
          </a:prstGeom>
          <a:noFill/>
        </p:spPr>
        <p:txBody>
          <a:bodyPr wrap="none" rtlCol="0">
            <a:spAutoFit/>
          </a:bodyPr>
          <a:lstStyle/>
          <a:p>
            <a:r>
              <a:rPr lang="en-US" sz="1400" b="1" i="1"/>
              <a:t>with</a:t>
            </a:r>
          </a:p>
        </p:txBody>
      </p:sp>
      <p:cxnSp>
        <p:nvCxnSpPr>
          <p:cNvPr id="9" name="Straight Arrow Connector 8">
            <a:extLst>
              <a:ext uri="{FF2B5EF4-FFF2-40B4-BE49-F238E27FC236}">
                <a16:creationId xmlns:a16="http://schemas.microsoft.com/office/drawing/2014/main" id="{C56ABD03-E1C4-C961-C63B-D1EB72B088FB}"/>
              </a:ext>
            </a:extLst>
          </p:cNvPr>
          <p:cNvCxnSpPr/>
          <p:nvPr/>
        </p:nvCxnSpPr>
        <p:spPr>
          <a:xfrm>
            <a:off x="779929" y="5175671"/>
            <a:ext cx="235771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5FD9DBA3-FE24-AD2C-5E1F-079061331B51}"/>
              </a:ext>
            </a:extLst>
          </p:cNvPr>
          <p:cNvCxnSpPr/>
          <p:nvPr/>
        </p:nvCxnSpPr>
        <p:spPr>
          <a:xfrm>
            <a:off x="3962891" y="5175671"/>
            <a:ext cx="235771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0" name="TextBox 69">
                <a:extLst>
                  <a:ext uri="{FF2B5EF4-FFF2-40B4-BE49-F238E27FC236}">
                    <a16:creationId xmlns:a16="http://schemas.microsoft.com/office/drawing/2014/main" id="{2BBB7EA0-B5F4-A65A-5D64-A6254BC779CB}"/>
                  </a:ext>
                </a:extLst>
              </p:cNvPr>
              <p:cNvSpPr txBox="1"/>
              <p:nvPr/>
            </p:nvSpPr>
            <p:spPr>
              <a:xfrm>
                <a:off x="2841811" y="5185151"/>
                <a:ext cx="59167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800" i="1" smtClean="0">
                          <a:solidFill>
                            <a:schemeClr val="tx1"/>
                          </a:solidFill>
                          <a:latin typeface="Cambria Math" panose="02040503050406030204" pitchFamily="18" charset="0"/>
                        </a:rPr>
                        <m:t>𝜉</m:t>
                      </m:r>
                    </m:oMath>
                  </m:oMathPara>
                </a14:m>
                <a:endParaRPr lang="en-US"/>
              </a:p>
            </p:txBody>
          </p:sp>
        </mc:Choice>
        <mc:Fallback xmlns="">
          <p:sp>
            <p:nvSpPr>
              <p:cNvPr id="70" name="TextBox 69">
                <a:extLst>
                  <a:ext uri="{FF2B5EF4-FFF2-40B4-BE49-F238E27FC236}">
                    <a16:creationId xmlns:a16="http://schemas.microsoft.com/office/drawing/2014/main" id="{2BBB7EA0-B5F4-A65A-5D64-A6254BC779CB}"/>
                  </a:ext>
                </a:extLst>
              </p:cNvPr>
              <p:cNvSpPr txBox="1">
                <a:spLocks noRot="1" noChangeAspect="1" noMove="1" noResize="1" noEditPoints="1" noAdjustHandles="1" noChangeArrowheads="1" noChangeShapeType="1" noTextEdit="1"/>
              </p:cNvSpPr>
              <p:nvPr/>
            </p:nvSpPr>
            <p:spPr>
              <a:xfrm>
                <a:off x="2841811" y="5185151"/>
                <a:ext cx="591671" cy="369332"/>
              </a:xfrm>
              <a:prstGeom prst="rect">
                <a:avLst/>
              </a:prstGeom>
              <a:blipFill>
                <a:blip r:embed="rId5"/>
                <a:stretch>
                  <a:fillRect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TextBox 70">
                <a:extLst>
                  <a:ext uri="{FF2B5EF4-FFF2-40B4-BE49-F238E27FC236}">
                    <a16:creationId xmlns:a16="http://schemas.microsoft.com/office/drawing/2014/main" id="{B2D02333-11D3-02DA-A3AC-FD3924DE5118}"/>
                  </a:ext>
                </a:extLst>
              </p:cNvPr>
              <p:cNvSpPr txBox="1"/>
              <p:nvPr/>
            </p:nvSpPr>
            <p:spPr>
              <a:xfrm>
                <a:off x="6043177" y="5175671"/>
                <a:ext cx="59167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800" i="1" smtClean="0">
                          <a:solidFill>
                            <a:schemeClr val="tx1"/>
                          </a:solidFill>
                          <a:latin typeface="Cambria Math" panose="02040503050406030204" pitchFamily="18" charset="0"/>
                        </a:rPr>
                        <m:t>𝜉</m:t>
                      </m:r>
                    </m:oMath>
                  </m:oMathPara>
                </a14:m>
                <a:endParaRPr lang="en-US"/>
              </a:p>
            </p:txBody>
          </p:sp>
        </mc:Choice>
        <mc:Fallback xmlns="">
          <p:sp>
            <p:nvSpPr>
              <p:cNvPr id="71" name="TextBox 70">
                <a:extLst>
                  <a:ext uri="{FF2B5EF4-FFF2-40B4-BE49-F238E27FC236}">
                    <a16:creationId xmlns:a16="http://schemas.microsoft.com/office/drawing/2014/main" id="{B2D02333-11D3-02DA-A3AC-FD3924DE5118}"/>
                  </a:ext>
                </a:extLst>
              </p:cNvPr>
              <p:cNvSpPr txBox="1">
                <a:spLocks noRot="1" noChangeAspect="1" noMove="1" noResize="1" noEditPoints="1" noAdjustHandles="1" noChangeArrowheads="1" noChangeShapeType="1" noTextEdit="1"/>
              </p:cNvSpPr>
              <p:nvPr/>
            </p:nvSpPr>
            <p:spPr>
              <a:xfrm>
                <a:off x="6043177" y="5175671"/>
                <a:ext cx="591671" cy="369332"/>
              </a:xfrm>
              <a:prstGeom prst="rect">
                <a:avLst/>
              </a:prstGeom>
              <a:blipFill>
                <a:blip r:embed="rId6"/>
                <a:stretch>
                  <a:fillRect b="-13115"/>
                </a:stretch>
              </a:blipFill>
            </p:spPr>
            <p:txBody>
              <a:bodyPr/>
              <a:lstStyle/>
              <a:p>
                <a:r>
                  <a:rPr lang="en-US">
                    <a:noFill/>
                  </a:rPr>
                  <a:t> </a:t>
                </a:r>
              </a:p>
            </p:txBody>
          </p:sp>
        </mc:Fallback>
      </mc:AlternateContent>
      <p:sp>
        <p:nvSpPr>
          <p:cNvPr id="72" name="Oval 71">
            <a:extLst>
              <a:ext uri="{FF2B5EF4-FFF2-40B4-BE49-F238E27FC236}">
                <a16:creationId xmlns:a16="http://schemas.microsoft.com/office/drawing/2014/main" id="{61BEA331-62EA-699C-02EE-CD3820D4AF1F}"/>
              </a:ext>
            </a:extLst>
          </p:cNvPr>
          <p:cNvSpPr>
            <a:spLocks noChangeAspect="1"/>
          </p:cNvSpPr>
          <p:nvPr/>
        </p:nvSpPr>
        <p:spPr>
          <a:xfrm>
            <a:off x="1038335" y="5109792"/>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20D0B233-7AD1-0F16-ACCD-A81BFE39C05F}"/>
              </a:ext>
            </a:extLst>
          </p:cNvPr>
          <p:cNvSpPr>
            <a:spLocks noChangeAspect="1"/>
          </p:cNvSpPr>
          <p:nvPr/>
        </p:nvSpPr>
        <p:spPr>
          <a:xfrm>
            <a:off x="4204726" y="5109792"/>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280C0FC1-A2AD-7857-1D4E-D30FC88F5249}"/>
              </a:ext>
            </a:extLst>
          </p:cNvPr>
          <p:cNvSpPr>
            <a:spLocks noChangeAspect="1"/>
          </p:cNvSpPr>
          <p:nvPr/>
        </p:nvSpPr>
        <p:spPr>
          <a:xfrm>
            <a:off x="2536818" y="5109792"/>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EBCE7FB1-F224-77A2-6A88-F24B10FF0ECC}"/>
              </a:ext>
            </a:extLst>
          </p:cNvPr>
          <p:cNvSpPr>
            <a:spLocks noChangeAspect="1"/>
          </p:cNvSpPr>
          <p:nvPr/>
        </p:nvSpPr>
        <p:spPr>
          <a:xfrm>
            <a:off x="5693342" y="5109792"/>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65826B8E-B138-5A1F-5143-F863BBA7E6EC}"/>
              </a:ext>
            </a:extLst>
          </p:cNvPr>
          <p:cNvSpPr txBox="1"/>
          <p:nvPr/>
        </p:nvSpPr>
        <p:spPr>
          <a:xfrm>
            <a:off x="974722" y="5175671"/>
            <a:ext cx="397164" cy="369332"/>
          </a:xfrm>
          <a:prstGeom prst="rect">
            <a:avLst/>
          </a:prstGeom>
          <a:noFill/>
        </p:spPr>
        <p:txBody>
          <a:bodyPr wrap="square">
            <a:spAutoFit/>
          </a:bodyPr>
          <a:lstStyle/>
          <a:p>
            <a:r>
              <a:rPr lang="en-US" sz="1800" b="0" i="1" err="1">
                <a:solidFill>
                  <a:schemeClr val="accent3"/>
                </a:solidFill>
              </a:rPr>
              <a:t>i</a:t>
            </a:r>
            <a:endParaRPr lang="en-US" i="1">
              <a:solidFill>
                <a:schemeClr val="accent3"/>
              </a:solidFill>
            </a:endParaRPr>
          </a:p>
        </p:txBody>
      </p:sp>
      <p:sp>
        <p:nvSpPr>
          <p:cNvPr id="80" name="TextBox 79">
            <a:extLst>
              <a:ext uri="{FF2B5EF4-FFF2-40B4-BE49-F238E27FC236}">
                <a16:creationId xmlns:a16="http://schemas.microsoft.com/office/drawing/2014/main" id="{CA406006-C8A2-3EC4-CA9C-3B8D3042EC8E}"/>
              </a:ext>
            </a:extLst>
          </p:cNvPr>
          <p:cNvSpPr txBox="1"/>
          <p:nvPr/>
        </p:nvSpPr>
        <p:spPr>
          <a:xfrm>
            <a:off x="2444647" y="5175671"/>
            <a:ext cx="397164" cy="369332"/>
          </a:xfrm>
          <a:prstGeom prst="rect">
            <a:avLst/>
          </a:prstGeom>
          <a:noFill/>
        </p:spPr>
        <p:txBody>
          <a:bodyPr wrap="square">
            <a:spAutoFit/>
          </a:bodyPr>
          <a:lstStyle/>
          <a:p>
            <a:r>
              <a:rPr lang="en-US" sz="1800" b="0" i="1">
                <a:solidFill>
                  <a:schemeClr val="accent3"/>
                </a:solidFill>
              </a:rPr>
              <a:t>j</a:t>
            </a:r>
            <a:endParaRPr lang="en-US" i="1">
              <a:solidFill>
                <a:schemeClr val="accent3"/>
              </a:solidFill>
            </a:endParaRPr>
          </a:p>
        </p:txBody>
      </p:sp>
      <p:sp>
        <p:nvSpPr>
          <p:cNvPr id="82" name="TextBox 81">
            <a:extLst>
              <a:ext uri="{FF2B5EF4-FFF2-40B4-BE49-F238E27FC236}">
                <a16:creationId xmlns:a16="http://schemas.microsoft.com/office/drawing/2014/main" id="{C9D2EE27-8075-58EA-9281-5AC7FA676E95}"/>
              </a:ext>
            </a:extLst>
          </p:cNvPr>
          <p:cNvSpPr txBox="1"/>
          <p:nvPr/>
        </p:nvSpPr>
        <p:spPr>
          <a:xfrm>
            <a:off x="4129630" y="5172842"/>
            <a:ext cx="397164" cy="369332"/>
          </a:xfrm>
          <a:prstGeom prst="rect">
            <a:avLst/>
          </a:prstGeom>
          <a:noFill/>
        </p:spPr>
        <p:txBody>
          <a:bodyPr wrap="square">
            <a:spAutoFit/>
          </a:bodyPr>
          <a:lstStyle/>
          <a:p>
            <a:r>
              <a:rPr lang="en-US" sz="1800" b="0" i="1" err="1">
                <a:solidFill>
                  <a:schemeClr val="accent3"/>
                </a:solidFill>
              </a:rPr>
              <a:t>i</a:t>
            </a:r>
            <a:endParaRPr lang="en-US" i="1">
              <a:solidFill>
                <a:schemeClr val="accent3"/>
              </a:solidFill>
            </a:endParaRPr>
          </a:p>
        </p:txBody>
      </p:sp>
      <p:sp>
        <p:nvSpPr>
          <p:cNvPr id="85" name="TextBox 84">
            <a:extLst>
              <a:ext uri="{FF2B5EF4-FFF2-40B4-BE49-F238E27FC236}">
                <a16:creationId xmlns:a16="http://schemas.microsoft.com/office/drawing/2014/main" id="{EAC7F99C-F7EE-F913-B04D-D6D68B020F2B}"/>
              </a:ext>
            </a:extLst>
          </p:cNvPr>
          <p:cNvSpPr txBox="1"/>
          <p:nvPr/>
        </p:nvSpPr>
        <p:spPr>
          <a:xfrm>
            <a:off x="5599555" y="5172842"/>
            <a:ext cx="397164" cy="369332"/>
          </a:xfrm>
          <a:prstGeom prst="rect">
            <a:avLst/>
          </a:prstGeom>
          <a:noFill/>
        </p:spPr>
        <p:txBody>
          <a:bodyPr wrap="square">
            <a:spAutoFit/>
          </a:bodyPr>
          <a:lstStyle/>
          <a:p>
            <a:r>
              <a:rPr lang="en-US" sz="1800" b="0" i="1">
                <a:solidFill>
                  <a:schemeClr val="accent3"/>
                </a:solidFill>
              </a:rPr>
              <a:t>j</a:t>
            </a:r>
            <a:endParaRPr lang="en-US" i="1">
              <a:solidFill>
                <a:schemeClr val="accent3"/>
              </a:solidFill>
            </a:endParaRPr>
          </a:p>
        </p:txBody>
      </p:sp>
      <mc:AlternateContent xmlns:mc="http://schemas.openxmlformats.org/markup-compatibility/2006" xmlns:a14="http://schemas.microsoft.com/office/drawing/2010/main">
        <mc:Choice Requires="a14">
          <p:sp>
            <p:nvSpPr>
              <p:cNvPr id="86" name="TextBox 85">
                <a:extLst>
                  <a:ext uri="{FF2B5EF4-FFF2-40B4-BE49-F238E27FC236}">
                    <a16:creationId xmlns:a16="http://schemas.microsoft.com/office/drawing/2014/main" id="{8B4C4D3E-F9E0-A244-B6CB-A885C385CE3F}"/>
                  </a:ext>
                </a:extLst>
              </p:cNvPr>
              <p:cNvSpPr txBox="1"/>
              <p:nvPr/>
            </p:nvSpPr>
            <p:spPr>
              <a:xfrm>
                <a:off x="707883" y="5421702"/>
                <a:ext cx="768903"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smtClean="0">
                          <a:solidFill>
                            <a:schemeClr val="tx1"/>
                          </a:solidFill>
                          <a:latin typeface="Cambria Math" panose="02040503050406030204" pitchFamily="18" charset="0"/>
                        </a:rPr>
                        <m:t>𝜉</m:t>
                      </m:r>
                      <m:r>
                        <a:rPr lang="en-US" sz="1600" b="0" i="1" smtClean="0">
                          <a:solidFill>
                            <a:schemeClr val="tx1"/>
                          </a:solidFill>
                          <a:latin typeface="Cambria Math" panose="02040503050406030204" pitchFamily="18" charset="0"/>
                        </a:rPr>
                        <m:t>=0</m:t>
                      </m:r>
                    </m:oMath>
                  </m:oMathPara>
                </a14:m>
                <a:endParaRPr lang="en-US" sz="1600"/>
              </a:p>
            </p:txBody>
          </p:sp>
        </mc:Choice>
        <mc:Fallback xmlns="">
          <p:sp>
            <p:nvSpPr>
              <p:cNvPr id="86" name="TextBox 85">
                <a:extLst>
                  <a:ext uri="{FF2B5EF4-FFF2-40B4-BE49-F238E27FC236}">
                    <a16:creationId xmlns:a16="http://schemas.microsoft.com/office/drawing/2014/main" id="{8B4C4D3E-F9E0-A244-B6CB-A885C385CE3F}"/>
                  </a:ext>
                </a:extLst>
              </p:cNvPr>
              <p:cNvSpPr txBox="1">
                <a:spLocks noRot="1" noChangeAspect="1" noMove="1" noResize="1" noEditPoints="1" noAdjustHandles="1" noChangeArrowheads="1" noChangeShapeType="1" noTextEdit="1"/>
              </p:cNvSpPr>
              <p:nvPr/>
            </p:nvSpPr>
            <p:spPr>
              <a:xfrm>
                <a:off x="707883" y="5421702"/>
                <a:ext cx="768903" cy="338554"/>
              </a:xfrm>
              <a:prstGeom prst="rect">
                <a:avLst/>
              </a:prstGeom>
              <a:blipFill>
                <a:blip r:embed="rId7"/>
                <a:stretch>
                  <a:fillRect b="-89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8" name="TextBox 87">
                <a:extLst>
                  <a:ext uri="{FF2B5EF4-FFF2-40B4-BE49-F238E27FC236}">
                    <a16:creationId xmlns:a16="http://schemas.microsoft.com/office/drawing/2014/main" id="{5A2D418F-1032-06CB-56A2-BEABA473BC3D}"/>
                  </a:ext>
                </a:extLst>
              </p:cNvPr>
              <p:cNvSpPr txBox="1"/>
              <p:nvPr/>
            </p:nvSpPr>
            <p:spPr>
              <a:xfrm>
                <a:off x="2201248" y="5421702"/>
                <a:ext cx="768903"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smtClean="0">
                          <a:solidFill>
                            <a:schemeClr val="tx1"/>
                          </a:solidFill>
                          <a:latin typeface="Cambria Math" panose="02040503050406030204" pitchFamily="18" charset="0"/>
                        </a:rPr>
                        <m:t>𝜉</m:t>
                      </m:r>
                      <m:r>
                        <a:rPr lang="en-US" sz="1600" b="0" i="1" smtClean="0">
                          <a:solidFill>
                            <a:schemeClr val="tx1"/>
                          </a:solidFill>
                          <a:latin typeface="Cambria Math" panose="02040503050406030204" pitchFamily="18" charset="0"/>
                        </a:rPr>
                        <m:t>=1</m:t>
                      </m:r>
                    </m:oMath>
                  </m:oMathPara>
                </a14:m>
                <a:endParaRPr lang="en-US" sz="1600"/>
              </a:p>
            </p:txBody>
          </p:sp>
        </mc:Choice>
        <mc:Fallback xmlns="">
          <p:sp>
            <p:nvSpPr>
              <p:cNvPr id="88" name="TextBox 87">
                <a:extLst>
                  <a:ext uri="{FF2B5EF4-FFF2-40B4-BE49-F238E27FC236}">
                    <a16:creationId xmlns:a16="http://schemas.microsoft.com/office/drawing/2014/main" id="{5A2D418F-1032-06CB-56A2-BEABA473BC3D}"/>
                  </a:ext>
                </a:extLst>
              </p:cNvPr>
              <p:cNvSpPr txBox="1">
                <a:spLocks noRot="1" noChangeAspect="1" noMove="1" noResize="1" noEditPoints="1" noAdjustHandles="1" noChangeArrowheads="1" noChangeShapeType="1" noTextEdit="1"/>
              </p:cNvSpPr>
              <p:nvPr/>
            </p:nvSpPr>
            <p:spPr>
              <a:xfrm>
                <a:off x="2201248" y="5421702"/>
                <a:ext cx="768903" cy="338554"/>
              </a:xfrm>
              <a:prstGeom prst="rect">
                <a:avLst/>
              </a:prstGeom>
              <a:blipFill>
                <a:blip r:embed="rId8"/>
                <a:stretch>
                  <a:fillRect b="-89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0" name="TextBox 89">
                <a:extLst>
                  <a:ext uri="{FF2B5EF4-FFF2-40B4-BE49-F238E27FC236}">
                    <a16:creationId xmlns:a16="http://schemas.microsoft.com/office/drawing/2014/main" id="{35CA09CE-C289-C7AB-27D8-F61AAEEF8BEE}"/>
                  </a:ext>
                </a:extLst>
              </p:cNvPr>
              <p:cNvSpPr txBox="1"/>
              <p:nvPr/>
            </p:nvSpPr>
            <p:spPr>
              <a:xfrm>
                <a:off x="3845902" y="5418034"/>
                <a:ext cx="768903"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smtClean="0">
                          <a:solidFill>
                            <a:schemeClr val="tx1"/>
                          </a:solidFill>
                          <a:latin typeface="Cambria Math" panose="02040503050406030204" pitchFamily="18" charset="0"/>
                        </a:rPr>
                        <m:t>𝜉</m:t>
                      </m:r>
                      <m:r>
                        <a:rPr lang="en-US" sz="1600" b="0" i="1" smtClean="0">
                          <a:solidFill>
                            <a:schemeClr val="tx1"/>
                          </a:solidFill>
                          <a:latin typeface="Cambria Math" panose="02040503050406030204" pitchFamily="18" charset="0"/>
                        </a:rPr>
                        <m:t>=0</m:t>
                      </m:r>
                    </m:oMath>
                  </m:oMathPara>
                </a14:m>
                <a:endParaRPr lang="en-US" sz="1600"/>
              </a:p>
            </p:txBody>
          </p:sp>
        </mc:Choice>
        <mc:Fallback xmlns="">
          <p:sp>
            <p:nvSpPr>
              <p:cNvPr id="90" name="TextBox 89">
                <a:extLst>
                  <a:ext uri="{FF2B5EF4-FFF2-40B4-BE49-F238E27FC236}">
                    <a16:creationId xmlns:a16="http://schemas.microsoft.com/office/drawing/2014/main" id="{35CA09CE-C289-C7AB-27D8-F61AAEEF8BEE}"/>
                  </a:ext>
                </a:extLst>
              </p:cNvPr>
              <p:cNvSpPr txBox="1">
                <a:spLocks noRot="1" noChangeAspect="1" noMove="1" noResize="1" noEditPoints="1" noAdjustHandles="1" noChangeArrowheads="1" noChangeShapeType="1" noTextEdit="1"/>
              </p:cNvSpPr>
              <p:nvPr/>
            </p:nvSpPr>
            <p:spPr>
              <a:xfrm>
                <a:off x="3845902" y="5418034"/>
                <a:ext cx="768903" cy="338554"/>
              </a:xfrm>
              <a:prstGeom prst="rect">
                <a:avLst/>
              </a:prstGeom>
              <a:blipFill>
                <a:blip r:embed="rId9"/>
                <a:stretch>
                  <a:fillRect b="-109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8" name="TextBox 97">
                <a:extLst>
                  <a:ext uri="{FF2B5EF4-FFF2-40B4-BE49-F238E27FC236}">
                    <a16:creationId xmlns:a16="http://schemas.microsoft.com/office/drawing/2014/main" id="{58D997B7-03F1-D9BE-F00D-5E1EFA8A3704}"/>
                  </a:ext>
                </a:extLst>
              </p:cNvPr>
              <p:cNvSpPr txBox="1"/>
              <p:nvPr/>
            </p:nvSpPr>
            <p:spPr>
              <a:xfrm>
                <a:off x="5339267" y="5418034"/>
                <a:ext cx="768903"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smtClean="0">
                          <a:solidFill>
                            <a:schemeClr val="tx1"/>
                          </a:solidFill>
                          <a:latin typeface="Cambria Math" panose="02040503050406030204" pitchFamily="18" charset="0"/>
                        </a:rPr>
                        <m:t>𝜉</m:t>
                      </m:r>
                      <m:r>
                        <a:rPr lang="en-US" sz="1600" i="1">
                          <a:latin typeface="Cambria Math" panose="02040503050406030204" pitchFamily="18" charset="0"/>
                        </a:rPr>
                        <m:t>=1</m:t>
                      </m:r>
                    </m:oMath>
                  </m:oMathPara>
                </a14:m>
                <a:endParaRPr lang="en-US" sz="1600"/>
              </a:p>
            </p:txBody>
          </p:sp>
        </mc:Choice>
        <mc:Fallback xmlns="">
          <p:sp>
            <p:nvSpPr>
              <p:cNvPr id="98" name="TextBox 97">
                <a:extLst>
                  <a:ext uri="{FF2B5EF4-FFF2-40B4-BE49-F238E27FC236}">
                    <a16:creationId xmlns:a16="http://schemas.microsoft.com/office/drawing/2014/main" id="{58D997B7-03F1-D9BE-F00D-5E1EFA8A3704}"/>
                  </a:ext>
                </a:extLst>
              </p:cNvPr>
              <p:cNvSpPr txBox="1">
                <a:spLocks noRot="1" noChangeAspect="1" noMove="1" noResize="1" noEditPoints="1" noAdjustHandles="1" noChangeArrowheads="1" noChangeShapeType="1" noTextEdit="1"/>
              </p:cNvSpPr>
              <p:nvPr/>
            </p:nvSpPr>
            <p:spPr>
              <a:xfrm>
                <a:off x="5339267" y="5418034"/>
                <a:ext cx="768903" cy="338554"/>
              </a:xfrm>
              <a:prstGeom prst="rect">
                <a:avLst/>
              </a:prstGeom>
              <a:blipFill>
                <a:blip r:embed="rId10"/>
                <a:stretch>
                  <a:fillRect b="-10909"/>
                </a:stretch>
              </a:blipFill>
            </p:spPr>
            <p:txBody>
              <a:bodyPr/>
              <a:lstStyle/>
              <a:p>
                <a:r>
                  <a:rPr lang="en-US">
                    <a:noFill/>
                  </a:rPr>
                  <a:t> </a:t>
                </a:r>
              </a:p>
            </p:txBody>
          </p:sp>
        </mc:Fallback>
      </mc:AlternateContent>
      <p:cxnSp>
        <p:nvCxnSpPr>
          <p:cNvPr id="123" name="Straight Arrow Connector 122">
            <a:extLst>
              <a:ext uri="{FF2B5EF4-FFF2-40B4-BE49-F238E27FC236}">
                <a16:creationId xmlns:a16="http://schemas.microsoft.com/office/drawing/2014/main" id="{44C13196-E75F-1748-2565-21F57C96FAFA}"/>
              </a:ext>
            </a:extLst>
          </p:cNvPr>
          <p:cNvCxnSpPr>
            <a:cxnSpLocks/>
          </p:cNvCxnSpPr>
          <p:nvPr/>
        </p:nvCxnSpPr>
        <p:spPr>
          <a:xfrm flipV="1">
            <a:off x="896460" y="4542038"/>
            <a:ext cx="0" cy="61200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124" name="Straight Arrow Connector 123">
            <a:extLst>
              <a:ext uri="{FF2B5EF4-FFF2-40B4-BE49-F238E27FC236}">
                <a16:creationId xmlns:a16="http://schemas.microsoft.com/office/drawing/2014/main" id="{31988FB0-9271-0F45-CD6F-398E490A7F1E}"/>
              </a:ext>
            </a:extLst>
          </p:cNvPr>
          <p:cNvCxnSpPr>
            <a:cxnSpLocks/>
          </p:cNvCxnSpPr>
          <p:nvPr/>
        </p:nvCxnSpPr>
        <p:spPr>
          <a:xfrm flipV="1">
            <a:off x="5953974" y="4542038"/>
            <a:ext cx="0" cy="61200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25" name="TextBox 124">
                <a:extLst>
                  <a:ext uri="{FF2B5EF4-FFF2-40B4-BE49-F238E27FC236}">
                    <a16:creationId xmlns:a16="http://schemas.microsoft.com/office/drawing/2014/main" id="{80074358-49EC-C52E-D21A-77C28A3C2DD8}"/>
                  </a:ext>
                </a:extLst>
              </p:cNvPr>
              <p:cNvSpPr txBox="1"/>
              <p:nvPr/>
            </p:nvSpPr>
            <p:spPr>
              <a:xfrm>
                <a:off x="5893384" y="4642734"/>
                <a:ext cx="385482"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rPr>
                        <m:t>1</m:t>
                      </m:r>
                    </m:oMath>
                  </m:oMathPara>
                </a14:m>
                <a:endParaRPr lang="en-US"/>
              </a:p>
            </p:txBody>
          </p:sp>
        </mc:Choice>
        <mc:Fallback xmlns="">
          <p:sp>
            <p:nvSpPr>
              <p:cNvPr id="125" name="TextBox 124">
                <a:extLst>
                  <a:ext uri="{FF2B5EF4-FFF2-40B4-BE49-F238E27FC236}">
                    <a16:creationId xmlns:a16="http://schemas.microsoft.com/office/drawing/2014/main" id="{80074358-49EC-C52E-D21A-77C28A3C2DD8}"/>
                  </a:ext>
                </a:extLst>
              </p:cNvPr>
              <p:cNvSpPr txBox="1">
                <a:spLocks noRot="1" noChangeAspect="1" noMove="1" noResize="1" noEditPoints="1" noAdjustHandles="1" noChangeArrowheads="1" noChangeShapeType="1" noTextEdit="1"/>
              </p:cNvSpPr>
              <p:nvPr/>
            </p:nvSpPr>
            <p:spPr>
              <a:xfrm>
                <a:off x="5893384" y="4642734"/>
                <a:ext cx="385482" cy="369332"/>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6" name="TextBox 125">
                <a:extLst>
                  <a:ext uri="{FF2B5EF4-FFF2-40B4-BE49-F238E27FC236}">
                    <a16:creationId xmlns:a16="http://schemas.microsoft.com/office/drawing/2014/main" id="{6077D5DC-9494-331A-512E-B7F752F7FE6E}"/>
                  </a:ext>
                </a:extLst>
              </p:cNvPr>
              <p:cNvSpPr txBox="1"/>
              <p:nvPr/>
            </p:nvSpPr>
            <p:spPr>
              <a:xfrm>
                <a:off x="605286" y="4666120"/>
                <a:ext cx="385482"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rPr>
                        <m:t>1</m:t>
                      </m:r>
                    </m:oMath>
                  </m:oMathPara>
                </a14:m>
                <a:endParaRPr lang="en-US"/>
              </a:p>
            </p:txBody>
          </p:sp>
        </mc:Choice>
        <mc:Fallback xmlns="">
          <p:sp>
            <p:nvSpPr>
              <p:cNvPr id="126" name="TextBox 125">
                <a:extLst>
                  <a:ext uri="{FF2B5EF4-FFF2-40B4-BE49-F238E27FC236}">
                    <a16:creationId xmlns:a16="http://schemas.microsoft.com/office/drawing/2014/main" id="{6077D5DC-9494-331A-512E-B7F752F7FE6E}"/>
                  </a:ext>
                </a:extLst>
              </p:cNvPr>
              <p:cNvSpPr txBox="1">
                <a:spLocks noRot="1" noChangeAspect="1" noMove="1" noResize="1" noEditPoints="1" noAdjustHandles="1" noChangeArrowheads="1" noChangeShapeType="1" noTextEdit="1"/>
              </p:cNvSpPr>
              <p:nvPr/>
            </p:nvSpPr>
            <p:spPr>
              <a:xfrm>
                <a:off x="605286" y="4666120"/>
                <a:ext cx="385482" cy="369332"/>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7" name="TextBox 126">
                <a:extLst>
                  <a:ext uri="{FF2B5EF4-FFF2-40B4-BE49-F238E27FC236}">
                    <a16:creationId xmlns:a16="http://schemas.microsoft.com/office/drawing/2014/main" id="{E8E573E5-1981-2A15-BA63-B52D560BA0EC}"/>
                  </a:ext>
                </a:extLst>
              </p:cNvPr>
              <p:cNvSpPr txBox="1"/>
              <p:nvPr/>
            </p:nvSpPr>
            <p:spPr>
              <a:xfrm>
                <a:off x="1674661" y="4452519"/>
                <a:ext cx="74806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𝑁</m:t>
                          </m:r>
                        </m:e>
                        <m:sub>
                          <m:r>
                            <a:rPr lang="en-US" sz="1800" b="0" i="1" smtClean="0">
                              <a:solidFill>
                                <a:schemeClr val="tx1"/>
                              </a:solidFill>
                              <a:latin typeface="Cambria Math" panose="02040503050406030204" pitchFamily="18" charset="0"/>
                            </a:rPr>
                            <m:t>𝑖</m:t>
                          </m:r>
                        </m:sub>
                      </m:sSub>
                      <m:r>
                        <a:rPr lang="en-US" sz="1800" b="0" i="1" smtClean="0">
                          <a:solidFill>
                            <a:schemeClr val="tx1"/>
                          </a:solidFill>
                          <a:latin typeface="Cambria Math" panose="02040503050406030204" pitchFamily="18" charset="0"/>
                        </a:rPr>
                        <m:t>(</m:t>
                      </m:r>
                      <m:r>
                        <a:rPr lang="en-US" sz="1800" i="1" smtClean="0">
                          <a:solidFill>
                            <a:schemeClr val="tx1"/>
                          </a:solidFill>
                          <a:latin typeface="Cambria Math" panose="02040503050406030204" pitchFamily="18" charset="0"/>
                        </a:rPr>
                        <m:t>𝜉</m:t>
                      </m:r>
                      <m:r>
                        <a:rPr lang="en-US" sz="1800" b="0" i="1" smtClean="0">
                          <a:solidFill>
                            <a:schemeClr val="tx1"/>
                          </a:solidFill>
                          <a:latin typeface="Cambria Math" panose="02040503050406030204" pitchFamily="18" charset="0"/>
                        </a:rPr>
                        <m:t>)</m:t>
                      </m:r>
                    </m:oMath>
                  </m:oMathPara>
                </a14:m>
                <a:endParaRPr lang="en-US"/>
              </a:p>
            </p:txBody>
          </p:sp>
        </mc:Choice>
        <mc:Fallback xmlns="">
          <p:sp>
            <p:nvSpPr>
              <p:cNvPr id="127" name="TextBox 126">
                <a:extLst>
                  <a:ext uri="{FF2B5EF4-FFF2-40B4-BE49-F238E27FC236}">
                    <a16:creationId xmlns:a16="http://schemas.microsoft.com/office/drawing/2014/main" id="{E8E573E5-1981-2A15-BA63-B52D560BA0EC}"/>
                  </a:ext>
                </a:extLst>
              </p:cNvPr>
              <p:cNvSpPr txBox="1">
                <a:spLocks noRot="1" noChangeAspect="1" noMove="1" noResize="1" noEditPoints="1" noAdjustHandles="1" noChangeArrowheads="1" noChangeShapeType="1" noTextEdit="1"/>
              </p:cNvSpPr>
              <p:nvPr/>
            </p:nvSpPr>
            <p:spPr>
              <a:xfrm>
                <a:off x="1674661" y="4452519"/>
                <a:ext cx="748061" cy="369332"/>
              </a:xfrm>
              <a:prstGeom prst="rect">
                <a:avLst/>
              </a:prstGeom>
              <a:blipFill>
                <a:blip r:embed="rId13"/>
                <a:stretch>
                  <a:fillRect r="-820" b="-131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8" name="TextBox 127">
                <a:extLst>
                  <a:ext uri="{FF2B5EF4-FFF2-40B4-BE49-F238E27FC236}">
                    <a16:creationId xmlns:a16="http://schemas.microsoft.com/office/drawing/2014/main" id="{1A4C98D2-82F0-5D4B-ABBA-8E41C1B008A8}"/>
                  </a:ext>
                </a:extLst>
              </p:cNvPr>
              <p:cNvSpPr txBox="1"/>
              <p:nvPr/>
            </p:nvSpPr>
            <p:spPr>
              <a:xfrm>
                <a:off x="4438650" y="4452519"/>
                <a:ext cx="748061" cy="39164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𝑁</m:t>
                          </m:r>
                        </m:e>
                        <m:sub>
                          <m:r>
                            <a:rPr lang="en-US" sz="1800" b="0" i="1" smtClean="0">
                              <a:solidFill>
                                <a:schemeClr val="tx1"/>
                              </a:solidFill>
                              <a:latin typeface="Cambria Math" panose="02040503050406030204" pitchFamily="18" charset="0"/>
                            </a:rPr>
                            <m:t>𝑗</m:t>
                          </m:r>
                        </m:sub>
                      </m:sSub>
                      <m:r>
                        <a:rPr lang="en-US" sz="1800" b="0" i="1" smtClean="0">
                          <a:solidFill>
                            <a:schemeClr val="tx1"/>
                          </a:solidFill>
                          <a:latin typeface="Cambria Math" panose="02040503050406030204" pitchFamily="18" charset="0"/>
                        </a:rPr>
                        <m:t>(</m:t>
                      </m:r>
                      <m:r>
                        <a:rPr lang="en-US" sz="1800" i="1" smtClean="0">
                          <a:solidFill>
                            <a:schemeClr val="tx1"/>
                          </a:solidFill>
                          <a:latin typeface="Cambria Math" panose="02040503050406030204" pitchFamily="18" charset="0"/>
                        </a:rPr>
                        <m:t>𝜉</m:t>
                      </m:r>
                      <m:r>
                        <a:rPr lang="en-US" sz="1800" b="0" i="1" smtClean="0">
                          <a:solidFill>
                            <a:schemeClr val="tx1"/>
                          </a:solidFill>
                          <a:latin typeface="Cambria Math" panose="02040503050406030204" pitchFamily="18" charset="0"/>
                        </a:rPr>
                        <m:t>)</m:t>
                      </m:r>
                    </m:oMath>
                  </m:oMathPara>
                </a14:m>
                <a:endParaRPr lang="en-US"/>
              </a:p>
            </p:txBody>
          </p:sp>
        </mc:Choice>
        <mc:Fallback xmlns="">
          <p:sp>
            <p:nvSpPr>
              <p:cNvPr id="128" name="TextBox 127">
                <a:extLst>
                  <a:ext uri="{FF2B5EF4-FFF2-40B4-BE49-F238E27FC236}">
                    <a16:creationId xmlns:a16="http://schemas.microsoft.com/office/drawing/2014/main" id="{1A4C98D2-82F0-5D4B-ABBA-8E41C1B008A8}"/>
                  </a:ext>
                </a:extLst>
              </p:cNvPr>
              <p:cNvSpPr txBox="1">
                <a:spLocks noRot="1" noChangeAspect="1" noMove="1" noResize="1" noEditPoints="1" noAdjustHandles="1" noChangeArrowheads="1" noChangeShapeType="1" noTextEdit="1"/>
              </p:cNvSpPr>
              <p:nvPr/>
            </p:nvSpPr>
            <p:spPr>
              <a:xfrm>
                <a:off x="4438650" y="4452519"/>
                <a:ext cx="748061" cy="391646"/>
              </a:xfrm>
              <a:prstGeom prst="rect">
                <a:avLst/>
              </a:prstGeom>
              <a:blipFill>
                <a:blip r:embed="rId14"/>
                <a:stretch>
                  <a:fillRect b="-7692"/>
                </a:stretch>
              </a:blipFill>
            </p:spPr>
            <p:txBody>
              <a:bodyPr/>
              <a:lstStyle/>
              <a:p>
                <a:r>
                  <a:rPr lang="en-US">
                    <a:noFill/>
                  </a:rPr>
                  <a:t> </a:t>
                </a:r>
              </a:p>
            </p:txBody>
          </p:sp>
        </mc:Fallback>
      </mc:AlternateContent>
      <p:sp>
        <p:nvSpPr>
          <p:cNvPr id="129" name="Text Placeholder 3">
            <a:extLst>
              <a:ext uri="{FF2B5EF4-FFF2-40B4-BE49-F238E27FC236}">
                <a16:creationId xmlns:a16="http://schemas.microsoft.com/office/drawing/2014/main" id="{61EAF153-F052-4702-2A20-A2FEC2D59A6F}"/>
              </a:ext>
            </a:extLst>
          </p:cNvPr>
          <p:cNvSpPr txBox="1">
            <a:spLocks/>
          </p:cNvSpPr>
          <p:nvPr/>
        </p:nvSpPr>
        <p:spPr>
          <a:xfrm>
            <a:off x="7390563" y="3312320"/>
            <a:ext cx="4398751" cy="33683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Displacement </a:t>
            </a:r>
            <a:r>
              <a:rPr lang="en-US" sz="1800" i="1"/>
              <a:t>u</a:t>
            </a:r>
            <a:r>
              <a:rPr lang="en-US" sz="1800"/>
              <a:t> along the bar axis is:</a:t>
            </a:r>
            <a:endParaRPr lang="en-US" sz="1800">
              <a:effectLst/>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30" name="TextBox 129">
                <a:extLst>
                  <a:ext uri="{FF2B5EF4-FFF2-40B4-BE49-F238E27FC236}">
                    <a16:creationId xmlns:a16="http://schemas.microsoft.com/office/drawing/2014/main" id="{253951FA-E480-0017-EF43-75F8BDD86B02}"/>
                  </a:ext>
                </a:extLst>
              </p:cNvPr>
              <p:cNvSpPr txBox="1"/>
              <p:nvPr/>
            </p:nvSpPr>
            <p:spPr>
              <a:xfrm>
                <a:off x="7920860" y="3835100"/>
                <a:ext cx="3197930" cy="35836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smtClean="0">
                          <a:solidFill>
                            <a:schemeClr val="tx1"/>
                          </a:solidFill>
                          <a:latin typeface="Cambria Math" panose="02040503050406030204" pitchFamily="18" charset="0"/>
                        </a:rPr>
                        <m:t>𝑢</m:t>
                      </m:r>
                      <m:d>
                        <m:dPr>
                          <m:ctrlPr>
                            <a:rPr lang="en-US" sz="1600" i="1">
                              <a:solidFill>
                                <a:schemeClr val="tx1"/>
                              </a:solidFill>
                              <a:latin typeface="Cambria Math" panose="02040503050406030204" pitchFamily="18" charset="0"/>
                            </a:rPr>
                          </m:ctrlPr>
                        </m:dPr>
                        <m:e>
                          <m:r>
                            <a:rPr lang="en-US" sz="1600" i="1">
                              <a:solidFill>
                                <a:schemeClr val="tx1"/>
                              </a:solidFill>
                              <a:latin typeface="Cambria Math" panose="02040503050406030204" pitchFamily="18" charset="0"/>
                            </a:rPr>
                            <m:t>𝑥</m:t>
                          </m:r>
                        </m:e>
                      </m:d>
                      <m:r>
                        <a:rPr lang="en-US" sz="1600" i="0">
                          <a:solidFill>
                            <a:schemeClr val="tx1"/>
                          </a:solidFill>
                          <a:latin typeface="Cambria Math" panose="02040503050406030204" pitchFamily="18" charset="0"/>
                        </a:rPr>
                        <m:t>=</m:t>
                      </m:r>
                      <m:r>
                        <a:rPr lang="en-US" sz="1600" i="1">
                          <a:solidFill>
                            <a:schemeClr val="tx1"/>
                          </a:solidFill>
                          <a:latin typeface="Cambria Math" panose="02040503050406030204" pitchFamily="18" charset="0"/>
                        </a:rPr>
                        <m:t>𝑢</m:t>
                      </m:r>
                      <m:d>
                        <m:dPr>
                          <m:ctrlPr>
                            <a:rPr lang="en-US" sz="1600" i="1">
                              <a:solidFill>
                                <a:schemeClr val="tx1"/>
                              </a:solidFill>
                              <a:latin typeface="Cambria Math" panose="02040503050406030204" pitchFamily="18" charset="0"/>
                            </a:rPr>
                          </m:ctrlPr>
                        </m:dPr>
                        <m:e>
                          <m:r>
                            <a:rPr lang="en-US" sz="1600" i="1">
                              <a:solidFill>
                                <a:schemeClr val="tx1"/>
                              </a:solidFill>
                              <a:latin typeface="Cambria Math" panose="02040503050406030204" pitchFamily="18" charset="0"/>
                            </a:rPr>
                            <m:t>𝜉</m:t>
                          </m:r>
                        </m:e>
                      </m:d>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𝑁</m:t>
                          </m:r>
                        </m:e>
                        <m:sub>
                          <m:r>
                            <a:rPr lang="en-US" sz="1600" i="1">
                              <a:solidFill>
                                <a:schemeClr val="tx1"/>
                              </a:solidFill>
                              <a:latin typeface="Cambria Math" panose="02040503050406030204" pitchFamily="18" charset="0"/>
                            </a:rPr>
                            <m:t>𝑖</m:t>
                          </m:r>
                        </m:sub>
                      </m:sSub>
                      <m:d>
                        <m:dPr>
                          <m:ctrlPr>
                            <a:rPr lang="en-US" sz="1600" i="1">
                              <a:solidFill>
                                <a:schemeClr val="tx1"/>
                              </a:solidFill>
                              <a:latin typeface="Cambria Math" panose="02040503050406030204" pitchFamily="18" charset="0"/>
                            </a:rPr>
                          </m:ctrlPr>
                        </m:dPr>
                        <m:e>
                          <m:r>
                            <a:rPr lang="en-US" sz="1600" i="1">
                              <a:solidFill>
                                <a:schemeClr val="tx1"/>
                              </a:solidFill>
                              <a:latin typeface="Cambria Math" panose="02040503050406030204" pitchFamily="18" charset="0"/>
                            </a:rPr>
                            <m:t>𝜉</m:t>
                          </m:r>
                        </m:e>
                      </m:d>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1">
                              <a:solidFill>
                                <a:schemeClr val="tx1"/>
                              </a:solidFill>
                              <a:latin typeface="Cambria Math" panose="02040503050406030204" pitchFamily="18" charset="0"/>
                            </a:rPr>
                            <m:t>𝑖</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𝑁</m:t>
                          </m:r>
                        </m:e>
                        <m:sub>
                          <m:r>
                            <a:rPr lang="en-US" sz="1600" i="1">
                              <a:solidFill>
                                <a:schemeClr val="tx1"/>
                              </a:solidFill>
                              <a:latin typeface="Cambria Math" panose="02040503050406030204" pitchFamily="18" charset="0"/>
                            </a:rPr>
                            <m:t>𝑗</m:t>
                          </m:r>
                        </m:sub>
                      </m:sSub>
                      <m:d>
                        <m:dPr>
                          <m:ctrlPr>
                            <a:rPr lang="en-US" sz="1600" i="1">
                              <a:solidFill>
                                <a:schemeClr val="tx1"/>
                              </a:solidFill>
                              <a:latin typeface="Cambria Math" panose="02040503050406030204" pitchFamily="18" charset="0"/>
                            </a:rPr>
                          </m:ctrlPr>
                        </m:dPr>
                        <m:e>
                          <m:r>
                            <a:rPr lang="en-US" sz="1600" i="1">
                              <a:solidFill>
                                <a:schemeClr val="tx1"/>
                              </a:solidFill>
                              <a:latin typeface="Cambria Math" panose="02040503050406030204" pitchFamily="18" charset="0"/>
                            </a:rPr>
                            <m:t>𝜉</m:t>
                          </m:r>
                        </m:e>
                      </m:d>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1">
                              <a:solidFill>
                                <a:schemeClr val="tx1"/>
                              </a:solidFill>
                              <a:latin typeface="Cambria Math" panose="02040503050406030204" pitchFamily="18" charset="0"/>
                            </a:rPr>
                            <m:t>𝑗</m:t>
                          </m:r>
                        </m:sub>
                      </m:sSub>
                    </m:oMath>
                  </m:oMathPara>
                </a14:m>
                <a:endParaRPr lang="en-US">
                  <a:solidFill>
                    <a:schemeClr val="tx1"/>
                  </a:solidFill>
                </a:endParaRPr>
              </a:p>
            </p:txBody>
          </p:sp>
        </mc:Choice>
        <mc:Fallback xmlns="">
          <p:sp>
            <p:nvSpPr>
              <p:cNvPr id="130" name="TextBox 129">
                <a:extLst>
                  <a:ext uri="{FF2B5EF4-FFF2-40B4-BE49-F238E27FC236}">
                    <a16:creationId xmlns:a16="http://schemas.microsoft.com/office/drawing/2014/main" id="{253951FA-E480-0017-EF43-75F8BDD86B02}"/>
                  </a:ext>
                </a:extLst>
              </p:cNvPr>
              <p:cNvSpPr txBox="1">
                <a:spLocks noRot="1" noChangeAspect="1" noMove="1" noResize="1" noEditPoints="1" noAdjustHandles="1" noChangeArrowheads="1" noChangeShapeType="1" noTextEdit="1"/>
              </p:cNvSpPr>
              <p:nvPr/>
            </p:nvSpPr>
            <p:spPr>
              <a:xfrm>
                <a:off x="7920860" y="3835100"/>
                <a:ext cx="3197930" cy="358368"/>
              </a:xfrm>
              <a:prstGeom prst="rect">
                <a:avLst/>
              </a:prstGeom>
              <a:blipFill>
                <a:blip r:embed="rId15"/>
                <a:stretch>
                  <a:fillRect b="-678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1" name="TextBox 130">
                <a:extLst>
                  <a:ext uri="{FF2B5EF4-FFF2-40B4-BE49-F238E27FC236}">
                    <a16:creationId xmlns:a16="http://schemas.microsoft.com/office/drawing/2014/main" id="{0415D4CC-C649-2F73-0A8E-D20BF6B70CD6}"/>
                  </a:ext>
                </a:extLst>
              </p:cNvPr>
              <p:cNvSpPr txBox="1"/>
              <p:nvPr/>
            </p:nvSpPr>
            <p:spPr>
              <a:xfrm>
                <a:off x="7989685" y="4189833"/>
                <a:ext cx="2853248" cy="5897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𝑢</m:t>
                      </m:r>
                      <m:r>
                        <a:rPr lang="en-US" b="0" i="1" smtClean="0">
                          <a:solidFill>
                            <a:schemeClr val="tx1"/>
                          </a:solidFill>
                          <a:latin typeface="Cambria Math" panose="02040503050406030204" pitchFamily="18" charset="0"/>
                        </a:rPr>
                        <m:t>=</m:t>
                      </m:r>
                      <m:d>
                        <m:dPr>
                          <m:begChr m:val="["/>
                          <m:endChr m:val="]"/>
                          <m:ctrlPr>
                            <a:rPr lang="en-US" i="1" smtClean="0">
                              <a:solidFill>
                                <a:schemeClr val="tx1"/>
                              </a:solidFill>
                              <a:latin typeface="Cambria Math" panose="02040503050406030204" pitchFamily="18" charset="0"/>
                            </a:rPr>
                          </m:ctrlPr>
                        </m:dPr>
                        <m:e>
                          <m:sSub>
                            <m:sSubPr>
                              <m:ctrlPr>
                                <a:rPr lang="en-US"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𝑁</m:t>
                              </m:r>
                            </m:e>
                            <m:sub>
                              <m:r>
                                <a:rPr lang="en-US" b="0" i="1" smtClean="0">
                                  <a:solidFill>
                                    <a:schemeClr val="tx1"/>
                                  </a:solidFill>
                                  <a:latin typeface="Cambria Math" panose="02040503050406030204" pitchFamily="18" charset="0"/>
                                </a:rPr>
                                <m:t>𝑖</m:t>
                              </m:r>
                            </m:sub>
                          </m:sSub>
                          <m:sSub>
                            <m:sSubPr>
                              <m:ctrlPr>
                                <a:rPr lang="en-US" i="1">
                                  <a:latin typeface="Cambria Math" panose="02040503050406030204" pitchFamily="18" charset="0"/>
                                </a:rPr>
                              </m:ctrlPr>
                            </m:sSubPr>
                            <m:e>
                              <m:r>
                                <a:rPr lang="en-US" b="0" i="1" smtClean="0">
                                  <a:latin typeface="Cambria Math" panose="02040503050406030204" pitchFamily="18" charset="0"/>
                                </a:rPr>
                                <m:t>    </m:t>
                              </m:r>
                              <m:r>
                                <a:rPr lang="en-US" i="1">
                                  <a:latin typeface="Cambria Math" panose="02040503050406030204" pitchFamily="18" charset="0"/>
                                </a:rPr>
                                <m:t>𝑁</m:t>
                              </m:r>
                            </m:e>
                            <m:sub>
                              <m:r>
                                <a:rPr lang="en-US" b="0" i="1" smtClean="0">
                                  <a:latin typeface="Cambria Math" panose="02040503050406030204" pitchFamily="18" charset="0"/>
                                </a:rPr>
                                <m:t>𝑗</m:t>
                              </m:r>
                            </m:sub>
                          </m:sSub>
                        </m:e>
                      </m:d>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m:rPr>
                                      <m:sty m:val="p"/>
                                    </m:rPr>
                                    <a:rPr lang="en-US" b="0" i="0" smtClean="0">
                                      <a:solidFill>
                                        <a:schemeClr val="tx1"/>
                                      </a:solidFill>
                                      <a:latin typeface="Cambria Math" panose="02040503050406030204" pitchFamily="18" charset="0"/>
                                    </a:rPr>
                                    <m:t>i</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m:rPr>
                                      <m:sty m:val="p"/>
                                    </m:rPr>
                                    <a:rPr lang="en-US" b="0" i="0" smtClean="0">
                                      <a:solidFill>
                                        <a:schemeClr val="tx1"/>
                                      </a:solidFill>
                                      <a:latin typeface="Cambria Math" panose="02040503050406030204" pitchFamily="18" charset="0"/>
                                    </a:rPr>
                                    <m:t>j</m:t>
                                  </m:r>
                                </m:sub>
                              </m:sSub>
                            </m:e>
                          </m:eqArr>
                        </m:e>
                      </m:d>
                      <m:r>
                        <a:rPr lang="en-US" i="0">
                          <a:solidFill>
                            <a:schemeClr val="tx1"/>
                          </a:solidFill>
                          <a:latin typeface="Cambria Math" panose="02040503050406030204" pitchFamily="18" charset="0"/>
                        </a:rPr>
                        <m:t>=</m:t>
                      </m:r>
                      <m:r>
                        <a:rPr lang="en-US" i="1" smtClean="0">
                          <a:solidFill>
                            <a:schemeClr val="tx1"/>
                          </a:solidFill>
                          <a:latin typeface="Cambria Math" panose="02040503050406030204" pitchFamily="18" charset="0"/>
                        </a:rPr>
                        <m:t>𝑁</m:t>
                      </m:r>
                      <m:r>
                        <a:rPr lang="en-US" b="0" i="1" smtClean="0">
                          <a:solidFill>
                            <a:schemeClr val="tx1"/>
                          </a:solidFill>
                          <a:latin typeface="Cambria Math" panose="02040503050406030204" pitchFamily="18" charset="0"/>
                        </a:rPr>
                        <m:t>𝑢</m:t>
                      </m:r>
                    </m:oMath>
                  </m:oMathPara>
                </a14:m>
                <a:endParaRPr lang="en-US">
                  <a:solidFill>
                    <a:schemeClr val="tx1"/>
                  </a:solidFill>
                </a:endParaRPr>
              </a:p>
            </p:txBody>
          </p:sp>
        </mc:Choice>
        <mc:Fallback xmlns="">
          <p:sp>
            <p:nvSpPr>
              <p:cNvPr id="131" name="TextBox 130">
                <a:extLst>
                  <a:ext uri="{FF2B5EF4-FFF2-40B4-BE49-F238E27FC236}">
                    <a16:creationId xmlns:a16="http://schemas.microsoft.com/office/drawing/2014/main" id="{0415D4CC-C649-2F73-0A8E-D20BF6B70CD6}"/>
                  </a:ext>
                </a:extLst>
              </p:cNvPr>
              <p:cNvSpPr txBox="1">
                <a:spLocks noRot="1" noChangeAspect="1" noMove="1" noResize="1" noEditPoints="1" noAdjustHandles="1" noChangeArrowheads="1" noChangeShapeType="1" noTextEdit="1"/>
              </p:cNvSpPr>
              <p:nvPr/>
            </p:nvSpPr>
            <p:spPr>
              <a:xfrm>
                <a:off x="7989685" y="4189833"/>
                <a:ext cx="2853248" cy="589777"/>
              </a:xfrm>
              <a:prstGeom prst="rect">
                <a:avLst/>
              </a:prstGeom>
              <a:blipFill>
                <a:blip r:embed="rId16"/>
                <a:stretch>
                  <a:fillRect/>
                </a:stretch>
              </a:blipFill>
            </p:spPr>
            <p:txBody>
              <a:bodyPr/>
              <a:lstStyle/>
              <a:p>
                <a:r>
                  <a:rPr lang="en-US">
                    <a:noFill/>
                  </a:rPr>
                  <a:t> </a:t>
                </a:r>
              </a:p>
            </p:txBody>
          </p:sp>
        </mc:Fallback>
      </mc:AlternateContent>
      <p:sp>
        <p:nvSpPr>
          <p:cNvPr id="132" name="Rectangle: Rounded Corners 131">
            <a:extLst>
              <a:ext uri="{FF2B5EF4-FFF2-40B4-BE49-F238E27FC236}">
                <a16:creationId xmlns:a16="http://schemas.microsoft.com/office/drawing/2014/main" id="{D620AD80-60B6-724C-BE69-51AB55B91E4E}"/>
              </a:ext>
            </a:extLst>
          </p:cNvPr>
          <p:cNvSpPr/>
          <p:nvPr/>
        </p:nvSpPr>
        <p:spPr>
          <a:xfrm>
            <a:off x="7736380" y="5267012"/>
            <a:ext cx="3356436" cy="73088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Arrow: Down 20">
            <a:extLst>
              <a:ext uri="{FF2B5EF4-FFF2-40B4-BE49-F238E27FC236}">
                <a16:creationId xmlns:a16="http://schemas.microsoft.com/office/drawing/2014/main" id="{3B74B35A-9312-623C-A25E-91A983D0B119}"/>
              </a:ext>
            </a:extLst>
          </p:cNvPr>
          <p:cNvSpPr/>
          <p:nvPr/>
        </p:nvSpPr>
        <p:spPr>
          <a:xfrm>
            <a:off x="9173648" y="4915819"/>
            <a:ext cx="484632" cy="2057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33" name="TextBox 132">
                <a:extLst>
                  <a:ext uri="{FF2B5EF4-FFF2-40B4-BE49-F238E27FC236}">
                    <a16:creationId xmlns:a16="http://schemas.microsoft.com/office/drawing/2014/main" id="{3C068BBB-607A-E510-CE9A-DA7C0377B215}"/>
                  </a:ext>
                </a:extLst>
              </p:cNvPr>
              <p:cNvSpPr txBox="1"/>
              <p:nvPr/>
            </p:nvSpPr>
            <p:spPr>
              <a:xfrm>
                <a:off x="8100318" y="5357590"/>
                <a:ext cx="2645342" cy="64030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smtClean="0">
                          <a:solidFill>
                            <a:schemeClr val="tx1"/>
                          </a:solidFill>
                          <a:latin typeface="Cambria Math" panose="02040503050406030204" pitchFamily="18" charset="0"/>
                        </a:rPr>
                        <m:t>𝜀</m:t>
                      </m:r>
                      <m:r>
                        <a:rPr lang="en-US" sz="1600" i="0">
                          <a:solidFill>
                            <a:schemeClr val="tx1"/>
                          </a:solidFill>
                          <a:latin typeface="Cambria Math" panose="02040503050406030204" pitchFamily="18" charset="0"/>
                        </a:rPr>
                        <m:t>=</m:t>
                      </m:r>
                      <m:f>
                        <m:fPr>
                          <m:ctrlPr>
                            <a:rPr lang="en-US" sz="1600" i="1">
                              <a:solidFill>
                                <a:schemeClr val="tx1"/>
                              </a:solidFill>
                              <a:latin typeface="Cambria Math" panose="02040503050406030204" pitchFamily="18" charset="0"/>
                            </a:rPr>
                          </m:ctrlPr>
                        </m:fPr>
                        <m:num>
                          <m:r>
                            <a:rPr lang="en-US" sz="1600" i="1">
                              <a:solidFill>
                                <a:schemeClr val="tx1"/>
                              </a:solidFill>
                              <a:latin typeface="Cambria Math" panose="02040503050406030204" pitchFamily="18" charset="0"/>
                            </a:rPr>
                            <m:t>𝑑𝑢</m:t>
                          </m:r>
                        </m:num>
                        <m:den>
                          <m:r>
                            <a:rPr lang="en-US" sz="1600" i="1">
                              <a:solidFill>
                                <a:schemeClr val="tx1"/>
                              </a:solidFill>
                              <a:latin typeface="Cambria Math" panose="02040503050406030204" pitchFamily="18" charset="0"/>
                            </a:rPr>
                            <m:t>𝑑𝑥</m:t>
                          </m:r>
                        </m:den>
                      </m:f>
                      <m:r>
                        <a:rPr lang="en-US" sz="1600" i="0">
                          <a:solidFill>
                            <a:schemeClr val="tx1"/>
                          </a:solidFill>
                          <a:latin typeface="Cambria Math" panose="02040503050406030204" pitchFamily="18" charset="0"/>
                        </a:rPr>
                        <m:t>=</m:t>
                      </m:r>
                      <m:d>
                        <m:dPr>
                          <m:begChr m:val="["/>
                          <m:endChr m:val="]"/>
                          <m:ctrlPr>
                            <a:rPr lang="en-US" sz="1600" i="1">
                              <a:solidFill>
                                <a:schemeClr val="tx1"/>
                              </a:solidFill>
                              <a:latin typeface="Cambria Math" panose="02040503050406030204" pitchFamily="18" charset="0"/>
                            </a:rPr>
                          </m:ctrlPr>
                        </m:dPr>
                        <m:e>
                          <m:f>
                            <m:fPr>
                              <m:ctrlPr>
                                <a:rPr lang="en-US" sz="1600" i="1">
                                  <a:solidFill>
                                    <a:schemeClr val="tx1"/>
                                  </a:solidFill>
                                  <a:latin typeface="Cambria Math" panose="02040503050406030204" pitchFamily="18" charset="0"/>
                                </a:rPr>
                              </m:ctrlPr>
                            </m:fPr>
                            <m:num>
                              <m:r>
                                <a:rPr lang="en-US" sz="1600" i="1">
                                  <a:solidFill>
                                    <a:schemeClr val="tx1"/>
                                  </a:solidFill>
                                  <a:latin typeface="Cambria Math" panose="02040503050406030204" pitchFamily="18" charset="0"/>
                                </a:rPr>
                                <m:t>𝑑</m:t>
                              </m:r>
                            </m:num>
                            <m:den>
                              <m:r>
                                <a:rPr lang="en-US" sz="1600" i="1">
                                  <a:solidFill>
                                    <a:schemeClr val="tx1"/>
                                  </a:solidFill>
                                  <a:latin typeface="Cambria Math" panose="02040503050406030204" pitchFamily="18" charset="0"/>
                                </a:rPr>
                                <m:t>𝑑𝑥</m:t>
                              </m:r>
                            </m:den>
                          </m:f>
                          <m:r>
                            <a:rPr lang="en-US" sz="1600" b="1" i="0">
                              <a:solidFill>
                                <a:schemeClr val="tx1"/>
                              </a:solidFill>
                              <a:latin typeface="Cambria Math" panose="02040503050406030204" pitchFamily="18" charset="0"/>
                            </a:rPr>
                            <m:t>𝐍</m:t>
                          </m:r>
                        </m:e>
                      </m:d>
                      <m:r>
                        <a:rPr lang="en-US" sz="1600" b="1" i="0">
                          <a:solidFill>
                            <a:schemeClr val="tx1"/>
                          </a:solidFill>
                          <a:latin typeface="Cambria Math" panose="02040503050406030204" pitchFamily="18" charset="0"/>
                        </a:rPr>
                        <m:t>𝐮</m:t>
                      </m:r>
                      <m:r>
                        <a:rPr lang="en-US" sz="1600" b="0" i="0">
                          <a:solidFill>
                            <a:schemeClr val="tx1"/>
                          </a:solidFill>
                          <a:latin typeface="Cambria Math" panose="02040503050406030204" pitchFamily="18" charset="0"/>
                        </a:rPr>
                        <m:t>=</m:t>
                      </m:r>
                      <m:r>
                        <a:rPr lang="en-US" sz="1600" b="1" i="0">
                          <a:solidFill>
                            <a:schemeClr val="tx1"/>
                          </a:solidFill>
                          <a:latin typeface="Cambria Math" panose="02040503050406030204" pitchFamily="18" charset="0"/>
                        </a:rPr>
                        <m:t>𝐁𝐮</m:t>
                      </m:r>
                    </m:oMath>
                  </m:oMathPara>
                </a14:m>
                <a:endParaRPr lang="en-US" sz="1600">
                  <a:solidFill>
                    <a:schemeClr val="tx1"/>
                  </a:solidFill>
                </a:endParaRPr>
              </a:p>
            </p:txBody>
          </p:sp>
        </mc:Choice>
        <mc:Fallback xmlns="">
          <p:sp>
            <p:nvSpPr>
              <p:cNvPr id="133" name="TextBox 132">
                <a:extLst>
                  <a:ext uri="{FF2B5EF4-FFF2-40B4-BE49-F238E27FC236}">
                    <a16:creationId xmlns:a16="http://schemas.microsoft.com/office/drawing/2014/main" id="{3C068BBB-607A-E510-CE9A-DA7C0377B215}"/>
                  </a:ext>
                </a:extLst>
              </p:cNvPr>
              <p:cNvSpPr txBox="1">
                <a:spLocks noRot="1" noChangeAspect="1" noMove="1" noResize="1" noEditPoints="1" noAdjustHandles="1" noChangeArrowheads="1" noChangeShapeType="1" noTextEdit="1"/>
              </p:cNvSpPr>
              <p:nvPr/>
            </p:nvSpPr>
            <p:spPr>
              <a:xfrm>
                <a:off x="8100318" y="5357590"/>
                <a:ext cx="2645342" cy="640303"/>
              </a:xfrm>
              <a:prstGeom prst="rect">
                <a:avLst/>
              </a:prstGeom>
              <a:blipFill>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5" name="TextBox 134">
                <a:extLst>
                  <a:ext uri="{FF2B5EF4-FFF2-40B4-BE49-F238E27FC236}">
                    <a16:creationId xmlns:a16="http://schemas.microsoft.com/office/drawing/2014/main" id="{6D3AEDF5-0592-2D41-FAB9-2B5E37101646}"/>
                  </a:ext>
                </a:extLst>
              </p:cNvPr>
              <p:cNvSpPr txBox="1"/>
              <p:nvPr/>
            </p:nvSpPr>
            <p:spPr>
              <a:xfrm>
                <a:off x="9655182" y="4782434"/>
                <a:ext cx="1446021" cy="44294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200" b="1" i="1" smtClean="0">
                          <a:solidFill>
                            <a:schemeClr val="tx1"/>
                          </a:solidFill>
                          <a:latin typeface="Cambria Math" panose="02040503050406030204" pitchFamily="18" charset="0"/>
                        </a:rPr>
                        <m:t>𝜺</m:t>
                      </m:r>
                      <m:r>
                        <a:rPr lang="en-US" sz="1200" b="1" i="1" smtClean="0">
                          <a:solidFill>
                            <a:schemeClr val="tx1"/>
                          </a:solidFill>
                          <a:latin typeface="Cambria Math" panose="02040503050406030204" pitchFamily="18" charset="0"/>
                        </a:rPr>
                        <m:t>(</m:t>
                      </m:r>
                      <m:r>
                        <a:rPr lang="en-US" sz="1200" b="1" i="1" smtClean="0">
                          <a:solidFill>
                            <a:schemeClr val="tx1"/>
                          </a:solidFill>
                          <a:latin typeface="Cambria Math" panose="02040503050406030204" pitchFamily="18" charset="0"/>
                        </a:rPr>
                        <m:t>𝒙</m:t>
                      </m:r>
                      <m:r>
                        <a:rPr lang="en-US" sz="1200" b="1" i="1" smtClean="0">
                          <a:solidFill>
                            <a:schemeClr val="tx1"/>
                          </a:solidFill>
                          <a:latin typeface="Cambria Math" panose="02040503050406030204" pitchFamily="18" charset="0"/>
                        </a:rPr>
                        <m:t>)</m:t>
                      </m:r>
                      <m:r>
                        <a:rPr lang="en-US" sz="1200" b="1" i="0">
                          <a:solidFill>
                            <a:schemeClr val="tx1"/>
                          </a:solidFill>
                          <a:latin typeface="Cambria Math" panose="02040503050406030204" pitchFamily="18" charset="0"/>
                        </a:rPr>
                        <m:t>=</m:t>
                      </m:r>
                      <m:f>
                        <m:fPr>
                          <m:ctrlPr>
                            <a:rPr lang="en-US" sz="1200" b="1" i="1">
                              <a:solidFill>
                                <a:schemeClr val="tx1"/>
                              </a:solidFill>
                              <a:latin typeface="Cambria Math" panose="02040503050406030204" pitchFamily="18" charset="0"/>
                            </a:rPr>
                          </m:ctrlPr>
                        </m:fPr>
                        <m:num>
                          <m:r>
                            <a:rPr lang="en-US" sz="1200" b="1" i="1">
                              <a:solidFill>
                                <a:schemeClr val="tx1"/>
                              </a:solidFill>
                              <a:latin typeface="Cambria Math" panose="02040503050406030204" pitchFamily="18" charset="0"/>
                            </a:rPr>
                            <m:t>𝒅𝒖</m:t>
                          </m:r>
                          <m:r>
                            <a:rPr lang="en-US" sz="1200" b="1" i="1" smtClean="0">
                              <a:solidFill>
                                <a:schemeClr val="tx1"/>
                              </a:solidFill>
                              <a:latin typeface="Cambria Math" panose="02040503050406030204" pitchFamily="18" charset="0"/>
                            </a:rPr>
                            <m:t>(</m:t>
                          </m:r>
                          <m:r>
                            <a:rPr lang="en-US" sz="1200" b="1" i="1" smtClean="0">
                              <a:solidFill>
                                <a:schemeClr val="tx1"/>
                              </a:solidFill>
                              <a:latin typeface="Cambria Math" panose="02040503050406030204" pitchFamily="18" charset="0"/>
                            </a:rPr>
                            <m:t>𝒙</m:t>
                          </m:r>
                          <m:r>
                            <a:rPr lang="en-US" sz="1200" b="1" i="1" smtClean="0">
                              <a:solidFill>
                                <a:schemeClr val="tx1"/>
                              </a:solidFill>
                              <a:latin typeface="Cambria Math" panose="02040503050406030204" pitchFamily="18" charset="0"/>
                            </a:rPr>
                            <m:t>)</m:t>
                          </m:r>
                        </m:num>
                        <m:den>
                          <m:r>
                            <a:rPr lang="en-US" sz="1200" b="1" i="1">
                              <a:solidFill>
                                <a:schemeClr val="tx1"/>
                              </a:solidFill>
                              <a:latin typeface="Cambria Math" panose="02040503050406030204" pitchFamily="18" charset="0"/>
                            </a:rPr>
                            <m:t>𝒅𝒙</m:t>
                          </m:r>
                        </m:den>
                      </m:f>
                    </m:oMath>
                  </m:oMathPara>
                </a14:m>
                <a:endParaRPr lang="en-US" sz="1200" b="1"/>
              </a:p>
            </p:txBody>
          </p:sp>
        </mc:Choice>
        <mc:Fallback xmlns="">
          <p:sp>
            <p:nvSpPr>
              <p:cNvPr id="135" name="TextBox 134">
                <a:extLst>
                  <a:ext uri="{FF2B5EF4-FFF2-40B4-BE49-F238E27FC236}">
                    <a16:creationId xmlns:a16="http://schemas.microsoft.com/office/drawing/2014/main" id="{6D3AEDF5-0592-2D41-FAB9-2B5E37101646}"/>
                  </a:ext>
                </a:extLst>
              </p:cNvPr>
              <p:cNvSpPr txBox="1">
                <a:spLocks noRot="1" noChangeAspect="1" noMove="1" noResize="1" noEditPoints="1" noAdjustHandles="1" noChangeArrowheads="1" noChangeShapeType="1" noTextEdit="1"/>
              </p:cNvSpPr>
              <p:nvPr/>
            </p:nvSpPr>
            <p:spPr>
              <a:xfrm>
                <a:off x="9655182" y="4782434"/>
                <a:ext cx="1446021" cy="442942"/>
              </a:xfrm>
              <a:prstGeom prst="rect">
                <a:avLst/>
              </a:prstGeom>
              <a:blipFill>
                <a:blip r:embed="rId18"/>
                <a:stretch>
                  <a:fillRect b="-2778"/>
                </a:stretch>
              </a:blipFill>
            </p:spPr>
            <p:txBody>
              <a:bodyPr/>
              <a:lstStyle/>
              <a:p>
                <a:r>
                  <a:rPr lang="en-US">
                    <a:noFill/>
                  </a:rPr>
                  <a:t> </a:t>
                </a:r>
              </a:p>
            </p:txBody>
          </p:sp>
        </mc:Fallback>
      </mc:AlternateContent>
      <p:sp>
        <p:nvSpPr>
          <p:cNvPr id="136" name="TextBox 135">
            <a:extLst>
              <a:ext uri="{FF2B5EF4-FFF2-40B4-BE49-F238E27FC236}">
                <a16:creationId xmlns:a16="http://schemas.microsoft.com/office/drawing/2014/main" id="{C42BD83B-9C9C-726B-F040-1E34F124E5DE}"/>
              </a:ext>
            </a:extLst>
          </p:cNvPr>
          <p:cNvSpPr txBox="1"/>
          <p:nvPr/>
        </p:nvSpPr>
        <p:spPr>
          <a:xfrm>
            <a:off x="7752730" y="6027544"/>
            <a:ext cx="3870201" cy="369332"/>
          </a:xfrm>
          <a:prstGeom prst="rect">
            <a:avLst/>
          </a:prstGeom>
          <a:noFill/>
        </p:spPr>
        <p:txBody>
          <a:bodyPr wrap="square">
            <a:spAutoFit/>
          </a:bodyPr>
          <a:lstStyle/>
          <a:p>
            <a:r>
              <a:rPr lang="en-US" sz="1800" b="1" i="1">
                <a:latin typeface="Calibri" panose="020F0502020204030204" pitchFamily="34" charset="0"/>
                <a:cs typeface="Calibri" panose="020F0502020204030204" pitchFamily="34" charset="0"/>
              </a:rPr>
              <a:t>B</a:t>
            </a:r>
            <a:r>
              <a:rPr lang="en-US" sz="1800" i="1">
                <a:latin typeface="Calibri" panose="020F0502020204030204" pitchFamily="34" charset="0"/>
                <a:cs typeface="Calibri" panose="020F0502020204030204" pitchFamily="34" charset="0"/>
              </a:rPr>
              <a:t> = element strain-displacement matrix </a:t>
            </a:r>
          </a:p>
        </p:txBody>
      </p:sp>
      <p:sp>
        <p:nvSpPr>
          <p:cNvPr id="4" name="TextBox 3">
            <a:extLst>
              <a:ext uri="{FF2B5EF4-FFF2-40B4-BE49-F238E27FC236}">
                <a16:creationId xmlns:a16="http://schemas.microsoft.com/office/drawing/2014/main" id="{EBDF6818-E28F-FA64-861D-630F4822F11B}"/>
              </a:ext>
            </a:extLst>
          </p:cNvPr>
          <p:cNvSpPr txBox="1"/>
          <p:nvPr/>
        </p:nvSpPr>
        <p:spPr>
          <a:xfrm>
            <a:off x="350873" y="5881545"/>
            <a:ext cx="6675168" cy="461665"/>
          </a:xfrm>
          <a:prstGeom prst="rect">
            <a:avLst/>
          </a:prstGeom>
          <a:noFill/>
        </p:spPr>
        <p:txBody>
          <a:bodyPr wrap="square" rtlCol="0">
            <a:spAutoFit/>
          </a:bodyPr>
          <a:lstStyle/>
          <a:p>
            <a:pPr algn="just"/>
            <a:r>
              <a:rPr lang="en-US" sz="1200" b="1" i="1"/>
              <a:t>Note: </a:t>
            </a:r>
            <a:r>
              <a:rPr lang="en-US" sz="1200" i="1"/>
              <a:t>The shape function are used to interpolate the discrete values at the nodes. For 1D elements this is generally a linear function, whereas polynomials are used for 3D problems.</a:t>
            </a:r>
            <a:endParaRPr lang="en-GB" sz="1200" i="1"/>
          </a:p>
        </p:txBody>
      </p:sp>
    </p:spTree>
    <p:extLst>
      <p:ext uri="{BB962C8B-B14F-4D97-AF65-F5344CB8AC3E}">
        <p14:creationId xmlns:p14="http://schemas.microsoft.com/office/powerpoint/2010/main" val="1754828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9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2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2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2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2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2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2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5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2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30"/>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3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33"/>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35"/>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4" grpId="0" animBg="1"/>
      <p:bldP spid="160" grpId="0" animBg="1"/>
      <p:bldP spid="62" grpId="0"/>
      <p:bldP spid="64" grpId="0"/>
      <p:bldP spid="65" grpId="0"/>
      <p:bldP spid="70" grpId="0"/>
      <p:bldP spid="71" grpId="0"/>
      <p:bldP spid="72" grpId="0" animBg="1"/>
      <p:bldP spid="73" grpId="0" animBg="1"/>
      <p:bldP spid="74" grpId="0" animBg="1"/>
      <p:bldP spid="75" grpId="0" animBg="1"/>
      <p:bldP spid="79" grpId="0"/>
      <p:bldP spid="80" grpId="0"/>
      <p:bldP spid="82" grpId="0"/>
      <p:bldP spid="85" grpId="0"/>
      <p:bldP spid="86" grpId="0"/>
      <p:bldP spid="88" grpId="0"/>
      <p:bldP spid="90" grpId="0"/>
      <p:bldP spid="98" grpId="0"/>
      <p:bldP spid="125" grpId="0"/>
      <p:bldP spid="126" grpId="0"/>
      <p:bldP spid="127" grpId="0"/>
      <p:bldP spid="128" grpId="0"/>
      <p:bldP spid="129" grpId="0"/>
      <p:bldP spid="130" grpId="0"/>
      <p:bldP spid="131" grpId="0"/>
      <p:bldP spid="132" grpId="0" animBg="1"/>
      <p:bldP spid="21" grpId="0" animBg="1"/>
      <p:bldP spid="133" grpId="0"/>
      <p:bldP spid="135" grpId="0"/>
      <p:bldP spid="136"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DBD06561-C448-5652-31A6-19F9DE67A963}"/>
              </a:ext>
            </a:extLst>
          </p:cNvPr>
          <p:cNvCxnSpPr>
            <a:cxnSpLocks/>
            <a:stCxn id="118" idx="4"/>
          </p:cNvCxnSpPr>
          <p:nvPr/>
        </p:nvCxnSpPr>
        <p:spPr>
          <a:xfrm>
            <a:off x="4956150" y="1604316"/>
            <a:ext cx="0" cy="550881"/>
          </a:xfrm>
          <a:prstGeom prst="line">
            <a:avLst/>
          </a:prstGeom>
          <a:ln w="19050">
            <a:solidFill>
              <a:schemeClr val="tx1"/>
            </a:solidFill>
            <a:prstDash val="dash"/>
          </a:ln>
        </p:spPr>
        <p:style>
          <a:lnRef idx="1">
            <a:schemeClr val="dk1"/>
          </a:lnRef>
          <a:fillRef idx="0">
            <a:schemeClr val="dk1"/>
          </a:fillRef>
          <a:effectRef idx="0">
            <a:schemeClr val="dk1"/>
          </a:effectRef>
          <a:fontRef idx="minor">
            <a:schemeClr val="tx1"/>
          </a:fontRef>
        </p:style>
      </p:cxnSp>
      <p:sp>
        <p:nvSpPr>
          <p:cNvPr id="2" name="Slide Number Placeholder 1">
            <a:extLst>
              <a:ext uri="{FF2B5EF4-FFF2-40B4-BE49-F238E27FC236}">
                <a16:creationId xmlns:a16="http://schemas.microsoft.com/office/drawing/2014/main" id="{04B499B2-65F4-1D31-196D-FD4EF98EE2AE}"/>
              </a:ext>
            </a:extLst>
          </p:cNvPr>
          <p:cNvSpPr>
            <a:spLocks noGrp="1"/>
          </p:cNvSpPr>
          <p:nvPr>
            <p:ph type="sldNum" sz="quarter" idx="11"/>
          </p:nvPr>
        </p:nvSpPr>
        <p:spPr/>
        <p:txBody>
          <a:bodyPr/>
          <a:lstStyle/>
          <a:p>
            <a:fld id="{F0D23093-2AB0-F74C-B865-1A12A15B650E}" type="slidenum">
              <a:rPr lang="en-US" smtClean="0"/>
              <a:pPr/>
              <a:t>28</a:t>
            </a:fld>
            <a:endParaRPr lang="en-US"/>
          </a:p>
        </p:txBody>
      </p:sp>
      <p:sp>
        <p:nvSpPr>
          <p:cNvPr id="3" name="Title 2">
            <a:extLst>
              <a:ext uri="{FF2B5EF4-FFF2-40B4-BE49-F238E27FC236}">
                <a16:creationId xmlns:a16="http://schemas.microsoft.com/office/drawing/2014/main" id="{FD8BA2D5-21E1-0FE6-00B8-D58A488FF0CD}"/>
              </a:ext>
            </a:extLst>
          </p:cNvPr>
          <p:cNvSpPr>
            <a:spLocks noGrp="1"/>
          </p:cNvSpPr>
          <p:nvPr>
            <p:ph type="title"/>
          </p:nvPr>
        </p:nvSpPr>
        <p:spPr/>
        <p:txBody>
          <a:bodyPr/>
          <a:lstStyle/>
          <a:p>
            <a:r>
              <a:rPr lang="en-US"/>
              <a:t>1D FEA – Beam Elements</a:t>
            </a:r>
          </a:p>
        </p:txBody>
      </p:sp>
      <p:cxnSp>
        <p:nvCxnSpPr>
          <p:cNvPr id="84" name="Straight Connector 83">
            <a:extLst>
              <a:ext uri="{FF2B5EF4-FFF2-40B4-BE49-F238E27FC236}">
                <a16:creationId xmlns:a16="http://schemas.microsoft.com/office/drawing/2014/main" id="{9AE05DDA-2BCA-D699-F070-84013C51D24F}"/>
              </a:ext>
            </a:extLst>
          </p:cNvPr>
          <p:cNvCxnSpPr/>
          <p:nvPr/>
        </p:nvCxnSpPr>
        <p:spPr>
          <a:xfrm>
            <a:off x="434066" y="2527707"/>
            <a:ext cx="113607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A6B1C003-9209-5514-A624-576E9F7403B3}"/>
              </a:ext>
            </a:extLst>
          </p:cNvPr>
          <p:cNvGrpSpPr/>
          <p:nvPr/>
        </p:nvGrpSpPr>
        <p:grpSpPr>
          <a:xfrm>
            <a:off x="4166610" y="979372"/>
            <a:ext cx="3966687" cy="1563844"/>
            <a:chOff x="973985" y="4720561"/>
            <a:chExt cx="3966687" cy="1563844"/>
          </a:xfrm>
        </p:grpSpPr>
        <p:grpSp>
          <p:nvGrpSpPr>
            <p:cNvPr id="103" name="Group 102">
              <a:extLst>
                <a:ext uri="{FF2B5EF4-FFF2-40B4-BE49-F238E27FC236}">
                  <a16:creationId xmlns:a16="http://schemas.microsoft.com/office/drawing/2014/main" id="{F5B6D9A1-933D-E560-FA93-131CE46F791C}"/>
                </a:ext>
              </a:extLst>
            </p:cNvPr>
            <p:cNvGrpSpPr/>
            <p:nvPr/>
          </p:nvGrpSpPr>
          <p:grpSpPr>
            <a:xfrm>
              <a:off x="973985" y="4720561"/>
              <a:ext cx="3966687" cy="960207"/>
              <a:chOff x="973985" y="4720561"/>
              <a:chExt cx="3966687" cy="960207"/>
            </a:xfrm>
          </p:grpSpPr>
          <p:grpSp>
            <p:nvGrpSpPr>
              <p:cNvPr id="106" name="Group 105">
                <a:extLst>
                  <a:ext uri="{FF2B5EF4-FFF2-40B4-BE49-F238E27FC236}">
                    <a16:creationId xmlns:a16="http://schemas.microsoft.com/office/drawing/2014/main" id="{B0D76CD9-EFFF-FC54-C6F7-EDE91687404C}"/>
                  </a:ext>
                </a:extLst>
              </p:cNvPr>
              <p:cNvGrpSpPr/>
              <p:nvPr/>
            </p:nvGrpSpPr>
            <p:grpSpPr>
              <a:xfrm>
                <a:off x="1709525" y="5231509"/>
                <a:ext cx="2387964" cy="113996"/>
                <a:chOff x="6980102" y="3597273"/>
                <a:chExt cx="2387964" cy="113996"/>
              </a:xfrm>
            </p:grpSpPr>
            <p:sp>
              <p:nvSpPr>
                <p:cNvPr id="117" name="Oval 116">
                  <a:extLst>
                    <a:ext uri="{FF2B5EF4-FFF2-40B4-BE49-F238E27FC236}">
                      <a16:creationId xmlns:a16="http://schemas.microsoft.com/office/drawing/2014/main" id="{C835D59F-3214-0686-ACDE-BBA37E383422}"/>
                    </a:ext>
                  </a:extLst>
                </p:cNvPr>
                <p:cNvSpPr>
                  <a:spLocks noChangeAspect="1"/>
                </p:cNvSpPr>
                <p:nvPr/>
              </p:nvSpPr>
              <p:spPr>
                <a:xfrm>
                  <a:off x="9260066" y="3597273"/>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9371BC4D-CAA6-1854-34BD-5A5AC772DC94}"/>
                    </a:ext>
                  </a:extLst>
                </p:cNvPr>
                <p:cNvSpPr>
                  <a:spLocks noChangeAspect="1"/>
                </p:cNvSpPr>
                <p:nvPr/>
              </p:nvSpPr>
              <p:spPr>
                <a:xfrm>
                  <a:off x="6980102" y="360326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107" name="TextBox 106">
                <a:extLst>
                  <a:ext uri="{FF2B5EF4-FFF2-40B4-BE49-F238E27FC236}">
                    <a16:creationId xmlns:a16="http://schemas.microsoft.com/office/drawing/2014/main" id="{87930B3D-AF07-DEBB-42B7-FE3DB249EB3B}"/>
                  </a:ext>
                </a:extLst>
              </p:cNvPr>
              <p:cNvSpPr txBox="1"/>
              <p:nvPr/>
            </p:nvSpPr>
            <p:spPr>
              <a:xfrm>
                <a:off x="973985" y="5070994"/>
                <a:ext cx="628073" cy="369332"/>
              </a:xfrm>
              <a:prstGeom prst="rect">
                <a:avLst/>
              </a:prstGeom>
              <a:noFill/>
            </p:spPr>
            <p:txBody>
              <a:bodyPr wrap="square">
                <a:spAutoFit/>
              </a:bodyPr>
              <a:lstStyle/>
              <a:p>
                <a:r>
                  <a:rPr lang="en-US" sz="1800" b="0" i="1"/>
                  <a:t>f</a:t>
                </a:r>
                <a:r>
                  <a:rPr lang="en-US" sz="1800" b="0" i="1" baseline="-25000"/>
                  <a:t>i</a:t>
                </a:r>
                <a:endParaRPr lang="en-US" i="1"/>
              </a:p>
            </p:txBody>
          </p:sp>
          <p:cxnSp>
            <p:nvCxnSpPr>
              <p:cNvPr id="108" name="Straight Arrow Connector 107">
                <a:extLst>
                  <a:ext uri="{FF2B5EF4-FFF2-40B4-BE49-F238E27FC236}">
                    <a16:creationId xmlns:a16="http://schemas.microsoft.com/office/drawing/2014/main" id="{6E4E9669-F9B3-F402-E9F2-BA49364F39B0}"/>
                  </a:ext>
                </a:extLst>
              </p:cNvPr>
              <p:cNvCxnSpPr/>
              <p:nvPr/>
            </p:nvCxnSpPr>
            <p:spPr>
              <a:xfrm>
                <a:off x="1246909" y="528550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A2B6148C-8C38-26AC-82BA-25C707CC3114}"/>
                  </a:ext>
                </a:extLst>
              </p:cNvPr>
              <p:cNvCxnSpPr>
                <a:cxnSpLocks/>
              </p:cNvCxnSpPr>
              <p:nvPr/>
            </p:nvCxnSpPr>
            <p:spPr>
              <a:xfrm>
                <a:off x="4097489" y="528550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0" name="TextBox 109">
                <a:extLst>
                  <a:ext uri="{FF2B5EF4-FFF2-40B4-BE49-F238E27FC236}">
                    <a16:creationId xmlns:a16="http://schemas.microsoft.com/office/drawing/2014/main" id="{4CAFFB9F-815F-FE21-E8A2-4EB816F5891C}"/>
                  </a:ext>
                </a:extLst>
              </p:cNvPr>
              <p:cNvSpPr txBox="1"/>
              <p:nvPr/>
            </p:nvSpPr>
            <p:spPr>
              <a:xfrm>
                <a:off x="4515799" y="5077273"/>
                <a:ext cx="424873" cy="369332"/>
              </a:xfrm>
              <a:prstGeom prst="rect">
                <a:avLst/>
              </a:prstGeom>
              <a:noFill/>
            </p:spPr>
            <p:txBody>
              <a:bodyPr wrap="square">
                <a:spAutoFit/>
              </a:bodyPr>
              <a:lstStyle/>
              <a:p>
                <a:r>
                  <a:rPr lang="en-US" sz="1800" b="0" i="1"/>
                  <a:t>f</a:t>
                </a:r>
                <a:r>
                  <a:rPr lang="en-US" sz="1800" b="0" i="1" baseline="-25000"/>
                  <a:t>j</a:t>
                </a:r>
                <a:endParaRPr lang="en-US" i="1"/>
              </a:p>
            </p:txBody>
          </p:sp>
          <p:sp>
            <p:nvSpPr>
              <p:cNvPr id="111" name="TextBox 110">
                <a:extLst>
                  <a:ext uri="{FF2B5EF4-FFF2-40B4-BE49-F238E27FC236}">
                    <a16:creationId xmlns:a16="http://schemas.microsoft.com/office/drawing/2014/main" id="{43A8D98F-7507-6AF8-C1EE-DD0D57FD42ED}"/>
                  </a:ext>
                </a:extLst>
              </p:cNvPr>
              <p:cNvSpPr txBox="1"/>
              <p:nvPr/>
            </p:nvSpPr>
            <p:spPr>
              <a:xfrm>
                <a:off x="1668589" y="4874169"/>
                <a:ext cx="397164" cy="369332"/>
              </a:xfrm>
              <a:prstGeom prst="rect">
                <a:avLst/>
              </a:prstGeom>
              <a:noFill/>
            </p:spPr>
            <p:txBody>
              <a:bodyPr wrap="square">
                <a:spAutoFit/>
              </a:bodyPr>
              <a:lstStyle/>
              <a:p>
                <a:r>
                  <a:rPr lang="en-US" sz="1800" b="0" i="1" err="1">
                    <a:solidFill>
                      <a:schemeClr val="accent3"/>
                    </a:solidFill>
                  </a:rPr>
                  <a:t>i</a:t>
                </a:r>
                <a:endParaRPr lang="en-US" i="1">
                  <a:solidFill>
                    <a:schemeClr val="accent3"/>
                  </a:solidFill>
                </a:endParaRPr>
              </a:p>
            </p:txBody>
          </p:sp>
          <p:sp>
            <p:nvSpPr>
              <p:cNvPr id="112" name="TextBox 111">
                <a:extLst>
                  <a:ext uri="{FF2B5EF4-FFF2-40B4-BE49-F238E27FC236}">
                    <a16:creationId xmlns:a16="http://schemas.microsoft.com/office/drawing/2014/main" id="{E98EFA6A-867A-CA50-CF20-85D126358509}"/>
                  </a:ext>
                </a:extLst>
              </p:cNvPr>
              <p:cNvSpPr txBox="1"/>
              <p:nvPr/>
            </p:nvSpPr>
            <p:spPr>
              <a:xfrm>
                <a:off x="3932431" y="4854159"/>
                <a:ext cx="397164" cy="369332"/>
              </a:xfrm>
              <a:prstGeom prst="rect">
                <a:avLst/>
              </a:prstGeom>
              <a:noFill/>
            </p:spPr>
            <p:txBody>
              <a:bodyPr wrap="square">
                <a:spAutoFit/>
              </a:bodyPr>
              <a:lstStyle/>
              <a:p>
                <a:r>
                  <a:rPr lang="en-US" sz="1800" b="0" i="1">
                    <a:solidFill>
                      <a:schemeClr val="accent3"/>
                    </a:solidFill>
                  </a:rPr>
                  <a:t>j</a:t>
                </a:r>
                <a:endParaRPr lang="en-US" i="1">
                  <a:solidFill>
                    <a:schemeClr val="accent3"/>
                  </a:solidFill>
                </a:endParaRPr>
              </a:p>
            </p:txBody>
          </p:sp>
          <p:sp>
            <p:nvSpPr>
              <p:cNvPr id="113" name="TextBox 112">
                <a:extLst>
                  <a:ext uri="{FF2B5EF4-FFF2-40B4-BE49-F238E27FC236}">
                    <a16:creationId xmlns:a16="http://schemas.microsoft.com/office/drawing/2014/main" id="{458F4B63-F6E1-4AC5-69C4-0BF2F4CF6DBE}"/>
                  </a:ext>
                </a:extLst>
              </p:cNvPr>
              <p:cNvSpPr txBox="1"/>
              <p:nvPr/>
            </p:nvSpPr>
            <p:spPr>
              <a:xfrm>
                <a:off x="2611847" y="4720561"/>
                <a:ext cx="563307" cy="369332"/>
              </a:xfrm>
              <a:prstGeom prst="rect">
                <a:avLst/>
              </a:prstGeom>
              <a:noFill/>
            </p:spPr>
            <p:txBody>
              <a:bodyPr wrap="square">
                <a:spAutoFit/>
              </a:bodyPr>
              <a:lstStyle/>
              <a:p>
                <a:r>
                  <a:rPr lang="en-US" i="1"/>
                  <a:t>E, A</a:t>
                </a:r>
              </a:p>
            </p:txBody>
          </p:sp>
          <p:sp>
            <p:nvSpPr>
              <p:cNvPr id="114" name="TextBox 113">
                <a:extLst>
                  <a:ext uri="{FF2B5EF4-FFF2-40B4-BE49-F238E27FC236}">
                    <a16:creationId xmlns:a16="http://schemas.microsoft.com/office/drawing/2014/main" id="{3E6A25D9-C305-B34D-0AE2-BDC3822BBD88}"/>
                  </a:ext>
                </a:extLst>
              </p:cNvPr>
              <p:cNvSpPr txBox="1"/>
              <p:nvPr/>
            </p:nvSpPr>
            <p:spPr>
              <a:xfrm>
                <a:off x="2065753" y="5311436"/>
                <a:ext cx="609600" cy="369332"/>
              </a:xfrm>
              <a:prstGeom prst="rect">
                <a:avLst/>
              </a:prstGeom>
              <a:noFill/>
            </p:spPr>
            <p:txBody>
              <a:bodyPr wrap="square">
                <a:spAutoFit/>
              </a:bodyPr>
              <a:lstStyle/>
              <a:p>
                <a:r>
                  <a:rPr lang="en-US" sz="1800" b="0" i="1" err="1">
                    <a:solidFill>
                      <a:schemeClr val="tx2"/>
                    </a:solidFill>
                  </a:rPr>
                  <a:t>u</a:t>
                </a:r>
                <a:r>
                  <a:rPr lang="en-US" sz="1800" b="0" i="1" baseline="-25000" err="1">
                    <a:solidFill>
                      <a:schemeClr val="tx2"/>
                    </a:solidFill>
                  </a:rPr>
                  <a:t>i</a:t>
                </a:r>
                <a:endParaRPr lang="en-US" i="1">
                  <a:solidFill>
                    <a:schemeClr val="tx2"/>
                  </a:solidFill>
                </a:endParaRPr>
              </a:p>
            </p:txBody>
          </p:sp>
          <p:sp>
            <p:nvSpPr>
              <p:cNvPr id="115" name="TextBox 114">
                <a:extLst>
                  <a:ext uri="{FF2B5EF4-FFF2-40B4-BE49-F238E27FC236}">
                    <a16:creationId xmlns:a16="http://schemas.microsoft.com/office/drawing/2014/main" id="{E9C36CC7-D7BF-17DA-5A49-97D830351457}"/>
                  </a:ext>
                </a:extLst>
              </p:cNvPr>
              <p:cNvSpPr txBox="1"/>
              <p:nvPr/>
            </p:nvSpPr>
            <p:spPr>
              <a:xfrm>
                <a:off x="4219487" y="5311436"/>
                <a:ext cx="434109" cy="369332"/>
              </a:xfrm>
              <a:prstGeom prst="rect">
                <a:avLst/>
              </a:prstGeom>
              <a:noFill/>
            </p:spPr>
            <p:txBody>
              <a:bodyPr wrap="square">
                <a:spAutoFit/>
              </a:bodyPr>
              <a:lstStyle/>
              <a:p>
                <a:r>
                  <a:rPr lang="en-US" sz="1800" b="0" i="1" err="1">
                    <a:solidFill>
                      <a:schemeClr val="tx2"/>
                    </a:solidFill>
                  </a:rPr>
                  <a:t>u</a:t>
                </a:r>
                <a:r>
                  <a:rPr lang="en-US" sz="1800" b="0" i="1" baseline="-25000" err="1">
                    <a:solidFill>
                      <a:schemeClr val="tx2"/>
                    </a:solidFill>
                  </a:rPr>
                  <a:t>j</a:t>
                </a:r>
                <a:endParaRPr lang="en-US" i="1">
                  <a:solidFill>
                    <a:schemeClr val="tx2"/>
                  </a:solidFill>
                </a:endParaRPr>
              </a:p>
            </p:txBody>
          </p:sp>
        </p:grpSp>
        <p:cxnSp>
          <p:nvCxnSpPr>
            <p:cNvPr id="104" name="Straight Arrow Connector 103">
              <a:extLst>
                <a:ext uri="{FF2B5EF4-FFF2-40B4-BE49-F238E27FC236}">
                  <a16:creationId xmlns:a16="http://schemas.microsoft.com/office/drawing/2014/main" id="{FC630DD0-2902-430A-BEDD-78A004805C20}"/>
                </a:ext>
              </a:extLst>
            </p:cNvPr>
            <p:cNvCxnSpPr/>
            <p:nvPr/>
          </p:nvCxnSpPr>
          <p:spPr>
            <a:xfrm>
              <a:off x="2297756" y="6020080"/>
              <a:ext cx="119149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D49ED3A2-0F3D-5FFE-9C39-276BEF904EA0}"/>
                </a:ext>
              </a:extLst>
            </p:cNvPr>
            <p:cNvSpPr txBox="1"/>
            <p:nvPr/>
          </p:nvSpPr>
          <p:spPr>
            <a:xfrm>
              <a:off x="2761349" y="5915073"/>
              <a:ext cx="284052" cy="369332"/>
            </a:xfrm>
            <a:prstGeom prst="rect">
              <a:avLst/>
            </a:prstGeom>
            <a:noFill/>
            <a:ln>
              <a:noFill/>
            </a:ln>
          </p:spPr>
          <p:txBody>
            <a:bodyPr wrap="none" rtlCol="0">
              <a:spAutoFit/>
            </a:bodyPr>
            <a:lstStyle/>
            <a:p>
              <a:r>
                <a:rPr lang="en-US"/>
                <a:t>x</a:t>
              </a:r>
            </a:p>
          </p:txBody>
        </p:sp>
      </p:grpSp>
      <p:graphicFrame>
        <p:nvGraphicFramePr>
          <p:cNvPr id="119" name="Table 14">
            <a:extLst>
              <a:ext uri="{FF2B5EF4-FFF2-40B4-BE49-F238E27FC236}">
                <a16:creationId xmlns:a16="http://schemas.microsoft.com/office/drawing/2014/main" id="{67DC137E-6BDF-DF9E-7762-E24270666B3E}"/>
              </a:ext>
            </a:extLst>
          </p:cNvPr>
          <p:cNvGraphicFramePr>
            <a:graphicFrameLocks noGrp="1"/>
          </p:cNvGraphicFramePr>
          <p:nvPr/>
        </p:nvGraphicFramePr>
        <p:xfrm>
          <a:off x="447288" y="896320"/>
          <a:ext cx="3355389" cy="972000"/>
        </p:xfrm>
        <a:graphic>
          <a:graphicData uri="http://schemas.openxmlformats.org/drawingml/2006/table">
            <a:tbl>
              <a:tblPr firstRow="1" bandRow="1">
                <a:tableStyleId>{073A0DAA-6AF3-43AB-8588-CEC1D06C72B9}</a:tableStyleId>
              </a:tblPr>
              <a:tblGrid>
                <a:gridCol w="2170406">
                  <a:extLst>
                    <a:ext uri="{9D8B030D-6E8A-4147-A177-3AD203B41FA5}">
                      <a16:colId xmlns:a16="http://schemas.microsoft.com/office/drawing/2014/main" val="4036484245"/>
                    </a:ext>
                  </a:extLst>
                </a:gridCol>
                <a:gridCol w="1184983">
                  <a:extLst>
                    <a:ext uri="{9D8B030D-6E8A-4147-A177-3AD203B41FA5}">
                      <a16:colId xmlns:a16="http://schemas.microsoft.com/office/drawing/2014/main" val="1970565677"/>
                    </a:ext>
                  </a:extLst>
                </a:gridCol>
              </a:tblGrid>
              <a:tr h="324000">
                <a:tc>
                  <a:txBody>
                    <a:bodyPr/>
                    <a:lstStyle/>
                    <a:p>
                      <a:r>
                        <a:rPr lang="en-US" sz="1400" b="0">
                          <a:solidFill>
                            <a:schemeClr val="tx1"/>
                          </a:solidFill>
                        </a:rPr>
                        <a:t>Nodes</a:t>
                      </a:r>
                    </a:p>
                  </a:txBody>
                  <a:tcPr>
                    <a:solidFill>
                      <a:schemeClr val="tx2">
                        <a:lumMod val="20000"/>
                        <a:lumOff val="80000"/>
                      </a:schemeClr>
                    </a:solidFill>
                  </a:tcPr>
                </a:tc>
                <a:tc>
                  <a:txBody>
                    <a:bodyPr/>
                    <a:lstStyle/>
                    <a:p>
                      <a:r>
                        <a:rPr lang="en-US" sz="1400" b="0" err="1">
                          <a:solidFill>
                            <a:schemeClr val="tx1"/>
                          </a:solidFill>
                        </a:rPr>
                        <a:t>i</a:t>
                      </a:r>
                      <a:r>
                        <a:rPr lang="en-US" sz="1400" b="0">
                          <a:solidFill>
                            <a:schemeClr val="tx1"/>
                          </a:solidFill>
                        </a:rPr>
                        <a:t>, j</a:t>
                      </a:r>
                    </a:p>
                  </a:txBody>
                  <a:tcPr>
                    <a:solidFill>
                      <a:schemeClr val="tx2">
                        <a:lumMod val="20000"/>
                        <a:lumOff val="80000"/>
                      </a:schemeClr>
                    </a:solidFill>
                  </a:tcPr>
                </a:tc>
                <a:extLst>
                  <a:ext uri="{0D108BD9-81ED-4DB2-BD59-A6C34878D82A}">
                    <a16:rowId xmlns:a16="http://schemas.microsoft.com/office/drawing/2014/main" val="1490128046"/>
                  </a:ext>
                </a:extLst>
              </a:tr>
              <a:tr h="324000">
                <a:tc>
                  <a:txBody>
                    <a:bodyPr/>
                    <a:lstStyle/>
                    <a:p>
                      <a:r>
                        <a:rPr lang="en-US" sz="1400" b="0">
                          <a:solidFill>
                            <a:schemeClr val="tx1"/>
                          </a:solidFill>
                        </a:rPr>
                        <a:t>Nodal displacements</a:t>
                      </a:r>
                    </a:p>
                  </a:txBody>
                  <a:tcPr/>
                </a:tc>
                <a:tc>
                  <a:txBody>
                    <a:bodyPr/>
                    <a:lstStyle/>
                    <a:p>
                      <a:r>
                        <a:rPr lang="en-US" sz="1400" b="0" err="1">
                          <a:solidFill>
                            <a:schemeClr val="tx1"/>
                          </a:solidFill>
                        </a:rPr>
                        <a:t>u</a:t>
                      </a:r>
                      <a:r>
                        <a:rPr lang="en-US" sz="1400" b="0" baseline="-25000" err="1">
                          <a:solidFill>
                            <a:schemeClr val="tx1"/>
                          </a:solidFill>
                        </a:rPr>
                        <a:t>i</a:t>
                      </a:r>
                      <a:r>
                        <a:rPr lang="en-US" sz="1400" b="0">
                          <a:solidFill>
                            <a:schemeClr val="tx1"/>
                          </a:solidFill>
                        </a:rPr>
                        <a:t>, </a:t>
                      </a:r>
                      <a:r>
                        <a:rPr lang="en-US" sz="1400" b="0" err="1">
                          <a:solidFill>
                            <a:schemeClr val="tx1"/>
                          </a:solidFill>
                        </a:rPr>
                        <a:t>u</a:t>
                      </a:r>
                      <a:r>
                        <a:rPr lang="en-US" sz="1400" b="0" baseline="-25000" err="1">
                          <a:solidFill>
                            <a:schemeClr val="tx1"/>
                          </a:solidFill>
                        </a:rPr>
                        <a:t>j</a:t>
                      </a:r>
                      <a:r>
                        <a:rPr lang="en-US" sz="1400" b="0">
                          <a:solidFill>
                            <a:schemeClr val="tx1"/>
                          </a:solidFill>
                        </a:rPr>
                        <a:t>    [mm]</a:t>
                      </a:r>
                    </a:p>
                  </a:txBody>
                  <a:tcPr/>
                </a:tc>
                <a:extLst>
                  <a:ext uri="{0D108BD9-81ED-4DB2-BD59-A6C34878D82A}">
                    <a16:rowId xmlns:a16="http://schemas.microsoft.com/office/drawing/2014/main" val="2449461717"/>
                  </a:ext>
                </a:extLst>
              </a:tr>
              <a:tr h="324000">
                <a:tc>
                  <a:txBody>
                    <a:bodyPr/>
                    <a:lstStyle/>
                    <a:p>
                      <a:r>
                        <a:rPr lang="en-US" sz="1400" b="0">
                          <a:solidFill>
                            <a:schemeClr val="tx1"/>
                          </a:solidFill>
                        </a:rPr>
                        <a:t>Nodal forces</a:t>
                      </a:r>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f</a:t>
                      </a:r>
                      <a:r>
                        <a:rPr lang="en-US" sz="1400" b="0" baseline="-25000">
                          <a:solidFill>
                            <a:schemeClr val="tx1"/>
                          </a:solidFill>
                        </a:rPr>
                        <a:t>i</a:t>
                      </a:r>
                      <a:r>
                        <a:rPr lang="en-US" sz="1400" b="0">
                          <a:solidFill>
                            <a:schemeClr val="tx1"/>
                          </a:solidFill>
                        </a:rPr>
                        <a:t>, f</a:t>
                      </a:r>
                      <a:r>
                        <a:rPr lang="en-US" sz="1400" b="0" baseline="-25000">
                          <a:solidFill>
                            <a:schemeClr val="tx1"/>
                          </a:solidFill>
                        </a:rPr>
                        <a:t>j</a:t>
                      </a:r>
                      <a:r>
                        <a:rPr lang="en-US" sz="1400" b="0">
                          <a:solidFill>
                            <a:schemeClr val="tx1"/>
                          </a:solidFill>
                        </a:rPr>
                        <a:t>      [N]</a:t>
                      </a:r>
                    </a:p>
                  </a:txBody>
                  <a:tcPr>
                    <a:solidFill>
                      <a:schemeClr val="tx2">
                        <a:lumMod val="20000"/>
                        <a:lumOff val="80000"/>
                      </a:schemeClr>
                    </a:solidFill>
                  </a:tcPr>
                </a:tc>
                <a:extLst>
                  <a:ext uri="{0D108BD9-81ED-4DB2-BD59-A6C34878D82A}">
                    <a16:rowId xmlns:a16="http://schemas.microsoft.com/office/drawing/2014/main" val="640302183"/>
                  </a:ext>
                </a:extLst>
              </a:tr>
            </a:tbl>
          </a:graphicData>
        </a:graphic>
      </p:graphicFrame>
      <p:sp>
        <p:nvSpPr>
          <p:cNvPr id="148" name="Text Placeholder 3">
            <a:extLst>
              <a:ext uri="{FF2B5EF4-FFF2-40B4-BE49-F238E27FC236}">
                <a16:creationId xmlns:a16="http://schemas.microsoft.com/office/drawing/2014/main" id="{E50B89DF-68B8-0760-CC0E-4EC9545358E9}"/>
              </a:ext>
            </a:extLst>
          </p:cNvPr>
          <p:cNvSpPr txBox="1">
            <a:spLocks/>
          </p:cNvSpPr>
          <p:nvPr/>
        </p:nvSpPr>
        <p:spPr>
          <a:xfrm>
            <a:off x="614594" y="3312320"/>
            <a:ext cx="5269335" cy="33683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The </a:t>
            </a:r>
            <a:r>
              <a:rPr lang="en-US" sz="1800" b="1"/>
              <a:t>strain-displacement </a:t>
            </a:r>
            <a:r>
              <a:rPr lang="en-US" sz="1800"/>
              <a:t>matrix </a:t>
            </a:r>
            <a:r>
              <a:rPr lang="en-US" sz="1800" b="1" i="1"/>
              <a:t>B</a:t>
            </a:r>
            <a:r>
              <a:rPr lang="en-US" sz="1800"/>
              <a:t> is also defined as:</a:t>
            </a:r>
            <a:endParaRPr lang="en-US" sz="1800">
              <a:effectLst/>
              <a:ea typeface="Calibri" panose="020F050202020403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80593A04-A620-1172-3C2F-DED4865B86F4}"/>
              </a:ext>
            </a:extLst>
          </p:cNvPr>
          <p:cNvCxnSpPr>
            <a:stCxn id="118" idx="6"/>
            <a:endCxn id="117" idx="2"/>
          </p:cNvCxnSpPr>
          <p:nvPr/>
        </p:nvCxnSpPr>
        <p:spPr>
          <a:xfrm flipV="1">
            <a:off x="5010150" y="1544320"/>
            <a:ext cx="2171964" cy="599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C894345-EF01-683D-EB40-C3A51BC29B07}"/>
              </a:ext>
            </a:extLst>
          </p:cNvPr>
          <p:cNvCxnSpPr>
            <a:cxnSpLocks/>
            <a:stCxn id="117" idx="4"/>
          </p:cNvCxnSpPr>
          <p:nvPr/>
        </p:nvCxnSpPr>
        <p:spPr>
          <a:xfrm>
            <a:off x="7236114" y="1598320"/>
            <a:ext cx="0" cy="508049"/>
          </a:xfrm>
          <a:prstGeom prst="line">
            <a:avLst/>
          </a:prstGeom>
          <a:ln w="19050">
            <a:solidFill>
              <a:schemeClr val="tx1"/>
            </a:solidFill>
            <a:prstDash val="dash"/>
          </a:ln>
        </p:spPr>
        <p:style>
          <a:lnRef idx="1">
            <a:schemeClr val="dk1"/>
          </a:lnRef>
          <a:fillRef idx="0">
            <a:schemeClr val="dk1"/>
          </a:fillRef>
          <a:effectRef idx="0">
            <a:schemeClr val="dk1"/>
          </a:effectRef>
          <a:fontRef idx="minor">
            <a:schemeClr val="tx1"/>
          </a:fontRef>
        </p:style>
      </p:cxnSp>
      <p:cxnSp>
        <p:nvCxnSpPr>
          <p:cNvPr id="81" name="Straight Arrow Connector 80">
            <a:extLst>
              <a:ext uri="{FF2B5EF4-FFF2-40B4-BE49-F238E27FC236}">
                <a16:creationId xmlns:a16="http://schemas.microsoft.com/office/drawing/2014/main" id="{4BE73133-AA6D-A35F-91CC-D4DB0792B760}"/>
              </a:ext>
            </a:extLst>
          </p:cNvPr>
          <p:cNvCxnSpPr>
            <a:cxnSpLocks/>
          </p:cNvCxnSpPr>
          <p:nvPr/>
        </p:nvCxnSpPr>
        <p:spPr>
          <a:xfrm>
            <a:off x="4956150" y="1754828"/>
            <a:ext cx="21648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4876AE01-1318-C8B4-F7E7-4A3E1F99DB7D}"/>
              </a:ext>
            </a:extLst>
          </p:cNvPr>
          <p:cNvCxnSpPr>
            <a:cxnSpLocks/>
          </p:cNvCxnSpPr>
          <p:nvPr/>
        </p:nvCxnSpPr>
        <p:spPr>
          <a:xfrm>
            <a:off x="7239114" y="1752972"/>
            <a:ext cx="21648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ACDB635-2D8D-C82F-34E6-040ECEDF52E2}"/>
              </a:ext>
            </a:extLst>
          </p:cNvPr>
          <p:cNvCxnSpPr/>
          <p:nvPr/>
        </p:nvCxnSpPr>
        <p:spPr>
          <a:xfrm>
            <a:off x="4980204" y="2012443"/>
            <a:ext cx="2219905"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87" name="TextBox 86">
            <a:extLst>
              <a:ext uri="{FF2B5EF4-FFF2-40B4-BE49-F238E27FC236}">
                <a16:creationId xmlns:a16="http://schemas.microsoft.com/office/drawing/2014/main" id="{FA79A584-B604-7BE4-6E14-3C5090CBF60D}"/>
              </a:ext>
            </a:extLst>
          </p:cNvPr>
          <p:cNvSpPr txBox="1"/>
          <p:nvPr/>
        </p:nvSpPr>
        <p:spPr>
          <a:xfrm>
            <a:off x="5971619" y="1695090"/>
            <a:ext cx="249026" cy="369332"/>
          </a:xfrm>
          <a:prstGeom prst="rect">
            <a:avLst/>
          </a:prstGeom>
          <a:noFill/>
        </p:spPr>
        <p:txBody>
          <a:bodyPr wrap="square">
            <a:spAutoFit/>
          </a:bodyPr>
          <a:lstStyle/>
          <a:p>
            <a:r>
              <a:rPr lang="en-US" i="1"/>
              <a:t>L</a:t>
            </a:r>
          </a:p>
        </p:txBody>
      </p:sp>
      <p:graphicFrame>
        <p:nvGraphicFramePr>
          <p:cNvPr id="89" name="Table 14">
            <a:extLst>
              <a:ext uri="{FF2B5EF4-FFF2-40B4-BE49-F238E27FC236}">
                <a16:creationId xmlns:a16="http://schemas.microsoft.com/office/drawing/2014/main" id="{2E5E2833-69BF-DE88-C2C4-1A7D97ADC0B8}"/>
              </a:ext>
            </a:extLst>
          </p:cNvPr>
          <p:cNvGraphicFramePr>
            <a:graphicFrameLocks noGrp="1"/>
          </p:cNvGraphicFramePr>
          <p:nvPr/>
        </p:nvGraphicFramePr>
        <p:xfrm>
          <a:off x="8443803" y="886997"/>
          <a:ext cx="3355389" cy="1166160"/>
        </p:xfrm>
        <a:graphic>
          <a:graphicData uri="http://schemas.openxmlformats.org/drawingml/2006/table">
            <a:tbl>
              <a:tblPr firstRow="1" bandRow="1">
                <a:tableStyleId>{073A0DAA-6AF3-43AB-8588-CEC1D06C72B9}</a:tableStyleId>
              </a:tblPr>
              <a:tblGrid>
                <a:gridCol w="2018009">
                  <a:extLst>
                    <a:ext uri="{9D8B030D-6E8A-4147-A177-3AD203B41FA5}">
                      <a16:colId xmlns:a16="http://schemas.microsoft.com/office/drawing/2014/main" val="4036484245"/>
                    </a:ext>
                  </a:extLst>
                </a:gridCol>
                <a:gridCol w="1337380">
                  <a:extLst>
                    <a:ext uri="{9D8B030D-6E8A-4147-A177-3AD203B41FA5}">
                      <a16:colId xmlns:a16="http://schemas.microsoft.com/office/drawing/2014/main" val="1970565677"/>
                    </a:ext>
                  </a:extLst>
                </a:gridCol>
              </a:tblGrid>
              <a:tr h="324000">
                <a:tc>
                  <a:txBody>
                    <a:bodyPr/>
                    <a:lstStyle/>
                    <a:p>
                      <a:r>
                        <a:rPr lang="en-US" sz="1400" b="0">
                          <a:solidFill>
                            <a:schemeClr val="tx1"/>
                          </a:solidFill>
                        </a:rPr>
                        <a:t>Stiffness (Young’s modulus)</a:t>
                      </a:r>
                    </a:p>
                  </a:txBody>
                  <a:tcPr>
                    <a:solidFill>
                      <a:schemeClr val="tx2">
                        <a:lumMod val="20000"/>
                        <a:lumOff val="80000"/>
                      </a:schemeClr>
                    </a:solidFill>
                  </a:tcPr>
                </a:tc>
                <a:tc>
                  <a:txBody>
                    <a:bodyPr/>
                    <a:lstStyle/>
                    <a:p>
                      <a:r>
                        <a:rPr lang="en-US" sz="1400" b="0">
                          <a:solidFill>
                            <a:schemeClr val="tx1"/>
                          </a:solidFill>
                        </a:rPr>
                        <a:t>E          [N/mm</a:t>
                      </a:r>
                      <a:r>
                        <a:rPr lang="en-US" sz="1400" b="0" baseline="30000">
                          <a:solidFill>
                            <a:schemeClr val="tx1"/>
                          </a:solidFill>
                        </a:rPr>
                        <a:t>2</a:t>
                      </a:r>
                      <a:r>
                        <a:rPr lang="en-US" sz="1400" b="0">
                          <a:solidFill>
                            <a:schemeClr val="tx1"/>
                          </a:solidFill>
                        </a:rPr>
                        <a:t>]</a:t>
                      </a:r>
                    </a:p>
                  </a:txBody>
                  <a:tcPr>
                    <a:solidFill>
                      <a:schemeClr val="tx2">
                        <a:lumMod val="20000"/>
                        <a:lumOff val="80000"/>
                      </a:schemeClr>
                    </a:solidFill>
                  </a:tcPr>
                </a:tc>
                <a:extLst>
                  <a:ext uri="{0D108BD9-81ED-4DB2-BD59-A6C34878D82A}">
                    <a16:rowId xmlns:a16="http://schemas.microsoft.com/office/drawing/2014/main" val="1490128046"/>
                  </a:ext>
                </a:extLst>
              </a:tr>
              <a:tr h="324000">
                <a:tc>
                  <a:txBody>
                    <a:bodyPr/>
                    <a:lstStyle/>
                    <a:p>
                      <a:r>
                        <a:rPr lang="en-US" sz="1400" b="0">
                          <a:solidFill>
                            <a:schemeClr val="tx1"/>
                          </a:solidFill>
                        </a:rPr>
                        <a:t>Cross-section area</a:t>
                      </a:r>
                    </a:p>
                  </a:txBody>
                  <a:tcPr/>
                </a:tc>
                <a:tc>
                  <a:txBody>
                    <a:bodyPr/>
                    <a:lstStyle/>
                    <a:p>
                      <a:r>
                        <a:rPr lang="en-US" sz="1400" b="0">
                          <a:solidFill>
                            <a:schemeClr val="tx1"/>
                          </a:solidFill>
                        </a:rPr>
                        <a:t>A          [mm</a:t>
                      </a:r>
                      <a:r>
                        <a:rPr lang="en-US" sz="1400" b="0" baseline="30000">
                          <a:solidFill>
                            <a:schemeClr val="tx1"/>
                          </a:solidFill>
                        </a:rPr>
                        <a:t>2</a:t>
                      </a:r>
                      <a:r>
                        <a:rPr lang="en-US" sz="1400" b="0">
                          <a:solidFill>
                            <a:schemeClr val="tx1"/>
                          </a:solidFill>
                        </a:rPr>
                        <a:t>]</a:t>
                      </a:r>
                    </a:p>
                  </a:txBody>
                  <a:tcPr/>
                </a:tc>
                <a:extLst>
                  <a:ext uri="{0D108BD9-81ED-4DB2-BD59-A6C34878D82A}">
                    <a16:rowId xmlns:a16="http://schemas.microsoft.com/office/drawing/2014/main" val="2449461717"/>
                  </a:ext>
                </a:extLst>
              </a:tr>
              <a:tr h="324000">
                <a:tc>
                  <a:txBody>
                    <a:bodyPr/>
                    <a:lstStyle/>
                    <a:p>
                      <a:r>
                        <a:rPr lang="en-US" sz="1400" b="0">
                          <a:solidFill>
                            <a:schemeClr val="tx1"/>
                          </a:solidFill>
                        </a:rPr>
                        <a:t>Bar length</a:t>
                      </a:r>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L           [mm]</a:t>
                      </a:r>
                    </a:p>
                  </a:txBody>
                  <a:tcPr>
                    <a:solidFill>
                      <a:schemeClr val="tx2">
                        <a:lumMod val="20000"/>
                        <a:lumOff val="80000"/>
                      </a:schemeClr>
                    </a:solidFill>
                  </a:tcPr>
                </a:tc>
                <a:extLst>
                  <a:ext uri="{0D108BD9-81ED-4DB2-BD59-A6C34878D82A}">
                    <a16:rowId xmlns:a16="http://schemas.microsoft.com/office/drawing/2014/main" val="640302183"/>
                  </a:ext>
                </a:extLst>
              </a:tr>
            </a:tbl>
          </a:graphicData>
        </a:graphic>
      </p:graphicFrame>
      <p:sp>
        <p:nvSpPr>
          <p:cNvPr id="100" name="TextBox 99">
            <a:extLst>
              <a:ext uri="{FF2B5EF4-FFF2-40B4-BE49-F238E27FC236}">
                <a16:creationId xmlns:a16="http://schemas.microsoft.com/office/drawing/2014/main" id="{08C3E69C-6C18-B1F4-C316-A93F342DA788}"/>
              </a:ext>
            </a:extLst>
          </p:cNvPr>
          <p:cNvSpPr txBox="1"/>
          <p:nvPr/>
        </p:nvSpPr>
        <p:spPr>
          <a:xfrm>
            <a:off x="4637872" y="2581490"/>
            <a:ext cx="3241080" cy="369332"/>
          </a:xfrm>
          <a:prstGeom prst="rect">
            <a:avLst/>
          </a:prstGeom>
          <a:noFill/>
        </p:spPr>
        <p:txBody>
          <a:bodyPr wrap="none" rtlCol="0">
            <a:spAutoFit/>
          </a:bodyPr>
          <a:lstStyle/>
          <a:p>
            <a:r>
              <a:rPr lang="en-US" u="sng"/>
              <a:t>1D Elasticity and Stiffness Matrix</a:t>
            </a:r>
          </a:p>
        </p:txBody>
      </p:sp>
      <p:sp>
        <p:nvSpPr>
          <p:cNvPr id="101" name="TextBox 100">
            <a:extLst>
              <a:ext uri="{FF2B5EF4-FFF2-40B4-BE49-F238E27FC236}">
                <a16:creationId xmlns:a16="http://schemas.microsoft.com/office/drawing/2014/main" id="{3C6D44C2-38CF-8D6F-6241-8DA7763CC7B4}"/>
              </a:ext>
            </a:extLst>
          </p:cNvPr>
          <p:cNvSpPr txBox="1"/>
          <p:nvPr/>
        </p:nvSpPr>
        <p:spPr>
          <a:xfrm>
            <a:off x="5382065" y="2968099"/>
            <a:ext cx="1643976" cy="338554"/>
          </a:xfrm>
          <a:prstGeom prst="rect">
            <a:avLst/>
          </a:prstGeom>
          <a:noFill/>
        </p:spPr>
        <p:txBody>
          <a:bodyPr wrap="none" rtlCol="0">
            <a:spAutoFit/>
          </a:bodyPr>
          <a:lstStyle/>
          <a:p>
            <a:r>
              <a:rPr lang="en-US" sz="1600" b="1" i="1">
                <a:solidFill>
                  <a:schemeClr val="accent1"/>
                </a:solidFill>
              </a:rPr>
              <a:t>Energy Approach</a:t>
            </a:r>
          </a:p>
        </p:txBody>
      </p:sp>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043C0092-E3E7-3361-028F-8D482DD2405B}"/>
                  </a:ext>
                </a:extLst>
              </p:cNvPr>
              <p:cNvSpPr txBox="1"/>
              <p:nvPr/>
            </p:nvSpPr>
            <p:spPr>
              <a:xfrm>
                <a:off x="732391" y="3674278"/>
                <a:ext cx="4193380" cy="60054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b="1" smtClean="0">
                          <a:solidFill>
                            <a:schemeClr val="tx1"/>
                          </a:solidFill>
                          <a:latin typeface="Cambria Math" panose="02040503050406030204" pitchFamily="18" charset="0"/>
                        </a:rPr>
                        <m:t>𝐁</m:t>
                      </m:r>
                      <m:r>
                        <a:rPr lang="en-US" sz="1600" b="0" i="0">
                          <a:solidFill>
                            <a:schemeClr val="tx1"/>
                          </a:solidFill>
                          <a:latin typeface="Cambria Math" panose="02040503050406030204" pitchFamily="18" charset="0"/>
                        </a:rPr>
                        <m:t>=</m:t>
                      </m:r>
                      <m:f>
                        <m:fPr>
                          <m:ctrlPr>
                            <a:rPr lang="en-US" sz="1600" b="0" i="1">
                              <a:solidFill>
                                <a:schemeClr val="tx1"/>
                              </a:solidFill>
                              <a:latin typeface="Cambria Math" panose="02040503050406030204" pitchFamily="18" charset="0"/>
                            </a:rPr>
                          </m:ctrlPr>
                        </m:fPr>
                        <m:num>
                          <m:r>
                            <a:rPr lang="en-US" sz="1600" b="0" i="1">
                              <a:solidFill>
                                <a:schemeClr val="tx1"/>
                              </a:solidFill>
                              <a:latin typeface="Cambria Math" panose="02040503050406030204" pitchFamily="18" charset="0"/>
                            </a:rPr>
                            <m:t>𝑑</m:t>
                          </m:r>
                        </m:num>
                        <m:den>
                          <m:r>
                            <a:rPr lang="en-US" sz="1600" b="0" i="1">
                              <a:solidFill>
                                <a:schemeClr val="tx1"/>
                              </a:solidFill>
                              <a:latin typeface="Cambria Math" panose="02040503050406030204" pitchFamily="18" charset="0"/>
                            </a:rPr>
                            <m:t>𝑑𝑥</m:t>
                          </m:r>
                        </m:den>
                      </m:f>
                      <m:d>
                        <m:dPr>
                          <m:begChr m:val="["/>
                          <m:endChr m:val="]"/>
                          <m:ctrlPr>
                            <a:rPr lang="en-US" sz="1600" b="0" i="1">
                              <a:solidFill>
                                <a:schemeClr val="tx1"/>
                              </a:solidFill>
                              <a:latin typeface="Cambria Math" panose="02040503050406030204" pitchFamily="18" charset="0"/>
                            </a:rPr>
                          </m:ctrlPr>
                        </m:dPr>
                        <m:e>
                          <m:sSub>
                            <m:sSubPr>
                              <m:ctrlPr>
                                <a:rPr lang="en-US" sz="1600" b="0" i="1">
                                  <a:solidFill>
                                    <a:schemeClr val="tx1"/>
                                  </a:solidFill>
                                  <a:latin typeface="Cambria Math" panose="02040503050406030204" pitchFamily="18" charset="0"/>
                                </a:rPr>
                              </m:ctrlPr>
                            </m:sSubPr>
                            <m:e>
                              <m:r>
                                <a:rPr lang="en-US" sz="1600" b="0" i="1">
                                  <a:solidFill>
                                    <a:schemeClr val="tx1"/>
                                  </a:solidFill>
                                  <a:latin typeface="Cambria Math" panose="02040503050406030204" pitchFamily="18" charset="0"/>
                                </a:rPr>
                                <m:t>𝑁</m:t>
                              </m:r>
                            </m:e>
                            <m:sub>
                              <m:r>
                                <a:rPr lang="en-US" sz="1600" b="0" i="1">
                                  <a:solidFill>
                                    <a:schemeClr val="tx1"/>
                                  </a:solidFill>
                                  <a:latin typeface="Cambria Math" panose="02040503050406030204" pitchFamily="18" charset="0"/>
                                </a:rPr>
                                <m:t>𝑖</m:t>
                              </m:r>
                            </m:sub>
                          </m:sSub>
                          <m:d>
                            <m:dPr>
                              <m:ctrlPr>
                                <a:rPr lang="en-US" sz="1600" b="0" i="1">
                                  <a:solidFill>
                                    <a:schemeClr val="tx1"/>
                                  </a:solidFill>
                                  <a:latin typeface="Cambria Math" panose="02040503050406030204" pitchFamily="18" charset="0"/>
                                </a:rPr>
                              </m:ctrlPr>
                            </m:dPr>
                            <m:e>
                              <m:r>
                                <a:rPr lang="en-US" sz="1600" b="0" i="1">
                                  <a:solidFill>
                                    <a:schemeClr val="tx1"/>
                                  </a:solidFill>
                                  <a:latin typeface="Cambria Math" panose="02040503050406030204" pitchFamily="18" charset="0"/>
                                </a:rPr>
                                <m:t>𝜉</m:t>
                              </m:r>
                            </m:e>
                          </m:d>
                          <m:sSub>
                            <m:sSubPr>
                              <m:ctrlPr>
                                <a:rPr lang="en-US" sz="1600" b="0" i="1">
                                  <a:solidFill>
                                    <a:schemeClr val="tx1"/>
                                  </a:solidFill>
                                  <a:latin typeface="Cambria Math" panose="02040503050406030204" pitchFamily="18" charset="0"/>
                                </a:rPr>
                              </m:ctrlPr>
                            </m:sSubPr>
                            <m:e>
                              <m:r>
                                <a:rPr lang="en-US" sz="1600" b="0" i="1">
                                  <a:solidFill>
                                    <a:schemeClr val="tx1"/>
                                  </a:solidFill>
                                  <a:latin typeface="Cambria Math" panose="02040503050406030204" pitchFamily="18" charset="0"/>
                                </a:rPr>
                                <m:t>𝑁</m:t>
                              </m:r>
                            </m:e>
                            <m:sub>
                              <m:r>
                                <a:rPr lang="en-US" sz="1600" b="0" i="1">
                                  <a:solidFill>
                                    <a:schemeClr val="tx1"/>
                                  </a:solidFill>
                                  <a:latin typeface="Cambria Math" panose="02040503050406030204" pitchFamily="18" charset="0"/>
                                </a:rPr>
                                <m:t>𝑗</m:t>
                              </m:r>
                            </m:sub>
                          </m:sSub>
                          <m:d>
                            <m:dPr>
                              <m:ctrlPr>
                                <a:rPr lang="en-US" sz="1600" b="0" i="1">
                                  <a:solidFill>
                                    <a:schemeClr val="tx1"/>
                                  </a:solidFill>
                                  <a:latin typeface="Cambria Math" panose="02040503050406030204" pitchFamily="18" charset="0"/>
                                </a:rPr>
                              </m:ctrlPr>
                            </m:dPr>
                            <m:e>
                              <m:r>
                                <a:rPr lang="en-US" sz="1600" b="0" i="1">
                                  <a:solidFill>
                                    <a:schemeClr val="tx1"/>
                                  </a:solidFill>
                                  <a:latin typeface="Cambria Math" panose="02040503050406030204" pitchFamily="18" charset="0"/>
                                </a:rPr>
                                <m:t>𝜉</m:t>
                              </m:r>
                            </m:e>
                          </m:d>
                        </m:e>
                      </m:d>
                      <m:r>
                        <a:rPr lang="en-US" sz="1600" b="0" i="0">
                          <a:solidFill>
                            <a:schemeClr val="tx1"/>
                          </a:solidFill>
                          <a:latin typeface="Cambria Math" panose="02040503050406030204" pitchFamily="18" charset="0"/>
                        </a:rPr>
                        <m:t>=</m:t>
                      </m:r>
                      <m:f>
                        <m:fPr>
                          <m:ctrlPr>
                            <a:rPr lang="en-US" sz="1600" b="0" i="1">
                              <a:solidFill>
                                <a:schemeClr val="tx1"/>
                              </a:solidFill>
                              <a:latin typeface="Cambria Math" panose="02040503050406030204" pitchFamily="18" charset="0"/>
                            </a:rPr>
                          </m:ctrlPr>
                        </m:fPr>
                        <m:num>
                          <m:r>
                            <a:rPr lang="en-US" sz="1600" b="0" i="1">
                              <a:solidFill>
                                <a:schemeClr val="tx1"/>
                              </a:solidFill>
                              <a:latin typeface="Cambria Math" panose="02040503050406030204" pitchFamily="18" charset="0"/>
                            </a:rPr>
                            <m:t>𝑑</m:t>
                          </m:r>
                        </m:num>
                        <m:den>
                          <m:r>
                            <a:rPr lang="en-US" sz="1600" b="0" i="1">
                              <a:solidFill>
                                <a:schemeClr val="tx1"/>
                              </a:solidFill>
                              <a:latin typeface="Cambria Math" panose="02040503050406030204" pitchFamily="18" charset="0"/>
                            </a:rPr>
                            <m:t>𝑑</m:t>
                          </m:r>
                          <m:r>
                            <a:rPr lang="en-US" sz="1600" b="0" i="1">
                              <a:solidFill>
                                <a:schemeClr val="tx1"/>
                              </a:solidFill>
                              <a:latin typeface="Cambria Math" panose="02040503050406030204" pitchFamily="18" charset="0"/>
                            </a:rPr>
                            <m:t>𝜉</m:t>
                          </m:r>
                        </m:den>
                      </m:f>
                      <m:d>
                        <m:dPr>
                          <m:begChr m:val="["/>
                          <m:endChr m:val="]"/>
                          <m:ctrlPr>
                            <a:rPr lang="en-US" sz="1600" b="0" i="1">
                              <a:solidFill>
                                <a:schemeClr val="tx1"/>
                              </a:solidFill>
                              <a:latin typeface="Cambria Math" panose="02040503050406030204" pitchFamily="18" charset="0"/>
                            </a:rPr>
                          </m:ctrlPr>
                        </m:dPr>
                        <m:e>
                          <m:sSub>
                            <m:sSubPr>
                              <m:ctrlPr>
                                <a:rPr lang="en-US" sz="1600" b="0" i="1">
                                  <a:solidFill>
                                    <a:schemeClr val="tx1"/>
                                  </a:solidFill>
                                  <a:latin typeface="Cambria Math" panose="02040503050406030204" pitchFamily="18" charset="0"/>
                                </a:rPr>
                              </m:ctrlPr>
                            </m:sSubPr>
                            <m:e>
                              <m:r>
                                <a:rPr lang="en-US" sz="1600" b="0" i="1">
                                  <a:solidFill>
                                    <a:schemeClr val="tx1"/>
                                  </a:solidFill>
                                  <a:latin typeface="Cambria Math" panose="02040503050406030204" pitchFamily="18" charset="0"/>
                                </a:rPr>
                                <m:t>𝑁</m:t>
                              </m:r>
                            </m:e>
                            <m:sub>
                              <m:r>
                                <a:rPr lang="en-US" sz="1600" b="0" i="1">
                                  <a:solidFill>
                                    <a:schemeClr val="tx1"/>
                                  </a:solidFill>
                                  <a:latin typeface="Cambria Math" panose="02040503050406030204" pitchFamily="18" charset="0"/>
                                </a:rPr>
                                <m:t>𝑖</m:t>
                              </m:r>
                            </m:sub>
                          </m:sSub>
                          <m:d>
                            <m:dPr>
                              <m:ctrlPr>
                                <a:rPr lang="en-US" sz="1600" b="0" i="1">
                                  <a:solidFill>
                                    <a:schemeClr val="tx1"/>
                                  </a:solidFill>
                                  <a:latin typeface="Cambria Math" panose="02040503050406030204" pitchFamily="18" charset="0"/>
                                </a:rPr>
                              </m:ctrlPr>
                            </m:dPr>
                            <m:e>
                              <m:r>
                                <a:rPr lang="en-US" sz="1600" b="0" i="1">
                                  <a:solidFill>
                                    <a:schemeClr val="tx1"/>
                                  </a:solidFill>
                                  <a:latin typeface="Cambria Math" panose="02040503050406030204" pitchFamily="18" charset="0"/>
                                </a:rPr>
                                <m:t>𝜉</m:t>
                              </m:r>
                            </m:e>
                          </m:d>
                          <m:sSub>
                            <m:sSubPr>
                              <m:ctrlPr>
                                <a:rPr lang="en-US" sz="1600" b="0" i="1">
                                  <a:solidFill>
                                    <a:schemeClr val="tx1"/>
                                  </a:solidFill>
                                  <a:latin typeface="Cambria Math" panose="02040503050406030204" pitchFamily="18" charset="0"/>
                                </a:rPr>
                              </m:ctrlPr>
                            </m:sSubPr>
                            <m:e>
                              <m:r>
                                <a:rPr lang="en-US" sz="1600" b="0" i="1">
                                  <a:solidFill>
                                    <a:schemeClr val="tx1"/>
                                  </a:solidFill>
                                  <a:latin typeface="Cambria Math" panose="02040503050406030204" pitchFamily="18" charset="0"/>
                                </a:rPr>
                                <m:t>𝑁</m:t>
                              </m:r>
                            </m:e>
                            <m:sub>
                              <m:r>
                                <a:rPr lang="en-US" sz="1600" b="0" i="1">
                                  <a:solidFill>
                                    <a:schemeClr val="tx1"/>
                                  </a:solidFill>
                                  <a:latin typeface="Cambria Math" panose="02040503050406030204" pitchFamily="18" charset="0"/>
                                </a:rPr>
                                <m:t>𝑗</m:t>
                              </m:r>
                            </m:sub>
                          </m:sSub>
                          <m:d>
                            <m:dPr>
                              <m:ctrlPr>
                                <a:rPr lang="en-US" sz="1600" b="0" i="1">
                                  <a:solidFill>
                                    <a:schemeClr val="tx1"/>
                                  </a:solidFill>
                                  <a:latin typeface="Cambria Math" panose="02040503050406030204" pitchFamily="18" charset="0"/>
                                </a:rPr>
                              </m:ctrlPr>
                            </m:dPr>
                            <m:e>
                              <m:r>
                                <a:rPr lang="en-US" sz="1600" b="0" i="1">
                                  <a:solidFill>
                                    <a:schemeClr val="tx1"/>
                                  </a:solidFill>
                                  <a:latin typeface="Cambria Math" panose="02040503050406030204" pitchFamily="18" charset="0"/>
                                </a:rPr>
                                <m:t>𝜉</m:t>
                              </m:r>
                            </m:e>
                          </m:d>
                        </m:e>
                      </m:d>
                      <m:r>
                        <a:rPr lang="en-US" sz="1600" b="0" i="0">
                          <a:solidFill>
                            <a:schemeClr val="tx1"/>
                          </a:solidFill>
                          <a:latin typeface="Cambria Math" panose="02040503050406030204" pitchFamily="18" charset="0"/>
                        </a:rPr>
                        <m:t>⋅</m:t>
                      </m:r>
                      <m:f>
                        <m:fPr>
                          <m:ctrlPr>
                            <a:rPr lang="en-US" sz="1600" b="0" i="1">
                              <a:solidFill>
                                <a:schemeClr val="tx1"/>
                              </a:solidFill>
                              <a:latin typeface="Cambria Math" panose="02040503050406030204" pitchFamily="18" charset="0"/>
                            </a:rPr>
                          </m:ctrlPr>
                        </m:fPr>
                        <m:num>
                          <m:r>
                            <a:rPr lang="en-US" sz="1600" b="0" i="1">
                              <a:solidFill>
                                <a:schemeClr val="tx1"/>
                              </a:solidFill>
                              <a:latin typeface="Cambria Math" panose="02040503050406030204" pitchFamily="18" charset="0"/>
                            </a:rPr>
                            <m:t>𝑑</m:t>
                          </m:r>
                          <m:r>
                            <a:rPr lang="en-US" sz="1600" b="0" i="1">
                              <a:solidFill>
                                <a:schemeClr val="tx1"/>
                              </a:solidFill>
                              <a:latin typeface="Cambria Math" panose="02040503050406030204" pitchFamily="18" charset="0"/>
                            </a:rPr>
                            <m:t>𝜉</m:t>
                          </m:r>
                        </m:num>
                        <m:den>
                          <m:r>
                            <a:rPr lang="en-US" sz="1600" b="0" i="1">
                              <a:solidFill>
                                <a:schemeClr val="tx1"/>
                              </a:solidFill>
                              <a:latin typeface="Cambria Math" panose="02040503050406030204" pitchFamily="18" charset="0"/>
                            </a:rPr>
                            <m:t>𝑑𝑥</m:t>
                          </m:r>
                        </m:den>
                      </m:f>
                    </m:oMath>
                  </m:oMathPara>
                </a14:m>
                <a:endParaRPr lang="en-US" sz="1600">
                  <a:solidFill>
                    <a:schemeClr val="tx1"/>
                  </a:solidFill>
                </a:endParaRPr>
              </a:p>
            </p:txBody>
          </p:sp>
        </mc:Choice>
        <mc:Fallback xmlns="">
          <p:sp>
            <p:nvSpPr>
              <p:cNvPr id="77" name="TextBox 76">
                <a:extLst>
                  <a:ext uri="{FF2B5EF4-FFF2-40B4-BE49-F238E27FC236}">
                    <a16:creationId xmlns:a16="http://schemas.microsoft.com/office/drawing/2014/main" id="{043C0092-E3E7-3361-028F-8D482DD2405B}"/>
                  </a:ext>
                </a:extLst>
              </p:cNvPr>
              <p:cNvSpPr txBox="1">
                <a:spLocks noRot="1" noChangeAspect="1" noMove="1" noResize="1" noEditPoints="1" noAdjustHandles="1" noChangeArrowheads="1" noChangeShapeType="1" noTextEdit="1"/>
              </p:cNvSpPr>
              <p:nvPr/>
            </p:nvSpPr>
            <p:spPr>
              <a:xfrm>
                <a:off x="732391" y="3674278"/>
                <a:ext cx="4193380" cy="600549"/>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10F9D3B-FD02-379B-B5DF-E9FEA7AF9613}"/>
                  </a:ext>
                </a:extLst>
              </p:cNvPr>
              <p:cNvSpPr txBox="1"/>
              <p:nvPr/>
            </p:nvSpPr>
            <p:spPr>
              <a:xfrm>
                <a:off x="546100" y="4275326"/>
                <a:ext cx="2367205" cy="3385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b="1" smtClean="0">
                          <a:solidFill>
                            <a:schemeClr val="tx1"/>
                          </a:solidFill>
                          <a:latin typeface="Cambria Math" panose="02040503050406030204" pitchFamily="18" charset="0"/>
                        </a:rPr>
                        <m:t>𝐁</m:t>
                      </m:r>
                      <m:r>
                        <a:rPr lang="en-US" sz="1600" b="0" i="0">
                          <a:solidFill>
                            <a:schemeClr val="tx1"/>
                          </a:solidFill>
                          <a:latin typeface="Cambria Math" panose="02040503050406030204" pitchFamily="18" charset="0"/>
                        </a:rPr>
                        <m:t>=</m:t>
                      </m:r>
                      <m:d>
                        <m:dPr>
                          <m:begChr m:val="["/>
                          <m:endChr m:val="]"/>
                          <m:ctrlPr>
                            <a:rPr lang="en-US" sz="1600" b="0" i="1">
                              <a:solidFill>
                                <a:schemeClr val="tx1"/>
                              </a:solidFill>
                              <a:latin typeface="Cambria Math" panose="02040503050406030204" pitchFamily="18" charset="0"/>
                            </a:rPr>
                          </m:ctrlPr>
                        </m:dPr>
                        <m:e>
                          <m:m>
                            <m:mPr>
                              <m:mcs>
                                <m:mc>
                                  <m:mcPr>
                                    <m:count m:val="2"/>
                                    <m:mcJc m:val="center"/>
                                  </m:mcPr>
                                </m:mc>
                              </m:mcs>
                              <m:ctrlPr>
                                <a:rPr lang="en-US" sz="1600" b="0" i="1" smtClean="0">
                                  <a:solidFill>
                                    <a:schemeClr val="tx1"/>
                                  </a:solidFill>
                                  <a:latin typeface="Cambria Math" panose="02040503050406030204" pitchFamily="18" charset="0"/>
                                </a:rPr>
                              </m:ctrlPr>
                            </m:mPr>
                            <m:mr>
                              <m:e>
                                <m:r>
                                  <m:rPr>
                                    <m:brk m:alnAt="7"/>
                                  </m:rPr>
                                  <a:rPr lang="en-US" sz="1600" b="0" i="1" smtClean="0">
                                    <a:solidFill>
                                      <a:schemeClr val="tx1"/>
                                    </a:solidFill>
                                    <a:latin typeface="Cambria Math" panose="02040503050406030204" pitchFamily="18" charset="0"/>
                                  </a:rPr>
                                  <m:t>−</m:t>
                                </m:r>
                                <m:r>
                                  <a:rPr lang="en-US" sz="1600" b="0" i="1" smtClean="0">
                                    <a:solidFill>
                                      <a:schemeClr val="tx1"/>
                                    </a:solidFill>
                                    <a:latin typeface="Cambria Math" panose="02040503050406030204" pitchFamily="18" charset="0"/>
                                  </a:rPr>
                                  <m:t>1/</m:t>
                                </m:r>
                                <m:r>
                                  <a:rPr lang="en-US" sz="1600" b="0" i="1" smtClean="0">
                                    <a:solidFill>
                                      <a:schemeClr val="tx1"/>
                                    </a:solidFill>
                                    <a:latin typeface="Cambria Math" panose="02040503050406030204" pitchFamily="18" charset="0"/>
                                  </a:rPr>
                                  <m:t>𝐿</m:t>
                                </m:r>
                              </m:e>
                              <m:e>
                                <m:r>
                                  <a:rPr lang="en-US" sz="1600" b="0" i="1" smtClean="0">
                                    <a:solidFill>
                                      <a:schemeClr val="tx1"/>
                                    </a:solidFill>
                                    <a:latin typeface="Cambria Math" panose="02040503050406030204" pitchFamily="18" charset="0"/>
                                  </a:rPr>
                                  <m:t>1/</m:t>
                                </m:r>
                                <m:r>
                                  <a:rPr lang="en-US" sz="1600" b="0" i="1" smtClean="0">
                                    <a:solidFill>
                                      <a:schemeClr val="tx1"/>
                                    </a:solidFill>
                                    <a:latin typeface="Cambria Math" panose="02040503050406030204" pitchFamily="18" charset="0"/>
                                  </a:rPr>
                                  <m:t>𝐿</m:t>
                                </m:r>
                              </m:e>
                            </m:mr>
                          </m:m>
                        </m:e>
                      </m:d>
                    </m:oMath>
                  </m:oMathPara>
                </a14:m>
                <a:endParaRPr lang="en-US" sz="1600"/>
              </a:p>
            </p:txBody>
          </p:sp>
        </mc:Choice>
        <mc:Fallback xmlns="">
          <p:sp>
            <p:nvSpPr>
              <p:cNvPr id="6" name="TextBox 5">
                <a:extLst>
                  <a:ext uri="{FF2B5EF4-FFF2-40B4-BE49-F238E27FC236}">
                    <a16:creationId xmlns:a16="http://schemas.microsoft.com/office/drawing/2014/main" id="{510F9D3B-FD02-379B-B5DF-E9FEA7AF9613}"/>
                  </a:ext>
                </a:extLst>
              </p:cNvPr>
              <p:cNvSpPr txBox="1">
                <a:spLocks noRot="1" noChangeAspect="1" noMove="1" noResize="1" noEditPoints="1" noAdjustHandles="1" noChangeArrowheads="1" noChangeShapeType="1" noTextEdit="1"/>
              </p:cNvSpPr>
              <p:nvPr/>
            </p:nvSpPr>
            <p:spPr>
              <a:xfrm>
                <a:off x="546100" y="4275326"/>
                <a:ext cx="2367205" cy="338554"/>
              </a:xfrm>
              <a:prstGeom prst="rect">
                <a:avLst/>
              </a:prstGeom>
              <a:blipFill>
                <a:blip r:embed="rId4"/>
                <a:stretch>
                  <a:fillRect b="-71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492CEE86-7DD3-6A79-2C97-3EB99B024034}"/>
                  </a:ext>
                </a:extLst>
              </p:cNvPr>
              <p:cNvSpPr txBox="1"/>
              <p:nvPr/>
            </p:nvSpPr>
            <p:spPr>
              <a:xfrm>
                <a:off x="832919" y="5119596"/>
                <a:ext cx="3525912" cy="119500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eqArr>
                        <m:eqArrPr>
                          <m:ctrlPr>
                            <a:rPr lang="en-US" sz="1600" i="1" smtClean="0">
                              <a:solidFill>
                                <a:schemeClr val="tx1"/>
                              </a:solidFill>
                              <a:latin typeface="Cambria Math" panose="02040503050406030204" pitchFamily="18" charset="0"/>
                            </a:rPr>
                          </m:ctrlPr>
                        </m:eqArrPr>
                        <m:e>
                          <m:r>
                            <a:rPr lang="en-US" sz="1600" b="1" i="1">
                              <a:solidFill>
                                <a:schemeClr val="tx1"/>
                              </a:solidFill>
                              <a:latin typeface="Cambria Math" panose="02040503050406030204" pitchFamily="18" charset="0"/>
                            </a:rPr>
                            <m:t>𝑼</m:t>
                          </m:r>
                          <m:r>
                            <a:rPr lang="en-US" sz="1600" i="0">
                              <a:solidFill>
                                <a:schemeClr val="tx1"/>
                              </a:solidFill>
                              <a:latin typeface="Cambria Math" panose="02040503050406030204" pitchFamily="18" charset="0"/>
                            </a:rPr>
                            <m:t>&amp;=</m:t>
                          </m:r>
                          <m:f>
                            <m:fPr>
                              <m:ctrlPr>
                                <a:rPr lang="en-US" sz="1600" i="1">
                                  <a:solidFill>
                                    <a:schemeClr val="tx1"/>
                                  </a:solidFill>
                                  <a:latin typeface="Cambria Math" panose="02040503050406030204" pitchFamily="18" charset="0"/>
                                </a:rPr>
                              </m:ctrlPr>
                            </m:fPr>
                            <m:num>
                              <m:r>
                                <a:rPr lang="en-US" sz="1600" i="0">
                                  <a:solidFill>
                                    <a:schemeClr val="tx1"/>
                                  </a:solidFill>
                                  <a:latin typeface="Cambria Math" panose="02040503050406030204" pitchFamily="18" charset="0"/>
                                </a:rPr>
                                <m:t>1</m:t>
                              </m:r>
                            </m:num>
                            <m:den>
                              <m:r>
                                <a:rPr lang="en-US" sz="1600" i="0">
                                  <a:solidFill>
                                    <a:schemeClr val="tx1"/>
                                  </a:solidFill>
                                  <a:latin typeface="Cambria Math" panose="02040503050406030204" pitchFamily="18" charset="0"/>
                                </a:rPr>
                                <m:t>2</m:t>
                              </m:r>
                            </m:den>
                          </m:f>
                          <m:nary>
                            <m:naryPr>
                              <m:limLoc m:val="subSup"/>
                              <m:grow m:val="on"/>
                              <m:supHide m:val="on"/>
                              <m:ctrlPr>
                                <a:rPr lang="en-US" sz="1600" i="1">
                                  <a:solidFill>
                                    <a:schemeClr val="tx1"/>
                                  </a:solidFill>
                                  <a:latin typeface="Cambria Math" panose="02040503050406030204" pitchFamily="18" charset="0"/>
                                </a:rPr>
                              </m:ctrlPr>
                            </m:naryPr>
                            <m:sub>
                              <m:r>
                                <a:rPr lang="en-US" sz="1600" i="1">
                                  <a:solidFill>
                                    <a:schemeClr val="tx1"/>
                                  </a:solidFill>
                                  <a:latin typeface="Cambria Math" panose="02040503050406030204" pitchFamily="18" charset="0"/>
                                </a:rPr>
                                <m:t>𝑉</m:t>
                              </m:r>
                            </m:sub>
                            <m:sup/>
                            <m:e>
                              <m:r>
                                <a:rPr lang="en-US" sz="1600" i="0">
                                  <a:solidFill>
                                    <a:schemeClr val="tx1"/>
                                  </a:solidFill>
                                  <a:latin typeface="Cambria Math" panose="02040503050406030204" pitchFamily="18" charset="0"/>
                                </a:rPr>
                                <m:t> </m:t>
                              </m:r>
                            </m:e>
                          </m:nary>
                          <m:sSup>
                            <m:sSupPr>
                              <m:ctrlPr>
                                <a:rPr lang="en-US" sz="1600" i="1">
                                  <a:solidFill>
                                    <a:schemeClr val="tx1"/>
                                  </a:solidFill>
                                  <a:latin typeface="Cambria Math" panose="02040503050406030204" pitchFamily="18" charset="0"/>
                                </a:rPr>
                              </m:ctrlPr>
                            </m:sSupPr>
                            <m:e>
                              <m:r>
                                <a:rPr lang="en-US" sz="1600" i="1">
                                  <a:solidFill>
                                    <a:schemeClr val="tx1"/>
                                  </a:solidFill>
                                  <a:latin typeface="Cambria Math" panose="02040503050406030204" pitchFamily="18" charset="0"/>
                                </a:rPr>
                                <m:t>𝜎</m:t>
                              </m:r>
                            </m:e>
                            <m:sup>
                              <m:r>
                                <m:rPr>
                                  <m:sty m:val="p"/>
                                </m:rPr>
                                <a:rPr lang="en-US" sz="1600" i="0">
                                  <a:solidFill>
                                    <a:schemeClr val="tx1"/>
                                  </a:solidFill>
                                  <a:latin typeface="Cambria Math" panose="02040503050406030204" pitchFamily="18" charset="0"/>
                                </a:rPr>
                                <m:t>T</m:t>
                              </m:r>
                            </m:sup>
                          </m:sSup>
                          <m:r>
                            <a:rPr lang="en-US" sz="1600" i="1">
                              <a:solidFill>
                                <a:schemeClr val="tx1"/>
                              </a:solidFill>
                              <a:latin typeface="Cambria Math" panose="02040503050406030204" pitchFamily="18" charset="0"/>
                            </a:rPr>
                            <m:t>𝜀</m:t>
                          </m:r>
                          <m:r>
                            <a:rPr lang="en-US" sz="1600" i="1">
                              <a:solidFill>
                                <a:schemeClr val="tx1"/>
                              </a:solidFill>
                              <a:latin typeface="Cambria Math" panose="02040503050406030204" pitchFamily="18" charset="0"/>
                            </a:rPr>
                            <m:t>𝑑𝑉</m:t>
                          </m:r>
                          <m:r>
                            <a:rPr lang="en-US" sz="1600" i="0">
                              <a:solidFill>
                                <a:schemeClr val="tx1"/>
                              </a:solidFill>
                              <a:latin typeface="Cambria Math" panose="02040503050406030204" pitchFamily="18" charset="0"/>
                            </a:rPr>
                            <m:t>=</m:t>
                          </m:r>
                          <m:f>
                            <m:fPr>
                              <m:ctrlPr>
                                <a:rPr lang="en-US" sz="1600" i="1">
                                  <a:solidFill>
                                    <a:schemeClr val="tx1"/>
                                  </a:solidFill>
                                  <a:latin typeface="Cambria Math" panose="02040503050406030204" pitchFamily="18" charset="0"/>
                                </a:rPr>
                              </m:ctrlPr>
                            </m:fPr>
                            <m:num>
                              <m:r>
                                <a:rPr lang="en-US" sz="1600" i="0">
                                  <a:solidFill>
                                    <a:schemeClr val="tx1"/>
                                  </a:solidFill>
                                  <a:latin typeface="Cambria Math" panose="02040503050406030204" pitchFamily="18" charset="0"/>
                                </a:rPr>
                                <m:t>1</m:t>
                              </m:r>
                            </m:num>
                            <m:den>
                              <m:r>
                                <a:rPr lang="en-US" sz="1600" i="0">
                                  <a:solidFill>
                                    <a:schemeClr val="tx1"/>
                                  </a:solidFill>
                                  <a:latin typeface="Cambria Math" panose="02040503050406030204" pitchFamily="18" charset="0"/>
                                </a:rPr>
                                <m:t>2</m:t>
                              </m:r>
                            </m:den>
                          </m:f>
                          <m:nary>
                            <m:naryPr>
                              <m:limLoc m:val="subSup"/>
                              <m:grow m:val="on"/>
                              <m:supHide m:val="on"/>
                              <m:ctrlPr>
                                <a:rPr lang="en-US" sz="1600" i="1">
                                  <a:solidFill>
                                    <a:schemeClr val="tx1"/>
                                  </a:solidFill>
                                  <a:latin typeface="Cambria Math" panose="02040503050406030204" pitchFamily="18" charset="0"/>
                                </a:rPr>
                              </m:ctrlPr>
                            </m:naryPr>
                            <m:sub>
                              <m:r>
                                <a:rPr lang="en-US" sz="1600" i="1">
                                  <a:solidFill>
                                    <a:schemeClr val="tx1"/>
                                  </a:solidFill>
                                  <a:latin typeface="Cambria Math" panose="02040503050406030204" pitchFamily="18" charset="0"/>
                                </a:rPr>
                                <m:t>𝑉</m:t>
                              </m:r>
                            </m:sub>
                            <m:sup/>
                            <m:e>
                              <m:r>
                                <a:rPr lang="en-US" sz="1600" i="0">
                                  <a:solidFill>
                                    <a:schemeClr val="tx1"/>
                                  </a:solidFill>
                                  <a:latin typeface="Cambria Math" panose="02040503050406030204" pitchFamily="18" charset="0"/>
                                </a:rPr>
                                <m:t> </m:t>
                              </m:r>
                            </m:e>
                          </m:nary>
                          <m:d>
                            <m:dPr>
                              <m:ctrlPr>
                                <a:rPr lang="en-US" sz="1600" i="1">
                                  <a:solidFill>
                                    <a:schemeClr val="tx1"/>
                                  </a:solidFill>
                                  <a:latin typeface="Cambria Math" panose="02040503050406030204" pitchFamily="18" charset="0"/>
                                </a:rPr>
                              </m:ctrlPr>
                            </m:dPr>
                            <m:e>
                              <m:sSup>
                                <m:sSupPr>
                                  <m:ctrlPr>
                                    <a:rPr lang="en-US" sz="1600" i="1">
                                      <a:solidFill>
                                        <a:schemeClr val="tx1"/>
                                      </a:solidFill>
                                      <a:latin typeface="Cambria Math" panose="02040503050406030204" pitchFamily="18" charset="0"/>
                                    </a:rPr>
                                  </m:ctrlPr>
                                </m:sSupPr>
                                <m:e>
                                  <m:r>
                                    <a:rPr lang="en-US" sz="1600" b="1" i="0">
                                      <a:solidFill>
                                        <a:schemeClr val="tx1"/>
                                      </a:solidFill>
                                      <a:latin typeface="Cambria Math" panose="02040503050406030204" pitchFamily="18" charset="0"/>
                                    </a:rPr>
                                    <m:t>𝐮</m:t>
                                  </m:r>
                                </m:e>
                                <m:sup>
                                  <m:r>
                                    <a:rPr lang="en-US" sz="1600" b="1" i="0">
                                      <a:solidFill>
                                        <a:schemeClr val="tx1"/>
                                      </a:solidFill>
                                      <a:latin typeface="Cambria Math" panose="02040503050406030204" pitchFamily="18" charset="0"/>
                                    </a:rPr>
                                    <m:t>𝐓</m:t>
                                  </m:r>
                                </m:sup>
                              </m:sSup>
                              <m:sSup>
                                <m:sSupPr>
                                  <m:ctrlPr>
                                    <a:rPr lang="en-US" sz="1600" b="1" i="1">
                                      <a:solidFill>
                                        <a:schemeClr val="tx1"/>
                                      </a:solidFill>
                                      <a:latin typeface="Cambria Math" panose="02040503050406030204" pitchFamily="18" charset="0"/>
                                    </a:rPr>
                                  </m:ctrlPr>
                                </m:sSupPr>
                                <m:e>
                                  <m:r>
                                    <a:rPr lang="en-US" sz="1600" b="1" i="0">
                                      <a:solidFill>
                                        <a:schemeClr val="tx1"/>
                                      </a:solidFill>
                                      <a:latin typeface="Cambria Math" panose="02040503050406030204" pitchFamily="18" charset="0"/>
                                    </a:rPr>
                                    <m:t>𝐁</m:t>
                                  </m:r>
                                </m:e>
                                <m:sup>
                                  <m:r>
                                    <m:rPr>
                                      <m:sty m:val="p"/>
                                    </m:rPr>
                                    <a:rPr lang="en-US" sz="1600" b="0" i="0">
                                      <a:solidFill>
                                        <a:schemeClr val="tx1"/>
                                      </a:solidFill>
                                      <a:latin typeface="Cambria Math" panose="02040503050406030204" pitchFamily="18" charset="0"/>
                                    </a:rPr>
                                    <m:t>T</m:t>
                                  </m:r>
                                </m:sup>
                              </m:sSup>
                              <m:r>
                                <a:rPr lang="en-US" sz="1600" b="0" i="1">
                                  <a:solidFill>
                                    <a:schemeClr val="tx1"/>
                                  </a:solidFill>
                                  <a:latin typeface="Cambria Math" panose="02040503050406030204" pitchFamily="18" charset="0"/>
                                </a:rPr>
                                <m:t>𝐸</m:t>
                              </m:r>
                              <m:r>
                                <a:rPr lang="en-US" sz="1600" b="1" i="0">
                                  <a:solidFill>
                                    <a:schemeClr val="tx1"/>
                                  </a:solidFill>
                                  <a:latin typeface="Cambria Math" panose="02040503050406030204" pitchFamily="18" charset="0"/>
                                </a:rPr>
                                <m:t>𝐁𝐮</m:t>
                              </m:r>
                            </m:e>
                          </m:d>
                          <m:r>
                            <a:rPr lang="en-US" sz="1600" b="0" i="1">
                              <a:solidFill>
                                <a:schemeClr val="tx1"/>
                              </a:solidFill>
                              <a:latin typeface="Cambria Math" panose="02040503050406030204" pitchFamily="18" charset="0"/>
                            </a:rPr>
                            <m:t>𝑑𝑉</m:t>
                          </m:r>
                        </m:e>
                        <m:e>
                          <m:r>
                            <a:rPr lang="en-US" sz="1600" b="0" i="0">
                              <a:solidFill>
                                <a:schemeClr val="tx1"/>
                              </a:solidFill>
                              <a:latin typeface="Cambria Math" panose="02040503050406030204" pitchFamily="18" charset="0"/>
                            </a:rPr>
                            <m:t>&amp;=</m:t>
                          </m:r>
                          <m:f>
                            <m:fPr>
                              <m:ctrlPr>
                                <a:rPr lang="en-US" sz="1600" b="0" i="1">
                                  <a:solidFill>
                                    <a:schemeClr val="tx1"/>
                                  </a:solidFill>
                                  <a:latin typeface="Cambria Math" panose="02040503050406030204" pitchFamily="18" charset="0"/>
                                </a:rPr>
                              </m:ctrlPr>
                            </m:fPr>
                            <m:num>
                              <m:r>
                                <a:rPr lang="en-US" sz="1600" b="0" i="0">
                                  <a:solidFill>
                                    <a:schemeClr val="tx1"/>
                                  </a:solidFill>
                                  <a:latin typeface="Cambria Math" panose="02040503050406030204" pitchFamily="18" charset="0"/>
                                </a:rPr>
                                <m:t>1</m:t>
                              </m:r>
                            </m:num>
                            <m:den>
                              <m:r>
                                <a:rPr lang="en-US" sz="1600" b="0" i="0">
                                  <a:solidFill>
                                    <a:schemeClr val="tx1"/>
                                  </a:solidFill>
                                  <a:latin typeface="Cambria Math" panose="02040503050406030204" pitchFamily="18" charset="0"/>
                                </a:rPr>
                                <m:t>2</m:t>
                              </m:r>
                            </m:den>
                          </m:f>
                          <m:sSup>
                            <m:sSupPr>
                              <m:ctrlPr>
                                <a:rPr lang="en-US" sz="1600" b="0" i="1">
                                  <a:solidFill>
                                    <a:schemeClr val="tx1"/>
                                  </a:solidFill>
                                  <a:latin typeface="Cambria Math" panose="02040503050406030204" pitchFamily="18" charset="0"/>
                                </a:rPr>
                              </m:ctrlPr>
                            </m:sSupPr>
                            <m:e>
                              <m:r>
                                <a:rPr lang="en-US" sz="1600" b="1" i="0">
                                  <a:solidFill>
                                    <a:schemeClr val="tx1"/>
                                  </a:solidFill>
                                  <a:latin typeface="Cambria Math" panose="02040503050406030204" pitchFamily="18" charset="0"/>
                                </a:rPr>
                                <m:t>𝐮</m:t>
                              </m:r>
                            </m:e>
                            <m:sup>
                              <m:r>
                                <m:rPr>
                                  <m:sty m:val="p"/>
                                </m:rPr>
                                <a:rPr lang="en-US" sz="1600" b="0" i="0">
                                  <a:solidFill>
                                    <a:schemeClr val="tx1"/>
                                  </a:solidFill>
                                  <a:latin typeface="Cambria Math" panose="02040503050406030204" pitchFamily="18" charset="0"/>
                                </a:rPr>
                                <m:t>T</m:t>
                              </m:r>
                            </m:sup>
                          </m:sSup>
                          <m:d>
                            <m:dPr>
                              <m:begChr m:val="["/>
                              <m:endChr m:val="]"/>
                              <m:ctrlPr>
                                <a:rPr lang="en-US" sz="1600" b="0" i="1">
                                  <a:solidFill>
                                    <a:schemeClr val="tx1"/>
                                  </a:solidFill>
                                  <a:latin typeface="Cambria Math" panose="02040503050406030204" pitchFamily="18" charset="0"/>
                                </a:rPr>
                              </m:ctrlPr>
                            </m:dPr>
                            <m:e>
                              <m:nary>
                                <m:naryPr>
                                  <m:limLoc m:val="subSup"/>
                                  <m:grow m:val="on"/>
                                  <m:supHide m:val="on"/>
                                  <m:ctrlPr>
                                    <a:rPr lang="en-US" sz="1600" b="0" i="1">
                                      <a:solidFill>
                                        <a:schemeClr val="tx1"/>
                                      </a:solidFill>
                                      <a:latin typeface="Cambria Math" panose="02040503050406030204" pitchFamily="18" charset="0"/>
                                    </a:rPr>
                                  </m:ctrlPr>
                                </m:naryPr>
                                <m:sub>
                                  <m:r>
                                    <a:rPr lang="en-US" sz="1600" b="0" i="1">
                                      <a:solidFill>
                                        <a:schemeClr val="tx1"/>
                                      </a:solidFill>
                                      <a:latin typeface="Cambria Math" panose="02040503050406030204" pitchFamily="18" charset="0"/>
                                    </a:rPr>
                                    <m:t>𝑉</m:t>
                                  </m:r>
                                </m:sub>
                                <m:sup/>
                                <m:e>
                                  <m:r>
                                    <a:rPr lang="en-US" sz="1600" b="0" i="0">
                                      <a:solidFill>
                                        <a:schemeClr val="tx1"/>
                                      </a:solidFill>
                                      <a:latin typeface="Cambria Math" panose="02040503050406030204" pitchFamily="18" charset="0"/>
                                    </a:rPr>
                                    <m:t> </m:t>
                                  </m:r>
                                </m:e>
                              </m:nary>
                              <m:d>
                                <m:dPr>
                                  <m:ctrlPr>
                                    <a:rPr lang="en-US" sz="1600" b="0" i="1">
                                      <a:solidFill>
                                        <a:schemeClr val="tx1"/>
                                      </a:solidFill>
                                      <a:latin typeface="Cambria Math" panose="02040503050406030204" pitchFamily="18" charset="0"/>
                                    </a:rPr>
                                  </m:ctrlPr>
                                </m:dPr>
                                <m:e>
                                  <m:sSup>
                                    <m:sSupPr>
                                      <m:ctrlPr>
                                        <a:rPr lang="en-US" sz="1600" b="0" i="1">
                                          <a:solidFill>
                                            <a:schemeClr val="tx1"/>
                                          </a:solidFill>
                                          <a:latin typeface="Cambria Math" panose="02040503050406030204" pitchFamily="18" charset="0"/>
                                        </a:rPr>
                                      </m:ctrlPr>
                                    </m:sSupPr>
                                    <m:e>
                                      <m:r>
                                        <a:rPr lang="en-US" sz="1600" b="1" i="0">
                                          <a:solidFill>
                                            <a:schemeClr val="tx1"/>
                                          </a:solidFill>
                                          <a:latin typeface="Cambria Math" panose="02040503050406030204" pitchFamily="18" charset="0"/>
                                        </a:rPr>
                                        <m:t>𝐁</m:t>
                                      </m:r>
                                    </m:e>
                                    <m:sup>
                                      <m:r>
                                        <m:rPr>
                                          <m:sty m:val="p"/>
                                        </m:rPr>
                                        <a:rPr lang="en-US" sz="1600" b="0" i="0">
                                          <a:solidFill>
                                            <a:schemeClr val="tx1"/>
                                          </a:solidFill>
                                          <a:latin typeface="Cambria Math" panose="02040503050406030204" pitchFamily="18" charset="0"/>
                                        </a:rPr>
                                        <m:t>T</m:t>
                                      </m:r>
                                    </m:sup>
                                  </m:sSup>
                                  <m:r>
                                    <a:rPr lang="en-US" sz="1600" b="0" i="1">
                                      <a:solidFill>
                                        <a:schemeClr val="tx1"/>
                                      </a:solidFill>
                                      <a:latin typeface="Cambria Math" panose="02040503050406030204" pitchFamily="18" charset="0"/>
                                    </a:rPr>
                                    <m:t>𝐸</m:t>
                                  </m:r>
                                  <m:r>
                                    <a:rPr lang="en-US" sz="1600" b="1" i="0">
                                      <a:solidFill>
                                        <a:schemeClr val="tx1"/>
                                      </a:solidFill>
                                      <a:latin typeface="Cambria Math" panose="02040503050406030204" pitchFamily="18" charset="0"/>
                                    </a:rPr>
                                    <m:t>𝐁</m:t>
                                  </m:r>
                                </m:e>
                              </m:d>
                              <m:r>
                                <a:rPr lang="en-US" sz="1600" b="0" i="1">
                                  <a:solidFill>
                                    <a:schemeClr val="tx1"/>
                                  </a:solidFill>
                                  <a:latin typeface="Cambria Math" panose="02040503050406030204" pitchFamily="18" charset="0"/>
                                </a:rPr>
                                <m:t>𝑑𝑉</m:t>
                              </m:r>
                            </m:e>
                          </m:d>
                          <m:r>
                            <a:rPr lang="en-US" sz="1600" b="0" i="1">
                              <a:solidFill>
                                <a:schemeClr val="tx1"/>
                              </a:solidFill>
                              <a:latin typeface="Cambria Math" panose="02040503050406030204" pitchFamily="18" charset="0"/>
                            </a:rPr>
                            <m:t>𝑢</m:t>
                          </m:r>
                        </m:e>
                      </m:eqArr>
                    </m:oMath>
                  </m:oMathPara>
                </a14:m>
                <a:endParaRPr lang="en-US">
                  <a:solidFill>
                    <a:schemeClr val="tx1"/>
                  </a:solidFill>
                </a:endParaRPr>
              </a:p>
            </p:txBody>
          </p:sp>
        </mc:Choice>
        <mc:Fallback xmlns="">
          <p:sp>
            <p:nvSpPr>
              <p:cNvPr id="9" name="TextBox 8">
                <a:extLst>
                  <a:ext uri="{FF2B5EF4-FFF2-40B4-BE49-F238E27FC236}">
                    <a16:creationId xmlns:a16="http://schemas.microsoft.com/office/drawing/2014/main" id="{492CEE86-7DD3-6A79-2C97-3EB99B024034}"/>
                  </a:ext>
                </a:extLst>
              </p:cNvPr>
              <p:cNvSpPr txBox="1">
                <a:spLocks noRot="1" noChangeAspect="1" noMove="1" noResize="1" noEditPoints="1" noAdjustHandles="1" noChangeArrowheads="1" noChangeShapeType="1" noTextEdit="1"/>
              </p:cNvSpPr>
              <p:nvPr/>
            </p:nvSpPr>
            <p:spPr>
              <a:xfrm>
                <a:off x="832919" y="5119596"/>
                <a:ext cx="3525912" cy="1195007"/>
              </a:xfrm>
              <a:prstGeom prst="rect">
                <a:avLst/>
              </a:prstGeom>
              <a:blipFill>
                <a:blip r:embed="rId5"/>
                <a:stretch>
                  <a:fillRect/>
                </a:stretch>
              </a:blipFill>
            </p:spPr>
            <p:txBody>
              <a:bodyPr/>
              <a:lstStyle/>
              <a:p>
                <a:r>
                  <a:rPr lang="en-US">
                    <a:noFill/>
                  </a:rPr>
                  <a:t> </a:t>
                </a:r>
              </a:p>
            </p:txBody>
          </p:sp>
        </mc:Fallback>
      </mc:AlternateContent>
      <p:sp>
        <p:nvSpPr>
          <p:cNvPr id="10" name="Text Placeholder 3">
            <a:extLst>
              <a:ext uri="{FF2B5EF4-FFF2-40B4-BE49-F238E27FC236}">
                <a16:creationId xmlns:a16="http://schemas.microsoft.com/office/drawing/2014/main" id="{D7D92F7A-A258-7398-49F6-ACE3BA3B396A}"/>
              </a:ext>
            </a:extLst>
          </p:cNvPr>
          <p:cNvSpPr txBox="1">
            <a:spLocks/>
          </p:cNvSpPr>
          <p:nvPr/>
        </p:nvSpPr>
        <p:spPr>
          <a:xfrm>
            <a:off x="614594" y="4780519"/>
            <a:ext cx="5269335" cy="33683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Considering the </a:t>
            </a:r>
            <a:r>
              <a:rPr lang="en-US" sz="1800" b="1"/>
              <a:t>strain energy</a:t>
            </a:r>
            <a:r>
              <a:rPr lang="en-US" sz="1800"/>
              <a:t> </a:t>
            </a:r>
            <a:r>
              <a:rPr lang="en-US" sz="1800" b="1" i="1"/>
              <a:t>U</a:t>
            </a:r>
            <a:r>
              <a:rPr lang="en-US" sz="1800"/>
              <a:t> stored in the beam:</a:t>
            </a:r>
            <a:endParaRPr lang="en-US" sz="1800">
              <a:effectLst/>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1" name="Text Placeholder 3">
                <a:extLst>
                  <a:ext uri="{FF2B5EF4-FFF2-40B4-BE49-F238E27FC236}">
                    <a16:creationId xmlns:a16="http://schemas.microsoft.com/office/drawing/2014/main" id="{62F5470D-50A2-0779-47CF-E6658219C39C}"/>
                  </a:ext>
                </a:extLst>
              </p:cNvPr>
              <p:cNvSpPr txBox="1">
                <a:spLocks/>
              </p:cNvSpPr>
              <p:nvPr/>
            </p:nvSpPr>
            <p:spPr>
              <a:xfrm>
                <a:off x="6258059" y="3312319"/>
                <a:ext cx="5269335" cy="33683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i="1"/>
                  <a:t>The </a:t>
                </a:r>
                <a:r>
                  <a:rPr lang="en-US" sz="1800" b="1" i="1"/>
                  <a:t>external force potential </a:t>
                </a:r>
                <a14:m>
                  <m:oMath xmlns:m="http://schemas.openxmlformats.org/officeDocument/2006/math">
                    <m:r>
                      <a:rPr lang="en-US" sz="1800" b="1" i="1" smtClean="0">
                        <a:latin typeface="Cambria Math" panose="02040503050406030204" pitchFamily="18" charset="0"/>
                        <a:ea typeface="Cambria Math" panose="02040503050406030204" pitchFamily="18" charset="0"/>
                      </a:rPr>
                      <m:t>𝛀</m:t>
                    </m:r>
                  </m:oMath>
                </a14:m>
                <a:r>
                  <a:rPr lang="en-US" sz="1800"/>
                  <a:t> is defined as:</a:t>
                </a:r>
                <a:endParaRPr lang="en-US" sz="1800">
                  <a:effectLst/>
                  <a:ea typeface="Calibri" panose="020F0502020204030204" pitchFamily="34" charset="0"/>
                  <a:cs typeface="Arial" panose="020B0604020202020204" pitchFamily="34" charset="0"/>
                </a:endParaRPr>
              </a:p>
            </p:txBody>
          </p:sp>
        </mc:Choice>
        <mc:Fallback xmlns="">
          <p:sp>
            <p:nvSpPr>
              <p:cNvPr id="11" name="Text Placeholder 3">
                <a:extLst>
                  <a:ext uri="{FF2B5EF4-FFF2-40B4-BE49-F238E27FC236}">
                    <a16:creationId xmlns:a16="http://schemas.microsoft.com/office/drawing/2014/main" id="{62F5470D-50A2-0779-47CF-E6658219C39C}"/>
                  </a:ext>
                </a:extLst>
              </p:cNvPr>
              <p:cNvSpPr txBox="1">
                <a:spLocks noRot="1" noChangeAspect="1" noMove="1" noResize="1" noEditPoints="1" noAdjustHandles="1" noChangeArrowheads="1" noChangeShapeType="1" noTextEdit="1"/>
              </p:cNvSpPr>
              <p:nvPr/>
            </p:nvSpPr>
            <p:spPr>
              <a:xfrm>
                <a:off x="6258059" y="3312319"/>
                <a:ext cx="5269335" cy="336831"/>
              </a:xfrm>
              <a:prstGeom prst="rect">
                <a:avLst/>
              </a:prstGeom>
              <a:blipFill>
                <a:blip r:embed="rId6"/>
                <a:stretch>
                  <a:fillRect l="-810" t="-16071" b="-285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 Placeholder 3">
                <a:extLst>
                  <a:ext uri="{FF2B5EF4-FFF2-40B4-BE49-F238E27FC236}">
                    <a16:creationId xmlns:a16="http://schemas.microsoft.com/office/drawing/2014/main" id="{1E8105C7-338D-DA34-BF9C-79E365DAA816}"/>
                  </a:ext>
                </a:extLst>
              </p:cNvPr>
              <p:cNvSpPr txBox="1">
                <a:spLocks/>
              </p:cNvSpPr>
              <p:nvPr/>
            </p:nvSpPr>
            <p:spPr>
              <a:xfrm>
                <a:off x="6220645" y="4265345"/>
                <a:ext cx="5269335" cy="33683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The </a:t>
                </a:r>
                <a:r>
                  <a:rPr lang="en-US" sz="1800" b="1"/>
                  <a:t>total potential of the system </a:t>
                </a:r>
                <a14:m>
                  <m:oMath xmlns:m="http://schemas.openxmlformats.org/officeDocument/2006/math">
                    <m:r>
                      <a:rPr lang="en-US" sz="1800" b="1" i="1" smtClean="0">
                        <a:latin typeface="Cambria Math" panose="02040503050406030204" pitchFamily="18" charset="0"/>
                        <a:ea typeface="Cambria Math" panose="02040503050406030204" pitchFamily="18" charset="0"/>
                      </a:rPr>
                      <m:t>𝚷</m:t>
                    </m:r>
                  </m:oMath>
                </a14:m>
                <a:r>
                  <a:rPr lang="en-US" sz="1800" b="1"/>
                  <a:t> </a:t>
                </a:r>
                <a:r>
                  <a:rPr lang="en-US" sz="1800"/>
                  <a:t>is the sum of the </a:t>
                </a:r>
                <a:r>
                  <a:rPr lang="en-US" sz="1800" b="1"/>
                  <a:t>strain energy </a:t>
                </a:r>
                <a:r>
                  <a:rPr lang="en-US" sz="1800" b="1" i="1"/>
                  <a:t>U </a:t>
                </a:r>
                <a:r>
                  <a:rPr lang="en-US" sz="1800" i="1"/>
                  <a:t>and the </a:t>
                </a:r>
                <a:r>
                  <a:rPr lang="en-US" sz="1800" b="1" i="1"/>
                  <a:t>external force potential </a:t>
                </a:r>
                <a14:m>
                  <m:oMath xmlns:m="http://schemas.openxmlformats.org/officeDocument/2006/math">
                    <m:r>
                      <a:rPr lang="en-US" sz="1800" b="1" i="1" smtClean="0">
                        <a:latin typeface="Cambria Math" panose="02040503050406030204" pitchFamily="18" charset="0"/>
                        <a:ea typeface="Cambria Math" panose="02040503050406030204" pitchFamily="18" charset="0"/>
                      </a:rPr>
                      <m:t>𝛀</m:t>
                    </m:r>
                  </m:oMath>
                </a14:m>
                <a:r>
                  <a:rPr lang="en-US" sz="1800"/>
                  <a:t>:</a:t>
                </a:r>
                <a:endParaRPr lang="en-US" sz="1800">
                  <a:effectLst/>
                  <a:ea typeface="Calibri" panose="020F0502020204030204" pitchFamily="34" charset="0"/>
                  <a:cs typeface="Arial" panose="020B0604020202020204" pitchFamily="34" charset="0"/>
                </a:endParaRPr>
              </a:p>
            </p:txBody>
          </p:sp>
        </mc:Choice>
        <mc:Fallback xmlns="">
          <p:sp>
            <p:nvSpPr>
              <p:cNvPr id="12" name="Text Placeholder 3">
                <a:extLst>
                  <a:ext uri="{FF2B5EF4-FFF2-40B4-BE49-F238E27FC236}">
                    <a16:creationId xmlns:a16="http://schemas.microsoft.com/office/drawing/2014/main" id="{1E8105C7-338D-DA34-BF9C-79E365DAA816}"/>
                  </a:ext>
                </a:extLst>
              </p:cNvPr>
              <p:cNvSpPr txBox="1">
                <a:spLocks noRot="1" noChangeAspect="1" noMove="1" noResize="1" noEditPoints="1" noAdjustHandles="1" noChangeArrowheads="1" noChangeShapeType="1" noTextEdit="1"/>
              </p:cNvSpPr>
              <p:nvPr/>
            </p:nvSpPr>
            <p:spPr>
              <a:xfrm>
                <a:off x="6220645" y="4265345"/>
                <a:ext cx="5269335" cy="336831"/>
              </a:xfrm>
              <a:prstGeom prst="rect">
                <a:avLst/>
              </a:prstGeom>
              <a:blipFill>
                <a:blip r:embed="rId7"/>
                <a:stretch>
                  <a:fillRect l="-694" t="-18182" r="-1503" b="-1781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9778EA3-DB52-6BB4-F07C-1EF69AD394E7}"/>
                  </a:ext>
                </a:extLst>
              </p:cNvPr>
              <p:cNvSpPr txBox="1"/>
              <p:nvPr/>
            </p:nvSpPr>
            <p:spPr>
              <a:xfrm>
                <a:off x="6096000" y="3753833"/>
                <a:ext cx="3233708" cy="36843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b="1" i="1" smtClean="0">
                          <a:solidFill>
                            <a:schemeClr val="tx1"/>
                          </a:solidFill>
                          <a:latin typeface="Cambria Math" panose="02040503050406030204" pitchFamily="18" charset="0"/>
                        </a:rPr>
                        <m:t>𝛀</m:t>
                      </m:r>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𝑓</m:t>
                          </m:r>
                        </m:e>
                        <m:sub>
                          <m:r>
                            <a:rPr lang="en-US" sz="1600" i="1">
                              <a:solidFill>
                                <a:schemeClr val="tx1"/>
                              </a:solidFill>
                              <a:latin typeface="Cambria Math" panose="02040503050406030204" pitchFamily="18" charset="0"/>
                            </a:rPr>
                            <m:t>𝑖</m:t>
                          </m:r>
                        </m:sub>
                      </m:sSub>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1">
                              <a:solidFill>
                                <a:schemeClr val="tx1"/>
                              </a:solidFill>
                              <a:latin typeface="Cambria Math" panose="02040503050406030204" pitchFamily="18" charset="0"/>
                            </a:rPr>
                            <m:t>𝑖</m:t>
                          </m:r>
                        </m:sub>
                      </m:sSub>
                      <m:r>
                        <a:rPr lang="en-US" sz="1600" i="0">
                          <a:solidFill>
                            <a:schemeClr val="tx1"/>
                          </a:solidFill>
                          <a:latin typeface="Cambria Math" panose="02040503050406030204" pitchFamily="18" charset="0"/>
                        </a:rPr>
                        <m:t>−</m:t>
                      </m:r>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𝑓</m:t>
                          </m:r>
                        </m:e>
                        <m:sub>
                          <m:r>
                            <a:rPr lang="en-US" sz="1600" i="1">
                              <a:solidFill>
                                <a:schemeClr val="tx1"/>
                              </a:solidFill>
                              <a:latin typeface="Cambria Math" panose="02040503050406030204" pitchFamily="18" charset="0"/>
                            </a:rPr>
                            <m:t>𝑗</m:t>
                          </m:r>
                        </m:sub>
                      </m:sSub>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𝑢</m:t>
                          </m:r>
                        </m:e>
                        <m:sub>
                          <m:r>
                            <a:rPr lang="en-US" sz="1600" i="1">
                              <a:solidFill>
                                <a:schemeClr val="tx1"/>
                              </a:solidFill>
                              <a:latin typeface="Cambria Math" panose="02040503050406030204" pitchFamily="18" charset="0"/>
                            </a:rPr>
                            <m:t>𝑗</m:t>
                          </m:r>
                        </m:sub>
                      </m:sSub>
                      <m:r>
                        <a:rPr lang="en-US" sz="1600" i="0">
                          <a:solidFill>
                            <a:schemeClr val="tx1"/>
                          </a:solidFill>
                          <a:latin typeface="Cambria Math" panose="02040503050406030204" pitchFamily="18" charset="0"/>
                        </a:rPr>
                        <m:t>=</m:t>
                      </m:r>
                      <m:r>
                        <a:rPr lang="en-US" sz="1600" b="0" i="0">
                          <a:solidFill>
                            <a:schemeClr val="tx1"/>
                          </a:solidFill>
                          <a:latin typeface="Cambria Math" panose="02040503050406030204" pitchFamily="18" charset="0"/>
                        </a:rPr>
                        <m:t>−</m:t>
                      </m:r>
                      <m:sSup>
                        <m:sSupPr>
                          <m:ctrlPr>
                            <a:rPr lang="en-US" sz="1600" i="1">
                              <a:solidFill>
                                <a:schemeClr val="tx1"/>
                              </a:solidFill>
                              <a:latin typeface="Cambria Math" panose="02040503050406030204" pitchFamily="18" charset="0"/>
                            </a:rPr>
                          </m:ctrlPr>
                        </m:sSupPr>
                        <m:e>
                          <m:r>
                            <m:rPr>
                              <m:sty m:val="p"/>
                            </m:rPr>
                            <a:rPr lang="en-US" sz="1600" b="0" i="0">
                              <a:solidFill>
                                <a:schemeClr val="tx1"/>
                              </a:solidFill>
                              <a:latin typeface="Cambria Math" panose="02040503050406030204" pitchFamily="18" charset="0"/>
                            </a:rPr>
                            <m:t>u</m:t>
                          </m:r>
                        </m:e>
                        <m:sup>
                          <m:r>
                            <m:rPr>
                              <m:sty m:val="p"/>
                            </m:rPr>
                            <a:rPr lang="en-US" sz="1600" b="0" i="0">
                              <a:solidFill>
                                <a:schemeClr val="tx1"/>
                              </a:solidFill>
                              <a:latin typeface="Cambria Math" panose="02040503050406030204" pitchFamily="18" charset="0"/>
                            </a:rPr>
                            <m:t>T</m:t>
                          </m:r>
                        </m:sup>
                      </m:sSup>
                      <m:r>
                        <m:rPr>
                          <m:sty m:val="p"/>
                        </m:rPr>
                        <a:rPr lang="en-US" sz="1600" b="0" i="0">
                          <a:solidFill>
                            <a:schemeClr val="tx1"/>
                          </a:solidFill>
                          <a:latin typeface="Cambria Math" panose="02040503050406030204" pitchFamily="18" charset="0"/>
                        </a:rPr>
                        <m:t>f</m:t>
                      </m:r>
                    </m:oMath>
                  </m:oMathPara>
                </a14:m>
                <a:endParaRPr lang="en-US" sz="1600">
                  <a:solidFill>
                    <a:schemeClr val="tx1"/>
                  </a:solidFill>
                </a:endParaRPr>
              </a:p>
            </p:txBody>
          </p:sp>
        </mc:Choice>
        <mc:Fallback xmlns="">
          <p:sp>
            <p:nvSpPr>
              <p:cNvPr id="14" name="TextBox 13">
                <a:extLst>
                  <a:ext uri="{FF2B5EF4-FFF2-40B4-BE49-F238E27FC236}">
                    <a16:creationId xmlns:a16="http://schemas.microsoft.com/office/drawing/2014/main" id="{39778EA3-DB52-6BB4-F07C-1EF69AD394E7}"/>
                  </a:ext>
                </a:extLst>
              </p:cNvPr>
              <p:cNvSpPr txBox="1">
                <a:spLocks noRot="1" noChangeAspect="1" noMove="1" noResize="1" noEditPoints="1" noAdjustHandles="1" noChangeArrowheads="1" noChangeShapeType="1" noTextEdit="1"/>
              </p:cNvSpPr>
              <p:nvPr/>
            </p:nvSpPr>
            <p:spPr>
              <a:xfrm>
                <a:off x="6096000" y="3753833"/>
                <a:ext cx="3233708" cy="368434"/>
              </a:xfrm>
              <a:prstGeom prst="rect">
                <a:avLst/>
              </a:prstGeom>
              <a:blipFill>
                <a:blip r:embed="rId8"/>
                <a:stretch>
                  <a:fillRect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8C03B86E-3C77-7F60-ED2E-60EE14D6506C}"/>
                  </a:ext>
                </a:extLst>
              </p:cNvPr>
              <p:cNvSpPr txBox="1"/>
              <p:nvPr/>
            </p:nvSpPr>
            <p:spPr>
              <a:xfrm>
                <a:off x="6220645" y="5117350"/>
                <a:ext cx="3651753" cy="64030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b="1" i="1" smtClean="0">
                          <a:solidFill>
                            <a:schemeClr val="tx1"/>
                          </a:solidFill>
                          <a:latin typeface="Cambria Math" panose="02040503050406030204" pitchFamily="18" charset="0"/>
                        </a:rPr>
                        <m:t>𝚷</m:t>
                      </m:r>
                      <m:r>
                        <a:rPr lang="en-US" sz="1600" i="0">
                          <a:solidFill>
                            <a:schemeClr val="tx1"/>
                          </a:solidFill>
                          <a:latin typeface="Cambria Math" panose="02040503050406030204" pitchFamily="18" charset="0"/>
                        </a:rPr>
                        <m:t>=</m:t>
                      </m:r>
                      <m:f>
                        <m:fPr>
                          <m:ctrlPr>
                            <a:rPr lang="en-US" sz="1600" i="1">
                              <a:solidFill>
                                <a:schemeClr val="tx1"/>
                              </a:solidFill>
                              <a:latin typeface="Cambria Math" panose="02040503050406030204" pitchFamily="18" charset="0"/>
                            </a:rPr>
                          </m:ctrlPr>
                        </m:fPr>
                        <m:num>
                          <m:r>
                            <a:rPr lang="en-US" sz="1600" i="0">
                              <a:solidFill>
                                <a:schemeClr val="tx1"/>
                              </a:solidFill>
                              <a:latin typeface="Cambria Math" panose="02040503050406030204" pitchFamily="18" charset="0"/>
                            </a:rPr>
                            <m:t>1</m:t>
                          </m:r>
                        </m:num>
                        <m:den>
                          <m:r>
                            <a:rPr lang="en-US" sz="1600" i="0">
                              <a:solidFill>
                                <a:schemeClr val="tx1"/>
                              </a:solidFill>
                              <a:latin typeface="Cambria Math" panose="02040503050406030204" pitchFamily="18" charset="0"/>
                            </a:rPr>
                            <m:t>2</m:t>
                          </m:r>
                        </m:den>
                      </m:f>
                      <m:sSup>
                        <m:sSupPr>
                          <m:ctrlPr>
                            <a:rPr lang="en-US" sz="1600" i="1">
                              <a:solidFill>
                                <a:schemeClr val="tx1"/>
                              </a:solidFill>
                              <a:latin typeface="Cambria Math" panose="02040503050406030204" pitchFamily="18" charset="0"/>
                            </a:rPr>
                          </m:ctrlPr>
                        </m:sSupPr>
                        <m:e>
                          <m:r>
                            <a:rPr lang="en-US" sz="1600" b="1" i="0">
                              <a:solidFill>
                                <a:schemeClr val="tx1"/>
                              </a:solidFill>
                              <a:latin typeface="Cambria Math" panose="02040503050406030204" pitchFamily="18" charset="0"/>
                            </a:rPr>
                            <m:t>𝐮</m:t>
                          </m:r>
                        </m:e>
                        <m:sup>
                          <m:r>
                            <m:rPr>
                              <m:sty m:val="p"/>
                            </m:rPr>
                            <a:rPr lang="en-US" sz="1600" b="0" i="0">
                              <a:solidFill>
                                <a:schemeClr val="tx1"/>
                              </a:solidFill>
                              <a:latin typeface="Cambria Math" panose="02040503050406030204" pitchFamily="18" charset="0"/>
                            </a:rPr>
                            <m:t>T</m:t>
                          </m:r>
                        </m:sup>
                      </m:sSup>
                      <m:d>
                        <m:dPr>
                          <m:begChr m:val="["/>
                          <m:endChr m:val="]"/>
                          <m:ctrlPr>
                            <a:rPr lang="en-US" sz="1600" b="0" i="1">
                              <a:solidFill>
                                <a:schemeClr val="tx1"/>
                              </a:solidFill>
                              <a:latin typeface="Cambria Math" panose="02040503050406030204" pitchFamily="18" charset="0"/>
                            </a:rPr>
                          </m:ctrlPr>
                        </m:dPr>
                        <m:e>
                          <m:nary>
                            <m:naryPr>
                              <m:limLoc m:val="subSup"/>
                              <m:grow m:val="on"/>
                              <m:supHide m:val="on"/>
                              <m:ctrlPr>
                                <a:rPr lang="en-US" sz="1600" b="0" i="1">
                                  <a:solidFill>
                                    <a:schemeClr val="tx1"/>
                                  </a:solidFill>
                                  <a:latin typeface="Cambria Math" panose="02040503050406030204" pitchFamily="18" charset="0"/>
                                </a:rPr>
                              </m:ctrlPr>
                            </m:naryPr>
                            <m:sub>
                              <m:r>
                                <a:rPr lang="en-US" sz="1600" b="0" i="1">
                                  <a:solidFill>
                                    <a:schemeClr val="tx1"/>
                                  </a:solidFill>
                                  <a:latin typeface="Cambria Math" panose="02040503050406030204" pitchFamily="18" charset="0"/>
                                </a:rPr>
                                <m:t>𝑉</m:t>
                              </m:r>
                            </m:sub>
                            <m:sup/>
                            <m:e>
                              <m:r>
                                <a:rPr lang="en-US" sz="1600" b="0" i="0">
                                  <a:solidFill>
                                    <a:schemeClr val="tx1"/>
                                  </a:solidFill>
                                  <a:latin typeface="Cambria Math" panose="02040503050406030204" pitchFamily="18" charset="0"/>
                                </a:rPr>
                                <m:t> </m:t>
                              </m:r>
                            </m:e>
                          </m:nary>
                          <m:d>
                            <m:dPr>
                              <m:ctrlPr>
                                <a:rPr lang="en-US" sz="1600" b="0" i="1">
                                  <a:solidFill>
                                    <a:schemeClr val="tx1"/>
                                  </a:solidFill>
                                  <a:latin typeface="Cambria Math" panose="02040503050406030204" pitchFamily="18" charset="0"/>
                                </a:rPr>
                              </m:ctrlPr>
                            </m:dPr>
                            <m:e>
                              <m:sSup>
                                <m:sSupPr>
                                  <m:ctrlPr>
                                    <a:rPr lang="en-US" sz="1600" b="0" i="1">
                                      <a:solidFill>
                                        <a:schemeClr val="tx1"/>
                                      </a:solidFill>
                                      <a:latin typeface="Cambria Math" panose="02040503050406030204" pitchFamily="18" charset="0"/>
                                    </a:rPr>
                                  </m:ctrlPr>
                                </m:sSupPr>
                                <m:e>
                                  <m:r>
                                    <a:rPr lang="en-US" sz="1600" b="1" i="0">
                                      <a:solidFill>
                                        <a:schemeClr val="tx1"/>
                                      </a:solidFill>
                                      <a:latin typeface="Cambria Math" panose="02040503050406030204" pitchFamily="18" charset="0"/>
                                    </a:rPr>
                                    <m:t>𝐁</m:t>
                                  </m:r>
                                </m:e>
                                <m:sup>
                                  <m:r>
                                    <m:rPr>
                                      <m:sty m:val="p"/>
                                    </m:rPr>
                                    <a:rPr lang="en-US" sz="1600" b="0" i="0">
                                      <a:solidFill>
                                        <a:schemeClr val="tx1"/>
                                      </a:solidFill>
                                      <a:latin typeface="Cambria Math" panose="02040503050406030204" pitchFamily="18" charset="0"/>
                                    </a:rPr>
                                    <m:t>T</m:t>
                                  </m:r>
                                </m:sup>
                              </m:sSup>
                              <m:r>
                                <a:rPr lang="en-US" sz="1600" b="0" i="1">
                                  <a:solidFill>
                                    <a:schemeClr val="tx1"/>
                                  </a:solidFill>
                                  <a:latin typeface="Cambria Math" panose="02040503050406030204" pitchFamily="18" charset="0"/>
                                </a:rPr>
                                <m:t>𝐸</m:t>
                              </m:r>
                              <m:r>
                                <a:rPr lang="en-US" sz="1600" b="1" i="0">
                                  <a:solidFill>
                                    <a:schemeClr val="tx1"/>
                                  </a:solidFill>
                                  <a:latin typeface="Cambria Math" panose="02040503050406030204" pitchFamily="18" charset="0"/>
                                </a:rPr>
                                <m:t>𝐁</m:t>
                              </m:r>
                            </m:e>
                          </m:d>
                          <m:r>
                            <a:rPr lang="en-US" sz="1600" b="0" i="1">
                              <a:solidFill>
                                <a:schemeClr val="tx1"/>
                              </a:solidFill>
                              <a:latin typeface="Cambria Math" panose="02040503050406030204" pitchFamily="18" charset="0"/>
                            </a:rPr>
                            <m:t>𝑑𝑉</m:t>
                          </m:r>
                        </m:e>
                      </m:d>
                      <m:r>
                        <a:rPr lang="en-US" sz="1600" b="1" i="0">
                          <a:solidFill>
                            <a:schemeClr val="tx1"/>
                          </a:solidFill>
                          <a:latin typeface="Cambria Math" panose="02040503050406030204" pitchFamily="18" charset="0"/>
                        </a:rPr>
                        <m:t>𝐮</m:t>
                      </m:r>
                      <m:r>
                        <a:rPr lang="en-US" sz="1600" b="0" i="0">
                          <a:solidFill>
                            <a:schemeClr val="tx1"/>
                          </a:solidFill>
                          <a:latin typeface="Cambria Math" panose="02040503050406030204" pitchFamily="18" charset="0"/>
                        </a:rPr>
                        <m:t>−</m:t>
                      </m:r>
                      <m:sSup>
                        <m:sSupPr>
                          <m:ctrlPr>
                            <a:rPr lang="en-US" sz="1600" b="0" i="1">
                              <a:solidFill>
                                <a:schemeClr val="tx1"/>
                              </a:solidFill>
                              <a:latin typeface="Cambria Math" panose="02040503050406030204" pitchFamily="18" charset="0"/>
                            </a:rPr>
                          </m:ctrlPr>
                        </m:sSupPr>
                        <m:e>
                          <m:r>
                            <a:rPr lang="en-US" sz="1600" b="1" i="0">
                              <a:solidFill>
                                <a:schemeClr val="tx1"/>
                              </a:solidFill>
                              <a:latin typeface="Cambria Math" panose="02040503050406030204" pitchFamily="18" charset="0"/>
                            </a:rPr>
                            <m:t>𝐮</m:t>
                          </m:r>
                        </m:e>
                        <m:sup>
                          <m:r>
                            <m:rPr>
                              <m:sty m:val="p"/>
                            </m:rPr>
                            <a:rPr lang="en-US" sz="1600" b="0" i="0">
                              <a:solidFill>
                                <a:schemeClr val="tx1"/>
                              </a:solidFill>
                              <a:latin typeface="Cambria Math" panose="02040503050406030204" pitchFamily="18" charset="0"/>
                            </a:rPr>
                            <m:t>T</m:t>
                          </m:r>
                        </m:sup>
                      </m:sSup>
                      <m:r>
                        <a:rPr lang="en-US" sz="1600" b="1" i="0">
                          <a:solidFill>
                            <a:schemeClr val="tx1"/>
                          </a:solidFill>
                          <a:latin typeface="Cambria Math" panose="02040503050406030204" pitchFamily="18" charset="0"/>
                        </a:rPr>
                        <m:t>𝐟</m:t>
                      </m:r>
                    </m:oMath>
                  </m:oMathPara>
                </a14:m>
                <a:endParaRPr lang="en-US" sz="1600">
                  <a:solidFill>
                    <a:schemeClr val="tx1"/>
                  </a:solidFill>
                </a:endParaRPr>
              </a:p>
            </p:txBody>
          </p:sp>
        </mc:Choice>
        <mc:Fallback xmlns="">
          <p:sp>
            <p:nvSpPr>
              <p:cNvPr id="17" name="TextBox 16">
                <a:extLst>
                  <a:ext uri="{FF2B5EF4-FFF2-40B4-BE49-F238E27FC236}">
                    <a16:creationId xmlns:a16="http://schemas.microsoft.com/office/drawing/2014/main" id="{8C03B86E-3C77-7F60-ED2E-60EE14D6506C}"/>
                  </a:ext>
                </a:extLst>
              </p:cNvPr>
              <p:cNvSpPr txBox="1">
                <a:spLocks noRot="1" noChangeAspect="1" noMove="1" noResize="1" noEditPoints="1" noAdjustHandles="1" noChangeArrowheads="1" noChangeShapeType="1" noTextEdit="1"/>
              </p:cNvSpPr>
              <p:nvPr/>
            </p:nvSpPr>
            <p:spPr>
              <a:xfrm>
                <a:off x="6220645" y="5117350"/>
                <a:ext cx="3651753" cy="640303"/>
              </a:xfrm>
              <a:prstGeom prst="rect">
                <a:avLst/>
              </a:prstGeom>
              <a:blipFill>
                <a:blip r:embed="rId9"/>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83585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77" grpId="0"/>
      <p:bldP spid="6" grpId="0"/>
      <p:bldP spid="9" grpId="0"/>
      <p:bldP spid="10" grpId="0"/>
      <p:bldP spid="11" grpId="0"/>
      <p:bldP spid="12" grpId="0"/>
      <p:bldP spid="14"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51BE232F-EA20-F1A0-88B7-5D4FD7A6B060}"/>
              </a:ext>
            </a:extLst>
          </p:cNvPr>
          <p:cNvSpPr/>
          <p:nvPr/>
        </p:nvSpPr>
        <p:spPr>
          <a:xfrm>
            <a:off x="6434781" y="4273252"/>
            <a:ext cx="5147619" cy="73088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E4E96D87-5691-0971-26E2-F7088B664366}"/>
              </a:ext>
            </a:extLst>
          </p:cNvPr>
          <p:cNvSpPr/>
          <p:nvPr/>
        </p:nvSpPr>
        <p:spPr>
          <a:xfrm>
            <a:off x="2109457" y="4140359"/>
            <a:ext cx="1439501" cy="1222218"/>
          </a:xfrm>
          <a:custGeom>
            <a:avLst/>
            <a:gdLst>
              <a:gd name="connsiteX0" fmla="*/ 0 w 1439501"/>
              <a:gd name="connsiteY0" fmla="*/ 0 h 1222218"/>
              <a:gd name="connsiteX1" fmla="*/ 1439501 w 1439501"/>
              <a:gd name="connsiteY1" fmla="*/ 18107 h 1222218"/>
              <a:gd name="connsiteX2" fmla="*/ 1439501 w 1439501"/>
              <a:gd name="connsiteY2" fmla="*/ 561315 h 1222218"/>
              <a:gd name="connsiteX3" fmla="*/ 778598 w 1439501"/>
              <a:gd name="connsiteY3" fmla="*/ 1013988 h 1222218"/>
              <a:gd name="connsiteX4" fmla="*/ 760492 w 1439501"/>
              <a:gd name="connsiteY4" fmla="*/ 1222218 h 1222218"/>
              <a:gd name="connsiteX5" fmla="*/ 543208 w 1439501"/>
              <a:gd name="connsiteY5" fmla="*/ 1222218 h 1222218"/>
              <a:gd name="connsiteX6" fmla="*/ 543208 w 1439501"/>
              <a:gd name="connsiteY6" fmla="*/ 986828 h 1222218"/>
              <a:gd name="connsiteX7" fmla="*/ 18107 w 1439501"/>
              <a:gd name="connsiteY7" fmla="*/ 570369 h 1222218"/>
              <a:gd name="connsiteX8" fmla="*/ 0 w 1439501"/>
              <a:gd name="connsiteY8" fmla="*/ 0 h 12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9501" h="1222218">
                <a:moveTo>
                  <a:pt x="0" y="0"/>
                </a:moveTo>
                <a:lnTo>
                  <a:pt x="1439501" y="18107"/>
                </a:lnTo>
                <a:lnTo>
                  <a:pt x="1439501" y="561315"/>
                </a:lnTo>
                <a:lnTo>
                  <a:pt x="778598" y="1013988"/>
                </a:lnTo>
                <a:lnTo>
                  <a:pt x="760492" y="1222218"/>
                </a:lnTo>
                <a:lnTo>
                  <a:pt x="543208" y="1222218"/>
                </a:lnTo>
                <a:lnTo>
                  <a:pt x="543208" y="986828"/>
                </a:lnTo>
                <a:lnTo>
                  <a:pt x="18107" y="570369"/>
                </a:lnTo>
                <a:lnTo>
                  <a:pt x="0" y="0"/>
                </a:lnTo>
                <a:close/>
              </a:path>
            </a:pathLst>
          </a:custGeom>
          <a:solidFill>
            <a:schemeClr val="accent2">
              <a:alpha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DBD06561-C448-5652-31A6-19F9DE67A963}"/>
              </a:ext>
            </a:extLst>
          </p:cNvPr>
          <p:cNvCxnSpPr>
            <a:cxnSpLocks/>
            <a:stCxn id="118" idx="4"/>
          </p:cNvCxnSpPr>
          <p:nvPr/>
        </p:nvCxnSpPr>
        <p:spPr>
          <a:xfrm>
            <a:off x="4956150" y="1604316"/>
            <a:ext cx="0" cy="550881"/>
          </a:xfrm>
          <a:prstGeom prst="line">
            <a:avLst/>
          </a:prstGeom>
          <a:ln w="19050">
            <a:solidFill>
              <a:schemeClr val="tx1"/>
            </a:solidFill>
            <a:prstDash val="dash"/>
          </a:ln>
        </p:spPr>
        <p:style>
          <a:lnRef idx="1">
            <a:schemeClr val="dk1"/>
          </a:lnRef>
          <a:fillRef idx="0">
            <a:schemeClr val="dk1"/>
          </a:fillRef>
          <a:effectRef idx="0">
            <a:schemeClr val="dk1"/>
          </a:effectRef>
          <a:fontRef idx="minor">
            <a:schemeClr val="tx1"/>
          </a:fontRef>
        </p:style>
      </p:cxnSp>
      <p:sp>
        <p:nvSpPr>
          <p:cNvPr id="2" name="Slide Number Placeholder 1">
            <a:extLst>
              <a:ext uri="{FF2B5EF4-FFF2-40B4-BE49-F238E27FC236}">
                <a16:creationId xmlns:a16="http://schemas.microsoft.com/office/drawing/2014/main" id="{04B499B2-65F4-1D31-196D-FD4EF98EE2AE}"/>
              </a:ext>
            </a:extLst>
          </p:cNvPr>
          <p:cNvSpPr>
            <a:spLocks noGrp="1"/>
          </p:cNvSpPr>
          <p:nvPr>
            <p:ph type="sldNum" sz="quarter" idx="11"/>
          </p:nvPr>
        </p:nvSpPr>
        <p:spPr/>
        <p:txBody>
          <a:bodyPr/>
          <a:lstStyle/>
          <a:p>
            <a:fld id="{F0D23093-2AB0-F74C-B865-1A12A15B650E}" type="slidenum">
              <a:rPr lang="en-US" smtClean="0"/>
              <a:pPr/>
              <a:t>29</a:t>
            </a:fld>
            <a:endParaRPr lang="en-US"/>
          </a:p>
        </p:txBody>
      </p:sp>
      <p:sp>
        <p:nvSpPr>
          <p:cNvPr id="3" name="Title 2">
            <a:extLst>
              <a:ext uri="{FF2B5EF4-FFF2-40B4-BE49-F238E27FC236}">
                <a16:creationId xmlns:a16="http://schemas.microsoft.com/office/drawing/2014/main" id="{FD8BA2D5-21E1-0FE6-00B8-D58A488FF0CD}"/>
              </a:ext>
            </a:extLst>
          </p:cNvPr>
          <p:cNvSpPr>
            <a:spLocks noGrp="1"/>
          </p:cNvSpPr>
          <p:nvPr>
            <p:ph type="title"/>
          </p:nvPr>
        </p:nvSpPr>
        <p:spPr/>
        <p:txBody>
          <a:bodyPr/>
          <a:lstStyle/>
          <a:p>
            <a:r>
              <a:rPr lang="en-US"/>
              <a:t>1D FEA – Beam Elements</a:t>
            </a:r>
          </a:p>
        </p:txBody>
      </p:sp>
      <p:cxnSp>
        <p:nvCxnSpPr>
          <p:cNvPr id="84" name="Straight Connector 83">
            <a:extLst>
              <a:ext uri="{FF2B5EF4-FFF2-40B4-BE49-F238E27FC236}">
                <a16:creationId xmlns:a16="http://schemas.microsoft.com/office/drawing/2014/main" id="{9AE05DDA-2BCA-D699-F070-84013C51D24F}"/>
              </a:ext>
            </a:extLst>
          </p:cNvPr>
          <p:cNvCxnSpPr/>
          <p:nvPr/>
        </p:nvCxnSpPr>
        <p:spPr>
          <a:xfrm>
            <a:off x="434066" y="2527707"/>
            <a:ext cx="113607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A6B1C003-9209-5514-A624-576E9F7403B3}"/>
              </a:ext>
            </a:extLst>
          </p:cNvPr>
          <p:cNvGrpSpPr/>
          <p:nvPr/>
        </p:nvGrpSpPr>
        <p:grpSpPr>
          <a:xfrm>
            <a:off x="4166610" y="979372"/>
            <a:ext cx="3966687" cy="1563844"/>
            <a:chOff x="973985" y="4720561"/>
            <a:chExt cx="3966687" cy="1563844"/>
          </a:xfrm>
        </p:grpSpPr>
        <p:grpSp>
          <p:nvGrpSpPr>
            <p:cNvPr id="103" name="Group 102">
              <a:extLst>
                <a:ext uri="{FF2B5EF4-FFF2-40B4-BE49-F238E27FC236}">
                  <a16:creationId xmlns:a16="http://schemas.microsoft.com/office/drawing/2014/main" id="{F5B6D9A1-933D-E560-FA93-131CE46F791C}"/>
                </a:ext>
              </a:extLst>
            </p:cNvPr>
            <p:cNvGrpSpPr/>
            <p:nvPr/>
          </p:nvGrpSpPr>
          <p:grpSpPr>
            <a:xfrm>
              <a:off x="973985" y="4720561"/>
              <a:ext cx="3966687" cy="960207"/>
              <a:chOff x="973985" y="4720561"/>
              <a:chExt cx="3966687" cy="960207"/>
            </a:xfrm>
          </p:grpSpPr>
          <p:grpSp>
            <p:nvGrpSpPr>
              <p:cNvPr id="106" name="Group 105">
                <a:extLst>
                  <a:ext uri="{FF2B5EF4-FFF2-40B4-BE49-F238E27FC236}">
                    <a16:creationId xmlns:a16="http://schemas.microsoft.com/office/drawing/2014/main" id="{B0D76CD9-EFFF-FC54-C6F7-EDE91687404C}"/>
                  </a:ext>
                </a:extLst>
              </p:cNvPr>
              <p:cNvGrpSpPr/>
              <p:nvPr/>
            </p:nvGrpSpPr>
            <p:grpSpPr>
              <a:xfrm>
                <a:off x="1709525" y="5231509"/>
                <a:ext cx="2387964" cy="113996"/>
                <a:chOff x="6980102" y="3597273"/>
                <a:chExt cx="2387964" cy="113996"/>
              </a:xfrm>
            </p:grpSpPr>
            <p:sp>
              <p:nvSpPr>
                <p:cNvPr id="117" name="Oval 116">
                  <a:extLst>
                    <a:ext uri="{FF2B5EF4-FFF2-40B4-BE49-F238E27FC236}">
                      <a16:creationId xmlns:a16="http://schemas.microsoft.com/office/drawing/2014/main" id="{C835D59F-3214-0686-ACDE-BBA37E383422}"/>
                    </a:ext>
                  </a:extLst>
                </p:cNvPr>
                <p:cNvSpPr>
                  <a:spLocks noChangeAspect="1"/>
                </p:cNvSpPr>
                <p:nvPr/>
              </p:nvSpPr>
              <p:spPr>
                <a:xfrm>
                  <a:off x="9260066" y="3597273"/>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9371BC4D-CAA6-1854-34BD-5A5AC772DC94}"/>
                    </a:ext>
                  </a:extLst>
                </p:cNvPr>
                <p:cNvSpPr>
                  <a:spLocks noChangeAspect="1"/>
                </p:cNvSpPr>
                <p:nvPr/>
              </p:nvSpPr>
              <p:spPr>
                <a:xfrm>
                  <a:off x="6980102" y="3603269"/>
                  <a:ext cx="108000" cy="108000"/>
                </a:xfrm>
                <a:prstGeom prst="ellipse">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107" name="TextBox 106">
                <a:extLst>
                  <a:ext uri="{FF2B5EF4-FFF2-40B4-BE49-F238E27FC236}">
                    <a16:creationId xmlns:a16="http://schemas.microsoft.com/office/drawing/2014/main" id="{87930B3D-AF07-DEBB-42B7-FE3DB249EB3B}"/>
                  </a:ext>
                </a:extLst>
              </p:cNvPr>
              <p:cNvSpPr txBox="1"/>
              <p:nvPr/>
            </p:nvSpPr>
            <p:spPr>
              <a:xfrm>
                <a:off x="973985" y="5070994"/>
                <a:ext cx="628073" cy="369332"/>
              </a:xfrm>
              <a:prstGeom prst="rect">
                <a:avLst/>
              </a:prstGeom>
              <a:noFill/>
            </p:spPr>
            <p:txBody>
              <a:bodyPr wrap="square">
                <a:spAutoFit/>
              </a:bodyPr>
              <a:lstStyle/>
              <a:p>
                <a:r>
                  <a:rPr lang="en-US" sz="1800" b="0" i="1"/>
                  <a:t>f</a:t>
                </a:r>
                <a:r>
                  <a:rPr lang="en-US" sz="1800" b="0" i="1" baseline="-25000"/>
                  <a:t>i</a:t>
                </a:r>
                <a:endParaRPr lang="en-US" i="1"/>
              </a:p>
            </p:txBody>
          </p:sp>
          <p:cxnSp>
            <p:nvCxnSpPr>
              <p:cNvPr id="108" name="Straight Arrow Connector 107">
                <a:extLst>
                  <a:ext uri="{FF2B5EF4-FFF2-40B4-BE49-F238E27FC236}">
                    <a16:creationId xmlns:a16="http://schemas.microsoft.com/office/drawing/2014/main" id="{6E4E9669-F9B3-F402-E9F2-BA49364F39B0}"/>
                  </a:ext>
                </a:extLst>
              </p:cNvPr>
              <p:cNvCxnSpPr/>
              <p:nvPr/>
            </p:nvCxnSpPr>
            <p:spPr>
              <a:xfrm>
                <a:off x="1246909" y="528550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A2B6148C-8C38-26AC-82BA-25C707CC3114}"/>
                  </a:ext>
                </a:extLst>
              </p:cNvPr>
              <p:cNvCxnSpPr>
                <a:cxnSpLocks/>
              </p:cNvCxnSpPr>
              <p:nvPr/>
            </p:nvCxnSpPr>
            <p:spPr>
              <a:xfrm>
                <a:off x="4097489" y="5285509"/>
                <a:ext cx="462616"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0" name="TextBox 109">
                <a:extLst>
                  <a:ext uri="{FF2B5EF4-FFF2-40B4-BE49-F238E27FC236}">
                    <a16:creationId xmlns:a16="http://schemas.microsoft.com/office/drawing/2014/main" id="{4CAFFB9F-815F-FE21-E8A2-4EB816F5891C}"/>
                  </a:ext>
                </a:extLst>
              </p:cNvPr>
              <p:cNvSpPr txBox="1"/>
              <p:nvPr/>
            </p:nvSpPr>
            <p:spPr>
              <a:xfrm>
                <a:off x="4515799" y="5077273"/>
                <a:ext cx="424873" cy="369332"/>
              </a:xfrm>
              <a:prstGeom prst="rect">
                <a:avLst/>
              </a:prstGeom>
              <a:noFill/>
            </p:spPr>
            <p:txBody>
              <a:bodyPr wrap="square">
                <a:spAutoFit/>
              </a:bodyPr>
              <a:lstStyle/>
              <a:p>
                <a:r>
                  <a:rPr lang="en-US" sz="1800" b="0" i="1"/>
                  <a:t>f</a:t>
                </a:r>
                <a:r>
                  <a:rPr lang="en-US" sz="1800" b="0" i="1" baseline="-25000"/>
                  <a:t>j</a:t>
                </a:r>
                <a:endParaRPr lang="en-US" i="1"/>
              </a:p>
            </p:txBody>
          </p:sp>
          <p:sp>
            <p:nvSpPr>
              <p:cNvPr id="111" name="TextBox 110">
                <a:extLst>
                  <a:ext uri="{FF2B5EF4-FFF2-40B4-BE49-F238E27FC236}">
                    <a16:creationId xmlns:a16="http://schemas.microsoft.com/office/drawing/2014/main" id="{43A8D98F-7507-6AF8-C1EE-DD0D57FD42ED}"/>
                  </a:ext>
                </a:extLst>
              </p:cNvPr>
              <p:cNvSpPr txBox="1"/>
              <p:nvPr/>
            </p:nvSpPr>
            <p:spPr>
              <a:xfrm>
                <a:off x="1668589" y="4874169"/>
                <a:ext cx="397164" cy="369332"/>
              </a:xfrm>
              <a:prstGeom prst="rect">
                <a:avLst/>
              </a:prstGeom>
              <a:noFill/>
            </p:spPr>
            <p:txBody>
              <a:bodyPr wrap="square">
                <a:spAutoFit/>
              </a:bodyPr>
              <a:lstStyle/>
              <a:p>
                <a:r>
                  <a:rPr lang="en-US" sz="1800" b="0" i="1" err="1">
                    <a:solidFill>
                      <a:schemeClr val="accent3"/>
                    </a:solidFill>
                  </a:rPr>
                  <a:t>i</a:t>
                </a:r>
                <a:endParaRPr lang="en-US" i="1">
                  <a:solidFill>
                    <a:schemeClr val="accent3"/>
                  </a:solidFill>
                </a:endParaRPr>
              </a:p>
            </p:txBody>
          </p:sp>
          <p:sp>
            <p:nvSpPr>
              <p:cNvPr id="112" name="TextBox 111">
                <a:extLst>
                  <a:ext uri="{FF2B5EF4-FFF2-40B4-BE49-F238E27FC236}">
                    <a16:creationId xmlns:a16="http://schemas.microsoft.com/office/drawing/2014/main" id="{E98EFA6A-867A-CA50-CF20-85D126358509}"/>
                  </a:ext>
                </a:extLst>
              </p:cNvPr>
              <p:cNvSpPr txBox="1"/>
              <p:nvPr/>
            </p:nvSpPr>
            <p:spPr>
              <a:xfrm>
                <a:off x="3932431" y="4854159"/>
                <a:ext cx="397164" cy="369332"/>
              </a:xfrm>
              <a:prstGeom prst="rect">
                <a:avLst/>
              </a:prstGeom>
              <a:noFill/>
            </p:spPr>
            <p:txBody>
              <a:bodyPr wrap="square">
                <a:spAutoFit/>
              </a:bodyPr>
              <a:lstStyle/>
              <a:p>
                <a:r>
                  <a:rPr lang="en-US" sz="1800" b="0" i="1">
                    <a:solidFill>
                      <a:schemeClr val="accent3"/>
                    </a:solidFill>
                  </a:rPr>
                  <a:t>j</a:t>
                </a:r>
                <a:endParaRPr lang="en-US" i="1">
                  <a:solidFill>
                    <a:schemeClr val="accent3"/>
                  </a:solidFill>
                </a:endParaRPr>
              </a:p>
            </p:txBody>
          </p:sp>
          <p:sp>
            <p:nvSpPr>
              <p:cNvPr id="113" name="TextBox 112">
                <a:extLst>
                  <a:ext uri="{FF2B5EF4-FFF2-40B4-BE49-F238E27FC236}">
                    <a16:creationId xmlns:a16="http://schemas.microsoft.com/office/drawing/2014/main" id="{458F4B63-F6E1-4AC5-69C4-0BF2F4CF6DBE}"/>
                  </a:ext>
                </a:extLst>
              </p:cNvPr>
              <p:cNvSpPr txBox="1"/>
              <p:nvPr/>
            </p:nvSpPr>
            <p:spPr>
              <a:xfrm>
                <a:off x="2611847" y="4720561"/>
                <a:ext cx="563307" cy="369332"/>
              </a:xfrm>
              <a:prstGeom prst="rect">
                <a:avLst/>
              </a:prstGeom>
              <a:noFill/>
            </p:spPr>
            <p:txBody>
              <a:bodyPr wrap="square">
                <a:spAutoFit/>
              </a:bodyPr>
              <a:lstStyle/>
              <a:p>
                <a:r>
                  <a:rPr lang="en-US" i="1"/>
                  <a:t>E, A</a:t>
                </a:r>
              </a:p>
            </p:txBody>
          </p:sp>
          <p:sp>
            <p:nvSpPr>
              <p:cNvPr id="114" name="TextBox 113">
                <a:extLst>
                  <a:ext uri="{FF2B5EF4-FFF2-40B4-BE49-F238E27FC236}">
                    <a16:creationId xmlns:a16="http://schemas.microsoft.com/office/drawing/2014/main" id="{3E6A25D9-C305-B34D-0AE2-BDC3822BBD88}"/>
                  </a:ext>
                </a:extLst>
              </p:cNvPr>
              <p:cNvSpPr txBox="1"/>
              <p:nvPr/>
            </p:nvSpPr>
            <p:spPr>
              <a:xfrm>
                <a:off x="2065753" y="5311436"/>
                <a:ext cx="609600" cy="369332"/>
              </a:xfrm>
              <a:prstGeom prst="rect">
                <a:avLst/>
              </a:prstGeom>
              <a:noFill/>
            </p:spPr>
            <p:txBody>
              <a:bodyPr wrap="square">
                <a:spAutoFit/>
              </a:bodyPr>
              <a:lstStyle/>
              <a:p>
                <a:r>
                  <a:rPr lang="en-US" sz="1800" b="0" i="1" err="1">
                    <a:solidFill>
                      <a:schemeClr val="tx2"/>
                    </a:solidFill>
                  </a:rPr>
                  <a:t>u</a:t>
                </a:r>
                <a:r>
                  <a:rPr lang="en-US" sz="1800" b="0" i="1" baseline="-25000" err="1">
                    <a:solidFill>
                      <a:schemeClr val="tx2"/>
                    </a:solidFill>
                  </a:rPr>
                  <a:t>i</a:t>
                </a:r>
                <a:endParaRPr lang="en-US" i="1">
                  <a:solidFill>
                    <a:schemeClr val="tx2"/>
                  </a:solidFill>
                </a:endParaRPr>
              </a:p>
            </p:txBody>
          </p:sp>
          <p:sp>
            <p:nvSpPr>
              <p:cNvPr id="115" name="TextBox 114">
                <a:extLst>
                  <a:ext uri="{FF2B5EF4-FFF2-40B4-BE49-F238E27FC236}">
                    <a16:creationId xmlns:a16="http://schemas.microsoft.com/office/drawing/2014/main" id="{E9C36CC7-D7BF-17DA-5A49-97D830351457}"/>
                  </a:ext>
                </a:extLst>
              </p:cNvPr>
              <p:cNvSpPr txBox="1"/>
              <p:nvPr/>
            </p:nvSpPr>
            <p:spPr>
              <a:xfrm>
                <a:off x="4219487" y="5311436"/>
                <a:ext cx="434109" cy="369332"/>
              </a:xfrm>
              <a:prstGeom prst="rect">
                <a:avLst/>
              </a:prstGeom>
              <a:noFill/>
            </p:spPr>
            <p:txBody>
              <a:bodyPr wrap="square">
                <a:spAutoFit/>
              </a:bodyPr>
              <a:lstStyle/>
              <a:p>
                <a:r>
                  <a:rPr lang="en-US" sz="1800" b="0" i="1" err="1">
                    <a:solidFill>
                      <a:schemeClr val="tx2"/>
                    </a:solidFill>
                  </a:rPr>
                  <a:t>u</a:t>
                </a:r>
                <a:r>
                  <a:rPr lang="en-US" sz="1800" b="0" i="1" baseline="-25000" err="1">
                    <a:solidFill>
                      <a:schemeClr val="tx2"/>
                    </a:solidFill>
                  </a:rPr>
                  <a:t>j</a:t>
                </a:r>
                <a:endParaRPr lang="en-US" i="1">
                  <a:solidFill>
                    <a:schemeClr val="tx2"/>
                  </a:solidFill>
                </a:endParaRPr>
              </a:p>
            </p:txBody>
          </p:sp>
        </p:grpSp>
        <p:cxnSp>
          <p:nvCxnSpPr>
            <p:cNvPr id="104" name="Straight Arrow Connector 103">
              <a:extLst>
                <a:ext uri="{FF2B5EF4-FFF2-40B4-BE49-F238E27FC236}">
                  <a16:creationId xmlns:a16="http://schemas.microsoft.com/office/drawing/2014/main" id="{FC630DD0-2902-430A-BEDD-78A004805C20}"/>
                </a:ext>
              </a:extLst>
            </p:cNvPr>
            <p:cNvCxnSpPr/>
            <p:nvPr/>
          </p:nvCxnSpPr>
          <p:spPr>
            <a:xfrm>
              <a:off x="2297756" y="6020080"/>
              <a:ext cx="119149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D49ED3A2-0F3D-5FFE-9C39-276BEF904EA0}"/>
                </a:ext>
              </a:extLst>
            </p:cNvPr>
            <p:cNvSpPr txBox="1"/>
            <p:nvPr/>
          </p:nvSpPr>
          <p:spPr>
            <a:xfrm>
              <a:off x="2761349" y="5915073"/>
              <a:ext cx="284052" cy="369332"/>
            </a:xfrm>
            <a:prstGeom prst="rect">
              <a:avLst/>
            </a:prstGeom>
            <a:noFill/>
            <a:ln>
              <a:noFill/>
            </a:ln>
          </p:spPr>
          <p:txBody>
            <a:bodyPr wrap="none" rtlCol="0">
              <a:spAutoFit/>
            </a:bodyPr>
            <a:lstStyle/>
            <a:p>
              <a:r>
                <a:rPr lang="en-US"/>
                <a:t>x</a:t>
              </a:r>
            </a:p>
          </p:txBody>
        </p:sp>
      </p:grpSp>
      <p:graphicFrame>
        <p:nvGraphicFramePr>
          <p:cNvPr id="119" name="Table 14">
            <a:extLst>
              <a:ext uri="{FF2B5EF4-FFF2-40B4-BE49-F238E27FC236}">
                <a16:creationId xmlns:a16="http://schemas.microsoft.com/office/drawing/2014/main" id="{67DC137E-6BDF-DF9E-7762-E24270666B3E}"/>
              </a:ext>
            </a:extLst>
          </p:cNvPr>
          <p:cNvGraphicFramePr>
            <a:graphicFrameLocks noGrp="1"/>
          </p:cNvGraphicFramePr>
          <p:nvPr/>
        </p:nvGraphicFramePr>
        <p:xfrm>
          <a:off x="447288" y="896320"/>
          <a:ext cx="3355389" cy="972000"/>
        </p:xfrm>
        <a:graphic>
          <a:graphicData uri="http://schemas.openxmlformats.org/drawingml/2006/table">
            <a:tbl>
              <a:tblPr firstRow="1" bandRow="1">
                <a:tableStyleId>{073A0DAA-6AF3-43AB-8588-CEC1D06C72B9}</a:tableStyleId>
              </a:tblPr>
              <a:tblGrid>
                <a:gridCol w="2170406">
                  <a:extLst>
                    <a:ext uri="{9D8B030D-6E8A-4147-A177-3AD203B41FA5}">
                      <a16:colId xmlns:a16="http://schemas.microsoft.com/office/drawing/2014/main" val="4036484245"/>
                    </a:ext>
                  </a:extLst>
                </a:gridCol>
                <a:gridCol w="1184983">
                  <a:extLst>
                    <a:ext uri="{9D8B030D-6E8A-4147-A177-3AD203B41FA5}">
                      <a16:colId xmlns:a16="http://schemas.microsoft.com/office/drawing/2014/main" val="1970565677"/>
                    </a:ext>
                  </a:extLst>
                </a:gridCol>
              </a:tblGrid>
              <a:tr h="324000">
                <a:tc>
                  <a:txBody>
                    <a:bodyPr/>
                    <a:lstStyle/>
                    <a:p>
                      <a:r>
                        <a:rPr lang="en-US" sz="1400" b="0">
                          <a:solidFill>
                            <a:schemeClr val="tx1"/>
                          </a:solidFill>
                        </a:rPr>
                        <a:t>Nodes</a:t>
                      </a:r>
                    </a:p>
                  </a:txBody>
                  <a:tcPr>
                    <a:solidFill>
                      <a:schemeClr val="tx2">
                        <a:lumMod val="20000"/>
                        <a:lumOff val="80000"/>
                      </a:schemeClr>
                    </a:solidFill>
                  </a:tcPr>
                </a:tc>
                <a:tc>
                  <a:txBody>
                    <a:bodyPr/>
                    <a:lstStyle/>
                    <a:p>
                      <a:r>
                        <a:rPr lang="en-US" sz="1400" b="0" err="1">
                          <a:solidFill>
                            <a:schemeClr val="tx1"/>
                          </a:solidFill>
                        </a:rPr>
                        <a:t>i</a:t>
                      </a:r>
                      <a:r>
                        <a:rPr lang="en-US" sz="1400" b="0">
                          <a:solidFill>
                            <a:schemeClr val="tx1"/>
                          </a:solidFill>
                        </a:rPr>
                        <a:t>, j</a:t>
                      </a:r>
                    </a:p>
                  </a:txBody>
                  <a:tcPr>
                    <a:solidFill>
                      <a:schemeClr val="tx2">
                        <a:lumMod val="20000"/>
                        <a:lumOff val="80000"/>
                      </a:schemeClr>
                    </a:solidFill>
                  </a:tcPr>
                </a:tc>
                <a:extLst>
                  <a:ext uri="{0D108BD9-81ED-4DB2-BD59-A6C34878D82A}">
                    <a16:rowId xmlns:a16="http://schemas.microsoft.com/office/drawing/2014/main" val="1490128046"/>
                  </a:ext>
                </a:extLst>
              </a:tr>
              <a:tr h="324000">
                <a:tc>
                  <a:txBody>
                    <a:bodyPr/>
                    <a:lstStyle/>
                    <a:p>
                      <a:r>
                        <a:rPr lang="en-US" sz="1400" b="0">
                          <a:solidFill>
                            <a:schemeClr val="tx1"/>
                          </a:solidFill>
                        </a:rPr>
                        <a:t>Nodal displacements</a:t>
                      </a:r>
                    </a:p>
                  </a:txBody>
                  <a:tcPr/>
                </a:tc>
                <a:tc>
                  <a:txBody>
                    <a:bodyPr/>
                    <a:lstStyle/>
                    <a:p>
                      <a:r>
                        <a:rPr lang="en-US" sz="1400" b="0" err="1">
                          <a:solidFill>
                            <a:schemeClr val="tx1"/>
                          </a:solidFill>
                        </a:rPr>
                        <a:t>u</a:t>
                      </a:r>
                      <a:r>
                        <a:rPr lang="en-US" sz="1400" b="0" baseline="-25000" err="1">
                          <a:solidFill>
                            <a:schemeClr val="tx1"/>
                          </a:solidFill>
                        </a:rPr>
                        <a:t>i</a:t>
                      </a:r>
                      <a:r>
                        <a:rPr lang="en-US" sz="1400" b="0">
                          <a:solidFill>
                            <a:schemeClr val="tx1"/>
                          </a:solidFill>
                        </a:rPr>
                        <a:t>, </a:t>
                      </a:r>
                      <a:r>
                        <a:rPr lang="en-US" sz="1400" b="0" err="1">
                          <a:solidFill>
                            <a:schemeClr val="tx1"/>
                          </a:solidFill>
                        </a:rPr>
                        <a:t>u</a:t>
                      </a:r>
                      <a:r>
                        <a:rPr lang="en-US" sz="1400" b="0" baseline="-25000" err="1">
                          <a:solidFill>
                            <a:schemeClr val="tx1"/>
                          </a:solidFill>
                        </a:rPr>
                        <a:t>j</a:t>
                      </a:r>
                      <a:r>
                        <a:rPr lang="en-US" sz="1400" b="0">
                          <a:solidFill>
                            <a:schemeClr val="tx1"/>
                          </a:solidFill>
                        </a:rPr>
                        <a:t>    [mm]</a:t>
                      </a:r>
                    </a:p>
                  </a:txBody>
                  <a:tcPr/>
                </a:tc>
                <a:extLst>
                  <a:ext uri="{0D108BD9-81ED-4DB2-BD59-A6C34878D82A}">
                    <a16:rowId xmlns:a16="http://schemas.microsoft.com/office/drawing/2014/main" val="2449461717"/>
                  </a:ext>
                </a:extLst>
              </a:tr>
              <a:tr h="324000">
                <a:tc>
                  <a:txBody>
                    <a:bodyPr/>
                    <a:lstStyle/>
                    <a:p>
                      <a:r>
                        <a:rPr lang="en-US" sz="1400" b="0">
                          <a:solidFill>
                            <a:schemeClr val="tx1"/>
                          </a:solidFill>
                        </a:rPr>
                        <a:t>Nodal forces</a:t>
                      </a:r>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f</a:t>
                      </a:r>
                      <a:r>
                        <a:rPr lang="en-US" sz="1400" b="0" baseline="-25000">
                          <a:solidFill>
                            <a:schemeClr val="tx1"/>
                          </a:solidFill>
                        </a:rPr>
                        <a:t>i</a:t>
                      </a:r>
                      <a:r>
                        <a:rPr lang="en-US" sz="1400" b="0">
                          <a:solidFill>
                            <a:schemeClr val="tx1"/>
                          </a:solidFill>
                        </a:rPr>
                        <a:t>, f</a:t>
                      </a:r>
                      <a:r>
                        <a:rPr lang="en-US" sz="1400" b="0" baseline="-25000">
                          <a:solidFill>
                            <a:schemeClr val="tx1"/>
                          </a:solidFill>
                        </a:rPr>
                        <a:t>j</a:t>
                      </a:r>
                      <a:r>
                        <a:rPr lang="en-US" sz="1400" b="0">
                          <a:solidFill>
                            <a:schemeClr val="tx1"/>
                          </a:solidFill>
                        </a:rPr>
                        <a:t>      [N]</a:t>
                      </a:r>
                    </a:p>
                  </a:txBody>
                  <a:tcPr>
                    <a:solidFill>
                      <a:schemeClr val="tx2">
                        <a:lumMod val="20000"/>
                        <a:lumOff val="80000"/>
                      </a:schemeClr>
                    </a:solidFill>
                  </a:tcPr>
                </a:tc>
                <a:extLst>
                  <a:ext uri="{0D108BD9-81ED-4DB2-BD59-A6C34878D82A}">
                    <a16:rowId xmlns:a16="http://schemas.microsoft.com/office/drawing/2014/main" val="640302183"/>
                  </a:ext>
                </a:extLst>
              </a:tr>
            </a:tbl>
          </a:graphicData>
        </a:graphic>
      </p:graphicFrame>
      <mc:AlternateContent xmlns:mc="http://schemas.openxmlformats.org/markup-compatibility/2006" xmlns:a14="http://schemas.microsoft.com/office/drawing/2010/main">
        <mc:Choice Requires="a14">
          <p:sp>
            <p:nvSpPr>
              <p:cNvPr id="148" name="Text Placeholder 3">
                <a:extLst>
                  <a:ext uri="{FF2B5EF4-FFF2-40B4-BE49-F238E27FC236}">
                    <a16:creationId xmlns:a16="http://schemas.microsoft.com/office/drawing/2014/main" id="{E50B89DF-68B8-0760-CC0E-4EC9545358E9}"/>
                  </a:ext>
                </a:extLst>
              </p:cNvPr>
              <p:cNvSpPr txBox="1">
                <a:spLocks/>
              </p:cNvSpPr>
              <p:nvPr/>
            </p:nvSpPr>
            <p:spPr>
              <a:xfrm>
                <a:off x="614594" y="3312320"/>
                <a:ext cx="5269335" cy="33683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t>With the </a:t>
                </a:r>
                <a:r>
                  <a:rPr lang="en-US" sz="1800" b="1"/>
                  <a:t>principle of minimum potential energy </a:t>
                </a:r>
                <a:r>
                  <a:rPr lang="en-US" sz="1800"/>
                  <a:t>(</a:t>
                </a:r>
                <a14:m>
                  <m:oMath xmlns:m="http://schemas.openxmlformats.org/officeDocument/2006/math">
                    <m:r>
                      <a:rPr lang="en-US" sz="1800">
                        <a:latin typeface="Cambria Math" panose="02040503050406030204" pitchFamily="18" charset="0"/>
                      </a:rPr>
                      <m:t>𝜕</m:t>
                    </m:r>
                    <m:r>
                      <a:rPr lang="en-US" sz="1800" b="1" i="1">
                        <a:latin typeface="Cambria Math" panose="02040503050406030204" pitchFamily="18" charset="0"/>
                      </a:rPr>
                      <m:t>𝚷</m:t>
                    </m:r>
                    <m:r>
                      <a:rPr lang="en-US" sz="1800" b="0" i="1" smtClean="0">
                        <a:latin typeface="Cambria Math" panose="02040503050406030204" pitchFamily="18" charset="0"/>
                      </a:rPr>
                      <m:t>=0</m:t>
                    </m:r>
                  </m:oMath>
                </a14:m>
                <a:r>
                  <a:rPr lang="en-US" sz="1800"/>
                  <a:t>), the term reduces to:</a:t>
                </a:r>
                <a:endParaRPr lang="en-US" sz="1800">
                  <a:effectLst/>
                  <a:ea typeface="Calibri" panose="020F0502020204030204" pitchFamily="34" charset="0"/>
                  <a:cs typeface="Arial" panose="020B0604020202020204" pitchFamily="34" charset="0"/>
                </a:endParaRPr>
              </a:p>
            </p:txBody>
          </p:sp>
        </mc:Choice>
        <mc:Fallback xmlns="">
          <p:sp>
            <p:nvSpPr>
              <p:cNvPr id="148" name="Text Placeholder 3">
                <a:extLst>
                  <a:ext uri="{FF2B5EF4-FFF2-40B4-BE49-F238E27FC236}">
                    <a16:creationId xmlns:a16="http://schemas.microsoft.com/office/drawing/2014/main" id="{E50B89DF-68B8-0760-CC0E-4EC9545358E9}"/>
                  </a:ext>
                </a:extLst>
              </p:cNvPr>
              <p:cNvSpPr txBox="1">
                <a:spLocks noRot="1" noChangeAspect="1" noMove="1" noResize="1" noEditPoints="1" noAdjustHandles="1" noChangeArrowheads="1" noChangeShapeType="1" noTextEdit="1"/>
              </p:cNvSpPr>
              <p:nvPr/>
            </p:nvSpPr>
            <p:spPr>
              <a:xfrm>
                <a:off x="614594" y="3312320"/>
                <a:ext cx="5269335" cy="336831"/>
              </a:xfrm>
              <a:prstGeom prst="rect">
                <a:avLst/>
              </a:prstGeom>
              <a:blipFill>
                <a:blip r:embed="rId3"/>
                <a:stretch>
                  <a:fillRect l="-810" t="-16071" b="-100000"/>
                </a:stretch>
              </a:blipFill>
            </p:spPr>
            <p:txBody>
              <a:bodyPr/>
              <a:lstStyle/>
              <a:p>
                <a:r>
                  <a:rPr lang="en-US">
                    <a:noFill/>
                  </a:rPr>
                  <a:t> </a:t>
                </a:r>
              </a:p>
            </p:txBody>
          </p:sp>
        </mc:Fallback>
      </mc:AlternateContent>
      <p:cxnSp>
        <p:nvCxnSpPr>
          <p:cNvPr id="5" name="Straight Connector 4">
            <a:extLst>
              <a:ext uri="{FF2B5EF4-FFF2-40B4-BE49-F238E27FC236}">
                <a16:creationId xmlns:a16="http://schemas.microsoft.com/office/drawing/2014/main" id="{80593A04-A620-1172-3C2F-DED4865B86F4}"/>
              </a:ext>
            </a:extLst>
          </p:cNvPr>
          <p:cNvCxnSpPr>
            <a:stCxn id="118" idx="6"/>
            <a:endCxn id="117" idx="2"/>
          </p:cNvCxnSpPr>
          <p:nvPr/>
        </p:nvCxnSpPr>
        <p:spPr>
          <a:xfrm flipV="1">
            <a:off x="5010150" y="1544320"/>
            <a:ext cx="2171964" cy="599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C894345-EF01-683D-EB40-C3A51BC29B07}"/>
              </a:ext>
            </a:extLst>
          </p:cNvPr>
          <p:cNvCxnSpPr>
            <a:cxnSpLocks/>
            <a:stCxn id="117" idx="4"/>
          </p:cNvCxnSpPr>
          <p:nvPr/>
        </p:nvCxnSpPr>
        <p:spPr>
          <a:xfrm>
            <a:off x="7236114" y="1598320"/>
            <a:ext cx="0" cy="508049"/>
          </a:xfrm>
          <a:prstGeom prst="line">
            <a:avLst/>
          </a:prstGeom>
          <a:ln w="19050">
            <a:solidFill>
              <a:schemeClr val="tx1"/>
            </a:solidFill>
            <a:prstDash val="dash"/>
          </a:ln>
        </p:spPr>
        <p:style>
          <a:lnRef idx="1">
            <a:schemeClr val="dk1"/>
          </a:lnRef>
          <a:fillRef idx="0">
            <a:schemeClr val="dk1"/>
          </a:fillRef>
          <a:effectRef idx="0">
            <a:schemeClr val="dk1"/>
          </a:effectRef>
          <a:fontRef idx="minor">
            <a:schemeClr val="tx1"/>
          </a:fontRef>
        </p:style>
      </p:cxnSp>
      <p:cxnSp>
        <p:nvCxnSpPr>
          <p:cNvPr id="81" name="Straight Arrow Connector 80">
            <a:extLst>
              <a:ext uri="{FF2B5EF4-FFF2-40B4-BE49-F238E27FC236}">
                <a16:creationId xmlns:a16="http://schemas.microsoft.com/office/drawing/2014/main" id="{4BE73133-AA6D-A35F-91CC-D4DB0792B760}"/>
              </a:ext>
            </a:extLst>
          </p:cNvPr>
          <p:cNvCxnSpPr>
            <a:cxnSpLocks/>
          </p:cNvCxnSpPr>
          <p:nvPr/>
        </p:nvCxnSpPr>
        <p:spPr>
          <a:xfrm>
            <a:off x="4956150" y="1754828"/>
            <a:ext cx="21648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4876AE01-1318-C8B4-F7E7-4A3E1F99DB7D}"/>
              </a:ext>
            </a:extLst>
          </p:cNvPr>
          <p:cNvCxnSpPr>
            <a:cxnSpLocks/>
          </p:cNvCxnSpPr>
          <p:nvPr/>
        </p:nvCxnSpPr>
        <p:spPr>
          <a:xfrm>
            <a:off x="7239114" y="1752972"/>
            <a:ext cx="216485"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ACDB635-2D8D-C82F-34E6-040ECEDF52E2}"/>
              </a:ext>
            </a:extLst>
          </p:cNvPr>
          <p:cNvCxnSpPr/>
          <p:nvPr/>
        </p:nvCxnSpPr>
        <p:spPr>
          <a:xfrm>
            <a:off x="4980204" y="2012443"/>
            <a:ext cx="2219905"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87" name="TextBox 86">
            <a:extLst>
              <a:ext uri="{FF2B5EF4-FFF2-40B4-BE49-F238E27FC236}">
                <a16:creationId xmlns:a16="http://schemas.microsoft.com/office/drawing/2014/main" id="{FA79A584-B604-7BE4-6E14-3C5090CBF60D}"/>
              </a:ext>
            </a:extLst>
          </p:cNvPr>
          <p:cNvSpPr txBox="1"/>
          <p:nvPr/>
        </p:nvSpPr>
        <p:spPr>
          <a:xfrm>
            <a:off x="5971619" y="1695090"/>
            <a:ext cx="249026" cy="369332"/>
          </a:xfrm>
          <a:prstGeom prst="rect">
            <a:avLst/>
          </a:prstGeom>
          <a:noFill/>
        </p:spPr>
        <p:txBody>
          <a:bodyPr wrap="square">
            <a:spAutoFit/>
          </a:bodyPr>
          <a:lstStyle/>
          <a:p>
            <a:r>
              <a:rPr lang="en-US" i="1"/>
              <a:t>L</a:t>
            </a:r>
          </a:p>
        </p:txBody>
      </p:sp>
      <p:graphicFrame>
        <p:nvGraphicFramePr>
          <p:cNvPr id="89" name="Table 14">
            <a:extLst>
              <a:ext uri="{FF2B5EF4-FFF2-40B4-BE49-F238E27FC236}">
                <a16:creationId xmlns:a16="http://schemas.microsoft.com/office/drawing/2014/main" id="{2E5E2833-69BF-DE88-C2C4-1A7D97ADC0B8}"/>
              </a:ext>
            </a:extLst>
          </p:cNvPr>
          <p:cNvGraphicFramePr>
            <a:graphicFrameLocks noGrp="1"/>
          </p:cNvGraphicFramePr>
          <p:nvPr/>
        </p:nvGraphicFramePr>
        <p:xfrm>
          <a:off x="8443803" y="886997"/>
          <a:ext cx="3355389" cy="1166160"/>
        </p:xfrm>
        <a:graphic>
          <a:graphicData uri="http://schemas.openxmlformats.org/drawingml/2006/table">
            <a:tbl>
              <a:tblPr firstRow="1" bandRow="1">
                <a:tableStyleId>{073A0DAA-6AF3-43AB-8588-CEC1D06C72B9}</a:tableStyleId>
              </a:tblPr>
              <a:tblGrid>
                <a:gridCol w="2018009">
                  <a:extLst>
                    <a:ext uri="{9D8B030D-6E8A-4147-A177-3AD203B41FA5}">
                      <a16:colId xmlns:a16="http://schemas.microsoft.com/office/drawing/2014/main" val="4036484245"/>
                    </a:ext>
                  </a:extLst>
                </a:gridCol>
                <a:gridCol w="1337380">
                  <a:extLst>
                    <a:ext uri="{9D8B030D-6E8A-4147-A177-3AD203B41FA5}">
                      <a16:colId xmlns:a16="http://schemas.microsoft.com/office/drawing/2014/main" val="1970565677"/>
                    </a:ext>
                  </a:extLst>
                </a:gridCol>
              </a:tblGrid>
              <a:tr h="324000">
                <a:tc>
                  <a:txBody>
                    <a:bodyPr/>
                    <a:lstStyle/>
                    <a:p>
                      <a:r>
                        <a:rPr lang="en-US" sz="1400" b="0">
                          <a:solidFill>
                            <a:schemeClr val="tx1"/>
                          </a:solidFill>
                        </a:rPr>
                        <a:t>Stiffness (Young’s modulus)</a:t>
                      </a:r>
                    </a:p>
                  </a:txBody>
                  <a:tcPr>
                    <a:solidFill>
                      <a:schemeClr val="tx2">
                        <a:lumMod val="20000"/>
                        <a:lumOff val="80000"/>
                      </a:schemeClr>
                    </a:solidFill>
                  </a:tcPr>
                </a:tc>
                <a:tc>
                  <a:txBody>
                    <a:bodyPr/>
                    <a:lstStyle/>
                    <a:p>
                      <a:r>
                        <a:rPr lang="en-US" sz="1400" b="0">
                          <a:solidFill>
                            <a:schemeClr val="tx1"/>
                          </a:solidFill>
                        </a:rPr>
                        <a:t>E          [N/mm</a:t>
                      </a:r>
                      <a:r>
                        <a:rPr lang="en-US" sz="1400" b="0" baseline="30000">
                          <a:solidFill>
                            <a:schemeClr val="tx1"/>
                          </a:solidFill>
                        </a:rPr>
                        <a:t>2</a:t>
                      </a:r>
                      <a:r>
                        <a:rPr lang="en-US" sz="1400" b="0">
                          <a:solidFill>
                            <a:schemeClr val="tx1"/>
                          </a:solidFill>
                        </a:rPr>
                        <a:t>]</a:t>
                      </a:r>
                    </a:p>
                  </a:txBody>
                  <a:tcPr>
                    <a:solidFill>
                      <a:schemeClr val="tx2">
                        <a:lumMod val="20000"/>
                        <a:lumOff val="80000"/>
                      </a:schemeClr>
                    </a:solidFill>
                  </a:tcPr>
                </a:tc>
                <a:extLst>
                  <a:ext uri="{0D108BD9-81ED-4DB2-BD59-A6C34878D82A}">
                    <a16:rowId xmlns:a16="http://schemas.microsoft.com/office/drawing/2014/main" val="1490128046"/>
                  </a:ext>
                </a:extLst>
              </a:tr>
              <a:tr h="324000">
                <a:tc>
                  <a:txBody>
                    <a:bodyPr/>
                    <a:lstStyle/>
                    <a:p>
                      <a:r>
                        <a:rPr lang="en-US" sz="1400" b="0">
                          <a:solidFill>
                            <a:schemeClr val="tx1"/>
                          </a:solidFill>
                        </a:rPr>
                        <a:t>Cross-section area</a:t>
                      </a:r>
                    </a:p>
                  </a:txBody>
                  <a:tcPr/>
                </a:tc>
                <a:tc>
                  <a:txBody>
                    <a:bodyPr/>
                    <a:lstStyle/>
                    <a:p>
                      <a:r>
                        <a:rPr lang="en-US" sz="1400" b="0">
                          <a:solidFill>
                            <a:schemeClr val="tx1"/>
                          </a:solidFill>
                        </a:rPr>
                        <a:t>A          [mm</a:t>
                      </a:r>
                      <a:r>
                        <a:rPr lang="en-US" sz="1400" b="0" baseline="30000">
                          <a:solidFill>
                            <a:schemeClr val="tx1"/>
                          </a:solidFill>
                        </a:rPr>
                        <a:t>2</a:t>
                      </a:r>
                      <a:r>
                        <a:rPr lang="en-US" sz="1400" b="0">
                          <a:solidFill>
                            <a:schemeClr val="tx1"/>
                          </a:solidFill>
                        </a:rPr>
                        <a:t>]</a:t>
                      </a:r>
                    </a:p>
                  </a:txBody>
                  <a:tcPr/>
                </a:tc>
                <a:extLst>
                  <a:ext uri="{0D108BD9-81ED-4DB2-BD59-A6C34878D82A}">
                    <a16:rowId xmlns:a16="http://schemas.microsoft.com/office/drawing/2014/main" val="2449461717"/>
                  </a:ext>
                </a:extLst>
              </a:tr>
              <a:tr h="324000">
                <a:tc>
                  <a:txBody>
                    <a:bodyPr/>
                    <a:lstStyle/>
                    <a:p>
                      <a:r>
                        <a:rPr lang="en-US" sz="1400" b="0">
                          <a:solidFill>
                            <a:schemeClr val="tx1"/>
                          </a:solidFill>
                        </a:rPr>
                        <a:t>Bar length</a:t>
                      </a:r>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a:solidFill>
                            <a:schemeClr val="tx1"/>
                          </a:solidFill>
                        </a:rPr>
                        <a:t>L           [mm]</a:t>
                      </a:r>
                    </a:p>
                  </a:txBody>
                  <a:tcPr>
                    <a:solidFill>
                      <a:schemeClr val="tx2">
                        <a:lumMod val="20000"/>
                        <a:lumOff val="80000"/>
                      </a:schemeClr>
                    </a:solidFill>
                  </a:tcPr>
                </a:tc>
                <a:extLst>
                  <a:ext uri="{0D108BD9-81ED-4DB2-BD59-A6C34878D82A}">
                    <a16:rowId xmlns:a16="http://schemas.microsoft.com/office/drawing/2014/main" val="640302183"/>
                  </a:ext>
                </a:extLst>
              </a:tr>
            </a:tbl>
          </a:graphicData>
        </a:graphic>
      </p:graphicFrame>
      <p:sp>
        <p:nvSpPr>
          <p:cNvPr id="100" name="TextBox 99">
            <a:extLst>
              <a:ext uri="{FF2B5EF4-FFF2-40B4-BE49-F238E27FC236}">
                <a16:creationId xmlns:a16="http://schemas.microsoft.com/office/drawing/2014/main" id="{08C3E69C-6C18-B1F4-C316-A93F342DA788}"/>
              </a:ext>
            </a:extLst>
          </p:cNvPr>
          <p:cNvSpPr txBox="1"/>
          <p:nvPr/>
        </p:nvSpPr>
        <p:spPr>
          <a:xfrm>
            <a:off x="4637872" y="2581490"/>
            <a:ext cx="3241080" cy="369332"/>
          </a:xfrm>
          <a:prstGeom prst="rect">
            <a:avLst/>
          </a:prstGeom>
          <a:noFill/>
        </p:spPr>
        <p:txBody>
          <a:bodyPr wrap="none" rtlCol="0">
            <a:spAutoFit/>
          </a:bodyPr>
          <a:lstStyle/>
          <a:p>
            <a:r>
              <a:rPr lang="en-US" u="sng"/>
              <a:t>1D Elasticity and Stiffness Matrix</a:t>
            </a:r>
          </a:p>
        </p:txBody>
      </p:sp>
      <p:sp>
        <p:nvSpPr>
          <p:cNvPr id="101" name="TextBox 100">
            <a:extLst>
              <a:ext uri="{FF2B5EF4-FFF2-40B4-BE49-F238E27FC236}">
                <a16:creationId xmlns:a16="http://schemas.microsoft.com/office/drawing/2014/main" id="{3C6D44C2-38CF-8D6F-6241-8DA7763CC7B4}"/>
              </a:ext>
            </a:extLst>
          </p:cNvPr>
          <p:cNvSpPr txBox="1"/>
          <p:nvPr/>
        </p:nvSpPr>
        <p:spPr>
          <a:xfrm>
            <a:off x="5382065" y="2968099"/>
            <a:ext cx="1643976" cy="338554"/>
          </a:xfrm>
          <a:prstGeom prst="rect">
            <a:avLst/>
          </a:prstGeom>
          <a:noFill/>
        </p:spPr>
        <p:txBody>
          <a:bodyPr wrap="none" rtlCol="0">
            <a:spAutoFit/>
          </a:bodyPr>
          <a:lstStyle/>
          <a:p>
            <a:r>
              <a:rPr lang="en-US" sz="1600" b="1" i="1">
                <a:solidFill>
                  <a:schemeClr val="accent1"/>
                </a:solidFill>
              </a:rPr>
              <a:t>Energy Approach</a:t>
            </a:r>
          </a:p>
        </p:txBody>
      </p:sp>
      <p:sp>
        <p:nvSpPr>
          <p:cNvPr id="11" name="Text Placeholder 3">
            <a:extLst>
              <a:ext uri="{FF2B5EF4-FFF2-40B4-BE49-F238E27FC236}">
                <a16:creationId xmlns:a16="http://schemas.microsoft.com/office/drawing/2014/main" id="{62F5470D-50A2-0779-47CF-E6658219C39C}"/>
              </a:ext>
            </a:extLst>
          </p:cNvPr>
          <p:cNvSpPr txBox="1">
            <a:spLocks/>
          </p:cNvSpPr>
          <p:nvPr/>
        </p:nvSpPr>
        <p:spPr>
          <a:xfrm>
            <a:off x="6282215" y="3312319"/>
            <a:ext cx="5269335" cy="336831"/>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i="1"/>
              <a:t>Considering the </a:t>
            </a:r>
            <a:r>
              <a:rPr lang="en-US" sz="1800" b="1"/>
              <a:t>strain-displacement </a:t>
            </a:r>
            <a:r>
              <a:rPr lang="en-US" sz="1800"/>
              <a:t>matrix </a:t>
            </a:r>
            <a:r>
              <a:rPr lang="en-US" sz="1800" b="1" i="1"/>
              <a:t>B </a:t>
            </a:r>
            <a:r>
              <a:rPr lang="en-US" sz="1800" i="1"/>
              <a:t>the element stiffness matrix</a:t>
            </a:r>
            <a:r>
              <a:rPr lang="en-US" sz="1800" b="1" i="1"/>
              <a:t> k</a:t>
            </a:r>
            <a:r>
              <a:rPr lang="en-US" sz="1800"/>
              <a:t> for the bar element can be written as:</a:t>
            </a:r>
            <a:endParaRPr lang="en-US" sz="1800">
              <a:effectLst/>
              <a:ea typeface="Calibri" panose="020F050202020403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C02F3F2-717D-BF7F-99B2-3902AC3492C9}"/>
                  </a:ext>
                </a:extLst>
              </p:cNvPr>
              <p:cNvSpPr txBox="1"/>
              <p:nvPr/>
            </p:nvSpPr>
            <p:spPr>
              <a:xfrm>
                <a:off x="1384353" y="4058766"/>
                <a:ext cx="3476861" cy="70872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800" b="0" i="1" smtClean="0">
                              <a:solidFill>
                                <a:schemeClr val="tx1"/>
                              </a:solidFill>
                              <a:latin typeface="Cambria Math" panose="02040503050406030204" pitchFamily="18" charset="0"/>
                            </a:rPr>
                          </m:ctrlPr>
                        </m:dPr>
                        <m:e>
                          <m:nary>
                            <m:naryPr>
                              <m:limLoc m:val="subSup"/>
                              <m:grow m:val="on"/>
                              <m:supHide m:val="on"/>
                              <m:ctrlPr>
                                <a:rPr lang="en-US" sz="1800" b="0" i="1">
                                  <a:solidFill>
                                    <a:schemeClr val="tx1"/>
                                  </a:solidFill>
                                  <a:latin typeface="Cambria Math" panose="02040503050406030204" pitchFamily="18" charset="0"/>
                                </a:rPr>
                              </m:ctrlPr>
                            </m:naryPr>
                            <m:sub>
                              <m:r>
                                <a:rPr lang="en-US" sz="1800" b="0" i="1">
                                  <a:solidFill>
                                    <a:schemeClr val="tx1"/>
                                  </a:solidFill>
                                  <a:latin typeface="Cambria Math" panose="02040503050406030204" pitchFamily="18" charset="0"/>
                                </a:rPr>
                                <m:t>𝑉</m:t>
                              </m:r>
                            </m:sub>
                            <m:sup/>
                            <m:e>
                              <m:r>
                                <a:rPr lang="en-US" sz="1800" b="0" i="0">
                                  <a:solidFill>
                                    <a:schemeClr val="tx1"/>
                                  </a:solidFill>
                                  <a:latin typeface="Cambria Math" panose="02040503050406030204" pitchFamily="18" charset="0"/>
                                </a:rPr>
                                <m:t> </m:t>
                              </m:r>
                            </m:e>
                          </m:nary>
                          <m:d>
                            <m:dPr>
                              <m:ctrlPr>
                                <a:rPr lang="en-US" sz="1800" b="0" i="1">
                                  <a:solidFill>
                                    <a:schemeClr val="tx1"/>
                                  </a:solidFill>
                                  <a:latin typeface="Cambria Math" panose="02040503050406030204" pitchFamily="18" charset="0"/>
                                </a:rPr>
                              </m:ctrlPr>
                            </m:dPr>
                            <m:e>
                              <m:sSup>
                                <m:sSupPr>
                                  <m:ctrlPr>
                                    <a:rPr lang="en-US" sz="1800" b="0" i="1">
                                      <a:solidFill>
                                        <a:schemeClr val="tx1"/>
                                      </a:solidFill>
                                      <a:latin typeface="Cambria Math" panose="02040503050406030204" pitchFamily="18" charset="0"/>
                                    </a:rPr>
                                  </m:ctrlPr>
                                </m:sSupPr>
                                <m:e>
                                  <m:r>
                                    <a:rPr lang="en-US" sz="1800" b="1" i="0">
                                      <a:solidFill>
                                        <a:schemeClr val="tx1"/>
                                      </a:solidFill>
                                      <a:latin typeface="Cambria Math" panose="02040503050406030204" pitchFamily="18" charset="0"/>
                                    </a:rPr>
                                    <m:t>𝐁</m:t>
                                  </m:r>
                                </m:e>
                                <m:sup>
                                  <m:r>
                                    <m:rPr>
                                      <m:sty m:val="p"/>
                                    </m:rPr>
                                    <a:rPr lang="en-US" sz="1800" b="0" i="0">
                                      <a:solidFill>
                                        <a:schemeClr val="tx1"/>
                                      </a:solidFill>
                                      <a:latin typeface="Cambria Math" panose="02040503050406030204" pitchFamily="18" charset="0"/>
                                    </a:rPr>
                                    <m:t>T</m:t>
                                  </m:r>
                                </m:sup>
                              </m:sSup>
                              <m:r>
                                <a:rPr lang="en-US" sz="1800" b="0" i="1">
                                  <a:solidFill>
                                    <a:schemeClr val="tx1"/>
                                  </a:solidFill>
                                  <a:latin typeface="Cambria Math" panose="02040503050406030204" pitchFamily="18" charset="0"/>
                                </a:rPr>
                                <m:t>𝐸</m:t>
                              </m:r>
                              <m:r>
                                <a:rPr lang="en-US" sz="1800" b="1" i="0">
                                  <a:solidFill>
                                    <a:schemeClr val="tx1"/>
                                  </a:solidFill>
                                  <a:latin typeface="Cambria Math" panose="02040503050406030204" pitchFamily="18" charset="0"/>
                                </a:rPr>
                                <m:t>𝐁</m:t>
                              </m:r>
                            </m:e>
                          </m:d>
                          <m:r>
                            <a:rPr lang="en-US" sz="1800" b="0" i="1">
                              <a:solidFill>
                                <a:schemeClr val="tx1"/>
                              </a:solidFill>
                              <a:latin typeface="Cambria Math" panose="02040503050406030204" pitchFamily="18" charset="0"/>
                            </a:rPr>
                            <m:t>𝑑𝑉</m:t>
                          </m:r>
                        </m:e>
                      </m:d>
                      <m:r>
                        <a:rPr lang="en-US" sz="1800" b="1" i="0">
                          <a:solidFill>
                            <a:schemeClr val="tx1"/>
                          </a:solidFill>
                          <a:latin typeface="Cambria Math" panose="02040503050406030204" pitchFamily="18" charset="0"/>
                        </a:rPr>
                        <m:t>𝐮</m:t>
                      </m:r>
                      <m:r>
                        <a:rPr lang="en-US" sz="1800" b="0" i="1" smtClean="0">
                          <a:solidFill>
                            <a:schemeClr val="tx1"/>
                          </a:solidFill>
                          <a:latin typeface="Cambria Math" panose="02040503050406030204" pitchFamily="18" charset="0"/>
                        </a:rPr>
                        <m:t>=</m:t>
                      </m:r>
                      <m:r>
                        <a:rPr lang="en-US" sz="1800" b="1" i="0">
                          <a:solidFill>
                            <a:schemeClr val="tx1"/>
                          </a:solidFill>
                          <a:latin typeface="Cambria Math" panose="02040503050406030204" pitchFamily="18" charset="0"/>
                        </a:rPr>
                        <m:t>𝐟</m:t>
                      </m:r>
                    </m:oMath>
                  </m:oMathPara>
                </a14:m>
                <a:endParaRPr lang="en-US"/>
              </a:p>
            </p:txBody>
          </p:sp>
        </mc:Choice>
        <mc:Fallback xmlns="">
          <p:sp>
            <p:nvSpPr>
              <p:cNvPr id="8" name="TextBox 7">
                <a:extLst>
                  <a:ext uri="{FF2B5EF4-FFF2-40B4-BE49-F238E27FC236}">
                    <a16:creationId xmlns:a16="http://schemas.microsoft.com/office/drawing/2014/main" id="{8C02F3F2-717D-BF7F-99B2-3902AC3492C9}"/>
                  </a:ext>
                </a:extLst>
              </p:cNvPr>
              <p:cNvSpPr txBox="1">
                <a:spLocks noRot="1" noChangeAspect="1" noMove="1" noResize="1" noEditPoints="1" noAdjustHandles="1" noChangeArrowheads="1" noChangeShapeType="1" noTextEdit="1"/>
              </p:cNvSpPr>
              <p:nvPr/>
            </p:nvSpPr>
            <p:spPr>
              <a:xfrm>
                <a:off x="1384353" y="4058766"/>
                <a:ext cx="3476861" cy="70872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46B1E9A9-D424-F0E0-7E3F-F44342ADEB6B}"/>
                  </a:ext>
                </a:extLst>
              </p:cNvPr>
              <p:cNvSpPr txBox="1"/>
              <p:nvPr/>
            </p:nvSpPr>
            <p:spPr>
              <a:xfrm>
                <a:off x="2590210" y="5012944"/>
                <a:ext cx="1065145" cy="461665"/>
              </a:xfrm>
              <a:prstGeom prst="rect">
                <a:avLst/>
              </a:prstGeom>
              <a:noFill/>
            </p:spPr>
            <p:txBody>
              <a:bodyPr wrap="square">
                <a:spAutoFit/>
              </a:bodyPr>
              <a:lstStyle/>
              <a:p>
                <a14:m>
                  <m:oMath xmlns:m="http://schemas.openxmlformats.org/officeDocument/2006/math">
                    <m:r>
                      <a:rPr lang="en-US" sz="2400" b="1" i="1" smtClean="0">
                        <a:latin typeface="Cambria Math" panose="02040503050406030204" pitchFamily="18" charset="0"/>
                      </a:rPr>
                      <m:t>𝒌𝒖</m:t>
                    </m:r>
                    <m:r>
                      <a:rPr lang="en-US" sz="2400" b="1" i="1" smtClean="0">
                        <a:latin typeface="Cambria Math" panose="02040503050406030204" pitchFamily="18" charset="0"/>
                      </a:rPr>
                      <m:t>=</m:t>
                    </m:r>
                  </m:oMath>
                </a14:m>
                <a:r>
                  <a:rPr lang="en-US" sz="2400" b="1"/>
                  <a:t>f</a:t>
                </a:r>
              </a:p>
            </p:txBody>
          </p:sp>
        </mc:Choice>
        <mc:Fallback xmlns="">
          <p:sp>
            <p:nvSpPr>
              <p:cNvPr id="13" name="TextBox 12">
                <a:extLst>
                  <a:ext uri="{FF2B5EF4-FFF2-40B4-BE49-F238E27FC236}">
                    <a16:creationId xmlns:a16="http://schemas.microsoft.com/office/drawing/2014/main" id="{46B1E9A9-D424-F0E0-7E3F-F44342ADEB6B}"/>
                  </a:ext>
                </a:extLst>
              </p:cNvPr>
              <p:cNvSpPr txBox="1">
                <a:spLocks noRot="1" noChangeAspect="1" noMove="1" noResize="1" noEditPoints="1" noAdjustHandles="1" noChangeArrowheads="1" noChangeShapeType="1" noTextEdit="1"/>
              </p:cNvSpPr>
              <p:nvPr/>
            </p:nvSpPr>
            <p:spPr>
              <a:xfrm>
                <a:off x="2590210" y="5012944"/>
                <a:ext cx="1065145" cy="461665"/>
              </a:xfrm>
              <a:prstGeom prst="rect">
                <a:avLst/>
              </a:prstGeom>
              <a:blipFill>
                <a:blip r:embed="rId5"/>
                <a:stretch>
                  <a:fillRect l="-2286" t="-10526" b="-28947"/>
                </a:stretch>
              </a:blipFill>
            </p:spPr>
            <p:txBody>
              <a:bodyPr/>
              <a:lstStyle/>
              <a:p>
                <a:r>
                  <a:rPr lang="en-US">
                    <a:noFill/>
                  </a:rPr>
                  <a:t> </a:t>
                </a:r>
              </a:p>
            </p:txBody>
          </p:sp>
        </mc:Fallback>
      </mc:AlternateContent>
      <p:sp>
        <p:nvSpPr>
          <p:cNvPr id="19" name="TextBox 18">
            <a:extLst>
              <a:ext uri="{FF2B5EF4-FFF2-40B4-BE49-F238E27FC236}">
                <a16:creationId xmlns:a16="http://schemas.microsoft.com/office/drawing/2014/main" id="{B35EA79A-C9FB-03FC-C87E-828016CFDA14}"/>
              </a:ext>
            </a:extLst>
          </p:cNvPr>
          <p:cNvSpPr txBox="1"/>
          <p:nvPr/>
        </p:nvSpPr>
        <p:spPr>
          <a:xfrm>
            <a:off x="868438" y="5544387"/>
            <a:ext cx="2786917" cy="369332"/>
          </a:xfrm>
          <a:prstGeom prst="rect">
            <a:avLst/>
          </a:prstGeom>
          <a:noFill/>
        </p:spPr>
        <p:txBody>
          <a:bodyPr wrap="none" rtlCol="0">
            <a:spAutoFit/>
          </a:bodyPr>
          <a:lstStyle/>
          <a:p>
            <a:r>
              <a:rPr lang="en-US" b="1" i="1"/>
              <a:t>k</a:t>
            </a:r>
            <a:r>
              <a:rPr lang="en-US"/>
              <a:t> = element stiffness matrix</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9CAE4A16-B728-3C2B-01FB-31B4E0F3841E}"/>
                  </a:ext>
                </a:extLst>
              </p:cNvPr>
              <p:cNvSpPr txBox="1"/>
              <p:nvPr/>
            </p:nvSpPr>
            <p:spPr>
              <a:xfrm>
                <a:off x="6403931" y="4315656"/>
                <a:ext cx="5112921" cy="64607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b="1" smtClean="0">
                          <a:solidFill>
                            <a:schemeClr val="tx1"/>
                          </a:solidFill>
                          <a:latin typeface="Cambria Math" panose="02040503050406030204" pitchFamily="18" charset="0"/>
                        </a:rPr>
                        <m:t>𝐤</m:t>
                      </m:r>
                      <m:r>
                        <a:rPr lang="en-US" sz="1600" b="0" i="0">
                          <a:solidFill>
                            <a:schemeClr val="tx1"/>
                          </a:solidFill>
                          <a:latin typeface="Cambria Math" panose="02040503050406030204" pitchFamily="18" charset="0"/>
                        </a:rPr>
                        <m:t>=</m:t>
                      </m:r>
                      <m:nary>
                        <m:naryPr>
                          <m:limLoc m:val="subSup"/>
                          <m:grow m:val="on"/>
                          <m:ctrlPr>
                            <a:rPr lang="en-US" sz="1600" b="0" i="1">
                              <a:solidFill>
                                <a:schemeClr val="tx1"/>
                              </a:solidFill>
                              <a:latin typeface="Cambria Math" panose="02040503050406030204" pitchFamily="18" charset="0"/>
                            </a:rPr>
                          </m:ctrlPr>
                        </m:naryPr>
                        <m:sub>
                          <m:r>
                            <a:rPr lang="en-US" sz="1600" b="0" i="0">
                              <a:solidFill>
                                <a:schemeClr val="tx1"/>
                              </a:solidFill>
                              <a:latin typeface="Cambria Math" panose="02040503050406030204" pitchFamily="18" charset="0"/>
                            </a:rPr>
                            <m:t>0</m:t>
                          </m:r>
                        </m:sub>
                        <m:sup>
                          <m:r>
                            <a:rPr lang="en-US" sz="1600" b="0" i="1">
                              <a:solidFill>
                                <a:schemeClr val="tx1"/>
                              </a:solidFill>
                              <a:latin typeface="Cambria Math" panose="02040503050406030204" pitchFamily="18" charset="0"/>
                            </a:rPr>
                            <m:t>𝐿</m:t>
                          </m:r>
                        </m:sup>
                        <m:e>
                          <m:r>
                            <a:rPr lang="en-US" sz="1600" b="0" i="0">
                              <a:solidFill>
                                <a:schemeClr val="tx1"/>
                              </a:solidFill>
                              <a:latin typeface="Cambria Math" panose="02040503050406030204" pitchFamily="18" charset="0"/>
                            </a:rPr>
                            <m:t> </m:t>
                          </m:r>
                        </m:e>
                      </m:nary>
                      <m:d>
                        <m:dPr>
                          <m:begChr m:val="{"/>
                          <m:endChr m:val="}"/>
                          <m:ctrlPr>
                            <a:rPr lang="en-US" sz="1600" b="0" i="1">
                              <a:solidFill>
                                <a:schemeClr val="tx1"/>
                              </a:solidFill>
                              <a:latin typeface="Cambria Math" panose="02040503050406030204" pitchFamily="18" charset="0"/>
                            </a:rPr>
                          </m:ctrlPr>
                        </m:dPr>
                        <m:e>
                          <m:eqArr>
                            <m:eqArrPr>
                              <m:ctrlPr>
                                <a:rPr lang="en-US" sz="1600" b="0" i="1">
                                  <a:solidFill>
                                    <a:schemeClr val="tx1"/>
                                  </a:solidFill>
                                  <a:latin typeface="Cambria Math" panose="02040503050406030204" pitchFamily="18" charset="0"/>
                                </a:rPr>
                              </m:ctrlPr>
                            </m:eqArrPr>
                            <m:e>
                              <m:r>
                                <a:rPr lang="en-US" sz="1600" b="0" i="0">
                                  <a:solidFill>
                                    <a:schemeClr val="tx1"/>
                                  </a:solidFill>
                                  <a:latin typeface="Cambria Math" panose="02040503050406030204" pitchFamily="18" charset="0"/>
                                </a:rPr>
                                <m:t>&amp;−</m:t>
                              </m:r>
                              <m:f>
                                <m:fPr>
                                  <m:type m:val="lin"/>
                                  <m:ctrlPr>
                                    <a:rPr lang="en-US" sz="1600" b="0" i="1">
                                      <a:solidFill>
                                        <a:schemeClr val="tx1"/>
                                      </a:solidFill>
                                      <a:latin typeface="Cambria Math" panose="02040503050406030204" pitchFamily="18" charset="0"/>
                                    </a:rPr>
                                  </m:ctrlPr>
                                </m:fPr>
                                <m:num>
                                  <m:r>
                                    <a:rPr lang="en-US" sz="1600" b="0" i="0">
                                      <a:solidFill>
                                        <a:schemeClr val="tx1"/>
                                      </a:solidFill>
                                      <a:latin typeface="Cambria Math" panose="02040503050406030204" pitchFamily="18" charset="0"/>
                                    </a:rPr>
                                    <m:t>1</m:t>
                                  </m:r>
                                </m:num>
                                <m:den>
                                  <m:r>
                                    <a:rPr lang="en-US" sz="1600" b="0" i="1">
                                      <a:solidFill>
                                        <a:schemeClr val="tx1"/>
                                      </a:solidFill>
                                      <a:latin typeface="Cambria Math" panose="02040503050406030204" pitchFamily="18" charset="0"/>
                                    </a:rPr>
                                    <m:t>𝐿</m:t>
                                  </m:r>
                                </m:den>
                              </m:f>
                            </m:e>
                            <m:e>
                              <m:r>
                                <a:rPr lang="en-US" sz="1600" b="0" i="0">
                                  <a:solidFill>
                                    <a:schemeClr val="tx1"/>
                                  </a:solidFill>
                                  <a:latin typeface="Cambria Math" panose="02040503050406030204" pitchFamily="18" charset="0"/>
                                </a:rPr>
                                <m:t>&amp;</m:t>
                              </m:r>
                              <m:f>
                                <m:fPr>
                                  <m:type m:val="lin"/>
                                  <m:ctrlPr>
                                    <a:rPr lang="en-US" sz="1600" b="0" i="1">
                                      <a:solidFill>
                                        <a:schemeClr val="tx1"/>
                                      </a:solidFill>
                                      <a:latin typeface="Cambria Math" panose="02040503050406030204" pitchFamily="18" charset="0"/>
                                    </a:rPr>
                                  </m:ctrlPr>
                                </m:fPr>
                                <m:num>
                                  <m:r>
                                    <a:rPr lang="en-US" sz="1600" b="0" i="0">
                                      <a:solidFill>
                                        <a:schemeClr val="tx1"/>
                                      </a:solidFill>
                                      <a:latin typeface="Cambria Math" panose="02040503050406030204" pitchFamily="18" charset="0"/>
                                    </a:rPr>
                                    <m:t>1</m:t>
                                  </m:r>
                                </m:num>
                                <m:den>
                                  <m:r>
                                    <a:rPr lang="en-US" sz="1600" b="0" i="1">
                                      <a:solidFill>
                                        <a:schemeClr val="tx1"/>
                                      </a:solidFill>
                                      <a:latin typeface="Cambria Math" panose="02040503050406030204" pitchFamily="18" charset="0"/>
                                    </a:rPr>
                                    <m:t>𝐿</m:t>
                                  </m:r>
                                </m:den>
                              </m:f>
                            </m:e>
                          </m:eqArr>
                        </m:e>
                      </m:d>
                      <m:r>
                        <a:rPr lang="en-US" sz="1600" b="0" i="1">
                          <a:solidFill>
                            <a:schemeClr val="tx1"/>
                          </a:solidFill>
                          <a:latin typeface="Cambria Math" panose="02040503050406030204" pitchFamily="18" charset="0"/>
                        </a:rPr>
                        <m:t>𝐸</m:t>
                      </m:r>
                      <m:d>
                        <m:dPr>
                          <m:begChr m:val="["/>
                          <m:endChr m:val="]"/>
                          <m:ctrlPr>
                            <a:rPr lang="en-US" sz="1600" b="0" i="1">
                              <a:solidFill>
                                <a:schemeClr val="tx1"/>
                              </a:solidFill>
                              <a:latin typeface="Cambria Math" panose="02040503050406030204" pitchFamily="18" charset="0"/>
                            </a:rPr>
                          </m:ctrlPr>
                        </m:dPr>
                        <m:e>
                          <m:eqArr>
                            <m:eqArrPr>
                              <m:ctrlPr>
                                <a:rPr lang="en-US" sz="1600" b="0" i="1">
                                  <a:solidFill>
                                    <a:schemeClr val="tx1"/>
                                  </a:solidFill>
                                  <a:latin typeface="Cambria Math" panose="02040503050406030204" pitchFamily="18" charset="0"/>
                                </a:rPr>
                              </m:ctrlPr>
                            </m:eqArrPr>
                            <m:e>
                              <m:r>
                                <a:rPr lang="en-US" sz="1600" b="0" i="0">
                                  <a:solidFill>
                                    <a:schemeClr val="tx1"/>
                                  </a:solidFill>
                                  <a:latin typeface="Cambria Math" panose="02040503050406030204" pitchFamily="18" charset="0"/>
                                </a:rPr>
                                <m:t>&amp;−</m:t>
                              </m:r>
                              <m:f>
                                <m:fPr>
                                  <m:type m:val="lin"/>
                                  <m:ctrlPr>
                                    <a:rPr lang="en-US" sz="1600" b="0" i="1">
                                      <a:solidFill>
                                        <a:schemeClr val="tx1"/>
                                      </a:solidFill>
                                      <a:latin typeface="Cambria Math" panose="02040503050406030204" pitchFamily="18" charset="0"/>
                                    </a:rPr>
                                  </m:ctrlPr>
                                </m:fPr>
                                <m:num>
                                  <m:r>
                                    <a:rPr lang="en-US" sz="1600" b="0" i="0">
                                      <a:solidFill>
                                        <a:schemeClr val="tx1"/>
                                      </a:solidFill>
                                      <a:latin typeface="Cambria Math" panose="02040503050406030204" pitchFamily="18" charset="0"/>
                                    </a:rPr>
                                    <m:t>1</m:t>
                                  </m:r>
                                </m:num>
                                <m:den>
                                  <m:r>
                                    <a:rPr lang="en-US" sz="1600" b="0" i="1">
                                      <a:solidFill>
                                        <a:schemeClr val="tx1"/>
                                      </a:solidFill>
                                      <a:latin typeface="Cambria Math" panose="02040503050406030204" pitchFamily="18" charset="0"/>
                                    </a:rPr>
                                    <m:t>𝐿</m:t>
                                  </m:r>
                                </m:den>
                              </m:f>
                              <m:r>
                                <a:rPr lang="en-US" sz="1600" b="0" i="0">
                                  <a:solidFill>
                                    <a:schemeClr val="tx1"/>
                                  </a:solidFill>
                                  <a:latin typeface="Cambria Math" panose="02040503050406030204" pitchFamily="18" charset="0"/>
                                </a:rPr>
                                <m:t>    &amp;&amp;</m:t>
                              </m:r>
                              <m:f>
                                <m:fPr>
                                  <m:type m:val="lin"/>
                                  <m:ctrlPr>
                                    <a:rPr lang="en-US" sz="1600" b="0" i="1">
                                      <a:solidFill>
                                        <a:schemeClr val="tx1"/>
                                      </a:solidFill>
                                      <a:latin typeface="Cambria Math" panose="02040503050406030204" pitchFamily="18" charset="0"/>
                                    </a:rPr>
                                  </m:ctrlPr>
                                </m:fPr>
                                <m:num>
                                  <m:r>
                                    <a:rPr lang="en-US" sz="1600" b="0" i="0">
                                      <a:solidFill>
                                        <a:schemeClr val="tx1"/>
                                      </a:solidFill>
                                      <a:latin typeface="Cambria Math" panose="02040503050406030204" pitchFamily="18" charset="0"/>
                                    </a:rPr>
                                    <m:t>1</m:t>
                                  </m:r>
                                </m:num>
                                <m:den>
                                  <m:r>
                                    <a:rPr lang="en-US" sz="1600" b="0" i="1">
                                      <a:solidFill>
                                        <a:schemeClr val="tx1"/>
                                      </a:solidFill>
                                      <a:latin typeface="Cambria Math" panose="02040503050406030204" pitchFamily="18" charset="0"/>
                                    </a:rPr>
                                    <m:t>𝐿</m:t>
                                  </m:r>
                                </m:den>
                              </m:f>
                            </m:e>
                          </m:eqArr>
                        </m:e>
                      </m:d>
                      <m:r>
                        <a:rPr lang="en-US" sz="1600" b="0" i="1">
                          <a:solidFill>
                            <a:schemeClr val="tx1"/>
                          </a:solidFill>
                          <a:latin typeface="Cambria Math" panose="02040503050406030204" pitchFamily="18" charset="0"/>
                        </a:rPr>
                        <m:t>𝐴𝑑𝑥</m:t>
                      </m:r>
                      <m:r>
                        <a:rPr lang="en-US" sz="1600" b="0" i="0">
                          <a:solidFill>
                            <a:schemeClr val="tx1"/>
                          </a:solidFill>
                          <a:latin typeface="Cambria Math" panose="02040503050406030204" pitchFamily="18" charset="0"/>
                        </a:rPr>
                        <m:t>=</m:t>
                      </m:r>
                      <m:f>
                        <m:fPr>
                          <m:ctrlPr>
                            <a:rPr lang="en-US" sz="1600" b="0" i="1">
                              <a:solidFill>
                                <a:schemeClr val="tx1"/>
                              </a:solidFill>
                              <a:latin typeface="Cambria Math" panose="02040503050406030204" pitchFamily="18" charset="0"/>
                            </a:rPr>
                          </m:ctrlPr>
                        </m:fPr>
                        <m:num>
                          <m:r>
                            <a:rPr lang="en-US" sz="1600" b="0" i="1">
                              <a:solidFill>
                                <a:schemeClr val="tx1"/>
                              </a:solidFill>
                              <a:latin typeface="Cambria Math" panose="02040503050406030204" pitchFamily="18" charset="0"/>
                            </a:rPr>
                            <m:t>𝐸𝐴</m:t>
                          </m:r>
                        </m:num>
                        <m:den>
                          <m:r>
                            <a:rPr lang="en-US" sz="1600" b="0" i="1">
                              <a:solidFill>
                                <a:schemeClr val="tx1"/>
                              </a:solidFill>
                              <a:latin typeface="Cambria Math" panose="02040503050406030204" pitchFamily="18" charset="0"/>
                            </a:rPr>
                            <m:t>𝐿</m:t>
                          </m:r>
                        </m:den>
                      </m:f>
                      <m:d>
                        <m:dPr>
                          <m:begChr m:val="["/>
                          <m:endChr m:val="]"/>
                          <m:ctrlPr>
                            <a:rPr lang="en-US" sz="1600" b="0" i="1">
                              <a:solidFill>
                                <a:schemeClr val="tx1"/>
                              </a:solidFill>
                              <a:latin typeface="Cambria Math" panose="02040503050406030204" pitchFamily="18" charset="0"/>
                            </a:rPr>
                          </m:ctrlPr>
                        </m:dPr>
                        <m:e>
                          <m:m>
                            <m:mPr>
                              <m:plcHide m:val="on"/>
                              <m:mcs>
                                <m:mc>
                                  <m:mcPr>
                                    <m:count m:val="2"/>
                                    <m:mcJc m:val="center"/>
                                  </m:mcPr>
                                </m:mc>
                              </m:mcs>
                              <m:ctrlPr>
                                <a:rPr lang="en-US" sz="1600" b="0" i="1">
                                  <a:solidFill>
                                    <a:schemeClr val="tx1"/>
                                  </a:solidFill>
                                  <a:latin typeface="Cambria Math" panose="02040503050406030204" pitchFamily="18" charset="0"/>
                                </a:rPr>
                              </m:ctrlPr>
                            </m:mPr>
                            <m:mr>
                              <m:e>
                                <m:r>
                                  <a:rPr lang="en-US" sz="1600" b="0" i="0">
                                    <a:solidFill>
                                      <a:schemeClr val="tx1"/>
                                    </a:solidFill>
                                    <a:latin typeface="Cambria Math" panose="02040503050406030204" pitchFamily="18" charset="0"/>
                                  </a:rPr>
                                  <m:t>1</m:t>
                                </m:r>
                              </m:e>
                              <m:e>
                                <m:r>
                                  <a:rPr lang="en-US" sz="1600" b="0" i="0">
                                    <a:solidFill>
                                      <a:schemeClr val="tx1"/>
                                    </a:solidFill>
                                    <a:latin typeface="Cambria Math" panose="02040503050406030204" pitchFamily="18" charset="0"/>
                                  </a:rPr>
                                  <m:t>−1</m:t>
                                </m:r>
                              </m:e>
                            </m:mr>
                            <m:mr>
                              <m:e>
                                <m:r>
                                  <a:rPr lang="en-US" sz="1600" b="0" i="0">
                                    <a:solidFill>
                                      <a:schemeClr val="tx1"/>
                                    </a:solidFill>
                                    <a:latin typeface="Cambria Math" panose="02040503050406030204" pitchFamily="18" charset="0"/>
                                  </a:rPr>
                                  <m:t>−1</m:t>
                                </m:r>
                              </m:e>
                              <m:e>
                                <m:r>
                                  <a:rPr lang="en-US" sz="1600" b="0" i="0">
                                    <a:solidFill>
                                      <a:schemeClr val="tx1"/>
                                    </a:solidFill>
                                    <a:latin typeface="Cambria Math" panose="02040503050406030204" pitchFamily="18" charset="0"/>
                                  </a:rPr>
                                  <m:t>1</m:t>
                                </m:r>
                              </m:e>
                            </m:mr>
                          </m:m>
                        </m:e>
                      </m:d>
                    </m:oMath>
                  </m:oMathPara>
                </a14:m>
                <a:endParaRPr lang="en-US">
                  <a:solidFill>
                    <a:schemeClr val="tx1"/>
                  </a:solidFill>
                </a:endParaRPr>
              </a:p>
            </p:txBody>
          </p:sp>
        </mc:Choice>
        <mc:Fallback xmlns="">
          <p:sp>
            <p:nvSpPr>
              <p:cNvPr id="23" name="TextBox 22">
                <a:extLst>
                  <a:ext uri="{FF2B5EF4-FFF2-40B4-BE49-F238E27FC236}">
                    <a16:creationId xmlns:a16="http://schemas.microsoft.com/office/drawing/2014/main" id="{9CAE4A16-B728-3C2B-01FB-31B4E0F3841E}"/>
                  </a:ext>
                </a:extLst>
              </p:cNvPr>
              <p:cNvSpPr txBox="1">
                <a:spLocks noRot="1" noChangeAspect="1" noMove="1" noResize="1" noEditPoints="1" noAdjustHandles="1" noChangeArrowheads="1" noChangeShapeType="1" noTextEdit="1"/>
              </p:cNvSpPr>
              <p:nvPr/>
            </p:nvSpPr>
            <p:spPr>
              <a:xfrm>
                <a:off x="6403931" y="4315656"/>
                <a:ext cx="5112921" cy="646074"/>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02350A59-1C04-28A8-9FEC-C67CAE988ECE}"/>
                  </a:ext>
                </a:extLst>
              </p:cNvPr>
              <p:cNvSpPr txBox="1"/>
              <p:nvPr/>
            </p:nvSpPr>
            <p:spPr>
              <a:xfrm>
                <a:off x="6434781" y="5214796"/>
                <a:ext cx="5147618" cy="1096839"/>
              </a:xfrm>
              <a:prstGeom prst="rect">
                <a:avLst/>
              </a:prstGeom>
              <a:noFill/>
            </p:spPr>
            <p:txBody>
              <a:bodyPr wrap="square" rtlCol="0">
                <a:spAutoFit/>
              </a:bodyPr>
              <a:lstStyle/>
              <a:p>
                <a:pPr algn="just"/>
                <a:r>
                  <a:rPr lang="en-US" sz="1200" b="1" i="1"/>
                  <a:t>Note: </a:t>
                </a:r>
                <a:r>
                  <a:rPr lang="en-US" sz="1200" i="1"/>
                  <a:t>This is expression is identical to the one obtained from the direct method. Recalling the expressions for </a:t>
                </a:r>
                <a:r>
                  <a:rPr lang="en-US" sz="1200" i="1" err="1"/>
                  <a:t>i</a:t>
                </a:r>
                <a:r>
                  <a:rPr lang="en-US" sz="1200" i="1"/>
                  <a:t>) the </a:t>
                </a:r>
                <a:r>
                  <a:rPr lang="en-US" sz="1200"/>
                  <a:t>total potential of the system </a:t>
                </a:r>
                <a14:m>
                  <m:oMath xmlns:m="http://schemas.openxmlformats.org/officeDocument/2006/math">
                    <m:r>
                      <a:rPr lang="en-US" sz="1200" b="0" i="1" smtClean="0">
                        <a:latin typeface="Cambria Math" panose="02040503050406030204" pitchFamily="18" charset="0"/>
                        <a:ea typeface="Cambria Math" panose="02040503050406030204" pitchFamily="18" charset="0"/>
                      </a:rPr>
                      <m:t>𝛱</m:t>
                    </m:r>
                  </m:oMath>
                </a14:m>
                <a:r>
                  <a:rPr lang="en-US" sz="1200"/>
                  <a:t> </a:t>
                </a:r>
                <a:r>
                  <a:rPr lang="en-US" sz="1200" i="1"/>
                  <a:t>and ii) the element’s stiffness matrix, the element’s strain energy can be expresses as	 </a:t>
                </a:r>
                <a:endParaRPr lang="en-US" sz="1200" b="0" i="1">
                  <a:latin typeface="Cambria Math" panose="02040503050406030204" pitchFamily="18" charset="0"/>
                </a:endParaRPr>
              </a:p>
              <a:p>
                <a:pPr algn="ctr"/>
                <a14:m>
                  <m:oMath xmlns:m="http://schemas.openxmlformats.org/officeDocument/2006/math">
                    <m:r>
                      <a:rPr lang="en-US" sz="1200" b="0" i="1" smtClean="0">
                        <a:latin typeface="Cambria Math" panose="02040503050406030204" pitchFamily="18" charset="0"/>
                      </a:rPr>
                      <m:t>𝑈</m:t>
                    </m:r>
                    <m:r>
                      <a:rPr lang="en-US" sz="1200" b="0" i="1">
                        <a:latin typeface="Cambria Math" panose="02040503050406030204" pitchFamily="18" charset="0"/>
                      </a:rPr>
                      <m:t>=</m:t>
                    </m:r>
                    <m:f>
                      <m:fPr>
                        <m:ctrlPr>
                          <a:rPr lang="en-US" sz="1200" i="1">
                            <a:latin typeface="Cambria Math" panose="02040503050406030204" pitchFamily="18" charset="0"/>
                          </a:rPr>
                        </m:ctrlPr>
                      </m:fPr>
                      <m:num>
                        <m:r>
                          <a:rPr lang="en-US" sz="1200" b="0" i="1">
                            <a:latin typeface="Cambria Math" panose="02040503050406030204" pitchFamily="18" charset="0"/>
                          </a:rPr>
                          <m:t>1</m:t>
                        </m:r>
                      </m:num>
                      <m:den>
                        <m:r>
                          <a:rPr lang="en-US" sz="1200" b="0" i="1">
                            <a:latin typeface="Cambria Math" panose="02040503050406030204" pitchFamily="18" charset="0"/>
                          </a:rPr>
                          <m:t>2</m:t>
                        </m:r>
                      </m:den>
                    </m:f>
                    <m:sSup>
                      <m:sSupPr>
                        <m:ctrlPr>
                          <a:rPr lang="en-US" sz="1200" i="1">
                            <a:latin typeface="Cambria Math" panose="02040503050406030204" pitchFamily="18" charset="0"/>
                          </a:rPr>
                        </m:ctrlPr>
                      </m:sSupPr>
                      <m:e>
                        <m:r>
                          <a:rPr lang="en-US" sz="1200" b="0" i="1">
                            <a:latin typeface="Cambria Math" panose="02040503050406030204" pitchFamily="18" charset="0"/>
                          </a:rPr>
                          <m:t>𝑢</m:t>
                        </m:r>
                      </m:e>
                      <m:sup>
                        <m:r>
                          <a:rPr lang="en-US" sz="1200" b="0" i="1">
                            <a:latin typeface="Cambria Math" panose="02040503050406030204" pitchFamily="18" charset="0"/>
                          </a:rPr>
                          <m:t>𝑇</m:t>
                        </m:r>
                      </m:sup>
                    </m:sSup>
                    <m:r>
                      <a:rPr lang="en-US" sz="1200" b="0" i="1" smtClean="0">
                        <a:latin typeface="Cambria Math" panose="02040503050406030204" pitchFamily="18" charset="0"/>
                      </a:rPr>
                      <m:t>𝑘𝑢</m:t>
                    </m:r>
                    <m:r>
                      <a:rPr lang="en-US" sz="1200" b="0" i="1" smtClean="0">
                        <a:latin typeface="Cambria Math" panose="02040503050406030204" pitchFamily="18" charset="0"/>
                      </a:rPr>
                      <m:t> </m:t>
                    </m:r>
                  </m:oMath>
                </a14:m>
                <a:r>
                  <a:rPr lang="en-US" sz="1200" i="1"/>
                  <a:t>, </a:t>
                </a:r>
              </a:p>
              <a:p>
                <a:pPr algn="just"/>
                <a:r>
                  <a:rPr lang="en-US" sz="1200" i="1"/>
                  <a:t>which links the case of this beam element back to the initial spring example.</a:t>
                </a:r>
                <a:endParaRPr lang="en-GB" sz="1200" i="1"/>
              </a:p>
            </p:txBody>
          </p:sp>
        </mc:Choice>
        <mc:Fallback xmlns="">
          <p:sp>
            <p:nvSpPr>
              <p:cNvPr id="25" name="TextBox 24">
                <a:extLst>
                  <a:ext uri="{FF2B5EF4-FFF2-40B4-BE49-F238E27FC236}">
                    <a16:creationId xmlns:a16="http://schemas.microsoft.com/office/drawing/2014/main" id="{02350A59-1C04-28A8-9FEC-C67CAE988ECE}"/>
                  </a:ext>
                </a:extLst>
              </p:cNvPr>
              <p:cNvSpPr txBox="1">
                <a:spLocks noRot="1" noChangeAspect="1" noMove="1" noResize="1" noEditPoints="1" noAdjustHandles="1" noChangeArrowheads="1" noChangeShapeType="1" noTextEdit="1"/>
              </p:cNvSpPr>
              <p:nvPr/>
            </p:nvSpPr>
            <p:spPr>
              <a:xfrm>
                <a:off x="6434781" y="5214796"/>
                <a:ext cx="5147618" cy="1096839"/>
              </a:xfrm>
              <a:prstGeom prst="rect">
                <a:avLst/>
              </a:prstGeom>
              <a:blipFill>
                <a:blip r:embed="rId7"/>
                <a:stretch>
                  <a:fillRect l="-118" b="-3333"/>
                </a:stretch>
              </a:blipFill>
            </p:spPr>
            <p:txBody>
              <a:bodyPr/>
              <a:lstStyle/>
              <a:p>
                <a:r>
                  <a:rPr lang="en-US">
                    <a:noFill/>
                  </a:rPr>
                  <a:t> </a:t>
                </a:r>
              </a:p>
            </p:txBody>
          </p:sp>
        </mc:Fallback>
      </mc:AlternateContent>
    </p:spTree>
    <p:extLst>
      <p:ext uri="{BB962C8B-B14F-4D97-AF65-F5344CB8AC3E}">
        <p14:creationId xmlns:p14="http://schemas.microsoft.com/office/powerpoint/2010/main" val="2897906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1" grpId="0"/>
      <p:bldP spid="23"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ln w="9525"/>
        </p:spPr>
        <p:txBody>
          <a:bodyPr/>
          <a:lstStyle/>
          <a:p>
            <a:r>
              <a:rPr lang="en-GB">
                <a:latin typeface="+mn-lt"/>
              </a:rPr>
              <a:t>Outline of lecture unit</a:t>
            </a:r>
          </a:p>
        </p:txBody>
      </p:sp>
      <p:sp>
        <p:nvSpPr>
          <p:cNvPr id="5124" name="Rectangle 15"/>
          <p:cNvSpPr>
            <a:spLocks noChangeArrowheads="1"/>
          </p:cNvSpPr>
          <p:nvPr/>
        </p:nvSpPr>
        <p:spPr bwMode="auto">
          <a:xfrm>
            <a:off x="8985250" y="6324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endParaRPr lang="en-GB">
              <a:latin typeface="+mn-lt"/>
            </a:endParaRPr>
          </a:p>
        </p:txBody>
      </p:sp>
      <p:sp>
        <p:nvSpPr>
          <p:cNvPr id="5130" name="Rectangle 2"/>
          <p:cNvSpPr>
            <a:spLocks noChangeArrowheads="1"/>
          </p:cNvSpPr>
          <p:nvPr/>
        </p:nvSpPr>
        <p:spPr bwMode="auto">
          <a:xfrm>
            <a:off x="3830640" y="1027114"/>
            <a:ext cx="4683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endParaRPr lang="en-GB" b="1">
              <a:latin typeface="+mn-lt"/>
            </a:endParaRPr>
          </a:p>
        </p:txBody>
      </p:sp>
      <p:sp>
        <p:nvSpPr>
          <p:cNvPr id="10" name="Text Box 5">
            <a:extLst>
              <a:ext uri="{FF2B5EF4-FFF2-40B4-BE49-F238E27FC236}">
                <a16:creationId xmlns:a16="http://schemas.microsoft.com/office/drawing/2014/main" id="{6522FDFB-59DD-4107-9166-E5855977827F}"/>
              </a:ext>
            </a:extLst>
          </p:cNvPr>
          <p:cNvSpPr txBox="1">
            <a:spLocks noChangeArrowheads="1"/>
          </p:cNvSpPr>
          <p:nvPr/>
        </p:nvSpPr>
        <p:spPr bwMode="auto">
          <a:xfrm>
            <a:off x="5636744" y="551209"/>
            <a:ext cx="6085502" cy="568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indent="-342900">
              <a:spcBef>
                <a:spcPct val="50000"/>
              </a:spcBef>
              <a:buClr>
                <a:srgbClr val="FFB71B"/>
              </a:buClr>
              <a:buSzPct val="100000"/>
              <a:buFont typeface="Wingdings" panose="05000000000000000000" pitchFamily="2" charset="2"/>
              <a:buChar char="§"/>
            </a:pPr>
            <a:r>
              <a:rPr lang="en-GB">
                <a:latin typeface="+mn-lt"/>
              </a:rPr>
              <a:t>Numerical Analysis</a:t>
            </a:r>
          </a:p>
          <a:p>
            <a:pPr marL="1085850" lvl="1" indent="-342900">
              <a:spcBef>
                <a:spcPct val="50000"/>
              </a:spcBef>
              <a:buClr>
                <a:srgbClr val="FFB71B"/>
              </a:buClr>
              <a:buSzPct val="100000"/>
              <a:buFont typeface="Wingdings" panose="05000000000000000000" pitchFamily="2" charset="2"/>
              <a:buChar char="§"/>
            </a:pPr>
            <a:r>
              <a:rPr lang="en-GB">
                <a:latin typeface="+mn-lt"/>
              </a:rPr>
              <a:t>Methods for solving engineering problems</a:t>
            </a:r>
          </a:p>
          <a:p>
            <a:pPr marL="1085850" lvl="1" indent="-342900">
              <a:spcBef>
                <a:spcPct val="50000"/>
              </a:spcBef>
              <a:buClr>
                <a:srgbClr val="FFB71B"/>
              </a:buClr>
              <a:buSzPct val="100000"/>
              <a:buFont typeface="Wingdings" panose="05000000000000000000" pitchFamily="2" charset="2"/>
              <a:buChar char="§"/>
            </a:pPr>
            <a:r>
              <a:rPr lang="en-US">
                <a:latin typeface="+mn-lt"/>
              </a:rPr>
              <a:t>Finite Element Analysis (FEA) and Method (FEM)</a:t>
            </a:r>
            <a:endParaRPr lang="en-GB">
              <a:latin typeface="+mn-lt"/>
            </a:endParaRPr>
          </a:p>
          <a:p>
            <a:pPr marL="1085850" lvl="1" indent="-342900">
              <a:spcBef>
                <a:spcPct val="50000"/>
              </a:spcBef>
              <a:buClr>
                <a:srgbClr val="FFB71B"/>
              </a:buClr>
              <a:buSzPct val="100000"/>
              <a:buFont typeface="Wingdings" panose="05000000000000000000" pitchFamily="2" charset="2"/>
              <a:buChar char="§"/>
            </a:pPr>
            <a:r>
              <a:rPr lang="en-US">
                <a:latin typeface="+mn-lt"/>
              </a:rPr>
              <a:t>From Physical Problem to Final Product</a:t>
            </a:r>
          </a:p>
          <a:p>
            <a:pPr marL="342900" lvl="1" indent="-342900">
              <a:spcBef>
                <a:spcPct val="50000"/>
              </a:spcBef>
              <a:buClr>
                <a:srgbClr val="FFB71B"/>
              </a:buClr>
              <a:buSzPct val="100000"/>
              <a:buFont typeface="Wingdings" panose="05000000000000000000" pitchFamily="2" charset="2"/>
              <a:buChar char="§"/>
            </a:pPr>
            <a:r>
              <a:rPr lang="en-US">
                <a:latin typeface="+mn-lt"/>
              </a:rPr>
              <a:t>Structural Analysis</a:t>
            </a:r>
          </a:p>
          <a:p>
            <a:pPr marL="1085850" lvl="1" indent="-342900">
              <a:spcBef>
                <a:spcPct val="50000"/>
              </a:spcBef>
              <a:buClr>
                <a:srgbClr val="FFB71B"/>
              </a:buClr>
              <a:buSzPct val="100000"/>
              <a:buFont typeface="Wingdings" panose="05000000000000000000" pitchFamily="2" charset="2"/>
              <a:buChar char="§"/>
            </a:pPr>
            <a:r>
              <a:rPr lang="en-GB">
                <a:latin typeface="+mn-lt"/>
              </a:rPr>
              <a:t>FEA Workflow</a:t>
            </a:r>
          </a:p>
          <a:p>
            <a:pPr marL="1085850" lvl="1" indent="-342900">
              <a:spcBef>
                <a:spcPct val="50000"/>
              </a:spcBef>
              <a:buClr>
                <a:srgbClr val="FFB71B"/>
              </a:buClr>
              <a:buSzPct val="100000"/>
              <a:buFont typeface="Wingdings" panose="05000000000000000000" pitchFamily="2" charset="2"/>
              <a:buChar char="§"/>
            </a:pPr>
            <a:r>
              <a:rPr lang="en-GB">
                <a:latin typeface="+mn-lt"/>
              </a:rPr>
              <a:t>FEA Basic Equations</a:t>
            </a:r>
          </a:p>
          <a:p>
            <a:pPr marL="342900" indent="-342900">
              <a:spcBef>
                <a:spcPct val="50000"/>
              </a:spcBef>
              <a:buClr>
                <a:srgbClr val="FFB71B"/>
              </a:buClr>
              <a:buSzPct val="100000"/>
              <a:buFont typeface="Wingdings" panose="05000000000000000000" pitchFamily="2" charset="2"/>
              <a:buChar char="§"/>
            </a:pPr>
            <a:r>
              <a:rPr lang="en-GB">
                <a:latin typeface="+mn-lt"/>
              </a:rPr>
              <a:t>1D Line Elements </a:t>
            </a:r>
          </a:p>
          <a:p>
            <a:pPr marL="342900" indent="-342900">
              <a:spcBef>
                <a:spcPct val="50000"/>
              </a:spcBef>
              <a:buClr>
                <a:srgbClr val="FFB71B"/>
              </a:buClr>
              <a:buSzPct val="100000"/>
              <a:buFont typeface="Wingdings" panose="05000000000000000000" pitchFamily="2" charset="2"/>
              <a:buChar char="§"/>
            </a:pPr>
            <a:r>
              <a:rPr lang="en-GB">
                <a:latin typeface="+mn-lt"/>
              </a:rPr>
              <a:t>Equilibrium</a:t>
            </a:r>
          </a:p>
          <a:p>
            <a:pPr marL="342900" indent="-342900">
              <a:spcBef>
                <a:spcPct val="50000"/>
              </a:spcBef>
              <a:buClr>
                <a:srgbClr val="FFB71B"/>
              </a:buClr>
              <a:buSzPct val="100000"/>
              <a:buFont typeface="Wingdings" panose="05000000000000000000" pitchFamily="2" charset="2"/>
              <a:buChar char="§"/>
            </a:pPr>
            <a:r>
              <a:rPr lang="en-GB">
                <a:latin typeface="+mn-lt"/>
              </a:rPr>
              <a:t>1D FEA </a:t>
            </a:r>
          </a:p>
          <a:p>
            <a:pPr marL="1085850" lvl="1" indent="-342900">
              <a:spcBef>
                <a:spcPct val="50000"/>
              </a:spcBef>
              <a:buClr>
                <a:srgbClr val="FFB71B"/>
              </a:buClr>
              <a:buSzPct val="100000"/>
              <a:buFont typeface="Wingdings" panose="05000000000000000000" pitchFamily="2" charset="2"/>
              <a:buChar char="§"/>
            </a:pPr>
            <a:r>
              <a:rPr lang="en-GB">
                <a:latin typeface="+mn-lt"/>
              </a:rPr>
              <a:t>Spring Systems (single and multiple springs)</a:t>
            </a:r>
          </a:p>
          <a:p>
            <a:pPr marL="1085850" lvl="1" indent="-342900">
              <a:spcBef>
                <a:spcPct val="50000"/>
              </a:spcBef>
              <a:buClr>
                <a:srgbClr val="FFB71B"/>
              </a:buClr>
              <a:buSzPct val="100000"/>
              <a:buFont typeface="Wingdings" panose="05000000000000000000" pitchFamily="2" charset="2"/>
              <a:buChar char="§"/>
            </a:pPr>
            <a:r>
              <a:rPr lang="en-GB">
                <a:latin typeface="+mn-lt"/>
              </a:rPr>
              <a:t>Beam Elements</a:t>
            </a:r>
          </a:p>
          <a:p>
            <a:pPr marL="1085850" lvl="1" indent="-342900">
              <a:spcBef>
                <a:spcPct val="50000"/>
              </a:spcBef>
              <a:buClr>
                <a:srgbClr val="FFB71B"/>
              </a:buClr>
              <a:buSzPct val="100000"/>
              <a:buFont typeface="Wingdings" panose="05000000000000000000" pitchFamily="2" charset="2"/>
              <a:buChar char="§"/>
            </a:pPr>
            <a:r>
              <a:rPr lang="en-GB">
                <a:latin typeface="+mn-lt"/>
              </a:rPr>
              <a:t>Exercises with beam elements</a:t>
            </a:r>
          </a:p>
          <a:p>
            <a:pPr marL="342900" indent="-342900">
              <a:spcBef>
                <a:spcPct val="50000"/>
              </a:spcBef>
              <a:buClr>
                <a:srgbClr val="FFB71B"/>
              </a:buClr>
              <a:buSzPct val="100000"/>
              <a:buFont typeface="Wingdings" panose="05000000000000000000" pitchFamily="2" charset="2"/>
              <a:buChar char="§"/>
            </a:pPr>
            <a:r>
              <a:rPr lang="en-GB">
                <a:latin typeface="+mn-lt"/>
              </a:rPr>
              <a:t>Summary</a:t>
            </a:r>
          </a:p>
        </p:txBody>
      </p:sp>
      <p:pic>
        <p:nvPicPr>
          <p:cNvPr id="7" name="Picture 6" descr="A close-up of a toy&#10;&#10;Description automatically generated with low confidence">
            <a:extLst>
              <a:ext uri="{FF2B5EF4-FFF2-40B4-BE49-F238E27FC236}">
                <a16:creationId xmlns:a16="http://schemas.microsoft.com/office/drawing/2014/main" id="{A2D386FF-5904-77AD-1606-3126897B42E4}"/>
              </a:ext>
            </a:extLst>
          </p:cNvPr>
          <p:cNvPicPr>
            <a:picLocks noChangeAspect="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25863" y="1818049"/>
            <a:ext cx="5618756" cy="4216320"/>
          </a:xfrm>
          <a:prstGeom prst="rect">
            <a:avLst/>
          </a:prstGeom>
        </p:spPr>
      </p:pic>
    </p:spTree>
    <p:extLst>
      <p:ext uri="{BB962C8B-B14F-4D97-AF65-F5344CB8AC3E}">
        <p14:creationId xmlns:p14="http://schemas.microsoft.com/office/powerpoint/2010/main" val="41954380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1A845DD-CB10-495E-D51B-AE32FE81C22F}"/>
              </a:ext>
            </a:extLst>
          </p:cNvPr>
          <p:cNvSpPr>
            <a:spLocks noGrp="1"/>
          </p:cNvSpPr>
          <p:nvPr>
            <p:ph type="sldNum" sz="quarter" idx="11"/>
          </p:nvPr>
        </p:nvSpPr>
        <p:spPr/>
        <p:txBody>
          <a:bodyPr/>
          <a:lstStyle/>
          <a:p>
            <a:fld id="{F0D23093-2AB0-F74C-B865-1A12A15B650E}" type="slidenum">
              <a:rPr lang="en-US" smtClean="0"/>
              <a:pPr/>
              <a:t>30</a:t>
            </a:fld>
            <a:endParaRPr lang="en-US"/>
          </a:p>
        </p:txBody>
      </p:sp>
      <p:sp>
        <p:nvSpPr>
          <p:cNvPr id="3" name="Title 2">
            <a:extLst>
              <a:ext uri="{FF2B5EF4-FFF2-40B4-BE49-F238E27FC236}">
                <a16:creationId xmlns:a16="http://schemas.microsoft.com/office/drawing/2014/main" id="{3D97F0A4-BD66-AEB2-E73C-4263A939BD57}"/>
              </a:ext>
            </a:extLst>
          </p:cNvPr>
          <p:cNvSpPr>
            <a:spLocks noGrp="1"/>
          </p:cNvSpPr>
          <p:nvPr>
            <p:ph type="title"/>
          </p:nvPr>
        </p:nvSpPr>
        <p:spPr/>
        <p:txBody>
          <a:bodyPr/>
          <a:lstStyle/>
          <a:p>
            <a:r>
              <a:rPr lang="en-US"/>
              <a:t>1D FEA – Beam Elements Exercise 1: Beams in Tension</a:t>
            </a:r>
            <a:endParaRPr lang="en-DE"/>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3B92D65C-0769-DECE-5B31-2089894F70B6}"/>
                  </a:ext>
                </a:extLst>
              </p:cNvPr>
              <p:cNvSpPr>
                <a:spLocks noGrp="1"/>
              </p:cNvSpPr>
              <p:nvPr>
                <p:ph type="body" sz="quarter" idx="13"/>
              </p:nvPr>
            </p:nvSpPr>
            <p:spPr>
              <a:xfrm>
                <a:off x="609599" y="1078523"/>
                <a:ext cx="10972799" cy="1796367"/>
              </a:xfrm>
            </p:spPr>
            <p:txBody>
              <a:bodyPr>
                <a:normAutofit fontScale="92500" lnSpcReduction="10000"/>
              </a:bodyPr>
              <a:lstStyle/>
              <a:p>
                <a:pPr marL="0" indent="0">
                  <a:buNone/>
                </a:pPr>
                <a:r>
                  <a:rPr lang="en-US"/>
                  <a:t>Consider the system of two beam elements shown below. For simplicity, each member is modelled with a single 1D line (beam) element. The beams are made up of structural steel (</a:t>
                </a:r>
                <a:r>
                  <a:rPr lang="en-US" i="1"/>
                  <a:t>E</a:t>
                </a:r>
                <a:r>
                  <a:rPr lang="en-US" i="1" baseline="-25000"/>
                  <a:t>1 </a:t>
                </a:r>
                <a:r>
                  <a:rPr lang="en-US" i="1"/>
                  <a:t>= </a:t>
                </a:r>
                <a14:m>
                  <m:oMath xmlns:m="http://schemas.openxmlformats.org/officeDocument/2006/math">
                    <m:r>
                      <a:rPr lang="en-US" b="0" i="1" smtClean="0">
                        <a:latin typeface="Cambria Math" panose="02040503050406030204" pitchFamily="18" charset="0"/>
                        <a:ea typeface="Cambria Math" panose="02040503050406030204" pitchFamily="18" charset="0"/>
                      </a:rPr>
                      <m:t>2</m:t>
                    </m:r>
                    <m:r>
                      <a:rPr lang="en-US" i="1"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oMath>
                </a14:m>
                <a:r>
                  <a:rPr lang="en-US" i="1"/>
                  <a:t>MPa</a:t>
                </a:r>
                <a:r>
                  <a:rPr lang="en-US"/>
                  <a:t>) and copper alloy (</a:t>
                </a:r>
                <a:r>
                  <a:rPr lang="en-US" i="1"/>
                  <a:t>E</a:t>
                </a:r>
                <a:r>
                  <a:rPr lang="en-US" i="1" baseline="-25000"/>
                  <a:t>2</a:t>
                </a:r>
                <a:r>
                  <a:rPr lang="en-US" i="1"/>
                  <a:t> = </a:t>
                </a:r>
                <a14:m>
                  <m:oMath xmlns:m="http://schemas.openxmlformats.org/officeDocument/2006/math">
                    <m:r>
                      <a:rPr lang="en-US" b="0" i="1" smtClean="0">
                        <a:latin typeface="Cambria Math" panose="02040503050406030204" pitchFamily="18" charset="0"/>
                        <a:ea typeface="Cambria Math" panose="02040503050406030204" pitchFamily="18" charset="0"/>
                      </a:rPr>
                      <m:t>1.1</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5</m:t>
                        </m:r>
                      </m:sup>
                    </m:sSup>
                    <m:r>
                      <a:rPr lang="en-US" i="1">
                        <a:latin typeface="Cambria Math" panose="02040503050406030204" pitchFamily="18" charset="0"/>
                        <a:ea typeface="Cambria Math" panose="02040503050406030204" pitchFamily="18" charset="0"/>
                      </a:rPr>
                      <m:t> </m:t>
                    </m:r>
                  </m:oMath>
                </a14:m>
                <a:r>
                  <a:rPr lang="en-US" i="1"/>
                  <a:t>MPa</a:t>
                </a:r>
                <a:r>
                  <a:rPr lang="en-US"/>
                  <a:t>) with cubic cross-section of 50mmx50mm (</a:t>
                </a:r>
                <a:r>
                  <a:rPr lang="en-US" i="1"/>
                  <a:t>A</a:t>
                </a:r>
                <a:r>
                  <a:rPr lang="en-US" i="1" baseline="-25000"/>
                  <a:t>1</a:t>
                </a:r>
                <a:r>
                  <a:rPr lang="en-US"/>
                  <a:t>) and 30mmx30mm (</a:t>
                </a:r>
                <a:r>
                  <a:rPr lang="en-US" i="1"/>
                  <a:t>A</a:t>
                </a:r>
                <a:r>
                  <a:rPr lang="en-US" i="1" baseline="-25000"/>
                  <a:t>2</a:t>
                </a:r>
                <a:r>
                  <a:rPr lang="en-US"/>
                  <a:t>) and a length of 200mm (</a:t>
                </a:r>
                <a:r>
                  <a:rPr lang="en-US" i="1"/>
                  <a:t>L</a:t>
                </a:r>
                <a:r>
                  <a:rPr lang="en-US" i="1" baseline="-25000"/>
                  <a:t>1</a:t>
                </a:r>
                <a:r>
                  <a:rPr lang="en-US"/>
                  <a:t>) and 150mm (</a:t>
                </a:r>
                <a:r>
                  <a:rPr lang="en-US" i="1"/>
                  <a:t>L</a:t>
                </a:r>
                <a:r>
                  <a:rPr lang="en-US" i="1" baseline="-25000"/>
                  <a:t>2</a:t>
                </a:r>
                <a:r>
                  <a:rPr lang="en-US"/>
                  <a:t>), respectively. A force of magnitude 10 N is applied on node 3. Determine the displacements </a:t>
                </a:r>
                <a:r>
                  <a:rPr lang="en-US" i="1"/>
                  <a:t>u</a:t>
                </a:r>
                <a:r>
                  <a:rPr lang="en-US" i="1" baseline="-25000"/>
                  <a:t>1</a:t>
                </a:r>
                <a:r>
                  <a:rPr lang="en-US"/>
                  <a:t> and </a:t>
                </a:r>
                <a:r>
                  <a:rPr lang="en-US" i="1"/>
                  <a:t>u</a:t>
                </a:r>
                <a:r>
                  <a:rPr lang="en-US" i="1" baseline="-25000"/>
                  <a:t>2</a:t>
                </a:r>
                <a:r>
                  <a:rPr lang="en-US" i="1"/>
                  <a:t> </a:t>
                </a:r>
                <a:r>
                  <a:rPr lang="en-US" u="sng"/>
                  <a:t>analytically</a:t>
                </a:r>
                <a:r>
                  <a:rPr lang="en-US"/>
                  <a:t> and </a:t>
                </a:r>
                <a:r>
                  <a:rPr lang="en-US" u="sng"/>
                  <a:t>numerically</a:t>
                </a:r>
                <a:r>
                  <a:rPr lang="en-US"/>
                  <a:t>.</a:t>
                </a:r>
                <a:endParaRPr lang="en-DE"/>
              </a:p>
            </p:txBody>
          </p:sp>
        </mc:Choice>
        <mc:Fallback xmlns="">
          <p:sp>
            <p:nvSpPr>
              <p:cNvPr id="4" name="Text Placeholder 3">
                <a:extLst>
                  <a:ext uri="{FF2B5EF4-FFF2-40B4-BE49-F238E27FC236}">
                    <a16:creationId xmlns:a16="http://schemas.microsoft.com/office/drawing/2014/main" id="{3B92D65C-0769-DECE-5B31-2089894F70B6}"/>
                  </a:ext>
                </a:extLst>
              </p:cNvPr>
              <p:cNvSpPr>
                <a:spLocks noGrp="1" noRot="1" noChangeAspect="1" noMove="1" noResize="1" noEditPoints="1" noAdjustHandles="1" noChangeArrowheads="1" noChangeShapeType="1" noTextEdit="1"/>
              </p:cNvSpPr>
              <p:nvPr>
                <p:ph type="body" sz="quarter" idx="13"/>
              </p:nvPr>
            </p:nvSpPr>
            <p:spPr>
              <a:xfrm>
                <a:off x="609599" y="1078523"/>
                <a:ext cx="10972799" cy="1796367"/>
              </a:xfrm>
              <a:blipFill>
                <a:blip r:embed="rId3"/>
                <a:stretch>
                  <a:fillRect l="-722" t="-5763" r="-1056" b="-2034"/>
                </a:stretch>
              </a:blipFill>
            </p:spPr>
            <p:txBody>
              <a:bodyPr/>
              <a:lstStyle/>
              <a:p>
                <a:r>
                  <a:rPr lang="en-US">
                    <a:noFill/>
                  </a:rPr>
                  <a:t> </a:t>
                </a:r>
              </a:p>
            </p:txBody>
          </p:sp>
        </mc:Fallback>
      </mc:AlternateContent>
      <p:pic>
        <p:nvPicPr>
          <p:cNvPr id="43" name="Graphic 42" descr="Programmer male with solid fill">
            <a:extLst>
              <a:ext uri="{FF2B5EF4-FFF2-40B4-BE49-F238E27FC236}">
                <a16:creationId xmlns:a16="http://schemas.microsoft.com/office/drawing/2014/main" id="{C4EE6C6C-7863-DC00-C197-88073A4B338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501986" y="103499"/>
            <a:ext cx="468000" cy="468000"/>
          </a:xfrm>
          <a:prstGeom prst="rect">
            <a:avLst/>
          </a:prstGeom>
        </p:spPr>
      </p:pic>
      <p:pic>
        <p:nvPicPr>
          <p:cNvPr id="44" name="Graphic 43" descr="Computer outline">
            <a:extLst>
              <a:ext uri="{FF2B5EF4-FFF2-40B4-BE49-F238E27FC236}">
                <a16:creationId xmlns:a16="http://schemas.microsoft.com/office/drawing/2014/main" id="{59670293-FF21-E85C-69CA-7EA7216AB00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009605" y="124675"/>
            <a:ext cx="468000" cy="468000"/>
          </a:xfrm>
          <a:prstGeom prst="rect">
            <a:avLst/>
          </a:prstGeom>
        </p:spPr>
      </p:pic>
      <p:grpSp>
        <p:nvGrpSpPr>
          <p:cNvPr id="9" name="Group 8">
            <a:extLst>
              <a:ext uri="{FF2B5EF4-FFF2-40B4-BE49-F238E27FC236}">
                <a16:creationId xmlns:a16="http://schemas.microsoft.com/office/drawing/2014/main" id="{72C4219E-4E68-10C1-4771-94DA1C9A73AE}"/>
              </a:ext>
            </a:extLst>
          </p:cNvPr>
          <p:cNvGrpSpPr/>
          <p:nvPr/>
        </p:nvGrpSpPr>
        <p:grpSpPr>
          <a:xfrm>
            <a:off x="1226122" y="4230944"/>
            <a:ext cx="1445455" cy="1181061"/>
            <a:chOff x="1188022" y="3129774"/>
            <a:chExt cx="1445455" cy="1181061"/>
          </a:xfrm>
        </p:grpSpPr>
        <p:cxnSp>
          <p:nvCxnSpPr>
            <p:cNvPr id="64" name="Straight Arrow Connector 63">
              <a:extLst>
                <a:ext uri="{FF2B5EF4-FFF2-40B4-BE49-F238E27FC236}">
                  <a16:creationId xmlns:a16="http://schemas.microsoft.com/office/drawing/2014/main" id="{98CB1370-50F0-99FE-752D-CB2BD882F8F9}"/>
                </a:ext>
              </a:extLst>
            </p:cNvPr>
            <p:cNvCxnSpPr/>
            <p:nvPr/>
          </p:nvCxnSpPr>
          <p:spPr>
            <a:xfrm>
              <a:off x="1332380" y="3973769"/>
              <a:ext cx="123570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ED247C05-9983-1C92-8D9A-29D7582CEA7F}"/>
                </a:ext>
              </a:extLst>
            </p:cNvPr>
            <p:cNvSpPr txBox="1"/>
            <p:nvPr/>
          </p:nvSpPr>
          <p:spPr>
            <a:xfrm>
              <a:off x="2338884" y="3941503"/>
              <a:ext cx="294593" cy="369332"/>
            </a:xfrm>
            <a:prstGeom prst="rect">
              <a:avLst/>
            </a:prstGeom>
            <a:noFill/>
            <a:ln>
              <a:noFill/>
            </a:ln>
          </p:spPr>
          <p:txBody>
            <a:bodyPr wrap="none" rtlCol="0">
              <a:spAutoFit/>
            </a:bodyPr>
            <a:lstStyle/>
            <a:p>
              <a:r>
                <a:rPr lang="en-US"/>
                <a:t>x</a:t>
              </a:r>
            </a:p>
          </p:txBody>
        </p:sp>
        <p:cxnSp>
          <p:nvCxnSpPr>
            <p:cNvPr id="41" name="Straight Arrow Connector 40">
              <a:extLst>
                <a:ext uri="{FF2B5EF4-FFF2-40B4-BE49-F238E27FC236}">
                  <a16:creationId xmlns:a16="http://schemas.microsoft.com/office/drawing/2014/main" id="{9F61F73B-DD5D-53A6-D6BD-41BA8B7CC5C8}"/>
                </a:ext>
              </a:extLst>
            </p:cNvPr>
            <p:cNvCxnSpPr>
              <a:cxnSpLocks/>
            </p:cNvCxnSpPr>
            <p:nvPr/>
          </p:nvCxnSpPr>
          <p:spPr>
            <a:xfrm flipV="1">
              <a:off x="1484780" y="3181067"/>
              <a:ext cx="0" cy="9451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A300D69C-47D6-D6C0-6176-2665A217BB13}"/>
                </a:ext>
              </a:extLst>
            </p:cNvPr>
            <p:cNvSpPr txBox="1"/>
            <p:nvPr/>
          </p:nvSpPr>
          <p:spPr>
            <a:xfrm>
              <a:off x="1188022" y="3129774"/>
              <a:ext cx="294593" cy="369332"/>
            </a:xfrm>
            <a:prstGeom prst="rect">
              <a:avLst/>
            </a:prstGeom>
            <a:noFill/>
            <a:ln>
              <a:noFill/>
            </a:ln>
          </p:spPr>
          <p:txBody>
            <a:bodyPr wrap="none" rtlCol="0">
              <a:spAutoFit/>
            </a:bodyPr>
            <a:lstStyle/>
            <a:p>
              <a:r>
                <a:rPr lang="en-US"/>
                <a:t>y</a:t>
              </a:r>
            </a:p>
          </p:txBody>
        </p:sp>
      </p:grpSp>
      <p:grpSp>
        <p:nvGrpSpPr>
          <p:cNvPr id="18" name="Group 17">
            <a:extLst>
              <a:ext uri="{FF2B5EF4-FFF2-40B4-BE49-F238E27FC236}">
                <a16:creationId xmlns:a16="http://schemas.microsoft.com/office/drawing/2014/main" id="{D245BCC4-40F0-A9B3-A669-141C0A56FB4A}"/>
              </a:ext>
            </a:extLst>
          </p:cNvPr>
          <p:cNvGrpSpPr/>
          <p:nvPr/>
        </p:nvGrpSpPr>
        <p:grpSpPr>
          <a:xfrm>
            <a:off x="3145491" y="3816297"/>
            <a:ext cx="5348568" cy="1813996"/>
            <a:chOff x="3421716" y="4017605"/>
            <a:chExt cx="5348568" cy="1813996"/>
          </a:xfrm>
        </p:grpSpPr>
        <p:grpSp>
          <p:nvGrpSpPr>
            <p:cNvPr id="45" name="Group 44">
              <a:extLst>
                <a:ext uri="{FF2B5EF4-FFF2-40B4-BE49-F238E27FC236}">
                  <a16:creationId xmlns:a16="http://schemas.microsoft.com/office/drawing/2014/main" id="{B5780EB9-3347-ADCF-6DF2-22F66EE97283}"/>
                </a:ext>
              </a:extLst>
            </p:cNvPr>
            <p:cNvGrpSpPr/>
            <p:nvPr/>
          </p:nvGrpSpPr>
          <p:grpSpPr>
            <a:xfrm>
              <a:off x="3421716" y="4346380"/>
              <a:ext cx="5348568" cy="1156447"/>
              <a:chOff x="1452282" y="3648635"/>
              <a:chExt cx="5348568" cy="1156447"/>
            </a:xfrm>
          </p:grpSpPr>
          <p:sp>
            <p:nvSpPr>
              <p:cNvPr id="46" name="Rectangle 45">
                <a:extLst>
                  <a:ext uri="{FF2B5EF4-FFF2-40B4-BE49-F238E27FC236}">
                    <a16:creationId xmlns:a16="http://schemas.microsoft.com/office/drawing/2014/main" id="{336E5497-6880-7F70-E9DC-A2FCE73D9C2E}"/>
                  </a:ext>
                </a:extLst>
              </p:cNvPr>
              <p:cNvSpPr/>
              <p:nvPr/>
            </p:nvSpPr>
            <p:spPr>
              <a:xfrm>
                <a:off x="1452282" y="3648635"/>
                <a:ext cx="206189" cy="1156447"/>
              </a:xfrm>
              <a:prstGeom prst="rect">
                <a:avLst/>
              </a:prstGeom>
              <a:pattFill prst="wdDnDiag">
                <a:fgClr>
                  <a:schemeClr val="tx1"/>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F2531480-56FB-4663-83EE-4298DFBB0226}"/>
                  </a:ext>
                </a:extLst>
              </p:cNvPr>
              <p:cNvSpPr/>
              <p:nvPr/>
            </p:nvSpPr>
            <p:spPr>
              <a:xfrm>
                <a:off x="1658471" y="3893800"/>
                <a:ext cx="2295525" cy="66611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7C191A84-C7E1-57CE-A25A-0A14B0B2C44B}"/>
                  </a:ext>
                </a:extLst>
              </p:cNvPr>
              <p:cNvSpPr/>
              <p:nvPr/>
            </p:nvSpPr>
            <p:spPr>
              <a:xfrm>
                <a:off x="3953996" y="4042400"/>
                <a:ext cx="1801345" cy="36891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Arrow Connector 48">
                <a:extLst>
                  <a:ext uri="{FF2B5EF4-FFF2-40B4-BE49-F238E27FC236}">
                    <a16:creationId xmlns:a16="http://schemas.microsoft.com/office/drawing/2014/main" id="{01406154-A34F-0913-0B8B-153D535E97F6}"/>
                  </a:ext>
                </a:extLst>
              </p:cNvPr>
              <p:cNvCxnSpPr>
                <a:cxnSpLocks/>
                <a:stCxn id="48" idx="3"/>
              </p:cNvCxnSpPr>
              <p:nvPr/>
            </p:nvCxnSpPr>
            <p:spPr>
              <a:xfrm>
                <a:off x="5755341" y="4226858"/>
                <a:ext cx="1045509" cy="0"/>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B41B590C-A51D-42FF-7704-226DE13C7B91}"/>
                  </a:ext>
                </a:extLst>
              </p:cNvPr>
              <p:cNvSpPr txBox="1"/>
              <p:nvPr/>
            </p:nvSpPr>
            <p:spPr>
              <a:xfrm>
                <a:off x="2386085" y="4041984"/>
                <a:ext cx="840295" cy="369332"/>
              </a:xfrm>
              <a:prstGeom prst="rect">
                <a:avLst/>
              </a:prstGeom>
              <a:noFill/>
            </p:spPr>
            <p:txBody>
              <a:bodyPr wrap="none" rtlCol="0">
                <a:spAutoFit/>
              </a:bodyPr>
              <a:lstStyle/>
              <a:p>
                <a:r>
                  <a:rPr lang="en-US" b="1" i="1"/>
                  <a:t>E</a:t>
                </a:r>
                <a:r>
                  <a:rPr lang="en-US" b="1" i="1" baseline="-25000"/>
                  <a:t>1 </a:t>
                </a:r>
                <a:r>
                  <a:rPr lang="en-US" b="1" i="1"/>
                  <a:t>A</a:t>
                </a:r>
                <a:r>
                  <a:rPr lang="en-US" b="1" i="1" baseline="-25000"/>
                  <a:t>1 </a:t>
                </a:r>
                <a:r>
                  <a:rPr lang="en-US" b="1" i="1"/>
                  <a:t>L</a:t>
                </a:r>
                <a:r>
                  <a:rPr lang="en-US" b="1" i="1" baseline="-25000"/>
                  <a:t>1</a:t>
                </a:r>
                <a:endParaRPr lang="en-US" b="1" i="1"/>
              </a:p>
            </p:txBody>
          </p:sp>
          <p:sp>
            <p:nvSpPr>
              <p:cNvPr id="51" name="TextBox 50">
                <a:extLst>
                  <a:ext uri="{FF2B5EF4-FFF2-40B4-BE49-F238E27FC236}">
                    <a16:creationId xmlns:a16="http://schemas.microsoft.com/office/drawing/2014/main" id="{E0F37DDC-C71C-D8AF-BF3E-9F7BD85B9705}"/>
                  </a:ext>
                </a:extLst>
              </p:cNvPr>
              <p:cNvSpPr txBox="1"/>
              <p:nvPr/>
            </p:nvSpPr>
            <p:spPr>
              <a:xfrm>
                <a:off x="4434521" y="4041984"/>
                <a:ext cx="840295" cy="369332"/>
              </a:xfrm>
              <a:prstGeom prst="rect">
                <a:avLst/>
              </a:prstGeom>
              <a:noFill/>
            </p:spPr>
            <p:txBody>
              <a:bodyPr wrap="none" rtlCol="0">
                <a:spAutoFit/>
              </a:bodyPr>
              <a:lstStyle/>
              <a:p>
                <a:r>
                  <a:rPr lang="en-US" b="1" i="1"/>
                  <a:t>E</a:t>
                </a:r>
                <a:r>
                  <a:rPr lang="en-US" b="1" i="1" baseline="-25000"/>
                  <a:t>2 </a:t>
                </a:r>
                <a:r>
                  <a:rPr lang="en-US" b="1" i="1"/>
                  <a:t>A</a:t>
                </a:r>
                <a:r>
                  <a:rPr lang="en-US" b="1" i="1" baseline="-25000"/>
                  <a:t>2 </a:t>
                </a:r>
                <a:r>
                  <a:rPr lang="en-US" b="1" i="1"/>
                  <a:t>L</a:t>
                </a:r>
                <a:r>
                  <a:rPr lang="en-US" b="1" i="1" baseline="-25000"/>
                  <a:t>2</a:t>
                </a:r>
                <a:endParaRPr lang="en-US" b="1" i="1"/>
              </a:p>
            </p:txBody>
          </p:sp>
        </p:grpSp>
        <p:cxnSp>
          <p:nvCxnSpPr>
            <p:cNvPr id="12" name="Straight Connector 11">
              <a:extLst>
                <a:ext uri="{FF2B5EF4-FFF2-40B4-BE49-F238E27FC236}">
                  <a16:creationId xmlns:a16="http://schemas.microsoft.com/office/drawing/2014/main" id="{BF2A27E9-AADA-2700-71A8-0F8341BE6C29}"/>
                </a:ext>
              </a:extLst>
            </p:cNvPr>
            <p:cNvCxnSpPr/>
            <p:nvPr/>
          </p:nvCxnSpPr>
          <p:spPr>
            <a:xfrm>
              <a:off x="4186518" y="4274662"/>
              <a:ext cx="0" cy="1299882"/>
            </a:xfrm>
            <a:prstGeom prst="line">
              <a:avLst/>
            </a:prstGeom>
            <a:ln w="19050">
              <a:prstDash val="dash"/>
            </a:ln>
          </p:spPr>
          <p:style>
            <a:lnRef idx="1">
              <a:schemeClr val="dk1"/>
            </a:lnRef>
            <a:fillRef idx="0">
              <a:schemeClr val="dk1"/>
            </a:fillRef>
            <a:effectRef idx="0">
              <a:schemeClr val="dk1"/>
            </a:effectRef>
            <a:fontRef idx="minor">
              <a:schemeClr val="tx1"/>
            </a:fontRef>
          </p:style>
        </p:cxnSp>
        <p:cxnSp>
          <p:nvCxnSpPr>
            <p:cNvPr id="78" name="Straight Connector 77">
              <a:extLst>
                <a:ext uri="{FF2B5EF4-FFF2-40B4-BE49-F238E27FC236}">
                  <a16:creationId xmlns:a16="http://schemas.microsoft.com/office/drawing/2014/main" id="{610C0FDE-35E1-85A2-81C1-A5819877694D}"/>
                </a:ext>
              </a:extLst>
            </p:cNvPr>
            <p:cNvCxnSpPr/>
            <p:nvPr/>
          </p:nvCxnSpPr>
          <p:spPr>
            <a:xfrm>
              <a:off x="6302189" y="4274662"/>
              <a:ext cx="0" cy="1299882"/>
            </a:xfrm>
            <a:prstGeom prst="line">
              <a:avLst/>
            </a:prstGeom>
            <a:ln w="19050">
              <a:prstDash val="dash"/>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19CC13CA-83A0-3E6E-3492-9E849FCAED99}"/>
                </a:ext>
              </a:extLst>
            </p:cNvPr>
            <p:cNvSpPr txBox="1"/>
            <p:nvPr/>
          </p:nvSpPr>
          <p:spPr>
            <a:xfrm>
              <a:off x="4047698" y="4017605"/>
              <a:ext cx="277640" cy="276999"/>
            </a:xfrm>
            <a:prstGeom prst="rect">
              <a:avLst/>
            </a:prstGeom>
            <a:noFill/>
          </p:spPr>
          <p:txBody>
            <a:bodyPr wrap="none" rtlCol="0">
              <a:spAutoFit/>
            </a:bodyPr>
            <a:lstStyle/>
            <a:p>
              <a:r>
                <a:rPr lang="en-US" sz="1200" b="1" i="1"/>
                <a:t>A</a:t>
              </a:r>
            </a:p>
          </p:txBody>
        </p:sp>
        <p:sp>
          <p:nvSpPr>
            <p:cNvPr id="79" name="TextBox 78">
              <a:extLst>
                <a:ext uri="{FF2B5EF4-FFF2-40B4-BE49-F238E27FC236}">
                  <a16:creationId xmlns:a16="http://schemas.microsoft.com/office/drawing/2014/main" id="{C0D4C3D0-7D02-5AE0-623D-DC8C94C5F435}"/>
                </a:ext>
              </a:extLst>
            </p:cNvPr>
            <p:cNvSpPr txBox="1"/>
            <p:nvPr/>
          </p:nvSpPr>
          <p:spPr>
            <a:xfrm>
              <a:off x="4047698" y="5554602"/>
              <a:ext cx="277640" cy="276999"/>
            </a:xfrm>
            <a:prstGeom prst="rect">
              <a:avLst/>
            </a:prstGeom>
            <a:noFill/>
          </p:spPr>
          <p:txBody>
            <a:bodyPr wrap="none" rtlCol="0">
              <a:spAutoFit/>
            </a:bodyPr>
            <a:lstStyle/>
            <a:p>
              <a:r>
                <a:rPr lang="en-US" sz="1200" b="1" i="1"/>
                <a:t>A</a:t>
              </a:r>
            </a:p>
          </p:txBody>
        </p:sp>
        <p:sp>
          <p:nvSpPr>
            <p:cNvPr id="80" name="TextBox 79">
              <a:extLst>
                <a:ext uri="{FF2B5EF4-FFF2-40B4-BE49-F238E27FC236}">
                  <a16:creationId xmlns:a16="http://schemas.microsoft.com/office/drawing/2014/main" id="{CA0E4185-E7FD-76CE-D899-4E69DEFDDC86}"/>
                </a:ext>
              </a:extLst>
            </p:cNvPr>
            <p:cNvSpPr txBox="1"/>
            <p:nvPr/>
          </p:nvSpPr>
          <p:spPr>
            <a:xfrm>
              <a:off x="6166575" y="4017605"/>
              <a:ext cx="271228" cy="276999"/>
            </a:xfrm>
            <a:prstGeom prst="rect">
              <a:avLst/>
            </a:prstGeom>
            <a:noFill/>
          </p:spPr>
          <p:txBody>
            <a:bodyPr wrap="none" rtlCol="0">
              <a:spAutoFit/>
            </a:bodyPr>
            <a:lstStyle/>
            <a:p>
              <a:r>
                <a:rPr lang="en-US" sz="1200" b="1" i="1"/>
                <a:t>B</a:t>
              </a:r>
            </a:p>
          </p:txBody>
        </p:sp>
        <p:sp>
          <p:nvSpPr>
            <p:cNvPr id="81" name="TextBox 80">
              <a:extLst>
                <a:ext uri="{FF2B5EF4-FFF2-40B4-BE49-F238E27FC236}">
                  <a16:creationId xmlns:a16="http://schemas.microsoft.com/office/drawing/2014/main" id="{5E9D855F-E4E2-6FD5-FE1F-195396687172}"/>
                </a:ext>
              </a:extLst>
            </p:cNvPr>
            <p:cNvSpPr txBox="1"/>
            <p:nvPr/>
          </p:nvSpPr>
          <p:spPr>
            <a:xfrm>
              <a:off x="6173541" y="5551037"/>
              <a:ext cx="271228" cy="276999"/>
            </a:xfrm>
            <a:prstGeom prst="rect">
              <a:avLst/>
            </a:prstGeom>
            <a:noFill/>
          </p:spPr>
          <p:txBody>
            <a:bodyPr wrap="none" rtlCol="0">
              <a:spAutoFit/>
            </a:bodyPr>
            <a:lstStyle/>
            <a:p>
              <a:r>
                <a:rPr lang="en-US" sz="1200" b="1" i="1"/>
                <a:t>B</a:t>
              </a:r>
            </a:p>
          </p:txBody>
        </p:sp>
      </p:grpSp>
      <p:grpSp>
        <p:nvGrpSpPr>
          <p:cNvPr id="17" name="Group 16">
            <a:extLst>
              <a:ext uri="{FF2B5EF4-FFF2-40B4-BE49-F238E27FC236}">
                <a16:creationId xmlns:a16="http://schemas.microsoft.com/office/drawing/2014/main" id="{B3FCDE73-BE56-5930-F40B-59321075855D}"/>
              </a:ext>
            </a:extLst>
          </p:cNvPr>
          <p:cNvGrpSpPr/>
          <p:nvPr/>
        </p:nvGrpSpPr>
        <p:grpSpPr>
          <a:xfrm>
            <a:off x="8984317" y="3787436"/>
            <a:ext cx="1355859" cy="1838056"/>
            <a:chOff x="9260542" y="3988744"/>
            <a:chExt cx="1355859" cy="1838056"/>
          </a:xfrm>
        </p:grpSpPr>
        <p:sp>
          <p:nvSpPr>
            <p:cNvPr id="14" name="Rectangle 13">
              <a:extLst>
                <a:ext uri="{FF2B5EF4-FFF2-40B4-BE49-F238E27FC236}">
                  <a16:creationId xmlns:a16="http://schemas.microsoft.com/office/drawing/2014/main" id="{EFBF81DC-47B2-D7E6-FA40-716472418D06}"/>
                </a:ext>
              </a:extLst>
            </p:cNvPr>
            <p:cNvSpPr/>
            <p:nvPr/>
          </p:nvSpPr>
          <p:spPr>
            <a:xfrm>
              <a:off x="9260542" y="4265802"/>
              <a:ext cx="1355859" cy="1256433"/>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240AF98-4816-F6F1-141D-2A3A5B54F29C}"/>
                </a:ext>
              </a:extLst>
            </p:cNvPr>
            <p:cNvSpPr/>
            <p:nvPr/>
          </p:nvSpPr>
          <p:spPr>
            <a:xfrm>
              <a:off x="9607059" y="4591545"/>
              <a:ext cx="662823" cy="66611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6AA8D753-1C4F-550A-8988-3BF0C109259F}"/>
                </a:ext>
              </a:extLst>
            </p:cNvPr>
            <p:cNvSpPr/>
            <p:nvPr/>
          </p:nvSpPr>
          <p:spPr>
            <a:xfrm>
              <a:off x="9765211" y="4739729"/>
              <a:ext cx="346518" cy="36891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Box 83">
              <a:extLst>
                <a:ext uri="{FF2B5EF4-FFF2-40B4-BE49-F238E27FC236}">
                  <a16:creationId xmlns:a16="http://schemas.microsoft.com/office/drawing/2014/main" id="{55319BF7-3383-2BA3-EFA5-3F69FAC817A0}"/>
                </a:ext>
              </a:extLst>
            </p:cNvPr>
            <p:cNvSpPr txBox="1"/>
            <p:nvPr/>
          </p:nvSpPr>
          <p:spPr>
            <a:xfrm>
              <a:off x="9729919" y="3988744"/>
              <a:ext cx="417102" cy="276999"/>
            </a:xfrm>
            <a:prstGeom prst="rect">
              <a:avLst/>
            </a:prstGeom>
            <a:noFill/>
          </p:spPr>
          <p:txBody>
            <a:bodyPr wrap="none" rtlCol="0">
              <a:spAutoFit/>
            </a:bodyPr>
            <a:lstStyle/>
            <a:p>
              <a:r>
                <a:rPr lang="en-US" sz="1200" b="1" i="1"/>
                <a:t>A-A</a:t>
              </a:r>
            </a:p>
          </p:txBody>
        </p:sp>
        <p:sp>
          <p:nvSpPr>
            <p:cNvPr id="85" name="TextBox 84">
              <a:extLst>
                <a:ext uri="{FF2B5EF4-FFF2-40B4-BE49-F238E27FC236}">
                  <a16:creationId xmlns:a16="http://schemas.microsoft.com/office/drawing/2014/main" id="{5059DCBA-154A-D1D0-5F6C-5F48C752C0CD}"/>
                </a:ext>
              </a:extLst>
            </p:cNvPr>
            <p:cNvSpPr txBox="1"/>
            <p:nvPr/>
          </p:nvSpPr>
          <p:spPr>
            <a:xfrm>
              <a:off x="9736331" y="5549801"/>
              <a:ext cx="404278" cy="276999"/>
            </a:xfrm>
            <a:prstGeom prst="rect">
              <a:avLst/>
            </a:prstGeom>
            <a:noFill/>
          </p:spPr>
          <p:txBody>
            <a:bodyPr wrap="none" rtlCol="0">
              <a:spAutoFit/>
            </a:bodyPr>
            <a:lstStyle/>
            <a:p>
              <a:r>
                <a:rPr lang="en-US" sz="1200" b="1" i="1"/>
                <a:t>B-B</a:t>
              </a:r>
            </a:p>
          </p:txBody>
        </p:sp>
      </p:grpSp>
      <p:pic>
        <p:nvPicPr>
          <p:cNvPr id="5" name="Graphic 4" descr="Signature outline">
            <a:extLst>
              <a:ext uri="{FF2B5EF4-FFF2-40B4-BE49-F238E27FC236}">
                <a16:creationId xmlns:a16="http://schemas.microsoft.com/office/drawing/2014/main" id="{C2BB6368-2AF3-02B8-BA2F-66D2D60D274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484732" y="124675"/>
            <a:ext cx="468000" cy="468000"/>
          </a:xfrm>
          <a:prstGeom prst="rect">
            <a:avLst/>
          </a:prstGeom>
        </p:spPr>
      </p:pic>
      <p:sp>
        <p:nvSpPr>
          <p:cNvPr id="16" name="TextBox 15">
            <a:extLst>
              <a:ext uri="{FF2B5EF4-FFF2-40B4-BE49-F238E27FC236}">
                <a16:creationId xmlns:a16="http://schemas.microsoft.com/office/drawing/2014/main" id="{876FE0AF-417B-7BA4-29C0-73561F4ADD66}"/>
              </a:ext>
            </a:extLst>
          </p:cNvPr>
          <p:cNvSpPr txBox="1"/>
          <p:nvPr/>
        </p:nvSpPr>
        <p:spPr>
          <a:xfrm>
            <a:off x="7493838" y="4252165"/>
            <a:ext cx="425617" cy="369332"/>
          </a:xfrm>
          <a:prstGeom prst="rect">
            <a:avLst/>
          </a:prstGeom>
          <a:noFill/>
        </p:spPr>
        <p:txBody>
          <a:bodyPr wrap="square">
            <a:spAutoFit/>
          </a:bodyPr>
          <a:lstStyle/>
          <a:p>
            <a:r>
              <a:rPr lang="en-US" sz="1800" b="0" i="1">
                <a:solidFill>
                  <a:srgbClr val="FF0000"/>
                </a:solidFill>
              </a:rPr>
              <a:t>F</a:t>
            </a:r>
            <a:r>
              <a:rPr lang="en-US" sz="1800" b="0" i="1" baseline="-25000">
                <a:solidFill>
                  <a:srgbClr val="FF0000"/>
                </a:solidFill>
              </a:rPr>
              <a:t>3</a:t>
            </a:r>
            <a:endParaRPr lang="en-US"/>
          </a:p>
        </p:txBody>
      </p:sp>
    </p:spTree>
    <p:extLst>
      <p:ext uri="{BB962C8B-B14F-4D97-AF65-F5344CB8AC3E}">
        <p14:creationId xmlns:p14="http://schemas.microsoft.com/office/powerpoint/2010/main" val="26725642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1FAA84-386A-D0A7-D367-895DE7C334AB}"/>
              </a:ext>
            </a:extLst>
          </p:cNvPr>
          <p:cNvSpPr>
            <a:spLocks noGrp="1"/>
          </p:cNvSpPr>
          <p:nvPr>
            <p:ph type="sldNum" sz="quarter" idx="11"/>
          </p:nvPr>
        </p:nvSpPr>
        <p:spPr/>
        <p:txBody>
          <a:bodyPr/>
          <a:lstStyle/>
          <a:p>
            <a:fld id="{F0D23093-2AB0-F74C-B865-1A12A15B650E}" type="slidenum">
              <a:rPr lang="en-US" smtClean="0"/>
              <a:pPr/>
              <a:t>31</a:t>
            </a:fld>
            <a:endParaRPr lang="en-US"/>
          </a:p>
        </p:txBody>
      </p:sp>
      <p:sp>
        <p:nvSpPr>
          <p:cNvPr id="3" name="Title 2">
            <a:extLst>
              <a:ext uri="{FF2B5EF4-FFF2-40B4-BE49-F238E27FC236}">
                <a16:creationId xmlns:a16="http://schemas.microsoft.com/office/drawing/2014/main" id="{F0B38200-6E5F-2A4B-5FE7-6CAEB9C7400E}"/>
              </a:ext>
            </a:extLst>
          </p:cNvPr>
          <p:cNvSpPr>
            <a:spLocks noGrp="1"/>
          </p:cNvSpPr>
          <p:nvPr>
            <p:ph type="title"/>
          </p:nvPr>
        </p:nvSpPr>
        <p:spPr/>
        <p:txBody>
          <a:bodyPr/>
          <a:lstStyle/>
          <a:p>
            <a:r>
              <a:rPr lang="en-US"/>
              <a:t>1D FEA – Exercise 1: Analytical Solution</a:t>
            </a: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43D98EB3-4474-5F9D-ED76-4129A22F9958}"/>
                  </a:ext>
                </a:extLst>
              </p:cNvPr>
              <p:cNvSpPr txBox="1"/>
              <p:nvPr/>
            </p:nvSpPr>
            <p:spPr>
              <a:xfrm>
                <a:off x="6999029" y="1325768"/>
                <a:ext cx="4877489" cy="1133515"/>
              </a:xfrm>
              <a:prstGeom prst="rect">
                <a:avLst/>
              </a:prstGeom>
              <a:noFill/>
              <a:ln w="38100">
                <a:no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b="1" i="1" smtClean="0">
                              <a:solidFill>
                                <a:schemeClr val="tx1"/>
                              </a:solidFill>
                              <a:latin typeface="Cambria Math" panose="02040503050406030204" pitchFamily="18" charset="0"/>
                            </a:rPr>
                          </m:ctrlPr>
                        </m:sSubPr>
                        <m:e>
                          <m:r>
                            <a:rPr lang="en-US" sz="1600" b="1" i="1" smtClean="0">
                              <a:solidFill>
                                <a:schemeClr val="tx1"/>
                              </a:solidFill>
                              <a:latin typeface="Cambria Math" panose="02040503050406030204" pitchFamily="18" charset="0"/>
                            </a:rPr>
                            <m:t>𝒌</m:t>
                          </m:r>
                        </m:e>
                        <m:sub>
                          <m:r>
                            <a:rPr lang="en-US" sz="1600" b="1" i="1" smtClean="0">
                              <a:solidFill>
                                <a:schemeClr val="tx1"/>
                              </a:solidFill>
                              <a:latin typeface="Cambria Math" panose="02040503050406030204" pitchFamily="18" charset="0"/>
                            </a:rPr>
                            <m:t>𝟏</m:t>
                          </m:r>
                        </m:sub>
                      </m:sSub>
                      <m:r>
                        <a:rPr lang="en-US" sz="1600" b="0" i="0" smtClean="0">
                          <a:solidFill>
                            <a:schemeClr val="tx1"/>
                          </a:solidFill>
                          <a:latin typeface="Cambria Math" panose="02040503050406030204" pitchFamily="18" charset="0"/>
                        </a:rPr>
                        <m:t>   </m:t>
                      </m:r>
                      <m:r>
                        <a:rPr lang="en-US" sz="1600" b="0" i="0">
                          <a:solidFill>
                            <a:schemeClr val="tx1"/>
                          </a:solidFill>
                          <a:latin typeface="Cambria Math" panose="02040503050406030204" pitchFamily="18" charset="0"/>
                        </a:rPr>
                        <m:t>=</m:t>
                      </m:r>
                      <m:d>
                        <m:dPr>
                          <m:begChr m:val="["/>
                          <m:endChr m:val="]"/>
                          <m:ctrlPr>
                            <a:rPr lang="en-US" sz="1600" b="0" i="1">
                              <a:solidFill>
                                <a:schemeClr val="tx1"/>
                              </a:solidFill>
                              <a:latin typeface="Cambria Math" panose="02040503050406030204" pitchFamily="18" charset="0"/>
                            </a:rPr>
                          </m:ctrlPr>
                        </m:dPr>
                        <m:e>
                          <m:m>
                            <m:mPr>
                              <m:plcHide m:val="on"/>
                              <m:mcs>
                                <m:mc>
                                  <m:mcPr>
                                    <m:count m:val="2"/>
                                    <m:mcJc m:val="center"/>
                                  </m:mcPr>
                                </m:mc>
                              </m:mcs>
                              <m:ctrlPr>
                                <a:rPr lang="en-US" sz="1600" b="0" i="1">
                                  <a:solidFill>
                                    <a:schemeClr val="tx1"/>
                                  </a:solidFill>
                                  <a:latin typeface="Cambria Math" panose="02040503050406030204" pitchFamily="18" charset="0"/>
                                </a:rPr>
                              </m:ctrlPr>
                            </m:mPr>
                            <m:mr>
                              <m:e>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𝐸</m:t>
                                        </m:r>
                                      </m:e>
                                      <m:sub>
                                        <m:r>
                                          <a:rPr lang="en-US" sz="1600" i="1">
                                            <a:latin typeface="Cambria Math" panose="02040503050406030204" pitchFamily="18" charset="0"/>
                                          </a:rPr>
                                          <m:t>1</m:t>
                                        </m:r>
                                      </m:sub>
                                    </m:sSub>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1</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𝐿</m:t>
                                        </m:r>
                                      </m:e>
                                      <m:sub>
                                        <m:r>
                                          <a:rPr lang="en-US" sz="1600" i="1">
                                            <a:latin typeface="Cambria Math" panose="02040503050406030204" pitchFamily="18" charset="0"/>
                                          </a:rPr>
                                          <m:t>1</m:t>
                                        </m:r>
                                      </m:sub>
                                    </m:sSub>
                                  </m:den>
                                </m:f>
                              </m:e>
                              <m:e>
                                <m:r>
                                  <a:rPr lang="en-US" sz="1600" b="0" i="0">
                                    <a:solidFill>
                                      <a:schemeClr val="tx1"/>
                                    </a:solidFill>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𝐸</m:t>
                                        </m:r>
                                      </m:e>
                                      <m:sub>
                                        <m:r>
                                          <a:rPr lang="en-US" sz="1600" i="1">
                                            <a:latin typeface="Cambria Math" panose="02040503050406030204" pitchFamily="18" charset="0"/>
                                          </a:rPr>
                                          <m:t>1</m:t>
                                        </m:r>
                                      </m:sub>
                                    </m:sSub>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1</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𝐿</m:t>
                                        </m:r>
                                      </m:e>
                                      <m:sub>
                                        <m:r>
                                          <a:rPr lang="en-US" sz="1600" i="1">
                                            <a:latin typeface="Cambria Math" panose="02040503050406030204" pitchFamily="18" charset="0"/>
                                          </a:rPr>
                                          <m:t>1</m:t>
                                        </m:r>
                                      </m:sub>
                                    </m:sSub>
                                  </m:den>
                                </m:f>
                              </m:e>
                            </m:mr>
                            <m:mr>
                              <m:e>
                                <m:r>
                                  <a:rPr lang="en-US" sz="1600" b="0" i="0">
                                    <a:solidFill>
                                      <a:schemeClr val="tx1"/>
                                    </a:solidFill>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𝐸</m:t>
                                        </m:r>
                                      </m:e>
                                      <m:sub>
                                        <m:r>
                                          <a:rPr lang="en-US" sz="1600" i="1">
                                            <a:latin typeface="Cambria Math" panose="02040503050406030204" pitchFamily="18" charset="0"/>
                                          </a:rPr>
                                          <m:t>1</m:t>
                                        </m:r>
                                      </m:sub>
                                    </m:sSub>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1</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𝐿</m:t>
                                        </m:r>
                                      </m:e>
                                      <m:sub>
                                        <m:r>
                                          <a:rPr lang="en-US" sz="1600" i="1">
                                            <a:latin typeface="Cambria Math" panose="02040503050406030204" pitchFamily="18" charset="0"/>
                                          </a:rPr>
                                          <m:t>1</m:t>
                                        </m:r>
                                      </m:sub>
                                    </m:sSub>
                                  </m:den>
                                </m:f>
                              </m:e>
                              <m:e>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𝐸</m:t>
                                        </m:r>
                                      </m:e>
                                      <m:sub>
                                        <m:r>
                                          <a:rPr lang="en-US" sz="1600" i="1">
                                            <a:latin typeface="Cambria Math" panose="02040503050406030204" pitchFamily="18" charset="0"/>
                                          </a:rPr>
                                          <m:t>1</m:t>
                                        </m:r>
                                      </m:sub>
                                    </m:sSub>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1</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𝐿</m:t>
                                        </m:r>
                                      </m:e>
                                      <m:sub>
                                        <m:r>
                                          <a:rPr lang="en-US" sz="1600" i="1">
                                            <a:latin typeface="Cambria Math" panose="02040503050406030204" pitchFamily="18" charset="0"/>
                                          </a:rPr>
                                          <m:t>1</m:t>
                                        </m:r>
                                      </m:sub>
                                    </m:sSub>
                                  </m:den>
                                </m:f>
                              </m:e>
                            </m:mr>
                          </m:m>
                        </m:e>
                      </m:d>
                      <m:r>
                        <a:rPr lang="en-US" sz="1600" b="0" i="0" smtClean="0">
                          <a:solidFill>
                            <a:schemeClr val="tx1"/>
                          </a:solidFill>
                          <a:latin typeface="Cambria Math" panose="02040503050406030204" pitchFamily="18" charset="0"/>
                        </a:rPr>
                        <m:t>=</m:t>
                      </m:r>
                      <m:r>
                        <a:rPr lang="en-US" sz="1600" i="1">
                          <a:latin typeface="Cambria Math" panose="02040503050406030204" pitchFamily="18" charset="0"/>
                          <a:ea typeface="Cambria Math" panose="02040503050406030204" pitchFamily="18" charset="0"/>
                        </a:rPr>
                        <m:t>2</m:t>
                      </m:r>
                      <m:r>
                        <a:rPr lang="en-US" sz="1600" b="0" i="1" smtClean="0">
                          <a:latin typeface="Cambria Math" panose="02040503050406030204" pitchFamily="18" charset="0"/>
                          <a:ea typeface="Cambria Math" panose="02040503050406030204" pitchFamily="18" charset="0"/>
                        </a:rPr>
                        <m:t>5</m:t>
                      </m:r>
                      <m:r>
                        <a:rPr lang="en-US" sz="1600" i="1">
                          <a:latin typeface="Cambria Math" panose="02040503050406030204" pitchFamily="18" charset="0"/>
                          <a:ea typeface="Cambria Math" panose="02040503050406030204" pitchFamily="18" charset="0"/>
                        </a:rPr>
                        <m:t>×</m:t>
                      </m:r>
                      <m:sSup>
                        <m:sSupPr>
                          <m:ctrlPr>
                            <a:rPr lang="en-US" sz="1600" i="1">
                              <a:latin typeface="Cambria Math" panose="02040503050406030204" pitchFamily="18" charset="0"/>
                              <a:ea typeface="Cambria Math" panose="02040503050406030204" pitchFamily="18" charset="0"/>
                            </a:rPr>
                          </m:ctrlPr>
                        </m:sSupPr>
                        <m:e>
                          <m:r>
                            <a:rPr lang="en-US" sz="1600" i="1">
                              <a:latin typeface="Cambria Math" panose="02040503050406030204" pitchFamily="18" charset="0"/>
                              <a:ea typeface="Cambria Math" panose="02040503050406030204" pitchFamily="18" charset="0"/>
                            </a:rPr>
                            <m:t>10</m:t>
                          </m:r>
                        </m:e>
                        <m:sup>
                          <m:r>
                            <a:rPr lang="en-US" sz="1600" i="1">
                              <a:latin typeface="Cambria Math" panose="02040503050406030204" pitchFamily="18" charset="0"/>
                              <a:ea typeface="Cambria Math" panose="02040503050406030204" pitchFamily="18" charset="0"/>
                            </a:rPr>
                            <m:t>5</m:t>
                          </m:r>
                        </m:sup>
                      </m:sSup>
                      <m:r>
                        <a:rPr lang="en-US" sz="1600" b="0" i="1" smtClean="0">
                          <a:latin typeface="Cambria Math" panose="02040503050406030204" pitchFamily="18" charset="0"/>
                          <a:ea typeface="Cambria Math" panose="02040503050406030204" pitchFamily="18" charset="0"/>
                        </a:rPr>
                        <m:t>𝑁</m:t>
                      </m:r>
                      <m:r>
                        <a:rPr lang="en-US" sz="1600" b="0" i="1" smtClean="0">
                          <a:latin typeface="Cambria Math" panose="02040503050406030204" pitchFamily="18" charset="0"/>
                          <a:ea typeface="Cambria Math" panose="02040503050406030204" pitchFamily="18" charset="0"/>
                        </a:rPr>
                        <m:t>/</m:t>
                      </m:r>
                      <m:r>
                        <a:rPr lang="en-US" sz="1600" b="0" i="1" smtClean="0">
                          <a:latin typeface="Cambria Math" panose="02040503050406030204" pitchFamily="18" charset="0"/>
                          <a:ea typeface="Cambria Math" panose="02040503050406030204" pitchFamily="18" charset="0"/>
                        </a:rPr>
                        <m:t>𝑚𝑚</m:t>
                      </m:r>
                    </m:oMath>
                  </m:oMathPara>
                </a14:m>
                <a:endParaRPr lang="en-US" sz="1600">
                  <a:solidFill>
                    <a:schemeClr val="tx1"/>
                  </a:solidFill>
                </a:endParaRPr>
              </a:p>
            </p:txBody>
          </p:sp>
        </mc:Choice>
        <mc:Fallback xmlns="">
          <p:sp>
            <p:nvSpPr>
              <p:cNvPr id="19" name="TextBox 18">
                <a:extLst>
                  <a:ext uri="{FF2B5EF4-FFF2-40B4-BE49-F238E27FC236}">
                    <a16:creationId xmlns:a16="http://schemas.microsoft.com/office/drawing/2014/main" id="{43D98EB3-4474-5F9D-ED76-4129A22F9958}"/>
                  </a:ext>
                </a:extLst>
              </p:cNvPr>
              <p:cNvSpPr txBox="1">
                <a:spLocks noRot="1" noChangeAspect="1" noMove="1" noResize="1" noEditPoints="1" noAdjustHandles="1" noChangeArrowheads="1" noChangeShapeType="1" noTextEdit="1"/>
              </p:cNvSpPr>
              <p:nvPr/>
            </p:nvSpPr>
            <p:spPr>
              <a:xfrm>
                <a:off x="6999029" y="1325768"/>
                <a:ext cx="4877489" cy="1133515"/>
              </a:xfrm>
              <a:prstGeom prst="rect">
                <a:avLst/>
              </a:prstGeom>
              <a:blipFill>
                <a:blip r:embed="rId3"/>
                <a:stretch>
                  <a:fillRect/>
                </a:stretch>
              </a:blipFill>
              <a:ln w="381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980A2234-A03D-6954-5243-A00E564B133E}"/>
                  </a:ext>
                </a:extLst>
              </p:cNvPr>
              <p:cNvSpPr txBox="1"/>
              <p:nvPr/>
            </p:nvSpPr>
            <p:spPr>
              <a:xfrm>
                <a:off x="7341700" y="2444349"/>
                <a:ext cx="4189460" cy="1133515"/>
              </a:xfrm>
              <a:prstGeom prst="rect">
                <a:avLst/>
              </a:prstGeom>
              <a:noFill/>
              <a:ln w="38100">
                <a:no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b="1" i="1" smtClean="0">
                              <a:solidFill>
                                <a:schemeClr val="tx1"/>
                              </a:solidFill>
                              <a:latin typeface="Cambria Math" panose="02040503050406030204" pitchFamily="18" charset="0"/>
                            </a:rPr>
                          </m:ctrlPr>
                        </m:sSubPr>
                        <m:e>
                          <m:r>
                            <a:rPr lang="en-US" sz="1600" b="1" i="1" smtClean="0">
                              <a:solidFill>
                                <a:schemeClr val="tx1"/>
                              </a:solidFill>
                              <a:latin typeface="Cambria Math" panose="02040503050406030204" pitchFamily="18" charset="0"/>
                            </a:rPr>
                            <m:t>𝒌</m:t>
                          </m:r>
                        </m:e>
                        <m:sub>
                          <m:r>
                            <a:rPr lang="en-US" sz="1600" b="1" i="1" smtClean="0">
                              <a:solidFill>
                                <a:schemeClr val="tx1"/>
                              </a:solidFill>
                              <a:latin typeface="Cambria Math" panose="02040503050406030204" pitchFamily="18" charset="0"/>
                            </a:rPr>
                            <m:t>𝟐</m:t>
                          </m:r>
                        </m:sub>
                      </m:sSub>
                      <m:r>
                        <a:rPr lang="en-US" sz="1600" b="1" i="1" smtClean="0">
                          <a:solidFill>
                            <a:schemeClr val="tx1"/>
                          </a:solidFill>
                          <a:latin typeface="Cambria Math" panose="02040503050406030204" pitchFamily="18" charset="0"/>
                        </a:rPr>
                        <m:t>   </m:t>
                      </m:r>
                      <m:r>
                        <a:rPr lang="en-US" sz="1600" b="0" i="0">
                          <a:solidFill>
                            <a:schemeClr val="tx1"/>
                          </a:solidFill>
                          <a:latin typeface="Cambria Math" panose="02040503050406030204" pitchFamily="18" charset="0"/>
                        </a:rPr>
                        <m:t>=</m:t>
                      </m:r>
                      <m:d>
                        <m:dPr>
                          <m:begChr m:val="["/>
                          <m:endChr m:val="]"/>
                          <m:ctrlPr>
                            <a:rPr lang="en-US" sz="1600" b="0" i="1">
                              <a:solidFill>
                                <a:schemeClr val="tx1"/>
                              </a:solidFill>
                              <a:latin typeface="Cambria Math" panose="02040503050406030204" pitchFamily="18" charset="0"/>
                            </a:rPr>
                          </m:ctrlPr>
                        </m:dPr>
                        <m:e>
                          <m:m>
                            <m:mPr>
                              <m:plcHide m:val="on"/>
                              <m:mcs>
                                <m:mc>
                                  <m:mcPr>
                                    <m:count m:val="2"/>
                                    <m:mcJc m:val="center"/>
                                  </m:mcPr>
                                </m:mc>
                              </m:mcs>
                              <m:ctrlPr>
                                <a:rPr lang="en-US" sz="1600" b="0" i="1">
                                  <a:solidFill>
                                    <a:schemeClr val="tx1"/>
                                  </a:solidFill>
                                  <a:latin typeface="Cambria Math" panose="02040503050406030204" pitchFamily="18" charset="0"/>
                                </a:rPr>
                              </m:ctrlPr>
                            </m:mPr>
                            <m:mr>
                              <m:e>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𝐸</m:t>
                                        </m:r>
                                      </m:e>
                                      <m:sub>
                                        <m:r>
                                          <a:rPr lang="en-US" sz="1600" i="1">
                                            <a:latin typeface="Cambria Math" panose="02040503050406030204" pitchFamily="18" charset="0"/>
                                          </a:rPr>
                                          <m:t>2</m:t>
                                        </m:r>
                                      </m:sub>
                                    </m:sSub>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2</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𝐿</m:t>
                                        </m:r>
                                      </m:e>
                                      <m:sub>
                                        <m:r>
                                          <a:rPr lang="en-US" sz="1600" i="1">
                                            <a:latin typeface="Cambria Math" panose="02040503050406030204" pitchFamily="18" charset="0"/>
                                          </a:rPr>
                                          <m:t>2</m:t>
                                        </m:r>
                                      </m:sub>
                                    </m:sSub>
                                  </m:den>
                                </m:f>
                              </m:e>
                              <m:e>
                                <m:r>
                                  <a:rPr lang="en-US" sz="1600" b="1" i="0">
                                    <a:solidFill>
                                      <a:schemeClr val="tx1"/>
                                    </a:solidFill>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𝐸</m:t>
                                        </m:r>
                                      </m:e>
                                      <m:sub>
                                        <m:r>
                                          <a:rPr lang="en-US" sz="1600" i="1">
                                            <a:latin typeface="Cambria Math" panose="02040503050406030204" pitchFamily="18" charset="0"/>
                                          </a:rPr>
                                          <m:t>2</m:t>
                                        </m:r>
                                      </m:sub>
                                    </m:sSub>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2</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𝐿</m:t>
                                        </m:r>
                                      </m:e>
                                      <m:sub>
                                        <m:r>
                                          <a:rPr lang="en-US" sz="1600" i="1">
                                            <a:latin typeface="Cambria Math" panose="02040503050406030204" pitchFamily="18" charset="0"/>
                                          </a:rPr>
                                          <m:t>2</m:t>
                                        </m:r>
                                      </m:sub>
                                    </m:sSub>
                                  </m:den>
                                </m:f>
                              </m:e>
                            </m:mr>
                            <m:mr>
                              <m:e>
                                <m:r>
                                  <a:rPr lang="en-US" sz="1600" b="0" i="0">
                                    <a:solidFill>
                                      <a:schemeClr val="tx1"/>
                                    </a:solidFill>
                                    <a:latin typeface="Cambria Math" panose="02040503050406030204" pitchFamily="18" charset="0"/>
                                  </a:rPr>
                                  <m: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𝐸</m:t>
                                        </m:r>
                                      </m:e>
                                      <m:sub>
                                        <m:r>
                                          <a:rPr lang="en-US" sz="1600" i="1">
                                            <a:latin typeface="Cambria Math" panose="02040503050406030204" pitchFamily="18" charset="0"/>
                                          </a:rPr>
                                          <m:t>2</m:t>
                                        </m:r>
                                      </m:sub>
                                    </m:sSub>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2</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𝐿</m:t>
                                        </m:r>
                                      </m:e>
                                      <m:sub>
                                        <m:r>
                                          <a:rPr lang="en-US" sz="1600" i="1">
                                            <a:latin typeface="Cambria Math" panose="02040503050406030204" pitchFamily="18" charset="0"/>
                                          </a:rPr>
                                          <m:t>2</m:t>
                                        </m:r>
                                      </m:sub>
                                    </m:sSub>
                                  </m:den>
                                </m:f>
                              </m:e>
                              <m:e>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en-US" sz="1600" i="1">
                                            <a:latin typeface="Cambria Math" panose="02040503050406030204" pitchFamily="18" charset="0"/>
                                          </a:rPr>
                                          <m:t>𝐸</m:t>
                                        </m:r>
                                      </m:e>
                                      <m:sub>
                                        <m:r>
                                          <a:rPr lang="en-US" sz="1600" i="1">
                                            <a:latin typeface="Cambria Math" panose="02040503050406030204" pitchFamily="18" charset="0"/>
                                          </a:rPr>
                                          <m:t>2</m:t>
                                        </m:r>
                                      </m:sub>
                                    </m:sSub>
                                    <m:sSub>
                                      <m:sSubPr>
                                        <m:ctrlPr>
                                          <a:rPr lang="en-US" sz="1600" i="1">
                                            <a:latin typeface="Cambria Math" panose="02040503050406030204" pitchFamily="18" charset="0"/>
                                          </a:rPr>
                                        </m:ctrlPr>
                                      </m:sSubPr>
                                      <m:e>
                                        <m:r>
                                          <a:rPr lang="en-US" sz="1600" i="1">
                                            <a:latin typeface="Cambria Math" panose="02040503050406030204" pitchFamily="18" charset="0"/>
                                          </a:rPr>
                                          <m:t>𝐴</m:t>
                                        </m:r>
                                      </m:e>
                                      <m:sub>
                                        <m:r>
                                          <a:rPr lang="en-US" sz="1600" i="1">
                                            <a:latin typeface="Cambria Math" panose="02040503050406030204" pitchFamily="18" charset="0"/>
                                          </a:rPr>
                                          <m:t>2</m:t>
                                        </m:r>
                                      </m:sub>
                                    </m:sSub>
                                  </m:num>
                                  <m:den>
                                    <m:sSub>
                                      <m:sSubPr>
                                        <m:ctrlPr>
                                          <a:rPr lang="en-US" sz="1600" i="1">
                                            <a:latin typeface="Cambria Math" panose="02040503050406030204" pitchFamily="18" charset="0"/>
                                          </a:rPr>
                                        </m:ctrlPr>
                                      </m:sSubPr>
                                      <m:e>
                                        <m:r>
                                          <a:rPr lang="en-US" sz="1600" i="1">
                                            <a:latin typeface="Cambria Math" panose="02040503050406030204" pitchFamily="18" charset="0"/>
                                          </a:rPr>
                                          <m:t>𝐿</m:t>
                                        </m:r>
                                      </m:e>
                                      <m:sub>
                                        <m:r>
                                          <a:rPr lang="en-US" sz="1600" i="1">
                                            <a:latin typeface="Cambria Math" panose="02040503050406030204" pitchFamily="18" charset="0"/>
                                          </a:rPr>
                                          <m:t>2</m:t>
                                        </m:r>
                                      </m:sub>
                                    </m:sSub>
                                  </m:den>
                                </m:f>
                              </m:e>
                            </m:mr>
                          </m:m>
                        </m:e>
                      </m:d>
                      <m:r>
                        <a:rPr lang="en-US" sz="1600" b="0" i="1" smtClean="0">
                          <a:solidFill>
                            <a:schemeClr val="tx1"/>
                          </a:solidFill>
                          <a:latin typeface="Cambria Math" panose="02040503050406030204" pitchFamily="18" charset="0"/>
                        </a:rPr>
                        <m:t>=</m:t>
                      </m:r>
                      <m:r>
                        <a:rPr lang="en-US" sz="1600" i="1">
                          <a:latin typeface="Cambria Math" panose="02040503050406030204" pitchFamily="18" charset="0"/>
                          <a:ea typeface="Cambria Math" panose="02040503050406030204" pitchFamily="18" charset="0"/>
                        </a:rPr>
                        <m:t>6.6×</m:t>
                      </m:r>
                      <m:sSup>
                        <m:sSupPr>
                          <m:ctrlPr>
                            <a:rPr lang="en-US" sz="1600" i="1">
                              <a:latin typeface="Cambria Math" panose="02040503050406030204" pitchFamily="18" charset="0"/>
                              <a:ea typeface="Cambria Math" panose="02040503050406030204" pitchFamily="18" charset="0"/>
                            </a:rPr>
                          </m:ctrlPr>
                        </m:sSupPr>
                        <m:e>
                          <m:r>
                            <a:rPr lang="en-US" sz="1600" i="1">
                              <a:latin typeface="Cambria Math" panose="02040503050406030204" pitchFamily="18" charset="0"/>
                              <a:ea typeface="Cambria Math" panose="02040503050406030204" pitchFamily="18" charset="0"/>
                            </a:rPr>
                            <m:t>10</m:t>
                          </m:r>
                        </m:e>
                        <m:sup>
                          <m:r>
                            <a:rPr lang="en-US" sz="1600" i="1">
                              <a:latin typeface="Cambria Math" panose="02040503050406030204" pitchFamily="18" charset="0"/>
                              <a:ea typeface="Cambria Math" panose="02040503050406030204" pitchFamily="18" charset="0"/>
                            </a:rPr>
                            <m:t>5</m:t>
                          </m:r>
                        </m:sup>
                      </m:sSup>
                      <m:r>
                        <a:rPr lang="en-US" sz="1600" i="1">
                          <a:latin typeface="Cambria Math" panose="02040503050406030204" pitchFamily="18" charset="0"/>
                          <a:ea typeface="Cambria Math" panose="02040503050406030204" pitchFamily="18" charset="0"/>
                        </a:rPr>
                        <m:t>𝑁</m:t>
                      </m:r>
                      <m:r>
                        <a:rPr lang="en-US" sz="1600" i="1">
                          <a:latin typeface="Cambria Math" panose="02040503050406030204" pitchFamily="18" charset="0"/>
                          <a:ea typeface="Cambria Math" panose="02040503050406030204" pitchFamily="18" charset="0"/>
                        </a:rPr>
                        <m:t>/</m:t>
                      </m:r>
                      <m:r>
                        <a:rPr lang="en-US" sz="1600" i="1">
                          <a:latin typeface="Cambria Math" panose="02040503050406030204" pitchFamily="18" charset="0"/>
                          <a:ea typeface="Cambria Math" panose="02040503050406030204" pitchFamily="18" charset="0"/>
                        </a:rPr>
                        <m:t>𝑚𝑚</m:t>
                      </m:r>
                    </m:oMath>
                  </m:oMathPara>
                </a14:m>
                <a:endParaRPr lang="en-US" sz="1600" b="0" i="1">
                  <a:solidFill>
                    <a:schemeClr val="tx1"/>
                  </a:solidFill>
                  <a:latin typeface="Cambria Math" panose="02040503050406030204" pitchFamily="18" charset="0"/>
                </a:endParaRPr>
              </a:p>
            </p:txBody>
          </p:sp>
        </mc:Choice>
        <mc:Fallback xmlns="">
          <p:sp>
            <p:nvSpPr>
              <p:cNvPr id="20" name="TextBox 19">
                <a:extLst>
                  <a:ext uri="{FF2B5EF4-FFF2-40B4-BE49-F238E27FC236}">
                    <a16:creationId xmlns:a16="http://schemas.microsoft.com/office/drawing/2014/main" id="{980A2234-A03D-6954-5243-A00E564B133E}"/>
                  </a:ext>
                </a:extLst>
              </p:cNvPr>
              <p:cNvSpPr txBox="1">
                <a:spLocks noRot="1" noChangeAspect="1" noMove="1" noResize="1" noEditPoints="1" noAdjustHandles="1" noChangeArrowheads="1" noChangeShapeType="1" noTextEdit="1"/>
              </p:cNvSpPr>
              <p:nvPr/>
            </p:nvSpPr>
            <p:spPr>
              <a:xfrm>
                <a:off x="7341700" y="2444349"/>
                <a:ext cx="4189460" cy="1133515"/>
              </a:xfrm>
              <a:prstGeom prst="rect">
                <a:avLst/>
              </a:prstGeom>
              <a:blipFill>
                <a:blip r:embed="rId4"/>
                <a:stretch>
                  <a:fillRect/>
                </a:stretch>
              </a:blipFill>
              <a:ln w="38100">
                <a:noFill/>
              </a:ln>
            </p:spPr>
            <p:txBody>
              <a:bodyPr/>
              <a:lstStyle/>
              <a:p>
                <a:r>
                  <a:rPr lang="en-US">
                    <a:noFill/>
                  </a:rPr>
                  <a:t> </a:t>
                </a:r>
              </a:p>
            </p:txBody>
          </p:sp>
        </mc:Fallback>
      </mc:AlternateContent>
      <p:grpSp>
        <p:nvGrpSpPr>
          <p:cNvPr id="25" name="Group 24">
            <a:extLst>
              <a:ext uri="{FF2B5EF4-FFF2-40B4-BE49-F238E27FC236}">
                <a16:creationId xmlns:a16="http://schemas.microsoft.com/office/drawing/2014/main" id="{92F79B78-F029-4A33-43E1-AAF1DFED4A55}"/>
              </a:ext>
            </a:extLst>
          </p:cNvPr>
          <p:cNvGrpSpPr/>
          <p:nvPr/>
        </p:nvGrpSpPr>
        <p:grpSpPr>
          <a:xfrm>
            <a:off x="609601" y="2241834"/>
            <a:ext cx="4722890" cy="1450478"/>
            <a:chOff x="609601" y="1438262"/>
            <a:chExt cx="4722890" cy="1450478"/>
          </a:xfrm>
        </p:grpSpPr>
        <p:grpSp>
          <p:nvGrpSpPr>
            <p:cNvPr id="6" name="Group 5">
              <a:extLst>
                <a:ext uri="{FF2B5EF4-FFF2-40B4-BE49-F238E27FC236}">
                  <a16:creationId xmlns:a16="http://schemas.microsoft.com/office/drawing/2014/main" id="{830EB017-53A2-7711-03F2-E7D4ED2E00F6}"/>
                </a:ext>
              </a:extLst>
            </p:cNvPr>
            <p:cNvGrpSpPr/>
            <p:nvPr/>
          </p:nvGrpSpPr>
          <p:grpSpPr>
            <a:xfrm>
              <a:off x="609601" y="1438262"/>
              <a:ext cx="4722890" cy="1156447"/>
              <a:chOff x="1452282" y="3648635"/>
              <a:chExt cx="4722890" cy="1156447"/>
            </a:xfrm>
          </p:grpSpPr>
          <p:sp>
            <p:nvSpPr>
              <p:cNvPr id="13" name="Rectangle 12">
                <a:extLst>
                  <a:ext uri="{FF2B5EF4-FFF2-40B4-BE49-F238E27FC236}">
                    <a16:creationId xmlns:a16="http://schemas.microsoft.com/office/drawing/2014/main" id="{B7F5D5C2-9EB9-D210-8726-67C1B1B23F51}"/>
                  </a:ext>
                </a:extLst>
              </p:cNvPr>
              <p:cNvSpPr/>
              <p:nvPr/>
            </p:nvSpPr>
            <p:spPr>
              <a:xfrm>
                <a:off x="1452282" y="3648635"/>
                <a:ext cx="206189" cy="1156447"/>
              </a:xfrm>
              <a:prstGeom prst="rect">
                <a:avLst/>
              </a:prstGeom>
              <a:pattFill prst="wdDnDiag">
                <a:fgClr>
                  <a:schemeClr val="tx1"/>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2F4D126-E994-5E66-9C01-D43ADBFFCD49}"/>
                  </a:ext>
                </a:extLst>
              </p:cNvPr>
              <p:cNvSpPr/>
              <p:nvPr/>
            </p:nvSpPr>
            <p:spPr>
              <a:xfrm>
                <a:off x="1658471" y="3893800"/>
                <a:ext cx="2295525" cy="66611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DBB0CFF-587A-3AFA-0D00-D3B4D7CCCD44}"/>
                  </a:ext>
                </a:extLst>
              </p:cNvPr>
              <p:cNvSpPr/>
              <p:nvPr/>
            </p:nvSpPr>
            <p:spPr>
              <a:xfrm>
                <a:off x="3953996" y="4042400"/>
                <a:ext cx="1801345" cy="36891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a:extLst>
                  <a:ext uri="{FF2B5EF4-FFF2-40B4-BE49-F238E27FC236}">
                    <a16:creationId xmlns:a16="http://schemas.microsoft.com/office/drawing/2014/main" id="{53A09C67-5EEB-EA77-2863-EB8AAEDD4C10}"/>
                  </a:ext>
                </a:extLst>
              </p:cNvPr>
              <p:cNvCxnSpPr>
                <a:cxnSpLocks/>
                <a:stCxn id="15" idx="3"/>
              </p:cNvCxnSpPr>
              <p:nvPr/>
            </p:nvCxnSpPr>
            <p:spPr>
              <a:xfrm>
                <a:off x="5755341" y="4226858"/>
                <a:ext cx="419831" cy="0"/>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93A8A0A-E209-EB47-E3EA-D934D9CA871E}"/>
                  </a:ext>
                </a:extLst>
              </p:cNvPr>
              <p:cNvSpPr txBox="1"/>
              <p:nvPr/>
            </p:nvSpPr>
            <p:spPr>
              <a:xfrm>
                <a:off x="2386085" y="4041984"/>
                <a:ext cx="840295" cy="369332"/>
              </a:xfrm>
              <a:prstGeom prst="rect">
                <a:avLst/>
              </a:prstGeom>
              <a:noFill/>
            </p:spPr>
            <p:txBody>
              <a:bodyPr wrap="none" rtlCol="0">
                <a:spAutoFit/>
              </a:bodyPr>
              <a:lstStyle/>
              <a:p>
                <a:r>
                  <a:rPr lang="en-US" b="1" i="1"/>
                  <a:t>E</a:t>
                </a:r>
                <a:r>
                  <a:rPr lang="en-US" b="1" i="1" baseline="-25000"/>
                  <a:t>1 </a:t>
                </a:r>
                <a:r>
                  <a:rPr lang="en-US" b="1" i="1"/>
                  <a:t>A</a:t>
                </a:r>
                <a:r>
                  <a:rPr lang="en-US" b="1" i="1" baseline="-25000"/>
                  <a:t>1 </a:t>
                </a:r>
                <a:r>
                  <a:rPr lang="en-US" b="1" i="1"/>
                  <a:t>L</a:t>
                </a:r>
                <a:r>
                  <a:rPr lang="en-US" b="1" i="1" baseline="-25000"/>
                  <a:t>1</a:t>
                </a:r>
                <a:endParaRPr lang="en-US" b="1" i="1"/>
              </a:p>
            </p:txBody>
          </p:sp>
          <p:sp>
            <p:nvSpPr>
              <p:cNvPr id="18" name="TextBox 17">
                <a:extLst>
                  <a:ext uri="{FF2B5EF4-FFF2-40B4-BE49-F238E27FC236}">
                    <a16:creationId xmlns:a16="http://schemas.microsoft.com/office/drawing/2014/main" id="{9DE5ADF8-11DE-0F90-F0F8-65507FF587FB}"/>
                  </a:ext>
                </a:extLst>
              </p:cNvPr>
              <p:cNvSpPr txBox="1"/>
              <p:nvPr/>
            </p:nvSpPr>
            <p:spPr>
              <a:xfrm>
                <a:off x="4434521" y="4041984"/>
                <a:ext cx="840295" cy="369332"/>
              </a:xfrm>
              <a:prstGeom prst="rect">
                <a:avLst/>
              </a:prstGeom>
              <a:noFill/>
            </p:spPr>
            <p:txBody>
              <a:bodyPr wrap="none" rtlCol="0">
                <a:spAutoFit/>
              </a:bodyPr>
              <a:lstStyle/>
              <a:p>
                <a:r>
                  <a:rPr lang="en-US" b="1" i="1"/>
                  <a:t>E</a:t>
                </a:r>
                <a:r>
                  <a:rPr lang="en-US" b="1" i="1" baseline="-25000"/>
                  <a:t>2 </a:t>
                </a:r>
                <a:r>
                  <a:rPr lang="en-US" b="1" i="1"/>
                  <a:t>A</a:t>
                </a:r>
                <a:r>
                  <a:rPr lang="en-US" b="1" i="1" baseline="-25000"/>
                  <a:t>2 </a:t>
                </a:r>
                <a:r>
                  <a:rPr lang="en-US" b="1" i="1"/>
                  <a:t>L</a:t>
                </a:r>
                <a:r>
                  <a:rPr lang="en-US" b="1" i="1" baseline="-25000"/>
                  <a:t>2</a:t>
                </a:r>
                <a:endParaRPr lang="en-US" b="1" i="1"/>
              </a:p>
            </p:txBody>
          </p:sp>
        </p:grpSp>
        <p:sp>
          <p:nvSpPr>
            <p:cNvPr id="22" name="TextBox 21">
              <a:extLst>
                <a:ext uri="{FF2B5EF4-FFF2-40B4-BE49-F238E27FC236}">
                  <a16:creationId xmlns:a16="http://schemas.microsoft.com/office/drawing/2014/main" id="{632C0F3C-CD34-B83F-0DAB-59F89FF84224}"/>
                </a:ext>
              </a:extLst>
            </p:cNvPr>
            <p:cNvSpPr txBox="1"/>
            <p:nvPr/>
          </p:nvSpPr>
          <p:spPr>
            <a:xfrm>
              <a:off x="712695" y="2519408"/>
              <a:ext cx="411902" cy="369332"/>
            </a:xfrm>
            <a:prstGeom prst="rect">
              <a:avLst/>
            </a:prstGeom>
            <a:noFill/>
          </p:spPr>
          <p:txBody>
            <a:bodyPr wrap="square">
              <a:spAutoFit/>
            </a:bodyPr>
            <a:lstStyle/>
            <a:p>
              <a:r>
                <a:rPr lang="en-US" sz="1800" b="0">
                  <a:solidFill>
                    <a:schemeClr val="accent3"/>
                  </a:solidFill>
                </a:rPr>
                <a:t>1</a:t>
              </a:r>
              <a:endParaRPr lang="en-US">
                <a:solidFill>
                  <a:schemeClr val="accent3"/>
                </a:solidFill>
              </a:endParaRPr>
            </a:p>
          </p:txBody>
        </p:sp>
        <p:sp>
          <p:nvSpPr>
            <p:cNvPr id="23" name="TextBox 22">
              <a:extLst>
                <a:ext uri="{FF2B5EF4-FFF2-40B4-BE49-F238E27FC236}">
                  <a16:creationId xmlns:a16="http://schemas.microsoft.com/office/drawing/2014/main" id="{1DE1F41E-53E8-AA09-5BCF-F59895DED38C}"/>
                </a:ext>
              </a:extLst>
            </p:cNvPr>
            <p:cNvSpPr txBox="1"/>
            <p:nvPr/>
          </p:nvSpPr>
          <p:spPr>
            <a:xfrm>
              <a:off x="2905364" y="2519408"/>
              <a:ext cx="411902" cy="369332"/>
            </a:xfrm>
            <a:prstGeom prst="rect">
              <a:avLst/>
            </a:prstGeom>
            <a:noFill/>
          </p:spPr>
          <p:txBody>
            <a:bodyPr wrap="square">
              <a:spAutoFit/>
            </a:bodyPr>
            <a:lstStyle/>
            <a:p>
              <a:r>
                <a:rPr lang="en-US" sz="1800" b="0">
                  <a:solidFill>
                    <a:schemeClr val="accent3"/>
                  </a:solidFill>
                </a:rPr>
                <a:t>2</a:t>
              </a:r>
              <a:endParaRPr lang="en-US">
                <a:solidFill>
                  <a:schemeClr val="accent3"/>
                </a:solidFill>
              </a:endParaRPr>
            </a:p>
          </p:txBody>
        </p:sp>
        <p:sp>
          <p:nvSpPr>
            <p:cNvPr id="24" name="TextBox 23">
              <a:extLst>
                <a:ext uri="{FF2B5EF4-FFF2-40B4-BE49-F238E27FC236}">
                  <a16:creationId xmlns:a16="http://schemas.microsoft.com/office/drawing/2014/main" id="{8175058B-DDF1-1CBC-FCEA-F3FD65BE0FB9}"/>
                </a:ext>
              </a:extLst>
            </p:cNvPr>
            <p:cNvSpPr txBox="1"/>
            <p:nvPr/>
          </p:nvSpPr>
          <p:spPr>
            <a:xfrm>
              <a:off x="4779137" y="2519408"/>
              <a:ext cx="411902" cy="369332"/>
            </a:xfrm>
            <a:prstGeom prst="rect">
              <a:avLst/>
            </a:prstGeom>
            <a:noFill/>
          </p:spPr>
          <p:txBody>
            <a:bodyPr wrap="square">
              <a:spAutoFit/>
            </a:bodyPr>
            <a:lstStyle/>
            <a:p>
              <a:r>
                <a:rPr lang="en-US" sz="1800" b="0">
                  <a:solidFill>
                    <a:schemeClr val="accent3"/>
                  </a:solidFill>
                </a:rPr>
                <a:t>3</a:t>
              </a:r>
              <a:endParaRPr lang="en-US">
                <a:solidFill>
                  <a:schemeClr val="accent3"/>
                </a:solidFill>
              </a:endParaRPr>
            </a:p>
          </p:txBody>
        </p:sp>
      </p:grpSp>
      <p:grpSp>
        <p:nvGrpSpPr>
          <p:cNvPr id="27" name="Group 26">
            <a:extLst>
              <a:ext uri="{FF2B5EF4-FFF2-40B4-BE49-F238E27FC236}">
                <a16:creationId xmlns:a16="http://schemas.microsoft.com/office/drawing/2014/main" id="{A517B7E6-D847-9C18-0FA6-513A9825F48F}"/>
              </a:ext>
            </a:extLst>
          </p:cNvPr>
          <p:cNvGrpSpPr/>
          <p:nvPr/>
        </p:nvGrpSpPr>
        <p:grpSpPr>
          <a:xfrm>
            <a:off x="821205" y="3989454"/>
            <a:ext cx="2290110" cy="666116"/>
            <a:chOff x="1658471" y="3893800"/>
            <a:chExt cx="2290110" cy="666116"/>
          </a:xfrm>
        </p:grpSpPr>
        <p:sp>
          <p:nvSpPr>
            <p:cNvPr id="32" name="Rectangle 31">
              <a:extLst>
                <a:ext uri="{FF2B5EF4-FFF2-40B4-BE49-F238E27FC236}">
                  <a16:creationId xmlns:a16="http://schemas.microsoft.com/office/drawing/2014/main" id="{0C909D73-8D07-1275-08A5-DB4C5B0DD755}"/>
                </a:ext>
              </a:extLst>
            </p:cNvPr>
            <p:cNvSpPr/>
            <p:nvPr/>
          </p:nvSpPr>
          <p:spPr>
            <a:xfrm>
              <a:off x="1658471" y="3893800"/>
              <a:ext cx="2290110" cy="666116"/>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A7110B0A-0727-DE85-5B43-BB4EB05A7DF7}"/>
                </a:ext>
              </a:extLst>
            </p:cNvPr>
            <p:cNvSpPr txBox="1"/>
            <p:nvPr/>
          </p:nvSpPr>
          <p:spPr>
            <a:xfrm>
              <a:off x="2386085" y="4041984"/>
              <a:ext cx="840295" cy="369332"/>
            </a:xfrm>
            <a:prstGeom prst="rect">
              <a:avLst/>
            </a:prstGeom>
            <a:noFill/>
          </p:spPr>
          <p:txBody>
            <a:bodyPr wrap="none" rtlCol="0">
              <a:spAutoFit/>
            </a:bodyPr>
            <a:lstStyle/>
            <a:p>
              <a:r>
                <a:rPr lang="en-US" b="1" i="1"/>
                <a:t>E</a:t>
              </a:r>
              <a:r>
                <a:rPr lang="en-US" b="1" i="1" baseline="-25000"/>
                <a:t>1 </a:t>
              </a:r>
              <a:r>
                <a:rPr lang="en-US" b="1" i="1"/>
                <a:t>A</a:t>
              </a:r>
              <a:r>
                <a:rPr lang="en-US" b="1" i="1" baseline="-25000"/>
                <a:t>1 </a:t>
              </a:r>
              <a:r>
                <a:rPr lang="en-US" b="1" i="1"/>
                <a:t>L</a:t>
              </a:r>
              <a:r>
                <a:rPr lang="en-US" b="1" i="1" baseline="-25000"/>
                <a:t>1</a:t>
              </a:r>
              <a:endParaRPr lang="en-US" b="1" i="1"/>
            </a:p>
          </p:txBody>
        </p:sp>
      </p:grpSp>
      <p:sp>
        <p:nvSpPr>
          <p:cNvPr id="28" name="TextBox 27">
            <a:extLst>
              <a:ext uri="{FF2B5EF4-FFF2-40B4-BE49-F238E27FC236}">
                <a16:creationId xmlns:a16="http://schemas.microsoft.com/office/drawing/2014/main" id="{DAE34408-0497-44E6-2AE6-CC783F69664C}"/>
              </a:ext>
            </a:extLst>
          </p:cNvPr>
          <p:cNvSpPr txBox="1"/>
          <p:nvPr/>
        </p:nvSpPr>
        <p:spPr>
          <a:xfrm>
            <a:off x="718110" y="4653426"/>
            <a:ext cx="411902" cy="369332"/>
          </a:xfrm>
          <a:prstGeom prst="rect">
            <a:avLst/>
          </a:prstGeom>
          <a:noFill/>
        </p:spPr>
        <p:txBody>
          <a:bodyPr wrap="square">
            <a:spAutoFit/>
          </a:bodyPr>
          <a:lstStyle/>
          <a:p>
            <a:r>
              <a:rPr lang="en-US" sz="1800" b="0">
                <a:solidFill>
                  <a:schemeClr val="accent3"/>
                </a:solidFill>
              </a:rPr>
              <a:t>1</a:t>
            </a:r>
            <a:endParaRPr lang="en-US">
              <a:solidFill>
                <a:schemeClr val="accent3"/>
              </a:solidFill>
            </a:endParaRPr>
          </a:p>
        </p:txBody>
      </p:sp>
      <p:sp>
        <p:nvSpPr>
          <p:cNvPr id="29" name="TextBox 28">
            <a:extLst>
              <a:ext uri="{FF2B5EF4-FFF2-40B4-BE49-F238E27FC236}">
                <a16:creationId xmlns:a16="http://schemas.microsoft.com/office/drawing/2014/main" id="{3FEB4FA7-0FE9-2EE9-54DD-15683B882ECF}"/>
              </a:ext>
            </a:extLst>
          </p:cNvPr>
          <p:cNvSpPr txBox="1"/>
          <p:nvPr/>
        </p:nvSpPr>
        <p:spPr>
          <a:xfrm>
            <a:off x="2824681" y="4653426"/>
            <a:ext cx="498000" cy="369332"/>
          </a:xfrm>
          <a:prstGeom prst="rect">
            <a:avLst/>
          </a:prstGeom>
          <a:noFill/>
        </p:spPr>
        <p:txBody>
          <a:bodyPr wrap="square">
            <a:spAutoFit/>
          </a:bodyPr>
          <a:lstStyle/>
          <a:p>
            <a:r>
              <a:rPr lang="en-US" sz="1800" b="0">
                <a:solidFill>
                  <a:schemeClr val="accent3"/>
                </a:solidFill>
              </a:rPr>
              <a:t>2.1</a:t>
            </a:r>
            <a:endParaRPr lang="en-US">
              <a:solidFill>
                <a:schemeClr val="accent3"/>
              </a:solidFill>
            </a:endParaRPr>
          </a:p>
        </p:txBody>
      </p:sp>
      <p:sp>
        <p:nvSpPr>
          <p:cNvPr id="30" name="TextBox 29">
            <a:extLst>
              <a:ext uri="{FF2B5EF4-FFF2-40B4-BE49-F238E27FC236}">
                <a16:creationId xmlns:a16="http://schemas.microsoft.com/office/drawing/2014/main" id="{69B29276-4B24-A72A-5CBA-E3F7B4C4AF5A}"/>
              </a:ext>
            </a:extLst>
          </p:cNvPr>
          <p:cNvSpPr txBox="1"/>
          <p:nvPr/>
        </p:nvSpPr>
        <p:spPr>
          <a:xfrm>
            <a:off x="5626745" y="4653426"/>
            <a:ext cx="411902" cy="369332"/>
          </a:xfrm>
          <a:prstGeom prst="rect">
            <a:avLst/>
          </a:prstGeom>
          <a:noFill/>
        </p:spPr>
        <p:txBody>
          <a:bodyPr wrap="square">
            <a:spAutoFit/>
          </a:bodyPr>
          <a:lstStyle/>
          <a:p>
            <a:r>
              <a:rPr lang="en-US" sz="1800" b="0">
                <a:solidFill>
                  <a:schemeClr val="accent3"/>
                </a:solidFill>
              </a:rPr>
              <a:t>3</a:t>
            </a:r>
            <a:endParaRPr lang="en-US">
              <a:solidFill>
                <a:schemeClr val="accent3"/>
              </a:solidFill>
            </a:endParaRPr>
          </a:p>
        </p:txBody>
      </p:sp>
      <p:cxnSp>
        <p:nvCxnSpPr>
          <p:cNvPr id="40" name="Straight Arrow Connector 39">
            <a:extLst>
              <a:ext uri="{FF2B5EF4-FFF2-40B4-BE49-F238E27FC236}">
                <a16:creationId xmlns:a16="http://schemas.microsoft.com/office/drawing/2014/main" id="{5C1BDC1B-A5F5-4630-EE6D-5AF3FF52A6B3}"/>
              </a:ext>
            </a:extLst>
          </p:cNvPr>
          <p:cNvCxnSpPr>
            <a:cxnSpLocks/>
          </p:cNvCxnSpPr>
          <p:nvPr/>
        </p:nvCxnSpPr>
        <p:spPr>
          <a:xfrm>
            <a:off x="3111315" y="4330703"/>
            <a:ext cx="419831" cy="0"/>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8A1DA5E4-A0DE-C753-D929-441B6F1F1889}"/>
              </a:ext>
            </a:extLst>
          </p:cNvPr>
          <p:cNvCxnSpPr>
            <a:cxnSpLocks/>
          </p:cNvCxnSpPr>
          <p:nvPr/>
        </p:nvCxnSpPr>
        <p:spPr>
          <a:xfrm flipH="1">
            <a:off x="401374" y="4336034"/>
            <a:ext cx="419831" cy="0"/>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4327ECAA-07BE-F92F-4D8D-F963355E142F}"/>
              </a:ext>
            </a:extLst>
          </p:cNvPr>
          <p:cNvSpPr/>
          <p:nvPr/>
        </p:nvSpPr>
        <p:spPr>
          <a:xfrm>
            <a:off x="4011987" y="4146245"/>
            <a:ext cx="1801345" cy="36891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7" name="Straight Arrow Connector 46">
            <a:extLst>
              <a:ext uri="{FF2B5EF4-FFF2-40B4-BE49-F238E27FC236}">
                <a16:creationId xmlns:a16="http://schemas.microsoft.com/office/drawing/2014/main" id="{DF938E6F-B1E4-6E2B-0382-ABDE07A39244}"/>
              </a:ext>
            </a:extLst>
          </p:cNvPr>
          <p:cNvCxnSpPr>
            <a:cxnSpLocks/>
            <a:stCxn id="46" idx="3"/>
          </p:cNvCxnSpPr>
          <p:nvPr/>
        </p:nvCxnSpPr>
        <p:spPr>
          <a:xfrm>
            <a:off x="5813332" y="4330703"/>
            <a:ext cx="419831" cy="0"/>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BCD78211-72DA-4AD7-ED8E-3A8E6987F173}"/>
              </a:ext>
            </a:extLst>
          </p:cNvPr>
          <p:cNvSpPr txBox="1"/>
          <p:nvPr/>
        </p:nvSpPr>
        <p:spPr>
          <a:xfrm>
            <a:off x="4492512" y="4145829"/>
            <a:ext cx="840295" cy="369332"/>
          </a:xfrm>
          <a:prstGeom prst="rect">
            <a:avLst/>
          </a:prstGeom>
          <a:noFill/>
        </p:spPr>
        <p:txBody>
          <a:bodyPr wrap="none" rtlCol="0">
            <a:spAutoFit/>
          </a:bodyPr>
          <a:lstStyle/>
          <a:p>
            <a:r>
              <a:rPr lang="en-US" b="1" i="1"/>
              <a:t>E</a:t>
            </a:r>
            <a:r>
              <a:rPr lang="en-US" b="1" i="1" baseline="-25000"/>
              <a:t>2 </a:t>
            </a:r>
            <a:r>
              <a:rPr lang="en-US" b="1" i="1"/>
              <a:t>A</a:t>
            </a:r>
            <a:r>
              <a:rPr lang="en-US" b="1" i="1" baseline="-25000"/>
              <a:t>2 </a:t>
            </a:r>
            <a:r>
              <a:rPr lang="en-US" b="1" i="1"/>
              <a:t>L</a:t>
            </a:r>
            <a:r>
              <a:rPr lang="en-US" b="1" i="1" baseline="-25000"/>
              <a:t>2</a:t>
            </a:r>
            <a:endParaRPr lang="en-US" b="1" i="1"/>
          </a:p>
        </p:txBody>
      </p:sp>
      <p:cxnSp>
        <p:nvCxnSpPr>
          <p:cNvPr id="49" name="Straight Arrow Connector 48">
            <a:extLst>
              <a:ext uri="{FF2B5EF4-FFF2-40B4-BE49-F238E27FC236}">
                <a16:creationId xmlns:a16="http://schemas.microsoft.com/office/drawing/2014/main" id="{E10ACB96-8142-D147-4428-F9D7FE3CD0A5}"/>
              </a:ext>
            </a:extLst>
          </p:cNvPr>
          <p:cNvCxnSpPr>
            <a:cxnSpLocks/>
          </p:cNvCxnSpPr>
          <p:nvPr/>
        </p:nvCxnSpPr>
        <p:spPr>
          <a:xfrm flipH="1">
            <a:off x="3592156" y="4330495"/>
            <a:ext cx="419831" cy="0"/>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CE0D771A-A3F9-4318-4BBE-1CE42895484D}"/>
              </a:ext>
            </a:extLst>
          </p:cNvPr>
          <p:cNvSpPr txBox="1"/>
          <p:nvPr/>
        </p:nvSpPr>
        <p:spPr>
          <a:xfrm>
            <a:off x="3787662" y="4653426"/>
            <a:ext cx="498000" cy="369332"/>
          </a:xfrm>
          <a:prstGeom prst="rect">
            <a:avLst/>
          </a:prstGeom>
          <a:noFill/>
        </p:spPr>
        <p:txBody>
          <a:bodyPr wrap="square">
            <a:spAutoFit/>
          </a:bodyPr>
          <a:lstStyle/>
          <a:p>
            <a:r>
              <a:rPr lang="en-US" sz="1800" b="0">
                <a:solidFill>
                  <a:schemeClr val="accent3"/>
                </a:solidFill>
              </a:rPr>
              <a:t>2.2</a:t>
            </a:r>
            <a:endParaRPr lang="en-US">
              <a:solidFill>
                <a:schemeClr val="accent3"/>
              </a:solidFill>
            </a:endParaRPr>
          </a:p>
        </p:txBody>
      </p:sp>
      <p:sp>
        <p:nvSpPr>
          <p:cNvPr id="51" name="TextBox 50">
            <a:extLst>
              <a:ext uri="{FF2B5EF4-FFF2-40B4-BE49-F238E27FC236}">
                <a16:creationId xmlns:a16="http://schemas.microsoft.com/office/drawing/2014/main" id="{78E69A71-D9B8-C256-D77A-9C476130080F}"/>
              </a:ext>
            </a:extLst>
          </p:cNvPr>
          <p:cNvSpPr txBox="1"/>
          <p:nvPr/>
        </p:nvSpPr>
        <p:spPr>
          <a:xfrm>
            <a:off x="5868240" y="3880400"/>
            <a:ext cx="425617" cy="369332"/>
          </a:xfrm>
          <a:prstGeom prst="rect">
            <a:avLst/>
          </a:prstGeom>
          <a:noFill/>
        </p:spPr>
        <p:txBody>
          <a:bodyPr wrap="square">
            <a:spAutoFit/>
          </a:bodyPr>
          <a:lstStyle/>
          <a:p>
            <a:r>
              <a:rPr lang="en-US" sz="1800" b="0" i="1">
                <a:solidFill>
                  <a:srgbClr val="FF0000"/>
                </a:solidFill>
              </a:rPr>
              <a:t>F</a:t>
            </a:r>
            <a:endParaRPr lang="en-US"/>
          </a:p>
        </p:txBody>
      </p:sp>
      <p:sp>
        <p:nvSpPr>
          <p:cNvPr id="52" name="TextBox 51">
            <a:extLst>
              <a:ext uri="{FF2B5EF4-FFF2-40B4-BE49-F238E27FC236}">
                <a16:creationId xmlns:a16="http://schemas.microsoft.com/office/drawing/2014/main" id="{72D84A83-2B16-8174-9335-FE979F203999}"/>
              </a:ext>
            </a:extLst>
          </p:cNvPr>
          <p:cNvSpPr txBox="1"/>
          <p:nvPr/>
        </p:nvSpPr>
        <p:spPr>
          <a:xfrm>
            <a:off x="4940114" y="2318345"/>
            <a:ext cx="425617" cy="369332"/>
          </a:xfrm>
          <a:prstGeom prst="rect">
            <a:avLst/>
          </a:prstGeom>
          <a:noFill/>
        </p:spPr>
        <p:txBody>
          <a:bodyPr wrap="square">
            <a:spAutoFit/>
          </a:bodyPr>
          <a:lstStyle/>
          <a:p>
            <a:r>
              <a:rPr lang="en-US" sz="1800" b="0" i="1">
                <a:solidFill>
                  <a:srgbClr val="FF0000"/>
                </a:solidFill>
              </a:rPr>
              <a:t>F</a:t>
            </a:r>
            <a:endParaRPr lang="en-US"/>
          </a:p>
        </p:txBody>
      </p:sp>
      <p:sp>
        <p:nvSpPr>
          <p:cNvPr id="53" name="TextBox 52">
            <a:extLst>
              <a:ext uri="{FF2B5EF4-FFF2-40B4-BE49-F238E27FC236}">
                <a16:creationId xmlns:a16="http://schemas.microsoft.com/office/drawing/2014/main" id="{4C1864BF-2331-3A1D-AF34-3CCCB34D536D}"/>
              </a:ext>
            </a:extLst>
          </p:cNvPr>
          <p:cNvSpPr txBox="1"/>
          <p:nvPr/>
        </p:nvSpPr>
        <p:spPr>
          <a:xfrm>
            <a:off x="3654774" y="3880400"/>
            <a:ext cx="425617" cy="369332"/>
          </a:xfrm>
          <a:prstGeom prst="rect">
            <a:avLst/>
          </a:prstGeom>
          <a:noFill/>
        </p:spPr>
        <p:txBody>
          <a:bodyPr wrap="square">
            <a:spAutoFit/>
          </a:bodyPr>
          <a:lstStyle/>
          <a:p>
            <a:r>
              <a:rPr lang="en-US" sz="1800" b="0" i="1">
                <a:solidFill>
                  <a:srgbClr val="FF0000"/>
                </a:solidFill>
              </a:rPr>
              <a:t>-F</a:t>
            </a:r>
            <a:endParaRPr lang="en-US"/>
          </a:p>
        </p:txBody>
      </p:sp>
      <p:sp>
        <p:nvSpPr>
          <p:cNvPr id="54" name="TextBox 53">
            <a:extLst>
              <a:ext uri="{FF2B5EF4-FFF2-40B4-BE49-F238E27FC236}">
                <a16:creationId xmlns:a16="http://schemas.microsoft.com/office/drawing/2014/main" id="{9EA3D0A1-4511-042B-AC0B-980C63EFC966}"/>
              </a:ext>
            </a:extLst>
          </p:cNvPr>
          <p:cNvSpPr txBox="1"/>
          <p:nvPr/>
        </p:nvSpPr>
        <p:spPr>
          <a:xfrm>
            <a:off x="277746" y="3880400"/>
            <a:ext cx="425617" cy="369332"/>
          </a:xfrm>
          <a:prstGeom prst="rect">
            <a:avLst/>
          </a:prstGeom>
          <a:noFill/>
        </p:spPr>
        <p:txBody>
          <a:bodyPr wrap="square">
            <a:spAutoFit/>
          </a:bodyPr>
          <a:lstStyle/>
          <a:p>
            <a:r>
              <a:rPr lang="en-US" sz="1800" b="0" i="1">
                <a:solidFill>
                  <a:srgbClr val="FF0000"/>
                </a:solidFill>
              </a:rPr>
              <a:t>-F</a:t>
            </a:r>
            <a:endParaRPr lang="en-US"/>
          </a:p>
        </p:txBody>
      </p:sp>
      <p:sp>
        <p:nvSpPr>
          <p:cNvPr id="55" name="TextBox 54">
            <a:extLst>
              <a:ext uri="{FF2B5EF4-FFF2-40B4-BE49-F238E27FC236}">
                <a16:creationId xmlns:a16="http://schemas.microsoft.com/office/drawing/2014/main" id="{8C7BDD5E-18E5-2103-A790-EBD952454182}"/>
              </a:ext>
            </a:extLst>
          </p:cNvPr>
          <p:cNvSpPr txBox="1"/>
          <p:nvPr/>
        </p:nvSpPr>
        <p:spPr>
          <a:xfrm>
            <a:off x="3163488" y="3868102"/>
            <a:ext cx="425617" cy="369332"/>
          </a:xfrm>
          <a:prstGeom prst="rect">
            <a:avLst/>
          </a:prstGeom>
          <a:noFill/>
        </p:spPr>
        <p:txBody>
          <a:bodyPr wrap="square">
            <a:spAutoFit/>
          </a:bodyPr>
          <a:lstStyle/>
          <a:p>
            <a:r>
              <a:rPr lang="en-US" sz="1800" b="0" i="1">
                <a:solidFill>
                  <a:srgbClr val="FF0000"/>
                </a:solidFill>
              </a:rPr>
              <a:t>F</a:t>
            </a:r>
            <a:endParaRPr lang="en-US"/>
          </a:p>
        </p:txBody>
      </p:sp>
      <p:sp>
        <p:nvSpPr>
          <p:cNvPr id="57" name="TextBox 56">
            <a:extLst>
              <a:ext uri="{FF2B5EF4-FFF2-40B4-BE49-F238E27FC236}">
                <a16:creationId xmlns:a16="http://schemas.microsoft.com/office/drawing/2014/main" id="{3C77ABA7-97FB-3F68-224D-F1C2E8B58578}"/>
              </a:ext>
            </a:extLst>
          </p:cNvPr>
          <p:cNvSpPr txBox="1"/>
          <p:nvPr/>
        </p:nvSpPr>
        <p:spPr>
          <a:xfrm>
            <a:off x="3163488" y="4921086"/>
            <a:ext cx="884024" cy="369332"/>
          </a:xfrm>
          <a:prstGeom prst="rect">
            <a:avLst/>
          </a:prstGeom>
          <a:noFill/>
        </p:spPr>
        <p:txBody>
          <a:bodyPr wrap="square">
            <a:spAutoFit/>
          </a:bodyPr>
          <a:lstStyle/>
          <a:p>
            <a:r>
              <a:rPr lang="en-US" sz="1800" b="0" i="1">
                <a:solidFill>
                  <a:srgbClr val="FF0000"/>
                </a:solidFill>
              </a:rPr>
              <a:t>F</a:t>
            </a:r>
            <a:r>
              <a:rPr lang="en-US" sz="1800" b="0" i="1" baseline="-25000">
                <a:solidFill>
                  <a:srgbClr val="FF0000"/>
                </a:solidFill>
              </a:rPr>
              <a:t>2 </a:t>
            </a:r>
            <a:r>
              <a:rPr lang="en-US" sz="1800" b="0" i="1">
                <a:solidFill>
                  <a:srgbClr val="FF0000"/>
                </a:solidFill>
              </a:rPr>
              <a:t>= 0 N</a:t>
            </a:r>
            <a:endParaRPr lang="en-US"/>
          </a:p>
        </p:txBody>
      </p:sp>
      <p:sp>
        <p:nvSpPr>
          <p:cNvPr id="58" name="TextBox 57">
            <a:extLst>
              <a:ext uri="{FF2B5EF4-FFF2-40B4-BE49-F238E27FC236}">
                <a16:creationId xmlns:a16="http://schemas.microsoft.com/office/drawing/2014/main" id="{190DE590-B8A6-D09B-E455-2AE399B2DE7B}"/>
              </a:ext>
            </a:extLst>
          </p:cNvPr>
          <p:cNvSpPr txBox="1"/>
          <p:nvPr/>
        </p:nvSpPr>
        <p:spPr>
          <a:xfrm>
            <a:off x="5813015" y="4921086"/>
            <a:ext cx="1121939" cy="369332"/>
          </a:xfrm>
          <a:prstGeom prst="rect">
            <a:avLst/>
          </a:prstGeom>
          <a:noFill/>
        </p:spPr>
        <p:txBody>
          <a:bodyPr wrap="square">
            <a:spAutoFit/>
          </a:bodyPr>
          <a:lstStyle/>
          <a:p>
            <a:r>
              <a:rPr lang="en-US" sz="1800" b="0" i="1">
                <a:solidFill>
                  <a:srgbClr val="FF0000"/>
                </a:solidFill>
              </a:rPr>
              <a:t>F</a:t>
            </a:r>
            <a:r>
              <a:rPr lang="en-US" sz="1800" b="0" i="1" baseline="-25000">
                <a:solidFill>
                  <a:srgbClr val="FF0000"/>
                </a:solidFill>
              </a:rPr>
              <a:t>3 </a:t>
            </a:r>
            <a:r>
              <a:rPr lang="en-US" sz="1800" b="0" i="1">
                <a:solidFill>
                  <a:srgbClr val="FF0000"/>
                </a:solidFill>
              </a:rPr>
              <a:t>= 10 N</a:t>
            </a:r>
            <a:endParaRPr lang="en-US"/>
          </a:p>
        </p:txBody>
      </p:sp>
      <p:sp>
        <p:nvSpPr>
          <p:cNvPr id="59" name="TextBox 58">
            <a:extLst>
              <a:ext uri="{FF2B5EF4-FFF2-40B4-BE49-F238E27FC236}">
                <a16:creationId xmlns:a16="http://schemas.microsoft.com/office/drawing/2014/main" id="{0C004211-6368-86DE-6379-6C5B11B803E6}"/>
              </a:ext>
            </a:extLst>
          </p:cNvPr>
          <p:cNvSpPr txBox="1"/>
          <p:nvPr/>
        </p:nvSpPr>
        <p:spPr>
          <a:xfrm>
            <a:off x="280574" y="4918971"/>
            <a:ext cx="1070431" cy="369332"/>
          </a:xfrm>
          <a:prstGeom prst="rect">
            <a:avLst/>
          </a:prstGeom>
          <a:noFill/>
        </p:spPr>
        <p:txBody>
          <a:bodyPr wrap="square">
            <a:spAutoFit/>
          </a:bodyPr>
          <a:lstStyle/>
          <a:p>
            <a:r>
              <a:rPr lang="en-US" sz="1800" b="0" i="1">
                <a:solidFill>
                  <a:srgbClr val="FF0000"/>
                </a:solidFill>
              </a:rPr>
              <a:t>F</a:t>
            </a:r>
            <a:r>
              <a:rPr lang="en-US" sz="1800" b="0" i="1" baseline="-25000">
                <a:solidFill>
                  <a:srgbClr val="FF0000"/>
                </a:solidFill>
              </a:rPr>
              <a:t>1 </a:t>
            </a:r>
            <a:r>
              <a:rPr lang="en-US" sz="1800" b="0" i="1">
                <a:solidFill>
                  <a:srgbClr val="FF0000"/>
                </a:solidFill>
              </a:rPr>
              <a:t>= -10 N</a:t>
            </a:r>
            <a:endParaRPr lang="en-US"/>
          </a:p>
        </p:txBody>
      </p:sp>
      <p:cxnSp>
        <p:nvCxnSpPr>
          <p:cNvPr id="66" name="Straight Connector 65">
            <a:extLst>
              <a:ext uri="{FF2B5EF4-FFF2-40B4-BE49-F238E27FC236}">
                <a16:creationId xmlns:a16="http://schemas.microsoft.com/office/drawing/2014/main" id="{179E8A4B-1FC4-4B0F-F0AC-67E136B104B8}"/>
              </a:ext>
            </a:extLst>
          </p:cNvPr>
          <p:cNvCxnSpPr>
            <a:cxnSpLocks/>
          </p:cNvCxnSpPr>
          <p:nvPr/>
        </p:nvCxnSpPr>
        <p:spPr>
          <a:xfrm>
            <a:off x="6934954" y="966161"/>
            <a:ext cx="0" cy="524259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7E47028F-CD69-0B5F-BED8-FFF5C991B8D3}"/>
                  </a:ext>
                </a:extLst>
              </p:cNvPr>
              <p:cNvSpPr txBox="1"/>
              <p:nvPr/>
            </p:nvSpPr>
            <p:spPr>
              <a:xfrm>
                <a:off x="7262729" y="4065321"/>
                <a:ext cx="4302883" cy="9766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i="1" smtClean="0">
                              <a:solidFill>
                                <a:schemeClr val="tx1"/>
                              </a:solidFill>
                              <a:latin typeface="Cambria Math" panose="02040503050406030204" pitchFamily="18" charset="0"/>
                            </a:rPr>
                          </m:ctrlPr>
                        </m:dPr>
                        <m:e>
                          <m:m>
                            <m:mPr>
                              <m:plcHide m:val="on"/>
                              <m:mcs>
                                <m:mc>
                                  <m:mcPr>
                                    <m:count m:val="3"/>
                                    <m:mcJc m:val="center"/>
                                  </m:mcPr>
                                </m:mc>
                              </m:mcs>
                              <m:ctrlPr>
                                <a:rPr lang="en-US" i="1">
                                  <a:solidFill>
                                    <a:schemeClr val="tx1"/>
                                  </a:solidFill>
                                  <a:latin typeface="Cambria Math" panose="02040503050406030204" pitchFamily="18" charset="0"/>
                                </a:rPr>
                              </m:ctrlPr>
                            </m:mPr>
                            <m:mr>
                              <m:e>
                                <m:r>
                                  <a:rPr lang="en-US" b="0" i="1" smtClean="0">
                                    <a:solidFill>
                                      <a:schemeClr val="tx1"/>
                                    </a:solidFill>
                                    <a:latin typeface="Cambria Math" panose="02040503050406030204" pitchFamily="18" charset="0"/>
                                  </a:rPr>
                                  <m:t>25</m:t>
                                </m:r>
                              </m:e>
                              <m:e>
                                <m:r>
                                  <a:rPr lang="en-US" i="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25</m:t>
                                </m:r>
                              </m:e>
                              <m:e>
                                <m:r>
                                  <a:rPr lang="en-US" i="0">
                                    <a:solidFill>
                                      <a:schemeClr val="tx1"/>
                                    </a:solidFill>
                                    <a:latin typeface="Cambria Math" panose="02040503050406030204" pitchFamily="18" charset="0"/>
                                  </a:rPr>
                                  <m:t>0</m:t>
                                </m:r>
                              </m:e>
                            </m:mr>
                            <m:mr>
                              <m:e>
                                <m:r>
                                  <a:rPr lang="en-US" i="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25</m:t>
                                </m:r>
                              </m:e>
                              <m:e>
                                <m:r>
                                  <a:rPr lang="en-US" i="1">
                                    <a:latin typeface="Cambria Math" panose="02040503050406030204" pitchFamily="18" charset="0"/>
                                  </a:rPr>
                                  <m:t>31.6</m:t>
                                </m:r>
                              </m:e>
                              <m:e>
                                <m:r>
                                  <a:rPr lang="en-US" i="0">
                                    <a:solidFill>
                                      <a:schemeClr val="tx1"/>
                                    </a:solidFill>
                                    <a:latin typeface="Cambria Math" panose="02040503050406030204" pitchFamily="18" charset="0"/>
                                  </a:rPr>
                                  <m:t>−</m:t>
                                </m:r>
                                <m:r>
                                  <a:rPr lang="en-US" i="1">
                                    <a:latin typeface="Cambria Math" panose="02040503050406030204" pitchFamily="18" charset="0"/>
                                  </a:rPr>
                                  <m:t>6.6</m:t>
                                </m:r>
                              </m:e>
                            </m:mr>
                            <m:mr>
                              <m:e>
                                <m:r>
                                  <a:rPr lang="en-US" i="0">
                                    <a:solidFill>
                                      <a:schemeClr val="tx1"/>
                                    </a:solidFill>
                                    <a:latin typeface="Cambria Math" panose="02040503050406030204" pitchFamily="18" charset="0"/>
                                  </a:rPr>
                                  <m:t>0</m:t>
                                </m:r>
                              </m:e>
                              <m:e>
                                <m:r>
                                  <a:rPr lang="en-US" i="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6.6</m:t>
                                </m:r>
                              </m:e>
                              <m:e>
                                <m:r>
                                  <a:rPr lang="en-US" i="1">
                                    <a:latin typeface="Cambria Math" panose="02040503050406030204" pitchFamily="18" charset="0"/>
                                  </a:rPr>
                                  <m:t>6.6</m:t>
                                </m:r>
                              </m:e>
                            </m:mr>
                          </m:m>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5</m:t>
                          </m:r>
                        </m:sup>
                      </m:sSup>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r>
                                <a:rPr lang="en-US" b="0" i="1" smtClean="0">
                                  <a:solidFill>
                                    <a:schemeClr val="tx1"/>
                                  </a:solidFill>
                                  <a:latin typeface="Cambria Math" panose="02040503050406030204" pitchFamily="18" charset="0"/>
                                </a:rPr>
                                <m:t>0</m:t>
                              </m:r>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0">
                                      <a:solidFill>
                                        <a:schemeClr val="tx1"/>
                                      </a:solidFill>
                                      <a:latin typeface="Cambria Math" panose="02040503050406030204" pitchFamily="18" charset="0"/>
                                    </a:rPr>
                                    <m:t>2</m:t>
                                  </m:r>
                                </m:sub>
                              </m:sSub>
                            </m:e>
                            <m:e>
                              <m:r>
                                <a:rPr lang="en-US" i="0">
                                  <a:solidFill>
                                    <a:schemeClr val="tx1"/>
                                  </a:solidFill>
                                  <a:latin typeface="Cambria Math" panose="02040503050406030204" pitchFamily="18" charset="0"/>
                                </a:rPr>
                                <m:t>&amp;</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𝑢</m:t>
                                  </m:r>
                                </m:e>
                                <m:sub>
                                  <m:r>
                                    <a:rPr lang="en-US" i="0">
                                      <a:solidFill>
                                        <a:schemeClr val="tx1"/>
                                      </a:solidFill>
                                      <a:latin typeface="Cambria Math" panose="02040503050406030204" pitchFamily="18" charset="0"/>
                                    </a:rPr>
                                    <m:t>3</m:t>
                                  </m:r>
                                </m:sub>
                              </m:sSub>
                            </m:e>
                          </m:eqArr>
                        </m:e>
                      </m:d>
                      <m:r>
                        <a:rPr lang="en-US" i="0">
                          <a:solidFill>
                            <a:schemeClr val="tx1"/>
                          </a:solidFill>
                          <a:latin typeface="Cambria Math" panose="02040503050406030204" pitchFamily="18" charset="0"/>
                        </a:rPr>
                        <m:t>=</m:t>
                      </m:r>
                      <m:d>
                        <m:dPr>
                          <m:begChr m:val="{"/>
                          <m:endChr m:val="}"/>
                          <m:ctrlPr>
                            <a:rPr lang="en-US" i="1">
                              <a:solidFill>
                                <a:schemeClr val="tx1"/>
                              </a:solidFill>
                              <a:latin typeface="Cambria Math" panose="02040503050406030204" pitchFamily="18" charset="0"/>
                            </a:rPr>
                          </m:ctrlPr>
                        </m:dPr>
                        <m:e>
                          <m:eqArr>
                            <m:eqArrPr>
                              <m:ctrlPr>
                                <a:rPr lang="en-US" i="1">
                                  <a:solidFill>
                                    <a:schemeClr val="tx1"/>
                                  </a:solidFill>
                                  <a:latin typeface="Cambria Math" panose="02040503050406030204" pitchFamily="18" charset="0"/>
                                </a:rPr>
                              </m:ctrlPr>
                            </m:eqArrPr>
                            <m:e>
                              <m:r>
                                <a:rPr lang="en-US" i="0">
                                  <a:solidFill>
                                    <a:schemeClr val="tx1"/>
                                  </a:solidFill>
                                  <a:latin typeface="Cambria Math" panose="02040503050406030204" pitchFamily="18" charset="0"/>
                                </a:rPr>
                                <m:t>&amp;</m:t>
                              </m:r>
                              <m:r>
                                <a:rPr lang="en-US" b="0" i="1" smtClean="0">
                                  <a:solidFill>
                                    <a:schemeClr val="tx1"/>
                                  </a:solidFill>
                                  <a:latin typeface="Cambria Math" panose="02040503050406030204" pitchFamily="18" charset="0"/>
                                </a:rPr>
                                <m:t>−10</m:t>
                              </m:r>
                            </m:e>
                            <m:e>
                              <m:r>
                                <a:rPr lang="en-US" i="0">
                                  <a:solidFill>
                                    <a:schemeClr val="tx1"/>
                                  </a:solidFill>
                                  <a:latin typeface="Cambria Math" panose="02040503050406030204" pitchFamily="18" charset="0"/>
                                </a:rPr>
                                <m:t>&amp;</m:t>
                              </m:r>
                              <m:r>
                                <a:rPr lang="en-US" b="0" i="1" smtClean="0">
                                  <a:solidFill>
                                    <a:schemeClr val="tx1"/>
                                  </a:solidFill>
                                  <a:latin typeface="Cambria Math" panose="02040503050406030204" pitchFamily="18" charset="0"/>
                                </a:rPr>
                                <m:t>0</m:t>
                              </m:r>
                            </m:e>
                            <m:e>
                              <m:r>
                                <a:rPr lang="en-US" i="0">
                                  <a:solidFill>
                                    <a:schemeClr val="tx1"/>
                                  </a:solidFill>
                                  <a:latin typeface="Cambria Math" panose="02040503050406030204" pitchFamily="18" charset="0"/>
                                </a:rPr>
                                <m:t>&amp;</m:t>
                              </m:r>
                              <m:r>
                                <a:rPr lang="en-US" b="0" i="1" smtClean="0">
                                  <a:solidFill>
                                    <a:schemeClr val="tx1"/>
                                  </a:solidFill>
                                  <a:latin typeface="Cambria Math" panose="02040503050406030204" pitchFamily="18" charset="0"/>
                                </a:rPr>
                                <m:t>10</m:t>
                              </m:r>
                            </m:e>
                          </m:eqArr>
                        </m:e>
                      </m:d>
                    </m:oMath>
                  </m:oMathPara>
                </a14:m>
                <a:endParaRPr lang="en-US" dirty="0">
                  <a:solidFill>
                    <a:schemeClr val="tx1"/>
                  </a:solidFill>
                </a:endParaRPr>
              </a:p>
            </p:txBody>
          </p:sp>
        </mc:Choice>
        <mc:Fallback xmlns="">
          <p:sp>
            <p:nvSpPr>
              <p:cNvPr id="67" name="TextBox 66">
                <a:extLst>
                  <a:ext uri="{FF2B5EF4-FFF2-40B4-BE49-F238E27FC236}">
                    <a16:creationId xmlns:a16="http://schemas.microsoft.com/office/drawing/2014/main" id="{7E47028F-CD69-0B5F-BED8-FFF5C991B8D3}"/>
                  </a:ext>
                </a:extLst>
              </p:cNvPr>
              <p:cNvSpPr txBox="1">
                <a:spLocks noRot="1" noChangeAspect="1" noMove="1" noResize="1" noEditPoints="1" noAdjustHandles="1" noChangeArrowheads="1" noChangeShapeType="1" noTextEdit="1"/>
              </p:cNvSpPr>
              <p:nvPr/>
            </p:nvSpPr>
            <p:spPr>
              <a:xfrm>
                <a:off x="7262729" y="4065321"/>
                <a:ext cx="4302883" cy="976614"/>
              </a:xfrm>
              <a:prstGeom prst="rect">
                <a:avLst/>
              </a:prstGeom>
              <a:blipFill>
                <a:blip r:embed="rId5"/>
                <a:stretch>
                  <a:fillRect/>
                </a:stretch>
              </a:blipFill>
            </p:spPr>
            <p:txBody>
              <a:bodyPr/>
              <a:lstStyle/>
              <a:p>
                <a:r>
                  <a:rPr lang="en-US">
                    <a:noFill/>
                  </a:rPr>
                  <a:t> </a:t>
                </a:r>
              </a:p>
            </p:txBody>
          </p:sp>
        </mc:Fallback>
      </mc:AlternateContent>
      <p:pic>
        <p:nvPicPr>
          <p:cNvPr id="68" name="Graphic 67" descr="Programmer male with solid fill">
            <a:extLst>
              <a:ext uri="{FF2B5EF4-FFF2-40B4-BE49-F238E27FC236}">
                <a16:creationId xmlns:a16="http://schemas.microsoft.com/office/drawing/2014/main" id="{9339A9A0-5B58-323A-3B89-2F59C923000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501986" y="103499"/>
            <a:ext cx="468000" cy="468000"/>
          </a:xfrm>
          <a:prstGeom prst="rect">
            <a:avLst/>
          </a:prstGeom>
        </p:spPr>
      </p:pic>
      <p:pic>
        <p:nvPicPr>
          <p:cNvPr id="69" name="Graphic 68" descr="Signature outline">
            <a:extLst>
              <a:ext uri="{FF2B5EF4-FFF2-40B4-BE49-F238E27FC236}">
                <a16:creationId xmlns:a16="http://schemas.microsoft.com/office/drawing/2014/main" id="{C84409A4-A5F7-AA96-99DC-307931EE7BC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982667" y="124675"/>
            <a:ext cx="468000" cy="468000"/>
          </a:xfrm>
          <a:prstGeom prst="rect">
            <a:avLst/>
          </a:prstGeom>
        </p:spPr>
      </p:pic>
      <mc:AlternateContent xmlns:mc="http://schemas.openxmlformats.org/markup-compatibility/2006" xmlns:a14="http://schemas.microsoft.com/office/drawing/2010/main">
        <mc:Choice Requires="a14">
          <p:sp>
            <p:nvSpPr>
              <p:cNvPr id="70" name="TextBox 69">
                <a:extLst>
                  <a:ext uri="{FF2B5EF4-FFF2-40B4-BE49-F238E27FC236}">
                    <a16:creationId xmlns:a16="http://schemas.microsoft.com/office/drawing/2014/main" id="{1DAFF0B4-9416-B434-7319-B634057C5B3B}"/>
                  </a:ext>
                </a:extLst>
              </p:cNvPr>
              <p:cNvSpPr txBox="1"/>
              <p:nvPr/>
            </p:nvSpPr>
            <p:spPr>
              <a:xfrm>
                <a:off x="8078481" y="5103417"/>
                <a:ext cx="2229906" cy="369332"/>
              </a:xfrm>
              <a:prstGeom prst="rect">
                <a:avLst/>
              </a:prstGeom>
              <a:noFill/>
            </p:spPr>
            <p:txBody>
              <a:bodyPr wrap="none" rtlCol="0">
                <a:spAutoFit/>
              </a:bodyPr>
              <a:lstStyle/>
              <a:p>
                <a14:m>
                  <m:oMath xmlns:m="http://schemas.openxmlformats.org/officeDocument/2006/math">
                    <m:r>
                      <a:rPr lang="en-US" i="1" u="sng" smtClean="0">
                        <a:latin typeface="Cambria Math" panose="02040503050406030204" pitchFamily="18" charset="0"/>
                        <a:ea typeface="Cambria Math" panose="02040503050406030204" pitchFamily="18" charset="0"/>
                      </a:rPr>
                      <m:t>⇒</m:t>
                    </m:r>
                    <m:sSub>
                      <m:sSubPr>
                        <m:ctrlPr>
                          <a:rPr lang="en-US" i="1" u="sng">
                            <a:latin typeface="Cambria Math" panose="02040503050406030204" pitchFamily="18" charset="0"/>
                          </a:rPr>
                        </m:ctrlPr>
                      </m:sSubPr>
                      <m:e>
                        <m:r>
                          <a:rPr lang="en-US" i="1" u="sng">
                            <a:latin typeface="Cambria Math" panose="02040503050406030204" pitchFamily="18" charset="0"/>
                          </a:rPr>
                          <m:t>𝑢</m:t>
                        </m:r>
                      </m:e>
                      <m:sub>
                        <m:r>
                          <a:rPr lang="en-US" u="sng">
                            <a:latin typeface="Cambria Math" panose="02040503050406030204" pitchFamily="18" charset="0"/>
                          </a:rPr>
                          <m:t>2</m:t>
                        </m:r>
                      </m:sub>
                    </m:sSub>
                  </m:oMath>
                </a14:m>
                <a:r>
                  <a:rPr lang="en-US" u="sng"/>
                  <a:t>= 4</a:t>
                </a:r>
                <a:r>
                  <a:rPr lang="en-US" u="sng">
                    <a:ea typeface="Cambria Math" panose="02040503050406030204" pitchFamily="18" charset="0"/>
                  </a:rPr>
                  <a:t> </a:t>
                </a:r>
                <a14:m>
                  <m:oMath xmlns:m="http://schemas.openxmlformats.org/officeDocument/2006/math">
                    <m:r>
                      <a:rPr lang="en-US" i="1" u="sng">
                        <a:latin typeface="Cambria Math" panose="02040503050406030204" pitchFamily="18" charset="0"/>
                        <a:ea typeface="Cambria Math" panose="02040503050406030204" pitchFamily="18" charset="0"/>
                      </a:rPr>
                      <m:t>×</m:t>
                    </m:r>
                    <m:sSup>
                      <m:sSupPr>
                        <m:ctrlPr>
                          <a:rPr lang="en-US" i="1" u="sng">
                            <a:latin typeface="Cambria Math" panose="02040503050406030204" pitchFamily="18" charset="0"/>
                            <a:ea typeface="Cambria Math" panose="02040503050406030204" pitchFamily="18" charset="0"/>
                          </a:rPr>
                        </m:ctrlPr>
                      </m:sSupPr>
                      <m:e>
                        <m:r>
                          <a:rPr lang="en-US" i="1" u="sng">
                            <a:latin typeface="Cambria Math" panose="02040503050406030204" pitchFamily="18" charset="0"/>
                            <a:ea typeface="Cambria Math" panose="02040503050406030204" pitchFamily="18" charset="0"/>
                          </a:rPr>
                          <m:t>10</m:t>
                        </m:r>
                      </m:e>
                      <m:sup>
                        <m:r>
                          <a:rPr lang="en-US" b="0" i="1" u="sng" smtClean="0">
                            <a:latin typeface="Cambria Math" panose="02040503050406030204" pitchFamily="18" charset="0"/>
                            <a:ea typeface="Cambria Math" panose="02040503050406030204" pitchFamily="18" charset="0"/>
                          </a:rPr>
                          <m:t>−6</m:t>
                        </m:r>
                      </m:sup>
                    </m:sSup>
                    <m:r>
                      <a:rPr lang="en-US" b="0" i="1" u="sng" smtClean="0">
                        <a:latin typeface="Cambria Math" panose="02040503050406030204" pitchFamily="18" charset="0"/>
                        <a:ea typeface="Cambria Math" panose="02040503050406030204" pitchFamily="18" charset="0"/>
                      </a:rPr>
                      <m:t> </m:t>
                    </m:r>
                    <m:r>
                      <a:rPr lang="en-US" b="0" i="1" u="sng" smtClean="0">
                        <a:latin typeface="Cambria Math" panose="02040503050406030204" pitchFamily="18" charset="0"/>
                        <a:ea typeface="Cambria Math" panose="02040503050406030204" pitchFamily="18" charset="0"/>
                      </a:rPr>
                      <m:t>𝑚𝑚</m:t>
                    </m:r>
                  </m:oMath>
                </a14:m>
                <a:endParaRPr lang="en-US" u="sng"/>
              </a:p>
            </p:txBody>
          </p:sp>
        </mc:Choice>
        <mc:Fallback xmlns="">
          <p:sp>
            <p:nvSpPr>
              <p:cNvPr id="70" name="TextBox 69">
                <a:extLst>
                  <a:ext uri="{FF2B5EF4-FFF2-40B4-BE49-F238E27FC236}">
                    <a16:creationId xmlns:a16="http://schemas.microsoft.com/office/drawing/2014/main" id="{1DAFF0B4-9416-B434-7319-B634057C5B3B}"/>
                  </a:ext>
                </a:extLst>
              </p:cNvPr>
              <p:cNvSpPr txBox="1">
                <a:spLocks noRot="1" noChangeAspect="1" noMove="1" noResize="1" noEditPoints="1" noAdjustHandles="1" noChangeArrowheads="1" noChangeShapeType="1" noTextEdit="1"/>
              </p:cNvSpPr>
              <p:nvPr/>
            </p:nvSpPr>
            <p:spPr>
              <a:xfrm>
                <a:off x="8078481" y="5103417"/>
                <a:ext cx="2229906" cy="369332"/>
              </a:xfrm>
              <a:prstGeom prst="rect">
                <a:avLst/>
              </a:prstGeom>
              <a:blipFill>
                <a:blip r:embed="rId10"/>
                <a:stretch>
                  <a:fillRect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TextBox 70">
                <a:extLst>
                  <a:ext uri="{FF2B5EF4-FFF2-40B4-BE49-F238E27FC236}">
                    <a16:creationId xmlns:a16="http://schemas.microsoft.com/office/drawing/2014/main" id="{AF86A2BD-E49C-EF27-56D5-34F0C7346A84}"/>
                  </a:ext>
                </a:extLst>
              </p:cNvPr>
              <p:cNvSpPr txBox="1"/>
              <p:nvPr/>
            </p:nvSpPr>
            <p:spPr>
              <a:xfrm>
                <a:off x="8085578" y="5533913"/>
                <a:ext cx="2347759" cy="369332"/>
              </a:xfrm>
              <a:prstGeom prst="rect">
                <a:avLst/>
              </a:prstGeom>
              <a:noFill/>
            </p:spPr>
            <p:txBody>
              <a:bodyPr wrap="none" rtlCol="0">
                <a:spAutoFit/>
              </a:bodyPr>
              <a:lstStyle/>
              <a:p>
                <a14:m>
                  <m:oMath xmlns:m="http://schemas.openxmlformats.org/officeDocument/2006/math">
                    <m:r>
                      <a:rPr lang="en-US" i="1" u="sng" smtClean="0">
                        <a:latin typeface="Cambria Math" panose="02040503050406030204" pitchFamily="18" charset="0"/>
                        <a:ea typeface="Cambria Math" panose="02040503050406030204" pitchFamily="18" charset="0"/>
                      </a:rPr>
                      <m:t>⇒</m:t>
                    </m:r>
                    <m:sSub>
                      <m:sSubPr>
                        <m:ctrlPr>
                          <a:rPr lang="en-US" i="1" u="sng">
                            <a:latin typeface="Cambria Math" panose="02040503050406030204" pitchFamily="18" charset="0"/>
                          </a:rPr>
                        </m:ctrlPr>
                      </m:sSubPr>
                      <m:e>
                        <m:r>
                          <a:rPr lang="en-US" i="1" u="sng">
                            <a:latin typeface="Cambria Math" panose="02040503050406030204" pitchFamily="18" charset="0"/>
                          </a:rPr>
                          <m:t>𝑢</m:t>
                        </m:r>
                      </m:e>
                      <m:sub>
                        <m:r>
                          <a:rPr lang="en-US" b="0" i="0" u="sng" smtClean="0">
                            <a:latin typeface="Cambria Math" panose="02040503050406030204" pitchFamily="18" charset="0"/>
                          </a:rPr>
                          <m:t>3</m:t>
                        </m:r>
                      </m:sub>
                    </m:sSub>
                  </m:oMath>
                </a14:m>
                <a:r>
                  <a:rPr lang="en-US" u="sng"/>
                  <a:t>= 1.9</a:t>
                </a:r>
                <a:r>
                  <a:rPr lang="en-US" u="sng">
                    <a:ea typeface="Cambria Math" panose="02040503050406030204" pitchFamily="18" charset="0"/>
                  </a:rPr>
                  <a:t> </a:t>
                </a:r>
                <a14:m>
                  <m:oMath xmlns:m="http://schemas.openxmlformats.org/officeDocument/2006/math">
                    <m:r>
                      <a:rPr lang="en-US" i="1" u="sng">
                        <a:latin typeface="Cambria Math" panose="02040503050406030204" pitchFamily="18" charset="0"/>
                        <a:ea typeface="Cambria Math" panose="02040503050406030204" pitchFamily="18" charset="0"/>
                      </a:rPr>
                      <m:t>×</m:t>
                    </m:r>
                    <m:sSup>
                      <m:sSupPr>
                        <m:ctrlPr>
                          <a:rPr lang="en-US" i="1" u="sng">
                            <a:latin typeface="Cambria Math" panose="02040503050406030204" pitchFamily="18" charset="0"/>
                            <a:ea typeface="Cambria Math" panose="02040503050406030204" pitchFamily="18" charset="0"/>
                          </a:rPr>
                        </m:ctrlPr>
                      </m:sSupPr>
                      <m:e>
                        <m:r>
                          <a:rPr lang="en-US" i="1" u="sng">
                            <a:latin typeface="Cambria Math" panose="02040503050406030204" pitchFamily="18" charset="0"/>
                            <a:ea typeface="Cambria Math" panose="02040503050406030204" pitchFamily="18" charset="0"/>
                          </a:rPr>
                          <m:t>10</m:t>
                        </m:r>
                      </m:e>
                      <m:sup>
                        <m:r>
                          <a:rPr lang="en-US" b="0" i="1" u="sng" smtClean="0">
                            <a:latin typeface="Cambria Math" panose="02040503050406030204" pitchFamily="18" charset="0"/>
                            <a:ea typeface="Cambria Math" panose="02040503050406030204" pitchFamily="18" charset="0"/>
                          </a:rPr>
                          <m:t>−5</m:t>
                        </m:r>
                      </m:sup>
                    </m:sSup>
                    <m:r>
                      <a:rPr lang="en-US" b="0" i="1" u="sng" smtClean="0">
                        <a:latin typeface="Cambria Math" panose="02040503050406030204" pitchFamily="18" charset="0"/>
                        <a:ea typeface="Cambria Math" panose="02040503050406030204" pitchFamily="18" charset="0"/>
                      </a:rPr>
                      <m:t> </m:t>
                    </m:r>
                    <m:r>
                      <a:rPr lang="en-US" b="0" i="1" u="sng" smtClean="0">
                        <a:latin typeface="Cambria Math" panose="02040503050406030204" pitchFamily="18" charset="0"/>
                        <a:ea typeface="Cambria Math" panose="02040503050406030204" pitchFamily="18" charset="0"/>
                      </a:rPr>
                      <m:t>𝑚𝑚</m:t>
                    </m:r>
                  </m:oMath>
                </a14:m>
                <a:endParaRPr lang="en-US" u="sng"/>
              </a:p>
            </p:txBody>
          </p:sp>
        </mc:Choice>
        <mc:Fallback xmlns="">
          <p:sp>
            <p:nvSpPr>
              <p:cNvPr id="71" name="TextBox 70">
                <a:extLst>
                  <a:ext uri="{FF2B5EF4-FFF2-40B4-BE49-F238E27FC236}">
                    <a16:creationId xmlns:a16="http://schemas.microsoft.com/office/drawing/2014/main" id="{AF86A2BD-E49C-EF27-56D5-34F0C7346A84}"/>
                  </a:ext>
                </a:extLst>
              </p:cNvPr>
              <p:cNvSpPr txBox="1">
                <a:spLocks noRot="1" noChangeAspect="1" noMove="1" noResize="1" noEditPoints="1" noAdjustHandles="1" noChangeArrowheads="1" noChangeShapeType="1" noTextEdit="1"/>
              </p:cNvSpPr>
              <p:nvPr/>
            </p:nvSpPr>
            <p:spPr>
              <a:xfrm>
                <a:off x="8085578" y="5533913"/>
                <a:ext cx="2347759" cy="369332"/>
              </a:xfrm>
              <a:prstGeom prst="rect">
                <a:avLst/>
              </a:prstGeom>
              <a:blipFill>
                <a:blip r:embed="rId11"/>
                <a:stretch>
                  <a:fillRect t="-8333" b="-28333"/>
                </a:stretch>
              </a:blipFill>
            </p:spPr>
            <p:txBody>
              <a:bodyPr/>
              <a:lstStyle/>
              <a:p>
                <a:r>
                  <a:rPr lang="en-US">
                    <a:noFill/>
                  </a:rPr>
                  <a:t> </a:t>
                </a:r>
              </a:p>
            </p:txBody>
          </p:sp>
        </mc:Fallback>
      </mc:AlternateContent>
      <p:sp>
        <p:nvSpPr>
          <p:cNvPr id="73" name="Oval 72">
            <a:extLst>
              <a:ext uri="{FF2B5EF4-FFF2-40B4-BE49-F238E27FC236}">
                <a16:creationId xmlns:a16="http://schemas.microsoft.com/office/drawing/2014/main" id="{01C7726C-3DCE-C9C2-7B05-DE1C49E36FD1}"/>
              </a:ext>
            </a:extLst>
          </p:cNvPr>
          <p:cNvSpPr>
            <a:spLocks noChangeAspect="1"/>
          </p:cNvSpPr>
          <p:nvPr/>
        </p:nvSpPr>
        <p:spPr>
          <a:xfrm>
            <a:off x="224873" y="1004099"/>
            <a:ext cx="252000" cy="25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1</a:t>
            </a:r>
          </a:p>
        </p:txBody>
      </p:sp>
      <p:sp>
        <p:nvSpPr>
          <p:cNvPr id="74" name="Oval 73">
            <a:extLst>
              <a:ext uri="{FF2B5EF4-FFF2-40B4-BE49-F238E27FC236}">
                <a16:creationId xmlns:a16="http://schemas.microsoft.com/office/drawing/2014/main" id="{7E075DBA-830E-A5BE-4EE4-31A1D711299C}"/>
              </a:ext>
            </a:extLst>
          </p:cNvPr>
          <p:cNvSpPr>
            <a:spLocks noChangeAspect="1"/>
          </p:cNvSpPr>
          <p:nvPr/>
        </p:nvSpPr>
        <p:spPr>
          <a:xfrm>
            <a:off x="7047104" y="1046865"/>
            <a:ext cx="252000" cy="25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2</a:t>
            </a:r>
          </a:p>
        </p:txBody>
      </p:sp>
      <p:sp>
        <p:nvSpPr>
          <p:cNvPr id="75" name="Oval 74">
            <a:extLst>
              <a:ext uri="{FF2B5EF4-FFF2-40B4-BE49-F238E27FC236}">
                <a16:creationId xmlns:a16="http://schemas.microsoft.com/office/drawing/2014/main" id="{642029FB-85B4-5427-86F1-146352E78D30}"/>
              </a:ext>
            </a:extLst>
          </p:cNvPr>
          <p:cNvSpPr>
            <a:spLocks noChangeAspect="1"/>
          </p:cNvSpPr>
          <p:nvPr/>
        </p:nvSpPr>
        <p:spPr>
          <a:xfrm>
            <a:off x="7047104" y="3675905"/>
            <a:ext cx="252000" cy="252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3</a:t>
            </a:r>
          </a:p>
        </p:txBody>
      </p:sp>
      <p:sp>
        <p:nvSpPr>
          <p:cNvPr id="79" name="TextBox 78">
            <a:extLst>
              <a:ext uri="{FF2B5EF4-FFF2-40B4-BE49-F238E27FC236}">
                <a16:creationId xmlns:a16="http://schemas.microsoft.com/office/drawing/2014/main" id="{DB4B3B32-2F9D-1C44-F6EE-D53326D03F9A}"/>
              </a:ext>
            </a:extLst>
          </p:cNvPr>
          <p:cNvSpPr txBox="1"/>
          <p:nvPr/>
        </p:nvSpPr>
        <p:spPr>
          <a:xfrm>
            <a:off x="546101" y="966161"/>
            <a:ext cx="6168736" cy="646331"/>
          </a:xfrm>
          <a:prstGeom prst="rect">
            <a:avLst/>
          </a:prstGeom>
          <a:noFill/>
        </p:spPr>
        <p:txBody>
          <a:bodyPr wrap="square" rtlCol="0">
            <a:spAutoFit/>
          </a:bodyPr>
          <a:lstStyle/>
          <a:p>
            <a:r>
              <a:rPr lang="en-US"/>
              <a:t>Consider the force equilibrium to determine the nodal forces, including the on at node 2 (assumed frictionless pin):</a:t>
            </a:r>
          </a:p>
        </p:txBody>
      </p:sp>
      <p:sp>
        <p:nvSpPr>
          <p:cNvPr id="80" name="TextBox 79">
            <a:extLst>
              <a:ext uri="{FF2B5EF4-FFF2-40B4-BE49-F238E27FC236}">
                <a16:creationId xmlns:a16="http://schemas.microsoft.com/office/drawing/2014/main" id="{1433ED26-D355-D359-34ED-F33AC23ED7F8}"/>
              </a:ext>
            </a:extLst>
          </p:cNvPr>
          <p:cNvSpPr txBox="1"/>
          <p:nvPr/>
        </p:nvSpPr>
        <p:spPr>
          <a:xfrm>
            <a:off x="7379756" y="1010124"/>
            <a:ext cx="4302883" cy="369332"/>
          </a:xfrm>
          <a:prstGeom prst="rect">
            <a:avLst/>
          </a:prstGeom>
          <a:noFill/>
        </p:spPr>
        <p:txBody>
          <a:bodyPr wrap="square" rtlCol="0">
            <a:spAutoFit/>
          </a:bodyPr>
          <a:lstStyle/>
          <a:p>
            <a:r>
              <a:rPr lang="en-US"/>
              <a:t>Determine the element stiffnesses </a:t>
            </a:r>
            <a:r>
              <a:rPr lang="en-US" b="1" i="1"/>
              <a:t>k</a:t>
            </a:r>
            <a:r>
              <a:rPr lang="en-US"/>
              <a:t>:</a:t>
            </a:r>
          </a:p>
        </p:txBody>
      </p:sp>
      <p:sp>
        <p:nvSpPr>
          <p:cNvPr id="81" name="TextBox 80">
            <a:extLst>
              <a:ext uri="{FF2B5EF4-FFF2-40B4-BE49-F238E27FC236}">
                <a16:creationId xmlns:a16="http://schemas.microsoft.com/office/drawing/2014/main" id="{316DE690-4D09-08A4-2288-BB92EB3D5861}"/>
              </a:ext>
            </a:extLst>
          </p:cNvPr>
          <p:cNvSpPr txBox="1"/>
          <p:nvPr/>
        </p:nvSpPr>
        <p:spPr>
          <a:xfrm>
            <a:off x="7379755" y="3617239"/>
            <a:ext cx="4302883" cy="369332"/>
          </a:xfrm>
          <a:prstGeom prst="rect">
            <a:avLst/>
          </a:prstGeom>
          <a:noFill/>
        </p:spPr>
        <p:txBody>
          <a:bodyPr wrap="square" rtlCol="0">
            <a:spAutoFit/>
          </a:bodyPr>
          <a:lstStyle/>
          <a:p>
            <a:r>
              <a:rPr lang="en-US"/>
              <a:t>Determine nodal displacements </a:t>
            </a:r>
            <a:r>
              <a:rPr lang="en-US" b="1" i="1"/>
              <a:t>u</a:t>
            </a:r>
            <a:r>
              <a:rPr lang="en-US"/>
              <a:t>:</a:t>
            </a:r>
          </a:p>
        </p:txBody>
      </p:sp>
      <p:sp>
        <p:nvSpPr>
          <p:cNvPr id="4" name="Rectangle 3">
            <a:extLst>
              <a:ext uri="{FF2B5EF4-FFF2-40B4-BE49-F238E27FC236}">
                <a16:creationId xmlns:a16="http://schemas.microsoft.com/office/drawing/2014/main" id="{BFE23F22-876D-AD86-2A15-B99CC6BF9462}"/>
              </a:ext>
            </a:extLst>
          </p:cNvPr>
          <p:cNvSpPr/>
          <p:nvPr/>
        </p:nvSpPr>
        <p:spPr>
          <a:xfrm>
            <a:off x="7379756" y="1346944"/>
            <a:ext cx="4151404" cy="1093865"/>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290B65A-CFFD-DD6C-249B-8B3A5C927C3F}"/>
              </a:ext>
            </a:extLst>
          </p:cNvPr>
          <p:cNvSpPr/>
          <p:nvPr/>
        </p:nvSpPr>
        <p:spPr>
          <a:xfrm>
            <a:off x="7388025" y="2480184"/>
            <a:ext cx="4151404" cy="1093865"/>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5AD9D57A-69F4-5A4C-6DFE-FE10BBB99B02}"/>
              </a:ext>
            </a:extLst>
          </p:cNvPr>
          <p:cNvGrpSpPr/>
          <p:nvPr/>
        </p:nvGrpSpPr>
        <p:grpSpPr>
          <a:xfrm>
            <a:off x="408616" y="5949096"/>
            <a:ext cx="4504043" cy="417100"/>
            <a:chOff x="7643860" y="-46841"/>
            <a:chExt cx="4504043" cy="417100"/>
          </a:xfrm>
        </p:grpSpPr>
        <p:sp>
          <p:nvSpPr>
            <p:cNvPr id="12" name="TextBox 11">
              <a:extLst>
                <a:ext uri="{FF2B5EF4-FFF2-40B4-BE49-F238E27FC236}">
                  <a16:creationId xmlns:a16="http://schemas.microsoft.com/office/drawing/2014/main" id="{DC437E18-8A58-8023-4097-E074BDB213F3}"/>
                </a:ext>
              </a:extLst>
            </p:cNvPr>
            <p:cNvSpPr txBox="1"/>
            <p:nvPr/>
          </p:nvSpPr>
          <p:spPr>
            <a:xfrm>
              <a:off x="7937682" y="-46841"/>
              <a:ext cx="4210221" cy="368434"/>
            </a:xfrm>
            <a:prstGeom prst="rect">
              <a:avLst/>
            </a:prstGeom>
            <a:noFill/>
          </p:spPr>
          <p:txBody>
            <a:bodyPr wrap="square">
              <a:spAutoFit/>
            </a:bodyPr>
            <a:lstStyle/>
            <a:p>
              <a:pPr algn="ctr">
                <a:lnSpc>
                  <a:spcPct val="170000"/>
                </a:lnSpc>
              </a:pPr>
              <a:r>
                <a:rPr lang="en-US" sz="1200">
                  <a:solidFill>
                    <a:schemeClr val="accent3"/>
                  </a:solidFill>
                  <a:hlinkClick r:id="rId12">
                    <a:extLst>
                      <a:ext uri="{A12FA001-AC4F-418D-AE19-62706E023703}">
                        <ahyp:hlinkClr xmlns:ahyp="http://schemas.microsoft.com/office/drawing/2018/hyperlinkcolor" val="tx"/>
                      </a:ext>
                    </a:extLst>
                  </a:hlinkClick>
                </a:rPr>
                <a:t>* Lecture Unit: Stresses and Strains with Ansys Discovery | Ansys</a:t>
              </a:r>
              <a:endParaRPr lang="en-DE" sz="1200">
                <a:solidFill>
                  <a:schemeClr val="accent3"/>
                </a:solidFill>
              </a:endParaRPr>
            </a:p>
          </p:txBody>
        </p:sp>
        <p:pic>
          <p:nvPicPr>
            <p:cNvPr id="21" name="Graphic 20" descr="Internet outline">
              <a:extLst>
                <a:ext uri="{FF2B5EF4-FFF2-40B4-BE49-F238E27FC236}">
                  <a16:creationId xmlns:a16="http://schemas.microsoft.com/office/drawing/2014/main" id="{9291541E-3DAD-EFE7-2674-DBA17FBCB7F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643860" y="1825"/>
              <a:ext cx="346026" cy="368434"/>
            </a:xfrm>
            <a:prstGeom prst="rect">
              <a:avLst/>
            </a:prstGeom>
          </p:spPr>
        </p:pic>
      </p:grpSp>
    </p:spTree>
    <p:extLst>
      <p:ext uri="{BB962C8B-B14F-4D97-AF65-F5344CB8AC3E}">
        <p14:creationId xmlns:p14="http://schemas.microsoft.com/office/powerpoint/2010/main" val="1928735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67" grpId="0"/>
      <p:bldP spid="70" grpId="0"/>
      <p:bldP spid="71" grpId="0"/>
      <p:bldP spid="74" grpId="0" animBg="1"/>
      <p:bldP spid="75" grpId="0" animBg="1"/>
      <p:bldP spid="80" grpId="0"/>
      <p:bldP spid="81" grpId="0"/>
      <p:bldP spid="4"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68694A-AF25-F641-8E3C-C5C8FA033C49}"/>
              </a:ext>
            </a:extLst>
          </p:cNvPr>
          <p:cNvSpPr>
            <a:spLocks noGrp="1"/>
          </p:cNvSpPr>
          <p:nvPr>
            <p:ph type="sldNum" sz="quarter" idx="11"/>
          </p:nvPr>
        </p:nvSpPr>
        <p:spPr/>
        <p:txBody>
          <a:bodyPr/>
          <a:lstStyle/>
          <a:p>
            <a:fld id="{F0D23093-2AB0-F74C-B865-1A12A15B650E}" type="slidenum">
              <a:rPr lang="en-US" smtClean="0"/>
              <a:pPr/>
              <a:t>32</a:t>
            </a:fld>
            <a:endParaRPr lang="en-US"/>
          </a:p>
        </p:txBody>
      </p:sp>
      <p:sp>
        <p:nvSpPr>
          <p:cNvPr id="3" name="Title 2">
            <a:extLst>
              <a:ext uri="{FF2B5EF4-FFF2-40B4-BE49-F238E27FC236}">
                <a16:creationId xmlns:a16="http://schemas.microsoft.com/office/drawing/2014/main" id="{020D32E1-0AFF-ECD7-E7D2-C737BC968E98}"/>
              </a:ext>
            </a:extLst>
          </p:cNvPr>
          <p:cNvSpPr>
            <a:spLocks noGrp="1"/>
          </p:cNvSpPr>
          <p:nvPr>
            <p:ph type="title"/>
          </p:nvPr>
        </p:nvSpPr>
        <p:spPr/>
        <p:txBody>
          <a:bodyPr/>
          <a:lstStyle/>
          <a:p>
            <a:r>
              <a:rPr lang="en-US"/>
              <a:t>1D FEA – Exercise 1: Numerical Procedure</a:t>
            </a:r>
            <a:endParaRPr lang="en-DE"/>
          </a:p>
        </p:txBody>
      </p:sp>
      <p:graphicFrame>
        <p:nvGraphicFramePr>
          <p:cNvPr id="6" name="Table 6">
            <a:extLst>
              <a:ext uri="{FF2B5EF4-FFF2-40B4-BE49-F238E27FC236}">
                <a16:creationId xmlns:a16="http://schemas.microsoft.com/office/drawing/2014/main" id="{7E4869CB-25FF-632F-6864-840AE12FF69A}"/>
              </a:ext>
            </a:extLst>
          </p:cNvPr>
          <p:cNvGraphicFramePr>
            <a:graphicFrameLocks noGrp="1"/>
          </p:cNvGraphicFramePr>
          <p:nvPr>
            <p:extLst>
              <p:ext uri="{D42A27DB-BD31-4B8C-83A1-F6EECF244321}">
                <p14:modId xmlns:p14="http://schemas.microsoft.com/office/powerpoint/2010/main" val="2944041436"/>
              </p:ext>
            </p:extLst>
          </p:nvPr>
        </p:nvGraphicFramePr>
        <p:xfrm>
          <a:off x="653123" y="906603"/>
          <a:ext cx="10929277" cy="5426103"/>
        </p:xfrm>
        <a:graphic>
          <a:graphicData uri="http://schemas.openxmlformats.org/drawingml/2006/table">
            <a:tbl>
              <a:tblPr firstRow="1" bandRow="1">
                <a:tableStyleId>{5940675A-B579-460E-94D1-54222C63F5DA}</a:tableStyleId>
              </a:tblPr>
              <a:tblGrid>
                <a:gridCol w="3055287">
                  <a:extLst>
                    <a:ext uri="{9D8B030D-6E8A-4147-A177-3AD203B41FA5}">
                      <a16:colId xmlns:a16="http://schemas.microsoft.com/office/drawing/2014/main" val="1799228274"/>
                    </a:ext>
                  </a:extLst>
                </a:gridCol>
                <a:gridCol w="5668109">
                  <a:extLst>
                    <a:ext uri="{9D8B030D-6E8A-4147-A177-3AD203B41FA5}">
                      <a16:colId xmlns:a16="http://schemas.microsoft.com/office/drawing/2014/main" val="2919042137"/>
                    </a:ext>
                  </a:extLst>
                </a:gridCol>
                <a:gridCol w="2205881">
                  <a:extLst>
                    <a:ext uri="{9D8B030D-6E8A-4147-A177-3AD203B41FA5}">
                      <a16:colId xmlns:a16="http://schemas.microsoft.com/office/drawing/2014/main" val="3526988019"/>
                    </a:ext>
                  </a:extLst>
                </a:gridCol>
              </a:tblGrid>
              <a:tr h="19296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1: </a:t>
                      </a:r>
                      <a:r>
                        <a:rPr lang="en-US"/>
                        <a:t>Create a Static Structural Analysis System in </a:t>
                      </a:r>
                      <a:r>
                        <a:rPr lang="en-US" b="1" i="1"/>
                        <a:t>Ansys Workbench </a:t>
                      </a:r>
                      <a:r>
                        <a:rPr lang="en-US"/>
                        <a:t>and import </a:t>
                      </a:r>
                      <a:r>
                        <a:rPr lang="en-US" i="1" err="1"/>
                        <a:t>SYS_BeamElements.scdoc</a:t>
                      </a:r>
                      <a:r>
                        <a:rPr lang="en-US" i="1"/>
                        <a:t> (A3). Then, </a:t>
                      </a:r>
                      <a:r>
                        <a:rPr lang="en-US"/>
                        <a:t>edit the </a:t>
                      </a:r>
                      <a:r>
                        <a:rPr lang="en-US" i="1"/>
                        <a:t>Engineering Data </a:t>
                      </a:r>
                      <a:r>
                        <a:rPr lang="en-US"/>
                        <a:t>(A2).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2: </a:t>
                      </a:r>
                      <a:r>
                        <a:rPr lang="en-US" b="0"/>
                        <a:t>Click on the </a:t>
                      </a:r>
                      <a:r>
                        <a:rPr lang="en-US" b="0" i="1"/>
                        <a:t>Engineering Data Sources </a:t>
                      </a:r>
                      <a:r>
                        <a:rPr lang="en-US" b="0"/>
                        <a:t>ribbon and select </a:t>
                      </a:r>
                      <a:r>
                        <a:rPr lang="en-US" b="0" i="1"/>
                        <a:t>General Materials</a:t>
                      </a:r>
                      <a:r>
                        <a:rPr lang="en-US" b="0"/>
                        <a:t> within the Data Source Table in column A. Scroll down in the </a:t>
                      </a:r>
                      <a:r>
                        <a:rPr lang="en-US" b="0" i="1"/>
                        <a:t>Outline of General Materials</a:t>
                      </a:r>
                      <a:r>
                        <a:rPr lang="en-US" b="0"/>
                        <a:t> table and add </a:t>
                      </a:r>
                      <a:r>
                        <a:rPr lang="en-US" b="0" i="1"/>
                        <a:t>Copper Alloy </a:t>
                      </a:r>
                      <a:r>
                        <a:rPr lang="en-US" b="0"/>
                        <a:t>to the engineering data by clicking the plus symbol in column B.</a:t>
                      </a:r>
                      <a:endParaRPr lang="en-DE" b="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3: </a:t>
                      </a:r>
                      <a:r>
                        <a:rPr lang="en-US"/>
                        <a:t>Edit the </a:t>
                      </a:r>
                      <a:r>
                        <a:rPr lang="en-US" i="1"/>
                        <a:t>Model</a:t>
                      </a:r>
                      <a:r>
                        <a:rPr lang="en-US"/>
                        <a:t> (A4) to open up </a:t>
                      </a:r>
                      <a:r>
                        <a:rPr lang="en-US" b="1"/>
                        <a:t>Ansys Mechanical</a:t>
                      </a:r>
                      <a:r>
                        <a:rPr lang="en-US"/>
                        <a:t>.</a:t>
                      </a:r>
                      <a:endParaRPr lang="en-DE"/>
                    </a:p>
                  </a:txBody>
                  <a:tcPr/>
                </a:tc>
                <a:extLst>
                  <a:ext uri="{0D108BD9-81ED-4DB2-BD59-A6C34878D82A}">
                    <a16:rowId xmlns:a16="http://schemas.microsoft.com/office/drawing/2014/main" val="2986092569"/>
                  </a:ext>
                </a:extLst>
              </a:tr>
              <a:tr h="3496482">
                <a:tc>
                  <a:txBody>
                    <a:bodyPr/>
                    <a:lstStyle/>
                    <a:p>
                      <a:endParaRPr lang="en-DE"/>
                    </a:p>
                  </a:txBody>
                  <a:tcPr/>
                </a:tc>
                <a:tc>
                  <a:txBody>
                    <a:bodyPr/>
                    <a:lstStyle/>
                    <a:p>
                      <a:endParaRPr lang="en-DE"/>
                    </a:p>
                  </a:txBody>
                  <a:tcPr/>
                </a:tc>
                <a:tc>
                  <a:txBody>
                    <a:bodyPr/>
                    <a:lstStyle/>
                    <a:p>
                      <a:endParaRPr lang="en-DE"/>
                    </a:p>
                  </a:txBody>
                  <a:tcPr/>
                </a:tc>
                <a:extLst>
                  <a:ext uri="{0D108BD9-81ED-4DB2-BD59-A6C34878D82A}">
                    <a16:rowId xmlns:a16="http://schemas.microsoft.com/office/drawing/2014/main" val="1918808087"/>
                  </a:ext>
                </a:extLst>
              </a:tr>
            </a:tbl>
          </a:graphicData>
        </a:graphic>
      </p:graphicFrame>
      <p:pic>
        <p:nvPicPr>
          <p:cNvPr id="17" name="Graphic 16" descr="Programmer male with solid fill">
            <a:extLst>
              <a:ext uri="{FF2B5EF4-FFF2-40B4-BE49-F238E27FC236}">
                <a16:creationId xmlns:a16="http://schemas.microsoft.com/office/drawing/2014/main" id="{108C937A-80B9-F3E4-DEF1-5D8493F572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01986" y="103499"/>
            <a:ext cx="468000" cy="468000"/>
          </a:xfrm>
          <a:prstGeom prst="rect">
            <a:avLst/>
          </a:prstGeom>
        </p:spPr>
      </p:pic>
      <p:pic>
        <p:nvPicPr>
          <p:cNvPr id="20" name="Graphic 19" descr="Computer outline">
            <a:extLst>
              <a:ext uri="{FF2B5EF4-FFF2-40B4-BE49-F238E27FC236}">
                <a16:creationId xmlns:a16="http://schemas.microsoft.com/office/drawing/2014/main" id="{FED92258-979A-053A-7CED-68B577C2407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09605" y="124675"/>
            <a:ext cx="468000" cy="468000"/>
          </a:xfrm>
          <a:prstGeom prst="rect">
            <a:avLst/>
          </a:prstGeom>
        </p:spPr>
      </p:pic>
      <p:pic>
        <p:nvPicPr>
          <p:cNvPr id="5" name="Picture 4">
            <a:extLst>
              <a:ext uri="{FF2B5EF4-FFF2-40B4-BE49-F238E27FC236}">
                <a16:creationId xmlns:a16="http://schemas.microsoft.com/office/drawing/2014/main" id="{0F1D4BCF-1D4A-3314-FDF6-EF1F6693B6B6}"/>
              </a:ext>
            </a:extLst>
          </p:cNvPr>
          <p:cNvPicPr>
            <a:picLocks noChangeAspect="1"/>
          </p:cNvPicPr>
          <p:nvPr/>
        </p:nvPicPr>
        <p:blipFill>
          <a:blip r:embed="rId7"/>
          <a:stretch>
            <a:fillRect/>
          </a:stretch>
        </p:blipFill>
        <p:spPr>
          <a:xfrm>
            <a:off x="9390933" y="3059118"/>
            <a:ext cx="2134974" cy="2780159"/>
          </a:xfrm>
          <a:prstGeom prst="rect">
            <a:avLst/>
          </a:prstGeom>
        </p:spPr>
      </p:pic>
      <p:pic>
        <p:nvPicPr>
          <p:cNvPr id="8" name="Picture 7">
            <a:extLst>
              <a:ext uri="{FF2B5EF4-FFF2-40B4-BE49-F238E27FC236}">
                <a16:creationId xmlns:a16="http://schemas.microsoft.com/office/drawing/2014/main" id="{E3DD56EA-C97C-F5E2-4278-CD9B38D1D996}"/>
              </a:ext>
            </a:extLst>
          </p:cNvPr>
          <p:cNvPicPr>
            <a:picLocks noChangeAspect="1"/>
          </p:cNvPicPr>
          <p:nvPr/>
        </p:nvPicPr>
        <p:blipFill rotWithShape="1">
          <a:blip r:embed="rId8"/>
          <a:srcRect b="25507"/>
          <a:stretch/>
        </p:blipFill>
        <p:spPr>
          <a:xfrm>
            <a:off x="1429891" y="4528413"/>
            <a:ext cx="2217810" cy="1700430"/>
          </a:xfrm>
          <a:prstGeom prst="rect">
            <a:avLst/>
          </a:prstGeom>
        </p:spPr>
      </p:pic>
      <p:pic>
        <p:nvPicPr>
          <p:cNvPr id="11" name="Picture 10">
            <a:extLst>
              <a:ext uri="{FF2B5EF4-FFF2-40B4-BE49-F238E27FC236}">
                <a16:creationId xmlns:a16="http://schemas.microsoft.com/office/drawing/2014/main" id="{D4DDE90C-BE06-6A57-3E34-1856121A8E9D}"/>
              </a:ext>
            </a:extLst>
          </p:cNvPr>
          <p:cNvPicPr>
            <a:picLocks noChangeAspect="1"/>
          </p:cNvPicPr>
          <p:nvPr/>
        </p:nvPicPr>
        <p:blipFill>
          <a:blip r:embed="rId9"/>
          <a:stretch>
            <a:fillRect/>
          </a:stretch>
        </p:blipFill>
        <p:spPr>
          <a:xfrm>
            <a:off x="3759928" y="2972410"/>
            <a:ext cx="5302748" cy="2193351"/>
          </a:xfrm>
          <a:prstGeom prst="rect">
            <a:avLst/>
          </a:prstGeom>
        </p:spPr>
      </p:pic>
      <p:sp>
        <p:nvSpPr>
          <p:cNvPr id="22" name="Rectangle 21">
            <a:extLst>
              <a:ext uri="{FF2B5EF4-FFF2-40B4-BE49-F238E27FC236}">
                <a16:creationId xmlns:a16="http://schemas.microsoft.com/office/drawing/2014/main" id="{F9698DD1-6A3E-C4D1-C869-5DCE84239156}"/>
              </a:ext>
            </a:extLst>
          </p:cNvPr>
          <p:cNvSpPr/>
          <p:nvPr/>
        </p:nvSpPr>
        <p:spPr>
          <a:xfrm>
            <a:off x="6860114" y="4466300"/>
            <a:ext cx="141138" cy="12422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5" name="Picture 14">
            <a:extLst>
              <a:ext uri="{FF2B5EF4-FFF2-40B4-BE49-F238E27FC236}">
                <a16:creationId xmlns:a16="http://schemas.microsoft.com/office/drawing/2014/main" id="{B3F2D1F4-3865-E40C-A5F8-72EC91BFDA21}"/>
              </a:ext>
            </a:extLst>
          </p:cNvPr>
          <p:cNvPicPr>
            <a:picLocks noChangeAspect="1"/>
          </p:cNvPicPr>
          <p:nvPr/>
        </p:nvPicPr>
        <p:blipFill>
          <a:blip r:embed="rId10"/>
          <a:stretch>
            <a:fillRect/>
          </a:stretch>
        </p:blipFill>
        <p:spPr>
          <a:xfrm>
            <a:off x="3833145" y="5284255"/>
            <a:ext cx="5276839" cy="929957"/>
          </a:xfrm>
          <a:prstGeom prst="rect">
            <a:avLst/>
          </a:prstGeom>
          <a:ln w="28575">
            <a:solidFill>
              <a:schemeClr val="accent5"/>
            </a:solidFill>
          </a:ln>
        </p:spPr>
      </p:pic>
      <p:cxnSp>
        <p:nvCxnSpPr>
          <p:cNvPr id="25" name="Connector: Elbow 24">
            <a:extLst>
              <a:ext uri="{FF2B5EF4-FFF2-40B4-BE49-F238E27FC236}">
                <a16:creationId xmlns:a16="http://schemas.microsoft.com/office/drawing/2014/main" id="{82E47717-6CB5-C8AE-A9BC-F328491EEB05}"/>
              </a:ext>
            </a:extLst>
          </p:cNvPr>
          <p:cNvCxnSpPr>
            <a:stCxn id="22" idx="2"/>
            <a:endCxn id="15" idx="0"/>
          </p:cNvCxnSpPr>
          <p:nvPr/>
        </p:nvCxnSpPr>
        <p:spPr>
          <a:xfrm rot="5400000">
            <a:off x="6354258" y="4707830"/>
            <a:ext cx="693732" cy="459118"/>
          </a:xfrm>
          <a:prstGeom prst="bentConnector3">
            <a:avLst/>
          </a:prstGeom>
          <a:ln w="254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64B5D834-0148-227F-A8E2-F7D2176D006A}"/>
              </a:ext>
            </a:extLst>
          </p:cNvPr>
          <p:cNvPicPr>
            <a:picLocks noChangeAspect="1"/>
          </p:cNvPicPr>
          <p:nvPr/>
        </p:nvPicPr>
        <p:blipFill rotWithShape="1">
          <a:blip r:embed="rId11"/>
          <a:srcRect b="38218"/>
          <a:stretch/>
        </p:blipFill>
        <p:spPr>
          <a:xfrm>
            <a:off x="687690" y="2838205"/>
            <a:ext cx="2275644" cy="1690207"/>
          </a:xfrm>
          <a:prstGeom prst="rect">
            <a:avLst/>
          </a:prstGeom>
        </p:spPr>
      </p:pic>
      <p:sp>
        <p:nvSpPr>
          <p:cNvPr id="19" name="Rectangle 18">
            <a:extLst>
              <a:ext uri="{FF2B5EF4-FFF2-40B4-BE49-F238E27FC236}">
                <a16:creationId xmlns:a16="http://schemas.microsoft.com/office/drawing/2014/main" id="{B46E0227-0DA4-7A24-92EC-315FB5C0162E}"/>
              </a:ext>
            </a:extLst>
          </p:cNvPr>
          <p:cNvSpPr/>
          <p:nvPr/>
        </p:nvSpPr>
        <p:spPr>
          <a:xfrm>
            <a:off x="5029201" y="3852153"/>
            <a:ext cx="1682884" cy="136861"/>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Tree>
    <p:extLst>
      <p:ext uri="{BB962C8B-B14F-4D97-AF65-F5344CB8AC3E}">
        <p14:creationId xmlns:p14="http://schemas.microsoft.com/office/powerpoint/2010/main" val="2993349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68694A-AF25-F641-8E3C-C5C8FA033C49}"/>
              </a:ext>
            </a:extLst>
          </p:cNvPr>
          <p:cNvSpPr>
            <a:spLocks noGrp="1"/>
          </p:cNvSpPr>
          <p:nvPr>
            <p:ph type="sldNum" sz="quarter" idx="11"/>
          </p:nvPr>
        </p:nvSpPr>
        <p:spPr/>
        <p:txBody>
          <a:bodyPr/>
          <a:lstStyle/>
          <a:p>
            <a:fld id="{F0D23093-2AB0-F74C-B865-1A12A15B650E}" type="slidenum">
              <a:rPr lang="en-US" smtClean="0"/>
              <a:pPr/>
              <a:t>33</a:t>
            </a:fld>
            <a:endParaRPr lang="en-US"/>
          </a:p>
        </p:txBody>
      </p:sp>
      <p:sp>
        <p:nvSpPr>
          <p:cNvPr id="3" name="Title 2">
            <a:extLst>
              <a:ext uri="{FF2B5EF4-FFF2-40B4-BE49-F238E27FC236}">
                <a16:creationId xmlns:a16="http://schemas.microsoft.com/office/drawing/2014/main" id="{020D32E1-0AFF-ECD7-E7D2-C737BC968E98}"/>
              </a:ext>
            </a:extLst>
          </p:cNvPr>
          <p:cNvSpPr>
            <a:spLocks noGrp="1"/>
          </p:cNvSpPr>
          <p:nvPr>
            <p:ph type="title"/>
          </p:nvPr>
        </p:nvSpPr>
        <p:spPr/>
        <p:txBody>
          <a:bodyPr/>
          <a:lstStyle/>
          <a:p>
            <a:r>
              <a:rPr lang="en-US"/>
              <a:t>1D FEA – Exercise 1: Numerical Procedure</a:t>
            </a:r>
            <a:endParaRPr lang="en-DE"/>
          </a:p>
        </p:txBody>
      </p:sp>
      <p:graphicFrame>
        <p:nvGraphicFramePr>
          <p:cNvPr id="6" name="Table 6">
            <a:extLst>
              <a:ext uri="{FF2B5EF4-FFF2-40B4-BE49-F238E27FC236}">
                <a16:creationId xmlns:a16="http://schemas.microsoft.com/office/drawing/2014/main" id="{7E4869CB-25FF-632F-6864-840AE12FF69A}"/>
              </a:ext>
            </a:extLst>
          </p:cNvPr>
          <p:cNvGraphicFramePr>
            <a:graphicFrameLocks noGrp="1"/>
          </p:cNvGraphicFramePr>
          <p:nvPr>
            <p:extLst>
              <p:ext uri="{D42A27DB-BD31-4B8C-83A1-F6EECF244321}">
                <p14:modId xmlns:p14="http://schemas.microsoft.com/office/powerpoint/2010/main" val="1243557275"/>
              </p:ext>
            </p:extLst>
          </p:nvPr>
        </p:nvGraphicFramePr>
        <p:xfrm>
          <a:off x="609601" y="906603"/>
          <a:ext cx="10972800" cy="5466714"/>
        </p:xfrm>
        <a:graphic>
          <a:graphicData uri="http://schemas.openxmlformats.org/drawingml/2006/table">
            <a:tbl>
              <a:tblPr firstRow="1" bandRow="1">
                <a:tableStyleId>{5940675A-B579-460E-94D1-54222C63F5DA}</a:tableStyleId>
              </a:tblPr>
              <a:tblGrid>
                <a:gridCol w="3314699">
                  <a:extLst>
                    <a:ext uri="{9D8B030D-6E8A-4147-A177-3AD203B41FA5}">
                      <a16:colId xmlns:a16="http://schemas.microsoft.com/office/drawing/2014/main" val="1799228274"/>
                    </a:ext>
                  </a:extLst>
                </a:gridCol>
                <a:gridCol w="7658101">
                  <a:extLst>
                    <a:ext uri="{9D8B030D-6E8A-4147-A177-3AD203B41FA5}">
                      <a16:colId xmlns:a16="http://schemas.microsoft.com/office/drawing/2014/main" val="2919042137"/>
                    </a:ext>
                  </a:extLst>
                </a:gridCol>
              </a:tblGrid>
              <a:tr h="15591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4: </a:t>
                      </a:r>
                      <a:r>
                        <a:rPr lang="en-US" b="0"/>
                        <a:t>Assign beam elements to the components of the geometry and their appropriate the correct material properties.</a:t>
                      </a:r>
                      <a:endParaRPr lang="en-DE" b="0"/>
                    </a:p>
                    <a:p>
                      <a:endParaRPr lang="en-DE"/>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Optional step 5: </a:t>
                      </a:r>
                      <a:r>
                        <a:rPr lang="en-US" b="0"/>
                        <a:t>The beam’s actual cross-sections can be visualized (sanity check).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6:</a:t>
                      </a:r>
                      <a:r>
                        <a:rPr lang="en-US" b="0"/>
                        <a:t> Insert </a:t>
                      </a:r>
                      <a:r>
                        <a:rPr lang="en-US" i="1"/>
                        <a:t>mesh sizing</a:t>
                      </a:r>
                      <a:r>
                        <a:rPr lang="en-US"/>
                        <a:t> and as type choose ‘</a:t>
                      </a:r>
                      <a:r>
                        <a:rPr lang="en-US" i="1"/>
                        <a:t>Number of Division’</a:t>
                      </a:r>
                      <a:r>
                        <a:rPr lang="en-US"/>
                        <a:t> with a value of 1, to ensure every beam segment is represented by 1 element. </a:t>
                      </a:r>
                      <a:endParaRPr lang="en-DE"/>
                    </a:p>
                  </a:txBody>
                  <a:tcPr/>
                </a:tc>
                <a:extLst>
                  <a:ext uri="{0D108BD9-81ED-4DB2-BD59-A6C34878D82A}">
                    <a16:rowId xmlns:a16="http://schemas.microsoft.com/office/drawing/2014/main" val="2986092569"/>
                  </a:ext>
                </a:extLst>
              </a:tr>
              <a:tr h="3907522">
                <a:tc>
                  <a:txBody>
                    <a:bodyPr/>
                    <a:lstStyle/>
                    <a:p>
                      <a:endParaRPr lang="en-DE"/>
                    </a:p>
                  </a:txBody>
                  <a:tcPr/>
                </a:tc>
                <a:tc>
                  <a:txBody>
                    <a:bodyPr/>
                    <a:lstStyle/>
                    <a:p>
                      <a:endParaRPr lang="en-DE"/>
                    </a:p>
                  </a:txBody>
                  <a:tcPr/>
                </a:tc>
                <a:extLst>
                  <a:ext uri="{0D108BD9-81ED-4DB2-BD59-A6C34878D82A}">
                    <a16:rowId xmlns:a16="http://schemas.microsoft.com/office/drawing/2014/main" val="1918808087"/>
                  </a:ext>
                </a:extLst>
              </a:tr>
            </a:tbl>
          </a:graphicData>
        </a:graphic>
      </p:graphicFrame>
      <p:pic>
        <p:nvPicPr>
          <p:cNvPr id="17" name="Graphic 16" descr="Programmer male with solid fill">
            <a:extLst>
              <a:ext uri="{FF2B5EF4-FFF2-40B4-BE49-F238E27FC236}">
                <a16:creationId xmlns:a16="http://schemas.microsoft.com/office/drawing/2014/main" id="{108C937A-80B9-F3E4-DEF1-5D8493F572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01986" y="103499"/>
            <a:ext cx="468000" cy="468000"/>
          </a:xfrm>
          <a:prstGeom prst="rect">
            <a:avLst/>
          </a:prstGeom>
        </p:spPr>
      </p:pic>
      <p:pic>
        <p:nvPicPr>
          <p:cNvPr id="20" name="Graphic 19" descr="Computer outline">
            <a:extLst>
              <a:ext uri="{FF2B5EF4-FFF2-40B4-BE49-F238E27FC236}">
                <a16:creationId xmlns:a16="http://schemas.microsoft.com/office/drawing/2014/main" id="{FED92258-979A-053A-7CED-68B577C2407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09605" y="124675"/>
            <a:ext cx="468000" cy="468000"/>
          </a:xfrm>
          <a:prstGeom prst="rect">
            <a:avLst/>
          </a:prstGeom>
        </p:spPr>
      </p:pic>
      <p:pic>
        <p:nvPicPr>
          <p:cNvPr id="13" name="Picture 12">
            <a:extLst>
              <a:ext uri="{FF2B5EF4-FFF2-40B4-BE49-F238E27FC236}">
                <a16:creationId xmlns:a16="http://schemas.microsoft.com/office/drawing/2014/main" id="{14555655-95EE-6A37-F98A-35724C64F4E6}"/>
              </a:ext>
            </a:extLst>
          </p:cNvPr>
          <p:cNvPicPr>
            <a:picLocks noChangeAspect="1"/>
          </p:cNvPicPr>
          <p:nvPr/>
        </p:nvPicPr>
        <p:blipFill>
          <a:blip r:embed="rId7"/>
          <a:stretch>
            <a:fillRect/>
          </a:stretch>
        </p:blipFill>
        <p:spPr>
          <a:xfrm>
            <a:off x="5150253" y="3466974"/>
            <a:ext cx="5197290" cy="1333616"/>
          </a:xfrm>
          <a:prstGeom prst="rect">
            <a:avLst/>
          </a:prstGeom>
        </p:spPr>
      </p:pic>
      <p:grpSp>
        <p:nvGrpSpPr>
          <p:cNvPr id="44" name="Group 43">
            <a:extLst>
              <a:ext uri="{FF2B5EF4-FFF2-40B4-BE49-F238E27FC236}">
                <a16:creationId xmlns:a16="http://schemas.microsoft.com/office/drawing/2014/main" id="{1B366DB8-ED03-15BD-FC13-BA5A7C3DAC6E}"/>
              </a:ext>
            </a:extLst>
          </p:cNvPr>
          <p:cNvGrpSpPr/>
          <p:nvPr/>
        </p:nvGrpSpPr>
        <p:grpSpPr>
          <a:xfrm>
            <a:off x="5098480" y="2546624"/>
            <a:ext cx="5230958" cy="644851"/>
            <a:chOff x="5098480" y="2546624"/>
            <a:chExt cx="5230958" cy="644851"/>
          </a:xfrm>
        </p:grpSpPr>
        <p:pic>
          <p:nvPicPr>
            <p:cNvPr id="23" name="Picture 22">
              <a:extLst>
                <a:ext uri="{FF2B5EF4-FFF2-40B4-BE49-F238E27FC236}">
                  <a16:creationId xmlns:a16="http://schemas.microsoft.com/office/drawing/2014/main" id="{8D4498C7-54A2-EC21-673B-D880697C2A4D}"/>
                </a:ext>
              </a:extLst>
            </p:cNvPr>
            <p:cNvPicPr>
              <a:picLocks noChangeAspect="1"/>
            </p:cNvPicPr>
            <p:nvPr/>
          </p:nvPicPr>
          <p:blipFill>
            <a:blip r:embed="rId8"/>
            <a:stretch>
              <a:fillRect/>
            </a:stretch>
          </p:blipFill>
          <p:spPr>
            <a:xfrm>
              <a:off x="5233349" y="2680286"/>
              <a:ext cx="1854883" cy="287730"/>
            </a:xfrm>
            <a:prstGeom prst="rect">
              <a:avLst/>
            </a:prstGeom>
          </p:spPr>
        </p:pic>
        <p:pic>
          <p:nvPicPr>
            <p:cNvPr id="26" name="Picture 25">
              <a:extLst>
                <a:ext uri="{FF2B5EF4-FFF2-40B4-BE49-F238E27FC236}">
                  <a16:creationId xmlns:a16="http://schemas.microsoft.com/office/drawing/2014/main" id="{112C7BDE-7A4E-A45C-5C2B-8EB3025129C2}"/>
                </a:ext>
              </a:extLst>
            </p:cNvPr>
            <p:cNvPicPr>
              <a:picLocks noChangeAspect="1"/>
            </p:cNvPicPr>
            <p:nvPr/>
          </p:nvPicPr>
          <p:blipFill>
            <a:blip r:embed="rId9"/>
            <a:stretch>
              <a:fillRect/>
            </a:stretch>
          </p:blipFill>
          <p:spPr>
            <a:xfrm>
              <a:off x="8308511" y="2648741"/>
              <a:ext cx="1955920" cy="485213"/>
            </a:xfrm>
            <a:prstGeom prst="rect">
              <a:avLst/>
            </a:prstGeom>
          </p:spPr>
        </p:pic>
        <p:pic>
          <p:nvPicPr>
            <p:cNvPr id="29" name="Picture 28">
              <a:extLst>
                <a:ext uri="{FF2B5EF4-FFF2-40B4-BE49-F238E27FC236}">
                  <a16:creationId xmlns:a16="http://schemas.microsoft.com/office/drawing/2014/main" id="{29C719DF-1450-3524-FA6E-1B84AC97FA18}"/>
                </a:ext>
              </a:extLst>
            </p:cNvPr>
            <p:cNvPicPr>
              <a:picLocks noChangeAspect="1"/>
            </p:cNvPicPr>
            <p:nvPr/>
          </p:nvPicPr>
          <p:blipFill>
            <a:blip r:embed="rId10"/>
            <a:stretch>
              <a:fillRect/>
            </a:stretch>
          </p:blipFill>
          <p:spPr>
            <a:xfrm>
              <a:off x="7255869" y="2566581"/>
              <a:ext cx="861135" cy="624894"/>
            </a:xfrm>
            <a:prstGeom prst="rect">
              <a:avLst/>
            </a:prstGeom>
          </p:spPr>
        </p:pic>
        <p:sp>
          <p:nvSpPr>
            <p:cNvPr id="30" name="Rectangle: Rounded Corners 29">
              <a:extLst>
                <a:ext uri="{FF2B5EF4-FFF2-40B4-BE49-F238E27FC236}">
                  <a16:creationId xmlns:a16="http://schemas.microsoft.com/office/drawing/2014/main" id="{D8A7D59B-9C96-7891-9219-BE0EF2600027}"/>
                </a:ext>
              </a:extLst>
            </p:cNvPr>
            <p:cNvSpPr/>
            <p:nvPr/>
          </p:nvSpPr>
          <p:spPr>
            <a:xfrm>
              <a:off x="5098480" y="2578901"/>
              <a:ext cx="2078182" cy="592617"/>
            </a:xfrm>
            <a:prstGeom prst="round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4281E2D5-C852-50EB-2849-08ADC271AD81}"/>
                </a:ext>
              </a:extLst>
            </p:cNvPr>
            <p:cNvSpPr/>
            <p:nvPr/>
          </p:nvSpPr>
          <p:spPr>
            <a:xfrm>
              <a:off x="8251256" y="2546624"/>
              <a:ext cx="2078182" cy="624894"/>
            </a:xfrm>
            <a:prstGeom prst="round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a16="http://schemas.microsoft.com/office/drawing/2014/main" id="{F41AA4CF-E4E5-7FC0-B0F1-C1F703654F7F}"/>
                </a:ext>
              </a:extLst>
            </p:cNvPr>
            <p:cNvSpPr/>
            <p:nvPr/>
          </p:nvSpPr>
          <p:spPr>
            <a:xfrm>
              <a:off x="7082849" y="2719020"/>
              <a:ext cx="176196" cy="31628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row: Right 32">
              <a:extLst>
                <a:ext uri="{FF2B5EF4-FFF2-40B4-BE49-F238E27FC236}">
                  <a16:creationId xmlns:a16="http://schemas.microsoft.com/office/drawing/2014/main" id="{F155D97B-1406-DEFB-4AF1-86EDDEE07730}"/>
                </a:ext>
              </a:extLst>
            </p:cNvPr>
            <p:cNvSpPr/>
            <p:nvPr/>
          </p:nvSpPr>
          <p:spPr>
            <a:xfrm>
              <a:off x="8150402" y="2719020"/>
              <a:ext cx="176196" cy="31628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5" name="Picture 34">
            <a:extLst>
              <a:ext uri="{FF2B5EF4-FFF2-40B4-BE49-F238E27FC236}">
                <a16:creationId xmlns:a16="http://schemas.microsoft.com/office/drawing/2014/main" id="{A1B06A25-AA1A-9FDF-02FC-020305CEF355}"/>
              </a:ext>
            </a:extLst>
          </p:cNvPr>
          <p:cNvPicPr>
            <a:picLocks noChangeAspect="1"/>
          </p:cNvPicPr>
          <p:nvPr/>
        </p:nvPicPr>
        <p:blipFill>
          <a:blip r:embed="rId11"/>
          <a:stretch>
            <a:fillRect/>
          </a:stretch>
        </p:blipFill>
        <p:spPr>
          <a:xfrm>
            <a:off x="5181593" y="5004467"/>
            <a:ext cx="5230958" cy="1281677"/>
          </a:xfrm>
          <a:prstGeom prst="rect">
            <a:avLst/>
          </a:prstGeom>
        </p:spPr>
      </p:pic>
      <p:sp>
        <p:nvSpPr>
          <p:cNvPr id="36" name="Rectangle 35">
            <a:extLst>
              <a:ext uri="{FF2B5EF4-FFF2-40B4-BE49-F238E27FC236}">
                <a16:creationId xmlns:a16="http://schemas.microsoft.com/office/drawing/2014/main" id="{ADD2C31E-9AF5-5B21-3EAB-33EC5C837BE9}"/>
              </a:ext>
            </a:extLst>
          </p:cNvPr>
          <p:cNvSpPr/>
          <p:nvPr/>
        </p:nvSpPr>
        <p:spPr>
          <a:xfrm>
            <a:off x="7268411" y="3718381"/>
            <a:ext cx="1376818" cy="15512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37" name="Connector: Elbow 36">
            <a:extLst>
              <a:ext uri="{FF2B5EF4-FFF2-40B4-BE49-F238E27FC236}">
                <a16:creationId xmlns:a16="http://schemas.microsoft.com/office/drawing/2014/main" id="{38956A77-0C17-3E88-64B4-8673B141B0D2}"/>
              </a:ext>
            </a:extLst>
          </p:cNvPr>
          <p:cNvCxnSpPr>
            <a:cxnSpLocks/>
            <a:stCxn id="36" idx="1"/>
            <a:endCxn id="40" idx="0"/>
          </p:cNvCxnSpPr>
          <p:nvPr/>
        </p:nvCxnSpPr>
        <p:spPr>
          <a:xfrm rot="10800000" flipV="1">
            <a:off x="6299193" y="3795943"/>
            <a:ext cx="969219" cy="1219888"/>
          </a:xfrm>
          <a:prstGeom prst="bentConnector2">
            <a:avLst/>
          </a:prstGeom>
          <a:ln w="254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353754EF-ADB2-BDCD-3EE2-CB73488CA01E}"/>
              </a:ext>
            </a:extLst>
          </p:cNvPr>
          <p:cNvSpPr/>
          <p:nvPr/>
        </p:nvSpPr>
        <p:spPr>
          <a:xfrm>
            <a:off x="5181592" y="5015831"/>
            <a:ext cx="2235200" cy="127031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46" name="Picture 45">
            <a:extLst>
              <a:ext uri="{FF2B5EF4-FFF2-40B4-BE49-F238E27FC236}">
                <a16:creationId xmlns:a16="http://schemas.microsoft.com/office/drawing/2014/main" id="{B044C69C-D5ED-5004-CEEA-A60C08FDBBD3}"/>
              </a:ext>
            </a:extLst>
          </p:cNvPr>
          <p:cNvPicPr>
            <a:picLocks noChangeAspect="1"/>
          </p:cNvPicPr>
          <p:nvPr/>
        </p:nvPicPr>
        <p:blipFill>
          <a:blip r:embed="rId12"/>
          <a:stretch>
            <a:fillRect/>
          </a:stretch>
        </p:blipFill>
        <p:spPr>
          <a:xfrm>
            <a:off x="3966986" y="2677699"/>
            <a:ext cx="987638" cy="493819"/>
          </a:xfrm>
          <a:prstGeom prst="rect">
            <a:avLst/>
          </a:prstGeom>
        </p:spPr>
      </p:pic>
      <p:pic>
        <p:nvPicPr>
          <p:cNvPr id="48" name="Picture 47">
            <a:extLst>
              <a:ext uri="{FF2B5EF4-FFF2-40B4-BE49-F238E27FC236}">
                <a16:creationId xmlns:a16="http://schemas.microsoft.com/office/drawing/2014/main" id="{964200B1-23AB-28A3-D0B6-52E7131B1B2C}"/>
              </a:ext>
            </a:extLst>
          </p:cNvPr>
          <p:cNvPicPr>
            <a:picLocks noChangeAspect="1"/>
          </p:cNvPicPr>
          <p:nvPr/>
        </p:nvPicPr>
        <p:blipFill>
          <a:blip r:embed="rId13"/>
          <a:stretch>
            <a:fillRect/>
          </a:stretch>
        </p:blipFill>
        <p:spPr>
          <a:xfrm>
            <a:off x="3976214" y="3330080"/>
            <a:ext cx="932769" cy="493819"/>
          </a:xfrm>
          <a:prstGeom prst="rect">
            <a:avLst/>
          </a:prstGeom>
        </p:spPr>
      </p:pic>
      <p:grpSp>
        <p:nvGrpSpPr>
          <p:cNvPr id="12" name="Group 11">
            <a:extLst>
              <a:ext uri="{FF2B5EF4-FFF2-40B4-BE49-F238E27FC236}">
                <a16:creationId xmlns:a16="http://schemas.microsoft.com/office/drawing/2014/main" id="{8556EC9E-FAD7-D1FB-3C3F-C29A95E2A9E6}"/>
              </a:ext>
            </a:extLst>
          </p:cNvPr>
          <p:cNvGrpSpPr/>
          <p:nvPr/>
        </p:nvGrpSpPr>
        <p:grpSpPr>
          <a:xfrm>
            <a:off x="1177583" y="2546624"/>
            <a:ext cx="1931444" cy="3800971"/>
            <a:chOff x="902351" y="2578901"/>
            <a:chExt cx="1951741" cy="3768694"/>
          </a:xfrm>
        </p:grpSpPr>
        <p:pic>
          <p:nvPicPr>
            <p:cNvPr id="5" name="Picture 4">
              <a:extLst>
                <a:ext uri="{FF2B5EF4-FFF2-40B4-BE49-F238E27FC236}">
                  <a16:creationId xmlns:a16="http://schemas.microsoft.com/office/drawing/2014/main" id="{50BDD41E-DE01-D6B0-1834-E97861D69D64}"/>
                </a:ext>
              </a:extLst>
            </p:cNvPr>
            <p:cNvPicPr>
              <a:picLocks noChangeAspect="1"/>
            </p:cNvPicPr>
            <p:nvPr/>
          </p:nvPicPr>
          <p:blipFill>
            <a:blip r:embed="rId14"/>
            <a:stretch>
              <a:fillRect/>
            </a:stretch>
          </p:blipFill>
          <p:spPr>
            <a:xfrm>
              <a:off x="902351" y="2578901"/>
              <a:ext cx="1951741" cy="3768694"/>
            </a:xfrm>
            <a:prstGeom prst="rect">
              <a:avLst/>
            </a:prstGeom>
          </p:spPr>
        </p:pic>
        <p:sp>
          <p:nvSpPr>
            <p:cNvPr id="7" name="Rectangle 6">
              <a:extLst>
                <a:ext uri="{FF2B5EF4-FFF2-40B4-BE49-F238E27FC236}">
                  <a16:creationId xmlns:a16="http://schemas.microsoft.com/office/drawing/2014/main" id="{FBDD0E1A-58DC-4F9D-3BE6-68C489F0E20A}"/>
                </a:ext>
              </a:extLst>
            </p:cNvPr>
            <p:cNvSpPr/>
            <p:nvPr/>
          </p:nvSpPr>
          <p:spPr>
            <a:xfrm>
              <a:off x="1640885" y="5708072"/>
              <a:ext cx="428061" cy="157019"/>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Arrow: Right 8">
              <a:extLst>
                <a:ext uri="{FF2B5EF4-FFF2-40B4-BE49-F238E27FC236}">
                  <a16:creationId xmlns:a16="http://schemas.microsoft.com/office/drawing/2014/main" id="{D9F934F4-0BA8-3EA1-DEBA-FF9D0F66ACED}"/>
                </a:ext>
              </a:extLst>
            </p:cNvPr>
            <p:cNvSpPr/>
            <p:nvPr/>
          </p:nvSpPr>
          <p:spPr>
            <a:xfrm rot="10800000">
              <a:off x="2216727" y="3247254"/>
              <a:ext cx="310757" cy="144832"/>
            </a:xfrm>
            <a:prstGeom prs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B67ED72-36DC-A8FB-8E4B-C324FA36CF9B}"/>
                </a:ext>
              </a:extLst>
            </p:cNvPr>
            <p:cNvSpPr/>
            <p:nvPr/>
          </p:nvSpPr>
          <p:spPr>
            <a:xfrm>
              <a:off x="1640885" y="4843575"/>
              <a:ext cx="428061" cy="134662"/>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Arrow: Right 10">
              <a:extLst>
                <a:ext uri="{FF2B5EF4-FFF2-40B4-BE49-F238E27FC236}">
                  <a16:creationId xmlns:a16="http://schemas.microsoft.com/office/drawing/2014/main" id="{6CC80D5D-87AB-B8E0-B389-69F375D97248}"/>
                </a:ext>
              </a:extLst>
            </p:cNvPr>
            <p:cNvSpPr/>
            <p:nvPr/>
          </p:nvSpPr>
          <p:spPr>
            <a:xfrm rot="10800000">
              <a:off x="1937927" y="3572363"/>
              <a:ext cx="310757" cy="144832"/>
            </a:xfrm>
            <a:prstGeom prst="rightArrow">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202338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68694A-AF25-F641-8E3C-C5C8FA033C49}"/>
              </a:ext>
            </a:extLst>
          </p:cNvPr>
          <p:cNvSpPr>
            <a:spLocks noGrp="1"/>
          </p:cNvSpPr>
          <p:nvPr>
            <p:ph type="sldNum" sz="quarter" idx="11"/>
          </p:nvPr>
        </p:nvSpPr>
        <p:spPr/>
        <p:txBody>
          <a:bodyPr/>
          <a:lstStyle/>
          <a:p>
            <a:fld id="{F0D23093-2AB0-F74C-B865-1A12A15B650E}" type="slidenum">
              <a:rPr lang="en-US" smtClean="0"/>
              <a:pPr/>
              <a:t>34</a:t>
            </a:fld>
            <a:endParaRPr lang="en-US"/>
          </a:p>
        </p:txBody>
      </p:sp>
      <p:sp>
        <p:nvSpPr>
          <p:cNvPr id="3" name="Title 2">
            <a:extLst>
              <a:ext uri="{FF2B5EF4-FFF2-40B4-BE49-F238E27FC236}">
                <a16:creationId xmlns:a16="http://schemas.microsoft.com/office/drawing/2014/main" id="{020D32E1-0AFF-ECD7-E7D2-C737BC968E98}"/>
              </a:ext>
            </a:extLst>
          </p:cNvPr>
          <p:cNvSpPr>
            <a:spLocks noGrp="1"/>
          </p:cNvSpPr>
          <p:nvPr>
            <p:ph type="title"/>
          </p:nvPr>
        </p:nvSpPr>
        <p:spPr/>
        <p:txBody>
          <a:bodyPr/>
          <a:lstStyle/>
          <a:p>
            <a:r>
              <a:rPr lang="en-US"/>
              <a:t>1D FEA – Exercise 1: Numerical Procedure</a:t>
            </a:r>
            <a:endParaRPr lang="en-DE"/>
          </a:p>
        </p:txBody>
      </p:sp>
      <p:graphicFrame>
        <p:nvGraphicFramePr>
          <p:cNvPr id="6" name="Table 6">
            <a:extLst>
              <a:ext uri="{FF2B5EF4-FFF2-40B4-BE49-F238E27FC236}">
                <a16:creationId xmlns:a16="http://schemas.microsoft.com/office/drawing/2014/main" id="{7E4869CB-25FF-632F-6864-840AE12FF69A}"/>
              </a:ext>
            </a:extLst>
          </p:cNvPr>
          <p:cNvGraphicFramePr>
            <a:graphicFrameLocks noGrp="1"/>
          </p:cNvGraphicFramePr>
          <p:nvPr>
            <p:extLst>
              <p:ext uri="{D42A27DB-BD31-4B8C-83A1-F6EECF244321}">
                <p14:modId xmlns:p14="http://schemas.microsoft.com/office/powerpoint/2010/main" val="1888807107"/>
              </p:ext>
            </p:extLst>
          </p:nvPr>
        </p:nvGraphicFramePr>
        <p:xfrm>
          <a:off x="609601" y="906603"/>
          <a:ext cx="10972800" cy="5466714"/>
        </p:xfrm>
        <a:graphic>
          <a:graphicData uri="http://schemas.openxmlformats.org/drawingml/2006/table">
            <a:tbl>
              <a:tblPr firstRow="1" bandRow="1">
                <a:tableStyleId>{5940675A-B579-460E-94D1-54222C63F5DA}</a:tableStyleId>
              </a:tblPr>
              <a:tblGrid>
                <a:gridCol w="5267324">
                  <a:extLst>
                    <a:ext uri="{9D8B030D-6E8A-4147-A177-3AD203B41FA5}">
                      <a16:colId xmlns:a16="http://schemas.microsoft.com/office/drawing/2014/main" val="1799228274"/>
                    </a:ext>
                  </a:extLst>
                </a:gridCol>
                <a:gridCol w="5705476">
                  <a:extLst>
                    <a:ext uri="{9D8B030D-6E8A-4147-A177-3AD203B41FA5}">
                      <a16:colId xmlns:a16="http://schemas.microsoft.com/office/drawing/2014/main" val="1708044883"/>
                    </a:ext>
                  </a:extLst>
                </a:gridCol>
              </a:tblGrid>
              <a:tr h="15591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7: </a:t>
                      </a:r>
                      <a:r>
                        <a:rPr lang="en-US"/>
                        <a:t>Insert a fixed boundary condition at node 1, a load of 10 N in x-direction at node 3. At last, add a displacement constraint at node 2 that constraints movement in y- and z-direction. </a:t>
                      </a:r>
                      <a:endParaRPr lang="en-DE"/>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8: </a:t>
                      </a:r>
                      <a:r>
                        <a:rPr lang="en-US" b="0"/>
                        <a:t>Define an output variable to evaluate (i) the total deformation and (ii) </a:t>
                      </a:r>
                      <a:r>
                        <a:rPr lang="en-US"/>
                        <a:t>the deformation of node 2 in x-direction by inserting a probe for tracking.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9: </a:t>
                      </a:r>
                      <a:r>
                        <a:rPr lang="en-US" b="0"/>
                        <a:t>Solve the model and visualize the results</a:t>
                      </a:r>
                      <a:endParaRPr lang="en-DE" b="0"/>
                    </a:p>
                  </a:txBody>
                  <a:tcPr/>
                </a:tc>
                <a:extLst>
                  <a:ext uri="{0D108BD9-81ED-4DB2-BD59-A6C34878D82A}">
                    <a16:rowId xmlns:a16="http://schemas.microsoft.com/office/drawing/2014/main" val="2986092569"/>
                  </a:ext>
                </a:extLst>
              </a:tr>
              <a:tr h="3907522">
                <a:tc>
                  <a:txBody>
                    <a:bodyPr/>
                    <a:lstStyle/>
                    <a:p>
                      <a:endParaRPr lang="en-DE"/>
                    </a:p>
                  </a:txBody>
                  <a:tcPr/>
                </a:tc>
                <a:tc>
                  <a:txBody>
                    <a:bodyPr/>
                    <a:lstStyle/>
                    <a:p>
                      <a:endParaRPr lang="en-DE"/>
                    </a:p>
                  </a:txBody>
                  <a:tcPr/>
                </a:tc>
                <a:extLst>
                  <a:ext uri="{0D108BD9-81ED-4DB2-BD59-A6C34878D82A}">
                    <a16:rowId xmlns:a16="http://schemas.microsoft.com/office/drawing/2014/main" val="1918808087"/>
                  </a:ext>
                </a:extLst>
              </a:tr>
            </a:tbl>
          </a:graphicData>
        </a:graphic>
      </p:graphicFrame>
      <p:pic>
        <p:nvPicPr>
          <p:cNvPr id="17" name="Graphic 16" descr="Programmer male with solid fill">
            <a:extLst>
              <a:ext uri="{FF2B5EF4-FFF2-40B4-BE49-F238E27FC236}">
                <a16:creationId xmlns:a16="http://schemas.microsoft.com/office/drawing/2014/main" id="{108C937A-80B9-F3E4-DEF1-5D8493F572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01986" y="103499"/>
            <a:ext cx="468000" cy="468000"/>
          </a:xfrm>
          <a:prstGeom prst="rect">
            <a:avLst/>
          </a:prstGeom>
        </p:spPr>
      </p:pic>
      <p:pic>
        <p:nvPicPr>
          <p:cNvPr id="20" name="Graphic 19" descr="Computer outline">
            <a:extLst>
              <a:ext uri="{FF2B5EF4-FFF2-40B4-BE49-F238E27FC236}">
                <a16:creationId xmlns:a16="http://schemas.microsoft.com/office/drawing/2014/main" id="{FED92258-979A-053A-7CED-68B577C2407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09605" y="124675"/>
            <a:ext cx="468000" cy="468000"/>
          </a:xfrm>
          <a:prstGeom prst="rect">
            <a:avLst/>
          </a:prstGeom>
        </p:spPr>
      </p:pic>
      <p:pic>
        <p:nvPicPr>
          <p:cNvPr id="5" name="Picture 4">
            <a:extLst>
              <a:ext uri="{FF2B5EF4-FFF2-40B4-BE49-F238E27FC236}">
                <a16:creationId xmlns:a16="http://schemas.microsoft.com/office/drawing/2014/main" id="{C76D2893-38D0-CED9-0474-5E87A67BF853}"/>
              </a:ext>
            </a:extLst>
          </p:cNvPr>
          <p:cNvPicPr>
            <a:picLocks noChangeAspect="1"/>
          </p:cNvPicPr>
          <p:nvPr/>
        </p:nvPicPr>
        <p:blipFill>
          <a:blip r:embed="rId7"/>
          <a:stretch>
            <a:fillRect/>
          </a:stretch>
        </p:blipFill>
        <p:spPr>
          <a:xfrm>
            <a:off x="824685" y="2560700"/>
            <a:ext cx="4705153" cy="2241456"/>
          </a:xfrm>
          <a:prstGeom prst="rect">
            <a:avLst/>
          </a:prstGeom>
        </p:spPr>
      </p:pic>
      <p:pic>
        <p:nvPicPr>
          <p:cNvPr id="8" name="Picture 7">
            <a:extLst>
              <a:ext uri="{FF2B5EF4-FFF2-40B4-BE49-F238E27FC236}">
                <a16:creationId xmlns:a16="http://schemas.microsoft.com/office/drawing/2014/main" id="{B609D9D3-8E06-4B43-B9BB-ABE89BE5D19B}"/>
              </a:ext>
            </a:extLst>
          </p:cNvPr>
          <p:cNvPicPr>
            <a:picLocks noChangeAspect="1"/>
          </p:cNvPicPr>
          <p:nvPr/>
        </p:nvPicPr>
        <p:blipFill>
          <a:blip r:embed="rId8"/>
          <a:stretch>
            <a:fillRect/>
          </a:stretch>
        </p:blipFill>
        <p:spPr>
          <a:xfrm>
            <a:off x="732568" y="4971679"/>
            <a:ext cx="5113463" cy="1112616"/>
          </a:xfrm>
          <a:prstGeom prst="rect">
            <a:avLst/>
          </a:prstGeom>
        </p:spPr>
      </p:pic>
      <p:pic>
        <p:nvPicPr>
          <p:cNvPr id="11" name="Picture 10">
            <a:extLst>
              <a:ext uri="{FF2B5EF4-FFF2-40B4-BE49-F238E27FC236}">
                <a16:creationId xmlns:a16="http://schemas.microsoft.com/office/drawing/2014/main" id="{1B6DD6AC-B2B4-EF71-A787-899ECCD1F295}"/>
              </a:ext>
            </a:extLst>
          </p:cNvPr>
          <p:cNvPicPr>
            <a:picLocks noChangeAspect="1"/>
          </p:cNvPicPr>
          <p:nvPr/>
        </p:nvPicPr>
        <p:blipFill>
          <a:blip r:embed="rId9"/>
          <a:stretch>
            <a:fillRect/>
          </a:stretch>
        </p:blipFill>
        <p:spPr>
          <a:xfrm>
            <a:off x="6344070" y="2645942"/>
            <a:ext cx="3150912" cy="2194297"/>
          </a:xfrm>
          <a:prstGeom prst="rect">
            <a:avLst/>
          </a:prstGeom>
        </p:spPr>
      </p:pic>
      <p:pic>
        <p:nvPicPr>
          <p:cNvPr id="15" name="Picture 14">
            <a:extLst>
              <a:ext uri="{FF2B5EF4-FFF2-40B4-BE49-F238E27FC236}">
                <a16:creationId xmlns:a16="http://schemas.microsoft.com/office/drawing/2014/main" id="{87324A5E-393D-FD73-B289-AFD65F6775BA}"/>
              </a:ext>
            </a:extLst>
          </p:cNvPr>
          <p:cNvPicPr>
            <a:picLocks noChangeAspect="1"/>
          </p:cNvPicPr>
          <p:nvPr/>
        </p:nvPicPr>
        <p:blipFill rotWithShape="1">
          <a:blip r:embed="rId10"/>
          <a:srcRect l="43472"/>
          <a:stretch/>
        </p:blipFill>
        <p:spPr>
          <a:xfrm>
            <a:off x="9795025" y="2650202"/>
            <a:ext cx="1448580" cy="2062451"/>
          </a:xfrm>
          <a:prstGeom prst="rect">
            <a:avLst/>
          </a:prstGeom>
        </p:spPr>
      </p:pic>
      <p:sp>
        <p:nvSpPr>
          <p:cNvPr id="23" name="Rectangle 22">
            <a:extLst>
              <a:ext uri="{FF2B5EF4-FFF2-40B4-BE49-F238E27FC236}">
                <a16:creationId xmlns:a16="http://schemas.microsoft.com/office/drawing/2014/main" id="{D1AE61A8-577E-53D7-83C4-FC8FAF51D56E}"/>
              </a:ext>
            </a:extLst>
          </p:cNvPr>
          <p:cNvSpPr/>
          <p:nvPr/>
        </p:nvSpPr>
        <p:spPr>
          <a:xfrm>
            <a:off x="8819481" y="3062600"/>
            <a:ext cx="675501" cy="151656"/>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5" name="Rectangle 24">
            <a:extLst>
              <a:ext uri="{FF2B5EF4-FFF2-40B4-BE49-F238E27FC236}">
                <a16:creationId xmlns:a16="http://schemas.microsoft.com/office/drawing/2014/main" id="{F700AC2E-3B86-56BE-FA36-28B64AD16A98}"/>
              </a:ext>
            </a:extLst>
          </p:cNvPr>
          <p:cNvSpPr/>
          <p:nvPr/>
        </p:nvSpPr>
        <p:spPr>
          <a:xfrm>
            <a:off x="7937998" y="3435618"/>
            <a:ext cx="899955" cy="151656"/>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27" name="Picture 26">
            <a:extLst>
              <a:ext uri="{FF2B5EF4-FFF2-40B4-BE49-F238E27FC236}">
                <a16:creationId xmlns:a16="http://schemas.microsoft.com/office/drawing/2014/main" id="{69F49E86-2390-C22B-77CD-F18F7C50839D}"/>
              </a:ext>
            </a:extLst>
          </p:cNvPr>
          <p:cNvPicPr>
            <a:picLocks noChangeAspect="1"/>
          </p:cNvPicPr>
          <p:nvPr/>
        </p:nvPicPr>
        <p:blipFill>
          <a:blip r:embed="rId11"/>
          <a:stretch>
            <a:fillRect/>
          </a:stretch>
        </p:blipFill>
        <p:spPr>
          <a:xfrm>
            <a:off x="6782847" y="4904716"/>
            <a:ext cx="4110212" cy="1387090"/>
          </a:xfrm>
          <a:prstGeom prst="rect">
            <a:avLst/>
          </a:prstGeom>
        </p:spPr>
      </p:pic>
      <p:sp>
        <p:nvSpPr>
          <p:cNvPr id="29" name="Rectangle 28">
            <a:extLst>
              <a:ext uri="{FF2B5EF4-FFF2-40B4-BE49-F238E27FC236}">
                <a16:creationId xmlns:a16="http://schemas.microsoft.com/office/drawing/2014/main" id="{BEE61FB1-DFD1-F36E-D997-88E2B494B455}"/>
              </a:ext>
            </a:extLst>
          </p:cNvPr>
          <p:cNvSpPr/>
          <p:nvPr/>
        </p:nvSpPr>
        <p:spPr>
          <a:xfrm>
            <a:off x="9793218" y="3092618"/>
            <a:ext cx="837837" cy="151656"/>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30" name="Connector: Elbow 29">
            <a:extLst>
              <a:ext uri="{FF2B5EF4-FFF2-40B4-BE49-F238E27FC236}">
                <a16:creationId xmlns:a16="http://schemas.microsoft.com/office/drawing/2014/main" id="{65D72DEC-8FFB-B159-1A33-29E805906617}"/>
              </a:ext>
            </a:extLst>
          </p:cNvPr>
          <p:cNvCxnSpPr>
            <a:cxnSpLocks/>
            <a:endCxn id="29" idx="1"/>
          </p:cNvCxnSpPr>
          <p:nvPr/>
        </p:nvCxnSpPr>
        <p:spPr>
          <a:xfrm flipV="1">
            <a:off x="8837955" y="3168446"/>
            <a:ext cx="955263" cy="341370"/>
          </a:xfrm>
          <a:prstGeom prst="bentConnector3">
            <a:avLst>
              <a:gd name="adj1" fmla="val 79007"/>
            </a:avLst>
          </a:prstGeom>
          <a:ln w="254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A4DE722A-9931-CE57-8C9C-96881684FC5A}"/>
              </a:ext>
            </a:extLst>
          </p:cNvPr>
          <p:cNvSpPr/>
          <p:nvPr/>
        </p:nvSpPr>
        <p:spPr>
          <a:xfrm>
            <a:off x="6695707" y="4895851"/>
            <a:ext cx="4197352" cy="1339288"/>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35" name="Connector: Elbow 34">
            <a:extLst>
              <a:ext uri="{FF2B5EF4-FFF2-40B4-BE49-F238E27FC236}">
                <a16:creationId xmlns:a16="http://schemas.microsoft.com/office/drawing/2014/main" id="{07319B90-BA65-6C9C-8C05-6FB46E57F8C3}"/>
              </a:ext>
            </a:extLst>
          </p:cNvPr>
          <p:cNvCxnSpPr>
            <a:cxnSpLocks/>
            <a:stCxn id="29" idx="3"/>
            <a:endCxn id="27" idx="3"/>
          </p:cNvCxnSpPr>
          <p:nvPr/>
        </p:nvCxnSpPr>
        <p:spPr>
          <a:xfrm>
            <a:off x="10631055" y="3168446"/>
            <a:ext cx="262004" cy="2429815"/>
          </a:xfrm>
          <a:prstGeom prst="bentConnector3">
            <a:avLst>
              <a:gd name="adj1" fmla="val 264807"/>
            </a:avLst>
          </a:prstGeom>
          <a:ln w="254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pic>
        <p:nvPicPr>
          <p:cNvPr id="41" name="Picture 40">
            <a:extLst>
              <a:ext uri="{FF2B5EF4-FFF2-40B4-BE49-F238E27FC236}">
                <a16:creationId xmlns:a16="http://schemas.microsoft.com/office/drawing/2014/main" id="{F2727124-8868-5238-66A5-EF153910C7A1}"/>
              </a:ext>
            </a:extLst>
          </p:cNvPr>
          <p:cNvPicPr>
            <a:picLocks noChangeAspect="1"/>
          </p:cNvPicPr>
          <p:nvPr/>
        </p:nvPicPr>
        <p:blipFill>
          <a:blip r:embed="rId12"/>
          <a:stretch>
            <a:fillRect/>
          </a:stretch>
        </p:blipFill>
        <p:spPr>
          <a:xfrm>
            <a:off x="10853433" y="1764594"/>
            <a:ext cx="312343" cy="633129"/>
          </a:xfrm>
          <a:prstGeom prst="rect">
            <a:avLst/>
          </a:prstGeom>
          <a:ln>
            <a:solidFill>
              <a:schemeClr val="accent5"/>
            </a:solidFill>
          </a:ln>
        </p:spPr>
      </p:pic>
      <p:sp>
        <p:nvSpPr>
          <p:cNvPr id="9" name="TextBox 8">
            <a:extLst>
              <a:ext uri="{FF2B5EF4-FFF2-40B4-BE49-F238E27FC236}">
                <a16:creationId xmlns:a16="http://schemas.microsoft.com/office/drawing/2014/main" id="{86455A32-DAF7-9551-67F3-EC7AA38E404D}"/>
              </a:ext>
            </a:extLst>
          </p:cNvPr>
          <p:cNvSpPr txBox="1"/>
          <p:nvPr/>
        </p:nvSpPr>
        <p:spPr>
          <a:xfrm>
            <a:off x="8599632" y="2635465"/>
            <a:ext cx="895350" cy="369332"/>
          </a:xfrm>
          <a:prstGeom prst="rect">
            <a:avLst/>
          </a:prstGeom>
          <a:noFill/>
        </p:spPr>
        <p:txBody>
          <a:bodyPr wrap="square">
            <a:spAutoFit/>
          </a:bodyPr>
          <a:lstStyle/>
          <a:p>
            <a:r>
              <a:rPr lang="en-US" b="1"/>
              <a:t>Step 8:</a:t>
            </a:r>
            <a:endParaRPr lang="en-US"/>
          </a:p>
        </p:txBody>
      </p:sp>
    </p:spTree>
    <p:extLst>
      <p:ext uri="{BB962C8B-B14F-4D97-AF65-F5344CB8AC3E}">
        <p14:creationId xmlns:p14="http://schemas.microsoft.com/office/powerpoint/2010/main" val="39317561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5CCFF54-1C53-B2E2-B615-72E6AA722B8F}"/>
              </a:ext>
            </a:extLst>
          </p:cNvPr>
          <p:cNvSpPr>
            <a:spLocks noGrp="1"/>
          </p:cNvSpPr>
          <p:nvPr>
            <p:ph type="sldNum" sz="quarter" idx="11"/>
          </p:nvPr>
        </p:nvSpPr>
        <p:spPr/>
        <p:txBody>
          <a:bodyPr/>
          <a:lstStyle/>
          <a:p>
            <a:fld id="{F0D23093-2AB0-F74C-B865-1A12A15B650E}" type="slidenum">
              <a:rPr lang="en-US" smtClean="0"/>
              <a:pPr/>
              <a:t>35</a:t>
            </a:fld>
            <a:endParaRPr lang="en-US"/>
          </a:p>
        </p:txBody>
      </p:sp>
      <p:sp>
        <p:nvSpPr>
          <p:cNvPr id="3" name="Title 2">
            <a:extLst>
              <a:ext uri="{FF2B5EF4-FFF2-40B4-BE49-F238E27FC236}">
                <a16:creationId xmlns:a16="http://schemas.microsoft.com/office/drawing/2014/main" id="{FB28D5F7-3EF4-33F5-6BF2-0CCF498EDE74}"/>
              </a:ext>
            </a:extLst>
          </p:cNvPr>
          <p:cNvSpPr>
            <a:spLocks noGrp="1"/>
          </p:cNvSpPr>
          <p:nvPr>
            <p:ph type="title"/>
          </p:nvPr>
        </p:nvSpPr>
        <p:spPr/>
        <p:txBody>
          <a:bodyPr/>
          <a:lstStyle/>
          <a:p>
            <a:r>
              <a:rPr lang="en-US"/>
              <a:t>1D FEA – Exercise 1: Numerical Solution</a:t>
            </a:r>
          </a:p>
        </p:txBody>
      </p:sp>
      <p:sp>
        <p:nvSpPr>
          <p:cNvPr id="4" name="Text Placeholder 3">
            <a:extLst>
              <a:ext uri="{FF2B5EF4-FFF2-40B4-BE49-F238E27FC236}">
                <a16:creationId xmlns:a16="http://schemas.microsoft.com/office/drawing/2014/main" id="{B2127726-EEE2-F94B-59C0-1603E2E4BD38}"/>
              </a:ext>
            </a:extLst>
          </p:cNvPr>
          <p:cNvSpPr>
            <a:spLocks noGrp="1"/>
          </p:cNvSpPr>
          <p:nvPr>
            <p:ph type="body" sz="quarter" idx="13"/>
          </p:nvPr>
        </p:nvSpPr>
        <p:spPr>
          <a:xfrm>
            <a:off x="609600" y="1447800"/>
            <a:ext cx="2807856" cy="4572000"/>
          </a:xfrm>
        </p:spPr>
        <p:txBody>
          <a:bodyPr>
            <a:normAutofit/>
          </a:bodyPr>
          <a:lstStyle/>
          <a:p>
            <a:pPr marL="0" indent="0">
              <a:buNone/>
            </a:pPr>
            <a:r>
              <a:rPr lang="en-US" sz="2000"/>
              <a:t>As can be observed from the </a:t>
            </a:r>
            <a:r>
              <a:rPr lang="en-US" sz="2000" b="1"/>
              <a:t>FEA results</a:t>
            </a:r>
            <a:r>
              <a:rPr lang="en-US" sz="2000"/>
              <a:t>, the max. deformation (i.e. </a:t>
            </a:r>
            <a:r>
              <a:rPr lang="en-US" sz="2000" i="1"/>
              <a:t>u</a:t>
            </a:r>
            <a:r>
              <a:rPr lang="en-US" sz="2000" i="1" baseline="-25000"/>
              <a:t>3</a:t>
            </a:r>
            <a:r>
              <a:rPr lang="en-US" sz="2000"/>
              <a:t>) and the deformation of beam element 1 (i.e. </a:t>
            </a:r>
            <a:r>
              <a:rPr lang="en-US" sz="2000" i="1"/>
              <a:t>u</a:t>
            </a:r>
            <a:r>
              <a:rPr lang="en-US" sz="2000" i="1" baseline="-25000"/>
              <a:t>2</a:t>
            </a:r>
            <a:r>
              <a:rPr lang="en-US" sz="2000"/>
              <a:t> as recorded by probe) are </a:t>
            </a:r>
            <a:r>
              <a:rPr lang="en-US" sz="2000" b="1"/>
              <a:t>identical to the analytical solutions</a:t>
            </a:r>
            <a:r>
              <a:rPr lang="en-US" sz="2000"/>
              <a:t>. They are 1.9 ×10</a:t>
            </a:r>
            <a:r>
              <a:rPr lang="en-US" sz="2000" baseline="30000"/>
              <a:t>−5 </a:t>
            </a:r>
            <a:r>
              <a:rPr lang="en-US" sz="2000"/>
              <a:t>mm and 4 × 10</a:t>
            </a:r>
            <a:r>
              <a:rPr lang="en-US" sz="2000" baseline="30000"/>
              <a:t> −6 </a:t>
            </a:r>
            <a:r>
              <a:rPr lang="en-US" sz="2000"/>
              <a:t>mm, respectively.</a:t>
            </a:r>
          </a:p>
        </p:txBody>
      </p:sp>
      <p:pic>
        <p:nvPicPr>
          <p:cNvPr id="8" name="Picture 7">
            <a:extLst>
              <a:ext uri="{FF2B5EF4-FFF2-40B4-BE49-F238E27FC236}">
                <a16:creationId xmlns:a16="http://schemas.microsoft.com/office/drawing/2014/main" id="{A7C210E9-543A-5E4B-5757-7418BB1A1567}"/>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752176" y="4069663"/>
            <a:ext cx="7513971" cy="1950137"/>
          </a:xfrm>
          <a:prstGeom prst="rect">
            <a:avLst/>
          </a:prstGeom>
        </p:spPr>
      </p:pic>
      <p:pic>
        <p:nvPicPr>
          <p:cNvPr id="10" name="Picture 9">
            <a:extLst>
              <a:ext uri="{FF2B5EF4-FFF2-40B4-BE49-F238E27FC236}">
                <a16:creationId xmlns:a16="http://schemas.microsoft.com/office/drawing/2014/main" id="{D75AE4DC-2BC7-EE9C-5E66-A4836D96544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752176" y="1447800"/>
            <a:ext cx="7513971" cy="2135844"/>
          </a:xfrm>
          <a:prstGeom prst="rect">
            <a:avLst/>
          </a:prstGeom>
        </p:spPr>
      </p:pic>
      <p:pic>
        <p:nvPicPr>
          <p:cNvPr id="11" name="Graphic 10" descr="Programmer male with solid fill">
            <a:extLst>
              <a:ext uri="{FF2B5EF4-FFF2-40B4-BE49-F238E27FC236}">
                <a16:creationId xmlns:a16="http://schemas.microsoft.com/office/drawing/2014/main" id="{FBFC66F7-1655-FD45-F4FF-BB17F1DBFDA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501986" y="103499"/>
            <a:ext cx="468000" cy="468000"/>
          </a:xfrm>
          <a:prstGeom prst="rect">
            <a:avLst/>
          </a:prstGeom>
        </p:spPr>
      </p:pic>
      <p:pic>
        <p:nvPicPr>
          <p:cNvPr id="12" name="Graphic 11" descr="Computer outline">
            <a:extLst>
              <a:ext uri="{FF2B5EF4-FFF2-40B4-BE49-F238E27FC236}">
                <a16:creationId xmlns:a16="http://schemas.microsoft.com/office/drawing/2014/main" id="{A20F4DFF-8D6C-DAF0-DAB6-669CFD1D46B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009605" y="124675"/>
            <a:ext cx="468000" cy="468000"/>
          </a:xfrm>
          <a:prstGeom prst="rect">
            <a:avLst/>
          </a:prstGeom>
        </p:spPr>
      </p:pic>
    </p:spTree>
    <p:extLst>
      <p:ext uri="{BB962C8B-B14F-4D97-AF65-F5344CB8AC3E}">
        <p14:creationId xmlns:p14="http://schemas.microsoft.com/office/powerpoint/2010/main" val="33732877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1A845DD-CB10-495E-D51B-AE32FE81C22F}"/>
              </a:ext>
            </a:extLst>
          </p:cNvPr>
          <p:cNvSpPr>
            <a:spLocks noGrp="1"/>
          </p:cNvSpPr>
          <p:nvPr>
            <p:ph type="sldNum" sz="quarter" idx="11"/>
          </p:nvPr>
        </p:nvSpPr>
        <p:spPr/>
        <p:txBody>
          <a:bodyPr/>
          <a:lstStyle/>
          <a:p>
            <a:fld id="{F0D23093-2AB0-F74C-B865-1A12A15B650E}" type="slidenum">
              <a:rPr lang="en-US" smtClean="0"/>
              <a:pPr/>
              <a:t>36</a:t>
            </a:fld>
            <a:endParaRPr lang="en-US"/>
          </a:p>
        </p:txBody>
      </p:sp>
      <p:sp>
        <p:nvSpPr>
          <p:cNvPr id="3" name="Title 2">
            <a:extLst>
              <a:ext uri="{FF2B5EF4-FFF2-40B4-BE49-F238E27FC236}">
                <a16:creationId xmlns:a16="http://schemas.microsoft.com/office/drawing/2014/main" id="{3D97F0A4-BD66-AEB2-E73C-4263A939BD57}"/>
              </a:ext>
            </a:extLst>
          </p:cNvPr>
          <p:cNvSpPr>
            <a:spLocks noGrp="1"/>
          </p:cNvSpPr>
          <p:nvPr>
            <p:ph type="title"/>
          </p:nvPr>
        </p:nvSpPr>
        <p:spPr/>
        <p:txBody>
          <a:bodyPr/>
          <a:lstStyle/>
          <a:p>
            <a:r>
              <a:rPr lang="en-US"/>
              <a:t>1D FEA – Beam Elements Exercise 2: Truss System</a:t>
            </a:r>
            <a:endParaRPr lang="en-DE"/>
          </a:p>
        </p:txBody>
      </p:sp>
      <p:sp>
        <p:nvSpPr>
          <p:cNvPr id="4" name="Text Placeholder 3">
            <a:extLst>
              <a:ext uri="{FF2B5EF4-FFF2-40B4-BE49-F238E27FC236}">
                <a16:creationId xmlns:a16="http://schemas.microsoft.com/office/drawing/2014/main" id="{3B92D65C-0769-DECE-5B31-2089894F70B6}"/>
              </a:ext>
            </a:extLst>
          </p:cNvPr>
          <p:cNvSpPr>
            <a:spLocks noGrp="1"/>
          </p:cNvSpPr>
          <p:nvPr>
            <p:ph type="body" sz="quarter" idx="13"/>
          </p:nvPr>
        </p:nvSpPr>
        <p:spPr>
          <a:xfrm>
            <a:off x="609599" y="1078523"/>
            <a:ext cx="10972799" cy="4941277"/>
          </a:xfrm>
        </p:spPr>
        <p:txBody>
          <a:bodyPr/>
          <a:lstStyle/>
          <a:p>
            <a:pPr marL="0" indent="0">
              <a:buNone/>
            </a:pPr>
            <a:r>
              <a:rPr lang="en-US"/>
              <a:t>Consider the truss system shown below. For simplicity let us model each member of the truss with a single 1D beam element. The truss system is made up of structural steel and the cross-section of each member is 50mmx50mm. Determine the maximum deformation of the structure and analyze the reaction forces at the supports using Ansys Mechanical.</a:t>
            </a:r>
            <a:endParaRPr lang="en-DE"/>
          </a:p>
        </p:txBody>
      </p:sp>
      <p:grpSp>
        <p:nvGrpSpPr>
          <p:cNvPr id="42" name="Group 41">
            <a:extLst>
              <a:ext uri="{FF2B5EF4-FFF2-40B4-BE49-F238E27FC236}">
                <a16:creationId xmlns:a16="http://schemas.microsoft.com/office/drawing/2014/main" id="{8BEC9F65-74C6-10A1-E207-C46DFCCFA10B}"/>
              </a:ext>
            </a:extLst>
          </p:cNvPr>
          <p:cNvGrpSpPr/>
          <p:nvPr/>
        </p:nvGrpSpPr>
        <p:grpSpPr>
          <a:xfrm>
            <a:off x="3267937" y="2920306"/>
            <a:ext cx="5656121" cy="2589160"/>
            <a:chOff x="1991234" y="2625968"/>
            <a:chExt cx="5656121" cy="2589160"/>
          </a:xfrm>
        </p:grpSpPr>
        <p:cxnSp>
          <p:nvCxnSpPr>
            <p:cNvPr id="22" name="Straight Arrow Connector 21">
              <a:extLst>
                <a:ext uri="{FF2B5EF4-FFF2-40B4-BE49-F238E27FC236}">
                  <a16:creationId xmlns:a16="http://schemas.microsoft.com/office/drawing/2014/main" id="{C24A2028-3599-611E-F3EA-5104A4C79F75}"/>
                </a:ext>
              </a:extLst>
            </p:cNvPr>
            <p:cNvCxnSpPr/>
            <p:nvPr/>
          </p:nvCxnSpPr>
          <p:spPr>
            <a:xfrm>
              <a:off x="7432432" y="2625968"/>
              <a:ext cx="0" cy="126609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58A8F9DB-417D-779B-765D-2962F377B0DF}"/>
                </a:ext>
              </a:extLst>
            </p:cNvPr>
            <p:cNvGrpSpPr/>
            <p:nvPr/>
          </p:nvGrpSpPr>
          <p:grpSpPr>
            <a:xfrm>
              <a:off x="2172677" y="2625968"/>
              <a:ext cx="4642340" cy="1266094"/>
              <a:chOff x="1813169" y="2508737"/>
              <a:chExt cx="5814646" cy="1359878"/>
            </a:xfrm>
          </p:grpSpPr>
          <p:sp>
            <p:nvSpPr>
              <p:cNvPr id="5" name="Isosceles Triangle 4">
                <a:extLst>
                  <a:ext uri="{FF2B5EF4-FFF2-40B4-BE49-F238E27FC236}">
                    <a16:creationId xmlns:a16="http://schemas.microsoft.com/office/drawing/2014/main" id="{2BDDFDC8-DFBC-305B-D178-E5181C670D02}"/>
                  </a:ext>
                </a:extLst>
              </p:cNvPr>
              <p:cNvSpPr/>
              <p:nvPr/>
            </p:nvSpPr>
            <p:spPr>
              <a:xfrm>
                <a:off x="1813169" y="2508738"/>
                <a:ext cx="2907323" cy="1359877"/>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 name="Isosceles Triangle 5">
                <a:extLst>
                  <a:ext uri="{FF2B5EF4-FFF2-40B4-BE49-F238E27FC236}">
                    <a16:creationId xmlns:a16="http://schemas.microsoft.com/office/drawing/2014/main" id="{7DF4EF9F-B6C6-FD47-79A4-4F80F894A942}"/>
                  </a:ext>
                </a:extLst>
              </p:cNvPr>
              <p:cNvSpPr/>
              <p:nvPr/>
            </p:nvSpPr>
            <p:spPr>
              <a:xfrm>
                <a:off x="4720492" y="2508737"/>
                <a:ext cx="2907323" cy="1359877"/>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 name="Rectangle 6">
                <a:extLst>
                  <a:ext uri="{FF2B5EF4-FFF2-40B4-BE49-F238E27FC236}">
                    <a16:creationId xmlns:a16="http://schemas.microsoft.com/office/drawing/2014/main" id="{374C66A8-8160-B19F-3F26-AE6366DAF5C3}"/>
                  </a:ext>
                </a:extLst>
              </p:cNvPr>
              <p:cNvSpPr/>
              <p:nvPr/>
            </p:nvSpPr>
            <p:spPr>
              <a:xfrm>
                <a:off x="3266830" y="2508737"/>
                <a:ext cx="2907323" cy="135987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9" name="Straight Connector 8">
                <a:extLst>
                  <a:ext uri="{FF2B5EF4-FFF2-40B4-BE49-F238E27FC236}">
                    <a16:creationId xmlns:a16="http://schemas.microsoft.com/office/drawing/2014/main" id="{80153D36-F4FC-A624-CDF5-43CC0ED4E47A}"/>
                  </a:ext>
                </a:extLst>
              </p:cNvPr>
              <p:cNvCxnSpPr>
                <a:stCxn id="7" idx="2"/>
                <a:endCxn id="7" idx="0"/>
              </p:cNvCxnSpPr>
              <p:nvPr/>
            </p:nvCxnSpPr>
            <p:spPr>
              <a:xfrm flipV="1">
                <a:off x="4720492" y="2508737"/>
                <a:ext cx="0" cy="1359877"/>
              </a:xfrm>
              <a:prstGeom prst="line">
                <a:avLst/>
              </a:prstGeom>
              <a:noFill/>
            </p:spPr>
            <p:style>
              <a:lnRef idx="2">
                <a:schemeClr val="accent1">
                  <a:shade val="50000"/>
                </a:schemeClr>
              </a:lnRef>
              <a:fillRef idx="1">
                <a:schemeClr val="accent1"/>
              </a:fillRef>
              <a:effectRef idx="0">
                <a:schemeClr val="accent1"/>
              </a:effectRef>
              <a:fontRef idx="minor">
                <a:schemeClr val="lt1"/>
              </a:fontRef>
            </p:style>
          </p:cxnSp>
        </p:grpSp>
        <p:cxnSp>
          <p:nvCxnSpPr>
            <p:cNvPr id="12" name="Straight Arrow Connector 11">
              <a:extLst>
                <a:ext uri="{FF2B5EF4-FFF2-40B4-BE49-F238E27FC236}">
                  <a16:creationId xmlns:a16="http://schemas.microsoft.com/office/drawing/2014/main" id="{A1623914-57EE-7825-B70A-6D296C242B55}"/>
                </a:ext>
              </a:extLst>
            </p:cNvPr>
            <p:cNvCxnSpPr/>
            <p:nvPr/>
          </p:nvCxnSpPr>
          <p:spPr>
            <a:xfrm>
              <a:off x="2172677" y="5117393"/>
              <a:ext cx="1160584"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65B31FA0-F8D3-AFA7-D232-E45129FDE9B3}"/>
                </a:ext>
              </a:extLst>
            </p:cNvPr>
            <p:cNvCxnSpPr/>
            <p:nvPr/>
          </p:nvCxnSpPr>
          <p:spPr>
            <a:xfrm>
              <a:off x="3333262" y="5117393"/>
              <a:ext cx="1160584"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7E18F3F-D178-D7DF-1812-4C88ABF86260}"/>
                </a:ext>
              </a:extLst>
            </p:cNvPr>
            <p:cNvCxnSpPr/>
            <p:nvPr/>
          </p:nvCxnSpPr>
          <p:spPr>
            <a:xfrm>
              <a:off x="4493847" y="5117393"/>
              <a:ext cx="1160584"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A6642B6-E58D-BE01-6360-6B9CD87F032F}"/>
                </a:ext>
              </a:extLst>
            </p:cNvPr>
            <p:cNvCxnSpPr/>
            <p:nvPr/>
          </p:nvCxnSpPr>
          <p:spPr>
            <a:xfrm>
              <a:off x="5654433" y="5117393"/>
              <a:ext cx="1160584"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5B1F011E-0B1B-F1D1-94B9-ED08DB45ADEB}"/>
                </a:ext>
              </a:extLst>
            </p:cNvPr>
            <p:cNvSpPr/>
            <p:nvPr/>
          </p:nvSpPr>
          <p:spPr>
            <a:xfrm>
              <a:off x="2538046" y="5019656"/>
              <a:ext cx="429846" cy="195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1 m</a:t>
              </a:r>
              <a:endParaRPr lang="en-DE" sz="1200">
                <a:solidFill>
                  <a:schemeClr val="tx1"/>
                </a:solidFill>
              </a:endParaRPr>
            </a:p>
          </p:txBody>
        </p:sp>
        <p:sp>
          <p:nvSpPr>
            <p:cNvPr id="17" name="Rectangle 16">
              <a:extLst>
                <a:ext uri="{FF2B5EF4-FFF2-40B4-BE49-F238E27FC236}">
                  <a16:creationId xmlns:a16="http://schemas.microsoft.com/office/drawing/2014/main" id="{6FFE0261-459E-0A0E-DBB6-0CF7B79AEFD7}"/>
                </a:ext>
              </a:extLst>
            </p:cNvPr>
            <p:cNvSpPr/>
            <p:nvPr/>
          </p:nvSpPr>
          <p:spPr>
            <a:xfrm>
              <a:off x="3698630" y="5019656"/>
              <a:ext cx="429846" cy="195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1 m</a:t>
              </a:r>
              <a:endParaRPr lang="en-DE" sz="1200">
                <a:solidFill>
                  <a:schemeClr val="tx1"/>
                </a:solidFill>
              </a:endParaRPr>
            </a:p>
          </p:txBody>
        </p:sp>
        <p:sp>
          <p:nvSpPr>
            <p:cNvPr id="18" name="Rectangle 17">
              <a:extLst>
                <a:ext uri="{FF2B5EF4-FFF2-40B4-BE49-F238E27FC236}">
                  <a16:creationId xmlns:a16="http://schemas.microsoft.com/office/drawing/2014/main" id="{FE1F4255-9027-7F51-0959-FFDD3A08AAF6}"/>
                </a:ext>
              </a:extLst>
            </p:cNvPr>
            <p:cNvSpPr/>
            <p:nvPr/>
          </p:nvSpPr>
          <p:spPr>
            <a:xfrm>
              <a:off x="4859214" y="5019656"/>
              <a:ext cx="429846" cy="195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1 m</a:t>
              </a:r>
              <a:endParaRPr lang="en-DE" sz="1200">
                <a:solidFill>
                  <a:schemeClr val="tx1"/>
                </a:solidFill>
              </a:endParaRPr>
            </a:p>
          </p:txBody>
        </p:sp>
        <p:sp>
          <p:nvSpPr>
            <p:cNvPr id="19" name="Rectangle 18">
              <a:extLst>
                <a:ext uri="{FF2B5EF4-FFF2-40B4-BE49-F238E27FC236}">
                  <a16:creationId xmlns:a16="http://schemas.microsoft.com/office/drawing/2014/main" id="{D2B4F4D0-10AD-266D-BEEE-7AC7BD54B449}"/>
                </a:ext>
              </a:extLst>
            </p:cNvPr>
            <p:cNvSpPr/>
            <p:nvPr/>
          </p:nvSpPr>
          <p:spPr>
            <a:xfrm>
              <a:off x="6019802" y="5019656"/>
              <a:ext cx="429846" cy="195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1 m</a:t>
              </a:r>
              <a:endParaRPr lang="en-DE" sz="1200">
                <a:solidFill>
                  <a:schemeClr val="tx1"/>
                </a:solidFill>
              </a:endParaRPr>
            </a:p>
          </p:txBody>
        </p:sp>
        <p:sp>
          <p:nvSpPr>
            <p:cNvPr id="20" name="Rectangle 19">
              <a:extLst>
                <a:ext uri="{FF2B5EF4-FFF2-40B4-BE49-F238E27FC236}">
                  <a16:creationId xmlns:a16="http://schemas.microsoft.com/office/drawing/2014/main" id="{72F3BEE1-D9A7-8C7A-112F-13D94D325795}"/>
                </a:ext>
              </a:extLst>
            </p:cNvPr>
            <p:cNvSpPr/>
            <p:nvPr/>
          </p:nvSpPr>
          <p:spPr>
            <a:xfrm>
              <a:off x="7217509" y="3161278"/>
              <a:ext cx="429846" cy="195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1 m</a:t>
              </a:r>
              <a:endParaRPr lang="en-DE" sz="1200">
                <a:solidFill>
                  <a:schemeClr val="tx1"/>
                </a:solidFill>
              </a:endParaRPr>
            </a:p>
          </p:txBody>
        </p:sp>
        <p:grpSp>
          <p:nvGrpSpPr>
            <p:cNvPr id="29" name="Group 28">
              <a:extLst>
                <a:ext uri="{FF2B5EF4-FFF2-40B4-BE49-F238E27FC236}">
                  <a16:creationId xmlns:a16="http://schemas.microsoft.com/office/drawing/2014/main" id="{194DF610-855C-1F2C-754C-610656FDE712}"/>
                </a:ext>
              </a:extLst>
            </p:cNvPr>
            <p:cNvGrpSpPr/>
            <p:nvPr/>
          </p:nvGrpSpPr>
          <p:grpSpPr>
            <a:xfrm>
              <a:off x="1991234" y="3919125"/>
              <a:ext cx="452446" cy="413978"/>
              <a:chOff x="1991234" y="3919125"/>
              <a:chExt cx="452446" cy="413978"/>
            </a:xfrm>
          </p:grpSpPr>
          <p:sp>
            <p:nvSpPr>
              <p:cNvPr id="23" name="Isosceles Triangle 22">
                <a:extLst>
                  <a:ext uri="{FF2B5EF4-FFF2-40B4-BE49-F238E27FC236}">
                    <a16:creationId xmlns:a16="http://schemas.microsoft.com/office/drawing/2014/main" id="{F15B8D3A-C197-6476-6785-6535C7100033}"/>
                  </a:ext>
                </a:extLst>
              </p:cNvPr>
              <p:cNvSpPr/>
              <p:nvPr/>
            </p:nvSpPr>
            <p:spPr>
              <a:xfrm>
                <a:off x="2005280" y="3919125"/>
                <a:ext cx="334794" cy="29041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25" name="Straight Connector 24">
                <a:extLst>
                  <a:ext uri="{FF2B5EF4-FFF2-40B4-BE49-F238E27FC236}">
                    <a16:creationId xmlns:a16="http://schemas.microsoft.com/office/drawing/2014/main" id="{D58634CE-54DF-1DE1-6C91-E8075F009B25}"/>
                  </a:ext>
                </a:extLst>
              </p:cNvPr>
              <p:cNvCxnSpPr>
                <a:cxnSpLocks/>
              </p:cNvCxnSpPr>
              <p:nvPr/>
            </p:nvCxnSpPr>
            <p:spPr>
              <a:xfrm>
                <a:off x="1991234" y="4209535"/>
                <a:ext cx="103606" cy="12356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986C7D3-84F5-0908-8D0E-D0FCF9DC6330}"/>
                  </a:ext>
                </a:extLst>
              </p:cNvPr>
              <p:cNvCxnSpPr>
                <a:cxnSpLocks/>
              </p:cNvCxnSpPr>
              <p:nvPr/>
            </p:nvCxnSpPr>
            <p:spPr>
              <a:xfrm>
                <a:off x="2172677" y="4209535"/>
                <a:ext cx="103606" cy="12356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DC7661F-3171-9873-2145-482F27834D6F}"/>
                  </a:ext>
                </a:extLst>
              </p:cNvPr>
              <p:cNvCxnSpPr>
                <a:cxnSpLocks/>
              </p:cNvCxnSpPr>
              <p:nvPr/>
            </p:nvCxnSpPr>
            <p:spPr>
              <a:xfrm>
                <a:off x="2340074" y="4201281"/>
                <a:ext cx="103606" cy="123568"/>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30" name="Group 29">
              <a:extLst>
                <a:ext uri="{FF2B5EF4-FFF2-40B4-BE49-F238E27FC236}">
                  <a16:creationId xmlns:a16="http://schemas.microsoft.com/office/drawing/2014/main" id="{C66A14A1-160B-05AA-3C2D-51852B8F504C}"/>
                </a:ext>
              </a:extLst>
            </p:cNvPr>
            <p:cNvGrpSpPr/>
            <p:nvPr/>
          </p:nvGrpSpPr>
          <p:grpSpPr>
            <a:xfrm>
              <a:off x="6653850" y="3905953"/>
              <a:ext cx="452446" cy="413978"/>
              <a:chOff x="1991234" y="3919125"/>
              <a:chExt cx="452446" cy="413978"/>
            </a:xfrm>
          </p:grpSpPr>
          <p:sp>
            <p:nvSpPr>
              <p:cNvPr id="31" name="Isosceles Triangle 30">
                <a:extLst>
                  <a:ext uri="{FF2B5EF4-FFF2-40B4-BE49-F238E27FC236}">
                    <a16:creationId xmlns:a16="http://schemas.microsoft.com/office/drawing/2014/main" id="{4BB62EA6-F5FA-7FDB-1386-5539CF2A4410}"/>
                  </a:ext>
                </a:extLst>
              </p:cNvPr>
              <p:cNvSpPr/>
              <p:nvPr/>
            </p:nvSpPr>
            <p:spPr>
              <a:xfrm>
                <a:off x="2005280" y="3919125"/>
                <a:ext cx="334794" cy="29041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32" name="Straight Connector 31">
                <a:extLst>
                  <a:ext uri="{FF2B5EF4-FFF2-40B4-BE49-F238E27FC236}">
                    <a16:creationId xmlns:a16="http://schemas.microsoft.com/office/drawing/2014/main" id="{76C37FA9-A131-D371-314F-59883BBA9251}"/>
                  </a:ext>
                </a:extLst>
              </p:cNvPr>
              <p:cNvCxnSpPr>
                <a:cxnSpLocks/>
              </p:cNvCxnSpPr>
              <p:nvPr/>
            </p:nvCxnSpPr>
            <p:spPr>
              <a:xfrm>
                <a:off x="1991234" y="4209535"/>
                <a:ext cx="103606" cy="12356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CC4788C-B99A-353C-CC66-8FD4487B988F}"/>
                  </a:ext>
                </a:extLst>
              </p:cNvPr>
              <p:cNvCxnSpPr>
                <a:cxnSpLocks/>
              </p:cNvCxnSpPr>
              <p:nvPr/>
            </p:nvCxnSpPr>
            <p:spPr>
              <a:xfrm>
                <a:off x="2172677" y="4209535"/>
                <a:ext cx="103606" cy="12356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7994516-8536-90F8-0120-129C7326FF6F}"/>
                  </a:ext>
                </a:extLst>
              </p:cNvPr>
              <p:cNvCxnSpPr>
                <a:cxnSpLocks/>
              </p:cNvCxnSpPr>
              <p:nvPr/>
            </p:nvCxnSpPr>
            <p:spPr>
              <a:xfrm>
                <a:off x="2340074" y="4201281"/>
                <a:ext cx="103606" cy="123568"/>
              </a:xfrm>
              <a:prstGeom prst="line">
                <a:avLst/>
              </a:prstGeom>
              <a:ln w="12700"/>
            </p:spPr>
            <p:style>
              <a:lnRef idx="1">
                <a:schemeClr val="accent1"/>
              </a:lnRef>
              <a:fillRef idx="0">
                <a:schemeClr val="accent1"/>
              </a:fillRef>
              <a:effectRef idx="0">
                <a:schemeClr val="accent1"/>
              </a:effectRef>
              <a:fontRef idx="minor">
                <a:schemeClr val="tx1"/>
              </a:fontRef>
            </p:style>
          </p:cxnSp>
        </p:grpSp>
        <p:cxnSp>
          <p:nvCxnSpPr>
            <p:cNvPr id="36" name="Straight Arrow Connector 35">
              <a:extLst>
                <a:ext uri="{FF2B5EF4-FFF2-40B4-BE49-F238E27FC236}">
                  <a16:creationId xmlns:a16="http://schemas.microsoft.com/office/drawing/2014/main" id="{1A561DFB-110D-D19A-0C4E-06C77132B346}"/>
                </a:ext>
              </a:extLst>
            </p:cNvPr>
            <p:cNvCxnSpPr/>
            <p:nvPr/>
          </p:nvCxnSpPr>
          <p:spPr>
            <a:xfrm>
              <a:off x="3333261" y="3892061"/>
              <a:ext cx="0" cy="562259"/>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A85D1424-73DC-97C7-2411-B6E5C342120E}"/>
                </a:ext>
              </a:extLst>
            </p:cNvPr>
            <p:cNvCxnSpPr/>
            <p:nvPr/>
          </p:nvCxnSpPr>
          <p:spPr>
            <a:xfrm>
              <a:off x="4493846" y="3880429"/>
              <a:ext cx="0" cy="562259"/>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B2B2337-D7AA-2E24-C654-38D08089D766}"/>
                </a:ext>
              </a:extLst>
            </p:cNvPr>
            <p:cNvCxnSpPr/>
            <p:nvPr/>
          </p:nvCxnSpPr>
          <p:spPr>
            <a:xfrm>
              <a:off x="5661230" y="3892060"/>
              <a:ext cx="0" cy="562259"/>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1CDF955A-0724-DDEF-AD71-3F828384114F}"/>
                </a:ext>
              </a:extLst>
            </p:cNvPr>
            <p:cNvSpPr txBox="1"/>
            <p:nvPr/>
          </p:nvSpPr>
          <p:spPr>
            <a:xfrm>
              <a:off x="2998415" y="4487222"/>
              <a:ext cx="700215" cy="368651"/>
            </a:xfrm>
            <a:prstGeom prst="rect">
              <a:avLst/>
            </a:prstGeom>
            <a:noFill/>
          </p:spPr>
          <p:txBody>
            <a:bodyPr wrap="square" rtlCol="0">
              <a:spAutoFit/>
            </a:bodyPr>
            <a:lstStyle/>
            <a:p>
              <a:r>
                <a:rPr lang="en-US"/>
                <a:t>50kN</a:t>
              </a:r>
              <a:endParaRPr lang="en-DE"/>
            </a:p>
          </p:txBody>
        </p:sp>
        <p:sp>
          <p:nvSpPr>
            <p:cNvPr id="40" name="TextBox 39">
              <a:extLst>
                <a:ext uri="{FF2B5EF4-FFF2-40B4-BE49-F238E27FC236}">
                  <a16:creationId xmlns:a16="http://schemas.microsoft.com/office/drawing/2014/main" id="{063B8C40-C483-B0E5-2298-873DD41A7A30}"/>
                </a:ext>
              </a:extLst>
            </p:cNvPr>
            <p:cNvSpPr txBox="1"/>
            <p:nvPr/>
          </p:nvSpPr>
          <p:spPr>
            <a:xfrm>
              <a:off x="4143738" y="4487222"/>
              <a:ext cx="700215" cy="368651"/>
            </a:xfrm>
            <a:prstGeom prst="rect">
              <a:avLst/>
            </a:prstGeom>
            <a:noFill/>
          </p:spPr>
          <p:txBody>
            <a:bodyPr wrap="square" rtlCol="0">
              <a:spAutoFit/>
            </a:bodyPr>
            <a:lstStyle/>
            <a:p>
              <a:r>
                <a:rPr lang="en-US"/>
                <a:t>50kN</a:t>
              </a:r>
              <a:endParaRPr lang="en-DE"/>
            </a:p>
          </p:txBody>
        </p:sp>
        <p:sp>
          <p:nvSpPr>
            <p:cNvPr id="41" name="TextBox 40">
              <a:extLst>
                <a:ext uri="{FF2B5EF4-FFF2-40B4-BE49-F238E27FC236}">
                  <a16:creationId xmlns:a16="http://schemas.microsoft.com/office/drawing/2014/main" id="{F11166C2-F4DB-6F6E-FA4C-54EA8B1FA1E3}"/>
                </a:ext>
              </a:extLst>
            </p:cNvPr>
            <p:cNvSpPr txBox="1"/>
            <p:nvPr/>
          </p:nvSpPr>
          <p:spPr>
            <a:xfrm>
              <a:off x="5304323" y="4487222"/>
              <a:ext cx="700215" cy="368651"/>
            </a:xfrm>
            <a:prstGeom prst="rect">
              <a:avLst/>
            </a:prstGeom>
            <a:noFill/>
          </p:spPr>
          <p:txBody>
            <a:bodyPr wrap="square" rtlCol="0">
              <a:spAutoFit/>
            </a:bodyPr>
            <a:lstStyle/>
            <a:p>
              <a:r>
                <a:rPr lang="en-US"/>
                <a:t>50kN</a:t>
              </a:r>
              <a:endParaRPr lang="en-DE"/>
            </a:p>
          </p:txBody>
        </p:sp>
      </p:grpSp>
      <p:pic>
        <p:nvPicPr>
          <p:cNvPr id="43" name="Graphic 42" descr="Programmer male with solid fill">
            <a:extLst>
              <a:ext uri="{FF2B5EF4-FFF2-40B4-BE49-F238E27FC236}">
                <a16:creationId xmlns:a16="http://schemas.microsoft.com/office/drawing/2014/main" id="{C4EE6C6C-7863-DC00-C197-88073A4B338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01986" y="103499"/>
            <a:ext cx="468000" cy="468000"/>
          </a:xfrm>
          <a:prstGeom prst="rect">
            <a:avLst/>
          </a:prstGeom>
        </p:spPr>
      </p:pic>
      <p:pic>
        <p:nvPicPr>
          <p:cNvPr id="44" name="Graphic 43" descr="Computer outline">
            <a:extLst>
              <a:ext uri="{FF2B5EF4-FFF2-40B4-BE49-F238E27FC236}">
                <a16:creationId xmlns:a16="http://schemas.microsoft.com/office/drawing/2014/main" id="{59670293-FF21-E85C-69CA-7EA7216AB00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09605" y="124675"/>
            <a:ext cx="468000" cy="468000"/>
          </a:xfrm>
          <a:prstGeom prst="rect">
            <a:avLst/>
          </a:prstGeom>
        </p:spPr>
      </p:pic>
      <p:sp>
        <p:nvSpPr>
          <p:cNvPr id="8" name="TextBox 7">
            <a:extLst>
              <a:ext uri="{FF2B5EF4-FFF2-40B4-BE49-F238E27FC236}">
                <a16:creationId xmlns:a16="http://schemas.microsoft.com/office/drawing/2014/main" id="{64F8C02D-AE11-8013-C9D8-436033B4BC84}"/>
              </a:ext>
            </a:extLst>
          </p:cNvPr>
          <p:cNvSpPr txBox="1"/>
          <p:nvPr/>
        </p:nvSpPr>
        <p:spPr>
          <a:xfrm>
            <a:off x="247636" y="6081187"/>
            <a:ext cx="12011039" cy="276999"/>
          </a:xfrm>
          <a:prstGeom prst="rect">
            <a:avLst/>
          </a:prstGeom>
          <a:noFill/>
        </p:spPr>
        <p:txBody>
          <a:bodyPr wrap="square" rtlCol="0">
            <a:spAutoFit/>
          </a:bodyPr>
          <a:lstStyle/>
          <a:p>
            <a:pPr algn="just"/>
            <a:r>
              <a:rPr lang="en-US" sz="1200" b="1" i="1"/>
              <a:t>Note: </a:t>
            </a:r>
            <a:r>
              <a:rPr lang="en-US" sz="1200" i="1"/>
              <a:t>The truss system is solved using beam elements to account for rotations in the nodes. As an additional exercise and for comparison try to solve this problem using link/truss elements!</a:t>
            </a:r>
            <a:endParaRPr lang="en-GB" sz="1200" i="1"/>
          </a:p>
        </p:txBody>
      </p:sp>
    </p:spTree>
    <p:extLst>
      <p:ext uri="{BB962C8B-B14F-4D97-AF65-F5344CB8AC3E}">
        <p14:creationId xmlns:p14="http://schemas.microsoft.com/office/powerpoint/2010/main" val="25313779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68694A-AF25-F641-8E3C-C5C8FA033C49}"/>
              </a:ext>
            </a:extLst>
          </p:cNvPr>
          <p:cNvSpPr>
            <a:spLocks noGrp="1"/>
          </p:cNvSpPr>
          <p:nvPr>
            <p:ph type="sldNum" sz="quarter" idx="11"/>
          </p:nvPr>
        </p:nvSpPr>
        <p:spPr/>
        <p:txBody>
          <a:bodyPr/>
          <a:lstStyle/>
          <a:p>
            <a:fld id="{F0D23093-2AB0-F74C-B865-1A12A15B650E}" type="slidenum">
              <a:rPr lang="en-US" smtClean="0"/>
              <a:pPr/>
              <a:t>37</a:t>
            </a:fld>
            <a:endParaRPr lang="en-US"/>
          </a:p>
        </p:txBody>
      </p:sp>
      <p:sp>
        <p:nvSpPr>
          <p:cNvPr id="3" name="Title 2">
            <a:extLst>
              <a:ext uri="{FF2B5EF4-FFF2-40B4-BE49-F238E27FC236}">
                <a16:creationId xmlns:a16="http://schemas.microsoft.com/office/drawing/2014/main" id="{020D32E1-0AFF-ECD7-E7D2-C737BC968E98}"/>
              </a:ext>
            </a:extLst>
          </p:cNvPr>
          <p:cNvSpPr>
            <a:spLocks noGrp="1"/>
          </p:cNvSpPr>
          <p:nvPr>
            <p:ph type="title"/>
          </p:nvPr>
        </p:nvSpPr>
        <p:spPr/>
        <p:txBody>
          <a:bodyPr/>
          <a:lstStyle/>
          <a:p>
            <a:r>
              <a:rPr lang="en-US"/>
              <a:t>1D FEA – Exercise 2: Numerical Procedure</a:t>
            </a:r>
            <a:endParaRPr lang="en-DE"/>
          </a:p>
        </p:txBody>
      </p:sp>
      <p:graphicFrame>
        <p:nvGraphicFramePr>
          <p:cNvPr id="6" name="Table 6">
            <a:extLst>
              <a:ext uri="{FF2B5EF4-FFF2-40B4-BE49-F238E27FC236}">
                <a16:creationId xmlns:a16="http://schemas.microsoft.com/office/drawing/2014/main" id="{7E4869CB-25FF-632F-6864-840AE12FF69A}"/>
              </a:ext>
            </a:extLst>
          </p:cNvPr>
          <p:cNvGraphicFramePr>
            <a:graphicFrameLocks noGrp="1"/>
          </p:cNvGraphicFramePr>
          <p:nvPr>
            <p:extLst>
              <p:ext uri="{D42A27DB-BD31-4B8C-83A1-F6EECF244321}">
                <p14:modId xmlns:p14="http://schemas.microsoft.com/office/powerpoint/2010/main" val="1572814863"/>
              </p:ext>
            </p:extLst>
          </p:nvPr>
        </p:nvGraphicFramePr>
        <p:xfrm>
          <a:off x="609601" y="906604"/>
          <a:ext cx="10972800" cy="5182307"/>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1799228274"/>
                    </a:ext>
                  </a:extLst>
                </a:gridCol>
                <a:gridCol w="2743200">
                  <a:extLst>
                    <a:ext uri="{9D8B030D-6E8A-4147-A177-3AD203B41FA5}">
                      <a16:colId xmlns:a16="http://schemas.microsoft.com/office/drawing/2014/main" val="2919042137"/>
                    </a:ext>
                  </a:extLst>
                </a:gridCol>
                <a:gridCol w="2743200">
                  <a:extLst>
                    <a:ext uri="{9D8B030D-6E8A-4147-A177-3AD203B41FA5}">
                      <a16:colId xmlns:a16="http://schemas.microsoft.com/office/drawing/2014/main" val="1708044883"/>
                    </a:ext>
                  </a:extLst>
                </a:gridCol>
                <a:gridCol w="2743200">
                  <a:extLst>
                    <a:ext uri="{9D8B030D-6E8A-4147-A177-3AD203B41FA5}">
                      <a16:colId xmlns:a16="http://schemas.microsoft.com/office/drawing/2014/main" val="3526988019"/>
                    </a:ext>
                  </a:extLst>
                </a:gridCol>
              </a:tblGrid>
              <a:tr h="17863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1: </a:t>
                      </a:r>
                      <a:r>
                        <a:rPr lang="en-US"/>
                        <a:t>Create a Static Structural Analysis System in </a:t>
                      </a:r>
                      <a:r>
                        <a:rPr lang="en-US" b="1" i="1"/>
                        <a:t>Ansys Workbench</a:t>
                      </a:r>
                      <a:r>
                        <a:rPr lang="en-US" b="0" i="0"/>
                        <a:t>. Note that the Engineering data stays at the default Structural Steel</a:t>
                      </a:r>
                      <a:endParaRPr lang="en-DE" b="1" i="1"/>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2: </a:t>
                      </a:r>
                      <a:r>
                        <a:rPr lang="en-US"/>
                        <a:t>Edit Properties of Geometry and activate Line Bodies</a:t>
                      </a:r>
                      <a:endParaRPr lang="en-DE"/>
                    </a:p>
                    <a:p>
                      <a:endParaRPr lang="en-DE"/>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3: </a:t>
                      </a:r>
                      <a:r>
                        <a:rPr lang="en-US"/>
                        <a:t>Create geometry of the truss using </a:t>
                      </a:r>
                      <a:r>
                        <a:rPr lang="en-US" b="1" i="1" err="1"/>
                        <a:t>SpaceClaim</a:t>
                      </a:r>
                      <a:endParaRPr lang="en-DE" b="1" i="1"/>
                    </a:p>
                    <a:p>
                      <a:r>
                        <a:rPr lang="en-US"/>
                        <a:t>(Hint: Use lines and profiles tools)</a:t>
                      </a:r>
                      <a:endParaRPr lang="en-DE"/>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4: </a:t>
                      </a:r>
                      <a:r>
                        <a:rPr lang="en-US"/>
                        <a:t>Setup the mesh</a:t>
                      </a:r>
                      <a:endParaRPr lang="en-DE"/>
                    </a:p>
                    <a:p>
                      <a:r>
                        <a:rPr lang="en-US"/>
                        <a:t>(Hint: Define a very large element size so each member has only one elements)</a:t>
                      </a:r>
                      <a:endParaRPr lang="en-DE"/>
                    </a:p>
                  </a:txBody>
                  <a:tcPr/>
                </a:tc>
                <a:extLst>
                  <a:ext uri="{0D108BD9-81ED-4DB2-BD59-A6C34878D82A}">
                    <a16:rowId xmlns:a16="http://schemas.microsoft.com/office/drawing/2014/main" val="2986092569"/>
                  </a:ext>
                </a:extLst>
              </a:tr>
              <a:tr h="3395953">
                <a:tc>
                  <a:txBody>
                    <a:bodyPr/>
                    <a:lstStyle/>
                    <a:p>
                      <a:endParaRPr lang="en-DE"/>
                    </a:p>
                  </a:txBody>
                  <a:tcPr/>
                </a:tc>
                <a:tc>
                  <a:txBody>
                    <a:bodyPr/>
                    <a:lstStyle/>
                    <a:p>
                      <a:endParaRPr lang="en-DE"/>
                    </a:p>
                  </a:txBody>
                  <a:tcPr/>
                </a:tc>
                <a:tc>
                  <a:txBody>
                    <a:bodyPr/>
                    <a:lstStyle/>
                    <a:p>
                      <a:endParaRPr lang="en-DE"/>
                    </a:p>
                  </a:txBody>
                  <a:tcPr/>
                </a:tc>
                <a:tc>
                  <a:txBody>
                    <a:bodyPr/>
                    <a:lstStyle/>
                    <a:p>
                      <a:endParaRPr lang="en-DE"/>
                    </a:p>
                  </a:txBody>
                  <a:tcPr/>
                </a:tc>
                <a:extLst>
                  <a:ext uri="{0D108BD9-81ED-4DB2-BD59-A6C34878D82A}">
                    <a16:rowId xmlns:a16="http://schemas.microsoft.com/office/drawing/2014/main" val="1918808087"/>
                  </a:ext>
                </a:extLst>
              </a:tr>
            </a:tbl>
          </a:graphicData>
        </a:graphic>
      </p:graphicFrame>
      <p:pic>
        <p:nvPicPr>
          <p:cNvPr id="10" name="Picture 9">
            <a:extLst>
              <a:ext uri="{FF2B5EF4-FFF2-40B4-BE49-F238E27FC236}">
                <a16:creationId xmlns:a16="http://schemas.microsoft.com/office/drawing/2014/main" id="{3749A26A-7461-C5AB-B406-D5CC6DE18ECF}"/>
              </a:ext>
            </a:extLst>
          </p:cNvPr>
          <p:cNvPicPr>
            <a:picLocks noChangeAspect="1"/>
          </p:cNvPicPr>
          <p:nvPr/>
        </p:nvPicPr>
        <p:blipFill>
          <a:blip r:embed="rId3"/>
          <a:stretch>
            <a:fillRect/>
          </a:stretch>
        </p:blipFill>
        <p:spPr>
          <a:xfrm>
            <a:off x="768642" y="3228790"/>
            <a:ext cx="2298115" cy="2439666"/>
          </a:xfrm>
          <a:prstGeom prst="rect">
            <a:avLst/>
          </a:prstGeom>
        </p:spPr>
      </p:pic>
      <p:pic>
        <p:nvPicPr>
          <p:cNvPr id="12" name="Picture 11">
            <a:extLst>
              <a:ext uri="{FF2B5EF4-FFF2-40B4-BE49-F238E27FC236}">
                <a16:creationId xmlns:a16="http://schemas.microsoft.com/office/drawing/2014/main" id="{F9DDC831-A25C-F596-AE73-47F3C01E19F3}"/>
              </a:ext>
            </a:extLst>
          </p:cNvPr>
          <p:cNvPicPr>
            <a:picLocks noChangeAspect="1"/>
          </p:cNvPicPr>
          <p:nvPr/>
        </p:nvPicPr>
        <p:blipFill>
          <a:blip r:embed="rId4"/>
          <a:stretch>
            <a:fillRect/>
          </a:stretch>
        </p:blipFill>
        <p:spPr>
          <a:xfrm>
            <a:off x="3561806" y="2763903"/>
            <a:ext cx="2169205" cy="2540607"/>
          </a:xfrm>
          <a:prstGeom prst="rect">
            <a:avLst/>
          </a:prstGeom>
        </p:spPr>
      </p:pic>
      <p:pic>
        <p:nvPicPr>
          <p:cNvPr id="14" name="Picture 13">
            <a:extLst>
              <a:ext uri="{FF2B5EF4-FFF2-40B4-BE49-F238E27FC236}">
                <a16:creationId xmlns:a16="http://schemas.microsoft.com/office/drawing/2014/main" id="{B3992B05-270D-9B27-0B9B-49E56B84DB58}"/>
              </a:ext>
            </a:extLst>
          </p:cNvPr>
          <p:cNvPicPr>
            <a:picLocks noChangeAspect="1"/>
          </p:cNvPicPr>
          <p:nvPr/>
        </p:nvPicPr>
        <p:blipFill>
          <a:blip r:embed="rId5"/>
          <a:stretch>
            <a:fillRect/>
          </a:stretch>
        </p:blipFill>
        <p:spPr>
          <a:xfrm>
            <a:off x="3440942" y="5304510"/>
            <a:ext cx="2410933" cy="674244"/>
          </a:xfrm>
          <a:prstGeom prst="rect">
            <a:avLst/>
          </a:prstGeom>
        </p:spPr>
      </p:pic>
      <p:pic>
        <p:nvPicPr>
          <p:cNvPr id="16" name="Picture 15">
            <a:extLst>
              <a:ext uri="{FF2B5EF4-FFF2-40B4-BE49-F238E27FC236}">
                <a16:creationId xmlns:a16="http://schemas.microsoft.com/office/drawing/2014/main" id="{29FA7C73-34B0-439A-0DA8-A3E3FE2658CE}"/>
              </a:ext>
            </a:extLst>
          </p:cNvPr>
          <p:cNvPicPr>
            <a:picLocks noChangeAspect="1"/>
          </p:cNvPicPr>
          <p:nvPr/>
        </p:nvPicPr>
        <p:blipFill>
          <a:blip r:embed="rId6"/>
          <a:stretch>
            <a:fillRect/>
          </a:stretch>
        </p:blipFill>
        <p:spPr>
          <a:xfrm>
            <a:off x="6226060" y="5034303"/>
            <a:ext cx="2523904" cy="997335"/>
          </a:xfrm>
          <a:prstGeom prst="rect">
            <a:avLst/>
          </a:prstGeom>
        </p:spPr>
      </p:pic>
      <p:pic>
        <p:nvPicPr>
          <p:cNvPr id="18" name="Picture 17">
            <a:extLst>
              <a:ext uri="{FF2B5EF4-FFF2-40B4-BE49-F238E27FC236}">
                <a16:creationId xmlns:a16="http://schemas.microsoft.com/office/drawing/2014/main" id="{F4C4E289-B72D-3BE1-C9E8-19993FC17B28}"/>
              </a:ext>
            </a:extLst>
          </p:cNvPr>
          <p:cNvPicPr>
            <a:picLocks noChangeAspect="1"/>
          </p:cNvPicPr>
          <p:nvPr/>
        </p:nvPicPr>
        <p:blipFill>
          <a:blip r:embed="rId7"/>
          <a:stretch>
            <a:fillRect/>
          </a:stretch>
        </p:blipFill>
        <p:spPr>
          <a:xfrm>
            <a:off x="6295150" y="2888498"/>
            <a:ext cx="2266738" cy="823766"/>
          </a:xfrm>
          <a:prstGeom prst="rect">
            <a:avLst/>
          </a:prstGeom>
        </p:spPr>
      </p:pic>
      <p:sp>
        <p:nvSpPr>
          <p:cNvPr id="19" name="Rectangle 18">
            <a:extLst>
              <a:ext uri="{FF2B5EF4-FFF2-40B4-BE49-F238E27FC236}">
                <a16:creationId xmlns:a16="http://schemas.microsoft.com/office/drawing/2014/main" id="{B46E0227-0DA4-7A24-92EC-315FB5C0162E}"/>
              </a:ext>
            </a:extLst>
          </p:cNvPr>
          <p:cNvSpPr/>
          <p:nvPr/>
        </p:nvSpPr>
        <p:spPr>
          <a:xfrm>
            <a:off x="7344053" y="3042920"/>
            <a:ext cx="347869" cy="560014"/>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21" name="Picture 20">
            <a:extLst>
              <a:ext uri="{FF2B5EF4-FFF2-40B4-BE49-F238E27FC236}">
                <a16:creationId xmlns:a16="http://schemas.microsoft.com/office/drawing/2014/main" id="{D168600A-1ACD-661D-59EE-DDD19CEBA3DB}"/>
              </a:ext>
            </a:extLst>
          </p:cNvPr>
          <p:cNvPicPr>
            <a:picLocks noChangeAspect="1"/>
          </p:cNvPicPr>
          <p:nvPr/>
        </p:nvPicPr>
        <p:blipFill>
          <a:blip r:embed="rId8"/>
          <a:stretch>
            <a:fillRect/>
          </a:stretch>
        </p:blipFill>
        <p:spPr>
          <a:xfrm>
            <a:off x="6295150" y="4216850"/>
            <a:ext cx="2279402" cy="710282"/>
          </a:xfrm>
          <a:prstGeom prst="rect">
            <a:avLst/>
          </a:prstGeom>
        </p:spPr>
      </p:pic>
      <p:sp>
        <p:nvSpPr>
          <p:cNvPr id="22" name="Rectangle 21">
            <a:extLst>
              <a:ext uri="{FF2B5EF4-FFF2-40B4-BE49-F238E27FC236}">
                <a16:creationId xmlns:a16="http://schemas.microsoft.com/office/drawing/2014/main" id="{F9698DD1-6A3E-C4D1-C869-5DCE84239156}"/>
              </a:ext>
            </a:extLst>
          </p:cNvPr>
          <p:cNvSpPr/>
          <p:nvPr/>
        </p:nvSpPr>
        <p:spPr>
          <a:xfrm>
            <a:off x="7477108" y="4451880"/>
            <a:ext cx="347869" cy="560014"/>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24" name="Picture 23">
            <a:extLst>
              <a:ext uri="{FF2B5EF4-FFF2-40B4-BE49-F238E27FC236}">
                <a16:creationId xmlns:a16="http://schemas.microsoft.com/office/drawing/2014/main" id="{48FEBAB4-C7D4-8C7D-711F-3C0E58BB7CCF}"/>
              </a:ext>
            </a:extLst>
          </p:cNvPr>
          <p:cNvPicPr>
            <a:picLocks noChangeAspect="1"/>
          </p:cNvPicPr>
          <p:nvPr/>
        </p:nvPicPr>
        <p:blipFill>
          <a:blip r:embed="rId9"/>
          <a:stretch>
            <a:fillRect/>
          </a:stretch>
        </p:blipFill>
        <p:spPr>
          <a:xfrm>
            <a:off x="8990080" y="5034303"/>
            <a:ext cx="2543906" cy="730963"/>
          </a:xfrm>
          <a:prstGeom prst="rect">
            <a:avLst/>
          </a:prstGeom>
        </p:spPr>
      </p:pic>
      <p:pic>
        <p:nvPicPr>
          <p:cNvPr id="28" name="Picture 27">
            <a:extLst>
              <a:ext uri="{FF2B5EF4-FFF2-40B4-BE49-F238E27FC236}">
                <a16:creationId xmlns:a16="http://schemas.microsoft.com/office/drawing/2014/main" id="{2C24BC29-BC28-9E13-9BBA-91F8629CD133}"/>
              </a:ext>
            </a:extLst>
          </p:cNvPr>
          <p:cNvPicPr>
            <a:picLocks noChangeAspect="1"/>
          </p:cNvPicPr>
          <p:nvPr/>
        </p:nvPicPr>
        <p:blipFill>
          <a:blip r:embed="rId10"/>
          <a:stretch>
            <a:fillRect/>
          </a:stretch>
        </p:blipFill>
        <p:spPr>
          <a:xfrm>
            <a:off x="8943969" y="2861622"/>
            <a:ext cx="2498998" cy="1663659"/>
          </a:xfrm>
          <a:prstGeom prst="rect">
            <a:avLst/>
          </a:prstGeom>
        </p:spPr>
      </p:pic>
      <p:pic>
        <p:nvPicPr>
          <p:cNvPr id="17" name="Graphic 16" descr="Programmer male with solid fill">
            <a:extLst>
              <a:ext uri="{FF2B5EF4-FFF2-40B4-BE49-F238E27FC236}">
                <a16:creationId xmlns:a16="http://schemas.microsoft.com/office/drawing/2014/main" id="{108C937A-80B9-F3E4-DEF1-5D8493F5722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501986" y="103499"/>
            <a:ext cx="468000" cy="468000"/>
          </a:xfrm>
          <a:prstGeom prst="rect">
            <a:avLst/>
          </a:prstGeom>
        </p:spPr>
      </p:pic>
      <p:pic>
        <p:nvPicPr>
          <p:cNvPr id="20" name="Graphic 19" descr="Computer outline">
            <a:extLst>
              <a:ext uri="{FF2B5EF4-FFF2-40B4-BE49-F238E27FC236}">
                <a16:creationId xmlns:a16="http://schemas.microsoft.com/office/drawing/2014/main" id="{FED92258-979A-053A-7CED-68B577C2407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1009605" y="124675"/>
            <a:ext cx="468000" cy="468000"/>
          </a:xfrm>
          <a:prstGeom prst="rect">
            <a:avLst/>
          </a:prstGeom>
        </p:spPr>
      </p:pic>
    </p:spTree>
    <p:extLst>
      <p:ext uri="{BB962C8B-B14F-4D97-AF65-F5344CB8AC3E}">
        <p14:creationId xmlns:p14="http://schemas.microsoft.com/office/powerpoint/2010/main" val="25836248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68694A-AF25-F641-8E3C-C5C8FA033C49}"/>
              </a:ext>
            </a:extLst>
          </p:cNvPr>
          <p:cNvSpPr>
            <a:spLocks noGrp="1"/>
          </p:cNvSpPr>
          <p:nvPr>
            <p:ph type="sldNum" sz="quarter" idx="11"/>
          </p:nvPr>
        </p:nvSpPr>
        <p:spPr/>
        <p:txBody>
          <a:bodyPr/>
          <a:lstStyle/>
          <a:p>
            <a:fld id="{F0D23093-2AB0-F74C-B865-1A12A15B650E}" type="slidenum">
              <a:rPr lang="en-US" smtClean="0"/>
              <a:pPr/>
              <a:t>38</a:t>
            </a:fld>
            <a:endParaRPr lang="en-US"/>
          </a:p>
        </p:txBody>
      </p:sp>
      <p:sp>
        <p:nvSpPr>
          <p:cNvPr id="3" name="Title 2">
            <a:extLst>
              <a:ext uri="{FF2B5EF4-FFF2-40B4-BE49-F238E27FC236}">
                <a16:creationId xmlns:a16="http://schemas.microsoft.com/office/drawing/2014/main" id="{020D32E1-0AFF-ECD7-E7D2-C737BC968E98}"/>
              </a:ext>
            </a:extLst>
          </p:cNvPr>
          <p:cNvSpPr>
            <a:spLocks noGrp="1"/>
          </p:cNvSpPr>
          <p:nvPr>
            <p:ph type="title"/>
          </p:nvPr>
        </p:nvSpPr>
        <p:spPr/>
        <p:txBody>
          <a:bodyPr/>
          <a:lstStyle/>
          <a:p>
            <a:r>
              <a:rPr lang="en-US"/>
              <a:t>1D FEA – Exercise 2: Numerical Procedure</a:t>
            </a:r>
            <a:endParaRPr lang="en-DE"/>
          </a:p>
        </p:txBody>
      </p:sp>
      <p:graphicFrame>
        <p:nvGraphicFramePr>
          <p:cNvPr id="6" name="Table 6">
            <a:extLst>
              <a:ext uri="{FF2B5EF4-FFF2-40B4-BE49-F238E27FC236}">
                <a16:creationId xmlns:a16="http://schemas.microsoft.com/office/drawing/2014/main" id="{7E4869CB-25FF-632F-6864-840AE12FF69A}"/>
              </a:ext>
            </a:extLst>
          </p:cNvPr>
          <p:cNvGraphicFramePr>
            <a:graphicFrameLocks noGrp="1"/>
          </p:cNvGraphicFramePr>
          <p:nvPr/>
        </p:nvGraphicFramePr>
        <p:xfrm>
          <a:off x="609602" y="906603"/>
          <a:ext cx="10784001" cy="5466714"/>
        </p:xfrm>
        <a:graphic>
          <a:graphicData uri="http://schemas.openxmlformats.org/drawingml/2006/table">
            <a:tbl>
              <a:tblPr firstRow="1" bandRow="1">
                <a:tableStyleId>{5940675A-B579-460E-94D1-54222C63F5DA}</a:tableStyleId>
              </a:tblPr>
              <a:tblGrid>
                <a:gridCol w="3594667">
                  <a:extLst>
                    <a:ext uri="{9D8B030D-6E8A-4147-A177-3AD203B41FA5}">
                      <a16:colId xmlns:a16="http://schemas.microsoft.com/office/drawing/2014/main" val="1799228274"/>
                    </a:ext>
                  </a:extLst>
                </a:gridCol>
                <a:gridCol w="3594667">
                  <a:extLst>
                    <a:ext uri="{9D8B030D-6E8A-4147-A177-3AD203B41FA5}">
                      <a16:colId xmlns:a16="http://schemas.microsoft.com/office/drawing/2014/main" val="2919042137"/>
                    </a:ext>
                  </a:extLst>
                </a:gridCol>
                <a:gridCol w="3594667">
                  <a:extLst>
                    <a:ext uri="{9D8B030D-6E8A-4147-A177-3AD203B41FA5}">
                      <a16:colId xmlns:a16="http://schemas.microsoft.com/office/drawing/2014/main" val="1708044883"/>
                    </a:ext>
                  </a:extLst>
                </a:gridCol>
              </a:tblGrid>
              <a:tr h="15591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5: </a:t>
                      </a:r>
                      <a:r>
                        <a:rPr lang="en-US"/>
                        <a:t>Apply boundary conditions</a:t>
                      </a:r>
                      <a:endParaRPr lang="en-DE"/>
                    </a:p>
                    <a:p>
                      <a:endParaRPr lang="en-DE"/>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6: </a:t>
                      </a:r>
                      <a:r>
                        <a:rPr lang="en-US"/>
                        <a:t>Define output variable to be evaluated</a:t>
                      </a:r>
                      <a:endParaRPr lang="en-DE"/>
                    </a:p>
                    <a:p>
                      <a:endParaRPr lang="en-DE"/>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Step 7: </a:t>
                      </a:r>
                      <a:r>
                        <a:rPr lang="en-US"/>
                        <a:t>Solve the model </a:t>
                      </a:r>
                      <a:endParaRPr lang="en-DE"/>
                    </a:p>
                  </a:txBody>
                  <a:tcPr/>
                </a:tc>
                <a:extLst>
                  <a:ext uri="{0D108BD9-81ED-4DB2-BD59-A6C34878D82A}">
                    <a16:rowId xmlns:a16="http://schemas.microsoft.com/office/drawing/2014/main" val="2986092569"/>
                  </a:ext>
                </a:extLst>
              </a:tr>
              <a:tr h="3907522">
                <a:tc>
                  <a:txBody>
                    <a:bodyPr/>
                    <a:lstStyle/>
                    <a:p>
                      <a:endParaRPr lang="en-DE"/>
                    </a:p>
                  </a:txBody>
                  <a:tcPr/>
                </a:tc>
                <a:tc>
                  <a:txBody>
                    <a:bodyPr/>
                    <a:lstStyle/>
                    <a:p>
                      <a:endParaRPr lang="en-DE"/>
                    </a:p>
                  </a:txBody>
                  <a:tcPr/>
                </a:tc>
                <a:tc>
                  <a:txBody>
                    <a:bodyPr/>
                    <a:lstStyle/>
                    <a:p>
                      <a:endParaRPr lang="en-DE"/>
                    </a:p>
                  </a:txBody>
                  <a:tcPr/>
                </a:tc>
                <a:extLst>
                  <a:ext uri="{0D108BD9-81ED-4DB2-BD59-A6C34878D82A}">
                    <a16:rowId xmlns:a16="http://schemas.microsoft.com/office/drawing/2014/main" val="1918808087"/>
                  </a:ext>
                </a:extLst>
              </a:tr>
            </a:tbl>
          </a:graphicData>
        </a:graphic>
      </p:graphicFrame>
      <p:pic>
        <p:nvPicPr>
          <p:cNvPr id="8" name="Picture 7">
            <a:extLst>
              <a:ext uri="{FF2B5EF4-FFF2-40B4-BE49-F238E27FC236}">
                <a16:creationId xmlns:a16="http://schemas.microsoft.com/office/drawing/2014/main" id="{B9B88D6A-0590-8F50-8C5B-BD1BBE753B02}"/>
              </a:ext>
            </a:extLst>
          </p:cNvPr>
          <p:cNvPicPr>
            <a:picLocks noChangeAspect="1"/>
          </p:cNvPicPr>
          <p:nvPr/>
        </p:nvPicPr>
        <p:blipFill>
          <a:blip r:embed="rId3"/>
          <a:stretch>
            <a:fillRect/>
          </a:stretch>
        </p:blipFill>
        <p:spPr>
          <a:xfrm>
            <a:off x="798399" y="3215676"/>
            <a:ext cx="3276504" cy="1682466"/>
          </a:xfrm>
          <a:prstGeom prst="rect">
            <a:avLst/>
          </a:prstGeom>
        </p:spPr>
      </p:pic>
      <p:pic>
        <p:nvPicPr>
          <p:cNvPr id="15" name="Picture 14">
            <a:extLst>
              <a:ext uri="{FF2B5EF4-FFF2-40B4-BE49-F238E27FC236}">
                <a16:creationId xmlns:a16="http://schemas.microsoft.com/office/drawing/2014/main" id="{85CF6F1D-E80F-CE28-86AD-EA84AE20141F}"/>
              </a:ext>
            </a:extLst>
          </p:cNvPr>
          <p:cNvPicPr>
            <a:picLocks noChangeAspect="1"/>
          </p:cNvPicPr>
          <p:nvPr/>
        </p:nvPicPr>
        <p:blipFill>
          <a:blip r:embed="rId4"/>
          <a:stretch>
            <a:fillRect/>
          </a:stretch>
        </p:blipFill>
        <p:spPr>
          <a:xfrm>
            <a:off x="4368788" y="4122931"/>
            <a:ext cx="3278492" cy="1834157"/>
          </a:xfrm>
          <a:prstGeom prst="rect">
            <a:avLst/>
          </a:prstGeom>
        </p:spPr>
      </p:pic>
      <p:pic>
        <p:nvPicPr>
          <p:cNvPr id="20" name="Picture 19">
            <a:extLst>
              <a:ext uri="{FF2B5EF4-FFF2-40B4-BE49-F238E27FC236}">
                <a16:creationId xmlns:a16="http://schemas.microsoft.com/office/drawing/2014/main" id="{73DF73B2-B536-0B48-E442-855D0A766A48}"/>
              </a:ext>
            </a:extLst>
          </p:cNvPr>
          <p:cNvPicPr>
            <a:picLocks noChangeAspect="1"/>
          </p:cNvPicPr>
          <p:nvPr/>
        </p:nvPicPr>
        <p:blipFill>
          <a:blip r:embed="rId5"/>
          <a:stretch>
            <a:fillRect/>
          </a:stretch>
        </p:blipFill>
        <p:spPr>
          <a:xfrm>
            <a:off x="4454575" y="2669047"/>
            <a:ext cx="3106918" cy="1387862"/>
          </a:xfrm>
          <a:prstGeom prst="rect">
            <a:avLst/>
          </a:prstGeom>
        </p:spPr>
      </p:pic>
      <p:pic>
        <p:nvPicPr>
          <p:cNvPr id="25" name="Picture 24">
            <a:extLst>
              <a:ext uri="{FF2B5EF4-FFF2-40B4-BE49-F238E27FC236}">
                <a16:creationId xmlns:a16="http://schemas.microsoft.com/office/drawing/2014/main" id="{B52E1DC0-3C97-E559-3A06-D77793C8E53A}"/>
              </a:ext>
            </a:extLst>
          </p:cNvPr>
          <p:cNvPicPr>
            <a:picLocks noChangeAspect="1"/>
          </p:cNvPicPr>
          <p:nvPr/>
        </p:nvPicPr>
        <p:blipFill>
          <a:blip r:embed="rId6"/>
          <a:stretch>
            <a:fillRect/>
          </a:stretch>
        </p:blipFill>
        <p:spPr>
          <a:xfrm>
            <a:off x="7919876" y="2932959"/>
            <a:ext cx="3352800" cy="1123950"/>
          </a:xfrm>
          <a:prstGeom prst="rect">
            <a:avLst/>
          </a:prstGeom>
        </p:spPr>
      </p:pic>
      <p:sp>
        <p:nvSpPr>
          <p:cNvPr id="27" name="Rectangle 26">
            <a:extLst>
              <a:ext uri="{FF2B5EF4-FFF2-40B4-BE49-F238E27FC236}">
                <a16:creationId xmlns:a16="http://schemas.microsoft.com/office/drawing/2014/main" id="{BE932893-20F9-98F2-4468-AD5B80647FE1}"/>
              </a:ext>
            </a:extLst>
          </p:cNvPr>
          <p:cNvSpPr/>
          <p:nvPr/>
        </p:nvSpPr>
        <p:spPr>
          <a:xfrm>
            <a:off x="10247013" y="3208614"/>
            <a:ext cx="347869" cy="672269"/>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0" name="Graphic 9" descr="Programmer male with solid fill">
            <a:extLst>
              <a:ext uri="{FF2B5EF4-FFF2-40B4-BE49-F238E27FC236}">
                <a16:creationId xmlns:a16="http://schemas.microsoft.com/office/drawing/2014/main" id="{5754A23D-C92F-8078-F687-34ED2022BD8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501986" y="103499"/>
            <a:ext cx="468000" cy="468000"/>
          </a:xfrm>
          <a:prstGeom prst="rect">
            <a:avLst/>
          </a:prstGeom>
        </p:spPr>
      </p:pic>
      <p:pic>
        <p:nvPicPr>
          <p:cNvPr id="11" name="Graphic 10" descr="Computer outline">
            <a:extLst>
              <a:ext uri="{FF2B5EF4-FFF2-40B4-BE49-F238E27FC236}">
                <a16:creationId xmlns:a16="http://schemas.microsoft.com/office/drawing/2014/main" id="{C8130C7D-2ED1-A9FF-DD00-07032189864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009605" y="124675"/>
            <a:ext cx="468000" cy="468000"/>
          </a:xfrm>
          <a:prstGeom prst="rect">
            <a:avLst/>
          </a:prstGeom>
        </p:spPr>
      </p:pic>
    </p:spTree>
    <p:extLst>
      <p:ext uri="{BB962C8B-B14F-4D97-AF65-F5344CB8AC3E}">
        <p14:creationId xmlns:p14="http://schemas.microsoft.com/office/powerpoint/2010/main" val="19804365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68694A-AF25-F641-8E3C-C5C8FA033C49}"/>
              </a:ext>
            </a:extLst>
          </p:cNvPr>
          <p:cNvSpPr>
            <a:spLocks noGrp="1"/>
          </p:cNvSpPr>
          <p:nvPr>
            <p:ph type="sldNum" sz="quarter" idx="11"/>
          </p:nvPr>
        </p:nvSpPr>
        <p:spPr/>
        <p:txBody>
          <a:bodyPr/>
          <a:lstStyle/>
          <a:p>
            <a:fld id="{F0D23093-2AB0-F74C-B865-1A12A15B650E}" type="slidenum">
              <a:rPr lang="en-US" smtClean="0"/>
              <a:pPr/>
              <a:t>39</a:t>
            </a:fld>
            <a:endParaRPr lang="en-US"/>
          </a:p>
        </p:txBody>
      </p:sp>
      <p:sp>
        <p:nvSpPr>
          <p:cNvPr id="3" name="Title 2">
            <a:extLst>
              <a:ext uri="{FF2B5EF4-FFF2-40B4-BE49-F238E27FC236}">
                <a16:creationId xmlns:a16="http://schemas.microsoft.com/office/drawing/2014/main" id="{020D32E1-0AFF-ECD7-E7D2-C737BC968E98}"/>
              </a:ext>
            </a:extLst>
          </p:cNvPr>
          <p:cNvSpPr>
            <a:spLocks noGrp="1"/>
          </p:cNvSpPr>
          <p:nvPr>
            <p:ph type="title"/>
          </p:nvPr>
        </p:nvSpPr>
        <p:spPr/>
        <p:txBody>
          <a:bodyPr/>
          <a:lstStyle/>
          <a:p>
            <a:r>
              <a:rPr lang="en-US"/>
              <a:t>1D FEA – Exercise 2: Numerical Solution</a:t>
            </a:r>
            <a:endParaRPr lang="en-DE"/>
          </a:p>
        </p:txBody>
      </p:sp>
      <p:pic>
        <p:nvPicPr>
          <p:cNvPr id="5" name="Picture 4">
            <a:extLst>
              <a:ext uri="{FF2B5EF4-FFF2-40B4-BE49-F238E27FC236}">
                <a16:creationId xmlns:a16="http://schemas.microsoft.com/office/drawing/2014/main" id="{8B01B3AB-C1B2-2B38-8DA3-04830F52ECEE}"/>
              </a:ext>
            </a:extLst>
          </p:cNvPr>
          <p:cNvPicPr>
            <a:picLocks noChangeAspect="1"/>
          </p:cNvPicPr>
          <p:nvPr/>
        </p:nvPicPr>
        <p:blipFill>
          <a:blip r:embed="rId3"/>
          <a:stretch>
            <a:fillRect/>
          </a:stretch>
        </p:blipFill>
        <p:spPr>
          <a:xfrm>
            <a:off x="609601" y="1597538"/>
            <a:ext cx="5055991" cy="2410935"/>
          </a:xfrm>
          <a:prstGeom prst="rect">
            <a:avLst/>
          </a:prstGeom>
        </p:spPr>
      </p:pic>
      <p:pic>
        <p:nvPicPr>
          <p:cNvPr id="15" name="Picture 14">
            <a:extLst>
              <a:ext uri="{FF2B5EF4-FFF2-40B4-BE49-F238E27FC236}">
                <a16:creationId xmlns:a16="http://schemas.microsoft.com/office/drawing/2014/main" id="{E179D880-77F7-F142-67A9-37A512FE55A5}"/>
              </a:ext>
            </a:extLst>
          </p:cNvPr>
          <p:cNvPicPr>
            <a:picLocks noChangeAspect="1"/>
          </p:cNvPicPr>
          <p:nvPr/>
        </p:nvPicPr>
        <p:blipFill>
          <a:blip r:embed="rId4"/>
          <a:stretch>
            <a:fillRect/>
          </a:stretch>
        </p:blipFill>
        <p:spPr>
          <a:xfrm>
            <a:off x="703733" y="4325842"/>
            <a:ext cx="4835368" cy="845837"/>
          </a:xfrm>
          <a:prstGeom prst="rect">
            <a:avLst/>
          </a:prstGeom>
        </p:spPr>
      </p:pic>
      <p:pic>
        <p:nvPicPr>
          <p:cNvPr id="17" name="Picture 16" descr="A picture containing text, sky&#10;&#10;Description automatically generated">
            <a:extLst>
              <a:ext uri="{FF2B5EF4-FFF2-40B4-BE49-F238E27FC236}">
                <a16:creationId xmlns:a16="http://schemas.microsoft.com/office/drawing/2014/main" id="{FCAC6DA8-40D3-9712-EDAF-FE6CA38230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97146" y="1597538"/>
            <a:ext cx="5849144" cy="2694423"/>
          </a:xfrm>
          <a:prstGeom prst="rect">
            <a:avLst/>
          </a:prstGeom>
        </p:spPr>
      </p:pic>
      <p:pic>
        <p:nvPicPr>
          <p:cNvPr id="10" name="Graphic 9" descr="Programmer male with solid fill">
            <a:extLst>
              <a:ext uri="{FF2B5EF4-FFF2-40B4-BE49-F238E27FC236}">
                <a16:creationId xmlns:a16="http://schemas.microsoft.com/office/drawing/2014/main" id="{E82633B1-0D70-40EC-B9FF-2530AD13405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501986" y="103499"/>
            <a:ext cx="468000" cy="468000"/>
          </a:xfrm>
          <a:prstGeom prst="rect">
            <a:avLst/>
          </a:prstGeom>
        </p:spPr>
      </p:pic>
      <p:pic>
        <p:nvPicPr>
          <p:cNvPr id="11" name="Graphic 10" descr="Computer outline">
            <a:extLst>
              <a:ext uri="{FF2B5EF4-FFF2-40B4-BE49-F238E27FC236}">
                <a16:creationId xmlns:a16="http://schemas.microsoft.com/office/drawing/2014/main" id="{3DE3F8F4-A847-9A3B-F428-5F4D9BD7CC1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009605" y="124675"/>
            <a:ext cx="468000" cy="468000"/>
          </a:xfrm>
          <a:prstGeom prst="rect">
            <a:avLst/>
          </a:prstGeom>
        </p:spPr>
      </p:pic>
      <p:sp>
        <p:nvSpPr>
          <p:cNvPr id="6" name="TextBox 5">
            <a:extLst>
              <a:ext uri="{FF2B5EF4-FFF2-40B4-BE49-F238E27FC236}">
                <a16:creationId xmlns:a16="http://schemas.microsoft.com/office/drawing/2014/main" id="{5A8895D6-70AF-7347-BF10-C153D9484B16}"/>
              </a:ext>
            </a:extLst>
          </p:cNvPr>
          <p:cNvSpPr txBox="1"/>
          <p:nvPr/>
        </p:nvSpPr>
        <p:spPr>
          <a:xfrm>
            <a:off x="4849383" y="1018324"/>
            <a:ext cx="2066925" cy="369332"/>
          </a:xfrm>
          <a:prstGeom prst="rect">
            <a:avLst/>
          </a:prstGeom>
          <a:noFill/>
        </p:spPr>
        <p:txBody>
          <a:bodyPr wrap="square">
            <a:spAutoFit/>
          </a:bodyPr>
          <a:lstStyle/>
          <a:p>
            <a:pPr algn="ctr"/>
            <a:r>
              <a:rPr lang="en-US" b="1" i="1"/>
              <a:t>Total Deformation</a:t>
            </a:r>
            <a:endParaRPr lang="en-US"/>
          </a:p>
        </p:txBody>
      </p:sp>
    </p:spTree>
    <p:extLst>
      <p:ext uri="{BB962C8B-B14F-4D97-AF65-F5344CB8AC3E}">
        <p14:creationId xmlns:p14="http://schemas.microsoft.com/office/powerpoint/2010/main" val="152162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052334-AA05-4E0C-BC36-B4AE3D18DA06}"/>
              </a:ext>
            </a:extLst>
          </p:cNvPr>
          <p:cNvSpPr>
            <a:spLocks noGrp="1"/>
          </p:cNvSpPr>
          <p:nvPr>
            <p:ph type="sldNum" sz="quarter" idx="11"/>
          </p:nvPr>
        </p:nvSpPr>
        <p:spPr/>
        <p:txBody>
          <a:bodyPr/>
          <a:lstStyle/>
          <a:p>
            <a:fld id="{F0D23093-2AB0-F74C-B865-1A12A15B650E}" type="slidenum">
              <a:rPr lang="en-US" smtClean="0"/>
              <a:pPr/>
              <a:t>4</a:t>
            </a:fld>
            <a:endParaRPr lang="en-US"/>
          </a:p>
        </p:txBody>
      </p:sp>
      <p:sp>
        <p:nvSpPr>
          <p:cNvPr id="3" name="Title 2">
            <a:extLst>
              <a:ext uri="{FF2B5EF4-FFF2-40B4-BE49-F238E27FC236}">
                <a16:creationId xmlns:a16="http://schemas.microsoft.com/office/drawing/2014/main" id="{C6B4C6F3-0316-4998-AD95-ADDEBAEA21FF}"/>
              </a:ext>
            </a:extLst>
          </p:cNvPr>
          <p:cNvSpPr>
            <a:spLocks noGrp="1"/>
          </p:cNvSpPr>
          <p:nvPr>
            <p:ph type="title"/>
          </p:nvPr>
        </p:nvSpPr>
        <p:spPr>
          <a:xfrm>
            <a:off x="506319" y="163238"/>
            <a:ext cx="10972799" cy="845837"/>
          </a:xfrm>
        </p:spPr>
        <p:txBody>
          <a:bodyPr/>
          <a:lstStyle/>
          <a:p>
            <a:r>
              <a:rPr lang="en-GB">
                <a:latin typeface="+mn-lt"/>
              </a:rPr>
              <a:t>Numerical Analysis </a:t>
            </a:r>
            <a:r>
              <a:rPr lang="en-US"/>
              <a:t>– </a:t>
            </a:r>
            <a:r>
              <a:rPr lang="en-GB" sz="3200">
                <a:latin typeface="+mn-lt"/>
              </a:rPr>
              <a:t>Methods for Solving Engineering Problems</a:t>
            </a:r>
            <a:endParaRPr lang="en-GB"/>
          </a:p>
        </p:txBody>
      </p:sp>
      <p:grpSp>
        <p:nvGrpSpPr>
          <p:cNvPr id="6" name="Group 5">
            <a:extLst>
              <a:ext uri="{FF2B5EF4-FFF2-40B4-BE49-F238E27FC236}">
                <a16:creationId xmlns:a16="http://schemas.microsoft.com/office/drawing/2014/main" id="{34B7ADD1-9DD7-4E3F-8DF2-17DCFE2574E2}"/>
              </a:ext>
            </a:extLst>
          </p:cNvPr>
          <p:cNvGrpSpPr/>
          <p:nvPr/>
        </p:nvGrpSpPr>
        <p:grpSpPr>
          <a:xfrm>
            <a:off x="4211052" y="1137033"/>
            <a:ext cx="3766463" cy="4572000"/>
            <a:chOff x="4187820" y="1489957"/>
            <a:chExt cx="3766463" cy="4572000"/>
          </a:xfrm>
        </p:grpSpPr>
        <p:sp>
          <p:nvSpPr>
            <p:cNvPr id="5" name="Text Placeholder 3">
              <a:extLst>
                <a:ext uri="{FF2B5EF4-FFF2-40B4-BE49-F238E27FC236}">
                  <a16:creationId xmlns:a16="http://schemas.microsoft.com/office/drawing/2014/main" id="{767B4C27-7E46-4B1F-8D39-316B1EB0DB40}"/>
                </a:ext>
              </a:extLst>
            </p:cNvPr>
            <p:cNvSpPr txBox="1">
              <a:spLocks/>
            </p:cNvSpPr>
            <p:nvPr/>
          </p:nvSpPr>
          <p:spPr>
            <a:xfrm>
              <a:off x="4187820" y="1489957"/>
              <a:ext cx="3766463" cy="45720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800" b="1"/>
                <a:t>Numerical Methods</a:t>
              </a:r>
            </a:p>
            <a:p>
              <a:pPr marL="0" indent="0" algn="ctr">
                <a:buFont typeface="Arial" panose="020B0604020202020204" pitchFamily="34" charset="0"/>
                <a:buNone/>
              </a:pPr>
              <a:endParaRPr lang="en-GB" sz="1800" b="1"/>
            </a:p>
            <a:p>
              <a:pPr marL="0" indent="0" algn="ctr">
                <a:buFont typeface="Arial" panose="020B0604020202020204" pitchFamily="34" charset="0"/>
                <a:buNone/>
              </a:pPr>
              <a:endParaRPr lang="en-GB" sz="1800" b="1"/>
            </a:p>
            <a:p>
              <a:pPr marL="0" indent="0" algn="ctr">
                <a:buFont typeface="Arial" panose="020B0604020202020204" pitchFamily="34" charset="0"/>
                <a:buNone/>
              </a:pPr>
              <a:endParaRPr lang="en-GB" sz="1800" b="1"/>
            </a:p>
            <a:p>
              <a:pPr marL="0" indent="0" algn="ctr">
                <a:buFont typeface="Arial" panose="020B0604020202020204" pitchFamily="34" charset="0"/>
                <a:buNone/>
              </a:pPr>
              <a:endParaRPr lang="en-GB" sz="1800" b="1"/>
            </a:p>
            <a:p>
              <a:pPr marL="0" indent="0" algn="ctr">
                <a:buFont typeface="Arial" panose="020B0604020202020204" pitchFamily="34" charset="0"/>
                <a:buNone/>
              </a:pPr>
              <a:endParaRPr lang="en-GB" sz="1800" b="1"/>
            </a:p>
            <a:p>
              <a:pPr marL="0" indent="0" algn="ctr">
                <a:buNone/>
              </a:pPr>
              <a:r>
                <a:rPr lang="en-GB" sz="1800" b="1"/>
                <a:t>Finite Element Analysis </a:t>
              </a:r>
              <a:r>
                <a:rPr lang="en-GB" sz="1800"/>
                <a:t>is predominant</a:t>
              </a:r>
            </a:p>
            <a:p>
              <a:pPr marL="0" indent="0" algn="ctr">
                <a:buNone/>
              </a:pPr>
              <a:endParaRPr lang="en-GB" sz="1800"/>
            </a:p>
            <a:p>
              <a:pPr marL="0" indent="0" algn="ctr">
                <a:buNone/>
              </a:pPr>
              <a:r>
                <a:rPr lang="en-GB" sz="1800" b="1"/>
                <a:t>Iterative</a:t>
              </a:r>
              <a:r>
                <a:rPr lang="en-GB" sz="1800"/>
                <a:t> algorithm suitable for computers</a:t>
              </a:r>
            </a:p>
            <a:p>
              <a:pPr marL="0" indent="0" algn="ctr">
                <a:buNone/>
              </a:pPr>
              <a:endParaRPr lang="en-GB" sz="1800"/>
            </a:p>
            <a:p>
              <a:pPr marL="0" indent="0" algn="ctr">
                <a:buNone/>
              </a:pPr>
              <a:r>
                <a:rPr lang="en-GB" sz="1800" b="1"/>
                <a:t>Fast</a:t>
              </a:r>
              <a:r>
                <a:rPr lang="en-GB" sz="1800"/>
                <a:t> solutions to complex problems</a:t>
              </a:r>
            </a:p>
            <a:p>
              <a:pPr marL="0" indent="0" algn="ctr">
                <a:buNone/>
              </a:pPr>
              <a:endParaRPr lang="en-GB" sz="1800"/>
            </a:p>
            <a:p>
              <a:pPr marL="0" indent="0" algn="ctr">
                <a:buFont typeface="Arial" panose="020B0604020202020204" pitchFamily="34" charset="0"/>
                <a:buNone/>
              </a:pPr>
              <a:endParaRPr lang="en-GB" sz="1800" b="1"/>
            </a:p>
          </p:txBody>
        </p:sp>
        <p:pic>
          <p:nvPicPr>
            <p:cNvPr id="9" name="Graphic 8" descr="Internet outline">
              <a:extLst>
                <a:ext uri="{FF2B5EF4-FFF2-40B4-BE49-F238E27FC236}">
                  <a16:creationId xmlns:a16="http://schemas.microsoft.com/office/drawing/2014/main" id="{50AC7373-2F29-4B63-9E14-5FE23F5A1C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42561" y="1711066"/>
              <a:ext cx="1826832" cy="1826832"/>
            </a:xfrm>
            <a:prstGeom prst="rect">
              <a:avLst/>
            </a:prstGeom>
          </p:spPr>
        </p:pic>
      </p:grpSp>
      <p:grpSp>
        <p:nvGrpSpPr>
          <p:cNvPr id="15" name="Group 14">
            <a:extLst>
              <a:ext uri="{FF2B5EF4-FFF2-40B4-BE49-F238E27FC236}">
                <a16:creationId xmlns:a16="http://schemas.microsoft.com/office/drawing/2014/main" id="{210F0515-D702-3F1B-4ABE-5DF5D33A401E}"/>
              </a:ext>
            </a:extLst>
          </p:cNvPr>
          <p:cNvGrpSpPr/>
          <p:nvPr/>
        </p:nvGrpSpPr>
        <p:grpSpPr>
          <a:xfrm>
            <a:off x="284897" y="1138431"/>
            <a:ext cx="3766463" cy="4838654"/>
            <a:chOff x="8496507" y="1489957"/>
            <a:chExt cx="3766463" cy="4838654"/>
          </a:xfrm>
        </p:grpSpPr>
        <p:sp>
          <p:nvSpPr>
            <p:cNvPr id="16" name="Text Placeholder 3">
              <a:extLst>
                <a:ext uri="{FF2B5EF4-FFF2-40B4-BE49-F238E27FC236}">
                  <a16:creationId xmlns:a16="http://schemas.microsoft.com/office/drawing/2014/main" id="{6DEE239B-CE8C-A8AC-60BF-F9E09A9E0703}"/>
                </a:ext>
              </a:extLst>
            </p:cNvPr>
            <p:cNvSpPr txBox="1">
              <a:spLocks/>
            </p:cNvSpPr>
            <p:nvPr/>
          </p:nvSpPr>
          <p:spPr>
            <a:xfrm>
              <a:off x="8496507" y="1489957"/>
              <a:ext cx="3766463" cy="4838654"/>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800" b="1"/>
                <a:t>Experimental Methods</a:t>
              </a:r>
            </a:p>
            <a:p>
              <a:pPr marL="0" indent="0" algn="ctr">
                <a:buFont typeface="Arial" panose="020B0604020202020204" pitchFamily="34" charset="0"/>
                <a:buNone/>
              </a:pPr>
              <a:endParaRPr lang="en-GB" sz="1800" b="1"/>
            </a:p>
            <a:p>
              <a:pPr marL="0" indent="0" algn="ctr">
                <a:buFont typeface="Arial" panose="020B0604020202020204" pitchFamily="34" charset="0"/>
                <a:buNone/>
              </a:pPr>
              <a:endParaRPr lang="en-GB" sz="1800" b="1"/>
            </a:p>
            <a:p>
              <a:pPr marL="0" indent="0" algn="ctr">
                <a:buFont typeface="Arial" panose="020B0604020202020204" pitchFamily="34" charset="0"/>
                <a:buNone/>
              </a:pPr>
              <a:endParaRPr lang="en-GB" sz="1800" b="1"/>
            </a:p>
            <a:p>
              <a:pPr marL="0" indent="0" algn="ctr">
                <a:buFont typeface="Arial" panose="020B0604020202020204" pitchFamily="34" charset="0"/>
                <a:buNone/>
              </a:pPr>
              <a:endParaRPr lang="en-GB" sz="1800" b="1"/>
            </a:p>
            <a:p>
              <a:pPr marL="0" indent="0" algn="ctr">
                <a:buFont typeface="Arial" panose="020B0604020202020204" pitchFamily="34" charset="0"/>
                <a:buNone/>
              </a:pPr>
              <a:endParaRPr lang="en-GB" sz="1800" b="1"/>
            </a:p>
            <a:p>
              <a:pPr marL="0" indent="0" algn="ctr">
                <a:buNone/>
              </a:pPr>
              <a:r>
                <a:rPr lang="en-GB" sz="1800" b="1"/>
                <a:t>Prerequisite</a:t>
              </a:r>
              <a:r>
                <a:rPr lang="en-GB" sz="1800">
                  <a:solidFill>
                    <a:schemeClr val="accent1"/>
                  </a:solidFill>
                </a:rPr>
                <a:t> </a:t>
              </a:r>
              <a:r>
                <a:rPr lang="en-GB" sz="1800"/>
                <a:t>to many numerical simulations</a:t>
              </a:r>
            </a:p>
            <a:p>
              <a:pPr marL="0" indent="0" algn="ctr">
                <a:buNone/>
              </a:pPr>
              <a:endParaRPr lang="en-GB" sz="1800"/>
            </a:p>
            <a:p>
              <a:pPr marL="0" indent="0" algn="ctr">
                <a:buNone/>
              </a:pPr>
              <a:r>
                <a:rPr lang="en-GB" sz="1800"/>
                <a:t>Follow standardized</a:t>
              </a:r>
              <a:r>
                <a:rPr lang="en-GB" sz="1800">
                  <a:solidFill>
                    <a:schemeClr val="accent1"/>
                  </a:solidFill>
                </a:rPr>
                <a:t> </a:t>
              </a:r>
              <a:r>
                <a:rPr lang="en-GB" sz="1800" b="1"/>
                <a:t>test regimes</a:t>
              </a:r>
            </a:p>
            <a:p>
              <a:pPr marL="0" indent="0" algn="ctr">
                <a:buNone/>
              </a:pPr>
              <a:endParaRPr lang="en-GB" sz="3600">
                <a:solidFill>
                  <a:schemeClr val="accent1"/>
                </a:solidFill>
              </a:endParaRPr>
            </a:p>
            <a:p>
              <a:pPr marL="0" indent="0" algn="ctr">
                <a:buNone/>
              </a:pPr>
              <a:r>
                <a:rPr lang="en-GB" sz="1800" b="1"/>
                <a:t>Time- and cost-consuming </a:t>
              </a:r>
              <a:r>
                <a:rPr lang="en-GB" sz="1800"/>
                <a:t>approach to data acquisition</a:t>
              </a:r>
            </a:p>
            <a:p>
              <a:pPr marL="0" indent="0" algn="ctr">
                <a:buNone/>
              </a:pPr>
              <a:endParaRPr lang="en-GB" sz="1800"/>
            </a:p>
            <a:p>
              <a:pPr marL="0" indent="0" algn="ctr">
                <a:buFont typeface="Arial" panose="020B0604020202020204" pitchFamily="34" charset="0"/>
                <a:buNone/>
              </a:pPr>
              <a:endParaRPr lang="en-GB" sz="1800" b="1"/>
            </a:p>
          </p:txBody>
        </p:sp>
        <p:pic>
          <p:nvPicPr>
            <p:cNvPr id="18" name="Graphic 17" descr="Scientist female outline">
              <a:extLst>
                <a:ext uri="{FF2B5EF4-FFF2-40B4-BE49-F238E27FC236}">
                  <a16:creationId xmlns:a16="http://schemas.microsoft.com/office/drawing/2014/main" id="{21952828-5CAF-E033-29F7-0EF5A3F12A9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63080" y="1709098"/>
              <a:ext cx="1828800" cy="1828800"/>
            </a:xfrm>
            <a:prstGeom prst="rect">
              <a:avLst/>
            </a:prstGeom>
          </p:spPr>
        </p:pic>
      </p:grpSp>
      <p:sp>
        <p:nvSpPr>
          <p:cNvPr id="19" name="Text Placeholder 3">
            <a:extLst>
              <a:ext uri="{FF2B5EF4-FFF2-40B4-BE49-F238E27FC236}">
                <a16:creationId xmlns:a16="http://schemas.microsoft.com/office/drawing/2014/main" id="{7EEBEFF5-3492-E8F2-B6B2-BF648C27A857}"/>
              </a:ext>
            </a:extLst>
          </p:cNvPr>
          <p:cNvSpPr>
            <a:spLocks noGrp="1"/>
          </p:cNvSpPr>
          <p:nvPr>
            <p:ph type="body" sz="quarter" idx="13"/>
          </p:nvPr>
        </p:nvSpPr>
        <p:spPr>
          <a:xfrm>
            <a:off x="8054716" y="1137033"/>
            <a:ext cx="3766462" cy="4838654"/>
          </a:xfrm>
        </p:spPr>
        <p:txBody>
          <a:bodyPr>
            <a:normAutofit/>
          </a:bodyPr>
          <a:lstStyle/>
          <a:p>
            <a:pPr marL="0" indent="0" algn="ctr">
              <a:buNone/>
            </a:pPr>
            <a:r>
              <a:rPr lang="en-GB" sz="1800" b="1"/>
              <a:t>Analytical Methods</a:t>
            </a:r>
          </a:p>
          <a:p>
            <a:pPr marL="0" indent="0" algn="ctr">
              <a:buNone/>
            </a:pPr>
            <a:endParaRPr lang="en-GB" sz="1800" b="1"/>
          </a:p>
          <a:p>
            <a:pPr marL="0" indent="0" algn="ctr">
              <a:buNone/>
            </a:pPr>
            <a:endParaRPr lang="en-GB" sz="1800" b="1"/>
          </a:p>
          <a:p>
            <a:pPr marL="0" indent="0" algn="ctr">
              <a:buNone/>
            </a:pPr>
            <a:endParaRPr lang="en-GB" sz="1800" b="1"/>
          </a:p>
          <a:p>
            <a:pPr marL="0" indent="0" algn="ctr">
              <a:buNone/>
            </a:pPr>
            <a:endParaRPr lang="en-GB" sz="1800" b="1"/>
          </a:p>
          <a:p>
            <a:pPr marL="0" indent="0" algn="ctr">
              <a:buNone/>
            </a:pPr>
            <a:endParaRPr lang="en-GB" sz="1800" b="1"/>
          </a:p>
          <a:p>
            <a:pPr marL="0" indent="0" algn="ctr">
              <a:buNone/>
            </a:pPr>
            <a:r>
              <a:rPr lang="en-GB" sz="1800"/>
              <a:t>Different methodologies available</a:t>
            </a:r>
          </a:p>
          <a:p>
            <a:pPr marL="0" indent="0" algn="ctr">
              <a:buNone/>
            </a:pPr>
            <a:endParaRPr lang="en-GB" sz="3600"/>
          </a:p>
          <a:p>
            <a:pPr marL="0" indent="0" algn="ctr">
              <a:buNone/>
            </a:pPr>
            <a:r>
              <a:rPr lang="en-GB" sz="1800"/>
              <a:t>Used mainly for simple </a:t>
            </a:r>
            <a:r>
              <a:rPr lang="en-GB" sz="1800" b="1"/>
              <a:t>idealized</a:t>
            </a:r>
            <a:r>
              <a:rPr lang="en-GB" sz="1800">
                <a:solidFill>
                  <a:schemeClr val="accent1"/>
                </a:solidFill>
              </a:rPr>
              <a:t> </a:t>
            </a:r>
            <a:r>
              <a:rPr lang="en-GB" sz="1800"/>
              <a:t>cases</a:t>
            </a:r>
          </a:p>
          <a:p>
            <a:pPr marL="0" indent="0" algn="ctr">
              <a:buNone/>
            </a:pPr>
            <a:endParaRPr lang="en-GB" sz="3600"/>
          </a:p>
          <a:p>
            <a:pPr marL="0" indent="0" algn="ctr">
              <a:buNone/>
            </a:pPr>
            <a:r>
              <a:rPr lang="en-GB" sz="1800" b="1"/>
              <a:t>Time-consuming</a:t>
            </a:r>
            <a:r>
              <a:rPr lang="en-GB" sz="1800">
                <a:solidFill>
                  <a:schemeClr val="accent1"/>
                </a:solidFill>
              </a:rPr>
              <a:t> </a:t>
            </a:r>
            <a:r>
              <a:rPr lang="en-GB" sz="1800"/>
              <a:t>approach for complex problems </a:t>
            </a:r>
          </a:p>
          <a:p>
            <a:pPr marL="0" indent="0" algn="ctr">
              <a:buNone/>
            </a:pPr>
            <a:endParaRPr lang="en-GB" sz="1800"/>
          </a:p>
          <a:p>
            <a:pPr marL="0" indent="0" algn="ctr">
              <a:buNone/>
            </a:pPr>
            <a:endParaRPr lang="en-GB" sz="1800"/>
          </a:p>
        </p:txBody>
      </p:sp>
      <p:pic>
        <p:nvPicPr>
          <p:cNvPr id="20" name="Graphic 19" descr="Signature with solid fill">
            <a:extLst>
              <a:ext uri="{FF2B5EF4-FFF2-40B4-BE49-F238E27FC236}">
                <a16:creationId xmlns:a16="http://schemas.microsoft.com/office/drawing/2014/main" id="{BF2730D3-9BC3-79A3-4674-46F896FAB12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29238" y="1575189"/>
            <a:ext cx="1500887" cy="1500887"/>
          </a:xfrm>
          <a:prstGeom prst="rect">
            <a:avLst/>
          </a:prstGeom>
        </p:spPr>
      </p:pic>
      <p:sp>
        <p:nvSpPr>
          <p:cNvPr id="11" name="Rectangle: Rounded Corners 10">
            <a:extLst>
              <a:ext uri="{FF2B5EF4-FFF2-40B4-BE49-F238E27FC236}">
                <a16:creationId xmlns:a16="http://schemas.microsoft.com/office/drawing/2014/main" id="{FA4BCE4A-8035-4ED9-EE09-9F457D822F7C}"/>
              </a:ext>
            </a:extLst>
          </p:cNvPr>
          <p:cNvSpPr/>
          <p:nvPr/>
        </p:nvSpPr>
        <p:spPr>
          <a:xfrm>
            <a:off x="4211053" y="947956"/>
            <a:ext cx="7696050" cy="5318620"/>
          </a:xfrm>
          <a:prstGeom prst="roundRect">
            <a:avLst>
              <a:gd name="adj" fmla="val 8949"/>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0460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uiExpand="1" build="p"/>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68694A-AF25-F641-8E3C-C5C8FA033C49}"/>
              </a:ext>
            </a:extLst>
          </p:cNvPr>
          <p:cNvSpPr>
            <a:spLocks noGrp="1"/>
          </p:cNvSpPr>
          <p:nvPr>
            <p:ph type="sldNum" sz="quarter" idx="11"/>
          </p:nvPr>
        </p:nvSpPr>
        <p:spPr/>
        <p:txBody>
          <a:bodyPr/>
          <a:lstStyle/>
          <a:p>
            <a:fld id="{F0D23093-2AB0-F74C-B865-1A12A15B650E}" type="slidenum">
              <a:rPr lang="en-US" smtClean="0"/>
              <a:pPr/>
              <a:t>40</a:t>
            </a:fld>
            <a:endParaRPr lang="en-US"/>
          </a:p>
        </p:txBody>
      </p:sp>
      <p:sp>
        <p:nvSpPr>
          <p:cNvPr id="3" name="Title 2">
            <a:extLst>
              <a:ext uri="{FF2B5EF4-FFF2-40B4-BE49-F238E27FC236}">
                <a16:creationId xmlns:a16="http://schemas.microsoft.com/office/drawing/2014/main" id="{020D32E1-0AFF-ECD7-E7D2-C737BC968E98}"/>
              </a:ext>
            </a:extLst>
          </p:cNvPr>
          <p:cNvSpPr>
            <a:spLocks noGrp="1"/>
          </p:cNvSpPr>
          <p:nvPr>
            <p:ph type="title"/>
          </p:nvPr>
        </p:nvSpPr>
        <p:spPr/>
        <p:txBody>
          <a:bodyPr/>
          <a:lstStyle/>
          <a:p>
            <a:r>
              <a:rPr lang="en-US"/>
              <a:t>1D FEA – Exercise 2: Numerical Solutions</a:t>
            </a:r>
            <a:endParaRPr lang="en-DE"/>
          </a:p>
        </p:txBody>
      </p:sp>
      <p:sp>
        <p:nvSpPr>
          <p:cNvPr id="7" name="TextBox 6">
            <a:extLst>
              <a:ext uri="{FF2B5EF4-FFF2-40B4-BE49-F238E27FC236}">
                <a16:creationId xmlns:a16="http://schemas.microsoft.com/office/drawing/2014/main" id="{BBE9214A-7219-F986-01F3-C6879EA99CE5}"/>
              </a:ext>
            </a:extLst>
          </p:cNvPr>
          <p:cNvSpPr txBox="1"/>
          <p:nvPr/>
        </p:nvSpPr>
        <p:spPr>
          <a:xfrm>
            <a:off x="755894" y="1294070"/>
            <a:ext cx="3072809" cy="369332"/>
          </a:xfrm>
          <a:prstGeom prst="rect">
            <a:avLst/>
          </a:prstGeom>
          <a:noFill/>
        </p:spPr>
        <p:txBody>
          <a:bodyPr wrap="square" rtlCol="0">
            <a:spAutoFit/>
          </a:bodyPr>
          <a:lstStyle/>
          <a:p>
            <a:r>
              <a:rPr lang="en-US"/>
              <a:t>Left:</a:t>
            </a:r>
            <a:endParaRPr lang="en-DE"/>
          </a:p>
        </p:txBody>
      </p:sp>
      <p:sp>
        <p:nvSpPr>
          <p:cNvPr id="11" name="TextBox 10">
            <a:extLst>
              <a:ext uri="{FF2B5EF4-FFF2-40B4-BE49-F238E27FC236}">
                <a16:creationId xmlns:a16="http://schemas.microsoft.com/office/drawing/2014/main" id="{9E5C0E89-65BF-520E-972E-8C8131A37341}"/>
              </a:ext>
            </a:extLst>
          </p:cNvPr>
          <p:cNvSpPr txBox="1"/>
          <p:nvPr/>
        </p:nvSpPr>
        <p:spPr>
          <a:xfrm>
            <a:off x="7895275" y="1294070"/>
            <a:ext cx="3072809" cy="369332"/>
          </a:xfrm>
          <a:prstGeom prst="rect">
            <a:avLst/>
          </a:prstGeom>
          <a:noFill/>
        </p:spPr>
        <p:txBody>
          <a:bodyPr wrap="square" rtlCol="0">
            <a:spAutoFit/>
          </a:bodyPr>
          <a:lstStyle/>
          <a:p>
            <a:pPr algn="r"/>
            <a:r>
              <a:rPr lang="en-US"/>
              <a:t>Right:</a:t>
            </a:r>
            <a:endParaRPr lang="en-DE"/>
          </a:p>
        </p:txBody>
      </p:sp>
      <p:pic>
        <p:nvPicPr>
          <p:cNvPr id="13" name="Picture 12">
            <a:extLst>
              <a:ext uri="{FF2B5EF4-FFF2-40B4-BE49-F238E27FC236}">
                <a16:creationId xmlns:a16="http://schemas.microsoft.com/office/drawing/2014/main" id="{8B34FD8A-3A74-DF79-7330-A7AA6764C805}"/>
              </a:ext>
            </a:extLst>
          </p:cNvPr>
          <p:cNvPicPr>
            <a:picLocks noChangeAspect="1"/>
          </p:cNvPicPr>
          <p:nvPr/>
        </p:nvPicPr>
        <p:blipFill>
          <a:blip r:embed="rId3"/>
          <a:stretch>
            <a:fillRect/>
          </a:stretch>
        </p:blipFill>
        <p:spPr>
          <a:xfrm>
            <a:off x="863058" y="3905610"/>
            <a:ext cx="4781466" cy="386587"/>
          </a:xfrm>
          <a:prstGeom prst="rect">
            <a:avLst/>
          </a:prstGeom>
        </p:spPr>
      </p:pic>
      <p:pic>
        <p:nvPicPr>
          <p:cNvPr id="6" name="Picture 5">
            <a:extLst>
              <a:ext uri="{FF2B5EF4-FFF2-40B4-BE49-F238E27FC236}">
                <a16:creationId xmlns:a16="http://schemas.microsoft.com/office/drawing/2014/main" id="{8902D33B-503C-8774-4259-036ED716801A}"/>
              </a:ext>
            </a:extLst>
          </p:cNvPr>
          <p:cNvPicPr>
            <a:picLocks noChangeAspect="1"/>
          </p:cNvPicPr>
          <p:nvPr/>
        </p:nvPicPr>
        <p:blipFill rotWithShape="1">
          <a:blip r:embed="rId4"/>
          <a:srcRect t="15754"/>
          <a:stretch/>
        </p:blipFill>
        <p:spPr>
          <a:xfrm>
            <a:off x="856734" y="1638300"/>
            <a:ext cx="4787789" cy="1734322"/>
          </a:xfrm>
          <a:prstGeom prst="rect">
            <a:avLst/>
          </a:prstGeom>
        </p:spPr>
      </p:pic>
      <p:pic>
        <p:nvPicPr>
          <p:cNvPr id="9" name="Picture 8">
            <a:extLst>
              <a:ext uri="{FF2B5EF4-FFF2-40B4-BE49-F238E27FC236}">
                <a16:creationId xmlns:a16="http://schemas.microsoft.com/office/drawing/2014/main" id="{5BF14891-09F8-9812-5FEF-7AD15E42D6A5}"/>
              </a:ext>
            </a:extLst>
          </p:cNvPr>
          <p:cNvPicPr>
            <a:picLocks noChangeAspect="1"/>
          </p:cNvPicPr>
          <p:nvPr/>
        </p:nvPicPr>
        <p:blipFill rotWithShape="1">
          <a:blip r:embed="rId5"/>
          <a:srcRect t="15605"/>
          <a:stretch/>
        </p:blipFill>
        <p:spPr>
          <a:xfrm>
            <a:off x="6186617" y="1638299"/>
            <a:ext cx="4787790" cy="1754017"/>
          </a:xfrm>
          <a:prstGeom prst="rect">
            <a:avLst/>
          </a:prstGeom>
        </p:spPr>
      </p:pic>
      <p:pic>
        <p:nvPicPr>
          <p:cNvPr id="14" name="Picture 13">
            <a:extLst>
              <a:ext uri="{FF2B5EF4-FFF2-40B4-BE49-F238E27FC236}">
                <a16:creationId xmlns:a16="http://schemas.microsoft.com/office/drawing/2014/main" id="{54E724FF-C363-AA5C-2562-C79BCBC16F52}"/>
              </a:ext>
            </a:extLst>
          </p:cNvPr>
          <p:cNvPicPr>
            <a:picLocks noChangeAspect="1"/>
          </p:cNvPicPr>
          <p:nvPr/>
        </p:nvPicPr>
        <p:blipFill>
          <a:blip r:embed="rId6"/>
          <a:stretch>
            <a:fillRect/>
          </a:stretch>
        </p:blipFill>
        <p:spPr>
          <a:xfrm>
            <a:off x="6186617" y="3905610"/>
            <a:ext cx="4781467" cy="397853"/>
          </a:xfrm>
          <a:prstGeom prst="rect">
            <a:avLst/>
          </a:prstGeom>
        </p:spPr>
      </p:pic>
      <p:pic>
        <p:nvPicPr>
          <p:cNvPr id="10" name="Graphic 9" descr="Programmer male with solid fill">
            <a:extLst>
              <a:ext uri="{FF2B5EF4-FFF2-40B4-BE49-F238E27FC236}">
                <a16:creationId xmlns:a16="http://schemas.microsoft.com/office/drawing/2014/main" id="{4951457A-BBA2-5788-A86B-B28E3F2E7E1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501986" y="103499"/>
            <a:ext cx="468000" cy="468000"/>
          </a:xfrm>
          <a:prstGeom prst="rect">
            <a:avLst/>
          </a:prstGeom>
        </p:spPr>
      </p:pic>
      <p:pic>
        <p:nvPicPr>
          <p:cNvPr id="12" name="Graphic 11" descr="Computer outline">
            <a:extLst>
              <a:ext uri="{FF2B5EF4-FFF2-40B4-BE49-F238E27FC236}">
                <a16:creationId xmlns:a16="http://schemas.microsoft.com/office/drawing/2014/main" id="{9CAD3846-6049-C167-D9D4-EB1EA294BEC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009605" y="124675"/>
            <a:ext cx="468000" cy="468000"/>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6727082-5E4D-07BC-DA9D-4E4E11C421A5}"/>
                  </a:ext>
                </a:extLst>
              </p:cNvPr>
              <p:cNvSpPr txBox="1"/>
              <p:nvPr/>
            </p:nvSpPr>
            <p:spPr>
              <a:xfrm>
                <a:off x="907250" y="4572385"/>
                <a:ext cx="535883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solidFill>
                            <a:srgbClr val="FF0000"/>
                          </a:solidFill>
                          <a:latin typeface="Cambria Math" panose="02040503050406030204" pitchFamily="18" charset="0"/>
                        </a:rPr>
                        <m:t>𝐹𝑜𝑟𝑐𝑒</m:t>
                      </m:r>
                      <m:r>
                        <a:rPr lang="en-US" b="0" i="1" smtClean="0">
                          <a:solidFill>
                            <a:srgbClr val="FF0000"/>
                          </a:solidFill>
                          <a:latin typeface="Cambria Math" panose="02040503050406030204" pitchFamily="18" charset="0"/>
                        </a:rPr>
                        <m:t> </m:t>
                      </m:r>
                      <m:r>
                        <a:rPr lang="en-US" b="0" i="1" smtClean="0">
                          <a:solidFill>
                            <a:srgbClr val="FF0000"/>
                          </a:solidFill>
                          <a:latin typeface="Cambria Math" panose="02040503050406030204" pitchFamily="18" charset="0"/>
                        </a:rPr>
                        <m:t>𝑎𝑙𝑜𝑛𝑔</m:t>
                      </m:r>
                      <m:r>
                        <a:rPr lang="en-US" b="0" i="1" smtClean="0">
                          <a:solidFill>
                            <a:srgbClr val="FF0000"/>
                          </a:solidFill>
                          <a:latin typeface="Cambria Math" panose="02040503050406030204" pitchFamily="18" charset="0"/>
                        </a:rPr>
                        <m:t> </m:t>
                      </m:r>
                      <m:r>
                        <a:rPr lang="en-US" b="0" i="1" smtClean="0">
                          <a:solidFill>
                            <a:srgbClr val="FF0000"/>
                          </a:solidFill>
                          <a:latin typeface="Cambria Math" panose="02040503050406030204" pitchFamily="18" charset="0"/>
                        </a:rPr>
                        <m:t>𝑥</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rPr>
                        <m:t>𝑑𝑖𝑟𝑒𝑐𝑡𝑖𝑜𝑛</m:t>
                      </m:r>
                      <m:r>
                        <a:rPr lang="en-US" b="0" i="1" smtClean="0">
                          <a:latin typeface="Cambria Math" panose="02040503050406030204" pitchFamily="18" charset="0"/>
                        </a:rPr>
                        <m:t>=−74384+74384=0</m:t>
                      </m:r>
                      <m:r>
                        <a:rPr lang="en-US" b="0" i="1" smtClean="0">
                          <a:latin typeface="Cambria Math" panose="02040503050406030204" pitchFamily="18" charset="0"/>
                        </a:rPr>
                        <m:t>𝑁</m:t>
                      </m:r>
                    </m:oMath>
                  </m:oMathPara>
                </a14:m>
                <a:endParaRPr lang="en-US" b="0"/>
              </a:p>
            </p:txBody>
          </p:sp>
        </mc:Choice>
        <mc:Fallback xmlns="">
          <p:sp>
            <p:nvSpPr>
              <p:cNvPr id="5" name="TextBox 4">
                <a:extLst>
                  <a:ext uri="{FF2B5EF4-FFF2-40B4-BE49-F238E27FC236}">
                    <a16:creationId xmlns:a16="http://schemas.microsoft.com/office/drawing/2014/main" id="{96727082-5E4D-07BC-DA9D-4E4E11C421A5}"/>
                  </a:ext>
                </a:extLst>
              </p:cNvPr>
              <p:cNvSpPr txBox="1">
                <a:spLocks noRot="1" noChangeAspect="1" noMove="1" noResize="1" noEditPoints="1" noAdjustHandles="1" noChangeArrowheads="1" noChangeShapeType="1" noTextEdit="1"/>
              </p:cNvSpPr>
              <p:nvPr/>
            </p:nvSpPr>
            <p:spPr>
              <a:xfrm>
                <a:off x="907250" y="4572385"/>
                <a:ext cx="5358839" cy="276999"/>
              </a:xfrm>
              <a:prstGeom prst="rect">
                <a:avLst/>
              </a:prstGeom>
              <a:blipFill>
                <a:blip r:embed="rId11"/>
                <a:stretch>
                  <a:fillRect l="-683" t="-2174" r="-455" b="-326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7BA9646-5233-96A8-A441-58F887001226}"/>
                  </a:ext>
                </a:extLst>
              </p:cNvPr>
              <p:cNvSpPr txBox="1"/>
              <p:nvPr/>
            </p:nvSpPr>
            <p:spPr>
              <a:xfrm>
                <a:off x="907250" y="4955607"/>
                <a:ext cx="332642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solidFill>
                            <a:srgbClr val="00B050"/>
                          </a:solidFill>
                          <a:latin typeface="Cambria Math" panose="02040503050406030204" pitchFamily="18" charset="0"/>
                        </a:rPr>
                        <m:t>𝐹𝑜𝑟𝑐𝑒</m:t>
                      </m:r>
                      <m:r>
                        <a:rPr lang="en-US" b="0" i="1" smtClean="0">
                          <a:solidFill>
                            <a:srgbClr val="00B050"/>
                          </a:solidFill>
                          <a:latin typeface="Cambria Math" panose="02040503050406030204" pitchFamily="18" charset="0"/>
                        </a:rPr>
                        <m:t> </m:t>
                      </m:r>
                      <m:r>
                        <a:rPr lang="en-US" b="0" i="1" smtClean="0">
                          <a:solidFill>
                            <a:srgbClr val="00B050"/>
                          </a:solidFill>
                          <a:latin typeface="Cambria Math" panose="02040503050406030204" pitchFamily="18" charset="0"/>
                        </a:rPr>
                        <m:t>𝑎𝑙𝑜𝑛𝑔</m:t>
                      </m:r>
                      <m:r>
                        <a:rPr lang="en-US" b="0" i="1" smtClean="0">
                          <a:solidFill>
                            <a:srgbClr val="00B050"/>
                          </a:solidFill>
                          <a:latin typeface="Cambria Math" panose="02040503050406030204" pitchFamily="18" charset="0"/>
                        </a:rPr>
                        <m:t> </m:t>
                      </m:r>
                      <m:r>
                        <a:rPr lang="en-US" b="0" i="1" smtClean="0">
                          <a:solidFill>
                            <a:srgbClr val="00B050"/>
                          </a:solidFill>
                          <a:latin typeface="Cambria Math" panose="02040503050406030204" pitchFamily="18" charset="0"/>
                        </a:rPr>
                        <m:t>𝑦</m:t>
                      </m:r>
                      <m:r>
                        <a:rPr lang="en-US" b="0" i="1" smtClean="0">
                          <a:solidFill>
                            <a:srgbClr val="00B050"/>
                          </a:solidFill>
                          <a:latin typeface="Cambria Math" panose="02040503050406030204" pitchFamily="18" charset="0"/>
                        </a:rPr>
                        <m:t>−</m:t>
                      </m:r>
                      <m:r>
                        <a:rPr lang="en-US" b="0" i="1" smtClean="0">
                          <a:solidFill>
                            <a:srgbClr val="00B050"/>
                          </a:solidFill>
                          <a:latin typeface="Cambria Math" panose="02040503050406030204" pitchFamily="18" charset="0"/>
                        </a:rPr>
                        <m:t>𝑑𝑖𝑟𝑒𝑐𝑡𝑖𝑜𝑛</m:t>
                      </m:r>
                      <m:r>
                        <a:rPr lang="en-US" b="0" i="1" smtClean="0">
                          <a:solidFill>
                            <a:schemeClr val="tx1"/>
                          </a:solidFill>
                          <a:latin typeface="Cambria Math" panose="02040503050406030204" pitchFamily="18" charset="0"/>
                          <a:ea typeface="Cambria Math" panose="02040503050406030204" pitchFamily="18" charset="0"/>
                        </a:rPr>
                        <m:t>≈0</m:t>
                      </m:r>
                      <m:r>
                        <a:rPr lang="en-US" b="0" i="1" smtClean="0">
                          <a:solidFill>
                            <a:schemeClr val="tx1"/>
                          </a:solidFill>
                          <a:latin typeface="Cambria Math" panose="02040503050406030204" pitchFamily="18" charset="0"/>
                          <a:ea typeface="Cambria Math" panose="02040503050406030204" pitchFamily="18" charset="0"/>
                        </a:rPr>
                        <m:t>𝑁</m:t>
                      </m:r>
                    </m:oMath>
                  </m:oMathPara>
                </a14:m>
                <a:endParaRPr lang="en-US" b="0"/>
              </a:p>
            </p:txBody>
          </p:sp>
        </mc:Choice>
        <mc:Fallback xmlns="">
          <p:sp>
            <p:nvSpPr>
              <p:cNvPr id="8" name="TextBox 7">
                <a:extLst>
                  <a:ext uri="{FF2B5EF4-FFF2-40B4-BE49-F238E27FC236}">
                    <a16:creationId xmlns:a16="http://schemas.microsoft.com/office/drawing/2014/main" id="{07BA9646-5233-96A8-A441-58F887001226}"/>
                  </a:ext>
                </a:extLst>
              </p:cNvPr>
              <p:cNvSpPr txBox="1">
                <a:spLocks noRot="1" noChangeAspect="1" noMove="1" noResize="1" noEditPoints="1" noAdjustHandles="1" noChangeArrowheads="1" noChangeShapeType="1" noTextEdit="1"/>
              </p:cNvSpPr>
              <p:nvPr/>
            </p:nvSpPr>
            <p:spPr>
              <a:xfrm>
                <a:off x="907250" y="4955607"/>
                <a:ext cx="3326423" cy="276999"/>
              </a:xfrm>
              <a:prstGeom prst="rect">
                <a:avLst/>
              </a:prstGeom>
              <a:blipFill>
                <a:blip r:embed="rId12"/>
                <a:stretch>
                  <a:fillRect l="-1282" t="-2222" r="-1099" b="-3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CE20EF47-0B1F-1FF3-0164-FF6941F0F538}"/>
                  </a:ext>
                </a:extLst>
              </p:cNvPr>
              <p:cNvSpPr txBox="1"/>
              <p:nvPr/>
            </p:nvSpPr>
            <p:spPr>
              <a:xfrm>
                <a:off x="907250" y="5345032"/>
                <a:ext cx="677506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solidFill>
                            <a:srgbClr val="7030A0"/>
                          </a:solidFill>
                          <a:latin typeface="Cambria Math" panose="02040503050406030204" pitchFamily="18" charset="0"/>
                        </a:rPr>
                        <m:t>𝐹𝑜𝑟𝑐𝑒</m:t>
                      </m:r>
                      <m:r>
                        <a:rPr lang="en-US" b="0" i="1" smtClean="0">
                          <a:solidFill>
                            <a:srgbClr val="7030A0"/>
                          </a:solidFill>
                          <a:latin typeface="Cambria Math" panose="02040503050406030204" pitchFamily="18" charset="0"/>
                        </a:rPr>
                        <m:t> </m:t>
                      </m:r>
                      <m:r>
                        <a:rPr lang="en-US" b="0" i="1" smtClean="0">
                          <a:solidFill>
                            <a:srgbClr val="7030A0"/>
                          </a:solidFill>
                          <a:latin typeface="Cambria Math" panose="02040503050406030204" pitchFamily="18" charset="0"/>
                        </a:rPr>
                        <m:t>𝑎𝑙𝑜𝑛𝑔</m:t>
                      </m:r>
                      <m:r>
                        <a:rPr lang="en-US" b="0" i="1" smtClean="0">
                          <a:solidFill>
                            <a:srgbClr val="7030A0"/>
                          </a:solidFill>
                          <a:latin typeface="Cambria Math" panose="02040503050406030204" pitchFamily="18" charset="0"/>
                        </a:rPr>
                        <m:t> </m:t>
                      </m:r>
                      <m:r>
                        <a:rPr lang="en-US" b="0" i="1" smtClean="0">
                          <a:solidFill>
                            <a:srgbClr val="7030A0"/>
                          </a:solidFill>
                          <a:latin typeface="Cambria Math" panose="02040503050406030204" pitchFamily="18" charset="0"/>
                        </a:rPr>
                        <m:t>𝑧</m:t>
                      </m:r>
                      <m:r>
                        <a:rPr lang="en-US" b="0" i="1" smtClean="0">
                          <a:solidFill>
                            <a:srgbClr val="7030A0"/>
                          </a:solidFill>
                          <a:latin typeface="Cambria Math" panose="02040503050406030204" pitchFamily="18" charset="0"/>
                        </a:rPr>
                        <m:t>−</m:t>
                      </m:r>
                      <m:r>
                        <a:rPr lang="en-US" b="0" i="1" smtClean="0">
                          <a:solidFill>
                            <a:srgbClr val="7030A0"/>
                          </a:solidFill>
                          <a:latin typeface="Cambria Math" panose="02040503050406030204" pitchFamily="18" charset="0"/>
                        </a:rPr>
                        <m:t>𝑑𝑖𝑟𝑒𝑐𝑡𝑖𝑜𝑛</m:t>
                      </m:r>
                      <m:r>
                        <a:rPr lang="en-US" b="0" i="1" smtClean="0">
                          <a:latin typeface="Cambria Math" panose="02040503050406030204" pitchFamily="18" charset="0"/>
                        </a:rPr>
                        <m:t>=75000+75000=</m:t>
                      </m:r>
                      <m:r>
                        <a:rPr lang="en-US" b="0" i="0" smtClean="0">
                          <a:latin typeface="Cambria Math" panose="02040503050406030204" pitchFamily="18" charset="0"/>
                        </a:rPr>
                        <m:t>150000</m:t>
                      </m:r>
                      <m:r>
                        <m:rPr>
                          <m:sty m:val="p"/>
                        </m:rPr>
                        <a:rPr lang="en-US" b="0" i="0" smtClean="0">
                          <a:latin typeface="Cambria Math" panose="02040503050406030204" pitchFamily="18" charset="0"/>
                        </a:rPr>
                        <m:t>N</m:t>
                      </m:r>
                      <m:r>
                        <a:rPr lang="en-US" b="0" i="0" smtClean="0">
                          <a:latin typeface="Cambria Math" panose="02040503050406030204" pitchFamily="18" charset="0"/>
                        </a:rPr>
                        <m:t>=150</m:t>
                      </m:r>
                      <m:r>
                        <m:rPr>
                          <m:sty m:val="p"/>
                        </m:rPr>
                        <a:rPr lang="en-US" b="0" i="0" smtClean="0">
                          <a:latin typeface="Cambria Math" panose="02040503050406030204" pitchFamily="18" charset="0"/>
                        </a:rPr>
                        <m:t>kN</m:t>
                      </m:r>
                    </m:oMath>
                  </m:oMathPara>
                </a14:m>
                <a:endParaRPr lang="en-US" b="0"/>
              </a:p>
            </p:txBody>
          </p:sp>
        </mc:Choice>
        <mc:Fallback xmlns="">
          <p:sp>
            <p:nvSpPr>
              <p:cNvPr id="15" name="TextBox 14">
                <a:extLst>
                  <a:ext uri="{FF2B5EF4-FFF2-40B4-BE49-F238E27FC236}">
                    <a16:creationId xmlns:a16="http://schemas.microsoft.com/office/drawing/2014/main" id="{CE20EF47-0B1F-1FF3-0164-FF6941F0F538}"/>
                  </a:ext>
                </a:extLst>
              </p:cNvPr>
              <p:cNvSpPr txBox="1">
                <a:spLocks noRot="1" noChangeAspect="1" noMove="1" noResize="1" noEditPoints="1" noAdjustHandles="1" noChangeArrowheads="1" noChangeShapeType="1" noTextEdit="1"/>
              </p:cNvSpPr>
              <p:nvPr/>
            </p:nvSpPr>
            <p:spPr>
              <a:xfrm>
                <a:off x="907250" y="5345032"/>
                <a:ext cx="6775060" cy="276999"/>
              </a:xfrm>
              <a:prstGeom prst="rect">
                <a:avLst/>
              </a:prstGeom>
              <a:blipFill>
                <a:blip r:embed="rId13"/>
                <a:stretch>
                  <a:fillRect l="-270" t="-2222" r="-360" b="-35556"/>
                </a:stretch>
              </a:blipFill>
            </p:spPr>
            <p:txBody>
              <a:bodyPr/>
              <a:lstStyle/>
              <a:p>
                <a:r>
                  <a:rPr lang="en-US">
                    <a:noFill/>
                  </a:rPr>
                  <a:t> </a:t>
                </a:r>
              </a:p>
            </p:txBody>
          </p:sp>
        </mc:Fallback>
      </mc:AlternateContent>
      <p:grpSp>
        <p:nvGrpSpPr>
          <p:cNvPr id="16" name="Group 15">
            <a:extLst>
              <a:ext uri="{FF2B5EF4-FFF2-40B4-BE49-F238E27FC236}">
                <a16:creationId xmlns:a16="http://schemas.microsoft.com/office/drawing/2014/main" id="{60E66183-8451-3058-E7F2-3053EFF849CB}"/>
              </a:ext>
            </a:extLst>
          </p:cNvPr>
          <p:cNvGrpSpPr/>
          <p:nvPr/>
        </p:nvGrpSpPr>
        <p:grpSpPr>
          <a:xfrm>
            <a:off x="7844235" y="5702606"/>
            <a:ext cx="4254736" cy="557299"/>
            <a:chOff x="7029069" y="5297087"/>
            <a:chExt cx="4793053" cy="557299"/>
          </a:xfrm>
        </p:grpSpPr>
        <p:grpSp>
          <p:nvGrpSpPr>
            <p:cNvPr id="17" name="Group 16">
              <a:extLst>
                <a:ext uri="{FF2B5EF4-FFF2-40B4-BE49-F238E27FC236}">
                  <a16:creationId xmlns:a16="http://schemas.microsoft.com/office/drawing/2014/main" id="{EAB2DE19-BB1B-CDCB-29D8-6C58E8EC4787}"/>
                </a:ext>
              </a:extLst>
            </p:cNvPr>
            <p:cNvGrpSpPr/>
            <p:nvPr/>
          </p:nvGrpSpPr>
          <p:grpSpPr>
            <a:xfrm>
              <a:off x="7029069" y="5297087"/>
              <a:ext cx="4793053" cy="557299"/>
              <a:chOff x="3554440" y="5818774"/>
              <a:chExt cx="4793053" cy="557299"/>
            </a:xfrm>
          </p:grpSpPr>
          <p:sp>
            <p:nvSpPr>
              <p:cNvPr id="19" name="Rectangle 18">
                <a:extLst>
                  <a:ext uri="{FF2B5EF4-FFF2-40B4-BE49-F238E27FC236}">
                    <a16:creationId xmlns:a16="http://schemas.microsoft.com/office/drawing/2014/main" id="{88E0D2FC-354D-1CB6-B002-0B2F9AAF08E4}"/>
                  </a:ext>
                </a:extLst>
              </p:cNvPr>
              <p:cNvSpPr/>
              <p:nvPr/>
            </p:nvSpPr>
            <p:spPr>
              <a:xfrm>
                <a:off x="3554440" y="5818774"/>
                <a:ext cx="4793053" cy="557299"/>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Playbook with solid fill">
                <a:extLst>
                  <a:ext uri="{FF2B5EF4-FFF2-40B4-BE49-F238E27FC236}">
                    <a16:creationId xmlns:a16="http://schemas.microsoft.com/office/drawing/2014/main" id="{F26821B8-5D11-5151-9841-08390474B1A2}"/>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611359" y="5862619"/>
                <a:ext cx="385895" cy="385895"/>
              </a:xfrm>
              <a:prstGeom prst="rect">
                <a:avLst/>
              </a:prstGeom>
            </p:spPr>
          </p:pic>
        </p:grpSp>
        <p:sp>
          <p:nvSpPr>
            <p:cNvPr id="18" name="TextBox 17">
              <a:extLst>
                <a:ext uri="{FF2B5EF4-FFF2-40B4-BE49-F238E27FC236}">
                  <a16:creationId xmlns:a16="http://schemas.microsoft.com/office/drawing/2014/main" id="{67B4FAD1-0B0F-71F8-CB36-0B3DEF883916}"/>
                </a:ext>
              </a:extLst>
            </p:cNvPr>
            <p:cNvSpPr txBox="1"/>
            <p:nvPr/>
          </p:nvSpPr>
          <p:spPr>
            <a:xfrm>
              <a:off x="7490358" y="5380345"/>
              <a:ext cx="4035024" cy="461665"/>
            </a:xfrm>
            <a:prstGeom prst="rect">
              <a:avLst/>
            </a:prstGeom>
            <a:noFill/>
          </p:spPr>
          <p:txBody>
            <a:bodyPr wrap="square" rtlCol="0">
              <a:spAutoFit/>
            </a:bodyPr>
            <a:lstStyle/>
            <a:p>
              <a:r>
                <a:rPr lang="en-US" sz="1200"/>
                <a:t>Why is the force reaction along Y a very negligible number as opposed to zero?</a:t>
              </a:r>
            </a:p>
          </p:txBody>
        </p:sp>
      </p:grpSp>
      <p:sp>
        <p:nvSpPr>
          <p:cNvPr id="4" name="TextBox 3">
            <a:extLst>
              <a:ext uri="{FF2B5EF4-FFF2-40B4-BE49-F238E27FC236}">
                <a16:creationId xmlns:a16="http://schemas.microsoft.com/office/drawing/2014/main" id="{7CFAAB2D-CDE0-8F93-6301-07106A91B65F}"/>
              </a:ext>
            </a:extLst>
          </p:cNvPr>
          <p:cNvSpPr txBox="1"/>
          <p:nvPr/>
        </p:nvSpPr>
        <p:spPr>
          <a:xfrm>
            <a:off x="4849383" y="1018324"/>
            <a:ext cx="2066925" cy="369332"/>
          </a:xfrm>
          <a:prstGeom prst="rect">
            <a:avLst/>
          </a:prstGeom>
          <a:noFill/>
        </p:spPr>
        <p:txBody>
          <a:bodyPr wrap="square">
            <a:spAutoFit/>
          </a:bodyPr>
          <a:lstStyle/>
          <a:p>
            <a:pPr algn="ctr"/>
            <a:r>
              <a:rPr lang="en-US" b="1" i="1"/>
              <a:t>Reaction Forces</a:t>
            </a:r>
            <a:endParaRPr lang="en-US"/>
          </a:p>
        </p:txBody>
      </p:sp>
    </p:spTree>
    <p:extLst>
      <p:ext uri="{BB962C8B-B14F-4D97-AF65-F5344CB8AC3E}">
        <p14:creationId xmlns:p14="http://schemas.microsoft.com/office/powerpoint/2010/main" val="4023556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15FF61-6A5D-8DC9-C6CB-69A2A49CF0C4}"/>
              </a:ext>
            </a:extLst>
          </p:cNvPr>
          <p:cNvSpPr>
            <a:spLocks noGrp="1"/>
          </p:cNvSpPr>
          <p:nvPr>
            <p:ph type="sldNum" sz="quarter" idx="11"/>
          </p:nvPr>
        </p:nvSpPr>
        <p:spPr/>
        <p:txBody>
          <a:bodyPr/>
          <a:lstStyle/>
          <a:p>
            <a:fld id="{F0D23093-2AB0-F74C-B865-1A12A15B650E}" type="slidenum">
              <a:rPr lang="en-US" smtClean="0"/>
              <a:pPr/>
              <a:t>41</a:t>
            </a:fld>
            <a:endParaRPr lang="en-US"/>
          </a:p>
        </p:txBody>
      </p:sp>
      <p:sp>
        <p:nvSpPr>
          <p:cNvPr id="3" name="Title 2">
            <a:extLst>
              <a:ext uri="{FF2B5EF4-FFF2-40B4-BE49-F238E27FC236}">
                <a16:creationId xmlns:a16="http://schemas.microsoft.com/office/drawing/2014/main" id="{CE9C17B9-BBE0-BBC3-F91D-6C5D8570E170}"/>
              </a:ext>
            </a:extLst>
          </p:cNvPr>
          <p:cNvSpPr>
            <a:spLocks noGrp="1"/>
          </p:cNvSpPr>
          <p:nvPr>
            <p:ph type="title"/>
          </p:nvPr>
        </p:nvSpPr>
        <p:spPr/>
        <p:txBody>
          <a:bodyPr/>
          <a:lstStyle/>
          <a:p>
            <a:r>
              <a:rPr lang="en-GB"/>
              <a:t>Summary</a:t>
            </a:r>
            <a:endParaRPr lang="en-US"/>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6EC7D6CE-AF2D-DA50-E737-A03238FCEB43}"/>
                  </a:ext>
                </a:extLst>
              </p:cNvPr>
              <p:cNvSpPr>
                <a:spLocks noGrp="1"/>
              </p:cNvSpPr>
              <p:nvPr>
                <p:ph type="body" sz="quarter" idx="13"/>
              </p:nvPr>
            </p:nvSpPr>
            <p:spPr>
              <a:xfrm>
                <a:off x="609599" y="994418"/>
                <a:ext cx="10972799" cy="5025382"/>
              </a:xfrm>
            </p:spPr>
            <p:txBody>
              <a:bodyPr>
                <a:normAutofit/>
              </a:bodyPr>
              <a:lstStyle/>
              <a:p>
                <a:pPr>
                  <a:lnSpc>
                    <a:spcPct val="150000"/>
                  </a:lnSpc>
                </a:pPr>
                <a:r>
                  <a:rPr lang="en-US" sz="1800"/>
                  <a:t>Finite element analysis is </a:t>
                </a:r>
                <a:r>
                  <a:rPr lang="en-US" sz="1800" b="1" i="1"/>
                  <a:t>cost effective </a:t>
                </a:r>
                <a:r>
                  <a:rPr lang="en-US" sz="1800"/>
                  <a:t>and </a:t>
                </a:r>
                <a:r>
                  <a:rPr lang="en-US" sz="1800" b="1" i="1"/>
                  <a:t>saves time </a:t>
                </a:r>
                <a:r>
                  <a:rPr lang="en-US" sz="1800"/>
                  <a:t>from design conception to manufacturing the component</a:t>
                </a:r>
              </a:p>
              <a:p>
                <a:pPr>
                  <a:lnSpc>
                    <a:spcPct val="150000"/>
                  </a:lnSpc>
                </a:pPr>
                <a:r>
                  <a:rPr lang="en-US" sz="1800"/>
                  <a:t>In the case of structural analysis, FEA is based on 3 important equations viz., </a:t>
                </a:r>
                <a:r>
                  <a:rPr lang="en-US" sz="1800" b="1" i="1"/>
                  <a:t>equilibrium, constitutive </a:t>
                </a:r>
                <a:r>
                  <a:rPr lang="en-US" sz="1800"/>
                  <a:t>and</a:t>
                </a:r>
                <a:r>
                  <a:rPr lang="en-US" sz="1800" b="1" i="1"/>
                  <a:t> compatibility equations</a:t>
                </a:r>
              </a:p>
              <a:p>
                <a:pPr>
                  <a:lnSpc>
                    <a:spcPct val="150000"/>
                  </a:lnSpc>
                </a:pPr>
                <a:r>
                  <a:rPr lang="en-US" sz="1800"/>
                  <a:t>In this lecture unit, we focus on a </a:t>
                </a:r>
                <a:r>
                  <a:rPr lang="en-US" sz="1800" b="1" i="1"/>
                  <a:t>1D system</a:t>
                </a:r>
                <a:r>
                  <a:rPr lang="en-US" sz="1800"/>
                  <a:t>, where the relationship of displacements and force is defined with the help of the </a:t>
                </a:r>
                <a:r>
                  <a:rPr lang="en-US" sz="1800" b="1" i="1"/>
                  <a:t>stiffness matrix </a:t>
                </a:r>
                <a14:m>
                  <m:oMath xmlns:m="http://schemas.openxmlformats.org/officeDocument/2006/math">
                    <m:d>
                      <m:dPr>
                        <m:begChr m:val="["/>
                        <m:endChr m:val="]"/>
                        <m:ctrlPr>
                          <a:rPr lang="en-US" sz="1800" b="1" i="1" smtClean="0">
                            <a:latin typeface="Cambria Math" panose="02040503050406030204" pitchFamily="18" charset="0"/>
                          </a:rPr>
                        </m:ctrlPr>
                      </m:dPr>
                      <m:e>
                        <m:r>
                          <a:rPr lang="en-US" sz="1800" b="1" i="1">
                            <a:latin typeface="Cambria Math" panose="02040503050406030204" pitchFamily="18" charset="0"/>
                          </a:rPr>
                          <m:t>𝑲</m:t>
                        </m:r>
                      </m:e>
                    </m:d>
                    <m:d>
                      <m:dPr>
                        <m:begChr m:val="{"/>
                        <m:endChr m:val="}"/>
                        <m:ctrlPr>
                          <a:rPr lang="en-US" sz="1800" b="1" i="1">
                            <a:latin typeface="Cambria Math" panose="02040503050406030204" pitchFamily="18" charset="0"/>
                          </a:rPr>
                        </m:ctrlPr>
                      </m:dPr>
                      <m:e>
                        <m:r>
                          <a:rPr lang="en-US" sz="1800" b="1" i="0">
                            <a:latin typeface="Cambria Math" panose="02040503050406030204" pitchFamily="18" charset="0"/>
                          </a:rPr>
                          <m:t>𝐮</m:t>
                        </m:r>
                      </m:e>
                    </m:d>
                    <m:r>
                      <a:rPr lang="en-US" sz="1800" b="1" i="1" smtClean="0">
                        <a:latin typeface="Cambria Math" panose="02040503050406030204" pitchFamily="18" charset="0"/>
                      </a:rPr>
                      <m:t>=</m:t>
                    </m:r>
                    <m:d>
                      <m:dPr>
                        <m:begChr m:val="{"/>
                        <m:endChr m:val="}"/>
                        <m:ctrlPr>
                          <a:rPr lang="en-US" sz="1800" b="1" i="1">
                            <a:latin typeface="Cambria Math" panose="02040503050406030204" pitchFamily="18" charset="0"/>
                          </a:rPr>
                        </m:ctrlPr>
                      </m:dPr>
                      <m:e>
                        <m:r>
                          <a:rPr lang="en-US" sz="1800" b="1">
                            <a:latin typeface="Cambria Math" panose="02040503050406030204" pitchFamily="18" charset="0"/>
                          </a:rPr>
                          <m:t>𝐅</m:t>
                        </m:r>
                      </m:e>
                    </m:d>
                  </m:oMath>
                </a14:m>
                <a:endParaRPr lang="en-US" sz="1800" b="1"/>
              </a:p>
              <a:p>
                <a:pPr>
                  <a:lnSpc>
                    <a:spcPct val="150000"/>
                  </a:lnSpc>
                </a:pPr>
                <a:r>
                  <a:rPr lang="en-GB" sz="1800"/>
                  <a:t>At the core of FEA lies the </a:t>
                </a:r>
                <a:r>
                  <a:rPr lang="en-GB" sz="1800" b="1"/>
                  <a:t>discretization</a:t>
                </a:r>
                <a:r>
                  <a:rPr lang="en-GB" sz="1800"/>
                  <a:t>, which means a model is divided into a </a:t>
                </a:r>
                <a:r>
                  <a:rPr lang="en-GB" sz="1800" b="1"/>
                  <a:t>finite</a:t>
                </a:r>
                <a:r>
                  <a:rPr lang="en-GB" sz="1800"/>
                  <a:t> number of smaller </a:t>
                </a:r>
                <a:r>
                  <a:rPr lang="en-GB" sz="1800" b="1"/>
                  <a:t>bodies or elements (meshing). 1D elements </a:t>
                </a:r>
                <a:r>
                  <a:rPr lang="en-GB" sz="1800"/>
                  <a:t>such as </a:t>
                </a:r>
                <a:r>
                  <a:rPr lang="en-GB" sz="1800" b="1"/>
                  <a:t>beams</a:t>
                </a:r>
                <a:r>
                  <a:rPr lang="en-GB" sz="1800"/>
                  <a:t>, or </a:t>
                </a:r>
                <a:r>
                  <a:rPr lang="en-GB" sz="1800" b="1"/>
                  <a:t>trusses</a:t>
                </a:r>
                <a:r>
                  <a:rPr lang="en-GB" sz="1800"/>
                  <a:t> are used to solve 2D and 3D structural analyses in Ansys Mechanical. The </a:t>
                </a:r>
                <a:r>
                  <a:rPr lang="en-GB" sz="1800" b="1"/>
                  <a:t>element’s type </a:t>
                </a:r>
                <a:r>
                  <a:rPr lang="en-GB" sz="1800"/>
                  <a:t>and </a:t>
                </a:r>
                <a:r>
                  <a:rPr lang="en-GB" sz="1800" b="1"/>
                  <a:t>degrees of freedom </a:t>
                </a:r>
                <a:r>
                  <a:rPr lang="en-GB" sz="1800"/>
                  <a:t>(</a:t>
                </a:r>
                <a:r>
                  <a:rPr lang="en-GB" sz="1800" err="1"/>
                  <a:t>DoFs</a:t>
                </a:r>
                <a:r>
                  <a:rPr lang="en-GB" sz="1800"/>
                  <a:t>) defines which structural problems can be solved.</a:t>
                </a:r>
                <a:endParaRPr lang="en-US" sz="1800"/>
              </a:p>
              <a:p>
                <a:pPr>
                  <a:lnSpc>
                    <a:spcPct val="150000"/>
                  </a:lnSpc>
                </a:pPr>
                <a:r>
                  <a:rPr lang="en-US" sz="1800" b="1" i="1"/>
                  <a:t>Ansys Mechanical </a:t>
                </a:r>
                <a:r>
                  <a:rPr lang="en-US" sz="1800"/>
                  <a:t>has been used to solve </a:t>
                </a:r>
                <a:r>
                  <a:rPr lang="en-US" sz="1800" b="1" i="1"/>
                  <a:t>1D element </a:t>
                </a:r>
                <a:r>
                  <a:rPr lang="en-US" sz="1800"/>
                  <a:t>problems ranging from a simple to a more complex system. </a:t>
                </a:r>
              </a:p>
              <a:p>
                <a:pPr>
                  <a:lnSpc>
                    <a:spcPct val="150000"/>
                  </a:lnSpc>
                </a:pPr>
                <a:endParaRPr lang="en-US" sz="1800"/>
              </a:p>
            </p:txBody>
          </p:sp>
        </mc:Choice>
        <mc:Fallback xmlns="">
          <p:sp>
            <p:nvSpPr>
              <p:cNvPr id="4" name="Text Placeholder 3">
                <a:extLst>
                  <a:ext uri="{FF2B5EF4-FFF2-40B4-BE49-F238E27FC236}">
                    <a16:creationId xmlns:a16="http://schemas.microsoft.com/office/drawing/2014/main" id="{6EC7D6CE-AF2D-DA50-E737-A03238FCEB43}"/>
                  </a:ext>
                </a:extLst>
              </p:cNvPr>
              <p:cNvSpPr>
                <a:spLocks noGrp="1" noRot="1" noChangeAspect="1" noMove="1" noResize="1" noEditPoints="1" noAdjustHandles="1" noChangeArrowheads="1" noChangeShapeType="1" noTextEdit="1"/>
              </p:cNvSpPr>
              <p:nvPr>
                <p:ph type="body" sz="quarter" idx="13"/>
              </p:nvPr>
            </p:nvSpPr>
            <p:spPr>
              <a:xfrm>
                <a:off x="609599" y="994418"/>
                <a:ext cx="10972799" cy="5025382"/>
              </a:xfrm>
              <a:blipFill>
                <a:blip r:embed="rId3"/>
                <a:stretch>
                  <a:fillRect l="-333" r="-722"/>
                </a:stretch>
              </a:blipFill>
            </p:spPr>
            <p:txBody>
              <a:bodyPr/>
              <a:lstStyle/>
              <a:p>
                <a:r>
                  <a:rPr lang="en-US">
                    <a:noFill/>
                  </a:rPr>
                  <a:t> </a:t>
                </a:r>
              </a:p>
            </p:txBody>
          </p:sp>
        </mc:Fallback>
      </mc:AlternateContent>
    </p:spTree>
    <p:extLst>
      <p:ext uri="{BB962C8B-B14F-4D97-AF65-F5344CB8AC3E}">
        <p14:creationId xmlns:p14="http://schemas.microsoft.com/office/powerpoint/2010/main" val="14629585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220426CA-80CA-46A3-85D1-6404D891A7AE}"/>
              </a:ext>
            </a:extLst>
          </p:cNvPr>
          <p:cNvSpPr txBox="1"/>
          <p:nvPr/>
        </p:nvSpPr>
        <p:spPr>
          <a:xfrm>
            <a:off x="91440" y="1172506"/>
            <a:ext cx="13027068" cy="3699474"/>
          </a:xfrm>
          <a:prstGeom prst="rect">
            <a:avLst/>
          </a:prstGeom>
          <a:noFill/>
        </p:spPr>
        <p:txBody>
          <a:bodyPr wrap="square">
            <a:spAutoFit/>
          </a:bodyPr>
          <a:lstStyle/>
          <a:p>
            <a:pPr marL="742950" lvl="1" indent="-285750">
              <a:lnSpc>
                <a:spcPct val="200000"/>
              </a:lnSpc>
              <a:buClr>
                <a:schemeClr val="accent1"/>
              </a:buClr>
              <a:buSzPct val="100000"/>
              <a:buFont typeface="Wingdings" panose="05000000000000000000" pitchFamily="2" charset="2"/>
              <a:buChar char="§"/>
            </a:pPr>
            <a:r>
              <a:rPr lang="en-GB" sz="2000">
                <a:solidFill>
                  <a:schemeClr val="accent1"/>
                </a:solidFill>
                <a:hlinkClick r:id="rId3">
                  <a:extLst>
                    <a:ext uri="{A12FA001-AC4F-418D-AE19-62706E023703}">
                      <ahyp:hlinkClr xmlns:ahyp="http://schemas.microsoft.com/office/drawing/2018/hyperlinkcolor" val="tx"/>
                    </a:ext>
                  </a:extLst>
                </a:hlinkClick>
              </a:rPr>
              <a:t>Ansys Academic | Simulation Software for Educators, Researchers and Students</a:t>
            </a:r>
            <a:r>
              <a:rPr lang="en-GB" sz="2000"/>
              <a:t>. </a:t>
            </a:r>
            <a:endParaRPr lang="en-GB" sz="2000">
              <a:hlinkClick r:id="rId4"/>
            </a:endParaRPr>
          </a:p>
          <a:p>
            <a:pPr marL="742950" lvl="1" indent="-285750">
              <a:lnSpc>
                <a:spcPct val="200000"/>
              </a:lnSpc>
              <a:buClr>
                <a:schemeClr val="accent1"/>
              </a:buClr>
              <a:buSzPct val="100000"/>
              <a:buFont typeface="Wingdings" panose="05000000000000000000" pitchFamily="2" charset="2"/>
              <a:buChar char="§"/>
            </a:pPr>
            <a:r>
              <a:rPr lang="en-GB" sz="2000">
                <a:hlinkClick r:id="rId4"/>
              </a:rPr>
              <a:t>Ansys Innovation Courses</a:t>
            </a:r>
            <a:r>
              <a:rPr lang="en-GB" sz="2000"/>
              <a:t> : Free to Access to courses covering a variety of physics and software.</a:t>
            </a:r>
          </a:p>
          <a:p>
            <a:pPr marL="742950" lvl="1" indent="-285750">
              <a:lnSpc>
                <a:spcPct val="200000"/>
              </a:lnSpc>
              <a:buClr>
                <a:schemeClr val="accent1"/>
              </a:buClr>
              <a:buSzPct val="100000"/>
              <a:buFont typeface="Wingdings" panose="05000000000000000000" pitchFamily="2" charset="2"/>
              <a:buChar char="§"/>
            </a:pPr>
            <a:r>
              <a:rPr lang="en-GB" sz="2000">
                <a:hlinkClick r:id="rId5"/>
              </a:rPr>
              <a:t>Ansys Education Resources</a:t>
            </a:r>
            <a:r>
              <a:rPr lang="en-GB" sz="2000"/>
              <a:t>: Specifically developed for Educators.</a:t>
            </a:r>
          </a:p>
          <a:p>
            <a:pPr marL="742950" lvl="1" indent="-285750">
              <a:lnSpc>
                <a:spcPct val="200000"/>
              </a:lnSpc>
              <a:buClr>
                <a:schemeClr val="accent1"/>
              </a:buClr>
              <a:buSzPct val="100000"/>
              <a:buFont typeface="Wingdings" panose="05000000000000000000" pitchFamily="2" charset="2"/>
              <a:buChar char="§"/>
            </a:pPr>
            <a:r>
              <a:rPr lang="en-GB" sz="2000">
                <a:hlinkClick r:id="rId6"/>
              </a:rPr>
              <a:t>Ansys Discovery Forum</a:t>
            </a:r>
            <a:r>
              <a:rPr lang="en-GB" sz="2000"/>
              <a:t>: Learn Discovery through video-tutorials.</a:t>
            </a:r>
          </a:p>
          <a:p>
            <a:pPr marL="742950" lvl="1" indent="-285750">
              <a:lnSpc>
                <a:spcPct val="200000"/>
              </a:lnSpc>
              <a:buClr>
                <a:schemeClr val="accent1"/>
              </a:buClr>
              <a:buSzPct val="100000"/>
              <a:buFont typeface="Wingdings" panose="05000000000000000000" pitchFamily="2" charset="2"/>
              <a:buChar char="§"/>
            </a:pPr>
            <a:r>
              <a:rPr lang="en-GB" sz="2000">
                <a:hlinkClick r:id="rId7"/>
              </a:rPr>
              <a:t>Ansys Learning Forum</a:t>
            </a:r>
            <a:r>
              <a:rPr lang="en-GB" sz="2000"/>
              <a:t>: Ask questions to the Ansys Community!</a:t>
            </a:r>
          </a:p>
          <a:p>
            <a:pPr marL="742950" lvl="1" indent="-285750">
              <a:lnSpc>
                <a:spcPct val="200000"/>
              </a:lnSpc>
              <a:buClr>
                <a:schemeClr val="accent1"/>
              </a:buClr>
              <a:buSzPct val="100000"/>
              <a:buFont typeface="Wingdings" panose="05000000000000000000" pitchFamily="2" charset="2"/>
              <a:buChar char="§"/>
            </a:pPr>
            <a:r>
              <a:rPr lang="en-GB" sz="2000">
                <a:hlinkClick r:id="rId8"/>
              </a:rPr>
              <a:t>Ansys Learning </a:t>
            </a:r>
            <a:r>
              <a:rPr lang="en-GB" sz="2000"/>
              <a:t>: Ansys YouTube Channel with dedicated video playlists.</a:t>
            </a:r>
          </a:p>
        </p:txBody>
      </p:sp>
      <p:sp>
        <p:nvSpPr>
          <p:cNvPr id="2" name="Slide Number Placeholder 1">
            <a:extLst>
              <a:ext uri="{FF2B5EF4-FFF2-40B4-BE49-F238E27FC236}">
                <a16:creationId xmlns:a16="http://schemas.microsoft.com/office/drawing/2014/main" id="{3C0F5297-ECBA-4DA2-875E-7FC6B17C2702}"/>
              </a:ext>
            </a:extLst>
          </p:cNvPr>
          <p:cNvSpPr>
            <a:spLocks noGrp="1"/>
          </p:cNvSpPr>
          <p:nvPr>
            <p:ph type="sldNum" sz="quarter" idx="11"/>
          </p:nvPr>
        </p:nvSpPr>
        <p:spPr/>
        <p:txBody>
          <a:bodyPr/>
          <a:lstStyle/>
          <a:p>
            <a:fld id="{F0D23093-2AB0-F74C-B865-1A12A15B650E}" type="slidenum">
              <a:rPr lang="en-US" smtClean="0"/>
              <a:pPr/>
              <a:t>42</a:t>
            </a:fld>
            <a:endParaRPr lang="en-US"/>
          </a:p>
        </p:txBody>
      </p:sp>
      <p:sp>
        <p:nvSpPr>
          <p:cNvPr id="3" name="Title 2">
            <a:extLst>
              <a:ext uri="{FF2B5EF4-FFF2-40B4-BE49-F238E27FC236}">
                <a16:creationId xmlns:a16="http://schemas.microsoft.com/office/drawing/2014/main" id="{4AE50DE7-F7C6-497C-BDF0-4A8E0474919D}"/>
              </a:ext>
            </a:extLst>
          </p:cNvPr>
          <p:cNvSpPr>
            <a:spLocks noGrp="1"/>
          </p:cNvSpPr>
          <p:nvPr>
            <p:ph type="title"/>
          </p:nvPr>
        </p:nvSpPr>
        <p:spPr/>
        <p:txBody>
          <a:bodyPr/>
          <a:lstStyle/>
          <a:p>
            <a:r>
              <a:rPr lang="en-GB"/>
              <a:t>Further Information and Resources</a:t>
            </a:r>
          </a:p>
        </p:txBody>
      </p:sp>
      <p:pic>
        <p:nvPicPr>
          <p:cNvPr id="17" name="Graphic 16" descr="Internet outline">
            <a:extLst>
              <a:ext uri="{FF2B5EF4-FFF2-40B4-BE49-F238E27FC236}">
                <a16:creationId xmlns:a16="http://schemas.microsoft.com/office/drawing/2014/main" id="{72AA70DB-D91F-4703-B979-337D218CE36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647341" y="3241707"/>
            <a:ext cx="3131301" cy="3180735"/>
          </a:xfrm>
          <a:prstGeom prst="rect">
            <a:avLst/>
          </a:prstGeom>
        </p:spPr>
      </p:pic>
    </p:spTree>
    <p:extLst>
      <p:ext uri="{BB962C8B-B14F-4D97-AF65-F5344CB8AC3E}">
        <p14:creationId xmlns:p14="http://schemas.microsoft.com/office/powerpoint/2010/main" val="20229430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43</a:t>
            </a:fld>
            <a:endParaRPr lang="en-US"/>
          </a:p>
        </p:txBody>
      </p:sp>
    </p:spTree>
    <p:extLst>
      <p:ext uri="{BB962C8B-B14F-4D97-AF65-F5344CB8AC3E}">
        <p14:creationId xmlns:p14="http://schemas.microsoft.com/office/powerpoint/2010/main" val="1481478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Rounded Corners 75">
            <a:extLst>
              <a:ext uri="{FF2B5EF4-FFF2-40B4-BE49-F238E27FC236}">
                <a16:creationId xmlns:a16="http://schemas.microsoft.com/office/drawing/2014/main" id="{23591BEF-C792-45BC-87FE-442125D6EAA9}"/>
              </a:ext>
            </a:extLst>
          </p:cNvPr>
          <p:cNvSpPr/>
          <p:nvPr/>
        </p:nvSpPr>
        <p:spPr>
          <a:xfrm>
            <a:off x="600087" y="4709916"/>
            <a:ext cx="2158594" cy="1413199"/>
          </a:xfrm>
          <a:prstGeom prst="roundRect">
            <a:avLst/>
          </a:prstGeom>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0" name="Rectangle: Rounded Corners 99">
            <a:extLst>
              <a:ext uri="{FF2B5EF4-FFF2-40B4-BE49-F238E27FC236}">
                <a16:creationId xmlns:a16="http://schemas.microsoft.com/office/drawing/2014/main" id="{5616D5BD-6280-4DC9-8DFB-CA31BC891FDD}"/>
              </a:ext>
            </a:extLst>
          </p:cNvPr>
          <p:cNvSpPr/>
          <p:nvPr/>
        </p:nvSpPr>
        <p:spPr>
          <a:xfrm>
            <a:off x="600087" y="2583424"/>
            <a:ext cx="2158594" cy="1413199"/>
          </a:xfrm>
          <a:prstGeom prst="roundRect">
            <a:avLst/>
          </a:prstGeom>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5" name="Text Placeholder 3">
            <a:extLst>
              <a:ext uri="{FF2B5EF4-FFF2-40B4-BE49-F238E27FC236}">
                <a16:creationId xmlns:a16="http://schemas.microsoft.com/office/drawing/2014/main" id="{767B4C27-7E46-4B1F-8D39-316B1EB0DB40}"/>
              </a:ext>
            </a:extLst>
          </p:cNvPr>
          <p:cNvSpPr txBox="1">
            <a:spLocks/>
          </p:cNvSpPr>
          <p:nvPr/>
        </p:nvSpPr>
        <p:spPr>
          <a:xfrm>
            <a:off x="600087" y="4755652"/>
            <a:ext cx="2158594" cy="345008"/>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800" b="1"/>
              <a:t>Numerical Methods</a:t>
            </a:r>
          </a:p>
          <a:p>
            <a:pPr marL="0" indent="0" algn="ctr">
              <a:buFont typeface="Arial" panose="020B0604020202020204" pitchFamily="34" charset="0"/>
              <a:buNone/>
            </a:pPr>
            <a:endParaRPr lang="en-GB" sz="1800" b="1"/>
          </a:p>
        </p:txBody>
      </p:sp>
      <p:pic>
        <p:nvPicPr>
          <p:cNvPr id="9" name="Graphic 8" descr="Internet outline">
            <a:extLst>
              <a:ext uri="{FF2B5EF4-FFF2-40B4-BE49-F238E27FC236}">
                <a16:creationId xmlns:a16="http://schemas.microsoft.com/office/drawing/2014/main" id="{50AC7373-2F29-4B63-9E14-5FE23F5A1C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772" y="4903637"/>
            <a:ext cx="1344873" cy="1344873"/>
          </a:xfrm>
          <a:prstGeom prst="rect">
            <a:avLst/>
          </a:prstGeom>
        </p:spPr>
      </p:pic>
      <p:sp>
        <p:nvSpPr>
          <p:cNvPr id="2" name="Slide Number Placeholder 1">
            <a:extLst>
              <a:ext uri="{FF2B5EF4-FFF2-40B4-BE49-F238E27FC236}">
                <a16:creationId xmlns:a16="http://schemas.microsoft.com/office/drawing/2014/main" id="{6D052334-AA05-4E0C-BC36-B4AE3D18DA06}"/>
              </a:ext>
            </a:extLst>
          </p:cNvPr>
          <p:cNvSpPr>
            <a:spLocks noGrp="1"/>
          </p:cNvSpPr>
          <p:nvPr>
            <p:ph type="sldNum" sz="quarter" idx="11"/>
          </p:nvPr>
        </p:nvSpPr>
        <p:spPr>
          <a:xfrm>
            <a:off x="546100" y="6763558"/>
            <a:ext cx="2743200" cy="247724"/>
          </a:xfrm>
        </p:spPr>
        <p:txBody>
          <a:bodyPr/>
          <a:lstStyle/>
          <a:p>
            <a:fld id="{F0D23093-2AB0-F74C-B865-1A12A15B650E}" type="slidenum">
              <a:rPr lang="en-US" smtClean="0"/>
              <a:pPr/>
              <a:t>5</a:t>
            </a:fld>
            <a:endParaRPr lang="en-US"/>
          </a:p>
        </p:txBody>
      </p:sp>
      <p:sp>
        <p:nvSpPr>
          <p:cNvPr id="3" name="Title 2">
            <a:extLst>
              <a:ext uri="{FF2B5EF4-FFF2-40B4-BE49-F238E27FC236}">
                <a16:creationId xmlns:a16="http://schemas.microsoft.com/office/drawing/2014/main" id="{C6B4C6F3-0316-4998-AD95-ADDEBAEA21FF}"/>
              </a:ext>
            </a:extLst>
          </p:cNvPr>
          <p:cNvSpPr>
            <a:spLocks noGrp="1"/>
          </p:cNvSpPr>
          <p:nvPr>
            <p:ph type="title"/>
          </p:nvPr>
        </p:nvSpPr>
        <p:spPr>
          <a:xfrm>
            <a:off x="506319" y="163238"/>
            <a:ext cx="10972799" cy="845837"/>
          </a:xfrm>
        </p:spPr>
        <p:txBody>
          <a:bodyPr/>
          <a:lstStyle/>
          <a:p>
            <a:r>
              <a:rPr lang="en-GB">
                <a:latin typeface="+mn-lt"/>
              </a:rPr>
              <a:t>Numerical Analysis </a:t>
            </a:r>
            <a:r>
              <a:rPr lang="en-US"/>
              <a:t>– </a:t>
            </a:r>
            <a:r>
              <a:rPr lang="en-GB" sz="3200">
                <a:latin typeface="+mn-lt"/>
              </a:rPr>
              <a:t>Methods for Solving Engineering Problems</a:t>
            </a:r>
            <a:endParaRPr lang="en-GB"/>
          </a:p>
        </p:txBody>
      </p:sp>
      <p:sp>
        <p:nvSpPr>
          <p:cNvPr id="4" name="Text Placeholder 3">
            <a:extLst>
              <a:ext uri="{FF2B5EF4-FFF2-40B4-BE49-F238E27FC236}">
                <a16:creationId xmlns:a16="http://schemas.microsoft.com/office/drawing/2014/main" id="{B09B99C6-C03B-404D-8063-04883F1A8691}"/>
              </a:ext>
            </a:extLst>
          </p:cNvPr>
          <p:cNvSpPr>
            <a:spLocks noGrp="1"/>
          </p:cNvSpPr>
          <p:nvPr>
            <p:ph type="body" sz="quarter" idx="13"/>
          </p:nvPr>
        </p:nvSpPr>
        <p:spPr>
          <a:xfrm>
            <a:off x="600087" y="2650534"/>
            <a:ext cx="2158594" cy="417543"/>
          </a:xfrm>
        </p:spPr>
        <p:txBody>
          <a:bodyPr>
            <a:normAutofit/>
          </a:bodyPr>
          <a:lstStyle/>
          <a:p>
            <a:pPr marL="0" indent="0" algn="ctr">
              <a:buNone/>
            </a:pPr>
            <a:r>
              <a:rPr lang="en-GB" sz="1800" b="1"/>
              <a:t>Analytical Methods</a:t>
            </a:r>
            <a:endParaRPr lang="en-GB" sz="1800"/>
          </a:p>
        </p:txBody>
      </p:sp>
      <p:pic>
        <p:nvPicPr>
          <p:cNvPr id="7" name="Graphic 6" descr="Signature with solid fill">
            <a:extLst>
              <a:ext uri="{FF2B5EF4-FFF2-40B4-BE49-F238E27FC236}">
                <a16:creationId xmlns:a16="http://schemas.microsoft.com/office/drawing/2014/main" id="{44EAC288-5AC1-4B79-8FC5-6599E89732C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8187" y="2863056"/>
            <a:ext cx="1126160" cy="1126160"/>
          </a:xfrm>
          <a:prstGeom prst="rect">
            <a:avLst/>
          </a:prstGeom>
        </p:spPr>
      </p:pic>
      <p:pic>
        <p:nvPicPr>
          <p:cNvPr id="20" name="Graphic 19" descr="Badge Tick outline">
            <a:extLst>
              <a:ext uri="{FF2B5EF4-FFF2-40B4-BE49-F238E27FC236}">
                <a16:creationId xmlns:a16="http://schemas.microsoft.com/office/drawing/2014/main" id="{51AC4053-3C56-4537-8BF2-B2CEC09AECE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62114" y="2346914"/>
            <a:ext cx="648000" cy="648000"/>
          </a:xfrm>
          <a:prstGeom prst="rect">
            <a:avLst/>
          </a:prstGeom>
        </p:spPr>
      </p:pic>
      <p:grpSp>
        <p:nvGrpSpPr>
          <p:cNvPr id="21" name="Group 20">
            <a:extLst>
              <a:ext uri="{FF2B5EF4-FFF2-40B4-BE49-F238E27FC236}">
                <a16:creationId xmlns:a16="http://schemas.microsoft.com/office/drawing/2014/main" id="{E3983A79-5F7B-4047-B0AC-F291DA11FFB6}"/>
              </a:ext>
            </a:extLst>
          </p:cNvPr>
          <p:cNvGrpSpPr/>
          <p:nvPr/>
        </p:nvGrpSpPr>
        <p:grpSpPr>
          <a:xfrm>
            <a:off x="3861044" y="2836287"/>
            <a:ext cx="2293862" cy="1023669"/>
            <a:chOff x="5711524" y="801644"/>
            <a:chExt cx="2893052" cy="881609"/>
          </a:xfrm>
        </p:grpSpPr>
        <p:grpSp>
          <p:nvGrpSpPr>
            <p:cNvPr id="22" name="Group 21">
              <a:extLst>
                <a:ext uri="{FF2B5EF4-FFF2-40B4-BE49-F238E27FC236}">
                  <a16:creationId xmlns:a16="http://schemas.microsoft.com/office/drawing/2014/main" id="{C35CBB78-1CFD-463F-A1FE-9AA0E138A1F6}"/>
                </a:ext>
              </a:extLst>
            </p:cNvPr>
            <p:cNvGrpSpPr/>
            <p:nvPr/>
          </p:nvGrpSpPr>
          <p:grpSpPr>
            <a:xfrm>
              <a:off x="5711524" y="801644"/>
              <a:ext cx="2822691" cy="881609"/>
              <a:chOff x="5510245" y="2060707"/>
              <a:chExt cx="2822691" cy="881609"/>
            </a:xfrm>
          </p:grpSpPr>
          <p:cxnSp>
            <p:nvCxnSpPr>
              <p:cNvPr id="24" name="Straight Connector 23">
                <a:extLst>
                  <a:ext uri="{FF2B5EF4-FFF2-40B4-BE49-F238E27FC236}">
                    <a16:creationId xmlns:a16="http://schemas.microsoft.com/office/drawing/2014/main" id="{C15811C6-AE6A-4E50-9FB4-FA80490D1482}"/>
                  </a:ext>
                </a:extLst>
              </p:cNvPr>
              <p:cNvCxnSpPr/>
              <p:nvPr/>
            </p:nvCxnSpPr>
            <p:spPr>
              <a:xfrm>
                <a:off x="5751873" y="2758752"/>
                <a:ext cx="257907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BA44F00E-3061-4C7D-8BFF-5B56773B145A}"/>
                      </a:ext>
                    </a:extLst>
                  </p:cNvPr>
                  <p:cNvSpPr txBox="1"/>
                  <p:nvPr/>
                </p:nvSpPr>
                <p:spPr>
                  <a:xfrm>
                    <a:off x="6201793" y="2060707"/>
                    <a:ext cx="250093" cy="4767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solidFill>
                                <a:srgbClr val="0070C0"/>
                              </a:solidFill>
                              <a:latin typeface="Cambria Math" panose="02040503050406030204" pitchFamily="18" charset="0"/>
                              <a:ea typeface="Cambria Math" panose="02040503050406030204" pitchFamily="18" charset="0"/>
                            </a:rPr>
                            <m:t>𝑀</m:t>
                          </m:r>
                        </m:oMath>
                      </m:oMathPara>
                    </a14:m>
                    <a:endParaRPr lang="en-DE">
                      <a:solidFill>
                        <a:srgbClr val="0070C0"/>
                      </a:solidFill>
                    </a:endParaRPr>
                  </a:p>
                </p:txBody>
              </p:sp>
            </mc:Choice>
            <mc:Fallback xmlns="">
              <p:sp>
                <p:nvSpPr>
                  <p:cNvPr id="25" name="TextBox 24">
                    <a:extLst>
                      <a:ext uri="{FF2B5EF4-FFF2-40B4-BE49-F238E27FC236}">
                        <a16:creationId xmlns:a16="http://schemas.microsoft.com/office/drawing/2014/main" id="{BA44F00E-3061-4C7D-8BFF-5B56773B145A}"/>
                      </a:ext>
                    </a:extLst>
                  </p:cNvPr>
                  <p:cNvSpPr txBox="1">
                    <a:spLocks noRot="1" noChangeAspect="1" noMove="1" noResize="1" noEditPoints="1" noAdjustHandles="1" noChangeArrowheads="1" noChangeShapeType="1" noTextEdit="1"/>
                  </p:cNvSpPr>
                  <p:nvPr/>
                </p:nvSpPr>
                <p:spPr>
                  <a:xfrm>
                    <a:off x="6201793" y="2060707"/>
                    <a:ext cx="250093" cy="476714"/>
                  </a:xfrm>
                  <a:prstGeom prst="rect">
                    <a:avLst/>
                  </a:prstGeom>
                  <a:blipFill>
                    <a:blip r:embed="rId9"/>
                    <a:stretch>
                      <a:fillRect r="-84848"/>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7E92D2FD-10F4-4516-8C3E-45AAEFBB802B}"/>
                  </a:ext>
                </a:extLst>
              </p:cNvPr>
              <p:cNvSpPr/>
              <p:nvPr/>
            </p:nvSpPr>
            <p:spPr>
              <a:xfrm>
                <a:off x="5755336" y="2544651"/>
                <a:ext cx="2577600" cy="206357"/>
              </a:xfrm>
              <a:prstGeom prst="rect">
                <a:avLst/>
              </a:prstGeom>
              <a:solidFill>
                <a:srgbClr val="FF0000">
                  <a:alpha val="20000"/>
                </a:srgbClr>
              </a:solidFill>
              <a:ln>
                <a:solidFill>
                  <a:srgbClr val="FF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27" name="Group 26">
                <a:extLst>
                  <a:ext uri="{FF2B5EF4-FFF2-40B4-BE49-F238E27FC236}">
                    <a16:creationId xmlns:a16="http://schemas.microsoft.com/office/drawing/2014/main" id="{888CB952-A638-422B-9C58-0A65657131F3}"/>
                  </a:ext>
                </a:extLst>
              </p:cNvPr>
              <p:cNvGrpSpPr/>
              <p:nvPr/>
            </p:nvGrpSpPr>
            <p:grpSpPr>
              <a:xfrm rot="16200000" flipV="1">
                <a:off x="5336192" y="2531110"/>
                <a:ext cx="585259" cy="237154"/>
                <a:chOff x="2628901" y="5562600"/>
                <a:chExt cx="1563521" cy="159842"/>
              </a:xfrm>
            </p:grpSpPr>
            <p:cxnSp>
              <p:nvCxnSpPr>
                <p:cNvPr id="30" name="Straight Connector 29">
                  <a:extLst>
                    <a:ext uri="{FF2B5EF4-FFF2-40B4-BE49-F238E27FC236}">
                      <a16:creationId xmlns:a16="http://schemas.microsoft.com/office/drawing/2014/main" id="{F6EC6116-D98A-4CF5-ADE1-8AD53FEAA4C3}"/>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8D9AFDC0-7962-47A0-917E-85E2D369E599}"/>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869DE78B-D6A7-4123-ADEE-209DB8F46F22}"/>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9B35B1BB-93AD-46FE-8341-8C335D9CBE68}"/>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8E68C5A9-9188-4831-BE8F-0BC1CF634D8C}"/>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A8545A73-498B-4DA5-8CD3-88EB6F6E7834}"/>
                      </a:ext>
                    </a:extLst>
                  </p:cNvPr>
                  <p:cNvSpPr txBox="1"/>
                  <p:nvPr/>
                </p:nvSpPr>
                <p:spPr>
                  <a:xfrm>
                    <a:off x="7667283" y="2180855"/>
                    <a:ext cx="250093" cy="47671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solidFill>
                                <a:srgbClr val="FF0000"/>
                              </a:solidFill>
                              <a:latin typeface="Cambria Math" panose="02040503050406030204" pitchFamily="18" charset="0"/>
                              <a:ea typeface="Cambria Math" panose="02040503050406030204" pitchFamily="18" charset="0"/>
                            </a:rPr>
                            <m:t>𝑄</m:t>
                          </m:r>
                        </m:oMath>
                      </m:oMathPara>
                    </a14:m>
                    <a:endParaRPr lang="en-DE">
                      <a:solidFill>
                        <a:srgbClr val="FF0000"/>
                      </a:solidFill>
                    </a:endParaRPr>
                  </a:p>
                </p:txBody>
              </p:sp>
            </mc:Choice>
            <mc:Fallback xmlns="">
              <p:sp>
                <p:nvSpPr>
                  <p:cNvPr id="28" name="TextBox 27">
                    <a:extLst>
                      <a:ext uri="{FF2B5EF4-FFF2-40B4-BE49-F238E27FC236}">
                        <a16:creationId xmlns:a16="http://schemas.microsoft.com/office/drawing/2014/main" id="{A8545A73-498B-4DA5-8CD3-88EB6F6E7834}"/>
                      </a:ext>
                    </a:extLst>
                  </p:cNvPr>
                  <p:cNvSpPr txBox="1">
                    <a:spLocks noRot="1" noChangeAspect="1" noMove="1" noResize="1" noEditPoints="1" noAdjustHandles="1" noChangeArrowheads="1" noChangeShapeType="1" noTextEdit="1"/>
                  </p:cNvSpPr>
                  <p:nvPr/>
                </p:nvSpPr>
                <p:spPr>
                  <a:xfrm>
                    <a:off x="7667283" y="2180855"/>
                    <a:ext cx="250093" cy="476714"/>
                  </a:xfrm>
                  <a:prstGeom prst="rect">
                    <a:avLst/>
                  </a:prstGeom>
                  <a:blipFill>
                    <a:blip r:embed="rId10"/>
                    <a:stretch>
                      <a:fillRect l="-6250" r="-81250"/>
                    </a:stretch>
                  </a:blipFill>
                </p:spPr>
                <p:txBody>
                  <a:bodyPr/>
                  <a:lstStyle/>
                  <a:p>
                    <a:r>
                      <a:rPr lang="en-US">
                        <a:noFill/>
                      </a:rPr>
                      <a:t> </a:t>
                    </a:r>
                  </a:p>
                </p:txBody>
              </p:sp>
            </mc:Fallback>
          </mc:AlternateContent>
          <p:sp>
            <p:nvSpPr>
              <p:cNvPr id="29" name="Right Triangle 28">
                <a:extLst>
                  <a:ext uri="{FF2B5EF4-FFF2-40B4-BE49-F238E27FC236}">
                    <a16:creationId xmlns:a16="http://schemas.microsoft.com/office/drawing/2014/main" id="{18876F2D-19A5-4109-98A2-60F0F55A01D8}"/>
                  </a:ext>
                </a:extLst>
              </p:cNvPr>
              <p:cNvSpPr/>
              <p:nvPr/>
            </p:nvSpPr>
            <p:spPr>
              <a:xfrm>
                <a:off x="5759994" y="2302995"/>
                <a:ext cx="2570955" cy="440896"/>
              </a:xfrm>
              <a:prstGeom prst="rtTriangle">
                <a:avLst/>
              </a:prstGeom>
              <a:solidFill>
                <a:srgbClr val="0070C0">
                  <a:alpha val="20000"/>
                </a:srgbClr>
              </a:solidFill>
              <a:ln>
                <a:solidFill>
                  <a:srgbClr val="0070C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sp>
          <p:nvSpPr>
            <p:cNvPr id="23" name="Arrow: Down 22">
              <a:extLst>
                <a:ext uri="{FF2B5EF4-FFF2-40B4-BE49-F238E27FC236}">
                  <a16:creationId xmlns:a16="http://schemas.microsoft.com/office/drawing/2014/main" id="{051D7D08-CEA0-4854-99B1-5CC627ABD8E6}"/>
                </a:ext>
              </a:extLst>
            </p:cNvPr>
            <p:cNvSpPr/>
            <p:nvPr/>
          </p:nvSpPr>
          <p:spPr>
            <a:xfrm>
              <a:off x="8434176" y="1218686"/>
              <a:ext cx="170400" cy="258357"/>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grpSp>
        <p:nvGrpSpPr>
          <p:cNvPr id="53" name="Group 52">
            <a:extLst>
              <a:ext uri="{FF2B5EF4-FFF2-40B4-BE49-F238E27FC236}">
                <a16:creationId xmlns:a16="http://schemas.microsoft.com/office/drawing/2014/main" id="{19E9D566-669A-4650-9DBE-C67D17EBCE02}"/>
              </a:ext>
            </a:extLst>
          </p:cNvPr>
          <p:cNvGrpSpPr/>
          <p:nvPr/>
        </p:nvGrpSpPr>
        <p:grpSpPr>
          <a:xfrm>
            <a:off x="4704623" y="1125207"/>
            <a:ext cx="975851" cy="768402"/>
            <a:chOff x="5804933" y="2452295"/>
            <a:chExt cx="1223329" cy="894141"/>
          </a:xfrm>
        </p:grpSpPr>
        <p:grpSp>
          <p:nvGrpSpPr>
            <p:cNvPr id="42" name="Group 41">
              <a:extLst>
                <a:ext uri="{FF2B5EF4-FFF2-40B4-BE49-F238E27FC236}">
                  <a16:creationId xmlns:a16="http://schemas.microsoft.com/office/drawing/2014/main" id="{E18D3BEA-0F1A-45EA-A55C-C96FC962D7F7}"/>
                </a:ext>
              </a:extLst>
            </p:cNvPr>
            <p:cNvGrpSpPr>
              <a:grpSpLocks noChangeAspect="1"/>
            </p:cNvGrpSpPr>
            <p:nvPr/>
          </p:nvGrpSpPr>
          <p:grpSpPr>
            <a:xfrm>
              <a:off x="5804933" y="2452295"/>
              <a:ext cx="1223329" cy="894141"/>
              <a:chOff x="4397115" y="3469729"/>
              <a:chExt cx="2804757" cy="2050020"/>
            </a:xfrm>
          </p:grpSpPr>
          <p:sp>
            <p:nvSpPr>
              <p:cNvPr id="43" name="Flowchart: Process 42">
                <a:extLst>
                  <a:ext uri="{FF2B5EF4-FFF2-40B4-BE49-F238E27FC236}">
                    <a16:creationId xmlns:a16="http://schemas.microsoft.com/office/drawing/2014/main" id="{7F12A039-8E54-4606-8971-3A233EB5151B}"/>
                  </a:ext>
                </a:extLst>
              </p:cNvPr>
              <p:cNvSpPr/>
              <p:nvPr/>
            </p:nvSpPr>
            <p:spPr>
              <a:xfrm>
                <a:off x="4397115" y="3469729"/>
                <a:ext cx="1272208" cy="1200641"/>
              </a:xfrm>
              <a:prstGeom prst="flowChartProcess">
                <a:avLst/>
              </a:prstGeom>
              <a:solidFill>
                <a:schemeClr val="tx2"/>
              </a:solidFill>
              <a:ln>
                <a:solidFill>
                  <a:schemeClr val="bg1"/>
                </a:solidFill>
              </a:ln>
              <a:scene3d>
                <a:camera prst="isometricOffAxis1Right"/>
                <a:lightRig rig="threePt" dir="t"/>
              </a:scene3d>
              <a:sp3d extrusionH="336550" contourW="12700">
                <a:extrusionClr>
                  <a:schemeClr val="bg2"/>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4" name="Flowchart: Process 43">
                <a:extLst>
                  <a:ext uri="{FF2B5EF4-FFF2-40B4-BE49-F238E27FC236}">
                    <a16:creationId xmlns:a16="http://schemas.microsoft.com/office/drawing/2014/main" id="{973F9B96-37DA-43DC-BEA0-276FE910B239}"/>
                  </a:ext>
                </a:extLst>
              </p:cNvPr>
              <p:cNvSpPr>
                <a:spLocks noChangeAspect="1"/>
              </p:cNvSpPr>
              <p:nvPr/>
            </p:nvSpPr>
            <p:spPr>
              <a:xfrm>
                <a:off x="6481870" y="4799747"/>
                <a:ext cx="720002" cy="720002"/>
              </a:xfrm>
              <a:prstGeom prst="flowChartProcess">
                <a:avLst/>
              </a:prstGeom>
              <a:solidFill>
                <a:schemeClr val="accent1"/>
              </a:solidFill>
              <a:scene3d>
                <a:camera prst="isometricOffAxis1Right"/>
                <a:lightRig rig="threePt" dir="t"/>
              </a:scene3d>
              <a:sp3d extrusionH="1447800" contourW="12700">
                <a:extrusionClr>
                  <a:schemeClr val="accent1"/>
                </a:extrusionClr>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sp>
          <p:nvSpPr>
            <p:cNvPr id="52" name="Arrow: Down 51">
              <a:extLst>
                <a:ext uri="{FF2B5EF4-FFF2-40B4-BE49-F238E27FC236}">
                  <a16:creationId xmlns:a16="http://schemas.microsoft.com/office/drawing/2014/main" id="{6AEE1134-0AD3-42C9-9F19-EDA0B3A13E51}"/>
                </a:ext>
              </a:extLst>
            </p:cNvPr>
            <p:cNvSpPr/>
            <p:nvPr/>
          </p:nvSpPr>
          <p:spPr>
            <a:xfrm>
              <a:off x="6772211" y="2798432"/>
              <a:ext cx="127142" cy="20216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grpSp>
        <p:nvGrpSpPr>
          <p:cNvPr id="85" name="Group 84">
            <a:extLst>
              <a:ext uri="{FF2B5EF4-FFF2-40B4-BE49-F238E27FC236}">
                <a16:creationId xmlns:a16="http://schemas.microsoft.com/office/drawing/2014/main" id="{5FD22C7A-E074-4854-BE46-D44D771C3E56}"/>
              </a:ext>
            </a:extLst>
          </p:cNvPr>
          <p:cNvGrpSpPr/>
          <p:nvPr/>
        </p:nvGrpSpPr>
        <p:grpSpPr>
          <a:xfrm>
            <a:off x="3888878" y="4984182"/>
            <a:ext cx="2304862" cy="992692"/>
            <a:chOff x="6859393" y="1107583"/>
            <a:chExt cx="1624125" cy="610762"/>
          </a:xfrm>
        </p:grpSpPr>
        <p:pic>
          <p:nvPicPr>
            <p:cNvPr id="57" name="Picture 2">
              <a:extLst>
                <a:ext uri="{FF2B5EF4-FFF2-40B4-BE49-F238E27FC236}">
                  <a16:creationId xmlns:a16="http://schemas.microsoft.com/office/drawing/2014/main" id="{3DB02213-7416-4D3C-ABC4-1C90F75B8EB0}"/>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7418" t="42019" r="17708" b="39573"/>
            <a:stretch/>
          </p:blipFill>
          <p:spPr bwMode="auto">
            <a:xfrm>
              <a:off x="6958366" y="1268081"/>
              <a:ext cx="1515751" cy="450264"/>
            </a:xfrm>
            <a:prstGeom prst="rect">
              <a:avLst/>
            </a:prstGeom>
            <a:noFill/>
            <a:extLst>
              <a:ext uri="{909E8E84-426E-40DD-AFC4-6F175D3DCCD1}">
                <a14:hiddenFill xmlns:a14="http://schemas.microsoft.com/office/drawing/2010/main">
                  <a:solidFill>
                    <a:srgbClr val="FFFFFF"/>
                  </a:solidFill>
                </a14:hiddenFill>
              </a:ext>
            </a:extLst>
          </p:spPr>
        </p:pic>
        <p:sp>
          <p:nvSpPr>
            <p:cNvPr id="60" name="Arrow: Down 59">
              <a:extLst>
                <a:ext uri="{FF2B5EF4-FFF2-40B4-BE49-F238E27FC236}">
                  <a16:creationId xmlns:a16="http://schemas.microsoft.com/office/drawing/2014/main" id="{F8B979A4-3398-4443-A937-3027095CBAAD}"/>
                </a:ext>
              </a:extLst>
            </p:cNvPr>
            <p:cNvSpPr/>
            <p:nvPr/>
          </p:nvSpPr>
          <p:spPr>
            <a:xfrm>
              <a:off x="8393193" y="1107583"/>
              <a:ext cx="90325" cy="171907"/>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1" name="Rectangle 60">
              <a:extLst>
                <a:ext uri="{FF2B5EF4-FFF2-40B4-BE49-F238E27FC236}">
                  <a16:creationId xmlns:a16="http://schemas.microsoft.com/office/drawing/2014/main" id="{503E0C03-69A5-4749-BFA4-5FD0092E8005}"/>
                </a:ext>
              </a:extLst>
            </p:cNvPr>
            <p:cNvSpPr/>
            <p:nvPr/>
          </p:nvSpPr>
          <p:spPr>
            <a:xfrm rot="5400000" flipH="1" flipV="1">
              <a:off x="7569834" y="694643"/>
              <a:ext cx="273623" cy="1467720"/>
            </a:xfrm>
            <a:prstGeom prst="rect">
              <a:avLst/>
            </a:prstGeom>
            <a:noFill/>
            <a:ln w="19050">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62">
              <a:extLst>
                <a:ext uri="{FF2B5EF4-FFF2-40B4-BE49-F238E27FC236}">
                  <a16:creationId xmlns:a16="http://schemas.microsoft.com/office/drawing/2014/main" id="{C3A30318-A07B-48BF-B3F9-A4D21AF2F5F5}"/>
                </a:ext>
              </a:extLst>
            </p:cNvPr>
            <p:cNvGrpSpPr/>
            <p:nvPr/>
          </p:nvGrpSpPr>
          <p:grpSpPr>
            <a:xfrm rot="16200000" flipV="1">
              <a:off x="6691826" y="1399653"/>
              <a:ext cx="446033" cy="110899"/>
              <a:chOff x="2628901" y="5562600"/>
              <a:chExt cx="1563521" cy="159842"/>
            </a:xfrm>
          </p:grpSpPr>
          <p:cxnSp>
            <p:nvCxnSpPr>
              <p:cNvPr id="64" name="Straight Connector 63">
                <a:extLst>
                  <a:ext uri="{FF2B5EF4-FFF2-40B4-BE49-F238E27FC236}">
                    <a16:creationId xmlns:a16="http://schemas.microsoft.com/office/drawing/2014/main" id="{3426B9B5-D10E-46BF-B3AF-5957990E10E7}"/>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7872D4CA-58A6-4D90-BDBF-FAF8F5CEA565}"/>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9AA6AF35-2690-47F7-88FA-DB45FE7671E8}"/>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C602F115-7048-41B4-8DE5-636E5CF973C6}"/>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1990A1F9-EC8D-49A3-8395-CBB3D1C2B9BB}"/>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97" name="Group 96">
            <a:extLst>
              <a:ext uri="{FF2B5EF4-FFF2-40B4-BE49-F238E27FC236}">
                <a16:creationId xmlns:a16="http://schemas.microsoft.com/office/drawing/2014/main" id="{D3809987-A44D-4043-ABDD-123D223FA10C}"/>
              </a:ext>
            </a:extLst>
          </p:cNvPr>
          <p:cNvGrpSpPr/>
          <p:nvPr/>
        </p:nvGrpSpPr>
        <p:grpSpPr>
          <a:xfrm>
            <a:off x="7767672" y="2617933"/>
            <a:ext cx="1795272" cy="1298003"/>
            <a:chOff x="2665045" y="4163988"/>
            <a:chExt cx="1795272" cy="1298003"/>
          </a:xfrm>
        </p:grpSpPr>
        <p:pic>
          <p:nvPicPr>
            <p:cNvPr id="92" name="Picture 91" descr="Complex math formulas on a blackboard">
              <a:extLst>
                <a:ext uri="{FF2B5EF4-FFF2-40B4-BE49-F238E27FC236}">
                  <a16:creationId xmlns:a16="http://schemas.microsoft.com/office/drawing/2014/main" id="{AC35C451-ACF9-4A33-A962-D5E81C160C2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65045" y="4202296"/>
              <a:ext cx="1727968" cy="1259695"/>
            </a:xfrm>
            <a:prstGeom prst="rect">
              <a:avLst/>
            </a:prstGeom>
          </p:spPr>
        </p:pic>
        <p:pic>
          <p:nvPicPr>
            <p:cNvPr id="87" name="Graphic 86" descr="Brainstorm outline">
              <a:extLst>
                <a:ext uri="{FF2B5EF4-FFF2-40B4-BE49-F238E27FC236}">
                  <a16:creationId xmlns:a16="http://schemas.microsoft.com/office/drawing/2014/main" id="{1E8C8FC9-C389-4D2C-BE03-5038C8DC9D3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545917" y="4547591"/>
              <a:ext cx="914400" cy="914400"/>
            </a:xfrm>
            <a:prstGeom prst="rect">
              <a:avLst/>
            </a:prstGeom>
          </p:spPr>
        </p:pic>
        <p:pic>
          <p:nvPicPr>
            <p:cNvPr id="94" name="Graphic 93" descr="Explosion outline">
              <a:extLst>
                <a:ext uri="{FF2B5EF4-FFF2-40B4-BE49-F238E27FC236}">
                  <a16:creationId xmlns:a16="http://schemas.microsoft.com/office/drawing/2014/main" id="{17AACE16-5F53-452D-880C-E91ADF0D043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723405" y="4163988"/>
              <a:ext cx="914400" cy="914400"/>
            </a:xfrm>
            <a:prstGeom prst="rect">
              <a:avLst/>
            </a:prstGeom>
          </p:spPr>
        </p:pic>
      </p:grpSp>
      <p:sp>
        <p:nvSpPr>
          <p:cNvPr id="96" name="TextBox 95">
            <a:extLst>
              <a:ext uri="{FF2B5EF4-FFF2-40B4-BE49-F238E27FC236}">
                <a16:creationId xmlns:a16="http://schemas.microsoft.com/office/drawing/2014/main" id="{5A7C7699-517D-4A8B-A692-7D7D54E0AF8B}"/>
              </a:ext>
            </a:extLst>
          </p:cNvPr>
          <p:cNvSpPr txBox="1"/>
          <p:nvPr/>
        </p:nvSpPr>
        <p:spPr>
          <a:xfrm>
            <a:off x="1526650" y="1028752"/>
            <a:ext cx="1829471" cy="646331"/>
          </a:xfrm>
          <a:prstGeom prst="rect">
            <a:avLst/>
          </a:prstGeom>
          <a:noFill/>
        </p:spPr>
        <p:txBody>
          <a:bodyPr wrap="square">
            <a:spAutoFit/>
          </a:bodyPr>
          <a:lstStyle/>
          <a:p>
            <a:pPr marL="0" indent="0" algn="ctr">
              <a:buNone/>
            </a:pPr>
            <a:r>
              <a:rPr lang="en-GB" sz="1800" b="1" u="sng"/>
              <a:t>Engineering Problem</a:t>
            </a:r>
          </a:p>
        </p:txBody>
      </p:sp>
      <p:pic>
        <p:nvPicPr>
          <p:cNvPr id="99" name="Graphic 98" descr="Badge Tick outline">
            <a:extLst>
              <a:ext uri="{FF2B5EF4-FFF2-40B4-BE49-F238E27FC236}">
                <a16:creationId xmlns:a16="http://schemas.microsoft.com/office/drawing/2014/main" id="{D52C2ED5-34D7-4C3D-9029-3AE9B2E5F72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53364" y="4322000"/>
            <a:ext cx="648000" cy="648000"/>
          </a:xfrm>
          <a:prstGeom prst="rect">
            <a:avLst/>
          </a:prstGeom>
        </p:spPr>
      </p:pic>
      <p:pic>
        <p:nvPicPr>
          <p:cNvPr id="102" name="Graphic 101" descr="Badge Tick outline">
            <a:extLst>
              <a:ext uri="{FF2B5EF4-FFF2-40B4-BE49-F238E27FC236}">
                <a16:creationId xmlns:a16="http://schemas.microsoft.com/office/drawing/2014/main" id="{B19A65B9-49EF-4073-ABBC-FC094F5EE81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959116" y="4322000"/>
            <a:ext cx="648000" cy="648000"/>
          </a:xfrm>
          <a:prstGeom prst="rect">
            <a:avLst/>
          </a:prstGeom>
        </p:spPr>
      </p:pic>
      <p:grpSp>
        <p:nvGrpSpPr>
          <p:cNvPr id="107" name="Group 106">
            <a:extLst>
              <a:ext uri="{FF2B5EF4-FFF2-40B4-BE49-F238E27FC236}">
                <a16:creationId xmlns:a16="http://schemas.microsoft.com/office/drawing/2014/main" id="{EAF5DD46-AC34-41BA-82BD-3A6FAF2AE755}"/>
              </a:ext>
            </a:extLst>
          </p:cNvPr>
          <p:cNvGrpSpPr/>
          <p:nvPr/>
        </p:nvGrpSpPr>
        <p:grpSpPr>
          <a:xfrm>
            <a:off x="9946587" y="2353873"/>
            <a:ext cx="648000" cy="648000"/>
            <a:chOff x="7836947" y="4624861"/>
            <a:chExt cx="648000" cy="648000"/>
          </a:xfrm>
        </p:grpSpPr>
        <p:pic>
          <p:nvPicPr>
            <p:cNvPr id="103" name="Graphic 102" descr="Badge Tick outline">
              <a:extLst>
                <a:ext uri="{FF2B5EF4-FFF2-40B4-BE49-F238E27FC236}">
                  <a16:creationId xmlns:a16="http://schemas.microsoft.com/office/drawing/2014/main" id="{0E6BBFF1-8651-4EC9-AE81-CA71AE3309B4}"/>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836947" y="4624861"/>
              <a:ext cx="648000" cy="648000"/>
            </a:xfrm>
            <a:prstGeom prst="rect">
              <a:avLst/>
            </a:prstGeom>
          </p:spPr>
        </p:pic>
        <p:sp>
          <p:nvSpPr>
            <p:cNvPr id="104" name="Oval 103">
              <a:extLst>
                <a:ext uri="{FF2B5EF4-FFF2-40B4-BE49-F238E27FC236}">
                  <a16:creationId xmlns:a16="http://schemas.microsoft.com/office/drawing/2014/main" id="{5A21DA31-923F-43CF-A0C3-101DC0A1C29C}"/>
                </a:ext>
              </a:extLst>
            </p:cNvPr>
            <p:cNvSpPr>
              <a:spLocks noChangeAspect="1"/>
            </p:cNvSpPr>
            <p:nvPr/>
          </p:nvSpPr>
          <p:spPr>
            <a:xfrm>
              <a:off x="8034947" y="4822861"/>
              <a:ext cx="252000" cy="25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06" name="TextBox 105">
                  <a:extLst>
                    <a:ext uri="{FF2B5EF4-FFF2-40B4-BE49-F238E27FC236}">
                      <a16:creationId xmlns:a16="http://schemas.microsoft.com/office/drawing/2014/main" id="{DF08ECFF-FB85-4F21-B794-842574022370}"/>
                    </a:ext>
                  </a:extLst>
                </p:cNvPr>
                <p:cNvSpPr txBox="1"/>
                <p:nvPr/>
              </p:nvSpPr>
              <p:spPr>
                <a:xfrm>
                  <a:off x="7958083" y="4760674"/>
                  <a:ext cx="40267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solidFill>
                              <a:srgbClr val="FF0000"/>
                            </a:solidFill>
                            <a:latin typeface="Cambria Math" panose="02040503050406030204" pitchFamily="18" charset="0"/>
                            <a:ea typeface="Cambria Math" panose="02040503050406030204" pitchFamily="18" charset="0"/>
                          </a:rPr>
                          <m:t>×</m:t>
                        </m:r>
                      </m:oMath>
                    </m:oMathPara>
                  </a14:m>
                  <a:endParaRPr lang="en-US">
                    <a:solidFill>
                      <a:srgbClr val="FF0000"/>
                    </a:solidFill>
                  </a:endParaRPr>
                </a:p>
              </p:txBody>
            </p:sp>
          </mc:Choice>
          <mc:Fallback xmlns="">
            <p:sp>
              <p:nvSpPr>
                <p:cNvPr id="106" name="TextBox 105">
                  <a:extLst>
                    <a:ext uri="{FF2B5EF4-FFF2-40B4-BE49-F238E27FC236}">
                      <a16:creationId xmlns:a16="http://schemas.microsoft.com/office/drawing/2014/main" id="{DF08ECFF-FB85-4F21-B794-842574022370}"/>
                    </a:ext>
                  </a:extLst>
                </p:cNvPr>
                <p:cNvSpPr txBox="1">
                  <a:spLocks noRot="1" noChangeAspect="1" noMove="1" noResize="1" noEditPoints="1" noAdjustHandles="1" noChangeArrowheads="1" noChangeShapeType="1" noTextEdit="1"/>
                </p:cNvSpPr>
                <p:nvPr/>
              </p:nvSpPr>
              <p:spPr>
                <a:xfrm>
                  <a:off x="7958083" y="4760674"/>
                  <a:ext cx="402674" cy="369332"/>
                </a:xfrm>
                <a:prstGeom prst="rect">
                  <a:avLst/>
                </a:prstGeom>
                <a:blipFill>
                  <a:blip r:embed="rId19"/>
                  <a:stretch>
                    <a:fillRect/>
                  </a:stretch>
                </a:blipFill>
              </p:spPr>
              <p:txBody>
                <a:bodyPr/>
                <a:lstStyle/>
                <a:p>
                  <a:r>
                    <a:rPr lang="en-US">
                      <a:noFill/>
                    </a:rPr>
                    <a:t> </a:t>
                  </a:r>
                </a:p>
              </p:txBody>
            </p:sp>
          </mc:Fallback>
        </mc:AlternateContent>
      </p:grpSp>
      <p:grpSp>
        <p:nvGrpSpPr>
          <p:cNvPr id="111" name="Group 110">
            <a:extLst>
              <a:ext uri="{FF2B5EF4-FFF2-40B4-BE49-F238E27FC236}">
                <a16:creationId xmlns:a16="http://schemas.microsoft.com/office/drawing/2014/main" id="{81DAC0AA-5C6C-437D-80A2-E074A87F6A38}"/>
              </a:ext>
            </a:extLst>
          </p:cNvPr>
          <p:cNvGrpSpPr/>
          <p:nvPr/>
        </p:nvGrpSpPr>
        <p:grpSpPr>
          <a:xfrm rot="16200000">
            <a:off x="7011609" y="-2154953"/>
            <a:ext cx="737316" cy="8197701"/>
            <a:chOff x="797344" y="3061546"/>
            <a:chExt cx="472138" cy="15528427"/>
          </a:xfrm>
        </p:grpSpPr>
        <p:grpSp>
          <p:nvGrpSpPr>
            <p:cNvPr id="108" name="Group 107">
              <a:extLst>
                <a:ext uri="{FF2B5EF4-FFF2-40B4-BE49-F238E27FC236}">
                  <a16:creationId xmlns:a16="http://schemas.microsoft.com/office/drawing/2014/main" id="{4E44613A-77C0-4675-95FD-76E4BB362471}"/>
                </a:ext>
              </a:extLst>
            </p:cNvPr>
            <p:cNvGrpSpPr/>
            <p:nvPr/>
          </p:nvGrpSpPr>
          <p:grpSpPr>
            <a:xfrm>
              <a:off x="805718" y="3061546"/>
              <a:ext cx="463764" cy="15486884"/>
              <a:chOff x="270794" y="1420609"/>
              <a:chExt cx="463764" cy="24969549"/>
            </a:xfrm>
          </p:grpSpPr>
          <p:sp>
            <p:nvSpPr>
              <p:cNvPr id="13" name="Right Triangle 12">
                <a:extLst>
                  <a:ext uri="{FF2B5EF4-FFF2-40B4-BE49-F238E27FC236}">
                    <a16:creationId xmlns:a16="http://schemas.microsoft.com/office/drawing/2014/main" id="{5E69CCFC-F982-4662-8865-8AFBBB556BF4}"/>
                  </a:ext>
                </a:extLst>
              </p:cNvPr>
              <p:cNvSpPr>
                <a:spLocks noChangeAspect="1"/>
              </p:cNvSpPr>
              <p:nvPr/>
            </p:nvSpPr>
            <p:spPr>
              <a:xfrm>
                <a:off x="284525" y="1420609"/>
                <a:ext cx="450033" cy="24969549"/>
              </a:xfrm>
              <a:prstGeom prst="rtTriangle">
                <a:avLst/>
              </a:prstGeom>
              <a:gradFill flip="none" rotWithShape="1">
                <a:gsLst>
                  <a:gs pos="0">
                    <a:schemeClr val="accent1">
                      <a:lumMod val="5000"/>
                      <a:lumOff val="95000"/>
                    </a:schemeClr>
                  </a:gs>
                  <a:gs pos="31000">
                    <a:schemeClr val="accent1">
                      <a:lumMod val="20000"/>
                      <a:lumOff val="80000"/>
                    </a:schemeClr>
                  </a:gs>
                  <a:gs pos="64000">
                    <a:schemeClr val="accent1">
                      <a:lumMod val="60000"/>
                      <a:lumOff val="40000"/>
                    </a:schemeClr>
                  </a:gs>
                  <a:gs pos="98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7E570E9-A793-4E61-AA53-72F39528C68E}"/>
                  </a:ext>
                </a:extLst>
              </p:cNvPr>
              <p:cNvSpPr txBox="1"/>
              <p:nvPr/>
            </p:nvSpPr>
            <p:spPr>
              <a:xfrm rot="5400000">
                <a:off x="-1198876" y="14062290"/>
                <a:ext cx="3136424" cy="197084"/>
              </a:xfrm>
              <a:prstGeom prst="rect">
                <a:avLst/>
              </a:prstGeom>
              <a:noFill/>
            </p:spPr>
            <p:txBody>
              <a:bodyPr wrap="square" rtlCol="0">
                <a:spAutoFit/>
              </a:bodyPr>
              <a:lstStyle/>
              <a:p>
                <a:r>
                  <a:rPr lang="en-US" sz="1400" b="1"/>
                  <a:t>Complexity</a:t>
                </a:r>
              </a:p>
            </p:txBody>
          </p:sp>
        </p:grpSp>
        <p:sp>
          <p:nvSpPr>
            <p:cNvPr id="109" name="TextBox 108">
              <a:extLst>
                <a:ext uri="{FF2B5EF4-FFF2-40B4-BE49-F238E27FC236}">
                  <a16:creationId xmlns:a16="http://schemas.microsoft.com/office/drawing/2014/main" id="{7F29E742-DE7C-44A1-A0E4-0CFD4DC45F4C}"/>
                </a:ext>
              </a:extLst>
            </p:cNvPr>
            <p:cNvSpPr txBox="1"/>
            <p:nvPr/>
          </p:nvSpPr>
          <p:spPr>
            <a:xfrm rot="5400000">
              <a:off x="486735" y="3511947"/>
              <a:ext cx="798593" cy="177375"/>
            </a:xfrm>
            <a:prstGeom prst="rect">
              <a:avLst/>
            </a:prstGeom>
            <a:noFill/>
          </p:spPr>
          <p:txBody>
            <a:bodyPr wrap="none" rtlCol="0">
              <a:spAutoFit/>
            </a:bodyPr>
            <a:lstStyle/>
            <a:p>
              <a:r>
                <a:rPr lang="en-US" sz="1200" b="1" i="1"/>
                <a:t>low</a:t>
              </a:r>
            </a:p>
          </p:txBody>
        </p:sp>
        <p:sp>
          <p:nvSpPr>
            <p:cNvPr id="110" name="TextBox 109">
              <a:extLst>
                <a:ext uri="{FF2B5EF4-FFF2-40B4-BE49-F238E27FC236}">
                  <a16:creationId xmlns:a16="http://schemas.microsoft.com/office/drawing/2014/main" id="{71EB6F38-0331-409F-A665-44D62887BFDE}"/>
                </a:ext>
              </a:extLst>
            </p:cNvPr>
            <p:cNvSpPr txBox="1"/>
            <p:nvPr/>
          </p:nvSpPr>
          <p:spPr>
            <a:xfrm rot="5400000">
              <a:off x="452497" y="18057656"/>
              <a:ext cx="887259" cy="177375"/>
            </a:xfrm>
            <a:prstGeom prst="rect">
              <a:avLst/>
            </a:prstGeom>
            <a:noFill/>
          </p:spPr>
          <p:txBody>
            <a:bodyPr wrap="none" rtlCol="0">
              <a:spAutoFit/>
            </a:bodyPr>
            <a:lstStyle/>
            <a:p>
              <a:r>
                <a:rPr lang="en-US" sz="1200" b="1" i="1"/>
                <a:t>high</a:t>
              </a:r>
            </a:p>
          </p:txBody>
        </p:sp>
      </p:grpSp>
      <p:grpSp>
        <p:nvGrpSpPr>
          <p:cNvPr id="117" name="Group 116">
            <a:extLst>
              <a:ext uri="{FF2B5EF4-FFF2-40B4-BE49-F238E27FC236}">
                <a16:creationId xmlns:a16="http://schemas.microsoft.com/office/drawing/2014/main" id="{C01F1AB2-B43D-41CB-82E7-ED6E75D7C453}"/>
              </a:ext>
            </a:extLst>
          </p:cNvPr>
          <p:cNvGrpSpPr/>
          <p:nvPr/>
        </p:nvGrpSpPr>
        <p:grpSpPr>
          <a:xfrm>
            <a:off x="8169108" y="734780"/>
            <a:ext cx="1024841" cy="1306258"/>
            <a:chOff x="5484314" y="4402775"/>
            <a:chExt cx="1024841" cy="1306258"/>
          </a:xfrm>
        </p:grpSpPr>
        <p:sp>
          <p:nvSpPr>
            <p:cNvPr id="116" name="Rectangle 115">
              <a:extLst>
                <a:ext uri="{FF2B5EF4-FFF2-40B4-BE49-F238E27FC236}">
                  <a16:creationId xmlns:a16="http://schemas.microsoft.com/office/drawing/2014/main" id="{8425529A-FFA1-4798-AB7E-7E20AB4ABA2E}"/>
                </a:ext>
              </a:extLst>
            </p:cNvPr>
            <p:cNvSpPr>
              <a:spLocks noChangeAspect="1"/>
            </p:cNvSpPr>
            <p:nvPr/>
          </p:nvSpPr>
          <p:spPr>
            <a:xfrm>
              <a:off x="5575181" y="4809033"/>
              <a:ext cx="900000" cy="900000"/>
            </a:xfrm>
            <a:prstGeom prst="rect">
              <a:avLst/>
            </a:prstGeom>
            <a:solidFill>
              <a:schemeClr val="accent3"/>
            </a:solidFill>
            <a:ln>
              <a:noFill/>
            </a:ln>
            <a:scene3d>
              <a:camera prst="isometricTopUp">
                <a:rot lat="19873831" lon="18245444" rev="4404000"/>
              </a:camera>
              <a:lightRig rig="threePt" dir="t"/>
            </a:scene3d>
            <a:sp3d extrusionH="165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3" name="Picture 112">
              <a:extLst>
                <a:ext uri="{FF2B5EF4-FFF2-40B4-BE49-F238E27FC236}">
                  <a16:creationId xmlns:a16="http://schemas.microsoft.com/office/drawing/2014/main" id="{FB251C9C-41D6-4E6F-877D-C2083B1CF7E2}"/>
                </a:ext>
              </a:extLst>
            </p:cNvPr>
            <p:cNvPicPr>
              <a:picLocks noChangeAspect="1"/>
            </p:cNvPicPr>
            <p:nvPr/>
          </p:nvPicPr>
          <p:blipFill>
            <a:blip r:embed="rId20">
              <a:clrChange>
                <a:clrFrom>
                  <a:srgbClr val="FFFFFF"/>
                </a:clrFrom>
                <a:clrTo>
                  <a:srgbClr val="FFFFFF">
                    <a:alpha val="0"/>
                  </a:srgbClr>
                </a:clrTo>
              </a:clrChange>
              <a:duotone>
                <a:prstClr val="black"/>
                <a:schemeClr val="accent1">
                  <a:tint val="45000"/>
                  <a:satMod val="400000"/>
                </a:schemeClr>
              </a:duotone>
            </a:blip>
            <a:stretch>
              <a:fillRect/>
            </a:stretch>
          </p:blipFill>
          <p:spPr>
            <a:xfrm>
              <a:off x="5484314" y="4502080"/>
              <a:ext cx="1024841" cy="1034286"/>
            </a:xfrm>
            <a:prstGeom prst="rect">
              <a:avLst/>
            </a:prstGeom>
          </p:spPr>
        </p:pic>
        <p:sp>
          <p:nvSpPr>
            <p:cNvPr id="114" name="Rectangle 113">
              <a:extLst>
                <a:ext uri="{FF2B5EF4-FFF2-40B4-BE49-F238E27FC236}">
                  <a16:creationId xmlns:a16="http://schemas.microsoft.com/office/drawing/2014/main" id="{EFFD8E6D-E5D3-424E-9737-B5AD43A39CC5}"/>
                </a:ext>
              </a:extLst>
            </p:cNvPr>
            <p:cNvSpPr>
              <a:spLocks noChangeAspect="1"/>
            </p:cNvSpPr>
            <p:nvPr/>
          </p:nvSpPr>
          <p:spPr>
            <a:xfrm>
              <a:off x="5707816" y="4402775"/>
              <a:ext cx="648000" cy="648000"/>
            </a:xfrm>
            <a:prstGeom prst="rect">
              <a:avLst/>
            </a:prstGeom>
            <a:solidFill>
              <a:srgbClr val="FF0000">
                <a:alpha val="50000"/>
              </a:srgbClr>
            </a:solidFill>
            <a:ln>
              <a:noFill/>
            </a:ln>
            <a:scene3d>
              <a:camera prst="isometricTopUp">
                <a:rot lat="19873831" lon="18245444" rev="452345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Arrow: Down 114">
              <a:extLst>
                <a:ext uri="{FF2B5EF4-FFF2-40B4-BE49-F238E27FC236}">
                  <a16:creationId xmlns:a16="http://schemas.microsoft.com/office/drawing/2014/main" id="{0EDE0B8F-3B29-4D31-B97A-226C9D4355DB}"/>
                </a:ext>
              </a:extLst>
            </p:cNvPr>
            <p:cNvSpPr/>
            <p:nvPr/>
          </p:nvSpPr>
          <p:spPr>
            <a:xfrm>
              <a:off x="5991398" y="4543272"/>
              <a:ext cx="101421" cy="173731"/>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grpSp>
        <p:nvGrpSpPr>
          <p:cNvPr id="126" name="Group 125">
            <a:extLst>
              <a:ext uri="{FF2B5EF4-FFF2-40B4-BE49-F238E27FC236}">
                <a16:creationId xmlns:a16="http://schemas.microsoft.com/office/drawing/2014/main" id="{2E5F92D8-418D-44B3-B1D6-1CEA1B961540}"/>
              </a:ext>
            </a:extLst>
          </p:cNvPr>
          <p:cNvGrpSpPr/>
          <p:nvPr/>
        </p:nvGrpSpPr>
        <p:grpSpPr>
          <a:xfrm>
            <a:off x="7403942" y="4513321"/>
            <a:ext cx="2323710" cy="1830230"/>
            <a:chOff x="7557985" y="4013726"/>
            <a:chExt cx="2323710" cy="1830230"/>
          </a:xfrm>
        </p:grpSpPr>
        <p:pic>
          <p:nvPicPr>
            <p:cNvPr id="118" name="Picture 117">
              <a:extLst>
                <a:ext uri="{FF2B5EF4-FFF2-40B4-BE49-F238E27FC236}">
                  <a16:creationId xmlns:a16="http://schemas.microsoft.com/office/drawing/2014/main" id="{482DB215-14F3-4936-ACE1-12280C2AF61A}"/>
                </a:ext>
              </a:extLst>
            </p:cNvPr>
            <p:cNvPicPr>
              <a:picLocks noChangeAspect="1"/>
            </p:cNvPicPr>
            <p:nvPr/>
          </p:nvPicPr>
          <p:blipFill rotWithShape="1">
            <a:blip r:embed="rId21"/>
            <a:srcRect l="49375" t="8889" r="11950" b="13980"/>
            <a:stretch/>
          </p:blipFill>
          <p:spPr>
            <a:xfrm>
              <a:off x="7557985" y="4251755"/>
              <a:ext cx="1419270" cy="1592201"/>
            </a:xfrm>
            <a:prstGeom prst="rect">
              <a:avLst/>
            </a:prstGeom>
          </p:spPr>
        </p:pic>
        <p:pic>
          <p:nvPicPr>
            <p:cNvPr id="119" name="Picture 118">
              <a:extLst>
                <a:ext uri="{FF2B5EF4-FFF2-40B4-BE49-F238E27FC236}">
                  <a16:creationId xmlns:a16="http://schemas.microsoft.com/office/drawing/2014/main" id="{DDCA6B78-E4A9-44D4-94EC-DAF9C8F1C525}"/>
                </a:ext>
              </a:extLst>
            </p:cNvPr>
            <p:cNvPicPr>
              <a:picLocks noChangeAspect="1"/>
            </p:cNvPicPr>
            <p:nvPr/>
          </p:nvPicPr>
          <p:blipFill rotWithShape="1">
            <a:blip r:embed="rId21"/>
            <a:srcRect l="70159" t="34752" r="22447" b="47651"/>
            <a:stretch/>
          </p:blipFill>
          <p:spPr>
            <a:xfrm>
              <a:off x="9086797" y="4013726"/>
              <a:ext cx="794898" cy="1064076"/>
            </a:xfrm>
            <a:prstGeom prst="rect">
              <a:avLst/>
            </a:prstGeom>
            <a:ln>
              <a:solidFill>
                <a:srgbClr val="FF0000"/>
              </a:solidFill>
            </a:ln>
          </p:spPr>
        </p:pic>
        <p:sp>
          <p:nvSpPr>
            <p:cNvPr id="120" name="Rectangle 119">
              <a:extLst>
                <a:ext uri="{FF2B5EF4-FFF2-40B4-BE49-F238E27FC236}">
                  <a16:creationId xmlns:a16="http://schemas.microsoft.com/office/drawing/2014/main" id="{F8D4490C-1DB6-4533-BF57-78D014C27B76}"/>
                </a:ext>
              </a:extLst>
            </p:cNvPr>
            <p:cNvSpPr/>
            <p:nvPr/>
          </p:nvSpPr>
          <p:spPr>
            <a:xfrm>
              <a:off x="8298193" y="4816461"/>
              <a:ext cx="286154" cy="3326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2" name="Straight Connector 121">
              <a:extLst>
                <a:ext uri="{FF2B5EF4-FFF2-40B4-BE49-F238E27FC236}">
                  <a16:creationId xmlns:a16="http://schemas.microsoft.com/office/drawing/2014/main" id="{C3990EB8-79DC-4C4B-87DE-B14D109A4A33}"/>
                </a:ext>
              </a:extLst>
            </p:cNvPr>
            <p:cNvCxnSpPr/>
            <p:nvPr/>
          </p:nvCxnSpPr>
          <p:spPr>
            <a:xfrm flipV="1">
              <a:off x="8584347" y="4013726"/>
              <a:ext cx="502450" cy="80273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D6BAD997-DD7B-42A5-8575-926C42C652E4}"/>
                </a:ext>
              </a:extLst>
            </p:cNvPr>
            <p:cNvCxnSpPr>
              <a:cxnSpLocks/>
            </p:cNvCxnSpPr>
            <p:nvPr/>
          </p:nvCxnSpPr>
          <p:spPr>
            <a:xfrm flipV="1">
              <a:off x="8593453" y="5077802"/>
              <a:ext cx="493344" cy="7132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1" name="Straight Connector 10">
            <a:extLst>
              <a:ext uri="{FF2B5EF4-FFF2-40B4-BE49-F238E27FC236}">
                <a16:creationId xmlns:a16="http://schemas.microsoft.com/office/drawing/2014/main" id="{D7597624-BB0E-4416-92DB-23876594DAA7}"/>
              </a:ext>
            </a:extLst>
          </p:cNvPr>
          <p:cNvCxnSpPr/>
          <p:nvPr/>
        </p:nvCxnSpPr>
        <p:spPr>
          <a:xfrm>
            <a:off x="589051" y="2354219"/>
            <a:ext cx="1086813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26A8FB91-FFCD-40B2-AF0F-5499576E8252}"/>
              </a:ext>
            </a:extLst>
          </p:cNvPr>
          <p:cNvCxnSpPr/>
          <p:nvPr/>
        </p:nvCxnSpPr>
        <p:spPr>
          <a:xfrm>
            <a:off x="558651" y="4319653"/>
            <a:ext cx="1086813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E087387E-5798-4894-9168-E4956C2832FF}"/>
              </a:ext>
            </a:extLst>
          </p:cNvPr>
          <p:cNvCxnSpPr>
            <a:cxnSpLocks/>
          </p:cNvCxnSpPr>
          <p:nvPr/>
        </p:nvCxnSpPr>
        <p:spPr>
          <a:xfrm>
            <a:off x="3281417" y="1048882"/>
            <a:ext cx="0" cy="524912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870941BF-1E5A-4814-A50B-AE2B9EBB3B52}"/>
              </a:ext>
            </a:extLst>
          </p:cNvPr>
          <p:cNvCxnSpPr>
            <a:cxnSpLocks/>
          </p:cNvCxnSpPr>
          <p:nvPr/>
        </p:nvCxnSpPr>
        <p:spPr>
          <a:xfrm>
            <a:off x="6910114" y="2352186"/>
            <a:ext cx="0" cy="389632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3192247-D433-48FE-AD49-7C46F3FCBBEE}"/>
              </a:ext>
            </a:extLst>
          </p:cNvPr>
          <p:cNvCxnSpPr>
            <a:cxnSpLocks/>
          </p:cNvCxnSpPr>
          <p:nvPr/>
        </p:nvCxnSpPr>
        <p:spPr>
          <a:xfrm>
            <a:off x="10602883" y="2346914"/>
            <a:ext cx="0" cy="389632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997DD3DD-BD66-4140-9D04-86D1C5F0CF79}"/>
              </a:ext>
            </a:extLst>
          </p:cNvPr>
          <p:cNvSpPr txBox="1"/>
          <p:nvPr/>
        </p:nvSpPr>
        <p:spPr>
          <a:xfrm>
            <a:off x="10917406" y="3099877"/>
            <a:ext cx="367408" cy="400110"/>
          </a:xfrm>
          <a:prstGeom prst="rect">
            <a:avLst/>
          </a:prstGeom>
          <a:noFill/>
        </p:spPr>
        <p:txBody>
          <a:bodyPr wrap="none" rtlCol="0">
            <a:spAutoFit/>
          </a:bodyPr>
          <a:lstStyle/>
          <a:p>
            <a:r>
              <a:rPr lang="en-US" sz="2000" b="1"/>
              <a:t>…</a:t>
            </a:r>
          </a:p>
        </p:txBody>
      </p:sp>
      <p:sp>
        <p:nvSpPr>
          <p:cNvPr id="86" name="TextBox 85">
            <a:extLst>
              <a:ext uri="{FF2B5EF4-FFF2-40B4-BE49-F238E27FC236}">
                <a16:creationId xmlns:a16="http://schemas.microsoft.com/office/drawing/2014/main" id="{388B5F46-294D-4A03-9EC3-D939B0936B71}"/>
              </a:ext>
            </a:extLst>
          </p:cNvPr>
          <p:cNvSpPr txBox="1"/>
          <p:nvPr/>
        </p:nvSpPr>
        <p:spPr>
          <a:xfrm>
            <a:off x="10917406" y="5216460"/>
            <a:ext cx="367408" cy="400110"/>
          </a:xfrm>
          <a:prstGeom prst="rect">
            <a:avLst/>
          </a:prstGeom>
          <a:noFill/>
        </p:spPr>
        <p:txBody>
          <a:bodyPr wrap="none" rtlCol="0">
            <a:spAutoFit/>
          </a:bodyPr>
          <a:lstStyle/>
          <a:p>
            <a:r>
              <a:rPr lang="en-US" sz="2000" b="1"/>
              <a:t>…</a:t>
            </a:r>
          </a:p>
        </p:txBody>
      </p:sp>
      <p:cxnSp>
        <p:nvCxnSpPr>
          <p:cNvPr id="79" name="Straight Connector 78">
            <a:extLst>
              <a:ext uri="{FF2B5EF4-FFF2-40B4-BE49-F238E27FC236}">
                <a16:creationId xmlns:a16="http://schemas.microsoft.com/office/drawing/2014/main" id="{4E0D7FED-FA6A-43DB-8FCB-08B8739DAC3B}"/>
              </a:ext>
            </a:extLst>
          </p:cNvPr>
          <p:cNvCxnSpPr>
            <a:cxnSpLocks/>
          </p:cNvCxnSpPr>
          <p:nvPr/>
        </p:nvCxnSpPr>
        <p:spPr>
          <a:xfrm>
            <a:off x="702749" y="1080124"/>
            <a:ext cx="2581019" cy="126577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FC8A1C0E-06B7-48DD-B096-DF903FB320BE}"/>
              </a:ext>
            </a:extLst>
          </p:cNvPr>
          <p:cNvSpPr txBox="1"/>
          <p:nvPr/>
        </p:nvSpPr>
        <p:spPr>
          <a:xfrm>
            <a:off x="324000" y="1625757"/>
            <a:ext cx="1829471" cy="646331"/>
          </a:xfrm>
          <a:prstGeom prst="rect">
            <a:avLst/>
          </a:prstGeom>
          <a:noFill/>
        </p:spPr>
        <p:txBody>
          <a:bodyPr wrap="square">
            <a:spAutoFit/>
          </a:bodyPr>
          <a:lstStyle/>
          <a:p>
            <a:pPr marL="0" indent="0" algn="ctr">
              <a:buNone/>
            </a:pPr>
            <a:r>
              <a:rPr lang="en-GB" sz="1800" b="1" u="sng"/>
              <a:t>Solution</a:t>
            </a:r>
          </a:p>
          <a:p>
            <a:pPr marL="0" indent="0" algn="ctr">
              <a:buNone/>
            </a:pPr>
            <a:r>
              <a:rPr lang="en-GB" b="1" u="sng"/>
              <a:t>Method</a:t>
            </a:r>
            <a:endParaRPr lang="en-GB" sz="1800" b="1" u="sng"/>
          </a:p>
        </p:txBody>
      </p:sp>
    </p:spTree>
    <p:extLst>
      <p:ext uri="{BB962C8B-B14F-4D97-AF65-F5344CB8AC3E}">
        <p14:creationId xmlns:p14="http://schemas.microsoft.com/office/powerpoint/2010/main" val="30122989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D1EE67-93D6-2E3D-AA22-4A8E58528939}"/>
              </a:ext>
            </a:extLst>
          </p:cNvPr>
          <p:cNvSpPr>
            <a:spLocks noGrp="1"/>
          </p:cNvSpPr>
          <p:nvPr>
            <p:ph type="sldNum" sz="quarter" idx="11"/>
          </p:nvPr>
        </p:nvSpPr>
        <p:spPr/>
        <p:txBody>
          <a:bodyPr/>
          <a:lstStyle/>
          <a:p>
            <a:fld id="{F0D23093-2AB0-F74C-B865-1A12A15B650E}" type="slidenum">
              <a:rPr lang="en-US" smtClean="0"/>
              <a:pPr/>
              <a:t>6</a:t>
            </a:fld>
            <a:endParaRPr lang="en-US"/>
          </a:p>
        </p:txBody>
      </p:sp>
      <p:sp>
        <p:nvSpPr>
          <p:cNvPr id="3" name="Title 2">
            <a:extLst>
              <a:ext uri="{FF2B5EF4-FFF2-40B4-BE49-F238E27FC236}">
                <a16:creationId xmlns:a16="http://schemas.microsoft.com/office/drawing/2014/main" id="{EF5498C5-65C9-3C72-D00E-E28B2FDF5988}"/>
              </a:ext>
            </a:extLst>
          </p:cNvPr>
          <p:cNvSpPr>
            <a:spLocks noGrp="1"/>
          </p:cNvSpPr>
          <p:nvPr>
            <p:ph type="title"/>
          </p:nvPr>
        </p:nvSpPr>
        <p:spPr/>
        <p:txBody>
          <a:bodyPr/>
          <a:lstStyle/>
          <a:p>
            <a:r>
              <a:rPr lang="en-GB">
                <a:latin typeface="+mn-lt"/>
              </a:rPr>
              <a:t>Numerical Analysis </a:t>
            </a:r>
            <a:r>
              <a:rPr lang="en-US"/>
              <a:t>– </a:t>
            </a:r>
            <a:r>
              <a:rPr lang="en-GB"/>
              <a:t>Finite Element Analysis (FEA) and Method (FEM)</a:t>
            </a:r>
            <a:endParaRPr lang="en-US"/>
          </a:p>
        </p:txBody>
      </p:sp>
      <p:sp>
        <p:nvSpPr>
          <p:cNvPr id="4" name="Text Placeholder 3">
            <a:extLst>
              <a:ext uri="{FF2B5EF4-FFF2-40B4-BE49-F238E27FC236}">
                <a16:creationId xmlns:a16="http://schemas.microsoft.com/office/drawing/2014/main" id="{75B606B8-B64D-3A78-F267-A1CCD525180A}"/>
              </a:ext>
            </a:extLst>
          </p:cNvPr>
          <p:cNvSpPr>
            <a:spLocks noGrp="1"/>
          </p:cNvSpPr>
          <p:nvPr>
            <p:ph type="body" sz="quarter" idx="13"/>
          </p:nvPr>
        </p:nvSpPr>
        <p:spPr>
          <a:xfrm>
            <a:off x="609601" y="1253706"/>
            <a:ext cx="8064876" cy="2159945"/>
          </a:xfrm>
        </p:spPr>
        <p:txBody>
          <a:bodyPr>
            <a:normAutofit fontScale="85000" lnSpcReduction="10000"/>
          </a:bodyPr>
          <a:lstStyle/>
          <a:p>
            <a:r>
              <a:rPr lang="en-US"/>
              <a:t>FEM is the </a:t>
            </a:r>
            <a:r>
              <a:rPr lang="en-US" b="1"/>
              <a:t>mathematical method </a:t>
            </a:r>
            <a:r>
              <a:rPr lang="en-US"/>
              <a:t>used to conduct FEAs, in which partial differential equations are solved to </a:t>
            </a:r>
            <a:r>
              <a:rPr lang="en-US" b="1"/>
              <a:t>describe physical phenomena</a:t>
            </a:r>
            <a:r>
              <a:rPr lang="en-US"/>
              <a:t>.</a:t>
            </a:r>
          </a:p>
          <a:p>
            <a:r>
              <a:rPr lang="en-US"/>
              <a:t>FEA are performed using FEM, which are implemented in </a:t>
            </a:r>
            <a:r>
              <a:rPr lang="en-US" b="1"/>
              <a:t>CAE</a:t>
            </a:r>
            <a:r>
              <a:rPr lang="en-US"/>
              <a:t> (computer-aided engineering) tools, providing a solution for </a:t>
            </a:r>
            <a:r>
              <a:rPr lang="en-US" b="1"/>
              <a:t>virtual prototyping</a:t>
            </a:r>
            <a:r>
              <a:rPr lang="en-US"/>
              <a:t>.</a:t>
            </a:r>
          </a:p>
          <a:p>
            <a:r>
              <a:rPr lang="en-US"/>
              <a:t>FEA helps to solve </a:t>
            </a:r>
            <a:r>
              <a:rPr lang="en-US" b="1"/>
              <a:t>structural</a:t>
            </a:r>
            <a:r>
              <a:rPr lang="en-US"/>
              <a:t>, </a:t>
            </a:r>
            <a:r>
              <a:rPr lang="en-US" b="1"/>
              <a:t>heat transfer</a:t>
            </a:r>
            <a:r>
              <a:rPr lang="en-US"/>
              <a:t>, </a:t>
            </a:r>
            <a:r>
              <a:rPr lang="en-US" b="1"/>
              <a:t>fluid flow </a:t>
            </a:r>
            <a:r>
              <a:rPr lang="en-US"/>
              <a:t>or </a:t>
            </a:r>
            <a:r>
              <a:rPr lang="en-US" b="1"/>
              <a:t>electromagnetic problems </a:t>
            </a:r>
            <a:r>
              <a:rPr lang="en-US"/>
              <a:t>quickly by exploiting computational power and make </a:t>
            </a:r>
            <a:r>
              <a:rPr lang="en-US" b="1"/>
              <a:t>design changes </a:t>
            </a:r>
            <a:r>
              <a:rPr lang="en-US"/>
              <a:t>early product development stage.</a:t>
            </a:r>
          </a:p>
        </p:txBody>
      </p:sp>
      <p:grpSp>
        <p:nvGrpSpPr>
          <p:cNvPr id="6" name="Group 5">
            <a:extLst>
              <a:ext uri="{FF2B5EF4-FFF2-40B4-BE49-F238E27FC236}">
                <a16:creationId xmlns:a16="http://schemas.microsoft.com/office/drawing/2014/main" id="{C709DCC9-8DD1-A203-9DD3-5F038E1A7803}"/>
              </a:ext>
            </a:extLst>
          </p:cNvPr>
          <p:cNvGrpSpPr>
            <a:grpSpLocks noChangeAspect="1"/>
          </p:cNvGrpSpPr>
          <p:nvPr/>
        </p:nvGrpSpPr>
        <p:grpSpPr>
          <a:xfrm>
            <a:off x="493745" y="3542754"/>
            <a:ext cx="11204503" cy="2812419"/>
            <a:chOff x="-723555" y="2676687"/>
            <a:chExt cx="13621164" cy="3688797"/>
          </a:xfrm>
        </p:grpSpPr>
        <p:cxnSp>
          <p:nvCxnSpPr>
            <p:cNvPr id="8" name="Straight Connector 7">
              <a:extLst>
                <a:ext uri="{FF2B5EF4-FFF2-40B4-BE49-F238E27FC236}">
                  <a16:creationId xmlns:a16="http://schemas.microsoft.com/office/drawing/2014/main" id="{9B773E55-F961-B1BA-2F1B-09CDF8534522}"/>
                </a:ext>
              </a:extLst>
            </p:cNvPr>
            <p:cNvCxnSpPr>
              <a:cxnSpLocks/>
              <a:endCxn id="16" idx="0"/>
            </p:cNvCxnSpPr>
            <p:nvPr/>
          </p:nvCxnSpPr>
          <p:spPr>
            <a:xfrm>
              <a:off x="7061225" y="3031470"/>
              <a:ext cx="879632" cy="1144705"/>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B55DF41-3D0F-3E92-3FF6-12A6B23EE743}"/>
                </a:ext>
              </a:extLst>
            </p:cNvPr>
            <p:cNvCxnSpPr>
              <a:cxnSpLocks/>
              <a:endCxn id="18" idx="0"/>
            </p:cNvCxnSpPr>
            <p:nvPr/>
          </p:nvCxnSpPr>
          <p:spPr>
            <a:xfrm flipH="1">
              <a:off x="1694224" y="3204575"/>
              <a:ext cx="2720586" cy="1369513"/>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91E3CA2-DD64-FD7C-06D1-DDB7EC312D32}"/>
                </a:ext>
              </a:extLst>
            </p:cNvPr>
            <p:cNvGrpSpPr/>
            <p:nvPr/>
          </p:nvGrpSpPr>
          <p:grpSpPr>
            <a:xfrm>
              <a:off x="10331306" y="2676687"/>
              <a:ext cx="1754033" cy="1778321"/>
              <a:chOff x="10644818" y="4758045"/>
              <a:chExt cx="1754033" cy="1778321"/>
            </a:xfrm>
          </p:grpSpPr>
          <p:sp>
            <p:nvSpPr>
              <p:cNvPr id="29" name="Rectangle 28">
                <a:extLst>
                  <a:ext uri="{FF2B5EF4-FFF2-40B4-BE49-F238E27FC236}">
                    <a16:creationId xmlns:a16="http://schemas.microsoft.com/office/drawing/2014/main" id="{5D4DF4CC-B4F9-7F79-82C7-D4337533949C}"/>
                  </a:ext>
                </a:extLst>
              </p:cNvPr>
              <p:cNvSpPr/>
              <p:nvPr>
                <p:custDataLst>
                  <p:tags r:id="rId6"/>
                </p:custDataLst>
              </p:nvPr>
            </p:nvSpPr>
            <p:spPr>
              <a:xfrm>
                <a:off x="10644818" y="5621965"/>
                <a:ext cx="1754033" cy="914401"/>
              </a:xfrm>
              <a:prstGeom prst="rect">
                <a:avLst/>
              </a:prstGeom>
              <a:effectLst/>
            </p:spPr>
            <p:txBody>
              <a:bodyPr wrap="square" lIns="0" anchor="ctr">
                <a:noAutofit/>
              </a:bodyPr>
              <a:lstStyle/>
              <a:p>
                <a:pPr marR="0" lvl="0" algn="l" defTabSz="685800" rtl="0" eaLnBrk="1" fontAlgn="auto" latinLnBrk="0" hangingPunct="1">
                  <a:lnSpc>
                    <a:spcPct val="100000"/>
                  </a:lnSpc>
                  <a:spcBef>
                    <a:spcPts val="720"/>
                  </a:spcBef>
                  <a:spcAft>
                    <a:spcPts val="0"/>
                  </a:spcAft>
                  <a:buClrTx/>
                  <a:buSzTx/>
                  <a:tabLst/>
                  <a:defRPr>
                    <a:effectLst/>
                  </a:defRPr>
                </a:pPr>
                <a:r>
                  <a:rPr kumimoji="0" lang="en-US" b="0"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eliminate</a:t>
                </a:r>
                <a: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 </a:t>
                </a:r>
                <a:b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br>
                <a: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risk</a:t>
                </a:r>
              </a:p>
            </p:txBody>
          </p:sp>
          <p:pic>
            <p:nvPicPr>
              <p:cNvPr id="30" name="Graphic 29" descr="Siren">
                <a:extLst>
                  <a:ext uri="{FF2B5EF4-FFF2-40B4-BE49-F238E27FC236}">
                    <a16:creationId xmlns:a16="http://schemas.microsoft.com/office/drawing/2014/main" id="{23A53DFE-51B8-C2F2-30B7-D7175C9E7B9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644818" y="4758045"/>
                <a:ext cx="822960" cy="822961"/>
              </a:xfrm>
              <a:prstGeom prst="rect">
                <a:avLst/>
              </a:prstGeom>
            </p:spPr>
          </p:pic>
        </p:grpSp>
        <p:sp>
          <p:nvSpPr>
            <p:cNvPr id="11" name="Rectangle 10">
              <a:extLst>
                <a:ext uri="{FF2B5EF4-FFF2-40B4-BE49-F238E27FC236}">
                  <a16:creationId xmlns:a16="http://schemas.microsoft.com/office/drawing/2014/main" id="{1EAC753B-8431-E790-739D-D5DA2347A84B}"/>
                </a:ext>
              </a:extLst>
            </p:cNvPr>
            <p:cNvSpPr/>
            <p:nvPr>
              <p:custDataLst>
                <p:tags r:id="rId1"/>
              </p:custDataLst>
            </p:nvPr>
          </p:nvSpPr>
          <p:spPr>
            <a:xfrm>
              <a:off x="7529376" y="4907497"/>
              <a:ext cx="1754033" cy="914400"/>
            </a:xfrm>
            <a:prstGeom prst="rect">
              <a:avLst/>
            </a:prstGeom>
            <a:effectLst/>
          </p:spPr>
          <p:txBody>
            <a:bodyPr wrap="square" lIns="0" anchor="ctr">
              <a:noAutofit/>
            </a:bodyPr>
            <a:lstStyle/>
            <a:p>
              <a:pPr marR="0" lvl="0" algn="l" defTabSz="685800" rtl="0" eaLnBrk="1" fontAlgn="auto" latinLnBrk="0" hangingPunct="1">
                <a:lnSpc>
                  <a:spcPct val="100000"/>
                </a:lnSpc>
                <a:spcBef>
                  <a:spcPts val="720"/>
                </a:spcBef>
                <a:spcAft>
                  <a:spcPts val="0"/>
                </a:spcAft>
                <a:buClrTx/>
                <a:buSzTx/>
                <a:tabLst/>
                <a:defRPr>
                  <a:effectLst/>
                </a:defRPr>
              </a:pPr>
              <a:r>
                <a:rPr kumimoji="0" lang="en-US" b="0"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increase</a:t>
              </a:r>
              <a: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 </a:t>
              </a:r>
              <a:b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br>
              <a: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quality</a:t>
              </a:r>
            </a:p>
          </p:txBody>
        </p:sp>
        <p:sp>
          <p:nvSpPr>
            <p:cNvPr id="12" name="Rectangle 11">
              <a:extLst>
                <a:ext uri="{FF2B5EF4-FFF2-40B4-BE49-F238E27FC236}">
                  <a16:creationId xmlns:a16="http://schemas.microsoft.com/office/drawing/2014/main" id="{B39692A0-AA13-3A14-04A2-5D70E618BAAF}"/>
                </a:ext>
              </a:extLst>
            </p:cNvPr>
            <p:cNvSpPr/>
            <p:nvPr>
              <p:custDataLst>
                <p:tags r:id="rId2"/>
              </p:custDataLst>
            </p:nvPr>
          </p:nvSpPr>
          <p:spPr>
            <a:xfrm>
              <a:off x="-694351" y="3557452"/>
              <a:ext cx="1754033" cy="914401"/>
            </a:xfrm>
            <a:prstGeom prst="rect">
              <a:avLst/>
            </a:prstGeom>
            <a:effectLst/>
          </p:spPr>
          <p:txBody>
            <a:bodyPr wrap="square" lIns="0" anchor="ctr">
              <a:noAutofit/>
            </a:bodyPr>
            <a:lstStyle/>
            <a:p>
              <a:pPr marR="0" lvl="0" algn="l" defTabSz="685800" rtl="0" eaLnBrk="1" fontAlgn="auto" latinLnBrk="0" hangingPunct="1">
                <a:lnSpc>
                  <a:spcPct val="100000"/>
                </a:lnSpc>
                <a:spcBef>
                  <a:spcPts val="720"/>
                </a:spcBef>
                <a:spcAft>
                  <a:spcPts val="0"/>
                </a:spcAft>
                <a:buClrTx/>
                <a:buSzTx/>
                <a:tabLst/>
                <a:defRPr>
                  <a:effectLst/>
                </a:defRPr>
              </a:pPr>
              <a:r>
                <a:rPr kumimoji="0" lang="en-US" b="0"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drive</a:t>
              </a:r>
              <a: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 </a:t>
              </a:r>
              <a:b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br>
              <a: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innovation</a:t>
              </a:r>
            </a:p>
          </p:txBody>
        </p:sp>
        <p:sp>
          <p:nvSpPr>
            <p:cNvPr id="13" name="Rectangle 12">
              <a:extLst>
                <a:ext uri="{FF2B5EF4-FFF2-40B4-BE49-F238E27FC236}">
                  <a16:creationId xmlns:a16="http://schemas.microsoft.com/office/drawing/2014/main" id="{33CE01AB-C5CD-9B2A-B47C-49AC6A401497}"/>
                </a:ext>
              </a:extLst>
            </p:cNvPr>
            <p:cNvSpPr/>
            <p:nvPr>
              <p:custDataLst>
                <p:tags r:id="rId3"/>
              </p:custDataLst>
            </p:nvPr>
          </p:nvSpPr>
          <p:spPr>
            <a:xfrm>
              <a:off x="1312416" y="5413392"/>
              <a:ext cx="1754033" cy="914401"/>
            </a:xfrm>
            <a:prstGeom prst="rect">
              <a:avLst/>
            </a:prstGeom>
            <a:effectLst/>
          </p:spPr>
          <p:txBody>
            <a:bodyPr wrap="square" lIns="0" anchor="ctr">
              <a:noAutofit/>
            </a:bodyPr>
            <a:lstStyle/>
            <a:p>
              <a:pPr marR="0" lvl="0" algn="l" defTabSz="685800" rtl="0" eaLnBrk="1" fontAlgn="auto" latinLnBrk="0" hangingPunct="1">
                <a:lnSpc>
                  <a:spcPct val="100000"/>
                </a:lnSpc>
                <a:spcBef>
                  <a:spcPts val="720"/>
                </a:spcBef>
                <a:spcAft>
                  <a:spcPts val="0"/>
                </a:spcAft>
                <a:buClrTx/>
                <a:buSzTx/>
                <a:tabLst/>
                <a:defRPr>
                  <a:effectLst/>
                </a:defRPr>
              </a:pPr>
              <a:r>
                <a:rPr kumimoji="0" lang="en-US" b="0"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reduce</a:t>
              </a:r>
              <a: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 </a:t>
              </a:r>
              <a:b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br>
              <a: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costs</a:t>
              </a:r>
            </a:p>
          </p:txBody>
        </p:sp>
        <p:pic>
          <p:nvPicPr>
            <p:cNvPr id="14" name="Graphic 13" descr="Maze">
              <a:extLst>
                <a:ext uri="{FF2B5EF4-FFF2-40B4-BE49-F238E27FC236}">
                  <a16:creationId xmlns:a16="http://schemas.microsoft.com/office/drawing/2014/main" id="{35668494-4D03-07BF-B80D-3F7A544C061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764825" y="4691084"/>
              <a:ext cx="822960" cy="822961"/>
            </a:xfrm>
            <a:prstGeom prst="rect">
              <a:avLst/>
            </a:prstGeom>
          </p:spPr>
        </p:pic>
        <p:grpSp>
          <p:nvGrpSpPr>
            <p:cNvPr id="15" name="Group 14">
              <a:extLst>
                <a:ext uri="{FF2B5EF4-FFF2-40B4-BE49-F238E27FC236}">
                  <a16:creationId xmlns:a16="http://schemas.microsoft.com/office/drawing/2014/main" id="{D817932A-840F-EFF9-A45D-A3685414885D}"/>
                </a:ext>
              </a:extLst>
            </p:cNvPr>
            <p:cNvGrpSpPr/>
            <p:nvPr/>
          </p:nvGrpSpPr>
          <p:grpSpPr>
            <a:xfrm>
              <a:off x="9615996" y="4726523"/>
              <a:ext cx="2298661" cy="1552576"/>
              <a:chOff x="10225602" y="2631023"/>
              <a:chExt cx="2298661" cy="1552576"/>
            </a:xfrm>
          </p:grpSpPr>
          <p:sp>
            <p:nvSpPr>
              <p:cNvPr id="27" name="Rectangle 26">
                <a:extLst>
                  <a:ext uri="{FF2B5EF4-FFF2-40B4-BE49-F238E27FC236}">
                    <a16:creationId xmlns:a16="http://schemas.microsoft.com/office/drawing/2014/main" id="{B095D1BE-E668-9338-6F8C-D8E5AC419DFB}"/>
                  </a:ext>
                </a:extLst>
              </p:cNvPr>
              <p:cNvSpPr/>
              <p:nvPr>
                <p:custDataLst>
                  <p:tags r:id="rId5"/>
                </p:custDataLst>
              </p:nvPr>
            </p:nvSpPr>
            <p:spPr>
              <a:xfrm>
                <a:off x="10401418" y="3269198"/>
                <a:ext cx="2122845" cy="914401"/>
              </a:xfrm>
              <a:prstGeom prst="rect">
                <a:avLst/>
              </a:prstGeom>
              <a:effectLst/>
            </p:spPr>
            <p:txBody>
              <a:bodyPr wrap="square" lIns="0" anchor="ctr">
                <a:noAutofit/>
              </a:bodyPr>
              <a:lstStyle/>
              <a:p>
                <a:pPr marR="0" lvl="0" algn="l" defTabSz="685800" rtl="0" eaLnBrk="1" fontAlgn="auto" latinLnBrk="0" hangingPunct="1">
                  <a:lnSpc>
                    <a:spcPct val="100000"/>
                  </a:lnSpc>
                  <a:spcBef>
                    <a:spcPts val="720"/>
                  </a:spcBef>
                  <a:spcAft>
                    <a:spcPts val="0"/>
                  </a:spcAft>
                  <a:buClrTx/>
                  <a:buSzTx/>
                  <a:tabLst/>
                  <a:defRPr>
                    <a:effectLst/>
                  </a:defRPr>
                </a:pPr>
                <a:r>
                  <a:rPr kumimoji="0" lang="en-US" b="0"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lower</a:t>
                </a:r>
                <a: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 </a:t>
                </a:r>
                <a:b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br>
                <a: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design cycle time</a:t>
                </a:r>
              </a:p>
            </p:txBody>
          </p:sp>
          <p:pic>
            <p:nvPicPr>
              <p:cNvPr id="28" name="Graphic 27" descr="Stopwatch">
                <a:extLst>
                  <a:ext uri="{FF2B5EF4-FFF2-40B4-BE49-F238E27FC236}">
                    <a16:creationId xmlns:a16="http://schemas.microsoft.com/office/drawing/2014/main" id="{70D8FBE0-95DA-23F8-C36C-6925C508C62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25602" y="2631023"/>
                <a:ext cx="822960" cy="822960"/>
              </a:xfrm>
              <a:prstGeom prst="rect">
                <a:avLst/>
              </a:prstGeom>
            </p:spPr>
          </p:pic>
        </p:grpSp>
        <p:pic>
          <p:nvPicPr>
            <p:cNvPr id="16" name="Graphic 15" descr="Wreath">
              <a:extLst>
                <a:ext uri="{FF2B5EF4-FFF2-40B4-BE49-F238E27FC236}">
                  <a16:creationId xmlns:a16="http://schemas.microsoft.com/office/drawing/2014/main" id="{9F6C2587-8C61-FD82-FB8E-444B13B1986A}"/>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529376" y="4176175"/>
              <a:ext cx="822960" cy="822960"/>
            </a:xfrm>
            <a:prstGeom prst="rect">
              <a:avLst/>
            </a:prstGeom>
          </p:spPr>
        </p:pic>
        <p:pic>
          <p:nvPicPr>
            <p:cNvPr id="17" name="Graphic 16" descr="Chevron arrows">
              <a:extLst>
                <a:ext uri="{FF2B5EF4-FFF2-40B4-BE49-F238E27FC236}">
                  <a16:creationId xmlns:a16="http://schemas.microsoft.com/office/drawing/2014/main" id="{01A51F87-98FB-239E-2CD8-8CE4BAD25A7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23555" y="2824028"/>
              <a:ext cx="822960" cy="822960"/>
            </a:xfrm>
            <a:prstGeom prst="rect">
              <a:avLst/>
            </a:prstGeom>
          </p:spPr>
        </p:pic>
        <p:pic>
          <p:nvPicPr>
            <p:cNvPr id="18" name="Graphic 17" descr="Tag">
              <a:extLst>
                <a:ext uri="{FF2B5EF4-FFF2-40B4-BE49-F238E27FC236}">
                  <a16:creationId xmlns:a16="http://schemas.microsoft.com/office/drawing/2014/main" id="{D4D4BE3A-5216-F6B8-50AB-CB2B197FCAB0}"/>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282744" y="4574089"/>
              <a:ext cx="822960" cy="822960"/>
            </a:xfrm>
            <a:prstGeom prst="rect">
              <a:avLst/>
            </a:prstGeom>
          </p:spPr>
        </p:pic>
        <p:pic>
          <p:nvPicPr>
            <p:cNvPr id="19" name="Picture 18" descr="A close-up of a toy&#10;&#10;Description automatically generated with low confidence">
              <a:extLst>
                <a:ext uri="{FF2B5EF4-FFF2-40B4-BE49-F238E27FC236}">
                  <a16:creationId xmlns:a16="http://schemas.microsoft.com/office/drawing/2014/main" id="{687D2E24-36C4-6A82-62F7-534AA91A3209}"/>
                </a:ext>
              </a:extLst>
            </p:cNvPr>
            <p:cNvPicPr>
              <a:picLocks noChangeAspect="1"/>
            </p:cNvPicPr>
            <p:nvPr/>
          </p:nvPicPr>
          <p:blipFill>
            <a:blip r:embed="rId21">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53307" y="2958160"/>
              <a:ext cx="2089756" cy="1568153"/>
            </a:xfrm>
            <a:prstGeom prst="rect">
              <a:avLst/>
            </a:prstGeom>
          </p:spPr>
        </p:pic>
        <p:pic>
          <p:nvPicPr>
            <p:cNvPr id="20" name="Picture 4" descr="C:\PowerPoint\Frames\Blade-off.jpg">
              <a:extLst>
                <a:ext uri="{FF2B5EF4-FFF2-40B4-BE49-F238E27FC236}">
                  <a16:creationId xmlns:a16="http://schemas.microsoft.com/office/drawing/2014/main" id="{E125C8C2-B361-7EE3-08DE-FC3B75357D8E}"/>
                </a:ext>
              </a:extLst>
            </p:cNvPr>
            <p:cNvPicPr>
              <a:picLocks noChangeAspect="1" noChangeArrowheads="1"/>
            </p:cNvPicPr>
            <p:nvPr/>
          </p:nvPicPr>
          <p:blipFill>
            <a:blip r:embed="rId22" cstate="print">
              <a:extLst>
                <a:ext uri="{BEBA8EAE-BF5A-486C-A8C5-ECC9F3942E4B}">
                  <a14:imgProps xmlns:a14="http://schemas.microsoft.com/office/drawing/2010/main">
                    <a14:imgLayer r:embed="rId23">
                      <a14:imgEffect>
                        <a14:backgroundRemoval t="8046" b="93966" l="5365" r="69528">
                          <a14:foregroundMark x1="27468" y1="90230" x2="27468" y2="90230"/>
                          <a14:foregroundMark x1="25966" y1="93966" x2="25966" y2="93966"/>
                          <a14:foregroundMark x1="36481" y1="8046" x2="36481" y2="8046"/>
                          <a14:foregroundMark x1="5579" y1="58046" x2="5579" y2="58046"/>
                          <a14:foregroundMark x1="69528" y1="38506" x2="69528" y2="38506"/>
                        </a14:backgroundRemoval>
                      </a14:imgEffect>
                    </a14:imgLayer>
                  </a14:imgProps>
                </a:ext>
              </a:extLst>
            </a:blip>
            <a:srcRect r="24163"/>
            <a:stretch>
              <a:fillRect/>
            </a:stretch>
          </p:blipFill>
          <p:spPr bwMode="auto">
            <a:xfrm>
              <a:off x="11499459" y="3118166"/>
              <a:ext cx="1398150" cy="1377608"/>
            </a:xfrm>
            <a:prstGeom prst="rect">
              <a:avLst/>
            </a:prstGeom>
            <a:noFill/>
          </p:spPr>
        </p:pic>
        <p:cxnSp>
          <p:nvCxnSpPr>
            <p:cNvPr id="21" name="Straight Connector 20">
              <a:extLst>
                <a:ext uri="{FF2B5EF4-FFF2-40B4-BE49-F238E27FC236}">
                  <a16:creationId xmlns:a16="http://schemas.microsoft.com/office/drawing/2014/main" id="{4328377A-C23B-2E2A-89BA-30F72835AE76}"/>
                </a:ext>
              </a:extLst>
            </p:cNvPr>
            <p:cNvCxnSpPr>
              <a:cxnSpLocks/>
            </p:cNvCxnSpPr>
            <p:nvPr/>
          </p:nvCxnSpPr>
          <p:spPr>
            <a:xfrm flipH="1">
              <a:off x="1449649" y="2981583"/>
              <a:ext cx="2979763" cy="277693"/>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9F539FD-42EB-517F-D7EB-7618A87D0DB0}"/>
                </a:ext>
              </a:extLst>
            </p:cNvPr>
            <p:cNvCxnSpPr>
              <a:cxnSpLocks/>
              <a:endCxn id="14" idx="0"/>
            </p:cNvCxnSpPr>
            <p:nvPr/>
          </p:nvCxnSpPr>
          <p:spPr>
            <a:xfrm flipH="1">
              <a:off x="4176305" y="2958160"/>
              <a:ext cx="1020502" cy="1732924"/>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52CE9AE-496D-FE4F-C1C7-93A9C16E1344}"/>
                </a:ext>
              </a:extLst>
            </p:cNvPr>
            <p:cNvCxnSpPr>
              <a:cxnSpLocks/>
            </p:cNvCxnSpPr>
            <p:nvPr/>
          </p:nvCxnSpPr>
          <p:spPr>
            <a:xfrm>
              <a:off x="7678887" y="2981583"/>
              <a:ext cx="2539009" cy="357382"/>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AD5D008-0A48-746F-D524-2635B7D7070F}"/>
                </a:ext>
              </a:extLst>
            </p:cNvPr>
            <p:cNvCxnSpPr>
              <a:cxnSpLocks/>
              <a:endCxn id="28" idx="0"/>
            </p:cNvCxnSpPr>
            <p:nvPr/>
          </p:nvCxnSpPr>
          <p:spPr>
            <a:xfrm>
              <a:off x="7734908" y="3328649"/>
              <a:ext cx="2292569" cy="1397873"/>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25" name="Picture 24" descr="A picture containing sky, green, aircraft, colorful&#10;&#10;Description automatically generated">
              <a:extLst>
                <a:ext uri="{FF2B5EF4-FFF2-40B4-BE49-F238E27FC236}">
                  <a16:creationId xmlns:a16="http://schemas.microsoft.com/office/drawing/2014/main" id="{26F2E675-B845-2DC7-9EBB-C9FC3FDA9FAC}"/>
                </a:ext>
              </a:extLst>
            </p:cNvPr>
            <p:cNvPicPr>
              <a:picLocks noChangeAspect="1"/>
            </p:cNvPicPr>
            <p:nvPr/>
          </p:nvPicPr>
          <p:blipFill>
            <a:blip r:embed="rId2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flipH="1">
              <a:off x="4863038" y="4772502"/>
              <a:ext cx="2122846" cy="1592982"/>
            </a:xfrm>
            <a:prstGeom prst="rect">
              <a:avLst/>
            </a:prstGeom>
          </p:spPr>
        </p:pic>
        <p:sp>
          <p:nvSpPr>
            <p:cNvPr id="26" name="Rectangle 25">
              <a:extLst>
                <a:ext uri="{FF2B5EF4-FFF2-40B4-BE49-F238E27FC236}">
                  <a16:creationId xmlns:a16="http://schemas.microsoft.com/office/drawing/2014/main" id="{E7453D9F-BF54-8D41-F13B-35B22EA0B757}"/>
                </a:ext>
              </a:extLst>
            </p:cNvPr>
            <p:cNvSpPr/>
            <p:nvPr>
              <p:custDataLst>
                <p:tags r:id="rId4"/>
              </p:custDataLst>
            </p:nvPr>
          </p:nvSpPr>
          <p:spPr>
            <a:xfrm>
              <a:off x="3886588" y="5384711"/>
              <a:ext cx="1754033" cy="914400"/>
            </a:xfrm>
            <a:prstGeom prst="rect">
              <a:avLst/>
            </a:prstGeom>
            <a:effectLst/>
          </p:spPr>
          <p:txBody>
            <a:bodyPr wrap="square" lIns="0" anchor="ctr">
              <a:noAutofit/>
            </a:bodyPr>
            <a:lstStyle/>
            <a:p>
              <a:pPr marR="0" lvl="0" algn="l" defTabSz="685800" rtl="0" eaLnBrk="1" fontAlgn="auto" latinLnBrk="0" hangingPunct="1">
                <a:lnSpc>
                  <a:spcPct val="100000"/>
                </a:lnSpc>
                <a:spcBef>
                  <a:spcPts val="720"/>
                </a:spcBef>
                <a:spcAft>
                  <a:spcPts val="0"/>
                </a:spcAft>
                <a:buClrTx/>
                <a:buSzTx/>
                <a:tabLst/>
                <a:defRPr>
                  <a:effectLst/>
                </a:defRPr>
              </a:pPr>
              <a:r>
                <a:rPr kumimoji="0" lang="en-US" b="0"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manage </a:t>
              </a:r>
              <a:br>
                <a:rPr kumimoji="0" lang="en-US" b="0"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br>
              <a:r>
                <a:rPr kumimoji="0" lang="en-US" b="1" i="0" u="none" strike="noStrike" kern="1200" cap="none" spc="0" normalizeH="0" baseline="0" noProof="0">
                  <a:ln>
                    <a:noFill/>
                  </a:ln>
                  <a:solidFill>
                    <a:prstClr val="black"/>
                  </a:solidFill>
                  <a:effectLst/>
                  <a:uLnTx/>
                  <a:uFillTx/>
                  <a:latin typeface="Calibri" panose="020F0502020204030204" pitchFamily="34" charset="0"/>
                  <a:ea typeface="Arial"/>
                  <a:cs typeface="Calibri" panose="020F0502020204030204" pitchFamily="34" charset="0"/>
                </a:rPr>
                <a:t>complexity</a:t>
              </a:r>
            </a:p>
          </p:txBody>
        </p:sp>
        <p:sp>
          <p:nvSpPr>
            <p:cNvPr id="7" name="Rectangle: Rounded Corners 6">
              <a:extLst>
                <a:ext uri="{FF2B5EF4-FFF2-40B4-BE49-F238E27FC236}">
                  <a16:creationId xmlns:a16="http://schemas.microsoft.com/office/drawing/2014/main" id="{54745D29-BA75-1C00-CF46-7F43DA939444}"/>
                </a:ext>
              </a:extLst>
            </p:cNvPr>
            <p:cNvSpPr/>
            <p:nvPr/>
          </p:nvSpPr>
          <p:spPr>
            <a:xfrm>
              <a:off x="4161703" y="2814103"/>
              <a:ext cx="3668559" cy="5758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a:solidFill>
                    <a:schemeClr val="tx1"/>
                  </a:solidFill>
                </a:rPr>
                <a:t>FEA-simulations enables you to</a:t>
              </a:r>
            </a:p>
          </p:txBody>
        </p:sp>
      </p:grpSp>
      <p:grpSp>
        <p:nvGrpSpPr>
          <p:cNvPr id="52" name="Group 51">
            <a:extLst>
              <a:ext uri="{FF2B5EF4-FFF2-40B4-BE49-F238E27FC236}">
                <a16:creationId xmlns:a16="http://schemas.microsoft.com/office/drawing/2014/main" id="{5A26390C-D078-01A4-B55E-4BECB82A13D1}"/>
              </a:ext>
            </a:extLst>
          </p:cNvPr>
          <p:cNvGrpSpPr/>
          <p:nvPr/>
        </p:nvGrpSpPr>
        <p:grpSpPr>
          <a:xfrm>
            <a:off x="8998862" y="1255323"/>
            <a:ext cx="2515476" cy="1163590"/>
            <a:chOff x="8590984" y="1153832"/>
            <a:chExt cx="2515476" cy="1163590"/>
          </a:xfrm>
        </p:grpSpPr>
        <p:sp>
          <p:nvSpPr>
            <p:cNvPr id="51" name="Rectangle: Rounded Corners 50">
              <a:extLst>
                <a:ext uri="{FF2B5EF4-FFF2-40B4-BE49-F238E27FC236}">
                  <a16:creationId xmlns:a16="http://schemas.microsoft.com/office/drawing/2014/main" id="{5696168D-75B2-3316-DCA8-FF7E3E2BD8C0}"/>
                </a:ext>
              </a:extLst>
            </p:cNvPr>
            <p:cNvSpPr/>
            <p:nvPr/>
          </p:nvSpPr>
          <p:spPr>
            <a:xfrm>
              <a:off x="8590984" y="1153832"/>
              <a:ext cx="2515476" cy="116359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8273FED3-096F-852F-AD0E-65778E6DBEF4}"/>
                </a:ext>
              </a:extLst>
            </p:cNvPr>
            <p:cNvSpPr txBox="1"/>
            <p:nvPr/>
          </p:nvSpPr>
          <p:spPr>
            <a:xfrm>
              <a:off x="8674475" y="1240214"/>
              <a:ext cx="1049518" cy="1015663"/>
            </a:xfrm>
            <a:prstGeom prst="rect">
              <a:avLst/>
            </a:prstGeom>
            <a:noFill/>
          </p:spPr>
          <p:txBody>
            <a:bodyPr wrap="none" rtlCol="0">
              <a:spAutoFit/>
            </a:bodyPr>
            <a:lstStyle/>
            <a:p>
              <a:r>
                <a:rPr lang="en-US" sz="2000" b="1">
                  <a:solidFill>
                    <a:schemeClr val="accent1"/>
                  </a:solidFill>
                </a:rPr>
                <a:t>F</a:t>
              </a:r>
              <a:r>
                <a:rPr lang="en-US" sz="2000">
                  <a:solidFill>
                    <a:schemeClr val="bg1"/>
                  </a:solidFill>
                </a:rPr>
                <a:t>inite </a:t>
              </a:r>
            </a:p>
            <a:p>
              <a:r>
                <a:rPr lang="en-US" sz="2000" b="1">
                  <a:solidFill>
                    <a:schemeClr val="accent1"/>
                  </a:solidFill>
                </a:rPr>
                <a:t>E</a:t>
              </a:r>
              <a:r>
                <a:rPr lang="en-US" sz="2000">
                  <a:solidFill>
                    <a:schemeClr val="bg1"/>
                  </a:solidFill>
                </a:rPr>
                <a:t>lement</a:t>
              </a:r>
            </a:p>
            <a:p>
              <a:r>
                <a:rPr lang="en-US" sz="2000" b="1">
                  <a:solidFill>
                    <a:schemeClr val="accent1"/>
                  </a:solidFill>
                </a:rPr>
                <a:t>A</a:t>
              </a:r>
              <a:r>
                <a:rPr lang="en-US" sz="2000">
                  <a:solidFill>
                    <a:schemeClr val="bg1"/>
                  </a:solidFill>
                </a:rPr>
                <a:t>nalysis</a:t>
              </a:r>
            </a:p>
          </p:txBody>
        </p:sp>
        <p:sp>
          <p:nvSpPr>
            <p:cNvPr id="46" name="TextBox 45">
              <a:extLst>
                <a:ext uri="{FF2B5EF4-FFF2-40B4-BE49-F238E27FC236}">
                  <a16:creationId xmlns:a16="http://schemas.microsoft.com/office/drawing/2014/main" id="{5E4DCA8D-213D-F4E7-FBC2-934E9156D03C}"/>
                </a:ext>
              </a:extLst>
            </p:cNvPr>
            <p:cNvSpPr txBox="1"/>
            <p:nvPr/>
          </p:nvSpPr>
          <p:spPr>
            <a:xfrm>
              <a:off x="9988677" y="1240214"/>
              <a:ext cx="1049518" cy="1015663"/>
            </a:xfrm>
            <a:prstGeom prst="rect">
              <a:avLst/>
            </a:prstGeom>
            <a:noFill/>
          </p:spPr>
          <p:txBody>
            <a:bodyPr wrap="none" rtlCol="0">
              <a:spAutoFit/>
            </a:bodyPr>
            <a:lstStyle/>
            <a:p>
              <a:r>
                <a:rPr lang="en-US" sz="2000" b="1">
                  <a:solidFill>
                    <a:schemeClr val="accent1"/>
                  </a:solidFill>
                </a:rPr>
                <a:t>F</a:t>
              </a:r>
              <a:r>
                <a:rPr lang="en-US" sz="2000">
                  <a:solidFill>
                    <a:schemeClr val="bg1"/>
                  </a:solidFill>
                </a:rPr>
                <a:t>inite </a:t>
              </a:r>
            </a:p>
            <a:p>
              <a:r>
                <a:rPr lang="en-US" sz="2000" b="1">
                  <a:solidFill>
                    <a:schemeClr val="accent1"/>
                  </a:solidFill>
                </a:rPr>
                <a:t>E</a:t>
              </a:r>
              <a:r>
                <a:rPr lang="en-US" sz="2000">
                  <a:solidFill>
                    <a:schemeClr val="bg1"/>
                  </a:solidFill>
                </a:rPr>
                <a:t>lement</a:t>
              </a:r>
            </a:p>
            <a:p>
              <a:r>
                <a:rPr lang="en-US" sz="2000" b="1">
                  <a:solidFill>
                    <a:schemeClr val="accent1"/>
                  </a:solidFill>
                </a:rPr>
                <a:t>M</a:t>
              </a:r>
              <a:r>
                <a:rPr lang="en-US" sz="2000">
                  <a:solidFill>
                    <a:schemeClr val="bg1"/>
                  </a:solidFill>
                </a:rPr>
                <a:t>ethod</a:t>
              </a:r>
            </a:p>
          </p:txBody>
        </p:sp>
        <p:cxnSp>
          <p:nvCxnSpPr>
            <p:cNvPr id="48" name="Straight Connector 47">
              <a:extLst>
                <a:ext uri="{FF2B5EF4-FFF2-40B4-BE49-F238E27FC236}">
                  <a16:creationId xmlns:a16="http://schemas.microsoft.com/office/drawing/2014/main" id="{B3A154D0-2B3B-600E-19C1-3E20876D578D}"/>
                </a:ext>
              </a:extLst>
            </p:cNvPr>
            <p:cNvCxnSpPr>
              <a:cxnSpLocks/>
            </p:cNvCxnSpPr>
            <p:nvPr/>
          </p:nvCxnSpPr>
          <p:spPr>
            <a:xfrm>
              <a:off x="9856335" y="1257970"/>
              <a:ext cx="0" cy="93985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8" name="Arrow: Down 57">
            <a:extLst>
              <a:ext uri="{FF2B5EF4-FFF2-40B4-BE49-F238E27FC236}">
                <a16:creationId xmlns:a16="http://schemas.microsoft.com/office/drawing/2014/main" id="{2E4747A8-8D7C-36E1-9042-5557E036F1D5}"/>
              </a:ext>
            </a:extLst>
          </p:cNvPr>
          <p:cNvSpPr/>
          <p:nvPr/>
        </p:nvSpPr>
        <p:spPr>
          <a:xfrm>
            <a:off x="5853684" y="3248987"/>
            <a:ext cx="484632" cy="329328"/>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41322E0D-542C-3FE1-89E5-03FD9C7B5076}"/>
              </a:ext>
            </a:extLst>
          </p:cNvPr>
          <p:cNvSpPr txBox="1"/>
          <p:nvPr/>
        </p:nvSpPr>
        <p:spPr>
          <a:xfrm>
            <a:off x="10396555" y="2407429"/>
            <a:ext cx="1017885" cy="523220"/>
          </a:xfrm>
          <a:prstGeom prst="rect">
            <a:avLst/>
          </a:prstGeom>
          <a:noFill/>
        </p:spPr>
        <p:txBody>
          <a:bodyPr wrap="square" rtlCol="0">
            <a:spAutoFit/>
          </a:bodyPr>
          <a:lstStyle/>
          <a:p>
            <a:pPr algn="ctr"/>
            <a:r>
              <a:rPr lang="en-US" sz="1400" b="1" i="1"/>
              <a:t>Numerical technique</a:t>
            </a:r>
          </a:p>
        </p:txBody>
      </p:sp>
      <p:sp>
        <p:nvSpPr>
          <p:cNvPr id="32" name="TextBox 31">
            <a:extLst>
              <a:ext uri="{FF2B5EF4-FFF2-40B4-BE49-F238E27FC236}">
                <a16:creationId xmlns:a16="http://schemas.microsoft.com/office/drawing/2014/main" id="{AE4E8387-2EA0-559F-7C5A-20B89E776E10}"/>
              </a:ext>
            </a:extLst>
          </p:cNvPr>
          <p:cNvSpPr txBox="1"/>
          <p:nvPr/>
        </p:nvSpPr>
        <p:spPr>
          <a:xfrm>
            <a:off x="9098169" y="2414424"/>
            <a:ext cx="1017885" cy="523220"/>
          </a:xfrm>
          <a:prstGeom prst="rect">
            <a:avLst/>
          </a:prstGeom>
          <a:noFill/>
        </p:spPr>
        <p:txBody>
          <a:bodyPr wrap="square" rtlCol="0">
            <a:spAutoFit/>
          </a:bodyPr>
          <a:lstStyle/>
          <a:p>
            <a:pPr algn="ctr"/>
            <a:r>
              <a:rPr lang="en-US" sz="1400" b="1" i="1"/>
              <a:t>Type of analysis</a:t>
            </a:r>
          </a:p>
        </p:txBody>
      </p:sp>
    </p:spTree>
    <p:extLst>
      <p:ext uri="{BB962C8B-B14F-4D97-AF65-F5344CB8AC3E}">
        <p14:creationId xmlns:p14="http://schemas.microsoft.com/office/powerpoint/2010/main" val="4115895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71EF1E0-4849-48AB-9147-BBB39306E7F6}"/>
              </a:ext>
            </a:extLst>
          </p:cNvPr>
          <p:cNvSpPr>
            <a:spLocks noGrp="1"/>
          </p:cNvSpPr>
          <p:nvPr>
            <p:ph type="sldNum" sz="quarter" idx="11"/>
          </p:nvPr>
        </p:nvSpPr>
        <p:spPr/>
        <p:txBody>
          <a:bodyPr/>
          <a:lstStyle/>
          <a:p>
            <a:fld id="{F0D23093-2AB0-F74C-B865-1A12A15B650E}" type="slidenum">
              <a:rPr lang="en-US" smtClean="0"/>
              <a:pPr/>
              <a:t>7</a:t>
            </a:fld>
            <a:endParaRPr lang="en-US"/>
          </a:p>
        </p:txBody>
      </p:sp>
      <p:sp>
        <p:nvSpPr>
          <p:cNvPr id="3" name="Title 2">
            <a:extLst>
              <a:ext uri="{FF2B5EF4-FFF2-40B4-BE49-F238E27FC236}">
                <a16:creationId xmlns:a16="http://schemas.microsoft.com/office/drawing/2014/main" id="{CFF92850-E919-44A6-9C98-C7653CD4EA23}"/>
              </a:ext>
            </a:extLst>
          </p:cNvPr>
          <p:cNvSpPr>
            <a:spLocks noGrp="1"/>
          </p:cNvSpPr>
          <p:nvPr>
            <p:ph type="title"/>
          </p:nvPr>
        </p:nvSpPr>
        <p:spPr/>
        <p:txBody>
          <a:bodyPr/>
          <a:lstStyle/>
          <a:p>
            <a:r>
              <a:rPr lang="en-GB">
                <a:latin typeface="+mn-lt"/>
              </a:rPr>
              <a:t>Numerical Analysis </a:t>
            </a:r>
            <a:r>
              <a:rPr lang="en-US"/>
              <a:t>– </a:t>
            </a:r>
            <a:r>
              <a:rPr lang="en-GB"/>
              <a:t>Finite Element Analysis (FEA) and Method (FEM)</a:t>
            </a:r>
            <a:endParaRPr lang="en-US"/>
          </a:p>
        </p:txBody>
      </p:sp>
      <p:sp>
        <p:nvSpPr>
          <p:cNvPr id="4" name="Text Placeholder 3">
            <a:extLst>
              <a:ext uri="{FF2B5EF4-FFF2-40B4-BE49-F238E27FC236}">
                <a16:creationId xmlns:a16="http://schemas.microsoft.com/office/drawing/2014/main" id="{BDA8256F-4FEF-4130-9AAA-4A3824329FE6}"/>
              </a:ext>
            </a:extLst>
          </p:cNvPr>
          <p:cNvSpPr>
            <a:spLocks noGrp="1"/>
          </p:cNvSpPr>
          <p:nvPr>
            <p:ph type="body" sz="quarter" idx="13"/>
          </p:nvPr>
        </p:nvSpPr>
        <p:spPr>
          <a:xfrm>
            <a:off x="616776" y="1339024"/>
            <a:ext cx="6778654" cy="4644590"/>
          </a:xfrm>
        </p:spPr>
        <p:txBody>
          <a:bodyPr>
            <a:normAutofit/>
          </a:bodyPr>
          <a:lstStyle/>
          <a:p>
            <a:r>
              <a:rPr lang="en-GB" sz="1800"/>
              <a:t>FEM is a </a:t>
            </a:r>
            <a:r>
              <a:rPr lang="en-GB" sz="1800" b="1"/>
              <a:t>numerical method </a:t>
            </a:r>
            <a:r>
              <a:rPr lang="en-GB" sz="1800"/>
              <a:t>that exploits computational power to calculate solutions for a range of different engineering problems, offering </a:t>
            </a:r>
            <a:r>
              <a:rPr lang="en-GB" sz="1800" b="1"/>
              <a:t>good approximate solution </a:t>
            </a:r>
            <a:r>
              <a:rPr lang="en-GB" sz="1800"/>
              <a:t>to complex problems in the field of e.g. </a:t>
            </a:r>
            <a:r>
              <a:rPr lang="en-GB" sz="1800" b="1"/>
              <a:t>solid mechanics </a:t>
            </a:r>
            <a:r>
              <a:rPr lang="en-GB" sz="1800"/>
              <a:t>(e.g., statics and dynamics).</a:t>
            </a:r>
          </a:p>
          <a:p>
            <a:endParaRPr lang="en-GB" sz="1800"/>
          </a:p>
          <a:p>
            <a:r>
              <a:rPr lang="en-GB" sz="1800"/>
              <a:t>At the core of FEM lies the </a:t>
            </a:r>
            <a:r>
              <a:rPr lang="en-GB" sz="1800" b="1"/>
              <a:t>discretization</a:t>
            </a:r>
            <a:r>
              <a:rPr lang="en-GB" sz="1800"/>
              <a:t>, which means a model is divided into a </a:t>
            </a:r>
            <a:r>
              <a:rPr lang="en-GB" sz="1800" b="1"/>
              <a:t>finite</a:t>
            </a:r>
            <a:r>
              <a:rPr lang="en-GB" sz="1800"/>
              <a:t> number of smaller </a:t>
            </a:r>
            <a:r>
              <a:rPr lang="en-GB" sz="1800" b="1"/>
              <a:t>bodies or elements </a:t>
            </a:r>
            <a:r>
              <a:rPr lang="en-GB" sz="1800"/>
              <a:t>that are connected at common points, the so-called</a:t>
            </a:r>
            <a:r>
              <a:rPr lang="en-GB" sz="1800" b="1"/>
              <a:t> nodes</a:t>
            </a:r>
            <a:r>
              <a:rPr lang="en-GB" sz="1800"/>
              <a:t>.</a:t>
            </a:r>
          </a:p>
          <a:p>
            <a:endParaRPr lang="en-GB" sz="1800"/>
          </a:p>
          <a:p>
            <a:r>
              <a:rPr lang="en-GB" sz="1800"/>
              <a:t>Each node has a limited number of </a:t>
            </a:r>
            <a:r>
              <a:rPr lang="en-GB" sz="1800" b="1"/>
              <a:t>degrees of freedom </a:t>
            </a:r>
            <a:r>
              <a:rPr lang="en-GB" sz="1800"/>
              <a:t>(</a:t>
            </a:r>
            <a:r>
              <a:rPr lang="en-GB" sz="1800" err="1"/>
              <a:t>DoFs</a:t>
            </a:r>
            <a:r>
              <a:rPr lang="en-GB" sz="1800"/>
              <a:t>), so e.g. a continuum solid becomes discretized into a finite number of </a:t>
            </a:r>
            <a:r>
              <a:rPr lang="en-GB" sz="1800" err="1"/>
              <a:t>DoFs</a:t>
            </a:r>
            <a:r>
              <a:rPr lang="en-GB" sz="1800"/>
              <a:t>, based on the number and type of elements.</a:t>
            </a:r>
          </a:p>
          <a:p>
            <a:endParaRPr lang="en-GB" sz="1800"/>
          </a:p>
          <a:p>
            <a:r>
              <a:rPr lang="en-GB" sz="1800"/>
              <a:t>For each of those elements a set of </a:t>
            </a:r>
            <a:r>
              <a:rPr lang="en-GB" sz="1800" b="1"/>
              <a:t>algebraic equations </a:t>
            </a:r>
            <a:r>
              <a:rPr lang="en-GB" sz="1800"/>
              <a:t>are solved in an </a:t>
            </a:r>
            <a:r>
              <a:rPr lang="en-GB" sz="1800" b="1"/>
              <a:t>iterative fashion</a:t>
            </a:r>
            <a:r>
              <a:rPr lang="en-GB" sz="1800"/>
              <a:t>.</a:t>
            </a:r>
          </a:p>
        </p:txBody>
      </p:sp>
      <p:pic>
        <p:nvPicPr>
          <p:cNvPr id="8" name="Picture 7">
            <a:extLst>
              <a:ext uri="{FF2B5EF4-FFF2-40B4-BE49-F238E27FC236}">
                <a16:creationId xmlns:a16="http://schemas.microsoft.com/office/drawing/2014/main" id="{765EC917-EEFF-477B-A4F3-62EC2B757F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58" b="91024" l="987" r="95970">
                        <a14:foregroundMark x1="4770" y1="75736" x2="6414" y2="47265"/>
                        <a14:foregroundMark x1="1151" y1="83731" x2="1563" y2="80224"/>
                        <a14:foregroundMark x1="5839" y1="89762" x2="11842" y2="91164"/>
                        <a14:foregroundMark x1="90954" y1="20757" x2="95148" y2="17532"/>
                        <a14:foregroundMark x1="95148" y1="17532" x2="95970" y2="16129"/>
                      </a14:backgroundRemoval>
                    </a14:imgEffect>
                  </a14:imgLayer>
                </a14:imgProps>
              </a:ext>
            </a:extLst>
          </a:blip>
          <a:stretch>
            <a:fillRect/>
          </a:stretch>
        </p:blipFill>
        <p:spPr>
          <a:xfrm>
            <a:off x="7395430" y="2815238"/>
            <a:ext cx="4259546" cy="2497579"/>
          </a:xfrm>
          <a:prstGeom prst="rect">
            <a:avLst/>
          </a:prstGeom>
        </p:spPr>
      </p:pic>
      <p:pic>
        <p:nvPicPr>
          <p:cNvPr id="10" name="Picture 9">
            <a:extLst>
              <a:ext uri="{FF2B5EF4-FFF2-40B4-BE49-F238E27FC236}">
                <a16:creationId xmlns:a16="http://schemas.microsoft.com/office/drawing/2014/main" id="{165D988F-327B-4067-B03E-A2BB11ABA34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7404588" y="605702"/>
            <a:ext cx="4379365" cy="2449634"/>
          </a:xfrm>
          <a:prstGeom prst="rect">
            <a:avLst/>
          </a:prstGeom>
        </p:spPr>
      </p:pic>
      <p:sp>
        <p:nvSpPr>
          <p:cNvPr id="11" name="Arrow: Right 10">
            <a:extLst>
              <a:ext uri="{FF2B5EF4-FFF2-40B4-BE49-F238E27FC236}">
                <a16:creationId xmlns:a16="http://schemas.microsoft.com/office/drawing/2014/main" id="{B5729382-6696-4A8D-9487-3D16E15772DB}"/>
              </a:ext>
            </a:extLst>
          </p:cNvPr>
          <p:cNvSpPr/>
          <p:nvPr/>
        </p:nvSpPr>
        <p:spPr>
          <a:xfrm rot="5400000">
            <a:off x="9503980" y="2527477"/>
            <a:ext cx="416459"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1AD1D1B1-0F72-4239-8216-F7ED0FC94C87}"/>
              </a:ext>
            </a:extLst>
          </p:cNvPr>
          <p:cNvCxnSpPr/>
          <p:nvPr/>
        </p:nvCxnSpPr>
        <p:spPr>
          <a:xfrm flipV="1">
            <a:off x="9651080" y="4701931"/>
            <a:ext cx="606583" cy="1013988"/>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DB460E0-979D-40BD-AC6B-4077223C1BD6}"/>
              </a:ext>
            </a:extLst>
          </p:cNvPr>
          <p:cNvCxnSpPr>
            <a:cxnSpLocks/>
          </p:cNvCxnSpPr>
          <p:nvPr/>
        </p:nvCxnSpPr>
        <p:spPr>
          <a:xfrm flipH="1" flipV="1">
            <a:off x="10257663" y="4701931"/>
            <a:ext cx="633742" cy="1013988"/>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DCC3E24-4159-4D98-BDE5-681DF939F34D}"/>
              </a:ext>
            </a:extLst>
          </p:cNvPr>
          <p:cNvCxnSpPr>
            <a:cxnSpLocks/>
          </p:cNvCxnSpPr>
          <p:nvPr/>
        </p:nvCxnSpPr>
        <p:spPr>
          <a:xfrm flipH="1">
            <a:off x="9637501" y="5715919"/>
            <a:ext cx="1253904" cy="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E34F7D7-E6D4-4703-855F-E2D27C3C10E5}"/>
              </a:ext>
            </a:extLst>
          </p:cNvPr>
          <p:cNvCxnSpPr>
            <a:cxnSpLocks/>
          </p:cNvCxnSpPr>
          <p:nvPr/>
        </p:nvCxnSpPr>
        <p:spPr>
          <a:xfrm flipH="1" flipV="1">
            <a:off x="10264453" y="4701931"/>
            <a:ext cx="62242" cy="804594"/>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FC6F14-5665-498B-9775-A2CB86057F7D}"/>
              </a:ext>
            </a:extLst>
          </p:cNvPr>
          <p:cNvCxnSpPr>
            <a:cxnSpLocks/>
          </p:cNvCxnSpPr>
          <p:nvPr/>
        </p:nvCxnSpPr>
        <p:spPr>
          <a:xfrm flipH="1" flipV="1">
            <a:off x="10330090" y="5502344"/>
            <a:ext cx="568105" cy="213575"/>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A25EE27-9918-496C-8328-57DB4799E9A7}"/>
              </a:ext>
            </a:extLst>
          </p:cNvPr>
          <p:cNvCxnSpPr>
            <a:cxnSpLocks/>
          </p:cNvCxnSpPr>
          <p:nvPr/>
        </p:nvCxnSpPr>
        <p:spPr>
          <a:xfrm flipH="1">
            <a:off x="9651080" y="5502343"/>
            <a:ext cx="675615" cy="213575"/>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28111F11-BC9E-4838-9165-9F8981B62350}"/>
              </a:ext>
            </a:extLst>
          </p:cNvPr>
          <p:cNvCxnSpPr>
            <a:cxnSpLocks/>
          </p:cNvCxnSpPr>
          <p:nvPr/>
        </p:nvCxnSpPr>
        <p:spPr>
          <a:xfrm>
            <a:off x="8608853" y="3666309"/>
            <a:ext cx="1035437" cy="146254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2852FE83-9504-4026-B1F4-85FE1DF3E83F}"/>
              </a:ext>
            </a:extLst>
          </p:cNvPr>
          <p:cNvSpPr txBox="1"/>
          <p:nvPr/>
        </p:nvSpPr>
        <p:spPr>
          <a:xfrm>
            <a:off x="9321502" y="5806811"/>
            <a:ext cx="1885901" cy="276999"/>
          </a:xfrm>
          <a:prstGeom prst="rect">
            <a:avLst/>
          </a:prstGeom>
          <a:noFill/>
        </p:spPr>
        <p:txBody>
          <a:bodyPr wrap="none" rtlCol="0">
            <a:spAutoFit/>
          </a:bodyPr>
          <a:lstStyle/>
          <a:p>
            <a:r>
              <a:rPr lang="en-US" sz="1200" b="1" i="1"/>
              <a:t>Element type: Tetrahedron</a:t>
            </a:r>
          </a:p>
        </p:txBody>
      </p:sp>
      <p:sp>
        <p:nvSpPr>
          <p:cNvPr id="39" name="Oval 38">
            <a:extLst>
              <a:ext uri="{FF2B5EF4-FFF2-40B4-BE49-F238E27FC236}">
                <a16:creationId xmlns:a16="http://schemas.microsoft.com/office/drawing/2014/main" id="{F34382A0-3144-4536-BBAB-8237A37DCDBD}"/>
              </a:ext>
            </a:extLst>
          </p:cNvPr>
          <p:cNvSpPr>
            <a:spLocks noChangeAspect="1"/>
          </p:cNvSpPr>
          <p:nvPr/>
        </p:nvSpPr>
        <p:spPr>
          <a:xfrm>
            <a:off x="9590291" y="5661919"/>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E0C63203-644B-42D5-9166-EC4D394251EF}"/>
              </a:ext>
            </a:extLst>
          </p:cNvPr>
          <p:cNvSpPr>
            <a:spLocks noChangeAspect="1"/>
          </p:cNvSpPr>
          <p:nvPr/>
        </p:nvSpPr>
        <p:spPr>
          <a:xfrm>
            <a:off x="10203663" y="4661081"/>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84104673-5DEC-439B-9FC7-5FD20AF0B44B}"/>
              </a:ext>
            </a:extLst>
          </p:cNvPr>
          <p:cNvSpPr>
            <a:spLocks noChangeAspect="1"/>
          </p:cNvSpPr>
          <p:nvPr/>
        </p:nvSpPr>
        <p:spPr>
          <a:xfrm>
            <a:off x="10817921" y="5648769"/>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38E6E3F7-0EF2-4765-936D-C98A24F5F913}"/>
              </a:ext>
            </a:extLst>
          </p:cNvPr>
          <p:cNvSpPr>
            <a:spLocks noChangeAspect="1"/>
          </p:cNvSpPr>
          <p:nvPr/>
        </p:nvSpPr>
        <p:spPr>
          <a:xfrm>
            <a:off x="10245145" y="5432527"/>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8" name="Straight Arrow Connector 77">
            <a:extLst>
              <a:ext uri="{FF2B5EF4-FFF2-40B4-BE49-F238E27FC236}">
                <a16:creationId xmlns:a16="http://schemas.microsoft.com/office/drawing/2014/main" id="{2B4216CB-B787-4C54-A52A-19DC5AD80D32}"/>
              </a:ext>
            </a:extLst>
          </p:cNvPr>
          <p:cNvCxnSpPr>
            <a:cxnSpLocks/>
            <a:stCxn id="82" idx="1"/>
            <a:endCxn id="40" idx="6"/>
          </p:cNvCxnSpPr>
          <p:nvPr/>
        </p:nvCxnSpPr>
        <p:spPr>
          <a:xfrm flipH="1">
            <a:off x="10311663" y="4430249"/>
            <a:ext cx="498583" cy="2848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66D711F0-C014-4C41-82D4-92E5BB23CEF7}"/>
              </a:ext>
            </a:extLst>
          </p:cNvPr>
          <p:cNvSpPr txBox="1"/>
          <p:nvPr/>
        </p:nvSpPr>
        <p:spPr>
          <a:xfrm>
            <a:off x="10810246" y="4291749"/>
            <a:ext cx="511679" cy="276999"/>
          </a:xfrm>
          <a:prstGeom prst="rect">
            <a:avLst/>
          </a:prstGeom>
          <a:noFill/>
        </p:spPr>
        <p:txBody>
          <a:bodyPr wrap="none" rtlCol="0">
            <a:spAutoFit/>
          </a:bodyPr>
          <a:lstStyle/>
          <a:p>
            <a:r>
              <a:rPr lang="en-US" sz="1200" b="1" i="1"/>
              <a:t>node</a:t>
            </a:r>
          </a:p>
        </p:txBody>
      </p:sp>
    </p:spTree>
    <p:extLst>
      <p:ext uri="{BB962C8B-B14F-4D97-AF65-F5344CB8AC3E}">
        <p14:creationId xmlns:p14="http://schemas.microsoft.com/office/powerpoint/2010/main" val="3474018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Straight Connector 48">
            <a:extLst>
              <a:ext uri="{FF2B5EF4-FFF2-40B4-BE49-F238E27FC236}">
                <a16:creationId xmlns:a16="http://schemas.microsoft.com/office/drawing/2014/main" id="{F8C8B9C0-E296-1CD9-3EEF-140F7BBCFDBA}"/>
              </a:ext>
            </a:extLst>
          </p:cNvPr>
          <p:cNvCxnSpPr>
            <a:cxnSpLocks/>
            <a:stCxn id="6" idx="4"/>
          </p:cNvCxnSpPr>
          <p:nvPr/>
        </p:nvCxnSpPr>
        <p:spPr>
          <a:xfrm>
            <a:off x="1830931" y="1613296"/>
            <a:ext cx="0" cy="427886"/>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Rectangle: Rounded Corners 25">
                <a:extLst>
                  <a:ext uri="{FF2B5EF4-FFF2-40B4-BE49-F238E27FC236}">
                    <a16:creationId xmlns:a16="http://schemas.microsoft.com/office/drawing/2014/main" id="{51830B25-1D35-386D-27D7-629072B9C2AC}"/>
                  </a:ext>
                </a:extLst>
              </p:cNvPr>
              <p:cNvSpPr/>
              <p:nvPr/>
            </p:nvSpPr>
            <p:spPr>
              <a:xfrm>
                <a:off x="3418317" y="2377031"/>
                <a:ext cx="5355508" cy="3848277"/>
              </a:xfrm>
              <a:prstGeom prst="round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f>
                        <m:fPr>
                          <m:ctrlPr>
                            <a:rPr lang="en-US" sz="1800" i="1" smtClean="0">
                              <a:effectLst/>
                              <a:latin typeface="Cambria Math" panose="02040503050406030204" pitchFamily="18" charset="0"/>
                            </a:rPr>
                          </m:ctrlPr>
                        </m:fPr>
                        <m:num>
                          <m:sSup>
                            <m:sSupPr>
                              <m:ctrlPr>
                                <a:rPr lang="en-US" sz="1800" i="1">
                                  <a:effectLst/>
                                  <a:latin typeface="Cambria Math" panose="02040503050406030204" pitchFamily="18" charset="0"/>
                                </a:rPr>
                              </m:ctrlPr>
                            </m:sSupPr>
                            <m:e>
                              <m:r>
                                <m:rPr>
                                  <m:sty m:val="p"/>
                                </m:rPr>
                                <a:rPr lang="en-US" sz="1800">
                                  <a:effectLst/>
                                  <a:latin typeface="Cambria Math" panose="02040503050406030204" pitchFamily="18" charset="0"/>
                                  <a:ea typeface="Montserrat Light" panose="00000400000000000000" pitchFamily="2" charset="0"/>
                                  <a:cs typeface="Montserrat Light" panose="00000400000000000000" pitchFamily="2" charset="0"/>
                                </a:rPr>
                                <m:t>d</m:t>
                              </m:r>
                            </m:e>
                            <m:sup>
                              <m:r>
                                <a:rPr lang="en-US" sz="1800" i="1">
                                  <a:effectLst/>
                                  <a:latin typeface="Cambria Math" panose="02040503050406030204" pitchFamily="18" charset="0"/>
                                  <a:ea typeface="Montserrat Light" panose="00000400000000000000" pitchFamily="2" charset="0"/>
                                  <a:cs typeface="Montserrat Light" panose="00000400000000000000" pitchFamily="2" charset="0"/>
                                </a:rPr>
                                <m:t>2</m:t>
                              </m:r>
                            </m:sup>
                          </m:sSup>
                        </m:num>
                        <m:den>
                          <m:r>
                            <m:rPr>
                              <m:sty m:val="p"/>
                            </m:rPr>
                            <a:rPr lang="en-US" sz="1800">
                              <a:effectLst/>
                              <a:latin typeface="Cambria Math" panose="02040503050406030204" pitchFamily="18" charset="0"/>
                              <a:ea typeface="Montserrat Light" panose="00000400000000000000" pitchFamily="2" charset="0"/>
                              <a:cs typeface="Montserrat Light" panose="00000400000000000000" pitchFamily="2" charset="0"/>
                            </a:rPr>
                            <m:t>d</m:t>
                          </m:r>
                          <m:sSup>
                            <m:sSupPr>
                              <m:ctrlPr>
                                <a:rPr lang="en-US" sz="1800" i="1">
                                  <a:effectLst/>
                                  <a:latin typeface="Cambria Math" panose="02040503050406030204" pitchFamily="18" charset="0"/>
                                </a:rPr>
                              </m:ctrlPr>
                            </m:sSupPr>
                            <m:e>
                              <m:r>
                                <a:rPr lang="en-US" sz="1800" i="1">
                                  <a:effectLst/>
                                  <a:latin typeface="Cambria Math" panose="02040503050406030204" pitchFamily="18" charset="0"/>
                                  <a:ea typeface="Montserrat Light" panose="00000400000000000000" pitchFamily="2" charset="0"/>
                                  <a:cs typeface="Montserrat Light" panose="00000400000000000000" pitchFamily="2" charset="0"/>
                                </a:rPr>
                                <m:t>𝑥</m:t>
                              </m:r>
                            </m:e>
                            <m:sup>
                              <m:r>
                                <a:rPr lang="en-US" sz="1800" i="1">
                                  <a:effectLst/>
                                  <a:latin typeface="Cambria Math" panose="02040503050406030204" pitchFamily="18" charset="0"/>
                                  <a:ea typeface="Montserrat Light" panose="00000400000000000000" pitchFamily="2" charset="0"/>
                                  <a:cs typeface="Montserrat Light" panose="00000400000000000000" pitchFamily="2" charset="0"/>
                                </a:rPr>
                                <m:t>2</m:t>
                              </m:r>
                            </m:sup>
                          </m:sSup>
                        </m:den>
                      </m:f>
                      <m:d>
                        <m:dPr>
                          <m:ctrlPr>
                            <a:rPr lang="en-US" sz="1800" i="1">
                              <a:effectLst/>
                              <a:latin typeface="Cambria Math" panose="02040503050406030204" pitchFamily="18" charset="0"/>
                            </a:rPr>
                          </m:ctrlPr>
                        </m:dPr>
                        <m:e>
                          <m:r>
                            <a:rPr lang="en-US" sz="1800" i="1">
                              <a:effectLst/>
                              <a:latin typeface="Cambria Math" panose="02040503050406030204" pitchFamily="18" charset="0"/>
                              <a:ea typeface="Montserrat Light" panose="00000400000000000000" pitchFamily="2" charset="0"/>
                              <a:cs typeface="Montserrat Light" panose="00000400000000000000" pitchFamily="2" charset="0"/>
                            </a:rPr>
                            <m:t>𝐸𝐼</m:t>
                          </m:r>
                          <m:f>
                            <m:fPr>
                              <m:ctrlPr>
                                <a:rPr lang="en-US" sz="1800" i="1">
                                  <a:effectLst/>
                                  <a:latin typeface="Cambria Math" panose="02040503050406030204" pitchFamily="18" charset="0"/>
                                </a:rPr>
                              </m:ctrlPr>
                            </m:fPr>
                            <m:num>
                              <m:sSup>
                                <m:sSupPr>
                                  <m:ctrlPr>
                                    <a:rPr lang="en-US" sz="1800" i="1">
                                      <a:effectLst/>
                                      <a:latin typeface="Cambria Math" panose="02040503050406030204" pitchFamily="18" charset="0"/>
                                    </a:rPr>
                                  </m:ctrlPr>
                                </m:sSupPr>
                                <m:e>
                                  <m:r>
                                    <m:rPr>
                                      <m:sty m:val="p"/>
                                    </m:rPr>
                                    <a:rPr lang="en-US" sz="1800">
                                      <a:effectLst/>
                                      <a:latin typeface="Cambria Math" panose="02040503050406030204" pitchFamily="18" charset="0"/>
                                      <a:ea typeface="Montserrat Light" panose="00000400000000000000" pitchFamily="2" charset="0"/>
                                      <a:cs typeface="Montserrat Light" panose="00000400000000000000" pitchFamily="2" charset="0"/>
                                    </a:rPr>
                                    <m:t>d</m:t>
                                  </m:r>
                                </m:e>
                                <m:sup>
                                  <m:r>
                                    <a:rPr lang="en-US" sz="1800" i="1">
                                      <a:effectLst/>
                                      <a:latin typeface="Cambria Math" panose="02040503050406030204" pitchFamily="18" charset="0"/>
                                      <a:ea typeface="Montserrat Light" panose="00000400000000000000" pitchFamily="2" charset="0"/>
                                      <a:cs typeface="Montserrat Light" panose="00000400000000000000" pitchFamily="2" charset="0"/>
                                    </a:rPr>
                                    <m:t>2</m:t>
                                  </m:r>
                                </m:sup>
                              </m:sSup>
                              <m:r>
                                <a:rPr lang="en-US" sz="1800" i="1">
                                  <a:effectLst/>
                                  <a:latin typeface="Cambria Math" panose="02040503050406030204" pitchFamily="18" charset="0"/>
                                  <a:ea typeface="Montserrat Light" panose="00000400000000000000" pitchFamily="2" charset="0"/>
                                  <a:cs typeface="Montserrat Light" panose="00000400000000000000" pitchFamily="2" charset="0"/>
                                </a:rPr>
                                <m:t>𝑤</m:t>
                              </m:r>
                            </m:num>
                            <m:den>
                              <m:r>
                                <m:rPr>
                                  <m:sty m:val="p"/>
                                </m:rPr>
                                <a:rPr lang="en-US" sz="1800">
                                  <a:effectLst/>
                                  <a:latin typeface="Cambria Math" panose="02040503050406030204" pitchFamily="18" charset="0"/>
                                  <a:ea typeface="Montserrat Light" panose="00000400000000000000" pitchFamily="2" charset="0"/>
                                  <a:cs typeface="Montserrat Light" panose="00000400000000000000" pitchFamily="2" charset="0"/>
                                </a:rPr>
                                <m:t>d</m:t>
                              </m:r>
                              <m:sSup>
                                <m:sSupPr>
                                  <m:ctrlPr>
                                    <a:rPr lang="en-US" sz="1800" i="1">
                                      <a:effectLst/>
                                      <a:latin typeface="Cambria Math" panose="02040503050406030204" pitchFamily="18" charset="0"/>
                                    </a:rPr>
                                  </m:ctrlPr>
                                </m:sSupPr>
                                <m:e>
                                  <m:r>
                                    <a:rPr lang="en-US" sz="1800" i="1">
                                      <a:effectLst/>
                                      <a:latin typeface="Cambria Math" panose="02040503050406030204" pitchFamily="18" charset="0"/>
                                      <a:ea typeface="Montserrat Light" panose="00000400000000000000" pitchFamily="2" charset="0"/>
                                      <a:cs typeface="Montserrat Light" panose="00000400000000000000" pitchFamily="2" charset="0"/>
                                    </a:rPr>
                                    <m:t>𝑥</m:t>
                                  </m:r>
                                </m:e>
                                <m:sup>
                                  <m:r>
                                    <a:rPr lang="en-US" sz="1800" i="1">
                                      <a:effectLst/>
                                      <a:latin typeface="Cambria Math" panose="02040503050406030204" pitchFamily="18" charset="0"/>
                                      <a:ea typeface="Montserrat Light" panose="00000400000000000000" pitchFamily="2" charset="0"/>
                                      <a:cs typeface="Montserrat Light" panose="00000400000000000000" pitchFamily="2" charset="0"/>
                                    </a:rPr>
                                    <m:t>2</m:t>
                                  </m:r>
                                </m:sup>
                              </m:sSup>
                            </m:den>
                          </m:f>
                        </m:e>
                      </m:d>
                      <m:r>
                        <a:rPr lang="en-US" sz="1800" i="1">
                          <a:effectLst/>
                          <a:latin typeface="Cambria Math" panose="02040503050406030204" pitchFamily="18" charset="0"/>
                          <a:ea typeface="Montserrat Light" panose="00000400000000000000" pitchFamily="2" charset="0"/>
                          <a:cs typeface="Montserrat Light" panose="00000400000000000000" pitchFamily="2" charset="0"/>
                        </a:rPr>
                        <m:t>=</m:t>
                      </m:r>
                      <m:r>
                        <a:rPr lang="en-US" sz="1800" i="1">
                          <a:effectLst/>
                          <a:latin typeface="Cambria Math" panose="02040503050406030204" pitchFamily="18" charset="0"/>
                          <a:ea typeface="Montserrat Light" panose="00000400000000000000" pitchFamily="2" charset="0"/>
                          <a:cs typeface="Montserrat Light" panose="00000400000000000000" pitchFamily="2" charset="0"/>
                        </a:rPr>
                        <m:t>𝑞</m:t>
                      </m:r>
                    </m:oMath>
                  </m:oMathPara>
                </a14:m>
                <a:endParaRPr lang="en-US">
                  <a:solidFill>
                    <a:schemeClr val="tx1"/>
                  </a:solidFill>
                </a:endParaRPr>
              </a:p>
            </p:txBody>
          </p:sp>
        </mc:Choice>
        <mc:Fallback xmlns="">
          <p:sp>
            <p:nvSpPr>
              <p:cNvPr id="26" name="Rectangle: Rounded Corners 25">
                <a:extLst>
                  <a:ext uri="{FF2B5EF4-FFF2-40B4-BE49-F238E27FC236}">
                    <a16:creationId xmlns:a16="http://schemas.microsoft.com/office/drawing/2014/main" id="{51830B25-1D35-386D-27D7-629072B9C2AC}"/>
                  </a:ext>
                </a:extLst>
              </p:cNvPr>
              <p:cNvSpPr>
                <a:spLocks noRot="1" noChangeAspect="1" noMove="1" noResize="1" noEditPoints="1" noAdjustHandles="1" noChangeArrowheads="1" noChangeShapeType="1" noTextEdit="1"/>
              </p:cNvSpPr>
              <p:nvPr/>
            </p:nvSpPr>
            <p:spPr>
              <a:xfrm>
                <a:off x="3418317" y="2377031"/>
                <a:ext cx="5355508" cy="3848277"/>
              </a:xfrm>
              <a:prstGeom prst="roundRect">
                <a:avLst/>
              </a:prstGeom>
              <a:blipFill>
                <a:blip r:embed="rId3"/>
                <a:stretch>
                  <a:fillRect/>
                </a:stretch>
              </a:blipFill>
              <a:ln w="19050">
                <a:solidFill>
                  <a:schemeClr val="tx1"/>
                </a:solidFill>
              </a:ln>
            </p:spPr>
            <p:txBody>
              <a:bodyPr/>
              <a:lstStyle/>
              <a:p>
                <a:r>
                  <a:rPr lang="en-US">
                    <a:noFill/>
                  </a:rPr>
                  <a:t> </a:t>
                </a:r>
              </a:p>
            </p:txBody>
          </p:sp>
        </mc:Fallback>
      </mc:AlternateContent>
      <p:sp>
        <p:nvSpPr>
          <p:cNvPr id="3" name="Title 2">
            <a:extLst>
              <a:ext uri="{FF2B5EF4-FFF2-40B4-BE49-F238E27FC236}">
                <a16:creationId xmlns:a16="http://schemas.microsoft.com/office/drawing/2014/main" id="{DF93700A-77B2-E395-5103-19E053E852C5}"/>
              </a:ext>
            </a:extLst>
          </p:cNvPr>
          <p:cNvSpPr>
            <a:spLocks noGrp="1"/>
          </p:cNvSpPr>
          <p:nvPr>
            <p:ph type="title"/>
          </p:nvPr>
        </p:nvSpPr>
        <p:spPr/>
        <p:txBody>
          <a:bodyPr/>
          <a:lstStyle/>
          <a:p>
            <a:r>
              <a:rPr lang="en-GB">
                <a:latin typeface="+mn-lt"/>
              </a:rPr>
              <a:t>Numerical Analysis </a:t>
            </a:r>
            <a:r>
              <a:rPr lang="en-US"/>
              <a:t>– From Physical Problem to Final Product</a:t>
            </a:r>
          </a:p>
        </p:txBody>
      </p:sp>
      <p:sp>
        <p:nvSpPr>
          <p:cNvPr id="5" name="Arrow: Right 4">
            <a:extLst>
              <a:ext uri="{FF2B5EF4-FFF2-40B4-BE49-F238E27FC236}">
                <a16:creationId xmlns:a16="http://schemas.microsoft.com/office/drawing/2014/main" id="{E7539CFC-3E3E-7C8B-A5B5-B2AEF5F5E2F3}"/>
              </a:ext>
            </a:extLst>
          </p:cNvPr>
          <p:cNvSpPr/>
          <p:nvPr/>
        </p:nvSpPr>
        <p:spPr>
          <a:xfrm>
            <a:off x="609601" y="1162228"/>
            <a:ext cx="10972798" cy="48463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 name="Parallelogram 5">
            <a:extLst>
              <a:ext uri="{FF2B5EF4-FFF2-40B4-BE49-F238E27FC236}">
                <a16:creationId xmlns:a16="http://schemas.microsoft.com/office/drawing/2014/main" id="{7F7E6261-BEA0-16A4-3CAB-EC1CD4D61428}"/>
              </a:ext>
            </a:extLst>
          </p:cNvPr>
          <p:cNvSpPr/>
          <p:nvPr/>
        </p:nvSpPr>
        <p:spPr>
          <a:xfrm>
            <a:off x="615292" y="1195791"/>
            <a:ext cx="2431277"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Physical Problem</a:t>
            </a:r>
          </a:p>
        </p:txBody>
      </p:sp>
      <p:sp>
        <p:nvSpPr>
          <p:cNvPr id="7" name="Parallelogram 6">
            <a:extLst>
              <a:ext uri="{FF2B5EF4-FFF2-40B4-BE49-F238E27FC236}">
                <a16:creationId xmlns:a16="http://schemas.microsoft.com/office/drawing/2014/main" id="{BD6ACB92-7515-CC21-44C3-92DF85E31908}"/>
              </a:ext>
            </a:extLst>
          </p:cNvPr>
          <p:cNvSpPr/>
          <p:nvPr/>
        </p:nvSpPr>
        <p:spPr>
          <a:xfrm>
            <a:off x="3418316" y="1193924"/>
            <a:ext cx="2431277" cy="417505"/>
          </a:xfrm>
          <a:prstGeom prst="parallelogram">
            <a:avLst>
              <a:gd name="adj" fmla="val 59146"/>
            </a:avLst>
          </a:prstGeom>
          <a:gradFill flip="none" rotWithShape="1">
            <a:gsLst>
              <a:gs pos="0">
                <a:schemeClr val="accent4">
                  <a:lumMod val="60000"/>
                  <a:lumOff val="40000"/>
                </a:schemeClr>
              </a:gs>
              <a:gs pos="26000">
                <a:schemeClr val="accent2"/>
              </a:gs>
              <a:gs pos="51000">
                <a:schemeClr val="accent5">
                  <a:lumMod val="40000"/>
                  <a:lumOff val="60000"/>
                </a:schemeClr>
              </a:gs>
              <a:gs pos="74000">
                <a:schemeClr val="accent5">
                  <a:lumMod val="60000"/>
                  <a:lumOff val="40000"/>
                </a:schemeClr>
              </a:gs>
              <a:gs pos="100000">
                <a:schemeClr val="accent6"/>
              </a:gs>
            </a:gsLst>
            <a:lin ang="10800000" scaled="1"/>
            <a:tileRect/>
          </a:gra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solidFill>
                  <a:schemeClr val="tx1"/>
                </a:solidFill>
              </a:rPr>
              <a:t>Numerical Model</a:t>
            </a:r>
          </a:p>
        </p:txBody>
      </p:sp>
      <p:sp>
        <p:nvSpPr>
          <p:cNvPr id="8" name="Parallelogram 7">
            <a:extLst>
              <a:ext uri="{FF2B5EF4-FFF2-40B4-BE49-F238E27FC236}">
                <a16:creationId xmlns:a16="http://schemas.microsoft.com/office/drawing/2014/main" id="{C265BB0D-871B-BB9E-A6CF-C95AB7A64C00}"/>
              </a:ext>
            </a:extLst>
          </p:cNvPr>
          <p:cNvSpPr/>
          <p:nvPr/>
        </p:nvSpPr>
        <p:spPr>
          <a:xfrm>
            <a:off x="6221340" y="1193924"/>
            <a:ext cx="2733226"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solidFill>
                  <a:schemeClr val="tx1"/>
                </a:solidFill>
              </a:rPr>
              <a:t>Physical Prototype</a:t>
            </a:r>
          </a:p>
        </p:txBody>
      </p:sp>
      <p:sp>
        <p:nvSpPr>
          <p:cNvPr id="9" name="Parallelogram 8">
            <a:extLst>
              <a:ext uri="{FF2B5EF4-FFF2-40B4-BE49-F238E27FC236}">
                <a16:creationId xmlns:a16="http://schemas.microsoft.com/office/drawing/2014/main" id="{A572D1DF-F750-34ED-22DA-59AF8679A6B2}"/>
              </a:ext>
            </a:extLst>
          </p:cNvPr>
          <p:cNvSpPr/>
          <p:nvPr/>
        </p:nvSpPr>
        <p:spPr>
          <a:xfrm>
            <a:off x="9326313" y="1193924"/>
            <a:ext cx="1941324"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solidFill>
                  <a:schemeClr val="tx1"/>
                </a:solidFill>
              </a:rPr>
              <a:t>Final Product</a:t>
            </a:r>
          </a:p>
        </p:txBody>
      </p:sp>
      <p:pic>
        <p:nvPicPr>
          <p:cNvPr id="27" name="Graphic 26" descr="Internet outline">
            <a:extLst>
              <a:ext uri="{FF2B5EF4-FFF2-40B4-BE49-F238E27FC236}">
                <a16:creationId xmlns:a16="http://schemas.microsoft.com/office/drawing/2014/main" id="{1B3D98C0-AE47-B01B-18AA-3BC10B4EE0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365142" y="723239"/>
            <a:ext cx="537624" cy="537624"/>
          </a:xfrm>
          <a:prstGeom prst="rect">
            <a:avLst/>
          </a:prstGeom>
        </p:spPr>
      </p:pic>
      <p:pic>
        <p:nvPicPr>
          <p:cNvPr id="10" name="Picture 9" descr="A pair of scissors&#10;&#10;Description automatically generated with medium confidence">
            <a:extLst>
              <a:ext uri="{FF2B5EF4-FFF2-40B4-BE49-F238E27FC236}">
                <a16:creationId xmlns:a16="http://schemas.microsoft.com/office/drawing/2014/main" id="{97E0425A-DCC7-6803-4296-1E125EFEBB9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1468" y="2184793"/>
            <a:ext cx="1832172" cy="993613"/>
          </a:xfrm>
          <a:prstGeom prst="rect">
            <a:avLst/>
          </a:prstGeom>
        </p:spPr>
      </p:pic>
      <p:pic>
        <p:nvPicPr>
          <p:cNvPr id="12" name="Picture 11" descr="A picture containing chart&#10;&#10;Description automatically generated">
            <a:extLst>
              <a:ext uri="{FF2B5EF4-FFF2-40B4-BE49-F238E27FC236}">
                <a16:creationId xmlns:a16="http://schemas.microsoft.com/office/drawing/2014/main" id="{B322DAF0-7BB4-48F4-DA90-9B6DCDEBB99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1468" y="3595913"/>
            <a:ext cx="1832172" cy="1025722"/>
          </a:xfrm>
          <a:prstGeom prst="rect">
            <a:avLst/>
          </a:prstGeom>
        </p:spPr>
      </p:pic>
      <p:sp>
        <p:nvSpPr>
          <p:cNvPr id="29" name="Parallelogram 28">
            <a:extLst>
              <a:ext uri="{FF2B5EF4-FFF2-40B4-BE49-F238E27FC236}">
                <a16:creationId xmlns:a16="http://schemas.microsoft.com/office/drawing/2014/main" id="{1FDB4F28-A0F8-96ED-F47D-F6071B64DD8C}"/>
              </a:ext>
            </a:extLst>
          </p:cNvPr>
          <p:cNvSpPr/>
          <p:nvPr/>
        </p:nvSpPr>
        <p:spPr>
          <a:xfrm>
            <a:off x="609597" y="3178407"/>
            <a:ext cx="2431277"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a:solidFill>
                  <a:schemeClr val="tx1"/>
                </a:solidFill>
              </a:rPr>
              <a:t>F</a:t>
            </a:r>
            <a:r>
              <a:rPr lang="en-US" sz="1600" b="1">
                <a:solidFill>
                  <a:schemeClr val="tx1"/>
                </a:solidFill>
              </a:rPr>
              <a:t>luid </a:t>
            </a:r>
            <a:r>
              <a:rPr lang="en-US" sz="1600" b="1" u="sng">
                <a:solidFill>
                  <a:schemeClr val="tx1"/>
                </a:solidFill>
              </a:rPr>
              <a:t>M</a:t>
            </a:r>
            <a:r>
              <a:rPr lang="en-US" sz="1600" b="1">
                <a:solidFill>
                  <a:schemeClr val="tx1"/>
                </a:solidFill>
              </a:rPr>
              <a:t>echanics</a:t>
            </a:r>
          </a:p>
        </p:txBody>
      </p:sp>
      <p:pic>
        <p:nvPicPr>
          <p:cNvPr id="22" name="Picture 21" descr="A picture containing sky&#10;&#10;Description automatically generated">
            <a:extLst>
              <a:ext uri="{FF2B5EF4-FFF2-40B4-BE49-F238E27FC236}">
                <a16:creationId xmlns:a16="http://schemas.microsoft.com/office/drawing/2014/main" id="{CD916848-9C85-3D30-9D92-DDEC049818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1467" y="5070624"/>
            <a:ext cx="1832172" cy="961505"/>
          </a:xfrm>
          <a:prstGeom prst="rect">
            <a:avLst/>
          </a:prstGeom>
        </p:spPr>
      </p:pic>
      <p:sp>
        <p:nvSpPr>
          <p:cNvPr id="43" name="TextBox 42">
            <a:extLst>
              <a:ext uri="{FF2B5EF4-FFF2-40B4-BE49-F238E27FC236}">
                <a16:creationId xmlns:a16="http://schemas.microsoft.com/office/drawing/2014/main" id="{EBD04A4C-7C6A-0A75-D6BB-2E3D601DF757}"/>
              </a:ext>
            </a:extLst>
          </p:cNvPr>
          <p:cNvSpPr txBox="1"/>
          <p:nvPr/>
        </p:nvSpPr>
        <p:spPr>
          <a:xfrm rot="5400000">
            <a:off x="1686689" y="6017493"/>
            <a:ext cx="277091" cy="369332"/>
          </a:xfrm>
          <a:prstGeom prst="rect">
            <a:avLst/>
          </a:prstGeom>
          <a:noFill/>
        </p:spPr>
        <p:txBody>
          <a:bodyPr wrap="square">
            <a:spAutoFit/>
          </a:bodyPr>
          <a:lstStyle/>
          <a:p>
            <a:pPr algn="ctr"/>
            <a:r>
              <a:rPr lang="en-US">
                <a:solidFill>
                  <a:schemeClr val="tx1"/>
                </a:solidFill>
              </a:rPr>
              <a:t>…</a:t>
            </a:r>
          </a:p>
        </p:txBody>
      </p:sp>
      <p:sp>
        <p:nvSpPr>
          <p:cNvPr id="25" name="TextBox 24">
            <a:extLst>
              <a:ext uri="{FF2B5EF4-FFF2-40B4-BE49-F238E27FC236}">
                <a16:creationId xmlns:a16="http://schemas.microsoft.com/office/drawing/2014/main" id="{036BC749-B351-7998-626F-E500095DE44F}"/>
              </a:ext>
            </a:extLst>
          </p:cNvPr>
          <p:cNvSpPr txBox="1"/>
          <p:nvPr/>
        </p:nvSpPr>
        <p:spPr>
          <a:xfrm>
            <a:off x="805978" y="2130811"/>
            <a:ext cx="805029" cy="246221"/>
          </a:xfrm>
          <a:prstGeom prst="rect">
            <a:avLst/>
          </a:prstGeom>
          <a:noFill/>
        </p:spPr>
        <p:txBody>
          <a:bodyPr wrap="none" rtlCol="0">
            <a:spAutoFit/>
          </a:bodyPr>
          <a:lstStyle/>
          <a:p>
            <a:r>
              <a:rPr lang="en-US" sz="1000" b="1" i="1"/>
              <a:t>e.g. bracket</a:t>
            </a:r>
          </a:p>
        </p:txBody>
      </p:sp>
      <p:sp>
        <p:nvSpPr>
          <p:cNvPr id="44" name="TextBox 43">
            <a:extLst>
              <a:ext uri="{FF2B5EF4-FFF2-40B4-BE49-F238E27FC236}">
                <a16:creationId xmlns:a16="http://schemas.microsoft.com/office/drawing/2014/main" id="{230D8D35-0433-839D-2A0B-FBE8E24AB540}"/>
              </a:ext>
            </a:extLst>
          </p:cNvPr>
          <p:cNvSpPr txBox="1"/>
          <p:nvPr/>
        </p:nvSpPr>
        <p:spPr>
          <a:xfrm>
            <a:off x="803797" y="3563832"/>
            <a:ext cx="639919" cy="246221"/>
          </a:xfrm>
          <a:prstGeom prst="rect">
            <a:avLst/>
          </a:prstGeom>
          <a:noFill/>
        </p:spPr>
        <p:txBody>
          <a:bodyPr wrap="none" rtlCol="0">
            <a:spAutoFit/>
          </a:bodyPr>
          <a:lstStyle/>
          <a:p>
            <a:r>
              <a:rPr lang="en-US" sz="1000" b="1" i="1"/>
              <a:t>e.g. pipe</a:t>
            </a:r>
          </a:p>
        </p:txBody>
      </p:sp>
      <p:sp>
        <p:nvSpPr>
          <p:cNvPr id="45" name="TextBox 44">
            <a:extLst>
              <a:ext uri="{FF2B5EF4-FFF2-40B4-BE49-F238E27FC236}">
                <a16:creationId xmlns:a16="http://schemas.microsoft.com/office/drawing/2014/main" id="{650DED58-32E3-5FCA-2401-EABA490B44BF}"/>
              </a:ext>
            </a:extLst>
          </p:cNvPr>
          <p:cNvSpPr txBox="1"/>
          <p:nvPr/>
        </p:nvSpPr>
        <p:spPr>
          <a:xfrm>
            <a:off x="805978" y="4994292"/>
            <a:ext cx="893193" cy="246221"/>
          </a:xfrm>
          <a:prstGeom prst="rect">
            <a:avLst/>
          </a:prstGeom>
          <a:noFill/>
        </p:spPr>
        <p:txBody>
          <a:bodyPr wrap="none" rtlCol="0">
            <a:spAutoFit/>
          </a:bodyPr>
          <a:lstStyle/>
          <a:p>
            <a:r>
              <a:rPr lang="en-US" sz="1000" b="1" i="1"/>
              <a:t>e.g. heat sink</a:t>
            </a:r>
          </a:p>
        </p:txBody>
      </p:sp>
      <p:sp>
        <p:nvSpPr>
          <p:cNvPr id="52" name="TextBox 51">
            <a:extLst>
              <a:ext uri="{FF2B5EF4-FFF2-40B4-BE49-F238E27FC236}">
                <a16:creationId xmlns:a16="http://schemas.microsoft.com/office/drawing/2014/main" id="{CCA64FD3-B9B9-E879-1C89-BF85DB5743FF}"/>
              </a:ext>
            </a:extLst>
          </p:cNvPr>
          <p:cNvSpPr txBox="1"/>
          <p:nvPr/>
        </p:nvSpPr>
        <p:spPr>
          <a:xfrm>
            <a:off x="5135127" y="2368311"/>
            <a:ext cx="1921745" cy="369332"/>
          </a:xfrm>
          <a:prstGeom prst="rect">
            <a:avLst/>
          </a:prstGeom>
          <a:noFill/>
        </p:spPr>
        <p:txBody>
          <a:bodyPr wrap="none" rtlCol="0">
            <a:spAutoFit/>
          </a:bodyPr>
          <a:lstStyle/>
          <a:p>
            <a:r>
              <a:rPr lang="en-US" b="1"/>
              <a:t>Physical principles</a:t>
            </a:r>
          </a:p>
        </p:txBody>
      </p:sp>
      <p:cxnSp>
        <p:nvCxnSpPr>
          <p:cNvPr id="53" name="Straight Connector 52">
            <a:extLst>
              <a:ext uri="{FF2B5EF4-FFF2-40B4-BE49-F238E27FC236}">
                <a16:creationId xmlns:a16="http://schemas.microsoft.com/office/drawing/2014/main" id="{4D03263E-E2DE-148F-52F5-5847C96335D5}"/>
              </a:ext>
            </a:extLst>
          </p:cNvPr>
          <p:cNvCxnSpPr>
            <a:cxnSpLocks/>
          </p:cNvCxnSpPr>
          <p:nvPr/>
        </p:nvCxnSpPr>
        <p:spPr>
          <a:xfrm>
            <a:off x="3758834" y="2752367"/>
            <a:ext cx="463702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Oval 62">
            <a:extLst>
              <a:ext uri="{FF2B5EF4-FFF2-40B4-BE49-F238E27FC236}">
                <a16:creationId xmlns:a16="http://schemas.microsoft.com/office/drawing/2014/main" id="{D062E6C6-E798-7EBA-66FD-C46B2DF9047A}"/>
              </a:ext>
            </a:extLst>
          </p:cNvPr>
          <p:cNvSpPr>
            <a:spLocks noChangeAspect="1"/>
          </p:cNvSpPr>
          <p:nvPr/>
        </p:nvSpPr>
        <p:spPr>
          <a:xfrm>
            <a:off x="2841434" y="3333159"/>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A9C35882-AE2C-3D50-D3D1-18B0022979A7}"/>
              </a:ext>
            </a:extLst>
          </p:cNvPr>
          <p:cNvSpPr>
            <a:spLocks noChangeAspect="1"/>
          </p:cNvSpPr>
          <p:nvPr/>
        </p:nvSpPr>
        <p:spPr>
          <a:xfrm>
            <a:off x="2841434" y="4776387"/>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BB0BDAA5-8A5A-F2A5-4FC0-8E9F8A263A35}"/>
              </a:ext>
            </a:extLst>
          </p:cNvPr>
          <p:cNvSpPr>
            <a:spLocks noChangeAspect="1"/>
          </p:cNvSpPr>
          <p:nvPr/>
        </p:nvSpPr>
        <p:spPr>
          <a:xfrm>
            <a:off x="3372879" y="4196090"/>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7" name="Connector: Elbow 66">
            <a:extLst>
              <a:ext uri="{FF2B5EF4-FFF2-40B4-BE49-F238E27FC236}">
                <a16:creationId xmlns:a16="http://schemas.microsoft.com/office/drawing/2014/main" id="{A9FFC919-C67C-677E-48BD-331DBA4C62F5}"/>
              </a:ext>
            </a:extLst>
          </p:cNvPr>
          <p:cNvCxnSpPr>
            <a:stCxn id="62" idx="6"/>
            <a:endCxn id="65" idx="2"/>
          </p:cNvCxnSpPr>
          <p:nvPr/>
        </p:nvCxnSpPr>
        <p:spPr>
          <a:xfrm>
            <a:off x="2959050" y="1966141"/>
            <a:ext cx="413829" cy="2283949"/>
          </a:xfrm>
          <a:prstGeom prst="bentConnector3">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Connector: Elbow 67">
            <a:extLst>
              <a:ext uri="{FF2B5EF4-FFF2-40B4-BE49-F238E27FC236}">
                <a16:creationId xmlns:a16="http://schemas.microsoft.com/office/drawing/2014/main" id="{4E58EE95-C6DD-A460-BA18-C698BE9671AF}"/>
              </a:ext>
            </a:extLst>
          </p:cNvPr>
          <p:cNvCxnSpPr>
            <a:cxnSpLocks/>
            <a:stCxn id="64" idx="6"/>
            <a:endCxn id="65" idx="2"/>
          </p:cNvCxnSpPr>
          <p:nvPr/>
        </p:nvCxnSpPr>
        <p:spPr>
          <a:xfrm flipV="1">
            <a:off x="2949434" y="4250090"/>
            <a:ext cx="423445" cy="580297"/>
          </a:xfrm>
          <a:prstGeom prst="bentConnector3">
            <a:avLst>
              <a:gd name="adj1" fmla="val 50000"/>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Connector: Elbow 70">
            <a:extLst>
              <a:ext uri="{FF2B5EF4-FFF2-40B4-BE49-F238E27FC236}">
                <a16:creationId xmlns:a16="http://schemas.microsoft.com/office/drawing/2014/main" id="{C4F5BC79-B384-D981-334D-881C62B7F881}"/>
              </a:ext>
            </a:extLst>
          </p:cNvPr>
          <p:cNvCxnSpPr>
            <a:cxnSpLocks/>
            <a:stCxn id="63" idx="6"/>
            <a:endCxn id="65" idx="2"/>
          </p:cNvCxnSpPr>
          <p:nvPr/>
        </p:nvCxnSpPr>
        <p:spPr>
          <a:xfrm>
            <a:off x="2949434" y="3387159"/>
            <a:ext cx="423445" cy="862931"/>
          </a:xfrm>
          <a:prstGeom prst="bentConnector3">
            <a:avLst>
              <a:gd name="adj1" fmla="val 50000"/>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Connector: Elbow 73">
            <a:extLst>
              <a:ext uri="{FF2B5EF4-FFF2-40B4-BE49-F238E27FC236}">
                <a16:creationId xmlns:a16="http://schemas.microsoft.com/office/drawing/2014/main" id="{50B64552-7F0A-B6C6-7B5D-1781CE35A234}"/>
              </a:ext>
            </a:extLst>
          </p:cNvPr>
          <p:cNvCxnSpPr>
            <a:cxnSpLocks/>
          </p:cNvCxnSpPr>
          <p:nvPr/>
        </p:nvCxnSpPr>
        <p:spPr>
          <a:xfrm rot="5400000" flipH="1" flipV="1">
            <a:off x="2408833" y="5585546"/>
            <a:ext cx="1510319" cy="3"/>
          </a:xfrm>
          <a:prstGeom prst="bentConnector3">
            <a:avLst>
              <a:gd name="adj1" fmla="val 50000"/>
            </a:avLst>
          </a:prstGeom>
          <a:ln w="15875">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79" name="Rectangle: Rounded Corners 78">
            <a:extLst>
              <a:ext uri="{FF2B5EF4-FFF2-40B4-BE49-F238E27FC236}">
                <a16:creationId xmlns:a16="http://schemas.microsoft.com/office/drawing/2014/main" id="{22C39E27-83D8-608F-F7EE-A64DE66532BB}"/>
              </a:ext>
            </a:extLst>
          </p:cNvPr>
          <p:cNvSpPr/>
          <p:nvPr/>
        </p:nvSpPr>
        <p:spPr>
          <a:xfrm>
            <a:off x="9232949" y="2376560"/>
            <a:ext cx="2349449" cy="3848276"/>
          </a:xfrm>
          <a:prstGeom prst="roundRect">
            <a:avLst>
              <a:gd name="adj" fmla="val 2570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09822B19-CBEB-9E15-EDA2-829C6436578E}"/>
              </a:ext>
            </a:extLst>
          </p:cNvPr>
          <p:cNvSpPr>
            <a:spLocks noChangeAspect="1"/>
          </p:cNvSpPr>
          <p:nvPr/>
        </p:nvSpPr>
        <p:spPr>
          <a:xfrm>
            <a:off x="4565015" y="1546710"/>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644E59DF-1DEC-1579-721E-DE15F355F931}"/>
              </a:ext>
            </a:extLst>
          </p:cNvPr>
          <p:cNvSpPr>
            <a:spLocks noChangeAspect="1"/>
          </p:cNvSpPr>
          <p:nvPr/>
        </p:nvSpPr>
        <p:spPr>
          <a:xfrm>
            <a:off x="10353673" y="2322560"/>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2" name="Connector: Elbow 81">
            <a:extLst>
              <a:ext uri="{FF2B5EF4-FFF2-40B4-BE49-F238E27FC236}">
                <a16:creationId xmlns:a16="http://schemas.microsoft.com/office/drawing/2014/main" id="{3D408994-502C-ADE9-EDB8-EFDCE97FCF1A}"/>
              </a:ext>
            </a:extLst>
          </p:cNvPr>
          <p:cNvCxnSpPr>
            <a:cxnSpLocks/>
            <a:stCxn id="80" idx="4"/>
            <a:endCxn id="81" idx="0"/>
          </p:cNvCxnSpPr>
          <p:nvPr/>
        </p:nvCxnSpPr>
        <p:spPr>
          <a:xfrm rot="16200000" flipH="1">
            <a:off x="7179419" y="-905694"/>
            <a:ext cx="667850" cy="5788658"/>
          </a:xfrm>
          <a:prstGeom prst="bentConnector3">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0" name="TextBox 89">
                <a:extLst>
                  <a:ext uri="{FF2B5EF4-FFF2-40B4-BE49-F238E27FC236}">
                    <a16:creationId xmlns:a16="http://schemas.microsoft.com/office/drawing/2014/main" id="{A00B7D08-540F-6C00-4343-DDD742F5E63A}"/>
                  </a:ext>
                </a:extLst>
              </p:cNvPr>
              <p:cNvSpPr txBox="1"/>
              <p:nvPr/>
            </p:nvSpPr>
            <p:spPr>
              <a:xfrm>
                <a:off x="9680505" y="3972401"/>
                <a:ext cx="14504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b="1" i="1" smtClean="0">
                              <a:latin typeface="Cambria Math" panose="02040503050406030204" pitchFamily="18" charset="0"/>
                            </a:rPr>
                          </m:ctrlPr>
                        </m:dPr>
                        <m:e>
                          <m:r>
                            <a:rPr lang="en-US" b="1" i="1">
                              <a:latin typeface="Cambria Math" panose="02040503050406030204" pitchFamily="18" charset="0"/>
                            </a:rPr>
                            <m:t>𝑲</m:t>
                          </m:r>
                        </m:e>
                      </m:d>
                      <m:d>
                        <m:dPr>
                          <m:begChr m:val="{"/>
                          <m:endChr m:val="}"/>
                          <m:ctrlPr>
                            <a:rPr lang="en-US" b="1" i="1">
                              <a:latin typeface="Cambria Math" panose="02040503050406030204" pitchFamily="18" charset="0"/>
                            </a:rPr>
                          </m:ctrlPr>
                        </m:dPr>
                        <m:e>
                          <m:r>
                            <a:rPr lang="en-US" b="1" i="0">
                              <a:latin typeface="Cambria Math" panose="02040503050406030204" pitchFamily="18" charset="0"/>
                            </a:rPr>
                            <m:t>𝐮</m:t>
                          </m:r>
                        </m:e>
                      </m:d>
                      <m:r>
                        <a:rPr lang="en-US" b="1" i="0">
                          <a:latin typeface="Cambria Math" panose="02040503050406030204" pitchFamily="18" charset="0"/>
                        </a:rPr>
                        <m:t>=</m:t>
                      </m:r>
                      <m:d>
                        <m:dPr>
                          <m:begChr m:val="{"/>
                          <m:endChr m:val="}"/>
                          <m:ctrlPr>
                            <a:rPr lang="en-US" b="1" i="1">
                              <a:latin typeface="Cambria Math" panose="02040503050406030204" pitchFamily="18" charset="0"/>
                            </a:rPr>
                          </m:ctrlPr>
                        </m:dPr>
                        <m:e>
                          <m:r>
                            <a:rPr lang="en-US" b="1" i="0">
                              <a:latin typeface="Cambria Math" panose="02040503050406030204" pitchFamily="18" charset="0"/>
                            </a:rPr>
                            <m:t>𝐅</m:t>
                          </m:r>
                        </m:e>
                      </m:d>
                    </m:oMath>
                  </m:oMathPara>
                </a14:m>
                <a:endParaRPr lang="en-US" b="1"/>
              </a:p>
            </p:txBody>
          </p:sp>
        </mc:Choice>
        <mc:Fallback xmlns="">
          <p:sp>
            <p:nvSpPr>
              <p:cNvPr id="90" name="TextBox 89">
                <a:extLst>
                  <a:ext uri="{FF2B5EF4-FFF2-40B4-BE49-F238E27FC236}">
                    <a16:creationId xmlns:a16="http://schemas.microsoft.com/office/drawing/2014/main" id="{A00B7D08-540F-6C00-4343-DDD742F5E63A}"/>
                  </a:ext>
                </a:extLst>
              </p:cNvPr>
              <p:cNvSpPr txBox="1">
                <a:spLocks noRot="1" noChangeAspect="1" noMove="1" noResize="1" noEditPoints="1" noAdjustHandles="1" noChangeArrowheads="1" noChangeShapeType="1" noTextEdit="1"/>
              </p:cNvSpPr>
              <p:nvPr/>
            </p:nvSpPr>
            <p:spPr>
              <a:xfrm>
                <a:off x="9680505" y="3972401"/>
                <a:ext cx="1450425" cy="369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2" name="TextBox 91">
                <a:extLst>
                  <a:ext uri="{FF2B5EF4-FFF2-40B4-BE49-F238E27FC236}">
                    <a16:creationId xmlns:a16="http://schemas.microsoft.com/office/drawing/2014/main" id="{00E5408B-AD27-E3BA-5683-BC4781544ED5}"/>
                  </a:ext>
                </a:extLst>
              </p:cNvPr>
              <p:cNvSpPr txBox="1"/>
              <p:nvPr/>
            </p:nvSpPr>
            <p:spPr>
              <a:xfrm>
                <a:off x="9547814" y="5525435"/>
                <a:ext cx="167465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b="0" i="1" smtClean="0">
                              <a:latin typeface="Cambria Math" panose="02040503050406030204" pitchFamily="18" charset="0"/>
                            </a:rPr>
                          </m:ctrlPr>
                        </m:dPr>
                        <m:e>
                          <m:r>
                            <a:rPr lang="en-US" b="1" i="0">
                              <a:latin typeface="Cambria Math" panose="02040503050406030204" pitchFamily="18" charset="0"/>
                            </a:rPr>
                            <m:t>𝐮</m:t>
                          </m:r>
                        </m:e>
                      </m:d>
                      <m:r>
                        <a:rPr lang="en-US" b="0" i="0">
                          <a:latin typeface="Cambria Math" panose="02040503050406030204" pitchFamily="18" charset="0"/>
                        </a:rPr>
                        <m:t>=</m:t>
                      </m:r>
                      <m:d>
                        <m:dPr>
                          <m:begChr m:val="["/>
                          <m:endChr m:val=""/>
                          <m:ctrlPr>
                            <a:rPr lang="en-US" b="0" i="1">
                              <a:latin typeface="Cambria Math" panose="02040503050406030204" pitchFamily="18" charset="0"/>
                            </a:rPr>
                          </m:ctrlPr>
                        </m:dPr>
                        <m:e>
                          <m:sSup>
                            <m:sSupPr>
                              <m:ctrlPr>
                                <a:rPr lang="en-US" b="1" i="1">
                                  <a:solidFill>
                                    <a:srgbClr val="836967"/>
                                  </a:solidFill>
                                  <a:latin typeface="Cambria Math" panose="02040503050406030204" pitchFamily="18" charset="0"/>
                                </a:rPr>
                              </m:ctrlPr>
                            </m:sSupPr>
                            <m:e>
                              <m:d>
                                <m:dPr>
                                  <m:begChr m:val=""/>
                                  <m:endChr m:val="]"/>
                                  <m:ctrlPr>
                                    <a:rPr lang="en-US" b="1" i="1">
                                      <a:latin typeface="Cambria Math" panose="02040503050406030204" pitchFamily="18" charset="0"/>
                                    </a:rPr>
                                  </m:ctrlPr>
                                </m:dPr>
                                <m:e>
                                  <m:r>
                                    <a:rPr lang="en-US" b="1">
                                      <a:latin typeface="Cambria Math" panose="02040503050406030204" pitchFamily="18" charset="0"/>
                                    </a:rPr>
                                    <m:t>𝐊</m:t>
                                  </m:r>
                                </m:e>
                              </m:d>
                            </m:e>
                            <m:sup>
                              <m:r>
                                <a:rPr lang="en-US" b="0" i="0">
                                  <a:latin typeface="Cambria Math" panose="02040503050406030204" pitchFamily="18" charset="0"/>
                                </a:rPr>
                                <m:t>−1</m:t>
                              </m:r>
                            </m:sup>
                          </m:sSup>
                          <m:d>
                            <m:dPr>
                              <m:begChr m:val="{"/>
                              <m:endChr m:val="}"/>
                              <m:ctrlPr>
                                <a:rPr lang="en-US" b="1" i="1">
                                  <a:latin typeface="Cambria Math" panose="02040503050406030204" pitchFamily="18" charset="0"/>
                                </a:rPr>
                              </m:ctrlPr>
                            </m:dPr>
                            <m:e>
                              <m:r>
                                <a:rPr lang="en-US" b="1" i="0">
                                  <a:latin typeface="Cambria Math" panose="02040503050406030204" pitchFamily="18" charset="0"/>
                                </a:rPr>
                                <m:t>𝐅</m:t>
                              </m:r>
                            </m:e>
                          </m:d>
                        </m:e>
                      </m:d>
                    </m:oMath>
                  </m:oMathPara>
                </a14:m>
                <a:endParaRPr lang="en-US"/>
              </a:p>
            </p:txBody>
          </p:sp>
        </mc:Choice>
        <mc:Fallback xmlns="">
          <p:sp>
            <p:nvSpPr>
              <p:cNvPr id="92" name="TextBox 91">
                <a:extLst>
                  <a:ext uri="{FF2B5EF4-FFF2-40B4-BE49-F238E27FC236}">
                    <a16:creationId xmlns:a16="http://schemas.microsoft.com/office/drawing/2014/main" id="{00E5408B-AD27-E3BA-5683-BC4781544ED5}"/>
                  </a:ext>
                </a:extLst>
              </p:cNvPr>
              <p:cNvSpPr txBox="1">
                <a:spLocks noRot="1" noChangeAspect="1" noMove="1" noResize="1" noEditPoints="1" noAdjustHandles="1" noChangeArrowheads="1" noChangeShapeType="1" noTextEdit="1"/>
              </p:cNvSpPr>
              <p:nvPr/>
            </p:nvSpPr>
            <p:spPr>
              <a:xfrm>
                <a:off x="9547814" y="5525435"/>
                <a:ext cx="1674657" cy="369332"/>
              </a:xfrm>
              <a:prstGeom prst="rect">
                <a:avLst/>
              </a:prstGeom>
              <a:blipFill>
                <a:blip r:embed="rId10"/>
                <a:stretch>
                  <a:fillRect t="-126230" b="-1885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4" name="TextBox 93">
                <a:extLst>
                  <a:ext uri="{FF2B5EF4-FFF2-40B4-BE49-F238E27FC236}">
                    <a16:creationId xmlns:a16="http://schemas.microsoft.com/office/drawing/2014/main" id="{55C18F4B-CC21-D99A-0488-D7F0C90642A4}"/>
                  </a:ext>
                </a:extLst>
              </p:cNvPr>
              <p:cNvSpPr txBox="1"/>
              <p:nvPr/>
            </p:nvSpPr>
            <p:spPr>
              <a:xfrm rot="5400000">
                <a:off x="10153482" y="5170324"/>
                <a:ext cx="50446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m:t>
                      </m:r>
                    </m:oMath>
                  </m:oMathPara>
                </a14:m>
                <a:endParaRPr lang="en-US"/>
              </a:p>
            </p:txBody>
          </p:sp>
        </mc:Choice>
        <mc:Fallback xmlns="">
          <p:sp>
            <p:nvSpPr>
              <p:cNvPr id="94" name="TextBox 93">
                <a:extLst>
                  <a:ext uri="{FF2B5EF4-FFF2-40B4-BE49-F238E27FC236}">
                    <a16:creationId xmlns:a16="http://schemas.microsoft.com/office/drawing/2014/main" id="{55C18F4B-CC21-D99A-0488-D7F0C90642A4}"/>
                  </a:ext>
                </a:extLst>
              </p:cNvPr>
              <p:cNvSpPr txBox="1">
                <a:spLocks noRot="1" noChangeAspect="1" noMove="1" noResize="1" noEditPoints="1" noAdjustHandles="1" noChangeArrowheads="1" noChangeShapeType="1" noTextEdit="1"/>
              </p:cNvSpPr>
              <p:nvPr/>
            </p:nvSpPr>
            <p:spPr>
              <a:xfrm rot="5400000">
                <a:off x="10153482" y="5170324"/>
                <a:ext cx="504468" cy="369332"/>
              </a:xfrm>
              <a:prstGeom prst="rect">
                <a:avLst/>
              </a:prstGeom>
              <a:blipFill>
                <a:blip r:embed="rId11"/>
                <a:stretch>
                  <a:fillRect/>
                </a:stretch>
              </a:blipFill>
            </p:spPr>
            <p:txBody>
              <a:bodyPr/>
              <a:lstStyle/>
              <a:p>
                <a:r>
                  <a:rPr lang="en-US">
                    <a:noFill/>
                  </a:rPr>
                  <a:t> </a:t>
                </a:r>
              </a:p>
            </p:txBody>
          </p:sp>
        </mc:Fallback>
      </mc:AlternateContent>
      <p:cxnSp>
        <p:nvCxnSpPr>
          <p:cNvPr id="95" name="Straight Connector 94">
            <a:extLst>
              <a:ext uri="{FF2B5EF4-FFF2-40B4-BE49-F238E27FC236}">
                <a16:creationId xmlns:a16="http://schemas.microsoft.com/office/drawing/2014/main" id="{27AB1468-1518-EF93-E85D-3CB6EA350552}"/>
              </a:ext>
            </a:extLst>
          </p:cNvPr>
          <p:cNvCxnSpPr>
            <a:cxnSpLocks/>
          </p:cNvCxnSpPr>
          <p:nvPr/>
        </p:nvCxnSpPr>
        <p:spPr>
          <a:xfrm>
            <a:off x="9414452" y="3032597"/>
            <a:ext cx="19825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TextBox 96">
            <a:extLst>
              <a:ext uri="{FF2B5EF4-FFF2-40B4-BE49-F238E27FC236}">
                <a16:creationId xmlns:a16="http://schemas.microsoft.com/office/drawing/2014/main" id="{D9D82CEC-B1AA-EE15-69D8-77E53CD7FE63}"/>
              </a:ext>
            </a:extLst>
          </p:cNvPr>
          <p:cNvSpPr txBox="1"/>
          <p:nvPr/>
        </p:nvSpPr>
        <p:spPr>
          <a:xfrm>
            <a:off x="9291383" y="2395168"/>
            <a:ext cx="2228667" cy="646331"/>
          </a:xfrm>
          <a:prstGeom prst="rect">
            <a:avLst/>
          </a:prstGeom>
          <a:noFill/>
        </p:spPr>
        <p:txBody>
          <a:bodyPr wrap="square" rtlCol="0">
            <a:spAutoFit/>
          </a:bodyPr>
          <a:lstStyle/>
          <a:p>
            <a:pPr algn="ctr"/>
            <a:r>
              <a:rPr lang="en-US" b="1"/>
              <a:t>System of algebraic equations</a:t>
            </a:r>
          </a:p>
        </p:txBody>
      </p:sp>
      <p:sp>
        <p:nvSpPr>
          <p:cNvPr id="103" name="Rectangle: Rounded Corners 102">
            <a:extLst>
              <a:ext uri="{FF2B5EF4-FFF2-40B4-BE49-F238E27FC236}">
                <a16:creationId xmlns:a16="http://schemas.microsoft.com/office/drawing/2014/main" id="{0620261E-A8AF-0003-BF25-0460F3DC6384}"/>
              </a:ext>
            </a:extLst>
          </p:cNvPr>
          <p:cNvSpPr/>
          <p:nvPr/>
        </p:nvSpPr>
        <p:spPr>
          <a:xfrm>
            <a:off x="4710362" y="2843978"/>
            <a:ext cx="2733964" cy="302409"/>
          </a:xfrm>
          <a:prstGeom prst="roundRect">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Governing equations</a:t>
            </a:r>
          </a:p>
        </p:txBody>
      </p:sp>
      <p:sp>
        <p:nvSpPr>
          <p:cNvPr id="104" name="Rectangle: Rounded Corners 103">
            <a:extLst>
              <a:ext uri="{FF2B5EF4-FFF2-40B4-BE49-F238E27FC236}">
                <a16:creationId xmlns:a16="http://schemas.microsoft.com/office/drawing/2014/main" id="{2A608690-1D02-5B6C-47C0-64E48C71C141}"/>
              </a:ext>
            </a:extLst>
          </p:cNvPr>
          <p:cNvSpPr/>
          <p:nvPr/>
        </p:nvSpPr>
        <p:spPr>
          <a:xfrm>
            <a:off x="4710362" y="4753382"/>
            <a:ext cx="2733964" cy="302409"/>
          </a:xfrm>
          <a:prstGeom prst="roundRect">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Boundary conditions</a:t>
            </a:r>
          </a:p>
        </p:txBody>
      </p:sp>
      <p:grpSp>
        <p:nvGrpSpPr>
          <p:cNvPr id="111" name="Group 110">
            <a:extLst>
              <a:ext uri="{FF2B5EF4-FFF2-40B4-BE49-F238E27FC236}">
                <a16:creationId xmlns:a16="http://schemas.microsoft.com/office/drawing/2014/main" id="{36E83BC0-759B-7154-AA86-07DDAF90FA8E}"/>
              </a:ext>
            </a:extLst>
          </p:cNvPr>
          <p:cNvGrpSpPr/>
          <p:nvPr/>
        </p:nvGrpSpPr>
        <p:grpSpPr>
          <a:xfrm>
            <a:off x="3490862" y="3531046"/>
            <a:ext cx="1681872" cy="970856"/>
            <a:chOff x="3638641" y="3338730"/>
            <a:chExt cx="1681872" cy="970856"/>
          </a:xfrm>
        </p:grpSpPr>
        <p:sp>
          <p:nvSpPr>
            <p:cNvPr id="101" name="TextBox 100">
              <a:extLst>
                <a:ext uri="{FF2B5EF4-FFF2-40B4-BE49-F238E27FC236}">
                  <a16:creationId xmlns:a16="http://schemas.microsoft.com/office/drawing/2014/main" id="{B65E827D-BDA6-132C-5DE5-6EC33D34EDC6}"/>
                </a:ext>
              </a:extLst>
            </p:cNvPr>
            <p:cNvSpPr txBox="1"/>
            <p:nvPr/>
          </p:nvSpPr>
          <p:spPr>
            <a:xfrm>
              <a:off x="3638641" y="3338730"/>
              <a:ext cx="1681872" cy="461665"/>
            </a:xfrm>
            <a:prstGeom prst="rect">
              <a:avLst/>
            </a:prstGeom>
            <a:noFill/>
          </p:spPr>
          <p:txBody>
            <a:bodyPr wrap="square">
              <a:spAutoFit/>
            </a:bodyPr>
            <a:lstStyle/>
            <a:p>
              <a:pPr algn="ctr"/>
              <a:r>
                <a:rPr lang="en-US" sz="1200"/>
                <a:t>Euler-Bernoulli beam deflection</a:t>
              </a:r>
            </a:p>
          </p:txBody>
        </p:sp>
        <mc:AlternateContent xmlns:mc="http://schemas.openxmlformats.org/markup-compatibility/2006" xmlns:a14="http://schemas.microsoft.com/office/drawing/2010/main">
          <mc:Choice Requires="a14">
            <p:sp>
              <p:nvSpPr>
                <p:cNvPr id="110" name="TextBox 109">
                  <a:extLst>
                    <a:ext uri="{FF2B5EF4-FFF2-40B4-BE49-F238E27FC236}">
                      <a16:creationId xmlns:a16="http://schemas.microsoft.com/office/drawing/2014/main" id="{AC56AB8A-F789-986F-133A-10251151B40C}"/>
                    </a:ext>
                  </a:extLst>
                </p:cNvPr>
                <p:cNvSpPr txBox="1"/>
                <p:nvPr/>
              </p:nvSpPr>
              <p:spPr>
                <a:xfrm>
                  <a:off x="3740119" y="3833430"/>
                  <a:ext cx="1470753" cy="47615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1100" i="1" smtClean="0">
                                <a:solidFill>
                                  <a:schemeClr val="tx1"/>
                                </a:solidFill>
                                <a:latin typeface="Cambria Math" panose="02040503050406030204" pitchFamily="18" charset="0"/>
                              </a:rPr>
                            </m:ctrlPr>
                          </m:fPr>
                          <m:num>
                            <m:sSup>
                              <m:sSupPr>
                                <m:ctrlPr>
                                  <a:rPr lang="en-US" sz="1100" i="1">
                                    <a:solidFill>
                                      <a:schemeClr val="tx1"/>
                                    </a:solidFill>
                                    <a:latin typeface="Cambria Math" panose="02040503050406030204" pitchFamily="18" charset="0"/>
                                  </a:rPr>
                                </m:ctrlPr>
                              </m:sSupPr>
                              <m:e>
                                <m:r>
                                  <m:rPr>
                                    <m:sty m:val="p"/>
                                  </m:rPr>
                                  <a:rPr lang="en-US" sz="1100">
                                    <a:solidFill>
                                      <a:schemeClr val="tx1"/>
                                    </a:solidFill>
                                    <a:latin typeface="Cambria Math" panose="02040503050406030204" pitchFamily="18" charset="0"/>
                                  </a:rPr>
                                  <m:t>d</m:t>
                                </m:r>
                              </m:e>
                              <m:sup>
                                <m:r>
                                  <a:rPr lang="en-US" sz="1100" i="0">
                                    <a:solidFill>
                                      <a:schemeClr val="tx1"/>
                                    </a:solidFill>
                                    <a:latin typeface="Cambria Math" panose="02040503050406030204" pitchFamily="18" charset="0"/>
                                  </a:rPr>
                                  <m:t>2</m:t>
                                </m:r>
                              </m:sup>
                            </m:sSup>
                          </m:num>
                          <m:den>
                            <m:r>
                              <m:rPr>
                                <m:sty m:val="p"/>
                              </m:rPr>
                              <a:rPr lang="en-US" sz="1100" i="0">
                                <a:solidFill>
                                  <a:schemeClr val="tx1"/>
                                </a:solidFill>
                                <a:latin typeface="Cambria Math" panose="02040503050406030204" pitchFamily="18" charset="0"/>
                              </a:rPr>
                              <m:t>d</m:t>
                            </m:r>
                            <m:sSup>
                              <m:sSupPr>
                                <m:ctrlPr>
                                  <a:rPr lang="en-US" sz="1100" i="1">
                                    <a:solidFill>
                                      <a:schemeClr val="tx1"/>
                                    </a:solidFill>
                                    <a:latin typeface="Cambria Math" panose="02040503050406030204" pitchFamily="18" charset="0"/>
                                  </a:rPr>
                                </m:ctrlPr>
                              </m:sSupPr>
                              <m:e>
                                <m:r>
                                  <a:rPr lang="en-US" sz="1100" i="1">
                                    <a:solidFill>
                                      <a:schemeClr val="tx1"/>
                                    </a:solidFill>
                                    <a:latin typeface="Cambria Math" panose="02040503050406030204" pitchFamily="18" charset="0"/>
                                  </a:rPr>
                                  <m:t>𝑥</m:t>
                                </m:r>
                              </m:e>
                              <m:sup>
                                <m:r>
                                  <a:rPr lang="en-US" sz="1100" i="0">
                                    <a:solidFill>
                                      <a:schemeClr val="tx1"/>
                                    </a:solidFill>
                                    <a:latin typeface="Cambria Math" panose="02040503050406030204" pitchFamily="18" charset="0"/>
                                  </a:rPr>
                                  <m:t>2</m:t>
                                </m:r>
                              </m:sup>
                            </m:sSup>
                          </m:den>
                        </m:f>
                        <m:d>
                          <m:dPr>
                            <m:ctrlPr>
                              <a:rPr lang="en-US" sz="1100" i="1">
                                <a:solidFill>
                                  <a:schemeClr val="tx1"/>
                                </a:solidFill>
                                <a:latin typeface="Cambria Math" panose="02040503050406030204" pitchFamily="18" charset="0"/>
                              </a:rPr>
                            </m:ctrlPr>
                          </m:dPr>
                          <m:e>
                            <m:r>
                              <a:rPr lang="en-US" sz="1100" i="1">
                                <a:solidFill>
                                  <a:schemeClr val="tx1"/>
                                </a:solidFill>
                                <a:latin typeface="Cambria Math" panose="02040503050406030204" pitchFamily="18" charset="0"/>
                              </a:rPr>
                              <m:t>𝐸𝐼</m:t>
                            </m:r>
                            <m:f>
                              <m:fPr>
                                <m:ctrlPr>
                                  <a:rPr lang="en-US" sz="1100" i="1">
                                    <a:solidFill>
                                      <a:schemeClr val="tx1"/>
                                    </a:solidFill>
                                    <a:latin typeface="Cambria Math" panose="02040503050406030204" pitchFamily="18" charset="0"/>
                                  </a:rPr>
                                </m:ctrlPr>
                              </m:fPr>
                              <m:num>
                                <m:sSup>
                                  <m:sSupPr>
                                    <m:ctrlPr>
                                      <a:rPr lang="en-US" sz="1100" i="1">
                                        <a:solidFill>
                                          <a:schemeClr val="tx1"/>
                                        </a:solidFill>
                                        <a:latin typeface="Cambria Math" panose="02040503050406030204" pitchFamily="18" charset="0"/>
                                      </a:rPr>
                                    </m:ctrlPr>
                                  </m:sSupPr>
                                  <m:e>
                                    <m:r>
                                      <m:rPr>
                                        <m:sty m:val="p"/>
                                      </m:rPr>
                                      <a:rPr lang="en-US" sz="1100" i="0">
                                        <a:solidFill>
                                          <a:schemeClr val="tx1"/>
                                        </a:solidFill>
                                        <a:latin typeface="Cambria Math" panose="02040503050406030204" pitchFamily="18" charset="0"/>
                                      </a:rPr>
                                      <m:t>d</m:t>
                                    </m:r>
                                  </m:e>
                                  <m:sup>
                                    <m:r>
                                      <a:rPr lang="en-US" sz="1100" i="0">
                                        <a:solidFill>
                                          <a:schemeClr val="tx1"/>
                                        </a:solidFill>
                                        <a:latin typeface="Cambria Math" panose="02040503050406030204" pitchFamily="18" charset="0"/>
                                      </a:rPr>
                                      <m:t>2</m:t>
                                    </m:r>
                                  </m:sup>
                                </m:sSup>
                                <m:r>
                                  <a:rPr lang="en-US" sz="1100" i="1">
                                    <a:solidFill>
                                      <a:schemeClr val="tx1"/>
                                    </a:solidFill>
                                    <a:latin typeface="Cambria Math" panose="02040503050406030204" pitchFamily="18" charset="0"/>
                                  </a:rPr>
                                  <m:t>𝑤</m:t>
                                </m:r>
                              </m:num>
                              <m:den>
                                <m:r>
                                  <m:rPr>
                                    <m:sty m:val="p"/>
                                  </m:rPr>
                                  <a:rPr lang="en-US" sz="1100" i="0">
                                    <a:solidFill>
                                      <a:schemeClr val="tx1"/>
                                    </a:solidFill>
                                    <a:latin typeface="Cambria Math" panose="02040503050406030204" pitchFamily="18" charset="0"/>
                                  </a:rPr>
                                  <m:t>d</m:t>
                                </m:r>
                                <m:sSup>
                                  <m:sSupPr>
                                    <m:ctrlPr>
                                      <a:rPr lang="en-US" sz="1100" i="1">
                                        <a:solidFill>
                                          <a:schemeClr val="tx1"/>
                                        </a:solidFill>
                                        <a:latin typeface="Cambria Math" panose="02040503050406030204" pitchFamily="18" charset="0"/>
                                      </a:rPr>
                                    </m:ctrlPr>
                                  </m:sSupPr>
                                  <m:e>
                                    <m:r>
                                      <a:rPr lang="en-US" sz="1100" i="1">
                                        <a:solidFill>
                                          <a:schemeClr val="tx1"/>
                                        </a:solidFill>
                                        <a:latin typeface="Cambria Math" panose="02040503050406030204" pitchFamily="18" charset="0"/>
                                      </a:rPr>
                                      <m:t>𝑥</m:t>
                                    </m:r>
                                  </m:e>
                                  <m:sup>
                                    <m:r>
                                      <a:rPr lang="en-US" sz="1100" i="0">
                                        <a:solidFill>
                                          <a:schemeClr val="tx1"/>
                                        </a:solidFill>
                                        <a:latin typeface="Cambria Math" panose="02040503050406030204" pitchFamily="18" charset="0"/>
                                      </a:rPr>
                                      <m:t>2</m:t>
                                    </m:r>
                                  </m:sup>
                                </m:sSup>
                              </m:den>
                            </m:f>
                          </m:e>
                        </m:d>
                        <m:r>
                          <a:rPr lang="en-US" sz="1100" i="0">
                            <a:solidFill>
                              <a:schemeClr val="tx1"/>
                            </a:solidFill>
                            <a:latin typeface="Cambria Math" panose="02040503050406030204" pitchFamily="18" charset="0"/>
                          </a:rPr>
                          <m:t>=</m:t>
                        </m:r>
                        <m:r>
                          <a:rPr lang="en-US" sz="1100" i="1">
                            <a:solidFill>
                              <a:schemeClr val="tx1"/>
                            </a:solidFill>
                            <a:latin typeface="Cambria Math" panose="02040503050406030204" pitchFamily="18" charset="0"/>
                          </a:rPr>
                          <m:t>𝑞</m:t>
                        </m:r>
                      </m:oMath>
                    </m:oMathPara>
                  </a14:m>
                  <a:endParaRPr lang="en-US" sz="1600">
                    <a:solidFill>
                      <a:schemeClr val="tx1"/>
                    </a:solidFill>
                  </a:endParaRPr>
                </a:p>
              </p:txBody>
            </p:sp>
          </mc:Choice>
          <mc:Fallback xmlns="">
            <p:sp>
              <p:nvSpPr>
                <p:cNvPr id="110" name="TextBox 109">
                  <a:extLst>
                    <a:ext uri="{FF2B5EF4-FFF2-40B4-BE49-F238E27FC236}">
                      <a16:creationId xmlns:a16="http://schemas.microsoft.com/office/drawing/2014/main" id="{AC56AB8A-F789-986F-133A-10251151B40C}"/>
                    </a:ext>
                  </a:extLst>
                </p:cNvPr>
                <p:cNvSpPr txBox="1">
                  <a:spLocks noRot="1" noChangeAspect="1" noMove="1" noResize="1" noEditPoints="1" noAdjustHandles="1" noChangeArrowheads="1" noChangeShapeType="1" noTextEdit="1"/>
                </p:cNvSpPr>
                <p:nvPr/>
              </p:nvSpPr>
              <p:spPr>
                <a:xfrm>
                  <a:off x="3740119" y="3833430"/>
                  <a:ext cx="1470753" cy="476156"/>
                </a:xfrm>
                <a:prstGeom prst="rect">
                  <a:avLst/>
                </a:prstGeom>
                <a:blipFill>
                  <a:blip r:embed="rId12"/>
                  <a:stretch>
                    <a:fillRect/>
                  </a:stretch>
                </a:blipFill>
              </p:spPr>
              <p:txBody>
                <a:bodyPr/>
                <a:lstStyle/>
                <a:p>
                  <a:r>
                    <a:rPr lang="en-US">
                      <a:noFill/>
                    </a:rPr>
                    <a:t> </a:t>
                  </a:r>
                </a:p>
              </p:txBody>
            </p:sp>
          </mc:Fallback>
        </mc:AlternateContent>
      </p:grpSp>
      <p:sp>
        <p:nvSpPr>
          <p:cNvPr id="118" name="Parallelogram 117">
            <a:extLst>
              <a:ext uri="{FF2B5EF4-FFF2-40B4-BE49-F238E27FC236}">
                <a16:creationId xmlns:a16="http://schemas.microsoft.com/office/drawing/2014/main" id="{36DAFDA1-857A-A102-D5BC-0ACA1F3C423F}"/>
              </a:ext>
            </a:extLst>
          </p:cNvPr>
          <p:cNvSpPr/>
          <p:nvPr/>
        </p:nvSpPr>
        <p:spPr>
          <a:xfrm>
            <a:off x="3935949" y="3238079"/>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SM</a:t>
            </a:r>
          </a:p>
        </p:txBody>
      </p:sp>
      <p:grpSp>
        <p:nvGrpSpPr>
          <p:cNvPr id="123" name="Group 122">
            <a:extLst>
              <a:ext uri="{FF2B5EF4-FFF2-40B4-BE49-F238E27FC236}">
                <a16:creationId xmlns:a16="http://schemas.microsoft.com/office/drawing/2014/main" id="{87DA339B-EE64-3B6C-231F-0F6683B57B93}"/>
              </a:ext>
            </a:extLst>
          </p:cNvPr>
          <p:cNvGrpSpPr/>
          <p:nvPr/>
        </p:nvGrpSpPr>
        <p:grpSpPr>
          <a:xfrm>
            <a:off x="5062945" y="3232819"/>
            <a:ext cx="2460332" cy="1260371"/>
            <a:chOff x="5081419" y="3326825"/>
            <a:chExt cx="2460332" cy="1260371"/>
          </a:xfrm>
        </p:grpSpPr>
        <p:sp>
          <p:nvSpPr>
            <p:cNvPr id="113" name="TextBox 112">
              <a:extLst>
                <a:ext uri="{FF2B5EF4-FFF2-40B4-BE49-F238E27FC236}">
                  <a16:creationId xmlns:a16="http://schemas.microsoft.com/office/drawing/2014/main" id="{FE8E942C-16D9-D277-7EDC-D36194D1CB05}"/>
                </a:ext>
              </a:extLst>
            </p:cNvPr>
            <p:cNvSpPr txBox="1"/>
            <p:nvPr/>
          </p:nvSpPr>
          <p:spPr>
            <a:xfrm>
              <a:off x="5425838" y="3632990"/>
              <a:ext cx="1681872" cy="461665"/>
            </a:xfrm>
            <a:prstGeom prst="rect">
              <a:avLst/>
            </a:prstGeom>
            <a:noFill/>
          </p:spPr>
          <p:txBody>
            <a:bodyPr wrap="square">
              <a:spAutoFit/>
            </a:bodyPr>
            <a:lstStyle/>
            <a:p>
              <a:pPr algn="ctr"/>
              <a:r>
                <a:rPr lang="en-US" sz="1200"/>
                <a:t>Navier-Stokes motion of viscous fluids</a:t>
              </a:r>
            </a:p>
          </p:txBody>
        </p:sp>
        <p:sp>
          <p:nvSpPr>
            <p:cNvPr id="119" name="Parallelogram 118">
              <a:extLst>
                <a:ext uri="{FF2B5EF4-FFF2-40B4-BE49-F238E27FC236}">
                  <a16:creationId xmlns:a16="http://schemas.microsoft.com/office/drawing/2014/main" id="{57558899-B5B7-1250-0951-F44BE1F3961B}"/>
                </a:ext>
              </a:extLst>
            </p:cNvPr>
            <p:cNvSpPr/>
            <p:nvPr/>
          </p:nvSpPr>
          <p:spPr>
            <a:xfrm>
              <a:off x="5846548" y="3326825"/>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FM</a:t>
              </a:r>
            </a:p>
          </p:txBody>
        </p:sp>
        <mc:AlternateContent xmlns:mc="http://schemas.openxmlformats.org/markup-compatibility/2006" xmlns:a14="http://schemas.microsoft.com/office/drawing/2010/main">
          <mc:Choice Requires="a14">
            <p:sp>
              <p:nvSpPr>
                <p:cNvPr id="122" name="TextBox 121">
                  <a:extLst>
                    <a:ext uri="{FF2B5EF4-FFF2-40B4-BE49-F238E27FC236}">
                      <a16:creationId xmlns:a16="http://schemas.microsoft.com/office/drawing/2014/main" id="{09D02B24-0586-0A53-3DFA-D04B8D98F3AF}"/>
                    </a:ext>
                  </a:extLst>
                </p:cNvPr>
                <p:cNvSpPr txBox="1"/>
                <p:nvPr/>
              </p:nvSpPr>
              <p:spPr>
                <a:xfrm>
                  <a:off x="5081419" y="4144318"/>
                  <a:ext cx="2460332" cy="44287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1100" i="1" smtClean="0">
                                <a:solidFill>
                                  <a:schemeClr val="tx1"/>
                                </a:solidFill>
                                <a:latin typeface="Cambria Math" panose="02040503050406030204" pitchFamily="18" charset="0"/>
                              </a:rPr>
                            </m:ctrlPr>
                          </m:fPr>
                          <m:num>
                            <m:r>
                              <a:rPr lang="en-US" sz="1100" b="0" i="1">
                                <a:solidFill>
                                  <a:schemeClr val="tx1"/>
                                </a:solidFill>
                                <a:latin typeface="Cambria Math" panose="02040503050406030204" pitchFamily="18" charset="0"/>
                              </a:rPr>
                              <m:t>𝜕</m:t>
                            </m:r>
                            <m:r>
                              <m:rPr>
                                <m:sty m:val="p"/>
                              </m:rPr>
                              <a:rPr lang="en-US" sz="1100" b="0" i="0">
                                <a:solidFill>
                                  <a:schemeClr val="tx1"/>
                                </a:solidFill>
                                <a:latin typeface="Cambria Math" panose="02040503050406030204" pitchFamily="18" charset="0"/>
                              </a:rPr>
                              <m:t>u</m:t>
                            </m:r>
                          </m:num>
                          <m:den>
                            <m:r>
                              <a:rPr lang="en-US" sz="1100" b="0" i="0">
                                <a:solidFill>
                                  <a:schemeClr val="tx1"/>
                                </a:solidFill>
                                <a:latin typeface="Cambria Math" panose="02040503050406030204" pitchFamily="18" charset="0"/>
                              </a:rPr>
                              <m:t>𝜕</m:t>
                            </m:r>
                            <m:r>
                              <a:rPr lang="en-US" sz="1100" b="0" i="1">
                                <a:solidFill>
                                  <a:schemeClr val="tx1"/>
                                </a:solidFill>
                                <a:latin typeface="Cambria Math" panose="02040503050406030204" pitchFamily="18" charset="0"/>
                              </a:rPr>
                              <m:t>𝑡</m:t>
                            </m:r>
                          </m:den>
                        </m:f>
                        <m:r>
                          <a:rPr lang="en-US" sz="1100" b="0" i="0">
                            <a:solidFill>
                              <a:schemeClr val="tx1"/>
                            </a:solidFill>
                            <a:latin typeface="Cambria Math" panose="02040503050406030204" pitchFamily="18" charset="0"/>
                          </a:rPr>
                          <m:t>+</m:t>
                        </m:r>
                        <m:d>
                          <m:dPr>
                            <m:ctrlPr>
                              <a:rPr lang="en-US" sz="1100" i="1">
                                <a:solidFill>
                                  <a:schemeClr val="tx1"/>
                                </a:solidFill>
                                <a:latin typeface="Cambria Math" panose="02040503050406030204" pitchFamily="18" charset="0"/>
                              </a:rPr>
                            </m:ctrlPr>
                          </m:dPr>
                          <m:e>
                            <m:r>
                              <m:rPr>
                                <m:sty m:val="p"/>
                              </m:rPr>
                              <a:rPr lang="en-US" sz="1100" b="0" i="0">
                                <a:solidFill>
                                  <a:schemeClr val="tx1"/>
                                </a:solidFill>
                                <a:latin typeface="Cambria Math" panose="02040503050406030204" pitchFamily="18" charset="0"/>
                              </a:rPr>
                              <m:t>u</m:t>
                            </m:r>
                            <m:r>
                              <a:rPr lang="en-US" sz="1100" b="0" i="0">
                                <a:solidFill>
                                  <a:schemeClr val="tx1"/>
                                </a:solidFill>
                                <a:latin typeface="Cambria Math" panose="02040503050406030204" pitchFamily="18" charset="0"/>
                              </a:rPr>
                              <m:t>⋅</m:t>
                            </m:r>
                            <m:r>
                              <m:rPr>
                                <m:sty m:val="p"/>
                              </m:rPr>
                              <a:rPr lang="en-US" sz="1100" b="0" i="0">
                                <a:solidFill>
                                  <a:schemeClr val="tx1"/>
                                </a:solidFill>
                                <a:latin typeface="Cambria Math" panose="02040503050406030204" pitchFamily="18" charset="0"/>
                              </a:rPr>
                              <m:t>∇</m:t>
                            </m:r>
                          </m:e>
                        </m:d>
                        <m:r>
                          <m:rPr>
                            <m:sty m:val="p"/>
                          </m:rPr>
                          <a:rPr lang="en-US" sz="1100" b="0" i="0">
                            <a:solidFill>
                              <a:schemeClr val="tx1"/>
                            </a:solidFill>
                            <a:latin typeface="Cambria Math" panose="02040503050406030204" pitchFamily="18" charset="0"/>
                          </a:rPr>
                          <m:t>u</m:t>
                        </m:r>
                        <m:r>
                          <a:rPr lang="en-US" sz="1100" b="0" i="0">
                            <a:solidFill>
                              <a:schemeClr val="tx1"/>
                            </a:solidFill>
                            <a:latin typeface="Cambria Math" panose="02040503050406030204" pitchFamily="18" charset="0"/>
                          </a:rPr>
                          <m:t>−</m:t>
                        </m:r>
                        <m:r>
                          <a:rPr lang="en-US" sz="1100" b="0" i="1">
                            <a:solidFill>
                              <a:schemeClr val="tx1"/>
                            </a:solidFill>
                            <a:latin typeface="Cambria Math" panose="02040503050406030204" pitchFamily="18" charset="0"/>
                          </a:rPr>
                          <m:t>𝜈</m:t>
                        </m:r>
                        <m:sSup>
                          <m:sSupPr>
                            <m:ctrlPr>
                              <a:rPr lang="en-US" sz="1100" i="1">
                                <a:solidFill>
                                  <a:schemeClr val="tx1"/>
                                </a:solidFill>
                                <a:latin typeface="Cambria Math" panose="02040503050406030204" pitchFamily="18" charset="0"/>
                              </a:rPr>
                            </m:ctrlPr>
                          </m:sSupPr>
                          <m:e>
                            <m:r>
                              <m:rPr>
                                <m:sty m:val="p"/>
                              </m:rPr>
                              <a:rPr lang="en-US" sz="1100" b="0" i="0">
                                <a:solidFill>
                                  <a:schemeClr val="tx1"/>
                                </a:solidFill>
                                <a:latin typeface="Cambria Math" panose="02040503050406030204" pitchFamily="18" charset="0"/>
                              </a:rPr>
                              <m:t>∇</m:t>
                            </m:r>
                          </m:e>
                          <m:sup>
                            <m:r>
                              <a:rPr lang="en-US" sz="1100" b="0" i="0">
                                <a:solidFill>
                                  <a:schemeClr val="tx1"/>
                                </a:solidFill>
                                <a:latin typeface="Cambria Math" panose="02040503050406030204" pitchFamily="18" charset="0"/>
                              </a:rPr>
                              <m:t>2</m:t>
                            </m:r>
                          </m:sup>
                        </m:sSup>
                        <m:r>
                          <m:rPr>
                            <m:sty m:val="p"/>
                          </m:rPr>
                          <a:rPr lang="en-US" sz="1100" b="0" i="0">
                            <a:solidFill>
                              <a:schemeClr val="tx1"/>
                            </a:solidFill>
                            <a:latin typeface="Cambria Math" panose="02040503050406030204" pitchFamily="18" charset="0"/>
                          </a:rPr>
                          <m:t>u</m:t>
                        </m:r>
                        <m:r>
                          <a:rPr lang="en-US" sz="1100" b="0" i="0">
                            <a:solidFill>
                              <a:schemeClr val="tx1"/>
                            </a:solidFill>
                            <a:latin typeface="Cambria Math" panose="02040503050406030204" pitchFamily="18" charset="0"/>
                          </a:rPr>
                          <m:t>=−</m:t>
                        </m:r>
                        <m:f>
                          <m:fPr>
                            <m:ctrlPr>
                              <a:rPr lang="en-US" sz="1100" b="0" i="1" smtClean="0">
                                <a:solidFill>
                                  <a:schemeClr val="tx1"/>
                                </a:solidFill>
                                <a:latin typeface="Cambria Math" panose="02040503050406030204" pitchFamily="18" charset="0"/>
                              </a:rPr>
                            </m:ctrlPr>
                          </m:fPr>
                          <m:num>
                            <m:r>
                              <a:rPr lang="en-US" sz="1100" b="0" i="1" smtClean="0">
                                <a:solidFill>
                                  <a:schemeClr val="tx1"/>
                                </a:solidFill>
                                <a:latin typeface="Cambria Math" panose="02040503050406030204" pitchFamily="18" charset="0"/>
                              </a:rPr>
                              <m:t>1</m:t>
                            </m:r>
                          </m:num>
                          <m:den>
                            <m:r>
                              <a:rPr lang="en-US" sz="1100" b="0" i="1" smtClean="0">
                                <a:solidFill>
                                  <a:schemeClr val="tx1"/>
                                </a:solidFill>
                                <a:latin typeface="Cambria Math" panose="02040503050406030204" pitchFamily="18" charset="0"/>
                                <a:ea typeface="Cambria Math" panose="02040503050406030204" pitchFamily="18" charset="0"/>
                              </a:rPr>
                              <m:t>𝜌</m:t>
                            </m:r>
                          </m:den>
                        </m:f>
                        <m:r>
                          <m:rPr>
                            <m:sty m:val="p"/>
                          </m:rPr>
                          <a:rPr lang="en-US" sz="1100" b="0" i="0">
                            <a:solidFill>
                              <a:schemeClr val="tx1"/>
                            </a:solidFill>
                            <a:latin typeface="Cambria Math" panose="02040503050406030204" pitchFamily="18" charset="0"/>
                          </a:rPr>
                          <m:t>∇</m:t>
                        </m:r>
                        <m:r>
                          <a:rPr lang="en-US" sz="1100" b="0" i="1" smtClean="0">
                            <a:solidFill>
                              <a:schemeClr val="tx1"/>
                            </a:solidFill>
                            <a:latin typeface="Cambria Math" panose="02040503050406030204" pitchFamily="18" charset="0"/>
                          </a:rPr>
                          <m:t>𝑝</m:t>
                        </m:r>
                        <m:r>
                          <a:rPr lang="en-US" sz="1100" b="0" i="1" smtClean="0">
                            <a:solidFill>
                              <a:schemeClr val="tx1"/>
                            </a:solidFill>
                            <a:latin typeface="Cambria Math" panose="02040503050406030204" pitchFamily="18" charset="0"/>
                          </a:rPr>
                          <m:t>+</m:t>
                        </m:r>
                        <m:r>
                          <a:rPr lang="en-US" sz="1100" b="0" i="1" smtClean="0">
                            <a:solidFill>
                              <a:schemeClr val="tx1"/>
                            </a:solidFill>
                            <a:latin typeface="Cambria Math" panose="02040503050406030204" pitchFamily="18" charset="0"/>
                          </a:rPr>
                          <m:t>𝑔</m:t>
                        </m:r>
                      </m:oMath>
                    </m:oMathPara>
                  </a14:m>
                  <a:endParaRPr lang="en-US" sz="1100">
                    <a:solidFill>
                      <a:schemeClr val="tx1"/>
                    </a:solidFill>
                  </a:endParaRPr>
                </a:p>
              </p:txBody>
            </p:sp>
          </mc:Choice>
          <mc:Fallback xmlns="">
            <p:sp>
              <p:nvSpPr>
                <p:cNvPr id="122" name="TextBox 121">
                  <a:extLst>
                    <a:ext uri="{FF2B5EF4-FFF2-40B4-BE49-F238E27FC236}">
                      <a16:creationId xmlns:a16="http://schemas.microsoft.com/office/drawing/2014/main" id="{09D02B24-0586-0A53-3DFA-D04B8D98F3AF}"/>
                    </a:ext>
                  </a:extLst>
                </p:cNvPr>
                <p:cNvSpPr txBox="1">
                  <a:spLocks noRot="1" noChangeAspect="1" noMove="1" noResize="1" noEditPoints="1" noAdjustHandles="1" noChangeArrowheads="1" noChangeShapeType="1" noTextEdit="1"/>
                </p:cNvSpPr>
                <p:nvPr/>
              </p:nvSpPr>
              <p:spPr>
                <a:xfrm>
                  <a:off x="5081419" y="4144318"/>
                  <a:ext cx="2460332" cy="442878"/>
                </a:xfrm>
                <a:prstGeom prst="rect">
                  <a:avLst/>
                </a:prstGeom>
                <a:blipFill>
                  <a:blip r:embed="rId13"/>
                  <a:stretch>
                    <a:fillRect/>
                  </a:stretch>
                </a:blipFill>
              </p:spPr>
              <p:txBody>
                <a:bodyPr/>
                <a:lstStyle/>
                <a:p>
                  <a:r>
                    <a:rPr lang="en-US">
                      <a:noFill/>
                    </a:rPr>
                    <a:t> </a:t>
                  </a:r>
                </a:p>
              </p:txBody>
            </p:sp>
          </mc:Fallback>
        </mc:AlternateContent>
      </p:grpSp>
      <p:grpSp>
        <p:nvGrpSpPr>
          <p:cNvPr id="130" name="Group 129">
            <a:extLst>
              <a:ext uri="{FF2B5EF4-FFF2-40B4-BE49-F238E27FC236}">
                <a16:creationId xmlns:a16="http://schemas.microsoft.com/office/drawing/2014/main" id="{2DAAEC4B-41CC-0F46-8C1F-B907D6EF522A}"/>
              </a:ext>
            </a:extLst>
          </p:cNvPr>
          <p:cNvGrpSpPr/>
          <p:nvPr/>
        </p:nvGrpSpPr>
        <p:grpSpPr>
          <a:xfrm>
            <a:off x="7161184" y="3238079"/>
            <a:ext cx="1681872" cy="1219934"/>
            <a:chOff x="7161184" y="3332085"/>
            <a:chExt cx="1681872" cy="1219934"/>
          </a:xfrm>
        </p:grpSpPr>
        <p:sp>
          <p:nvSpPr>
            <p:cNvPr id="116" name="TextBox 115">
              <a:extLst>
                <a:ext uri="{FF2B5EF4-FFF2-40B4-BE49-F238E27FC236}">
                  <a16:creationId xmlns:a16="http://schemas.microsoft.com/office/drawing/2014/main" id="{18EA190B-3E74-E602-1BAC-270CC5715601}"/>
                </a:ext>
              </a:extLst>
            </p:cNvPr>
            <p:cNvSpPr txBox="1"/>
            <p:nvPr/>
          </p:nvSpPr>
          <p:spPr>
            <a:xfrm>
              <a:off x="7161184" y="3632990"/>
              <a:ext cx="1681872" cy="461665"/>
            </a:xfrm>
            <a:prstGeom prst="rect">
              <a:avLst/>
            </a:prstGeom>
            <a:noFill/>
          </p:spPr>
          <p:txBody>
            <a:bodyPr wrap="square">
              <a:spAutoFit/>
            </a:bodyPr>
            <a:lstStyle/>
            <a:p>
              <a:pPr algn="ctr"/>
              <a:r>
                <a:rPr lang="en-US" sz="1200"/>
                <a:t>Fourier’s law of heat transfer</a:t>
              </a:r>
            </a:p>
          </p:txBody>
        </p:sp>
        <p:sp>
          <p:nvSpPr>
            <p:cNvPr id="120" name="Parallelogram 119">
              <a:extLst>
                <a:ext uri="{FF2B5EF4-FFF2-40B4-BE49-F238E27FC236}">
                  <a16:creationId xmlns:a16="http://schemas.microsoft.com/office/drawing/2014/main" id="{B092FE7F-3745-987D-3957-B0FE3ABC064D}"/>
                </a:ext>
              </a:extLst>
            </p:cNvPr>
            <p:cNvSpPr/>
            <p:nvPr/>
          </p:nvSpPr>
          <p:spPr>
            <a:xfrm>
              <a:off x="7600896" y="3332085"/>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TA</a:t>
              </a:r>
            </a:p>
          </p:txBody>
        </p:sp>
        <mc:AlternateContent xmlns:mc="http://schemas.openxmlformats.org/markup-compatibility/2006" xmlns:a14="http://schemas.microsoft.com/office/drawing/2010/main">
          <mc:Choice Requires="a14">
            <p:sp>
              <p:nvSpPr>
                <p:cNvPr id="125" name="TextBox 124">
                  <a:extLst>
                    <a:ext uri="{FF2B5EF4-FFF2-40B4-BE49-F238E27FC236}">
                      <a16:creationId xmlns:a16="http://schemas.microsoft.com/office/drawing/2014/main" id="{AF3148EA-95DD-2379-E2BE-FC57A09CA003}"/>
                    </a:ext>
                  </a:extLst>
                </p:cNvPr>
                <p:cNvSpPr txBox="1"/>
                <p:nvPr/>
              </p:nvSpPr>
              <p:spPr>
                <a:xfrm>
                  <a:off x="7523277" y="4138316"/>
                  <a:ext cx="957685" cy="41370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100" i="1" smtClean="0">
                                <a:solidFill>
                                  <a:srgbClr val="836967"/>
                                </a:solidFill>
                                <a:latin typeface="Cambria Math" panose="02040503050406030204" pitchFamily="18" charset="0"/>
                              </a:rPr>
                            </m:ctrlPr>
                          </m:sSubPr>
                          <m:e>
                            <m:r>
                              <a:rPr lang="en-US" sz="1100" i="1">
                                <a:latin typeface="Cambria Math" panose="02040503050406030204" pitchFamily="18" charset="0"/>
                              </a:rPr>
                              <m:t>𝑞</m:t>
                            </m:r>
                          </m:e>
                          <m:sub>
                            <m:r>
                              <a:rPr lang="en-US" sz="1100" i="1">
                                <a:latin typeface="Cambria Math" panose="02040503050406030204" pitchFamily="18" charset="0"/>
                              </a:rPr>
                              <m:t>𝑥</m:t>
                            </m:r>
                          </m:sub>
                        </m:sSub>
                        <m:r>
                          <a:rPr lang="en-US" sz="1100" i="0">
                            <a:latin typeface="Cambria Math" panose="02040503050406030204" pitchFamily="18" charset="0"/>
                          </a:rPr>
                          <m:t>=−</m:t>
                        </m:r>
                        <m:r>
                          <a:rPr lang="en-US" sz="1100" i="1">
                            <a:latin typeface="Cambria Math" panose="02040503050406030204" pitchFamily="18" charset="0"/>
                          </a:rPr>
                          <m:t>𝑘</m:t>
                        </m:r>
                        <m:f>
                          <m:fPr>
                            <m:ctrlPr>
                              <a:rPr lang="en-US" sz="1100" i="1">
                                <a:solidFill>
                                  <a:srgbClr val="836967"/>
                                </a:solidFill>
                                <a:latin typeface="Cambria Math" panose="02040503050406030204" pitchFamily="18" charset="0"/>
                              </a:rPr>
                            </m:ctrlPr>
                          </m:fPr>
                          <m:num>
                            <m:r>
                              <a:rPr lang="en-US" sz="1100" i="1">
                                <a:latin typeface="Cambria Math" panose="02040503050406030204" pitchFamily="18" charset="0"/>
                              </a:rPr>
                              <m:t>𝑑𝑇</m:t>
                            </m:r>
                          </m:num>
                          <m:den>
                            <m:r>
                              <a:rPr lang="en-US" sz="1100" i="1">
                                <a:latin typeface="Cambria Math" panose="02040503050406030204" pitchFamily="18" charset="0"/>
                              </a:rPr>
                              <m:t>𝑑𝑥</m:t>
                            </m:r>
                          </m:den>
                        </m:f>
                      </m:oMath>
                    </m:oMathPara>
                  </a14:m>
                  <a:endParaRPr lang="en-US" sz="1600"/>
                </a:p>
              </p:txBody>
            </p:sp>
          </mc:Choice>
          <mc:Fallback xmlns="">
            <p:sp>
              <p:nvSpPr>
                <p:cNvPr id="125" name="TextBox 124">
                  <a:extLst>
                    <a:ext uri="{FF2B5EF4-FFF2-40B4-BE49-F238E27FC236}">
                      <a16:creationId xmlns:a16="http://schemas.microsoft.com/office/drawing/2014/main" id="{AF3148EA-95DD-2379-E2BE-FC57A09CA003}"/>
                    </a:ext>
                  </a:extLst>
                </p:cNvPr>
                <p:cNvSpPr txBox="1">
                  <a:spLocks noRot="1" noChangeAspect="1" noMove="1" noResize="1" noEditPoints="1" noAdjustHandles="1" noChangeArrowheads="1" noChangeShapeType="1" noTextEdit="1"/>
                </p:cNvSpPr>
                <p:nvPr/>
              </p:nvSpPr>
              <p:spPr>
                <a:xfrm>
                  <a:off x="7523277" y="4138316"/>
                  <a:ext cx="957685" cy="413703"/>
                </a:xfrm>
                <a:prstGeom prst="rect">
                  <a:avLst/>
                </a:prstGeom>
                <a:blipFill>
                  <a:blip r:embed="rId14"/>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27" name="TextBox 126">
                <a:extLst>
                  <a:ext uri="{FF2B5EF4-FFF2-40B4-BE49-F238E27FC236}">
                    <a16:creationId xmlns:a16="http://schemas.microsoft.com/office/drawing/2014/main" id="{E1780F3C-F903-7482-847B-7CEF7F70C0B2}"/>
                  </a:ext>
                </a:extLst>
              </p:cNvPr>
              <p:cNvSpPr txBox="1"/>
              <p:nvPr/>
            </p:nvSpPr>
            <p:spPr>
              <a:xfrm>
                <a:off x="7359659" y="5710101"/>
                <a:ext cx="1284919" cy="49205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100" smtClean="0">
                          <a:solidFill>
                            <a:schemeClr val="tx1"/>
                          </a:solidFill>
                          <a:latin typeface="Cambria Math" panose="02040503050406030204" pitchFamily="18" charset="0"/>
                        </a:rPr>
                        <m:t>−</m:t>
                      </m:r>
                      <m:sSub>
                        <m:sSubPr>
                          <m:ctrlPr>
                            <a:rPr lang="en-US" sz="1100" i="1">
                              <a:solidFill>
                                <a:schemeClr val="tx1"/>
                              </a:solidFill>
                              <a:latin typeface="Cambria Math" panose="02040503050406030204" pitchFamily="18" charset="0"/>
                            </a:rPr>
                          </m:ctrlPr>
                        </m:sSubPr>
                        <m:e>
                          <m:d>
                            <m:dPr>
                              <m:begChr m:val=""/>
                              <m:endChr m:val="|"/>
                              <m:ctrlPr>
                                <a:rPr lang="en-US" sz="1100" i="1">
                                  <a:solidFill>
                                    <a:schemeClr val="tx1"/>
                                  </a:solidFill>
                                  <a:latin typeface="Cambria Math" panose="02040503050406030204" pitchFamily="18" charset="0"/>
                                </a:rPr>
                              </m:ctrlPr>
                            </m:dPr>
                            <m:e>
                              <m:r>
                                <a:rPr lang="en-US" sz="1100" i="1">
                                  <a:solidFill>
                                    <a:schemeClr val="tx1"/>
                                  </a:solidFill>
                                  <a:latin typeface="Cambria Math" panose="02040503050406030204" pitchFamily="18" charset="0"/>
                                </a:rPr>
                                <m:t>𝑘</m:t>
                              </m:r>
                              <m:f>
                                <m:fPr>
                                  <m:ctrlPr>
                                    <a:rPr lang="en-US" sz="1100" i="1">
                                      <a:solidFill>
                                        <a:schemeClr val="tx1"/>
                                      </a:solidFill>
                                      <a:latin typeface="Cambria Math" panose="02040503050406030204" pitchFamily="18" charset="0"/>
                                    </a:rPr>
                                  </m:ctrlPr>
                                </m:fPr>
                                <m:num>
                                  <m:r>
                                    <a:rPr lang="en-US" sz="1100" i="1">
                                      <a:solidFill>
                                        <a:schemeClr val="tx1"/>
                                      </a:solidFill>
                                      <a:latin typeface="Cambria Math" panose="02040503050406030204" pitchFamily="18" charset="0"/>
                                    </a:rPr>
                                    <m:t>𝑑𝑇</m:t>
                                  </m:r>
                                </m:num>
                                <m:den>
                                  <m:r>
                                    <a:rPr lang="en-US" sz="1100" i="1">
                                      <a:solidFill>
                                        <a:schemeClr val="tx1"/>
                                      </a:solidFill>
                                      <a:latin typeface="Cambria Math" panose="02040503050406030204" pitchFamily="18" charset="0"/>
                                    </a:rPr>
                                    <m:t>𝑑𝑥</m:t>
                                  </m:r>
                                </m:den>
                              </m:f>
                            </m:e>
                          </m:d>
                        </m:e>
                        <m:sub>
                          <m:r>
                            <a:rPr lang="en-US" sz="1100" i="1">
                              <a:solidFill>
                                <a:schemeClr val="tx1"/>
                              </a:solidFill>
                              <a:latin typeface="Cambria Math" panose="02040503050406030204" pitchFamily="18" charset="0"/>
                            </a:rPr>
                            <m:t>𝑥</m:t>
                          </m:r>
                          <m:r>
                            <a:rPr lang="en-US" sz="1100" i="0">
                              <a:solidFill>
                                <a:schemeClr val="tx1"/>
                              </a:solidFill>
                              <a:latin typeface="Cambria Math" panose="02040503050406030204" pitchFamily="18" charset="0"/>
                            </a:rPr>
                            <m:t>=0</m:t>
                          </m:r>
                        </m:sub>
                      </m:sSub>
                      <m:r>
                        <a:rPr lang="en-US" sz="1100" i="0">
                          <a:solidFill>
                            <a:schemeClr val="tx1"/>
                          </a:solidFill>
                          <a:latin typeface="Cambria Math" panose="02040503050406030204" pitchFamily="18" charset="0"/>
                        </a:rPr>
                        <m:t>=0</m:t>
                      </m:r>
                    </m:oMath>
                  </m:oMathPara>
                </a14:m>
                <a:endParaRPr lang="en-US" sz="1600">
                  <a:solidFill>
                    <a:schemeClr val="tx1"/>
                  </a:solidFill>
                </a:endParaRPr>
              </a:p>
            </p:txBody>
          </p:sp>
        </mc:Choice>
        <mc:Fallback xmlns="">
          <p:sp>
            <p:nvSpPr>
              <p:cNvPr id="127" name="TextBox 126">
                <a:extLst>
                  <a:ext uri="{FF2B5EF4-FFF2-40B4-BE49-F238E27FC236}">
                    <a16:creationId xmlns:a16="http://schemas.microsoft.com/office/drawing/2014/main" id="{E1780F3C-F903-7482-847B-7CEF7F70C0B2}"/>
                  </a:ext>
                </a:extLst>
              </p:cNvPr>
              <p:cNvSpPr txBox="1">
                <a:spLocks noRot="1" noChangeAspect="1" noMove="1" noResize="1" noEditPoints="1" noAdjustHandles="1" noChangeArrowheads="1" noChangeShapeType="1" noTextEdit="1"/>
              </p:cNvSpPr>
              <p:nvPr/>
            </p:nvSpPr>
            <p:spPr>
              <a:xfrm>
                <a:off x="7359659" y="5710101"/>
                <a:ext cx="1284919" cy="492058"/>
              </a:xfrm>
              <a:prstGeom prst="rect">
                <a:avLst/>
              </a:prstGeom>
              <a:blipFill>
                <a:blip r:embed="rId15"/>
                <a:stretch>
                  <a:fillRect l="-9005" t="-168750" r="-7109" b="-240000"/>
                </a:stretch>
              </a:blipFill>
            </p:spPr>
            <p:txBody>
              <a:bodyPr/>
              <a:lstStyle/>
              <a:p>
                <a:r>
                  <a:rPr lang="en-US">
                    <a:noFill/>
                  </a:rPr>
                  <a:t> </a:t>
                </a:r>
              </a:p>
            </p:txBody>
          </p:sp>
        </mc:Fallback>
      </mc:AlternateContent>
      <p:sp>
        <p:nvSpPr>
          <p:cNvPr id="128" name="TextBox 127">
            <a:extLst>
              <a:ext uri="{FF2B5EF4-FFF2-40B4-BE49-F238E27FC236}">
                <a16:creationId xmlns:a16="http://schemas.microsoft.com/office/drawing/2014/main" id="{1B826911-F47B-4746-F337-9CDAE1BF6D84}"/>
              </a:ext>
            </a:extLst>
          </p:cNvPr>
          <p:cNvSpPr txBox="1"/>
          <p:nvPr/>
        </p:nvSpPr>
        <p:spPr>
          <a:xfrm>
            <a:off x="7214866" y="5437057"/>
            <a:ext cx="1681872" cy="276999"/>
          </a:xfrm>
          <a:prstGeom prst="rect">
            <a:avLst/>
          </a:prstGeom>
          <a:noFill/>
        </p:spPr>
        <p:txBody>
          <a:bodyPr wrap="square">
            <a:spAutoFit/>
          </a:bodyPr>
          <a:lstStyle/>
          <a:p>
            <a:pPr algn="ctr"/>
            <a:r>
              <a:rPr lang="en-US" sz="1200"/>
              <a:t>Insulation at x=0</a:t>
            </a:r>
          </a:p>
        </p:txBody>
      </p:sp>
      <p:sp>
        <p:nvSpPr>
          <p:cNvPr id="129" name="Parallelogram 128">
            <a:extLst>
              <a:ext uri="{FF2B5EF4-FFF2-40B4-BE49-F238E27FC236}">
                <a16:creationId xmlns:a16="http://schemas.microsoft.com/office/drawing/2014/main" id="{14047EAA-018C-DA4A-154E-7D8E357AE84D}"/>
              </a:ext>
            </a:extLst>
          </p:cNvPr>
          <p:cNvSpPr/>
          <p:nvPr/>
        </p:nvSpPr>
        <p:spPr>
          <a:xfrm>
            <a:off x="7654578" y="5136152"/>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TA</a:t>
            </a:r>
          </a:p>
        </p:txBody>
      </p:sp>
      <p:grpSp>
        <p:nvGrpSpPr>
          <p:cNvPr id="131" name="Group 130">
            <a:extLst>
              <a:ext uri="{FF2B5EF4-FFF2-40B4-BE49-F238E27FC236}">
                <a16:creationId xmlns:a16="http://schemas.microsoft.com/office/drawing/2014/main" id="{9721EC4B-EE57-CED8-585F-90D364AE19E3}"/>
              </a:ext>
            </a:extLst>
          </p:cNvPr>
          <p:cNvGrpSpPr/>
          <p:nvPr/>
        </p:nvGrpSpPr>
        <p:grpSpPr>
          <a:xfrm>
            <a:off x="5282114" y="5138012"/>
            <a:ext cx="1681872" cy="583164"/>
            <a:chOff x="5425838" y="3326825"/>
            <a:chExt cx="1681872" cy="583164"/>
          </a:xfrm>
        </p:grpSpPr>
        <p:sp>
          <p:nvSpPr>
            <p:cNvPr id="132" name="TextBox 131">
              <a:extLst>
                <a:ext uri="{FF2B5EF4-FFF2-40B4-BE49-F238E27FC236}">
                  <a16:creationId xmlns:a16="http://schemas.microsoft.com/office/drawing/2014/main" id="{E6219DCD-208B-C1E9-F67E-460619D1C28F}"/>
                </a:ext>
              </a:extLst>
            </p:cNvPr>
            <p:cNvSpPr txBox="1"/>
            <p:nvPr/>
          </p:nvSpPr>
          <p:spPr>
            <a:xfrm>
              <a:off x="5425838" y="3632990"/>
              <a:ext cx="1681872" cy="276999"/>
            </a:xfrm>
            <a:prstGeom prst="rect">
              <a:avLst/>
            </a:prstGeom>
            <a:noFill/>
          </p:spPr>
          <p:txBody>
            <a:bodyPr wrap="square">
              <a:spAutoFit/>
            </a:bodyPr>
            <a:lstStyle/>
            <a:p>
              <a:pPr algn="ctr"/>
              <a:r>
                <a:rPr lang="en-US" sz="1200"/>
                <a:t>Parallel flow</a:t>
              </a:r>
            </a:p>
          </p:txBody>
        </p:sp>
        <p:sp>
          <p:nvSpPr>
            <p:cNvPr id="133" name="Parallelogram 132">
              <a:extLst>
                <a:ext uri="{FF2B5EF4-FFF2-40B4-BE49-F238E27FC236}">
                  <a16:creationId xmlns:a16="http://schemas.microsoft.com/office/drawing/2014/main" id="{60E12C3F-70A0-4EDA-7848-91AD3383F11D}"/>
                </a:ext>
              </a:extLst>
            </p:cNvPr>
            <p:cNvSpPr/>
            <p:nvPr/>
          </p:nvSpPr>
          <p:spPr>
            <a:xfrm>
              <a:off x="5846548" y="3326825"/>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FM</a:t>
              </a:r>
            </a:p>
          </p:txBody>
        </p:sp>
      </p:grpSp>
      <mc:AlternateContent xmlns:mc="http://schemas.openxmlformats.org/markup-compatibility/2006" xmlns:a14="http://schemas.microsoft.com/office/drawing/2010/main">
        <mc:Choice Requires="a14">
          <p:sp>
            <p:nvSpPr>
              <p:cNvPr id="136" name="TextBox 135">
                <a:extLst>
                  <a:ext uri="{FF2B5EF4-FFF2-40B4-BE49-F238E27FC236}">
                    <a16:creationId xmlns:a16="http://schemas.microsoft.com/office/drawing/2014/main" id="{7E783A16-9380-BC1C-2B66-785FF43EEF82}"/>
                  </a:ext>
                </a:extLst>
              </p:cNvPr>
              <p:cNvSpPr txBox="1"/>
              <p:nvPr/>
            </p:nvSpPr>
            <p:spPr>
              <a:xfrm>
                <a:off x="5303206" y="5714366"/>
                <a:ext cx="1854766" cy="46102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1100" i="1" smtClean="0">
                              <a:solidFill>
                                <a:srgbClr val="836967"/>
                              </a:solidFill>
                              <a:latin typeface="Cambria Math" panose="02040503050406030204" pitchFamily="18" charset="0"/>
                            </a:rPr>
                          </m:ctrlPr>
                        </m:fPr>
                        <m:num>
                          <m:sSup>
                            <m:sSupPr>
                              <m:ctrlPr>
                                <a:rPr lang="en-US" sz="1100" i="1">
                                  <a:solidFill>
                                    <a:srgbClr val="836967"/>
                                  </a:solidFill>
                                  <a:latin typeface="Cambria Math" panose="02040503050406030204" pitchFamily="18" charset="0"/>
                                </a:rPr>
                              </m:ctrlPr>
                            </m:sSupPr>
                            <m:e>
                              <m:r>
                                <m:rPr>
                                  <m:sty m:val="p"/>
                                </m:rPr>
                                <a:rPr lang="en-US" sz="1100">
                                  <a:latin typeface="Cambria Math" panose="02040503050406030204" pitchFamily="18" charset="0"/>
                                </a:rPr>
                                <m:t>d</m:t>
                              </m:r>
                            </m:e>
                            <m:sup>
                              <m:r>
                                <a:rPr lang="en-US" sz="1100" i="0">
                                  <a:latin typeface="Cambria Math" panose="02040503050406030204" pitchFamily="18" charset="0"/>
                                </a:rPr>
                                <m:t>2</m:t>
                              </m:r>
                            </m:sup>
                          </m:sSup>
                          <m:r>
                            <a:rPr lang="en-US" sz="1100" i="1">
                              <a:latin typeface="Cambria Math" panose="02040503050406030204" pitchFamily="18" charset="0"/>
                            </a:rPr>
                            <m:t>𝑢</m:t>
                          </m:r>
                        </m:num>
                        <m:den>
                          <m:r>
                            <m:rPr>
                              <m:sty m:val="p"/>
                            </m:rPr>
                            <a:rPr lang="en-US" sz="1100" i="0">
                              <a:latin typeface="Cambria Math" panose="02040503050406030204" pitchFamily="18" charset="0"/>
                            </a:rPr>
                            <m:t>d</m:t>
                          </m:r>
                          <m:sSup>
                            <m:sSupPr>
                              <m:ctrlPr>
                                <a:rPr lang="en-US" sz="1100" i="1">
                                  <a:solidFill>
                                    <a:srgbClr val="836967"/>
                                  </a:solidFill>
                                  <a:latin typeface="Cambria Math" panose="02040503050406030204" pitchFamily="18" charset="0"/>
                                </a:rPr>
                              </m:ctrlPr>
                            </m:sSupPr>
                            <m:e>
                              <m:r>
                                <a:rPr lang="en-US" sz="1100" i="1">
                                  <a:latin typeface="Cambria Math" panose="02040503050406030204" pitchFamily="18" charset="0"/>
                                </a:rPr>
                                <m:t>𝑦</m:t>
                              </m:r>
                            </m:e>
                            <m:sup>
                              <m:r>
                                <a:rPr lang="en-US" sz="1100" i="0">
                                  <a:latin typeface="Cambria Math" panose="02040503050406030204" pitchFamily="18" charset="0"/>
                                </a:rPr>
                                <m:t>2</m:t>
                              </m:r>
                            </m:sup>
                          </m:sSup>
                        </m:den>
                      </m:f>
                      <m:r>
                        <a:rPr lang="en-US" sz="1100" i="0">
                          <a:latin typeface="Cambria Math" panose="02040503050406030204" pitchFamily="18" charset="0"/>
                        </a:rPr>
                        <m:t>=−1;</m:t>
                      </m:r>
                      <m:r>
                        <a:rPr lang="en-US" sz="1100" i="1">
                          <a:latin typeface="Cambria Math" panose="02040503050406030204" pitchFamily="18" charset="0"/>
                        </a:rPr>
                        <m:t>𝑢</m:t>
                      </m:r>
                      <m:d>
                        <m:dPr>
                          <m:ctrlPr>
                            <a:rPr lang="en-US" sz="1100" i="1">
                              <a:latin typeface="Cambria Math" panose="02040503050406030204" pitchFamily="18" charset="0"/>
                            </a:rPr>
                          </m:ctrlPr>
                        </m:dPr>
                        <m:e>
                          <m:r>
                            <a:rPr lang="en-US" sz="1100" i="0">
                              <a:latin typeface="Cambria Math" panose="02040503050406030204" pitchFamily="18" charset="0"/>
                            </a:rPr>
                            <m:t>0</m:t>
                          </m:r>
                        </m:e>
                      </m:d>
                      <m:r>
                        <a:rPr lang="en-US" sz="1100" i="0">
                          <a:latin typeface="Cambria Math" panose="02040503050406030204" pitchFamily="18" charset="0"/>
                        </a:rPr>
                        <m:t>=</m:t>
                      </m:r>
                      <m:r>
                        <a:rPr lang="en-US" sz="1100" i="1">
                          <a:latin typeface="Cambria Math" panose="02040503050406030204" pitchFamily="18" charset="0"/>
                        </a:rPr>
                        <m:t>𝑢</m:t>
                      </m:r>
                      <m:d>
                        <m:dPr>
                          <m:ctrlPr>
                            <a:rPr lang="en-US" sz="1100" i="1">
                              <a:latin typeface="Cambria Math" panose="02040503050406030204" pitchFamily="18" charset="0"/>
                            </a:rPr>
                          </m:ctrlPr>
                        </m:dPr>
                        <m:e>
                          <m:r>
                            <a:rPr lang="en-US" sz="1100" i="0">
                              <a:latin typeface="Cambria Math" panose="02040503050406030204" pitchFamily="18" charset="0"/>
                            </a:rPr>
                            <m:t>1</m:t>
                          </m:r>
                        </m:e>
                      </m:d>
                      <m:r>
                        <a:rPr lang="en-US" sz="1100" i="0">
                          <a:latin typeface="Cambria Math" panose="02040503050406030204" pitchFamily="18" charset="0"/>
                        </a:rPr>
                        <m:t>=0</m:t>
                      </m:r>
                    </m:oMath>
                  </m:oMathPara>
                </a14:m>
                <a:endParaRPr lang="en-US"/>
              </a:p>
            </p:txBody>
          </p:sp>
        </mc:Choice>
        <mc:Fallback xmlns="">
          <p:sp>
            <p:nvSpPr>
              <p:cNvPr id="136" name="TextBox 135">
                <a:extLst>
                  <a:ext uri="{FF2B5EF4-FFF2-40B4-BE49-F238E27FC236}">
                    <a16:creationId xmlns:a16="http://schemas.microsoft.com/office/drawing/2014/main" id="{7E783A16-9380-BC1C-2B66-785FF43EEF82}"/>
                  </a:ext>
                </a:extLst>
              </p:cNvPr>
              <p:cNvSpPr txBox="1">
                <a:spLocks noRot="1" noChangeAspect="1" noMove="1" noResize="1" noEditPoints="1" noAdjustHandles="1" noChangeArrowheads="1" noChangeShapeType="1" noTextEdit="1"/>
              </p:cNvSpPr>
              <p:nvPr/>
            </p:nvSpPr>
            <p:spPr>
              <a:xfrm>
                <a:off x="5303206" y="5714366"/>
                <a:ext cx="1854766" cy="461024"/>
              </a:xfrm>
              <a:prstGeom prst="rect">
                <a:avLst/>
              </a:prstGeom>
              <a:blipFill>
                <a:blip r:embed="rId16"/>
                <a:stretch>
                  <a:fillRect/>
                </a:stretch>
              </a:blipFill>
            </p:spPr>
            <p:txBody>
              <a:bodyPr/>
              <a:lstStyle/>
              <a:p>
                <a:r>
                  <a:rPr lang="en-US">
                    <a:noFill/>
                  </a:rPr>
                  <a:t> </a:t>
                </a:r>
              </a:p>
            </p:txBody>
          </p:sp>
        </mc:Fallback>
      </mc:AlternateContent>
      <p:sp>
        <p:nvSpPr>
          <p:cNvPr id="138" name="TextBox 137">
            <a:extLst>
              <a:ext uri="{FF2B5EF4-FFF2-40B4-BE49-F238E27FC236}">
                <a16:creationId xmlns:a16="http://schemas.microsoft.com/office/drawing/2014/main" id="{4409989C-CEA3-A12B-37F2-4B76487AF441}"/>
              </a:ext>
            </a:extLst>
          </p:cNvPr>
          <p:cNvSpPr txBox="1"/>
          <p:nvPr/>
        </p:nvSpPr>
        <p:spPr>
          <a:xfrm>
            <a:off x="3479010" y="5442015"/>
            <a:ext cx="1681872" cy="276999"/>
          </a:xfrm>
          <a:prstGeom prst="rect">
            <a:avLst/>
          </a:prstGeom>
          <a:noFill/>
        </p:spPr>
        <p:txBody>
          <a:bodyPr wrap="square">
            <a:spAutoFit/>
          </a:bodyPr>
          <a:lstStyle/>
          <a:p>
            <a:pPr algn="ctr"/>
            <a:r>
              <a:rPr lang="en-US" sz="1200"/>
              <a:t>Fixed end</a:t>
            </a:r>
          </a:p>
        </p:txBody>
      </p:sp>
      <p:sp>
        <p:nvSpPr>
          <p:cNvPr id="140" name="Parallelogram 139">
            <a:extLst>
              <a:ext uri="{FF2B5EF4-FFF2-40B4-BE49-F238E27FC236}">
                <a16:creationId xmlns:a16="http://schemas.microsoft.com/office/drawing/2014/main" id="{A8EBDAB7-6F9A-3A76-8994-55808B698C9A}"/>
              </a:ext>
            </a:extLst>
          </p:cNvPr>
          <p:cNvSpPr/>
          <p:nvPr/>
        </p:nvSpPr>
        <p:spPr>
          <a:xfrm>
            <a:off x="3924097" y="5149048"/>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SM</a:t>
            </a:r>
          </a:p>
        </p:txBody>
      </p:sp>
      <mc:AlternateContent xmlns:mc="http://schemas.openxmlformats.org/markup-compatibility/2006" xmlns:a14="http://schemas.microsoft.com/office/drawing/2010/main">
        <mc:Choice Requires="a14">
          <p:sp>
            <p:nvSpPr>
              <p:cNvPr id="142" name="TextBox 141">
                <a:extLst>
                  <a:ext uri="{FF2B5EF4-FFF2-40B4-BE49-F238E27FC236}">
                    <a16:creationId xmlns:a16="http://schemas.microsoft.com/office/drawing/2014/main" id="{22F5E1F5-E70C-5355-7006-5707F11C0CDB}"/>
                  </a:ext>
                </a:extLst>
              </p:cNvPr>
              <p:cNvSpPr txBox="1"/>
              <p:nvPr/>
            </p:nvSpPr>
            <p:spPr>
              <a:xfrm>
                <a:off x="3527852" y="5677854"/>
                <a:ext cx="1625015" cy="49205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100" i="1" smtClean="0">
                              <a:solidFill>
                                <a:schemeClr val="tx1"/>
                              </a:solidFill>
                              <a:latin typeface="Cambria Math" panose="02040503050406030204" pitchFamily="18" charset="0"/>
                            </a:rPr>
                          </m:ctrlPr>
                        </m:sSubPr>
                        <m:e>
                          <m:d>
                            <m:dPr>
                              <m:begChr m:val=""/>
                              <m:endChr m:val="|"/>
                              <m:ctrlPr>
                                <a:rPr lang="en-US" sz="1100" i="1">
                                  <a:solidFill>
                                    <a:schemeClr val="tx1"/>
                                  </a:solidFill>
                                  <a:latin typeface="Cambria Math" panose="02040503050406030204" pitchFamily="18" charset="0"/>
                                </a:rPr>
                              </m:ctrlPr>
                            </m:dPr>
                            <m:e>
                              <m:r>
                                <a:rPr lang="en-US" sz="1100" i="1">
                                  <a:solidFill>
                                    <a:schemeClr val="tx1"/>
                                  </a:solidFill>
                                  <a:latin typeface="Cambria Math" panose="02040503050406030204" pitchFamily="18" charset="0"/>
                                </a:rPr>
                                <m:t>𝑤</m:t>
                              </m:r>
                            </m:e>
                          </m:d>
                        </m:e>
                        <m:sub>
                          <m:r>
                            <a:rPr lang="en-US" sz="1100" i="1">
                              <a:solidFill>
                                <a:schemeClr val="tx1"/>
                              </a:solidFill>
                              <a:latin typeface="Cambria Math" panose="02040503050406030204" pitchFamily="18" charset="0"/>
                            </a:rPr>
                            <m:t>𝑥</m:t>
                          </m:r>
                          <m:r>
                            <a:rPr lang="en-US" sz="1100" i="0">
                              <a:solidFill>
                                <a:schemeClr val="tx1"/>
                              </a:solidFill>
                              <a:latin typeface="Cambria Math" panose="02040503050406030204" pitchFamily="18" charset="0"/>
                            </a:rPr>
                            <m:t>=0</m:t>
                          </m:r>
                        </m:sub>
                      </m:sSub>
                      <m:r>
                        <a:rPr lang="en-US" sz="1100" i="0">
                          <a:solidFill>
                            <a:schemeClr val="tx1"/>
                          </a:solidFill>
                          <a:latin typeface="Cambria Math" panose="02040503050406030204" pitchFamily="18" charset="0"/>
                        </a:rPr>
                        <m:t>=0;</m:t>
                      </m:r>
                      <m:sSub>
                        <m:sSubPr>
                          <m:ctrlPr>
                            <a:rPr lang="en-US" sz="1100" i="1">
                              <a:solidFill>
                                <a:schemeClr val="tx1"/>
                              </a:solidFill>
                              <a:latin typeface="Cambria Math" panose="02040503050406030204" pitchFamily="18" charset="0"/>
                            </a:rPr>
                          </m:ctrlPr>
                        </m:sSubPr>
                        <m:e>
                          <m:d>
                            <m:dPr>
                              <m:begChr m:val=""/>
                              <m:endChr m:val="|"/>
                              <m:ctrlPr>
                                <a:rPr lang="en-US" sz="1100" i="1">
                                  <a:solidFill>
                                    <a:schemeClr val="tx1"/>
                                  </a:solidFill>
                                  <a:latin typeface="Cambria Math" panose="02040503050406030204" pitchFamily="18" charset="0"/>
                                </a:rPr>
                              </m:ctrlPr>
                            </m:dPr>
                            <m:e>
                              <m:f>
                                <m:fPr>
                                  <m:ctrlPr>
                                    <a:rPr lang="en-US" sz="1100" i="1">
                                      <a:solidFill>
                                        <a:schemeClr val="tx1"/>
                                      </a:solidFill>
                                      <a:latin typeface="Cambria Math" panose="02040503050406030204" pitchFamily="18" charset="0"/>
                                    </a:rPr>
                                  </m:ctrlPr>
                                </m:fPr>
                                <m:num>
                                  <m:r>
                                    <a:rPr lang="en-US" sz="1100" i="0">
                                      <a:solidFill>
                                        <a:schemeClr val="tx1"/>
                                      </a:solidFill>
                                      <a:latin typeface="Cambria Math" panose="02040503050406030204" pitchFamily="18" charset="0"/>
                                    </a:rPr>
                                    <m:t>𝜕</m:t>
                                  </m:r>
                                  <m:r>
                                    <a:rPr lang="en-US" sz="1100" i="1">
                                      <a:solidFill>
                                        <a:schemeClr val="tx1"/>
                                      </a:solidFill>
                                      <a:latin typeface="Cambria Math" panose="02040503050406030204" pitchFamily="18" charset="0"/>
                                    </a:rPr>
                                    <m:t>𝑤</m:t>
                                  </m:r>
                                </m:num>
                                <m:den>
                                  <m:r>
                                    <a:rPr lang="en-US" sz="1100" i="0">
                                      <a:solidFill>
                                        <a:schemeClr val="tx1"/>
                                      </a:solidFill>
                                      <a:latin typeface="Cambria Math" panose="02040503050406030204" pitchFamily="18" charset="0"/>
                                    </a:rPr>
                                    <m:t>𝜕</m:t>
                                  </m:r>
                                  <m:r>
                                    <a:rPr lang="en-US" sz="1100" i="1">
                                      <a:solidFill>
                                        <a:schemeClr val="tx1"/>
                                      </a:solidFill>
                                      <a:latin typeface="Cambria Math" panose="02040503050406030204" pitchFamily="18" charset="0"/>
                                    </a:rPr>
                                    <m:t>𝑥</m:t>
                                  </m:r>
                                </m:den>
                              </m:f>
                            </m:e>
                          </m:d>
                        </m:e>
                        <m:sub>
                          <m:r>
                            <a:rPr lang="en-US" sz="1100" i="1">
                              <a:solidFill>
                                <a:schemeClr val="tx1"/>
                              </a:solidFill>
                              <a:latin typeface="Cambria Math" panose="02040503050406030204" pitchFamily="18" charset="0"/>
                            </a:rPr>
                            <m:t>𝑥</m:t>
                          </m:r>
                          <m:r>
                            <a:rPr lang="en-US" sz="1100" i="0">
                              <a:solidFill>
                                <a:schemeClr val="tx1"/>
                              </a:solidFill>
                              <a:latin typeface="Cambria Math" panose="02040503050406030204" pitchFamily="18" charset="0"/>
                            </a:rPr>
                            <m:t>=0</m:t>
                          </m:r>
                        </m:sub>
                      </m:sSub>
                      <m:r>
                        <a:rPr lang="en-US" sz="1100" i="0">
                          <a:solidFill>
                            <a:schemeClr val="tx1"/>
                          </a:solidFill>
                          <a:latin typeface="Cambria Math" panose="02040503050406030204" pitchFamily="18" charset="0"/>
                        </a:rPr>
                        <m:t>=0</m:t>
                      </m:r>
                    </m:oMath>
                  </m:oMathPara>
                </a14:m>
                <a:endParaRPr lang="en-US" sz="1100">
                  <a:solidFill>
                    <a:schemeClr val="tx1"/>
                  </a:solidFill>
                </a:endParaRPr>
              </a:p>
            </p:txBody>
          </p:sp>
        </mc:Choice>
        <mc:Fallback xmlns="">
          <p:sp>
            <p:nvSpPr>
              <p:cNvPr id="142" name="TextBox 141">
                <a:extLst>
                  <a:ext uri="{FF2B5EF4-FFF2-40B4-BE49-F238E27FC236}">
                    <a16:creationId xmlns:a16="http://schemas.microsoft.com/office/drawing/2014/main" id="{22F5E1F5-E70C-5355-7006-5707F11C0CDB}"/>
                  </a:ext>
                </a:extLst>
              </p:cNvPr>
              <p:cNvSpPr txBox="1">
                <a:spLocks noRot="1" noChangeAspect="1" noMove="1" noResize="1" noEditPoints="1" noAdjustHandles="1" noChangeArrowheads="1" noChangeShapeType="1" noTextEdit="1"/>
              </p:cNvSpPr>
              <p:nvPr/>
            </p:nvSpPr>
            <p:spPr>
              <a:xfrm>
                <a:off x="3527852" y="5677854"/>
                <a:ext cx="1625015" cy="492058"/>
              </a:xfrm>
              <a:prstGeom prst="rect">
                <a:avLst/>
              </a:prstGeom>
              <a:blipFill>
                <a:blip r:embed="rId17"/>
                <a:stretch>
                  <a:fillRect l="-13534" t="-166667" r="-9398" b="-235802"/>
                </a:stretch>
              </a:blipFill>
            </p:spPr>
            <p:txBody>
              <a:bodyPr/>
              <a:lstStyle/>
              <a:p>
                <a:r>
                  <a:rPr lang="en-US">
                    <a:noFill/>
                  </a:rPr>
                  <a:t> </a:t>
                </a:r>
              </a:p>
            </p:txBody>
          </p:sp>
        </mc:Fallback>
      </mc:AlternateContent>
      <p:sp>
        <p:nvSpPr>
          <p:cNvPr id="143" name="Parallelogram 142">
            <a:extLst>
              <a:ext uri="{FF2B5EF4-FFF2-40B4-BE49-F238E27FC236}">
                <a16:creationId xmlns:a16="http://schemas.microsoft.com/office/drawing/2014/main" id="{83C156ED-0858-C192-CE95-9AAD3E398914}"/>
              </a:ext>
            </a:extLst>
          </p:cNvPr>
          <p:cNvSpPr/>
          <p:nvPr/>
        </p:nvSpPr>
        <p:spPr>
          <a:xfrm>
            <a:off x="10036878" y="3541245"/>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SM</a:t>
            </a:r>
          </a:p>
        </p:txBody>
      </p:sp>
      <p:sp>
        <p:nvSpPr>
          <p:cNvPr id="144" name="Oval 143">
            <a:extLst>
              <a:ext uri="{FF2B5EF4-FFF2-40B4-BE49-F238E27FC236}">
                <a16:creationId xmlns:a16="http://schemas.microsoft.com/office/drawing/2014/main" id="{CAA6DCB0-18D8-55BC-E47C-1423326E0DCE}"/>
              </a:ext>
            </a:extLst>
          </p:cNvPr>
          <p:cNvSpPr>
            <a:spLocks noChangeAspect="1"/>
          </p:cNvSpPr>
          <p:nvPr/>
        </p:nvSpPr>
        <p:spPr>
          <a:xfrm>
            <a:off x="8719825" y="4191107"/>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Oval 144">
            <a:extLst>
              <a:ext uri="{FF2B5EF4-FFF2-40B4-BE49-F238E27FC236}">
                <a16:creationId xmlns:a16="http://schemas.microsoft.com/office/drawing/2014/main" id="{1894110F-0DAD-3904-01AD-F5297D346560}"/>
              </a:ext>
            </a:extLst>
          </p:cNvPr>
          <p:cNvSpPr>
            <a:spLocks noChangeAspect="1"/>
          </p:cNvSpPr>
          <p:nvPr/>
        </p:nvSpPr>
        <p:spPr>
          <a:xfrm>
            <a:off x="9178949" y="4191107"/>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7" name="Straight Arrow Connector 146">
            <a:extLst>
              <a:ext uri="{FF2B5EF4-FFF2-40B4-BE49-F238E27FC236}">
                <a16:creationId xmlns:a16="http://schemas.microsoft.com/office/drawing/2014/main" id="{113ACB69-CA4D-9E93-3EAC-5A52BE967A09}"/>
              </a:ext>
            </a:extLst>
          </p:cNvPr>
          <p:cNvCxnSpPr>
            <a:stCxn id="144" idx="6"/>
            <a:endCxn id="145" idx="2"/>
          </p:cNvCxnSpPr>
          <p:nvPr/>
        </p:nvCxnSpPr>
        <p:spPr>
          <a:xfrm>
            <a:off x="8827825" y="4245107"/>
            <a:ext cx="351124" cy="0"/>
          </a:xfrm>
          <a:prstGeom prst="straightConnector1">
            <a:avLst/>
          </a:prstGeom>
          <a:ln w="571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48" name="Rectangle: Rounded Corners 147">
            <a:extLst>
              <a:ext uri="{FF2B5EF4-FFF2-40B4-BE49-F238E27FC236}">
                <a16:creationId xmlns:a16="http://schemas.microsoft.com/office/drawing/2014/main" id="{00EAE80E-B5CE-EC7F-2FA5-CA11D4263844}"/>
              </a:ext>
            </a:extLst>
          </p:cNvPr>
          <p:cNvSpPr/>
          <p:nvPr/>
        </p:nvSpPr>
        <p:spPr>
          <a:xfrm>
            <a:off x="9314783" y="3118015"/>
            <a:ext cx="2140721" cy="302409"/>
          </a:xfrm>
          <a:prstGeom prst="roundRect">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rPr>
              <a:t>FEA approximate</a:t>
            </a:r>
          </a:p>
        </p:txBody>
      </p:sp>
      <p:sp>
        <p:nvSpPr>
          <p:cNvPr id="149" name="TextBox 148">
            <a:extLst>
              <a:ext uri="{FF2B5EF4-FFF2-40B4-BE49-F238E27FC236}">
                <a16:creationId xmlns:a16="http://schemas.microsoft.com/office/drawing/2014/main" id="{B8398A4A-EBEF-032C-A73E-B8C8CE0DF872}"/>
              </a:ext>
            </a:extLst>
          </p:cNvPr>
          <p:cNvSpPr txBox="1"/>
          <p:nvPr/>
        </p:nvSpPr>
        <p:spPr>
          <a:xfrm>
            <a:off x="9326313" y="4481072"/>
            <a:ext cx="787679" cy="461665"/>
          </a:xfrm>
          <a:prstGeom prst="rect">
            <a:avLst/>
          </a:prstGeom>
          <a:noFill/>
        </p:spPr>
        <p:txBody>
          <a:bodyPr wrap="square" rtlCol="0">
            <a:spAutoFit/>
          </a:bodyPr>
          <a:lstStyle/>
          <a:p>
            <a:pPr algn="ctr"/>
            <a:r>
              <a:rPr lang="en-US" sz="1200" b="1"/>
              <a:t>Stiffness matrix</a:t>
            </a:r>
          </a:p>
        </p:txBody>
      </p:sp>
      <p:sp>
        <p:nvSpPr>
          <p:cNvPr id="150" name="TextBox 149">
            <a:extLst>
              <a:ext uri="{FF2B5EF4-FFF2-40B4-BE49-F238E27FC236}">
                <a16:creationId xmlns:a16="http://schemas.microsoft.com/office/drawing/2014/main" id="{07F73A7E-887C-A9C6-F070-2461FFE26788}"/>
              </a:ext>
            </a:extLst>
          </p:cNvPr>
          <p:cNvSpPr txBox="1"/>
          <p:nvPr/>
        </p:nvSpPr>
        <p:spPr>
          <a:xfrm>
            <a:off x="10056364" y="4478901"/>
            <a:ext cx="785294" cy="646331"/>
          </a:xfrm>
          <a:prstGeom prst="rect">
            <a:avLst/>
          </a:prstGeom>
          <a:noFill/>
        </p:spPr>
        <p:txBody>
          <a:bodyPr wrap="square" rtlCol="0">
            <a:spAutoFit/>
          </a:bodyPr>
          <a:lstStyle/>
          <a:p>
            <a:pPr algn="ctr"/>
            <a:r>
              <a:rPr lang="en-US" sz="1200" b="1"/>
              <a:t>Nodal vector (disp.)</a:t>
            </a:r>
          </a:p>
        </p:txBody>
      </p:sp>
      <p:sp>
        <p:nvSpPr>
          <p:cNvPr id="152" name="TextBox 151">
            <a:extLst>
              <a:ext uri="{FF2B5EF4-FFF2-40B4-BE49-F238E27FC236}">
                <a16:creationId xmlns:a16="http://schemas.microsoft.com/office/drawing/2014/main" id="{1C605DFE-93A6-8671-8B4B-4E254977F1C6}"/>
              </a:ext>
            </a:extLst>
          </p:cNvPr>
          <p:cNvSpPr txBox="1"/>
          <p:nvPr/>
        </p:nvSpPr>
        <p:spPr>
          <a:xfrm>
            <a:off x="10811545" y="4481072"/>
            <a:ext cx="787679" cy="461665"/>
          </a:xfrm>
          <a:prstGeom prst="rect">
            <a:avLst/>
          </a:prstGeom>
          <a:noFill/>
        </p:spPr>
        <p:txBody>
          <a:bodyPr wrap="square" rtlCol="0">
            <a:spAutoFit/>
          </a:bodyPr>
          <a:lstStyle/>
          <a:p>
            <a:pPr algn="ctr"/>
            <a:r>
              <a:rPr lang="en-US" sz="1200" b="1"/>
              <a:t>Force vector</a:t>
            </a:r>
          </a:p>
        </p:txBody>
      </p:sp>
      <p:cxnSp>
        <p:nvCxnSpPr>
          <p:cNvPr id="154" name="Straight Arrow Connector 153">
            <a:extLst>
              <a:ext uri="{FF2B5EF4-FFF2-40B4-BE49-F238E27FC236}">
                <a16:creationId xmlns:a16="http://schemas.microsoft.com/office/drawing/2014/main" id="{E2E33895-B66A-E6AE-F8DE-A9734A169E7F}"/>
              </a:ext>
            </a:extLst>
          </p:cNvPr>
          <p:cNvCxnSpPr>
            <a:stCxn id="149" idx="0"/>
          </p:cNvCxnSpPr>
          <p:nvPr/>
        </p:nvCxnSpPr>
        <p:spPr>
          <a:xfrm flipV="1">
            <a:off x="9720153" y="4317699"/>
            <a:ext cx="135047" cy="163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3AA15F36-CFB6-5B32-A1AA-F22A6EF36CB9}"/>
              </a:ext>
            </a:extLst>
          </p:cNvPr>
          <p:cNvCxnSpPr>
            <a:cxnSpLocks/>
            <a:stCxn id="150" idx="0"/>
          </p:cNvCxnSpPr>
          <p:nvPr/>
        </p:nvCxnSpPr>
        <p:spPr>
          <a:xfrm flipH="1" flipV="1">
            <a:off x="10296975" y="4298577"/>
            <a:ext cx="152036" cy="1803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8" name="Straight Arrow Connector 157">
            <a:extLst>
              <a:ext uri="{FF2B5EF4-FFF2-40B4-BE49-F238E27FC236}">
                <a16:creationId xmlns:a16="http://schemas.microsoft.com/office/drawing/2014/main" id="{40C8DB3A-A84D-C3B1-86A4-79BB841277EA}"/>
              </a:ext>
            </a:extLst>
          </p:cNvPr>
          <p:cNvCxnSpPr>
            <a:cxnSpLocks/>
            <a:stCxn id="152" idx="0"/>
          </p:cNvCxnSpPr>
          <p:nvPr/>
        </p:nvCxnSpPr>
        <p:spPr>
          <a:xfrm flipH="1" flipV="1">
            <a:off x="10890786" y="4298200"/>
            <a:ext cx="314599" cy="1828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Parallelogram 27">
            <a:extLst>
              <a:ext uri="{FF2B5EF4-FFF2-40B4-BE49-F238E27FC236}">
                <a16:creationId xmlns:a16="http://schemas.microsoft.com/office/drawing/2014/main" id="{64E564DB-C4F4-1DCE-CD25-83A3D2C6F89F}"/>
              </a:ext>
            </a:extLst>
          </p:cNvPr>
          <p:cNvSpPr/>
          <p:nvPr/>
        </p:nvSpPr>
        <p:spPr>
          <a:xfrm>
            <a:off x="609597" y="1747983"/>
            <a:ext cx="2431277"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a:solidFill>
                  <a:schemeClr val="tx1"/>
                </a:solidFill>
              </a:rPr>
              <a:t>S</a:t>
            </a:r>
            <a:r>
              <a:rPr lang="en-US" sz="1600" b="1">
                <a:solidFill>
                  <a:schemeClr val="tx1"/>
                </a:solidFill>
              </a:rPr>
              <a:t>olid </a:t>
            </a:r>
            <a:r>
              <a:rPr lang="en-US" sz="1600" b="1" u="sng">
                <a:solidFill>
                  <a:schemeClr val="tx1"/>
                </a:solidFill>
              </a:rPr>
              <a:t>M</a:t>
            </a:r>
            <a:r>
              <a:rPr lang="en-US" sz="1600" b="1">
                <a:solidFill>
                  <a:schemeClr val="tx1"/>
                </a:solidFill>
              </a:rPr>
              <a:t>echanics</a:t>
            </a:r>
          </a:p>
        </p:txBody>
      </p:sp>
      <p:sp>
        <p:nvSpPr>
          <p:cNvPr id="62" name="Oval 61">
            <a:extLst>
              <a:ext uri="{FF2B5EF4-FFF2-40B4-BE49-F238E27FC236}">
                <a16:creationId xmlns:a16="http://schemas.microsoft.com/office/drawing/2014/main" id="{4606E6DB-BD17-6C1C-D342-FECDE51A2D77}"/>
              </a:ext>
            </a:extLst>
          </p:cNvPr>
          <p:cNvSpPr>
            <a:spLocks noChangeAspect="1"/>
          </p:cNvSpPr>
          <p:nvPr/>
        </p:nvSpPr>
        <p:spPr>
          <a:xfrm>
            <a:off x="2851050" y="1912141"/>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Parallelogram 30">
            <a:extLst>
              <a:ext uri="{FF2B5EF4-FFF2-40B4-BE49-F238E27FC236}">
                <a16:creationId xmlns:a16="http://schemas.microsoft.com/office/drawing/2014/main" id="{19E6F222-D82A-2A24-DCE1-9C57EF9B3FD4}"/>
              </a:ext>
            </a:extLst>
          </p:cNvPr>
          <p:cNvSpPr/>
          <p:nvPr/>
        </p:nvSpPr>
        <p:spPr>
          <a:xfrm>
            <a:off x="581915" y="4621635"/>
            <a:ext cx="2431277"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a:solidFill>
                  <a:schemeClr val="tx1"/>
                </a:solidFill>
              </a:rPr>
              <a:t>T</a:t>
            </a:r>
            <a:r>
              <a:rPr lang="en-US" sz="1600" b="1">
                <a:solidFill>
                  <a:schemeClr val="tx1"/>
                </a:solidFill>
              </a:rPr>
              <a:t>hermal </a:t>
            </a:r>
            <a:r>
              <a:rPr lang="en-US" sz="1600" b="1" u="sng">
                <a:solidFill>
                  <a:schemeClr val="tx1"/>
                </a:solidFill>
              </a:rPr>
              <a:t>A</a:t>
            </a:r>
            <a:r>
              <a:rPr lang="en-US" sz="1600" b="1">
                <a:solidFill>
                  <a:schemeClr val="tx1"/>
                </a:solidFill>
              </a:rPr>
              <a:t>nalysis</a:t>
            </a:r>
          </a:p>
        </p:txBody>
      </p:sp>
    </p:spTree>
    <p:extLst>
      <p:ext uri="{BB962C8B-B14F-4D97-AF65-F5344CB8AC3E}">
        <p14:creationId xmlns:p14="http://schemas.microsoft.com/office/powerpoint/2010/main" val="2103212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AAD5CB86-BDA4-C32C-AC54-AB4B1C53BF2B}"/>
              </a:ext>
            </a:extLst>
          </p:cNvPr>
          <p:cNvGrpSpPr/>
          <p:nvPr/>
        </p:nvGrpSpPr>
        <p:grpSpPr>
          <a:xfrm>
            <a:off x="3046569" y="5237961"/>
            <a:ext cx="1761997" cy="1077219"/>
            <a:chOff x="2477406" y="5307893"/>
            <a:chExt cx="1761997" cy="1077219"/>
          </a:xfrm>
        </p:grpSpPr>
        <p:pic>
          <p:nvPicPr>
            <p:cNvPr id="32" name="Picture 31">
              <a:extLst>
                <a:ext uri="{FF2B5EF4-FFF2-40B4-BE49-F238E27FC236}">
                  <a16:creationId xmlns:a16="http://schemas.microsoft.com/office/drawing/2014/main" id="{38CD034A-C6B6-4517-BF1B-5079F952D28C}"/>
                </a:ext>
              </a:extLst>
            </p:cNvPr>
            <p:cNvPicPr>
              <a:picLocks noChangeAspect="1"/>
            </p:cNvPicPr>
            <p:nvPr/>
          </p:nvPicPr>
          <p:blipFill rotWithShape="1">
            <a:blip r:embed="rId3"/>
            <a:srcRect l="44072" t="18080" r="-801" b="20263"/>
            <a:stretch/>
          </p:blipFill>
          <p:spPr>
            <a:xfrm>
              <a:off x="2477406" y="5307893"/>
              <a:ext cx="1761997" cy="1077219"/>
            </a:xfrm>
            <a:prstGeom prst="rect">
              <a:avLst/>
            </a:prstGeom>
          </p:spPr>
        </p:pic>
        <p:sp>
          <p:nvSpPr>
            <p:cNvPr id="33" name="Rectangle 32">
              <a:extLst>
                <a:ext uri="{FF2B5EF4-FFF2-40B4-BE49-F238E27FC236}">
                  <a16:creationId xmlns:a16="http://schemas.microsoft.com/office/drawing/2014/main" id="{5B0DEEE7-D943-7E80-5A9F-54F066767263}"/>
                </a:ext>
              </a:extLst>
            </p:cNvPr>
            <p:cNvSpPr/>
            <p:nvPr/>
          </p:nvSpPr>
          <p:spPr>
            <a:xfrm>
              <a:off x="3842327" y="6077527"/>
              <a:ext cx="397076" cy="3075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Freeform: Shape 29">
            <a:extLst>
              <a:ext uri="{FF2B5EF4-FFF2-40B4-BE49-F238E27FC236}">
                <a16:creationId xmlns:a16="http://schemas.microsoft.com/office/drawing/2014/main" id="{4D18D4C1-B9C5-5D11-6DA4-5992D6E81B01}"/>
              </a:ext>
            </a:extLst>
          </p:cNvPr>
          <p:cNvSpPr/>
          <p:nvPr/>
        </p:nvSpPr>
        <p:spPr>
          <a:xfrm>
            <a:off x="3469246" y="1356126"/>
            <a:ext cx="3871499" cy="3223831"/>
          </a:xfrm>
          <a:custGeom>
            <a:avLst/>
            <a:gdLst>
              <a:gd name="connsiteX0" fmla="*/ 49809 w 3928931"/>
              <a:gd name="connsiteY0" fmla="*/ 223292 h 3223831"/>
              <a:gd name="connsiteX1" fmla="*/ 733299 w 3928931"/>
              <a:gd name="connsiteY1" fmla="*/ 1017619 h 3223831"/>
              <a:gd name="connsiteX2" fmla="*/ 1342899 w 3928931"/>
              <a:gd name="connsiteY2" fmla="*/ 3132747 h 3223831"/>
              <a:gd name="connsiteX3" fmla="*/ 3845954 w 3928931"/>
              <a:gd name="connsiteY3" fmla="*/ 2707874 h 3223831"/>
              <a:gd name="connsiteX4" fmla="*/ 3236354 w 3928931"/>
              <a:gd name="connsiteY4" fmla="*/ 1516383 h 3223831"/>
              <a:gd name="connsiteX5" fmla="*/ 2303481 w 3928931"/>
              <a:gd name="connsiteY5" fmla="*/ 1368601 h 3223831"/>
              <a:gd name="connsiteX6" fmla="*/ 1832427 w 3928931"/>
              <a:gd name="connsiteY6" fmla="*/ 795947 h 3223831"/>
              <a:gd name="connsiteX7" fmla="*/ 2063336 w 3928931"/>
              <a:gd name="connsiteY7" fmla="*/ 214056 h 3223831"/>
              <a:gd name="connsiteX8" fmla="*/ 1278245 w 3928931"/>
              <a:gd name="connsiteY8" fmla="*/ 1619 h 3223831"/>
              <a:gd name="connsiteX9" fmla="*/ 188354 w 3928931"/>
              <a:gd name="connsiteY9" fmla="*/ 121692 h 3223831"/>
              <a:gd name="connsiteX10" fmla="*/ 49809 w 3928931"/>
              <a:gd name="connsiteY10" fmla="*/ 223292 h 322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8931" h="3223831">
                <a:moveTo>
                  <a:pt x="49809" y="223292"/>
                </a:moveTo>
                <a:cubicBezTo>
                  <a:pt x="140633" y="372613"/>
                  <a:pt x="517784" y="532710"/>
                  <a:pt x="733299" y="1017619"/>
                </a:cubicBezTo>
                <a:cubicBezTo>
                  <a:pt x="948814" y="1502528"/>
                  <a:pt x="824123" y="2851038"/>
                  <a:pt x="1342899" y="3132747"/>
                </a:cubicBezTo>
                <a:cubicBezTo>
                  <a:pt x="1861675" y="3414456"/>
                  <a:pt x="3530378" y="2977268"/>
                  <a:pt x="3845954" y="2707874"/>
                </a:cubicBezTo>
                <a:cubicBezTo>
                  <a:pt x="4161530" y="2438480"/>
                  <a:pt x="3493433" y="1739595"/>
                  <a:pt x="3236354" y="1516383"/>
                </a:cubicBezTo>
                <a:cubicBezTo>
                  <a:pt x="2979275" y="1293171"/>
                  <a:pt x="2537469" y="1488674"/>
                  <a:pt x="2303481" y="1368601"/>
                </a:cubicBezTo>
                <a:cubicBezTo>
                  <a:pt x="2069493" y="1248528"/>
                  <a:pt x="1872451" y="988371"/>
                  <a:pt x="1832427" y="795947"/>
                </a:cubicBezTo>
                <a:cubicBezTo>
                  <a:pt x="1792403" y="603523"/>
                  <a:pt x="2155700" y="346444"/>
                  <a:pt x="2063336" y="214056"/>
                </a:cubicBezTo>
                <a:cubicBezTo>
                  <a:pt x="1970972" y="81668"/>
                  <a:pt x="1590742" y="17013"/>
                  <a:pt x="1278245" y="1619"/>
                </a:cubicBezTo>
                <a:cubicBezTo>
                  <a:pt x="965748" y="-13775"/>
                  <a:pt x="391554" y="84746"/>
                  <a:pt x="188354" y="121692"/>
                </a:cubicBezTo>
                <a:cubicBezTo>
                  <a:pt x="-14846" y="158637"/>
                  <a:pt x="-41015" y="73971"/>
                  <a:pt x="49809" y="223292"/>
                </a:cubicBezTo>
                <a:close/>
              </a:path>
            </a:pathLst>
          </a:custGeom>
          <a:gradFill>
            <a:gsLst>
              <a:gs pos="39000">
                <a:schemeClr val="accent4">
                  <a:lumMod val="60000"/>
                  <a:lumOff val="40000"/>
                  <a:alpha val="40000"/>
                </a:schemeClr>
              </a:gs>
              <a:gs pos="57000">
                <a:schemeClr val="accent2">
                  <a:alpha val="40000"/>
                </a:schemeClr>
              </a:gs>
              <a:gs pos="66000">
                <a:schemeClr val="accent5">
                  <a:lumMod val="40000"/>
                  <a:lumOff val="60000"/>
                  <a:alpha val="40000"/>
                </a:schemeClr>
              </a:gs>
              <a:gs pos="81000">
                <a:schemeClr val="accent5">
                  <a:lumMod val="60000"/>
                  <a:lumOff val="40000"/>
                  <a:alpha val="40000"/>
                </a:schemeClr>
              </a:gs>
              <a:gs pos="100000">
                <a:schemeClr val="accent6">
                  <a:alpha val="40000"/>
                </a:schemeClr>
              </a:gs>
            </a:gsLst>
            <a:lin ang="10800000" scaled="1"/>
          </a:gradFill>
          <a:ln>
            <a:solidFill>
              <a:schemeClr val="bg1">
                <a:lumMod val="9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F3741727-C559-F1C0-E7DF-DA3158B92A1D}"/>
              </a:ext>
            </a:extLst>
          </p:cNvPr>
          <p:cNvSpPr>
            <a:spLocks noChangeAspect="1"/>
          </p:cNvSpPr>
          <p:nvPr/>
        </p:nvSpPr>
        <p:spPr>
          <a:xfrm>
            <a:off x="4692001" y="2659776"/>
            <a:ext cx="2808000" cy="2808000"/>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6585C348-0182-19DB-6782-6AF4558906E8}"/>
              </a:ext>
            </a:extLst>
          </p:cNvPr>
          <p:cNvSpPr>
            <a:spLocks noGrp="1"/>
          </p:cNvSpPr>
          <p:nvPr>
            <p:ph type="sldNum" sz="quarter" idx="11"/>
          </p:nvPr>
        </p:nvSpPr>
        <p:spPr/>
        <p:txBody>
          <a:bodyPr/>
          <a:lstStyle/>
          <a:p>
            <a:fld id="{F0D23093-2AB0-F74C-B865-1A12A15B650E}" type="slidenum">
              <a:rPr lang="en-US" smtClean="0"/>
              <a:pPr/>
              <a:t>9</a:t>
            </a:fld>
            <a:endParaRPr lang="en-US"/>
          </a:p>
        </p:txBody>
      </p:sp>
      <p:sp>
        <p:nvSpPr>
          <p:cNvPr id="3" name="Title 2">
            <a:extLst>
              <a:ext uri="{FF2B5EF4-FFF2-40B4-BE49-F238E27FC236}">
                <a16:creationId xmlns:a16="http://schemas.microsoft.com/office/drawing/2014/main" id="{DF93700A-77B2-E395-5103-19E053E852C5}"/>
              </a:ext>
            </a:extLst>
          </p:cNvPr>
          <p:cNvSpPr>
            <a:spLocks noGrp="1"/>
          </p:cNvSpPr>
          <p:nvPr>
            <p:ph type="title"/>
          </p:nvPr>
        </p:nvSpPr>
        <p:spPr/>
        <p:txBody>
          <a:bodyPr/>
          <a:lstStyle/>
          <a:p>
            <a:r>
              <a:rPr lang="en-US"/>
              <a:t>Structural Analysis – FEA Workflow</a:t>
            </a:r>
          </a:p>
        </p:txBody>
      </p:sp>
      <p:sp>
        <p:nvSpPr>
          <p:cNvPr id="5" name="Arrow: Right 4">
            <a:extLst>
              <a:ext uri="{FF2B5EF4-FFF2-40B4-BE49-F238E27FC236}">
                <a16:creationId xmlns:a16="http://schemas.microsoft.com/office/drawing/2014/main" id="{E7539CFC-3E3E-7C8B-A5B5-B2AEF5F5E2F3}"/>
              </a:ext>
            </a:extLst>
          </p:cNvPr>
          <p:cNvSpPr/>
          <p:nvPr/>
        </p:nvSpPr>
        <p:spPr>
          <a:xfrm>
            <a:off x="609601" y="1162228"/>
            <a:ext cx="10972798" cy="48463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 name="Parallelogram 5">
            <a:extLst>
              <a:ext uri="{FF2B5EF4-FFF2-40B4-BE49-F238E27FC236}">
                <a16:creationId xmlns:a16="http://schemas.microsoft.com/office/drawing/2014/main" id="{7F7E6261-BEA0-16A4-3CAB-EC1CD4D61428}"/>
              </a:ext>
            </a:extLst>
          </p:cNvPr>
          <p:cNvSpPr/>
          <p:nvPr/>
        </p:nvSpPr>
        <p:spPr>
          <a:xfrm>
            <a:off x="615292" y="1195791"/>
            <a:ext cx="2431277"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Physical Problem</a:t>
            </a:r>
          </a:p>
        </p:txBody>
      </p:sp>
      <p:sp>
        <p:nvSpPr>
          <p:cNvPr id="7" name="Parallelogram 6">
            <a:extLst>
              <a:ext uri="{FF2B5EF4-FFF2-40B4-BE49-F238E27FC236}">
                <a16:creationId xmlns:a16="http://schemas.microsoft.com/office/drawing/2014/main" id="{BD6ACB92-7515-CC21-44C3-92DF85E31908}"/>
              </a:ext>
            </a:extLst>
          </p:cNvPr>
          <p:cNvSpPr/>
          <p:nvPr/>
        </p:nvSpPr>
        <p:spPr>
          <a:xfrm>
            <a:off x="3418316" y="1193924"/>
            <a:ext cx="2431277" cy="417505"/>
          </a:xfrm>
          <a:prstGeom prst="parallelogram">
            <a:avLst>
              <a:gd name="adj" fmla="val 59146"/>
            </a:avLst>
          </a:prstGeom>
          <a:gradFill flip="none" rotWithShape="1">
            <a:gsLst>
              <a:gs pos="0">
                <a:schemeClr val="accent4">
                  <a:lumMod val="60000"/>
                  <a:lumOff val="40000"/>
                </a:schemeClr>
              </a:gs>
              <a:gs pos="26000">
                <a:schemeClr val="accent2"/>
              </a:gs>
              <a:gs pos="51000">
                <a:schemeClr val="accent5">
                  <a:lumMod val="40000"/>
                  <a:lumOff val="60000"/>
                </a:schemeClr>
              </a:gs>
              <a:gs pos="74000">
                <a:schemeClr val="accent5">
                  <a:lumMod val="60000"/>
                  <a:lumOff val="40000"/>
                </a:schemeClr>
              </a:gs>
              <a:gs pos="100000">
                <a:schemeClr val="accent6"/>
              </a:gs>
            </a:gsLst>
            <a:lin ang="10800000" scaled="1"/>
            <a:tileRect/>
          </a:gra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solidFill>
                  <a:schemeClr val="tx1"/>
                </a:solidFill>
              </a:rPr>
              <a:t>Numerical Model</a:t>
            </a:r>
          </a:p>
        </p:txBody>
      </p:sp>
      <p:sp>
        <p:nvSpPr>
          <p:cNvPr id="8" name="Parallelogram 7">
            <a:extLst>
              <a:ext uri="{FF2B5EF4-FFF2-40B4-BE49-F238E27FC236}">
                <a16:creationId xmlns:a16="http://schemas.microsoft.com/office/drawing/2014/main" id="{C265BB0D-871B-BB9E-A6CF-C95AB7A64C00}"/>
              </a:ext>
            </a:extLst>
          </p:cNvPr>
          <p:cNvSpPr/>
          <p:nvPr/>
        </p:nvSpPr>
        <p:spPr>
          <a:xfrm>
            <a:off x="6221340" y="1193924"/>
            <a:ext cx="2733226"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solidFill>
                  <a:schemeClr val="tx1"/>
                </a:solidFill>
              </a:rPr>
              <a:t>Physical Prototype</a:t>
            </a:r>
          </a:p>
        </p:txBody>
      </p:sp>
      <p:sp>
        <p:nvSpPr>
          <p:cNvPr id="9" name="Parallelogram 8">
            <a:extLst>
              <a:ext uri="{FF2B5EF4-FFF2-40B4-BE49-F238E27FC236}">
                <a16:creationId xmlns:a16="http://schemas.microsoft.com/office/drawing/2014/main" id="{A572D1DF-F750-34ED-22DA-59AF8679A6B2}"/>
              </a:ext>
            </a:extLst>
          </p:cNvPr>
          <p:cNvSpPr/>
          <p:nvPr/>
        </p:nvSpPr>
        <p:spPr>
          <a:xfrm>
            <a:off x="9326313" y="1193924"/>
            <a:ext cx="1941324"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solidFill>
                  <a:schemeClr val="tx1"/>
                </a:solidFill>
              </a:rPr>
              <a:t>Final Product</a:t>
            </a:r>
          </a:p>
        </p:txBody>
      </p:sp>
      <p:graphicFrame>
        <p:nvGraphicFramePr>
          <p:cNvPr id="13" name="Diagram 12">
            <a:extLst>
              <a:ext uri="{FF2B5EF4-FFF2-40B4-BE49-F238E27FC236}">
                <a16:creationId xmlns:a16="http://schemas.microsoft.com/office/drawing/2014/main" id="{5D4D211C-8464-0B89-EC1B-0AF2F2910441}"/>
              </a:ext>
            </a:extLst>
          </p:cNvPr>
          <p:cNvGraphicFramePr>
            <a:graphicFrameLocks noChangeAspect="1"/>
          </p:cNvGraphicFramePr>
          <p:nvPr>
            <p:extLst>
              <p:ext uri="{D42A27DB-BD31-4B8C-83A1-F6EECF244321}">
                <p14:modId xmlns:p14="http://schemas.microsoft.com/office/powerpoint/2010/main" val="3070483889"/>
              </p:ext>
            </p:extLst>
          </p:nvPr>
        </p:nvGraphicFramePr>
        <p:xfrm>
          <a:off x="3702000" y="2467776"/>
          <a:ext cx="4788000" cy="3192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TextBox 13">
            <a:extLst>
              <a:ext uri="{FF2B5EF4-FFF2-40B4-BE49-F238E27FC236}">
                <a16:creationId xmlns:a16="http://schemas.microsoft.com/office/drawing/2014/main" id="{27DF352A-AB6F-E06B-8A0F-611F6C417966}"/>
              </a:ext>
            </a:extLst>
          </p:cNvPr>
          <p:cNvSpPr txBox="1"/>
          <p:nvPr/>
        </p:nvSpPr>
        <p:spPr>
          <a:xfrm>
            <a:off x="7340745" y="2376766"/>
            <a:ext cx="2666177" cy="1077218"/>
          </a:xfrm>
          <a:prstGeom prst="rect">
            <a:avLst/>
          </a:prstGeom>
          <a:noFill/>
        </p:spPr>
        <p:txBody>
          <a:bodyPr wrap="square">
            <a:spAutoFit/>
          </a:bodyPr>
          <a:lstStyle/>
          <a:p>
            <a:pPr algn="ctr"/>
            <a:r>
              <a:rPr lang="en-GB" sz="1600" b="1"/>
              <a:t>Boundary conditions </a:t>
            </a:r>
            <a:r>
              <a:rPr lang="en-GB" sz="1600"/>
              <a:t>(e.g. supports, forces, etc.) and </a:t>
            </a:r>
            <a:r>
              <a:rPr lang="en-GB" sz="1600" b="1"/>
              <a:t>analysis type </a:t>
            </a:r>
            <a:r>
              <a:rPr lang="en-GB" sz="1600"/>
              <a:t>(e.g. structural, modal, thermal, etc. analysis)</a:t>
            </a:r>
          </a:p>
        </p:txBody>
      </p:sp>
      <p:sp>
        <p:nvSpPr>
          <p:cNvPr id="15" name="TextBox 14">
            <a:extLst>
              <a:ext uri="{FF2B5EF4-FFF2-40B4-BE49-F238E27FC236}">
                <a16:creationId xmlns:a16="http://schemas.microsoft.com/office/drawing/2014/main" id="{34746B6E-D219-F0DB-C0D0-A8F178B0520A}"/>
              </a:ext>
            </a:extLst>
          </p:cNvPr>
          <p:cNvSpPr txBox="1"/>
          <p:nvPr/>
        </p:nvSpPr>
        <p:spPr>
          <a:xfrm>
            <a:off x="2085227" y="2376766"/>
            <a:ext cx="2666177" cy="1077218"/>
          </a:xfrm>
          <a:prstGeom prst="rect">
            <a:avLst/>
          </a:prstGeom>
          <a:noFill/>
        </p:spPr>
        <p:txBody>
          <a:bodyPr wrap="square">
            <a:spAutoFit/>
          </a:bodyPr>
          <a:lstStyle/>
          <a:p>
            <a:pPr algn="ctr"/>
            <a:r>
              <a:rPr lang="en-GB" sz="1600" b="1"/>
              <a:t>CAD-geometry</a:t>
            </a:r>
            <a:r>
              <a:rPr lang="en-GB" sz="1600">
                <a:solidFill>
                  <a:schemeClr val="accent1"/>
                </a:solidFill>
              </a:rPr>
              <a:t> </a:t>
            </a:r>
            <a:r>
              <a:rPr lang="en-GB" sz="1600"/>
              <a:t>(e.g. shape, cross-sections, assemblies) and </a:t>
            </a:r>
            <a:r>
              <a:rPr lang="en-GB" sz="1600" b="1"/>
              <a:t>material </a:t>
            </a:r>
            <a:r>
              <a:rPr lang="en-GB" sz="1600"/>
              <a:t>(e.g. steel, rubber, wood, etc.)</a:t>
            </a:r>
            <a:r>
              <a:rPr lang="en-GB" sz="1600">
                <a:solidFill>
                  <a:schemeClr val="accent1"/>
                </a:solidFill>
              </a:rPr>
              <a:t> </a:t>
            </a:r>
            <a:endParaRPr lang="en-GB" sz="1600"/>
          </a:p>
        </p:txBody>
      </p:sp>
      <p:sp>
        <p:nvSpPr>
          <p:cNvPr id="16" name="TextBox 15">
            <a:extLst>
              <a:ext uri="{FF2B5EF4-FFF2-40B4-BE49-F238E27FC236}">
                <a16:creationId xmlns:a16="http://schemas.microsoft.com/office/drawing/2014/main" id="{AC710516-F2B2-F35C-0D68-73C8E327F1C5}"/>
              </a:ext>
            </a:extLst>
          </p:cNvPr>
          <p:cNvSpPr txBox="1"/>
          <p:nvPr/>
        </p:nvSpPr>
        <p:spPr>
          <a:xfrm>
            <a:off x="7850999" y="3866727"/>
            <a:ext cx="3334237" cy="1077218"/>
          </a:xfrm>
          <a:prstGeom prst="rect">
            <a:avLst/>
          </a:prstGeom>
          <a:noFill/>
        </p:spPr>
        <p:txBody>
          <a:bodyPr wrap="square">
            <a:spAutoFit/>
          </a:bodyPr>
          <a:lstStyle/>
          <a:p>
            <a:pPr algn="ctr"/>
            <a:r>
              <a:rPr lang="en-GB" sz="1600" b="1"/>
              <a:t>Numerical solution </a:t>
            </a:r>
            <a:r>
              <a:rPr lang="en-GB" sz="1600"/>
              <a:t>(i.e. approximation) to the system of equations at selected points obtained using </a:t>
            </a:r>
            <a:r>
              <a:rPr lang="en-GB" sz="1600" b="1">
                <a:solidFill>
                  <a:schemeClr val="accent1"/>
                </a:solidFill>
              </a:rPr>
              <a:t>FEA </a:t>
            </a:r>
          </a:p>
        </p:txBody>
      </p:sp>
      <p:sp>
        <p:nvSpPr>
          <p:cNvPr id="17" name="TextBox 16">
            <a:extLst>
              <a:ext uri="{FF2B5EF4-FFF2-40B4-BE49-F238E27FC236}">
                <a16:creationId xmlns:a16="http://schemas.microsoft.com/office/drawing/2014/main" id="{F8A51931-21D4-2161-9ED0-FC9E12893F7E}"/>
              </a:ext>
            </a:extLst>
          </p:cNvPr>
          <p:cNvSpPr txBox="1"/>
          <p:nvPr/>
        </p:nvSpPr>
        <p:spPr>
          <a:xfrm>
            <a:off x="1834616" y="4183890"/>
            <a:ext cx="2506387" cy="1077218"/>
          </a:xfrm>
          <a:prstGeom prst="rect">
            <a:avLst/>
          </a:prstGeom>
          <a:noFill/>
        </p:spPr>
        <p:txBody>
          <a:bodyPr wrap="square">
            <a:spAutoFit/>
          </a:bodyPr>
          <a:lstStyle/>
          <a:p>
            <a:pPr algn="ctr"/>
            <a:r>
              <a:rPr lang="en-GB" sz="1600" b="1"/>
              <a:t>Sanity check </a:t>
            </a:r>
            <a:r>
              <a:rPr lang="en-GB" sz="1600"/>
              <a:t>(i.e.</a:t>
            </a:r>
          </a:p>
          <a:p>
            <a:pPr algn="ctr"/>
            <a:r>
              <a:rPr lang="en-GB" sz="1600"/>
              <a:t>do the results match the expectation, are the results plausible?)</a:t>
            </a:r>
          </a:p>
        </p:txBody>
      </p:sp>
      <p:sp>
        <p:nvSpPr>
          <p:cNvPr id="18" name="TextBox 17">
            <a:extLst>
              <a:ext uri="{FF2B5EF4-FFF2-40B4-BE49-F238E27FC236}">
                <a16:creationId xmlns:a16="http://schemas.microsoft.com/office/drawing/2014/main" id="{CB4A19EE-05C5-B507-52CD-63EF17500B59}"/>
              </a:ext>
            </a:extLst>
          </p:cNvPr>
          <p:cNvSpPr txBox="1"/>
          <p:nvPr/>
        </p:nvSpPr>
        <p:spPr>
          <a:xfrm>
            <a:off x="4239403" y="5705893"/>
            <a:ext cx="3845636" cy="584775"/>
          </a:xfrm>
          <a:prstGeom prst="rect">
            <a:avLst/>
          </a:prstGeom>
          <a:noFill/>
        </p:spPr>
        <p:txBody>
          <a:bodyPr wrap="square">
            <a:spAutoFit/>
          </a:bodyPr>
          <a:lstStyle/>
          <a:p>
            <a:pPr algn="ctr"/>
            <a:r>
              <a:rPr lang="en-GB" sz="1600" b="1"/>
              <a:t>Evaluation of outputs/state variables </a:t>
            </a:r>
            <a:r>
              <a:rPr lang="en-GB" sz="1600"/>
              <a:t>(e.g. displacement, stresses and strains)</a:t>
            </a:r>
          </a:p>
        </p:txBody>
      </p:sp>
      <p:pic>
        <p:nvPicPr>
          <p:cNvPr id="27" name="Graphic 26" descr="Internet outline">
            <a:extLst>
              <a:ext uri="{FF2B5EF4-FFF2-40B4-BE49-F238E27FC236}">
                <a16:creationId xmlns:a16="http://schemas.microsoft.com/office/drawing/2014/main" id="{1B3D98C0-AE47-B01B-18AA-3BC10B4EE0A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365142" y="723239"/>
            <a:ext cx="537624" cy="537624"/>
          </a:xfrm>
          <a:prstGeom prst="rect">
            <a:avLst/>
          </a:prstGeom>
        </p:spPr>
      </p:pic>
      <p:pic>
        <p:nvPicPr>
          <p:cNvPr id="35" name="Picture 34">
            <a:extLst>
              <a:ext uri="{FF2B5EF4-FFF2-40B4-BE49-F238E27FC236}">
                <a16:creationId xmlns:a16="http://schemas.microsoft.com/office/drawing/2014/main" id="{4024EB85-81AB-96BF-A276-692264216547}"/>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265910" y="2513798"/>
            <a:ext cx="1819317" cy="1017650"/>
          </a:xfrm>
          <a:prstGeom prst="rect">
            <a:avLst/>
          </a:prstGeom>
        </p:spPr>
      </p:pic>
      <p:pic>
        <p:nvPicPr>
          <p:cNvPr id="36" name="Picture 35">
            <a:extLst>
              <a:ext uri="{FF2B5EF4-FFF2-40B4-BE49-F238E27FC236}">
                <a16:creationId xmlns:a16="http://schemas.microsoft.com/office/drawing/2014/main" id="{B6D4F282-7EC5-1498-7B19-34EC43BF2D1B}"/>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9958" b="91024" l="987" r="95970">
                        <a14:foregroundMark x1="4770" y1="75736" x2="6414" y2="47265"/>
                        <a14:foregroundMark x1="1151" y1="83731" x2="1563" y2="80224"/>
                        <a14:foregroundMark x1="5839" y1="89762" x2="11842" y2="91164"/>
                        <a14:foregroundMark x1="90954" y1="20757" x2="95148" y2="17532"/>
                        <a14:foregroundMark x1="95148" y1="17532" x2="95970" y2="16129"/>
                      </a14:backgroundRemoval>
                    </a14:imgEffect>
                  </a14:imgLayer>
                </a14:imgProps>
              </a:ext>
            </a:extLst>
          </a:blip>
          <a:stretch>
            <a:fillRect/>
          </a:stretch>
        </p:blipFill>
        <p:spPr>
          <a:xfrm>
            <a:off x="8490000" y="4815976"/>
            <a:ext cx="1844335" cy="1081423"/>
          </a:xfrm>
          <a:prstGeom prst="rect">
            <a:avLst/>
          </a:prstGeom>
        </p:spPr>
      </p:pic>
      <p:pic>
        <p:nvPicPr>
          <p:cNvPr id="40" name="Picture 39">
            <a:extLst>
              <a:ext uri="{FF2B5EF4-FFF2-40B4-BE49-F238E27FC236}">
                <a16:creationId xmlns:a16="http://schemas.microsoft.com/office/drawing/2014/main" id="{8F8326DC-7042-5E57-2BA9-CAF3E8034C2D}"/>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6544" b="91946" l="9352" r="96019">
                        <a14:foregroundMark x1="9352" y1="81376" x2="9815" y2="68792"/>
                        <a14:foregroundMark x1="19167" y1="38758" x2="21852" y2="41107"/>
                        <a14:foregroundMark x1="19259" y1="40604" x2="18796" y2="45134"/>
                        <a14:foregroundMark x1="12963" y1="79027" x2="14537" y2="73154"/>
                        <a14:foregroundMark x1="86389" y1="8893" x2="91759" y2="6711"/>
                        <a14:foregroundMark x1="96019" y1="6711" x2="96019" y2="11409"/>
                        <a14:foregroundMark x1="15000" y1="90772" x2="15926" y2="90436"/>
                        <a14:foregroundMark x1="19074" y1="89765" x2="20741" y2="88591"/>
                        <a14:foregroundMark x1="19907" y1="89933" x2="17870" y2="91946"/>
                      </a14:backgroundRemoval>
                    </a14:imgEffect>
                  </a14:imgLayer>
                </a14:imgProps>
              </a:ext>
            </a:extLst>
          </a:blip>
          <a:stretch>
            <a:fillRect/>
          </a:stretch>
        </p:blipFill>
        <p:spPr>
          <a:xfrm>
            <a:off x="9930086" y="2474772"/>
            <a:ext cx="1952008" cy="1077219"/>
          </a:xfrm>
          <a:prstGeom prst="rect">
            <a:avLst/>
          </a:prstGeom>
        </p:spPr>
      </p:pic>
      <p:sp>
        <p:nvSpPr>
          <p:cNvPr id="48" name="TextBox 47">
            <a:extLst>
              <a:ext uri="{FF2B5EF4-FFF2-40B4-BE49-F238E27FC236}">
                <a16:creationId xmlns:a16="http://schemas.microsoft.com/office/drawing/2014/main" id="{A9223734-341A-D37A-B5ED-6027FB743B3C}"/>
              </a:ext>
            </a:extLst>
          </p:cNvPr>
          <p:cNvSpPr txBox="1"/>
          <p:nvPr/>
        </p:nvSpPr>
        <p:spPr>
          <a:xfrm>
            <a:off x="6321742" y="4079826"/>
            <a:ext cx="1165386" cy="461665"/>
          </a:xfrm>
          <a:prstGeom prst="rect">
            <a:avLst/>
          </a:prstGeom>
          <a:noFill/>
        </p:spPr>
        <p:txBody>
          <a:bodyPr wrap="square">
            <a:spAutoFit/>
          </a:bodyPr>
          <a:lstStyle/>
          <a:p>
            <a:pPr lvl="0" algn="ctr"/>
            <a:r>
              <a:rPr lang="en-US" sz="1200" b="1">
                <a:solidFill>
                  <a:schemeClr val="tx1"/>
                </a:solidFill>
              </a:rPr>
              <a:t>Mathematical model</a:t>
            </a:r>
            <a:endParaRPr lang="en-DE" sz="1200" b="1">
              <a:solidFill>
                <a:schemeClr val="tx1"/>
              </a:solidFill>
            </a:endParaRPr>
          </a:p>
        </p:txBody>
      </p:sp>
      <p:sp>
        <p:nvSpPr>
          <p:cNvPr id="31" name="TextBox 30">
            <a:extLst>
              <a:ext uri="{FF2B5EF4-FFF2-40B4-BE49-F238E27FC236}">
                <a16:creationId xmlns:a16="http://schemas.microsoft.com/office/drawing/2014/main" id="{D3F8DFF9-69C1-017C-D9D0-30C306093B20}"/>
              </a:ext>
            </a:extLst>
          </p:cNvPr>
          <p:cNvSpPr txBox="1"/>
          <p:nvPr/>
        </p:nvSpPr>
        <p:spPr>
          <a:xfrm>
            <a:off x="2417173" y="1680423"/>
            <a:ext cx="1538178" cy="307777"/>
          </a:xfrm>
          <a:prstGeom prst="rect">
            <a:avLst/>
          </a:prstGeom>
          <a:noFill/>
        </p:spPr>
        <p:txBody>
          <a:bodyPr wrap="none" rtlCol="0">
            <a:spAutoFit/>
          </a:bodyPr>
          <a:lstStyle/>
          <a:p>
            <a:r>
              <a:rPr lang="en-US" sz="1400" b="1" i="1"/>
              <a:t>Physical principles</a:t>
            </a:r>
          </a:p>
        </p:txBody>
      </p:sp>
      <p:cxnSp>
        <p:nvCxnSpPr>
          <p:cNvPr id="37" name="Straight Arrow Connector 36">
            <a:extLst>
              <a:ext uri="{FF2B5EF4-FFF2-40B4-BE49-F238E27FC236}">
                <a16:creationId xmlns:a16="http://schemas.microsoft.com/office/drawing/2014/main" id="{3953FB39-243F-E687-E62E-80FA8BB1A4AC}"/>
              </a:ext>
            </a:extLst>
          </p:cNvPr>
          <p:cNvCxnSpPr>
            <a:cxnSpLocks/>
          </p:cNvCxnSpPr>
          <p:nvPr/>
        </p:nvCxnSpPr>
        <p:spPr>
          <a:xfrm flipV="1">
            <a:off x="3221164" y="1431902"/>
            <a:ext cx="0" cy="24852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Rounded Corners 37">
            <a:extLst>
              <a:ext uri="{FF2B5EF4-FFF2-40B4-BE49-F238E27FC236}">
                <a16:creationId xmlns:a16="http://schemas.microsoft.com/office/drawing/2014/main" id="{DA350265-F423-EF98-40FE-372CC32BC322}"/>
              </a:ext>
            </a:extLst>
          </p:cNvPr>
          <p:cNvSpPr/>
          <p:nvPr/>
        </p:nvSpPr>
        <p:spPr>
          <a:xfrm>
            <a:off x="2417174" y="1680423"/>
            <a:ext cx="1538177" cy="32422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9990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ags/tag2.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ags/tag3.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ags/tag4.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ags/tag5.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ags/tag6.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2 AER Discovery PowerPoint Template.pptx" id="{390BA7A2-24C1-41FB-9C64-FE304204163B}" vid="{4CF81DD1-3AFE-40E1-BEA8-6A73B33B70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ef569204-1236-45fc-be2c-d60ab550bce9" xsi:nil="true"/>
    <lcf76f155ced4ddcb4097134ff3c332f xmlns="dccfda38-9b01-43e9-bac8-3cc6edefc40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99A0DA31F6FAA43A54F5A72F840126F" ma:contentTypeVersion="17" ma:contentTypeDescription="Create a new document." ma:contentTypeScope="" ma:versionID="c4a4fec007d1d35697ecd854b8ffb575">
  <xsd:schema xmlns:xsd="http://www.w3.org/2001/XMLSchema" xmlns:xs="http://www.w3.org/2001/XMLSchema" xmlns:p="http://schemas.microsoft.com/office/2006/metadata/properties" xmlns:ns1="http://schemas.microsoft.com/sharepoint/v3" xmlns:ns2="dccfda38-9b01-43e9-bac8-3cc6edefc404" xmlns:ns3="ef569204-1236-45fc-be2c-d60ab550bce9" targetNamespace="http://schemas.microsoft.com/office/2006/metadata/properties" ma:root="true" ma:fieldsID="b4163c0007a15d4855ca7b0298fbbfcf" ns1:_="" ns2:_="" ns3:_="">
    <xsd:import namespace="http://schemas.microsoft.com/sharepoint/v3"/>
    <xsd:import namespace="dccfda38-9b01-43e9-bac8-3cc6edefc404"/>
    <xsd:import namespace="ef569204-1236-45fc-be2c-d60ab550bce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LengthInSeconds" minOccurs="0"/>
                <xsd:element ref="ns2:MediaServiceGenerationTime" minOccurs="0"/>
                <xsd:element ref="ns2:MediaServiceEventHashCode" minOccurs="0"/>
                <xsd:element ref="ns2:MediaServiceOCR" minOccurs="0"/>
                <xsd:element ref="ns3:SharedWithUsers" minOccurs="0"/>
                <xsd:element ref="ns3:SharedWithDetails" minOccurs="0"/>
                <xsd:element ref="ns1:_ip_UnifiedCompliancePolicyProperties" minOccurs="0"/>
                <xsd:element ref="ns1:_ip_UnifiedCompliancePolicyUIAction" minOccurs="0"/>
                <xsd:element ref="ns2:MediaServiceAutoKeyPoints" minOccurs="0"/>
                <xsd:element ref="ns2:MediaServiceKeyPoints" minOccurs="0"/>
                <xsd:element ref="ns2:MediaServiceDateTake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cfda38-9b01-43e9-bac8-3cc6edefc4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DateTaken" ma:index="21" nillable="true" ma:displayName="MediaServiceDateTaken" ma:hidden="true" ma:internalName="MediaServiceDateTaken"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f569204-1236-45fc-be2c-d60ab550bce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295b8a9d-52bb-4edb-8c5e-3875d0ca21ff}" ma:internalName="TaxCatchAll" ma:showField="CatchAllData" ma:web="ef569204-1236-45fc-be2c-d60ab550bce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54582C-3F01-4F8D-9460-F0A670A527E2}">
  <ds:schemaRefs>
    <ds:schemaRef ds:uri="7f20fa63-e241-4761-94ba-32b364e68bb9"/>
    <ds:schemaRef ds:uri="dccfda38-9b01-43e9-bac8-3cc6edefc404"/>
    <ds:schemaRef ds:uri="ef569204-1236-45fc-be2c-d60ab550bce9"/>
    <ds:schemaRef ds:uri="ef833346-f83e-40f5-a0e1-5788cb23200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BA54ACF-93EC-4C31-9672-CE65A6C139D5}">
  <ds:schemaRefs>
    <ds:schemaRef ds:uri="dccfda38-9b01-43e9-bac8-3cc6edefc404"/>
    <ds:schemaRef ds:uri="ef569204-1236-45fc-be2c-d60ab550bce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LectureUnit1_Structural Analysis of Beams_2022_AER_Discovery</Template>
  <TotalTime>7</TotalTime>
  <Words>12192</Words>
  <Application>Microsoft Office PowerPoint</Application>
  <PresentationFormat>Widescreen</PresentationFormat>
  <Paragraphs>1468</Paragraphs>
  <Slides>43</Slides>
  <Notes>42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43</vt:i4>
      </vt:variant>
    </vt:vector>
  </HeadingPairs>
  <TitlesOfParts>
    <vt:vector size="52" baseType="lpstr">
      <vt:lpstr>Cambria Math</vt:lpstr>
      <vt:lpstr>Segoe UI</vt:lpstr>
      <vt:lpstr>Calibri</vt:lpstr>
      <vt:lpstr>ArtifaktElement</vt:lpstr>
      <vt:lpstr>Wingdings</vt:lpstr>
      <vt:lpstr>Courier New</vt:lpstr>
      <vt:lpstr>Arial</vt:lpstr>
      <vt:lpstr>Times New Roman</vt:lpstr>
      <vt:lpstr>Ansys - Slide Master</vt:lpstr>
      <vt:lpstr>PowerPoint Presentation</vt:lpstr>
      <vt:lpstr>Learning objectives for this Lecture Unit</vt:lpstr>
      <vt:lpstr>Outline of lecture unit</vt:lpstr>
      <vt:lpstr>Numerical Analysis – Methods for Solving Engineering Problems</vt:lpstr>
      <vt:lpstr>Numerical Analysis – Methods for Solving Engineering Problems</vt:lpstr>
      <vt:lpstr>Numerical Analysis – Finite Element Analysis (FEA) and Method (FEM)</vt:lpstr>
      <vt:lpstr>Numerical Analysis – Finite Element Analysis (FEA) and Method (FEM)</vt:lpstr>
      <vt:lpstr>Numerical Analysis – From Physical Problem to Final Product</vt:lpstr>
      <vt:lpstr>Structural Analysis – FEA Workflow</vt:lpstr>
      <vt:lpstr>Structural Analysis – FEA Basic Equations</vt:lpstr>
      <vt:lpstr>Structural Analysis – FEA Analysis Types </vt:lpstr>
      <vt:lpstr>1D Line Elements – Overview </vt:lpstr>
      <vt:lpstr>1D Line Elements – DoF and Beam Theory </vt:lpstr>
      <vt:lpstr>1D Line Elements – Mesh Refinement</vt:lpstr>
      <vt:lpstr>Local Equilibrium – Introduction </vt:lpstr>
      <vt:lpstr>Local Equilibrium – Surface &amp; Body Load</vt:lpstr>
      <vt:lpstr>Local Equilibrium – Stress Component Pairs &amp; Force Balance</vt:lpstr>
      <vt:lpstr>Local Equilibrium – Force Balance</vt:lpstr>
      <vt:lpstr>Local Equilibrium – Solving 1D Solid Mechanics Problems with an Analytical Approach</vt:lpstr>
      <vt:lpstr>Local Equilibrium – Solving 1D Solid Mechanics Problems with an Analytical Approach</vt:lpstr>
      <vt:lpstr>1D FEA – Spring System (single spring)</vt:lpstr>
      <vt:lpstr>1D FEA – Spring System (multiple springs)</vt:lpstr>
      <vt:lpstr>1D FEA – Spring System (multiple springs)</vt:lpstr>
      <vt:lpstr>1D FEA – Spring System (multiple springs)</vt:lpstr>
      <vt:lpstr>1D FEA – Exercise: Spring System &amp; Boundary Conditions</vt:lpstr>
      <vt:lpstr>1D FEA – Beam Elements</vt:lpstr>
      <vt:lpstr>1D FEA – Beam Elements</vt:lpstr>
      <vt:lpstr>1D FEA – Beam Elements</vt:lpstr>
      <vt:lpstr>1D FEA – Beam Elements</vt:lpstr>
      <vt:lpstr>1D FEA – Beam Elements Exercise 1: Beams in Tension</vt:lpstr>
      <vt:lpstr>1D FEA – Exercise 1: Analytical Solution</vt:lpstr>
      <vt:lpstr>1D FEA – Exercise 1: Numerical Procedure</vt:lpstr>
      <vt:lpstr>1D FEA – Exercise 1: Numerical Procedure</vt:lpstr>
      <vt:lpstr>1D FEA – Exercise 1: Numerical Procedure</vt:lpstr>
      <vt:lpstr>1D FEA – Exercise 1: Numerical Solution</vt:lpstr>
      <vt:lpstr>1D FEA – Beam Elements Exercise 2: Truss System</vt:lpstr>
      <vt:lpstr>1D FEA – Exercise 2: Numerical Procedure</vt:lpstr>
      <vt:lpstr>1D FEA – Exercise 2: Numerical Procedure</vt:lpstr>
      <vt:lpstr>1D FEA – Exercise 2: Numerical Solution</vt:lpstr>
      <vt:lpstr>1D FEA – Exercise 2: Numerical Solutions</vt:lpstr>
      <vt:lpstr>Summary</vt:lpstr>
      <vt:lpstr>Further Information and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Stefani</dc:creator>
  <cp:lastModifiedBy>Nick Stefani</cp:lastModifiedBy>
  <cp:revision>1</cp:revision>
  <dcterms:created xsi:type="dcterms:W3CDTF">2021-12-14T08:00:07Z</dcterms:created>
  <dcterms:modified xsi:type="dcterms:W3CDTF">2022-10-28T08:07:52Z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0x010100699A0DA31F6FAA43A54F5A72F840126F</vt:lpwstr>
  </property>
  <property fmtid="{D5CDD505-2E9C-101B-9397-08002B2CF9AE}" pid="3" name="MediaServiceImageTags">
    <vt:lpwstr/>
  </property>
</Properties>
</file>