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3"/>
  </p:sldMasterIdLst>
  <p:notesMasterIdLst>
    <p:notesMasterId r:id="rId32"/>
  </p:notesMasterIdLst>
  <p:sldIdLst>
    <p:sldId id="256"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1" r:id="rId29"/>
    <p:sldId id="606" r:id="rId30"/>
    <p:sldId id="258" r:id="rId31"/>
  </p:sldIdLst>
  <p:sldSz cx="12192000" cy="6858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69A46-ACE3-4D23-B69D-CCD009F07971}" v="2" dt="2022-12-15T15:38:42.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52935" autoAdjust="0"/>
  </p:normalViewPr>
  <p:slideViewPr>
    <p:cSldViewPr showGuides="1">
      <p:cViewPr varScale="1">
        <p:scale>
          <a:sx n="87" d="100"/>
          <a:sy n="87" d="100"/>
        </p:scale>
        <p:origin x="3132" y="5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2.fnt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2023</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a:t>
            </a:r>
            <a:r>
              <a:rPr lang="en-GB" dirty="0" err="1"/>
              <a:t>EduPack</a:t>
            </a:r>
            <a:r>
              <a:rPr lang="en-GB" dirty="0"/>
              <a:t>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err="1">
                <a:latin typeface="+mn-lt"/>
                <a:cs typeface="Times New Roman" pitchFamily="18" charset="0"/>
              </a:rPr>
              <a:t>Foncionnalité</a:t>
            </a:r>
            <a:endParaRPr lang="en-GB" altLang="en-US" sz="1200" b="1" i="1" dirty="0">
              <a:latin typeface="+mn-lt"/>
              <a:cs typeface="Times New Roman" pitchFamily="18" charset="0"/>
            </a:endParaRPr>
          </a:p>
          <a:p>
            <a:pPr algn="ctr"/>
            <a:endParaRPr lang="en-GB" altLang="en-US" sz="1200" b="1" dirty="0">
              <a:latin typeface="+mn-lt"/>
              <a:cs typeface="Times New Roman" pitchFamily="18" charset="0"/>
            </a:endParaRPr>
          </a:p>
          <a:p>
            <a:r>
              <a:rPr lang="en-GB" altLang="en-US" sz="1200" dirty="0" err="1">
                <a:latin typeface="+mn-lt"/>
                <a:cs typeface="Times New Roman" pitchFamily="18" charset="0"/>
              </a:rPr>
              <a:t>Qu’est-ce</a:t>
            </a:r>
            <a:r>
              <a:rPr lang="en-GB" altLang="en-US" sz="1200" dirty="0">
                <a:latin typeface="+mn-lt"/>
                <a:cs typeface="Times New Roman" pitchFamily="18" charset="0"/>
              </a:rPr>
              <a:t> qui </a:t>
            </a:r>
            <a:r>
              <a:rPr lang="en-GB" altLang="en-US" sz="1200" dirty="0" err="1">
                <a:latin typeface="+mn-lt"/>
                <a:cs typeface="Times New Roman" pitchFamily="18" charset="0"/>
              </a:rPr>
              <a:t>détermine</a:t>
            </a:r>
            <a:r>
              <a:rPr lang="en-GB" altLang="en-US" sz="1200" dirty="0">
                <a:latin typeface="+mn-lt"/>
                <a:cs typeface="Times New Roman" pitchFamily="18" charset="0"/>
              </a:rPr>
              <a:t> la </a:t>
            </a:r>
            <a:r>
              <a:rPr lang="en-GB" altLang="en-US" sz="1200" dirty="0" err="1">
                <a:latin typeface="+mn-lt"/>
                <a:cs typeface="Times New Roman" pitchFamily="18" charset="0"/>
              </a:rPr>
              <a:t>valeur</a:t>
            </a:r>
            <a:r>
              <a:rPr lang="en-GB" altLang="en-US" sz="1200" dirty="0">
                <a:latin typeface="+mn-lt"/>
                <a:cs typeface="Times New Roman" pitchFamily="18" charset="0"/>
              </a:rPr>
              <a:t> d’un </a:t>
            </a:r>
            <a:r>
              <a:rPr lang="en-GB" altLang="en-US" sz="1200" dirty="0" err="1">
                <a:latin typeface="+mn-lt"/>
                <a:cs typeface="Times New Roman" pitchFamily="18" charset="0"/>
              </a:rPr>
              <a:t>produit</a:t>
            </a:r>
            <a:r>
              <a:rPr lang="en-GB" altLang="en-US" sz="1200" dirty="0">
                <a:latin typeface="+mn-lt"/>
                <a:cs typeface="Times New Roman" pitchFamily="18" charset="0"/>
              </a:rPr>
              <a:t> ? </a:t>
            </a:r>
            <a:r>
              <a:rPr lang="en-GB" altLang="en-US" sz="1200" b="0" dirty="0">
                <a:latin typeface="+mn-lt"/>
                <a:cs typeface="Times New Roman" pitchFamily="18" charset="0"/>
              </a:rPr>
              <a:t>La </a:t>
            </a:r>
            <a:r>
              <a:rPr lang="en-GB" altLang="en-US" sz="1200" b="1" dirty="0" err="1">
                <a:latin typeface="+mn-lt"/>
                <a:cs typeface="Times New Roman" pitchFamily="18" charset="0"/>
              </a:rPr>
              <a:t>fonctionnalité</a:t>
            </a:r>
            <a:r>
              <a:rPr lang="en-GB" altLang="en-US" sz="1200" b="1" dirty="0">
                <a:latin typeface="+mn-lt"/>
                <a:cs typeface="Times New Roman" pitchFamily="18" charset="0"/>
              </a:rPr>
              <a:t>,</a:t>
            </a:r>
            <a:r>
              <a:rPr lang="en-GB" altLang="en-US" sz="1200" dirty="0">
                <a:latin typeface="+mn-lt"/>
                <a:cs typeface="Times New Roman" pitchFamily="18" charset="0"/>
              </a:rPr>
              <a:t> </a:t>
            </a:r>
            <a:r>
              <a:rPr lang="en-GB" altLang="en-US" sz="1200" dirty="0" err="1">
                <a:latin typeface="+mn-lt"/>
                <a:cs typeface="Times New Roman" pitchFamily="18" charset="0"/>
              </a:rPr>
              <a:t>fournit</a:t>
            </a:r>
            <a:r>
              <a:rPr lang="en-GB" altLang="en-US" sz="1200" dirty="0">
                <a:latin typeface="+mn-lt"/>
                <a:cs typeface="Times New Roman" pitchFamily="18" charset="0"/>
              </a:rPr>
              <a:t> par </a:t>
            </a:r>
            <a:r>
              <a:rPr lang="en-GB" altLang="en-US" sz="1200" dirty="0" err="1">
                <a:latin typeface="+mn-lt"/>
                <a:cs typeface="Times New Roman" pitchFamily="18" charset="0"/>
              </a:rPr>
              <a:t>une</a:t>
            </a:r>
            <a:r>
              <a:rPr lang="en-GB" altLang="en-US" sz="1200" dirty="0">
                <a:latin typeface="+mn-lt"/>
                <a:cs typeface="Times New Roman" pitchFamily="18" charset="0"/>
              </a:rPr>
              <a:t> conception technique claire, </a:t>
            </a:r>
            <a:r>
              <a:rPr lang="en-GB" altLang="en-US" sz="1200" dirty="0" err="1">
                <a:latin typeface="+mn-lt"/>
                <a:cs typeface="Times New Roman" pitchFamily="18" charset="0"/>
              </a:rPr>
              <a:t>joue</a:t>
            </a:r>
            <a:r>
              <a:rPr lang="en-GB" altLang="en-US" sz="1200" dirty="0">
                <a:latin typeface="+mn-lt"/>
                <a:cs typeface="Times New Roman" pitchFamily="18" charset="0"/>
              </a:rPr>
              <a:t> un </a:t>
            </a:r>
            <a:r>
              <a:rPr lang="en-GB" altLang="en-US" sz="1200" dirty="0" err="1">
                <a:latin typeface="+mn-lt"/>
                <a:cs typeface="Times New Roman" pitchFamily="18" charset="0"/>
              </a:rPr>
              <a:t>rôle</a:t>
            </a:r>
            <a:r>
              <a:rPr lang="en-GB" altLang="en-US" sz="1200" dirty="0">
                <a:latin typeface="+mn-lt"/>
                <a:cs typeface="Times New Roman" pitchFamily="18" charset="0"/>
              </a:rPr>
              <a:t> important. </a:t>
            </a:r>
            <a:r>
              <a:rPr lang="fr-FR" dirty="0"/>
              <a:t>La pyramide des exigences présentée ici a ceci comme base : le produit doit fonctionner correctement, être sûr et économique.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95772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cs typeface="Times New Roman" pitchFamily="18" charset="0"/>
              </a:rPr>
              <a:t>Usage</a:t>
            </a:r>
          </a:p>
          <a:p>
            <a:pPr algn="ctr">
              <a:spcBef>
                <a:spcPts val="600"/>
              </a:spcBef>
            </a:pPr>
            <a:endParaRPr lang="en-GB" altLang="en-US" sz="1200" b="1" dirty="0">
              <a:latin typeface="+mn-lt"/>
              <a:cs typeface="Times New Roman" pitchFamily="18" charset="0"/>
            </a:endParaRPr>
          </a:p>
          <a:p>
            <a:pPr>
              <a:spcBef>
                <a:spcPts val="600"/>
              </a:spcBef>
            </a:pPr>
            <a:r>
              <a:rPr lang="en-GB" altLang="en-US" sz="1200" dirty="0">
                <a:latin typeface="+mn-lt"/>
                <a:cs typeface="Times New Roman" pitchFamily="18" charset="0"/>
              </a:rPr>
              <a:t>La </a:t>
            </a:r>
            <a:r>
              <a:rPr lang="en-GB" altLang="en-US" sz="1200" dirty="0" err="1">
                <a:latin typeface="+mn-lt"/>
                <a:cs typeface="Times New Roman" pitchFamily="18" charset="0"/>
              </a:rPr>
              <a:t>fonctionnalité</a:t>
            </a:r>
            <a:r>
              <a:rPr lang="en-GB" altLang="en-US" sz="1200" dirty="0">
                <a:latin typeface="+mn-lt"/>
                <a:cs typeface="Times New Roman" pitchFamily="18" charset="0"/>
              </a:rPr>
              <a:t> </a:t>
            </a:r>
            <a:r>
              <a:rPr lang="en-GB" altLang="en-US" sz="1200" dirty="0" err="1">
                <a:latin typeface="+mn-lt"/>
                <a:cs typeface="Times New Roman" pitchFamily="18" charset="0"/>
              </a:rPr>
              <a:t>seule</a:t>
            </a:r>
            <a:r>
              <a:rPr lang="en-GB" altLang="en-US" sz="1200" dirty="0">
                <a:latin typeface="+mn-lt"/>
                <a:cs typeface="Times New Roman" pitchFamily="18" charset="0"/>
              </a:rPr>
              <a:t> </a:t>
            </a:r>
            <a:r>
              <a:rPr lang="en-GB" altLang="en-US" sz="1200" dirty="0" err="1">
                <a:latin typeface="+mn-lt"/>
                <a:cs typeface="Times New Roman" pitchFamily="18" charset="0"/>
              </a:rPr>
              <a:t>n’est</a:t>
            </a:r>
            <a:r>
              <a:rPr lang="en-GB" altLang="en-US" sz="1200" dirty="0">
                <a:latin typeface="+mn-lt"/>
                <a:cs typeface="Times New Roman" pitchFamily="18" charset="0"/>
              </a:rPr>
              <a:t> pas </a:t>
            </a:r>
            <a:r>
              <a:rPr lang="en-GB" altLang="en-US" sz="1200" dirty="0" err="1">
                <a:latin typeface="+mn-lt"/>
                <a:cs typeface="Times New Roman" pitchFamily="18" charset="0"/>
              </a:rPr>
              <a:t>assez</a:t>
            </a:r>
            <a:r>
              <a:rPr lang="en-GB" altLang="en-US" sz="1200" dirty="0">
                <a:latin typeface="+mn-lt"/>
                <a:cs typeface="Times New Roman" pitchFamily="18" charset="0"/>
              </a:rPr>
              <a:t> : le </a:t>
            </a:r>
            <a:r>
              <a:rPr lang="en-GB" altLang="en-US" sz="1200" dirty="0" err="1">
                <a:latin typeface="+mn-lt"/>
                <a:cs typeface="Times New Roman" pitchFamily="18" charset="0"/>
              </a:rPr>
              <a:t>produit</a:t>
            </a:r>
            <a:r>
              <a:rPr lang="en-GB" altLang="en-US" sz="1200" dirty="0">
                <a:latin typeface="+mn-lt"/>
                <a:cs typeface="Times New Roman" pitchFamily="18" charset="0"/>
              </a:rPr>
              <a:t> doit </a:t>
            </a:r>
            <a:r>
              <a:rPr lang="en-GB" altLang="en-US" sz="1200" dirty="0" err="1">
                <a:latin typeface="+mn-lt"/>
                <a:cs typeface="Times New Roman" pitchFamily="18" charset="0"/>
              </a:rPr>
              <a:t>être</a:t>
            </a:r>
            <a:r>
              <a:rPr lang="en-GB" altLang="en-US" sz="1200" dirty="0">
                <a:latin typeface="+mn-lt"/>
                <a:cs typeface="Times New Roman" pitchFamily="18" charset="0"/>
              </a:rPr>
              <a:t> facile à </a:t>
            </a:r>
            <a:r>
              <a:rPr lang="en-GB" altLang="en-US" sz="1200" dirty="0" err="1">
                <a:latin typeface="+mn-lt"/>
                <a:cs typeface="Times New Roman" pitchFamily="18" charset="0"/>
              </a:rPr>
              <a:t>comprendre</a:t>
            </a:r>
            <a:r>
              <a:rPr lang="en-GB" altLang="en-US" sz="1200" dirty="0">
                <a:latin typeface="+mn-lt"/>
                <a:cs typeface="Times New Roman" pitchFamily="18" charset="0"/>
              </a:rPr>
              <a:t> et à </a:t>
            </a:r>
            <a:r>
              <a:rPr lang="en-GB" altLang="en-US" sz="1200" dirty="0" err="1">
                <a:latin typeface="+mn-lt"/>
                <a:cs typeface="Times New Roman" pitchFamily="18" charset="0"/>
              </a:rPr>
              <a:t>mettre</a:t>
            </a:r>
            <a:r>
              <a:rPr lang="en-GB" altLang="en-US" sz="1200" dirty="0">
                <a:latin typeface="+mn-lt"/>
                <a:cs typeface="Times New Roman" pitchFamily="18" charset="0"/>
              </a:rPr>
              <a:t> </a:t>
            </a:r>
            <a:r>
              <a:rPr lang="en-GB" altLang="en-US" sz="1200" dirty="0" err="1">
                <a:latin typeface="+mn-lt"/>
                <a:cs typeface="Times New Roman" pitchFamily="18" charset="0"/>
              </a:rPr>
              <a:t>en</a:t>
            </a:r>
            <a:r>
              <a:rPr lang="en-GB" altLang="en-US" sz="1200" dirty="0">
                <a:latin typeface="+mn-lt"/>
                <a:cs typeface="Times New Roman" pitchFamily="18" charset="0"/>
              </a:rPr>
              <a:t> oeuvre, et </a:t>
            </a:r>
            <a:r>
              <a:rPr lang="en-GB" altLang="en-US" sz="1200" dirty="0" err="1">
                <a:latin typeface="+mn-lt"/>
                <a:cs typeface="Times New Roman" pitchFamily="18" charset="0"/>
              </a:rPr>
              <a:t>cela</a:t>
            </a:r>
            <a:r>
              <a:rPr lang="en-GB" altLang="en-US" sz="1200" dirty="0">
                <a:latin typeface="+mn-lt"/>
                <a:cs typeface="Times New Roman" pitchFamily="18" charset="0"/>
              </a:rPr>
              <a:t> </a:t>
            </a:r>
            <a:r>
              <a:rPr lang="en-GB" altLang="en-US" sz="1200" dirty="0" err="1">
                <a:latin typeface="+mn-lt"/>
                <a:cs typeface="Times New Roman" pitchFamily="18" charset="0"/>
              </a:rPr>
              <a:t>donne</a:t>
            </a:r>
            <a:r>
              <a:rPr lang="en-GB" altLang="en-US" sz="1200" dirty="0">
                <a:latin typeface="+mn-lt"/>
                <a:cs typeface="Times New Roman" pitchFamily="18" charset="0"/>
              </a:rPr>
              <a:t> les questions sur </a:t>
            </a:r>
            <a:r>
              <a:rPr lang="en-GB" altLang="en-US" sz="1200" b="1" dirty="0" err="1">
                <a:latin typeface="+mn-lt"/>
                <a:cs typeface="Times New Roman" pitchFamily="18" charset="0"/>
              </a:rPr>
              <a:t>l’usage</a:t>
            </a:r>
            <a:r>
              <a:rPr lang="en-GB" altLang="en-US" sz="1200" b="0" dirty="0">
                <a:latin typeface="+mn-lt"/>
                <a:cs typeface="Times New Roman" pitchFamily="18" charset="0"/>
              </a:rPr>
              <a:t>, le </a:t>
            </a:r>
            <a:r>
              <a:rPr lang="en-GB" altLang="en-US" sz="1200" b="0" dirty="0" err="1">
                <a:latin typeface="+mn-lt"/>
                <a:cs typeface="Times New Roman" pitchFamily="18" charset="0"/>
              </a:rPr>
              <a:t>deuxième</a:t>
            </a:r>
            <a:r>
              <a:rPr lang="en-GB" altLang="en-US" sz="1200" b="0" dirty="0">
                <a:latin typeface="+mn-lt"/>
                <a:cs typeface="Times New Roman" pitchFamily="18" charset="0"/>
              </a:rPr>
              <a:t> tiers de la figure. </a:t>
            </a:r>
            <a:r>
              <a:rPr lang="en-GB" altLang="en-US" sz="1200" b="0" dirty="0" err="1">
                <a:latin typeface="+mn-lt"/>
                <a:cs typeface="Times New Roman" pitchFamily="18" charset="0"/>
              </a:rPr>
              <a:t>Cela</a:t>
            </a:r>
            <a:r>
              <a:rPr lang="en-GB" altLang="en-US" sz="1200" b="0" dirty="0">
                <a:latin typeface="+mn-lt"/>
                <a:cs typeface="Times New Roman" pitchFamily="18" charset="0"/>
              </a:rPr>
              <a:t> a trois aspects, </a:t>
            </a:r>
            <a:r>
              <a:rPr lang="en-GB" altLang="en-US" sz="1200" b="0" dirty="0" err="1">
                <a:latin typeface="+mn-lt"/>
                <a:cs typeface="Times New Roman" pitchFamily="18" charset="0"/>
              </a:rPr>
              <a:t>listés</a:t>
            </a:r>
            <a:r>
              <a:rPr lang="en-GB" altLang="en-US" sz="1200" b="0" dirty="0">
                <a:latin typeface="+mn-lt"/>
                <a:cs typeface="Times New Roman" pitchFamily="18" charset="0"/>
              </a:rPr>
              <a:t> </a:t>
            </a:r>
            <a:r>
              <a:rPr lang="en-GB" altLang="en-US" sz="1200" b="0" dirty="0" err="1">
                <a:latin typeface="+mn-lt"/>
                <a:cs typeface="Times New Roman" pitchFamily="18" charset="0"/>
              </a:rPr>
              <a:t>ici</a:t>
            </a:r>
            <a:r>
              <a:rPr lang="en-GB" altLang="en-US" sz="1200" b="0" dirty="0">
                <a:latin typeface="+mn-lt"/>
                <a:cs typeface="Times New Roman" pitchFamily="18" charset="0"/>
              </a:rPr>
              <a:t>.</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76098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latin typeface="+mn-lt"/>
                <a:cs typeface="Arial" charset="0"/>
              </a:rPr>
              <a:t>Convivialité</a:t>
            </a:r>
            <a:endParaRPr lang="en-GB" sz="1200" b="1" i="1" dirty="0">
              <a:latin typeface="+mn-lt"/>
              <a:cs typeface="Arial" charset="0"/>
            </a:endParaRPr>
          </a:p>
          <a:p>
            <a:endParaRPr lang="en-GB" sz="1200" dirty="0">
              <a:latin typeface="+mn-lt"/>
              <a:cs typeface="Arial" charset="0"/>
            </a:endParaRPr>
          </a:p>
          <a:p>
            <a:r>
              <a:rPr lang="fr-FR" dirty="0"/>
              <a:t>Les aspects d'utilisabilité sont ici classés selon les grandes familles listées dans le cadre précédent.</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7778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latin typeface="+mn-lt"/>
                <a:cs typeface="Arial" charset="0"/>
              </a:rPr>
              <a:t>Exemples</a:t>
            </a:r>
            <a:endParaRPr lang="en-GB" sz="1400" b="1" i="1" dirty="0">
              <a:latin typeface="+mn-lt"/>
              <a:cs typeface="Arial" charset="0"/>
            </a:endParaRPr>
          </a:p>
          <a:p>
            <a:endParaRPr lang="en-GB" sz="1200" dirty="0">
              <a:latin typeface="+mn-lt"/>
              <a:cs typeface="Arial" charset="0"/>
            </a:endParaRPr>
          </a:p>
          <a:p>
            <a:r>
              <a:rPr lang="fr-FR" sz="1200" dirty="0">
                <a:latin typeface="+mn-lt"/>
                <a:cs typeface="Arial" charset="0"/>
              </a:rPr>
              <a:t>Exemples de conception pour fournir une facilité d'utilisation pour compenser les actions altérées de la main et du poignet.</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68216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cs typeface="Arial" charset="0"/>
              </a:rPr>
              <a:t>La </a:t>
            </a:r>
            <a:r>
              <a:rPr lang="en-GB" sz="1200" b="1" i="1" dirty="0" err="1">
                <a:latin typeface="+mn-lt"/>
                <a:cs typeface="Arial" charset="0"/>
              </a:rPr>
              <a:t>personnalité</a:t>
            </a:r>
            <a:r>
              <a:rPr lang="en-GB" sz="1200" b="1" i="1" dirty="0">
                <a:latin typeface="+mn-lt"/>
                <a:cs typeface="Arial" charset="0"/>
              </a:rPr>
              <a:t> du </a:t>
            </a:r>
            <a:r>
              <a:rPr lang="en-GB" sz="1200" b="1" i="1" dirty="0" err="1">
                <a:latin typeface="+mn-lt"/>
                <a:cs typeface="Arial" charset="0"/>
              </a:rPr>
              <a:t>produit</a:t>
            </a:r>
            <a:endParaRPr lang="en-GB" sz="1200" b="1" i="1" dirty="0">
              <a:latin typeface="+mn-lt"/>
              <a:cs typeface="Arial" charset="0"/>
            </a:endParaRPr>
          </a:p>
          <a:p>
            <a:pPr algn="ctr"/>
            <a:endParaRPr lang="en-GB" sz="1200" b="1" dirty="0">
              <a:latin typeface="+mn-lt"/>
              <a:cs typeface="Arial" charset="0"/>
            </a:endParaRPr>
          </a:p>
          <a:p>
            <a:r>
              <a:rPr lang="en-GB" sz="1200" dirty="0">
                <a:latin typeface="+mn-lt"/>
                <a:cs typeface="Arial" charset="0"/>
              </a:rPr>
              <a:t>  </a:t>
            </a:r>
          </a:p>
          <a:p>
            <a:r>
              <a:rPr lang="fr-FR" dirty="0"/>
              <a:t>Nous nous intéressons ici à la personnalité du produit et à la manière dont les matériaux y contribuent. C'est une question d'esthétique, d'associations et de perceptions.</a:t>
            </a:r>
          </a:p>
          <a:p>
            <a:endParaRPr lang="fr-FR" dirty="0"/>
          </a:p>
          <a:p>
            <a:r>
              <a:rPr lang="fr-FR" dirty="0"/>
              <a:t>Les anesthésiques émoussent les cinq sens. </a:t>
            </a:r>
            <a:r>
              <a:rPr lang="fr-FR" b="1" dirty="0"/>
              <a:t>L'esthétique</a:t>
            </a:r>
            <a:r>
              <a:rPr lang="fr-FR" dirty="0"/>
              <a:t> les stimule. J'utiliserai le mot ici pour signifier exactement cela : la réaction des cinq sens. Ainsi, l'esthétique fait référence à la couleur, la forme, la sensation, la texture, le son, l'odeur et le goût.</a:t>
            </a:r>
          </a:p>
          <a:p>
            <a:endParaRPr lang="fr-FR" dirty="0"/>
          </a:p>
          <a:p>
            <a:r>
              <a:rPr lang="fr-FR" b="1" dirty="0"/>
              <a:t>Associations</a:t>
            </a:r>
            <a:r>
              <a:rPr lang="fr-FR" dirty="0"/>
              <a:t> : qu'est-ce que le produit vous suggère ou vous rappelle ? Richesse ? Une Rolls Royce est conçue pour cela. Matériel militaire ? Les SUV comme Land Rover exploitent la forme et la couleur des véhicules militaires pour suggérer la robustesse. Aérospatial ? Les voitures américaines des années 1970 tirent leur style des avions et des fusées. L'attribution d'associations n'est pas controversée - la plupart des gens seraient d'accord avec ces interprétations. </a:t>
            </a:r>
          </a:p>
          <a:p>
            <a:endParaRPr lang="fr-FR" dirty="0"/>
          </a:p>
          <a:p>
            <a:r>
              <a:rPr lang="fr-FR" dirty="0"/>
              <a:t>Les </a:t>
            </a:r>
            <a:r>
              <a:rPr lang="fr-FR" b="1" dirty="0"/>
              <a:t>perceptions</a:t>
            </a:r>
            <a:r>
              <a:rPr lang="fr-FR" dirty="0"/>
              <a:t> sont une autre affaire. Que pensez-vous du produit ? Cela vous semble-t-il féminin ou masculin - et l'aimez-vous si c'est le cas ? Est-il souhaitablement robuste ou </a:t>
            </a:r>
            <a:r>
              <a:rPr lang="fr-FR" dirty="0" err="1"/>
              <a:t>indésirablement</a:t>
            </a:r>
            <a:r>
              <a:rPr lang="fr-FR" dirty="0"/>
              <a:t> menaçant ? Attrayant ludique ou juste idiot ? Ici, différents utilisateurs perçoivent les produits différemment ; le designer habile crée des associations et des perceptions qui plaisent au groupe d'utilisateurs auquel le produit est destiné.</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382965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latin typeface="+mn-lt"/>
                <a:cs typeface="Arial" charset="0"/>
              </a:rPr>
              <a:t>Personnalités</a:t>
            </a:r>
            <a:r>
              <a:rPr lang="en-GB" sz="1400" b="1" i="1" dirty="0">
                <a:latin typeface="+mn-lt"/>
                <a:cs typeface="Arial" charset="0"/>
              </a:rPr>
              <a:t> des </a:t>
            </a:r>
            <a:r>
              <a:rPr lang="en-GB" sz="1400" b="1" i="1" dirty="0" err="1">
                <a:latin typeface="+mn-lt"/>
                <a:cs typeface="Arial" charset="0"/>
              </a:rPr>
              <a:t>matériaux</a:t>
            </a:r>
            <a:endParaRPr lang="en-GB" sz="1400" b="1" i="1" dirty="0">
              <a:latin typeface="+mn-lt"/>
              <a:cs typeface="Arial" charset="0"/>
            </a:endParaRPr>
          </a:p>
          <a:p>
            <a:pPr algn="ctr"/>
            <a:endParaRPr lang="en-GB" sz="1200" dirty="0">
              <a:latin typeface="+mn-lt"/>
              <a:cs typeface="Arial" charset="0"/>
            </a:endParaRPr>
          </a:p>
          <a:p>
            <a:r>
              <a:rPr lang="fr-FR" dirty="0"/>
              <a:t>Les matériaux contribuent à la </a:t>
            </a:r>
            <a:r>
              <a:rPr lang="fr-FR" b="1" dirty="0"/>
              <a:t>personnalité du produit</a:t>
            </a:r>
            <a:r>
              <a:rPr lang="fr-FR" dirty="0"/>
              <a:t>, mais peut-on dire que le matériau lui-même a une personnalité ? A première vue - non. Un matériau est comme un acteur – il peut prendre plusieurs personnages ; cela dépend vraiment de la façon dont il est utilisé. La slide énumère trois exemples dans lesquels un matériau, lorsqu'il est utilisé de différentes manières, véhicule différentes associations et perceptions.</a:t>
            </a:r>
          </a:p>
          <a:p>
            <a:endParaRPr lang="fr-FR" dirty="0"/>
          </a:p>
          <a:p>
            <a:r>
              <a:rPr lang="fr-FR" dirty="0"/>
              <a:t>Mais attendez. L'image dans la partie inférieure de ce cadre montre un produit avec une fonction solennelle et - on l'espère - digne. Bois dur poli, les raccords en bronze semblent appropriés à l'occasion à laquelle il doit être utilisé. Mais si je vous disais que celui-ci est en plastique – en polystyrène expansé – en ressentiriez-vous la même chose ? Le personnage changerait pour quelque chose qui semble bon marché et moins respecté.</a:t>
            </a:r>
          </a:p>
          <a:p>
            <a:endParaRPr lang="fr-FR" dirty="0"/>
          </a:p>
          <a:p>
            <a:r>
              <a:rPr lang="fr-FR" dirty="0"/>
              <a:t>Ainsi, les matériaux ont, semble-t-il, une personnalité – une personnalité timide, à amadouer par le concepteur. Le transparent suivant donne quelques exemples.</a:t>
            </a:r>
            <a:endParaRPr lang="en-GB" sz="1200" dirty="0">
              <a:latin typeface="+mn-lt"/>
              <a:cs typeface="Arial"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398934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err="1"/>
              <a:t>Ressenti</a:t>
            </a:r>
            <a:r>
              <a:rPr lang="en-GB" b="1" i="1" dirty="0"/>
              <a:t> des </a:t>
            </a:r>
            <a:r>
              <a:rPr lang="en-GB" b="1" i="1" dirty="0" err="1"/>
              <a:t>matériaux</a:t>
            </a:r>
            <a:endParaRPr lang="en-GB" b="1" i="1" dirty="0"/>
          </a:p>
          <a:p>
            <a:pPr algn="ctr"/>
            <a:endParaRPr lang="en-GB" dirty="0"/>
          </a:p>
          <a:p>
            <a:r>
              <a:rPr lang="fr-FR" dirty="0"/>
              <a:t>La diapositive donne des exemples d'esthétiques, d'associations et de perceptions de classes de matériaux. Les perceptions sont, comme expliqué précédemment, une question d'origine, de culture et de goût - un ensemble possible est répertorié ici. Dans ce contexte, nous examinerons certains produits pour voir comment les matériaux ont été utilisés.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415458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(1)</a:t>
            </a:r>
          </a:p>
          <a:p>
            <a:endParaRPr lang="en-GB" dirty="0"/>
          </a:p>
          <a:p>
            <a:r>
              <a:rPr lang="fr-FR" dirty="0"/>
              <a:t>Cette diapositive et les deux suivantes illustrent, de manière extrême, comment les produits peuvent être repensés pour créer des associations et des perceptions différentes. Voici 5 produits familiers, tous conçus de manière conventionnelle. (Source : The KOODI CODE, U. of Arts and Design, Helsinki, Finlande).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82798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(2)</a:t>
            </a:r>
          </a:p>
          <a:p>
            <a:endParaRPr lang="en-GB" dirty="0"/>
          </a:p>
          <a:p>
            <a:r>
              <a:rPr lang="fr-FR" dirty="0"/>
              <a:t>Ici, les mêmes produits sont repensés pour plaire à un groupe de consommateurs différent - celui qui recherche des associations amicales et légères. (Source : The KOODI CODE, U. of Arts and Design, Helsinki, Finlande).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8523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(3)</a:t>
            </a:r>
          </a:p>
          <a:p>
            <a:endParaRPr lang="en-GB" dirty="0"/>
          </a:p>
          <a:p>
            <a:r>
              <a:rPr lang="fr-FR" dirty="0"/>
              <a:t>Voici à nouveau les mêmes produits, repensés pour suggérer des fonctionnalités robustes, de qualité militaire et sans fioritures. (Source : The KOODI CODE, U. of Arts and Design, Helsinki, Finlande).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55309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Cas </a:t>
            </a:r>
            <a:r>
              <a:rPr lang="en-GB" b="1" i="1" dirty="0" err="1"/>
              <a:t>d’étude</a:t>
            </a:r>
            <a:r>
              <a:rPr lang="en-GB" b="1" i="1" dirty="0"/>
              <a:t> (1)</a:t>
            </a:r>
          </a:p>
          <a:p>
            <a:endParaRPr lang="en-GB" dirty="0"/>
          </a:p>
          <a:p>
            <a:r>
              <a:rPr lang="fr-FR" dirty="0"/>
              <a:t>Voici un exemple de designs pour créer des associations et des perceptions.</a:t>
            </a:r>
          </a:p>
          <a:p>
            <a:endParaRPr lang="fr-FR" dirty="0"/>
          </a:p>
          <a:p>
            <a:r>
              <a:rPr lang="fr-FR" dirty="0"/>
              <a:t>La lampe de gauche est conçue pour le bureau (où ?), sera utilisée par des cadres (qui ?), et restera probablement allumée toute la journée (quand ?). L'esthétique, les associations et les perceptions sont répertoriées. Pour y parvenir, le designer a utilisé de l'acier embouti, revêtu de poudre - les mêmes matériaux à partir desquels les boîtiers d'ordinateurs sont fabriqués.</a:t>
            </a:r>
          </a:p>
          <a:p>
            <a:endParaRPr lang="fr-FR" dirty="0"/>
          </a:p>
          <a:p>
            <a:r>
              <a:rPr lang="fr-FR" dirty="0"/>
              <a:t>La lampe de droite a les mêmes spécifications techniques que celle de gauche, mais à tous autres égards, elle est différente. Elle est destinée à une chambre d'enfant (pliée elle fait office de veilleuse), et à usage intermittent uniquement. Ce contexte a conduit le designer à développer un ensemble différent d'esthétiques (forme courbe, couleurs pastel), d'associations (nature, personnages de dessins animés...) et de perceptions (drôle, ludique... ). Pour ce faire, il ou elle a choisi l'acrylique translucide moulé par injection comme matériau principal.</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04893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mn-lt"/>
              </a:rPr>
              <a:t>Cas </a:t>
            </a:r>
            <a:r>
              <a:rPr lang="en-GB" sz="1400" b="1" i="1" dirty="0" err="1">
                <a:latin typeface="+mn-lt"/>
              </a:rPr>
              <a:t>d’étude</a:t>
            </a:r>
            <a:r>
              <a:rPr lang="en-GB" sz="1400" b="1" i="1" dirty="0">
                <a:latin typeface="+mn-lt"/>
              </a:rPr>
              <a:t> (2)</a:t>
            </a:r>
          </a:p>
          <a:p>
            <a:pPr algn="ctr"/>
            <a:endParaRPr lang="en-GB" sz="1400" dirty="0">
              <a:latin typeface="+mn-lt"/>
            </a:endParaRPr>
          </a:p>
          <a:p>
            <a:r>
              <a:rPr lang="fr-FR" dirty="0"/>
              <a:t>Une deuxième paire de produits – cette fois électronique – est présentée ici. Ceux de gauche visent la perception d’une Conception high-tech et sophistiquée (avec un C majuscule). La forme en tuyau d'orgue évoque la musique, donc la culture, la sophistication.</a:t>
            </a:r>
          </a:p>
          <a:p>
            <a:endParaRPr lang="fr-FR" dirty="0"/>
          </a:p>
          <a:p>
            <a:r>
              <a:rPr lang="fr-FR" dirty="0"/>
              <a:t>Il est réalisé grâce à l'utilisation d'aluminium brossé, d'émail noir et de sangles en nylon noir. Les radios de droite ont un style qui a maintenant 45 ans. L'esthétique (formes et matières douces, couleurs douces), les associations (fabrication artisanale, meubles rembourrés, sacs à main en cuir) et les perceptions (design durable, confortable et simple) sont obtenues grâce à l'utilisation du cuir, du daim et du bois.</a:t>
            </a:r>
            <a:endParaRPr lang="en-GB" sz="1200" dirty="0">
              <a:latin typeface="+mn-lt"/>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92464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rPr>
              <a:t>Cas </a:t>
            </a:r>
            <a:r>
              <a:rPr lang="en-GB" sz="1200" b="1" i="1" dirty="0" err="1">
                <a:latin typeface="+mn-lt"/>
              </a:rPr>
              <a:t>d’étude</a:t>
            </a:r>
            <a:r>
              <a:rPr lang="en-GB" sz="1200" b="1" i="1" dirty="0">
                <a:latin typeface="+mn-lt"/>
              </a:rPr>
              <a:t> (3)</a:t>
            </a:r>
          </a:p>
          <a:p>
            <a:pPr algn="ctr"/>
            <a:endParaRPr lang="en-GB" sz="1200" dirty="0">
              <a:latin typeface="+mn-lt"/>
            </a:endParaRPr>
          </a:p>
          <a:p>
            <a:r>
              <a:rPr lang="fr-FR" sz="1200" dirty="0">
                <a:latin typeface="+mn-lt"/>
              </a:rPr>
              <a:t>Voici un troisième exemple : il s'agit d'un petit compresseur 12 volts (et très bon marché) conçu comme un outil d'urgence pour les automobilistes. Quelles associations et perceptions le designer essaie-t-il de créer ? Qu'est-ce qu'il essaie de dire, en un mot ? Les deux planches suivantes analysent les sources.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389180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Clr>
                <a:srgbClr val="777777"/>
              </a:buClr>
            </a:pPr>
            <a:r>
              <a:rPr lang="fr-FR" sz="1200" b="1" i="1" dirty="0">
                <a:latin typeface="+mn-lt"/>
              </a:rPr>
              <a:t>Associations visuelles : engrenage « résistance industrielle »</a:t>
            </a:r>
          </a:p>
          <a:p>
            <a:pPr algn="ctr">
              <a:buClr>
                <a:srgbClr val="777777"/>
              </a:buClr>
            </a:pPr>
            <a:endParaRPr lang="en-GB" sz="1200" b="1" dirty="0">
              <a:latin typeface="+mn-lt"/>
            </a:endParaRPr>
          </a:p>
          <a:p>
            <a:pPr>
              <a:buClr>
                <a:srgbClr val="777777"/>
              </a:buClr>
              <a:buSzPct val="120000"/>
              <a:buFont typeface="Wingdings" pitchFamily="2" charset="2"/>
              <a:buNone/>
            </a:pPr>
            <a:r>
              <a:rPr lang="fr-FR" dirty="0"/>
              <a:t>Voici quatre produits qui incarnent la conception « de résistance industrielle » : </a:t>
            </a:r>
          </a:p>
          <a:p>
            <a:pPr marL="171450" indent="-171450">
              <a:buClr>
                <a:srgbClr val="777777"/>
              </a:buClr>
              <a:buSzPct val="120000"/>
              <a:buFontTx/>
              <a:buChar char="-"/>
            </a:pPr>
            <a:r>
              <a:rPr lang="fr-FR" dirty="0"/>
              <a:t>La mallette de transport d'un outil électrique</a:t>
            </a:r>
          </a:p>
          <a:p>
            <a:pPr marL="171450" indent="-171450">
              <a:buClr>
                <a:srgbClr val="777777"/>
              </a:buClr>
              <a:buSzPct val="120000"/>
              <a:buFontTx/>
              <a:buChar char="-"/>
            </a:pPr>
            <a:r>
              <a:rPr lang="fr-FR" dirty="0"/>
              <a:t>Une perceuse à percussion professionnelle</a:t>
            </a:r>
          </a:p>
          <a:p>
            <a:pPr marL="171450" indent="-171450">
              <a:buClr>
                <a:srgbClr val="777777"/>
              </a:buClr>
              <a:buSzPct val="120000"/>
              <a:buFontTx/>
              <a:buChar char="-"/>
            </a:pPr>
            <a:r>
              <a:rPr lang="fr-FR" dirty="0"/>
              <a:t>Un chariot élévateur</a:t>
            </a:r>
          </a:p>
          <a:p>
            <a:pPr marL="171450" indent="-171450">
              <a:buClr>
                <a:srgbClr val="777777"/>
              </a:buClr>
              <a:buSzPct val="120000"/>
              <a:buFontTx/>
              <a:buChar char="-"/>
            </a:pPr>
            <a:r>
              <a:rPr lang="fr-FR" dirty="0"/>
              <a:t>Un véhicule tout-terrain robuste</a:t>
            </a:r>
          </a:p>
          <a:p>
            <a:pPr marL="171450" indent="-171450">
              <a:buClr>
                <a:srgbClr val="777777"/>
              </a:buClr>
              <a:buSzPct val="120000"/>
              <a:buFontTx/>
              <a:buChar char="-"/>
            </a:pPr>
            <a:endParaRPr lang="fr-FR" dirty="0"/>
          </a:p>
          <a:p>
            <a:pPr marL="0" indent="0">
              <a:buClr>
                <a:srgbClr val="777777"/>
              </a:buClr>
              <a:buSzPct val="120000"/>
              <a:buFontTx/>
              <a:buNone/>
            </a:pPr>
            <a:r>
              <a:rPr lang="fr-FR" dirty="0"/>
              <a:t>Ils ont certaines caractéristiques en commun :</a:t>
            </a:r>
          </a:p>
          <a:p>
            <a:pPr marL="171450" indent="-171450">
              <a:buClr>
                <a:srgbClr val="777777"/>
              </a:buClr>
              <a:buSzPct val="120000"/>
              <a:buFontTx/>
              <a:buChar char="-"/>
            </a:pPr>
            <a:r>
              <a:rPr lang="fr-FR" dirty="0"/>
              <a:t>Formes angulaires à bords droits</a:t>
            </a:r>
          </a:p>
          <a:p>
            <a:pPr marL="171450" indent="-171450">
              <a:buClr>
                <a:srgbClr val="777777"/>
              </a:buClr>
              <a:buSzPct val="120000"/>
              <a:buFontTx/>
              <a:buChar char="-"/>
            </a:pPr>
            <a:r>
              <a:rPr lang="fr-FR" dirty="0"/>
              <a:t>Horizontale répétée</a:t>
            </a:r>
          </a:p>
          <a:p>
            <a:pPr marL="171450" indent="-171450">
              <a:buClr>
                <a:srgbClr val="777777"/>
              </a:buClr>
              <a:buSzPct val="120000"/>
              <a:buFontTx/>
              <a:buChar char="-"/>
            </a:pPr>
            <a:r>
              <a:rPr lang="fr-FR" dirty="0"/>
              <a:t>Diagonales convergentes vers le haut</a:t>
            </a:r>
          </a:p>
          <a:p>
            <a:pPr marL="171450" indent="-171450">
              <a:buClr>
                <a:srgbClr val="777777"/>
              </a:buClr>
              <a:buSzPct val="120000"/>
              <a:buFontTx/>
              <a:buChar char="-"/>
            </a:pPr>
            <a:r>
              <a:rPr lang="fr-FR" dirty="0"/>
              <a:t>Couleur tamisée</a:t>
            </a:r>
          </a:p>
          <a:p>
            <a:pPr marL="171450" indent="-171450">
              <a:buClr>
                <a:srgbClr val="777777"/>
              </a:buClr>
              <a:buSzPct val="120000"/>
              <a:buFontTx/>
              <a:buChar char="-"/>
            </a:pPr>
            <a:r>
              <a:rPr lang="fr-FR" dirty="0"/>
              <a:t>Utilisation de la texture pour créer des contrastes</a:t>
            </a:r>
          </a:p>
          <a:p>
            <a:pPr marL="171450" indent="-171450">
              <a:buClr>
                <a:srgbClr val="777777"/>
              </a:buClr>
              <a:buSzPct val="120000"/>
              <a:buFontTx/>
              <a:buChar char="-"/>
            </a:pPr>
            <a:r>
              <a:rPr lang="fr-FR" dirty="0"/>
              <a:t>Décoration minimale</a:t>
            </a:r>
          </a:p>
          <a:p>
            <a:pPr marL="0" indent="0">
              <a:buClr>
                <a:srgbClr val="777777"/>
              </a:buClr>
              <a:buSzPct val="120000"/>
              <a:buFontTx/>
              <a:buNone/>
            </a:pPr>
            <a:endParaRPr lang="fr-FR" dirty="0"/>
          </a:p>
          <a:p>
            <a:pPr marL="0" indent="0">
              <a:buClr>
                <a:srgbClr val="777777"/>
              </a:buClr>
              <a:buSzPct val="120000"/>
              <a:buFontTx/>
              <a:buNone/>
            </a:pPr>
            <a:r>
              <a:rPr lang="fr-FR" dirty="0"/>
              <a:t>Revenons maintenant au compresseur (diapositive suivante)</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1857256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200" b="1" i="1" dirty="0">
                <a:latin typeface="+mn-lt"/>
              </a:rPr>
              <a:t>Associations visuelles : la petite pompe</a:t>
            </a:r>
          </a:p>
          <a:p>
            <a:pPr algn="ctr"/>
            <a:endParaRPr lang="en-GB" sz="1200" dirty="0">
              <a:latin typeface="+mn-lt"/>
            </a:endParaRPr>
          </a:p>
          <a:p>
            <a:r>
              <a:rPr lang="fr-FR" dirty="0"/>
              <a:t>Le compresseur utilise exactement les caractéristiques de conception répertoriées sur le cadre précédent. Les associations sont celles d'outils électriques et de véhicules utilitaires ou militaires, les perceptions sont celles de robustesse et d'aptitude à l'emploi. Le message est le suivant : </a:t>
            </a:r>
            <a:r>
              <a:rPr lang="fr-FR" i="1" dirty="0"/>
              <a:t>ce n'est pas un jouet, c'est un kit sérieux</a:t>
            </a:r>
            <a:r>
              <a:rPr lang="fr-FR" dirty="0"/>
              <a:t>.</a:t>
            </a:r>
            <a:endParaRPr lang="en-GB" sz="1200" i="1" dirty="0">
              <a:latin typeface="+mn-lt"/>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302283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rPr>
              <a:t>Que </a:t>
            </a:r>
            <a:r>
              <a:rPr lang="en-GB" altLang="en-US" sz="1200" b="1" i="1" dirty="0" err="1">
                <a:latin typeface="+mn-lt"/>
              </a:rPr>
              <a:t>retenir</a:t>
            </a:r>
            <a:r>
              <a:rPr lang="en-GB" altLang="en-US" sz="1200" b="1" i="1" dirty="0">
                <a:latin typeface="+mn-lt"/>
              </a:rPr>
              <a:t> de </a:t>
            </a:r>
            <a:r>
              <a:rPr lang="en-GB" altLang="en-US" sz="1200" b="1" i="1" dirty="0" err="1">
                <a:latin typeface="+mn-lt"/>
              </a:rPr>
              <a:t>cette</a:t>
            </a:r>
            <a:r>
              <a:rPr lang="en-GB" altLang="en-US" sz="1200" b="1" i="1" dirty="0">
                <a:latin typeface="+mn-lt"/>
              </a:rPr>
              <a:t> </a:t>
            </a:r>
            <a:r>
              <a:rPr lang="en-GB" altLang="en-US" sz="1200" b="1" i="1" dirty="0" err="1">
                <a:latin typeface="+mn-lt"/>
              </a:rPr>
              <a:t>unité</a:t>
            </a:r>
            <a:r>
              <a:rPr lang="en-GB" altLang="en-US" sz="1200" b="1" i="1" dirty="0">
                <a:latin typeface="+mn-lt"/>
              </a:rPr>
              <a:t> (1)</a:t>
            </a:r>
          </a:p>
          <a:p>
            <a:endParaRPr lang="en-US" dirty="0"/>
          </a:p>
          <a:p>
            <a:r>
              <a:rPr lang="fr-FR" dirty="0"/>
              <a:t>Quels messages peut-on tirer de tout cela ? La première est une manière de penser la conception des produits : </a:t>
            </a:r>
          </a:p>
          <a:p>
            <a:endParaRPr lang="fr-FR" dirty="0"/>
          </a:p>
          <a:p>
            <a:pPr marL="171450" indent="-171450">
              <a:buFont typeface="Arial" panose="020B0604020202020204" pitchFamily="34" charset="0"/>
              <a:buChar char="•"/>
            </a:pPr>
            <a:r>
              <a:rPr lang="fr-FR" b="1" dirty="0"/>
              <a:t>Contexte</a:t>
            </a:r>
            <a:r>
              <a:rPr lang="fr-FR" dirty="0"/>
              <a:t> : à qui est-il destiné et pourquoi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b="1" dirty="0"/>
              <a:t>Caractère du produit </a:t>
            </a:r>
            <a:r>
              <a:rPr lang="fr-FR" dirty="0"/>
              <a:t>: est-il fonctionnel ? Est-ce utilisable ? Donne-t-il satisfaction – du moins aux consommateurs auxquels il s'adresse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178079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rPr>
              <a:t>Que </a:t>
            </a:r>
            <a:r>
              <a:rPr lang="en-GB" altLang="en-US" sz="1200" b="1" i="1" dirty="0" err="1">
                <a:latin typeface="+mn-lt"/>
              </a:rPr>
              <a:t>retenir</a:t>
            </a:r>
            <a:r>
              <a:rPr lang="en-GB" altLang="en-US" sz="1200" b="1" i="1" dirty="0">
                <a:latin typeface="+mn-lt"/>
              </a:rPr>
              <a:t> de </a:t>
            </a:r>
            <a:r>
              <a:rPr lang="en-GB" altLang="en-US" sz="1200" b="1" i="1" dirty="0" err="1">
                <a:latin typeface="+mn-lt"/>
              </a:rPr>
              <a:t>cette</a:t>
            </a:r>
            <a:r>
              <a:rPr lang="en-GB" altLang="en-US" sz="1200" b="1" i="1" dirty="0">
                <a:latin typeface="+mn-lt"/>
              </a:rPr>
              <a:t> </a:t>
            </a:r>
            <a:r>
              <a:rPr lang="en-GB" altLang="en-US" sz="1200" b="1" i="1" dirty="0" err="1">
                <a:latin typeface="+mn-lt"/>
              </a:rPr>
              <a:t>unité</a:t>
            </a:r>
            <a:r>
              <a:rPr lang="en-GB" altLang="en-US" sz="1200" b="1" i="1" dirty="0">
                <a:latin typeface="+mn-lt"/>
              </a:rPr>
              <a:t> (2)</a:t>
            </a:r>
          </a:p>
          <a:p>
            <a:pPr algn="ctr"/>
            <a:endParaRPr lang="en-GB" altLang="en-US" sz="1200" b="1" dirty="0">
              <a:latin typeface="+mn-lt"/>
            </a:endParaRPr>
          </a:p>
          <a:p>
            <a:r>
              <a:rPr lang="fr-FR" dirty="0"/>
              <a:t>Quels sont les autres messages ? Il est gratifiant de se former à l'analyse des produits – en particulier ceux qui vous plaisent.</a:t>
            </a:r>
          </a:p>
          <a:p>
            <a:pPr marL="171450" indent="-171450">
              <a:buFont typeface="Arial" panose="020B0604020202020204" pitchFamily="34" charset="0"/>
              <a:buChar char="•"/>
            </a:pPr>
            <a:r>
              <a:rPr lang="fr-FR" b="1" dirty="0"/>
              <a:t>Esthétiques</a:t>
            </a:r>
            <a:r>
              <a:rPr lang="fr-FR" dirty="0"/>
              <a:t> : quels matériaux, couleurs, formes le designer a-t-il utilisé, et pourquoi ?</a:t>
            </a:r>
          </a:p>
          <a:p>
            <a:pPr marL="171450" indent="-171450">
              <a:buFont typeface="Arial" panose="020B0604020202020204" pitchFamily="34" charset="0"/>
              <a:buChar char="•"/>
            </a:pPr>
            <a:r>
              <a:rPr lang="fr-FR" b="1" dirty="0"/>
              <a:t>Associations</a:t>
            </a:r>
            <a:r>
              <a:rPr lang="fr-FR" dirty="0"/>
              <a:t> : que suggère le produit ? À quoi pensez-vous quand vous le regardez ou le prenez ?</a:t>
            </a:r>
          </a:p>
          <a:p>
            <a:pPr marL="171450" indent="-171450">
              <a:buFont typeface="Arial" panose="020B0604020202020204" pitchFamily="34" charset="0"/>
              <a:buChar char="•"/>
            </a:pPr>
            <a:r>
              <a:rPr lang="fr-FR" b="1" dirty="0"/>
              <a:t>Perceptions</a:t>
            </a:r>
            <a:r>
              <a:rPr lang="fr-FR" dirty="0"/>
              <a:t> : quelle est votre réaction au produit ? Si vous l'aimez ou ne l'aimez pas, pourquoi ?</a:t>
            </a:r>
          </a:p>
          <a:p>
            <a:pPr marL="171450" indent="-171450">
              <a:buFont typeface="Arial" panose="020B0604020202020204" pitchFamily="34" charset="0"/>
              <a:buChar char="•"/>
            </a:pPr>
            <a:r>
              <a:rPr lang="fr-FR" dirty="0"/>
              <a:t>Et enfin : qu'est-ce que le </a:t>
            </a:r>
            <a:r>
              <a:rPr lang="fr-FR" b="1" dirty="0"/>
              <a:t>concepteur essaie de dire </a:t>
            </a:r>
            <a:r>
              <a:rPr lang="fr-FR" dirty="0"/>
              <a:t>?</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1631302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Les </a:t>
            </a:r>
            <a:r>
              <a:rPr lang="en-GB" sz="1400" b="1" i="1" dirty="0" err="1">
                <a:latin typeface="Arial" charset="0"/>
                <a:cs typeface="Arial" charset="0"/>
              </a:rPr>
              <a:t>matériaux</a:t>
            </a:r>
            <a:r>
              <a:rPr lang="en-GB" sz="1400" b="1" i="1" dirty="0">
                <a:latin typeface="Arial" charset="0"/>
                <a:cs typeface="Arial" charset="0"/>
              </a:rPr>
              <a:t> </a:t>
            </a:r>
            <a:r>
              <a:rPr lang="en-GB" sz="1400" b="1" i="1" dirty="0" err="1">
                <a:latin typeface="Arial" charset="0"/>
                <a:cs typeface="Arial" charset="0"/>
              </a:rPr>
              <a:t>en</a:t>
            </a:r>
            <a:r>
              <a:rPr lang="en-GB" sz="1400" b="1" i="1" dirty="0">
                <a:latin typeface="Arial" charset="0"/>
                <a:cs typeface="Arial" charset="0"/>
              </a:rPr>
              <a:t> conception </a:t>
            </a:r>
            <a:r>
              <a:rPr lang="en-GB" sz="1400" b="1" i="1" dirty="0" err="1">
                <a:latin typeface="Arial" charset="0"/>
                <a:cs typeface="Arial" charset="0"/>
              </a:rPr>
              <a:t>industrielle</a:t>
            </a:r>
            <a:endParaRPr lang="en-GB" sz="1400" b="1" i="1" dirty="0">
              <a:latin typeface="Arial" charset="0"/>
              <a:cs typeface="Arial" charset="0"/>
            </a:endParaRPr>
          </a:p>
          <a:p>
            <a:endParaRPr lang="en-GB" sz="1200" dirty="0">
              <a:latin typeface="Arial" charset="0"/>
              <a:cs typeface="Arial" charset="0"/>
            </a:endParaRPr>
          </a:p>
          <a:p>
            <a:r>
              <a:rPr lang="fr-FR" sz="1200" dirty="0">
                <a:latin typeface="Arial" charset="0"/>
                <a:cs typeface="Arial" charset="0"/>
              </a:rPr>
              <a:t>Cette unité de cours porte sur les matériaux et leur utilisation dans la conception industrielle. À la fin de la présentation, vous aurez appris pourquoi la conception industrielle est importante, qu'est-ce qui donne son caractère à un produit, comment créer des tableaux de propriétés sensorielles et comment créer des associations et des perceptions dans la conception.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41585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200" b="1" i="1" dirty="0">
                <a:latin typeface="Arial" charset="0"/>
              </a:rPr>
              <a:t>La </a:t>
            </a:r>
            <a:r>
              <a:rPr lang="en-GB" sz="1200" b="1" i="1" dirty="0" err="1">
                <a:latin typeface="Arial" charset="0"/>
              </a:rPr>
              <a:t>valeur</a:t>
            </a:r>
            <a:r>
              <a:rPr lang="en-GB" sz="1200" b="1" i="1" dirty="0">
                <a:latin typeface="Arial" charset="0"/>
              </a:rPr>
              <a:t> du </a:t>
            </a:r>
            <a:r>
              <a:rPr lang="en-GB" sz="1200" b="1" i="1" dirty="0" err="1">
                <a:latin typeface="Arial" charset="0"/>
              </a:rPr>
              <a:t>produit</a:t>
            </a:r>
            <a:endParaRPr lang="en-GB" sz="1200" b="1" i="1" dirty="0">
              <a:latin typeface="Arial" charset="0"/>
            </a:endParaRPr>
          </a:p>
          <a:p>
            <a:pPr algn="ctr">
              <a:spcBef>
                <a:spcPts val="600"/>
              </a:spcBef>
            </a:pPr>
            <a:endParaRPr lang="en-GB" sz="1200" b="1" dirty="0">
              <a:latin typeface="Arial" charset="0"/>
            </a:endParaRPr>
          </a:p>
          <a:p>
            <a:pPr>
              <a:spcBef>
                <a:spcPts val="600"/>
              </a:spcBef>
            </a:pPr>
            <a:r>
              <a:rPr lang="fr-FR" dirty="0"/>
              <a:t>Cette unité concerne la conception industrielle - l'aspect de la conception qui se rapporte aux qualités visuelles, tactiles et esthétiques d'un produit. Les produits à succès utilisent des matériaux non seulement pour remplir une fonction, mais aussi pour donner satisfaction. Les stylos à gauche coûtent 8 euros chacun. Ceux de droite coûtent environ 3000 euros. Ecrivent-ils 375 fois mieux ? Peu probable - ceux de gauche écrivent parfaitement bien. Pourtant, il existe un marché pour les stylos coûteux. Pourquoi? C'est une question </a:t>
            </a:r>
            <a:r>
              <a:rPr lang="fr-FR" b="1" dirty="0"/>
              <a:t>d'esthétique</a:t>
            </a:r>
            <a:r>
              <a:rPr lang="fr-FR" dirty="0"/>
              <a:t>, </a:t>
            </a:r>
            <a:r>
              <a:rPr lang="fr-FR" b="1" dirty="0"/>
              <a:t>d'associations</a:t>
            </a:r>
            <a:r>
              <a:rPr lang="fr-FR" dirty="0"/>
              <a:t> et de </a:t>
            </a:r>
            <a:r>
              <a:rPr lang="fr-FR" b="1" dirty="0"/>
              <a:t>perceptions</a:t>
            </a:r>
            <a:r>
              <a:rPr lang="fr-FR" dirty="0"/>
              <a:t>, des mots qui s'expliquent en un instant. Notre intérêt est d'explorer comment les matériaux sont utilisés pour les fournir. Nous commençons par examiner les ingrédients de la conception du produit, présentés sur la diapositive suivante.</a:t>
            </a:r>
            <a:endParaRPr lang="en-GB" sz="120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22033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latin typeface="Arial" charset="0"/>
              </a:rPr>
              <a:t>L’importance</a:t>
            </a:r>
            <a:r>
              <a:rPr lang="en-GB" sz="1200" b="1" i="1" dirty="0">
                <a:latin typeface="Arial" charset="0"/>
              </a:rPr>
              <a:t> de la conception </a:t>
            </a:r>
            <a:r>
              <a:rPr lang="en-GB" sz="1200" b="1" i="1" dirty="0" err="1">
                <a:latin typeface="Arial" charset="0"/>
              </a:rPr>
              <a:t>industrielle</a:t>
            </a:r>
            <a:endParaRPr lang="en-GB" sz="1200" b="1" i="1" dirty="0">
              <a:latin typeface="Arial" charset="0"/>
            </a:endParaRPr>
          </a:p>
          <a:p>
            <a:endParaRPr lang="en-GB" sz="1200" dirty="0">
              <a:latin typeface="Arial" charset="0"/>
            </a:endParaRPr>
          </a:p>
          <a:p>
            <a:pPr>
              <a:spcBef>
                <a:spcPct val="0"/>
              </a:spcBef>
              <a:buClr>
                <a:srgbClr val="666633"/>
              </a:buClr>
              <a:buSzPct val="115000"/>
              <a:buFont typeface="Wingdings" pitchFamily="2" charset="2"/>
              <a:buNone/>
            </a:pPr>
            <a:r>
              <a:rPr lang="fr-FR" sz="1200" dirty="0">
                <a:latin typeface="Arial" charset="0"/>
              </a:rPr>
              <a:t>Les produits font partie de notre environnement. Les produits qui procurent du plaisir, explicite ou subconscient, valorisent notre environnement.</a:t>
            </a:r>
          </a:p>
          <a:p>
            <a:pPr>
              <a:spcBef>
                <a:spcPct val="0"/>
              </a:spcBef>
              <a:buClr>
                <a:srgbClr val="666633"/>
              </a:buClr>
              <a:buSzPct val="115000"/>
              <a:buFont typeface="Wingdings" pitchFamily="2" charset="2"/>
              <a:buNone/>
            </a:pPr>
            <a:endParaRPr lang="fr-FR" sz="1200" dirty="0">
              <a:latin typeface="Arial" charset="0"/>
            </a:endParaRPr>
          </a:p>
          <a:p>
            <a:pPr>
              <a:spcBef>
                <a:spcPct val="0"/>
              </a:spcBef>
              <a:buClr>
                <a:srgbClr val="666633"/>
              </a:buClr>
              <a:buSzPct val="115000"/>
              <a:buFont typeface="Wingdings" pitchFamily="2" charset="2"/>
              <a:buNone/>
            </a:pPr>
            <a:r>
              <a:rPr lang="fr-FR" sz="1200" dirty="0">
                <a:latin typeface="Arial" charset="0"/>
              </a:rPr>
              <a:t>La pièce dans laquelle vous vous trouvez actuellement dégage une certaine atmosphère. Il s'agit d'un effort combiné de couleur, de texture, de mise en page et d'éclairage. Tout cela se combine pour donner une impression globale d'un lieu ou d'un espace.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161135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200" b="1" i="1" dirty="0">
                <a:latin typeface="Arial" charset="0"/>
              </a:rPr>
              <a:t>Conception du </a:t>
            </a:r>
            <a:r>
              <a:rPr lang="en-GB" sz="1200" b="1" i="1" dirty="0" err="1">
                <a:latin typeface="Arial" charset="0"/>
              </a:rPr>
              <a:t>produit</a:t>
            </a:r>
            <a:endParaRPr lang="en-GB" sz="1200" b="1" i="1" dirty="0">
              <a:latin typeface="Arial" charset="0"/>
            </a:endParaRPr>
          </a:p>
          <a:p>
            <a:pPr algn="ctr">
              <a:spcBef>
                <a:spcPts val="600"/>
              </a:spcBef>
            </a:pPr>
            <a:endParaRPr lang="en-GB" sz="1200" b="1" dirty="0">
              <a:latin typeface="Arial" charset="0"/>
            </a:endParaRPr>
          </a:p>
          <a:p>
            <a:r>
              <a:rPr lang="fr-FR" dirty="0"/>
              <a:t>Quels sont les ingrédients d'un produit réussi ? Premièrement, sa </a:t>
            </a:r>
            <a:r>
              <a:rPr lang="fr-FR" b="1" dirty="0"/>
              <a:t>fonctionnalité</a:t>
            </a:r>
            <a:r>
              <a:rPr lang="fr-FR" dirty="0"/>
              <a:t> : le produit doit bien fonctionner, être sûr et économique. Deuxièmement, sa facilité </a:t>
            </a:r>
            <a:r>
              <a:rPr lang="fr-FR" b="1" dirty="0"/>
              <a:t>d'utilisation</a:t>
            </a:r>
            <a:r>
              <a:rPr lang="fr-FR" dirty="0"/>
              <a:t> : une bonne fonctionnalité n'est pas très utile si le consommateur à qui le produit est destiné n'est pas en mesure de le faire fonctionner. La fonctionnalité et la convivialité ne suffisent pas à elles seules. Pour réussir sur les marchés d'aujourd'hui, où de nombreux produits presque identiques sont en concurrence, le produit doit donner </a:t>
            </a:r>
            <a:r>
              <a:rPr lang="fr-FR" b="1" dirty="0"/>
              <a:t>satisfaction</a:t>
            </a:r>
            <a:r>
              <a:rPr lang="fr-FR" dirty="0"/>
              <a:t> ; améliorer la vie. Et ici ces trois mots réapparaissent - la satisfaction a à voir avec l'esthétique, les associations et les perceptions. La conception de produits nécessite donc une combinaison de conception technique et industrielle.</a:t>
            </a:r>
          </a:p>
          <a:p>
            <a:endParaRPr lang="fr-FR" dirty="0"/>
          </a:p>
          <a:p>
            <a:r>
              <a:rPr lang="fr-FR" dirty="0"/>
              <a:t>La partie inférieure de la pyramide tend à s'appeler « Conception technique", la partie supérieure, « Conception industrielle" suggérant qu'il s'agit d'activités distinctes. Il est préférable de penser à ces trois niveaux dans le cadre d'un processus unique que nous appellerons « la conception du produit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368246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rPr>
              <a:t>Donner du </a:t>
            </a:r>
            <a:r>
              <a:rPr lang="en-GB" altLang="en-US" sz="1200" b="1" i="1" dirty="0" err="1">
                <a:latin typeface="+mn-lt"/>
              </a:rPr>
              <a:t>caractère</a:t>
            </a:r>
            <a:r>
              <a:rPr lang="en-GB" altLang="en-US" sz="1200" b="1" i="1" dirty="0">
                <a:latin typeface="+mn-lt"/>
              </a:rPr>
              <a:t> au </a:t>
            </a:r>
            <a:r>
              <a:rPr lang="en-GB" altLang="en-US" sz="1200" b="1" i="1" dirty="0" err="1">
                <a:latin typeface="+mn-lt"/>
              </a:rPr>
              <a:t>produit</a:t>
            </a:r>
            <a:r>
              <a:rPr lang="en-GB" altLang="en-US" sz="1200" b="1" i="1" dirty="0">
                <a:latin typeface="+mn-lt"/>
              </a:rPr>
              <a:t> (1) : le </a:t>
            </a:r>
            <a:r>
              <a:rPr lang="en-GB" altLang="en-US" sz="1200" b="1" i="1" dirty="0" err="1">
                <a:latin typeface="+mn-lt"/>
              </a:rPr>
              <a:t>contexte</a:t>
            </a:r>
            <a:endParaRPr lang="en-GB" altLang="en-US" sz="1200" b="1" i="1" dirty="0">
              <a:latin typeface="+mn-lt"/>
            </a:endParaRPr>
          </a:p>
          <a:p>
            <a:pPr algn="ctr">
              <a:spcBef>
                <a:spcPts val="600"/>
              </a:spcBef>
            </a:pPr>
            <a:endParaRPr lang="en-GB" altLang="en-US" sz="1200" b="1" dirty="0">
              <a:latin typeface="+mn-lt"/>
            </a:endParaRPr>
          </a:p>
          <a:p>
            <a:pPr>
              <a:spcBef>
                <a:spcPts val="600"/>
              </a:spcBef>
            </a:pPr>
            <a:r>
              <a:rPr lang="en-GB" altLang="en-US" sz="1200" dirty="0" err="1">
                <a:latin typeface="+mn-lt"/>
              </a:rPr>
              <a:t>Examinons</a:t>
            </a:r>
            <a:r>
              <a:rPr lang="en-GB" altLang="en-US" sz="1200" dirty="0">
                <a:latin typeface="+mn-lt"/>
              </a:rPr>
              <a:t> </a:t>
            </a:r>
            <a:r>
              <a:rPr lang="en-GB" altLang="en-US" sz="1200" dirty="0" err="1">
                <a:latin typeface="+mn-lt"/>
              </a:rPr>
              <a:t>donc</a:t>
            </a:r>
            <a:r>
              <a:rPr lang="en-GB" altLang="en-US" sz="1200" dirty="0">
                <a:latin typeface="+mn-lt"/>
              </a:rPr>
              <a:t> </a:t>
            </a:r>
            <a:r>
              <a:rPr lang="en-GB" altLang="en-US" sz="1200" dirty="0" err="1">
                <a:latin typeface="+mn-lt"/>
              </a:rPr>
              <a:t>ce</a:t>
            </a:r>
            <a:r>
              <a:rPr lang="en-GB" altLang="en-US" sz="1200" dirty="0">
                <a:latin typeface="+mn-lt"/>
              </a:rPr>
              <a:t> qui </a:t>
            </a:r>
            <a:r>
              <a:rPr lang="en-GB" altLang="en-US" sz="1200" dirty="0" err="1">
                <a:latin typeface="+mn-lt"/>
              </a:rPr>
              <a:t>donne</a:t>
            </a:r>
            <a:r>
              <a:rPr lang="en-GB" altLang="en-US" sz="1200" dirty="0">
                <a:latin typeface="+mn-lt"/>
              </a:rPr>
              <a:t> son </a:t>
            </a:r>
            <a:r>
              <a:rPr lang="en-GB" altLang="en-US" sz="1200" dirty="0" err="1">
                <a:latin typeface="+mn-lt"/>
              </a:rPr>
              <a:t>caractère</a:t>
            </a:r>
            <a:r>
              <a:rPr lang="en-GB" altLang="en-US" sz="1200" dirty="0">
                <a:latin typeface="+mn-lt"/>
              </a:rPr>
              <a:t> à un </a:t>
            </a:r>
            <a:r>
              <a:rPr lang="en-GB" altLang="en-US" sz="1200" dirty="0" err="1">
                <a:latin typeface="+mn-lt"/>
              </a:rPr>
              <a:t>produit</a:t>
            </a:r>
            <a:r>
              <a:rPr lang="en-GB" altLang="en-US" sz="1200" dirty="0">
                <a:latin typeface="+mn-lt"/>
              </a:rPr>
              <a:t>. Le </a:t>
            </a:r>
            <a:r>
              <a:rPr lang="en-GB" altLang="en-US" sz="1200" b="1" dirty="0" err="1">
                <a:latin typeface="+mn-lt"/>
              </a:rPr>
              <a:t>produit</a:t>
            </a:r>
            <a:r>
              <a:rPr lang="en-GB" altLang="en-US" sz="1200" dirty="0">
                <a:latin typeface="+mn-lt"/>
              </a:rPr>
              <a:t> – cercle central de </a:t>
            </a:r>
            <a:r>
              <a:rPr lang="en-GB" altLang="en-US" sz="1200" dirty="0" err="1">
                <a:latin typeface="+mn-lt"/>
              </a:rPr>
              <a:t>ce</a:t>
            </a:r>
            <a:r>
              <a:rPr lang="en-GB" altLang="en-US" sz="1200" dirty="0">
                <a:latin typeface="+mn-lt"/>
              </a:rPr>
              <a:t> </a:t>
            </a:r>
            <a:r>
              <a:rPr lang="en-GB" altLang="en-US" sz="1200" dirty="0" err="1">
                <a:latin typeface="+mn-lt"/>
              </a:rPr>
              <a:t>diagramme</a:t>
            </a:r>
            <a:r>
              <a:rPr lang="en-GB" altLang="en-US" sz="1200" dirty="0">
                <a:latin typeface="+mn-lt"/>
              </a:rPr>
              <a:t> – </a:t>
            </a:r>
            <a:r>
              <a:rPr lang="fr-FR" dirty="0"/>
              <a:t>remplit une fonction pour laquelle il existe un besoin du marché. La première étape consiste à caractériser ce marché, en cherchant des réponses à cinq questions qui établissent le contexte :</a:t>
            </a:r>
          </a:p>
          <a:p>
            <a:pPr>
              <a:spcBef>
                <a:spcPts val="600"/>
              </a:spcBef>
              <a:buClr>
                <a:srgbClr val="777777"/>
              </a:buClr>
              <a:buSzPct val="120000"/>
              <a:buFont typeface="Wingdings" pitchFamily="2" charset="2"/>
              <a:buChar char="§"/>
            </a:pPr>
            <a:r>
              <a:rPr lang="en-GB" altLang="en-US" sz="1200" b="1" dirty="0">
                <a:latin typeface="+mn-lt"/>
              </a:rPr>
              <a:t> Qui ? </a:t>
            </a:r>
          </a:p>
          <a:p>
            <a:pPr>
              <a:spcBef>
                <a:spcPts val="600"/>
              </a:spcBef>
              <a:buClr>
                <a:srgbClr val="777777"/>
              </a:buClr>
              <a:buSzPct val="120000"/>
              <a:buFont typeface="Wingdings" pitchFamily="2" charset="2"/>
              <a:buChar char="§"/>
            </a:pPr>
            <a:r>
              <a:rPr lang="en-GB" altLang="en-US" sz="1200" b="1" dirty="0">
                <a:latin typeface="+mn-lt"/>
              </a:rPr>
              <a:t> Quoi ? </a:t>
            </a:r>
          </a:p>
          <a:p>
            <a:pPr>
              <a:spcBef>
                <a:spcPts val="600"/>
              </a:spcBef>
              <a:buClr>
                <a:srgbClr val="777777"/>
              </a:buClr>
              <a:buSzPct val="120000"/>
              <a:buFont typeface="Wingdings" pitchFamily="2" charset="2"/>
              <a:buChar char="§"/>
            </a:pPr>
            <a:r>
              <a:rPr lang="en-GB" altLang="en-US" sz="1200" b="1" dirty="0">
                <a:latin typeface="+mn-lt"/>
              </a:rPr>
              <a:t> </a:t>
            </a:r>
            <a:r>
              <a:rPr lang="en-GB" altLang="en-US" sz="1200" b="1" dirty="0" err="1">
                <a:latin typeface="+mn-lt"/>
              </a:rPr>
              <a:t>Où</a:t>
            </a:r>
            <a:r>
              <a:rPr lang="en-GB" altLang="en-US" sz="1200" b="1" dirty="0">
                <a:latin typeface="+mn-lt"/>
              </a:rPr>
              <a:t> ? </a:t>
            </a:r>
          </a:p>
          <a:p>
            <a:pPr>
              <a:spcBef>
                <a:spcPts val="600"/>
              </a:spcBef>
              <a:buClr>
                <a:srgbClr val="777777"/>
              </a:buClr>
              <a:buSzPct val="120000"/>
              <a:buFont typeface="Wingdings" pitchFamily="2" charset="2"/>
              <a:buChar char="§"/>
            </a:pPr>
            <a:r>
              <a:rPr lang="en-GB" altLang="en-US" sz="1200" b="1" dirty="0">
                <a:latin typeface="+mn-lt"/>
              </a:rPr>
              <a:t> </a:t>
            </a:r>
            <a:r>
              <a:rPr lang="en-GB" altLang="en-US" sz="1200" b="1" dirty="0" err="1">
                <a:latin typeface="+mn-lt"/>
              </a:rPr>
              <a:t>Pourquoi</a:t>
            </a:r>
            <a:r>
              <a:rPr lang="en-GB" altLang="en-US" sz="1200" b="1" dirty="0">
                <a:latin typeface="+mn-lt"/>
              </a:rPr>
              <a:t> ? </a:t>
            </a:r>
          </a:p>
          <a:p>
            <a:pPr>
              <a:spcBef>
                <a:spcPts val="600"/>
              </a:spcBef>
              <a:buClr>
                <a:srgbClr val="777777"/>
              </a:buClr>
              <a:buSzPct val="120000"/>
              <a:buFont typeface="Wingdings" pitchFamily="2" charset="2"/>
              <a:buChar char="§"/>
            </a:pPr>
            <a:r>
              <a:rPr lang="en-GB" altLang="en-US" sz="1200" b="1" dirty="0">
                <a:latin typeface="+mn-lt"/>
              </a:rPr>
              <a:t> </a:t>
            </a:r>
            <a:r>
              <a:rPr lang="en-GB" altLang="en-US" sz="1200" b="1" dirty="0" err="1">
                <a:latin typeface="+mn-lt"/>
              </a:rPr>
              <a:t>Quand</a:t>
            </a:r>
            <a:r>
              <a:rPr lang="en-GB" altLang="en-US" sz="1200" b="1" dirty="0">
                <a:latin typeface="+mn-lt"/>
              </a:rPr>
              <a:t> ?</a:t>
            </a:r>
            <a:r>
              <a:rPr lang="en-GB" altLang="en-US" sz="1200" dirty="0">
                <a:latin typeface="+mn-lt"/>
              </a:rPr>
              <a:t> </a:t>
            </a:r>
          </a:p>
          <a:p>
            <a:pPr>
              <a:spcBef>
                <a:spcPts val="600"/>
              </a:spcBef>
            </a:pPr>
            <a:r>
              <a:rPr lang="en-GB" altLang="en-US" sz="1200" dirty="0">
                <a:latin typeface="+mn-lt"/>
              </a:rPr>
              <a:t>La diapositive </a:t>
            </a:r>
            <a:r>
              <a:rPr lang="en-GB" altLang="en-US" sz="1200" dirty="0" err="1">
                <a:latin typeface="+mn-lt"/>
              </a:rPr>
              <a:t>suivant</a:t>
            </a:r>
            <a:r>
              <a:rPr lang="en-GB" altLang="en-US" sz="1200" dirty="0">
                <a:latin typeface="+mn-lt"/>
              </a:rPr>
              <a:t> </a:t>
            </a:r>
            <a:r>
              <a:rPr lang="en-GB" altLang="en-US" sz="1200" dirty="0" err="1">
                <a:latin typeface="+mn-lt"/>
              </a:rPr>
              <a:t>élabore</a:t>
            </a:r>
            <a:r>
              <a:rPr lang="en-GB" altLang="en-US" sz="1200" dirty="0">
                <a:latin typeface="+mn-lt"/>
              </a:rPr>
              <a:t>.</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82069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400" b="1" i="1" dirty="0" err="1">
                <a:latin typeface="+mn-lt"/>
              </a:rPr>
              <a:t>Etablir</a:t>
            </a:r>
            <a:r>
              <a:rPr lang="en-GB" sz="1400" b="1" i="1" dirty="0">
                <a:latin typeface="+mn-lt"/>
              </a:rPr>
              <a:t> le </a:t>
            </a:r>
            <a:r>
              <a:rPr lang="en-GB" sz="1400" b="1" i="1" dirty="0" err="1">
                <a:latin typeface="+mn-lt"/>
              </a:rPr>
              <a:t>contexte</a:t>
            </a:r>
            <a:endParaRPr lang="en-GB" sz="1400" b="1" i="1" dirty="0">
              <a:latin typeface="+mn-lt"/>
            </a:endParaRPr>
          </a:p>
          <a:p>
            <a:pPr algn="ctr">
              <a:spcBef>
                <a:spcPts val="600"/>
              </a:spcBef>
            </a:pPr>
            <a:endParaRPr lang="en-GB" sz="1400" b="1" dirty="0">
              <a:latin typeface="+mn-lt"/>
            </a:endParaRPr>
          </a:p>
          <a:p>
            <a:r>
              <a:rPr lang="fr-FR" dirty="0"/>
              <a:t>Alors, examinons ce qui donne son caractère à un produit. Le </a:t>
            </a:r>
            <a:r>
              <a:rPr lang="fr-FR" b="1" dirty="0"/>
              <a:t>produit</a:t>
            </a:r>
            <a:r>
              <a:rPr lang="fr-FR" dirty="0"/>
              <a:t> – cercle central dans ce diagramme – remplit une fonction pour laquelle il existe un besoin du marché. La première étape consiste à caractériser ce marché, en cherchant des réponses à cinq questions qui établissent le </a:t>
            </a:r>
            <a:r>
              <a:rPr lang="fr-FR" b="1" dirty="0"/>
              <a:t>contexte</a:t>
            </a:r>
            <a:r>
              <a:rPr lang="fr-FR" dirty="0"/>
              <a:t> : </a:t>
            </a:r>
          </a:p>
          <a:p>
            <a:endParaRPr lang="fr-FR" dirty="0"/>
          </a:p>
          <a:p>
            <a:r>
              <a:rPr lang="fr-FR" dirty="0"/>
              <a:t>Qui ? Qui sont les consommateurs cibles – hommes, femmes, enfants, personnes âgées, personnes handicapées ?</a:t>
            </a:r>
          </a:p>
          <a:p>
            <a:r>
              <a:rPr lang="fr-FR" dirty="0"/>
              <a:t>Quoi ? De quelle fonctionnalité le produit aura-t-il besoin ?</a:t>
            </a:r>
          </a:p>
          <a:p>
            <a:r>
              <a:rPr lang="fr-FR" dirty="0"/>
              <a:t>Où ? Le produit sera-t-il utilisé à la maison, au bureau, à l'intérieur, à l'extérieur….. ?</a:t>
            </a:r>
          </a:p>
          <a:p>
            <a:r>
              <a:rPr lang="fr-FR" dirty="0"/>
              <a:t>Quand ? Quand le produit sera-t-il utilisé : en continu ou occasionnellement ? De jour ou de nuit ?</a:t>
            </a:r>
          </a:p>
          <a:p>
            <a:r>
              <a:rPr lang="fr-FR" dirty="0"/>
              <a:t>Pourquoi ? Le produit répond-il à un besoin fondamental, est-il une déclaration de style de vie, est-il acheté pour améliorer l'image de soi…. ?</a:t>
            </a:r>
          </a:p>
          <a:p>
            <a:endParaRPr lang="fr-FR" dirty="0"/>
          </a:p>
          <a:p>
            <a:endParaRPr lang="fr-FR" dirty="0"/>
          </a:p>
          <a:p>
            <a:r>
              <a:rPr lang="fr-FR" dirty="0"/>
              <a:t>Les réponses à ces questions ne « conçoivent » pas le produit, mais elles définissent le contexte, et éclairent ou influencent toutes les décisions qui suivent : elles créent le ressenti</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91256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rPr>
              <a:t>Donner du </a:t>
            </a:r>
            <a:r>
              <a:rPr lang="en-GB" altLang="en-US" sz="1200" b="1" i="1" dirty="0" err="1">
                <a:latin typeface="+mn-lt"/>
              </a:rPr>
              <a:t>caractère</a:t>
            </a:r>
            <a:r>
              <a:rPr lang="en-GB" altLang="en-US" sz="1200" b="1" i="1" dirty="0">
                <a:latin typeface="+mn-lt"/>
              </a:rPr>
              <a:t> au </a:t>
            </a:r>
            <a:r>
              <a:rPr lang="en-GB" altLang="en-US" sz="1200" b="1" i="1" dirty="0" err="1">
                <a:latin typeface="+mn-lt"/>
              </a:rPr>
              <a:t>produit</a:t>
            </a:r>
            <a:r>
              <a:rPr lang="en-GB" altLang="en-US" sz="1200" b="1" i="1" dirty="0">
                <a:latin typeface="+mn-lt"/>
              </a:rPr>
              <a:t> (2) : la </a:t>
            </a:r>
            <a:r>
              <a:rPr lang="en-GB" altLang="en-US" sz="1200" b="1" i="1" dirty="0" err="1">
                <a:latin typeface="+mn-lt"/>
              </a:rPr>
              <a:t>physiologie</a:t>
            </a:r>
            <a:r>
              <a:rPr lang="en-GB" altLang="en-US" sz="1200" b="1" i="1" dirty="0">
                <a:latin typeface="+mn-lt"/>
              </a:rPr>
              <a:t> et la </a:t>
            </a:r>
            <a:r>
              <a:rPr lang="en-GB" altLang="en-US" sz="1200" b="1" i="1" dirty="0" err="1">
                <a:latin typeface="+mn-lt"/>
              </a:rPr>
              <a:t>psychologie</a:t>
            </a:r>
            <a:r>
              <a:rPr lang="en-GB" altLang="en-US" sz="1200" b="1" i="1" dirty="0">
                <a:latin typeface="+mn-lt"/>
              </a:rPr>
              <a:t> du </a:t>
            </a:r>
            <a:r>
              <a:rPr lang="en-GB" altLang="en-US" sz="1200" b="1" i="1" dirty="0" err="1">
                <a:latin typeface="+mn-lt"/>
              </a:rPr>
              <a:t>produit</a:t>
            </a:r>
            <a:endParaRPr lang="en-GB" altLang="en-US" sz="1200" b="1" i="1" dirty="0">
              <a:latin typeface="+mn-lt"/>
            </a:endParaRPr>
          </a:p>
          <a:p>
            <a:pPr algn="ctr">
              <a:spcBef>
                <a:spcPts val="600"/>
              </a:spcBef>
            </a:pPr>
            <a:endParaRPr lang="en-GB" sz="1200" dirty="0">
              <a:latin typeface="+mn-lt"/>
            </a:endParaRPr>
          </a:p>
          <a:p>
            <a:pPr>
              <a:spcBef>
                <a:spcPts val="600"/>
              </a:spcBef>
            </a:pPr>
            <a:r>
              <a:rPr lang="fr-FR" dirty="0"/>
              <a:t>Retour au caractère du produit. Les produits sont fabriqués à partir de </a:t>
            </a:r>
            <a:r>
              <a:rPr lang="fr-FR" b="1" dirty="0"/>
              <a:t>matériaux</a:t>
            </a:r>
            <a:r>
              <a:rPr lang="fr-FR" dirty="0"/>
              <a:t>, façonnés par des procédés, illustrés à gauche. Ils fournissent la chair et les os, pour ainsi dire ; ils créent ce que l'on pourrait appeler la physiologie du produit. La convivialité, comme nous l'avons dit, est importante. Il s'agit d'adapter le produit aux capacités physiques et mentales de l'utilisateur. Et enfin, il y a la personnalité – les qualités visuelles et tactiles du produit, ses associations et la façon dont il est perçu. Ils créent ce que l'on pourrait appeler la </a:t>
            </a:r>
            <a:r>
              <a:rPr lang="fr-FR" b="1" dirty="0"/>
              <a:t>psychologie</a:t>
            </a:r>
            <a:r>
              <a:rPr lang="fr-FR" dirty="0"/>
              <a:t> du produit. L'ensemble de la combinaison crée </a:t>
            </a:r>
            <a:r>
              <a:rPr lang="fr-FR" b="1" dirty="0"/>
              <a:t>le caractère du produit</a:t>
            </a:r>
            <a:r>
              <a:rPr lang="fr-FR" dirty="0"/>
              <a:t>.</a:t>
            </a:r>
            <a:endParaRPr lang="en-GB" sz="1200" b="1" dirty="0">
              <a:latin typeface="+mn-lt"/>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410337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5" name="TextBox 4">
            <a:extLst>
              <a:ext uri="{FF2B5EF4-FFF2-40B4-BE49-F238E27FC236}">
                <a16:creationId xmlns:a16="http://schemas.microsoft.com/office/drawing/2014/main" id="{01DD2003-9E75-1E33-EF9A-92D290AD348D}"/>
              </a:ext>
            </a:extLst>
          </p:cNvPr>
          <p:cNvSpPr txBox="1"/>
          <p:nvPr userDrawn="1"/>
        </p:nvSpPr>
        <p:spPr>
          <a:xfrm>
            <a:off x="381000" y="6461610"/>
            <a:ext cx="4876800" cy="307777"/>
          </a:xfrm>
          <a:prstGeom prst="rect">
            <a:avLst/>
          </a:prstGeom>
          <a:noFill/>
        </p:spPr>
        <p:txBody>
          <a:bodyPr wrap="square" rtlCol="0">
            <a:spAutoFit/>
          </a:bodyPr>
          <a:lstStyle/>
          <a:p>
            <a:r>
              <a:rPr lang="en-US" sz="1400" dirty="0">
                <a:solidFill>
                  <a:schemeClr val="bg1">
                    <a:lumMod val="50000"/>
                  </a:schemeClr>
                </a:solidFill>
              </a:rPr>
              <a:t>Created with Ansys Granta EduPack 2023R1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oleObject" Target="../embeddings/oleObject4.bin"/><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92500" lnSpcReduction="20000"/>
          </a:bodyPr>
          <a:lstStyle/>
          <a:p>
            <a:pPr marL="0" indent="0">
              <a:buFont typeface="Arial" panose="020B0604020202020204" pitchFamily="34" charset="0"/>
              <a:buNone/>
            </a:pPr>
            <a:r>
              <a:rPr lang="en-US" sz="3200" b="1" dirty="0" err="1"/>
              <a:t>Matériaux</a:t>
            </a:r>
            <a:r>
              <a:rPr lang="en-US" sz="3200" b="1" dirty="0"/>
              <a:t> </a:t>
            </a:r>
            <a:r>
              <a:rPr lang="en-US" sz="3200" b="1" dirty="0" err="1"/>
              <a:t>en</a:t>
            </a:r>
            <a:r>
              <a:rPr lang="en-US" sz="3200" b="1" dirty="0"/>
              <a:t> conception </a:t>
            </a:r>
            <a:r>
              <a:rPr lang="en-US" sz="3200" b="1" dirty="0" err="1"/>
              <a:t>industrielle</a:t>
            </a:r>
            <a:r>
              <a:rPr lang="en-US" sz="3200" b="1" dirty="0"/>
              <a:t> :</a:t>
            </a:r>
          </a:p>
          <a:p>
            <a:pPr marL="0" indent="0">
              <a:buFont typeface="Arial" panose="020B0604020202020204" pitchFamily="34" charset="0"/>
              <a:buNone/>
            </a:pPr>
            <a:r>
              <a:rPr lang="fr-FR" sz="2400" b="0" dirty="0"/>
              <a:t>Pourquoi les consommateurs achètent-ils des produits ? </a:t>
            </a:r>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14400"/>
          </a:xfrm>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Mike Ashby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Department of Engineering,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University of Cambridge</a:t>
            </a:r>
            <a:endParaRPr kumimoji="0" lang="en-US"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endParaRPr lang="en-US" dirty="0">
              <a:solidFill>
                <a:schemeClr val="accent3"/>
              </a:solidFill>
            </a:endParaRPr>
          </a:p>
        </p:txBody>
      </p:sp>
      <p:pic>
        <p:nvPicPr>
          <p:cNvPr id="4" name="Picture 3">
            <a:extLst>
              <a:ext uri="{FF2B5EF4-FFF2-40B4-BE49-F238E27FC236}">
                <a16:creationId xmlns:a16="http://schemas.microsoft.com/office/drawing/2014/main" id="{916F6E19-AE88-4359-85BC-6160D5DC6B3A}"/>
              </a:ext>
            </a:extLst>
          </p:cNvPr>
          <p:cNvPicPr>
            <a:picLocks noChangeAspect="1"/>
          </p:cNvPicPr>
          <p:nvPr/>
        </p:nvPicPr>
        <p:blipFill>
          <a:blip r:embed="rId3"/>
          <a:stretch>
            <a:fillRect/>
          </a:stretch>
        </p:blipFill>
        <p:spPr>
          <a:xfrm>
            <a:off x="6400800" y="3657600"/>
            <a:ext cx="3352800" cy="2223361"/>
          </a:xfrm>
          <a:prstGeom prst="rect">
            <a:avLst/>
          </a:prstGeom>
        </p:spPr>
      </p:pic>
      <p:pic>
        <p:nvPicPr>
          <p:cNvPr id="5" name="Picture 4">
            <a:extLst>
              <a:ext uri="{FF2B5EF4-FFF2-40B4-BE49-F238E27FC236}">
                <a16:creationId xmlns:a16="http://schemas.microsoft.com/office/drawing/2014/main" id="{AA95838D-AC8C-45E3-89BD-9913871C2FA5}"/>
              </a:ext>
            </a:extLst>
          </p:cNvPr>
          <p:cNvPicPr>
            <a:picLocks noChangeAspect="1"/>
          </p:cNvPicPr>
          <p:nvPr/>
        </p:nvPicPr>
        <p:blipFill>
          <a:blip r:embed="rId4"/>
          <a:stretch>
            <a:fillRect/>
          </a:stretch>
        </p:blipFill>
        <p:spPr>
          <a:xfrm>
            <a:off x="6400800" y="914399"/>
            <a:ext cx="3352800" cy="2415153"/>
          </a:xfrm>
          <a:prstGeom prst="rect">
            <a:avLst/>
          </a:prstGeom>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Conception technique et </a:t>
            </a:r>
            <a:r>
              <a:rPr lang="en-GB" altLang="en-US" dirty="0" err="1"/>
              <a:t>industrielle</a:t>
            </a:r>
            <a:endParaRPr lang="en-US" dirty="0"/>
          </a:p>
        </p:txBody>
      </p:sp>
      <p:sp>
        <p:nvSpPr>
          <p:cNvPr id="4" name="AutoShape 3">
            <a:extLst>
              <a:ext uri="{FF2B5EF4-FFF2-40B4-BE49-F238E27FC236}">
                <a16:creationId xmlns:a16="http://schemas.microsoft.com/office/drawing/2014/main" id="{D4D0848C-8B6C-47E2-85FF-916B99FFB043}"/>
              </a:ext>
            </a:extLst>
          </p:cNvPr>
          <p:cNvSpPr>
            <a:spLocks noChangeArrowheads="1"/>
          </p:cNvSpPr>
          <p:nvPr/>
        </p:nvSpPr>
        <p:spPr bwMode="auto">
          <a:xfrm>
            <a:off x="7394352" y="3216918"/>
            <a:ext cx="400050" cy="227013"/>
          </a:xfrm>
          <a:prstGeom prst="rightArrow">
            <a:avLst>
              <a:gd name="adj1" fmla="val 50000"/>
              <a:gd name="adj2" fmla="val 44056"/>
            </a:avLst>
          </a:prstGeom>
          <a:solidFill>
            <a:schemeClr val="bg1"/>
          </a:solidFill>
          <a:ln w="28575">
            <a:solidFill>
              <a:schemeClr val="accent1"/>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sz="2000" dirty="0">
              <a:latin typeface="+mn-lt"/>
            </a:endParaRPr>
          </a:p>
        </p:txBody>
      </p:sp>
      <p:sp>
        <p:nvSpPr>
          <p:cNvPr id="5" name="Text Box 4">
            <a:extLst>
              <a:ext uri="{FF2B5EF4-FFF2-40B4-BE49-F238E27FC236}">
                <a16:creationId xmlns:a16="http://schemas.microsoft.com/office/drawing/2014/main" id="{DA15B184-FD9B-4139-996A-E1C4EF56CDA2}"/>
              </a:ext>
            </a:extLst>
          </p:cNvPr>
          <p:cNvSpPr txBox="1">
            <a:spLocks noChangeArrowheads="1"/>
          </p:cNvSpPr>
          <p:nvPr/>
        </p:nvSpPr>
        <p:spPr bwMode="auto">
          <a:xfrm>
            <a:off x="7898357" y="2949314"/>
            <a:ext cx="2845843"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fr-FR" altLang="en-US" b="1" i="1" dirty="0">
                <a:latin typeface="+mn-lt"/>
              </a:rPr>
              <a:t>Le produit doit fonctionner, </a:t>
            </a:r>
            <a:br>
              <a:rPr lang="fr-FR" altLang="en-US" b="1" i="1" dirty="0">
                <a:latin typeface="+mn-lt"/>
              </a:rPr>
            </a:br>
            <a:r>
              <a:rPr lang="fr-FR" altLang="en-US" b="1" i="1" dirty="0">
                <a:latin typeface="+mn-lt"/>
              </a:rPr>
              <a:t>être sûr et économique</a:t>
            </a:r>
          </a:p>
        </p:txBody>
      </p:sp>
      <p:grpSp>
        <p:nvGrpSpPr>
          <p:cNvPr id="6" name="Group 5">
            <a:extLst>
              <a:ext uri="{FF2B5EF4-FFF2-40B4-BE49-F238E27FC236}">
                <a16:creationId xmlns:a16="http://schemas.microsoft.com/office/drawing/2014/main" id="{42D74561-1758-408F-8049-E1A42FA88434}"/>
              </a:ext>
            </a:extLst>
          </p:cNvPr>
          <p:cNvGrpSpPr>
            <a:grpSpLocks/>
          </p:cNvGrpSpPr>
          <p:nvPr/>
        </p:nvGrpSpPr>
        <p:grpSpPr bwMode="auto">
          <a:xfrm>
            <a:off x="2663603" y="4344043"/>
            <a:ext cx="8080376" cy="1312863"/>
            <a:chOff x="812" y="2418"/>
            <a:chExt cx="5090" cy="827"/>
          </a:xfrm>
        </p:grpSpPr>
        <p:sp>
          <p:nvSpPr>
            <p:cNvPr id="7" name="Text Box 6">
              <a:extLst>
                <a:ext uri="{FF2B5EF4-FFF2-40B4-BE49-F238E27FC236}">
                  <a16:creationId xmlns:a16="http://schemas.microsoft.com/office/drawing/2014/main" id="{A894EC0E-82E8-450F-8796-4AE73126328B}"/>
                </a:ext>
              </a:extLst>
            </p:cNvPr>
            <p:cNvSpPr txBox="1">
              <a:spLocks noChangeArrowheads="1"/>
            </p:cNvSpPr>
            <p:nvPr/>
          </p:nvSpPr>
          <p:spPr bwMode="auto">
            <a:xfrm>
              <a:off x="812" y="2418"/>
              <a:ext cx="3100" cy="8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Conception technique claire</a:t>
              </a:r>
            </a:p>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Choix propre des </a:t>
              </a:r>
              <a:r>
                <a:rPr lang="en-GB" altLang="en-US" sz="2000" dirty="0" err="1">
                  <a:latin typeface="+mn-lt"/>
                </a:rPr>
                <a:t>matériaux</a:t>
              </a:r>
              <a:endParaRPr lang="en-GB" altLang="en-US" sz="2000" dirty="0">
                <a:latin typeface="+mn-lt"/>
              </a:endParaRPr>
            </a:p>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Choix propre des </a:t>
              </a:r>
              <a:r>
                <a:rPr lang="en-GB" altLang="en-US" sz="2000" dirty="0" err="1">
                  <a:latin typeface="+mn-lt"/>
                </a:rPr>
                <a:t>procédés</a:t>
              </a:r>
              <a:r>
                <a:rPr lang="en-GB" altLang="en-US" sz="2000" dirty="0">
                  <a:latin typeface="+mn-lt"/>
                </a:rPr>
                <a:t> de fabrication</a:t>
              </a:r>
            </a:p>
          </p:txBody>
        </p:sp>
        <p:sp>
          <p:nvSpPr>
            <p:cNvPr id="8" name="Text Box 7">
              <a:extLst>
                <a:ext uri="{FF2B5EF4-FFF2-40B4-BE49-F238E27FC236}">
                  <a16:creationId xmlns:a16="http://schemas.microsoft.com/office/drawing/2014/main" id="{17F57F66-A8DE-4D4F-A200-9286916257D6}"/>
                </a:ext>
              </a:extLst>
            </p:cNvPr>
            <p:cNvSpPr txBox="1">
              <a:spLocks noChangeArrowheads="1"/>
            </p:cNvSpPr>
            <p:nvPr/>
          </p:nvSpPr>
          <p:spPr bwMode="auto">
            <a:xfrm>
              <a:off x="3932" y="2719"/>
              <a:ext cx="1970"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ts val="0"/>
                </a:spcAft>
              </a:pPr>
              <a:r>
                <a:rPr lang="en-US" altLang="en-US" sz="2000" dirty="0">
                  <a:latin typeface="+mn-lt"/>
                </a:rPr>
                <a:t>Plein </a:t>
              </a:r>
              <a:r>
                <a:rPr lang="en-US" altLang="en-US" sz="2000" dirty="0" err="1">
                  <a:latin typeface="+mn-lt"/>
                </a:rPr>
                <a:t>d’outils</a:t>
              </a:r>
              <a:r>
                <a:rPr lang="en-US" altLang="en-US" sz="2000" dirty="0">
                  <a:latin typeface="+mn-lt"/>
                </a:rPr>
                <a:t> pour faire </a:t>
              </a:r>
              <a:r>
                <a:rPr lang="en-US" altLang="en-US" sz="2000" dirty="0" err="1">
                  <a:latin typeface="+mn-lt"/>
                </a:rPr>
                <a:t>cela</a:t>
              </a:r>
              <a:endParaRPr lang="en-US" altLang="en-US" sz="2000" dirty="0">
                <a:latin typeface="+mn-lt"/>
              </a:endParaRPr>
            </a:p>
          </p:txBody>
        </p:sp>
        <p:sp>
          <p:nvSpPr>
            <p:cNvPr id="9" name="AutoShape 8">
              <a:extLst>
                <a:ext uri="{FF2B5EF4-FFF2-40B4-BE49-F238E27FC236}">
                  <a16:creationId xmlns:a16="http://schemas.microsoft.com/office/drawing/2014/main" id="{3FD75455-A740-416F-A34D-CCB53D3BBD5D}"/>
                </a:ext>
              </a:extLst>
            </p:cNvPr>
            <p:cNvSpPr>
              <a:spLocks/>
            </p:cNvSpPr>
            <p:nvPr/>
          </p:nvSpPr>
          <p:spPr bwMode="auto">
            <a:xfrm>
              <a:off x="3783" y="2445"/>
              <a:ext cx="144" cy="800"/>
            </a:xfrm>
            <a:prstGeom prst="rightBrace">
              <a:avLst>
                <a:gd name="adj1" fmla="val 46296"/>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grpSp>
      <p:grpSp>
        <p:nvGrpSpPr>
          <p:cNvPr id="10" name="Group 9">
            <a:extLst>
              <a:ext uri="{FF2B5EF4-FFF2-40B4-BE49-F238E27FC236}">
                <a16:creationId xmlns:a16="http://schemas.microsoft.com/office/drawing/2014/main" id="{DE955764-80F6-47A8-89E3-1B2161E28542}"/>
              </a:ext>
            </a:extLst>
          </p:cNvPr>
          <p:cNvGrpSpPr>
            <a:grpSpLocks/>
          </p:cNvGrpSpPr>
          <p:nvPr/>
        </p:nvGrpSpPr>
        <p:grpSpPr bwMode="auto">
          <a:xfrm>
            <a:off x="3863752" y="994418"/>
            <a:ext cx="3594100" cy="2709863"/>
            <a:chOff x="1504" y="676"/>
            <a:chExt cx="2264" cy="1707"/>
          </a:xfrm>
        </p:grpSpPr>
        <p:sp>
          <p:nvSpPr>
            <p:cNvPr id="11" name="AutoShape 10">
              <a:extLst>
                <a:ext uri="{FF2B5EF4-FFF2-40B4-BE49-F238E27FC236}">
                  <a16:creationId xmlns:a16="http://schemas.microsoft.com/office/drawing/2014/main" id="{9786C604-FCD6-4224-9964-C53C49410D78}"/>
                </a:ext>
              </a:extLst>
            </p:cNvPr>
            <p:cNvSpPr>
              <a:spLocks noChangeArrowheads="1"/>
            </p:cNvSpPr>
            <p:nvPr/>
          </p:nvSpPr>
          <p:spPr bwMode="auto">
            <a:xfrm>
              <a:off x="2131" y="676"/>
              <a:ext cx="1014" cy="755"/>
            </a:xfrm>
            <a:prstGeom prst="triangle">
              <a:avLst>
                <a:gd name="adj" fmla="val 50000"/>
              </a:avLst>
            </a:pr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Satis-</a:t>
              </a:r>
            </a:p>
            <a:p>
              <a:pPr algn="ctr">
                <a:spcAft>
                  <a:spcPts val="0"/>
                </a:spcAft>
              </a:pPr>
              <a:r>
                <a:rPr lang="en-US" altLang="en-US" sz="2000" b="1" dirty="0">
                  <a:solidFill>
                    <a:srgbClr val="373A36"/>
                  </a:solidFill>
                  <a:latin typeface="+mn-lt"/>
                </a:rPr>
                <a:t>faction</a:t>
              </a:r>
              <a:endParaRPr lang="en-US" altLang="en-US" sz="2000" dirty="0">
                <a:solidFill>
                  <a:srgbClr val="373A36"/>
                </a:solidFill>
                <a:latin typeface="+mn-lt"/>
              </a:endParaRPr>
            </a:p>
          </p:txBody>
        </p:sp>
        <p:sp>
          <p:nvSpPr>
            <p:cNvPr id="12" name="AutoShape 11">
              <a:extLst>
                <a:ext uri="{FF2B5EF4-FFF2-40B4-BE49-F238E27FC236}">
                  <a16:creationId xmlns:a16="http://schemas.microsoft.com/office/drawing/2014/main" id="{D44018AF-2520-482A-916F-C0080A592B8C}"/>
                </a:ext>
              </a:extLst>
            </p:cNvPr>
            <p:cNvSpPr>
              <a:spLocks noChangeArrowheads="1"/>
            </p:cNvSpPr>
            <p:nvPr/>
          </p:nvSpPr>
          <p:spPr bwMode="auto">
            <a:xfrm flipH="1" flipV="1">
              <a:off x="1833" y="1475"/>
              <a:ext cx="1606" cy="412"/>
            </a:xfrm>
            <a:custGeom>
              <a:avLst/>
              <a:gdLst>
                <a:gd name="T0" fmla="*/ 1475 w 21600"/>
                <a:gd name="T1" fmla="*/ 206 h 21600"/>
                <a:gd name="T2" fmla="*/ 803 w 21600"/>
                <a:gd name="T3" fmla="*/ 412 h 21600"/>
                <a:gd name="T4" fmla="*/ 131 w 21600"/>
                <a:gd name="T5" fmla="*/ 206 h 21600"/>
                <a:gd name="T6" fmla="*/ 803 w 21600"/>
                <a:gd name="T7" fmla="*/ 0 h 21600"/>
                <a:gd name="T8" fmla="*/ 0 60000 65536"/>
                <a:gd name="T9" fmla="*/ 0 60000 65536"/>
                <a:gd name="T10" fmla="*/ 0 60000 65536"/>
                <a:gd name="T11" fmla="*/ 0 60000 65536"/>
                <a:gd name="T12" fmla="*/ 3551 w 21600"/>
                <a:gd name="T13" fmla="*/ 3565 h 21600"/>
                <a:gd name="T14" fmla="*/ 18049 w 21600"/>
                <a:gd name="T15" fmla="*/ 18035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Usage</a:t>
              </a:r>
              <a:endParaRPr lang="en-US" altLang="en-US" sz="2000" dirty="0">
                <a:solidFill>
                  <a:srgbClr val="373A36"/>
                </a:solidFill>
                <a:latin typeface="+mn-lt"/>
              </a:endParaRPr>
            </a:p>
          </p:txBody>
        </p:sp>
        <p:sp>
          <p:nvSpPr>
            <p:cNvPr id="13" name="AutoShape 12">
              <a:extLst>
                <a:ext uri="{FF2B5EF4-FFF2-40B4-BE49-F238E27FC236}">
                  <a16:creationId xmlns:a16="http://schemas.microsoft.com/office/drawing/2014/main" id="{D6C9BCA6-7511-489E-862A-374E15C460CA}"/>
                </a:ext>
              </a:extLst>
            </p:cNvPr>
            <p:cNvSpPr>
              <a:spLocks noChangeArrowheads="1"/>
            </p:cNvSpPr>
            <p:nvPr/>
          </p:nvSpPr>
          <p:spPr bwMode="auto">
            <a:xfrm flipH="1" flipV="1">
              <a:off x="1504" y="1935"/>
              <a:ext cx="2264" cy="448"/>
            </a:xfrm>
            <a:custGeom>
              <a:avLst/>
              <a:gdLst>
                <a:gd name="T0" fmla="*/ 2118 w 21600"/>
                <a:gd name="T1" fmla="*/ 224 h 21600"/>
                <a:gd name="T2" fmla="*/ 1132 w 21600"/>
                <a:gd name="T3" fmla="*/ 448 h 21600"/>
                <a:gd name="T4" fmla="*/ 146 w 21600"/>
                <a:gd name="T5" fmla="*/ 224 h 21600"/>
                <a:gd name="T6" fmla="*/ 1132 w 21600"/>
                <a:gd name="T7" fmla="*/ 0 h 21600"/>
                <a:gd name="T8" fmla="*/ 0 60000 65536"/>
                <a:gd name="T9" fmla="*/ 0 60000 65536"/>
                <a:gd name="T10" fmla="*/ 0 60000 65536"/>
                <a:gd name="T11" fmla="*/ 0 60000 65536"/>
                <a:gd name="T12" fmla="*/ 3196 w 21600"/>
                <a:gd name="T13" fmla="*/ 3182 h 21600"/>
                <a:gd name="T14" fmla="*/ 18404 w 21600"/>
                <a:gd name="T15" fmla="*/ 18418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solidFill>
              <a:srgbClr val="D9D8D6"/>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err="1">
                  <a:solidFill>
                    <a:srgbClr val="373A36"/>
                  </a:solidFill>
                  <a:latin typeface="+mn-lt"/>
                </a:rPr>
                <a:t>Fonctionnalité</a:t>
              </a:r>
              <a:endParaRPr lang="en-US" altLang="en-US" sz="2000" dirty="0">
                <a:solidFill>
                  <a:srgbClr val="373A36"/>
                </a:solidFill>
                <a:latin typeface="+mn-lt"/>
              </a:endParaRPr>
            </a:p>
          </p:txBody>
        </p:sp>
      </p:grpSp>
    </p:spTree>
    <p:extLst>
      <p:ext uri="{BB962C8B-B14F-4D97-AF65-F5344CB8AC3E}">
        <p14:creationId xmlns:p14="http://schemas.microsoft.com/office/powerpoint/2010/main" val="51565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Usage (“</a:t>
            </a:r>
            <a:r>
              <a:rPr lang="en-GB" altLang="en-US" dirty="0" err="1"/>
              <a:t>ergonomique</a:t>
            </a:r>
            <a:r>
              <a:rPr lang="en-GB" altLang="en-US" dirty="0"/>
              <a:t>”)</a:t>
            </a:r>
            <a:endParaRPr lang="en-US" dirty="0"/>
          </a:p>
        </p:txBody>
      </p:sp>
      <p:sp>
        <p:nvSpPr>
          <p:cNvPr id="14" name="AutoShape 3">
            <a:extLst>
              <a:ext uri="{FF2B5EF4-FFF2-40B4-BE49-F238E27FC236}">
                <a16:creationId xmlns:a16="http://schemas.microsoft.com/office/drawing/2014/main" id="{97332165-3A20-4322-9EFD-1AA033B7F057}"/>
              </a:ext>
            </a:extLst>
          </p:cNvPr>
          <p:cNvSpPr>
            <a:spLocks noChangeArrowheads="1"/>
          </p:cNvSpPr>
          <p:nvPr/>
        </p:nvSpPr>
        <p:spPr bwMode="auto">
          <a:xfrm>
            <a:off x="6959377" y="2321569"/>
            <a:ext cx="400050" cy="227012"/>
          </a:xfrm>
          <a:prstGeom prst="rightArrow">
            <a:avLst>
              <a:gd name="adj1" fmla="val 50000"/>
              <a:gd name="adj2" fmla="val 44056"/>
            </a:avLst>
          </a:prstGeom>
          <a:solidFill>
            <a:schemeClr val="bg1"/>
          </a:solidFill>
          <a:ln w="28575">
            <a:solidFill>
              <a:schemeClr val="accent1"/>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sp>
        <p:nvSpPr>
          <p:cNvPr id="15" name="Text Box 4">
            <a:extLst>
              <a:ext uri="{FF2B5EF4-FFF2-40B4-BE49-F238E27FC236}">
                <a16:creationId xmlns:a16="http://schemas.microsoft.com/office/drawing/2014/main" id="{BEFE2BA6-52D1-409E-B07F-2FC552B04969}"/>
              </a:ext>
            </a:extLst>
          </p:cNvPr>
          <p:cNvSpPr txBox="1">
            <a:spLocks noChangeArrowheads="1"/>
          </p:cNvSpPr>
          <p:nvPr/>
        </p:nvSpPr>
        <p:spPr bwMode="auto">
          <a:xfrm>
            <a:off x="7335162" y="2092066"/>
            <a:ext cx="2648417"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fr-FR" altLang="en-US" b="1" i="1" dirty="0">
                <a:latin typeface="+mn-lt"/>
              </a:rPr>
              <a:t>Le produit doit être facile </a:t>
            </a:r>
            <a:br>
              <a:rPr lang="fr-FR" altLang="en-US" b="1" i="1" dirty="0">
                <a:latin typeface="+mn-lt"/>
              </a:rPr>
            </a:br>
            <a:r>
              <a:rPr lang="fr-FR" altLang="en-US" b="1" i="1" dirty="0">
                <a:latin typeface="+mn-lt"/>
              </a:rPr>
              <a:t>à comprendre et à utiliser</a:t>
            </a:r>
          </a:p>
        </p:txBody>
      </p:sp>
      <p:grpSp>
        <p:nvGrpSpPr>
          <p:cNvPr id="16" name="Group 5">
            <a:extLst>
              <a:ext uri="{FF2B5EF4-FFF2-40B4-BE49-F238E27FC236}">
                <a16:creationId xmlns:a16="http://schemas.microsoft.com/office/drawing/2014/main" id="{23530B1A-3D94-4370-815D-926EEB0C1468}"/>
              </a:ext>
            </a:extLst>
          </p:cNvPr>
          <p:cNvGrpSpPr>
            <a:grpSpLocks/>
          </p:cNvGrpSpPr>
          <p:nvPr/>
        </p:nvGrpSpPr>
        <p:grpSpPr bwMode="auto">
          <a:xfrm>
            <a:off x="3863752" y="994419"/>
            <a:ext cx="3594100" cy="2709862"/>
            <a:chOff x="1502" y="678"/>
            <a:chExt cx="2264" cy="1707"/>
          </a:xfrm>
        </p:grpSpPr>
        <p:sp>
          <p:nvSpPr>
            <p:cNvPr id="17" name="AutoShape 6">
              <a:extLst>
                <a:ext uri="{FF2B5EF4-FFF2-40B4-BE49-F238E27FC236}">
                  <a16:creationId xmlns:a16="http://schemas.microsoft.com/office/drawing/2014/main" id="{E3542EC1-18E4-4CC7-8AD8-9EA1E0B01DE7}"/>
                </a:ext>
              </a:extLst>
            </p:cNvPr>
            <p:cNvSpPr>
              <a:spLocks noChangeArrowheads="1"/>
            </p:cNvSpPr>
            <p:nvPr/>
          </p:nvSpPr>
          <p:spPr bwMode="auto">
            <a:xfrm>
              <a:off x="2129" y="678"/>
              <a:ext cx="1014" cy="755"/>
            </a:xfrm>
            <a:prstGeom prst="triangle">
              <a:avLst>
                <a:gd name="adj" fmla="val 50000"/>
              </a:avLst>
            </a:pr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solidFill>
                    <a:srgbClr val="373A36"/>
                  </a:solidFill>
                  <a:latin typeface="+mn-lt"/>
                </a:rPr>
                <a:t>Satis-</a:t>
              </a:r>
            </a:p>
            <a:p>
              <a:pPr algn="ctr">
                <a:spcBef>
                  <a:spcPts val="0"/>
                </a:spcBef>
                <a:spcAft>
                  <a:spcPts val="0"/>
                </a:spcAft>
              </a:pPr>
              <a:r>
                <a:rPr lang="en-US" altLang="en-US" sz="2000" b="1" dirty="0">
                  <a:solidFill>
                    <a:srgbClr val="373A36"/>
                  </a:solidFill>
                  <a:latin typeface="+mn-lt"/>
                </a:rPr>
                <a:t>faction</a:t>
              </a:r>
              <a:endParaRPr lang="en-US" altLang="en-US" sz="2000" dirty="0">
                <a:solidFill>
                  <a:srgbClr val="373A36"/>
                </a:solidFill>
                <a:latin typeface="+mn-lt"/>
              </a:endParaRPr>
            </a:p>
          </p:txBody>
        </p:sp>
        <p:sp>
          <p:nvSpPr>
            <p:cNvPr id="18" name="AutoShape 7">
              <a:extLst>
                <a:ext uri="{FF2B5EF4-FFF2-40B4-BE49-F238E27FC236}">
                  <a16:creationId xmlns:a16="http://schemas.microsoft.com/office/drawing/2014/main" id="{5B0B9C6B-A7E4-48B1-B257-6F293AC2B1CF}"/>
                </a:ext>
              </a:extLst>
            </p:cNvPr>
            <p:cNvSpPr>
              <a:spLocks noChangeArrowheads="1"/>
            </p:cNvSpPr>
            <p:nvPr/>
          </p:nvSpPr>
          <p:spPr bwMode="auto">
            <a:xfrm flipH="1" flipV="1">
              <a:off x="1831" y="1477"/>
              <a:ext cx="1606" cy="412"/>
            </a:xfrm>
            <a:custGeom>
              <a:avLst/>
              <a:gdLst>
                <a:gd name="T0" fmla="*/ 1475 w 21600"/>
                <a:gd name="T1" fmla="*/ 206 h 21600"/>
                <a:gd name="T2" fmla="*/ 803 w 21600"/>
                <a:gd name="T3" fmla="*/ 412 h 21600"/>
                <a:gd name="T4" fmla="*/ 131 w 21600"/>
                <a:gd name="T5" fmla="*/ 206 h 21600"/>
                <a:gd name="T6" fmla="*/ 803 w 21600"/>
                <a:gd name="T7" fmla="*/ 0 h 21600"/>
                <a:gd name="T8" fmla="*/ 0 60000 65536"/>
                <a:gd name="T9" fmla="*/ 0 60000 65536"/>
                <a:gd name="T10" fmla="*/ 0 60000 65536"/>
                <a:gd name="T11" fmla="*/ 0 60000 65536"/>
                <a:gd name="T12" fmla="*/ 3551 w 21600"/>
                <a:gd name="T13" fmla="*/ 3565 h 21600"/>
                <a:gd name="T14" fmla="*/ 18049 w 21600"/>
                <a:gd name="T15" fmla="*/ 18035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solidFill>
              <a:srgbClr val="D9D8D6"/>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latin typeface="+mn-lt"/>
                </a:rPr>
                <a:t>Usage</a:t>
              </a:r>
              <a:endParaRPr lang="en-US" altLang="en-US" sz="2000" dirty="0">
                <a:latin typeface="+mn-lt"/>
              </a:endParaRPr>
            </a:p>
          </p:txBody>
        </p:sp>
        <p:sp>
          <p:nvSpPr>
            <p:cNvPr id="19" name="AutoShape 8">
              <a:extLst>
                <a:ext uri="{FF2B5EF4-FFF2-40B4-BE49-F238E27FC236}">
                  <a16:creationId xmlns:a16="http://schemas.microsoft.com/office/drawing/2014/main" id="{EA58BF79-55AC-45E1-806B-B2ED4409E321}"/>
                </a:ext>
              </a:extLst>
            </p:cNvPr>
            <p:cNvSpPr>
              <a:spLocks noChangeArrowheads="1"/>
            </p:cNvSpPr>
            <p:nvPr/>
          </p:nvSpPr>
          <p:spPr bwMode="auto">
            <a:xfrm flipH="1" flipV="1">
              <a:off x="1502" y="1937"/>
              <a:ext cx="2264" cy="448"/>
            </a:xfrm>
            <a:custGeom>
              <a:avLst/>
              <a:gdLst>
                <a:gd name="T0" fmla="*/ 2118 w 21600"/>
                <a:gd name="T1" fmla="*/ 224 h 21600"/>
                <a:gd name="T2" fmla="*/ 1132 w 21600"/>
                <a:gd name="T3" fmla="*/ 448 h 21600"/>
                <a:gd name="T4" fmla="*/ 146 w 21600"/>
                <a:gd name="T5" fmla="*/ 224 h 21600"/>
                <a:gd name="T6" fmla="*/ 1132 w 21600"/>
                <a:gd name="T7" fmla="*/ 0 h 21600"/>
                <a:gd name="T8" fmla="*/ 0 60000 65536"/>
                <a:gd name="T9" fmla="*/ 0 60000 65536"/>
                <a:gd name="T10" fmla="*/ 0 60000 65536"/>
                <a:gd name="T11" fmla="*/ 0 60000 65536"/>
                <a:gd name="T12" fmla="*/ 3196 w 21600"/>
                <a:gd name="T13" fmla="*/ 3182 h 21600"/>
                <a:gd name="T14" fmla="*/ 18404 w 21600"/>
                <a:gd name="T15" fmla="*/ 18418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err="1">
                  <a:solidFill>
                    <a:srgbClr val="373A36"/>
                  </a:solidFill>
                  <a:latin typeface="+mn-lt"/>
                </a:rPr>
                <a:t>Fonctionnalité</a:t>
              </a:r>
              <a:endParaRPr lang="en-US" altLang="en-US" sz="2000" dirty="0">
                <a:solidFill>
                  <a:srgbClr val="373A36"/>
                </a:solidFill>
                <a:latin typeface="+mn-lt"/>
              </a:endParaRPr>
            </a:p>
          </p:txBody>
        </p:sp>
      </p:grpSp>
      <p:grpSp>
        <p:nvGrpSpPr>
          <p:cNvPr id="20" name="Group 9">
            <a:extLst>
              <a:ext uri="{FF2B5EF4-FFF2-40B4-BE49-F238E27FC236}">
                <a16:creationId xmlns:a16="http://schemas.microsoft.com/office/drawing/2014/main" id="{5E17A09E-AB0B-4DD8-9B6E-861BEEEC926B}"/>
              </a:ext>
            </a:extLst>
          </p:cNvPr>
          <p:cNvGrpSpPr>
            <a:grpSpLocks/>
          </p:cNvGrpSpPr>
          <p:nvPr/>
        </p:nvGrpSpPr>
        <p:grpSpPr bwMode="auto">
          <a:xfrm>
            <a:off x="2212752" y="3951929"/>
            <a:ext cx="7769230" cy="1554161"/>
            <a:chOff x="462" y="2604"/>
            <a:chExt cx="4894" cy="979"/>
          </a:xfrm>
        </p:grpSpPr>
        <p:sp>
          <p:nvSpPr>
            <p:cNvPr id="21" name="Text Box 10">
              <a:extLst>
                <a:ext uri="{FF2B5EF4-FFF2-40B4-BE49-F238E27FC236}">
                  <a16:creationId xmlns:a16="http://schemas.microsoft.com/office/drawing/2014/main" id="{267B3BEC-B802-4955-8B24-C7398455E3F1}"/>
                </a:ext>
              </a:extLst>
            </p:cNvPr>
            <p:cNvSpPr txBox="1">
              <a:spLocks noChangeArrowheads="1"/>
            </p:cNvSpPr>
            <p:nvPr/>
          </p:nvSpPr>
          <p:spPr bwMode="auto">
            <a:xfrm>
              <a:off x="462" y="2604"/>
              <a:ext cx="3495" cy="97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25000"/>
                </a:spcBef>
                <a:spcAft>
                  <a:spcPts val="0"/>
                </a:spcAft>
              </a:pPr>
              <a:r>
                <a:rPr lang="en-GB" altLang="en-US" sz="2000" dirty="0">
                  <a:latin typeface="+mn-lt"/>
                </a:rPr>
                <a:t>Trois aspects</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avec le </a:t>
              </a:r>
              <a:r>
                <a:rPr lang="en-GB" altLang="en-US" sz="2000" b="1" dirty="0">
                  <a:solidFill>
                    <a:schemeClr val="accent1"/>
                  </a:solidFill>
                  <a:latin typeface="+mn-lt"/>
                </a:rPr>
                <a:t>corps </a:t>
              </a:r>
              <a:r>
                <a:rPr lang="en-GB" altLang="en-US" sz="2000" b="1" dirty="0" err="1">
                  <a:solidFill>
                    <a:schemeClr val="accent1"/>
                  </a:solidFill>
                  <a:latin typeface="+mn-lt"/>
                </a:rPr>
                <a:t>humain</a:t>
              </a:r>
              <a:r>
                <a:rPr lang="en-GB" altLang="en-US" sz="2000" b="1" dirty="0">
                  <a:solidFill>
                    <a:schemeClr val="accent1"/>
                  </a:solidFill>
                  <a:latin typeface="+mn-lt"/>
                </a:rPr>
                <a:t> </a:t>
              </a:r>
              <a:r>
                <a:rPr lang="en-GB" altLang="en-US" sz="2000" dirty="0">
                  <a:latin typeface="+mn-lt"/>
                </a:rPr>
                <a:t>- </a:t>
              </a:r>
              <a:r>
                <a:rPr lang="en-GB" altLang="en-US" sz="2000" dirty="0" err="1">
                  <a:latin typeface="+mn-lt"/>
                </a:rPr>
                <a:t>biométrique</a:t>
              </a:r>
              <a:endParaRPr lang="en-GB" altLang="en-US" sz="2000" dirty="0">
                <a:latin typeface="+mn-lt"/>
              </a:endParaRP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avec </a:t>
              </a:r>
              <a:r>
                <a:rPr lang="en-GB" altLang="en-US" sz="2000" dirty="0" err="1">
                  <a:latin typeface="+mn-lt"/>
                </a:rPr>
                <a:t>l’</a:t>
              </a:r>
              <a:r>
                <a:rPr lang="en-GB" altLang="en-US" sz="2000" b="1" dirty="0" err="1">
                  <a:solidFill>
                    <a:schemeClr val="accent1"/>
                  </a:solidFill>
                  <a:latin typeface="+mn-lt"/>
                </a:rPr>
                <a:t>esprit</a:t>
              </a:r>
              <a:r>
                <a:rPr lang="en-GB" altLang="en-US" sz="2000" dirty="0">
                  <a:latin typeface="+mn-lt"/>
                </a:rPr>
                <a:t> - </a:t>
              </a:r>
              <a:r>
                <a:rPr lang="en-GB" altLang="en-US" sz="2000" dirty="0" err="1">
                  <a:latin typeface="+mn-lt"/>
                </a:rPr>
                <a:t>intelligibité</a:t>
              </a:r>
              <a:r>
                <a:rPr lang="en-GB" altLang="en-US" sz="2000" dirty="0">
                  <a:latin typeface="+mn-lt"/>
                </a:rPr>
                <a:t> </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avec </a:t>
              </a:r>
              <a:r>
                <a:rPr lang="en-GB" altLang="en-US" sz="2000" dirty="0" err="1">
                  <a:latin typeface="+mn-lt"/>
                </a:rPr>
                <a:t>l’</a:t>
              </a:r>
              <a:r>
                <a:rPr lang="en-GB" altLang="en-US" sz="2000" b="1" dirty="0" err="1">
                  <a:solidFill>
                    <a:schemeClr val="accent1"/>
                  </a:solidFill>
                  <a:latin typeface="+mn-lt"/>
                </a:rPr>
                <a:t>environment</a:t>
              </a:r>
              <a:r>
                <a:rPr lang="en-GB" altLang="en-US" sz="2000" b="1" dirty="0">
                  <a:solidFill>
                    <a:schemeClr val="accent1"/>
                  </a:solidFill>
                  <a:latin typeface="+mn-lt"/>
                </a:rPr>
                <a:t> </a:t>
              </a:r>
              <a:r>
                <a:rPr lang="en-GB" altLang="en-US" sz="2000" dirty="0" err="1">
                  <a:latin typeface="+mn-lt"/>
                </a:rPr>
                <a:t>humain</a:t>
              </a:r>
              <a:endParaRPr lang="en-GB" altLang="en-US" sz="2000" dirty="0">
                <a:latin typeface="+mn-lt"/>
              </a:endParaRPr>
            </a:p>
          </p:txBody>
        </p:sp>
        <p:sp>
          <p:nvSpPr>
            <p:cNvPr id="22" name="AutoShape 11">
              <a:extLst>
                <a:ext uri="{FF2B5EF4-FFF2-40B4-BE49-F238E27FC236}">
                  <a16:creationId xmlns:a16="http://schemas.microsoft.com/office/drawing/2014/main" id="{7656CB13-1ED7-411E-B659-01D3E6DC3397}"/>
                </a:ext>
              </a:extLst>
            </p:cNvPr>
            <p:cNvSpPr>
              <a:spLocks/>
            </p:cNvSpPr>
            <p:nvPr/>
          </p:nvSpPr>
          <p:spPr bwMode="auto">
            <a:xfrm>
              <a:off x="4020" y="2815"/>
              <a:ext cx="161" cy="768"/>
            </a:xfrm>
            <a:prstGeom prst="rightBrace">
              <a:avLst>
                <a:gd name="adj1" fmla="val 39752"/>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sp>
          <p:nvSpPr>
            <p:cNvPr id="23" name="Text Box 12">
              <a:extLst>
                <a:ext uri="{FF2B5EF4-FFF2-40B4-BE49-F238E27FC236}">
                  <a16:creationId xmlns:a16="http://schemas.microsoft.com/office/drawing/2014/main" id="{3451DC09-66B6-4EB3-9EB9-E61DE7CB80C4}"/>
                </a:ext>
              </a:extLst>
            </p:cNvPr>
            <p:cNvSpPr txBox="1">
              <a:spLocks noChangeArrowheads="1"/>
            </p:cNvSpPr>
            <p:nvPr/>
          </p:nvSpPr>
          <p:spPr bwMode="auto">
            <a:xfrm>
              <a:off x="4311" y="3073"/>
              <a:ext cx="1045"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ts val="0"/>
                </a:spcAft>
              </a:pPr>
              <a:r>
                <a:rPr lang="en-US" altLang="en-US" sz="2000" dirty="0" err="1">
                  <a:latin typeface="+mn-lt"/>
                </a:rPr>
                <a:t>Sujets</a:t>
              </a:r>
              <a:r>
                <a:rPr lang="en-US" altLang="en-US" sz="2000" dirty="0">
                  <a:latin typeface="+mn-lt"/>
                </a:rPr>
                <a:t> </a:t>
              </a:r>
              <a:r>
                <a:rPr lang="en-US" altLang="en-US" sz="2000" dirty="0" err="1">
                  <a:latin typeface="+mn-lt"/>
                </a:rPr>
                <a:t>actuels</a:t>
              </a:r>
              <a:endParaRPr lang="en-US" altLang="en-US" sz="2000" dirty="0">
                <a:latin typeface="+mn-lt"/>
              </a:endParaRPr>
            </a:p>
          </p:txBody>
        </p:sp>
      </p:grpSp>
    </p:spTree>
    <p:extLst>
      <p:ext uri="{BB962C8B-B14F-4D97-AF65-F5344CB8AC3E}">
        <p14:creationId xmlns:p14="http://schemas.microsoft.com/office/powerpoint/2010/main" val="20276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Usage </a:t>
            </a:r>
            <a:r>
              <a:rPr lang="en-GB" dirty="0" err="1"/>
              <a:t>ou</a:t>
            </a:r>
            <a:r>
              <a:rPr lang="en-GB" dirty="0"/>
              <a:t> </a:t>
            </a:r>
            <a:r>
              <a:rPr lang="en-GB" dirty="0" err="1"/>
              <a:t>usabilité</a:t>
            </a:r>
            <a:r>
              <a:rPr lang="en-GB" dirty="0"/>
              <a:t>? (“</a:t>
            </a:r>
            <a:r>
              <a:rPr lang="en-GB" dirty="0" err="1"/>
              <a:t>ergonomique</a:t>
            </a:r>
            <a:r>
              <a:rPr lang="en-GB" dirty="0"/>
              <a:t>”)</a:t>
            </a:r>
            <a:endParaRPr lang="en-US" dirty="0"/>
          </a:p>
        </p:txBody>
      </p:sp>
      <p:grpSp>
        <p:nvGrpSpPr>
          <p:cNvPr id="4" name="Group 3">
            <a:extLst>
              <a:ext uri="{FF2B5EF4-FFF2-40B4-BE49-F238E27FC236}">
                <a16:creationId xmlns:a16="http://schemas.microsoft.com/office/drawing/2014/main" id="{4C1DCEC3-5D44-4515-A584-EB41FAC88BF0}"/>
              </a:ext>
            </a:extLst>
          </p:cNvPr>
          <p:cNvGrpSpPr>
            <a:grpSpLocks/>
          </p:cNvGrpSpPr>
          <p:nvPr/>
        </p:nvGrpSpPr>
        <p:grpSpPr bwMode="auto">
          <a:xfrm>
            <a:off x="1807672" y="2573438"/>
            <a:ext cx="1468616" cy="1283677"/>
            <a:chOff x="332" y="1723"/>
            <a:chExt cx="1009" cy="876"/>
          </a:xfrm>
        </p:grpSpPr>
        <p:sp>
          <p:nvSpPr>
            <p:cNvPr id="5" name="Oval 4">
              <a:extLst>
                <a:ext uri="{FF2B5EF4-FFF2-40B4-BE49-F238E27FC236}">
                  <a16:creationId xmlns:a16="http://schemas.microsoft.com/office/drawing/2014/main" id="{5A4E18E9-E758-4D2F-8548-2CC43285DC45}"/>
                </a:ext>
              </a:extLst>
            </p:cNvPr>
            <p:cNvSpPr>
              <a:spLocks noChangeArrowheads="1"/>
            </p:cNvSpPr>
            <p:nvPr/>
          </p:nvSpPr>
          <p:spPr bwMode="auto">
            <a:xfrm>
              <a:off x="332" y="1723"/>
              <a:ext cx="914" cy="876"/>
            </a:xfrm>
            <a:prstGeom prst="ellipse">
              <a:avLst/>
            </a:prstGeom>
            <a:solidFill>
              <a:schemeClr val="bg1"/>
            </a:solidFill>
            <a:ln w="38100">
              <a:solidFill>
                <a:srgbClr val="FFB71B"/>
              </a:solidFill>
              <a:round/>
              <a:headEnd/>
              <a:tailEnd/>
            </a:ln>
          </p:spPr>
          <p:txBody>
            <a:bodyPr wrap="none" anchor="ctr"/>
            <a:lstStyle/>
            <a:p>
              <a:endParaRPr lang="en-GB" sz="2000" dirty="0"/>
            </a:p>
          </p:txBody>
        </p:sp>
        <p:sp>
          <p:nvSpPr>
            <p:cNvPr id="6" name="Text Box 5">
              <a:extLst>
                <a:ext uri="{FF2B5EF4-FFF2-40B4-BE49-F238E27FC236}">
                  <a16:creationId xmlns:a16="http://schemas.microsoft.com/office/drawing/2014/main" id="{56E9FF7A-DD99-43EA-9D2C-763236E6173D}"/>
                </a:ext>
              </a:extLst>
            </p:cNvPr>
            <p:cNvSpPr txBox="1">
              <a:spLocks noChangeArrowheads="1"/>
            </p:cNvSpPr>
            <p:nvPr/>
          </p:nvSpPr>
          <p:spPr bwMode="auto">
            <a:xfrm>
              <a:off x="410" y="1995"/>
              <a:ext cx="93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2000" b="1" dirty="0">
                  <a:solidFill>
                    <a:srgbClr val="373A36"/>
                  </a:solidFill>
                  <a:latin typeface="+mn-lt"/>
                </a:rPr>
                <a:t>  Usage</a:t>
              </a:r>
              <a:endParaRPr lang="en-GB" sz="2000" dirty="0">
                <a:solidFill>
                  <a:srgbClr val="373A36"/>
                </a:solidFill>
                <a:latin typeface="+mn-lt"/>
              </a:endParaRPr>
            </a:p>
          </p:txBody>
        </p:sp>
      </p:grpSp>
      <p:grpSp>
        <p:nvGrpSpPr>
          <p:cNvPr id="7" name="Group 6">
            <a:extLst>
              <a:ext uri="{FF2B5EF4-FFF2-40B4-BE49-F238E27FC236}">
                <a16:creationId xmlns:a16="http://schemas.microsoft.com/office/drawing/2014/main" id="{F39637CD-DBF9-4380-BC51-A022E0C66139}"/>
              </a:ext>
            </a:extLst>
          </p:cNvPr>
          <p:cNvGrpSpPr>
            <a:grpSpLocks/>
          </p:cNvGrpSpPr>
          <p:nvPr/>
        </p:nvGrpSpPr>
        <p:grpSpPr bwMode="auto">
          <a:xfrm>
            <a:off x="3193074" y="1066393"/>
            <a:ext cx="6022158" cy="2139462"/>
            <a:chOff x="1240" y="728"/>
            <a:chExt cx="3793" cy="1460"/>
          </a:xfrm>
        </p:grpSpPr>
        <p:sp>
          <p:nvSpPr>
            <p:cNvPr id="8" name="Text Box 7">
              <a:extLst>
                <a:ext uri="{FF2B5EF4-FFF2-40B4-BE49-F238E27FC236}">
                  <a16:creationId xmlns:a16="http://schemas.microsoft.com/office/drawing/2014/main" id="{BD0BB82E-EAC9-4AF4-A842-8F36D5F2155D}"/>
                </a:ext>
              </a:extLst>
            </p:cNvPr>
            <p:cNvSpPr txBox="1">
              <a:spLocks noChangeArrowheads="1"/>
            </p:cNvSpPr>
            <p:nvPr/>
          </p:nvSpPr>
          <p:spPr bwMode="auto">
            <a:xfrm>
              <a:off x="2422" y="911"/>
              <a:ext cx="1183"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b="1" dirty="0">
                  <a:latin typeface="+mn-lt"/>
                </a:rPr>
                <a:t>Bio-</a:t>
              </a:r>
              <a:r>
                <a:rPr lang="en-GB" sz="1600" b="1" dirty="0" err="1">
                  <a:latin typeface="+mn-lt"/>
                </a:rPr>
                <a:t>métrique</a:t>
              </a:r>
              <a:endParaRPr lang="en-GB" sz="1600" b="1" dirty="0">
                <a:latin typeface="+mn-lt"/>
              </a:endParaRPr>
            </a:p>
            <a:p>
              <a:pPr algn="l">
                <a:spcBef>
                  <a:spcPts val="0"/>
                </a:spcBef>
                <a:spcAft>
                  <a:spcPts val="0"/>
                </a:spcAft>
              </a:pPr>
              <a:endParaRPr lang="en-GB" sz="1600" b="1" dirty="0">
                <a:latin typeface="+mn-lt"/>
              </a:endParaRPr>
            </a:p>
            <a:p>
              <a:pPr algn="l">
                <a:spcBef>
                  <a:spcPts val="0"/>
                </a:spcBef>
                <a:spcAft>
                  <a:spcPts val="0"/>
                </a:spcAft>
              </a:pPr>
              <a:endParaRPr lang="en-GB" sz="1600" b="1" dirty="0">
                <a:latin typeface="+mn-lt"/>
              </a:endParaRPr>
            </a:p>
            <a:p>
              <a:pPr algn="l">
                <a:spcBef>
                  <a:spcPts val="0"/>
                </a:spcBef>
                <a:spcAft>
                  <a:spcPts val="0"/>
                </a:spcAft>
              </a:pPr>
              <a:r>
                <a:rPr lang="en-GB" sz="1600" b="1" dirty="0">
                  <a:latin typeface="+mn-lt"/>
                </a:rPr>
                <a:t>Bio-</a:t>
              </a:r>
              <a:r>
                <a:rPr lang="en-GB" sz="1600" b="1" dirty="0" err="1">
                  <a:latin typeface="+mn-lt"/>
                </a:rPr>
                <a:t>mécanique</a:t>
              </a:r>
              <a:endParaRPr lang="en-GB" sz="1400" dirty="0">
                <a:latin typeface="+mn-lt"/>
              </a:endParaRPr>
            </a:p>
          </p:txBody>
        </p:sp>
        <p:sp>
          <p:nvSpPr>
            <p:cNvPr id="9" name="Text Box 8">
              <a:extLst>
                <a:ext uri="{FF2B5EF4-FFF2-40B4-BE49-F238E27FC236}">
                  <a16:creationId xmlns:a16="http://schemas.microsoft.com/office/drawing/2014/main" id="{F54197C5-3164-4DDA-A6AE-5D0564012D4C}"/>
                </a:ext>
              </a:extLst>
            </p:cNvPr>
            <p:cNvSpPr txBox="1">
              <a:spLocks noChangeArrowheads="1"/>
            </p:cNvSpPr>
            <p:nvPr/>
          </p:nvSpPr>
          <p:spPr bwMode="auto">
            <a:xfrm>
              <a:off x="1444" y="910"/>
              <a:ext cx="8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dirty="0" err="1">
                  <a:latin typeface="+mn-lt"/>
                </a:rPr>
                <a:t>Compatibilité</a:t>
              </a:r>
              <a:r>
                <a:rPr lang="en-GB" sz="1600" b="1" dirty="0">
                  <a:latin typeface="+mn-lt"/>
                </a:rPr>
                <a:t> physique</a:t>
              </a:r>
            </a:p>
          </p:txBody>
        </p:sp>
        <p:sp>
          <p:nvSpPr>
            <p:cNvPr id="10" name="Line 9">
              <a:extLst>
                <a:ext uri="{FF2B5EF4-FFF2-40B4-BE49-F238E27FC236}">
                  <a16:creationId xmlns:a16="http://schemas.microsoft.com/office/drawing/2014/main" id="{D7A39869-E278-4810-818B-FA2DD487D04F}"/>
                </a:ext>
              </a:extLst>
            </p:cNvPr>
            <p:cNvSpPr>
              <a:spLocks noChangeShapeType="1"/>
            </p:cNvSpPr>
            <p:nvPr/>
          </p:nvSpPr>
          <p:spPr bwMode="auto">
            <a:xfrm flipV="1">
              <a:off x="1240" y="1216"/>
              <a:ext cx="196" cy="972"/>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grpSp>
          <p:nvGrpSpPr>
            <p:cNvPr id="11" name="Group 10">
              <a:extLst>
                <a:ext uri="{FF2B5EF4-FFF2-40B4-BE49-F238E27FC236}">
                  <a16:creationId xmlns:a16="http://schemas.microsoft.com/office/drawing/2014/main" id="{5F3877C1-82AD-48B3-BB82-713BA2C4E4C0}"/>
                </a:ext>
              </a:extLst>
            </p:cNvPr>
            <p:cNvGrpSpPr>
              <a:grpSpLocks/>
            </p:cNvGrpSpPr>
            <p:nvPr/>
          </p:nvGrpSpPr>
          <p:grpSpPr bwMode="auto">
            <a:xfrm>
              <a:off x="2156" y="976"/>
              <a:ext cx="244" cy="478"/>
              <a:chOff x="1634" y="2029"/>
              <a:chExt cx="521" cy="578"/>
            </a:xfrm>
          </p:grpSpPr>
          <p:sp>
            <p:nvSpPr>
              <p:cNvPr id="13" name="Line 11">
                <a:extLst>
                  <a:ext uri="{FF2B5EF4-FFF2-40B4-BE49-F238E27FC236}">
                    <a16:creationId xmlns:a16="http://schemas.microsoft.com/office/drawing/2014/main" id="{EE0300AA-C1D3-412C-82CC-42C57C0D0D00}"/>
                  </a:ext>
                </a:extLst>
              </p:cNvPr>
              <p:cNvSpPr>
                <a:spLocks noChangeShapeType="1"/>
              </p:cNvSpPr>
              <p:nvPr/>
            </p:nvSpPr>
            <p:spPr bwMode="auto">
              <a:xfrm>
                <a:off x="1634" y="2301"/>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sp>
            <p:nvSpPr>
              <p:cNvPr id="14" name="Line 12">
                <a:extLst>
                  <a:ext uri="{FF2B5EF4-FFF2-40B4-BE49-F238E27FC236}">
                    <a16:creationId xmlns:a16="http://schemas.microsoft.com/office/drawing/2014/main" id="{BF09F35B-0294-4221-865F-BA5981D5B83B}"/>
                  </a:ext>
                </a:extLst>
              </p:cNvPr>
              <p:cNvSpPr>
                <a:spLocks noChangeShapeType="1"/>
              </p:cNvSpPr>
              <p:nvPr/>
            </p:nvSpPr>
            <p:spPr bwMode="auto">
              <a:xfrm flipV="1">
                <a:off x="1636" y="2029"/>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grpSp>
        <p:sp>
          <p:nvSpPr>
            <p:cNvPr id="12" name="Text Box 13">
              <a:extLst>
                <a:ext uri="{FF2B5EF4-FFF2-40B4-BE49-F238E27FC236}">
                  <a16:creationId xmlns:a16="http://schemas.microsoft.com/office/drawing/2014/main" id="{F1A7E0C5-D698-4141-BC29-A936B6F6EA69}"/>
                </a:ext>
              </a:extLst>
            </p:cNvPr>
            <p:cNvSpPr txBox="1">
              <a:spLocks noChangeArrowheads="1"/>
            </p:cNvSpPr>
            <p:nvPr/>
          </p:nvSpPr>
          <p:spPr bwMode="auto">
            <a:xfrm>
              <a:off x="3520" y="728"/>
              <a:ext cx="1513"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fr-FR" sz="1600" dirty="0">
                  <a:latin typeface="+mn-lt"/>
                </a:rPr>
                <a:t>Échelle, mouvement,</a:t>
              </a:r>
            </a:p>
            <a:p>
              <a:pPr algn="l">
                <a:spcBef>
                  <a:spcPts val="0"/>
                </a:spcBef>
                <a:spcAft>
                  <a:spcPts val="0"/>
                </a:spcAft>
              </a:pPr>
              <a:r>
                <a:rPr lang="fr-FR" sz="1600" dirty="0">
                  <a:latin typeface="+mn-lt"/>
                </a:rPr>
                <a:t>posture, hauteur de travail</a:t>
              </a:r>
            </a:p>
            <a:p>
              <a:pPr algn="l">
                <a:spcBef>
                  <a:spcPts val="0"/>
                </a:spcBef>
                <a:spcAft>
                  <a:spcPts val="0"/>
                </a:spcAft>
              </a:pPr>
              <a:endParaRPr lang="fr-FR" sz="1600" dirty="0">
                <a:latin typeface="+mn-lt"/>
              </a:endParaRPr>
            </a:p>
            <a:p>
              <a:pPr algn="l">
                <a:spcBef>
                  <a:spcPts val="0"/>
                </a:spcBef>
                <a:spcAft>
                  <a:spcPts val="0"/>
                </a:spcAft>
              </a:pPr>
              <a:r>
                <a:rPr lang="fr-FR" sz="1600" dirty="0">
                  <a:latin typeface="+mn-lt"/>
                </a:rPr>
                <a:t>Force (&lt;230 N, levage),</a:t>
              </a:r>
            </a:p>
            <a:p>
              <a:pPr algn="l">
                <a:spcBef>
                  <a:spcPts val="0"/>
                </a:spcBef>
                <a:spcAft>
                  <a:spcPts val="0"/>
                </a:spcAft>
              </a:pPr>
              <a:r>
                <a:rPr lang="fr-FR" sz="1600" dirty="0">
                  <a:latin typeface="+mn-lt"/>
                </a:rPr>
                <a:t>Énergie (&lt;230 Watts)</a:t>
              </a:r>
            </a:p>
            <a:p>
              <a:pPr algn="l">
                <a:spcBef>
                  <a:spcPts val="0"/>
                </a:spcBef>
                <a:spcAft>
                  <a:spcPts val="0"/>
                </a:spcAft>
              </a:pPr>
              <a:r>
                <a:rPr lang="fr-FR" sz="1600" dirty="0">
                  <a:latin typeface="+mn-lt"/>
                </a:rPr>
                <a:t>Durée d'attention</a:t>
              </a:r>
              <a:endParaRPr lang="en-GB" sz="1600" dirty="0">
                <a:latin typeface="+mn-lt"/>
              </a:endParaRPr>
            </a:p>
          </p:txBody>
        </p:sp>
      </p:grpSp>
      <p:grpSp>
        <p:nvGrpSpPr>
          <p:cNvPr id="15" name="Group 14">
            <a:extLst>
              <a:ext uri="{FF2B5EF4-FFF2-40B4-BE49-F238E27FC236}">
                <a16:creationId xmlns:a16="http://schemas.microsoft.com/office/drawing/2014/main" id="{5612915E-CEDD-4A39-A3A8-CC69140FAE97}"/>
              </a:ext>
            </a:extLst>
          </p:cNvPr>
          <p:cNvGrpSpPr>
            <a:grpSpLocks/>
          </p:cNvGrpSpPr>
          <p:nvPr/>
        </p:nvGrpSpPr>
        <p:grpSpPr bwMode="auto">
          <a:xfrm>
            <a:off x="3187335" y="2361791"/>
            <a:ext cx="6361113" cy="1815611"/>
            <a:chOff x="1236" y="1612"/>
            <a:chExt cx="4007" cy="1239"/>
          </a:xfrm>
        </p:grpSpPr>
        <p:sp>
          <p:nvSpPr>
            <p:cNvPr id="16" name="Line 15">
              <a:extLst>
                <a:ext uri="{FF2B5EF4-FFF2-40B4-BE49-F238E27FC236}">
                  <a16:creationId xmlns:a16="http://schemas.microsoft.com/office/drawing/2014/main" id="{9FEE0AB4-FBBC-45AF-B22C-D2290D5AF671}"/>
                </a:ext>
              </a:extLst>
            </p:cNvPr>
            <p:cNvSpPr>
              <a:spLocks noChangeShapeType="1"/>
            </p:cNvSpPr>
            <p:nvPr/>
          </p:nvSpPr>
          <p:spPr bwMode="auto">
            <a:xfrm flipV="1">
              <a:off x="1236" y="2210"/>
              <a:ext cx="217" cy="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nvGrpSpPr>
            <p:cNvPr id="17" name="Group 16">
              <a:extLst>
                <a:ext uri="{FF2B5EF4-FFF2-40B4-BE49-F238E27FC236}">
                  <a16:creationId xmlns:a16="http://schemas.microsoft.com/office/drawing/2014/main" id="{BEC096E3-8BA2-4568-9FB7-90211C3E2545}"/>
                </a:ext>
              </a:extLst>
            </p:cNvPr>
            <p:cNvGrpSpPr>
              <a:grpSpLocks/>
            </p:cNvGrpSpPr>
            <p:nvPr/>
          </p:nvGrpSpPr>
          <p:grpSpPr bwMode="auto">
            <a:xfrm>
              <a:off x="2216" y="1952"/>
              <a:ext cx="212" cy="460"/>
              <a:chOff x="1634" y="2061"/>
              <a:chExt cx="521" cy="578"/>
            </a:xfrm>
          </p:grpSpPr>
          <p:sp>
            <p:nvSpPr>
              <p:cNvPr id="25" name="Line 17">
                <a:extLst>
                  <a:ext uri="{FF2B5EF4-FFF2-40B4-BE49-F238E27FC236}">
                    <a16:creationId xmlns:a16="http://schemas.microsoft.com/office/drawing/2014/main" id="{B6E55066-9297-42F8-BFA1-F8E11E709FD0}"/>
                  </a:ext>
                </a:extLst>
              </p:cNvPr>
              <p:cNvSpPr>
                <a:spLocks noChangeShapeType="1"/>
              </p:cNvSpPr>
              <p:nvPr/>
            </p:nvSpPr>
            <p:spPr bwMode="auto">
              <a:xfrm>
                <a:off x="1634" y="2333"/>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6" name="Line 18">
                <a:extLst>
                  <a:ext uri="{FF2B5EF4-FFF2-40B4-BE49-F238E27FC236}">
                    <a16:creationId xmlns:a16="http://schemas.microsoft.com/office/drawing/2014/main" id="{39C935B5-9051-44B3-A52B-C0D243E47E11}"/>
                  </a:ext>
                </a:extLst>
              </p:cNvPr>
              <p:cNvSpPr>
                <a:spLocks noChangeShapeType="1"/>
              </p:cNvSpPr>
              <p:nvPr/>
            </p:nvSpPr>
            <p:spPr bwMode="auto">
              <a:xfrm flipV="1">
                <a:off x="1636" y="2061"/>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grpSp>
          <p:nvGrpSpPr>
            <p:cNvPr id="18" name="Group 19">
              <a:extLst>
                <a:ext uri="{FF2B5EF4-FFF2-40B4-BE49-F238E27FC236}">
                  <a16:creationId xmlns:a16="http://schemas.microsoft.com/office/drawing/2014/main" id="{8AB0DFC1-62DF-42FE-9CAB-9E7AFD9B5D20}"/>
                </a:ext>
              </a:extLst>
            </p:cNvPr>
            <p:cNvGrpSpPr>
              <a:grpSpLocks/>
            </p:cNvGrpSpPr>
            <p:nvPr/>
          </p:nvGrpSpPr>
          <p:grpSpPr bwMode="auto">
            <a:xfrm>
              <a:off x="3532" y="1612"/>
              <a:ext cx="1711" cy="1239"/>
              <a:chOff x="3532" y="1612"/>
              <a:chExt cx="1711" cy="1239"/>
            </a:xfrm>
          </p:grpSpPr>
          <p:sp>
            <p:nvSpPr>
              <p:cNvPr id="21" name="Text Box 20">
                <a:extLst>
                  <a:ext uri="{FF2B5EF4-FFF2-40B4-BE49-F238E27FC236}">
                    <a16:creationId xmlns:a16="http://schemas.microsoft.com/office/drawing/2014/main" id="{ED4CE655-7717-454E-B61A-4A2C4A44AE86}"/>
                  </a:ext>
                </a:extLst>
              </p:cNvPr>
              <p:cNvSpPr txBox="1">
                <a:spLocks noChangeArrowheads="1"/>
              </p:cNvSpPr>
              <p:nvPr/>
            </p:nvSpPr>
            <p:spPr bwMode="auto">
              <a:xfrm>
                <a:off x="3532" y="1612"/>
                <a:ext cx="1488"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endParaRPr lang="en-GB" sz="1600" u="sng" dirty="0">
                  <a:latin typeface="+mn-lt"/>
                </a:endParaRPr>
              </a:p>
              <a:p>
                <a:pPr algn="l">
                  <a:spcBef>
                    <a:spcPts val="0"/>
                  </a:spcBef>
                  <a:spcAft>
                    <a:spcPts val="0"/>
                  </a:spcAft>
                </a:pPr>
                <a:r>
                  <a:rPr lang="en-GB" sz="1600" dirty="0" err="1">
                    <a:latin typeface="+mn-lt"/>
                  </a:rPr>
                  <a:t>Texte</a:t>
                </a:r>
                <a:r>
                  <a:rPr lang="en-GB" sz="1600" dirty="0">
                    <a:latin typeface="+mn-lt"/>
                  </a:rPr>
                  <a:t>, </a:t>
                </a:r>
              </a:p>
              <a:p>
                <a:pPr algn="l">
                  <a:spcBef>
                    <a:spcPts val="0"/>
                  </a:spcBef>
                  <a:spcAft>
                    <a:spcPts val="0"/>
                  </a:spcAft>
                </a:pPr>
                <a:r>
                  <a:rPr lang="en-GB" sz="1600" dirty="0" err="1">
                    <a:latin typeface="+mn-lt"/>
                  </a:rPr>
                  <a:t>Symboles</a:t>
                </a:r>
                <a:endParaRPr lang="en-GB" sz="1600" dirty="0">
                  <a:latin typeface="+mn-lt"/>
                </a:endParaRPr>
              </a:p>
              <a:p>
                <a:pPr algn="l">
                  <a:spcBef>
                    <a:spcPts val="0"/>
                  </a:spcBef>
                  <a:spcAft>
                    <a:spcPts val="0"/>
                  </a:spcAft>
                </a:pPr>
                <a:endParaRPr lang="en-GB" sz="1600" dirty="0">
                  <a:latin typeface="+mn-lt"/>
                </a:endParaRPr>
              </a:p>
              <a:p>
                <a:pPr algn="l">
                  <a:spcBef>
                    <a:spcPts val="0"/>
                  </a:spcBef>
                  <a:spcAft>
                    <a:spcPts val="0"/>
                  </a:spcAft>
                </a:pPr>
                <a:r>
                  <a:rPr lang="fr-FR" sz="1600" dirty="0">
                    <a:latin typeface="+mn-lt"/>
                  </a:rPr>
                  <a:t>Touches en relief, boutons</a:t>
                </a:r>
              </a:p>
              <a:p>
                <a:pPr algn="l">
                  <a:spcBef>
                    <a:spcPts val="0"/>
                  </a:spcBef>
                  <a:spcAft>
                    <a:spcPts val="0"/>
                  </a:spcAft>
                </a:pPr>
                <a:r>
                  <a:rPr lang="fr-FR" sz="1600" dirty="0">
                    <a:latin typeface="+mn-lt"/>
                  </a:rPr>
                  <a:t>Signaux sonores</a:t>
                </a:r>
              </a:p>
              <a:p>
                <a:pPr algn="l">
                  <a:spcBef>
                    <a:spcPts val="0"/>
                  </a:spcBef>
                  <a:spcAft>
                    <a:spcPts val="0"/>
                  </a:spcAft>
                </a:pPr>
                <a:r>
                  <a:rPr lang="fr-FR" sz="1600" dirty="0">
                    <a:latin typeface="+mn-lt"/>
                  </a:rPr>
                  <a:t>Signaux visuels</a:t>
                </a:r>
                <a:endParaRPr lang="en-GB" sz="1600" dirty="0">
                  <a:latin typeface="+mn-lt"/>
                </a:endParaRPr>
              </a:p>
            </p:txBody>
          </p:sp>
          <p:pic>
            <p:nvPicPr>
              <p:cNvPr id="22" name="Picture 21">
                <a:extLst>
                  <a:ext uri="{FF2B5EF4-FFF2-40B4-BE49-F238E27FC236}">
                    <a16:creationId xmlns:a16="http://schemas.microsoft.com/office/drawing/2014/main" id="{061651F5-ED5E-4C70-BC1C-7446C4D8C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 y="1771"/>
                <a:ext cx="154"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615307D0-B71B-40ED-8051-1608A8F16E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2" y="1762"/>
                <a:ext cx="24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964B839-B22F-4BB3-B7B2-7C87F0EFA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 y="1766"/>
                <a:ext cx="481"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24">
              <a:extLst>
                <a:ext uri="{FF2B5EF4-FFF2-40B4-BE49-F238E27FC236}">
                  <a16:creationId xmlns:a16="http://schemas.microsoft.com/office/drawing/2014/main" id="{8B99DB72-3028-4D88-BF1F-C61EA0983C67}"/>
                </a:ext>
              </a:extLst>
            </p:cNvPr>
            <p:cNvSpPr txBox="1">
              <a:spLocks noChangeArrowheads="1"/>
            </p:cNvSpPr>
            <p:nvPr/>
          </p:nvSpPr>
          <p:spPr bwMode="auto">
            <a:xfrm>
              <a:off x="1470" y="1986"/>
              <a:ext cx="8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err="1">
                  <a:latin typeface="+mn-lt"/>
                </a:rPr>
                <a:t>Transfert</a:t>
              </a:r>
              <a:br>
                <a:rPr lang="en-GB" sz="1600" b="1" dirty="0">
                  <a:latin typeface="+mn-lt"/>
                </a:rPr>
              </a:br>
              <a:r>
                <a:rPr lang="en-GB" sz="1600" b="1" dirty="0" err="1">
                  <a:latin typeface="+mn-lt"/>
                </a:rPr>
                <a:t>d’information</a:t>
              </a:r>
              <a:endParaRPr lang="en-GB" sz="2000" dirty="0">
                <a:latin typeface="+mn-lt"/>
              </a:endParaRPr>
            </a:p>
          </p:txBody>
        </p:sp>
        <p:sp>
          <p:nvSpPr>
            <p:cNvPr id="20" name="Text Box 25">
              <a:extLst>
                <a:ext uri="{FF2B5EF4-FFF2-40B4-BE49-F238E27FC236}">
                  <a16:creationId xmlns:a16="http://schemas.microsoft.com/office/drawing/2014/main" id="{45290BC8-EA0B-4945-BC21-8EDA11683901}"/>
                </a:ext>
              </a:extLst>
            </p:cNvPr>
            <p:cNvSpPr txBox="1">
              <a:spLocks noChangeArrowheads="1"/>
            </p:cNvSpPr>
            <p:nvPr/>
          </p:nvSpPr>
          <p:spPr bwMode="auto">
            <a:xfrm>
              <a:off x="2489" y="1841"/>
              <a:ext cx="660"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err="1">
                  <a:latin typeface="+mn-lt"/>
                </a:rPr>
                <a:t>Opération</a:t>
              </a:r>
              <a:endParaRPr lang="en-GB" sz="1600" b="1" dirty="0">
                <a:latin typeface="+mn-lt"/>
              </a:endParaRPr>
            </a:p>
            <a:p>
              <a:pPr>
                <a:spcBef>
                  <a:spcPts val="0"/>
                </a:spcBef>
                <a:spcAft>
                  <a:spcPts val="0"/>
                </a:spcAft>
              </a:pPr>
              <a:endParaRPr lang="en-GB" sz="1600" b="1" dirty="0">
                <a:latin typeface="+mn-lt"/>
              </a:endParaRPr>
            </a:p>
            <a:p>
              <a:pPr>
                <a:spcBef>
                  <a:spcPts val="0"/>
                </a:spcBef>
                <a:spcAft>
                  <a:spcPts val="0"/>
                </a:spcAft>
              </a:pPr>
              <a:endParaRPr lang="en-GB" sz="1600" b="1" dirty="0">
                <a:latin typeface="+mn-lt"/>
              </a:endParaRPr>
            </a:p>
            <a:p>
              <a:pPr>
                <a:spcBef>
                  <a:spcPts val="0"/>
                </a:spcBef>
                <a:spcAft>
                  <a:spcPts val="0"/>
                </a:spcAft>
              </a:pPr>
              <a:r>
                <a:rPr lang="en-GB" sz="1600" b="1" dirty="0" err="1">
                  <a:latin typeface="+mn-lt"/>
                </a:rPr>
                <a:t>Réaction</a:t>
              </a:r>
              <a:endParaRPr lang="en-GB" sz="2000" dirty="0">
                <a:latin typeface="+mn-lt"/>
              </a:endParaRPr>
            </a:p>
          </p:txBody>
        </p:sp>
      </p:grpSp>
      <p:grpSp>
        <p:nvGrpSpPr>
          <p:cNvPr id="27" name="Group 26">
            <a:extLst>
              <a:ext uri="{FF2B5EF4-FFF2-40B4-BE49-F238E27FC236}">
                <a16:creationId xmlns:a16="http://schemas.microsoft.com/office/drawing/2014/main" id="{AB1D17D6-09F7-4EA2-9E86-B52408A21554}"/>
              </a:ext>
            </a:extLst>
          </p:cNvPr>
          <p:cNvGrpSpPr>
            <a:grpSpLocks/>
          </p:cNvGrpSpPr>
          <p:nvPr/>
        </p:nvGrpSpPr>
        <p:grpSpPr bwMode="auto">
          <a:xfrm>
            <a:off x="3200400" y="3284984"/>
            <a:ext cx="7089353" cy="2277207"/>
            <a:chOff x="1244" y="2242"/>
            <a:chExt cx="4466" cy="1554"/>
          </a:xfrm>
        </p:grpSpPr>
        <p:sp>
          <p:nvSpPr>
            <p:cNvPr id="28" name="Line 27">
              <a:extLst>
                <a:ext uri="{FF2B5EF4-FFF2-40B4-BE49-F238E27FC236}">
                  <a16:creationId xmlns:a16="http://schemas.microsoft.com/office/drawing/2014/main" id="{EA3947A2-8A70-4F69-93FE-7E406445CA56}"/>
                </a:ext>
              </a:extLst>
            </p:cNvPr>
            <p:cNvSpPr>
              <a:spLocks noChangeShapeType="1"/>
            </p:cNvSpPr>
            <p:nvPr/>
          </p:nvSpPr>
          <p:spPr bwMode="auto">
            <a:xfrm>
              <a:off x="1244" y="2242"/>
              <a:ext cx="173" cy="902"/>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nvGrpSpPr>
            <p:cNvPr id="29" name="Group 28">
              <a:extLst>
                <a:ext uri="{FF2B5EF4-FFF2-40B4-BE49-F238E27FC236}">
                  <a16:creationId xmlns:a16="http://schemas.microsoft.com/office/drawing/2014/main" id="{4194E6D6-5272-4026-98BC-A4FF55A1A053}"/>
                </a:ext>
              </a:extLst>
            </p:cNvPr>
            <p:cNvGrpSpPr>
              <a:grpSpLocks/>
            </p:cNvGrpSpPr>
            <p:nvPr/>
          </p:nvGrpSpPr>
          <p:grpSpPr bwMode="auto">
            <a:xfrm>
              <a:off x="1384" y="2683"/>
              <a:ext cx="4326" cy="1113"/>
              <a:chOff x="1384" y="2683"/>
              <a:chExt cx="4326" cy="1113"/>
            </a:xfrm>
          </p:grpSpPr>
          <p:grpSp>
            <p:nvGrpSpPr>
              <p:cNvPr id="30" name="Group 29">
                <a:extLst>
                  <a:ext uri="{FF2B5EF4-FFF2-40B4-BE49-F238E27FC236}">
                    <a16:creationId xmlns:a16="http://schemas.microsoft.com/office/drawing/2014/main" id="{222EBF29-218F-48BB-A4AD-C278A03246CC}"/>
                  </a:ext>
                </a:extLst>
              </p:cNvPr>
              <p:cNvGrpSpPr>
                <a:grpSpLocks/>
              </p:cNvGrpSpPr>
              <p:nvPr/>
            </p:nvGrpSpPr>
            <p:grpSpPr bwMode="auto">
              <a:xfrm>
                <a:off x="2336" y="2825"/>
                <a:ext cx="115" cy="807"/>
                <a:chOff x="1634" y="2029"/>
                <a:chExt cx="521" cy="578"/>
              </a:xfrm>
            </p:grpSpPr>
            <p:sp>
              <p:nvSpPr>
                <p:cNvPr id="34" name="Line 30">
                  <a:extLst>
                    <a:ext uri="{FF2B5EF4-FFF2-40B4-BE49-F238E27FC236}">
                      <a16:creationId xmlns:a16="http://schemas.microsoft.com/office/drawing/2014/main" id="{BF8A551A-D5AA-425B-B36B-934303012AC0}"/>
                    </a:ext>
                  </a:extLst>
                </p:cNvPr>
                <p:cNvSpPr>
                  <a:spLocks noChangeShapeType="1"/>
                </p:cNvSpPr>
                <p:nvPr/>
              </p:nvSpPr>
              <p:spPr bwMode="auto">
                <a:xfrm>
                  <a:off x="1634" y="2301"/>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35" name="Line 31">
                  <a:extLst>
                    <a:ext uri="{FF2B5EF4-FFF2-40B4-BE49-F238E27FC236}">
                      <a16:creationId xmlns:a16="http://schemas.microsoft.com/office/drawing/2014/main" id="{23A4075D-77DA-447E-92E1-1B179EBF22AD}"/>
                    </a:ext>
                  </a:extLst>
                </p:cNvPr>
                <p:cNvSpPr>
                  <a:spLocks noChangeShapeType="1"/>
                </p:cNvSpPr>
                <p:nvPr/>
              </p:nvSpPr>
              <p:spPr bwMode="auto">
                <a:xfrm flipV="1">
                  <a:off x="1636" y="2029"/>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sp>
            <p:nvSpPr>
              <p:cNvPr id="31" name="Text Box 32">
                <a:extLst>
                  <a:ext uri="{FF2B5EF4-FFF2-40B4-BE49-F238E27FC236}">
                    <a16:creationId xmlns:a16="http://schemas.microsoft.com/office/drawing/2014/main" id="{928538CE-D177-4388-A992-9D2CA62691D1}"/>
                  </a:ext>
                </a:extLst>
              </p:cNvPr>
              <p:cNvSpPr txBox="1">
                <a:spLocks noChangeArrowheads="1"/>
              </p:cNvSpPr>
              <p:nvPr/>
            </p:nvSpPr>
            <p:spPr bwMode="auto">
              <a:xfrm>
                <a:off x="1384" y="3074"/>
                <a:ext cx="99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Perturbation</a:t>
                </a:r>
                <a:br>
                  <a:rPr lang="en-GB" sz="1600" b="1" dirty="0">
                    <a:latin typeface="+mn-lt"/>
                  </a:rPr>
                </a:br>
                <a:r>
                  <a:rPr lang="en-GB" sz="1600" b="1" dirty="0" err="1">
                    <a:latin typeface="+mn-lt"/>
                  </a:rPr>
                  <a:t>environmentalle</a:t>
                </a:r>
                <a:endParaRPr lang="en-GB" sz="1600" b="1" dirty="0">
                  <a:latin typeface="+mn-lt"/>
                </a:endParaRPr>
              </a:p>
            </p:txBody>
          </p:sp>
          <p:sp>
            <p:nvSpPr>
              <p:cNvPr id="32" name="Text Box 33">
                <a:extLst>
                  <a:ext uri="{FF2B5EF4-FFF2-40B4-BE49-F238E27FC236}">
                    <a16:creationId xmlns:a16="http://schemas.microsoft.com/office/drawing/2014/main" id="{C91E67AE-BC28-443F-9817-D7E08EE36299}"/>
                  </a:ext>
                </a:extLst>
              </p:cNvPr>
              <p:cNvSpPr txBox="1">
                <a:spLocks noChangeArrowheads="1"/>
              </p:cNvSpPr>
              <p:nvPr/>
            </p:nvSpPr>
            <p:spPr bwMode="auto">
              <a:xfrm>
                <a:off x="2474" y="2683"/>
                <a:ext cx="76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300"/>
                  </a:spcBef>
                  <a:spcAft>
                    <a:spcPts val="300"/>
                  </a:spcAft>
                </a:pPr>
                <a:r>
                  <a:rPr lang="en-GB" sz="1600" b="1" dirty="0">
                    <a:latin typeface="+mn-lt"/>
                  </a:rPr>
                  <a:t>Bruit</a:t>
                </a:r>
              </a:p>
              <a:p>
                <a:pPr algn="l">
                  <a:spcBef>
                    <a:spcPts val="300"/>
                  </a:spcBef>
                  <a:spcAft>
                    <a:spcPts val="300"/>
                  </a:spcAft>
                </a:pPr>
                <a:r>
                  <a:rPr lang="en-GB" sz="1600" b="1" dirty="0">
                    <a:latin typeface="+mn-lt"/>
                  </a:rPr>
                  <a:t>Vibration</a:t>
                </a:r>
              </a:p>
              <a:p>
                <a:pPr algn="l">
                  <a:spcBef>
                    <a:spcPts val="300"/>
                  </a:spcBef>
                  <a:spcAft>
                    <a:spcPts val="300"/>
                  </a:spcAft>
                </a:pPr>
                <a:r>
                  <a:rPr lang="en-GB" sz="1600" b="1" dirty="0">
                    <a:latin typeface="+mn-lt"/>
                  </a:rPr>
                  <a:t>Illumination</a:t>
                </a:r>
              </a:p>
              <a:p>
                <a:pPr algn="l">
                  <a:spcBef>
                    <a:spcPts val="300"/>
                  </a:spcBef>
                  <a:spcAft>
                    <a:spcPts val="300"/>
                  </a:spcAft>
                </a:pPr>
                <a:r>
                  <a:rPr lang="en-GB" sz="1600" b="1" dirty="0" err="1">
                    <a:latin typeface="+mn-lt"/>
                  </a:rPr>
                  <a:t>Climat</a:t>
                </a:r>
                <a:endParaRPr lang="en-GB" sz="1600" b="1" dirty="0">
                  <a:latin typeface="+mn-lt"/>
                </a:endParaRPr>
              </a:p>
              <a:p>
                <a:pPr algn="l">
                  <a:spcBef>
                    <a:spcPts val="300"/>
                  </a:spcBef>
                  <a:spcAft>
                    <a:spcPts val="300"/>
                  </a:spcAft>
                </a:pPr>
                <a:r>
                  <a:rPr lang="en-GB" sz="1600" b="1" dirty="0" err="1">
                    <a:latin typeface="+mn-lt"/>
                  </a:rPr>
                  <a:t>Toxicité</a:t>
                </a:r>
                <a:endParaRPr lang="en-GB" sz="2000" dirty="0">
                  <a:latin typeface="+mn-lt"/>
                </a:endParaRPr>
              </a:p>
            </p:txBody>
          </p:sp>
          <p:sp>
            <p:nvSpPr>
              <p:cNvPr id="33" name="Text Box 34">
                <a:extLst>
                  <a:ext uri="{FF2B5EF4-FFF2-40B4-BE49-F238E27FC236}">
                    <a16:creationId xmlns:a16="http://schemas.microsoft.com/office/drawing/2014/main" id="{7D01955B-8F5C-42CD-8CA6-D82FB7050FC7}"/>
                  </a:ext>
                </a:extLst>
              </p:cNvPr>
              <p:cNvSpPr txBox="1">
                <a:spLocks noChangeArrowheads="1"/>
              </p:cNvSpPr>
              <p:nvPr/>
            </p:nvSpPr>
            <p:spPr bwMode="auto">
              <a:xfrm>
                <a:off x="3559" y="2837"/>
                <a:ext cx="2151"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fr-FR" sz="1600" dirty="0">
                    <a:latin typeface="+mn-lt"/>
                  </a:rPr>
                  <a:t>30dB &lt; niveau de bruit &lt; 80dB</a:t>
                </a:r>
              </a:p>
              <a:p>
                <a:pPr algn="l">
                  <a:spcBef>
                    <a:spcPts val="0"/>
                  </a:spcBef>
                  <a:spcAft>
                    <a:spcPts val="0"/>
                  </a:spcAft>
                </a:pPr>
                <a:r>
                  <a:rPr lang="fr-FR" sz="1600" dirty="0">
                    <a:latin typeface="+mn-lt"/>
                  </a:rPr>
                  <a:t>Accélération &lt; 0,2 m/s</a:t>
                </a:r>
                <a:r>
                  <a:rPr lang="fr-FR" sz="1600" baseline="30000" dirty="0">
                    <a:latin typeface="+mn-lt"/>
                  </a:rPr>
                  <a:t>2</a:t>
                </a:r>
              </a:p>
              <a:p>
                <a:pPr algn="l">
                  <a:spcBef>
                    <a:spcPts val="0"/>
                  </a:spcBef>
                  <a:spcAft>
                    <a:spcPts val="0"/>
                  </a:spcAft>
                </a:pPr>
                <a:r>
                  <a:rPr lang="fr-FR" sz="1600" dirty="0">
                    <a:latin typeface="+mn-lt"/>
                  </a:rPr>
                  <a:t>Lumière 200 - 3000 lumens</a:t>
                </a:r>
              </a:p>
              <a:p>
                <a:pPr algn="l">
                  <a:spcBef>
                    <a:spcPts val="0"/>
                  </a:spcBef>
                  <a:spcAft>
                    <a:spcPts val="0"/>
                  </a:spcAft>
                </a:pPr>
                <a:r>
                  <a:rPr lang="fr-FR" sz="1600" dirty="0">
                    <a:latin typeface="+mn-lt"/>
                  </a:rPr>
                  <a:t>Température, humidité dans les limites</a:t>
                </a:r>
              </a:p>
              <a:p>
                <a:pPr algn="l">
                  <a:spcBef>
                    <a:spcPts val="0"/>
                  </a:spcBef>
                  <a:spcAft>
                    <a:spcPts val="0"/>
                  </a:spcAft>
                </a:pPr>
                <a:r>
                  <a:rPr lang="fr-FR" sz="1600" dirty="0">
                    <a:latin typeface="+mn-lt"/>
                  </a:rPr>
                  <a:t>Aucune toxicité</a:t>
                </a:r>
                <a:endParaRPr lang="en-GB" sz="1600" dirty="0">
                  <a:latin typeface="+mn-lt"/>
                </a:endParaRPr>
              </a:p>
            </p:txBody>
          </p:sp>
        </p:grpSp>
      </p:grpSp>
    </p:spTree>
    <p:extLst>
      <p:ext uri="{BB962C8B-B14F-4D97-AF65-F5344CB8AC3E}">
        <p14:creationId xmlns:p14="http://schemas.microsoft.com/office/powerpoint/2010/main" val="16944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fr-FR" dirty="0"/>
              <a:t>Exemples de compatibilité biomécanique</a:t>
            </a:r>
            <a:endParaRPr lang="en-US" dirty="0"/>
          </a:p>
        </p:txBody>
      </p:sp>
      <p:graphicFrame>
        <p:nvGraphicFramePr>
          <p:cNvPr id="4" name="Object 3">
            <a:extLst>
              <a:ext uri="{FF2B5EF4-FFF2-40B4-BE49-F238E27FC236}">
                <a16:creationId xmlns:a16="http://schemas.microsoft.com/office/drawing/2014/main" id="{38975162-BED6-4D23-86D6-123179AAEB3B}"/>
              </a:ext>
            </a:extLst>
          </p:cNvPr>
          <p:cNvGraphicFramePr>
            <a:graphicFrameLocks noChangeAspect="1"/>
          </p:cNvGraphicFramePr>
          <p:nvPr/>
        </p:nvGraphicFramePr>
        <p:xfrm>
          <a:off x="1841989" y="1094641"/>
          <a:ext cx="2857500" cy="2101362"/>
        </p:xfrm>
        <a:graphic>
          <a:graphicData uri="http://schemas.openxmlformats.org/presentationml/2006/ole">
            <mc:AlternateContent xmlns:mc="http://schemas.openxmlformats.org/markup-compatibility/2006">
              <mc:Choice xmlns:v="urn:schemas-microsoft-com:vml" Requires="v">
                <p:oleObj name="Bitmap Image" r:id="rId3" imgW="2857899" imgH="2276793" progId="Paint.Picture">
                  <p:embed/>
                </p:oleObj>
              </mc:Choice>
              <mc:Fallback>
                <p:oleObj name="Bitmap Image" r:id="rId3" imgW="2857899" imgH="2276793" progId="Paint.Picture">
                  <p:embed/>
                  <p:pic>
                    <p:nvPicPr>
                      <p:cNvPr id="4" name="Object 3">
                        <a:extLst>
                          <a:ext uri="{FF2B5EF4-FFF2-40B4-BE49-F238E27FC236}">
                            <a16:creationId xmlns:a16="http://schemas.microsoft.com/office/drawing/2014/main" id="{38975162-BED6-4D23-86D6-123179AAE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989" y="1094641"/>
                        <a:ext cx="2857500" cy="21013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8DB61CAF-0B37-493E-9D48-361AB30C4004}"/>
              </a:ext>
            </a:extLst>
          </p:cNvPr>
          <p:cNvGraphicFramePr>
            <a:graphicFrameLocks noChangeAspect="1"/>
          </p:cNvGraphicFramePr>
          <p:nvPr/>
        </p:nvGraphicFramePr>
        <p:xfrm>
          <a:off x="7829550" y="888022"/>
          <a:ext cx="2857500" cy="2356338"/>
        </p:xfrm>
        <a:graphic>
          <a:graphicData uri="http://schemas.openxmlformats.org/presentationml/2006/ole">
            <mc:AlternateContent xmlns:mc="http://schemas.openxmlformats.org/markup-compatibility/2006">
              <mc:Choice xmlns:v="urn:schemas-microsoft-com:vml" Requires="v">
                <p:oleObj name="Bitmap Image" r:id="rId5" imgW="2857899" imgH="2553056" progId="Paint.Picture">
                  <p:embed/>
                </p:oleObj>
              </mc:Choice>
              <mc:Fallback>
                <p:oleObj name="Bitmap Image" r:id="rId5" imgW="2857899" imgH="2553056" progId="Paint.Picture">
                  <p:embed/>
                  <p:pic>
                    <p:nvPicPr>
                      <p:cNvPr id="5" name="Object 4">
                        <a:extLst>
                          <a:ext uri="{FF2B5EF4-FFF2-40B4-BE49-F238E27FC236}">
                            <a16:creationId xmlns:a16="http://schemas.microsoft.com/office/drawing/2014/main" id="{8DB61CAF-0B37-493E-9D48-361AB30C4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888022"/>
                        <a:ext cx="2857500" cy="23563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BEB839DA-757C-4BB1-80C1-C517CECC704E}"/>
              </a:ext>
            </a:extLst>
          </p:cNvPr>
          <p:cNvGraphicFramePr>
            <a:graphicFrameLocks noChangeAspect="1"/>
          </p:cNvGraphicFramePr>
          <p:nvPr/>
        </p:nvGraphicFramePr>
        <p:xfrm>
          <a:off x="4737589" y="4085491"/>
          <a:ext cx="2857500" cy="1424354"/>
        </p:xfrm>
        <a:graphic>
          <a:graphicData uri="http://schemas.openxmlformats.org/presentationml/2006/ole">
            <mc:AlternateContent xmlns:mc="http://schemas.openxmlformats.org/markup-compatibility/2006">
              <mc:Choice xmlns:v="urn:schemas-microsoft-com:vml" Requires="v">
                <p:oleObj name="Bitmap Image" r:id="rId7" imgW="2857899" imgH="1542857" progId="Paint.Picture">
                  <p:embed/>
                </p:oleObj>
              </mc:Choice>
              <mc:Fallback>
                <p:oleObj name="Bitmap Image" r:id="rId7" imgW="2857899" imgH="1542857" progId="Paint.Picture">
                  <p:embed/>
                  <p:pic>
                    <p:nvPicPr>
                      <p:cNvPr id="6" name="Object 5">
                        <a:extLst>
                          <a:ext uri="{FF2B5EF4-FFF2-40B4-BE49-F238E27FC236}">
                            <a16:creationId xmlns:a16="http://schemas.microsoft.com/office/drawing/2014/main" id="{BEB839DA-757C-4BB1-80C1-C517CECC70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7589" y="4085491"/>
                        <a:ext cx="2857500" cy="14243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BF0A3AD7-CF60-4465-8E4C-8A752E4B49D7}"/>
              </a:ext>
            </a:extLst>
          </p:cNvPr>
          <p:cNvGraphicFramePr>
            <a:graphicFrameLocks noChangeAspect="1"/>
          </p:cNvGraphicFramePr>
          <p:nvPr/>
        </p:nvGraphicFramePr>
        <p:xfrm>
          <a:off x="7677150" y="3568211"/>
          <a:ext cx="2857500" cy="2523392"/>
        </p:xfrm>
        <a:graphic>
          <a:graphicData uri="http://schemas.openxmlformats.org/presentationml/2006/ole">
            <mc:AlternateContent xmlns:mc="http://schemas.openxmlformats.org/markup-compatibility/2006">
              <mc:Choice xmlns:v="urn:schemas-microsoft-com:vml" Requires="v">
                <p:oleObj name="Bitmap Image" r:id="rId9" imgW="2857899" imgH="2734057" progId="Paint.Picture">
                  <p:embed/>
                </p:oleObj>
              </mc:Choice>
              <mc:Fallback>
                <p:oleObj name="Bitmap Image" r:id="rId9" imgW="2857899" imgH="2734057" progId="Paint.Picture">
                  <p:embed/>
                  <p:pic>
                    <p:nvPicPr>
                      <p:cNvPr id="7" name="Object 6">
                        <a:extLst>
                          <a:ext uri="{FF2B5EF4-FFF2-40B4-BE49-F238E27FC236}">
                            <a16:creationId xmlns:a16="http://schemas.microsoft.com/office/drawing/2014/main" id="{BF0A3AD7-CF60-4465-8E4C-8A752E4B4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7150" y="3568211"/>
                        <a:ext cx="2857500" cy="25233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35AF618F-21FE-441D-AE96-3E8215C7EEBB}"/>
              </a:ext>
            </a:extLst>
          </p:cNvPr>
          <p:cNvGraphicFramePr>
            <a:graphicFrameLocks noChangeAspect="1"/>
          </p:cNvGraphicFramePr>
          <p:nvPr/>
        </p:nvGraphicFramePr>
        <p:xfrm>
          <a:off x="4838701" y="1103435"/>
          <a:ext cx="2857500" cy="2083777"/>
        </p:xfrm>
        <a:graphic>
          <a:graphicData uri="http://schemas.openxmlformats.org/presentationml/2006/ole">
            <mc:AlternateContent xmlns:mc="http://schemas.openxmlformats.org/markup-compatibility/2006">
              <mc:Choice xmlns:v="urn:schemas-microsoft-com:vml" Requires="v">
                <p:oleObj name="Bitmap Image" r:id="rId11" imgW="2857899" imgH="2257740" progId="Paint.Picture">
                  <p:embed/>
                </p:oleObj>
              </mc:Choice>
              <mc:Fallback>
                <p:oleObj name="Bitmap Image" r:id="rId11" imgW="2857899" imgH="2257740" progId="Paint.Picture">
                  <p:embed/>
                  <p:pic>
                    <p:nvPicPr>
                      <p:cNvPr id="8" name="Object 7">
                        <a:extLst>
                          <a:ext uri="{FF2B5EF4-FFF2-40B4-BE49-F238E27FC236}">
                            <a16:creationId xmlns:a16="http://schemas.microsoft.com/office/drawing/2014/main" id="{35AF618F-21FE-441D-AE96-3E8215C7EE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8701" y="1103435"/>
                        <a:ext cx="2857500" cy="2083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1A2EA8DD-B9A3-469C-BE9A-38AB314C13D6}"/>
              </a:ext>
            </a:extLst>
          </p:cNvPr>
          <p:cNvGraphicFramePr>
            <a:graphicFrameLocks noChangeAspect="1"/>
          </p:cNvGraphicFramePr>
          <p:nvPr/>
        </p:nvGraphicFramePr>
        <p:xfrm>
          <a:off x="1771650" y="3429000"/>
          <a:ext cx="2857500" cy="2497015"/>
        </p:xfrm>
        <a:graphic>
          <a:graphicData uri="http://schemas.openxmlformats.org/presentationml/2006/ole">
            <mc:AlternateContent xmlns:mc="http://schemas.openxmlformats.org/markup-compatibility/2006">
              <mc:Choice xmlns:v="urn:schemas-microsoft-com:vml" Requires="v">
                <p:oleObj name="Bitmap Image" r:id="rId13" imgW="2857899" imgH="2704762" progId="Paint.Picture">
                  <p:embed/>
                </p:oleObj>
              </mc:Choice>
              <mc:Fallback>
                <p:oleObj name="Bitmap Image" r:id="rId13" imgW="2857899" imgH="2704762" progId="Paint.Picture">
                  <p:embed/>
                  <p:pic>
                    <p:nvPicPr>
                      <p:cNvPr id="9" name="Object 8">
                        <a:extLst>
                          <a:ext uri="{FF2B5EF4-FFF2-40B4-BE49-F238E27FC236}">
                            <a16:creationId xmlns:a16="http://schemas.microsoft.com/office/drawing/2014/main" id="{1A2EA8DD-B9A3-469C-BE9A-38AB314C13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1650" y="3429000"/>
                        <a:ext cx="2857500" cy="24970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083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err="1"/>
              <a:t>Personnalité</a:t>
            </a:r>
            <a:r>
              <a:rPr lang="en-GB" dirty="0"/>
              <a:t> du </a:t>
            </a:r>
            <a:r>
              <a:rPr lang="en-GB" dirty="0" err="1"/>
              <a:t>produit</a:t>
            </a:r>
            <a:endParaRPr lang="en-US" dirty="0"/>
          </a:p>
        </p:txBody>
      </p:sp>
      <p:sp>
        <p:nvSpPr>
          <p:cNvPr id="4" name="Oval 3">
            <a:extLst>
              <a:ext uri="{FF2B5EF4-FFF2-40B4-BE49-F238E27FC236}">
                <a16:creationId xmlns:a16="http://schemas.microsoft.com/office/drawing/2014/main" id="{58E2E4B7-E18A-40E1-970D-88C4EDF1E635}"/>
              </a:ext>
            </a:extLst>
          </p:cNvPr>
          <p:cNvSpPr>
            <a:spLocks noChangeArrowheads="1"/>
          </p:cNvSpPr>
          <p:nvPr/>
        </p:nvSpPr>
        <p:spPr bwMode="auto">
          <a:xfrm>
            <a:off x="2207568" y="2376674"/>
            <a:ext cx="1491762" cy="1403838"/>
          </a:xfrm>
          <a:prstGeom prst="ellipse">
            <a:avLst/>
          </a:prstGeom>
          <a:solidFill>
            <a:schemeClr val="bg1"/>
          </a:solidFill>
          <a:ln w="28575">
            <a:solidFill>
              <a:srgbClr val="FFB71B"/>
            </a:solidFill>
            <a:round/>
            <a:headEnd/>
            <a:tailEnd/>
          </a:ln>
        </p:spPr>
        <p:txBody>
          <a:bodyPr wrap="none" anchor="ctr"/>
          <a:lstStyle/>
          <a:p>
            <a:endParaRPr lang="en-GB" sz="2000" dirty="0"/>
          </a:p>
        </p:txBody>
      </p:sp>
      <p:sp>
        <p:nvSpPr>
          <p:cNvPr id="5" name="Text Box 4">
            <a:extLst>
              <a:ext uri="{FF2B5EF4-FFF2-40B4-BE49-F238E27FC236}">
                <a16:creationId xmlns:a16="http://schemas.microsoft.com/office/drawing/2014/main" id="{9F5E8933-4879-4274-8190-D620FD21DCF9}"/>
              </a:ext>
            </a:extLst>
          </p:cNvPr>
          <p:cNvSpPr txBox="1">
            <a:spLocks noChangeArrowheads="1"/>
          </p:cNvSpPr>
          <p:nvPr/>
        </p:nvSpPr>
        <p:spPr bwMode="auto">
          <a:xfrm>
            <a:off x="2152427" y="2539297"/>
            <a:ext cx="1592874" cy="100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r>
              <a:rPr lang="en-GB" sz="2000" b="1" dirty="0">
                <a:solidFill>
                  <a:srgbClr val="373A36"/>
                </a:solidFill>
                <a:latin typeface="+mn-lt"/>
              </a:rPr>
              <a:t>La </a:t>
            </a:r>
            <a:r>
              <a:rPr lang="en-GB" sz="2000" b="1" dirty="0" err="1">
                <a:solidFill>
                  <a:srgbClr val="373A36"/>
                </a:solidFill>
                <a:latin typeface="+mn-lt"/>
              </a:rPr>
              <a:t>personnalité</a:t>
            </a:r>
            <a:r>
              <a:rPr lang="en-GB" sz="2000" b="1" dirty="0">
                <a:solidFill>
                  <a:srgbClr val="373A36"/>
                </a:solidFill>
                <a:latin typeface="+mn-lt"/>
              </a:rPr>
              <a:t> du </a:t>
            </a:r>
            <a:r>
              <a:rPr lang="en-GB" sz="2000" b="1" dirty="0" err="1">
                <a:solidFill>
                  <a:srgbClr val="373A36"/>
                </a:solidFill>
                <a:latin typeface="+mn-lt"/>
              </a:rPr>
              <a:t>produit</a:t>
            </a:r>
            <a:endParaRPr lang="en-GB" sz="2000" b="1" dirty="0">
              <a:solidFill>
                <a:srgbClr val="373A36"/>
              </a:solidFill>
              <a:latin typeface="+mn-lt"/>
            </a:endParaRPr>
          </a:p>
        </p:txBody>
      </p:sp>
      <p:grpSp>
        <p:nvGrpSpPr>
          <p:cNvPr id="6" name="Group 5">
            <a:extLst>
              <a:ext uri="{FF2B5EF4-FFF2-40B4-BE49-F238E27FC236}">
                <a16:creationId xmlns:a16="http://schemas.microsoft.com/office/drawing/2014/main" id="{616AB45A-38CF-44E1-BE2E-C61A1E9F0CD1}"/>
              </a:ext>
            </a:extLst>
          </p:cNvPr>
          <p:cNvGrpSpPr>
            <a:grpSpLocks/>
          </p:cNvGrpSpPr>
          <p:nvPr/>
        </p:nvGrpSpPr>
        <p:grpSpPr bwMode="auto">
          <a:xfrm>
            <a:off x="3747688" y="2410380"/>
            <a:ext cx="7783818" cy="1323242"/>
            <a:chOff x="1366" y="1645"/>
            <a:chExt cx="4903" cy="903"/>
          </a:xfrm>
        </p:grpSpPr>
        <p:sp>
          <p:nvSpPr>
            <p:cNvPr id="7" name="Line 6">
              <a:extLst>
                <a:ext uri="{FF2B5EF4-FFF2-40B4-BE49-F238E27FC236}">
                  <a16:creationId xmlns:a16="http://schemas.microsoft.com/office/drawing/2014/main" id="{334D18B4-5620-48AA-9E78-CCE9348ED251}"/>
                </a:ext>
              </a:extLst>
            </p:cNvPr>
            <p:cNvSpPr>
              <a:spLocks noChangeShapeType="1"/>
            </p:cNvSpPr>
            <p:nvPr/>
          </p:nvSpPr>
          <p:spPr bwMode="auto">
            <a:xfrm flipV="1">
              <a:off x="1366" y="2086"/>
              <a:ext cx="200" cy="4"/>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8" name="Text Box 7">
              <a:extLst>
                <a:ext uri="{FF2B5EF4-FFF2-40B4-BE49-F238E27FC236}">
                  <a16:creationId xmlns:a16="http://schemas.microsoft.com/office/drawing/2014/main" id="{625C4511-787B-4870-A557-6D57174C2C5E}"/>
                </a:ext>
              </a:extLst>
            </p:cNvPr>
            <p:cNvSpPr txBox="1">
              <a:spLocks noChangeArrowheads="1"/>
            </p:cNvSpPr>
            <p:nvPr/>
          </p:nvSpPr>
          <p:spPr bwMode="auto">
            <a:xfrm>
              <a:off x="1576" y="1956"/>
              <a:ext cx="94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b="1" dirty="0">
                  <a:latin typeface="+mn-lt"/>
                </a:rPr>
                <a:t>Associations</a:t>
              </a:r>
              <a:endParaRPr lang="en-GB" sz="2000" dirty="0">
                <a:latin typeface="+mn-lt"/>
              </a:endParaRPr>
            </a:p>
            <a:p>
              <a:pPr>
                <a:spcBef>
                  <a:spcPts val="0"/>
                </a:spcBef>
                <a:spcAft>
                  <a:spcPts val="0"/>
                </a:spcAft>
              </a:pPr>
              <a:endParaRPr lang="en-GB" sz="1400" dirty="0">
                <a:latin typeface="+mn-lt"/>
              </a:endParaRPr>
            </a:p>
          </p:txBody>
        </p:sp>
        <p:grpSp>
          <p:nvGrpSpPr>
            <p:cNvPr id="9" name="Group 8">
              <a:extLst>
                <a:ext uri="{FF2B5EF4-FFF2-40B4-BE49-F238E27FC236}">
                  <a16:creationId xmlns:a16="http://schemas.microsoft.com/office/drawing/2014/main" id="{B0A8E101-2C54-4ADA-B07A-E3C28D5D983C}"/>
                </a:ext>
              </a:extLst>
            </p:cNvPr>
            <p:cNvGrpSpPr>
              <a:grpSpLocks/>
            </p:cNvGrpSpPr>
            <p:nvPr/>
          </p:nvGrpSpPr>
          <p:grpSpPr bwMode="auto">
            <a:xfrm>
              <a:off x="2887" y="1688"/>
              <a:ext cx="373" cy="752"/>
              <a:chOff x="2318" y="966"/>
              <a:chExt cx="253" cy="536"/>
            </a:xfrm>
          </p:grpSpPr>
          <p:sp>
            <p:nvSpPr>
              <p:cNvPr id="12" name="Line 9">
                <a:extLst>
                  <a:ext uri="{FF2B5EF4-FFF2-40B4-BE49-F238E27FC236}">
                    <a16:creationId xmlns:a16="http://schemas.microsoft.com/office/drawing/2014/main" id="{1091A49F-5A36-40CD-94E8-3945758E1AC7}"/>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13" name="Line 10">
                <a:extLst>
                  <a:ext uri="{FF2B5EF4-FFF2-40B4-BE49-F238E27FC236}">
                    <a16:creationId xmlns:a16="http://schemas.microsoft.com/office/drawing/2014/main" id="{2ADE084D-8D35-4AE6-B0A3-24D4BA25996A}"/>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10" name="Rectangle 11">
              <a:extLst>
                <a:ext uri="{FF2B5EF4-FFF2-40B4-BE49-F238E27FC236}">
                  <a16:creationId xmlns:a16="http://schemas.microsoft.com/office/drawing/2014/main" id="{DA7648D6-DAD7-40A6-84FB-3B499B8EA99A}"/>
                </a:ext>
              </a:extLst>
            </p:cNvPr>
            <p:cNvSpPr>
              <a:spLocks noChangeArrowheads="1"/>
            </p:cNvSpPr>
            <p:nvPr/>
          </p:nvSpPr>
          <p:spPr bwMode="auto">
            <a:xfrm>
              <a:off x="3399" y="1645"/>
              <a:ext cx="2870"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0"/>
                </a:spcBef>
                <a:spcAft>
                  <a:spcPts val="0"/>
                </a:spcAft>
                <a:tabLst>
                  <a:tab pos="1406804" algn="l"/>
                </a:tabLst>
              </a:pPr>
              <a:r>
                <a:rPr lang="fr-FR" sz="1600" dirty="0"/>
                <a:t>Richesse (Rolls Royce)</a:t>
              </a:r>
            </a:p>
            <a:p>
              <a:pPr>
                <a:spcBef>
                  <a:spcPts val="0"/>
                </a:spcBef>
                <a:spcAft>
                  <a:spcPts val="0"/>
                </a:spcAft>
                <a:tabLst>
                  <a:tab pos="1406804" algn="l"/>
                </a:tabLst>
              </a:pPr>
              <a:r>
                <a:rPr lang="fr-FR" sz="1600" dirty="0"/>
                <a:t>Matériel militaire (Land Rover)</a:t>
              </a:r>
            </a:p>
            <a:p>
              <a:pPr>
                <a:spcBef>
                  <a:spcPts val="0"/>
                </a:spcBef>
                <a:spcAft>
                  <a:spcPts val="0"/>
                </a:spcAft>
                <a:tabLst>
                  <a:tab pos="1406804" algn="l"/>
                </a:tabLst>
              </a:pPr>
              <a:r>
                <a:rPr lang="fr-FR" sz="1600" dirty="0"/>
                <a:t>Aéronautique (de nombreuses voitures américaines)</a:t>
              </a:r>
            </a:p>
            <a:p>
              <a:pPr>
                <a:spcBef>
                  <a:spcPts val="0"/>
                </a:spcBef>
                <a:spcAft>
                  <a:spcPts val="0"/>
                </a:spcAft>
                <a:tabLst>
                  <a:tab pos="1406804" algn="l"/>
                </a:tabLst>
              </a:pPr>
              <a:r>
                <a:rPr lang="fr-FR" sz="1600" dirty="0"/>
                <a:t>Plantes/animaux (Coccinelle VW)</a:t>
              </a:r>
            </a:p>
            <a:p>
              <a:pPr>
                <a:spcBef>
                  <a:spcPts val="0"/>
                </a:spcBef>
                <a:spcAft>
                  <a:spcPts val="0"/>
                </a:spcAft>
                <a:tabLst>
                  <a:tab pos="1406804" algn="l"/>
                </a:tabLst>
              </a:pPr>
              <a:r>
                <a:rPr lang="fr-FR" sz="1600" dirty="0"/>
                <a:t>Jouets pour enfants (intelligents)</a:t>
              </a:r>
              <a:endParaRPr lang="en-GB" sz="1600" dirty="0"/>
            </a:p>
          </p:txBody>
        </p:sp>
        <p:sp>
          <p:nvSpPr>
            <p:cNvPr id="11" name="Text Box 12">
              <a:extLst>
                <a:ext uri="{FF2B5EF4-FFF2-40B4-BE49-F238E27FC236}">
                  <a16:creationId xmlns:a16="http://schemas.microsoft.com/office/drawing/2014/main" id="{2DDACE7C-2057-4950-99D6-5C69CE480909}"/>
                </a:ext>
              </a:extLst>
            </p:cNvPr>
            <p:cNvSpPr txBox="1">
              <a:spLocks noChangeArrowheads="1"/>
            </p:cNvSpPr>
            <p:nvPr/>
          </p:nvSpPr>
          <p:spPr bwMode="auto">
            <a:xfrm>
              <a:off x="1432" y="2179"/>
              <a:ext cx="141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fr-FR" sz="1400" b="1" i="1" dirty="0">
                  <a:latin typeface="+mn-lt"/>
                </a:rPr>
                <a:t>Que cela vous rappelle-t-il ?</a:t>
              </a:r>
              <a:endParaRPr lang="en-US" sz="1400" b="1" dirty="0">
                <a:latin typeface="+mn-lt"/>
              </a:endParaRPr>
            </a:p>
          </p:txBody>
        </p:sp>
      </p:grpSp>
      <p:grpSp>
        <p:nvGrpSpPr>
          <p:cNvPr id="14" name="Group 21">
            <a:extLst>
              <a:ext uri="{FF2B5EF4-FFF2-40B4-BE49-F238E27FC236}">
                <a16:creationId xmlns:a16="http://schemas.microsoft.com/office/drawing/2014/main" id="{87A736B8-DAA3-4405-8354-C433060CD482}"/>
              </a:ext>
            </a:extLst>
          </p:cNvPr>
          <p:cNvGrpSpPr>
            <a:grpSpLocks/>
          </p:cNvGrpSpPr>
          <p:nvPr/>
        </p:nvGrpSpPr>
        <p:grpSpPr bwMode="auto">
          <a:xfrm>
            <a:off x="3519087" y="1021193"/>
            <a:ext cx="5525966" cy="1525465"/>
            <a:chOff x="1222" y="697"/>
            <a:chExt cx="3481" cy="1041"/>
          </a:xfrm>
        </p:grpSpPr>
        <p:sp>
          <p:nvSpPr>
            <p:cNvPr id="15" name="Text Box 22">
              <a:extLst>
                <a:ext uri="{FF2B5EF4-FFF2-40B4-BE49-F238E27FC236}">
                  <a16:creationId xmlns:a16="http://schemas.microsoft.com/office/drawing/2014/main" id="{B71EBE02-2BC1-46CF-B809-4A2FECBB3481}"/>
                </a:ext>
              </a:extLst>
            </p:cNvPr>
            <p:cNvSpPr txBox="1">
              <a:spLocks noChangeArrowheads="1"/>
            </p:cNvSpPr>
            <p:nvPr/>
          </p:nvSpPr>
          <p:spPr bwMode="auto">
            <a:xfrm>
              <a:off x="1514" y="905"/>
              <a:ext cx="10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ts val="0"/>
                </a:spcAft>
              </a:pPr>
              <a:r>
                <a:rPr lang="en-GB" sz="2000" b="1" dirty="0" err="1">
                  <a:latin typeface="+mn-lt"/>
                </a:rPr>
                <a:t>Esthétiques</a:t>
              </a:r>
              <a:endParaRPr lang="en-GB" sz="1400" dirty="0">
                <a:latin typeface="+mn-lt"/>
              </a:endParaRPr>
            </a:p>
          </p:txBody>
        </p:sp>
        <p:sp>
          <p:nvSpPr>
            <p:cNvPr id="16" name="Text Box 23">
              <a:extLst>
                <a:ext uri="{FF2B5EF4-FFF2-40B4-BE49-F238E27FC236}">
                  <a16:creationId xmlns:a16="http://schemas.microsoft.com/office/drawing/2014/main" id="{D844F46E-F44F-48FF-8C98-3B2E1BB3B3E0}"/>
                </a:ext>
              </a:extLst>
            </p:cNvPr>
            <p:cNvSpPr txBox="1">
              <a:spLocks noChangeArrowheads="1"/>
            </p:cNvSpPr>
            <p:nvPr/>
          </p:nvSpPr>
          <p:spPr bwMode="auto">
            <a:xfrm>
              <a:off x="3394" y="697"/>
              <a:ext cx="1309"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Aft>
                  <a:spcPts val="0"/>
                </a:spcAft>
              </a:pPr>
              <a:r>
                <a:rPr lang="fr-FR" sz="1600" dirty="0">
                  <a:latin typeface="+mn-lt"/>
                </a:rPr>
                <a:t>Couleur, transparence</a:t>
              </a:r>
            </a:p>
            <a:p>
              <a:pPr algn="l">
                <a:spcAft>
                  <a:spcPts val="0"/>
                </a:spcAft>
              </a:pPr>
              <a:r>
                <a:rPr lang="fr-FR" sz="1600" dirty="0">
                  <a:latin typeface="+mn-lt"/>
                </a:rPr>
                <a:t>Formulaire</a:t>
              </a:r>
            </a:p>
            <a:p>
              <a:pPr algn="l">
                <a:spcAft>
                  <a:spcPts val="0"/>
                </a:spcAft>
              </a:pPr>
              <a:r>
                <a:rPr lang="fr-FR" sz="1600" dirty="0">
                  <a:latin typeface="+mn-lt"/>
                </a:rPr>
                <a:t>Toucher, texture</a:t>
              </a:r>
            </a:p>
            <a:p>
              <a:pPr algn="l">
                <a:spcAft>
                  <a:spcPts val="0"/>
                </a:spcAft>
              </a:pPr>
              <a:r>
                <a:rPr lang="fr-FR" sz="1600" dirty="0">
                  <a:latin typeface="+mn-lt"/>
                </a:rPr>
                <a:t>Goût odeur</a:t>
              </a:r>
            </a:p>
            <a:p>
              <a:pPr algn="l">
                <a:spcAft>
                  <a:spcPts val="0"/>
                </a:spcAft>
              </a:pPr>
              <a:r>
                <a:rPr lang="fr-FR" sz="1600" dirty="0">
                  <a:latin typeface="+mn-lt"/>
                </a:rPr>
                <a:t>Son</a:t>
              </a:r>
              <a:endParaRPr lang="en-GB" sz="1600" dirty="0">
                <a:latin typeface="+mn-lt"/>
              </a:endParaRPr>
            </a:p>
          </p:txBody>
        </p:sp>
        <p:sp>
          <p:nvSpPr>
            <p:cNvPr id="17" name="Line 24">
              <a:extLst>
                <a:ext uri="{FF2B5EF4-FFF2-40B4-BE49-F238E27FC236}">
                  <a16:creationId xmlns:a16="http://schemas.microsoft.com/office/drawing/2014/main" id="{345873CD-B5C5-4E74-8F57-DC208A3F3E77}"/>
                </a:ext>
              </a:extLst>
            </p:cNvPr>
            <p:cNvSpPr>
              <a:spLocks noChangeShapeType="1"/>
            </p:cNvSpPr>
            <p:nvPr/>
          </p:nvSpPr>
          <p:spPr bwMode="auto">
            <a:xfrm flipV="1">
              <a:off x="1222" y="1137"/>
              <a:ext cx="285" cy="601"/>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nvGrpSpPr>
            <p:cNvPr id="18" name="Group 25">
              <a:extLst>
                <a:ext uri="{FF2B5EF4-FFF2-40B4-BE49-F238E27FC236}">
                  <a16:creationId xmlns:a16="http://schemas.microsoft.com/office/drawing/2014/main" id="{28BF2965-DB79-42DE-AADE-82153F806C7E}"/>
                </a:ext>
              </a:extLst>
            </p:cNvPr>
            <p:cNvGrpSpPr>
              <a:grpSpLocks/>
            </p:cNvGrpSpPr>
            <p:nvPr/>
          </p:nvGrpSpPr>
          <p:grpSpPr bwMode="auto">
            <a:xfrm>
              <a:off x="2886" y="807"/>
              <a:ext cx="454" cy="536"/>
              <a:chOff x="2318" y="966"/>
              <a:chExt cx="253" cy="536"/>
            </a:xfrm>
          </p:grpSpPr>
          <p:sp>
            <p:nvSpPr>
              <p:cNvPr id="20" name="Line 26">
                <a:extLst>
                  <a:ext uri="{FF2B5EF4-FFF2-40B4-BE49-F238E27FC236}">
                    <a16:creationId xmlns:a16="http://schemas.microsoft.com/office/drawing/2014/main" id="{70EB945A-65B7-4489-B25F-3813B8C4D70C}"/>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21" name="Line 27">
                <a:extLst>
                  <a:ext uri="{FF2B5EF4-FFF2-40B4-BE49-F238E27FC236}">
                    <a16:creationId xmlns:a16="http://schemas.microsoft.com/office/drawing/2014/main" id="{5DBA10A6-B537-4B9F-BF8E-169AE2DD8C4D}"/>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19" name="Text Box 28">
              <a:extLst>
                <a:ext uri="{FF2B5EF4-FFF2-40B4-BE49-F238E27FC236}">
                  <a16:creationId xmlns:a16="http://schemas.microsoft.com/office/drawing/2014/main" id="{1B0BED03-C867-4A51-8E3D-F23D1B8E2453}"/>
                </a:ext>
              </a:extLst>
            </p:cNvPr>
            <p:cNvSpPr txBox="1">
              <a:spLocks noChangeArrowheads="1"/>
            </p:cNvSpPr>
            <p:nvPr/>
          </p:nvSpPr>
          <p:spPr bwMode="auto">
            <a:xfrm>
              <a:off x="1517" y="1093"/>
              <a:ext cx="113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r>
                <a:rPr lang="en-US" sz="1400" b="1" i="1" dirty="0">
                  <a:latin typeface="+mn-lt"/>
                </a:rPr>
                <a:t>La </a:t>
              </a:r>
              <a:r>
                <a:rPr lang="en-US" sz="1400" b="1" i="1" dirty="0" err="1">
                  <a:latin typeface="+mn-lt"/>
                </a:rPr>
                <a:t>réaction</a:t>
              </a:r>
              <a:r>
                <a:rPr lang="en-US" sz="1400" b="1" i="1" dirty="0">
                  <a:latin typeface="+mn-lt"/>
                </a:rPr>
                <a:t> des 5 </a:t>
              </a:r>
              <a:r>
                <a:rPr lang="en-US" sz="1400" b="1" i="1" dirty="0" err="1">
                  <a:latin typeface="+mn-lt"/>
                </a:rPr>
                <a:t>sens</a:t>
              </a:r>
              <a:endParaRPr lang="en-US" sz="1400" b="1" dirty="0">
                <a:latin typeface="+mn-lt"/>
              </a:endParaRPr>
            </a:p>
          </p:txBody>
        </p:sp>
      </p:grpSp>
      <p:pic>
        <p:nvPicPr>
          <p:cNvPr id="22" name="Picture 29">
            <a:extLst>
              <a:ext uri="{FF2B5EF4-FFF2-40B4-BE49-F238E27FC236}">
                <a16:creationId xmlns:a16="http://schemas.microsoft.com/office/drawing/2014/main" id="{9AA6777D-B128-413A-B081-EB9668BCE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148" y="3897743"/>
            <a:ext cx="2523392" cy="174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a:extLst>
              <a:ext uri="{FF2B5EF4-FFF2-40B4-BE49-F238E27FC236}">
                <a16:creationId xmlns:a16="http://schemas.microsoft.com/office/drawing/2014/main" id="{F70CFBA7-ECE6-4EC4-9039-32A3C9082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433" y="4231850"/>
            <a:ext cx="1896208" cy="11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a:extLst>
              <a:ext uri="{FF2B5EF4-FFF2-40B4-BE49-F238E27FC236}">
                <a16:creationId xmlns:a16="http://schemas.microsoft.com/office/drawing/2014/main" id="{22B5026A-05D4-40F8-B1DC-B2A9B36A8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087" y="4375459"/>
            <a:ext cx="2829658" cy="76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2">
            <a:extLst>
              <a:ext uri="{FF2B5EF4-FFF2-40B4-BE49-F238E27FC236}">
                <a16:creationId xmlns:a16="http://schemas.microsoft.com/office/drawing/2014/main" id="{D7F28AF5-6352-484F-A900-7AE949CD9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9507" y="4249436"/>
            <a:ext cx="1839057" cy="107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3">
            <a:extLst>
              <a:ext uri="{FF2B5EF4-FFF2-40B4-BE49-F238E27FC236}">
                <a16:creationId xmlns:a16="http://schemas.microsoft.com/office/drawing/2014/main" id="{71464224-7CA7-4595-89BB-430094A27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5737" y="4140998"/>
            <a:ext cx="2061796" cy="12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3">
            <a:extLst>
              <a:ext uri="{FF2B5EF4-FFF2-40B4-BE49-F238E27FC236}">
                <a16:creationId xmlns:a16="http://schemas.microsoft.com/office/drawing/2014/main" id="{39940351-E7E2-4E77-A41A-BB99FEDA1086}"/>
              </a:ext>
            </a:extLst>
          </p:cNvPr>
          <p:cNvGrpSpPr>
            <a:grpSpLocks/>
          </p:cNvGrpSpPr>
          <p:nvPr/>
        </p:nvGrpSpPr>
        <p:grpSpPr bwMode="auto">
          <a:xfrm>
            <a:off x="3554257" y="3490366"/>
            <a:ext cx="6862895" cy="2603989"/>
            <a:chOff x="1244" y="2382"/>
            <a:chExt cx="4323" cy="1777"/>
          </a:xfrm>
        </p:grpSpPr>
        <p:sp>
          <p:nvSpPr>
            <p:cNvPr id="28" name="Line 14">
              <a:extLst>
                <a:ext uri="{FF2B5EF4-FFF2-40B4-BE49-F238E27FC236}">
                  <a16:creationId xmlns:a16="http://schemas.microsoft.com/office/drawing/2014/main" id="{A4AD5522-AC49-4F02-BD70-579728856021}"/>
                </a:ext>
              </a:extLst>
            </p:cNvPr>
            <p:cNvSpPr>
              <a:spLocks noChangeShapeType="1"/>
            </p:cNvSpPr>
            <p:nvPr/>
          </p:nvSpPr>
          <p:spPr bwMode="auto">
            <a:xfrm>
              <a:off x="1244" y="2382"/>
              <a:ext cx="314" cy="738"/>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9" name="Text Box 15">
              <a:extLst>
                <a:ext uri="{FF2B5EF4-FFF2-40B4-BE49-F238E27FC236}">
                  <a16:creationId xmlns:a16="http://schemas.microsoft.com/office/drawing/2014/main" id="{65AB7C7C-5DC3-4793-93D8-661F8D062F0C}"/>
                </a:ext>
              </a:extLst>
            </p:cNvPr>
            <p:cNvSpPr txBox="1">
              <a:spLocks noChangeArrowheads="1"/>
            </p:cNvSpPr>
            <p:nvPr/>
          </p:nvSpPr>
          <p:spPr bwMode="auto">
            <a:xfrm>
              <a:off x="1505" y="3072"/>
              <a:ext cx="9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b="1" dirty="0">
                  <a:latin typeface="+mn-lt"/>
                </a:rPr>
                <a:t>Perceptions</a:t>
              </a:r>
              <a:endParaRPr lang="en-GB" sz="2000" dirty="0">
                <a:latin typeface="+mn-lt"/>
              </a:endParaRPr>
            </a:p>
            <a:p>
              <a:pPr>
                <a:spcBef>
                  <a:spcPts val="0"/>
                </a:spcBef>
                <a:spcAft>
                  <a:spcPts val="0"/>
                </a:spcAft>
              </a:pPr>
              <a:endParaRPr lang="en-GB" sz="1400" dirty="0">
                <a:latin typeface="+mn-lt"/>
              </a:endParaRPr>
            </a:p>
          </p:txBody>
        </p:sp>
        <p:grpSp>
          <p:nvGrpSpPr>
            <p:cNvPr id="30" name="Group 16">
              <a:extLst>
                <a:ext uri="{FF2B5EF4-FFF2-40B4-BE49-F238E27FC236}">
                  <a16:creationId xmlns:a16="http://schemas.microsoft.com/office/drawing/2014/main" id="{C87D4C23-25C6-4188-9C00-35F8F2BDA909}"/>
                </a:ext>
              </a:extLst>
            </p:cNvPr>
            <p:cNvGrpSpPr>
              <a:grpSpLocks/>
            </p:cNvGrpSpPr>
            <p:nvPr/>
          </p:nvGrpSpPr>
          <p:grpSpPr bwMode="auto">
            <a:xfrm>
              <a:off x="2913" y="2651"/>
              <a:ext cx="379" cy="1167"/>
              <a:chOff x="2318" y="966"/>
              <a:chExt cx="253" cy="536"/>
            </a:xfrm>
          </p:grpSpPr>
          <p:sp>
            <p:nvSpPr>
              <p:cNvPr id="33" name="Line 17">
                <a:extLst>
                  <a:ext uri="{FF2B5EF4-FFF2-40B4-BE49-F238E27FC236}">
                    <a16:creationId xmlns:a16="http://schemas.microsoft.com/office/drawing/2014/main" id="{C227E73A-F9CC-49F4-B560-4D01B3864C2C}"/>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34" name="Line 18">
                <a:extLst>
                  <a:ext uri="{FF2B5EF4-FFF2-40B4-BE49-F238E27FC236}">
                    <a16:creationId xmlns:a16="http://schemas.microsoft.com/office/drawing/2014/main" id="{69EFFFD3-7CB1-438F-9363-D3842731DAB1}"/>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31" name="Text Box 20">
              <a:extLst>
                <a:ext uri="{FF2B5EF4-FFF2-40B4-BE49-F238E27FC236}">
                  <a16:creationId xmlns:a16="http://schemas.microsoft.com/office/drawing/2014/main" id="{F810B9DC-3A81-4F70-B73B-6F5D353C69F2}"/>
                </a:ext>
              </a:extLst>
            </p:cNvPr>
            <p:cNvSpPr txBox="1">
              <a:spLocks noChangeArrowheads="1"/>
            </p:cNvSpPr>
            <p:nvPr/>
          </p:nvSpPr>
          <p:spPr bwMode="auto">
            <a:xfrm>
              <a:off x="1417" y="3295"/>
              <a:ext cx="14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b="1" i="1" dirty="0">
                  <a:latin typeface="+mn-lt"/>
                </a:rPr>
                <a:t>Comment </a:t>
              </a:r>
              <a:r>
                <a:rPr lang="en-US" sz="1400" b="1" i="1" dirty="0" err="1">
                  <a:latin typeface="+mn-lt"/>
                </a:rPr>
                <a:t>vous</a:t>
              </a:r>
              <a:r>
                <a:rPr lang="en-US" sz="1400" b="1" i="1" dirty="0">
                  <a:latin typeface="+mn-lt"/>
                </a:rPr>
                <a:t> </a:t>
              </a:r>
              <a:r>
                <a:rPr lang="en-US" sz="1400" b="1" i="1" dirty="0" err="1">
                  <a:latin typeface="+mn-lt"/>
                </a:rPr>
                <a:t>sentez-vous</a:t>
              </a:r>
              <a:r>
                <a:rPr lang="en-US" sz="1400" b="1" i="1" dirty="0">
                  <a:latin typeface="+mn-lt"/>
                </a:rPr>
                <a:t> ?</a:t>
              </a:r>
              <a:endParaRPr lang="en-US" sz="1400" b="1" dirty="0">
                <a:latin typeface="+mn-lt"/>
              </a:endParaRPr>
            </a:p>
          </p:txBody>
        </p:sp>
        <p:sp>
          <p:nvSpPr>
            <p:cNvPr id="32" name="Rectangle 19">
              <a:extLst>
                <a:ext uri="{FF2B5EF4-FFF2-40B4-BE49-F238E27FC236}">
                  <a16:creationId xmlns:a16="http://schemas.microsoft.com/office/drawing/2014/main" id="{F561F71E-F0A0-4B8D-B8B4-34139DDDA547}"/>
                </a:ext>
              </a:extLst>
            </p:cNvPr>
            <p:cNvSpPr>
              <a:spLocks noChangeArrowheads="1"/>
            </p:cNvSpPr>
            <p:nvPr/>
          </p:nvSpPr>
          <p:spPr bwMode="auto">
            <a:xfrm>
              <a:off x="3395" y="2584"/>
              <a:ext cx="2172" cy="1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ts val="0"/>
                </a:spcBef>
                <a:spcAft>
                  <a:spcPts val="0"/>
                </a:spcAft>
              </a:pPr>
              <a:r>
                <a:rPr lang="fr-FR" sz="1600" dirty="0"/>
                <a:t>Ludique - idiot</a:t>
              </a:r>
            </a:p>
            <a:p>
              <a:pPr algn="l">
                <a:spcBef>
                  <a:spcPts val="0"/>
                </a:spcBef>
                <a:spcAft>
                  <a:spcPts val="0"/>
                </a:spcAft>
              </a:pPr>
              <a:r>
                <a:rPr lang="fr-FR" sz="1600" dirty="0"/>
                <a:t>Responsable -- Irresponsable</a:t>
              </a:r>
            </a:p>
            <a:p>
              <a:pPr algn="l">
                <a:spcBef>
                  <a:spcPts val="0"/>
                </a:spcBef>
                <a:spcAft>
                  <a:spcPts val="0"/>
                </a:spcAft>
              </a:pPr>
              <a:r>
                <a:rPr lang="fr-FR" sz="1600" dirty="0"/>
                <a:t>Féminin – Masculin</a:t>
              </a:r>
            </a:p>
            <a:p>
              <a:pPr algn="l">
                <a:spcBef>
                  <a:spcPts val="0"/>
                </a:spcBef>
                <a:spcAft>
                  <a:spcPts val="0"/>
                </a:spcAft>
              </a:pPr>
              <a:r>
                <a:rPr lang="fr-FR" sz="1600" dirty="0"/>
                <a:t>Robuste – Menaçant</a:t>
              </a:r>
            </a:p>
            <a:p>
              <a:pPr algn="l">
                <a:spcBef>
                  <a:spcPts val="0"/>
                </a:spcBef>
                <a:spcAft>
                  <a:spcPts val="0"/>
                </a:spcAft>
              </a:pPr>
              <a:endParaRPr lang="en-GB" sz="1600" dirty="0"/>
            </a:p>
            <a:p>
              <a:pPr algn="l">
                <a:spcBef>
                  <a:spcPts val="0"/>
                </a:spcBef>
                <a:spcAft>
                  <a:spcPts val="0"/>
                </a:spcAft>
              </a:pPr>
              <a:r>
                <a:rPr lang="fr-FR" sz="1600" b="1" i="1" dirty="0"/>
                <a:t>Et - si vous le possédiez ...</a:t>
              </a:r>
            </a:p>
            <a:p>
              <a:pPr algn="l">
                <a:spcBef>
                  <a:spcPts val="0"/>
                </a:spcBef>
                <a:spcAft>
                  <a:spcPts val="0"/>
                </a:spcAft>
              </a:pPr>
              <a:r>
                <a:rPr lang="fr-FR" sz="1600" dirty="0"/>
                <a:t>Fier - Déçu</a:t>
              </a:r>
            </a:p>
            <a:p>
              <a:pPr algn="l">
                <a:spcBef>
                  <a:spcPts val="0"/>
                </a:spcBef>
                <a:spcAft>
                  <a:spcPts val="0"/>
                </a:spcAft>
              </a:pPr>
              <a:r>
                <a:rPr lang="fr-FR" sz="1600" dirty="0"/>
                <a:t>Améliorant la vie -- Diminuant la vie</a:t>
              </a:r>
            </a:p>
            <a:p>
              <a:pPr algn="l">
                <a:spcBef>
                  <a:spcPts val="0"/>
                </a:spcBef>
                <a:spcAft>
                  <a:spcPts val="0"/>
                </a:spcAft>
              </a:pPr>
              <a:r>
                <a:rPr lang="fr-FR" sz="1600" dirty="0"/>
                <a:t>Vraiment cool - Déchets absolus</a:t>
              </a:r>
              <a:endParaRPr lang="en-GB" sz="1600" dirty="0"/>
            </a:p>
          </p:txBody>
        </p:sp>
      </p:grpSp>
    </p:spTree>
    <p:extLst>
      <p:ext uri="{BB962C8B-B14F-4D97-AF65-F5344CB8AC3E}">
        <p14:creationId xmlns:p14="http://schemas.microsoft.com/office/powerpoint/2010/main" val="17426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fr-FR" dirty="0"/>
              <a:t>Personnalités des matériaux</a:t>
            </a:r>
            <a:endParaRPr lang="en-US" dirty="0"/>
          </a:p>
        </p:txBody>
      </p:sp>
      <p:sp>
        <p:nvSpPr>
          <p:cNvPr id="4" name="Rectangle 3">
            <a:extLst>
              <a:ext uri="{FF2B5EF4-FFF2-40B4-BE49-F238E27FC236}">
                <a16:creationId xmlns:a16="http://schemas.microsoft.com/office/drawing/2014/main" id="{223D5E72-134E-40D5-8E26-64241B2CD977}"/>
              </a:ext>
            </a:extLst>
          </p:cNvPr>
          <p:cNvSpPr>
            <a:spLocks noChangeArrowheads="1"/>
          </p:cNvSpPr>
          <p:nvPr/>
        </p:nvSpPr>
        <p:spPr bwMode="auto">
          <a:xfrm>
            <a:off x="5497390" y="2924944"/>
            <a:ext cx="1197220" cy="62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dirty="0"/>
          </a:p>
        </p:txBody>
      </p:sp>
      <p:sp>
        <p:nvSpPr>
          <p:cNvPr id="6" name="Text Box 5">
            <a:extLst>
              <a:ext uri="{FF2B5EF4-FFF2-40B4-BE49-F238E27FC236}">
                <a16:creationId xmlns:a16="http://schemas.microsoft.com/office/drawing/2014/main" id="{B35EA889-CB30-4C73-A2FD-61AE54272660}"/>
              </a:ext>
            </a:extLst>
          </p:cNvPr>
          <p:cNvSpPr txBox="1">
            <a:spLocks noChangeArrowheads="1"/>
          </p:cNvSpPr>
          <p:nvPr/>
        </p:nvSpPr>
        <p:spPr bwMode="auto">
          <a:xfrm>
            <a:off x="2327973" y="833056"/>
            <a:ext cx="78456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2000" b="1" dirty="0">
                <a:latin typeface="+mn-lt"/>
              </a:rPr>
              <a:t>PAS de </a:t>
            </a:r>
            <a:r>
              <a:rPr lang="en-US" sz="2000" b="1" dirty="0" err="1">
                <a:latin typeface="+mn-lt"/>
              </a:rPr>
              <a:t>personnalité</a:t>
            </a:r>
            <a:r>
              <a:rPr lang="en-US" sz="2000" b="1" dirty="0">
                <a:latin typeface="+mn-lt"/>
              </a:rPr>
              <a:t> </a:t>
            </a:r>
            <a:r>
              <a:rPr lang="en-US" sz="2000" b="1" dirty="0" err="1">
                <a:latin typeface="+mn-lt"/>
              </a:rPr>
              <a:t>intrinsèque</a:t>
            </a:r>
            <a:r>
              <a:rPr lang="en-US" sz="2000" b="1" dirty="0">
                <a:latin typeface="+mn-lt"/>
              </a:rPr>
              <a:t> ?</a:t>
            </a:r>
          </a:p>
          <a:p>
            <a:r>
              <a:rPr lang="en-US" sz="2000" dirty="0">
                <a:latin typeface="+mn-lt"/>
              </a:rPr>
              <a:t>- </a:t>
            </a:r>
            <a:r>
              <a:rPr lang="fr-FR" sz="2000" dirty="0">
                <a:latin typeface="+mn-lt"/>
              </a:rPr>
              <a:t>les matériaux en acquièrent-ils une par la manière dont ils sont utilisés ?</a:t>
            </a:r>
            <a:endParaRPr lang="en-US" sz="2000" dirty="0">
              <a:latin typeface="+mn-lt"/>
            </a:endParaRPr>
          </a:p>
        </p:txBody>
      </p:sp>
      <p:sp>
        <p:nvSpPr>
          <p:cNvPr id="7" name="Text Box 9">
            <a:extLst>
              <a:ext uri="{FF2B5EF4-FFF2-40B4-BE49-F238E27FC236}">
                <a16:creationId xmlns:a16="http://schemas.microsoft.com/office/drawing/2014/main" id="{0E2B9F64-EE1E-40EC-B9F5-4F4B09BB56D4}"/>
              </a:ext>
            </a:extLst>
          </p:cNvPr>
          <p:cNvSpPr txBox="1">
            <a:spLocks noChangeArrowheads="1"/>
          </p:cNvSpPr>
          <p:nvPr/>
        </p:nvSpPr>
        <p:spPr bwMode="auto">
          <a:xfrm>
            <a:off x="2308713" y="1569417"/>
            <a:ext cx="5755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err="1">
                <a:latin typeface="+mn-lt"/>
              </a:rPr>
              <a:t>Bois</a:t>
            </a:r>
            <a:r>
              <a:rPr lang="en-US" sz="2000" b="1" dirty="0">
                <a:latin typeface="+mn-lt"/>
              </a:rPr>
              <a:t> </a:t>
            </a:r>
            <a:r>
              <a:rPr lang="en-US" sz="2000" dirty="0">
                <a:latin typeface="+mn-lt"/>
              </a:rPr>
              <a:t>	</a:t>
            </a:r>
            <a:r>
              <a:rPr lang="en-US" sz="1600" dirty="0" err="1">
                <a:latin typeface="+mn-lt"/>
              </a:rPr>
              <a:t>en</a:t>
            </a:r>
            <a:r>
              <a:rPr lang="en-US" sz="1600" dirty="0">
                <a:latin typeface="+mn-lt"/>
              </a:rPr>
              <a:t> beaux </a:t>
            </a:r>
            <a:r>
              <a:rPr lang="en-US" sz="1600" dirty="0" err="1">
                <a:latin typeface="+mn-lt"/>
              </a:rPr>
              <a:t>meubles</a:t>
            </a:r>
            <a:r>
              <a:rPr lang="en-US" sz="1600" dirty="0">
                <a:latin typeface="+mn-lt"/>
              </a:rPr>
              <a:t> – </a:t>
            </a:r>
            <a:r>
              <a:rPr lang="en-US" sz="1600" i="1" dirty="0" err="1">
                <a:latin typeface="+mn-lt"/>
              </a:rPr>
              <a:t>artisanat</a:t>
            </a:r>
            <a:r>
              <a:rPr lang="en-US" sz="1600" i="1" dirty="0">
                <a:latin typeface="+mn-lt"/>
              </a:rPr>
              <a:t> </a:t>
            </a:r>
            <a:endParaRPr lang="en-US" sz="1600" dirty="0">
              <a:latin typeface="+mn-lt"/>
            </a:endParaRPr>
          </a:p>
          <a:p>
            <a:r>
              <a:rPr lang="en-US" sz="1600" dirty="0">
                <a:latin typeface="+mn-lt"/>
              </a:rPr>
              <a:t>	</a:t>
            </a:r>
            <a:r>
              <a:rPr lang="fr-FR" sz="1600" dirty="0">
                <a:latin typeface="+mn-lt"/>
              </a:rPr>
              <a:t>dans les traverses de chemin de fer – </a:t>
            </a:r>
            <a:r>
              <a:rPr lang="fr-FR" sz="1600" i="1" dirty="0">
                <a:latin typeface="+mn-lt"/>
              </a:rPr>
              <a:t>utilité bon marché</a:t>
            </a:r>
            <a:endParaRPr lang="en-US" sz="2000" i="1" dirty="0">
              <a:latin typeface="+mn-lt"/>
            </a:endParaRPr>
          </a:p>
        </p:txBody>
      </p:sp>
      <p:sp>
        <p:nvSpPr>
          <p:cNvPr id="8" name="Text Box 10">
            <a:extLst>
              <a:ext uri="{FF2B5EF4-FFF2-40B4-BE49-F238E27FC236}">
                <a16:creationId xmlns:a16="http://schemas.microsoft.com/office/drawing/2014/main" id="{B76F9B5D-D028-40D3-AA0C-7117E3662114}"/>
              </a:ext>
            </a:extLst>
          </p:cNvPr>
          <p:cNvSpPr txBox="1">
            <a:spLocks noChangeArrowheads="1"/>
          </p:cNvSpPr>
          <p:nvPr/>
        </p:nvSpPr>
        <p:spPr bwMode="auto">
          <a:xfrm>
            <a:off x="2308715" y="2272801"/>
            <a:ext cx="47834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2000" b="1" dirty="0">
                <a:latin typeface="+mn-lt"/>
              </a:rPr>
              <a:t>Or</a:t>
            </a:r>
            <a:r>
              <a:rPr lang="en-US" sz="2000" dirty="0">
                <a:latin typeface="+mn-lt"/>
              </a:rPr>
              <a:t>	</a:t>
            </a:r>
            <a:r>
              <a:rPr lang="fr-FR" sz="1600" dirty="0">
                <a:latin typeface="+mn-lt"/>
              </a:rPr>
              <a:t>dans la joaillerie – </a:t>
            </a:r>
            <a:r>
              <a:rPr lang="fr-FR" sz="1600" i="1" dirty="0">
                <a:latin typeface="+mn-lt"/>
              </a:rPr>
              <a:t>luxe, richesse</a:t>
            </a:r>
          </a:p>
          <a:p>
            <a:r>
              <a:rPr lang="fr-FR" sz="1600" dirty="0">
                <a:latin typeface="+mn-lt"/>
              </a:rPr>
              <a:t>	dans les </a:t>
            </a:r>
            <a:r>
              <a:rPr lang="fr-FR" sz="1600" dirty="0" err="1">
                <a:latin typeface="+mn-lt"/>
              </a:rPr>
              <a:t>micro-circuits</a:t>
            </a:r>
            <a:r>
              <a:rPr lang="fr-FR" sz="1600" dirty="0">
                <a:latin typeface="+mn-lt"/>
              </a:rPr>
              <a:t> – </a:t>
            </a:r>
            <a:r>
              <a:rPr lang="fr-FR" sz="1600" i="1" dirty="0">
                <a:latin typeface="+mn-lt"/>
              </a:rPr>
              <a:t>efficacité technique</a:t>
            </a:r>
            <a:endParaRPr lang="en-US" sz="2000" i="1" dirty="0">
              <a:latin typeface="+mn-lt"/>
            </a:endParaRPr>
          </a:p>
        </p:txBody>
      </p:sp>
      <p:sp>
        <p:nvSpPr>
          <p:cNvPr id="9" name="Text Box 11">
            <a:extLst>
              <a:ext uri="{FF2B5EF4-FFF2-40B4-BE49-F238E27FC236}">
                <a16:creationId xmlns:a16="http://schemas.microsoft.com/office/drawing/2014/main" id="{89C24174-6842-4978-B69E-5C9CCF2CFBDD}"/>
              </a:ext>
            </a:extLst>
          </p:cNvPr>
          <p:cNvSpPr txBox="1">
            <a:spLocks noChangeArrowheads="1"/>
          </p:cNvSpPr>
          <p:nvPr/>
        </p:nvSpPr>
        <p:spPr bwMode="auto">
          <a:xfrm>
            <a:off x="2290710" y="3014286"/>
            <a:ext cx="5904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2000" b="1" dirty="0" err="1">
                <a:latin typeface="+mn-lt"/>
              </a:rPr>
              <a:t>Verre</a:t>
            </a:r>
            <a:r>
              <a:rPr lang="en-US" sz="2000" dirty="0">
                <a:latin typeface="+mn-lt"/>
              </a:rPr>
              <a:t>	</a:t>
            </a:r>
            <a:r>
              <a:rPr lang="fr-FR" sz="1600" dirty="0">
                <a:latin typeface="+mn-lt"/>
              </a:rPr>
              <a:t>dans un objectif d'appareil photo - </a:t>
            </a:r>
            <a:r>
              <a:rPr lang="fr-FR" sz="1600" i="1" dirty="0">
                <a:latin typeface="+mn-lt"/>
              </a:rPr>
              <a:t>ingénierie de précision</a:t>
            </a:r>
          </a:p>
          <a:p>
            <a:pPr lvl="2"/>
            <a:r>
              <a:rPr lang="fr-FR" sz="1600" dirty="0">
                <a:latin typeface="+mn-lt"/>
              </a:rPr>
              <a:t>en bouteille de bière – </a:t>
            </a:r>
            <a:r>
              <a:rPr lang="fr-FR" sz="1600" i="1" dirty="0">
                <a:latin typeface="+mn-lt"/>
              </a:rPr>
              <a:t>emballage jetable</a:t>
            </a:r>
            <a:endParaRPr lang="en-US" sz="1600" i="1" dirty="0">
              <a:latin typeface="+mn-lt"/>
            </a:endParaRPr>
          </a:p>
        </p:txBody>
      </p:sp>
      <p:grpSp>
        <p:nvGrpSpPr>
          <p:cNvPr id="10" name="Group 14">
            <a:extLst>
              <a:ext uri="{FF2B5EF4-FFF2-40B4-BE49-F238E27FC236}">
                <a16:creationId xmlns:a16="http://schemas.microsoft.com/office/drawing/2014/main" id="{F21826CD-543B-4CF2-8827-B8CD188BA57A}"/>
              </a:ext>
            </a:extLst>
          </p:cNvPr>
          <p:cNvGrpSpPr>
            <a:grpSpLocks/>
          </p:cNvGrpSpPr>
          <p:nvPr/>
        </p:nvGrpSpPr>
        <p:grpSpPr bwMode="auto">
          <a:xfrm>
            <a:off x="2037618" y="3880375"/>
            <a:ext cx="7070480" cy="2045677"/>
            <a:chOff x="259" y="2624"/>
            <a:chExt cx="4454" cy="1396"/>
          </a:xfrm>
        </p:grpSpPr>
        <p:grpSp>
          <p:nvGrpSpPr>
            <p:cNvPr id="11" name="Group 6">
              <a:extLst>
                <a:ext uri="{FF2B5EF4-FFF2-40B4-BE49-F238E27FC236}">
                  <a16:creationId xmlns:a16="http://schemas.microsoft.com/office/drawing/2014/main" id="{254F5AE8-8A76-423F-9631-0E2C9DB72922}"/>
                </a:ext>
              </a:extLst>
            </p:cNvPr>
            <p:cNvGrpSpPr>
              <a:grpSpLocks/>
            </p:cNvGrpSpPr>
            <p:nvPr/>
          </p:nvGrpSpPr>
          <p:grpSpPr bwMode="auto">
            <a:xfrm>
              <a:off x="1167" y="2624"/>
              <a:ext cx="3546" cy="1396"/>
              <a:chOff x="771" y="2624"/>
              <a:chExt cx="3546" cy="1396"/>
            </a:xfrm>
          </p:grpSpPr>
          <p:pic>
            <p:nvPicPr>
              <p:cNvPr id="13" name="Picture 7">
                <a:extLst>
                  <a:ext uri="{FF2B5EF4-FFF2-40B4-BE49-F238E27FC236}">
                    <a16:creationId xmlns:a16="http://schemas.microsoft.com/office/drawing/2014/main" id="{9C72752E-FD6D-430E-8F69-F87D8C878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 y="2624"/>
                <a:ext cx="3126"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4" name="Text Box 8">
                <a:extLst>
                  <a:ext uri="{FF2B5EF4-FFF2-40B4-BE49-F238E27FC236}">
                    <a16:creationId xmlns:a16="http://schemas.microsoft.com/office/drawing/2014/main" id="{77E70944-3B33-4E87-B936-97D6FFD928B9}"/>
                  </a:ext>
                </a:extLst>
              </p:cNvPr>
              <p:cNvSpPr txBox="1">
                <a:spLocks noChangeArrowheads="1"/>
              </p:cNvSpPr>
              <p:nvPr/>
            </p:nvSpPr>
            <p:spPr bwMode="auto">
              <a:xfrm>
                <a:off x="771" y="2644"/>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p>
            </p:txBody>
          </p:sp>
        </p:grpSp>
        <p:sp>
          <p:nvSpPr>
            <p:cNvPr id="12" name="Rectangle 12">
              <a:extLst>
                <a:ext uri="{FF2B5EF4-FFF2-40B4-BE49-F238E27FC236}">
                  <a16:creationId xmlns:a16="http://schemas.microsoft.com/office/drawing/2014/main" id="{66F9147A-9B5F-4215-A481-808B5BB697A6}"/>
                </a:ext>
              </a:extLst>
            </p:cNvPr>
            <p:cNvSpPr>
              <a:spLocks noChangeArrowheads="1"/>
            </p:cNvSpPr>
            <p:nvPr/>
          </p:nvSpPr>
          <p:spPr bwMode="auto">
            <a:xfrm>
              <a:off x="259" y="2675"/>
              <a:ext cx="122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r>
                <a:rPr lang="fr-FR" dirty="0"/>
                <a:t>Fabriqué en noyer poli ?</a:t>
              </a:r>
              <a:endParaRPr lang="en-GB" dirty="0"/>
            </a:p>
          </p:txBody>
        </p:sp>
      </p:grpSp>
      <p:sp>
        <p:nvSpPr>
          <p:cNvPr id="15" name="Rectangle 13">
            <a:extLst>
              <a:ext uri="{FF2B5EF4-FFF2-40B4-BE49-F238E27FC236}">
                <a16:creationId xmlns:a16="http://schemas.microsoft.com/office/drawing/2014/main" id="{83F21308-96E3-4914-B75B-E0F65439B58A}"/>
              </a:ext>
            </a:extLst>
          </p:cNvPr>
          <p:cNvSpPr>
            <a:spLocks noChangeArrowheads="1"/>
          </p:cNvSpPr>
          <p:nvPr/>
        </p:nvSpPr>
        <p:spPr bwMode="auto">
          <a:xfrm>
            <a:off x="1828801" y="4703922"/>
            <a:ext cx="21182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a:spcBef>
                <a:spcPts val="0"/>
              </a:spcBef>
              <a:spcAft>
                <a:spcPts val="0"/>
              </a:spcAft>
            </a:pPr>
            <a:r>
              <a:rPr lang="fr-FR" dirty="0"/>
              <a:t>Ou en mousse de polystyrène – pots de yaourt recyclés ?</a:t>
            </a:r>
            <a:endParaRPr lang="en-GB" dirty="0"/>
          </a:p>
        </p:txBody>
      </p:sp>
    </p:spTree>
    <p:extLst>
      <p:ext uri="{BB962C8B-B14F-4D97-AF65-F5344CB8AC3E}">
        <p14:creationId xmlns:p14="http://schemas.microsoft.com/office/powerpoint/2010/main" val="18567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err="1"/>
              <a:t>Ressenti</a:t>
            </a:r>
            <a:r>
              <a:rPr lang="en-GB" dirty="0"/>
              <a:t> des </a:t>
            </a:r>
            <a:r>
              <a:rPr lang="en-GB" dirty="0" err="1"/>
              <a:t>matériaux</a:t>
            </a:r>
            <a:endParaRPr lang="en-US" dirty="0"/>
          </a:p>
        </p:txBody>
      </p:sp>
      <p:grpSp>
        <p:nvGrpSpPr>
          <p:cNvPr id="6" name="Group 5">
            <a:extLst>
              <a:ext uri="{FF2B5EF4-FFF2-40B4-BE49-F238E27FC236}">
                <a16:creationId xmlns:a16="http://schemas.microsoft.com/office/drawing/2014/main" id="{5FDCFC88-5C62-421A-8912-4B2D9A375EE7}"/>
              </a:ext>
            </a:extLst>
          </p:cNvPr>
          <p:cNvGrpSpPr>
            <a:grpSpLocks/>
          </p:cNvGrpSpPr>
          <p:nvPr/>
        </p:nvGrpSpPr>
        <p:grpSpPr bwMode="auto">
          <a:xfrm>
            <a:off x="2494194" y="949096"/>
            <a:ext cx="7131336" cy="890954"/>
            <a:chOff x="605" y="631"/>
            <a:chExt cx="4492" cy="608"/>
          </a:xfrm>
        </p:grpSpPr>
        <p:sp>
          <p:nvSpPr>
            <p:cNvPr id="7" name="Text Box 6">
              <a:extLst>
                <a:ext uri="{FF2B5EF4-FFF2-40B4-BE49-F238E27FC236}">
                  <a16:creationId xmlns:a16="http://schemas.microsoft.com/office/drawing/2014/main" id="{E7CB11E6-94F9-4652-A830-B54D75E1E08D}"/>
                </a:ext>
              </a:extLst>
            </p:cNvPr>
            <p:cNvSpPr txBox="1">
              <a:spLocks noChangeArrowheads="1"/>
            </p:cNvSpPr>
            <p:nvPr/>
          </p:nvSpPr>
          <p:spPr bwMode="auto">
            <a:xfrm>
              <a:off x="1343" y="672"/>
              <a:ext cx="375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err="1">
                  <a:solidFill>
                    <a:srgbClr val="FFB71B"/>
                  </a:solidFill>
                  <a:latin typeface="+mn-lt"/>
                </a:rPr>
                <a:t>Esthétiques</a:t>
              </a:r>
              <a:r>
                <a:rPr lang="en-US" sz="1600" b="1" dirty="0">
                  <a:solidFill>
                    <a:srgbClr val="FFB71B"/>
                  </a:solidFill>
                  <a:latin typeface="+mn-lt"/>
                </a:rPr>
                <a:t> :</a:t>
              </a:r>
              <a:r>
                <a:rPr lang="en-US" sz="1600" dirty="0">
                  <a:latin typeface="+mn-lt"/>
                </a:rPr>
                <a:t> </a:t>
              </a:r>
              <a:r>
                <a:rPr lang="fr-FR" sz="1600" dirty="0">
                  <a:latin typeface="+mn-lt"/>
                </a:rPr>
                <a:t>tactile, chaud, texturé, il vieillit bien</a:t>
              </a:r>
            </a:p>
            <a:p>
              <a:pPr algn="l">
                <a:spcBef>
                  <a:spcPts val="0"/>
                </a:spcBef>
                <a:spcAft>
                  <a:spcPts val="0"/>
                </a:spcAft>
              </a:pPr>
              <a:r>
                <a:rPr lang="fr-FR" sz="1600" b="1" dirty="0">
                  <a:solidFill>
                    <a:srgbClr val="FFB71B"/>
                  </a:solidFill>
                  <a:latin typeface="+mn-lt"/>
                </a:rPr>
                <a:t>Associations </a:t>
              </a:r>
              <a:r>
                <a:rPr lang="fr-FR" sz="1600" dirty="0">
                  <a:latin typeface="+mn-lt"/>
                </a:rPr>
                <a:t>de beaux meubles, instruments de musique</a:t>
              </a:r>
            </a:p>
            <a:p>
              <a:pPr algn="l">
                <a:spcBef>
                  <a:spcPts val="0"/>
                </a:spcBef>
                <a:spcAft>
                  <a:spcPts val="0"/>
                </a:spcAft>
              </a:pPr>
              <a:r>
                <a:rPr lang="fr-FR" sz="1600" b="1" dirty="0">
                  <a:solidFill>
                    <a:srgbClr val="FFB71B"/>
                  </a:solidFill>
                  <a:latin typeface="+mn-lt"/>
                </a:rPr>
                <a:t>Perceptions</a:t>
              </a:r>
              <a:r>
                <a:rPr lang="fr-FR" sz="1600" dirty="0">
                  <a:latin typeface="+mn-lt"/>
                </a:rPr>
                <a:t> de l'artisanat, de la tradition, du patrimoine, de la qualité</a:t>
              </a:r>
              <a:endParaRPr lang="en-US" sz="2000" dirty="0">
                <a:latin typeface="+mn-lt"/>
              </a:endParaRPr>
            </a:p>
          </p:txBody>
        </p:sp>
        <p:sp>
          <p:nvSpPr>
            <p:cNvPr id="8" name="Text Box 7">
              <a:extLst>
                <a:ext uri="{FF2B5EF4-FFF2-40B4-BE49-F238E27FC236}">
                  <a16:creationId xmlns:a16="http://schemas.microsoft.com/office/drawing/2014/main" id="{151E6D80-6472-4F27-9AB1-6B1AF5504486}"/>
                </a:ext>
              </a:extLst>
            </p:cNvPr>
            <p:cNvSpPr txBox="1">
              <a:spLocks noChangeArrowheads="1"/>
            </p:cNvSpPr>
            <p:nvPr/>
          </p:nvSpPr>
          <p:spPr bwMode="auto">
            <a:xfrm>
              <a:off x="605" y="631"/>
              <a:ext cx="476"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err="1">
                  <a:latin typeface="+mn-lt"/>
                </a:rPr>
                <a:t>Bois</a:t>
              </a:r>
              <a:r>
                <a:rPr lang="en-US" sz="2000" b="1" dirty="0">
                  <a:latin typeface="+mn-lt"/>
                </a:rPr>
                <a:t>, </a:t>
              </a:r>
              <a:br>
                <a:rPr lang="en-US" sz="2000" b="1" dirty="0">
                  <a:latin typeface="+mn-lt"/>
                </a:rPr>
              </a:br>
              <a:r>
                <a:rPr lang="en-US" sz="2000" b="1" dirty="0" err="1">
                  <a:latin typeface="+mn-lt"/>
                </a:rPr>
                <a:t>cuir</a:t>
              </a:r>
              <a:endParaRPr lang="en-US" sz="2000" dirty="0">
                <a:latin typeface="+mn-lt"/>
              </a:endParaRPr>
            </a:p>
          </p:txBody>
        </p:sp>
      </p:grpSp>
      <p:grpSp>
        <p:nvGrpSpPr>
          <p:cNvPr id="9" name="Group 8">
            <a:extLst>
              <a:ext uri="{FF2B5EF4-FFF2-40B4-BE49-F238E27FC236}">
                <a16:creationId xmlns:a16="http://schemas.microsoft.com/office/drawing/2014/main" id="{6B7429B4-C6B9-4628-9057-2F7C79403436}"/>
              </a:ext>
            </a:extLst>
          </p:cNvPr>
          <p:cNvGrpSpPr>
            <a:grpSpLocks/>
          </p:cNvGrpSpPr>
          <p:nvPr/>
        </p:nvGrpSpPr>
        <p:grpSpPr bwMode="auto">
          <a:xfrm>
            <a:off x="2525087" y="2154896"/>
            <a:ext cx="6566404" cy="830873"/>
            <a:chOff x="624" y="1452"/>
            <a:chExt cx="4136" cy="567"/>
          </a:xfrm>
        </p:grpSpPr>
        <p:sp>
          <p:nvSpPr>
            <p:cNvPr id="10" name="Text Box 9">
              <a:extLst>
                <a:ext uri="{FF2B5EF4-FFF2-40B4-BE49-F238E27FC236}">
                  <a16:creationId xmlns:a16="http://schemas.microsoft.com/office/drawing/2014/main" id="{5591BFB9-273E-436F-A477-3F65443ACBF9}"/>
                </a:ext>
              </a:extLst>
            </p:cNvPr>
            <p:cNvSpPr txBox="1">
              <a:spLocks noChangeArrowheads="1"/>
            </p:cNvSpPr>
            <p:nvPr/>
          </p:nvSpPr>
          <p:spPr bwMode="auto">
            <a:xfrm>
              <a:off x="624" y="1478"/>
              <a:ext cx="63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err="1">
                  <a:latin typeface="+mn-lt"/>
                </a:rPr>
                <a:t>Métaux</a:t>
              </a:r>
              <a:endParaRPr lang="en-US" sz="2000" dirty="0">
                <a:latin typeface="+mn-lt"/>
              </a:endParaRPr>
            </a:p>
          </p:txBody>
        </p:sp>
        <p:sp>
          <p:nvSpPr>
            <p:cNvPr id="11" name="Text Box 10">
              <a:extLst>
                <a:ext uri="{FF2B5EF4-FFF2-40B4-BE49-F238E27FC236}">
                  <a16:creationId xmlns:a16="http://schemas.microsoft.com/office/drawing/2014/main" id="{D1E2BA2F-D964-4080-81C4-93B07F837251}"/>
                </a:ext>
              </a:extLst>
            </p:cNvPr>
            <p:cNvSpPr txBox="1">
              <a:spLocks noChangeArrowheads="1"/>
            </p:cNvSpPr>
            <p:nvPr/>
          </p:nvSpPr>
          <p:spPr bwMode="auto">
            <a:xfrm>
              <a:off x="1367" y="1452"/>
              <a:ext cx="339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err="1">
                  <a:solidFill>
                    <a:srgbClr val="FFB71B"/>
                  </a:solidFill>
                  <a:latin typeface="+mn-lt"/>
                </a:rPr>
                <a:t>Esthétiques</a:t>
              </a:r>
              <a:r>
                <a:rPr lang="en-US" sz="1600" b="1" dirty="0">
                  <a:solidFill>
                    <a:srgbClr val="FFB71B"/>
                  </a:solidFill>
                  <a:latin typeface="+mn-lt"/>
                </a:rPr>
                <a:t> :</a:t>
              </a:r>
              <a:r>
                <a:rPr lang="en-US" sz="1600" dirty="0">
                  <a:latin typeface="+mn-lt"/>
                </a:rPr>
                <a:t> </a:t>
              </a:r>
              <a:r>
                <a:rPr lang="fr-FR" sz="1600" dirty="0">
                  <a:latin typeface="+mn-lt"/>
                </a:rPr>
                <a:t>froid, propre, dur, raide, fort, vieillit souvent bien</a:t>
              </a:r>
            </a:p>
            <a:p>
              <a:pPr algn="l">
                <a:spcBef>
                  <a:spcPts val="0"/>
                </a:spcBef>
                <a:spcAft>
                  <a:spcPts val="0"/>
                </a:spcAft>
              </a:pPr>
              <a:r>
                <a:rPr lang="fr-FR" sz="1600" b="1" dirty="0">
                  <a:solidFill>
                    <a:srgbClr val="FFB71B"/>
                  </a:solidFill>
                  <a:latin typeface="+mn-lt"/>
                </a:rPr>
                <a:t>Associations</a:t>
              </a:r>
              <a:r>
                <a:rPr lang="fr-FR" sz="1600" dirty="0">
                  <a:latin typeface="+mn-lt"/>
                </a:rPr>
                <a:t> de machines, d'instruments de précision, d'armes</a:t>
              </a:r>
            </a:p>
            <a:p>
              <a:pPr algn="l">
                <a:spcBef>
                  <a:spcPts val="0"/>
                </a:spcBef>
                <a:spcAft>
                  <a:spcPts val="0"/>
                </a:spcAft>
              </a:pPr>
              <a:r>
                <a:rPr lang="fr-FR" sz="1600" b="1" dirty="0">
                  <a:solidFill>
                    <a:srgbClr val="FFB71B"/>
                  </a:solidFill>
                  <a:latin typeface="+mn-lt"/>
                </a:rPr>
                <a:t>Perceptions</a:t>
              </a:r>
              <a:r>
                <a:rPr lang="fr-FR" sz="1600" dirty="0">
                  <a:latin typeface="+mn-lt"/>
                </a:rPr>
                <a:t> de force, de précision, de durabilité, de qualité</a:t>
              </a:r>
              <a:endParaRPr lang="en-US" sz="1600" dirty="0">
                <a:latin typeface="+mn-lt"/>
              </a:endParaRPr>
            </a:p>
          </p:txBody>
        </p:sp>
      </p:grpSp>
      <p:grpSp>
        <p:nvGrpSpPr>
          <p:cNvPr id="12" name="Group 11">
            <a:extLst>
              <a:ext uri="{FF2B5EF4-FFF2-40B4-BE49-F238E27FC236}">
                <a16:creationId xmlns:a16="http://schemas.microsoft.com/office/drawing/2014/main" id="{79CC17F8-F037-4210-9E21-87F7D88EDEF8}"/>
              </a:ext>
            </a:extLst>
          </p:cNvPr>
          <p:cNvGrpSpPr>
            <a:grpSpLocks/>
          </p:cNvGrpSpPr>
          <p:nvPr/>
        </p:nvGrpSpPr>
        <p:grpSpPr bwMode="auto">
          <a:xfrm>
            <a:off x="2310165" y="3422451"/>
            <a:ext cx="7763023" cy="830873"/>
            <a:chOff x="534" y="2304"/>
            <a:chExt cx="4890" cy="567"/>
          </a:xfrm>
        </p:grpSpPr>
        <p:sp>
          <p:nvSpPr>
            <p:cNvPr id="13" name="Text Box 12">
              <a:extLst>
                <a:ext uri="{FF2B5EF4-FFF2-40B4-BE49-F238E27FC236}">
                  <a16:creationId xmlns:a16="http://schemas.microsoft.com/office/drawing/2014/main" id="{467F064E-44EC-43B2-962A-30B63F0114C9}"/>
                </a:ext>
              </a:extLst>
            </p:cNvPr>
            <p:cNvSpPr txBox="1">
              <a:spLocks noChangeArrowheads="1"/>
            </p:cNvSpPr>
            <p:nvPr/>
          </p:nvSpPr>
          <p:spPr bwMode="auto">
            <a:xfrm>
              <a:off x="534" y="2309"/>
              <a:ext cx="99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err="1">
                  <a:latin typeface="+mn-lt"/>
                </a:rPr>
                <a:t>Céramiques</a:t>
              </a:r>
              <a:r>
                <a:rPr lang="en-US" sz="2000" b="1" dirty="0">
                  <a:latin typeface="+mn-lt"/>
                </a:rPr>
                <a:t> et </a:t>
              </a:r>
              <a:r>
                <a:rPr lang="en-US" sz="2000" b="1" dirty="0" err="1">
                  <a:latin typeface="+mn-lt"/>
                </a:rPr>
                <a:t>verres</a:t>
              </a:r>
              <a:endParaRPr lang="en-US" sz="2000" dirty="0">
                <a:latin typeface="+mn-lt"/>
              </a:endParaRPr>
            </a:p>
          </p:txBody>
        </p:sp>
        <p:sp>
          <p:nvSpPr>
            <p:cNvPr id="14" name="Text Box 13">
              <a:extLst>
                <a:ext uri="{FF2B5EF4-FFF2-40B4-BE49-F238E27FC236}">
                  <a16:creationId xmlns:a16="http://schemas.microsoft.com/office/drawing/2014/main" id="{39506C69-9183-4BBF-AD74-529FAA3F61E8}"/>
                </a:ext>
              </a:extLst>
            </p:cNvPr>
            <p:cNvSpPr txBox="1">
              <a:spLocks noChangeArrowheads="1"/>
            </p:cNvSpPr>
            <p:nvPr/>
          </p:nvSpPr>
          <p:spPr bwMode="auto">
            <a:xfrm>
              <a:off x="1403" y="2304"/>
              <a:ext cx="4021"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err="1">
                  <a:solidFill>
                    <a:srgbClr val="FFB71B"/>
                  </a:solidFill>
                  <a:latin typeface="+mn-lt"/>
                </a:rPr>
                <a:t>Esthétiques</a:t>
              </a:r>
              <a:r>
                <a:rPr lang="en-US" sz="1600" b="1" dirty="0">
                  <a:solidFill>
                    <a:srgbClr val="FFB71B"/>
                  </a:solidFill>
                  <a:latin typeface="+mn-lt"/>
                </a:rPr>
                <a:t> :</a:t>
              </a:r>
              <a:r>
                <a:rPr lang="en-US" sz="1600" dirty="0">
                  <a:latin typeface="+mn-lt"/>
                </a:rPr>
                <a:t> </a:t>
              </a:r>
              <a:r>
                <a:rPr lang="fr-FR" sz="1600" dirty="0">
                  <a:latin typeface="+mn-lt"/>
                </a:rPr>
                <a:t>dur, résistant à l'abrasion, permanence de la couleur, fragilité</a:t>
              </a:r>
            </a:p>
            <a:p>
              <a:pPr algn="l">
                <a:spcBef>
                  <a:spcPts val="0"/>
                </a:spcBef>
                <a:spcAft>
                  <a:spcPts val="0"/>
                </a:spcAft>
              </a:pPr>
              <a:r>
                <a:rPr lang="fr-FR" sz="1600" b="1" dirty="0">
                  <a:solidFill>
                    <a:srgbClr val="FFB71B"/>
                  </a:solidFill>
                  <a:latin typeface="+mn-lt"/>
                </a:rPr>
                <a:t>Associations</a:t>
              </a:r>
              <a:r>
                <a:rPr lang="fr-FR" sz="1600" dirty="0">
                  <a:latin typeface="+mn-lt"/>
                </a:rPr>
                <a:t> de culture, de luxe, de raffinement</a:t>
              </a:r>
            </a:p>
            <a:p>
              <a:pPr algn="l">
                <a:spcBef>
                  <a:spcPts val="0"/>
                </a:spcBef>
                <a:spcAft>
                  <a:spcPts val="0"/>
                </a:spcAft>
              </a:pPr>
              <a:r>
                <a:rPr lang="fr-FR" sz="1600" b="1" dirty="0">
                  <a:solidFill>
                    <a:srgbClr val="FFB71B"/>
                  </a:solidFill>
                  <a:latin typeface="+mn-lt"/>
                </a:rPr>
                <a:t>Perceptions</a:t>
              </a:r>
              <a:r>
                <a:rPr lang="fr-FR" sz="1600" dirty="0">
                  <a:latin typeface="+mn-lt"/>
                </a:rPr>
                <a:t> de raffinement, de qualité</a:t>
              </a:r>
              <a:endParaRPr lang="en-US" sz="1600" dirty="0">
                <a:latin typeface="+mn-lt"/>
              </a:endParaRPr>
            </a:p>
          </p:txBody>
        </p:sp>
      </p:grpSp>
      <p:grpSp>
        <p:nvGrpSpPr>
          <p:cNvPr id="15" name="Group 14">
            <a:extLst>
              <a:ext uri="{FF2B5EF4-FFF2-40B4-BE49-F238E27FC236}">
                <a16:creationId xmlns:a16="http://schemas.microsoft.com/office/drawing/2014/main" id="{AF66385B-EDF5-46AB-B5ED-779851F5AD84}"/>
              </a:ext>
            </a:extLst>
          </p:cNvPr>
          <p:cNvGrpSpPr>
            <a:grpSpLocks/>
          </p:cNvGrpSpPr>
          <p:nvPr/>
        </p:nvGrpSpPr>
        <p:grpSpPr bwMode="auto">
          <a:xfrm>
            <a:off x="2336552" y="4725811"/>
            <a:ext cx="7896665" cy="1077058"/>
            <a:chOff x="505" y="3062"/>
            <a:chExt cx="4975" cy="735"/>
          </a:xfrm>
        </p:grpSpPr>
        <p:sp>
          <p:nvSpPr>
            <p:cNvPr id="16" name="Text Box 15">
              <a:extLst>
                <a:ext uri="{FF2B5EF4-FFF2-40B4-BE49-F238E27FC236}">
                  <a16:creationId xmlns:a16="http://schemas.microsoft.com/office/drawing/2014/main" id="{4D92AE44-67C9-4914-865E-C886D3AE9CD4}"/>
                </a:ext>
              </a:extLst>
            </p:cNvPr>
            <p:cNvSpPr txBox="1">
              <a:spLocks noChangeArrowheads="1"/>
            </p:cNvSpPr>
            <p:nvPr/>
          </p:nvSpPr>
          <p:spPr bwMode="auto">
            <a:xfrm>
              <a:off x="505" y="3066"/>
              <a:ext cx="81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err="1">
                  <a:latin typeface="+mn-lt"/>
                </a:rPr>
                <a:t>Polymères</a:t>
              </a:r>
              <a:endParaRPr lang="en-US" sz="2000" dirty="0">
                <a:latin typeface="+mn-lt"/>
              </a:endParaRPr>
            </a:p>
          </p:txBody>
        </p:sp>
        <p:sp>
          <p:nvSpPr>
            <p:cNvPr id="17" name="Text Box 16">
              <a:extLst>
                <a:ext uri="{FF2B5EF4-FFF2-40B4-BE49-F238E27FC236}">
                  <a16:creationId xmlns:a16="http://schemas.microsoft.com/office/drawing/2014/main" id="{7E4A2BF1-3A90-442D-9D3E-F2C16EFB8E19}"/>
                </a:ext>
              </a:extLst>
            </p:cNvPr>
            <p:cNvSpPr txBox="1">
              <a:spLocks noChangeArrowheads="1"/>
            </p:cNvSpPr>
            <p:nvPr/>
          </p:nvSpPr>
          <p:spPr bwMode="auto">
            <a:xfrm>
              <a:off x="1373" y="3062"/>
              <a:ext cx="4107"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600" b="1" dirty="0">
                  <a:solidFill>
                    <a:srgbClr val="FFB71B"/>
                  </a:solidFill>
                  <a:latin typeface="+mn-lt"/>
                </a:rPr>
                <a:t>"Imitation plastique bon </a:t>
              </a:r>
              <a:r>
                <a:rPr lang="en-US" sz="1600" b="1" dirty="0" err="1">
                  <a:solidFill>
                    <a:srgbClr val="FFB71B"/>
                  </a:solidFill>
                  <a:latin typeface="+mn-lt"/>
                </a:rPr>
                <a:t>marché</a:t>
              </a:r>
              <a:r>
                <a:rPr lang="en-US" sz="1600" b="1" dirty="0">
                  <a:solidFill>
                    <a:srgbClr val="FFB71B"/>
                  </a:solidFill>
                  <a:latin typeface="+mn-lt"/>
                </a:rPr>
                <a:t>“</a:t>
              </a:r>
            </a:p>
            <a:p>
              <a:r>
                <a:rPr lang="en-US" sz="1600" b="1" dirty="0" err="1">
                  <a:solidFill>
                    <a:srgbClr val="FFB71B"/>
                  </a:solidFill>
                  <a:latin typeface="+mn-lt"/>
                </a:rPr>
                <a:t>Esthétiques</a:t>
              </a:r>
              <a:r>
                <a:rPr lang="en-US" sz="1600" b="1" dirty="0">
                  <a:solidFill>
                    <a:srgbClr val="FFB71B"/>
                  </a:solidFill>
                  <a:latin typeface="+mn-lt"/>
                </a:rPr>
                <a:t> :</a:t>
              </a:r>
              <a:r>
                <a:rPr lang="en-US" sz="1600" dirty="0">
                  <a:latin typeface="+mn-lt"/>
                </a:rPr>
                <a:t> </a:t>
              </a:r>
              <a:r>
                <a:rPr lang="fr-FR" sz="1600" dirty="0">
                  <a:latin typeface="+mn-lt"/>
                </a:rPr>
                <a:t>coloré, chaud, doux, lisse, souple, ne vieillit pas gracieusement</a:t>
              </a:r>
            </a:p>
            <a:p>
              <a:r>
                <a:rPr lang="fr-FR" sz="1600" b="1" dirty="0">
                  <a:solidFill>
                    <a:srgbClr val="FFB71B"/>
                  </a:solidFill>
                  <a:latin typeface="+mn-lt"/>
                </a:rPr>
                <a:t>Associations</a:t>
              </a:r>
              <a:r>
                <a:rPr lang="fr-FR" sz="1600" dirty="0">
                  <a:latin typeface="+mn-lt"/>
                </a:rPr>
                <a:t> de production de masse, substituts aux métaux, verre, bois</a:t>
              </a:r>
            </a:p>
            <a:p>
              <a:r>
                <a:rPr lang="fr-FR" sz="1600" b="1" dirty="0">
                  <a:solidFill>
                    <a:srgbClr val="FFB71B"/>
                  </a:solidFill>
                  <a:latin typeface="+mn-lt"/>
                </a:rPr>
                <a:t>Perceptions : </a:t>
              </a:r>
              <a:r>
                <a:rPr lang="fr-FR" sz="1600" dirty="0">
                  <a:latin typeface="+mn-lt"/>
                </a:rPr>
                <a:t>trompeuses, bon marché, imitations….mais adaptables.</a:t>
              </a:r>
              <a:endParaRPr lang="en-US" sz="1600" dirty="0">
                <a:latin typeface="+mn-lt"/>
              </a:endParaRPr>
            </a:p>
          </p:txBody>
        </p:sp>
      </p:grpSp>
    </p:spTree>
    <p:extLst>
      <p:ext uri="{BB962C8B-B14F-4D97-AF65-F5344CB8AC3E}">
        <p14:creationId xmlns:p14="http://schemas.microsoft.com/office/powerpoint/2010/main" val="23998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Cinq </a:t>
            </a:r>
            <a:r>
              <a:rPr lang="en-GB" dirty="0" err="1"/>
              <a:t>produits</a:t>
            </a:r>
            <a:r>
              <a:rPr lang="en-GB" dirty="0"/>
              <a:t> : les </a:t>
            </a:r>
            <a:r>
              <a:rPr lang="en-GB" dirty="0" err="1"/>
              <a:t>reconcevoir</a:t>
            </a:r>
            <a:r>
              <a:rPr lang="en-GB" dirty="0"/>
              <a:t> pour un nouveau </a:t>
            </a:r>
            <a:r>
              <a:rPr lang="en-GB" dirty="0" err="1"/>
              <a:t>marché</a:t>
            </a:r>
            <a:endParaRPr lang="en-US" dirty="0"/>
          </a:p>
        </p:txBody>
      </p:sp>
      <p:pic>
        <p:nvPicPr>
          <p:cNvPr id="4" name="Picture 3">
            <a:extLst>
              <a:ext uri="{FF2B5EF4-FFF2-40B4-BE49-F238E27FC236}">
                <a16:creationId xmlns:a16="http://schemas.microsoft.com/office/drawing/2014/main" id="{7F8B677C-FBE9-4CC9-AAEC-572734414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1049789"/>
            <a:ext cx="3041650" cy="2165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908BB36-D174-442E-8693-73CBAF0C6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248" y="3390254"/>
            <a:ext cx="2522538" cy="26924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EEF2D02-1BFE-453B-913A-A9F2E1BCB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209" y="982208"/>
            <a:ext cx="2362200" cy="2143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EE11968-206F-4471-91C5-0130ADC09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260" y="982208"/>
            <a:ext cx="2109788" cy="24511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a:extLst>
              <a:ext uri="{FF2B5EF4-FFF2-40B4-BE49-F238E27FC236}">
                <a16:creationId xmlns:a16="http://schemas.microsoft.com/office/drawing/2014/main" id="{3ADB3403-19B9-48EC-881B-3453135FDF39}"/>
              </a:ext>
            </a:extLst>
          </p:cNvPr>
          <p:cNvSpPr txBox="1">
            <a:spLocks noChangeArrowheads="1"/>
          </p:cNvSpPr>
          <p:nvPr/>
        </p:nvSpPr>
        <p:spPr bwMode="auto">
          <a:xfrm>
            <a:off x="1114057" y="3045862"/>
            <a:ext cx="1425583"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err="1">
                <a:latin typeface="+mn-lt"/>
              </a:rPr>
              <a:t>Sèche-cheveux</a:t>
            </a:r>
            <a:endParaRPr lang="en-US" sz="2000" dirty="0">
              <a:latin typeface="+mn-lt"/>
            </a:endParaRPr>
          </a:p>
        </p:txBody>
      </p:sp>
      <p:sp>
        <p:nvSpPr>
          <p:cNvPr id="9" name="Text Box 8">
            <a:extLst>
              <a:ext uri="{FF2B5EF4-FFF2-40B4-BE49-F238E27FC236}">
                <a16:creationId xmlns:a16="http://schemas.microsoft.com/office/drawing/2014/main" id="{1533FF26-BCB0-494B-AAFA-710F2F7B9FE8}"/>
              </a:ext>
            </a:extLst>
          </p:cNvPr>
          <p:cNvSpPr txBox="1">
            <a:spLocks noChangeArrowheads="1"/>
          </p:cNvSpPr>
          <p:nvPr/>
        </p:nvSpPr>
        <p:spPr bwMode="auto">
          <a:xfrm>
            <a:off x="5561960" y="3032255"/>
            <a:ext cx="1353960"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Fer à </a:t>
            </a:r>
            <a:r>
              <a:rPr lang="en-US" sz="1600" dirty="0" err="1">
                <a:latin typeface="+mn-lt"/>
              </a:rPr>
              <a:t>repasser</a:t>
            </a:r>
            <a:endParaRPr lang="en-US" sz="2000" dirty="0">
              <a:latin typeface="+mn-lt"/>
            </a:endParaRPr>
          </a:p>
        </p:txBody>
      </p:sp>
      <p:sp>
        <p:nvSpPr>
          <p:cNvPr id="10" name="Text Box 9">
            <a:extLst>
              <a:ext uri="{FF2B5EF4-FFF2-40B4-BE49-F238E27FC236}">
                <a16:creationId xmlns:a16="http://schemas.microsoft.com/office/drawing/2014/main" id="{5E6C9227-DCE0-467B-87E3-E9B8B28130A9}"/>
              </a:ext>
            </a:extLst>
          </p:cNvPr>
          <p:cNvSpPr txBox="1">
            <a:spLocks noChangeArrowheads="1"/>
          </p:cNvSpPr>
          <p:nvPr/>
        </p:nvSpPr>
        <p:spPr bwMode="auto">
          <a:xfrm>
            <a:off x="8398348" y="3017969"/>
            <a:ext cx="702436"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err="1">
                <a:latin typeface="+mn-lt"/>
              </a:rPr>
              <a:t>Rasoir</a:t>
            </a:r>
            <a:endParaRPr lang="en-US" sz="2000" dirty="0">
              <a:latin typeface="+mn-lt"/>
            </a:endParaRPr>
          </a:p>
        </p:txBody>
      </p:sp>
      <p:grpSp>
        <p:nvGrpSpPr>
          <p:cNvPr id="11" name="Group 10">
            <a:extLst>
              <a:ext uri="{FF2B5EF4-FFF2-40B4-BE49-F238E27FC236}">
                <a16:creationId xmlns:a16="http://schemas.microsoft.com/office/drawing/2014/main" id="{12799D4C-062D-42BD-9CF6-965DCB8417DC}"/>
              </a:ext>
            </a:extLst>
          </p:cNvPr>
          <p:cNvGrpSpPr>
            <a:grpSpLocks/>
          </p:cNvGrpSpPr>
          <p:nvPr/>
        </p:nvGrpSpPr>
        <p:grpSpPr bwMode="auto">
          <a:xfrm>
            <a:off x="2134866" y="3322673"/>
            <a:ext cx="3373438" cy="2686050"/>
            <a:chOff x="312" y="2290"/>
            <a:chExt cx="2125" cy="1692"/>
          </a:xfrm>
        </p:grpSpPr>
        <p:pic>
          <p:nvPicPr>
            <p:cNvPr id="12" name="Picture 11">
              <a:extLst>
                <a:ext uri="{FF2B5EF4-FFF2-40B4-BE49-F238E27FC236}">
                  <a16:creationId xmlns:a16="http://schemas.microsoft.com/office/drawing/2014/main" id="{278A5E91-99A0-4723-BDEC-B4F955555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 y="2290"/>
              <a:ext cx="2010" cy="16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3983F8E0-7228-4F8D-AAA9-593E286EFF83}"/>
                </a:ext>
              </a:extLst>
            </p:cNvPr>
            <p:cNvSpPr>
              <a:spLocks noChangeArrowheads="1"/>
            </p:cNvSpPr>
            <p:nvPr/>
          </p:nvSpPr>
          <p:spPr bwMode="auto">
            <a:xfrm>
              <a:off x="312" y="2304"/>
              <a:ext cx="160" cy="152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grpSp>
      <p:sp>
        <p:nvSpPr>
          <p:cNvPr id="14" name="Text Box 13">
            <a:extLst>
              <a:ext uri="{FF2B5EF4-FFF2-40B4-BE49-F238E27FC236}">
                <a16:creationId xmlns:a16="http://schemas.microsoft.com/office/drawing/2014/main" id="{FDA1D7F6-4F0F-43EA-8F1E-55B506B850EB}"/>
              </a:ext>
            </a:extLst>
          </p:cNvPr>
          <p:cNvSpPr txBox="1">
            <a:spLocks noChangeArrowheads="1"/>
          </p:cNvSpPr>
          <p:nvPr/>
        </p:nvSpPr>
        <p:spPr bwMode="auto">
          <a:xfrm>
            <a:off x="2296545" y="5632655"/>
            <a:ext cx="1050288"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Grille-pain</a:t>
            </a:r>
            <a:endParaRPr lang="en-US" sz="2000" dirty="0">
              <a:latin typeface="+mn-lt"/>
            </a:endParaRPr>
          </a:p>
        </p:txBody>
      </p:sp>
      <p:sp>
        <p:nvSpPr>
          <p:cNvPr id="15" name="Text Box 14">
            <a:extLst>
              <a:ext uri="{FF2B5EF4-FFF2-40B4-BE49-F238E27FC236}">
                <a16:creationId xmlns:a16="http://schemas.microsoft.com/office/drawing/2014/main" id="{CBF6C4F2-B63D-41AA-BBF9-7A9C6FDF0A5B}"/>
              </a:ext>
            </a:extLst>
          </p:cNvPr>
          <p:cNvSpPr txBox="1">
            <a:spLocks noChangeArrowheads="1"/>
          </p:cNvSpPr>
          <p:nvPr/>
        </p:nvSpPr>
        <p:spPr bwMode="auto">
          <a:xfrm>
            <a:off x="6372698" y="5642105"/>
            <a:ext cx="770788"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err="1">
                <a:latin typeface="+mn-lt"/>
              </a:rPr>
              <a:t>Mixeur</a:t>
            </a:r>
            <a:endParaRPr lang="en-US" sz="2000" dirty="0">
              <a:latin typeface="+mn-lt"/>
            </a:endParaRPr>
          </a:p>
        </p:txBody>
      </p:sp>
      <p:sp>
        <p:nvSpPr>
          <p:cNvPr id="16" name="Text Box 17">
            <a:extLst>
              <a:ext uri="{FF2B5EF4-FFF2-40B4-BE49-F238E27FC236}">
                <a16:creationId xmlns:a16="http://schemas.microsoft.com/office/drawing/2014/main" id="{3DCAF938-C6A2-427D-A246-706107106C63}"/>
              </a:ext>
            </a:extLst>
          </p:cNvPr>
          <p:cNvSpPr txBox="1">
            <a:spLocks noChangeArrowheads="1"/>
          </p:cNvSpPr>
          <p:nvPr/>
        </p:nvSpPr>
        <p:spPr bwMode="auto">
          <a:xfrm>
            <a:off x="3342138" y="644975"/>
            <a:ext cx="4708918"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dirty="0">
                <a:latin typeface="+mn-lt"/>
              </a:rPr>
              <a:t>The KOODI CODE, U. of Arts and Design, Helsinki</a:t>
            </a:r>
          </a:p>
        </p:txBody>
      </p:sp>
    </p:spTree>
    <p:extLst>
      <p:ext uri="{BB962C8B-B14F-4D97-AF65-F5344CB8AC3E}">
        <p14:creationId xmlns:p14="http://schemas.microsoft.com/office/powerpoint/2010/main" val="212212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1E824185-A121-41D4-8B13-F8430CD5C8C8}"/>
              </a:ext>
            </a:extLst>
          </p:cNvPr>
          <p:cNvGrpSpPr>
            <a:grpSpLocks/>
          </p:cNvGrpSpPr>
          <p:nvPr/>
        </p:nvGrpSpPr>
        <p:grpSpPr bwMode="auto">
          <a:xfrm>
            <a:off x="4684838" y="403437"/>
            <a:ext cx="2946400" cy="2765424"/>
            <a:chOff x="2115" y="575"/>
            <a:chExt cx="1856" cy="1742"/>
          </a:xfrm>
        </p:grpSpPr>
        <p:pic>
          <p:nvPicPr>
            <p:cNvPr id="9" name="Picture 5">
              <a:extLst>
                <a:ext uri="{FF2B5EF4-FFF2-40B4-BE49-F238E27FC236}">
                  <a16:creationId xmlns:a16="http://schemas.microsoft.com/office/drawing/2014/main" id="{9D8B4724-66BF-443C-8DBC-70F21CEEF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 y="575"/>
              <a:ext cx="1856" cy="168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
              <a:extLst>
                <a:ext uri="{FF2B5EF4-FFF2-40B4-BE49-F238E27FC236}">
                  <a16:creationId xmlns:a16="http://schemas.microsoft.com/office/drawing/2014/main" id="{1CB4AD2C-4CD1-4124-B26B-586E7E1CA510}"/>
                </a:ext>
              </a:extLst>
            </p:cNvPr>
            <p:cNvSpPr txBox="1">
              <a:spLocks noChangeArrowheads="1"/>
            </p:cNvSpPr>
            <p:nvPr/>
          </p:nvSpPr>
          <p:spPr bwMode="auto">
            <a:xfrm>
              <a:off x="2180" y="1987"/>
              <a:ext cx="760" cy="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Fer à </a:t>
              </a:r>
              <a:r>
                <a:rPr lang="en-US" sz="1400" dirty="0" err="1">
                  <a:latin typeface="+mn-lt"/>
                </a:rPr>
                <a:t>repasser</a:t>
              </a:r>
              <a:br>
                <a:rPr lang="en-US" sz="1400" dirty="0">
                  <a:latin typeface="+mn-lt"/>
                </a:rPr>
              </a:br>
              <a:r>
                <a:rPr lang="en-US" sz="1400" dirty="0">
                  <a:latin typeface="+mn-lt"/>
                </a:rPr>
                <a:t>HISS</a:t>
              </a:r>
              <a:endParaRPr lang="en-US" dirty="0">
                <a:latin typeface="+mn-lt"/>
              </a:endParaRPr>
            </a:p>
          </p:txBody>
        </p:sp>
      </p:grpSp>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Re-conception 1 : Mignon</a:t>
            </a:r>
            <a:endParaRPr lang="en-US" dirty="0"/>
          </a:p>
        </p:txBody>
      </p:sp>
      <p:sp>
        <p:nvSpPr>
          <p:cNvPr id="4" name="Text Box 3">
            <a:extLst>
              <a:ext uri="{FF2B5EF4-FFF2-40B4-BE49-F238E27FC236}">
                <a16:creationId xmlns:a16="http://schemas.microsoft.com/office/drawing/2014/main" id="{5D7DF5AA-E5AF-4570-BA7A-FE7A5D02CFD1}"/>
              </a:ext>
            </a:extLst>
          </p:cNvPr>
          <p:cNvSpPr txBox="1">
            <a:spLocks noChangeArrowheads="1"/>
          </p:cNvSpPr>
          <p:nvPr/>
        </p:nvSpPr>
        <p:spPr bwMode="auto">
          <a:xfrm>
            <a:off x="3200400" y="1844824"/>
            <a:ext cx="1841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latin typeface="+mn-lt"/>
            </a:endParaRPr>
          </a:p>
        </p:txBody>
      </p:sp>
      <p:grpSp>
        <p:nvGrpSpPr>
          <p:cNvPr id="5" name="Group 15">
            <a:extLst>
              <a:ext uri="{FF2B5EF4-FFF2-40B4-BE49-F238E27FC236}">
                <a16:creationId xmlns:a16="http://schemas.microsoft.com/office/drawing/2014/main" id="{825D79DD-887A-460A-AED6-E21608A8F9F2}"/>
              </a:ext>
            </a:extLst>
          </p:cNvPr>
          <p:cNvGrpSpPr>
            <a:grpSpLocks/>
          </p:cNvGrpSpPr>
          <p:nvPr/>
        </p:nvGrpSpPr>
        <p:grpSpPr bwMode="auto">
          <a:xfrm>
            <a:off x="1914526" y="641499"/>
            <a:ext cx="2708275" cy="2519363"/>
            <a:chOff x="230" y="730"/>
            <a:chExt cx="1706" cy="1587"/>
          </a:xfrm>
        </p:grpSpPr>
        <p:pic>
          <p:nvPicPr>
            <p:cNvPr id="6" name="Picture 4">
              <a:extLst>
                <a:ext uri="{FF2B5EF4-FFF2-40B4-BE49-F238E27FC236}">
                  <a16:creationId xmlns:a16="http://schemas.microsoft.com/office/drawing/2014/main" id="{A1D02406-AB39-4F39-AC3E-26437829E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 y="730"/>
              <a:ext cx="1706" cy="139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14197110-B2CC-4E48-851E-6BA8166D7234}"/>
                </a:ext>
              </a:extLst>
            </p:cNvPr>
            <p:cNvSpPr txBox="1">
              <a:spLocks noChangeArrowheads="1"/>
            </p:cNvSpPr>
            <p:nvPr/>
          </p:nvSpPr>
          <p:spPr bwMode="auto">
            <a:xfrm>
              <a:off x="297" y="1987"/>
              <a:ext cx="1079" cy="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err="1">
                  <a:latin typeface="+mn-lt"/>
                </a:rPr>
                <a:t>Sèche-cheveux</a:t>
              </a:r>
              <a:r>
                <a:rPr lang="en-US" sz="1400" dirty="0">
                  <a:latin typeface="+mn-lt"/>
                </a:rPr>
                <a:t>  TURBO-PUFF</a:t>
              </a:r>
              <a:endParaRPr lang="en-US" dirty="0">
                <a:latin typeface="+mn-lt"/>
              </a:endParaRPr>
            </a:p>
          </p:txBody>
        </p:sp>
      </p:grpSp>
      <p:grpSp>
        <p:nvGrpSpPr>
          <p:cNvPr id="11" name="Group 16">
            <a:extLst>
              <a:ext uri="{FF2B5EF4-FFF2-40B4-BE49-F238E27FC236}">
                <a16:creationId xmlns:a16="http://schemas.microsoft.com/office/drawing/2014/main" id="{BD136834-D907-4AE0-89C2-4D28EC3F4F47}"/>
              </a:ext>
            </a:extLst>
          </p:cNvPr>
          <p:cNvGrpSpPr>
            <a:grpSpLocks/>
          </p:cNvGrpSpPr>
          <p:nvPr/>
        </p:nvGrpSpPr>
        <p:grpSpPr bwMode="auto">
          <a:xfrm>
            <a:off x="7661275" y="562249"/>
            <a:ext cx="2667000" cy="2474913"/>
            <a:chOff x="3960" y="690"/>
            <a:chExt cx="1680" cy="1559"/>
          </a:xfrm>
        </p:grpSpPr>
        <p:pic>
          <p:nvPicPr>
            <p:cNvPr id="12" name="Picture 6">
              <a:extLst>
                <a:ext uri="{FF2B5EF4-FFF2-40B4-BE49-F238E27FC236}">
                  <a16:creationId xmlns:a16="http://schemas.microsoft.com/office/drawing/2014/main" id="{3E6437CE-09E1-4C20-ADD1-CD1DD8503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 y="690"/>
              <a:ext cx="1680" cy="12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1">
              <a:extLst>
                <a:ext uri="{FF2B5EF4-FFF2-40B4-BE49-F238E27FC236}">
                  <a16:creationId xmlns:a16="http://schemas.microsoft.com/office/drawing/2014/main" id="{7295D9BC-C844-4530-9A61-35829F9B4824}"/>
                </a:ext>
              </a:extLst>
            </p:cNvPr>
            <p:cNvSpPr txBox="1">
              <a:spLocks noChangeArrowheads="1"/>
            </p:cNvSpPr>
            <p:nvPr/>
          </p:nvSpPr>
          <p:spPr bwMode="auto">
            <a:xfrm>
              <a:off x="4156" y="2055"/>
              <a:ext cx="862"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err="1">
                  <a:latin typeface="+mn-lt"/>
                </a:rPr>
                <a:t>Rasoir</a:t>
              </a:r>
              <a:r>
                <a:rPr lang="en-US" sz="1400" dirty="0">
                  <a:latin typeface="+mn-lt"/>
                </a:rPr>
                <a:t> LOLLIPOP</a:t>
              </a:r>
              <a:endParaRPr lang="en-US" dirty="0">
                <a:latin typeface="+mn-lt"/>
              </a:endParaRPr>
            </a:p>
          </p:txBody>
        </p:sp>
      </p:grpSp>
      <p:grpSp>
        <p:nvGrpSpPr>
          <p:cNvPr id="14" name="Group 17">
            <a:extLst>
              <a:ext uri="{FF2B5EF4-FFF2-40B4-BE49-F238E27FC236}">
                <a16:creationId xmlns:a16="http://schemas.microsoft.com/office/drawing/2014/main" id="{CAE8FA3E-0610-455F-A23E-88D9D94ED1AB}"/>
              </a:ext>
            </a:extLst>
          </p:cNvPr>
          <p:cNvGrpSpPr>
            <a:grpSpLocks/>
          </p:cNvGrpSpPr>
          <p:nvPr/>
        </p:nvGrpSpPr>
        <p:grpSpPr bwMode="auto">
          <a:xfrm>
            <a:off x="2422997" y="3169173"/>
            <a:ext cx="2759077" cy="2794000"/>
            <a:chOff x="583" y="2392"/>
            <a:chExt cx="1738" cy="1760"/>
          </a:xfrm>
        </p:grpSpPr>
        <p:pic>
          <p:nvPicPr>
            <p:cNvPr id="15" name="Picture 7">
              <a:extLst>
                <a:ext uri="{FF2B5EF4-FFF2-40B4-BE49-F238E27FC236}">
                  <a16:creationId xmlns:a16="http://schemas.microsoft.com/office/drawing/2014/main" id="{7DA7DEC4-0429-4A97-BD13-9E966D76C9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 y="2392"/>
              <a:ext cx="1618" cy="17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2">
              <a:extLst>
                <a:ext uri="{FF2B5EF4-FFF2-40B4-BE49-F238E27FC236}">
                  <a16:creationId xmlns:a16="http://schemas.microsoft.com/office/drawing/2014/main" id="{5D8FB08D-6B5C-4268-A8F8-A6A68A3742BA}"/>
                </a:ext>
              </a:extLst>
            </p:cNvPr>
            <p:cNvSpPr txBox="1">
              <a:spLocks noChangeArrowheads="1"/>
            </p:cNvSpPr>
            <p:nvPr/>
          </p:nvSpPr>
          <p:spPr bwMode="auto">
            <a:xfrm>
              <a:off x="1724" y="3579"/>
              <a:ext cx="597" cy="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Grille-pain</a:t>
              </a:r>
              <a:br>
                <a:rPr lang="en-US" sz="1400" dirty="0">
                  <a:latin typeface="+mn-lt"/>
                </a:rPr>
              </a:br>
              <a:r>
                <a:rPr lang="en-US" sz="1400" dirty="0">
                  <a:latin typeface="+mn-lt"/>
                </a:rPr>
                <a:t>PIGGY</a:t>
              </a:r>
              <a:endParaRPr lang="en-US" dirty="0">
                <a:latin typeface="+mn-lt"/>
              </a:endParaRPr>
            </a:p>
          </p:txBody>
        </p:sp>
      </p:grpSp>
      <p:grpSp>
        <p:nvGrpSpPr>
          <p:cNvPr id="17" name="Group 18">
            <a:extLst>
              <a:ext uri="{FF2B5EF4-FFF2-40B4-BE49-F238E27FC236}">
                <a16:creationId xmlns:a16="http://schemas.microsoft.com/office/drawing/2014/main" id="{9BC34B47-E7D7-4BA6-A8A1-5E770280FDBB}"/>
              </a:ext>
            </a:extLst>
          </p:cNvPr>
          <p:cNvGrpSpPr>
            <a:grpSpLocks/>
          </p:cNvGrpSpPr>
          <p:nvPr/>
        </p:nvGrpSpPr>
        <p:grpSpPr bwMode="auto">
          <a:xfrm>
            <a:off x="5965572" y="2977023"/>
            <a:ext cx="3184525" cy="3124200"/>
            <a:chOff x="2923" y="2256"/>
            <a:chExt cx="2006" cy="1968"/>
          </a:xfrm>
        </p:grpSpPr>
        <p:pic>
          <p:nvPicPr>
            <p:cNvPr id="18" name="Picture 8">
              <a:extLst>
                <a:ext uri="{FF2B5EF4-FFF2-40B4-BE49-F238E27FC236}">
                  <a16:creationId xmlns:a16="http://schemas.microsoft.com/office/drawing/2014/main" id="{478D1170-B553-4202-BF6A-E33F056A7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 y="2256"/>
              <a:ext cx="1794" cy="196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3">
              <a:extLst>
                <a:ext uri="{FF2B5EF4-FFF2-40B4-BE49-F238E27FC236}">
                  <a16:creationId xmlns:a16="http://schemas.microsoft.com/office/drawing/2014/main" id="{A2591EEF-0EAE-4049-B9BF-E206F4AE63AF}"/>
                </a:ext>
              </a:extLst>
            </p:cNvPr>
            <p:cNvSpPr txBox="1">
              <a:spLocks noChangeArrowheads="1"/>
            </p:cNvSpPr>
            <p:nvPr/>
          </p:nvSpPr>
          <p:spPr bwMode="auto">
            <a:xfrm>
              <a:off x="2923" y="3647"/>
              <a:ext cx="86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err="1">
                  <a:latin typeface="+mn-lt"/>
                </a:rPr>
                <a:t>Mixeur</a:t>
              </a:r>
              <a:r>
                <a:rPr lang="en-US" sz="1400" dirty="0">
                  <a:latin typeface="+mn-lt"/>
                </a:rPr>
                <a:t> JELLIMIX</a:t>
              </a:r>
              <a:endParaRPr lang="en-US" dirty="0">
                <a:latin typeface="+mn-lt"/>
              </a:endParaRPr>
            </a:p>
          </p:txBody>
        </p:sp>
      </p:grpSp>
      <p:sp>
        <p:nvSpPr>
          <p:cNvPr id="20" name="Text Box 20">
            <a:extLst>
              <a:ext uri="{FF2B5EF4-FFF2-40B4-BE49-F238E27FC236}">
                <a16:creationId xmlns:a16="http://schemas.microsoft.com/office/drawing/2014/main" id="{7AF858A0-EAD6-4F0E-895C-8A8D538C57E8}"/>
              </a:ext>
            </a:extLst>
          </p:cNvPr>
          <p:cNvSpPr txBox="1">
            <a:spLocks noChangeArrowheads="1"/>
          </p:cNvSpPr>
          <p:nvPr/>
        </p:nvSpPr>
        <p:spPr bwMode="auto">
          <a:xfrm>
            <a:off x="9334400" y="5719325"/>
            <a:ext cx="2451312" cy="2308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900" dirty="0">
                <a:latin typeface="+mn-lt"/>
              </a:rPr>
              <a:t>The KOODI CODE, U. of Arts and Design, Helsinki</a:t>
            </a:r>
          </a:p>
        </p:txBody>
      </p:sp>
    </p:spTree>
    <p:extLst>
      <p:ext uri="{BB962C8B-B14F-4D97-AF65-F5344CB8AC3E}">
        <p14:creationId xmlns:p14="http://schemas.microsoft.com/office/powerpoint/2010/main" val="27696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latin typeface="+mn-lt"/>
              </a:rPr>
              <a:pPr/>
              <a:t>19</a:t>
            </a:fld>
            <a:endParaRPr lang="en-US"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Re-conception 2 : </a:t>
            </a:r>
            <a:r>
              <a:rPr lang="en-GB" dirty="0" err="1"/>
              <a:t>Robuste</a:t>
            </a:r>
            <a:endParaRPr lang="en-US" dirty="0">
              <a:latin typeface="+mn-lt"/>
            </a:endParaRPr>
          </a:p>
        </p:txBody>
      </p:sp>
      <p:grpSp>
        <p:nvGrpSpPr>
          <p:cNvPr id="4" name="Group 18">
            <a:extLst>
              <a:ext uri="{FF2B5EF4-FFF2-40B4-BE49-F238E27FC236}">
                <a16:creationId xmlns:a16="http://schemas.microsoft.com/office/drawing/2014/main" id="{1D837F4E-4B3A-49A9-8FD1-2C18C2BAAF20}"/>
              </a:ext>
            </a:extLst>
          </p:cNvPr>
          <p:cNvGrpSpPr>
            <a:grpSpLocks/>
          </p:cNvGrpSpPr>
          <p:nvPr/>
        </p:nvGrpSpPr>
        <p:grpSpPr bwMode="auto">
          <a:xfrm>
            <a:off x="6528048" y="3077083"/>
            <a:ext cx="3068637" cy="3044825"/>
            <a:chOff x="3187" y="2301"/>
            <a:chExt cx="1933" cy="1918"/>
          </a:xfrm>
        </p:grpSpPr>
        <p:pic>
          <p:nvPicPr>
            <p:cNvPr id="5" name="Picture 3">
              <a:extLst>
                <a:ext uri="{FF2B5EF4-FFF2-40B4-BE49-F238E27FC236}">
                  <a16:creationId xmlns:a16="http://schemas.microsoft.com/office/drawing/2014/main" id="{5D276BBE-37F8-420F-A7F2-EE187C1D7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 y="2301"/>
              <a:ext cx="1617" cy="191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a:extLst>
                <a:ext uri="{FF2B5EF4-FFF2-40B4-BE49-F238E27FC236}">
                  <a16:creationId xmlns:a16="http://schemas.microsoft.com/office/drawing/2014/main" id="{B1CC257C-7E44-4271-876E-61D0B98627C8}"/>
                </a:ext>
              </a:extLst>
            </p:cNvPr>
            <p:cNvSpPr txBox="1">
              <a:spLocks noChangeArrowheads="1"/>
            </p:cNvSpPr>
            <p:nvPr/>
          </p:nvSpPr>
          <p:spPr bwMode="auto">
            <a:xfrm>
              <a:off x="3187" y="3844"/>
              <a:ext cx="1231"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err="1">
                  <a:latin typeface="+mn-lt"/>
                </a:rPr>
                <a:t>Mixeur</a:t>
              </a:r>
              <a:r>
                <a:rPr lang="en-US" sz="1400" dirty="0">
                  <a:latin typeface="+mn-lt"/>
                </a:rPr>
                <a:t> KALASHNIKOV</a:t>
              </a:r>
              <a:endParaRPr lang="en-US" dirty="0">
                <a:latin typeface="+mn-lt"/>
              </a:endParaRPr>
            </a:p>
          </p:txBody>
        </p:sp>
      </p:grpSp>
      <p:grpSp>
        <p:nvGrpSpPr>
          <p:cNvPr id="7" name="Group 19">
            <a:extLst>
              <a:ext uri="{FF2B5EF4-FFF2-40B4-BE49-F238E27FC236}">
                <a16:creationId xmlns:a16="http://schemas.microsoft.com/office/drawing/2014/main" id="{230B3E84-F20D-4F0E-A011-3C12A4E35C58}"/>
              </a:ext>
            </a:extLst>
          </p:cNvPr>
          <p:cNvGrpSpPr>
            <a:grpSpLocks/>
          </p:cNvGrpSpPr>
          <p:nvPr/>
        </p:nvGrpSpPr>
        <p:grpSpPr bwMode="auto">
          <a:xfrm>
            <a:off x="2149724" y="3265171"/>
            <a:ext cx="3622675" cy="2498726"/>
            <a:chOff x="429" y="2412"/>
            <a:chExt cx="2282" cy="1574"/>
          </a:xfrm>
        </p:grpSpPr>
        <p:pic>
          <p:nvPicPr>
            <p:cNvPr id="8" name="Picture 7">
              <a:extLst>
                <a:ext uri="{FF2B5EF4-FFF2-40B4-BE49-F238E27FC236}">
                  <a16:creationId xmlns:a16="http://schemas.microsoft.com/office/drawing/2014/main" id="{B957F244-9994-4947-A736-B18213A3D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412"/>
              <a:ext cx="2190" cy="14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a:extLst>
                <a:ext uri="{FF2B5EF4-FFF2-40B4-BE49-F238E27FC236}">
                  <a16:creationId xmlns:a16="http://schemas.microsoft.com/office/drawing/2014/main" id="{3C41F713-556C-4351-8AD8-C982C8D7E141}"/>
                </a:ext>
              </a:extLst>
            </p:cNvPr>
            <p:cNvSpPr txBox="1">
              <a:spLocks noChangeArrowheads="1"/>
            </p:cNvSpPr>
            <p:nvPr/>
          </p:nvSpPr>
          <p:spPr bwMode="auto">
            <a:xfrm>
              <a:off x="429" y="3792"/>
              <a:ext cx="1590"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Grille pain JUNKERS FRONT LINE</a:t>
              </a:r>
              <a:endParaRPr lang="en-US" dirty="0">
                <a:latin typeface="+mn-lt"/>
              </a:endParaRPr>
            </a:p>
          </p:txBody>
        </p:sp>
      </p:grpSp>
      <p:grpSp>
        <p:nvGrpSpPr>
          <p:cNvPr id="10" name="Group 14">
            <a:extLst>
              <a:ext uri="{FF2B5EF4-FFF2-40B4-BE49-F238E27FC236}">
                <a16:creationId xmlns:a16="http://schemas.microsoft.com/office/drawing/2014/main" id="{D5E17BA0-F270-4FDA-B3E4-8C2A4DF0900F}"/>
              </a:ext>
            </a:extLst>
          </p:cNvPr>
          <p:cNvGrpSpPr>
            <a:grpSpLocks/>
          </p:cNvGrpSpPr>
          <p:nvPr/>
        </p:nvGrpSpPr>
        <p:grpSpPr bwMode="auto">
          <a:xfrm>
            <a:off x="1668773" y="726446"/>
            <a:ext cx="3344862" cy="2671763"/>
            <a:chOff x="141" y="738"/>
            <a:chExt cx="2107" cy="1683"/>
          </a:xfrm>
        </p:grpSpPr>
        <p:pic>
          <p:nvPicPr>
            <p:cNvPr id="11" name="Picture 4">
              <a:extLst>
                <a:ext uri="{FF2B5EF4-FFF2-40B4-BE49-F238E27FC236}">
                  <a16:creationId xmlns:a16="http://schemas.microsoft.com/office/drawing/2014/main" id="{4C490076-AC03-4927-99D3-9CFDD3FCA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 y="738"/>
              <a:ext cx="2107" cy="13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a:extLst>
                <a:ext uri="{FF2B5EF4-FFF2-40B4-BE49-F238E27FC236}">
                  <a16:creationId xmlns:a16="http://schemas.microsoft.com/office/drawing/2014/main" id="{31C32957-BCAA-41C2-8108-8AD95A24978A}"/>
                </a:ext>
              </a:extLst>
            </p:cNvPr>
            <p:cNvSpPr txBox="1">
              <a:spLocks noChangeArrowheads="1"/>
            </p:cNvSpPr>
            <p:nvPr/>
          </p:nvSpPr>
          <p:spPr bwMode="auto">
            <a:xfrm>
              <a:off x="249" y="2091"/>
              <a:ext cx="1099" cy="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err="1">
                  <a:latin typeface="+mn-lt"/>
                </a:rPr>
                <a:t>Sèche</a:t>
              </a:r>
              <a:r>
                <a:rPr lang="en-US" sz="1400" dirty="0">
                  <a:latin typeface="+mn-lt"/>
                </a:rPr>
                <a:t> </a:t>
              </a:r>
              <a:r>
                <a:rPr lang="en-US" sz="1400" dirty="0" err="1">
                  <a:latin typeface="+mn-lt"/>
                </a:rPr>
                <a:t>cheveux</a:t>
              </a:r>
              <a:br>
                <a:rPr lang="en-US" sz="1400" dirty="0">
                  <a:latin typeface="+mn-lt"/>
                </a:rPr>
              </a:br>
              <a:r>
                <a:rPr lang="en-US" sz="1400" dirty="0">
                  <a:latin typeface="+mn-lt"/>
                </a:rPr>
                <a:t> M/95 à tout </a:t>
              </a:r>
              <a:r>
                <a:rPr lang="en-US" sz="1400" dirty="0" err="1">
                  <a:latin typeface="+mn-lt"/>
                </a:rPr>
                <a:t>épreuve</a:t>
              </a:r>
              <a:endParaRPr lang="en-US" dirty="0">
                <a:latin typeface="+mn-lt"/>
              </a:endParaRPr>
            </a:p>
          </p:txBody>
        </p:sp>
      </p:grpSp>
      <p:grpSp>
        <p:nvGrpSpPr>
          <p:cNvPr id="13" name="Group 15">
            <a:extLst>
              <a:ext uri="{FF2B5EF4-FFF2-40B4-BE49-F238E27FC236}">
                <a16:creationId xmlns:a16="http://schemas.microsoft.com/office/drawing/2014/main" id="{C568DC2F-63A3-4AF7-9FB9-FDEFF5DFA23B}"/>
              </a:ext>
            </a:extLst>
          </p:cNvPr>
          <p:cNvGrpSpPr>
            <a:grpSpLocks/>
          </p:cNvGrpSpPr>
          <p:nvPr/>
        </p:nvGrpSpPr>
        <p:grpSpPr bwMode="auto">
          <a:xfrm>
            <a:off x="4975476" y="546746"/>
            <a:ext cx="2765426" cy="2970213"/>
            <a:chOff x="2209" y="550"/>
            <a:chExt cx="1742" cy="1871"/>
          </a:xfrm>
        </p:grpSpPr>
        <p:pic>
          <p:nvPicPr>
            <p:cNvPr id="14" name="Picture 5">
              <a:extLst>
                <a:ext uri="{FF2B5EF4-FFF2-40B4-BE49-F238E27FC236}">
                  <a16:creationId xmlns:a16="http://schemas.microsoft.com/office/drawing/2014/main" id="{044FDB74-3B58-4DA4-BEF9-8357E0D58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 y="550"/>
              <a:ext cx="1742" cy="16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1">
              <a:extLst>
                <a:ext uri="{FF2B5EF4-FFF2-40B4-BE49-F238E27FC236}">
                  <a16:creationId xmlns:a16="http://schemas.microsoft.com/office/drawing/2014/main" id="{C923C793-44EC-47DC-96A8-8464DCDEE7B6}"/>
                </a:ext>
              </a:extLst>
            </p:cNvPr>
            <p:cNvSpPr txBox="1">
              <a:spLocks noChangeArrowheads="1"/>
            </p:cNvSpPr>
            <p:nvPr/>
          </p:nvSpPr>
          <p:spPr bwMode="auto">
            <a:xfrm>
              <a:off x="2468" y="2091"/>
              <a:ext cx="760" cy="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Fer à </a:t>
              </a:r>
              <a:r>
                <a:rPr lang="en-US" sz="1400" dirty="0" err="1">
                  <a:latin typeface="+mn-lt"/>
                </a:rPr>
                <a:t>repasser</a:t>
              </a:r>
              <a:endParaRPr lang="en-US" sz="1400" dirty="0">
                <a:latin typeface="+mn-lt"/>
              </a:endParaRPr>
            </a:p>
            <a:p>
              <a:r>
                <a:rPr lang="en-US" sz="1400" dirty="0">
                  <a:latin typeface="+mn-lt"/>
                </a:rPr>
                <a:t>BOLT ACTION</a:t>
              </a:r>
              <a:endParaRPr lang="en-US" dirty="0">
                <a:latin typeface="+mn-lt"/>
              </a:endParaRPr>
            </a:p>
          </p:txBody>
        </p:sp>
      </p:grpSp>
      <p:grpSp>
        <p:nvGrpSpPr>
          <p:cNvPr id="16" name="Group 16">
            <a:extLst>
              <a:ext uri="{FF2B5EF4-FFF2-40B4-BE49-F238E27FC236}">
                <a16:creationId xmlns:a16="http://schemas.microsoft.com/office/drawing/2014/main" id="{F039D7E3-6D2B-4766-8151-229A68DD9B8C}"/>
              </a:ext>
            </a:extLst>
          </p:cNvPr>
          <p:cNvGrpSpPr>
            <a:grpSpLocks/>
          </p:cNvGrpSpPr>
          <p:nvPr/>
        </p:nvGrpSpPr>
        <p:grpSpPr bwMode="auto">
          <a:xfrm>
            <a:off x="7912410" y="746633"/>
            <a:ext cx="2305050" cy="2412999"/>
            <a:chOff x="4074" y="833"/>
            <a:chExt cx="1452" cy="1520"/>
          </a:xfrm>
        </p:grpSpPr>
        <p:pic>
          <p:nvPicPr>
            <p:cNvPr id="17" name="Picture 6">
              <a:extLst>
                <a:ext uri="{FF2B5EF4-FFF2-40B4-BE49-F238E27FC236}">
                  <a16:creationId xmlns:a16="http://schemas.microsoft.com/office/drawing/2014/main" id="{A73E3280-F2E9-4108-B9FE-52B7B0404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 y="833"/>
              <a:ext cx="1452" cy="11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2">
              <a:extLst>
                <a:ext uri="{FF2B5EF4-FFF2-40B4-BE49-F238E27FC236}">
                  <a16:creationId xmlns:a16="http://schemas.microsoft.com/office/drawing/2014/main" id="{F074F01F-05E1-4C12-BD1E-BA4EF5AE0068}"/>
                </a:ext>
              </a:extLst>
            </p:cNvPr>
            <p:cNvSpPr txBox="1">
              <a:spLocks noChangeArrowheads="1"/>
            </p:cNvSpPr>
            <p:nvPr/>
          </p:nvSpPr>
          <p:spPr bwMode="auto">
            <a:xfrm>
              <a:off x="4451" y="2159"/>
              <a:ext cx="819"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err="1">
                  <a:latin typeface="+mn-lt"/>
                </a:rPr>
                <a:t>Rasoir</a:t>
              </a:r>
              <a:r>
                <a:rPr lang="en-US" sz="1400" dirty="0">
                  <a:latin typeface="+mn-lt"/>
                </a:rPr>
                <a:t> STEALTH</a:t>
              </a:r>
              <a:endParaRPr lang="en-US" dirty="0">
                <a:latin typeface="+mn-lt"/>
              </a:endParaRPr>
            </a:p>
          </p:txBody>
        </p:sp>
      </p:grpSp>
      <p:sp>
        <p:nvSpPr>
          <p:cNvPr id="19" name="Text Box 20">
            <a:extLst>
              <a:ext uri="{FF2B5EF4-FFF2-40B4-BE49-F238E27FC236}">
                <a16:creationId xmlns:a16="http://schemas.microsoft.com/office/drawing/2014/main" id="{83010867-4F0C-4ECA-8F27-33DC153641C4}"/>
              </a:ext>
            </a:extLst>
          </p:cNvPr>
          <p:cNvSpPr txBox="1">
            <a:spLocks noChangeArrowheads="1"/>
          </p:cNvSpPr>
          <p:nvPr/>
        </p:nvSpPr>
        <p:spPr bwMode="auto">
          <a:xfrm>
            <a:off x="9158534" y="5718683"/>
            <a:ext cx="2451312" cy="2308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900" dirty="0">
                <a:latin typeface="+mn-lt"/>
              </a:rPr>
              <a:t>The KOODI CODE, U. of Arts and Design, Helsinki</a:t>
            </a:r>
          </a:p>
        </p:txBody>
      </p:sp>
    </p:spTree>
    <p:extLst>
      <p:ext uri="{BB962C8B-B14F-4D97-AF65-F5344CB8AC3E}">
        <p14:creationId xmlns:p14="http://schemas.microsoft.com/office/powerpoint/2010/main" val="15175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fr-FR" dirty="0"/>
              <a:t>Objectifs pédagogiques de cette unité de cours</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extLst>
              <p:ext uri="{D42A27DB-BD31-4B8C-83A1-F6EECF244321}">
                <p14:modId xmlns:p14="http://schemas.microsoft.com/office/powerpoint/2010/main" val="105670041"/>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Comprendre</a:t>
                      </a:r>
                      <a:r>
                        <a:rPr lang="en-GB" sz="1400" kern="1200" dirty="0">
                          <a:solidFill>
                            <a:schemeClr val="dk1"/>
                          </a:solidFill>
                          <a:effectLst/>
                          <a:latin typeface="+mn-lt"/>
                          <a:ea typeface="+mn-ea"/>
                          <a:cs typeface="+mn-cs"/>
                        </a:rPr>
                        <a:t> les </a:t>
                      </a:r>
                      <a:r>
                        <a:rPr lang="en-GB" sz="1400" kern="1200" dirty="0" err="1">
                          <a:solidFill>
                            <a:schemeClr val="dk1"/>
                          </a:solidFill>
                          <a:effectLst/>
                          <a:latin typeface="+mn-lt"/>
                          <a:ea typeface="+mn-ea"/>
                          <a:cs typeface="+mn-cs"/>
                        </a:rPr>
                        <a:t>propriétés</a:t>
                      </a:r>
                      <a:r>
                        <a:rPr lang="en-GB" sz="1400" kern="1200" dirty="0">
                          <a:solidFill>
                            <a:schemeClr val="dk1"/>
                          </a:solidFill>
                          <a:effectLst/>
                          <a:latin typeface="+mn-lt"/>
                          <a:ea typeface="+mn-ea"/>
                          <a:cs typeface="+mn-cs"/>
                        </a:rPr>
                        <a:t> pour la conception </a:t>
                      </a:r>
                      <a:r>
                        <a:rPr lang="en-GB" sz="1400" kern="1200" dirty="0" err="1">
                          <a:solidFill>
                            <a:schemeClr val="dk1"/>
                          </a:solidFill>
                          <a:effectLst/>
                          <a:latin typeface="+mn-lt"/>
                          <a:ea typeface="+mn-ea"/>
                          <a:cs typeface="+mn-cs"/>
                        </a:rPr>
                        <a:t>industrielle</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Capacité à analyser le caractère du produit</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Réflexion sur la valeur, le caractère et la personnalité du produit </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2536079"/>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Calibri"/>
                <a:cs typeface="Calibri"/>
              </a:rPr>
              <a:t>Resources</a:t>
            </a:r>
            <a:endParaRPr lang="en-GB" sz="1800" b="1" i="0" u="none" strike="noStrike" kern="0" cap="none" spc="0" normalizeH="0" baseline="0" noProof="0" dirty="0">
              <a:ln>
                <a:noFill/>
              </a:ln>
              <a:solidFill>
                <a:srgbClr val="0C0C0C"/>
              </a:solidFill>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Livre :</a:t>
            </a:r>
            <a:r>
              <a:rPr lang="en-GB" sz="1400" kern="0" dirty="0">
                <a:latin typeface="Calibri"/>
                <a:cs typeface="Calibri"/>
              </a:rPr>
              <a:t>  </a:t>
            </a:r>
            <a:r>
              <a:rPr kumimoji="0" lang="en-GB" sz="1400" i="0" u="none" strike="noStrike" kern="0" cap="none" spc="0" normalizeH="0" baseline="0" noProof="0" dirty="0">
                <a:ln>
                  <a:noFill/>
                </a:ln>
                <a:effectLst/>
                <a:uLnTx/>
                <a:uFillTx/>
                <a:latin typeface="Calibri"/>
                <a:cs typeface="Calibri"/>
              </a:rPr>
              <a:t> </a:t>
            </a:r>
            <a:r>
              <a:rPr kumimoji="0" lang="en-GB" sz="1400" b="0" i="0" u="none" strike="noStrike" kern="0" cap="none" spc="0" normalizeH="0" baseline="0" noProof="0" dirty="0">
                <a:ln>
                  <a:noFill/>
                </a:ln>
                <a:effectLst/>
                <a:uLnTx/>
                <a:uFillTx/>
                <a:latin typeface="Calibri"/>
                <a:cs typeface="Calibri"/>
              </a:rPr>
              <a:t>“Materials and Design, the Art and Science of Materials Selection in Product Design”, 2nd edition, by Mike Ashby and Kara Johnson,</a:t>
            </a:r>
            <a:r>
              <a:rPr lang="en-GB" sz="1400" b="0" kern="0" dirty="0">
                <a:latin typeface="Calibri"/>
                <a:cs typeface="Calibri"/>
              </a:rPr>
              <a:t> </a:t>
            </a:r>
            <a:r>
              <a:rPr kumimoji="0" lang="en-GB" sz="1400" b="0" i="0" u="none" strike="noStrike" kern="0" cap="none" spc="0" normalizeH="0" baseline="0" noProof="0" dirty="0">
                <a:ln>
                  <a:noFill/>
                </a:ln>
                <a:effectLst/>
                <a:uLnTx/>
                <a:uFillTx/>
                <a:latin typeface="Calibri"/>
                <a:cs typeface="Calibri"/>
              </a:rPr>
              <a:t> Butterworth Heinemann, Oxford UK, 2010.</a:t>
            </a:r>
            <a:endParaRPr lang="en-GB" sz="1400" b="0" i="0" u="none" strike="noStrike" kern="0" cap="none" spc="0" normalizeH="0" baseline="0" noProof="0" dirty="0">
              <a:ln>
                <a:noFill/>
              </a:ln>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Livre :</a:t>
            </a:r>
            <a:r>
              <a:rPr lang="en-GB" sz="1400" kern="0" dirty="0">
                <a:latin typeface="Calibri"/>
                <a:cs typeface="Calibri"/>
              </a:rPr>
              <a:t> </a:t>
            </a:r>
            <a:r>
              <a:rPr kumimoji="0" lang="en-GB" sz="1400" i="0" u="none" strike="noStrike" kern="0" cap="none" spc="0" normalizeH="0" baseline="0" noProof="0" dirty="0">
                <a:ln>
                  <a:noFill/>
                </a:ln>
                <a:effectLst/>
                <a:uLnTx/>
                <a:uFillTx/>
                <a:latin typeface="Calibri"/>
                <a:cs typeface="Calibri"/>
              </a:rPr>
              <a:t> </a:t>
            </a:r>
            <a:r>
              <a:rPr kumimoji="0" lang="en-GB" sz="1400" b="0" i="0" u="none" strike="noStrike" kern="0" cap="none" spc="0" normalizeH="0" baseline="0" noProof="0" dirty="0">
                <a:ln>
                  <a:noFill/>
                </a:ln>
                <a:effectLst/>
                <a:uLnTx/>
                <a:uFillTx/>
                <a:latin typeface="Calibri"/>
                <a:cs typeface="Calibri"/>
              </a:rPr>
              <a:t>“Materials Selection in Mechanical Design”,</a:t>
            </a:r>
            <a:r>
              <a:rPr lang="en-GB" sz="1400" b="0" kern="0" dirty="0">
                <a:latin typeface="Calibri"/>
                <a:cs typeface="Calibri"/>
              </a:rPr>
              <a:t> </a:t>
            </a:r>
            <a:r>
              <a:rPr kumimoji="0" lang="en-GB" sz="1400" b="0" i="0" u="none" strike="noStrike" kern="0" cap="none" spc="0" normalizeH="0" baseline="0" noProof="0" dirty="0">
                <a:ln>
                  <a:noFill/>
                </a:ln>
                <a:effectLst/>
                <a:uLnTx/>
                <a:uFillTx/>
                <a:latin typeface="Calibri"/>
                <a:cs typeface="Calibri"/>
              </a:rPr>
              <a:t> 4th Edition by M.F. Ashby Butterworth Heinemann, Oxford, 2011, Chapter 16.</a:t>
            </a:r>
            <a:endParaRPr lang="en-GB" sz="1400" b="0" i="0" u="none" strike="noStrike" kern="0" cap="none" spc="0" normalizeH="0" baseline="0" noProof="0" dirty="0">
              <a:ln>
                <a:noFill/>
              </a:ln>
              <a:effectLst/>
              <a:uLnTx/>
              <a:uFillTx/>
              <a:latin typeface="Calibri"/>
              <a:cs typeface="Calibri"/>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400" i="0" u="none" strike="noStrike" kern="0" cap="none" spc="0" normalizeH="0" baseline="0" noProof="0" dirty="0">
                <a:ln>
                  <a:noFill/>
                </a:ln>
                <a:effectLst/>
                <a:uLnTx/>
                <a:uFillTx/>
                <a:latin typeface="Calibri"/>
                <a:cs typeface="Calibri"/>
              </a:rPr>
              <a:t>Livre </a:t>
            </a:r>
            <a:r>
              <a:rPr kumimoji="0" lang="en-GB" sz="1400" i="0" u="none" strike="noStrike" kern="0" cap="none" spc="0" normalizeH="0" baseline="0" noProof="0" dirty="0" err="1">
                <a:ln>
                  <a:noFill/>
                </a:ln>
                <a:effectLst/>
                <a:uLnTx/>
                <a:uFillTx/>
                <a:latin typeface="Calibri"/>
                <a:cs typeface="Calibri"/>
              </a:rPr>
              <a:t>blanc</a:t>
            </a:r>
            <a:r>
              <a:rPr kumimoji="0" lang="en-GB" sz="1400" i="0" u="none" strike="noStrike" kern="0" cap="none" spc="0" normalizeH="0" baseline="0" noProof="0" dirty="0">
                <a:ln>
                  <a:noFill/>
                </a:ln>
                <a:effectLst/>
                <a:uLnTx/>
                <a:uFillTx/>
                <a:latin typeface="Calibri"/>
                <a:cs typeface="Calibri"/>
              </a:rPr>
              <a:t> : </a:t>
            </a:r>
            <a:r>
              <a:rPr kumimoji="0" lang="en-GB" sz="1400" b="0" i="0" u="none" strike="noStrike" kern="0" cap="none" spc="0" normalizeH="0" baseline="0" noProof="0" dirty="0">
                <a:ln>
                  <a:noFill/>
                </a:ln>
                <a:effectLst/>
                <a:uLnTx/>
                <a:uFillTx/>
                <a:latin typeface="Calibri"/>
                <a:cs typeface="Calibri"/>
              </a:rPr>
              <a:t>“Materials and Product Design”, (à </a:t>
            </a:r>
            <a:r>
              <a:rPr kumimoji="0" lang="en-GB" sz="1400" b="0" i="0" u="none" strike="noStrike" kern="0" cap="none" spc="0" normalizeH="0" baseline="0" noProof="0" dirty="0" err="1">
                <a:ln>
                  <a:noFill/>
                </a:ln>
                <a:effectLst/>
                <a:uLnTx/>
                <a:uFillTx/>
                <a:latin typeface="Calibri"/>
                <a:cs typeface="Calibri"/>
              </a:rPr>
              <a:t>télécharger</a:t>
            </a:r>
            <a:r>
              <a:rPr kumimoji="0" lang="en-GB" sz="1400" b="0" i="0" u="none" strike="noStrike" kern="0" cap="none" spc="0" normalizeH="0" baseline="0" noProof="0" dirty="0">
                <a:ln>
                  <a:noFill/>
                </a:ln>
                <a:effectLst/>
                <a:uLnTx/>
                <a:uFillTx/>
                <a:latin typeface="Calibri"/>
                <a:cs typeface="Calibri"/>
              </a:rPr>
              <a:t> sur le site de Ansys Education Resources : </a:t>
            </a:r>
            <a:r>
              <a:rPr kumimoji="0" lang="en-GB" sz="1400" b="0" i="0" u="none" strike="noStrike" kern="0" cap="none" spc="0" normalizeH="0" baseline="0" noProof="0" dirty="0">
                <a:ln>
                  <a:noFill/>
                </a:ln>
                <a:effectLst/>
                <a:uLnTx/>
                <a:uFillTx/>
                <a:latin typeface="Calibri"/>
                <a:cs typeface="Calibri"/>
                <a:hlinkClick r:id="rId3"/>
              </a:rPr>
              <a:t>www.ansys.com/education-resources</a:t>
            </a:r>
            <a:r>
              <a:rPr kumimoji="0" lang="en-GB" sz="1400" b="0" i="0" u="none" strike="noStrike" kern="0" cap="none" spc="0" normalizeH="0" baseline="0" noProof="0" dirty="0">
                <a:ln>
                  <a:noFill/>
                </a:ln>
                <a:effectLst/>
                <a:uLnTx/>
                <a:uFillTx/>
                <a:latin typeface="Calibri"/>
                <a:cs typeface="Calibri"/>
              </a:rPr>
              <a:t>) </a:t>
            </a:r>
            <a:endParaRPr lang="en-GB" sz="1400" b="0" i="0" u="none" strike="noStrike" kern="0" cap="none" spc="0" normalizeH="0" baseline="0" noProof="0" dirty="0">
              <a:ln>
                <a:noFill/>
              </a:ln>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Poster : </a:t>
            </a:r>
            <a:r>
              <a:rPr kumimoji="0" lang="en-GB" sz="1400" b="0" i="0" u="none" strike="noStrike" kern="0" cap="none" spc="0" normalizeH="0" baseline="0" noProof="0" dirty="0">
                <a:ln>
                  <a:noFill/>
                </a:ln>
                <a:effectLst/>
                <a:uLnTx/>
                <a:uFillTx/>
                <a:latin typeface="Calibri"/>
                <a:cs typeface="Calibri"/>
              </a:rPr>
              <a:t>Wall chart of properties for industrial design  (à </a:t>
            </a:r>
            <a:r>
              <a:rPr kumimoji="0" lang="en-GB" sz="1400" b="0" i="0" u="none" strike="noStrike" kern="0" cap="none" spc="0" normalizeH="0" baseline="0" noProof="0" dirty="0" err="1">
                <a:ln>
                  <a:noFill/>
                </a:ln>
                <a:effectLst/>
                <a:uLnTx/>
                <a:uFillTx/>
                <a:latin typeface="Calibri"/>
                <a:cs typeface="Calibri"/>
              </a:rPr>
              <a:t>télécharger</a:t>
            </a:r>
            <a:r>
              <a:rPr kumimoji="0" lang="en-GB" sz="1400" b="0" i="0" u="none" strike="noStrike" kern="0" cap="none" spc="0" normalizeH="0" baseline="0" noProof="0" dirty="0">
                <a:ln>
                  <a:noFill/>
                </a:ln>
                <a:effectLst/>
                <a:uLnTx/>
                <a:uFillTx/>
                <a:latin typeface="Calibri"/>
                <a:cs typeface="Calibri"/>
              </a:rPr>
              <a:t> sur le site Ansys Education Resources : </a:t>
            </a:r>
            <a:r>
              <a:rPr kumimoji="0" lang="en-GB" sz="1400" b="0" i="0" u="none" strike="noStrike" kern="0" cap="none" spc="0" normalizeH="0" baseline="0" noProof="0" dirty="0">
                <a:ln>
                  <a:noFill/>
                </a:ln>
                <a:effectLst/>
                <a:uLnTx/>
                <a:uFillTx/>
                <a:latin typeface="Calibri"/>
                <a:cs typeface="Calibri"/>
                <a:hlinkClick r:id="rId3"/>
              </a:rPr>
              <a:t>www.ansys.com/education-resources</a:t>
            </a:r>
            <a:r>
              <a:rPr kumimoji="0" lang="en-GB" sz="1400" b="0" i="0" u="none" strike="noStrike" kern="0" cap="none" spc="0" normalizeH="0" baseline="0" noProof="0" dirty="0">
                <a:ln>
                  <a:noFill/>
                </a:ln>
                <a:effectLst/>
                <a:uLnTx/>
                <a:uFillTx/>
                <a:latin typeface="Calibri"/>
                <a:cs typeface="Calibri"/>
              </a:rPr>
              <a:t>) </a:t>
            </a:r>
            <a:endParaRPr lang="en-GB" sz="1400" b="0" i="0" u="none" strike="noStrike" kern="0" cap="none" spc="0" normalizeH="0" baseline="0" noProof="0" dirty="0">
              <a:ln>
                <a:noFill/>
              </a:ln>
              <a:effectLst/>
              <a:uLnTx/>
              <a:uFillTx/>
              <a:latin typeface="Calibri"/>
              <a:cs typeface="Calibri"/>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lang="en-US" sz="1400" b="0" i="0" u="none" strike="noStrike" kern="0" cap="none" spc="0" normalizeH="0" baseline="0" noProof="0" dirty="0">
              <a:ln>
                <a:noFill/>
              </a:ln>
              <a:effectLst/>
              <a:uLnTx/>
              <a:uFillTx/>
              <a:latin typeface="Calibri"/>
              <a:cs typeface="Calibri"/>
            </a:endParaRPr>
          </a:p>
        </p:txBody>
      </p:sp>
    </p:spTree>
    <p:extLst>
      <p:ext uri="{BB962C8B-B14F-4D97-AF65-F5344CB8AC3E}">
        <p14:creationId xmlns:p14="http://schemas.microsoft.com/office/powerpoint/2010/main" val="290384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z="1400" smtClean="0">
                <a:latin typeface="+mn-lt"/>
              </a:rPr>
              <a:pPr/>
              <a:t>20</a:t>
            </a:fld>
            <a:endParaRPr lang="en-US" sz="1400"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a:xfrm>
            <a:off x="609601" y="116632"/>
            <a:ext cx="10972799" cy="845837"/>
          </a:xfrm>
        </p:spPr>
        <p:txBody>
          <a:bodyPr/>
          <a:lstStyle/>
          <a:p>
            <a:r>
              <a:rPr lang="fr-FR" sz="3600" dirty="0">
                <a:latin typeface="+mn-lt"/>
              </a:rPr>
              <a:t>Créer des associations et des perceptions</a:t>
            </a:r>
            <a:endParaRPr lang="en-US" sz="3600" dirty="0">
              <a:latin typeface="+mn-lt"/>
            </a:endParaRPr>
          </a:p>
        </p:txBody>
      </p:sp>
      <p:sp>
        <p:nvSpPr>
          <p:cNvPr id="4" name="Text Box 3">
            <a:extLst>
              <a:ext uri="{FF2B5EF4-FFF2-40B4-BE49-F238E27FC236}">
                <a16:creationId xmlns:a16="http://schemas.microsoft.com/office/drawing/2014/main" id="{96C29E69-613D-426D-981B-2A62532EF32A}"/>
              </a:ext>
            </a:extLst>
          </p:cNvPr>
          <p:cNvSpPr txBox="1">
            <a:spLocks noChangeArrowheads="1"/>
          </p:cNvSpPr>
          <p:nvPr/>
        </p:nvSpPr>
        <p:spPr bwMode="auto">
          <a:xfrm>
            <a:off x="3062675" y="3665184"/>
            <a:ext cx="19685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b="1" dirty="0">
                <a:latin typeface="+mn-lt"/>
              </a:rPr>
              <a:t>Lampe de bureau</a:t>
            </a:r>
          </a:p>
        </p:txBody>
      </p:sp>
      <p:grpSp>
        <p:nvGrpSpPr>
          <p:cNvPr id="5" name="Group 4">
            <a:extLst>
              <a:ext uri="{FF2B5EF4-FFF2-40B4-BE49-F238E27FC236}">
                <a16:creationId xmlns:a16="http://schemas.microsoft.com/office/drawing/2014/main" id="{70F86EE2-B1A9-41D9-8D52-020E63E46420}"/>
              </a:ext>
            </a:extLst>
          </p:cNvPr>
          <p:cNvGrpSpPr>
            <a:grpSpLocks/>
          </p:cNvGrpSpPr>
          <p:nvPr/>
        </p:nvGrpSpPr>
        <p:grpSpPr bwMode="auto">
          <a:xfrm>
            <a:off x="3092451" y="620688"/>
            <a:ext cx="2525713" cy="3035300"/>
            <a:chOff x="730" y="668"/>
            <a:chExt cx="1591" cy="1912"/>
          </a:xfrm>
        </p:grpSpPr>
        <p:sp>
          <p:nvSpPr>
            <p:cNvPr id="6" name="Text Box 5">
              <a:extLst>
                <a:ext uri="{FF2B5EF4-FFF2-40B4-BE49-F238E27FC236}">
                  <a16:creationId xmlns:a16="http://schemas.microsoft.com/office/drawing/2014/main" id="{225328E0-B440-4810-A084-753E32138DF3}"/>
                </a:ext>
              </a:extLst>
            </p:cNvPr>
            <p:cNvSpPr txBox="1">
              <a:spLocks noChangeArrowheads="1"/>
            </p:cNvSpPr>
            <p:nvPr/>
          </p:nvSpPr>
          <p:spPr bwMode="auto">
            <a:xfrm>
              <a:off x="730" y="668"/>
              <a:ext cx="1591" cy="191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graphicFrame>
          <p:nvGraphicFramePr>
            <p:cNvPr id="7" name="Object 6">
              <a:extLst>
                <a:ext uri="{FF2B5EF4-FFF2-40B4-BE49-F238E27FC236}">
                  <a16:creationId xmlns:a16="http://schemas.microsoft.com/office/drawing/2014/main" id="{C2A889BC-A0DF-4765-82EB-F3613B9F8A3C}"/>
                </a:ext>
              </a:extLst>
            </p:cNvPr>
            <p:cNvGraphicFramePr>
              <a:graphicFrameLocks noChangeAspect="1"/>
            </p:cNvGraphicFramePr>
            <p:nvPr/>
          </p:nvGraphicFramePr>
          <p:xfrm>
            <a:off x="800" y="693"/>
            <a:ext cx="1464" cy="1849"/>
          </p:xfrm>
          <a:graphic>
            <a:graphicData uri="http://schemas.openxmlformats.org/presentationml/2006/ole">
              <mc:AlternateContent xmlns:mc="http://schemas.openxmlformats.org/markup-compatibility/2006">
                <mc:Choice xmlns:v="urn:schemas-microsoft-com:vml" Requires="v">
                  <p:oleObj name="Document" r:id="rId3" imgW="2325624" imgH="2935224" progId="Word.Document.8">
                    <p:embed/>
                  </p:oleObj>
                </mc:Choice>
                <mc:Fallback>
                  <p:oleObj name="Document" r:id="rId3" imgW="2325624" imgH="2935224" progId="Word.Document.8">
                    <p:embed/>
                    <p:pic>
                      <p:nvPicPr>
                        <p:cNvPr id="7" name="Object 6">
                          <a:extLst>
                            <a:ext uri="{FF2B5EF4-FFF2-40B4-BE49-F238E27FC236}">
                              <a16:creationId xmlns:a16="http://schemas.microsoft.com/office/drawing/2014/main" id="{C2A889BC-A0DF-4765-82EB-F3613B9F8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 y="693"/>
                          <a:ext cx="1464" cy="184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Text Box 7">
            <a:extLst>
              <a:ext uri="{FF2B5EF4-FFF2-40B4-BE49-F238E27FC236}">
                <a16:creationId xmlns:a16="http://schemas.microsoft.com/office/drawing/2014/main" id="{9BD43994-7427-4CB1-A47F-76633498B562}"/>
              </a:ext>
            </a:extLst>
          </p:cNvPr>
          <p:cNvSpPr txBox="1">
            <a:spLocks noChangeArrowheads="1"/>
          </p:cNvSpPr>
          <p:nvPr/>
        </p:nvSpPr>
        <p:spPr bwMode="auto">
          <a:xfrm>
            <a:off x="1653090" y="812362"/>
            <a:ext cx="1173719" cy="11079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err="1">
                <a:latin typeface="+mn-lt"/>
              </a:rPr>
              <a:t>Contexte</a:t>
            </a:r>
            <a:endParaRPr lang="en-US" dirty="0">
              <a:latin typeface="+mn-lt"/>
            </a:endParaRPr>
          </a:p>
          <a:p>
            <a:pPr>
              <a:spcBef>
                <a:spcPts val="0"/>
              </a:spcBef>
              <a:spcAft>
                <a:spcPts val="0"/>
              </a:spcAft>
            </a:pPr>
            <a:r>
              <a:rPr lang="en-US" sz="1600" b="1" i="1" dirty="0">
                <a:latin typeface="+mn-lt"/>
              </a:rPr>
              <a:t>Au bureau, </a:t>
            </a:r>
          </a:p>
          <a:p>
            <a:pPr>
              <a:spcBef>
                <a:spcPts val="0"/>
              </a:spcBef>
              <a:spcAft>
                <a:spcPts val="0"/>
              </a:spcAft>
            </a:pPr>
            <a:r>
              <a:rPr lang="en-US" sz="1600" b="1" i="1" dirty="0" err="1">
                <a:latin typeface="+mn-lt"/>
              </a:rPr>
              <a:t>utilisation</a:t>
            </a:r>
            <a:r>
              <a:rPr lang="en-US" sz="1600" b="1" i="1" dirty="0">
                <a:latin typeface="+mn-lt"/>
              </a:rPr>
              <a:t> </a:t>
            </a:r>
          </a:p>
          <a:p>
            <a:pPr>
              <a:spcBef>
                <a:spcPts val="0"/>
              </a:spcBef>
              <a:spcAft>
                <a:spcPts val="0"/>
              </a:spcAft>
            </a:pPr>
            <a:r>
              <a:rPr lang="en-US" sz="1600" b="1" i="1" dirty="0">
                <a:latin typeface="+mn-lt"/>
              </a:rPr>
              <a:t>continue…</a:t>
            </a:r>
          </a:p>
        </p:txBody>
      </p:sp>
      <p:sp>
        <p:nvSpPr>
          <p:cNvPr id="9" name="Text Box 8">
            <a:extLst>
              <a:ext uri="{FF2B5EF4-FFF2-40B4-BE49-F238E27FC236}">
                <a16:creationId xmlns:a16="http://schemas.microsoft.com/office/drawing/2014/main" id="{81069B53-F891-4631-A97C-6C587A2782BF}"/>
              </a:ext>
            </a:extLst>
          </p:cNvPr>
          <p:cNvSpPr txBox="1">
            <a:spLocks noChangeArrowheads="1"/>
          </p:cNvSpPr>
          <p:nvPr/>
        </p:nvSpPr>
        <p:spPr bwMode="auto">
          <a:xfrm>
            <a:off x="2173363" y="4004189"/>
            <a:ext cx="365237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err="1">
                <a:latin typeface="+mn-lt"/>
              </a:rPr>
              <a:t>Estéthiques</a:t>
            </a:r>
            <a:r>
              <a:rPr lang="en-GB" sz="1600" b="1" dirty="0">
                <a:latin typeface="+mn-lt"/>
              </a:rPr>
              <a:t> </a:t>
            </a:r>
            <a:r>
              <a:rPr lang="en-GB" sz="1600" b="1" dirty="0">
                <a:solidFill>
                  <a:schemeClr val="accent3"/>
                </a:solidFill>
                <a:latin typeface="+mn-lt"/>
              </a:rPr>
              <a:t>:</a:t>
            </a:r>
            <a:r>
              <a:rPr lang="en-GB" sz="1600" dirty="0">
                <a:solidFill>
                  <a:schemeClr val="accent3"/>
                </a:solidFill>
                <a:latin typeface="+mn-lt"/>
              </a:rPr>
              <a:t> </a:t>
            </a:r>
            <a:r>
              <a:rPr lang="fr-FR" sz="1600" dirty="0">
                <a:solidFill>
                  <a:schemeClr val="accent3"/>
                </a:solidFill>
                <a:latin typeface="+mn-lt"/>
              </a:rPr>
              <a:t>couleur crème, forme métallique angulaire, texture lisse, lourde</a:t>
            </a:r>
            <a:endParaRPr lang="en-US" sz="1600" dirty="0">
              <a:solidFill>
                <a:schemeClr val="accent3"/>
              </a:solidFill>
              <a:latin typeface="+mn-lt"/>
            </a:endParaRPr>
          </a:p>
        </p:txBody>
      </p:sp>
      <p:sp>
        <p:nvSpPr>
          <p:cNvPr id="10" name="Text Box 9">
            <a:extLst>
              <a:ext uri="{FF2B5EF4-FFF2-40B4-BE49-F238E27FC236}">
                <a16:creationId xmlns:a16="http://schemas.microsoft.com/office/drawing/2014/main" id="{C151C052-806D-427C-AA36-0FBF6504868E}"/>
              </a:ext>
            </a:extLst>
          </p:cNvPr>
          <p:cNvSpPr txBox="1">
            <a:spLocks noChangeArrowheads="1"/>
          </p:cNvSpPr>
          <p:nvPr/>
        </p:nvSpPr>
        <p:spPr bwMode="auto">
          <a:xfrm>
            <a:off x="2153237" y="4571177"/>
            <a:ext cx="4050081"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a:latin typeface="+mn-lt"/>
              </a:rPr>
              <a:t>Associations :</a:t>
            </a:r>
            <a:r>
              <a:rPr lang="en-GB" sz="1600" dirty="0">
                <a:latin typeface="+mn-lt"/>
              </a:rPr>
              <a:t>  </a:t>
            </a:r>
            <a:r>
              <a:rPr lang="fr-FR" sz="1600" dirty="0">
                <a:solidFill>
                  <a:schemeClr val="accent3"/>
                </a:solidFill>
                <a:latin typeface="+mn-lt"/>
              </a:rPr>
              <a:t>Couleur et forme comme celles des consoles d'ordinateur et des claviers.</a:t>
            </a:r>
            <a:endParaRPr lang="en-US" sz="1600" dirty="0">
              <a:solidFill>
                <a:schemeClr val="accent3"/>
              </a:solidFill>
              <a:latin typeface="+mn-lt"/>
            </a:endParaRPr>
          </a:p>
        </p:txBody>
      </p:sp>
      <p:sp>
        <p:nvSpPr>
          <p:cNvPr id="11" name="Text Box 10">
            <a:extLst>
              <a:ext uri="{FF2B5EF4-FFF2-40B4-BE49-F238E27FC236}">
                <a16:creationId xmlns:a16="http://schemas.microsoft.com/office/drawing/2014/main" id="{09B6CE00-3CE9-4780-8FA5-2EAA119491DA}"/>
              </a:ext>
            </a:extLst>
          </p:cNvPr>
          <p:cNvSpPr txBox="1">
            <a:spLocks noChangeArrowheads="1"/>
          </p:cNvSpPr>
          <p:nvPr/>
        </p:nvSpPr>
        <p:spPr bwMode="auto">
          <a:xfrm>
            <a:off x="2186575" y="5088952"/>
            <a:ext cx="36322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ct val="20000"/>
              </a:spcAft>
            </a:pPr>
            <a:r>
              <a:rPr lang="en-GB" sz="1600" b="1" dirty="0">
                <a:latin typeface="+mn-lt"/>
              </a:rPr>
              <a:t>Perceptions :</a:t>
            </a:r>
            <a:r>
              <a:rPr lang="en-GB" sz="1600" dirty="0">
                <a:latin typeface="+mn-lt"/>
              </a:rPr>
              <a:t> </a:t>
            </a:r>
            <a:r>
              <a:rPr lang="fr-FR" sz="1600" dirty="0">
                <a:solidFill>
                  <a:schemeClr val="accent3"/>
                </a:solidFill>
                <a:latin typeface="+mn-lt"/>
              </a:rPr>
              <a:t>Sobre, moderne, efficace ; robuste, adapté à l'usage</a:t>
            </a:r>
            <a:endParaRPr lang="en-US" sz="2000" dirty="0">
              <a:solidFill>
                <a:schemeClr val="accent3"/>
              </a:solidFill>
              <a:latin typeface="+mn-lt"/>
            </a:endParaRPr>
          </a:p>
        </p:txBody>
      </p:sp>
      <p:sp>
        <p:nvSpPr>
          <p:cNvPr id="12" name="Text Box 11">
            <a:extLst>
              <a:ext uri="{FF2B5EF4-FFF2-40B4-BE49-F238E27FC236}">
                <a16:creationId xmlns:a16="http://schemas.microsoft.com/office/drawing/2014/main" id="{FB4101EC-5333-47F8-955D-8D35A6BFDA7C}"/>
              </a:ext>
            </a:extLst>
          </p:cNvPr>
          <p:cNvSpPr txBox="1">
            <a:spLocks noChangeArrowheads="1"/>
          </p:cNvSpPr>
          <p:nvPr/>
        </p:nvSpPr>
        <p:spPr bwMode="auto">
          <a:xfrm>
            <a:off x="9099568" y="812362"/>
            <a:ext cx="1161857" cy="135421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err="1">
                <a:latin typeface="+mn-lt"/>
              </a:rPr>
              <a:t>Contexte</a:t>
            </a:r>
            <a:endParaRPr lang="en-US" dirty="0">
              <a:latin typeface="+mn-lt"/>
            </a:endParaRPr>
          </a:p>
          <a:p>
            <a:pPr>
              <a:spcBef>
                <a:spcPts val="0"/>
              </a:spcBef>
              <a:spcAft>
                <a:spcPts val="0"/>
              </a:spcAft>
            </a:pPr>
            <a:r>
              <a:rPr lang="en-US" sz="1600" b="1" i="1" dirty="0">
                <a:latin typeface="+mn-lt"/>
              </a:rPr>
              <a:t>Enfants</a:t>
            </a:r>
          </a:p>
          <a:p>
            <a:pPr>
              <a:spcBef>
                <a:spcPts val="0"/>
              </a:spcBef>
              <a:spcAft>
                <a:spcPts val="0"/>
              </a:spcAft>
            </a:pPr>
            <a:r>
              <a:rPr lang="en-US" sz="1600" b="1" i="1" dirty="0">
                <a:latin typeface="+mn-lt"/>
              </a:rPr>
              <a:t>Chambre</a:t>
            </a:r>
          </a:p>
          <a:p>
            <a:pPr>
              <a:spcBef>
                <a:spcPts val="0"/>
              </a:spcBef>
              <a:spcAft>
                <a:spcPts val="0"/>
              </a:spcAft>
            </a:pPr>
            <a:r>
              <a:rPr lang="en-US" sz="1600" b="1" i="1" dirty="0" err="1">
                <a:latin typeface="+mn-lt"/>
              </a:rPr>
              <a:t>Utilisation</a:t>
            </a:r>
            <a:endParaRPr lang="en-US" sz="1600" b="1" i="1" dirty="0">
              <a:latin typeface="+mn-lt"/>
            </a:endParaRPr>
          </a:p>
          <a:p>
            <a:pPr>
              <a:spcBef>
                <a:spcPts val="0"/>
              </a:spcBef>
              <a:spcAft>
                <a:spcPts val="0"/>
              </a:spcAft>
            </a:pPr>
            <a:r>
              <a:rPr lang="en-US" sz="1600" b="1" i="1" dirty="0">
                <a:latin typeface="+mn-lt"/>
              </a:rPr>
              <a:t>discontinue</a:t>
            </a:r>
          </a:p>
        </p:txBody>
      </p:sp>
      <p:grpSp>
        <p:nvGrpSpPr>
          <p:cNvPr id="13" name="Group 12">
            <a:extLst>
              <a:ext uri="{FF2B5EF4-FFF2-40B4-BE49-F238E27FC236}">
                <a16:creationId xmlns:a16="http://schemas.microsoft.com/office/drawing/2014/main" id="{FD6651B4-3383-4C1B-AFFF-B22B4E622E23}"/>
              </a:ext>
            </a:extLst>
          </p:cNvPr>
          <p:cNvGrpSpPr>
            <a:grpSpLocks/>
          </p:cNvGrpSpPr>
          <p:nvPr/>
        </p:nvGrpSpPr>
        <p:grpSpPr bwMode="auto">
          <a:xfrm>
            <a:off x="6184902" y="652638"/>
            <a:ext cx="2879726" cy="3605213"/>
            <a:chOff x="3098" y="581"/>
            <a:chExt cx="1814" cy="2271"/>
          </a:xfrm>
        </p:grpSpPr>
        <p:grpSp>
          <p:nvGrpSpPr>
            <p:cNvPr id="14" name="Group 13">
              <a:extLst>
                <a:ext uri="{FF2B5EF4-FFF2-40B4-BE49-F238E27FC236}">
                  <a16:creationId xmlns:a16="http://schemas.microsoft.com/office/drawing/2014/main" id="{6DD572D5-0E2E-4BB8-A38C-B6D1A3C2F531}"/>
                </a:ext>
              </a:extLst>
            </p:cNvPr>
            <p:cNvGrpSpPr>
              <a:grpSpLocks/>
            </p:cNvGrpSpPr>
            <p:nvPr/>
          </p:nvGrpSpPr>
          <p:grpSpPr bwMode="auto">
            <a:xfrm>
              <a:off x="3098" y="581"/>
              <a:ext cx="1623" cy="2271"/>
              <a:chOff x="3188" y="921"/>
              <a:chExt cx="1623" cy="2271"/>
            </a:xfrm>
          </p:grpSpPr>
          <p:grpSp>
            <p:nvGrpSpPr>
              <p:cNvPr id="16" name="Group 14">
                <a:extLst>
                  <a:ext uri="{FF2B5EF4-FFF2-40B4-BE49-F238E27FC236}">
                    <a16:creationId xmlns:a16="http://schemas.microsoft.com/office/drawing/2014/main" id="{4E6DF7CF-74D5-4075-8608-836A6EE969C9}"/>
                  </a:ext>
                </a:extLst>
              </p:cNvPr>
              <p:cNvGrpSpPr>
                <a:grpSpLocks/>
              </p:cNvGrpSpPr>
              <p:nvPr/>
            </p:nvGrpSpPr>
            <p:grpSpPr bwMode="auto">
              <a:xfrm>
                <a:off x="3188" y="921"/>
                <a:ext cx="1623" cy="2271"/>
                <a:chOff x="6390" y="1522"/>
                <a:chExt cx="4057" cy="5678"/>
              </a:xfrm>
            </p:grpSpPr>
            <p:grpSp>
              <p:nvGrpSpPr>
                <p:cNvPr id="18" name="Group 15">
                  <a:extLst>
                    <a:ext uri="{FF2B5EF4-FFF2-40B4-BE49-F238E27FC236}">
                      <a16:creationId xmlns:a16="http://schemas.microsoft.com/office/drawing/2014/main" id="{95C156D0-63E5-41AC-9E63-C3D557920210}"/>
                    </a:ext>
                  </a:extLst>
                </p:cNvPr>
                <p:cNvGrpSpPr>
                  <a:grpSpLocks/>
                </p:cNvGrpSpPr>
                <p:nvPr/>
              </p:nvGrpSpPr>
              <p:grpSpPr bwMode="auto">
                <a:xfrm>
                  <a:off x="6419" y="1522"/>
                  <a:ext cx="4028" cy="4674"/>
                  <a:chOff x="6509" y="1387"/>
                  <a:chExt cx="4028" cy="4674"/>
                </a:xfrm>
              </p:grpSpPr>
              <p:sp>
                <p:nvSpPr>
                  <p:cNvPr id="20" name="Text Box 16">
                    <a:extLst>
                      <a:ext uri="{FF2B5EF4-FFF2-40B4-BE49-F238E27FC236}">
                        <a16:creationId xmlns:a16="http://schemas.microsoft.com/office/drawing/2014/main" id="{102B0CBA-0274-44ED-9B5C-FC03CAD0E017}"/>
                      </a:ext>
                    </a:extLst>
                  </p:cNvPr>
                  <p:cNvSpPr txBox="1">
                    <a:spLocks noChangeArrowheads="1"/>
                  </p:cNvSpPr>
                  <p:nvPr/>
                </p:nvSpPr>
                <p:spPr bwMode="auto">
                  <a:xfrm>
                    <a:off x="6509" y="1387"/>
                    <a:ext cx="4028" cy="467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sp>
                <p:nvSpPr>
                  <p:cNvPr id="21" name="Text Box 17">
                    <a:extLst>
                      <a:ext uri="{FF2B5EF4-FFF2-40B4-BE49-F238E27FC236}">
                        <a16:creationId xmlns:a16="http://schemas.microsoft.com/office/drawing/2014/main" id="{82E53446-D433-4F83-8211-FA7FE7971661}"/>
                      </a:ext>
                    </a:extLst>
                  </p:cNvPr>
                  <p:cNvSpPr txBox="1">
                    <a:spLocks noChangeArrowheads="1"/>
                  </p:cNvSpPr>
                  <p:nvPr/>
                </p:nvSpPr>
                <p:spPr bwMode="auto">
                  <a:xfrm>
                    <a:off x="8962" y="1387"/>
                    <a:ext cx="1435"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grpSp>
            <p:sp>
              <p:nvSpPr>
                <p:cNvPr id="19" name="Text Box 18">
                  <a:extLst>
                    <a:ext uri="{FF2B5EF4-FFF2-40B4-BE49-F238E27FC236}">
                      <a16:creationId xmlns:a16="http://schemas.microsoft.com/office/drawing/2014/main" id="{F1CD8EB3-23E9-40B9-9527-119A543F73D9}"/>
                    </a:ext>
                  </a:extLst>
                </p:cNvPr>
                <p:cNvSpPr txBox="1">
                  <a:spLocks noChangeArrowheads="1"/>
                </p:cNvSpPr>
                <p:nvPr/>
              </p:nvSpPr>
              <p:spPr bwMode="auto">
                <a:xfrm>
                  <a:off x="6390" y="6285"/>
                  <a:ext cx="3930" cy="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GB" sz="1050" dirty="0">
                    <a:latin typeface="+mn-lt"/>
                  </a:endParaRPr>
                </a:p>
              </p:txBody>
            </p:sp>
          </p:grpSp>
          <p:graphicFrame>
            <p:nvGraphicFramePr>
              <p:cNvPr id="17" name="Object 19">
                <a:extLst>
                  <a:ext uri="{FF2B5EF4-FFF2-40B4-BE49-F238E27FC236}">
                    <a16:creationId xmlns:a16="http://schemas.microsoft.com/office/drawing/2014/main" id="{7E44ADBC-71A9-4C6E-B1C7-BD6CC9497B6E}"/>
                  </a:ext>
                </a:extLst>
              </p:cNvPr>
              <p:cNvGraphicFramePr>
                <a:graphicFrameLocks noChangeAspect="1"/>
              </p:cNvGraphicFramePr>
              <p:nvPr/>
            </p:nvGraphicFramePr>
            <p:xfrm>
              <a:off x="3267" y="952"/>
              <a:ext cx="1482" cy="1807"/>
            </p:xfrm>
            <a:graphic>
              <a:graphicData uri="http://schemas.openxmlformats.org/presentationml/2006/ole">
                <mc:AlternateContent xmlns:mc="http://schemas.openxmlformats.org/markup-compatibility/2006">
                  <mc:Choice xmlns:v="urn:schemas-microsoft-com:vml" Requires="v">
                    <p:oleObj name="Document" r:id="rId5" imgW="2353056" imgH="2868168" progId="Word.Document.8">
                      <p:embed/>
                    </p:oleObj>
                  </mc:Choice>
                  <mc:Fallback>
                    <p:oleObj name="Document" r:id="rId5" imgW="2353056" imgH="2868168" progId="Word.Document.8">
                      <p:embed/>
                      <p:pic>
                        <p:nvPicPr>
                          <p:cNvPr id="17" name="Object 19">
                            <a:extLst>
                              <a:ext uri="{FF2B5EF4-FFF2-40B4-BE49-F238E27FC236}">
                                <a16:creationId xmlns:a16="http://schemas.microsoft.com/office/drawing/2014/main" id="{7E44ADBC-71A9-4C6E-B1C7-BD6CC9497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 y="952"/>
                            <a:ext cx="1482" cy="18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 name="Text Box 20">
              <a:extLst>
                <a:ext uri="{FF2B5EF4-FFF2-40B4-BE49-F238E27FC236}">
                  <a16:creationId xmlns:a16="http://schemas.microsoft.com/office/drawing/2014/main" id="{D9220F1A-ABFF-4CAC-8E0A-E75CCEF0E84E}"/>
                </a:ext>
              </a:extLst>
            </p:cNvPr>
            <p:cNvSpPr txBox="1">
              <a:spLocks noChangeArrowheads="1"/>
            </p:cNvSpPr>
            <p:nvPr/>
          </p:nvSpPr>
          <p:spPr bwMode="auto">
            <a:xfrm>
              <a:off x="3113" y="2462"/>
              <a:ext cx="1799" cy="2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b="1" dirty="0">
                  <a:latin typeface="+mn-lt"/>
                </a:rPr>
                <a:t>Lampe, </a:t>
              </a:r>
              <a:r>
                <a:rPr lang="en-GB" dirty="0" err="1">
                  <a:latin typeface="+mn-lt"/>
                </a:rPr>
                <a:t>même</a:t>
              </a:r>
              <a:r>
                <a:rPr lang="en-GB" dirty="0">
                  <a:latin typeface="+mn-lt"/>
                </a:rPr>
                <a:t> </a:t>
              </a:r>
              <a:r>
                <a:rPr lang="en-GB" dirty="0" err="1">
                  <a:latin typeface="+mn-lt"/>
                </a:rPr>
                <a:t>spécifications</a:t>
              </a:r>
              <a:endParaRPr lang="en-US" dirty="0">
                <a:latin typeface="+mn-lt"/>
              </a:endParaRPr>
            </a:p>
          </p:txBody>
        </p:sp>
      </p:grpSp>
      <p:sp>
        <p:nvSpPr>
          <p:cNvPr id="22" name="Text Box 21">
            <a:extLst>
              <a:ext uri="{FF2B5EF4-FFF2-40B4-BE49-F238E27FC236}">
                <a16:creationId xmlns:a16="http://schemas.microsoft.com/office/drawing/2014/main" id="{D2712AC6-BBD7-43CA-8CF8-86B3DBADEEE8}"/>
              </a:ext>
            </a:extLst>
          </p:cNvPr>
          <p:cNvSpPr txBox="1">
            <a:spLocks noChangeArrowheads="1"/>
          </p:cNvSpPr>
          <p:nvPr/>
        </p:nvSpPr>
        <p:spPr bwMode="auto">
          <a:xfrm>
            <a:off x="6310313" y="4039939"/>
            <a:ext cx="3630612"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err="1">
                <a:latin typeface="+mn-lt"/>
              </a:rPr>
              <a:t>Estéthiques</a:t>
            </a:r>
            <a:r>
              <a:rPr lang="en-GB" sz="1600" b="1" dirty="0"/>
              <a:t> </a:t>
            </a:r>
            <a:r>
              <a:rPr lang="en-GB" sz="1600" b="1" dirty="0">
                <a:latin typeface="+mn-lt"/>
              </a:rPr>
              <a:t>:</a:t>
            </a:r>
            <a:r>
              <a:rPr lang="en-GB" sz="1600" dirty="0">
                <a:latin typeface="+mn-lt"/>
              </a:rPr>
              <a:t> </a:t>
            </a:r>
            <a:r>
              <a:rPr lang="fr-FR" sz="1600" dirty="0">
                <a:solidFill>
                  <a:schemeClr val="accent3"/>
                </a:solidFill>
                <a:latin typeface="+mn-lt"/>
              </a:rPr>
              <a:t>Couleurs pastel, courbes douces, translucides, légères</a:t>
            </a:r>
            <a:endParaRPr lang="en-US" sz="1600" dirty="0">
              <a:solidFill>
                <a:schemeClr val="accent3"/>
              </a:solidFill>
              <a:latin typeface="+mn-lt"/>
            </a:endParaRPr>
          </a:p>
        </p:txBody>
      </p:sp>
      <p:sp>
        <p:nvSpPr>
          <p:cNvPr id="23" name="Text Box 22">
            <a:extLst>
              <a:ext uri="{FF2B5EF4-FFF2-40B4-BE49-F238E27FC236}">
                <a16:creationId xmlns:a16="http://schemas.microsoft.com/office/drawing/2014/main" id="{72F39183-8ED9-4402-B2D7-84F175A5C602}"/>
              </a:ext>
            </a:extLst>
          </p:cNvPr>
          <p:cNvSpPr txBox="1">
            <a:spLocks noChangeArrowheads="1"/>
          </p:cNvSpPr>
          <p:nvPr/>
        </p:nvSpPr>
        <p:spPr bwMode="auto">
          <a:xfrm>
            <a:off x="6289675" y="4570164"/>
            <a:ext cx="371575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a:latin typeface="+mn-lt"/>
              </a:rPr>
              <a:t>Associations :</a:t>
            </a:r>
            <a:r>
              <a:rPr lang="en-GB" sz="1600" dirty="0">
                <a:latin typeface="+mn-lt"/>
              </a:rPr>
              <a:t> </a:t>
            </a:r>
            <a:r>
              <a:rPr lang="fr-FR" sz="1600" dirty="0">
                <a:solidFill>
                  <a:schemeClr val="accent3"/>
                </a:solidFill>
                <a:latin typeface="+mn-lt"/>
              </a:rPr>
              <a:t>Forme dérivée de la nature, dessins animés, bandes dessinées.</a:t>
            </a:r>
            <a:endParaRPr lang="en-US" sz="1600" dirty="0">
              <a:solidFill>
                <a:schemeClr val="accent3"/>
              </a:solidFill>
              <a:latin typeface="+mn-lt"/>
            </a:endParaRPr>
          </a:p>
        </p:txBody>
      </p:sp>
      <p:sp>
        <p:nvSpPr>
          <p:cNvPr id="24" name="Text Box 23">
            <a:extLst>
              <a:ext uri="{FF2B5EF4-FFF2-40B4-BE49-F238E27FC236}">
                <a16:creationId xmlns:a16="http://schemas.microsoft.com/office/drawing/2014/main" id="{21AB228E-AA3C-42F8-8F92-EE0ACDF5923E}"/>
              </a:ext>
            </a:extLst>
          </p:cNvPr>
          <p:cNvSpPr txBox="1">
            <a:spLocks noChangeArrowheads="1"/>
          </p:cNvSpPr>
          <p:nvPr/>
        </p:nvSpPr>
        <p:spPr bwMode="auto">
          <a:xfrm>
            <a:off x="6311900" y="5183175"/>
            <a:ext cx="373262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ct val="20000"/>
              </a:spcAft>
            </a:pPr>
            <a:r>
              <a:rPr lang="en-GB" sz="1600" b="1" dirty="0">
                <a:latin typeface="+mn-lt"/>
              </a:rPr>
              <a:t>Perceptions :</a:t>
            </a:r>
            <a:r>
              <a:rPr lang="en-GB" sz="1600" dirty="0">
                <a:latin typeface="+mn-lt"/>
              </a:rPr>
              <a:t> </a:t>
            </a:r>
            <a:r>
              <a:rPr lang="en-GB" sz="1600" dirty="0" err="1">
                <a:solidFill>
                  <a:schemeClr val="accent3"/>
                </a:solidFill>
                <a:latin typeface="+mn-lt"/>
              </a:rPr>
              <a:t>Drôle</a:t>
            </a:r>
            <a:r>
              <a:rPr lang="en-GB" sz="1600" dirty="0">
                <a:solidFill>
                  <a:schemeClr val="accent3"/>
                </a:solidFill>
                <a:latin typeface="+mn-lt"/>
              </a:rPr>
              <a:t>, </a:t>
            </a:r>
            <a:r>
              <a:rPr lang="en-GB" sz="1600" dirty="0" err="1">
                <a:solidFill>
                  <a:schemeClr val="accent3"/>
                </a:solidFill>
                <a:latin typeface="+mn-lt"/>
              </a:rPr>
              <a:t>joueur</a:t>
            </a:r>
            <a:r>
              <a:rPr lang="en-GB" sz="1600" dirty="0">
                <a:solidFill>
                  <a:schemeClr val="accent3"/>
                </a:solidFill>
                <a:latin typeface="+mn-lt"/>
              </a:rPr>
              <a:t>, gai, intelligent.</a:t>
            </a:r>
            <a:endParaRPr lang="en-US" sz="1600" dirty="0">
              <a:solidFill>
                <a:schemeClr val="accent3"/>
              </a:solidFill>
              <a:latin typeface="+mn-lt"/>
            </a:endParaRPr>
          </a:p>
        </p:txBody>
      </p:sp>
      <p:sp>
        <p:nvSpPr>
          <p:cNvPr id="25" name="Text Box 24">
            <a:extLst>
              <a:ext uri="{FF2B5EF4-FFF2-40B4-BE49-F238E27FC236}">
                <a16:creationId xmlns:a16="http://schemas.microsoft.com/office/drawing/2014/main" id="{D6C584BF-55F3-41E8-9541-F9BA5BA3D71F}"/>
              </a:ext>
            </a:extLst>
          </p:cNvPr>
          <p:cNvSpPr txBox="1">
            <a:spLocks noChangeArrowheads="1"/>
          </p:cNvSpPr>
          <p:nvPr/>
        </p:nvSpPr>
        <p:spPr bwMode="auto">
          <a:xfrm>
            <a:off x="2205634" y="5642638"/>
            <a:ext cx="3736472"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i="1" dirty="0" err="1">
                <a:latin typeface="+mn-lt"/>
              </a:rPr>
              <a:t>Mais</a:t>
            </a:r>
            <a:r>
              <a:rPr lang="en-GB" sz="1600" b="1" i="1" dirty="0">
                <a:latin typeface="+mn-lt"/>
              </a:rPr>
              <a:t> </a:t>
            </a:r>
            <a:r>
              <a:rPr lang="en-GB" sz="1600" b="1" i="1" dirty="0" err="1">
                <a:latin typeface="+mn-lt"/>
              </a:rPr>
              <a:t>aussi</a:t>
            </a:r>
            <a:r>
              <a:rPr lang="en-GB" sz="1600" b="1" i="1" dirty="0">
                <a:latin typeface="+mn-lt"/>
              </a:rPr>
              <a:t> </a:t>
            </a:r>
            <a:r>
              <a:rPr lang="en-GB" sz="1600" dirty="0">
                <a:latin typeface="+mn-lt"/>
              </a:rPr>
              <a:t>: </a:t>
            </a:r>
            <a:r>
              <a:rPr lang="fr-FR" sz="1600" dirty="0">
                <a:solidFill>
                  <a:schemeClr val="accent3"/>
                </a:solidFill>
                <a:latin typeface="+mn-lt"/>
              </a:rPr>
              <a:t>terne, impersonnel, suggérant</a:t>
            </a:r>
          </a:p>
          <a:p>
            <a:r>
              <a:rPr lang="fr-FR" sz="1600" dirty="0">
                <a:solidFill>
                  <a:schemeClr val="accent3"/>
                </a:solidFill>
                <a:latin typeface="+mn-lt"/>
              </a:rPr>
              <a:t>le lieu de travail</a:t>
            </a:r>
            <a:endParaRPr lang="en-GB" sz="1050" dirty="0">
              <a:solidFill>
                <a:schemeClr val="accent3"/>
              </a:solidFill>
              <a:latin typeface="+mn-lt"/>
            </a:endParaRPr>
          </a:p>
        </p:txBody>
      </p:sp>
      <p:sp>
        <p:nvSpPr>
          <p:cNvPr id="26" name="Text Box 25">
            <a:extLst>
              <a:ext uri="{FF2B5EF4-FFF2-40B4-BE49-F238E27FC236}">
                <a16:creationId xmlns:a16="http://schemas.microsoft.com/office/drawing/2014/main" id="{C2AA220B-D2CB-40E1-A7FB-34798046BE7E}"/>
              </a:ext>
            </a:extLst>
          </p:cNvPr>
          <p:cNvSpPr txBox="1">
            <a:spLocks noChangeArrowheads="1"/>
          </p:cNvSpPr>
          <p:nvPr/>
        </p:nvSpPr>
        <p:spPr bwMode="auto">
          <a:xfrm>
            <a:off x="6330000" y="5629501"/>
            <a:ext cx="3928896"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dirty="0" err="1">
                <a:latin typeface="+mn-lt"/>
              </a:rPr>
              <a:t>Mais</a:t>
            </a:r>
            <a:r>
              <a:rPr lang="en-GB" sz="1600" b="1" dirty="0">
                <a:latin typeface="+mn-lt"/>
              </a:rPr>
              <a:t> </a:t>
            </a:r>
            <a:r>
              <a:rPr lang="en-GB" sz="1600" b="1" dirty="0" err="1">
                <a:latin typeface="+mn-lt"/>
              </a:rPr>
              <a:t>aussi</a:t>
            </a:r>
            <a:r>
              <a:rPr lang="en-GB" sz="1600" b="1" dirty="0">
                <a:latin typeface="+mn-lt"/>
              </a:rPr>
              <a:t> : </a:t>
            </a:r>
            <a:r>
              <a:rPr lang="fr-FR" sz="1600" dirty="0">
                <a:solidFill>
                  <a:schemeClr val="accent3"/>
                </a:solidFill>
                <a:latin typeface="+mn-lt"/>
              </a:rPr>
              <a:t>excentrique, frivole, un peu bête</a:t>
            </a:r>
            <a:endParaRPr lang="en-GB" sz="1600" dirty="0">
              <a:solidFill>
                <a:schemeClr val="accent3"/>
              </a:solidFill>
              <a:latin typeface="+mn-lt"/>
            </a:endParaRPr>
          </a:p>
        </p:txBody>
      </p:sp>
      <p:sp>
        <p:nvSpPr>
          <p:cNvPr id="27" name="Text Box 26">
            <a:extLst>
              <a:ext uri="{FF2B5EF4-FFF2-40B4-BE49-F238E27FC236}">
                <a16:creationId xmlns:a16="http://schemas.microsoft.com/office/drawing/2014/main" id="{096DA79B-872A-4DF7-A68C-FB9322CCD12E}"/>
              </a:ext>
            </a:extLst>
          </p:cNvPr>
          <p:cNvSpPr txBox="1">
            <a:spLocks noChangeArrowheads="1"/>
          </p:cNvSpPr>
          <p:nvPr/>
        </p:nvSpPr>
        <p:spPr bwMode="auto">
          <a:xfrm>
            <a:off x="1684532" y="2226785"/>
            <a:ext cx="1253869" cy="141577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err="1">
                <a:latin typeface="+mn-lt"/>
              </a:rPr>
              <a:t>Matériaux</a:t>
            </a:r>
            <a:endParaRPr lang="en-US" dirty="0">
              <a:latin typeface="+mn-lt"/>
            </a:endParaRPr>
          </a:p>
          <a:p>
            <a:pPr>
              <a:spcBef>
                <a:spcPts val="0"/>
              </a:spcBef>
              <a:spcAft>
                <a:spcPts val="0"/>
              </a:spcAft>
            </a:pPr>
            <a:r>
              <a:rPr lang="en-US" sz="1600" b="1" i="1" dirty="0" err="1">
                <a:latin typeface="+mn-lt"/>
              </a:rPr>
              <a:t>Acier</a:t>
            </a:r>
            <a:r>
              <a:rPr lang="en-US" sz="1600" b="1" i="1" dirty="0">
                <a:latin typeface="+mn-lt"/>
              </a:rPr>
              <a:t> </a:t>
            </a:r>
            <a:r>
              <a:rPr lang="en-US" sz="1600" b="1" i="1" dirty="0" err="1">
                <a:latin typeface="+mn-lt"/>
              </a:rPr>
              <a:t>pressé</a:t>
            </a:r>
            <a:r>
              <a:rPr lang="en-US" sz="1600" b="1" i="1" dirty="0">
                <a:latin typeface="+mn-lt"/>
              </a:rPr>
              <a:t> </a:t>
            </a:r>
            <a:br>
              <a:rPr lang="en-US" sz="1600" b="1" i="1" dirty="0">
                <a:latin typeface="+mn-lt"/>
              </a:rPr>
            </a:br>
            <a:r>
              <a:rPr lang="en-US" sz="1600" b="1" i="1" dirty="0" err="1">
                <a:latin typeface="+mn-lt"/>
              </a:rPr>
              <a:t>recouvert</a:t>
            </a:r>
            <a:r>
              <a:rPr lang="en-US" sz="1600" b="1" i="1" dirty="0">
                <a:latin typeface="+mn-lt"/>
              </a:rPr>
              <a:t> </a:t>
            </a:r>
            <a:br>
              <a:rPr lang="en-US" sz="1600" b="1" i="1" dirty="0">
                <a:latin typeface="+mn-lt"/>
              </a:rPr>
            </a:br>
            <a:r>
              <a:rPr lang="en-US" sz="1600" b="1" i="1" dirty="0">
                <a:latin typeface="+mn-lt"/>
              </a:rPr>
              <a:t>de </a:t>
            </a:r>
            <a:r>
              <a:rPr lang="en-US" sz="1600" b="1" i="1" dirty="0" err="1">
                <a:latin typeface="+mn-lt"/>
              </a:rPr>
              <a:t>poudre</a:t>
            </a:r>
            <a:endParaRPr lang="en-US" sz="1600" b="1" dirty="0">
              <a:latin typeface="+mn-lt"/>
            </a:endParaRPr>
          </a:p>
          <a:p>
            <a:pPr>
              <a:spcBef>
                <a:spcPts val="0"/>
              </a:spcBef>
              <a:spcAft>
                <a:spcPts val="0"/>
              </a:spcAft>
            </a:pPr>
            <a:endParaRPr lang="en-GB" sz="2000" dirty="0">
              <a:latin typeface="+mn-lt"/>
            </a:endParaRPr>
          </a:p>
        </p:txBody>
      </p:sp>
      <p:sp>
        <p:nvSpPr>
          <p:cNvPr id="28" name="Text Box 27">
            <a:extLst>
              <a:ext uri="{FF2B5EF4-FFF2-40B4-BE49-F238E27FC236}">
                <a16:creationId xmlns:a16="http://schemas.microsoft.com/office/drawing/2014/main" id="{54CD74B0-B64F-4774-8B3B-522BBD514310}"/>
              </a:ext>
            </a:extLst>
          </p:cNvPr>
          <p:cNvSpPr txBox="1">
            <a:spLocks noChangeArrowheads="1"/>
          </p:cNvSpPr>
          <p:nvPr/>
        </p:nvSpPr>
        <p:spPr bwMode="auto">
          <a:xfrm>
            <a:off x="9061698" y="2393771"/>
            <a:ext cx="1171159" cy="11079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err="1">
                <a:latin typeface="+mn-lt"/>
              </a:rPr>
              <a:t>Matériaux</a:t>
            </a:r>
            <a:endParaRPr lang="en-US" dirty="0">
              <a:latin typeface="+mn-lt"/>
            </a:endParaRPr>
          </a:p>
          <a:p>
            <a:pPr>
              <a:spcBef>
                <a:spcPts val="0"/>
              </a:spcBef>
              <a:spcAft>
                <a:spcPts val="0"/>
              </a:spcAft>
            </a:pPr>
            <a:r>
              <a:rPr lang="en-US" sz="1600" b="1" i="1" dirty="0">
                <a:latin typeface="+mn-lt"/>
              </a:rPr>
              <a:t>injection</a:t>
            </a:r>
          </a:p>
          <a:p>
            <a:pPr>
              <a:spcBef>
                <a:spcPts val="0"/>
              </a:spcBef>
              <a:spcAft>
                <a:spcPts val="0"/>
              </a:spcAft>
            </a:pPr>
            <a:r>
              <a:rPr lang="en-US" sz="1600" b="1" i="1" dirty="0" err="1">
                <a:latin typeface="+mn-lt"/>
              </a:rPr>
              <a:t>acrylique</a:t>
            </a:r>
            <a:r>
              <a:rPr lang="en-US" sz="1600" b="1" i="1" dirty="0">
                <a:latin typeface="+mn-lt"/>
              </a:rPr>
              <a:t> </a:t>
            </a:r>
            <a:r>
              <a:rPr lang="en-US" sz="1600" b="1" i="1" dirty="0" err="1">
                <a:latin typeface="+mn-lt"/>
              </a:rPr>
              <a:t>moulé</a:t>
            </a:r>
            <a:endParaRPr lang="en-US" sz="1600" b="1" dirty="0">
              <a:latin typeface="+mn-lt"/>
            </a:endParaRPr>
          </a:p>
        </p:txBody>
      </p:sp>
    </p:spTree>
    <p:extLst>
      <p:ext uri="{BB962C8B-B14F-4D97-AF65-F5344CB8AC3E}">
        <p14:creationId xmlns:p14="http://schemas.microsoft.com/office/powerpoint/2010/main" val="38358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fr-FR" dirty="0"/>
              <a:t>Les matériaux créent des associations et des perceptions</a:t>
            </a:r>
            <a:endParaRPr lang="en-US" dirty="0"/>
          </a:p>
        </p:txBody>
      </p:sp>
      <p:grpSp>
        <p:nvGrpSpPr>
          <p:cNvPr id="4" name="Group 3">
            <a:extLst>
              <a:ext uri="{FF2B5EF4-FFF2-40B4-BE49-F238E27FC236}">
                <a16:creationId xmlns:a16="http://schemas.microsoft.com/office/drawing/2014/main" id="{0F4F7645-CC66-4AF9-AADF-582B8B954956}"/>
              </a:ext>
            </a:extLst>
          </p:cNvPr>
          <p:cNvGrpSpPr/>
          <p:nvPr/>
        </p:nvGrpSpPr>
        <p:grpSpPr>
          <a:xfrm>
            <a:off x="3052370" y="781253"/>
            <a:ext cx="2677804" cy="3017388"/>
            <a:chOff x="1444625" y="859518"/>
            <a:chExt cx="2911466" cy="3280682"/>
          </a:xfrm>
        </p:grpSpPr>
        <p:pic>
          <p:nvPicPr>
            <p:cNvPr id="5" name="Picture 4">
              <a:extLst>
                <a:ext uri="{FF2B5EF4-FFF2-40B4-BE49-F238E27FC236}">
                  <a16:creationId xmlns:a16="http://schemas.microsoft.com/office/drawing/2014/main" id="{52D279E2-9654-4584-8373-CB81A6BBA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027113"/>
              <a:ext cx="2416175" cy="31130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a:extLst>
                <a:ext uri="{FF2B5EF4-FFF2-40B4-BE49-F238E27FC236}">
                  <a16:creationId xmlns:a16="http://schemas.microsoft.com/office/drawing/2014/main" id="{85BC1C13-BA0B-4F66-9D95-0B537AADC530}"/>
                </a:ext>
              </a:extLst>
            </p:cNvPr>
            <p:cNvSpPr txBox="1">
              <a:spLocks noChangeArrowheads="1"/>
            </p:cNvSpPr>
            <p:nvPr/>
          </p:nvSpPr>
          <p:spPr bwMode="auto">
            <a:xfrm>
              <a:off x="2489191" y="859518"/>
              <a:ext cx="1866900"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b="1" dirty="0">
                  <a:latin typeface="+mn-lt"/>
                </a:rPr>
                <a:t>Bang &amp; Olufsen</a:t>
              </a:r>
              <a:endParaRPr lang="en-GB" sz="1600" dirty="0">
                <a:latin typeface="+mn-lt"/>
              </a:endParaRPr>
            </a:p>
            <a:p>
              <a:pPr algn="l">
                <a:spcBef>
                  <a:spcPct val="50000"/>
                </a:spcBef>
                <a:spcAft>
                  <a:spcPct val="20000"/>
                </a:spcAft>
              </a:pPr>
              <a:endParaRPr lang="en-GB" sz="1600" dirty="0">
                <a:latin typeface="+mn-lt"/>
              </a:endParaRPr>
            </a:p>
            <a:p>
              <a:pPr algn="l">
                <a:spcBef>
                  <a:spcPct val="50000"/>
                </a:spcBef>
                <a:spcAft>
                  <a:spcPct val="20000"/>
                </a:spcAft>
              </a:pPr>
              <a:endParaRPr lang="en-GB" sz="1600" dirty="0">
                <a:latin typeface="+mn-lt"/>
              </a:endParaRPr>
            </a:p>
            <a:p>
              <a:pPr algn="l">
                <a:spcBef>
                  <a:spcPct val="50000"/>
                </a:spcBef>
                <a:spcAft>
                  <a:spcPct val="20000"/>
                </a:spcAft>
              </a:pPr>
              <a:endParaRPr lang="en-GB" sz="1600" dirty="0">
                <a:latin typeface="+mn-lt"/>
              </a:endParaRPr>
            </a:p>
          </p:txBody>
        </p:sp>
      </p:grpSp>
      <p:sp>
        <p:nvSpPr>
          <p:cNvPr id="7" name="Text Box 6">
            <a:extLst>
              <a:ext uri="{FF2B5EF4-FFF2-40B4-BE49-F238E27FC236}">
                <a16:creationId xmlns:a16="http://schemas.microsoft.com/office/drawing/2014/main" id="{5809F018-AB48-4ADB-BECD-571ACD4C3BE9}"/>
              </a:ext>
            </a:extLst>
          </p:cNvPr>
          <p:cNvSpPr txBox="1">
            <a:spLocks noChangeArrowheads="1"/>
          </p:cNvSpPr>
          <p:nvPr/>
        </p:nvSpPr>
        <p:spPr bwMode="auto">
          <a:xfrm>
            <a:off x="4163176" y="2434219"/>
            <a:ext cx="184731"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sz="2000" dirty="0">
              <a:latin typeface="+mn-lt"/>
            </a:endParaRPr>
          </a:p>
        </p:txBody>
      </p:sp>
      <p:sp>
        <p:nvSpPr>
          <p:cNvPr id="8" name="Text Box 7">
            <a:extLst>
              <a:ext uri="{FF2B5EF4-FFF2-40B4-BE49-F238E27FC236}">
                <a16:creationId xmlns:a16="http://schemas.microsoft.com/office/drawing/2014/main" id="{FDC2E0B3-73D7-4A52-A7A8-49C48776F20D}"/>
              </a:ext>
            </a:extLst>
          </p:cNvPr>
          <p:cNvSpPr txBox="1">
            <a:spLocks noChangeArrowheads="1"/>
          </p:cNvSpPr>
          <p:nvPr/>
        </p:nvSpPr>
        <p:spPr bwMode="auto">
          <a:xfrm>
            <a:off x="1778751" y="3901604"/>
            <a:ext cx="401478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dirty="0" err="1">
                <a:latin typeface="+mn-lt"/>
              </a:rPr>
              <a:t>Estéthiques</a:t>
            </a:r>
            <a:r>
              <a:rPr lang="en-GB" sz="1600" b="1" dirty="0">
                <a:latin typeface="+mn-lt"/>
              </a:rPr>
              <a:t> :</a:t>
            </a:r>
            <a:r>
              <a:rPr lang="en-GB" sz="1600" dirty="0">
                <a:latin typeface="+mn-lt"/>
              </a:rPr>
              <a:t> </a:t>
            </a:r>
            <a:r>
              <a:rPr lang="fr-FR" sz="1600" dirty="0">
                <a:solidFill>
                  <a:schemeClr val="accent3"/>
                </a:solidFill>
                <a:latin typeface="+mn-lt"/>
              </a:rPr>
              <a:t>utilisation de primitives ; métal brossé, finitions noir/mat</a:t>
            </a:r>
            <a:endParaRPr lang="en-US" sz="1600" dirty="0">
              <a:solidFill>
                <a:schemeClr val="accent3"/>
              </a:solidFill>
              <a:latin typeface="+mn-lt"/>
            </a:endParaRPr>
          </a:p>
        </p:txBody>
      </p:sp>
      <p:sp>
        <p:nvSpPr>
          <p:cNvPr id="9" name="Text Box 8">
            <a:extLst>
              <a:ext uri="{FF2B5EF4-FFF2-40B4-BE49-F238E27FC236}">
                <a16:creationId xmlns:a16="http://schemas.microsoft.com/office/drawing/2014/main" id="{49793692-67B3-464D-A67A-4E647BA5339B}"/>
              </a:ext>
            </a:extLst>
          </p:cNvPr>
          <p:cNvSpPr txBox="1">
            <a:spLocks noChangeArrowheads="1"/>
          </p:cNvSpPr>
          <p:nvPr/>
        </p:nvSpPr>
        <p:spPr bwMode="auto">
          <a:xfrm>
            <a:off x="1732715" y="4458464"/>
            <a:ext cx="4016375"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dirty="0">
                <a:latin typeface="+mn-lt"/>
              </a:rPr>
              <a:t>Associations :</a:t>
            </a:r>
            <a:r>
              <a:rPr lang="en-GB" sz="1600" dirty="0">
                <a:latin typeface="+mn-lt"/>
              </a:rPr>
              <a:t>  </a:t>
            </a:r>
            <a:r>
              <a:rPr lang="fr-FR" sz="1600" dirty="0">
                <a:solidFill>
                  <a:schemeClr val="accent3"/>
                </a:solidFill>
                <a:latin typeface="+mn-lt"/>
              </a:rPr>
              <a:t>Tuyaux d'orgue, Arts, Musique et Culture</a:t>
            </a:r>
            <a:endParaRPr lang="en-US" sz="1600" dirty="0">
              <a:solidFill>
                <a:schemeClr val="accent3"/>
              </a:solidFill>
              <a:latin typeface="+mn-lt"/>
            </a:endParaRPr>
          </a:p>
        </p:txBody>
      </p:sp>
      <p:sp>
        <p:nvSpPr>
          <p:cNvPr id="10" name="Text Box 9">
            <a:extLst>
              <a:ext uri="{FF2B5EF4-FFF2-40B4-BE49-F238E27FC236}">
                <a16:creationId xmlns:a16="http://schemas.microsoft.com/office/drawing/2014/main" id="{581878D1-1271-46EA-A809-5AD9827EBA25}"/>
              </a:ext>
            </a:extLst>
          </p:cNvPr>
          <p:cNvSpPr txBox="1">
            <a:spLocks noChangeArrowheads="1"/>
          </p:cNvSpPr>
          <p:nvPr/>
        </p:nvSpPr>
        <p:spPr bwMode="auto">
          <a:xfrm>
            <a:off x="1769226" y="5015324"/>
            <a:ext cx="41275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a:latin typeface="+mn-lt"/>
              </a:rPr>
              <a:t>Perceptions :</a:t>
            </a:r>
            <a:r>
              <a:rPr lang="en-GB" sz="1600" dirty="0">
                <a:latin typeface="+mn-lt"/>
              </a:rPr>
              <a:t> </a:t>
            </a:r>
            <a:r>
              <a:rPr lang="fr-FR" sz="1600" dirty="0">
                <a:solidFill>
                  <a:schemeClr val="accent3"/>
                </a:solidFill>
                <a:latin typeface="+mn-lt"/>
              </a:rPr>
              <a:t>Haute technologie, avancée, sophistiquée. Symbole du goût exigeant. "Seul le meilleur est assez bon".</a:t>
            </a:r>
            <a:endParaRPr lang="en-US" sz="1600" dirty="0">
              <a:solidFill>
                <a:schemeClr val="accent3"/>
              </a:solidFill>
              <a:latin typeface="+mn-lt"/>
            </a:endParaRPr>
          </a:p>
        </p:txBody>
      </p:sp>
      <p:sp>
        <p:nvSpPr>
          <p:cNvPr id="11" name="Text Box 17">
            <a:extLst>
              <a:ext uri="{FF2B5EF4-FFF2-40B4-BE49-F238E27FC236}">
                <a16:creationId xmlns:a16="http://schemas.microsoft.com/office/drawing/2014/main" id="{2AA4F1E3-5A8B-47B6-8FAD-BDA503585470}"/>
              </a:ext>
            </a:extLst>
          </p:cNvPr>
          <p:cNvSpPr txBox="1">
            <a:spLocks noChangeArrowheads="1"/>
          </p:cNvSpPr>
          <p:nvPr/>
        </p:nvSpPr>
        <p:spPr bwMode="auto">
          <a:xfrm>
            <a:off x="6096751" y="4500643"/>
            <a:ext cx="41148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a:latin typeface="+mn-lt"/>
              </a:rPr>
              <a:t>Associations :</a:t>
            </a:r>
            <a:r>
              <a:rPr lang="en-GB" sz="1600" dirty="0">
                <a:latin typeface="+mn-lt"/>
              </a:rPr>
              <a:t>  </a:t>
            </a:r>
            <a:r>
              <a:rPr lang="fr-FR" sz="1600" dirty="0">
                <a:solidFill>
                  <a:schemeClr val="accent3"/>
                </a:solidFill>
                <a:latin typeface="+mn-lt"/>
              </a:rPr>
              <a:t>Meubles et équipements artisanaux, résolument rétro.</a:t>
            </a:r>
            <a:endParaRPr lang="en-US" sz="1600" dirty="0">
              <a:solidFill>
                <a:schemeClr val="accent3"/>
              </a:solidFill>
              <a:latin typeface="+mn-lt"/>
            </a:endParaRPr>
          </a:p>
        </p:txBody>
      </p:sp>
      <p:sp>
        <p:nvSpPr>
          <p:cNvPr id="12" name="Text Box 18">
            <a:extLst>
              <a:ext uri="{FF2B5EF4-FFF2-40B4-BE49-F238E27FC236}">
                <a16:creationId xmlns:a16="http://schemas.microsoft.com/office/drawing/2014/main" id="{9744C37E-CAA2-480F-908C-0512427CAE9F}"/>
              </a:ext>
            </a:extLst>
          </p:cNvPr>
          <p:cNvSpPr txBox="1">
            <a:spLocks noChangeArrowheads="1"/>
          </p:cNvSpPr>
          <p:nvPr/>
        </p:nvSpPr>
        <p:spPr bwMode="auto">
          <a:xfrm>
            <a:off x="6109452" y="5110794"/>
            <a:ext cx="4112536" cy="5970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
              </a:spcBef>
            </a:pPr>
            <a:r>
              <a:rPr lang="en-GB" sz="1600" b="1" dirty="0">
                <a:latin typeface="+mn-lt"/>
              </a:rPr>
              <a:t>Perceptions :</a:t>
            </a:r>
            <a:r>
              <a:rPr lang="en-GB" sz="1600" dirty="0">
                <a:latin typeface="+mn-lt"/>
              </a:rPr>
              <a:t> </a:t>
            </a:r>
            <a:r>
              <a:rPr lang="fr-FR" sz="1600" dirty="0">
                <a:solidFill>
                  <a:schemeClr val="accent3"/>
                </a:solidFill>
                <a:latin typeface="+mn-lt"/>
              </a:rPr>
              <a:t>Artisanat de style ancien, durable</a:t>
            </a:r>
          </a:p>
          <a:p>
            <a:pPr>
              <a:spcBef>
                <a:spcPct val="5000"/>
              </a:spcBef>
            </a:pPr>
            <a:r>
              <a:rPr lang="fr-FR" sz="1600" dirty="0">
                <a:solidFill>
                  <a:schemeClr val="accent3"/>
                </a:solidFill>
                <a:latin typeface="+mn-lt"/>
              </a:rPr>
              <a:t>conception rassurante et non technique</a:t>
            </a:r>
            <a:endParaRPr lang="en-US" sz="1600" dirty="0">
              <a:solidFill>
                <a:schemeClr val="accent3"/>
              </a:solidFill>
              <a:latin typeface="+mn-lt"/>
            </a:endParaRPr>
          </a:p>
        </p:txBody>
      </p:sp>
      <p:sp>
        <p:nvSpPr>
          <p:cNvPr id="13" name="Text Box 19">
            <a:extLst>
              <a:ext uri="{FF2B5EF4-FFF2-40B4-BE49-F238E27FC236}">
                <a16:creationId xmlns:a16="http://schemas.microsoft.com/office/drawing/2014/main" id="{6B0C253A-443B-4EEF-A133-F78CA8A8C73C}"/>
              </a:ext>
            </a:extLst>
          </p:cNvPr>
          <p:cNvSpPr txBox="1">
            <a:spLocks noChangeArrowheads="1"/>
          </p:cNvSpPr>
          <p:nvPr/>
        </p:nvSpPr>
        <p:spPr bwMode="auto">
          <a:xfrm>
            <a:off x="6109452" y="3890492"/>
            <a:ext cx="4238625"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err="1">
                <a:latin typeface="+mn-lt"/>
              </a:rPr>
              <a:t>Estéthiques</a:t>
            </a:r>
            <a:r>
              <a:rPr lang="en-GB" sz="1600" b="1" dirty="0">
                <a:latin typeface="+mn-lt"/>
              </a:rPr>
              <a:t> :</a:t>
            </a:r>
            <a:r>
              <a:rPr lang="en-GB" sz="1600" dirty="0">
                <a:latin typeface="+mn-lt"/>
              </a:rPr>
              <a:t> </a:t>
            </a:r>
            <a:r>
              <a:rPr lang="fr-FR" sz="1600" dirty="0">
                <a:solidFill>
                  <a:schemeClr val="accent3"/>
                </a:solidFill>
                <a:latin typeface="+mn-lt"/>
              </a:rPr>
              <a:t>forme et matière douces, couleur discrète.</a:t>
            </a:r>
            <a:endParaRPr lang="en-US" sz="1600" dirty="0">
              <a:solidFill>
                <a:schemeClr val="accent3"/>
              </a:solidFill>
              <a:latin typeface="+mn-lt"/>
            </a:endParaRPr>
          </a:p>
        </p:txBody>
      </p:sp>
      <p:sp>
        <p:nvSpPr>
          <p:cNvPr id="14" name="Rectangle 20">
            <a:extLst>
              <a:ext uri="{FF2B5EF4-FFF2-40B4-BE49-F238E27FC236}">
                <a16:creationId xmlns:a16="http://schemas.microsoft.com/office/drawing/2014/main" id="{747E61B8-F543-430D-A80B-E233A7411BB6}"/>
              </a:ext>
            </a:extLst>
          </p:cNvPr>
          <p:cNvSpPr>
            <a:spLocks noChangeArrowheads="1"/>
          </p:cNvSpPr>
          <p:nvPr/>
        </p:nvSpPr>
        <p:spPr bwMode="auto">
          <a:xfrm>
            <a:off x="1732716" y="2290263"/>
            <a:ext cx="1319004"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spcAft>
                <a:spcPts val="0"/>
              </a:spcAft>
            </a:pPr>
            <a:r>
              <a:rPr lang="en-US" b="1" dirty="0" err="1"/>
              <a:t>Matériaux</a:t>
            </a:r>
            <a:r>
              <a:rPr lang="en-US" b="1" dirty="0"/>
              <a:t> :</a:t>
            </a:r>
          </a:p>
          <a:p>
            <a:pPr>
              <a:spcBef>
                <a:spcPts val="0"/>
              </a:spcBef>
              <a:spcAft>
                <a:spcPts val="0"/>
              </a:spcAft>
            </a:pPr>
            <a:r>
              <a:rPr lang="en-US" i="1" dirty="0" err="1"/>
              <a:t>Aluminium</a:t>
            </a:r>
            <a:r>
              <a:rPr lang="en-US" i="1" dirty="0"/>
              <a:t> </a:t>
            </a:r>
            <a:r>
              <a:rPr lang="en-US" i="1" dirty="0" err="1"/>
              <a:t>brossé</a:t>
            </a:r>
            <a:r>
              <a:rPr lang="en-US" i="1" dirty="0"/>
              <a:t>,</a:t>
            </a:r>
          </a:p>
          <a:p>
            <a:pPr>
              <a:spcBef>
                <a:spcPts val="0"/>
              </a:spcBef>
              <a:spcAft>
                <a:spcPts val="0"/>
              </a:spcAft>
            </a:pPr>
            <a:r>
              <a:rPr lang="en-US" i="1" dirty="0" err="1"/>
              <a:t>Émail</a:t>
            </a:r>
            <a:r>
              <a:rPr lang="en-US" i="1" dirty="0"/>
              <a:t> noir</a:t>
            </a:r>
          </a:p>
        </p:txBody>
      </p:sp>
      <p:sp>
        <p:nvSpPr>
          <p:cNvPr id="15" name="Rectangle 15">
            <a:extLst>
              <a:ext uri="{FF2B5EF4-FFF2-40B4-BE49-F238E27FC236}">
                <a16:creationId xmlns:a16="http://schemas.microsoft.com/office/drawing/2014/main" id="{AF8981B5-33BF-4690-A579-1724C53692F1}"/>
              </a:ext>
            </a:extLst>
          </p:cNvPr>
          <p:cNvSpPr>
            <a:spLocks noChangeArrowheads="1"/>
          </p:cNvSpPr>
          <p:nvPr/>
        </p:nvSpPr>
        <p:spPr bwMode="auto">
          <a:xfrm>
            <a:off x="9089188" y="2300015"/>
            <a:ext cx="1653577"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ts val="0"/>
              </a:spcBef>
              <a:spcAft>
                <a:spcPts val="0"/>
              </a:spcAft>
            </a:pPr>
            <a:r>
              <a:rPr lang="en-US" b="1" dirty="0" err="1"/>
              <a:t>Matériaux</a:t>
            </a:r>
            <a:r>
              <a:rPr lang="en-US" b="1" dirty="0"/>
              <a:t> :</a:t>
            </a:r>
          </a:p>
          <a:p>
            <a:pPr>
              <a:spcBef>
                <a:spcPts val="0"/>
              </a:spcBef>
              <a:spcAft>
                <a:spcPts val="0"/>
              </a:spcAft>
            </a:pPr>
            <a:r>
              <a:rPr lang="en-US" i="1" dirty="0" err="1"/>
              <a:t>Bois</a:t>
            </a:r>
            <a:r>
              <a:rPr lang="en-US" i="1" dirty="0"/>
              <a:t>,</a:t>
            </a:r>
          </a:p>
          <a:p>
            <a:pPr>
              <a:spcBef>
                <a:spcPts val="0"/>
              </a:spcBef>
              <a:spcAft>
                <a:spcPts val="0"/>
              </a:spcAft>
            </a:pPr>
            <a:r>
              <a:rPr lang="en-US" i="1" dirty="0" err="1"/>
              <a:t>cuir</a:t>
            </a:r>
            <a:r>
              <a:rPr lang="en-US" i="1" dirty="0"/>
              <a:t>,</a:t>
            </a:r>
          </a:p>
          <a:p>
            <a:pPr>
              <a:spcBef>
                <a:spcPts val="0"/>
              </a:spcBef>
              <a:spcAft>
                <a:spcPts val="0"/>
              </a:spcAft>
            </a:pPr>
            <a:r>
              <a:rPr lang="en-US" i="1" dirty="0" err="1"/>
              <a:t>suède</a:t>
            </a:r>
            <a:endParaRPr lang="en-US" i="1" dirty="0"/>
          </a:p>
        </p:txBody>
      </p:sp>
      <p:sp>
        <p:nvSpPr>
          <p:cNvPr id="16" name="Text Box 23">
            <a:extLst>
              <a:ext uri="{FF2B5EF4-FFF2-40B4-BE49-F238E27FC236}">
                <a16:creationId xmlns:a16="http://schemas.microsoft.com/office/drawing/2014/main" id="{19DAF6AF-9C8D-4220-95F6-B42AF284D014}"/>
              </a:ext>
            </a:extLst>
          </p:cNvPr>
          <p:cNvSpPr txBox="1">
            <a:spLocks noChangeArrowheads="1"/>
          </p:cNvSpPr>
          <p:nvPr/>
        </p:nvSpPr>
        <p:spPr bwMode="auto">
          <a:xfrm>
            <a:off x="1775020" y="1034021"/>
            <a:ext cx="1630575"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err="1">
                <a:latin typeface="+mn-lt"/>
              </a:rPr>
              <a:t>Contexte</a:t>
            </a:r>
            <a:endParaRPr lang="en-US" b="1" dirty="0">
              <a:latin typeface="+mn-lt"/>
            </a:endParaRPr>
          </a:p>
          <a:p>
            <a:pPr>
              <a:spcBef>
                <a:spcPts val="0"/>
              </a:spcBef>
              <a:spcAft>
                <a:spcPts val="0"/>
              </a:spcAft>
            </a:pPr>
            <a:r>
              <a:rPr lang="fr-FR" i="1" dirty="0">
                <a:latin typeface="+mn-lt"/>
              </a:rPr>
              <a:t>Contemporain</a:t>
            </a:r>
          </a:p>
          <a:p>
            <a:pPr>
              <a:spcBef>
                <a:spcPts val="0"/>
              </a:spcBef>
              <a:spcAft>
                <a:spcPts val="0"/>
              </a:spcAft>
            </a:pPr>
            <a:r>
              <a:rPr lang="fr-FR" i="1" dirty="0">
                <a:latin typeface="+mn-lt"/>
              </a:rPr>
              <a:t>Salle de dessin,</a:t>
            </a:r>
          </a:p>
          <a:p>
            <a:pPr>
              <a:spcBef>
                <a:spcPts val="0"/>
              </a:spcBef>
              <a:spcAft>
                <a:spcPts val="0"/>
              </a:spcAft>
            </a:pPr>
            <a:r>
              <a:rPr lang="fr-FR" i="1" dirty="0">
                <a:latin typeface="+mn-lt"/>
              </a:rPr>
              <a:t>Salon</a:t>
            </a:r>
            <a:endParaRPr lang="en-US" i="1" dirty="0">
              <a:latin typeface="+mn-lt"/>
            </a:endParaRPr>
          </a:p>
        </p:txBody>
      </p:sp>
      <p:sp>
        <p:nvSpPr>
          <p:cNvPr id="17" name="Text Box 24">
            <a:extLst>
              <a:ext uri="{FF2B5EF4-FFF2-40B4-BE49-F238E27FC236}">
                <a16:creationId xmlns:a16="http://schemas.microsoft.com/office/drawing/2014/main" id="{94384AFE-C4ED-475F-9666-3E8FE1AC50C3}"/>
              </a:ext>
            </a:extLst>
          </p:cNvPr>
          <p:cNvSpPr txBox="1">
            <a:spLocks noChangeArrowheads="1"/>
          </p:cNvSpPr>
          <p:nvPr/>
        </p:nvSpPr>
        <p:spPr bwMode="auto">
          <a:xfrm>
            <a:off x="9089189" y="846926"/>
            <a:ext cx="1327792" cy="147732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i="1" dirty="0" err="1">
                <a:latin typeface="+mn-lt"/>
              </a:rPr>
              <a:t>Contexte</a:t>
            </a:r>
            <a:r>
              <a:rPr lang="en-US" i="1" dirty="0">
                <a:latin typeface="+mn-lt"/>
              </a:rPr>
              <a:t> </a:t>
            </a:r>
            <a:r>
              <a:rPr lang="en-US" i="1" dirty="0" err="1">
                <a:latin typeface="+mn-lt"/>
              </a:rPr>
              <a:t>Personnes</a:t>
            </a:r>
            <a:r>
              <a:rPr lang="en-US" i="1" dirty="0">
                <a:latin typeface="+mn-lt"/>
              </a:rPr>
              <a:t> plus </a:t>
            </a:r>
            <a:r>
              <a:rPr lang="en-US" i="1" dirty="0" err="1">
                <a:latin typeface="+mn-lt"/>
              </a:rPr>
              <a:t>agées</a:t>
            </a:r>
            <a:endParaRPr lang="en-US" i="1" dirty="0">
              <a:latin typeface="+mn-lt"/>
            </a:endParaRPr>
          </a:p>
          <a:p>
            <a:pPr>
              <a:spcBef>
                <a:spcPts val="0"/>
              </a:spcBef>
              <a:spcAft>
                <a:spcPts val="0"/>
              </a:spcAft>
            </a:pPr>
            <a:r>
              <a:rPr lang="en-US" i="1" dirty="0" err="1">
                <a:latin typeface="+mn-lt"/>
              </a:rPr>
              <a:t>Chambres</a:t>
            </a:r>
            <a:r>
              <a:rPr lang="en-US" i="1" dirty="0">
                <a:latin typeface="+mn-lt"/>
              </a:rPr>
              <a:t> à </a:t>
            </a:r>
            <a:r>
              <a:rPr lang="en-US" i="1" dirty="0" err="1">
                <a:latin typeface="+mn-lt"/>
              </a:rPr>
              <a:t>couche</a:t>
            </a:r>
            <a:endParaRPr lang="en-US" i="1" dirty="0">
              <a:latin typeface="+mn-lt"/>
            </a:endParaRPr>
          </a:p>
        </p:txBody>
      </p:sp>
      <p:sp>
        <p:nvSpPr>
          <p:cNvPr id="18" name="Text Box 26">
            <a:extLst>
              <a:ext uri="{FF2B5EF4-FFF2-40B4-BE49-F238E27FC236}">
                <a16:creationId xmlns:a16="http://schemas.microsoft.com/office/drawing/2014/main" id="{5B6E538A-2576-4D7D-8A20-5ACED53D8A7F}"/>
              </a:ext>
            </a:extLst>
          </p:cNvPr>
          <p:cNvSpPr txBox="1">
            <a:spLocks noChangeArrowheads="1"/>
          </p:cNvSpPr>
          <p:nvPr/>
        </p:nvSpPr>
        <p:spPr bwMode="auto">
          <a:xfrm>
            <a:off x="1774751" y="5818406"/>
            <a:ext cx="4016374"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i="1" dirty="0" err="1">
                <a:latin typeface="+mn-lt"/>
              </a:rPr>
              <a:t>Mais</a:t>
            </a:r>
            <a:r>
              <a:rPr lang="en-GB" sz="1600" b="1" i="1" dirty="0">
                <a:latin typeface="+mn-lt"/>
              </a:rPr>
              <a:t> </a:t>
            </a:r>
            <a:r>
              <a:rPr lang="en-GB" sz="1600" b="1" i="1" dirty="0" err="1">
                <a:latin typeface="+mn-lt"/>
              </a:rPr>
              <a:t>aussi</a:t>
            </a:r>
            <a:r>
              <a:rPr lang="en-GB" sz="1600" b="1" i="1" dirty="0">
                <a:latin typeface="+mn-lt"/>
              </a:rPr>
              <a:t> </a:t>
            </a:r>
            <a:r>
              <a:rPr lang="en-GB" sz="1600" dirty="0">
                <a:latin typeface="+mn-lt"/>
              </a:rPr>
              <a:t>: </a:t>
            </a:r>
            <a:r>
              <a:rPr lang="fr-FR" sz="1600" dirty="0">
                <a:solidFill>
                  <a:schemeClr val="accent3"/>
                </a:solidFill>
                <a:latin typeface="+mn-lt"/>
              </a:rPr>
              <a:t>Conception avec un C majuscule; exagéré</a:t>
            </a:r>
            <a:endParaRPr lang="en-GB" sz="2000" dirty="0">
              <a:solidFill>
                <a:schemeClr val="accent3"/>
              </a:solidFill>
              <a:latin typeface="+mn-lt"/>
            </a:endParaRPr>
          </a:p>
        </p:txBody>
      </p:sp>
      <p:sp>
        <p:nvSpPr>
          <p:cNvPr id="19" name="Text Box 27">
            <a:extLst>
              <a:ext uri="{FF2B5EF4-FFF2-40B4-BE49-F238E27FC236}">
                <a16:creationId xmlns:a16="http://schemas.microsoft.com/office/drawing/2014/main" id="{D2E793C5-43F5-4AC4-95D4-2BBA49C6B25E}"/>
              </a:ext>
            </a:extLst>
          </p:cNvPr>
          <p:cNvSpPr txBox="1">
            <a:spLocks noChangeArrowheads="1"/>
          </p:cNvSpPr>
          <p:nvPr/>
        </p:nvSpPr>
        <p:spPr bwMode="auto">
          <a:xfrm>
            <a:off x="6109451" y="5733256"/>
            <a:ext cx="4066049"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i="1" dirty="0" err="1">
                <a:latin typeface="+mn-lt"/>
              </a:rPr>
              <a:t>Mais</a:t>
            </a:r>
            <a:r>
              <a:rPr lang="en-GB" sz="1600" b="1" i="1" dirty="0">
                <a:latin typeface="+mn-lt"/>
              </a:rPr>
              <a:t> </a:t>
            </a:r>
            <a:r>
              <a:rPr lang="en-GB" sz="1600" b="1" i="1" dirty="0" err="1">
                <a:latin typeface="+mn-lt"/>
              </a:rPr>
              <a:t>aussi</a:t>
            </a:r>
            <a:r>
              <a:rPr lang="en-GB" sz="1600" b="1" i="1" dirty="0">
                <a:latin typeface="+mn-lt"/>
              </a:rPr>
              <a:t> </a:t>
            </a:r>
            <a:r>
              <a:rPr lang="en-GB" sz="1600" dirty="0">
                <a:latin typeface="+mn-lt"/>
              </a:rPr>
              <a:t>: </a:t>
            </a:r>
            <a:r>
              <a:rPr lang="fr-FR" sz="1600" dirty="0">
                <a:solidFill>
                  <a:schemeClr val="accent3"/>
                </a:solidFill>
                <a:latin typeface="+mn-lt"/>
              </a:rPr>
              <a:t>maman - comme un sac à main</a:t>
            </a:r>
            <a:endParaRPr lang="en-GB" sz="1050" dirty="0">
              <a:solidFill>
                <a:schemeClr val="accent3"/>
              </a:solidFill>
              <a:latin typeface="+mn-lt"/>
            </a:endParaRPr>
          </a:p>
        </p:txBody>
      </p:sp>
      <p:grpSp>
        <p:nvGrpSpPr>
          <p:cNvPr id="20" name="Group 1">
            <a:extLst>
              <a:ext uri="{FF2B5EF4-FFF2-40B4-BE49-F238E27FC236}">
                <a16:creationId xmlns:a16="http://schemas.microsoft.com/office/drawing/2014/main" id="{52A3F025-C240-4FF3-AAD2-DA43288F2AA6}"/>
              </a:ext>
            </a:extLst>
          </p:cNvPr>
          <p:cNvGrpSpPr>
            <a:grpSpLocks/>
          </p:cNvGrpSpPr>
          <p:nvPr/>
        </p:nvGrpSpPr>
        <p:grpSpPr bwMode="auto">
          <a:xfrm>
            <a:off x="6243934" y="732458"/>
            <a:ext cx="2607728" cy="2736042"/>
            <a:chOff x="4626764" y="905061"/>
            <a:chExt cx="2834486" cy="2974339"/>
          </a:xfrm>
        </p:grpSpPr>
        <p:sp>
          <p:nvSpPr>
            <p:cNvPr id="21" name="Text Box 16">
              <a:extLst>
                <a:ext uri="{FF2B5EF4-FFF2-40B4-BE49-F238E27FC236}">
                  <a16:creationId xmlns:a16="http://schemas.microsoft.com/office/drawing/2014/main" id="{A031D014-28B8-480D-A727-1BFBB5B0CF7C}"/>
                </a:ext>
              </a:extLst>
            </p:cNvPr>
            <p:cNvSpPr txBox="1">
              <a:spLocks noChangeArrowheads="1"/>
            </p:cNvSpPr>
            <p:nvPr/>
          </p:nvSpPr>
          <p:spPr bwMode="auto">
            <a:xfrm>
              <a:off x="5468018" y="905061"/>
              <a:ext cx="925765" cy="3692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b="1" dirty="0">
                  <a:latin typeface="+mn-lt"/>
                </a:rPr>
                <a:t>Roberts</a:t>
              </a:r>
              <a:endParaRPr lang="en-US" b="1" dirty="0">
                <a:latin typeface="+mn-lt"/>
              </a:endParaRPr>
            </a:p>
          </p:txBody>
        </p:sp>
        <p:pic>
          <p:nvPicPr>
            <p:cNvPr id="22" name="Picture 24">
              <a:extLst>
                <a:ext uri="{FF2B5EF4-FFF2-40B4-BE49-F238E27FC236}">
                  <a16:creationId xmlns:a16="http://schemas.microsoft.com/office/drawing/2014/main" id="{168F8D6C-DFBC-42DD-8626-403E3FD58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64" y="1251400"/>
              <a:ext cx="2834486" cy="2628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3" name="Straight Connector 22">
            <a:extLst>
              <a:ext uri="{FF2B5EF4-FFF2-40B4-BE49-F238E27FC236}">
                <a16:creationId xmlns:a16="http://schemas.microsoft.com/office/drawing/2014/main" id="{5111E2D3-5956-43DB-8B4F-1FC6A23E9674}"/>
              </a:ext>
            </a:extLst>
          </p:cNvPr>
          <p:cNvCxnSpPr>
            <a:cxnSpLocks/>
          </p:cNvCxnSpPr>
          <p:nvPr/>
        </p:nvCxnSpPr>
        <p:spPr bwMode="auto">
          <a:xfrm>
            <a:off x="5896726" y="915805"/>
            <a:ext cx="0" cy="5156005"/>
          </a:xfrm>
          <a:prstGeom prst="line">
            <a:avLst/>
          </a:prstGeom>
          <a:ln>
            <a:solidFill>
              <a:schemeClr val="bg1">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52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p:bldP spid="15" grpId="0"/>
      <p:bldP spid="16" grpId="0" autoUpdateAnimBg="0"/>
      <p:bldP spid="17" grpId="0" autoUpdateAnimBg="0"/>
      <p:bldP spid="18" grpId="0" autoUpdateAnimBg="0"/>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979EF0-B610-4AF2-8F96-E2382F4FE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866" y="548680"/>
            <a:ext cx="4230268" cy="3060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fr-FR" dirty="0"/>
              <a:t>Étude de cas : compresseur pas cher</a:t>
            </a:r>
            <a:endParaRPr lang="en-US" dirty="0"/>
          </a:p>
        </p:txBody>
      </p:sp>
      <p:grpSp>
        <p:nvGrpSpPr>
          <p:cNvPr id="5" name="Group 4">
            <a:extLst>
              <a:ext uri="{FF2B5EF4-FFF2-40B4-BE49-F238E27FC236}">
                <a16:creationId xmlns:a16="http://schemas.microsoft.com/office/drawing/2014/main" id="{5A6D8E4D-8F76-4365-A801-5811ABC9E1B9}"/>
              </a:ext>
            </a:extLst>
          </p:cNvPr>
          <p:cNvGrpSpPr>
            <a:grpSpLocks noChangeAspect="1"/>
          </p:cNvGrpSpPr>
          <p:nvPr/>
        </p:nvGrpSpPr>
        <p:grpSpPr>
          <a:xfrm>
            <a:off x="1848855" y="2904530"/>
            <a:ext cx="8555083" cy="3060000"/>
            <a:chOff x="290513" y="3200400"/>
            <a:chExt cx="9502384" cy="3398838"/>
          </a:xfrm>
        </p:grpSpPr>
        <p:pic>
          <p:nvPicPr>
            <p:cNvPr id="6" name="Picture 4">
              <a:extLst>
                <a:ext uri="{FF2B5EF4-FFF2-40B4-BE49-F238E27FC236}">
                  <a16:creationId xmlns:a16="http://schemas.microsoft.com/office/drawing/2014/main" id="{536A4FD7-70A2-42B0-9FD3-1D2309EA9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3200400"/>
              <a:ext cx="2695575" cy="3352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79EF3BC1-F5C1-4BDF-9DE1-C5F94136D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311" y="3510738"/>
              <a:ext cx="2695586" cy="30885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6">
            <a:extLst>
              <a:ext uri="{FF2B5EF4-FFF2-40B4-BE49-F238E27FC236}">
                <a16:creationId xmlns:a16="http://schemas.microsoft.com/office/drawing/2014/main" id="{75B13E3F-53A1-4DA6-9EEB-41C7B57653F5}"/>
              </a:ext>
            </a:extLst>
          </p:cNvPr>
          <p:cNvSpPr txBox="1">
            <a:spLocks noChangeArrowheads="1"/>
          </p:cNvSpPr>
          <p:nvPr/>
        </p:nvSpPr>
        <p:spPr bwMode="auto">
          <a:xfrm>
            <a:off x="4528554" y="3772606"/>
            <a:ext cx="2468176" cy="1891287"/>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nSpc>
                <a:spcPct val="150000"/>
              </a:lnSpc>
            </a:pPr>
            <a:r>
              <a:rPr lang="fr-FR" sz="2000" dirty="0">
                <a:latin typeface="+mn-lt"/>
              </a:rPr>
              <a:t>Quelle esthétique ?</a:t>
            </a:r>
          </a:p>
          <a:p>
            <a:pPr>
              <a:lnSpc>
                <a:spcPct val="150000"/>
              </a:lnSpc>
            </a:pPr>
            <a:r>
              <a:rPr lang="fr-FR" sz="2000" dirty="0">
                <a:latin typeface="+mn-lt"/>
              </a:rPr>
              <a:t>Quelles associations ?</a:t>
            </a:r>
          </a:p>
          <a:p>
            <a:pPr>
              <a:lnSpc>
                <a:spcPct val="150000"/>
              </a:lnSpc>
            </a:pPr>
            <a:r>
              <a:rPr lang="fr-FR" sz="2000" dirty="0">
                <a:latin typeface="+mn-lt"/>
              </a:rPr>
              <a:t>Quelles perceptions ?</a:t>
            </a:r>
          </a:p>
          <a:p>
            <a:pPr>
              <a:lnSpc>
                <a:spcPct val="150000"/>
              </a:lnSpc>
            </a:pPr>
            <a:r>
              <a:rPr lang="fr-FR" sz="2000" dirty="0">
                <a:latin typeface="+mn-lt"/>
              </a:rPr>
              <a:t>Que dit le créateur ?</a:t>
            </a:r>
            <a:endParaRPr lang="en-US" sz="2000" dirty="0">
              <a:latin typeface="+mn-lt"/>
            </a:endParaRPr>
          </a:p>
        </p:txBody>
      </p:sp>
    </p:spTree>
    <p:extLst>
      <p:ext uri="{BB962C8B-B14F-4D97-AF65-F5344CB8AC3E}">
        <p14:creationId xmlns:p14="http://schemas.microsoft.com/office/powerpoint/2010/main" val="39651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Ambiance “</a:t>
            </a:r>
            <a:r>
              <a:rPr lang="en-GB" dirty="0" err="1"/>
              <a:t>résistance</a:t>
            </a:r>
            <a:r>
              <a:rPr lang="en-GB" dirty="0"/>
              <a:t> </a:t>
            </a:r>
            <a:r>
              <a:rPr lang="en-GB" dirty="0" err="1"/>
              <a:t>industrielle</a:t>
            </a:r>
            <a:r>
              <a:rPr lang="en-GB" dirty="0"/>
              <a:t>" </a:t>
            </a:r>
            <a:r>
              <a:rPr lang="en-GB" dirty="0" err="1"/>
              <a:t>robuste</a:t>
            </a:r>
            <a:endParaRPr lang="en-US" dirty="0"/>
          </a:p>
        </p:txBody>
      </p:sp>
      <p:pic>
        <p:nvPicPr>
          <p:cNvPr id="4" name="Picture 3">
            <a:extLst>
              <a:ext uri="{FF2B5EF4-FFF2-40B4-BE49-F238E27FC236}">
                <a16:creationId xmlns:a16="http://schemas.microsoft.com/office/drawing/2014/main" id="{658D7B6F-2306-477F-BA58-0A4D1F025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787" y="709779"/>
            <a:ext cx="2699318" cy="19970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A87C359-CC0A-454D-9391-73288C399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072" y="834440"/>
            <a:ext cx="2373439" cy="176493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F7E1B06-1CF0-4BC1-B76C-19E114520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2323" y="3444290"/>
            <a:ext cx="4147029" cy="215714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3">
            <a:extLst>
              <a:ext uri="{FF2B5EF4-FFF2-40B4-BE49-F238E27FC236}">
                <a16:creationId xmlns:a16="http://schemas.microsoft.com/office/drawing/2014/main" id="{383D1E1F-02E8-45EE-BE6E-4EBC16E59750}"/>
              </a:ext>
            </a:extLst>
          </p:cNvPr>
          <p:cNvGrpSpPr>
            <a:grpSpLocks/>
          </p:cNvGrpSpPr>
          <p:nvPr/>
        </p:nvGrpSpPr>
        <p:grpSpPr bwMode="auto">
          <a:xfrm>
            <a:off x="981371" y="631240"/>
            <a:ext cx="3570252" cy="2099470"/>
            <a:chOff x="2884" y="544"/>
            <a:chExt cx="2476" cy="1456"/>
          </a:xfrm>
        </p:grpSpPr>
        <p:sp>
          <p:nvSpPr>
            <p:cNvPr id="8" name="Line 24">
              <a:extLst>
                <a:ext uri="{FF2B5EF4-FFF2-40B4-BE49-F238E27FC236}">
                  <a16:creationId xmlns:a16="http://schemas.microsoft.com/office/drawing/2014/main" id="{7E472F35-33D4-4941-89A0-275D0FCC9E3F}"/>
                </a:ext>
              </a:extLst>
            </p:cNvPr>
            <p:cNvSpPr>
              <a:spLocks noChangeShapeType="1"/>
            </p:cNvSpPr>
            <p:nvPr/>
          </p:nvSpPr>
          <p:spPr bwMode="auto">
            <a:xfrm flipV="1">
              <a:off x="3056" y="1544"/>
              <a:ext cx="2304" cy="3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25">
              <a:extLst>
                <a:ext uri="{FF2B5EF4-FFF2-40B4-BE49-F238E27FC236}">
                  <a16:creationId xmlns:a16="http://schemas.microsoft.com/office/drawing/2014/main" id="{ED0659A9-1F1B-4BB2-BBEC-40A83462655C}"/>
                </a:ext>
              </a:extLst>
            </p:cNvPr>
            <p:cNvSpPr>
              <a:spLocks noChangeShapeType="1"/>
            </p:cNvSpPr>
            <p:nvPr/>
          </p:nvSpPr>
          <p:spPr bwMode="auto">
            <a:xfrm flipV="1">
              <a:off x="2984" y="824"/>
              <a:ext cx="2376" cy="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26">
              <a:extLst>
                <a:ext uri="{FF2B5EF4-FFF2-40B4-BE49-F238E27FC236}">
                  <a16:creationId xmlns:a16="http://schemas.microsoft.com/office/drawing/2014/main" id="{FFC97836-C6EB-465A-858F-E667FFB0D8D2}"/>
                </a:ext>
              </a:extLst>
            </p:cNvPr>
            <p:cNvSpPr>
              <a:spLocks noChangeShapeType="1"/>
            </p:cNvSpPr>
            <p:nvPr/>
          </p:nvSpPr>
          <p:spPr bwMode="auto">
            <a:xfrm flipV="1">
              <a:off x="2884" y="928"/>
              <a:ext cx="2408" cy="1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27">
              <a:extLst>
                <a:ext uri="{FF2B5EF4-FFF2-40B4-BE49-F238E27FC236}">
                  <a16:creationId xmlns:a16="http://schemas.microsoft.com/office/drawing/2014/main" id="{7514D193-67F9-4253-B190-652ABB4EFE1C}"/>
                </a:ext>
              </a:extLst>
            </p:cNvPr>
            <p:cNvSpPr>
              <a:spLocks noChangeShapeType="1"/>
            </p:cNvSpPr>
            <p:nvPr/>
          </p:nvSpPr>
          <p:spPr bwMode="auto">
            <a:xfrm>
              <a:off x="3448" y="600"/>
              <a:ext cx="160" cy="1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Line 28">
              <a:extLst>
                <a:ext uri="{FF2B5EF4-FFF2-40B4-BE49-F238E27FC236}">
                  <a16:creationId xmlns:a16="http://schemas.microsoft.com/office/drawing/2014/main" id="{573B2183-2AB1-48CB-9028-43636904C6E2}"/>
                </a:ext>
              </a:extLst>
            </p:cNvPr>
            <p:cNvSpPr>
              <a:spLocks noChangeShapeType="1"/>
            </p:cNvSpPr>
            <p:nvPr/>
          </p:nvSpPr>
          <p:spPr bwMode="auto">
            <a:xfrm flipH="1">
              <a:off x="4656" y="552"/>
              <a:ext cx="168" cy="14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Line 29">
              <a:extLst>
                <a:ext uri="{FF2B5EF4-FFF2-40B4-BE49-F238E27FC236}">
                  <a16:creationId xmlns:a16="http://schemas.microsoft.com/office/drawing/2014/main" id="{784AFCB8-D742-4575-9310-73D13F968855}"/>
                </a:ext>
              </a:extLst>
            </p:cNvPr>
            <p:cNvSpPr>
              <a:spLocks noChangeShapeType="1"/>
            </p:cNvSpPr>
            <p:nvPr/>
          </p:nvSpPr>
          <p:spPr bwMode="auto">
            <a:xfrm>
              <a:off x="3888" y="544"/>
              <a:ext cx="304" cy="7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30">
              <a:extLst>
                <a:ext uri="{FF2B5EF4-FFF2-40B4-BE49-F238E27FC236}">
                  <a16:creationId xmlns:a16="http://schemas.microsoft.com/office/drawing/2014/main" id="{0B6F4FDC-1EC6-4C79-A33E-BBDAAB46F739}"/>
                </a:ext>
              </a:extLst>
            </p:cNvPr>
            <p:cNvSpPr>
              <a:spLocks noChangeShapeType="1"/>
            </p:cNvSpPr>
            <p:nvPr/>
          </p:nvSpPr>
          <p:spPr bwMode="auto">
            <a:xfrm flipH="1">
              <a:off x="4168" y="552"/>
              <a:ext cx="440" cy="7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pic>
        <p:nvPicPr>
          <p:cNvPr id="15" name="Picture 31">
            <a:extLst>
              <a:ext uri="{FF2B5EF4-FFF2-40B4-BE49-F238E27FC236}">
                <a16:creationId xmlns:a16="http://schemas.microsoft.com/office/drawing/2014/main" id="{9986E626-78A8-418D-AB09-FB2CFC2D6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955" y="3068960"/>
            <a:ext cx="3330889" cy="295598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32">
            <a:extLst>
              <a:ext uri="{FF2B5EF4-FFF2-40B4-BE49-F238E27FC236}">
                <a16:creationId xmlns:a16="http://schemas.microsoft.com/office/drawing/2014/main" id="{B6295AC9-55A1-4B55-9145-65C22F537D10}"/>
              </a:ext>
            </a:extLst>
          </p:cNvPr>
          <p:cNvGrpSpPr>
            <a:grpSpLocks/>
          </p:cNvGrpSpPr>
          <p:nvPr/>
        </p:nvGrpSpPr>
        <p:grpSpPr bwMode="auto">
          <a:xfrm>
            <a:off x="1257141" y="2892745"/>
            <a:ext cx="4037442" cy="3287631"/>
            <a:chOff x="136" y="1912"/>
            <a:chExt cx="2800" cy="2280"/>
          </a:xfrm>
        </p:grpSpPr>
        <p:sp>
          <p:nvSpPr>
            <p:cNvPr id="17" name="Line 33">
              <a:extLst>
                <a:ext uri="{FF2B5EF4-FFF2-40B4-BE49-F238E27FC236}">
                  <a16:creationId xmlns:a16="http://schemas.microsoft.com/office/drawing/2014/main" id="{802D3476-D656-41D5-B142-488BC1090C79}"/>
                </a:ext>
              </a:extLst>
            </p:cNvPr>
            <p:cNvSpPr>
              <a:spLocks noChangeShapeType="1"/>
            </p:cNvSpPr>
            <p:nvPr/>
          </p:nvSpPr>
          <p:spPr bwMode="auto">
            <a:xfrm flipV="1">
              <a:off x="232" y="2312"/>
              <a:ext cx="2544" cy="5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Line 34">
              <a:extLst>
                <a:ext uri="{FF2B5EF4-FFF2-40B4-BE49-F238E27FC236}">
                  <a16:creationId xmlns:a16="http://schemas.microsoft.com/office/drawing/2014/main" id="{81BB2231-56D1-4520-9766-5FB813AABC2E}"/>
                </a:ext>
              </a:extLst>
            </p:cNvPr>
            <p:cNvSpPr>
              <a:spLocks noChangeShapeType="1"/>
            </p:cNvSpPr>
            <p:nvPr/>
          </p:nvSpPr>
          <p:spPr bwMode="auto">
            <a:xfrm flipV="1">
              <a:off x="288" y="3464"/>
              <a:ext cx="2472" cy="4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Line 35">
              <a:extLst>
                <a:ext uri="{FF2B5EF4-FFF2-40B4-BE49-F238E27FC236}">
                  <a16:creationId xmlns:a16="http://schemas.microsoft.com/office/drawing/2014/main" id="{5BE98850-0716-4358-A886-61C6B4E334E0}"/>
                </a:ext>
              </a:extLst>
            </p:cNvPr>
            <p:cNvSpPr>
              <a:spLocks noChangeShapeType="1"/>
            </p:cNvSpPr>
            <p:nvPr/>
          </p:nvSpPr>
          <p:spPr bwMode="auto">
            <a:xfrm flipV="1">
              <a:off x="296" y="3520"/>
              <a:ext cx="2640" cy="5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Line 36">
              <a:extLst>
                <a:ext uri="{FF2B5EF4-FFF2-40B4-BE49-F238E27FC236}">
                  <a16:creationId xmlns:a16="http://schemas.microsoft.com/office/drawing/2014/main" id="{14740FAA-F5AA-415C-B895-8DD93718CAD8}"/>
                </a:ext>
              </a:extLst>
            </p:cNvPr>
            <p:cNvSpPr>
              <a:spLocks noChangeShapeType="1"/>
            </p:cNvSpPr>
            <p:nvPr/>
          </p:nvSpPr>
          <p:spPr bwMode="auto">
            <a:xfrm flipV="1">
              <a:off x="184" y="3056"/>
              <a:ext cx="2560" cy="36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Line 37">
              <a:extLst>
                <a:ext uri="{FF2B5EF4-FFF2-40B4-BE49-F238E27FC236}">
                  <a16:creationId xmlns:a16="http://schemas.microsoft.com/office/drawing/2014/main" id="{3E6D74C3-723E-4ED8-9C0E-E8BAF5AA98DD}"/>
                </a:ext>
              </a:extLst>
            </p:cNvPr>
            <p:cNvSpPr>
              <a:spLocks noChangeShapeType="1"/>
            </p:cNvSpPr>
            <p:nvPr/>
          </p:nvSpPr>
          <p:spPr bwMode="auto">
            <a:xfrm flipH="1">
              <a:off x="984" y="2008"/>
              <a:ext cx="264" cy="21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Line 38">
              <a:extLst>
                <a:ext uri="{FF2B5EF4-FFF2-40B4-BE49-F238E27FC236}">
                  <a16:creationId xmlns:a16="http://schemas.microsoft.com/office/drawing/2014/main" id="{9A75D845-3133-422F-9C63-C80C63A363E1}"/>
                </a:ext>
              </a:extLst>
            </p:cNvPr>
            <p:cNvSpPr>
              <a:spLocks noChangeShapeType="1"/>
            </p:cNvSpPr>
            <p:nvPr/>
          </p:nvSpPr>
          <p:spPr bwMode="auto">
            <a:xfrm flipH="1">
              <a:off x="552" y="2032"/>
              <a:ext cx="264" cy="21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Line 39">
              <a:extLst>
                <a:ext uri="{FF2B5EF4-FFF2-40B4-BE49-F238E27FC236}">
                  <a16:creationId xmlns:a16="http://schemas.microsoft.com/office/drawing/2014/main" id="{234368B9-F428-4FFE-9C3F-DEC103EAF2E5}"/>
                </a:ext>
              </a:extLst>
            </p:cNvPr>
            <p:cNvSpPr>
              <a:spLocks noChangeShapeType="1"/>
            </p:cNvSpPr>
            <p:nvPr/>
          </p:nvSpPr>
          <p:spPr bwMode="auto">
            <a:xfrm>
              <a:off x="1696" y="1912"/>
              <a:ext cx="368" cy="21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Line 40">
              <a:extLst>
                <a:ext uri="{FF2B5EF4-FFF2-40B4-BE49-F238E27FC236}">
                  <a16:creationId xmlns:a16="http://schemas.microsoft.com/office/drawing/2014/main" id="{0DDADA57-AE61-4167-96C5-C87DE5BD8ED6}"/>
                </a:ext>
              </a:extLst>
            </p:cNvPr>
            <p:cNvSpPr>
              <a:spLocks noChangeShapeType="1"/>
            </p:cNvSpPr>
            <p:nvPr/>
          </p:nvSpPr>
          <p:spPr bwMode="auto">
            <a:xfrm flipV="1">
              <a:off x="136" y="2912"/>
              <a:ext cx="2800" cy="3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25" name="Group 6">
            <a:extLst>
              <a:ext uri="{FF2B5EF4-FFF2-40B4-BE49-F238E27FC236}">
                <a16:creationId xmlns:a16="http://schemas.microsoft.com/office/drawing/2014/main" id="{60E1CE65-7A49-4D86-87F3-F88CE9BD698D}"/>
              </a:ext>
            </a:extLst>
          </p:cNvPr>
          <p:cNvGrpSpPr>
            <a:grpSpLocks/>
          </p:cNvGrpSpPr>
          <p:nvPr/>
        </p:nvGrpSpPr>
        <p:grpSpPr bwMode="auto">
          <a:xfrm>
            <a:off x="6736273" y="2682290"/>
            <a:ext cx="4279688" cy="3114598"/>
            <a:chOff x="2488" y="1824"/>
            <a:chExt cx="3136" cy="2240"/>
          </a:xfrm>
        </p:grpSpPr>
        <p:sp>
          <p:nvSpPr>
            <p:cNvPr id="26" name="Line 7">
              <a:extLst>
                <a:ext uri="{FF2B5EF4-FFF2-40B4-BE49-F238E27FC236}">
                  <a16:creationId xmlns:a16="http://schemas.microsoft.com/office/drawing/2014/main" id="{0E76DEFD-EBCB-4D18-8E37-2F9A72141BCC}"/>
                </a:ext>
              </a:extLst>
            </p:cNvPr>
            <p:cNvSpPr>
              <a:spLocks noChangeShapeType="1"/>
            </p:cNvSpPr>
            <p:nvPr/>
          </p:nvSpPr>
          <p:spPr bwMode="auto">
            <a:xfrm flipH="1">
              <a:off x="3616" y="2112"/>
              <a:ext cx="840" cy="17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Line 8">
              <a:extLst>
                <a:ext uri="{FF2B5EF4-FFF2-40B4-BE49-F238E27FC236}">
                  <a16:creationId xmlns:a16="http://schemas.microsoft.com/office/drawing/2014/main" id="{D8E50828-1BBD-462A-B074-68FBF7906A0B}"/>
                </a:ext>
              </a:extLst>
            </p:cNvPr>
            <p:cNvSpPr>
              <a:spLocks noChangeShapeType="1"/>
            </p:cNvSpPr>
            <p:nvPr/>
          </p:nvSpPr>
          <p:spPr bwMode="auto">
            <a:xfrm>
              <a:off x="4352" y="2104"/>
              <a:ext cx="304" cy="17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Line 9">
              <a:extLst>
                <a:ext uri="{FF2B5EF4-FFF2-40B4-BE49-F238E27FC236}">
                  <a16:creationId xmlns:a16="http://schemas.microsoft.com/office/drawing/2014/main" id="{F098E031-507A-4356-927A-128468E5C36E}"/>
                </a:ext>
              </a:extLst>
            </p:cNvPr>
            <p:cNvSpPr>
              <a:spLocks noChangeShapeType="1"/>
            </p:cNvSpPr>
            <p:nvPr/>
          </p:nvSpPr>
          <p:spPr bwMode="auto">
            <a:xfrm flipV="1">
              <a:off x="2488" y="2912"/>
              <a:ext cx="3104" cy="12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Line 10">
              <a:extLst>
                <a:ext uri="{FF2B5EF4-FFF2-40B4-BE49-F238E27FC236}">
                  <a16:creationId xmlns:a16="http://schemas.microsoft.com/office/drawing/2014/main" id="{B4B896A3-CB43-4958-B0D5-FF130B402103}"/>
                </a:ext>
              </a:extLst>
            </p:cNvPr>
            <p:cNvSpPr>
              <a:spLocks noChangeShapeType="1"/>
            </p:cNvSpPr>
            <p:nvPr/>
          </p:nvSpPr>
          <p:spPr bwMode="auto">
            <a:xfrm flipV="1">
              <a:off x="2512" y="2280"/>
              <a:ext cx="3112" cy="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Line 11">
              <a:extLst>
                <a:ext uri="{FF2B5EF4-FFF2-40B4-BE49-F238E27FC236}">
                  <a16:creationId xmlns:a16="http://schemas.microsoft.com/office/drawing/2014/main" id="{484E26F0-8375-43C4-AD22-841181AA98E0}"/>
                </a:ext>
              </a:extLst>
            </p:cNvPr>
            <p:cNvSpPr>
              <a:spLocks noChangeShapeType="1"/>
            </p:cNvSpPr>
            <p:nvPr/>
          </p:nvSpPr>
          <p:spPr bwMode="auto">
            <a:xfrm flipV="1">
              <a:off x="2488" y="3424"/>
              <a:ext cx="3104" cy="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 name="Line 12">
              <a:extLst>
                <a:ext uri="{FF2B5EF4-FFF2-40B4-BE49-F238E27FC236}">
                  <a16:creationId xmlns:a16="http://schemas.microsoft.com/office/drawing/2014/main" id="{2A9520EE-8F27-4FBB-B662-455840E22E45}"/>
                </a:ext>
              </a:extLst>
            </p:cNvPr>
            <p:cNvSpPr>
              <a:spLocks noChangeShapeType="1"/>
            </p:cNvSpPr>
            <p:nvPr/>
          </p:nvSpPr>
          <p:spPr bwMode="auto">
            <a:xfrm flipH="1">
              <a:off x="2764" y="1824"/>
              <a:ext cx="324" cy="224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2" name="Line 13">
              <a:extLst>
                <a:ext uri="{FF2B5EF4-FFF2-40B4-BE49-F238E27FC236}">
                  <a16:creationId xmlns:a16="http://schemas.microsoft.com/office/drawing/2014/main" id="{40D25EAA-052B-4AE3-BA85-169C98CD8F73}"/>
                </a:ext>
              </a:extLst>
            </p:cNvPr>
            <p:cNvSpPr>
              <a:spLocks noChangeShapeType="1"/>
            </p:cNvSpPr>
            <p:nvPr/>
          </p:nvSpPr>
          <p:spPr bwMode="auto">
            <a:xfrm>
              <a:off x="3624" y="1936"/>
              <a:ext cx="568" cy="21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3" name="Group 47">
            <a:extLst>
              <a:ext uri="{FF2B5EF4-FFF2-40B4-BE49-F238E27FC236}">
                <a16:creationId xmlns:a16="http://schemas.microsoft.com/office/drawing/2014/main" id="{01F2684B-2ABD-4877-B5F9-5DAB19214231}"/>
              </a:ext>
            </a:extLst>
          </p:cNvPr>
          <p:cNvGrpSpPr>
            <a:grpSpLocks/>
          </p:cNvGrpSpPr>
          <p:nvPr/>
        </p:nvGrpSpPr>
        <p:grpSpPr bwMode="auto">
          <a:xfrm rot="183163">
            <a:off x="10273312" y="3750257"/>
            <a:ext cx="376533" cy="1557299"/>
            <a:chOff x="5072" y="2520"/>
            <a:chExt cx="176" cy="1080"/>
          </a:xfrm>
        </p:grpSpPr>
        <p:sp>
          <p:nvSpPr>
            <p:cNvPr id="34" name="Line 42">
              <a:extLst>
                <a:ext uri="{FF2B5EF4-FFF2-40B4-BE49-F238E27FC236}">
                  <a16:creationId xmlns:a16="http://schemas.microsoft.com/office/drawing/2014/main" id="{EF30475E-9B87-41F5-B01C-B2A12162DBE4}"/>
                </a:ext>
              </a:extLst>
            </p:cNvPr>
            <p:cNvSpPr>
              <a:spLocks noChangeShapeType="1"/>
            </p:cNvSpPr>
            <p:nvPr/>
          </p:nvSpPr>
          <p:spPr bwMode="auto">
            <a:xfrm>
              <a:off x="5072"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5" name="Line 43">
              <a:extLst>
                <a:ext uri="{FF2B5EF4-FFF2-40B4-BE49-F238E27FC236}">
                  <a16:creationId xmlns:a16="http://schemas.microsoft.com/office/drawing/2014/main" id="{CD595921-1843-4AF1-99DA-A61CC765A51C}"/>
                </a:ext>
              </a:extLst>
            </p:cNvPr>
            <p:cNvSpPr>
              <a:spLocks noChangeShapeType="1"/>
            </p:cNvSpPr>
            <p:nvPr/>
          </p:nvSpPr>
          <p:spPr bwMode="auto">
            <a:xfrm>
              <a:off x="5116"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Line 44">
              <a:extLst>
                <a:ext uri="{FF2B5EF4-FFF2-40B4-BE49-F238E27FC236}">
                  <a16:creationId xmlns:a16="http://schemas.microsoft.com/office/drawing/2014/main" id="{74092753-A240-443A-B306-AAABFE4B4DCD}"/>
                </a:ext>
              </a:extLst>
            </p:cNvPr>
            <p:cNvSpPr>
              <a:spLocks noChangeShapeType="1"/>
            </p:cNvSpPr>
            <p:nvPr/>
          </p:nvSpPr>
          <p:spPr bwMode="auto">
            <a:xfrm>
              <a:off x="5160"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Line 45">
              <a:extLst>
                <a:ext uri="{FF2B5EF4-FFF2-40B4-BE49-F238E27FC236}">
                  <a16:creationId xmlns:a16="http://schemas.microsoft.com/office/drawing/2014/main" id="{FD14D5A5-DEFB-422B-90B6-5FBF3E378FD1}"/>
                </a:ext>
              </a:extLst>
            </p:cNvPr>
            <p:cNvSpPr>
              <a:spLocks noChangeShapeType="1"/>
            </p:cNvSpPr>
            <p:nvPr/>
          </p:nvSpPr>
          <p:spPr bwMode="auto">
            <a:xfrm>
              <a:off x="5204"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8" name="Line 46">
              <a:extLst>
                <a:ext uri="{FF2B5EF4-FFF2-40B4-BE49-F238E27FC236}">
                  <a16:creationId xmlns:a16="http://schemas.microsoft.com/office/drawing/2014/main" id="{E58B1494-369F-4920-AF06-80770016311F}"/>
                </a:ext>
              </a:extLst>
            </p:cNvPr>
            <p:cNvSpPr>
              <a:spLocks noChangeShapeType="1"/>
            </p:cNvSpPr>
            <p:nvPr/>
          </p:nvSpPr>
          <p:spPr bwMode="auto">
            <a:xfrm>
              <a:off x="5248"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9" name="Group 14">
            <a:extLst>
              <a:ext uri="{FF2B5EF4-FFF2-40B4-BE49-F238E27FC236}">
                <a16:creationId xmlns:a16="http://schemas.microsoft.com/office/drawing/2014/main" id="{A396A54B-64E1-4DF6-BB07-BE4F77B09535}"/>
              </a:ext>
            </a:extLst>
          </p:cNvPr>
          <p:cNvGrpSpPr>
            <a:grpSpLocks/>
          </p:cNvGrpSpPr>
          <p:nvPr/>
        </p:nvGrpSpPr>
        <p:grpSpPr bwMode="auto">
          <a:xfrm>
            <a:off x="7366737" y="620879"/>
            <a:ext cx="3766356" cy="2180218"/>
            <a:chOff x="272" y="552"/>
            <a:chExt cx="2612" cy="1512"/>
          </a:xfrm>
        </p:grpSpPr>
        <p:sp>
          <p:nvSpPr>
            <p:cNvPr id="40" name="Line 15">
              <a:extLst>
                <a:ext uri="{FF2B5EF4-FFF2-40B4-BE49-F238E27FC236}">
                  <a16:creationId xmlns:a16="http://schemas.microsoft.com/office/drawing/2014/main" id="{05365E46-8F19-48B3-9F2A-7E22C05D98FE}"/>
                </a:ext>
              </a:extLst>
            </p:cNvPr>
            <p:cNvSpPr>
              <a:spLocks noChangeShapeType="1"/>
            </p:cNvSpPr>
            <p:nvPr/>
          </p:nvSpPr>
          <p:spPr bwMode="auto">
            <a:xfrm flipV="1">
              <a:off x="272" y="608"/>
              <a:ext cx="2392" cy="37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1" name="Line 16">
              <a:extLst>
                <a:ext uri="{FF2B5EF4-FFF2-40B4-BE49-F238E27FC236}">
                  <a16:creationId xmlns:a16="http://schemas.microsoft.com/office/drawing/2014/main" id="{8CB126C7-AD2E-4D98-9F4D-B91F5A0E9C86}"/>
                </a:ext>
              </a:extLst>
            </p:cNvPr>
            <p:cNvSpPr>
              <a:spLocks noChangeShapeType="1"/>
            </p:cNvSpPr>
            <p:nvPr/>
          </p:nvSpPr>
          <p:spPr bwMode="auto">
            <a:xfrm flipV="1">
              <a:off x="384" y="704"/>
              <a:ext cx="2376" cy="37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2" name="Line 17">
              <a:extLst>
                <a:ext uri="{FF2B5EF4-FFF2-40B4-BE49-F238E27FC236}">
                  <a16:creationId xmlns:a16="http://schemas.microsoft.com/office/drawing/2014/main" id="{5C7EDA14-5E04-4C3E-BED1-3631893E3CB0}"/>
                </a:ext>
              </a:extLst>
            </p:cNvPr>
            <p:cNvSpPr>
              <a:spLocks noChangeShapeType="1"/>
            </p:cNvSpPr>
            <p:nvPr/>
          </p:nvSpPr>
          <p:spPr bwMode="auto">
            <a:xfrm flipV="1">
              <a:off x="684" y="1456"/>
              <a:ext cx="2192" cy="4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3" name="Line 18">
              <a:extLst>
                <a:ext uri="{FF2B5EF4-FFF2-40B4-BE49-F238E27FC236}">
                  <a16:creationId xmlns:a16="http://schemas.microsoft.com/office/drawing/2014/main" id="{E8A400D7-20C6-4CA7-9CF3-0708924EFFFA}"/>
                </a:ext>
              </a:extLst>
            </p:cNvPr>
            <p:cNvSpPr>
              <a:spLocks noChangeShapeType="1"/>
            </p:cNvSpPr>
            <p:nvPr/>
          </p:nvSpPr>
          <p:spPr bwMode="auto">
            <a:xfrm flipV="1">
              <a:off x="528" y="952"/>
              <a:ext cx="2356"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4" name="Line 19">
              <a:extLst>
                <a:ext uri="{FF2B5EF4-FFF2-40B4-BE49-F238E27FC236}">
                  <a16:creationId xmlns:a16="http://schemas.microsoft.com/office/drawing/2014/main" id="{FE5E2901-B899-4AFD-9442-44AD23D7539F}"/>
                </a:ext>
              </a:extLst>
            </p:cNvPr>
            <p:cNvSpPr>
              <a:spLocks noChangeShapeType="1"/>
            </p:cNvSpPr>
            <p:nvPr/>
          </p:nvSpPr>
          <p:spPr bwMode="auto">
            <a:xfrm>
              <a:off x="2184" y="552"/>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5" name="Line 20">
              <a:extLst>
                <a:ext uri="{FF2B5EF4-FFF2-40B4-BE49-F238E27FC236}">
                  <a16:creationId xmlns:a16="http://schemas.microsoft.com/office/drawing/2014/main" id="{348FC7AD-D262-49D1-9418-5409B38AB6D5}"/>
                </a:ext>
              </a:extLst>
            </p:cNvPr>
            <p:cNvSpPr>
              <a:spLocks noChangeShapeType="1"/>
            </p:cNvSpPr>
            <p:nvPr/>
          </p:nvSpPr>
          <p:spPr bwMode="auto">
            <a:xfrm>
              <a:off x="1000" y="728"/>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6" name="Line 21">
              <a:extLst>
                <a:ext uri="{FF2B5EF4-FFF2-40B4-BE49-F238E27FC236}">
                  <a16:creationId xmlns:a16="http://schemas.microsoft.com/office/drawing/2014/main" id="{25456853-0AFB-49CD-A896-038FBEF6300F}"/>
                </a:ext>
              </a:extLst>
            </p:cNvPr>
            <p:cNvSpPr>
              <a:spLocks noChangeShapeType="1"/>
            </p:cNvSpPr>
            <p:nvPr/>
          </p:nvSpPr>
          <p:spPr bwMode="auto">
            <a:xfrm>
              <a:off x="2016" y="584"/>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7" name="Line 22">
              <a:extLst>
                <a:ext uri="{FF2B5EF4-FFF2-40B4-BE49-F238E27FC236}">
                  <a16:creationId xmlns:a16="http://schemas.microsoft.com/office/drawing/2014/main" id="{13B5E4DD-9928-4812-B978-5E8E70F91159}"/>
                </a:ext>
              </a:extLst>
            </p:cNvPr>
            <p:cNvSpPr>
              <a:spLocks noChangeShapeType="1"/>
            </p:cNvSpPr>
            <p:nvPr/>
          </p:nvSpPr>
          <p:spPr bwMode="auto">
            <a:xfrm flipV="1">
              <a:off x="684" y="1264"/>
              <a:ext cx="2200" cy="40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48" name="Group 55">
            <a:extLst>
              <a:ext uri="{FF2B5EF4-FFF2-40B4-BE49-F238E27FC236}">
                <a16:creationId xmlns:a16="http://schemas.microsoft.com/office/drawing/2014/main" id="{BD553EAC-9417-4CD6-8C3E-F4CF972E61FC}"/>
              </a:ext>
            </a:extLst>
          </p:cNvPr>
          <p:cNvGrpSpPr>
            <a:grpSpLocks/>
          </p:cNvGrpSpPr>
          <p:nvPr/>
        </p:nvGrpSpPr>
        <p:grpSpPr bwMode="auto">
          <a:xfrm>
            <a:off x="8503387" y="816143"/>
            <a:ext cx="1268910" cy="514773"/>
            <a:chOff x="3864" y="627"/>
            <a:chExt cx="880" cy="357"/>
          </a:xfrm>
        </p:grpSpPr>
        <p:sp>
          <p:nvSpPr>
            <p:cNvPr id="49" name="Line 49">
              <a:extLst>
                <a:ext uri="{FF2B5EF4-FFF2-40B4-BE49-F238E27FC236}">
                  <a16:creationId xmlns:a16="http://schemas.microsoft.com/office/drawing/2014/main" id="{DF7182F4-0CD9-4799-8A90-9F060DE15223}"/>
                </a:ext>
              </a:extLst>
            </p:cNvPr>
            <p:cNvSpPr>
              <a:spLocks noChangeShapeType="1"/>
            </p:cNvSpPr>
            <p:nvPr/>
          </p:nvSpPr>
          <p:spPr bwMode="auto">
            <a:xfrm>
              <a:off x="3864" y="648"/>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0" name="Line 50">
              <a:extLst>
                <a:ext uri="{FF2B5EF4-FFF2-40B4-BE49-F238E27FC236}">
                  <a16:creationId xmlns:a16="http://schemas.microsoft.com/office/drawing/2014/main" id="{DD444628-B699-428D-84F4-DB780B441522}"/>
                </a:ext>
              </a:extLst>
            </p:cNvPr>
            <p:cNvSpPr>
              <a:spLocks noChangeShapeType="1"/>
            </p:cNvSpPr>
            <p:nvPr/>
          </p:nvSpPr>
          <p:spPr bwMode="auto">
            <a:xfrm>
              <a:off x="3906" y="641"/>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 name="Line 51">
              <a:extLst>
                <a:ext uri="{FF2B5EF4-FFF2-40B4-BE49-F238E27FC236}">
                  <a16:creationId xmlns:a16="http://schemas.microsoft.com/office/drawing/2014/main" id="{AC40E161-AAE2-49B9-89ED-C051794C3172}"/>
                </a:ext>
              </a:extLst>
            </p:cNvPr>
            <p:cNvSpPr>
              <a:spLocks noChangeShapeType="1"/>
            </p:cNvSpPr>
            <p:nvPr/>
          </p:nvSpPr>
          <p:spPr bwMode="auto">
            <a:xfrm>
              <a:off x="3948" y="636"/>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2" name="Line 52">
              <a:extLst>
                <a:ext uri="{FF2B5EF4-FFF2-40B4-BE49-F238E27FC236}">
                  <a16:creationId xmlns:a16="http://schemas.microsoft.com/office/drawing/2014/main" id="{22E0D904-7756-4F47-BE54-A6F9CD8FBF78}"/>
                </a:ext>
              </a:extLst>
            </p:cNvPr>
            <p:cNvSpPr>
              <a:spLocks noChangeShapeType="1"/>
            </p:cNvSpPr>
            <p:nvPr/>
          </p:nvSpPr>
          <p:spPr bwMode="auto">
            <a:xfrm>
              <a:off x="4031" y="633"/>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3" name="Line 53">
              <a:extLst>
                <a:ext uri="{FF2B5EF4-FFF2-40B4-BE49-F238E27FC236}">
                  <a16:creationId xmlns:a16="http://schemas.microsoft.com/office/drawing/2014/main" id="{C066E090-7DB7-43D5-BCF1-7EFFAA9C3987}"/>
                </a:ext>
              </a:extLst>
            </p:cNvPr>
            <p:cNvSpPr>
              <a:spLocks noChangeShapeType="1"/>
            </p:cNvSpPr>
            <p:nvPr/>
          </p:nvSpPr>
          <p:spPr bwMode="auto">
            <a:xfrm>
              <a:off x="3989" y="636"/>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4" name="Line 54">
              <a:extLst>
                <a:ext uri="{FF2B5EF4-FFF2-40B4-BE49-F238E27FC236}">
                  <a16:creationId xmlns:a16="http://schemas.microsoft.com/office/drawing/2014/main" id="{333FA723-9C04-4FA8-BEFF-C996E09383B5}"/>
                </a:ext>
              </a:extLst>
            </p:cNvPr>
            <p:cNvSpPr>
              <a:spLocks noChangeShapeType="1"/>
            </p:cNvSpPr>
            <p:nvPr/>
          </p:nvSpPr>
          <p:spPr bwMode="auto">
            <a:xfrm>
              <a:off x="4072" y="627"/>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55" name="Text Box 41">
            <a:extLst>
              <a:ext uri="{FF2B5EF4-FFF2-40B4-BE49-F238E27FC236}">
                <a16:creationId xmlns:a16="http://schemas.microsoft.com/office/drawing/2014/main" id="{8108A27D-D575-4F8A-8E01-5E4D2467EF4F}"/>
              </a:ext>
            </a:extLst>
          </p:cNvPr>
          <p:cNvSpPr txBox="1">
            <a:spLocks noChangeArrowheads="1"/>
          </p:cNvSpPr>
          <p:nvPr/>
        </p:nvSpPr>
        <p:spPr bwMode="auto">
          <a:xfrm>
            <a:off x="4456033" y="1215428"/>
            <a:ext cx="3573350" cy="3024161"/>
          </a:xfrm>
          <a:prstGeom prst="rect">
            <a:avLst/>
          </a:prstGeom>
          <a:noFill/>
          <a:ln w="2857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nSpc>
                <a:spcPct val="150000"/>
              </a:lnSpc>
              <a:spcAft>
                <a:spcPts val="600"/>
              </a:spcAft>
              <a:buClr>
                <a:schemeClr val="accent1"/>
              </a:buClr>
              <a:buSzPct val="100000"/>
              <a:buFont typeface="Wingdings" pitchFamily="2" charset="2"/>
              <a:buChar char="§"/>
            </a:pPr>
            <a:r>
              <a:rPr lang="en-GB" sz="1600" dirty="0">
                <a:latin typeface="+mn-lt"/>
              </a:rPr>
              <a:t>  </a:t>
            </a:r>
            <a:r>
              <a:rPr lang="fr-FR" sz="1600" dirty="0">
                <a:latin typeface="+mn-lt"/>
              </a:rPr>
              <a:t>Formes angulaires à bords droits</a:t>
            </a:r>
          </a:p>
          <a:p>
            <a:pPr>
              <a:lnSpc>
                <a:spcPct val="150000"/>
              </a:lnSpc>
              <a:spcAft>
                <a:spcPts val="600"/>
              </a:spcAft>
              <a:buClr>
                <a:schemeClr val="accent1"/>
              </a:buClr>
              <a:buSzPct val="100000"/>
              <a:buFont typeface="Wingdings" pitchFamily="2" charset="2"/>
              <a:buChar char="§"/>
            </a:pPr>
            <a:r>
              <a:rPr lang="fr-FR" sz="1600" dirty="0">
                <a:latin typeface="+mn-lt"/>
              </a:rPr>
              <a:t>   Horizontale répétée</a:t>
            </a:r>
          </a:p>
          <a:p>
            <a:pPr>
              <a:lnSpc>
                <a:spcPct val="150000"/>
              </a:lnSpc>
              <a:spcAft>
                <a:spcPts val="600"/>
              </a:spcAft>
              <a:buClr>
                <a:schemeClr val="accent1"/>
              </a:buClr>
              <a:buSzPct val="100000"/>
              <a:buFont typeface="Wingdings" pitchFamily="2" charset="2"/>
              <a:buChar char="§"/>
            </a:pPr>
            <a:r>
              <a:rPr lang="fr-FR" sz="1600" dirty="0">
                <a:latin typeface="+mn-lt"/>
              </a:rPr>
              <a:t>   Diagonales convergentes vers le haut</a:t>
            </a:r>
          </a:p>
          <a:p>
            <a:pPr>
              <a:lnSpc>
                <a:spcPct val="150000"/>
              </a:lnSpc>
              <a:spcAft>
                <a:spcPts val="600"/>
              </a:spcAft>
              <a:buClr>
                <a:schemeClr val="accent1"/>
              </a:buClr>
              <a:buSzPct val="100000"/>
              <a:buFont typeface="Wingdings" pitchFamily="2" charset="2"/>
              <a:buChar char="§"/>
            </a:pPr>
            <a:r>
              <a:rPr lang="fr-FR" sz="1600" dirty="0">
                <a:latin typeface="+mn-lt"/>
              </a:rPr>
              <a:t>   Couleur tamisée</a:t>
            </a:r>
          </a:p>
          <a:p>
            <a:pPr>
              <a:lnSpc>
                <a:spcPct val="150000"/>
              </a:lnSpc>
              <a:spcAft>
                <a:spcPts val="600"/>
              </a:spcAft>
              <a:buClr>
                <a:schemeClr val="accent1"/>
              </a:buClr>
              <a:buSzPct val="100000"/>
              <a:buFont typeface="Wingdings" pitchFamily="2" charset="2"/>
              <a:buChar char="§"/>
            </a:pPr>
            <a:r>
              <a:rPr lang="fr-FR" sz="1600" dirty="0">
                <a:latin typeface="+mn-lt"/>
              </a:rPr>
              <a:t>   Utilisation de la texture pour créer des contrastes</a:t>
            </a:r>
          </a:p>
          <a:p>
            <a:pPr>
              <a:lnSpc>
                <a:spcPct val="150000"/>
              </a:lnSpc>
              <a:spcAft>
                <a:spcPts val="600"/>
              </a:spcAft>
              <a:buClr>
                <a:schemeClr val="accent1"/>
              </a:buClr>
              <a:buSzPct val="100000"/>
              <a:buFont typeface="Wingdings" pitchFamily="2" charset="2"/>
              <a:buChar char="§"/>
            </a:pPr>
            <a:r>
              <a:rPr lang="fr-FR" sz="1600" dirty="0">
                <a:latin typeface="+mn-lt"/>
              </a:rPr>
              <a:t>   Décoration minimale</a:t>
            </a:r>
            <a:endParaRPr lang="en-GB" sz="1600" dirty="0">
              <a:latin typeface="+mn-lt"/>
            </a:endParaRPr>
          </a:p>
        </p:txBody>
      </p:sp>
      <p:grpSp>
        <p:nvGrpSpPr>
          <p:cNvPr id="56" name="Group 61">
            <a:extLst>
              <a:ext uri="{FF2B5EF4-FFF2-40B4-BE49-F238E27FC236}">
                <a16:creationId xmlns:a16="http://schemas.microsoft.com/office/drawing/2014/main" id="{D8A07D94-01A9-489B-8540-C856B0F403D8}"/>
              </a:ext>
            </a:extLst>
          </p:cNvPr>
          <p:cNvGrpSpPr>
            <a:grpSpLocks/>
          </p:cNvGrpSpPr>
          <p:nvPr/>
        </p:nvGrpSpPr>
        <p:grpSpPr bwMode="auto">
          <a:xfrm>
            <a:off x="1467146" y="1486904"/>
            <a:ext cx="2660386" cy="735391"/>
            <a:chOff x="474" y="1095"/>
            <a:chExt cx="1845" cy="510"/>
          </a:xfrm>
        </p:grpSpPr>
        <p:sp>
          <p:nvSpPr>
            <p:cNvPr id="57" name="Line 57">
              <a:extLst>
                <a:ext uri="{FF2B5EF4-FFF2-40B4-BE49-F238E27FC236}">
                  <a16:creationId xmlns:a16="http://schemas.microsoft.com/office/drawing/2014/main" id="{B4964F9A-BD6D-4DB1-8C56-D56223BD7DB2}"/>
                </a:ext>
              </a:extLst>
            </p:cNvPr>
            <p:cNvSpPr>
              <a:spLocks noChangeShapeType="1"/>
            </p:cNvSpPr>
            <p:nvPr/>
          </p:nvSpPr>
          <p:spPr bwMode="auto">
            <a:xfrm flipV="1">
              <a:off x="492" y="1410"/>
              <a:ext cx="1827" cy="19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8" name="Line 58">
              <a:extLst>
                <a:ext uri="{FF2B5EF4-FFF2-40B4-BE49-F238E27FC236}">
                  <a16:creationId xmlns:a16="http://schemas.microsoft.com/office/drawing/2014/main" id="{5B54CA4D-20F5-4116-8969-D577FB42ACC4}"/>
                </a:ext>
              </a:extLst>
            </p:cNvPr>
            <p:cNvSpPr>
              <a:spLocks noChangeShapeType="1"/>
            </p:cNvSpPr>
            <p:nvPr/>
          </p:nvSpPr>
          <p:spPr bwMode="auto">
            <a:xfrm flipV="1">
              <a:off x="484" y="1303"/>
              <a:ext cx="1827" cy="159"/>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9" name="Line 59">
              <a:extLst>
                <a:ext uri="{FF2B5EF4-FFF2-40B4-BE49-F238E27FC236}">
                  <a16:creationId xmlns:a16="http://schemas.microsoft.com/office/drawing/2014/main" id="{8AE6C109-AF61-47E1-ADBC-15F43EBD5030}"/>
                </a:ext>
              </a:extLst>
            </p:cNvPr>
            <p:cNvSpPr>
              <a:spLocks noChangeShapeType="1"/>
            </p:cNvSpPr>
            <p:nvPr/>
          </p:nvSpPr>
          <p:spPr bwMode="auto">
            <a:xfrm flipV="1">
              <a:off x="479" y="1205"/>
              <a:ext cx="1833" cy="11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0" name="Line 60">
              <a:extLst>
                <a:ext uri="{FF2B5EF4-FFF2-40B4-BE49-F238E27FC236}">
                  <a16:creationId xmlns:a16="http://schemas.microsoft.com/office/drawing/2014/main" id="{5FA34773-6852-451E-9D7C-5AB3DA7970D9}"/>
                </a:ext>
              </a:extLst>
            </p:cNvPr>
            <p:cNvSpPr>
              <a:spLocks noChangeShapeType="1"/>
            </p:cNvSpPr>
            <p:nvPr/>
          </p:nvSpPr>
          <p:spPr bwMode="auto">
            <a:xfrm flipV="1">
              <a:off x="474" y="1095"/>
              <a:ext cx="1836" cy="8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0867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a:xfrm>
            <a:off x="435386" y="6528452"/>
            <a:ext cx="2743200" cy="247724"/>
          </a:xfrm>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fr-FR" dirty="0"/>
              <a:t>Le compresseur d'air à petit prix</a:t>
            </a:r>
            <a:endParaRPr lang="en-US" dirty="0"/>
          </a:p>
        </p:txBody>
      </p:sp>
      <p:pic>
        <p:nvPicPr>
          <p:cNvPr id="4" name="Picture 3">
            <a:extLst>
              <a:ext uri="{FF2B5EF4-FFF2-40B4-BE49-F238E27FC236}">
                <a16:creationId xmlns:a16="http://schemas.microsoft.com/office/drawing/2014/main" id="{87C4DF3A-50F5-4C95-8164-471D99A6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578" y="678334"/>
            <a:ext cx="4400234" cy="31829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022480E-9ABC-401A-B27F-9257BCA96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968" y="2549769"/>
            <a:ext cx="2680875" cy="33345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D12F4D0-D609-4354-994A-079C11544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812" y="3089733"/>
            <a:ext cx="2680875" cy="27945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373850A7-12F0-4D0E-AB35-5B2F9E536EE4}"/>
              </a:ext>
            </a:extLst>
          </p:cNvPr>
          <p:cNvGrpSpPr>
            <a:grpSpLocks/>
          </p:cNvGrpSpPr>
          <p:nvPr/>
        </p:nvGrpSpPr>
        <p:grpSpPr bwMode="auto">
          <a:xfrm>
            <a:off x="853454" y="1876669"/>
            <a:ext cx="3031378" cy="4357606"/>
            <a:chOff x="96" y="1560"/>
            <a:chExt cx="1704" cy="2760"/>
          </a:xfrm>
        </p:grpSpPr>
        <p:sp>
          <p:nvSpPr>
            <p:cNvPr id="8" name="Line 7">
              <a:extLst>
                <a:ext uri="{FF2B5EF4-FFF2-40B4-BE49-F238E27FC236}">
                  <a16:creationId xmlns:a16="http://schemas.microsoft.com/office/drawing/2014/main" id="{647ABE52-4CD9-4266-9F5E-A8855FA333A2}"/>
                </a:ext>
              </a:extLst>
            </p:cNvPr>
            <p:cNvSpPr>
              <a:spLocks noChangeShapeType="1"/>
            </p:cNvSpPr>
            <p:nvPr/>
          </p:nvSpPr>
          <p:spPr bwMode="auto">
            <a:xfrm flipH="1">
              <a:off x="280" y="1560"/>
              <a:ext cx="352" cy="25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8">
              <a:extLst>
                <a:ext uri="{FF2B5EF4-FFF2-40B4-BE49-F238E27FC236}">
                  <a16:creationId xmlns:a16="http://schemas.microsoft.com/office/drawing/2014/main" id="{CED7BEF6-FB46-4C3F-93F5-48A2615BAC28}"/>
                </a:ext>
              </a:extLst>
            </p:cNvPr>
            <p:cNvSpPr>
              <a:spLocks noChangeShapeType="1"/>
            </p:cNvSpPr>
            <p:nvPr/>
          </p:nvSpPr>
          <p:spPr bwMode="auto">
            <a:xfrm>
              <a:off x="1160" y="1600"/>
              <a:ext cx="152" cy="27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9">
              <a:extLst>
                <a:ext uri="{FF2B5EF4-FFF2-40B4-BE49-F238E27FC236}">
                  <a16:creationId xmlns:a16="http://schemas.microsoft.com/office/drawing/2014/main" id="{EECD21E7-27AA-4721-BCF7-94E522EA5AF3}"/>
                </a:ext>
              </a:extLst>
            </p:cNvPr>
            <p:cNvSpPr>
              <a:spLocks noChangeShapeType="1"/>
            </p:cNvSpPr>
            <p:nvPr/>
          </p:nvSpPr>
          <p:spPr bwMode="auto">
            <a:xfrm>
              <a:off x="96" y="2152"/>
              <a:ext cx="1704" cy="16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10">
              <a:extLst>
                <a:ext uri="{FF2B5EF4-FFF2-40B4-BE49-F238E27FC236}">
                  <a16:creationId xmlns:a16="http://schemas.microsoft.com/office/drawing/2014/main" id="{783699EE-8B96-4B1A-9FED-5A3F7CF6BA1B}"/>
                </a:ext>
              </a:extLst>
            </p:cNvPr>
            <p:cNvSpPr>
              <a:spLocks noChangeShapeType="1"/>
            </p:cNvSpPr>
            <p:nvPr/>
          </p:nvSpPr>
          <p:spPr bwMode="auto">
            <a:xfrm>
              <a:off x="96" y="3864"/>
              <a:ext cx="1600" cy="3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2" name="Group 11">
            <a:extLst>
              <a:ext uri="{FF2B5EF4-FFF2-40B4-BE49-F238E27FC236}">
                <a16:creationId xmlns:a16="http://schemas.microsoft.com/office/drawing/2014/main" id="{3E7FBF93-4004-41B6-A5A2-1E2E250CAB9F}"/>
              </a:ext>
            </a:extLst>
          </p:cNvPr>
          <p:cNvGrpSpPr>
            <a:grpSpLocks/>
          </p:cNvGrpSpPr>
          <p:nvPr/>
        </p:nvGrpSpPr>
        <p:grpSpPr bwMode="auto">
          <a:xfrm>
            <a:off x="9440286" y="2424568"/>
            <a:ext cx="1553581" cy="3612392"/>
            <a:chOff x="4776" y="2128"/>
            <a:chExt cx="984" cy="2088"/>
          </a:xfrm>
        </p:grpSpPr>
        <p:sp>
          <p:nvSpPr>
            <p:cNvPr id="13" name="Line 12">
              <a:extLst>
                <a:ext uri="{FF2B5EF4-FFF2-40B4-BE49-F238E27FC236}">
                  <a16:creationId xmlns:a16="http://schemas.microsoft.com/office/drawing/2014/main" id="{43645674-BDCB-467C-8BB7-361A160B1435}"/>
                </a:ext>
              </a:extLst>
            </p:cNvPr>
            <p:cNvSpPr>
              <a:spLocks noChangeShapeType="1"/>
            </p:cNvSpPr>
            <p:nvPr/>
          </p:nvSpPr>
          <p:spPr bwMode="auto">
            <a:xfrm flipV="1">
              <a:off x="4984" y="2128"/>
              <a:ext cx="248" cy="20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13">
              <a:extLst>
                <a:ext uri="{FF2B5EF4-FFF2-40B4-BE49-F238E27FC236}">
                  <a16:creationId xmlns:a16="http://schemas.microsoft.com/office/drawing/2014/main" id="{1972F629-3191-416E-A4A6-AA574572FAE5}"/>
                </a:ext>
              </a:extLst>
            </p:cNvPr>
            <p:cNvSpPr>
              <a:spLocks noChangeShapeType="1"/>
            </p:cNvSpPr>
            <p:nvPr/>
          </p:nvSpPr>
          <p:spPr bwMode="auto">
            <a:xfrm flipH="1" flipV="1">
              <a:off x="5600" y="2128"/>
              <a:ext cx="56" cy="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Line 14">
              <a:extLst>
                <a:ext uri="{FF2B5EF4-FFF2-40B4-BE49-F238E27FC236}">
                  <a16:creationId xmlns:a16="http://schemas.microsoft.com/office/drawing/2014/main" id="{1AC371E2-70C8-44C4-9822-941AD0AACEE5}"/>
                </a:ext>
              </a:extLst>
            </p:cNvPr>
            <p:cNvSpPr>
              <a:spLocks noChangeShapeType="1"/>
            </p:cNvSpPr>
            <p:nvPr/>
          </p:nvSpPr>
          <p:spPr bwMode="auto">
            <a:xfrm flipV="1">
              <a:off x="5048" y="2592"/>
              <a:ext cx="712" cy="2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 name="Line 15">
              <a:extLst>
                <a:ext uri="{FF2B5EF4-FFF2-40B4-BE49-F238E27FC236}">
                  <a16:creationId xmlns:a16="http://schemas.microsoft.com/office/drawing/2014/main" id="{FC43338A-22D3-4232-A56C-808154FC16E2}"/>
                </a:ext>
              </a:extLst>
            </p:cNvPr>
            <p:cNvSpPr>
              <a:spLocks noChangeShapeType="1"/>
            </p:cNvSpPr>
            <p:nvPr/>
          </p:nvSpPr>
          <p:spPr bwMode="auto">
            <a:xfrm flipV="1">
              <a:off x="4776" y="3920"/>
              <a:ext cx="984" cy="2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7" name="Group 16">
            <a:extLst>
              <a:ext uri="{FF2B5EF4-FFF2-40B4-BE49-F238E27FC236}">
                <a16:creationId xmlns:a16="http://schemas.microsoft.com/office/drawing/2014/main" id="{84E14F6D-34BE-4D58-A70E-9FEB8550A05E}"/>
              </a:ext>
            </a:extLst>
          </p:cNvPr>
          <p:cNvGrpSpPr>
            <a:grpSpLocks/>
          </p:cNvGrpSpPr>
          <p:nvPr/>
        </p:nvGrpSpPr>
        <p:grpSpPr bwMode="auto">
          <a:xfrm>
            <a:off x="3795451" y="608484"/>
            <a:ext cx="4749158" cy="3422930"/>
            <a:chOff x="1648" y="520"/>
            <a:chExt cx="2904" cy="2104"/>
          </a:xfrm>
        </p:grpSpPr>
        <p:grpSp>
          <p:nvGrpSpPr>
            <p:cNvPr id="18" name="Group 17">
              <a:extLst>
                <a:ext uri="{FF2B5EF4-FFF2-40B4-BE49-F238E27FC236}">
                  <a16:creationId xmlns:a16="http://schemas.microsoft.com/office/drawing/2014/main" id="{A1292D12-3181-46CA-A137-8F575BBCF6B4}"/>
                </a:ext>
              </a:extLst>
            </p:cNvPr>
            <p:cNvGrpSpPr>
              <a:grpSpLocks/>
            </p:cNvGrpSpPr>
            <p:nvPr/>
          </p:nvGrpSpPr>
          <p:grpSpPr bwMode="auto">
            <a:xfrm>
              <a:off x="1648" y="520"/>
              <a:ext cx="2904" cy="2096"/>
              <a:chOff x="1648" y="520"/>
              <a:chExt cx="2904" cy="2096"/>
            </a:xfrm>
          </p:grpSpPr>
          <p:sp>
            <p:nvSpPr>
              <p:cNvPr id="21" name="Line 18">
                <a:extLst>
                  <a:ext uri="{FF2B5EF4-FFF2-40B4-BE49-F238E27FC236}">
                    <a16:creationId xmlns:a16="http://schemas.microsoft.com/office/drawing/2014/main" id="{CC6878B9-B975-4AF7-84CD-E99A932555D8}"/>
                  </a:ext>
                </a:extLst>
              </p:cNvPr>
              <p:cNvSpPr>
                <a:spLocks noChangeShapeType="1"/>
              </p:cNvSpPr>
              <p:nvPr/>
            </p:nvSpPr>
            <p:spPr bwMode="auto">
              <a:xfrm>
                <a:off x="1736" y="2415"/>
                <a:ext cx="2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Line 19">
                <a:extLst>
                  <a:ext uri="{FF2B5EF4-FFF2-40B4-BE49-F238E27FC236}">
                    <a16:creationId xmlns:a16="http://schemas.microsoft.com/office/drawing/2014/main" id="{B8ACA151-1A1D-4696-934E-A35EBD08E837}"/>
                  </a:ext>
                </a:extLst>
              </p:cNvPr>
              <p:cNvSpPr>
                <a:spLocks noChangeShapeType="1"/>
              </p:cNvSpPr>
              <p:nvPr/>
            </p:nvSpPr>
            <p:spPr bwMode="auto">
              <a:xfrm>
                <a:off x="1648" y="727"/>
                <a:ext cx="2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Line 20">
                <a:extLst>
                  <a:ext uri="{FF2B5EF4-FFF2-40B4-BE49-F238E27FC236}">
                    <a16:creationId xmlns:a16="http://schemas.microsoft.com/office/drawing/2014/main" id="{1117437F-83BD-4D43-8A81-9CDC588BD237}"/>
                  </a:ext>
                </a:extLst>
              </p:cNvPr>
              <p:cNvSpPr>
                <a:spLocks noChangeShapeType="1"/>
              </p:cNvSpPr>
              <p:nvPr/>
            </p:nvSpPr>
            <p:spPr bwMode="auto">
              <a:xfrm flipH="1">
                <a:off x="4216" y="551"/>
                <a:ext cx="0" cy="19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Line 21">
                <a:extLst>
                  <a:ext uri="{FF2B5EF4-FFF2-40B4-BE49-F238E27FC236}">
                    <a16:creationId xmlns:a16="http://schemas.microsoft.com/office/drawing/2014/main" id="{1613CD41-E599-4474-8798-56AF296D1CCF}"/>
                  </a:ext>
                </a:extLst>
              </p:cNvPr>
              <p:cNvSpPr>
                <a:spLocks noChangeShapeType="1"/>
              </p:cNvSpPr>
              <p:nvPr/>
            </p:nvSpPr>
            <p:spPr bwMode="auto">
              <a:xfrm flipH="1">
                <a:off x="1920" y="520"/>
                <a:ext cx="0" cy="20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9" name="Line 22">
              <a:extLst>
                <a:ext uri="{FF2B5EF4-FFF2-40B4-BE49-F238E27FC236}">
                  <a16:creationId xmlns:a16="http://schemas.microsoft.com/office/drawing/2014/main" id="{82BFFE08-3AEB-4114-9BEA-2AFF171F7347}"/>
                </a:ext>
              </a:extLst>
            </p:cNvPr>
            <p:cNvSpPr>
              <a:spLocks noChangeShapeType="1"/>
            </p:cNvSpPr>
            <p:nvPr/>
          </p:nvSpPr>
          <p:spPr bwMode="auto">
            <a:xfrm flipH="1">
              <a:off x="1784" y="559"/>
              <a:ext cx="520" cy="19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Line 23">
              <a:extLst>
                <a:ext uri="{FF2B5EF4-FFF2-40B4-BE49-F238E27FC236}">
                  <a16:creationId xmlns:a16="http://schemas.microsoft.com/office/drawing/2014/main" id="{23388115-7D1C-4F19-9D69-C29B98C5D980}"/>
                </a:ext>
              </a:extLst>
            </p:cNvPr>
            <p:cNvSpPr>
              <a:spLocks noChangeShapeType="1"/>
            </p:cNvSpPr>
            <p:nvPr/>
          </p:nvSpPr>
          <p:spPr bwMode="auto">
            <a:xfrm>
              <a:off x="3072" y="520"/>
              <a:ext cx="368" cy="21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25" name="Text Box 24">
            <a:extLst>
              <a:ext uri="{FF2B5EF4-FFF2-40B4-BE49-F238E27FC236}">
                <a16:creationId xmlns:a16="http://schemas.microsoft.com/office/drawing/2014/main" id="{D8708E0D-578D-4BC1-8566-4B1948A893B7}"/>
              </a:ext>
            </a:extLst>
          </p:cNvPr>
          <p:cNvSpPr txBox="1">
            <a:spLocks noChangeArrowheads="1"/>
          </p:cNvSpPr>
          <p:nvPr/>
        </p:nvSpPr>
        <p:spPr bwMode="auto">
          <a:xfrm>
            <a:off x="6027141" y="4936466"/>
            <a:ext cx="183146" cy="3647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p>
        </p:txBody>
      </p:sp>
      <p:grpSp>
        <p:nvGrpSpPr>
          <p:cNvPr id="26" name="Group 32">
            <a:extLst>
              <a:ext uri="{FF2B5EF4-FFF2-40B4-BE49-F238E27FC236}">
                <a16:creationId xmlns:a16="http://schemas.microsoft.com/office/drawing/2014/main" id="{4545F8A3-2AFF-43A1-8899-91C6D96D00B4}"/>
              </a:ext>
            </a:extLst>
          </p:cNvPr>
          <p:cNvGrpSpPr>
            <a:grpSpLocks/>
          </p:cNvGrpSpPr>
          <p:nvPr/>
        </p:nvGrpSpPr>
        <p:grpSpPr bwMode="auto">
          <a:xfrm>
            <a:off x="6208451" y="2399184"/>
            <a:ext cx="2551409" cy="429445"/>
            <a:chOff x="3120" y="1616"/>
            <a:chExt cx="1616" cy="272"/>
          </a:xfrm>
        </p:grpSpPr>
        <p:sp>
          <p:nvSpPr>
            <p:cNvPr id="27" name="Line 26">
              <a:extLst>
                <a:ext uri="{FF2B5EF4-FFF2-40B4-BE49-F238E27FC236}">
                  <a16:creationId xmlns:a16="http://schemas.microsoft.com/office/drawing/2014/main" id="{5D1E2A8C-4BB7-4469-8F8A-B9932E851A69}"/>
                </a:ext>
              </a:extLst>
            </p:cNvPr>
            <p:cNvSpPr>
              <a:spLocks noChangeShapeType="1"/>
            </p:cNvSpPr>
            <p:nvPr/>
          </p:nvSpPr>
          <p:spPr bwMode="auto">
            <a:xfrm>
              <a:off x="3120" y="1616"/>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Line 27">
              <a:extLst>
                <a:ext uri="{FF2B5EF4-FFF2-40B4-BE49-F238E27FC236}">
                  <a16:creationId xmlns:a16="http://schemas.microsoft.com/office/drawing/2014/main" id="{01CA6580-2823-4EBA-AD6C-C2EC5199654A}"/>
                </a:ext>
              </a:extLst>
            </p:cNvPr>
            <p:cNvSpPr>
              <a:spLocks noChangeShapeType="1"/>
            </p:cNvSpPr>
            <p:nvPr/>
          </p:nvSpPr>
          <p:spPr bwMode="auto">
            <a:xfrm>
              <a:off x="3120" y="1670"/>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Line 28">
              <a:extLst>
                <a:ext uri="{FF2B5EF4-FFF2-40B4-BE49-F238E27FC236}">
                  <a16:creationId xmlns:a16="http://schemas.microsoft.com/office/drawing/2014/main" id="{E0AA4C52-0A93-4C2C-884F-0AA21AB5BEBB}"/>
                </a:ext>
              </a:extLst>
            </p:cNvPr>
            <p:cNvSpPr>
              <a:spLocks noChangeShapeType="1"/>
            </p:cNvSpPr>
            <p:nvPr/>
          </p:nvSpPr>
          <p:spPr bwMode="auto">
            <a:xfrm>
              <a:off x="3120" y="1724"/>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Line 29">
              <a:extLst>
                <a:ext uri="{FF2B5EF4-FFF2-40B4-BE49-F238E27FC236}">
                  <a16:creationId xmlns:a16="http://schemas.microsoft.com/office/drawing/2014/main" id="{E3878EA7-020A-4E34-8DD6-ABA7F7CB0933}"/>
                </a:ext>
              </a:extLst>
            </p:cNvPr>
            <p:cNvSpPr>
              <a:spLocks noChangeShapeType="1"/>
            </p:cNvSpPr>
            <p:nvPr/>
          </p:nvSpPr>
          <p:spPr bwMode="auto">
            <a:xfrm>
              <a:off x="3120" y="1779"/>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 name="Line 30">
              <a:extLst>
                <a:ext uri="{FF2B5EF4-FFF2-40B4-BE49-F238E27FC236}">
                  <a16:creationId xmlns:a16="http://schemas.microsoft.com/office/drawing/2014/main" id="{23D76D1A-9F9D-4C13-81F6-4DE2936277B5}"/>
                </a:ext>
              </a:extLst>
            </p:cNvPr>
            <p:cNvSpPr>
              <a:spLocks noChangeShapeType="1"/>
            </p:cNvSpPr>
            <p:nvPr/>
          </p:nvSpPr>
          <p:spPr bwMode="auto">
            <a:xfrm>
              <a:off x="3120" y="1833"/>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2" name="Line 31">
              <a:extLst>
                <a:ext uri="{FF2B5EF4-FFF2-40B4-BE49-F238E27FC236}">
                  <a16:creationId xmlns:a16="http://schemas.microsoft.com/office/drawing/2014/main" id="{5CBF6634-6BFB-4A31-A511-169F94E88423}"/>
                </a:ext>
              </a:extLst>
            </p:cNvPr>
            <p:cNvSpPr>
              <a:spLocks noChangeShapeType="1"/>
            </p:cNvSpPr>
            <p:nvPr/>
          </p:nvSpPr>
          <p:spPr bwMode="auto">
            <a:xfrm>
              <a:off x="3120" y="1888"/>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3" name="Group 37">
            <a:extLst>
              <a:ext uri="{FF2B5EF4-FFF2-40B4-BE49-F238E27FC236}">
                <a16:creationId xmlns:a16="http://schemas.microsoft.com/office/drawing/2014/main" id="{C9932460-47C9-44F7-8DDB-1F5A7A647540}"/>
              </a:ext>
            </a:extLst>
          </p:cNvPr>
          <p:cNvGrpSpPr>
            <a:grpSpLocks/>
          </p:cNvGrpSpPr>
          <p:nvPr/>
        </p:nvGrpSpPr>
        <p:grpSpPr bwMode="auto">
          <a:xfrm>
            <a:off x="4989251" y="671984"/>
            <a:ext cx="151569" cy="3271364"/>
            <a:chOff x="2352" y="528"/>
            <a:chExt cx="96" cy="2072"/>
          </a:xfrm>
        </p:grpSpPr>
        <p:sp>
          <p:nvSpPr>
            <p:cNvPr id="34" name="Line 33">
              <a:extLst>
                <a:ext uri="{FF2B5EF4-FFF2-40B4-BE49-F238E27FC236}">
                  <a16:creationId xmlns:a16="http://schemas.microsoft.com/office/drawing/2014/main" id="{3AA38853-DDB7-4EA4-B7E9-F99754EABB1F}"/>
                </a:ext>
              </a:extLst>
            </p:cNvPr>
            <p:cNvSpPr>
              <a:spLocks noChangeShapeType="1"/>
            </p:cNvSpPr>
            <p:nvPr/>
          </p:nvSpPr>
          <p:spPr bwMode="auto">
            <a:xfrm flipV="1">
              <a:off x="2352"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5" name="Line 34">
              <a:extLst>
                <a:ext uri="{FF2B5EF4-FFF2-40B4-BE49-F238E27FC236}">
                  <a16:creationId xmlns:a16="http://schemas.microsoft.com/office/drawing/2014/main" id="{F2B0B77F-CC0D-40BA-AE13-2833F9B7FAD4}"/>
                </a:ext>
              </a:extLst>
            </p:cNvPr>
            <p:cNvSpPr>
              <a:spLocks noChangeShapeType="1"/>
            </p:cNvSpPr>
            <p:nvPr/>
          </p:nvSpPr>
          <p:spPr bwMode="auto">
            <a:xfrm flipV="1">
              <a:off x="2384"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Line 35">
              <a:extLst>
                <a:ext uri="{FF2B5EF4-FFF2-40B4-BE49-F238E27FC236}">
                  <a16:creationId xmlns:a16="http://schemas.microsoft.com/office/drawing/2014/main" id="{CD7ED257-C393-459B-B2AB-2A84E96F34BD}"/>
                </a:ext>
              </a:extLst>
            </p:cNvPr>
            <p:cNvSpPr>
              <a:spLocks noChangeShapeType="1"/>
            </p:cNvSpPr>
            <p:nvPr/>
          </p:nvSpPr>
          <p:spPr bwMode="auto">
            <a:xfrm flipV="1">
              <a:off x="2416"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Line 36">
              <a:extLst>
                <a:ext uri="{FF2B5EF4-FFF2-40B4-BE49-F238E27FC236}">
                  <a16:creationId xmlns:a16="http://schemas.microsoft.com/office/drawing/2014/main" id="{DAC8C48C-61E8-46B6-94A4-C0281A27D0A7}"/>
                </a:ext>
              </a:extLst>
            </p:cNvPr>
            <p:cNvSpPr>
              <a:spLocks noChangeShapeType="1"/>
            </p:cNvSpPr>
            <p:nvPr/>
          </p:nvSpPr>
          <p:spPr bwMode="auto">
            <a:xfrm flipV="1">
              <a:off x="2448"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38" name="Text Box 25">
            <a:extLst>
              <a:ext uri="{FF2B5EF4-FFF2-40B4-BE49-F238E27FC236}">
                <a16:creationId xmlns:a16="http://schemas.microsoft.com/office/drawing/2014/main" id="{222699DE-5EC8-4E54-B5C5-DE01E26F0E2F}"/>
              </a:ext>
            </a:extLst>
          </p:cNvPr>
          <p:cNvSpPr txBox="1">
            <a:spLocks noChangeArrowheads="1"/>
          </p:cNvSpPr>
          <p:nvPr/>
        </p:nvSpPr>
        <p:spPr bwMode="auto">
          <a:xfrm>
            <a:off x="4228173" y="4067871"/>
            <a:ext cx="4027627" cy="2185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30000"/>
              </a:spcBef>
              <a:buClr>
                <a:schemeClr val="accent1"/>
              </a:buClr>
              <a:buSzPct val="100000"/>
              <a:buFont typeface="Wingdings" pitchFamily="2" charset="2"/>
              <a:buChar char="§"/>
            </a:pPr>
            <a:r>
              <a:rPr lang="en-GB" sz="1600" dirty="0">
                <a:latin typeface="+mn-lt"/>
              </a:rPr>
              <a:t>  </a:t>
            </a:r>
            <a:r>
              <a:rPr lang="fr-FR" sz="1600" dirty="0">
                <a:latin typeface="+mn-lt"/>
              </a:rPr>
              <a:t>Formes angulaires à bords droits</a:t>
            </a:r>
          </a:p>
          <a:p>
            <a:pPr>
              <a:spcBef>
                <a:spcPct val="30000"/>
              </a:spcBef>
              <a:buClr>
                <a:schemeClr val="accent1"/>
              </a:buClr>
              <a:buSzPct val="100000"/>
              <a:buFont typeface="Wingdings" pitchFamily="2" charset="2"/>
              <a:buChar char="§"/>
            </a:pPr>
            <a:r>
              <a:rPr lang="fr-FR" sz="1600" dirty="0">
                <a:latin typeface="+mn-lt"/>
              </a:rPr>
              <a:t>   Horizontale répétée</a:t>
            </a:r>
          </a:p>
          <a:p>
            <a:pPr>
              <a:spcBef>
                <a:spcPct val="30000"/>
              </a:spcBef>
              <a:buClr>
                <a:schemeClr val="accent1"/>
              </a:buClr>
              <a:buSzPct val="100000"/>
              <a:buFont typeface="Wingdings" pitchFamily="2" charset="2"/>
              <a:buChar char="§"/>
            </a:pPr>
            <a:r>
              <a:rPr lang="fr-FR" sz="1600" dirty="0">
                <a:latin typeface="+mn-lt"/>
              </a:rPr>
              <a:t>   Diagonales convergentes vers le haut</a:t>
            </a:r>
          </a:p>
          <a:p>
            <a:pPr>
              <a:spcBef>
                <a:spcPct val="30000"/>
              </a:spcBef>
              <a:buClr>
                <a:schemeClr val="accent1"/>
              </a:buClr>
              <a:buSzPct val="100000"/>
              <a:buFont typeface="Wingdings" pitchFamily="2" charset="2"/>
              <a:buChar char="§"/>
            </a:pPr>
            <a:r>
              <a:rPr lang="fr-FR" sz="1600" dirty="0">
                <a:latin typeface="+mn-lt"/>
              </a:rPr>
              <a:t>   Couleur tamisée</a:t>
            </a:r>
          </a:p>
          <a:p>
            <a:pPr>
              <a:spcBef>
                <a:spcPct val="30000"/>
              </a:spcBef>
              <a:buClr>
                <a:schemeClr val="accent1"/>
              </a:buClr>
              <a:buSzPct val="100000"/>
              <a:buFont typeface="Wingdings" pitchFamily="2" charset="2"/>
              <a:buChar char="§"/>
            </a:pPr>
            <a:r>
              <a:rPr lang="fr-FR" sz="1600" dirty="0">
                <a:latin typeface="+mn-lt"/>
              </a:rPr>
              <a:t>   Utilisation de la texture pour créer des contrastes</a:t>
            </a:r>
          </a:p>
          <a:p>
            <a:pPr>
              <a:spcBef>
                <a:spcPct val="30000"/>
              </a:spcBef>
              <a:buClr>
                <a:schemeClr val="accent1"/>
              </a:buClr>
              <a:buSzPct val="100000"/>
              <a:buFont typeface="Wingdings" pitchFamily="2" charset="2"/>
              <a:buChar char="§"/>
            </a:pPr>
            <a:r>
              <a:rPr lang="fr-FR" sz="1600" dirty="0">
                <a:latin typeface="+mn-lt"/>
              </a:rPr>
              <a:t>   Décoration minimale</a:t>
            </a:r>
            <a:endParaRPr lang="en-GB" sz="1600" dirty="0">
              <a:latin typeface="+mn-lt"/>
            </a:endParaRPr>
          </a:p>
        </p:txBody>
      </p:sp>
    </p:spTree>
    <p:extLst>
      <p:ext uri="{BB962C8B-B14F-4D97-AF65-F5344CB8AC3E}">
        <p14:creationId xmlns:p14="http://schemas.microsoft.com/office/powerpoint/2010/main" val="16537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US" dirty="0" err="1"/>
              <a:t>En</a:t>
            </a:r>
            <a:r>
              <a:rPr lang="en-US" dirty="0"/>
              <a:t> résumé</a:t>
            </a:r>
          </a:p>
        </p:txBody>
      </p:sp>
      <p:sp>
        <p:nvSpPr>
          <p:cNvPr id="4" name="Text Box 3">
            <a:extLst>
              <a:ext uri="{FF2B5EF4-FFF2-40B4-BE49-F238E27FC236}">
                <a16:creationId xmlns:a16="http://schemas.microsoft.com/office/drawing/2014/main" id="{A67C52F1-1047-424C-B70F-A537C3008106}"/>
              </a:ext>
            </a:extLst>
          </p:cNvPr>
          <p:cNvSpPr txBox="1">
            <a:spLocks noChangeArrowheads="1"/>
          </p:cNvSpPr>
          <p:nvPr/>
        </p:nvSpPr>
        <p:spPr bwMode="auto">
          <a:xfrm>
            <a:off x="2119653" y="4471257"/>
            <a:ext cx="469265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en-US" dirty="0"/>
              <a:t>(3) </a:t>
            </a:r>
            <a:r>
              <a:rPr lang="fr-FR" altLang="en-US" dirty="0"/>
              <a:t>L'élément de satisfaction est au cœur de la conception de produits contemporains</a:t>
            </a:r>
            <a:endParaRPr lang="en-GB" altLang="en-US" dirty="0"/>
          </a:p>
        </p:txBody>
      </p:sp>
      <p:grpSp>
        <p:nvGrpSpPr>
          <p:cNvPr id="5" name="Group 4">
            <a:extLst>
              <a:ext uri="{FF2B5EF4-FFF2-40B4-BE49-F238E27FC236}">
                <a16:creationId xmlns:a16="http://schemas.microsoft.com/office/drawing/2014/main" id="{8BE39B00-A5F4-4338-AEAE-190FE4C67ABA}"/>
              </a:ext>
            </a:extLst>
          </p:cNvPr>
          <p:cNvGrpSpPr>
            <a:grpSpLocks/>
          </p:cNvGrpSpPr>
          <p:nvPr/>
        </p:nvGrpSpPr>
        <p:grpSpPr bwMode="auto">
          <a:xfrm>
            <a:off x="7104112" y="1558927"/>
            <a:ext cx="3806825" cy="2868612"/>
            <a:chOff x="1640" y="2052"/>
            <a:chExt cx="2064" cy="1556"/>
          </a:xfrm>
          <a:solidFill>
            <a:schemeClr val="bg1"/>
          </a:solidFill>
        </p:grpSpPr>
        <p:sp>
          <p:nvSpPr>
            <p:cNvPr id="6" name="AutoShape 5">
              <a:extLst>
                <a:ext uri="{FF2B5EF4-FFF2-40B4-BE49-F238E27FC236}">
                  <a16:creationId xmlns:a16="http://schemas.microsoft.com/office/drawing/2014/main" id="{F8487235-CCDD-4A78-9BF3-4AC0951BCF87}"/>
                </a:ext>
              </a:extLst>
            </p:cNvPr>
            <p:cNvSpPr>
              <a:spLocks noChangeArrowheads="1"/>
            </p:cNvSpPr>
            <p:nvPr/>
          </p:nvSpPr>
          <p:spPr bwMode="auto">
            <a:xfrm>
              <a:off x="2212" y="2052"/>
              <a:ext cx="924" cy="688"/>
            </a:xfrm>
            <a:prstGeom prst="triangle">
              <a:avLst>
                <a:gd name="adj" fmla="val 50000"/>
              </a:avLst>
            </a:pr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pPr>
              <a:r>
                <a:rPr lang="en-US" altLang="en-US" b="1" dirty="0">
                  <a:solidFill>
                    <a:srgbClr val="373A36"/>
                  </a:solidFill>
                </a:rPr>
                <a:t>Satis-</a:t>
              </a:r>
            </a:p>
            <a:p>
              <a:pPr algn="ctr">
                <a:spcBef>
                  <a:spcPts val="0"/>
                </a:spcBef>
                <a:spcAft>
                  <a:spcPts val="0"/>
                </a:spcAft>
              </a:pPr>
              <a:r>
                <a:rPr lang="en-US" altLang="en-US" b="1" dirty="0">
                  <a:solidFill>
                    <a:srgbClr val="373A36"/>
                  </a:solidFill>
                </a:rPr>
                <a:t>faction</a:t>
              </a:r>
              <a:endParaRPr lang="en-US" altLang="en-US" dirty="0">
                <a:solidFill>
                  <a:srgbClr val="373A36"/>
                </a:solidFill>
              </a:endParaRPr>
            </a:p>
          </p:txBody>
        </p:sp>
        <p:sp>
          <p:nvSpPr>
            <p:cNvPr id="7" name="AutoShape 6">
              <a:extLst>
                <a:ext uri="{FF2B5EF4-FFF2-40B4-BE49-F238E27FC236}">
                  <a16:creationId xmlns:a16="http://schemas.microsoft.com/office/drawing/2014/main" id="{490D604B-9DFF-4EEE-9743-E90B18C286C6}"/>
                </a:ext>
              </a:extLst>
            </p:cNvPr>
            <p:cNvSpPr>
              <a:spLocks noChangeArrowheads="1"/>
            </p:cNvSpPr>
            <p:nvPr/>
          </p:nvSpPr>
          <p:spPr bwMode="auto">
            <a:xfrm flipH="1" flipV="1">
              <a:off x="1940" y="2780"/>
              <a:ext cx="1464" cy="376"/>
            </a:xfrm>
            <a:custGeom>
              <a:avLst/>
              <a:gdLst>
                <a:gd name="G0" fmla="+- 3514 0 0"/>
                <a:gd name="G1" fmla="+- 21600 0 3514"/>
                <a:gd name="G2" fmla="*/ 3514 1 2"/>
                <a:gd name="G3" fmla="+- 21600 0 G2"/>
                <a:gd name="G4" fmla="+/ 3514 21600 2"/>
                <a:gd name="G5" fmla="+/ G1 0 2"/>
                <a:gd name="G6" fmla="*/ 21600 21600 3514"/>
                <a:gd name="G7" fmla="*/ G6 1 2"/>
                <a:gd name="G8" fmla="+- 21600 0 G7"/>
                <a:gd name="G9" fmla="*/ 21600 1 2"/>
                <a:gd name="G10" fmla="+- 3514 0 G9"/>
                <a:gd name="G11" fmla="?: G10 G8 0"/>
                <a:gd name="G12" fmla="?: G10 G7 21600"/>
                <a:gd name="T0" fmla="*/ 19843 w 21600"/>
                <a:gd name="T1" fmla="*/ 10800 h 21600"/>
                <a:gd name="T2" fmla="*/ 10800 w 21600"/>
                <a:gd name="T3" fmla="*/ 21600 h 21600"/>
                <a:gd name="T4" fmla="*/ 1757 w 21600"/>
                <a:gd name="T5" fmla="*/ 10800 h 21600"/>
                <a:gd name="T6" fmla="*/ 10800 w 21600"/>
                <a:gd name="T7" fmla="*/ 0 h 21600"/>
                <a:gd name="T8" fmla="*/ 3557 w 21600"/>
                <a:gd name="T9" fmla="*/ 3557 h 21600"/>
                <a:gd name="T10" fmla="*/ 18043 w 21600"/>
                <a:gd name="T11" fmla="*/ 18043 h 21600"/>
              </a:gdLst>
              <a:ahLst/>
              <a:cxnLst>
                <a:cxn ang="0">
                  <a:pos x="T0" y="T1"/>
                </a:cxn>
                <a:cxn ang="0">
                  <a:pos x="T2" y="T3"/>
                </a:cxn>
                <a:cxn ang="0">
                  <a:pos x="T4" y="T5"/>
                </a:cxn>
                <a:cxn ang="0">
                  <a:pos x="T6" y="T7"/>
                </a:cxn>
              </a:cxnLst>
              <a:rect l="T8" t="T9" r="T10" b="T11"/>
              <a:pathLst>
                <a:path w="21600" h="21600">
                  <a:moveTo>
                    <a:pt x="0" y="0"/>
                  </a:moveTo>
                  <a:lnTo>
                    <a:pt x="3514" y="21600"/>
                  </a:lnTo>
                  <a:lnTo>
                    <a:pt x="18086" y="21600"/>
                  </a:lnTo>
                  <a:lnTo>
                    <a:pt x="21600" y="0"/>
                  </a:lnTo>
                  <a:close/>
                </a:path>
              </a:pathLst>
            </a:cu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ts val="0"/>
                </a:spcBef>
                <a:spcAft>
                  <a:spcPts val="0"/>
                </a:spcAft>
              </a:pPr>
              <a:r>
                <a:rPr lang="en-US" altLang="en-US" b="1" dirty="0">
                  <a:solidFill>
                    <a:srgbClr val="373A36"/>
                  </a:solidFill>
                </a:rPr>
                <a:t>Usage</a:t>
              </a:r>
              <a:endParaRPr lang="en-US" altLang="en-US" dirty="0">
                <a:solidFill>
                  <a:srgbClr val="373A36"/>
                </a:solidFill>
              </a:endParaRPr>
            </a:p>
          </p:txBody>
        </p:sp>
        <p:sp>
          <p:nvSpPr>
            <p:cNvPr id="8" name="AutoShape 7">
              <a:extLst>
                <a:ext uri="{FF2B5EF4-FFF2-40B4-BE49-F238E27FC236}">
                  <a16:creationId xmlns:a16="http://schemas.microsoft.com/office/drawing/2014/main" id="{10788358-0B17-4860-A4CD-D1A1C836DEBA}"/>
                </a:ext>
              </a:extLst>
            </p:cNvPr>
            <p:cNvSpPr>
              <a:spLocks noChangeArrowheads="1"/>
            </p:cNvSpPr>
            <p:nvPr/>
          </p:nvSpPr>
          <p:spPr bwMode="auto">
            <a:xfrm flipH="1" flipV="1">
              <a:off x="1640" y="3200"/>
              <a:ext cx="2064" cy="408"/>
            </a:xfrm>
            <a:custGeom>
              <a:avLst/>
              <a:gdLst>
                <a:gd name="G0" fmla="+- 2789 0 0"/>
                <a:gd name="G1" fmla="+- 21600 0 2789"/>
                <a:gd name="G2" fmla="*/ 2789 1 2"/>
                <a:gd name="G3" fmla="+- 21600 0 G2"/>
                <a:gd name="G4" fmla="+/ 2789 21600 2"/>
                <a:gd name="G5" fmla="+/ G1 0 2"/>
                <a:gd name="G6" fmla="*/ 21600 21600 2789"/>
                <a:gd name="G7" fmla="*/ G6 1 2"/>
                <a:gd name="G8" fmla="+- 21600 0 G7"/>
                <a:gd name="G9" fmla="*/ 21600 1 2"/>
                <a:gd name="G10" fmla="+- 2789 0 G9"/>
                <a:gd name="G11" fmla="?: G10 G8 0"/>
                <a:gd name="G12" fmla="?: G10 G7 21600"/>
                <a:gd name="T0" fmla="*/ 20205 w 21600"/>
                <a:gd name="T1" fmla="*/ 10800 h 21600"/>
                <a:gd name="T2" fmla="*/ 10800 w 21600"/>
                <a:gd name="T3" fmla="*/ 21600 h 21600"/>
                <a:gd name="T4" fmla="*/ 1395 w 21600"/>
                <a:gd name="T5" fmla="*/ 10800 h 21600"/>
                <a:gd name="T6" fmla="*/ 10800 w 21600"/>
                <a:gd name="T7" fmla="*/ 0 h 21600"/>
                <a:gd name="T8" fmla="*/ 3195 w 21600"/>
                <a:gd name="T9" fmla="*/ 3195 h 21600"/>
                <a:gd name="T10" fmla="*/ 18405 w 21600"/>
                <a:gd name="T11" fmla="*/ 18405 h 21600"/>
              </a:gdLst>
              <a:ahLst/>
              <a:cxnLst>
                <a:cxn ang="0">
                  <a:pos x="T0" y="T1"/>
                </a:cxn>
                <a:cxn ang="0">
                  <a:pos x="T2" y="T3"/>
                </a:cxn>
                <a:cxn ang="0">
                  <a:pos x="T4" y="T5"/>
                </a:cxn>
                <a:cxn ang="0">
                  <a:pos x="T6" y="T7"/>
                </a:cxn>
              </a:cxnLst>
              <a:rect l="T8" t="T9" r="T10" b="T11"/>
              <a:pathLst>
                <a:path w="21600" h="21600">
                  <a:moveTo>
                    <a:pt x="0" y="0"/>
                  </a:moveTo>
                  <a:lnTo>
                    <a:pt x="2789" y="21600"/>
                  </a:lnTo>
                  <a:lnTo>
                    <a:pt x="18811" y="21600"/>
                  </a:lnTo>
                  <a:lnTo>
                    <a:pt x="21600" y="0"/>
                  </a:lnTo>
                  <a:close/>
                </a:path>
              </a:pathLst>
            </a:cu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ts val="0"/>
                </a:spcBef>
                <a:spcAft>
                  <a:spcPts val="0"/>
                </a:spcAft>
              </a:pPr>
              <a:r>
                <a:rPr lang="en-US" altLang="en-US" b="1" dirty="0" err="1">
                  <a:solidFill>
                    <a:srgbClr val="373A36"/>
                  </a:solidFill>
                </a:rPr>
                <a:t>Fonctionnalité</a:t>
              </a:r>
              <a:endParaRPr lang="en-US" altLang="en-US" dirty="0">
                <a:solidFill>
                  <a:srgbClr val="373A36"/>
                </a:solidFill>
              </a:endParaRPr>
            </a:p>
          </p:txBody>
        </p:sp>
      </p:grpSp>
      <p:sp>
        <p:nvSpPr>
          <p:cNvPr id="9" name="Text Box 8">
            <a:extLst>
              <a:ext uri="{FF2B5EF4-FFF2-40B4-BE49-F238E27FC236}">
                <a16:creationId xmlns:a16="http://schemas.microsoft.com/office/drawing/2014/main" id="{058364BA-D7DD-4FE6-B2D3-3BB93958B286}"/>
              </a:ext>
            </a:extLst>
          </p:cNvPr>
          <p:cNvSpPr txBox="1">
            <a:spLocks noChangeArrowheads="1"/>
          </p:cNvSpPr>
          <p:nvPr/>
        </p:nvSpPr>
        <p:spPr bwMode="auto">
          <a:xfrm>
            <a:off x="2116138" y="1397666"/>
            <a:ext cx="46926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altLang="en-US" dirty="0"/>
              <a:t>(1) </a:t>
            </a:r>
            <a:r>
              <a:rPr lang="fr-FR" altLang="en-US" dirty="0"/>
              <a:t>Voir le produit dans son ensemble</a:t>
            </a:r>
            <a:endParaRPr lang="en-GB" altLang="en-US" dirty="0"/>
          </a:p>
        </p:txBody>
      </p:sp>
      <p:sp>
        <p:nvSpPr>
          <p:cNvPr id="10" name="Text Box 9">
            <a:extLst>
              <a:ext uri="{FF2B5EF4-FFF2-40B4-BE49-F238E27FC236}">
                <a16:creationId xmlns:a16="http://schemas.microsoft.com/office/drawing/2014/main" id="{3E48FE43-9EA1-4285-9737-A8902E5A88E2}"/>
              </a:ext>
            </a:extLst>
          </p:cNvPr>
          <p:cNvSpPr txBox="1">
            <a:spLocks noChangeArrowheads="1"/>
          </p:cNvSpPr>
          <p:nvPr/>
        </p:nvSpPr>
        <p:spPr bwMode="auto">
          <a:xfrm>
            <a:off x="2116138" y="2262135"/>
            <a:ext cx="5351462" cy="171136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en-GB" altLang="en-US" dirty="0"/>
              <a:t>(2) </a:t>
            </a:r>
            <a:r>
              <a:rPr lang="fr-FR" altLang="en-US" dirty="0"/>
              <a:t>Pensez-y de plus d'une façon</a:t>
            </a:r>
          </a:p>
          <a:p>
            <a:pPr>
              <a:lnSpc>
                <a:spcPct val="150000"/>
              </a:lnSpc>
              <a:buClr>
                <a:schemeClr val="accent1"/>
              </a:buClr>
              <a:buSzPct val="115000"/>
              <a:buFont typeface="Wingdings" pitchFamily="2" charset="2"/>
              <a:buChar char="§"/>
            </a:pPr>
            <a:r>
              <a:rPr lang="en-GB" altLang="en-US" dirty="0"/>
              <a:t> </a:t>
            </a:r>
            <a:r>
              <a:rPr lang="fr-FR" altLang="en-US" dirty="0"/>
              <a:t>Que fait le produit ?</a:t>
            </a:r>
          </a:p>
          <a:p>
            <a:pPr>
              <a:lnSpc>
                <a:spcPct val="150000"/>
              </a:lnSpc>
              <a:buClr>
                <a:schemeClr val="accent1"/>
              </a:buClr>
              <a:buSzPct val="115000"/>
              <a:buFont typeface="Wingdings" pitchFamily="2" charset="2"/>
              <a:buChar char="§"/>
            </a:pPr>
            <a:r>
              <a:rPr lang="fr-FR" altLang="en-US" dirty="0"/>
              <a:t> Qui va l'utiliser ? Où ? Quand ? Pourquoi ?</a:t>
            </a:r>
            <a:endParaRPr lang="en-GB" altLang="en-US" dirty="0"/>
          </a:p>
          <a:p>
            <a:pPr>
              <a:lnSpc>
                <a:spcPct val="150000"/>
              </a:lnSpc>
              <a:buClr>
                <a:schemeClr val="accent1"/>
              </a:buClr>
              <a:buSzPct val="115000"/>
              <a:buFont typeface="Wingdings" pitchFamily="2" charset="2"/>
              <a:buChar char="§"/>
            </a:pPr>
            <a:r>
              <a:rPr lang="en-GB" altLang="en-US" dirty="0"/>
              <a:t> </a:t>
            </a:r>
            <a:r>
              <a:rPr lang="fr-FR" altLang="en-US" dirty="0"/>
              <a:t>Quelles sont leurs aspirations, leur image de soi… ? </a:t>
            </a:r>
            <a:endParaRPr lang="en-GB" altLang="en-US" dirty="0"/>
          </a:p>
        </p:txBody>
      </p:sp>
    </p:spTree>
    <p:extLst>
      <p:ext uri="{BB962C8B-B14F-4D97-AF65-F5344CB8AC3E}">
        <p14:creationId xmlns:p14="http://schemas.microsoft.com/office/powerpoint/2010/main" val="37824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US" dirty="0" err="1"/>
              <a:t>En</a:t>
            </a:r>
            <a:r>
              <a:rPr lang="en-US" dirty="0"/>
              <a:t> résumé</a:t>
            </a:r>
          </a:p>
        </p:txBody>
      </p:sp>
      <p:sp>
        <p:nvSpPr>
          <p:cNvPr id="4" name="Text Box 3">
            <a:extLst>
              <a:ext uri="{FF2B5EF4-FFF2-40B4-BE49-F238E27FC236}">
                <a16:creationId xmlns:a16="http://schemas.microsoft.com/office/drawing/2014/main" id="{EDA4AEBC-DABB-4DC5-91DE-D0ABC29639B6}"/>
              </a:ext>
            </a:extLst>
          </p:cNvPr>
          <p:cNvSpPr txBox="1">
            <a:spLocks noChangeArrowheads="1"/>
          </p:cNvSpPr>
          <p:nvPr/>
        </p:nvSpPr>
        <p:spPr bwMode="auto">
          <a:xfrm>
            <a:off x="2099297" y="1196702"/>
            <a:ext cx="804545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5000"/>
              </a:spcBef>
            </a:pPr>
            <a:r>
              <a:rPr lang="fr-FR" altLang="en-US" dirty="0"/>
              <a:t>Formez-vous - regardez les produits et demandez :</a:t>
            </a:r>
            <a:endParaRPr lang="en-GB" altLang="en-US" dirty="0"/>
          </a:p>
        </p:txBody>
      </p:sp>
      <p:sp>
        <p:nvSpPr>
          <p:cNvPr id="5" name="Rectangle 4">
            <a:extLst>
              <a:ext uri="{FF2B5EF4-FFF2-40B4-BE49-F238E27FC236}">
                <a16:creationId xmlns:a16="http://schemas.microsoft.com/office/drawing/2014/main" id="{BE238812-D96E-45FD-BAC7-5885D58F4D9A}"/>
              </a:ext>
            </a:extLst>
          </p:cNvPr>
          <p:cNvSpPr>
            <a:spLocks noChangeArrowheads="1"/>
          </p:cNvSpPr>
          <p:nvPr/>
        </p:nvSpPr>
        <p:spPr bwMode="auto">
          <a:xfrm>
            <a:off x="2135560" y="4797152"/>
            <a:ext cx="5577937"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5000"/>
              </a:spcBef>
              <a:buClr>
                <a:schemeClr val="accent1"/>
              </a:buClr>
              <a:buSzPct val="115000"/>
              <a:buFont typeface="Wingdings" pitchFamily="2" charset="2"/>
              <a:buChar char="§"/>
            </a:pPr>
            <a:r>
              <a:rPr lang="fr-FR" altLang="en-US" dirty="0"/>
              <a:t> Et enfin : </a:t>
            </a:r>
            <a:r>
              <a:rPr lang="fr-FR" altLang="en-US" b="1" dirty="0"/>
              <a:t>qu'est-ce que le concepteur essayait de dire ?</a:t>
            </a:r>
            <a:endParaRPr lang="en-GB" altLang="en-US" b="1" dirty="0"/>
          </a:p>
        </p:txBody>
      </p:sp>
      <p:sp>
        <p:nvSpPr>
          <p:cNvPr id="6" name="Text Box 5">
            <a:extLst>
              <a:ext uri="{FF2B5EF4-FFF2-40B4-BE49-F238E27FC236}">
                <a16:creationId xmlns:a16="http://schemas.microsoft.com/office/drawing/2014/main" id="{32DBEC24-6AFA-4BAF-A3BC-133A355100D0}"/>
              </a:ext>
            </a:extLst>
          </p:cNvPr>
          <p:cNvSpPr txBox="1">
            <a:spLocks noChangeArrowheads="1"/>
          </p:cNvSpPr>
          <p:nvPr/>
        </p:nvSpPr>
        <p:spPr bwMode="auto">
          <a:xfrm>
            <a:off x="2172070" y="2741340"/>
            <a:ext cx="7581529"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5000"/>
              </a:spcBef>
              <a:buClr>
                <a:schemeClr val="accent1"/>
              </a:buClr>
              <a:buSzPct val="115000"/>
              <a:buFont typeface="Wingdings" pitchFamily="2" charset="2"/>
              <a:buChar char="§"/>
            </a:pPr>
            <a:r>
              <a:rPr lang="fr-FR" altLang="en-US" dirty="0"/>
              <a:t> Quelles </a:t>
            </a:r>
            <a:r>
              <a:rPr lang="fr-FR" altLang="en-US" b="1" dirty="0"/>
              <a:t>associations</a:t>
            </a:r>
            <a:r>
              <a:rPr lang="fr-FR" altLang="en-US" dirty="0"/>
              <a:t> ? Comment le concepteur a-t-il fait ? Pourquoi?</a:t>
            </a:r>
            <a:r>
              <a:rPr lang="en-GB" altLang="en-US" dirty="0"/>
              <a:t> </a:t>
            </a:r>
          </a:p>
        </p:txBody>
      </p:sp>
      <p:sp>
        <p:nvSpPr>
          <p:cNvPr id="7" name="Text Box 6">
            <a:extLst>
              <a:ext uri="{FF2B5EF4-FFF2-40B4-BE49-F238E27FC236}">
                <a16:creationId xmlns:a16="http://schemas.microsoft.com/office/drawing/2014/main" id="{28621574-6361-4B6A-927C-2E9A0C306E01}"/>
              </a:ext>
            </a:extLst>
          </p:cNvPr>
          <p:cNvSpPr txBox="1">
            <a:spLocks noChangeArrowheads="1"/>
          </p:cNvSpPr>
          <p:nvPr/>
        </p:nvSpPr>
        <p:spPr bwMode="auto">
          <a:xfrm>
            <a:off x="2172071" y="3501753"/>
            <a:ext cx="6503988" cy="923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chemeClr val="accent1"/>
              </a:buClr>
              <a:buSzPct val="115000"/>
              <a:buFont typeface="Wingdings" pitchFamily="2" charset="2"/>
              <a:buChar char="§"/>
            </a:pPr>
            <a:r>
              <a:rPr lang="en-GB" altLang="en-US" dirty="0"/>
              <a:t>  </a:t>
            </a:r>
            <a:r>
              <a:rPr lang="fr-FR" altLang="en-US" dirty="0"/>
              <a:t>Quelles </a:t>
            </a:r>
            <a:r>
              <a:rPr lang="fr-FR" altLang="en-US" b="1" dirty="0"/>
              <a:t>perceptions</a:t>
            </a:r>
            <a:r>
              <a:rPr lang="fr-FR" altLang="en-US" dirty="0"/>
              <a:t> ? Qu'est-ce qui vous a fait ressentir ça ?</a:t>
            </a:r>
          </a:p>
          <a:p>
            <a:pPr>
              <a:buClr>
                <a:srgbClr val="CC0000"/>
              </a:buClr>
              <a:buSzPct val="115000"/>
            </a:pPr>
            <a:r>
              <a:rPr lang="fr-FR" altLang="en-US" dirty="0"/>
              <a:t>     Comment (volontairement ou non) le designer a-t-il fait ?</a:t>
            </a:r>
            <a:endParaRPr lang="en-GB" altLang="en-US" dirty="0"/>
          </a:p>
          <a:p>
            <a:endParaRPr lang="en-GB" altLang="en-US" dirty="0"/>
          </a:p>
        </p:txBody>
      </p:sp>
      <p:sp>
        <p:nvSpPr>
          <p:cNvPr id="8" name="Text Box 7">
            <a:extLst>
              <a:ext uri="{FF2B5EF4-FFF2-40B4-BE49-F238E27FC236}">
                <a16:creationId xmlns:a16="http://schemas.microsoft.com/office/drawing/2014/main" id="{1643A892-5D35-490F-9FA4-A4EC61BAE423}"/>
              </a:ext>
            </a:extLst>
          </p:cNvPr>
          <p:cNvSpPr txBox="1">
            <a:spLocks noChangeArrowheads="1"/>
          </p:cNvSpPr>
          <p:nvPr/>
        </p:nvSpPr>
        <p:spPr bwMode="auto">
          <a:xfrm>
            <a:off x="2172071" y="1995214"/>
            <a:ext cx="325730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5000"/>
              </a:spcBef>
              <a:buClr>
                <a:schemeClr val="accent1"/>
              </a:buClr>
              <a:buSzPct val="115000"/>
              <a:buFont typeface="Wingdings" pitchFamily="2" charset="2"/>
              <a:buChar char="§"/>
            </a:pPr>
            <a:r>
              <a:rPr lang="en-GB" altLang="en-US" dirty="0"/>
              <a:t>  Quelle </a:t>
            </a:r>
            <a:r>
              <a:rPr lang="en-GB" altLang="en-US" b="1" dirty="0" err="1"/>
              <a:t>esthétique</a:t>
            </a:r>
            <a:r>
              <a:rPr lang="en-GB" altLang="en-US" dirty="0"/>
              <a:t> ? </a:t>
            </a:r>
            <a:r>
              <a:rPr lang="en-GB" altLang="en-US" dirty="0" err="1"/>
              <a:t>Pourquoi</a:t>
            </a:r>
            <a:r>
              <a:rPr lang="en-GB" altLang="en-US" dirty="0"/>
              <a:t>?</a:t>
            </a:r>
          </a:p>
        </p:txBody>
      </p:sp>
    </p:spTree>
    <p:extLst>
      <p:ext uri="{BB962C8B-B14F-4D97-AF65-F5344CB8AC3E}">
        <p14:creationId xmlns:p14="http://schemas.microsoft.com/office/powerpoint/2010/main" val="37577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27</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19331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fr-FR" dirty="0"/>
              <a:t>Présentation de l'unité de cours</a:t>
            </a:r>
            <a:endParaRPr lang="en-US" dirty="0"/>
          </a:p>
        </p:txBody>
      </p:sp>
      <p:sp>
        <p:nvSpPr>
          <p:cNvPr id="4" name="Rectangle 5">
            <a:extLst>
              <a:ext uri="{FF2B5EF4-FFF2-40B4-BE49-F238E27FC236}">
                <a16:creationId xmlns:a16="http://schemas.microsoft.com/office/drawing/2014/main" id="{E1E07FEA-B99F-4924-B606-8291349B03E3}"/>
              </a:ext>
            </a:extLst>
          </p:cNvPr>
          <p:cNvSpPr>
            <a:spLocks noChangeArrowheads="1"/>
          </p:cNvSpPr>
          <p:nvPr/>
        </p:nvSpPr>
        <p:spPr bwMode="auto">
          <a:xfrm>
            <a:off x="5463188" y="2069799"/>
            <a:ext cx="5622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err="1"/>
              <a:t>Pourquoi</a:t>
            </a:r>
            <a:r>
              <a:rPr lang="en-GB" b="1" dirty="0"/>
              <a:t> la conception </a:t>
            </a:r>
            <a:r>
              <a:rPr lang="en-GB" b="1" dirty="0" err="1"/>
              <a:t>industrielle</a:t>
            </a:r>
            <a:r>
              <a:rPr lang="en-GB" b="1" dirty="0"/>
              <a:t> </a:t>
            </a:r>
            <a:r>
              <a:rPr lang="en-GB" b="1" dirty="0" err="1"/>
              <a:t>est</a:t>
            </a:r>
            <a:r>
              <a:rPr lang="en-GB" b="1" dirty="0"/>
              <a:t> </a:t>
            </a:r>
            <a:r>
              <a:rPr lang="en-GB" b="1" dirty="0" err="1"/>
              <a:t>importante</a:t>
            </a:r>
            <a:r>
              <a:rPr lang="en-GB" b="1" dirty="0"/>
              <a:t> ?</a:t>
            </a:r>
            <a:endParaRPr lang="en-US" b="1" dirty="0"/>
          </a:p>
        </p:txBody>
      </p:sp>
      <p:sp>
        <p:nvSpPr>
          <p:cNvPr id="5" name="Rectangle 7">
            <a:extLst>
              <a:ext uri="{FF2B5EF4-FFF2-40B4-BE49-F238E27FC236}">
                <a16:creationId xmlns:a16="http://schemas.microsoft.com/office/drawing/2014/main" id="{A481E334-335F-4E02-9FAB-3749162492FE}"/>
              </a:ext>
            </a:extLst>
          </p:cNvPr>
          <p:cNvSpPr>
            <a:spLocks noChangeArrowheads="1"/>
          </p:cNvSpPr>
          <p:nvPr/>
        </p:nvSpPr>
        <p:spPr bwMode="auto">
          <a:xfrm>
            <a:off x="5463188" y="2609600"/>
            <a:ext cx="6043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err="1"/>
              <a:t>Qu’est</a:t>
            </a:r>
            <a:r>
              <a:rPr lang="en-GB" b="1" dirty="0"/>
              <a:t> </a:t>
            </a:r>
            <a:r>
              <a:rPr lang="en-GB" b="1" dirty="0" err="1"/>
              <a:t>ce</a:t>
            </a:r>
            <a:r>
              <a:rPr lang="en-GB" b="1" dirty="0"/>
              <a:t> qui </a:t>
            </a:r>
            <a:r>
              <a:rPr lang="en-GB" b="1" dirty="0" err="1"/>
              <a:t>donne</a:t>
            </a:r>
            <a:r>
              <a:rPr lang="en-GB" b="1" dirty="0"/>
              <a:t> le </a:t>
            </a:r>
            <a:r>
              <a:rPr lang="en-GB" b="1" dirty="0" err="1"/>
              <a:t>caractère</a:t>
            </a:r>
            <a:r>
              <a:rPr lang="en-GB" b="1" dirty="0"/>
              <a:t> d’un </a:t>
            </a:r>
            <a:r>
              <a:rPr lang="en-GB" b="1" dirty="0" err="1"/>
              <a:t>produit</a:t>
            </a:r>
            <a:r>
              <a:rPr lang="en-GB" b="1" dirty="0"/>
              <a:t> ?</a:t>
            </a:r>
            <a:endParaRPr lang="en-US" b="1" dirty="0"/>
          </a:p>
        </p:txBody>
      </p:sp>
      <p:sp>
        <p:nvSpPr>
          <p:cNvPr id="6" name="Rectangle 8">
            <a:extLst>
              <a:ext uri="{FF2B5EF4-FFF2-40B4-BE49-F238E27FC236}">
                <a16:creationId xmlns:a16="http://schemas.microsoft.com/office/drawing/2014/main" id="{4D1B1030-C4BC-4DB1-8BEA-895A2ADB08CC}"/>
              </a:ext>
            </a:extLst>
          </p:cNvPr>
          <p:cNvSpPr>
            <a:spLocks noChangeArrowheads="1"/>
          </p:cNvSpPr>
          <p:nvPr/>
        </p:nvSpPr>
        <p:spPr bwMode="auto">
          <a:xfrm>
            <a:off x="5477762" y="3116943"/>
            <a:ext cx="4762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fr-FR" b="1" dirty="0"/>
              <a:t>Créer des tableaux de propriétés sensorielles </a:t>
            </a:r>
            <a:endParaRPr lang="en-US" b="1" dirty="0"/>
          </a:p>
        </p:txBody>
      </p:sp>
      <p:sp>
        <p:nvSpPr>
          <p:cNvPr id="7" name="Rectangle 9">
            <a:extLst>
              <a:ext uri="{FF2B5EF4-FFF2-40B4-BE49-F238E27FC236}">
                <a16:creationId xmlns:a16="http://schemas.microsoft.com/office/drawing/2014/main" id="{E4A2F8C6-802D-44DD-8FEE-5CBB3A8487A3}"/>
              </a:ext>
            </a:extLst>
          </p:cNvPr>
          <p:cNvSpPr>
            <a:spLocks noChangeArrowheads="1"/>
          </p:cNvSpPr>
          <p:nvPr/>
        </p:nvSpPr>
        <p:spPr bwMode="auto">
          <a:xfrm>
            <a:off x="5477762" y="3578497"/>
            <a:ext cx="5622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spcAft>
                <a:spcPct val="35000"/>
              </a:spcAft>
              <a:buClr>
                <a:schemeClr val="accent1"/>
              </a:buClr>
              <a:buSzPct val="100000"/>
              <a:buFont typeface="Wingdings" pitchFamily="2" charset="2"/>
              <a:buChar char="§"/>
            </a:pPr>
            <a:r>
              <a:rPr lang="fr-FR" b="1" dirty="0"/>
              <a:t>   Conception : créer des associations et des perceptions </a:t>
            </a:r>
            <a:endParaRPr lang="en-US" b="1" dirty="0"/>
          </a:p>
        </p:txBody>
      </p:sp>
      <p:pic>
        <p:nvPicPr>
          <p:cNvPr id="8" name="Picture 7">
            <a:extLst>
              <a:ext uri="{FF2B5EF4-FFF2-40B4-BE49-F238E27FC236}">
                <a16:creationId xmlns:a16="http://schemas.microsoft.com/office/drawing/2014/main" id="{9B5F8C4C-A3CD-4082-9EE1-758F42BB6377}"/>
              </a:ext>
            </a:extLst>
          </p:cNvPr>
          <p:cNvPicPr>
            <a:picLocks noChangeAspect="1"/>
          </p:cNvPicPr>
          <p:nvPr/>
        </p:nvPicPr>
        <p:blipFill>
          <a:blip r:embed="rId3"/>
          <a:stretch>
            <a:fillRect/>
          </a:stretch>
        </p:blipFill>
        <p:spPr>
          <a:xfrm>
            <a:off x="1919536" y="3645024"/>
            <a:ext cx="2877561" cy="1908213"/>
          </a:xfrm>
          <a:prstGeom prst="rect">
            <a:avLst/>
          </a:prstGeom>
        </p:spPr>
      </p:pic>
      <p:pic>
        <p:nvPicPr>
          <p:cNvPr id="9" name="Picture 8">
            <a:extLst>
              <a:ext uri="{FF2B5EF4-FFF2-40B4-BE49-F238E27FC236}">
                <a16:creationId xmlns:a16="http://schemas.microsoft.com/office/drawing/2014/main" id="{D638DAD5-BDA0-46AF-A824-7590BC10A11E}"/>
              </a:ext>
            </a:extLst>
          </p:cNvPr>
          <p:cNvPicPr>
            <a:picLocks noChangeAspect="1"/>
          </p:cNvPicPr>
          <p:nvPr/>
        </p:nvPicPr>
        <p:blipFill>
          <a:blip r:embed="rId4"/>
          <a:stretch>
            <a:fillRect/>
          </a:stretch>
        </p:blipFill>
        <p:spPr>
          <a:xfrm>
            <a:off x="1919535" y="1311575"/>
            <a:ext cx="2877561" cy="2072820"/>
          </a:xfrm>
          <a:prstGeom prst="rect">
            <a:avLst/>
          </a:prstGeom>
        </p:spPr>
      </p:pic>
    </p:spTree>
    <p:extLst>
      <p:ext uri="{BB962C8B-B14F-4D97-AF65-F5344CB8AC3E}">
        <p14:creationId xmlns:p14="http://schemas.microsoft.com/office/powerpoint/2010/main" val="40165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La </a:t>
            </a:r>
            <a:r>
              <a:rPr lang="en-GB" dirty="0" err="1"/>
              <a:t>valeur</a:t>
            </a:r>
            <a:r>
              <a:rPr lang="en-GB" dirty="0"/>
              <a:t> du </a:t>
            </a:r>
            <a:r>
              <a:rPr lang="en-GB" dirty="0" err="1"/>
              <a:t>produit</a:t>
            </a:r>
            <a:endParaRPr lang="en-US" dirty="0"/>
          </a:p>
        </p:txBody>
      </p:sp>
      <p:sp>
        <p:nvSpPr>
          <p:cNvPr id="4" name="Text Box 3">
            <a:extLst>
              <a:ext uri="{FF2B5EF4-FFF2-40B4-BE49-F238E27FC236}">
                <a16:creationId xmlns:a16="http://schemas.microsoft.com/office/drawing/2014/main" id="{E11EEBB6-4728-49D5-AEE0-2D3CF7E728F9}"/>
              </a:ext>
            </a:extLst>
          </p:cNvPr>
          <p:cNvSpPr txBox="1">
            <a:spLocks noChangeArrowheads="1"/>
          </p:cNvSpPr>
          <p:nvPr/>
        </p:nvSpPr>
        <p:spPr bwMode="auto">
          <a:xfrm>
            <a:off x="1775520" y="791186"/>
            <a:ext cx="8248650" cy="923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dirty="0">
                <a:latin typeface="+mn-lt"/>
              </a:rPr>
              <a:t>Un </a:t>
            </a:r>
            <a:r>
              <a:rPr lang="en-GB" dirty="0" err="1">
                <a:latin typeface="+mn-lt"/>
              </a:rPr>
              <a:t>produit</a:t>
            </a:r>
            <a:r>
              <a:rPr lang="en-GB" dirty="0">
                <a:latin typeface="+mn-lt"/>
              </a:rPr>
              <a:t> a 	 </a:t>
            </a:r>
            <a:r>
              <a:rPr lang="en-GB" b="1" dirty="0">
                <a:latin typeface="+mn-lt"/>
              </a:rPr>
              <a:t>un </a:t>
            </a:r>
            <a:r>
              <a:rPr lang="en-GB" b="1" dirty="0" err="1">
                <a:latin typeface="+mn-lt"/>
              </a:rPr>
              <a:t>coût</a:t>
            </a:r>
            <a:r>
              <a:rPr lang="en-GB" dirty="0">
                <a:latin typeface="+mn-lt"/>
              </a:rPr>
              <a:t>        </a:t>
            </a:r>
            <a:r>
              <a:rPr lang="en-GB" dirty="0">
                <a:solidFill>
                  <a:schemeClr val="accent3"/>
                </a:solidFill>
                <a:latin typeface="+mn-lt"/>
              </a:rPr>
              <a:t>C	</a:t>
            </a:r>
            <a:r>
              <a:rPr lang="en-GB" sz="1600" i="1" dirty="0">
                <a:solidFill>
                  <a:schemeClr val="accent3"/>
                </a:solidFill>
                <a:latin typeface="+mn-lt"/>
              </a:rPr>
              <a:t>le </a:t>
            </a:r>
            <a:r>
              <a:rPr lang="en-GB" sz="1600" i="1" dirty="0" err="1">
                <a:solidFill>
                  <a:schemeClr val="accent3"/>
                </a:solidFill>
                <a:latin typeface="+mn-lt"/>
              </a:rPr>
              <a:t>vrai</a:t>
            </a:r>
            <a:r>
              <a:rPr lang="en-GB" sz="1600" i="1" dirty="0">
                <a:solidFill>
                  <a:schemeClr val="accent3"/>
                </a:solidFill>
                <a:latin typeface="+mn-lt"/>
              </a:rPr>
              <a:t> </a:t>
            </a:r>
            <a:r>
              <a:rPr lang="en-GB" sz="1600" b="1" i="1" dirty="0" err="1">
                <a:solidFill>
                  <a:schemeClr val="accent3"/>
                </a:solidFill>
                <a:latin typeface="+mn-lt"/>
              </a:rPr>
              <a:t>coût</a:t>
            </a:r>
            <a:r>
              <a:rPr lang="en-GB" sz="1600" i="1" dirty="0">
                <a:solidFill>
                  <a:schemeClr val="accent3"/>
                </a:solidFill>
                <a:latin typeface="+mn-lt"/>
              </a:rPr>
              <a:t> de fabrication, la commercialisation etc.</a:t>
            </a:r>
            <a:r>
              <a:rPr lang="en-GB" dirty="0">
                <a:solidFill>
                  <a:schemeClr val="accent3"/>
                </a:solidFill>
                <a:latin typeface="+mn-lt"/>
              </a:rPr>
              <a:t> </a:t>
            </a:r>
          </a:p>
          <a:p>
            <a:pPr algn="l"/>
            <a:r>
              <a:rPr lang="en-GB" dirty="0">
                <a:latin typeface="+mn-lt"/>
              </a:rPr>
              <a:t>		 </a:t>
            </a:r>
            <a:r>
              <a:rPr lang="en-GB" b="1" dirty="0">
                <a:latin typeface="+mn-lt"/>
              </a:rPr>
              <a:t>un prix</a:t>
            </a:r>
            <a:r>
              <a:rPr lang="en-GB" dirty="0">
                <a:solidFill>
                  <a:srgbClr val="CC0000"/>
                </a:solidFill>
                <a:latin typeface="+mn-lt"/>
              </a:rPr>
              <a:t>  </a:t>
            </a:r>
            <a:r>
              <a:rPr lang="en-GB" dirty="0">
                <a:latin typeface="+mn-lt"/>
              </a:rPr>
              <a:t>        </a:t>
            </a:r>
            <a:r>
              <a:rPr lang="en-GB" dirty="0">
                <a:solidFill>
                  <a:schemeClr val="accent3"/>
                </a:solidFill>
                <a:latin typeface="+mn-lt"/>
              </a:rPr>
              <a:t>P	</a:t>
            </a:r>
            <a:r>
              <a:rPr lang="en-GB" sz="1600" i="1" dirty="0">
                <a:solidFill>
                  <a:schemeClr val="accent3"/>
                </a:solidFill>
                <a:latin typeface="+mn-lt"/>
              </a:rPr>
              <a:t>le </a:t>
            </a:r>
            <a:r>
              <a:rPr lang="en-GB" sz="1600" b="1" i="1" dirty="0">
                <a:solidFill>
                  <a:schemeClr val="accent3"/>
                </a:solidFill>
                <a:latin typeface="+mn-lt"/>
              </a:rPr>
              <a:t>prix</a:t>
            </a:r>
            <a:r>
              <a:rPr lang="en-GB" sz="1600" i="1" dirty="0">
                <a:solidFill>
                  <a:schemeClr val="accent3"/>
                </a:solidFill>
                <a:latin typeface="+mn-lt"/>
              </a:rPr>
              <a:t> </a:t>
            </a:r>
            <a:r>
              <a:rPr lang="en-GB" sz="1600" i="1" dirty="0" err="1">
                <a:solidFill>
                  <a:schemeClr val="accent3"/>
                </a:solidFill>
                <a:latin typeface="+mn-lt"/>
              </a:rPr>
              <a:t>auquel</a:t>
            </a:r>
            <a:r>
              <a:rPr lang="en-GB" sz="1600" i="1" dirty="0">
                <a:solidFill>
                  <a:schemeClr val="accent3"/>
                </a:solidFill>
                <a:latin typeface="+mn-lt"/>
              </a:rPr>
              <a:t> il </a:t>
            </a:r>
            <a:r>
              <a:rPr lang="en-GB" sz="1600" i="1" dirty="0" err="1">
                <a:solidFill>
                  <a:schemeClr val="accent3"/>
                </a:solidFill>
                <a:latin typeface="+mn-lt"/>
              </a:rPr>
              <a:t>est</a:t>
            </a:r>
            <a:r>
              <a:rPr lang="en-GB" sz="1600" i="1" dirty="0">
                <a:solidFill>
                  <a:schemeClr val="accent3"/>
                </a:solidFill>
                <a:latin typeface="+mn-lt"/>
              </a:rPr>
              <a:t> </a:t>
            </a:r>
            <a:r>
              <a:rPr lang="en-GB" sz="1600" i="1" dirty="0" err="1">
                <a:solidFill>
                  <a:schemeClr val="accent3"/>
                </a:solidFill>
                <a:latin typeface="+mn-lt"/>
              </a:rPr>
              <a:t>proposeé</a:t>
            </a:r>
            <a:r>
              <a:rPr lang="en-GB" sz="1600" i="1" dirty="0">
                <a:solidFill>
                  <a:schemeClr val="accent3"/>
                </a:solidFill>
                <a:latin typeface="+mn-lt"/>
              </a:rPr>
              <a:t> au </a:t>
            </a:r>
            <a:r>
              <a:rPr lang="en-GB" sz="1600" i="1" dirty="0" err="1">
                <a:solidFill>
                  <a:schemeClr val="accent3"/>
                </a:solidFill>
                <a:latin typeface="+mn-lt"/>
              </a:rPr>
              <a:t>consommateur</a:t>
            </a:r>
            <a:endParaRPr lang="en-GB" sz="1600" i="1" dirty="0">
              <a:solidFill>
                <a:schemeClr val="accent3"/>
              </a:solidFill>
              <a:latin typeface="+mn-lt"/>
            </a:endParaRPr>
          </a:p>
          <a:p>
            <a:pPr algn="l"/>
            <a:r>
              <a:rPr lang="en-GB" dirty="0">
                <a:latin typeface="+mn-lt"/>
              </a:rPr>
              <a:t>		 </a:t>
            </a:r>
            <a:r>
              <a:rPr lang="en-GB" b="1" dirty="0" err="1">
                <a:latin typeface="+mn-lt"/>
              </a:rPr>
              <a:t>une</a:t>
            </a:r>
            <a:r>
              <a:rPr lang="en-GB" b="1" dirty="0">
                <a:latin typeface="+mn-lt"/>
              </a:rPr>
              <a:t> </a:t>
            </a:r>
            <a:r>
              <a:rPr lang="en-GB" b="1" dirty="0" err="1">
                <a:latin typeface="+mn-lt"/>
              </a:rPr>
              <a:t>valeur</a:t>
            </a:r>
            <a:r>
              <a:rPr lang="en-GB" dirty="0">
                <a:latin typeface="+mn-lt"/>
              </a:rPr>
              <a:t>   </a:t>
            </a:r>
            <a:r>
              <a:rPr lang="en-GB" dirty="0">
                <a:solidFill>
                  <a:schemeClr val="accent3"/>
                </a:solidFill>
                <a:latin typeface="+mn-lt"/>
              </a:rPr>
              <a:t>V	</a:t>
            </a:r>
            <a:r>
              <a:rPr lang="en-GB" sz="1600" i="1" dirty="0" err="1">
                <a:solidFill>
                  <a:schemeClr val="accent3"/>
                </a:solidFill>
                <a:latin typeface="+mn-lt"/>
              </a:rPr>
              <a:t>ce</a:t>
            </a:r>
            <a:r>
              <a:rPr lang="en-GB" sz="1600" i="1" dirty="0">
                <a:solidFill>
                  <a:schemeClr val="accent3"/>
                </a:solidFill>
                <a:latin typeface="+mn-lt"/>
              </a:rPr>
              <a:t> que le </a:t>
            </a:r>
            <a:r>
              <a:rPr lang="en-GB" sz="1600" i="1" dirty="0" err="1">
                <a:solidFill>
                  <a:schemeClr val="accent3"/>
                </a:solidFill>
                <a:latin typeface="+mn-lt"/>
              </a:rPr>
              <a:t>consommateur</a:t>
            </a:r>
            <a:r>
              <a:rPr lang="en-GB" sz="1600" i="1" dirty="0">
                <a:solidFill>
                  <a:schemeClr val="accent3"/>
                </a:solidFill>
                <a:latin typeface="+mn-lt"/>
              </a:rPr>
              <a:t> </a:t>
            </a:r>
            <a:r>
              <a:rPr lang="en-GB" sz="1600" i="1" dirty="0" err="1">
                <a:solidFill>
                  <a:schemeClr val="accent3"/>
                </a:solidFill>
                <a:latin typeface="+mn-lt"/>
              </a:rPr>
              <a:t>pense</a:t>
            </a:r>
            <a:r>
              <a:rPr lang="en-GB" sz="1600" i="1" dirty="0">
                <a:solidFill>
                  <a:schemeClr val="accent3"/>
                </a:solidFill>
                <a:latin typeface="+mn-lt"/>
              </a:rPr>
              <a:t> </a:t>
            </a:r>
            <a:r>
              <a:rPr lang="en-GB" sz="1600" i="1" dirty="0" err="1">
                <a:solidFill>
                  <a:schemeClr val="accent3"/>
                </a:solidFill>
                <a:latin typeface="+mn-lt"/>
              </a:rPr>
              <a:t>qu’il</a:t>
            </a:r>
            <a:r>
              <a:rPr lang="en-GB" sz="1600" b="1" i="1" dirty="0">
                <a:solidFill>
                  <a:schemeClr val="accent3"/>
                </a:solidFill>
                <a:latin typeface="+mn-lt"/>
              </a:rPr>
              <a:t> </a:t>
            </a:r>
            <a:r>
              <a:rPr lang="en-GB" sz="1600" b="1" i="1" dirty="0" err="1">
                <a:solidFill>
                  <a:schemeClr val="accent3"/>
                </a:solidFill>
                <a:latin typeface="+mn-lt"/>
              </a:rPr>
              <a:t>vaut</a:t>
            </a:r>
            <a:endParaRPr lang="en-GB" sz="1600" dirty="0">
              <a:solidFill>
                <a:schemeClr val="accent3"/>
              </a:solidFill>
              <a:latin typeface="+mn-lt"/>
            </a:endParaRPr>
          </a:p>
        </p:txBody>
      </p:sp>
      <p:sp>
        <p:nvSpPr>
          <p:cNvPr id="5" name="Text Box 5">
            <a:extLst>
              <a:ext uri="{FF2B5EF4-FFF2-40B4-BE49-F238E27FC236}">
                <a16:creationId xmlns:a16="http://schemas.microsoft.com/office/drawing/2014/main" id="{725029CB-1BFA-45E6-869D-71A7FD2C5361}"/>
              </a:ext>
            </a:extLst>
          </p:cNvPr>
          <p:cNvSpPr txBox="1">
            <a:spLocks noChangeArrowheads="1"/>
          </p:cNvSpPr>
          <p:nvPr/>
        </p:nvSpPr>
        <p:spPr bwMode="auto">
          <a:xfrm>
            <a:off x="2296221" y="4797152"/>
            <a:ext cx="8682826"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i="1" dirty="0">
                <a:latin typeface="+mn-lt"/>
              </a:rPr>
              <a:t>Comment determiner  </a:t>
            </a:r>
            <a:r>
              <a:rPr lang="en-GB" sz="2000" b="1" dirty="0">
                <a:latin typeface="+mn-lt"/>
              </a:rPr>
              <a:t>le </a:t>
            </a:r>
            <a:r>
              <a:rPr lang="en-GB" sz="2000" b="1" dirty="0" err="1">
                <a:latin typeface="+mn-lt"/>
              </a:rPr>
              <a:t>coût</a:t>
            </a:r>
            <a:r>
              <a:rPr lang="en-GB" sz="2000" b="1" dirty="0">
                <a:latin typeface="+mn-lt"/>
              </a:rPr>
              <a:t> </a:t>
            </a:r>
            <a:r>
              <a:rPr lang="en-GB" sz="2000" dirty="0">
                <a:latin typeface="+mn-lt"/>
              </a:rPr>
              <a:t>? 	  </a:t>
            </a:r>
            <a:r>
              <a:rPr lang="en-GB" i="1" dirty="0">
                <a:latin typeface="+mn-lt"/>
              </a:rPr>
              <a:t>Conception technique, </a:t>
            </a:r>
            <a:r>
              <a:rPr lang="en-GB" i="1" dirty="0" err="1">
                <a:latin typeface="+mn-lt"/>
              </a:rPr>
              <a:t>matériaux</a:t>
            </a:r>
            <a:r>
              <a:rPr lang="en-GB" i="1" dirty="0">
                <a:latin typeface="+mn-lt"/>
              </a:rPr>
              <a:t>, </a:t>
            </a:r>
            <a:r>
              <a:rPr lang="en-GB" i="1" dirty="0" err="1">
                <a:latin typeface="+mn-lt"/>
              </a:rPr>
              <a:t>procédés</a:t>
            </a:r>
            <a:r>
              <a:rPr lang="en-GB" i="1" dirty="0">
                <a:latin typeface="+mn-lt"/>
              </a:rPr>
              <a:t>, travail</a:t>
            </a:r>
            <a:endParaRPr lang="en-GB" sz="2000" dirty="0">
              <a:solidFill>
                <a:srgbClr val="C70F44"/>
              </a:solidFill>
              <a:latin typeface="+mn-lt"/>
            </a:endParaRPr>
          </a:p>
        </p:txBody>
      </p:sp>
      <p:grpSp>
        <p:nvGrpSpPr>
          <p:cNvPr id="6" name="Group 5">
            <a:extLst>
              <a:ext uri="{FF2B5EF4-FFF2-40B4-BE49-F238E27FC236}">
                <a16:creationId xmlns:a16="http://schemas.microsoft.com/office/drawing/2014/main" id="{9EAB5B69-95DC-4BCF-90B8-A1CD6DFFD014}"/>
              </a:ext>
            </a:extLst>
          </p:cNvPr>
          <p:cNvGrpSpPr/>
          <p:nvPr/>
        </p:nvGrpSpPr>
        <p:grpSpPr>
          <a:xfrm>
            <a:off x="1775520" y="1920911"/>
            <a:ext cx="3037408" cy="2778125"/>
            <a:chOff x="530225" y="1903413"/>
            <a:chExt cx="3037408" cy="2778125"/>
          </a:xfrm>
        </p:grpSpPr>
        <p:pic>
          <p:nvPicPr>
            <p:cNvPr id="7" name="Picture 16">
              <a:extLst>
                <a:ext uri="{FF2B5EF4-FFF2-40B4-BE49-F238E27FC236}">
                  <a16:creationId xmlns:a16="http://schemas.microsoft.com/office/drawing/2014/main" id="{A067FBA1-7E46-4DE4-BD06-FCE9CC496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97433" y="1903413"/>
              <a:ext cx="2870200" cy="2778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7">
              <a:extLst>
                <a:ext uri="{FF2B5EF4-FFF2-40B4-BE49-F238E27FC236}">
                  <a16:creationId xmlns:a16="http://schemas.microsoft.com/office/drawing/2014/main" id="{01EF6938-3E4A-4755-9157-6794D4E29923}"/>
                </a:ext>
              </a:extLst>
            </p:cNvPr>
            <p:cNvSpPr txBox="1">
              <a:spLocks noChangeArrowheads="1"/>
            </p:cNvSpPr>
            <p:nvPr/>
          </p:nvSpPr>
          <p:spPr bwMode="auto">
            <a:xfrm>
              <a:off x="530225" y="3907409"/>
              <a:ext cx="1644681"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err="1">
                  <a:latin typeface="+mn-lt"/>
                </a:rPr>
                <a:t>Stylos</a:t>
              </a:r>
              <a:r>
                <a:rPr lang="en-GB" sz="1600" i="1" dirty="0">
                  <a:latin typeface="+mn-lt"/>
                </a:rPr>
                <a:t> My Parker, </a:t>
              </a:r>
            </a:p>
            <a:p>
              <a:r>
                <a:rPr lang="en-GB" sz="1600" i="1" dirty="0">
                  <a:latin typeface="+mn-lt"/>
                </a:rPr>
                <a:t>8 euros </a:t>
              </a:r>
              <a:r>
                <a:rPr lang="en-GB" sz="1600" i="1" dirty="0" err="1">
                  <a:latin typeface="+mn-lt"/>
                </a:rPr>
                <a:t>chacun</a:t>
              </a:r>
              <a:endParaRPr lang="en-GB" dirty="0">
                <a:latin typeface="+mn-lt"/>
              </a:endParaRPr>
            </a:p>
          </p:txBody>
        </p:sp>
      </p:grpSp>
      <p:grpSp>
        <p:nvGrpSpPr>
          <p:cNvPr id="9" name="Group 8">
            <a:extLst>
              <a:ext uri="{FF2B5EF4-FFF2-40B4-BE49-F238E27FC236}">
                <a16:creationId xmlns:a16="http://schemas.microsoft.com/office/drawing/2014/main" id="{8DFF8B84-CF1D-4495-B05B-BBB5845D3AC4}"/>
              </a:ext>
            </a:extLst>
          </p:cNvPr>
          <p:cNvGrpSpPr/>
          <p:nvPr/>
        </p:nvGrpSpPr>
        <p:grpSpPr>
          <a:xfrm>
            <a:off x="6883347" y="2010850"/>
            <a:ext cx="3255000" cy="2700000"/>
            <a:chOff x="6107112" y="1844675"/>
            <a:chExt cx="3255000" cy="2700000"/>
          </a:xfrm>
        </p:grpSpPr>
        <p:pic>
          <p:nvPicPr>
            <p:cNvPr id="10" name="Picture 18">
              <a:extLst>
                <a:ext uri="{FF2B5EF4-FFF2-40B4-BE49-F238E27FC236}">
                  <a16:creationId xmlns:a16="http://schemas.microsoft.com/office/drawing/2014/main" id="{24326CF9-EC1A-46E6-A8CE-9A1E6C462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112" y="1844675"/>
              <a:ext cx="2700000" cy="2700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9">
              <a:extLst>
                <a:ext uri="{FF2B5EF4-FFF2-40B4-BE49-F238E27FC236}">
                  <a16:creationId xmlns:a16="http://schemas.microsoft.com/office/drawing/2014/main" id="{8D3314EB-98C4-4B97-A67B-34060C27FFEF}"/>
                </a:ext>
              </a:extLst>
            </p:cNvPr>
            <p:cNvSpPr txBox="1">
              <a:spLocks noChangeArrowheads="1"/>
            </p:cNvSpPr>
            <p:nvPr/>
          </p:nvSpPr>
          <p:spPr bwMode="auto">
            <a:xfrm>
              <a:off x="7457112" y="3809535"/>
              <a:ext cx="19050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Edition </a:t>
              </a:r>
              <a:r>
                <a:rPr lang="en-GB" sz="1600" i="1" dirty="0" err="1">
                  <a:latin typeface="+mn-lt"/>
                </a:rPr>
                <a:t>spéciale</a:t>
              </a:r>
              <a:r>
                <a:rPr lang="en-GB" sz="1600" i="1" dirty="0">
                  <a:latin typeface="+mn-lt"/>
                </a:rPr>
                <a:t> Parker 3000 euros</a:t>
              </a:r>
              <a:endParaRPr lang="en-GB" dirty="0">
                <a:latin typeface="+mn-lt"/>
              </a:endParaRPr>
            </a:p>
          </p:txBody>
        </p:sp>
      </p:grpSp>
      <p:sp>
        <p:nvSpPr>
          <p:cNvPr id="12" name="Rectangle 20">
            <a:extLst>
              <a:ext uri="{FF2B5EF4-FFF2-40B4-BE49-F238E27FC236}">
                <a16:creationId xmlns:a16="http://schemas.microsoft.com/office/drawing/2014/main" id="{26BDFFF3-FC13-4476-A028-5CBE32FBB65F}"/>
              </a:ext>
            </a:extLst>
          </p:cNvPr>
          <p:cNvSpPr>
            <a:spLocks noChangeArrowheads="1"/>
          </p:cNvSpPr>
          <p:nvPr/>
        </p:nvSpPr>
        <p:spPr bwMode="auto">
          <a:xfrm>
            <a:off x="4766836" y="3309973"/>
            <a:ext cx="2132013"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dirty="0"/>
              <a:t>Est-</a:t>
            </a:r>
            <a:r>
              <a:rPr lang="en-GB" sz="1600" i="1" dirty="0" err="1"/>
              <a:t>ce</a:t>
            </a:r>
            <a:r>
              <a:rPr lang="en-GB" sz="1600" i="1" dirty="0"/>
              <a:t> </a:t>
            </a:r>
            <a:r>
              <a:rPr lang="en-GB" sz="1600" i="1" dirty="0" err="1"/>
              <a:t>qu’ils</a:t>
            </a:r>
            <a:r>
              <a:rPr lang="en-GB" sz="1600" i="1" dirty="0"/>
              <a:t> </a:t>
            </a:r>
            <a:r>
              <a:rPr lang="en-GB" sz="1600" i="1" dirty="0" err="1"/>
              <a:t>écrivent</a:t>
            </a:r>
            <a:r>
              <a:rPr lang="en-GB" sz="1600" i="1" dirty="0"/>
              <a:t> 375x </a:t>
            </a:r>
            <a:r>
              <a:rPr lang="en-GB" sz="1600" i="1" dirty="0" err="1"/>
              <a:t>mieux</a:t>
            </a:r>
            <a:r>
              <a:rPr lang="en-GB" sz="1600" i="1" dirty="0"/>
              <a:t> ?</a:t>
            </a:r>
          </a:p>
        </p:txBody>
      </p:sp>
      <p:sp>
        <p:nvSpPr>
          <p:cNvPr id="13" name="Text Box 4">
            <a:extLst>
              <a:ext uri="{FF2B5EF4-FFF2-40B4-BE49-F238E27FC236}">
                <a16:creationId xmlns:a16="http://schemas.microsoft.com/office/drawing/2014/main" id="{66F9649B-9F93-4E36-B2C3-6ED4C9CEC283}"/>
              </a:ext>
            </a:extLst>
          </p:cNvPr>
          <p:cNvSpPr txBox="1">
            <a:spLocks noChangeArrowheads="1"/>
          </p:cNvSpPr>
          <p:nvPr/>
        </p:nvSpPr>
        <p:spPr bwMode="auto">
          <a:xfrm>
            <a:off x="3998084" y="2053588"/>
            <a:ext cx="3407215" cy="707886"/>
          </a:xfrm>
          <a:prstGeom prst="rect">
            <a:avLst/>
          </a:prstGeom>
          <a:solidFill>
            <a:srgbClr val="D9D8D6"/>
          </a:solidFill>
          <a:ln w="19050">
            <a:solidFill>
              <a:srgbClr val="FFB71B"/>
            </a:solidFill>
            <a:miter lim="800000"/>
            <a:headEnd/>
            <a:tailEnd/>
          </a:ln>
          <a:effec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2000" dirty="0">
                <a:latin typeface="+mn-lt"/>
              </a:rPr>
              <a:t>Le succès du </a:t>
            </a:r>
            <a:r>
              <a:rPr lang="en-GB" sz="2000" dirty="0" err="1">
                <a:latin typeface="+mn-lt"/>
              </a:rPr>
              <a:t>produit</a:t>
            </a:r>
            <a:r>
              <a:rPr lang="en-GB" sz="2000" dirty="0">
                <a:latin typeface="+mn-lt"/>
              </a:rPr>
              <a:t> </a:t>
            </a:r>
            <a:r>
              <a:rPr lang="en-GB" sz="2000" dirty="0" err="1">
                <a:latin typeface="+mn-lt"/>
              </a:rPr>
              <a:t>requiert</a:t>
            </a:r>
            <a:r>
              <a:rPr lang="en-GB" sz="2000" dirty="0">
                <a:latin typeface="+mn-lt"/>
              </a:rPr>
              <a:t> :</a:t>
            </a:r>
            <a:endParaRPr lang="en-GB" sz="1000" dirty="0">
              <a:latin typeface="+mn-lt"/>
            </a:endParaRPr>
          </a:p>
          <a:p>
            <a:r>
              <a:rPr lang="en-GB" sz="2000" dirty="0">
                <a:latin typeface="+mn-lt"/>
              </a:rPr>
              <a:t>C &lt; P &lt; V</a:t>
            </a:r>
            <a:endParaRPr lang="en-GB" dirty="0">
              <a:latin typeface="+mn-lt"/>
            </a:endParaRPr>
          </a:p>
        </p:txBody>
      </p:sp>
      <p:sp>
        <p:nvSpPr>
          <p:cNvPr id="14" name="Text Box 23">
            <a:extLst>
              <a:ext uri="{FF2B5EF4-FFF2-40B4-BE49-F238E27FC236}">
                <a16:creationId xmlns:a16="http://schemas.microsoft.com/office/drawing/2014/main" id="{923F246E-89BF-47B0-9E34-A99B7593F22D}"/>
              </a:ext>
            </a:extLst>
          </p:cNvPr>
          <p:cNvSpPr txBox="1">
            <a:spLocks noChangeArrowheads="1"/>
          </p:cNvSpPr>
          <p:nvPr/>
        </p:nvSpPr>
        <p:spPr bwMode="auto">
          <a:xfrm>
            <a:off x="2447163" y="5437488"/>
            <a:ext cx="8789586" cy="7078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CC0000"/>
                </a:solidFill>
                <a:latin typeface="+mn-lt"/>
              </a:rPr>
              <a:t>                                  </a:t>
            </a:r>
            <a:r>
              <a:rPr lang="en-GB" sz="2000" b="1" dirty="0">
                <a:latin typeface="+mn-lt"/>
              </a:rPr>
              <a:t>la </a:t>
            </a:r>
            <a:r>
              <a:rPr lang="en-GB" sz="2000" b="1" dirty="0" err="1">
                <a:latin typeface="+mn-lt"/>
              </a:rPr>
              <a:t>valeur</a:t>
            </a:r>
            <a:r>
              <a:rPr lang="en-GB" sz="2000" b="1" dirty="0">
                <a:latin typeface="+mn-lt"/>
              </a:rPr>
              <a:t> </a:t>
            </a:r>
            <a:r>
              <a:rPr lang="en-GB" sz="2000" dirty="0">
                <a:latin typeface="+mn-lt"/>
              </a:rPr>
              <a:t>?          </a:t>
            </a:r>
            <a:r>
              <a:rPr lang="en-GB" i="1" dirty="0">
                <a:latin typeface="+mn-lt"/>
              </a:rPr>
              <a:t>Par la conception à la </a:t>
            </a:r>
            <a:r>
              <a:rPr lang="en-GB" i="1" dirty="0" err="1">
                <a:latin typeface="+mn-lt"/>
              </a:rPr>
              <a:t>fois</a:t>
            </a:r>
            <a:r>
              <a:rPr lang="en-GB" i="1" dirty="0">
                <a:latin typeface="+mn-lt"/>
              </a:rPr>
              <a:t> technique et </a:t>
            </a:r>
            <a:r>
              <a:rPr lang="en-GB" i="1" dirty="0" err="1">
                <a:latin typeface="+mn-lt"/>
              </a:rPr>
              <a:t>industrielle</a:t>
            </a:r>
            <a:r>
              <a:rPr lang="en-GB" i="1" dirty="0">
                <a:latin typeface="+mn-lt"/>
              </a:rPr>
              <a:t>;  </a:t>
            </a:r>
          </a:p>
          <a:p>
            <a:pPr algn="l"/>
            <a:r>
              <a:rPr lang="en-GB" sz="2000" dirty="0">
                <a:latin typeface="+mn-lt"/>
              </a:rPr>
              <a:t>		</a:t>
            </a:r>
            <a:r>
              <a:rPr lang="en-GB" b="1" i="1" dirty="0">
                <a:solidFill>
                  <a:srgbClr val="A50021"/>
                </a:solidFill>
                <a:latin typeface="+mn-lt"/>
              </a:rPr>
              <a:t>	 </a:t>
            </a:r>
            <a:r>
              <a:rPr lang="en-GB" b="1" i="1" dirty="0">
                <a:solidFill>
                  <a:sysClr val="windowText" lastClr="000000"/>
                </a:solidFill>
                <a:latin typeface="+mn-lt"/>
              </a:rPr>
              <a:t>-- </a:t>
            </a:r>
            <a:r>
              <a:rPr lang="en-GB" b="1" i="1" dirty="0" err="1">
                <a:solidFill>
                  <a:sysClr val="windowText" lastClr="000000"/>
                </a:solidFill>
                <a:latin typeface="+mn-lt"/>
              </a:rPr>
              <a:t>esthétiques</a:t>
            </a:r>
            <a:r>
              <a:rPr lang="en-GB" b="1" i="1" dirty="0">
                <a:solidFill>
                  <a:sysClr val="windowText" lastClr="000000"/>
                </a:solidFill>
                <a:latin typeface="+mn-lt"/>
              </a:rPr>
              <a:t>, associations, perceptions</a:t>
            </a:r>
            <a:endParaRPr lang="en-GB" sz="2000" dirty="0">
              <a:solidFill>
                <a:sysClr val="windowText" lastClr="000000"/>
              </a:solidFill>
              <a:latin typeface="+mn-lt"/>
            </a:endParaRPr>
          </a:p>
        </p:txBody>
      </p:sp>
      <p:sp>
        <p:nvSpPr>
          <p:cNvPr id="15" name="Text Box 24">
            <a:extLst>
              <a:ext uri="{FF2B5EF4-FFF2-40B4-BE49-F238E27FC236}">
                <a16:creationId xmlns:a16="http://schemas.microsoft.com/office/drawing/2014/main" id="{5E2472A7-6062-4040-BDBF-065B79E2BB8B}"/>
              </a:ext>
            </a:extLst>
          </p:cNvPr>
          <p:cNvSpPr txBox="1">
            <a:spLocks noChangeArrowheads="1"/>
          </p:cNvSpPr>
          <p:nvPr/>
        </p:nvSpPr>
        <p:spPr bwMode="auto">
          <a:xfrm>
            <a:off x="2447163" y="5117320"/>
            <a:ext cx="5378395"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CC0000"/>
                </a:solidFill>
                <a:latin typeface="+mn-lt"/>
              </a:rPr>
              <a:t>                                  </a:t>
            </a:r>
            <a:r>
              <a:rPr lang="en-GB" sz="2000" b="1" dirty="0">
                <a:latin typeface="+mn-lt"/>
              </a:rPr>
              <a:t>le prix </a:t>
            </a:r>
            <a:r>
              <a:rPr lang="en-GB" sz="2000" dirty="0">
                <a:latin typeface="+mn-lt"/>
              </a:rPr>
              <a:t>?               </a:t>
            </a:r>
            <a:r>
              <a:rPr lang="en-GB" i="1" dirty="0" err="1">
                <a:latin typeface="+mn-lt"/>
              </a:rPr>
              <a:t>Coût</a:t>
            </a:r>
            <a:r>
              <a:rPr lang="en-GB" i="1" dirty="0">
                <a:latin typeface="+mn-lt"/>
              </a:rPr>
              <a:t> plus marge</a:t>
            </a:r>
            <a:endParaRPr lang="en-GB" sz="2000" dirty="0">
              <a:solidFill>
                <a:srgbClr val="C70F44"/>
              </a:solidFill>
              <a:latin typeface="+mn-lt"/>
            </a:endParaRPr>
          </a:p>
        </p:txBody>
      </p:sp>
    </p:spTree>
    <p:extLst>
      <p:ext uri="{BB962C8B-B14F-4D97-AF65-F5344CB8AC3E}">
        <p14:creationId xmlns:p14="http://schemas.microsoft.com/office/powerpoint/2010/main" val="40672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12" grpId="0" autoUpdateAnimBg="0"/>
      <p:bldP spid="13" grpId="0" animBg="1" autoUpdateAnimBg="0"/>
      <p:bldP spid="14" grpId="0" autoUpdateAnimBg="0"/>
      <p:bldP spid="1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err="1"/>
              <a:t>Pourquoi</a:t>
            </a:r>
            <a:r>
              <a:rPr lang="en-GB" dirty="0"/>
              <a:t> la conception </a:t>
            </a:r>
            <a:r>
              <a:rPr lang="en-GB" dirty="0" err="1"/>
              <a:t>industrielle</a:t>
            </a:r>
            <a:r>
              <a:rPr lang="en-GB" dirty="0"/>
              <a:t> (CI) </a:t>
            </a:r>
            <a:r>
              <a:rPr lang="en-GB" dirty="0" err="1"/>
              <a:t>importe</a:t>
            </a:r>
            <a:r>
              <a:rPr lang="en-GB" dirty="0"/>
              <a:t> ?</a:t>
            </a:r>
            <a:endParaRPr lang="en-US" dirty="0"/>
          </a:p>
        </p:txBody>
      </p:sp>
      <p:sp>
        <p:nvSpPr>
          <p:cNvPr id="4" name="Text Box 4">
            <a:extLst>
              <a:ext uri="{FF2B5EF4-FFF2-40B4-BE49-F238E27FC236}">
                <a16:creationId xmlns:a16="http://schemas.microsoft.com/office/drawing/2014/main" id="{94A1C69C-A63A-4712-9DDC-C849BB5153DD}"/>
              </a:ext>
            </a:extLst>
          </p:cNvPr>
          <p:cNvSpPr txBox="1">
            <a:spLocks noChangeArrowheads="1"/>
          </p:cNvSpPr>
          <p:nvPr/>
        </p:nvSpPr>
        <p:spPr bwMode="auto">
          <a:xfrm>
            <a:off x="2567608" y="1884576"/>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buSzPct val="110000"/>
              <a:buFontTx/>
              <a:buChar char="•"/>
            </a:pPr>
            <a:r>
              <a:rPr lang="fr-FR" sz="2000" dirty="0">
                <a:solidFill>
                  <a:srgbClr val="FF0000"/>
                </a:solidFill>
                <a:latin typeface="+mn-lt"/>
              </a:rPr>
              <a:t> Dans un marché encombré, l'identification permet la différenciation</a:t>
            </a:r>
            <a:br>
              <a:rPr lang="fr-FR" sz="2000" dirty="0">
                <a:solidFill>
                  <a:srgbClr val="FF0000"/>
                </a:solidFill>
                <a:latin typeface="+mn-lt"/>
              </a:rPr>
            </a:br>
            <a:r>
              <a:rPr lang="fr-FR" sz="2000" dirty="0">
                <a:solidFill>
                  <a:srgbClr val="FF0000"/>
                </a:solidFill>
                <a:latin typeface="+mn-lt"/>
              </a:rPr>
              <a:t>et ciblage des groupes de consommateurs</a:t>
            </a:r>
            <a:endParaRPr lang="en-GB" sz="2000" dirty="0">
              <a:solidFill>
                <a:srgbClr val="FF0000"/>
              </a:solidFill>
              <a:latin typeface="+mn-lt"/>
            </a:endParaRPr>
          </a:p>
        </p:txBody>
      </p:sp>
      <p:sp>
        <p:nvSpPr>
          <p:cNvPr id="5" name="Text Box 5">
            <a:extLst>
              <a:ext uri="{FF2B5EF4-FFF2-40B4-BE49-F238E27FC236}">
                <a16:creationId xmlns:a16="http://schemas.microsoft.com/office/drawing/2014/main" id="{7C6E1740-063D-44C5-AEE6-DADDA308D71C}"/>
              </a:ext>
            </a:extLst>
          </p:cNvPr>
          <p:cNvSpPr txBox="1">
            <a:spLocks noChangeArrowheads="1"/>
          </p:cNvSpPr>
          <p:nvPr/>
        </p:nvSpPr>
        <p:spPr bwMode="auto">
          <a:xfrm>
            <a:off x="2567608" y="1524055"/>
            <a:ext cx="5443734"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La </a:t>
            </a:r>
            <a:r>
              <a:rPr lang="en-GB" sz="2000" b="1" dirty="0" err="1">
                <a:latin typeface="+mn-lt"/>
              </a:rPr>
              <a:t>maturité</a:t>
            </a:r>
            <a:r>
              <a:rPr lang="en-GB" sz="2000" b="1" dirty="0">
                <a:latin typeface="+mn-lt"/>
              </a:rPr>
              <a:t> du </a:t>
            </a:r>
            <a:r>
              <a:rPr lang="en-GB" sz="2000" b="1" dirty="0" err="1">
                <a:latin typeface="+mn-lt"/>
              </a:rPr>
              <a:t>produit</a:t>
            </a:r>
            <a:r>
              <a:rPr lang="en-GB" sz="2000" b="1" dirty="0">
                <a:latin typeface="+mn-lt"/>
              </a:rPr>
              <a:t> et la saturation du </a:t>
            </a:r>
            <a:r>
              <a:rPr lang="en-GB" sz="2000" b="1" dirty="0" err="1">
                <a:latin typeface="+mn-lt"/>
              </a:rPr>
              <a:t>marché</a:t>
            </a:r>
            <a:endParaRPr lang="en-GB" sz="2000" b="1" dirty="0">
              <a:latin typeface="+mn-lt"/>
            </a:endParaRPr>
          </a:p>
        </p:txBody>
      </p:sp>
      <p:grpSp>
        <p:nvGrpSpPr>
          <p:cNvPr id="6" name="Group 6">
            <a:extLst>
              <a:ext uri="{FF2B5EF4-FFF2-40B4-BE49-F238E27FC236}">
                <a16:creationId xmlns:a16="http://schemas.microsoft.com/office/drawing/2014/main" id="{ACC148DF-A580-4D84-9FF3-D18800718E82}"/>
              </a:ext>
            </a:extLst>
          </p:cNvPr>
          <p:cNvGrpSpPr>
            <a:grpSpLocks/>
          </p:cNvGrpSpPr>
          <p:nvPr/>
        </p:nvGrpSpPr>
        <p:grpSpPr bwMode="auto">
          <a:xfrm>
            <a:off x="2567608" y="2743570"/>
            <a:ext cx="3965575" cy="1101725"/>
            <a:chOff x="577" y="1738"/>
            <a:chExt cx="2498" cy="694"/>
          </a:xfrm>
        </p:grpSpPr>
        <p:sp>
          <p:nvSpPr>
            <p:cNvPr id="7" name="Text Box 7">
              <a:extLst>
                <a:ext uri="{FF2B5EF4-FFF2-40B4-BE49-F238E27FC236}">
                  <a16:creationId xmlns:a16="http://schemas.microsoft.com/office/drawing/2014/main" id="{09CB19B9-DC03-4AB9-9C57-BBAEE275C3AC}"/>
                </a:ext>
              </a:extLst>
            </p:cNvPr>
            <p:cNvSpPr txBox="1">
              <a:spLocks noChangeArrowheads="1"/>
            </p:cNvSpPr>
            <p:nvPr/>
          </p:nvSpPr>
          <p:spPr bwMode="auto">
            <a:xfrm>
              <a:off x="592" y="1986"/>
              <a:ext cx="248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FF0000"/>
                  </a:solidFill>
                  <a:latin typeface="+mn-lt"/>
                </a:rPr>
                <a:t>•  </a:t>
              </a:r>
              <a:r>
                <a:rPr lang="en-GB" sz="2000" dirty="0">
                  <a:solidFill>
                    <a:srgbClr val="FF0000"/>
                  </a:solidFill>
                  <a:latin typeface="+mn-lt"/>
                </a:rPr>
                <a:t>La CI </a:t>
              </a:r>
              <a:r>
                <a:rPr lang="en-GB" sz="2000" dirty="0" err="1">
                  <a:solidFill>
                    <a:srgbClr val="FF0000"/>
                  </a:solidFill>
                  <a:latin typeface="+mn-lt"/>
                </a:rPr>
                <a:t>crée</a:t>
              </a:r>
              <a:r>
                <a:rPr lang="en-GB" sz="2000" dirty="0">
                  <a:solidFill>
                    <a:srgbClr val="FF0000"/>
                  </a:solidFill>
                  <a:latin typeface="+mn-lt"/>
                </a:rPr>
                <a:t> </a:t>
              </a:r>
              <a:r>
                <a:rPr lang="en-GB" sz="2000" dirty="0" err="1">
                  <a:solidFill>
                    <a:srgbClr val="FF0000"/>
                  </a:solidFill>
                  <a:latin typeface="+mn-lt"/>
                </a:rPr>
                <a:t>l’image</a:t>
              </a:r>
              <a:r>
                <a:rPr lang="en-GB" sz="2000" dirty="0">
                  <a:solidFill>
                    <a:srgbClr val="FF0000"/>
                  </a:solidFill>
                  <a:latin typeface="+mn-lt"/>
                </a:rPr>
                <a:t> de </a:t>
              </a:r>
              <a:r>
                <a:rPr lang="en-GB" sz="2000" dirty="0" err="1">
                  <a:solidFill>
                    <a:srgbClr val="FF0000"/>
                  </a:solidFill>
                  <a:latin typeface="+mn-lt"/>
                </a:rPr>
                <a:t>l’entreprise</a:t>
              </a:r>
              <a:endParaRPr lang="en-GB" sz="2000" dirty="0">
                <a:solidFill>
                  <a:srgbClr val="FF0000"/>
                </a:solidFill>
                <a:latin typeface="+mn-lt"/>
              </a:endParaRPr>
            </a:p>
            <a:p>
              <a:pPr algn="l"/>
              <a:r>
                <a:rPr lang="en-GB" sz="2000" dirty="0">
                  <a:solidFill>
                    <a:srgbClr val="FF0000"/>
                  </a:solidFill>
                  <a:latin typeface="+mn-lt"/>
                </a:rPr>
                <a:t>•  La CI </a:t>
              </a:r>
              <a:r>
                <a:rPr lang="en-GB" sz="2000" dirty="0" err="1">
                  <a:solidFill>
                    <a:srgbClr val="FF0000"/>
                  </a:solidFill>
                  <a:latin typeface="+mn-lt"/>
                </a:rPr>
                <a:t>crée</a:t>
              </a:r>
              <a:r>
                <a:rPr lang="en-GB" sz="2000" dirty="0">
                  <a:solidFill>
                    <a:srgbClr val="FF0000"/>
                  </a:solidFill>
                  <a:latin typeface="+mn-lt"/>
                </a:rPr>
                <a:t> la </a:t>
              </a:r>
              <a:r>
                <a:rPr lang="en-GB" sz="2000" dirty="0" err="1">
                  <a:solidFill>
                    <a:srgbClr val="FF0000"/>
                  </a:solidFill>
                  <a:latin typeface="+mn-lt"/>
                </a:rPr>
                <a:t>fidélité</a:t>
              </a:r>
              <a:r>
                <a:rPr lang="en-GB" sz="2000" dirty="0">
                  <a:solidFill>
                    <a:srgbClr val="FF0000"/>
                  </a:solidFill>
                  <a:latin typeface="+mn-lt"/>
                </a:rPr>
                <a:t> à la marque</a:t>
              </a:r>
            </a:p>
          </p:txBody>
        </p:sp>
        <p:sp>
          <p:nvSpPr>
            <p:cNvPr id="8" name="Text Box 8">
              <a:extLst>
                <a:ext uri="{FF2B5EF4-FFF2-40B4-BE49-F238E27FC236}">
                  <a16:creationId xmlns:a16="http://schemas.microsoft.com/office/drawing/2014/main" id="{D3DED0EF-3041-4BE7-AE03-67B680700373}"/>
                </a:ext>
              </a:extLst>
            </p:cNvPr>
            <p:cNvSpPr txBox="1">
              <a:spLocks noChangeArrowheads="1"/>
            </p:cNvSpPr>
            <p:nvPr/>
          </p:nvSpPr>
          <p:spPr bwMode="auto">
            <a:xfrm>
              <a:off x="577" y="1738"/>
              <a:ext cx="1488" cy="2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err="1">
                  <a:latin typeface="+mn-lt"/>
                </a:rPr>
                <a:t>Identité</a:t>
              </a:r>
              <a:r>
                <a:rPr lang="en-GB" sz="2000" b="1" dirty="0">
                  <a:latin typeface="+mn-lt"/>
                </a:rPr>
                <a:t> </a:t>
              </a:r>
              <a:r>
                <a:rPr lang="en-GB" sz="2000" b="1" dirty="0" err="1">
                  <a:latin typeface="+mn-lt"/>
                </a:rPr>
                <a:t>d’entreprise</a:t>
              </a:r>
              <a:endParaRPr lang="en-GB" sz="2000" b="1" dirty="0">
                <a:latin typeface="+mn-lt"/>
              </a:endParaRPr>
            </a:p>
          </p:txBody>
        </p:sp>
      </p:grpSp>
      <p:grpSp>
        <p:nvGrpSpPr>
          <p:cNvPr id="9" name="Group 9">
            <a:extLst>
              <a:ext uri="{FF2B5EF4-FFF2-40B4-BE49-F238E27FC236}">
                <a16:creationId xmlns:a16="http://schemas.microsoft.com/office/drawing/2014/main" id="{7E054FD7-EA7C-4A6E-81C8-44D877B09535}"/>
              </a:ext>
            </a:extLst>
          </p:cNvPr>
          <p:cNvGrpSpPr>
            <a:grpSpLocks/>
          </p:cNvGrpSpPr>
          <p:nvPr/>
        </p:nvGrpSpPr>
        <p:grpSpPr bwMode="auto">
          <a:xfrm>
            <a:off x="2567608" y="4077075"/>
            <a:ext cx="4605338" cy="844551"/>
            <a:chOff x="411" y="3135"/>
            <a:chExt cx="2901" cy="532"/>
          </a:xfrm>
        </p:grpSpPr>
        <p:sp>
          <p:nvSpPr>
            <p:cNvPr id="10" name="Text Box 10">
              <a:extLst>
                <a:ext uri="{FF2B5EF4-FFF2-40B4-BE49-F238E27FC236}">
                  <a16:creationId xmlns:a16="http://schemas.microsoft.com/office/drawing/2014/main" id="{70A18476-4560-4FD4-BCA6-F2D07F9046BD}"/>
                </a:ext>
              </a:extLst>
            </p:cNvPr>
            <p:cNvSpPr txBox="1">
              <a:spLocks noChangeArrowheads="1"/>
            </p:cNvSpPr>
            <p:nvPr/>
          </p:nvSpPr>
          <p:spPr bwMode="auto">
            <a:xfrm>
              <a:off x="418" y="3415"/>
              <a:ext cx="289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FF0000"/>
                  </a:solidFill>
                  <a:latin typeface="+mn-lt"/>
                </a:rPr>
                <a:t>•  </a:t>
              </a:r>
              <a:r>
                <a:rPr lang="en-GB" sz="2000" dirty="0">
                  <a:solidFill>
                    <a:srgbClr val="FF0000"/>
                  </a:solidFill>
                  <a:latin typeface="+mn-lt"/>
                </a:rPr>
                <a:t>La CI contribute à la </a:t>
              </a:r>
              <a:r>
                <a:rPr lang="en-GB" sz="2000" dirty="0" err="1">
                  <a:solidFill>
                    <a:srgbClr val="FF0000"/>
                  </a:solidFill>
                  <a:latin typeface="+mn-lt"/>
                </a:rPr>
                <a:t>qualité</a:t>
              </a:r>
              <a:r>
                <a:rPr lang="en-GB" sz="2000" dirty="0">
                  <a:solidFill>
                    <a:srgbClr val="FF0000"/>
                  </a:solidFill>
                  <a:latin typeface="+mn-lt"/>
                </a:rPr>
                <a:t> de vie</a:t>
              </a:r>
            </a:p>
          </p:txBody>
        </p:sp>
        <p:sp>
          <p:nvSpPr>
            <p:cNvPr id="11" name="Text Box 11">
              <a:extLst>
                <a:ext uri="{FF2B5EF4-FFF2-40B4-BE49-F238E27FC236}">
                  <a16:creationId xmlns:a16="http://schemas.microsoft.com/office/drawing/2014/main" id="{7A198FB5-287C-4306-8167-378625EDB9C6}"/>
                </a:ext>
              </a:extLst>
            </p:cNvPr>
            <p:cNvSpPr txBox="1">
              <a:spLocks noChangeArrowheads="1"/>
            </p:cNvSpPr>
            <p:nvPr/>
          </p:nvSpPr>
          <p:spPr bwMode="auto">
            <a:xfrm>
              <a:off x="411" y="3135"/>
              <a:ext cx="2203" cy="2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err="1">
                  <a:latin typeface="+mn-lt"/>
                </a:rPr>
                <a:t>L'environnement</a:t>
              </a:r>
              <a:r>
                <a:rPr lang="en-GB" sz="2000" b="1" dirty="0">
                  <a:latin typeface="+mn-lt"/>
                </a:rPr>
                <a:t>, au </a:t>
              </a:r>
              <a:r>
                <a:rPr lang="en-GB" sz="2000" b="1" dirty="0" err="1">
                  <a:latin typeface="+mn-lt"/>
                </a:rPr>
                <a:t>sens</a:t>
              </a:r>
              <a:r>
                <a:rPr lang="en-GB" sz="2000" b="1" dirty="0">
                  <a:latin typeface="+mn-lt"/>
                </a:rPr>
                <a:t> large</a:t>
              </a:r>
            </a:p>
          </p:txBody>
        </p:sp>
      </p:grpSp>
      <p:sp>
        <p:nvSpPr>
          <p:cNvPr id="12" name="Text Box 4">
            <a:extLst>
              <a:ext uri="{FF2B5EF4-FFF2-40B4-BE49-F238E27FC236}">
                <a16:creationId xmlns:a16="http://schemas.microsoft.com/office/drawing/2014/main" id="{27D84BAA-3B02-4DA6-B6A1-0AFD9A0EE867}"/>
              </a:ext>
            </a:extLst>
          </p:cNvPr>
          <p:cNvSpPr txBox="1">
            <a:spLocks noChangeArrowheads="1"/>
          </p:cNvSpPr>
          <p:nvPr/>
        </p:nvSpPr>
        <p:spPr bwMode="auto">
          <a:xfrm>
            <a:off x="2567608" y="1884576"/>
            <a:ext cx="7566992" cy="707886"/>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buSzPct val="110000"/>
              <a:buFontTx/>
              <a:buChar char="•"/>
            </a:pPr>
            <a:r>
              <a:rPr lang="en-GB" sz="2000" dirty="0">
                <a:latin typeface="+mn-lt"/>
              </a:rPr>
              <a:t> </a:t>
            </a:r>
            <a:r>
              <a:rPr lang="fr-FR" sz="2000" dirty="0">
                <a:latin typeface="+mn-lt"/>
              </a:rPr>
              <a:t>Dans un marché encombré, l'identification permet la différenciation</a:t>
            </a:r>
            <a:br>
              <a:rPr lang="fr-FR" sz="2000" dirty="0">
                <a:latin typeface="+mn-lt"/>
              </a:rPr>
            </a:br>
            <a:r>
              <a:rPr lang="fr-FR" sz="2000" dirty="0">
                <a:latin typeface="+mn-lt"/>
              </a:rPr>
              <a:t>et ciblage des groupes de consommateurs</a:t>
            </a:r>
            <a:endParaRPr lang="en-GB" sz="2000" dirty="0">
              <a:latin typeface="+mn-lt"/>
            </a:endParaRPr>
          </a:p>
        </p:txBody>
      </p:sp>
      <p:sp>
        <p:nvSpPr>
          <p:cNvPr id="13" name="Text Box 7">
            <a:extLst>
              <a:ext uri="{FF2B5EF4-FFF2-40B4-BE49-F238E27FC236}">
                <a16:creationId xmlns:a16="http://schemas.microsoft.com/office/drawing/2014/main" id="{01F5D78C-1523-4754-8876-4A3E3CA15E98}"/>
              </a:ext>
            </a:extLst>
          </p:cNvPr>
          <p:cNvSpPr txBox="1">
            <a:spLocks noChangeArrowheads="1"/>
          </p:cNvSpPr>
          <p:nvPr/>
        </p:nvSpPr>
        <p:spPr bwMode="auto">
          <a:xfrm>
            <a:off x="2592932" y="3137339"/>
            <a:ext cx="3941763" cy="707886"/>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  </a:t>
            </a:r>
            <a:r>
              <a:rPr lang="en-GB" sz="2000" dirty="0">
                <a:latin typeface="+mn-lt"/>
              </a:rPr>
              <a:t>La CI </a:t>
            </a:r>
            <a:r>
              <a:rPr lang="en-GB" sz="2000" dirty="0" err="1">
                <a:latin typeface="+mn-lt"/>
              </a:rPr>
              <a:t>crée</a:t>
            </a:r>
            <a:r>
              <a:rPr lang="en-GB" sz="2000" dirty="0">
                <a:latin typeface="+mn-lt"/>
              </a:rPr>
              <a:t> </a:t>
            </a:r>
            <a:r>
              <a:rPr lang="en-GB" sz="2000" dirty="0" err="1">
                <a:latin typeface="+mn-lt"/>
              </a:rPr>
              <a:t>l’image</a:t>
            </a:r>
            <a:r>
              <a:rPr lang="en-GB" sz="2000" dirty="0">
                <a:latin typeface="+mn-lt"/>
              </a:rPr>
              <a:t> de </a:t>
            </a:r>
            <a:r>
              <a:rPr lang="en-GB" sz="2000" dirty="0" err="1">
                <a:latin typeface="+mn-lt"/>
              </a:rPr>
              <a:t>l’entreprise</a:t>
            </a:r>
            <a:endParaRPr lang="en-GB" sz="2000" dirty="0">
              <a:latin typeface="+mn-lt"/>
            </a:endParaRPr>
          </a:p>
          <a:p>
            <a:pPr algn="l"/>
            <a:r>
              <a:rPr lang="en-GB" sz="2000" dirty="0">
                <a:latin typeface="+mn-lt"/>
              </a:rPr>
              <a:t>•  La CI </a:t>
            </a:r>
            <a:r>
              <a:rPr lang="en-GB" sz="2000" dirty="0" err="1">
                <a:latin typeface="+mn-lt"/>
              </a:rPr>
              <a:t>crée</a:t>
            </a:r>
            <a:r>
              <a:rPr lang="en-GB" sz="2000" dirty="0">
                <a:latin typeface="+mn-lt"/>
              </a:rPr>
              <a:t> la </a:t>
            </a:r>
            <a:r>
              <a:rPr lang="en-GB" sz="2000" dirty="0" err="1">
                <a:latin typeface="+mn-lt"/>
              </a:rPr>
              <a:t>fidélité</a:t>
            </a:r>
            <a:r>
              <a:rPr lang="en-GB" sz="2000" dirty="0">
                <a:latin typeface="+mn-lt"/>
              </a:rPr>
              <a:t> à la marque</a:t>
            </a:r>
          </a:p>
        </p:txBody>
      </p:sp>
      <p:sp>
        <p:nvSpPr>
          <p:cNvPr id="14" name="Text Box 10">
            <a:extLst>
              <a:ext uri="{FF2B5EF4-FFF2-40B4-BE49-F238E27FC236}">
                <a16:creationId xmlns:a16="http://schemas.microsoft.com/office/drawing/2014/main" id="{11A2E8F0-4181-4C55-9D18-853DD7FA0692}"/>
              </a:ext>
            </a:extLst>
          </p:cNvPr>
          <p:cNvSpPr txBox="1">
            <a:spLocks noChangeArrowheads="1"/>
          </p:cNvSpPr>
          <p:nvPr/>
        </p:nvSpPr>
        <p:spPr bwMode="auto">
          <a:xfrm>
            <a:off x="2582476" y="4521546"/>
            <a:ext cx="4594225" cy="400110"/>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  </a:t>
            </a:r>
            <a:r>
              <a:rPr lang="en-GB" sz="2000" dirty="0">
                <a:latin typeface="+mn-lt"/>
              </a:rPr>
              <a:t>La CI contribute à la </a:t>
            </a:r>
            <a:r>
              <a:rPr lang="en-GB" sz="2000" dirty="0" err="1">
                <a:latin typeface="+mn-lt"/>
              </a:rPr>
              <a:t>qualité</a:t>
            </a:r>
            <a:r>
              <a:rPr lang="en-GB" sz="2000" dirty="0">
                <a:latin typeface="+mn-lt"/>
              </a:rPr>
              <a:t> de vie</a:t>
            </a:r>
          </a:p>
        </p:txBody>
      </p:sp>
    </p:spTree>
    <p:extLst>
      <p:ext uri="{BB962C8B-B14F-4D97-AF65-F5344CB8AC3E}">
        <p14:creationId xmlns:p14="http://schemas.microsoft.com/office/powerpoint/2010/main" val="31822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latin typeface="+mn-lt"/>
              </a:rPr>
              <a:t>La conception d’un </a:t>
            </a:r>
            <a:r>
              <a:rPr lang="en-GB" dirty="0" err="1">
                <a:latin typeface="+mn-lt"/>
              </a:rPr>
              <a:t>produit</a:t>
            </a:r>
            <a:endParaRPr lang="en-US" dirty="0">
              <a:latin typeface="+mn-lt"/>
            </a:endParaRPr>
          </a:p>
        </p:txBody>
      </p:sp>
      <p:grpSp>
        <p:nvGrpSpPr>
          <p:cNvPr id="4" name="Group 3">
            <a:extLst>
              <a:ext uri="{FF2B5EF4-FFF2-40B4-BE49-F238E27FC236}">
                <a16:creationId xmlns:a16="http://schemas.microsoft.com/office/drawing/2014/main" id="{080A3803-EFF1-48F1-816F-703FFCEB1E58}"/>
              </a:ext>
            </a:extLst>
          </p:cNvPr>
          <p:cNvGrpSpPr/>
          <p:nvPr/>
        </p:nvGrpSpPr>
        <p:grpSpPr>
          <a:xfrm>
            <a:off x="6631906" y="1208553"/>
            <a:ext cx="2430449" cy="2120900"/>
            <a:chOff x="5148463" y="1131093"/>
            <a:chExt cx="2430449" cy="2120900"/>
          </a:xfrm>
        </p:grpSpPr>
        <p:sp>
          <p:nvSpPr>
            <p:cNvPr id="5" name="Text Box 8">
              <a:extLst>
                <a:ext uri="{FF2B5EF4-FFF2-40B4-BE49-F238E27FC236}">
                  <a16:creationId xmlns:a16="http://schemas.microsoft.com/office/drawing/2014/main" id="{73886B04-89B5-460E-A005-B48759484564}"/>
                </a:ext>
              </a:extLst>
            </p:cNvPr>
            <p:cNvSpPr txBox="1">
              <a:spLocks noChangeArrowheads="1"/>
            </p:cNvSpPr>
            <p:nvPr/>
          </p:nvSpPr>
          <p:spPr bwMode="auto">
            <a:xfrm flipH="1">
              <a:off x="5514928" y="1977395"/>
              <a:ext cx="20639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err="1">
                  <a:latin typeface="+mn-lt"/>
                </a:rPr>
                <a:t>Territoire</a:t>
              </a:r>
              <a:r>
                <a:rPr lang="en-GB" sz="1600" i="1" dirty="0">
                  <a:latin typeface="+mn-lt"/>
                </a:rPr>
                <a:t> inconnu</a:t>
              </a:r>
            </a:p>
          </p:txBody>
        </p:sp>
        <p:sp>
          <p:nvSpPr>
            <p:cNvPr id="6" name="AutoShape 7">
              <a:extLst>
                <a:ext uri="{FF2B5EF4-FFF2-40B4-BE49-F238E27FC236}">
                  <a16:creationId xmlns:a16="http://schemas.microsoft.com/office/drawing/2014/main" id="{672DC3B6-4C2B-466B-87BD-DBBFF368DA73}"/>
                </a:ext>
              </a:extLst>
            </p:cNvPr>
            <p:cNvSpPr>
              <a:spLocks/>
            </p:cNvSpPr>
            <p:nvPr/>
          </p:nvSpPr>
          <p:spPr bwMode="auto">
            <a:xfrm rot="19640967" flipH="1">
              <a:off x="5148463" y="1131093"/>
              <a:ext cx="268288" cy="2120900"/>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7" name="Group 6">
            <a:extLst>
              <a:ext uri="{FF2B5EF4-FFF2-40B4-BE49-F238E27FC236}">
                <a16:creationId xmlns:a16="http://schemas.microsoft.com/office/drawing/2014/main" id="{B58C3608-6BB2-4AE4-82FB-E73DEA6E758A}"/>
              </a:ext>
            </a:extLst>
          </p:cNvPr>
          <p:cNvGrpSpPr/>
          <p:nvPr/>
        </p:nvGrpSpPr>
        <p:grpSpPr>
          <a:xfrm>
            <a:off x="1888458" y="1245860"/>
            <a:ext cx="3265498" cy="4356100"/>
            <a:chOff x="481015" y="1054100"/>
            <a:chExt cx="3265498" cy="4356100"/>
          </a:xfrm>
        </p:grpSpPr>
        <p:grpSp>
          <p:nvGrpSpPr>
            <p:cNvPr id="8" name="Group 3">
              <a:extLst>
                <a:ext uri="{FF2B5EF4-FFF2-40B4-BE49-F238E27FC236}">
                  <a16:creationId xmlns:a16="http://schemas.microsoft.com/office/drawing/2014/main" id="{55B3E5B4-069C-454F-994B-32C8CAEC9CDA}"/>
                </a:ext>
              </a:extLst>
            </p:cNvPr>
            <p:cNvGrpSpPr>
              <a:grpSpLocks/>
            </p:cNvGrpSpPr>
            <p:nvPr/>
          </p:nvGrpSpPr>
          <p:grpSpPr bwMode="auto">
            <a:xfrm>
              <a:off x="481015" y="3182938"/>
              <a:ext cx="1928818" cy="2227262"/>
              <a:chOff x="303" y="2005"/>
              <a:chExt cx="1215" cy="1403"/>
            </a:xfrm>
          </p:grpSpPr>
          <p:sp>
            <p:nvSpPr>
              <p:cNvPr id="12" name="Text Box 4">
                <a:extLst>
                  <a:ext uri="{FF2B5EF4-FFF2-40B4-BE49-F238E27FC236}">
                    <a16:creationId xmlns:a16="http://schemas.microsoft.com/office/drawing/2014/main" id="{AED9CA87-5ED0-4734-991E-11F6C38D4AFB}"/>
                  </a:ext>
                </a:extLst>
              </p:cNvPr>
              <p:cNvSpPr txBox="1">
                <a:spLocks noChangeArrowheads="1"/>
              </p:cNvSpPr>
              <p:nvPr/>
            </p:nvSpPr>
            <p:spPr bwMode="auto">
              <a:xfrm>
                <a:off x="303" y="2487"/>
                <a:ext cx="796"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Conception technique</a:t>
                </a:r>
                <a:endParaRPr lang="en-GB" dirty="0">
                  <a:latin typeface="+mn-lt"/>
                </a:endParaRPr>
              </a:p>
            </p:txBody>
          </p:sp>
          <p:sp>
            <p:nvSpPr>
              <p:cNvPr id="13" name="AutoShape 5">
                <a:extLst>
                  <a:ext uri="{FF2B5EF4-FFF2-40B4-BE49-F238E27FC236}">
                    <a16:creationId xmlns:a16="http://schemas.microsoft.com/office/drawing/2014/main" id="{F0058E49-BC41-44E6-A27D-91FCB125E2FA}"/>
                  </a:ext>
                </a:extLst>
              </p:cNvPr>
              <p:cNvSpPr>
                <a:spLocks/>
              </p:cNvSpPr>
              <p:nvPr/>
            </p:nvSpPr>
            <p:spPr bwMode="auto">
              <a:xfrm rot="1973370">
                <a:off x="1360" y="2005"/>
                <a:ext cx="158" cy="1403"/>
              </a:xfrm>
              <a:prstGeom prst="leftBrace">
                <a:avLst>
                  <a:gd name="adj1" fmla="val 73998"/>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grpSp>
        <p:grpSp>
          <p:nvGrpSpPr>
            <p:cNvPr id="9" name="Group 6">
              <a:extLst>
                <a:ext uri="{FF2B5EF4-FFF2-40B4-BE49-F238E27FC236}">
                  <a16:creationId xmlns:a16="http://schemas.microsoft.com/office/drawing/2014/main" id="{B683A570-FB20-43CE-829F-5C9B322DCC40}"/>
                </a:ext>
              </a:extLst>
            </p:cNvPr>
            <p:cNvGrpSpPr>
              <a:grpSpLocks/>
            </p:cNvGrpSpPr>
            <p:nvPr/>
          </p:nvGrpSpPr>
          <p:grpSpPr bwMode="auto">
            <a:xfrm>
              <a:off x="1808169" y="1054100"/>
              <a:ext cx="1938344" cy="2379663"/>
              <a:chOff x="1139" y="664"/>
              <a:chExt cx="1221" cy="1499"/>
            </a:xfrm>
          </p:grpSpPr>
          <p:sp>
            <p:nvSpPr>
              <p:cNvPr id="10" name="AutoShape 7">
                <a:extLst>
                  <a:ext uri="{FF2B5EF4-FFF2-40B4-BE49-F238E27FC236}">
                    <a16:creationId xmlns:a16="http://schemas.microsoft.com/office/drawing/2014/main" id="{3F546272-B078-434C-97DC-5628A7FF0189}"/>
                  </a:ext>
                </a:extLst>
              </p:cNvPr>
              <p:cNvSpPr>
                <a:spLocks/>
              </p:cNvSpPr>
              <p:nvPr/>
            </p:nvSpPr>
            <p:spPr bwMode="auto">
              <a:xfrm rot="1959033">
                <a:off x="2217" y="664"/>
                <a:ext cx="143" cy="1499"/>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11" name="Text Box 8">
                <a:extLst>
                  <a:ext uri="{FF2B5EF4-FFF2-40B4-BE49-F238E27FC236}">
                    <a16:creationId xmlns:a16="http://schemas.microsoft.com/office/drawing/2014/main" id="{DFDAA291-6188-4A6A-A26F-60F6166044EA}"/>
                  </a:ext>
                </a:extLst>
              </p:cNvPr>
              <p:cNvSpPr txBox="1">
                <a:spLocks noChangeArrowheads="1"/>
              </p:cNvSpPr>
              <p:nvPr/>
            </p:nvSpPr>
            <p:spPr bwMode="auto">
              <a:xfrm>
                <a:off x="1139" y="1099"/>
                <a:ext cx="1057"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Conception </a:t>
                </a:r>
                <a:r>
                  <a:rPr lang="en-GB" b="1" dirty="0" err="1">
                    <a:latin typeface="+mn-lt"/>
                  </a:rPr>
                  <a:t>industrielle</a:t>
                </a:r>
                <a:endParaRPr lang="en-GB" dirty="0">
                  <a:latin typeface="+mn-lt"/>
                </a:endParaRPr>
              </a:p>
            </p:txBody>
          </p:sp>
        </p:grpSp>
      </p:grpSp>
      <p:grpSp>
        <p:nvGrpSpPr>
          <p:cNvPr id="14" name="Group 9">
            <a:extLst>
              <a:ext uri="{FF2B5EF4-FFF2-40B4-BE49-F238E27FC236}">
                <a16:creationId xmlns:a16="http://schemas.microsoft.com/office/drawing/2014/main" id="{70510BF6-3240-42D2-8D41-DBB4C3802E3E}"/>
              </a:ext>
            </a:extLst>
          </p:cNvPr>
          <p:cNvGrpSpPr>
            <a:grpSpLocks/>
          </p:cNvGrpSpPr>
          <p:nvPr/>
        </p:nvGrpSpPr>
        <p:grpSpPr bwMode="auto">
          <a:xfrm flipH="1">
            <a:off x="2549355" y="937389"/>
            <a:ext cx="1889130" cy="4751387"/>
            <a:chOff x="3777" y="501"/>
            <a:chExt cx="1190" cy="2993"/>
          </a:xfrm>
        </p:grpSpPr>
        <p:sp>
          <p:nvSpPr>
            <p:cNvPr id="15" name="AutoShape 10">
              <a:extLst>
                <a:ext uri="{FF2B5EF4-FFF2-40B4-BE49-F238E27FC236}">
                  <a16:creationId xmlns:a16="http://schemas.microsoft.com/office/drawing/2014/main" id="{D8B7A7E6-659F-4C71-A8E4-AFC2BD75B2F5}"/>
                </a:ext>
              </a:extLst>
            </p:cNvPr>
            <p:cNvSpPr>
              <a:spLocks/>
            </p:cNvSpPr>
            <p:nvPr/>
          </p:nvSpPr>
          <p:spPr bwMode="auto">
            <a:xfrm rot="19624687" flipH="1">
              <a:off x="3777" y="501"/>
              <a:ext cx="184" cy="2993"/>
            </a:xfrm>
            <a:prstGeom prst="leftBrace">
              <a:avLst>
                <a:gd name="adj1" fmla="val 135553"/>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16" name="Text Box 11">
              <a:extLst>
                <a:ext uri="{FF2B5EF4-FFF2-40B4-BE49-F238E27FC236}">
                  <a16:creationId xmlns:a16="http://schemas.microsoft.com/office/drawing/2014/main" id="{9EA82737-51FC-4560-836C-7A07E90A769B}"/>
                </a:ext>
              </a:extLst>
            </p:cNvPr>
            <p:cNvSpPr txBox="1">
              <a:spLocks noChangeArrowheads="1"/>
            </p:cNvSpPr>
            <p:nvPr/>
          </p:nvSpPr>
          <p:spPr bwMode="auto">
            <a:xfrm>
              <a:off x="4068" y="1756"/>
              <a:ext cx="899"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Conception du </a:t>
              </a:r>
              <a:r>
                <a:rPr lang="en-GB" b="1" dirty="0" err="1">
                  <a:latin typeface="+mn-lt"/>
                </a:rPr>
                <a:t>produit</a:t>
              </a:r>
              <a:endParaRPr lang="en-GB" b="1" dirty="0">
                <a:latin typeface="+mn-lt"/>
              </a:endParaRPr>
            </a:p>
          </p:txBody>
        </p:sp>
      </p:grpSp>
      <p:sp>
        <p:nvSpPr>
          <p:cNvPr id="17" name="AutoShape 17">
            <a:extLst>
              <a:ext uri="{FF2B5EF4-FFF2-40B4-BE49-F238E27FC236}">
                <a16:creationId xmlns:a16="http://schemas.microsoft.com/office/drawing/2014/main" id="{37F9BADA-0D3C-44FD-9850-DBC17F079BD6}"/>
              </a:ext>
            </a:extLst>
          </p:cNvPr>
          <p:cNvSpPr>
            <a:spLocks noChangeArrowheads="1"/>
          </p:cNvSpPr>
          <p:nvPr/>
        </p:nvSpPr>
        <p:spPr bwMode="auto">
          <a:xfrm flipH="1" flipV="1">
            <a:off x="4007768" y="3385810"/>
            <a:ext cx="3830638" cy="982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57 w 21600"/>
              <a:gd name="T13" fmla="*/ 3557 h 21600"/>
              <a:gd name="T14" fmla="*/ 18043 w 21600"/>
              <a:gd name="T15" fmla="*/ 18043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solidFill>
            <a:schemeClr val="bg1"/>
          </a:solidFill>
          <a:ln w="28575">
            <a:solidFill>
              <a:srgbClr val="FFB71B"/>
            </a:solidFill>
            <a:miter lim="800000"/>
            <a:headEnd/>
            <a:tailEnd/>
          </a:ln>
          <a:effectLst/>
        </p:spPr>
        <p:txBody>
          <a:bodyPr rot="10800000" wrap="none" anchor="ctr"/>
          <a:lstStyle/>
          <a:p>
            <a:pPr algn="ctr">
              <a:spcBef>
                <a:spcPts val="0"/>
              </a:spcBef>
              <a:spcAft>
                <a:spcPts val="0"/>
              </a:spcAft>
            </a:pPr>
            <a:r>
              <a:rPr lang="en-US" sz="2000" b="1" dirty="0"/>
              <a:t>Usage</a:t>
            </a:r>
            <a:endParaRPr lang="en-US" b="1" dirty="0"/>
          </a:p>
          <a:p>
            <a:pPr algn="ctr">
              <a:spcBef>
                <a:spcPts val="0"/>
              </a:spcBef>
              <a:spcAft>
                <a:spcPts val="0"/>
              </a:spcAft>
            </a:pPr>
            <a:r>
              <a:rPr lang="en-US" sz="1600" i="1" dirty="0"/>
              <a:t>Le </a:t>
            </a:r>
            <a:r>
              <a:rPr lang="en-US" sz="1600" i="1" dirty="0" err="1"/>
              <a:t>produit</a:t>
            </a:r>
            <a:r>
              <a:rPr lang="en-US" sz="1600" i="1" dirty="0"/>
              <a:t> doit </a:t>
            </a:r>
            <a:r>
              <a:rPr lang="en-US" sz="1600" i="1" dirty="0" err="1"/>
              <a:t>être</a:t>
            </a:r>
            <a:r>
              <a:rPr lang="en-US" sz="1600" i="1" dirty="0"/>
              <a:t> facile </a:t>
            </a:r>
            <a:br>
              <a:rPr lang="en-US" sz="1600" i="1" dirty="0"/>
            </a:br>
            <a:r>
              <a:rPr lang="en-US" sz="1600" i="1" dirty="0"/>
              <a:t>à </a:t>
            </a:r>
            <a:r>
              <a:rPr lang="en-US" sz="1600" i="1" dirty="0" err="1"/>
              <a:t>comprendre</a:t>
            </a:r>
            <a:r>
              <a:rPr lang="en-US" sz="1600" i="1" dirty="0"/>
              <a:t> et à </a:t>
            </a:r>
            <a:r>
              <a:rPr lang="en-US" sz="1600" i="1" dirty="0" err="1"/>
              <a:t>utiliser</a:t>
            </a:r>
            <a:endParaRPr lang="en-US" dirty="0"/>
          </a:p>
        </p:txBody>
      </p:sp>
      <p:sp>
        <p:nvSpPr>
          <p:cNvPr id="18" name="AutoShape 18">
            <a:extLst>
              <a:ext uri="{FF2B5EF4-FFF2-40B4-BE49-F238E27FC236}">
                <a16:creationId xmlns:a16="http://schemas.microsoft.com/office/drawing/2014/main" id="{1510084C-4B69-4869-BFB2-0D3697D968EF}"/>
              </a:ext>
            </a:extLst>
          </p:cNvPr>
          <p:cNvSpPr>
            <a:spLocks noChangeArrowheads="1"/>
          </p:cNvSpPr>
          <p:nvPr/>
        </p:nvSpPr>
        <p:spPr bwMode="auto">
          <a:xfrm flipH="1" flipV="1">
            <a:off x="3223543" y="4484360"/>
            <a:ext cx="5399088" cy="1066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95 w 21600"/>
              <a:gd name="T13" fmla="*/ 3195 h 21600"/>
              <a:gd name="T14" fmla="*/ 18405 w 21600"/>
              <a:gd name="T15" fmla="*/ 18405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solidFill>
            <a:schemeClr val="bg1"/>
          </a:solidFill>
          <a:ln w="28575">
            <a:solidFill>
              <a:srgbClr val="FFB71B"/>
            </a:solidFill>
            <a:miter lim="800000"/>
            <a:headEnd/>
            <a:tailEnd/>
          </a:ln>
          <a:effectLst/>
        </p:spPr>
        <p:txBody>
          <a:bodyPr rot="10800000" wrap="none" anchor="ctr"/>
          <a:lstStyle/>
          <a:p>
            <a:pPr algn="ctr">
              <a:spcBef>
                <a:spcPts val="0"/>
              </a:spcBef>
              <a:spcAft>
                <a:spcPts val="0"/>
              </a:spcAft>
            </a:pPr>
            <a:r>
              <a:rPr lang="en-US" sz="2000" b="1" dirty="0" err="1"/>
              <a:t>Fonctionnalité</a:t>
            </a:r>
            <a:endParaRPr lang="en-US" b="1" dirty="0"/>
          </a:p>
          <a:p>
            <a:pPr algn="ctr">
              <a:spcBef>
                <a:spcPts val="0"/>
              </a:spcBef>
              <a:spcAft>
                <a:spcPts val="0"/>
              </a:spcAft>
            </a:pPr>
            <a:r>
              <a:rPr lang="en-US" sz="1600" i="1" dirty="0"/>
              <a:t>Le </a:t>
            </a:r>
            <a:r>
              <a:rPr lang="en-US" sz="1600" i="1" dirty="0" err="1"/>
              <a:t>produit</a:t>
            </a:r>
            <a:r>
              <a:rPr lang="en-US" sz="1600" i="1" dirty="0"/>
              <a:t> doit </a:t>
            </a:r>
            <a:r>
              <a:rPr lang="en-US" sz="1600" i="1" dirty="0" err="1"/>
              <a:t>fonctionner</a:t>
            </a:r>
            <a:r>
              <a:rPr lang="en-US" sz="1600" i="1" dirty="0"/>
              <a:t>, </a:t>
            </a:r>
            <a:r>
              <a:rPr lang="en-US" sz="1600" i="1" dirty="0" err="1"/>
              <a:t>être</a:t>
            </a:r>
            <a:r>
              <a:rPr lang="en-US" sz="1600" i="1" dirty="0"/>
              <a:t> sure et </a:t>
            </a:r>
            <a:r>
              <a:rPr lang="en-US" sz="1600" i="1" dirty="0" err="1"/>
              <a:t>économique</a:t>
            </a:r>
            <a:endParaRPr lang="en-US" dirty="0"/>
          </a:p>
        </p:txBody>
      </p:sp>
      <p:grpSp>
        <p:nvGrpSpPr>
          <p:cNvPr id="19" name="Group 18">
            <a:extLst>
              <a:ext uri="{FF2B5EF4-FFF2-40B4-BE49-F238E27FC236}">
                <a16:creationId xmlns:a16="http://schemas.microsoft.com/office/drawing/2014/main" id="{ABA42A35-A63C-4021-A406-801E8E2EC6FA}"/>
              </a:ext>
            </a:extLst>
          </p:cNvPr>
          <p:cNvGrpSpPr>
            <a:grpSpLocks/>
          </p:cNvGrpSpPr>
          <p:nvPr/>
        </p:nvGrpSpPr>
        <p:grpSpPr bwMode="auto">
          <a:xfrm>
            <a:off x="4720556" y="1468110"/>
            <a:ext cx="2416175" cy="2044700"/>
            <a:chOff x="3313113" y="1276350"/>
            <a:chExt cx="2416175" cy="2044700"/>
          </a:xfrm>
        </p:grpSpPr>
        <p:sp>
          <p:nvSpPr>
            <p:cNvPr id="20" name="AutoShape 16">
              <a:extLst>
                <a:ext uri="{FF2B5EF4-FFF2-40B4-BE49-F238E27FC236}">
                  <a16:creationId xmlns:a16="http://schemas.microsoft.com/office/drawing/2014/main" id="{72FBDDDE-9EC2-4D6B-BCEF-F6AF16FDD8A1}"/>
                </a:ext>
              </a:extLst>
            </p:cNvPr>
            <p:cNvSpPr>
              <a:spLocks noChangeArrowheads="1"/>
            </p:cNvSpPr>
            <p:nvPr/>
          </p:nvSpPr>
          <p:spPr bwMode="auto">
            <a:xfrm>
              <a:off x="3313113" y="1276350"/>
              <a:ext cx="2416175" cy="1800225"/>
            </a:xfrm>
            <a:prstGeom prst="triangle">
              <a:avLst>
                <a:gd name="adj" fmla="val 50000"/>
              </a:avLst>
            </a:pr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TextBox 1">
              <a:extLst>
                <a:ext uri="{FF2B5EF4-FFF2-40B4-BE49-F238E27FC236}">
                  <a16:creationId xmlns:a16="http://schemas.microsoft.com/office/drawing/2014/main" id="{A5E7BBEF-A628-47E5-8B1F-4470132676C7}"/>
                </a:ext>
              </a:extLst>
            </p:cNvPr>
            <p:cNvSpPr txBox="1">
              <a:spLocks noChangeArrowheads="1"/>
            </p:cNvSpPr>
            <p:nvPr/>
          </p:nvSpPr>
          <p:spPr bwMode="auto">
            <a:xfrm>
              <a:off x="3566076" y="1843722"/>
              <a:ext cx="1903615" cy="1477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sz="2000" b="1" dirty="0" err="1">
                  <a:latin typeface="+mn-lt"/>
                </a:rPr>
                <a:t>Satis</a:t>
              </a:r>
              <a:r>
                <a:rPr lang="en-US" sz="2000" b="1" dirty="0">
                  <a:latin typeface="+mn-lt"/>
                </a:rPr>
                <a:t>-</a:t>
              </a:r>
            </a:p>
            <a:p>
              <a:pPr algn="ctr">
                <a:spcBef>
                  <a:spcPts val="0"/>
                </a:spcBef>
                <a:spcAft>
                  <a:spcPts val="0"/>
                </a:spcAft>
              </a:pPr>
              <a:r>
                <a:rPr lang="en-US" sz="2000" b="1" dirty="0">
                  <a:latin typeface="+mn-lt"/>
                </a:rPr>
                <a:t>faction</a:t>
              </a:r>
            </a:p>
            <a:p>
              <a:pPr algn="ctr">
                <a:spcBef>
                  <a:spcPts val="0"/>
                </a:spcBef>
                <a:spcAft>
                  <a:spcPts val="0"/>
                </a:spcAft>
              </a:pPr>
              <a:r>
                <a:rPr lang="en-US" sz="1600" i="1" dirty="0">
                  <a:latin typeface="+mn-lt"/>
                </a:rPr>
                <a:t>Le </a:t>
              </a:r>
              <a:r>
                <a:rPr lang="en-US" sz="1600" i="1" dirty="0" err="1">
                  <a:latin typeface="+mn-lt"/>
                </a:rPr>
                <a:t>produit</a:t>
              </a:r>
              <a:r>
                <a:rPr lang="en-US" sz="1600" i="1" dirty="0">
                  <a:latin typeface="+mn-lt"/>
                </a:rPr>
                <a:t> doit </a:t>
              </a:r>
              <a:r>
                <a:rPr lang="en-US" sz="1600" i="1" dirty="0" err="1">
                  <a:latin typeface="+mn-lt"/>
                </a:rPr>
                <a:t>améliorer</a:t>
              </a:r>
              <a:r>
                <a:rPr lang="en-US" sz="1600" i="1" dirty="0">
                  <a:latin typeface="+mn-lt"/>
                </a:rPr>
                <a:t> la vie</a:t>
              </a:r>
              <a:endParaRPr lang="en-US" sz="1600" dirty="0">
                <a:latin typeface="+mn-lt"/>
              </a:endParaRPr>
            </a:p>
            <a:p>
              <a:endParaRPr lang="en-GB" dirty="0">
                <a:latin typeface="+mn-lt"/>
              </a:endParaRPr>
            </a:p>
          </p:txBody>
        </p:sp>
      </p:grpSp>
      <p:sp>
        <p:nvSpPr>
          <p:cNvPr id="22" name="Text Box 5">
            <a:extLst>
              <a:ext uri="{FF2B5EF4-FFF2-40B4-BE49-F238E27FC236}">
                <a16:creationId xmlns:a16="http://schemas.microsoft.com/office/drawing/2014/main" id="{02AB932B-EE84-43DE-9FEB-F86F238C4556}"/>
              </a:ext>
            </a:extLst>
          </p:cNvPr>
          <p:cNvSpPr txBox="1">
            <a:spLocks noChangeArrowheads="1"/>
          </p:cNvSpPr>
          <p:nvPr/>
        </p:nvSpPr>
        <p:spPr bwMode="auto">
          <a:xfrm>
            <a:off x="6660644" y="1146567"/>
            <a:ext cx="3979862" cy="83612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1000"/>
              </a:spcBef>
            </a:pPr>
            <a:r>
              <a:rPr lang="en-GB" sz="2000" i="1" dirty="0">
                <a:latin typeface="+mn-lt"/>
              </a:rPr>
              <a:t> Trois </a:t>
            </a:r>
            <a:r>
              <a:rPr lang="en-GB" sz="2000" i="1" dirty="0" err="1">
                <a:latin typeface="+mn-lt"/>
              </a:rPr>
              <a:t>facettes</a:t>
            </a:r>
            <a:endParaRPr lang="en-GB" sz="2000" i="1" dirty="0">
              <a:latin typeface="+mn-lt"/>
            </a:endParaRPr>
          </a:p>
          <a:p>
            <a:pPr marL="342900" indent="-342900" algn="l">
              <a:spcBef>
                <a:spcPts val="1000"/>
              </a:spcBef>
              <a:buClr>
                <a:srgbClr val="FFB71B"/>
              </a:buClr>
              <a:buFont typeface="Wingdings" panose="05000000000000000000" pitchFamily="2" charset="2"/>
              <a:buChar char="§"/>
            </a:pPr>
            <a:r>
              <a:rPr lang="en-GB" sz="2000" b="1" dirty="0" err="1">
                <a:latin typeface="+mn-lt"/>
              </a:rPr>
              <a:t>Esthétiques</a:t>
            </a:r>
            <a:r>
              <a:rPr lang="en-GB" sz="2000" dirty="0">
                <a:latin typeface="+mn-lt"/>
              </a:rPr>
              <a:t> </a:t>
            </a:r>
            <a:endParaRPr lang="en-GB" sz="1600" dirty="0">
              <a:latin typeface="+mn-lt"/>
            </a:endParaRPr>
          </a:p>
        </p:txBody>
      </p:sp>
      <p:sp>
        <p:nvSpPr>
          <p:cNvPr id="23" name="Text Box 6">
            <a:extLst>
              <a:ext uri="{FF2B5EF4-FFF2-40B4-BE49-F238E27FC236}">
                <a16:creationId xmlns:a16="http://schemas.microsoft.com/office/drawing/2014/main" id="{01C36E5D-1A10-49E3-A230-CCD60E03FB1A}"/>
              </a:ext>
            </a:extLst>
          </p:cNvPr>
          <p:cNvSpPr txBox="1">
            <a:spLocks noChangeArrowheads="1"/>
          </p:cNvSpPr>
          <p:nvPr/>
        </p:nvSpPr>
        <p:spPr bwMode="auto">
          <a:xfrm>
            <a:off x="7018068" y="2015596"/>
            <a:ext cx="2404772" cy="400110"/>
          </a:xfrm>
          <a:prstGeom prst="rect">
            <a:avLst/>
          </a:prstGeom>
          <a:solidFill>
            <a:schemeClr val="bg1"/>
          </a:solidFill>
          <a:ln>
            <a:noFill/>
          </a:ln>
          <a:effec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lgn="l">
              <a:spcBef>
                <a:spcPct val="60000"/>
              </a:spcBef>
              <a:buClr>
                <a:srgbClr val="FFB71B"/>
              </a:buClr>
              <a:buFont typeface="Wingdings" panose="05000000000000000000" pitchFamily="2" charset="2"/>
              <a:buChar char="§"/>
            </a:pPr>
            <a:r>
              <a:rPr lang="en-GB" sz="2000" b="1" dirty="0">
                <a:latin typeface="+mn-lt"/>
              </a:rPr>
              <a:t>Associations</a:t>
            </a:r>
            <a:r>
              <a:rPr lang="en-GB" sz="2000" dirty="0">
                <a:latin typeface="+mn-lt"/>
              </a:rPr>
              <a:t> </a:t>
            </a:r>
            <a:r>
              <a:rPr lang="en-GB" sz="1600" dirty="0">
                <a:latin typeface="+mn-lt"/>
              </a:rPr>
              <a:t> </a:t>
            </a:r>
          </a:p>
        </p:txBody>
      </p:sp>
      <p:sp>
        <p:nvSpPr>
          <p:cNvPr id="24" name="Text Box 7">
            <a:extLst>
              <a:ext uri="{FF2B5EF4-FFF2-40B4-BE49-F238E27FC236}">
                <a16:creationId xmlns:a16="http://schemas.microsoft.com/office/drawing/2014/main" id="{41BAACBD-B587-4DBE-9C5F-BB7F4858F6D3}"/>
              </a:ext>
            </a:extLst>
          </p:cNvPr>
          <p:cNvSpPr txBox="1">
            <a:spLocks noChangeArrowheads="1"/>
          </p:cNvSpPr>
          <p:nvPr/>
        </p:nvSpPr>
        <p:spPr bwMode="auto">
          <a:xfrm>
            <a:off x="7289552" y="2378880"/>
            <a:ext cx="1934376"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spcBef>
                <a:spcPct val="50000"/>
              </a:spcBef>
              <a:buClr>
                <a:srgbClr val="FFB71B"/>
              </a:buClr>
              <a:buFont typeface="Wingdings" panose="05000000000000000000" pitchFamily="2" charset="2"/>
              <a:buChar char="§"/>
            </a:pPr>
            <a:r>
              <a:rPr lang="en-GB" sz="2000" b="1" dirty="0">
                <a:latin typeface="+mn-lt"/>
              </a:rPr>
              <a:t>Perceptions</a:t>
            </a:r>
            <a:r>
              <a:rPr lang="en-GB" sz="2000" dirty="0">
                <a:latin typeface="+mn-lt"/>
              </a:rPr>
              <a:t> </a:t>
            </a:r>
            <a:r>
              <a:rPr lang="en-GB" sz="1600" dirty="0">
                <a:latin typeface="+mn-lt"/>
              </a:rPr>
              <a:t>  </a:t>
            </a:r>
          </a:p>
        </p:txBody>
      </p:sp>
      <p:grpSp>
        <p:nvGrpSpPr>
          <p:cNvPr id="25" name="Group 6">
            <a:extLst>
              <a:ext uri="{FF2B5EF4-FFF2-40B4-BE49-F238E27FC236}">
                <a16:creationId xmlns:a16="http://schemas.microsoft.com/office/drawing/2014/main" id="{4DF1050B-568E-4F59-BEB2-37A4EC00AD59}"/>
              </a:ext>
            </a:extLst>
          </p:cNvPr>
          <p:cNvGrpSpPr>
            <a:grpSpLocks/>
          </p:cNvGrpSpPr>
          <p:nvPr/>
        </p:nvGrpSpPr>
        <p:grpSpPr bwMode="auto">
          <a:xfrm flipH="1">
            <a:off x="7925702" y="3186301"/>
            <a:ext cx="2425707" cy="2379663"/>
            <a:chOff x="880" y="664"/>
            <a:chExt cx="1528" cy="1499"/>
          </a:xfrm>
        </p:grpSpPr>
        <p:sp>
          <p:nvSpPr>
            <p:cNvPr id="26" name="AutoShape 7">
              <a:extLst>
                <a:ext uri="{FF2B5EF4-FFF2-40B4-BE49-F238E27FC236}">
                  <a16:creationId xmlns:a16="http://schemas.microsoft.com/office/drawing/2014/main" id="{A9A44634-E475-4203-95A1-2B86AEE93DE9}"/>
                </a:ext>
              </a:extLst>
            </p:cNvPr>
            <p:cNvSpPr>
              <a:spLocks/>
            </p:cNvSpPr>
            <p:nvPr/>
          </p:nvSpPr>
          <p:spPr bwMode="auto">
            <a:xfrm rot="1959033">
              <a:off x="2217" y="664"/>
              <a:ext cx="143" cy="1499"/>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27" name="Text Box 8">
              <a:extLst>
                <a:ext uri="{FF2B5EF4-FFF2-40B4-BE49-F238E27FC236}">
                  <a16:creationId xmlns:a16="http://schemas.microsoft.com/office/drawing/2014/main" id="{6444D054-CE7C-4EF1-8930-C8E8BAABF835}"/>
                </a:ext>
              </a:extLst>
            </p:cNvPr>
            <p:cNvSpPr txBox="1">
              <a:spLocks noChangeArrowheads="1"/>
            </p:cNvSpPr>
            <p:nvPr/>
          </p:nvSpPr>
          <p:spPr bwMode="auto">
            <a:xfrm>
              <a:off x="880" y="1128"/>
              <a:ext cx="1528"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i="1" dirty="0">
                  <a:latin typeface="+mn-lt"/>
                </a:rPr>
                <a:t>Concepts </a:t>
              </a:r>
              <a:r>
                <a:rPr lang="en-GB" i="1" dirty="0" err="1">
                  <a:latin typeface="+mn-lt"/>
                </a:rPr>
                <a:t>d’ingénierie</a:t>
              </a:r>
              <a:r>
                <a:rPr lang="en-GB" i="1" dirty="0">
                  <a:latin typeface="+mn-lt"/>
                </a:rPr>
                <a:t> </a:t>
              </a:r>
              <a:r>
                <a:rPr lang="en-GB" i="1" dirty="0" err="1">
                  <a:latin typeface="+mn-lt"/>
                </a:rPr>
                <a:t>familiers</a:t>
              </a:r>
              <a:endParaRPr lang="en-GB" i="1" dirty="0">
                <a:latin typeface="+mn-lt"/>
              </a:endParaRPr>
            </a:p>
          </p:txBody>
        </p:sp>
      </p:grpSp>
      <p:sp>
        <p:nvSpPr>
          <p:cNvPr id="28" name="Rectangle 27">
            <a:extLst>
              <a:ext uri="{FF2B5EF4-FFF2-40B4-BE49-F238E27FC236}">
                <a16:creationId xmlns:a16="http://schemas.microsoft.com/office/drawing/2014/main" id="{9B72519F-8336-4470-A238-D7935D94A597}"/>
              </a:ext>
            </a:extLst>
          </p:cNvPr>
          <p:cNvSpPr/>
          <p:nvPr/>
        </p:nvSpPr>
        <p:spPr bwMode="auto">
          <a:xfrm>
            <a:off x="6947027" y="2035482"/>
            <a:ext cx="2528949" cy="429486"/>
          </a:xfrm>
          <a:prstGeom prst="rect">
            <a:avLst/>
          </a:prstGeom>
          <a:no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47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autoUpdateAnimBg="0"/>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err="1"/>
              <a:t>Qu’est</a:t>
            </a:r>
            <a:r>
              <a:rPr lang="en-GB" altLang="en-US" dirty="0"/>
              <a:t> qui </a:t>
            </a:r>
            <a:r>
              <a:rPr lang="en-GB" altLang="en-US" dirty="0" err="1"/>
              <a:t>donne</a:t>
            </a:r>
            <a:r>
              <a:rPr lang="en-GB" altLang="en-US" dirty="0"/>
              <a:t> à un </a:t>
            </a:r>
            <a:r>
              <a:rPr lang="en-GB" altLang="en-US" dirty="0" err="1"/>
              <a:t>produit</a:t>
            </a:r>
            <a:r>
              <a:rPr lang="en-GB" altLang="en-US" dirty="0"/>
              <a:t> son </a:t>
            </a:r>
            <a:r>
              <a:rPr lang="en-GB" altLang="en-US" dirty="0" err="1"/>
              <a:t>caractère</a:t>
            </a:r>
            <a:r>
              <a:rPr lang="en-GB" altLang="en-US" dirty="0"/>
              <a:t> ?</a:t>
            </a:r>
            <a:endParaRPr lang="en-US" dirty="0"/>
          </a:p>
        </p:txBody>
      </p:sp>
      <p:sp>
        <p:nvSpPr>
          <p:cNvPr id="4" name="Rectangle 3">
            <a:extLst>
              <a:ext uri="{FF2B5EF4-FFF2-40B4-BE49-F238E27FC236}">
                <a16:creationId xmlns:a16="http://schemas.microsoft.com/office/drawing/2014/main" id="{814DCCD3-7BA7-46AF-8740-7E6D81F3A74A}"/>
              </a:ext>
            </a:extLst>
          </p:cNvPr>
          <p:cNvSpPr>
            <a:spLocks noChangeArrowheads="1"/>
          </p:cNvSpPr>
          <p:nvPr/>
        </p:nvSpPr>
        <p:spPr bwMode="auto">
          <a:xfrm>
            <a:off x="5438776" y="1673226"/>
            <a:ext cx="1192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dirty="0"/>
          </a:p>
        </p:txBody>
      </p:sp>
      <p:sp>
        <p:nvSpPr>
          <p:cNvPr id="5" name="Rectangle 4">
            <a:extLst>
              <a:ext uri="{FF2B5EF4-FFF2-40B4-BE49-F238E27FC236}">
                <a16:creationId xmlns:a16="http://schemas.microsoft.com/office/drawing/2014/main" id="{C36338EA-A137-4C0D-9055-B66DA513F9ED}"/>
              </a:ext>
            </a:extLst>
          </p:cNvPr>
          <p:cNvSpPr>
            <a:spLocks noChangeArrowheads="1"/>
          </p:cNvSpPr>
          <p:nvPr/>
        </p:nvSpPr>
        <p:spPr bwMode="auto">
          <a:xfrm>
            <a:off x="5395914" y="3130551"/>
            <a:ext cx="119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dirty="0"/>
          </a:p>
        </p:txBody>
      </p:sp>
      <p:grpSp>
        <p:nvGrpSpPr>
          <p:cNvPr id="6" name="Group 6">
            <a:extLst>
              <a:ext uri="{FF2B5EF4-FFF2-40B4-BE49-F238E27FC236}">
                <a16:creationId xmlns:a16="http://schemas.microsoft.com/office/drawing/2014/main" id="{6023F99B-DF7A-4FB3-AD2B-8F471C2CE6BF}"/>
              </a:ext>
            </a:extLst>
          </p:cNvPr>
          <p:cNvGrpSpPr>
            <a:grpSpLocks/>
          </p:cNvGrpSpPr>
          <p:nvPr/>
        </p:nvGrpSpPr>
        <p:grpSpPr bwMode="auto">
          <a:xfrm>
            <a:off x="5316538" y="1223964"/>
            <a:ext cx="1409700" cy="2205037"/>
            <a:chOff x="2389" y="771"/>
            <a:chExt cx="888" cy="1389"/>
          </a:xfrm>
        </p:grpSpPr>
        <p:sp>
          <p:nvSpPr>
            <p:cNvPr id="7" name="Line 7">
              <a:extLst>
                <a:ext uri="{FF2B5EF4-FFF2-40B4-BE49-F238E27FC236}">
                  <a16:creationId xmlns:a16="http://schemas.microsoft.com/office/drawing/2014/main" id="{B244FBC1-9588-40A4-B486-05E11BEC0E1A}"/>
                </a:ext>
              </a:extLst>
            </p:cNvPr>
            <p:cNvSpPr>
              <a:spLocks noChangeShapeType="1"/>
            </p:cNvSpPr>
            <p:nvPr/>
          </p:nvSpPr>
          <p:spPr bwMode="auto">
            <a:xfrm flipV="1">
              <a:off x="2840" y="1208"/>
              <a:ext cx="0" cy="952"/>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sz="2000" dirty="0"/>
            </a:p>
          </p:txBody>
        </p:sp>
        <p:grpSp>
          <p:nvGrpSpPr>
            <p:cNvPr id="8" name="Group 8">
              <a:extLst>
                <a:ext uri="{FF2B5EF4-FFF2-40B4-BE49-F238E27FC236}">
                  <a16:creationId xmlns:a16="http://schemas.microsoft.com/office/drawing/2014/main" id="{6B559AC3-BAB2-4AF7-91BC-F9A5185D36F2}"/>
                </a:ext>
              </a:extLst>
            </p:cNvPr>
            <p:cNvGrpSpPr>
              <a:grpSpLocks/>
            </p:cNvGrpSpPr>
            <p:nvPr/>
          </p:nvGrpSpPr>
          <p:grpSpPr bwMode="auto">
            <a:xfrm>
              <a:off x="2389" y="771"/>
              <a:ext cx="888" cy="833"/>
              <a:chOff x="2389" y="771"/>
              <a:chExt cx="888" cy="833"/>
            </a:xfrm>
          </p:grpSpPr>
          <p:sp>
            <p:nvSpPr>
              <p:cNvPr id="9" name="Oval 9">
                <a:extLst>
                  <a:ext uri="{FF2B5EF4-FFF2-40B4-BE49-F238E27FC236}">
                    <a16:creationId xmlns:a16="http://schemas.microsoft.com/office/drawing/2014/main" id="{CE7BE275-FFB5-440B-BDC3-2E21E7CCB1EE}"/>
                  </a:ext>
                </a:extLst>
              </p:cNvPr>
              <p:cNvSpPr>
                <a:spLocks noChangeArrowheads="1"/>
              </p:cNvSpPr>
              <p:nvPr/>
            </p:nvSpPr>
            <p:spPr bwMode="auto">
              <a:xfrm>
                <a:off x="2389" y="771"/>
                <a:ext cx="888" cy="833"/>
              </a:xfrm>
              <a:prstGeom prst="ellipse">
                <a:avLst/>
              </a:prstGeom>
              <a:solidFill>
                <a:schemeClr val="bg1"/>
              </a:solidFill>
              <a:ln w="28575">
                <a:solidFill>
                  <a:srgbClr val="FFB71B"/>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endParaRPr lang="en-GB" altLang="en-US" sz="2000" dirty="0">
                  <a:latin typeface="+mn-lt"/>
                </a:endParaRPr>
              </a:p>
            </p:txBody>
          </p:sp>
          <p:sp>
            <p:nvSpPr>
              <p:cNvPr id="10" name="Rectangle 10">
                <a:extLst>
                  <a:ext uri="{FF2B5EF4-FFF2-40B4-BE49-F238E27FC236}">
                    <a16:creationId xmlns:a16="http://schemas.microsoft.com/office/drawing/2014/main" id="{5E2FA131-1150-4EAC-BEE5-13A98FE64AD8}"/>
                  </a:ext>
                </a:extLst>
              </p:cNvPr>
              <p:cNvSpPr>
                <a:spLocks noChangeArrowheads="1"/>
              </p:cNvSpPr>
              <p:nvPr/>
            </p:nvSpPr>
            <p:spPr bwMode="auto">
              <a:xfrm>
                <a:off x="2535" y="890"/>
                <a:ext cx="601" cy="659"/>
              </a:xfrm>
              <a:prstGeom prst="rect">
                <a:avLst/>
              </a:prstGeom>
              <a:noFill/>
              <a:ln>
                <a:noFill/>
              </a:ln>
              <a:extLst>
                <a:ext uri="{909E8E84-426E-40DD-AFC4-6F175D3DCCD1}">
                  <a14:hiddenFill xmlns:a14="http://schemas.microsoft.com/office/drawing/2010/main">
                    <a:solidFill>
                      <a:srgbClr val="EBFFFF"/>
                    </a:solidFill>
                  </a14:hiddenFill>
                </a:ext>
                <a:ext uri="{91240B29-F687-4F45-9708-019B960494DF}">
                  <a14:hiddenLine xmlns:a14="http://schemas.microsoft.com/office/drawing/2010/main" w="9525">
                    <a:solidFill>
                      <a:srgbClr val="0099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sz="1600" dirty="0">
                    <a:latin typeface="+mn-lt"/>
                  </a:rPr>
                  <a:t>Qui, Quoi</a:t>
                </a:r>
              </a:p>
              <a:p>
                <a:pPr algn="ctr">
                  <a:spcBef>
                    <a:spcPts val="0"/>
                  </a:spcBef>
                  <a:spcAft>
                    <a:spcPts val="0"/>
                  </a:spcAft>
                </a:pPr>
                <a:r>
                  <a:rPr lang="en-GB" altLang="en-US" sz="2000" b="1" dirty="0" err="1">
                    <a:latin typeface="+mn-lt"/>
                  </a:rPr>
                  <a:t>Contexte</a:t>
                </a:r>
                <a:endParaRPr lang="en-GB" altLang="en-US" sz="2000" b="1" dirty="0">
                  <a:latin typeface="+mn-lt"/>
                </a:endParaRPr>
              </a:p>
              <a:p>
                <a:pPr algn="ctr">
                  <a:spcBef>
                    <a:spcPts val="0"/>
                  </a:spcBef>
                  <a:spcAft>
                    <a:spcPts val="0"/>
                  </a:spcAft>
                </a:pPr>
                <a:r>
                  <a:rPr lang="en-GB" altLang="en-US" sz="1600" dirty="0" err="1">
                    <a:latin typeface="+mn-lt"/>
                  </a:rPr>
                  <a:t>Où</a:t>
                </a:r>
                <a:r>
                  <a:rPr lang="en-GB" altLang="en-US" sz="1600" dirty="0">
                    <a:latin typeface="+mn-lt"/>
                  </a:rPr>
                  <a:t>, </a:t>
                </a:r>
                <a:r>
                  <a:rPr lang="en-GB" altLang="en-US" sz="1600" dirty="0" err="1">
                    <a:latin typeface="+mn-lt"/>
                  </a:rPr>
                  <a:t>Quand</a:t>
                </a:r>
                <a:r>
                  <a:rPr lang="en-GB" altLang="en-US" sz="1600" dirty="0">
                    <a:latin typeface="+mn-lt"/>
                  </a:rPr>
                  <a:t>,</a:t>
                </a:r>
              </a:p>
              <a:p>
                <a:pPr algn="ctr">
                  <a:spcBef>
                    <a:spcPts val="0"/>
                  </a:spcBef>
                  <a:spcAft>
                    <a:spcPts val="0"/>
                  </a:spcAft>
                </a:pPr>
                <a:r>
                  <a:rPr lang="en-GB" altLang="en-US" sz="1600" dirty="0" err="1">
                    <a:latin typeface="+mn-lt"/>
                  </a:rPr>
                  <a:t>Pourquoi</a:t>
                </a:r>
                <a:endParaRPr lang="en-GB" altLang="en-US" sz="1600" dirty="0">
                  <a:latin typeface="+mn-lt"/>
                </a:endParaRPr>
              </a:p>
            </p:txBody>
          </p:sp>
        </p:grpSp>
      </p:grpSp>
      <p:grpSp>
        <p:nvGrpSpPr>
          <p:cNvPr id="11" name="Group 11">
            <a:extLst>
              <a:ext uri="{FF2B5EF4-FFF2-40B4-BE49-F238E27FC236}">
                <a16:creationId xmlns:a16="http://schemas.microsoft.com/office/drawing/2014/main" id="{A305B7FC-111F-443E-923F-7ADAAB50A8C5}"/>
              </a:ext>
            </a:extLst>
          </p:cNvPr>
          <p:cNvGrpSpPr>
            <a:grpSpLocks/>
          </p:cNvGrpSpPr>
          <p:nvPr/>
        </p:nvGrpSpPr>
        <p:grpSpPr bwMode="auto">
          <a:xfrm>
            <a:off x="5181602" y="2797176"/>
            <a:ext cx="1693863" cy="1341437"/>
            <a:chOff x="2304" y="1762"/>
            <a:chExt cx="1067" cy="845"/>
          </a:xfrm>
        </p:grpSpPr>
        <p:sp>
          <p:nvSpPr>
            <p:cNvPr id="12" name="Oval 12">
              <a:extLst>
                <a:ext uri="{FF2B5EF4-FFF2-40B4-BE49-F238E27FC236}">
                  <a16:creationId xmlns:a16="http://schemas.microsoft.com/office/drawing/2014/main" id="{D649D264-B755-481F-B2C7-121368F1CB50}"/>
                </a:ext>
              </a:extLst>
            </p:cNvPr>
            <p:cNvSpPr>
              <a:spLocks noChangeArrowheads="1"/>
            </p:cNvSpPr>
            <p:nvPr/>
          </p:nvSpPr>
          <p:spPr bwMode="auto">
            <a:xfrm>
              <a:off x="2304" y="1762"/>
              <a:ext cx="1067" cy="845"/>
            </a:xfrm>
            <a:prstGeom prst="ellipse">
              <a:avLst/>
            </a:prstGeom>
            <a:solidFill>
              <a:srgbClr val="D9D8D6"/>
            </a:solidFill>
            <a:ln w="28575">
              <a:solidFill>
                <a:srgbClr val="373A36"/>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endParaRPr lang="en-GB" altLang="en-US" sz="2000" dirty="0">
                <a:latin typeface="+mn-lt"/>
              </a:endParaRPr>
            </a:p>
          </p:txBody>
        </p:sp>
        <p:sp>
          <p:nvSpPr>
            <p:cNvPr id="13" name="Rectangle 13">
              <a:extLst>
                <a:ext uri="{FF2B5EF4-FFF2-40B4-BE49-F238E27FC236}">
                  <a16:creationId xmlns:a16="http://schemas.microsoft.com/office/drawing/2014/main" id="{26941A8A-D6CA-4CE4-88BE-75CB0DC0DE61}"/>
                </a:ext>
              </a:extLst>
            </p:cNvPr>
            <p:cNvSpPr>
              <a:spLocks noChangeArrowheads="1"/>
            </p:cNvSpPr>
            <p:nvPr/>
          </p:nvSpPr>
          <p:spPr bwMode="auto">
            <a:xfrm>
              <a:off x="2358" y="1967"/>
              <a:ext cx="96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sz="2400" b="1" dirty="0">
                  <a:solidFill>
                    <a:srgbClr val="373A36"/>
                  </a:solidFill>
                  <a:latin typeface="+mn-lt"/>
                </a:rPr>
                <a:t>Conception </a:t>
              </a:r>
              <a:br>
                <a:rPr lang="en-GB" altLang="en-US" sz="2400" b="1" dirty="0">
                  <a:solidFill>
                    <a:srgbClr val="373A36"/>
                  </a:solidFill>
                  <a:latin typeface="+mn-lt"/>
                </a:rPr>
              </a:br>
              <a:r>
                <a:rPr lang="en-GB" altLang="en-US" sz="2400" b="1" dirty="0">
                  <a:solidFill>
                    <a:srgbClr val="373A36"/>
                  </a:solidFill>
                  <a:latin typeface="+mn-lt"/>
                </a:rPr>
                <a:t>du </a:t>
              </a:r>
              <a:r>
                <a:rPr lang="en-GB" altLang="en-US" sz="2400" b="1" dirty="0" err="1">
                  <a:solidFill>
                    <a:srgbClr val="373A36"/>
                  </a:solidFill>
                  <a:latin typeface="+mn-lt"/>
                </a:rPr>
                <a:t>produit</a:t>
              </a:r>
              <a:endParaRPr lang="en-GB" altLang="en-US" sz="2400" b="1" dirty="0">
                <a:solidFill>
                  <a:srgbClr val="373A36"/>
                </a:solidFill>
                <a:latin typeface="+mn-lt"/>
              </a:endParaRPr>
            </a:p>
          </p:txBody>
        </p:sp>
      </p:grpSp>
    </p:spTree>
    <p:extLst>
      <p:ext uri="{BB962C8B-B14F-4D97-AF65-F5344CB8AC3E}">
        <p14:creationId xmlns:p14="http://schemas.microsoft.com/office/powerpoint/2010/main" val="23180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err="1"/>
              <a:t>Etablir</a:t>
            </a:r>
            <a:r>
              <a:rPr lang="en-GB" dirty="0"/>
              <a:t> le </a:t>
            </a:r>
            <a:r>
              <a:rPr lang="en-GB" dirty="0" err="1"/>
              <a:t>contexte</a:t>
            </a:r>
            <a:endParaRPr lang="en-US" dirty="0"/>
          </a:p>
        </p:txBody>
      </p:sp>
      <p:sp>
        <p:nvSpPr>
          <p:cNvPr id="4" name="Oval 2">
            <a:extLst>
              <a:ext uri="{FF2B5EF4-FFF2-40B4-BE49-F238E27FC236}">
                <a16:creationId xmlns:a16="http://schemas.microsoft.com/office/drawing/2014/main" id="{8AF0D45C-1016-44F7-9785-9D548BC3F938}"/>
              </a:ext>
            </a:extLst>
          </p:cNvPr>
          <p:cNvSpPr>
            <a:spLocks noChangeArrowheads="1"/>
          </p:cNvSpPr>
          <p:nvPr/>
        </p:nvSpPr>
        <p:spPr bwMode="auto">
          <a:xfrm>
            <a:off x="1343472" y="2678112"/>
            <a:ext cx="1530350" cy="1501775"/>
          </a:xfrm>
          <a:prstGeom prst="ellipse">
            <a:avLst/>
          </a:prstGeom>
          <a:solidFill>
            <a:schemeClr val="bg1"/>
          </a:solidFill>
          <a:ln w="28575">
            <a:solidFill>
              <a:srgbClr val="FFB71B"/>
            </a:solidFill>
            <a:round/>
            <a:headEnd/>
            <a:tailEnd/>
          </a:ln>
          <a:effectLst/>
        </p:spPr>
        <p:txBody>
          <a:bodyPr wrap="none" anchor="ctr"/>
          <a:lstStyle/>
          <a:p>
            <a:pPr>
              <a:spcAft>
                <a:spcPts val="0"/>
              </a:spcAft>
            </a:pPr>
            <a:endParaRPr lang="en-GB" sz="2000" dirty="0"/>
          </a:p>
        </p:txBody>
      </p:sp>
      <p:sp>
        <p:nvSpPr>
          <p:cNvPr id="5" name="Text Box 3">
            <a:extLst>
              <a:ext uri="{FF2B5EF4-FFF2-40B4-BE49-F238E27FC236}">
                <a16:creationId xmlns:a16="http://schemas.microsoft.com/office/drawing/2014/main" id="{3DB748BD-4B11-49A6-9CE8-0DB7DC59478B}"/>
              </a:ext>
            </a:extLst>
          </p:cNvPr>
          <p:cNvSpPr txBox="1">
            <a:spLocks noChangeArrowheads="1"/>
          </p:cNvSpPr>
          <p:nvPr/>
        </p:nvSpPr>
        <p:spPr bwMode="auto">
          <a:xfrm>
            <a:off x="1342434" y="3175326"/>
            <a:ext cx="1531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ts val="0"/>
              </a:spcAft>
            </a:pPr>
            <a:r>
              <a:rPr lang="en-GB" sz="2800" b="1" dirty="0" err="1">
                <a:solidFill>
                  <a:srgbClr val="373A36"/>
                </a:solidFill>
                <a:latin typeface="+mn-lt"/>
              </a:rPr>
              <a:t>Contexte</a:t>
            </a:r>
            <a:endParaRPr lang="en-GB" sz="2800" dirty="0">
              <a:solidFill>
                <a:srgbClr val="373A36"/>
              </a:solidFill>
              <a:latin typeface="+mn-lt"/>
            </a:endParaRPr>
          </a:p>
        </p:txBody>
      </p:sp>
      <p:grpSp>
        <p:nvGrpSpPr>
          <p:cNvPr id="6" name="Group 5">
            <a:extLst>
              <a:ext uri="{FF2B5EF4-FFF2-40B4-BE49-F238E27FC236}">
                <a16:creationId xmlns:a16="http://schemas.microsoft.com/office/drawing/2014/main" id="{CE922F06-4A82-4E52-95B0-4F4E8EB60C4E}"/>
              </a:ext>
            </a:extLst>
          </p:cNvPr>
          <p:cNvGrpSpPr/>
          <p:nvPr/>
        </p:nvGrpSpPr>
        <p:grpSpPr>
          <a:xfrm>
            <a:off x="2853186" y="1324869"/>
            <a:ext cx="1773259" cy="4227311"/>
            <a:chOff x="2697163" y="1147071"/>
            <a:chExt cx="1773259" cy="4227311"/>
          </a:xfrm>
        </p:grpSpPr>
        <p:sp>
          <p:nvSpPr>
            <p:cNvPr id="7" name="Line 4">
              <a:extLst>
                <a:ext uri="{FF2B5EF4-FFF2-40B4-BE49-F238E27FC236}">
                  <a16:creationId xmlns:a16="http://schemas.microsoft.com/office/drawing/2014/main" id="{6EBFC1B1-898F-4EDB-A82A-8BBAAEE51F7A}"/>
                </a:ext>
              </a:extLst>
            </p:cNvPr>
            <p:cNvSpPr>
              <a:spLocks noChangeShapeType="1"/>
            </p:cNvSpPr>
            <p:nvPr/>
          </p:nvSpPr>
          <p:spPr bwMode="auto">
            <a:xfrm flipV="1">
              <a:off x="2722563" y="1784350"/>
              <a:ext cx="482600" cy="1082675"/>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8" name="Line 5">
              <a:extLst>
                <a:ext uri="{FF2B5EF4-FFF2-40B4-BE49-F238E27FC236}">
                  <a16:creationId xmlns:a16="http://schemas.microsoft.com/office/drawing/2014/main" id="{96F98833-8086-49C7-A86C-C0B105DAEA13}"/>
                </a:ext>
              </a:extLst>
            </p:cNvPr>
            <p:cNvSpPr>
              <a:spLocks noChangeShapeType="1"/>
            </p:cNvSpPr>
            <p:nvPr/>
          </p:nvSpPr>
          <p:spPr bwMode="auto">
            <a:xfrm>
              <a:off x="2697163" y="3743325"/>
              <a:ext cx="452437" cy="1155700"/>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9" name="Rectangle 6">
              <a:extLst>
                <a:ext uri="{FF2B5EF4-FFF2-40B4-BE49-F238E27FC236}">
                  <a16:creationId xmlns:a16="http://schemas.microsoft.com/office/drawing/2014/main" id="{1A32FA1D-9486-494F-A479-CA99E8FB34F5}"/>
                </a:ext>
              </a:extLst>
            </p:cNvPr>
            <p:cNvSpPr>
              <a:spLocks noChangeArrowheads="1"/>
            </p:cNvSpPr>
            <p:nvPr/>
          </p:nvSpPr>
          <p:spPr bwMode="auto">
            <a:xfrm>
              <a:off x="3135313" y="1147071"/>
              <a:ext cx="1335109" cy="4227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0">
                <a:spcBef>
                  <a:spcPct val="0"/>
                </a:spcBef>
                <a:spcAft>
                  <a:spcPct val="15000"/>
                </a:spcAft>
                <a:buClrTx/>
                <a:buSzTx/>
              </a:pPr>
              <a:r>
                <a:rPr lang="en-GB" b="1" dirty="0">
                  <a:solidFill>
                    <a:srgbClr val="0C0C0C"/>
                  </a:solidFill>
                </a:rPr>
                <a:t>Qui ?</a:t>
              </a:r>
            </a:p>
            <a:p>
              <a:pPr lvl="0">
                <a:spcBef>
                  <a:spcPct val="0"/>
                </a:spcBef>
                <a:spcAft>
                  <a:spcPct val="15000"/>
                </a:spcAft>
                <a:buClrTx/>
                <a:buSzTx/>
              </a:pPr>
              <a:endParaRPr lang="en-GB" sz="2000"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r>
                <a:rPr lang="en-GB" b="1" dirty="0">
                  <a:solidFill>
                    <a:srgbClr val="0C0C0C"/>
                  </a:solidFill>
                </a:rPr>
                <a:t>Quoi ?</a:t>
              </a:r>
              <a:endParaRPr lang="en-GB"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r>
                <a:rPr lang="en-GB" b="1" dirty="0" err="1">
                  <a:solidFill>
                    <a:srgbClr val="0C0C0C"/>
                  </a:solidFill>
                </a:rPr>
                <a:t>Où</a:t>
              </a:r>
              <a:r>
                <a:rPr lang="en-GB" b="1" dirty="0">
                  <a:solidFill>
                    <a:srgbClr val="0C0C0C"/>
                  </a:solidFill>
                </a:rPr>
                <a:t> ?</a:t>
              </a: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r>
                <a:rPr lang="en-GB" b="1" dirty="0" err="1">
                  <a:solidFill>
                    <a:srgbClr val="0C0C0C"/>
                  </a:solidFill>
                </a:rPr>
                <a:t>Quand</a:t>
              </a:r>
              <a:r>
                <a:rPr lang="en-GB" b="1" dirty="0">
                  <a:solidFill>
                    <a:srgbClr val="0C0C0C"/>
                  </a:solidFill>
                </a:rPr>
                <a:t> ?</a:t>
              </a: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r>
                <a:rPr lang="en-GB" b="1" dirty="0">
                  <a:solidFill>
                    <a:srgbClr val="0C0C0C"/>
                  </a:solidFill>
                </a:rPr>
                <a:t> Comment ?</a:t>
              </a:r>
              <a:endParaRPr lang="en-GB" b="1" dirty="0"/>
            </a:p>
          </p:txBody>
        </p:sp>
      </p:grpSp>
      <p:grpSp>
        <p:nvGrpSpPr>
          <p:cNvPr id="10" name="Group 7">
            <a:extLst>
              <a:ext uri="{FF2B5EF4-FFF2-40B4-BE49-F238E27FC236}">
                <a16:creationId xmlns:a16="http://schemas.microsoft.com/office/drawing/2014/main" id="{7F99F627-3C04-48F8-ACC1-280213A87F7C}"/>
              </a:ext>
            </a:extLst>
          </p:cNvPr>
          <p:cNvGrpSpPr>
            <a:grpSpLocks/>
          </p:cNvGrpSpPr>
          <p:nvPr/>
        </p:nvGrpSpPr>
        <p:grpSpPr bwMode="auto">
          <a:xfrm>
            <a:off x="4706936" y="2251018"/>
            <a:ext cx="2840038" cy="554038"/>
            <a:chOff x="2628" y="812"/>
            <a:chExt cx="1789" cy="349"/>
          </a:xfrm>
        </p:grpSpPr>
        <p:sp>
          <p:nvSpPr>
            <p:cNvPr id="11" name="Text Box 8">
              <a:extLst>
                <a:ext uri="{FF2B5EF4-FFF2-40B4-BE49-F238E27FC236}">
                  <a16:creationId xmlns:a16="http://schemas.microsoft.com/office/drawing/2014/main" id="{D63660E2-A79D-4F22-A7A6-49BBD89B2E69}"/>
                </a:ext>
              </a:extLst>
            </p:cNvPr>
            <p:cNvSpPr txBox="1">
              <a:spLocks noChangeArrowheads="1"/>
            </p:cNvSpPr>
            <p:nvPr/>
          </p:nvSpPr>
          <p:spPr bwMode="auto">
            <a:xfrm>
              <a:off x="2983" y="879"/>
              <a:ext cx="143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 </a:t>
              </a:r>
              <a:r>
                <a:rPr lang="en-GB" dirty="0" err="1">
                  <a:latin typeface="+mn-lt"/>
                </a:rPr>
                <a:t>Fonctionnalité</a:t>
              </a:r>
              <a:r>
                <a:rPr lang="en-GB" dirty="0">
                  <a:latin typeface="+mn-lt"/>
                </a:rPr>
                <a:t> ?</a:t>
              </a:r>
            </a:p>
          </p:txBody>
        </p:sp>
        <p:grpSp>
          <p:nvGrpSpPr>
            <p:cNvPr id="12" name="Group 9">
              <a:extLst>
                <a:ext uri="{FF2B5EF4-FFF2-40B4-BE49-F238E27FC236}">
                  <a16:creationId xmlns:a16="http://schemas.microsoft.com/office/drawing/2014/main" id="{C0BB456C-1350-432E-B13B-19A2CA3B5E15}"/>
                </a:ext>
              </a:extLst>
            </p:cNvPr>
            <p:cNvGrpSpPr>
              <a:grpSpLocks/>
            </p:cNvGrpSpPr>
            <p:nvPr/>
          </p:nvGrpSpPr>
          <p:grpSpPr bwMode="auto">
            <a:xfrm>
              <a:off x="2628" y="812"/>
              <a:ext cx="351" cy="349"/>
              <a:chOff x="2532" y="854"/>
              <a:chExt cx="351" cy="421"/>
            </a:xfrm>
          </p:grpSpPr>
          <p:sp>
            <p:nvSpPr>
              <p:cNvPr id="13" name="Line 10">
                <a:extLst>
                  <a:ext uri="{FF2B5EF4-FFF2-40B4-BE49-F238E27FC236}">
                    <a16:creationId xmlns:a16="http://schemas.microsoft.com/office/drawing/2014/main" id="{87963EE4-E47D-4A7E-9651-B65BE6E217EC}"/>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14" name="Line 11">
                <a:extLst>
                  <a:ext uri="{FF2B5EF4-FFF2-40B4-BE49-F238E27FC236}">
                    <a16:creationId xmlns:a16="http://schemas.microsoft.com/office/drawing/2014/main" id="{31C37B2E-BFD5-418D-8517-B61B3F21177A}"/>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15" name="Group 12">
            <a:extLst>
              <a:ext uri="{FF2B5EF4-FFF2-40B4-BE49-F238E27FC236}">
                <a16:creationId xmlns:a16="http://schemas.microsoft.com/office/drawing/2014/main" id="{BA9E1539-68E0-4D95-8AC3-11AC73C87BA9}"/>
              </a:ext>
            </a:extLst>
          </p:cNvPr>
          <p:cNvGrpSpPr>
            <a:grpSpLocks/>
          </p:cNvGrpSpPr>
          <p:nvPr/>
        </p:nvGrpSpPr>
        <p:grpSpPr bwMode="auto">
          <a:xfrm>
            <a:off x="4630738" y="1098890"/>
            <a:ext cx="3282951" cy="979488"/>
            <a:chOff x="2604" y="1290"/>
            <a:chExt cx="2068" cy="617"/>
          </a:xfrm>
        </p:grpSpPr>
        <p:sp>
          <p:nvSpPr>
            <p:cNvPr id="16" name="Text Box 13">
              <a:extLst>
                <a:ext uri="{FF2B5EF4-FFF2-40B4-BE49-F238E27FC236}">
                  <a16:creationId xmlns:a16="http://schemas.microsoft.com/office/drawing/2014/main" id="{B5657EBA-F5B2-4704-BBA3-4E6E610DF2F0}"/>
                </a:ext>
              </a:extLst>
            </p:cNvPr>
            <p:cNvSpPr txBox="1">
              <a:spLocks noChangeArrowheads="1"/>
            </p:cNvSpPr>
            <p:nvPr/>
          </p:nvSpPr>
          <p:spPr bwMode="auto">
            <a:xfrm>
              <a:off x="3007" y="1290"/>
              <a:ext cx="1665"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Homme / Femme</a:t>
              </a:r>
            </a:p>
            <a:p>
              <a:pPr algn="l">
                <a:spcBef>
                  <a:spcPct val="10000"/>
                </a:spcBef>
                <a:spcAft>
                  <a:spcPts val="0"/>
                </a:spcAft>
              </a:pPr>
              <a:r>
                <a:rPr lang="en-GB" dirty="0">
                  <a:latin typeface="+mn-lt"/>
                </a:rPr>
                <a:t>Enfants / </a:t>
              </a:r>
              <a:r>
                <a:rPr lang="en-GB" dirty="0" err="1">
                  <a:latin typeface="+mn-lt"/>
                </a:rPr>
                <a:t>Personnes</a:t>
              </a:r>
              <a:r>
                <a:rPr lang="en-GB" dirty="0">
                  <a:latin typeface="+mn-lt"/>
                </a:rPr>
                <a:t> </a:t>
              </a:r>
              <a:r>
                <a:rPr lang="en-GB" dirty="0" err="1">
                  <a:latin typeface="+mn-lt"/>
                </a:rPr>
                <a:t>agées</a:t>
              </a:r>
              <a:endParaRPr lang="en-GB" dirty="0">
                <a:latin typeface="+mn-lt"/>
              </a:endParaRPr>
            </a:p>
            <a:p>
              <a:pPr algn="l">
                <a:spcBef>
                  <a:spcPct val="10000"/>
                </a:spcBef>
                <a:spcAft>
                  <a:spcPts val="0"/>
                </a:spcAft>
              </a:pPr>
              <a:r>
                <a:rPr lang="en-GB" dirty="0" err="1">
                  <a:latin typeface="+mn-lt"/>
                </a:rPr>
                <a:t>Sportifs</a:t>
              </a:r>
              <a:r>
                <a:rPr lang="en-GB" dirty="0">
                  <a:latin typeface="+mn-lt"/>
                </a:rPr>
                <a:t> / </a:t>
              </a:r>
              <a:r>
                <a:rPr lang="en-GB" dirty="0" err="1">
                  <a:latin typeface="+mn-lt"/>
                </a:rPr>
                <a:t>Handicapés</a:t>
              </a:r>
              <a:r>
                <a:rPr lang="en-GB" dirty="0">
                  <a:latin typeface="+mn-lt"/>
                </a:rPr>
                <a:t> ...</a:t>
              </a:r>
            </a:p>
          </p:txBody>
        </p:sp>
        <p:grpSp>
          <p:nvGrpSpPr>
            <p:cNvPr id="17" name="Group 14">
              <a:extLst>
                <a:ext uri="{FF2B5EF4-FFF2-40B4-BE49-F238E27FC236}">
                  <a16:creationId xmlns:a16="http://schemas.microsoft.com/office/drawing/2014/main" id="{19BB2AA5-8F76-492A-A6DA-039F80495969}"/>
                </a:ext>
              </a:extLst>
            </p:cNvPr>
            <p:cNvGrpSpPr>
              <a:grpSpLocks/>
            </p:cNvGrpSpPr>
            <p:nvPr/>
          </p:nvGrpSpPr>
          <p:grpSpPr bwMode="auto">
            <a:xfrm>
              <a:off x="2604" y="1380"/>
              <a:ext cx="351" cy="293"/>
              <a:chOff x="2532" y="854"/>
              <a:chExt cx="351" cy="421"/>
            </a:xfrm>
          </p:grpSpPr>
          <p:sp>
            <p:nvSpPr>
              <p:cNvPr id="18" name="Line 15">
                <a:extLst>
                  <a:ext uri="{FF2B5EF4-FFF2-40B4-BE49-F238E27FC236}">
                    <a16:creationId xmlns:a16="http://schemas.microsoft.com/office/drawing/2014/main" id="{BB4FAD98-56DA-47A2-BCE0-4C3B960D45A2}"/>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19" name="Line 16">
                <a:extLst>
                  <a:ext uri="{FF2B5EF4-FFF2-40B4-BE49-F238E27FC236}">
                    <a16:creationId xmlns:a16="http://schemas.microsoft.com/office/drawing/2014/main" id="{FF235FBC-49CE-43FA-801D-74B1AB17BA6C}"/>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20" name="Group 17">
            <a:extLst>
              <a:ext uri="{FF2B5EF4-FFF2-40B4-BE49-F238E27FC236}">
                <a16:creationId xmlns:a16="http://schemas.microsoft.com/office/drawing/2014/main" id="{1643672B-7AD1-4B9A-8757-5BAC9E69E31F}"/>
              </a:ext>
            </a:extLst>
          </p:cNvPr>
          <p:cNvGrpSpPr>
            <a:grpSpLocks/>
          </p:cNvGrpSpPr>
          <p:nvPr/>
        </p:nvGrpSpPr>
        <p:grpSpPr bwMode="auto">
          <a:xfrm>
            <a:off x="4732337" y="3165474"/>
            <a:ext cx="2874963" cy="674688"/>
            <a:chOff x="2612" y="1882"/>
            <a:chExt cx="1811" cy="425"/>
          </a:xfrm>
        </p:grpSpPr>
        <p:sp>
          <p:nvSpPr>
            <p:cNvPr id="21" name="Text Box 18">
              <a:extLst>
                <a:ext uri="{FF2B5EF4-FFF2-40B4-BE49-F238E27FC236}">
                  <a16:creationId xmlns:a16="http://schemas.microsoft.com/office/drawing/2014/main" id="{64B21B53-514F-468F-8A06-646E5D5904A2}"/>
                </a:ext>
              </a:extLst>
            </p:cNvPr>
            <p:cNvSpPr txBox="1">
              <a:spLocks noChangeArrowheads="1"/>
            </p:cNvSpPr>
            <p:nvPr/>
          </p:nvSpPr>
          <p:spPr bwMode="auto">
            <a:xfrm>
              <a:off x="3015" y="1882"/>
              <a:ext cx="1408"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Maison / Bureau</a:t>
              </a:r>
            </a:p>
            <a:p>
              <a:pPr algn="l">
                <a:spcBef>
                  <a:spcPct val="10000"/>
                </a:spcBef>
                <a:spcAft>
                  <a:spcPts val="0"/>
                </a:spcAft>
              </a:pPr>
              <a:r>
                <a:rPr lang="en-GB" dirty="0">
                  <a:latin typeface="+mn-lt"/>
                </a:rPr>
                <a:t>Europe / Afrique...</a:t>
              </a:r>
            </a:p>
          </p:txBody>
        </p:sp>
        <p:grpSp>
          <p:nvGrpSpPr>
            <p:cNvPr id="22" name="Group 19">
              <a:extLst>
                <a:ext uri="{FF2B5EF4-FFF2-40B4-BE49-F238E27FC236}">
                  <a16:creationId xmlns:a16="http://schemas.microsoft.com/office/drawing/2014/main" id="{1A09525D-9118-44CD-A7D9-17B81712B123}"/>
                </a:ext>
              </a:extLst>
            </p:cNvPr>
            <p:cNvGrpSpPr>
              <a:grpSpLocks/>
            </p:cNvGrpSpPr>
            <p:nvPr/>
          </p:nvGrpSpPr>
          <p:grpSpPr bwMode="auto">
            <a:xfrm>
              <a:off x="2612" y="1908"/>
              <a:ext cx="351" cy="293"/>
              <a:chOff x="2532" y="854"/>
              <a:chExt cx="351" cy="421"/>
            </a:xfrm>
          </p:grpSpPr>
          <p:sp>
            <p:nvSpPr>
              <p:cNvPr id="23" name="Line 20">
                <a:extLst>
                  <a:ext uri="{FF2B5EF4-FFF2-40B4-BE49-F238E27FC236}">
                    <a16:creationId xmlns:a16="http://schemas.microsoft.com/office/drawing/2014/main" id="{44BDBCF4-682B-4B87-99DA-EE447F77A596}"/>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24" name="Line 21">
                <a:extLst>
                  <a:ext uri="{FF2B5EF4-FFF2-40B4-BE49-F238E27FC236}">
                    <a16:creationId xmlns:a16="http://schemas.microsoft.com/office/drawing/2014/main" id="{5DE353C2-0E47-4B93-A491-E663D7E8F43B}"/>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25" name="Group 22">
            <a:extLst>
              <a:ext uri="{FF2B5EF4-FFF2-40B4-BE49-F238E27FC236}">
                <a16:creationId xmlns:a16="http://schemas.microsoft.com/office/drawing/2014/main" id="{0191A702-8E57-4BE6-84B8-61372033D5A0}"/>
              </a:ext>
            </a:extLst>
          </p:cNvPr>
          <p:cNvGrpSpPr>
            <a:grpSpLocks/>
          </p:cNvGrpSpPr>
          <p:nvPr/>
        </p:nvGrpSpPr>
        <p:grpSpPr bwMode="auto">
          <a:xfrm>
            <a:off x="4706938" y="5104722"/>
            <a:ext cx="4589464" cy="674688"/>
            <a:chOff x="2628" y="2410"/>
            <a:chExt cx="2891" cy="425"/>
          </a:xfrm>
        </p:grpSpPr>
        <p:sp>
          <p:nvSpPr>
            <p:cNvPr id="26" name="Text Box 23">
              <a:extLst>
                <a:ext uri="{FF2B5EF4-FFF2-40B4-BE49-F238E27FC236}">
                  <a16:creationId xmlns:a16="http://schemas.microsoft.com/office/drawing/2014/main" id="{6E5491F0-D19A-483C-87D5-5F53DC6096C2}"/>
                </a:ext>
              </a:extLst>
            </p:cNvPr>
            <p:cNvSpPr txBox="1">
              <a:spLocks noChangeArrowheads="1"/>
            </p:cNvSpPr>
            <p:nvPr/>
          </p:nvSpPr>
          <p:spPr bwMode="auto">
            <a:xfrm>
              <a:off x="3031" y="2410"/>
              <a:ext cx="2488"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Pour </a:t>
              </a:r>
              <a:r>
                <a:rPr lang="en-GB" dirty="0" err="1">
                  <a:latin typeface="+mn-lt"/>
                </a:rPr>
                <a:t>remplir</a:t>
              </a:r>
              <a:r>
                <a:rPr lang="en-GB" dirty="0">
                  <a:latin typeface="+mn-lt"/>
                </a:rPr>
                <a:t> </a:t>
              </a:r>
              <a:r>
                <a:rPr lang="en-GB" dirty="0" err="1">
                  <a:latin typeface="+mn-lt"/>
                </a:rPr>
                <a:t>une</a:t>
              </a:r>
              <a:r>
                <a:rPr lang="en-GB" dirty="0">
                  <a:latin typeface="+mn-lt"/>
                </a:rPr>
                <a:t> </a:t>
              </a:r>
              <a:r>
                <a:rPr lang="en-GB" dirty="0" err="1">
                  <a:latin typeface="+mn-lt"/>
                </a:rPr>
                <a:t>fonction</a:t>
              </a:r>
              <a:r>
                <a:rPr lang="en-GB" dirty="0">
                  <a:latin typeface="+mn-lt"/>
                </a:rPr>
                <a:t> </a:t>
              </a:r>
              <a:r>
                <a:rPr lang="en-GB" dirty="0" err="1">
                  <a:latin typeface="+mn-lt"/>
                </a:rPr>
                <a:t>basique</a:t>
              </a:r>
              <a:endParaRPr lang="en-GB" dirty="0">
                <a:latin typeface="+mn-lt"/>
              </a:endParaRPr>
            </a:p>
            <a:p>
              <a:pPr algn="l">
                <a:spcBef>
                  <a:spcPct val="10000"/>
                </a:spcBef>
                <a:spcAft>
                  <a:spcPts val="0"/>
                </a:spcAft>
              </a:pPr>
              <a:r>
                <a:rPr lang="en-GB" dirty="0">
                  <a:latin typeface="+mn-lt"/>
                </a:rPr>
                <a:t>Pour </a:t>
              </a:r>
              <a:r>
                <a:rPr lang="en-GB" dirty="0" err="1">
                  <a:latin typeface="+mn-lt"/>
                </a:rPr>
                <a:t>assouvir</a:t>
              </a:r>
              <a:r>
                <a:rPr lang="en-GB" dirty="0">
                  <a:latin typeface="+mn-lt"/>
                </a:rPr>
                <a:t> </a:t>
              </a:r>
              <a:r>
                <a:rPr lang="en-GB" dirty="0" err="1">
                  <a:latin typeface="+mn-lt"/>
                </a:rPr>
                <a:t>une</a:t>
              </a:r>
              <a:r>
                <a:rPr lang="en-GB" dirty="0">
                  <a:latin typeface="+mn-lt"/>
                </a:rPr>
                <a:t> aspiration...</a:t>
              </a:r>
            </a:p>
          </p:txBody>
        </p:sp>
        <p:grpSp>
          <p:nvGrpSpPr>
            <p:cNvPr id="27" name="Group 24">
              <a:extLst>
                <a:ext uri="{FF2B5EF4-FFF2-40B4-BE49-F238E27FC236}">
                  <a16:creationId xmlns:a16="http://schemas.microsoft.com/office/drawing/2014/main" id="{02020EE6-7023-4748-B5DC-94AED92C37AC}"/>
                </a:ext>
              </a:extLst>
            </p:cNvPr>
            <p:cNvGrpSpPr>
              <a:grpSpLocks/>
            </p:cNvGrpSpPr>
            <p:nvPr/>
          </p:nvGrpSpPr>
          <p:grpSpPr bwMode="auto">
            <a:xfrm>
              <a:off x="2628" y="2428"/>
              <a:ext cx="351" cy="293"/>
              <a:chOff x="2532" y="854"/>
              <a:chExt cx="351" cy="421"/>
            </a:xfrm>
          </p:grpSpPr>
          <p:sp>
            <p:nvSpPr>
              <p:cNvPr id="28" name="Line 25">
                <a:extLst>
                  <a:ext uri="{FF2B5EF4-FFF2-40B4-BE49-F238E27FC236}">
                    <a16:creationId xmlns:a16="http://schemas.microsoft.com/office/drawing/2014/main" id="{44C5BB36-0FD9-4E54-A043-F64C9AACEF64}"/>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29" name="Line 26">
                <a:extLst>
                  <a:ext uri="{FF2B5EF4-FFF2-40B4-BE49-F238E27FC236}">
                    <a16:creationId xmlns:a16="http://schemas.microsoft.com/office/drawing/2014/main" id="{0F0FBEC4-5AD5-4ECA-87C0-6A0DD77DE93E}"/>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30" name="Group 27">
            <a:extLst>
              <a:ext uri="{FF2B5EF4-FFF2-40B4-BE49-F238E27FC236}">
                <a16:creationId xmlns:a16="http://schemas.microsoft.com/office/drawing/2014/main" id="{2C28CA54-7B6D-496D-93DE-A94F6074EFCA}"/>
              </a:ext>
            </a:extLst>
          </p:cNvPr>
          <p:cNvGrpSpPr>
            <a:grpSpLocks/>
          </p:cNvGrpSpPr>
          <p:nvPr/>
        </p:nvGrpSpPr>
        <p:grpSpPr bwMode="auto">
          <a:xfrm>
            <a:off x="4732337" y="4168618"/>
            <a:ext cx="4335463" cy="674688"/>
            <a:chOff x="2620" y="2954"/>
            <a:chExt cx="2731" cy="425"/>
          </a:xfrm>
        </p:grpSpPr>
        <p:sp>
          <p:nvSpPr>
            <p:cNvPr id="31" name="Text Box 28">
              <a:extLst>
                <a:ext uri="{FF2B5EF4-FFF2-40B4-BE49-F238E27FC236}">
                  <a16:creationId xmlns:a16="http://schemas.microsoft.com/office/drawing/2014/main" id="{5B8272E2-9D9A-4093-A1BD-B735B8AC1FAF}"/>
                </a:ext>
              </a:extLst>
            </p:cNvPr>
            <p:cNvSpPr txBox="1">
              <a:spLocks noChangeArrowheads="1"/>
            </p:cNvSpPr>
            <p:nvPr/>
          </p:nvSpPr>
          <p:spPr bwMode="auto">
            <a:xfrm>
              <a:off x="3023" y="2954"/>
              <a:ext cx="2328"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Jour / Nuit</a:t>
              </a:r>
            </a:p>
            <a:p>
              <a:pPr algn="l">
                <a:spcBef>
                  <a:spcPct val="10000"/>
                </a:spcBef>
                <a:spcAft>
                  <a:spcPts val="0"/>
                </a:spcAft>
              </a:pPr>
              <a:r>
                <a:rPr lang="en-GB" dirty="0" err="1">
                  <a:latin typeface="+mn-lt"/>
                </a:rPr>
                <a:t>Occasionellement</a:t>
              </a:r>
              <a:r>
                <a:rPr lang="en-GB" dirty="0">
                  <a:latin typeface="+mn-lt"/>
                </a:rPr>
                <a:t> / Tout le temps...</a:t>
              </a:r>
            </a:p>
          </p:txBody>
        </p:sp>
        <p:grpSp>
          <p:nvGrpSpPr>
            <p:cNvPr id="32" name="Group 29">
              <a:extLst>
                <a:ext uri="{FF2B5EF4-FFF2-40B4-BE49-F238E27FC236}">
                  <a16:creationId xmlns:a16="http://schemas.microsoft.com/office/drawing/2014/main" id="{D628E6FE-A1A7-470A-B831-CB2223522546}"/>
                </a:ext>
              </a:extLst>
            </p:cNvPr>
            <p:cNvGrpSpPr>
              <a:grpSpLocks/>
            </p:cNvGrpSpPr>
            <p:nvPr/>
          </p:nvGrpSpPr>
          <p:grpSpPr bwMode="auto">
            <a:xfrm>
              <a:off x="2620" y="2988"/>
              <a:ext cx="351" cy="293"/>
              <a:chOff x="2532" y="854"/>
              <a:chExt cx="351" cy="421"/>
            </a:xfrm>
          </p:grpSpPr>
          <p:sp>
            <p:nvSpPr>
              <p:cNvPr id="33" name="Line 30">
                <a:extLst>
                  <a:ext uri="{FF2B5EF4-FFF2-40B4-BE49-F238E27FC236}">
                    <a16:creationId xmlns:a16="http://schemas.microsoft.com/office/drawing/2014/main" id="{1B56B57A-4F4D-4C85-A443-FED0D5A26845}"/>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34" name="Line 31">
                <a:extLst>
                  <a:ext uri="{FF2B5EF4-FFF2-40B4-BE49-F238E27FC236}">
                    <a16:creationId xmlns:a16="http://schemas.microsoft.com/office/drawing/2014/main" id="{9B8C59EC-FFCE-499C-9FAF-A91D12EDA1B4}"/>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sp>
        <p:nvSpPr>
          <p:cNvPr id="35" name="Text Box 33">
            <a:extLst>
              <a:ext uri="{FF2B5EF4-FFF2-40B4-BE49-F238E27FC236}">
                <a16:creationId xmlns:a16="http://schemas.microsoft.com/office/drawing/2014/main" id="{31A07854-5C0C-4F39-A420-D4F94D63A762}"/>
              </a:ext>
            </a:extLst>
          </p:cNvPr>
          <p:cNvSpPr txBox="1">
            <a:spLocks noChangeArrowheads="1"/>
          </p:cNvSpPr>
          <p:nvPr/>
        </p:nvSpPr>
        <p:spPr bwMode="auto">
          <a:xfrm>
            <a:off x="8686800" y="3298436"/>
            <a:ext cx="2510495" cy="400110"/>
          </a:xfrm>
          <a:prstGeom prst="rect">
            <a:avLst/>
          </a:prstGeom>
          <a:solidFill>
            <a:schemeClr val="accent1"/>
          </a:solidFill>
          <a:ln>
            <a:noFill/>
          </a:ln>
          <a:effec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Aft>
                <a:spcPct val="25000"/>
              </a:spcAft>
            </a:pPr>
            <a:r>
              <a:rPr lang="en-US" sz="2000" dirty="0" err="1">
                <a:latin typeface="+mn-lt"/>
              </a:rPr>
              <a:t>Cela</a:t>
            </a:r>
            <a:r>
              <a:rPr lang="en-US" sz="2000" dirty="0">
                <a:latin typeface="+mn-lt"/>
              </a:rPr>
              <a:t> </a:t>
            </a:r>
            <a:r>
              <a:rPr lang="en-US" sz="2000" dirty="0" err="1">
                <a:latin typeface="+mn-lt"/>
              </a:rPr>
              <a:t>établit</a:t>
            </a:r>
            <a:r>
              <a:rPr lang="en-US" sz="2000" dirty="0">
                <a:latin typeface="+mn-lt"/>
              </a:rPr>
              <a:t> </a:t>
            </a:r>
            <a:r>
              <a:rPr lang="en-US" sz="2000" b="1" dirty="0">
                <a:latin typeface="+mn-lt"/>
              </a:rPr>
              <a:t>le </a:t>
            </a:r>
            <a:r>
              <a:rPr lang="en-US" sz="2000" b="1" dirty="0" err="1">
                <a:latin typeface="+mn-lt"/>
              </a:rPr>
              <a:t>ressenti</a:t>
            </a:r>
            <a:endParaRPr lang="en-US" sz="2000" b="1" dirty="0">
              <a:solidFill>
                <a:sysClr val="windowText" lastClr="000000"/>
              </a:solidFill>
              <a:latin typeface="+mn-lt"/>
            </a:endParaRPr>
          </a:p>
        </p:txBody>
      </p:sp>
    </p:spTree>
    <p:extLst>
      <p:ext uri="{BB962C8B-B14F-4D97-AF65-F5344CB8AC3E}">
        <p14:creationId xmlns:p14="http://schemas.microsoft.com/office/powerpoint/2010/main" val="34679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err="1"/>
              <a:t>Qu’est</a:t>
            </a:r>
            <a:r>
              <a:rPr lang="en-GB" altLang="en-US" dirty="0"/>
              <a:t> qui </a:t>
            </a:r>
            <a:r>
              <a:rPr lang="en-GB" altLang="en-US" dirty="0" err="1"/>
              <a:t>donne</a:t>
            </a:r>
            <a:r>
              <a:rPr lang="en-GB" altLang="en-US" dirty="0"/>
              <a:t> à un </a:t>
            </a:r>
            <a:r>
              <a:rPr lang="en-GB" altLang="en-US" dirty="0" err="1"/>
              <a:t>produit</a:t>
            </a:r>
            <a:r>
              <a:rPr lang="en-GB" altLang="en-US" dirty="0"/>
              <a:t> son </a:t>
            </a:r>
            <a:r>
              <a:rPr lang="en-GB" altLang="en-US" dirty="0" err="1"/>
              <a:t>caractère</a:t>
            </a:r>
            <a:r>
              <a:rPr lang="en-GB" altLang="en-US" dirty="0"/>
              <a:t> ?</a:t>
            </a:r>
            <a:endParaRPr lang="en-US" dirty="0"/>
          </a:p>
        </p:txBody>
      </p:sp>
      <p:grpSp>
        <p:nvGrpSpPr>
          <p:cNvPr id="552" name="Group 551">
            <a:extLst>
              <a:ext uri="{FF2B5EF4-FFF2-40B4-BE49-F238E27FC236}">
                <a16:creationId xmlns:a16="http://schemas.microsoft.com/office/drawing/2014/main" id="{8DBC0CB8-76B8-4468-A821-703139C4CD92}"/>
              </a:ext>
            </a:extLst>
          </p:cNvPr>
          <p:cNvGrpSpPr/>
          <p:nvPr/>
        </p:nvGrpSpPr>
        <p:grpSpPr>
          <a:xfrm>
            <a:off x="5797853" y="1915354"/>
            <a:ext cx="2500315" cy="4007156"/>
            <a:chOff x="5797853" y="1915354"/>
            <a:chExt cx="2500315" cy="4007156"/>
          </a:xfrm>
          <a:solidFill>
            <a:srgbClr val="D9D8D6"/>
          </a:solidFill>
        </p:grpSpPr>
        <p:grpSp>
          <p:nvGrpSpPr>
            <p:cNvPr id="6" name="Group 248">
              <a:extLst>
                <a:ext uri="{FF2B5EF4-FFF2-40B4-BE49-F238E27FC236}">
                  <a16:creationId xmlns:a16="http://schemas.microsoft.com/office/drawing/2014/main" id="{0489E889-E3A9-4A9A-9D4A-37F4C838447E}"/>
                </a:ext>
              </a:extLst>
            </p:cNvPr>
            <p:cNvGrpSpPr>
              <a:grpSpLocks/>
            </p:cNvGrpSpPr>
            <p:nvPr/>
          </p:nvGrpSpPr>
          <p:grpSpPr bwMode="auto">
            <a:xfrm>
              <a:off x="5797853" y="5317672"/>
              <a:ext cx="2500315" cy="604838"/>
              <a:chOff x="2737" y="3393"/>
              <a:chExt cx="1575" cy="381"/>
            </a:xfrm>
            <a:grpFill/>
          </p:grpSpPr>
          <p:sp>
            <p:nvSpPr>
              <p:cNvPr id="7" name="Rectangle 249">
                <a:extLst>
                  <a:ext uri="{FF2B5EF4-FFF2-40B4-BE49-F238E27FC236}">
                    <a16:creationId xmlns:a16="http://schemas.microsoft.com/office/drawing/2014/main" id="{90ED1E43-6F01-44DD-A0FC-74BFD1EF3304}"/>
                  </a:ext>
                </a:extLst>
              </p:cNvPr>
              <p:cNvSpPr>
                <a:spLocks noChangeArrowheads="1"/>
              </p:cNvSpPr>
              <p:nvPr/>
            </p:nvSpPr>
            <p:spPr bwMode="auto">
              <a:xfrm>
                <a:off x="3190" y="3590"/>
                <a:ext cx="1122"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8" name="Rectangle 250">
                <a:extLst>
                  <a:ext uri="{FF2B5EF4-FFF2-40B4-BE49-F238E27FC236}">
                    <a16:creationId xmlns:a16="http://schemas.microsoft.com/office/drawing/2014/main" id="{8DA935DF-A8C0-4BDC-9E88-DDAEAF7ACDAE}"/>
                  </a:ext>
                </a:extLst>
              </p:cNvPr>
              <p:cNvSpPr>
                <a:spLocks noChangeArrowheads="1"/>
              </p:cNvSpPr>
              <p:nvPr/>
            </p:nvSpPr>
            <p:spPr bwMode="auto">
              <a:xfrm>
                <a:off x="2737" y="3600"/>
                <a:ext cx="1550"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0"/>
                  </a:spcBef>
                  <a:spcAft>
                    <a:spcPts val="0"/>
                  </a:spcAft>
                </a:pPr>
                <a:r>
                  <a:rPr lang="en-GB" b="1" i="1" dirty="0"/>
                  <a:t>“</a:t>
                </a:r>
                <a:r>
                  <a:rPr lang="en-GB" b="1" i="1" dirty="0" err="1"/>
                  <a:t>Psychologie</a:t>
                </a:r>
                <a:r>
                  <a:rPr lang="en-GB" b="1" i="1" dirty="0"/>
                  <a:t>” du </a:t>
                </a:r>
                <a:r>
                  <a:rPr lang="en-GB" b="1" i="1" dirty="0" err="1"/>
                  <a:t>produit</a:t>
                </a:r>
                <a:endParaRPr lang="en-GB" b="1" i="1" dirty="0"/>
              </a:p>
            </p:txBody>
          </p:sp>
          <p:grpSp>
            <p:nvGrpSpPr>
              <p:cNvPr id="9" name="Group 251">
                <a:extLst>
                  <a:ext uri="{FF2B5EF4-FFF2-40B4-BE49-F238E27FC236}">
                    <a16:creationId xmlns:a16="http://schemas.microsoft.com/office/drawing/2014/main" id="{315D5E97-3332-49AD-A0B5-0802EA4D1D07}"/>
                  </a:ext>
                </a:extLst>
              </p:cNvPr>
              <p:cNvGrpSpPr>
                <a:grpSpLocks/>
              </p:cNvGrpSpPr>
              <p:nvPr/>
            </p:nvGrpSpPr>
            <p:grpSpPr bwMode="auto">
              <a:xfrm>
                <a:off x="3877" y="3393"/>
                <a:ext cx="142" cy="199"/>
                <a:chOff x="3754" y="3156"/>
                <a:chExt cx="142" cy="199"/>
              </a:xfrm>
              <a:grpFill/>
            </p:grpSpPr>
            <p:sp>
              <p:nvSpPr>
                <p:cNvPr id="10" name="Freeform 252">
                  <a:extLst>
                    <a:ext uri="{FF2B5EF4-FFF2-40B4-BE49-F238E27FC236}">
                      <a16:creationId xmlns:a16="http://schemas.microsoft.com/office/drawing/2014/main" id="{F0EC580E-9E80-4D63-BF2F-80153A63BF77}"/>
                    </a:ext>
                  </a:extLst>
                </p:cNvPr>
                <p:cNvSpPr>
                  <a:spLocks/>
                </p:cNvSpPr>
                <p:nvPr/>
              </p:nvSpPr>
              <p:spPr bwMode="auto">
                <a:xfrm>
                  <a:off x="3806" y="3230"/>
                  <a:ext cx="90" cy="125"/>
                </a:xfrm>
                <a:custGeom>
                  <a:avLst/>
                  <a:gdLst>
                    <a:gd name="T0" fmla="*/ 6 w 180"/>
                    <a:gd name="T1" fmla="*/ 8 h 249"/>
                    <a:gd name="T2" fmla="*/ 6 w 180"/>
                    <a:gd name="T3" fmla="*/ 8 h 249"/>
                    <a:gd name="T4" fmla="*/ 1 w 180"/>
                    <a:gd name="T5" fmla="*/ 0 h 249"/>
                    <a:gd name="T6" fmla="*/ 0 w 180"/>
                    <a:gd name="T7" fmla="*/ 1 h 249"/>
                    <a:gd name="T8" fmla="*/ 6 w 180"/>
                    <a:gd name="T9" fmla="*/ 8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9">
                      <a:moveTo>
                        <a:pt x="167" y="249"/>
                      </a:moveTo>
                      <a:lnTo>
                        <a:pt x="180" y="233"/>
                      </a:lnTo>
                      <a:lnTo>
                        <a:pt x="13" y="0"/>
                      </a:lnTo>
                      <a:lnTo>
                        <a:pt x="0" y="15"/>
                      </a:lnTo>
                      <a:lnTo>
                        <a:pt x="167" y="249"/>
                      </a:lnTo>
                      <a:close/>
                    </a:path>
                  </a:pathLst>
                </a:custGeom>
                <a:grpFill/>
                <a:ln w="9525">
                  <a:solidFill>
                    <a:schemeClr val="accent1"/>
                  </a:solidFill>
                  <a:round/>
                  <a:headEnd/>
                  <a:tailEnd/>
                </a:ln>
              </p:spPr>
              <p:txBody>
                <a:bodyPr/>
                <a:lstStyle/>
                <a:p>
                  <a:pPr algn="ctr">
                    <a:spcBef>
                      <a:spcPts val="0"/>
                    </a:spcBef>
                    <a:spcAft>
                      <a:spcPts val="0"/>
                    </a:spcAft>
                  </a:pPr>
                  <a:endParaRPr lang="en-GB" dirty="0"/>
                </a:p>
              </p:txBody>
            </p:sp>
            <p:sp>
              <p:nvSpPr>
                <p:cNvPr id="11" name="Freeform 253">
                  <a:extLst>
                    <a:ext uri="{FF2B5EF4-FFF2-40B4-BE49-F238E27FC236}">
                      <a16:creationId xmlns:a16="http://schemas.microsoft.com/office/drawing/2014/main" id="{A7BEDC61-2C59-4F36-8A60-843C1AED026A}"/>
                    </a:ext>
                  </a:extLst>
                </p:cNvPr>
                <p:cNvSpPr>
                  <a:spLocks/>
                </p:cNvSpPr>
                <p:nvPr/>
              </p:nvSpPr>
              <p:spPr bwMode="auto">
                <a:xfrm>
                  <a:off x="3754" y="3156"/>
                  <a:ext cx="74" cy="91"/>
                </a:xfrm>
                <a:custGeom>
                  <a:avLst/>
                  <a:gdLst>
                    <a:gd name="T0" fmla="*/ 5 w 147"/>
                    <a:gd name="T1" fmla="*/ 5 h 182"/>
                    <a:gd name="T2" fmla="*/ 0 w 147"/>
                    <a:gd name="T3" fmla="*/ 0 h 182"/>
                    <a:gd name="T4" fmla="*/ 3 w 147"/>
                    <a:gd name="T5" fmla="*/ 6 h 182"/>
                    <a:gd name="T6" fmla="*/ 5 w 147"/>
                    <a:gd name="T7" fmla="*/ 5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82">
                      <a:moveTo>
                        <a:pt x="147" y="136"/>
                      </a:moveTo>
                      <a:lnTo>
                        <a:pt x="0" y="0"/>
                      </a:lnTo>
                      <a:lnTo>
                        <a:pt x="82" y="182"/>
                      </a:lnTo>
                      <a:lnTo>
                        <a:pt x="147" y="136"/>
                      </a:lnTo>
                      <a:close/>
                    </a:path>
                  </a:pathLst>
                </a:custGeom>
                <a:grpFill/>
                <a:ln w="9525">
                  <a:solidFill>
                    <a:schemeClr val="accent1"/>
                  </a:solidFill>
                  <a:round/>
                  <a:headEnd/>
                  <a:tailEnd/>
                </a:ln>
              </p:spPr>
              <p:txBody>
                <a:bodyPr/>
                <a:lstStyle/>
                <a:p>
                  <a:pPr algn="ctr">
                    <a:spcBef>
                      <a:spcPts val="0"/>
                    </a:spcBef>
                    <a:spcAft>
                      <a:spcPts val="0"/>
                    </a:spcAft>
                  </a:pPr>
                  <a:endParaRPr lang="en-GB" dirty="0"/>
                </a:p>
              </p:txBody>
            </p:sp>
          </p:grpSp>
        </p:grpSp>
        <p:sp>
          <p:nvSpPr>
            <p:cNvPr id="549" name="Oval 548">
              <a:extLst>
                <a:ext uri="{FF2B5EF4-FFF2-40B4-BE49-F238E27FC236}">
                  <a16:creationId xmlns:a16="http://schemas.microsoft.com/office/drawing/2014/main" id="{E4A90D82-BA36-4F0A-8B1C-06750E2FD6C6}"/>
                </a:ext>
              </a:extLst>
            </p:cNvPr>
            <p:cNvSpPr/>
            <p:nvPr/>
          </p:nvSpPr>
          <p:spPr>
            <a:xfrm rot="854582">
              <a:off x="6052067" y="1915354"/>
              <a:ext cx="2128309" cy="3611218"/>
            </a:xfrm>
            <a:prstGeom prst="ellipse">
              <a:avLst/>
            </a:prstGeom>
            <a:grpFill/>
            <a:ln w="28575">
              <a:solidFill>
                <a:srgbClr val="FFB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4">
            <a:extLst>
              <a:ext uri="{FF2B5EF4-FFF2-40B4-BE49-F238E27FC236}">
                <a16:creationId xmlns:a16="http://schemas.microsoft.com/office/drawing/2014/main" id="{51F1DEB3-56B4-46BB-A763-6C6602A0B4DF}"/>
              </a:ext>
            </a:extLst>
          </p:cNvPr>
          <p:cNvGrpSpPr>
            <a:grpSpLocks/>
          </p:cNvGrpSpPr>
          <p:nvPr/>
        </p:nvGrpSpPr>
        <p:grpSpPr bwMode="auto">
          <a:xfrm>
            <a:off x="5712122" y="1771650"/>
            <a:ext cx="2319338" cy="2882900"/>
            <a:chOff x="2832" y="1184"/>
            <a:chExt cx="1461" cy="1816"/>
          </a:xfrm>
        </p:grpSpPr>
        <p:sp>
          <p:nvSpPr>
            <p:cNvPr id="257" name="Line 255">
              <a:extLst>
                <a:ext uri="{FF2B5EF4-FFF2-40B4-BE49-F238E27FC236}">
                  <a16:creationId xmlns:a16="http://schemas.microsoft.com/office/drawing/2014/main" id="{6C60A095-B6F8-4F2A-A59B-8CC5D9F461CD}"/>
                </a:ext>
              </a:extLst>
            </p:cNvPr>
            <p:cNvSpPr>
              <a:spLocks noChangeShapeType="1"/>
            </p:cNvSpPr>
            <p:nvPr/>
          </p:nvSpPr>
          <p:spPr bwMode="auto">
            <a:xfrm flipV="1">
              <a:off x="3560" y="1848"/>
              <a:ext cx="296"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58" name="Line 256">
              <a:extLst>
                <a:ext uri="{FF2B5EF4-FFF2-40B4-BE49-F238E27FC236}">
                  <a16:creationId xmlns:a16="http://schemas.microsoft.com/office/drawing/2014/main" id="{6774BBF0-7161-42E5-8B62-B80C4897549D}"/>
                </a:ext>
              </a:extLst>
            </p:cNvPr>
            <p:cNvSpPr>
              <a:spLocks noChangeShapeType="1"/>
            </p:cNvSpPr>
            <p:nvPr/>
          </p:nvSpPr>
          <p:spPr bwMode="auto">
            <a:xfrm flipV="1">
              <a:off x="2840" y="1816"/>
              <a:ext cx="1008"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59" name="Line 257">
              <a:extLst>
                <a:ext uri="{FF2B5EF4-FFF2-40B4-BE49-F238E27FC236}">
                  <a16:creationId xmlns:a16="http://schemas.microsoft.com/office/drawing/2014/main" id="{DAF85578-D386-4B72-AF9B-1743A72FDAC0}"/>
                </a:ext>
              </a:extLst>
            </p:cNvPr>
            <p:cNvSpPr>
              <a:spLocks noChangeShapeType="1"/>
            </p:cNvSpPr>
            <p:nvPr/>
          </p:nvSpPr>
          <p:spPr bwMode="auto">
            <a:xfrm>
              <a:off x="2832" y="1184"/>
              <a:ext cx="100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260" name="Group 258">
              <a:extLst>
                <a:ext uri="{FF2B5EF4-FFF2-40B4-BE49-F238E27FC236}">
                  <a16:creationId xmlns:a16="http://schemas.microsoft.com/office/drawing/2014/main" id="{2E78973C-3484-46B5-89C1-204B1079A67F}"/>
                </a:ext>
              </a:extLst>
            </p:cNvPr>
            <p:cNvGrpSpPr>
              <a:grpSpLocks/>
            </p:cNvGrpSpPr>
            <p:nvPr/>
          </p:nvGrpSpPr>
          <p:grpSpPr bwMode="auto">
            <a:xfrm>
              <a:off x="3405" y="1386"/>
              <a:ext cx="888" cy="855"/>
              <a:chOff x="3405" y="1386"/>
              <a:chExt cx="888" cy="855"/>
            </a:xfrm>
          </p:grpSpPr>
          <p:sp>
            <p:nvSpPr>
              <p:cNvPr id="261" name="Oval 259">
                <a:extLst>
                  <a:ext uri="{FF2B5EF4-FFF2-40B4-BE49-F238E27FC236}">
                    <a16:creationId xmlns:a16="http://schemas.microsoft.com/office/drawing/2014/main" id="{9B34EE62-013A-4F39-8A12-BF0BFE662204}"/>
                  </a:ext>
                </a:extLst>
              </p:cNvPr>
              <p:cNvSpPr>
                <a:spLocks noChangeArrowheads="1"/>
              </p:cNvSpPr>
              <p:nvPr/>
            </p:nvSpPr>
            <p:spPr bwMode="auto">
              <a:xfrm>
                <a:off x="3405" y="1408"/>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262" name="Rectangle 260">
                <a:extLst>
                  <a:ext uri="{FF2B5EF4-FFF2-40B4-BE49-F238E27FC236}">
                    <a16:creationId xmlns:a16="http://schemas.microsoft.com/office/drawing/2014/main" id="{428AE550-8D83-46A1-A2B5-32DF4FEC6138}"/>
                  </a:ext>
                </a:extLst>
              </p:cNvPr>
              <p:cNvSpPr>
                <a:spLocks noChangeArrowheads="1"/>
              </p:cNvSpPr>
              <p:nvPr/>
            </p:nvSpPr>
            <p:spPr bwMode="auto">
              <a:xfrm>
                <a:off x="3497" y="1386"/>
                <a:ext cx="752"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90000"/>
                  </a:lnSpc>
                  <a:spcBef>
                    <a:spcPct val="0"/>
                  </a:spcBef>
                  <a:spcAft>
                    <a:spcPct val="0"/>
                  </a:spcAft>
                  <a:buClrTx/>
                  <a:buSzTx/>
                </a:pPr>
                <a:endParaRPr lang="en-GB" sz="1400" dirty="0">
                  <a:solidFill>
                    <a:srgbClr val="373A36"/>
                  </a:solidFill>
                </a:endParaRPr>
              </a:p>
              <a:p>
                <a:pPr lvl="0" algn="ctr">
                  <a:lnSpc>
                    <a:spcPct val="90000"/>
                  </a:lnSpc>
                  <a:spcBef>
                    <a:spcPct val="0"/>
                  </a:spcBef>
                  <a:spcAft>
                    <a:spcPct val="0"/>
                  </a:spcAft>
                  <a:buClrTx/>
                  <a:buSzTx/>
                </a:pPr>
                <a:r>
                  <a:rPr lang="en-GB" sz="1400" dirty="0" err="1">
                    <a:solidFill>
                      <a:srgbClr val="373A36"/>
                    </a:solidFill>
                  </a:rPr>
                  <a:t>Esthetiques</a:t>
                </a:r>
                <a:endParaRPr lang="en-GB" sz="1400" dirty="0">
                  <a:solidFill>
                    <a:srgbClr val="373A36"/>
                  </a:solidFill>
                </a:endParaRPr>
              </a:p>
              <a:p>
                <a:pPr lvl="0" algn="ctr">
                  <a:lnSpc>
                    <a:spcPct val="90000"/>
                  </a:lnSpc>
                  <a:spcBef>
                    <a:spcPct val="0"/>
                  </a:spcBef>
                  <a:spcAft>
                    <a:spcPct val="0"/>
                  </a:spcAft>
                  <a:buClrTx/>
                  <a:buSzTx/>
                </a:pPr>
                <a:r>
                  <a:rPr lang="en-GB" sz="1400" dirty="0">
                    <a:solidFill>
                      <a:srgbClr val="373A36"/>
                    </a:solidFill>
                  </a:rPr>
                  <a:t>Associations</a:t>
                </a:r>
                <a:endParaRPr lang="en-GB" b="1" dirty="0">
                  <a:solidFill>
                    <a:srgbClr val="373A36"/>
                  </a:solidFill>
                </a:endParaRPr>
              </a:p>
              <a:p>
                <a:pPr lvl="0" algn="ctr">
                  <a:spcBef>
                    <a:spcPct val="0"/>
                  </a:spcBef>
                  <a:spcAft>
                    <a:spcPct val="0"/>
                  </a:spcAft>
                  <a:buClrTx/>
                  <a:buSzTx/>
                </a:pPr>
                <a:r>
                  <a:rPr lang="en-GB" b="1" dirty="0" err="1">
                    <a:solidFill>
                      <a:srgbClr val="373A36"/>
                    </a:solidFill>
                  </a:rPr>
                  <a:t>Personnalité</a:t>
                </a:r>
                <a:endParaRPr lang="en-GB" b="1" dirty="0">
                  <a:solidFill>
                    <a:srgbClr val="373A36"/>
                  </a:solidFill>
                </a:endParaRPr>
              </a:p>
              <a:p>
                <a:pPr lvl="0" algn="ctr">
                  <a:spcBef>
                    <a:spcPct val="0"/>
                  </a:spcBef>
                  <a:spcAft>
                    <a:spcPct val="0"/>
                  </a:spcAft>
                  <a:buClrTx/>
                  <a:buSzTx/>
                </a:pPr>
                <a:r>
                  <a:rPr lang="en-GB" sz="1400" dirty="0">
                    <a:solidFill>
                      <a:srgbClr val="373A36"/>
                    </a:solidFill>
                  </a:rPr>
                  <a:t>Perceptions</a:t>
                </a:r>
              </a:p>
            </p:txBody>
          </p:sp>
        </p:grpSp>
      </p:grpSp>
      <p:grpSp>
        <p:nvGrpSpPr>
          <p:cNvPr id="263" name="Group 261">
            <a:extLst>
              <a:ext uri="{FF2B5EF4-FFF2-40B4-BE49-F238E27FC236}">
                <a16:creationId xmlns:a16="http://schemas.microsoft.com/office/drawing/2014/main" id="{BABB47F2-E8C6-4885-8FFB-CA3CA640B06A}"/>
              </a:ext>
            </a:extLst>
          </p:cNvPr>
          <p:cNvGrpSpPr>
            <a:grpSpLocks/>
          </p:cNvGrpSpPr>
          <p:nvPr/>
        </p:nvGrpSpPr>
        <p:grpSpPr bwMode="auto">
          <a:xfrm>
            <a:off x="4505623" y="3333750"/>
            <a:ext cx="3073400" cy="1930400"/>
            <a:chOff x="2072" y="2168"/>
            <a:chExt cx="1936" cy="1216"/>
          </a:xfrm>
        </p:grpSpPr>
        <p:sp>
          <p:nvSpPr>
            <p:cNvPr id="264" name="Line 262">
              <a:extLst>
                <a:ext uri="{FF2B5EF4-FFF2-40B4-BE49-F238E27FC236}">
                  <a16:creationId xmlns:a16="http://schemas.microsoft.com/office/drawing/2014/main" id="{0EC18510-162F-44B7-A0F0-0F59F3285992}"/>
                </a:ext>
              </a:extLst>
            </p:cNvPr>
            <p:cNvSpPr>
              <a:spLocks noChangeShapeType="1"/>
            </p:cNvSpPr>
            <p:nvPr/>
          </p:nvSpPr>
          <p:spPr bwMode="auto">
            <a:xfrm>
              <a:off x="2840" y="2168"/>
              <a:ext cx="704" cy="8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65" name="Line 263">
              <a:extLst>
                <a:ext uri="{FF2B5EF4-FFF2-40B4-BE49-F238E27FC236}">
                  <a16:creationId xmlns:a16="http://schemas.microsoft.com/office/drawing/2014/main" id="{4BC63D71-4A86-4296-AE41-2E4259431B42}"/>
                </a:ext>
              </a:extLst>
            </p:cNvPr>
            <p:cNvSpPr>
              <a:spLocks noChangeShapeType="1"/>
            </p:cNvSpPr>
            <p:nvPr/>
          </p:nvSpPr>
          <p:spPr bwMode="auto">
            <a:xfrm flipV="1">
              <a:off x="2072" y="3000"/>
              <a:ext cx="1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266" name="Group 264">
              <a:extLst>
                <a:ext uri="{FF2B5EF4-FFF2-40B4-BE49-F238E27FC236}">
                  <a16:creationId xmlns:a16="http://schemas.microsoft.com/office/drawing/2014/main" id="{4F4B1579-5CEA-4B5D-8261-1AAC46C8BB56}"/>
                </a:ext>
              </a:extLst>
            </p:cNvPr>
            <p:cNvGrpSpPr>
              <a:grpSpLocks/>
            </p:cNvGrpSpPr>
            <p:nvPr/>
          </p:nvGrpSpPr>
          <p:grpSpPr bwMode="auto">
            <a:xfrm>
              <a:off x="3120" y="2551"/>
              <a:ext cx="888" cy="833"/>
              <a:chOff x="3120" y="2551"/>
              <a:chExt cx="888" cy="833"/>
            </a:xfrm>
          </p:grpSpPr>
          <p:sp>
            <p:nvSpPr>
              <p:cNvPr id="267" name="Oval 265">
                <a:extLst>
                  <a:ext uri="{FF2B5EF4-FFF2-40B4-BE49-F238E27FC236}">
                    <a16:creationId xmlns:a16="http://schemas.microsoft.com/office/drawing/2014/main" id="{AC980D09-1A2F-4B5E-84EC-741991925465}"/>
                  </a:ext>
                </a:extLst>
              </p:cNvPr>
              <p:cNvSpPr>
                <a:spLocks noChangeArrowheads="1"/>
              </p:cNvSpPr>
              <p:nvPr/>
            </p:nvSpPr>
            <p:spPr bwMode="auto">
              <a:xfrm>
                <a:off x="3120" y="255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268" name="Rectangle 266">
                <a:extLst>
                  <a:ext uri="{FF2B5EF4-FFF2-40B4-BE49-F238E27FC236}">
                    <a16:creationId xmlns:a16="http://schemas.microsoft.com/office/drawing/2014/main" id="{C983833A-F075-4A96-9307-C6F3DF8BCE44}"/>
                  </a:ext>
                </a:extLst>
              </p:cNvPr>
              <p:cNvSpPr>
                <a:spLocks noChangeArrowheads="1"/>
              </p:cNvSpPr>
              <p:nvPr/>
            </p:nvSpPr>
            <p:spPr bwMode="auto">
              <a:xfrm>
                <a:off x="3238" y="2736"/>
                <a:ext cx="69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spcBef>
                    <a:spcPct val="0"/>
                  </a:spcBef>
                  <a:spcAft>
                    <a:spcPct val="0"/>
                  </a:spcAft>
                  <a:buClrTx/>
                  <a:buSzTx/>
                </a:pPr>
                <a:r>
                  <a:rPr lang="en-GB" sz="1400" dirty="0">
                    <a:solidFill>
                      <a:srgbClr val="373A36"/>
                    </a:solidFill>
                  </a:rPr>
                  <a:t>Bio-</a:t>
                </a:r>
                <a:r>
                  <a:rPr lang="en-GB" sz="1400" dirty="0" err="1">
                    <a:solidFill>
                      <a:srgbClr val="373A36"/>
                    </a:solidFill>
                  </a:rPr>
                  <a:t>métrique</a:t>
                </a:r>
                <a:endParaRPr lang="en-GB" b="1" dirty="0">
                  <a:solidFill>
                    <a:srgbClr val="373A36"/>
                  </a:solidFill>
                </a:endParaRPr>
              </a:p>
              <a:p>
                <a:pPr lvl="0" algn="ctr">
                  <a:spcBef>
                    <a:spcPct val="0"/>
                  </a:spcBef>
                  <a:spcAft>
                    <a:spcPct val="0"/>
                  </a:spcAft>
                  <a:buClrTx/>
                  <a:buSzTx/>
                </a:pPr>
                <a:r>
                  <a:rPr lang="en-GB" b="1" dirty="0">
                    <a:solidFill>
                      <a:srgbClr val="373A36"/>
                    </a:solidFill>
                  </a:rPr>
                  <a:t>Usage</a:t>
                </a:r>
              </a:p>
              <a:p>
                <a:pPr lvl="0" algn="ctr">
                  <a:spcBef>
                    <a:spcPct val="0"/>
                  </a:spcBef>
                  <a:spcAft>
                    <a:spcPct val="0"/>
                  </a:spcAft>
                  <a:buClrTx/>
                  <a:buSzTx/>
                </a:pPr>
                <a:r>
                  <a:rPr lang="en-GB" sz="1400" dirty="0">
                    <a:solidFill>
                      <a:srgbClr val="373A36"/>
                    </a:solidFill>
                  </a:rPr>
                  <a:t>Bio-</a:t>
                </a:r>
                <a:r>
                  <a:rPr lang="en-GB" sz="1400" dirty="0" err="1">
                    <a:solidFill>
                      <a:srgbClr val="373A36"/>
                    </a:solidFill>
                  </a:rPr>
                  <a:t>mécanique</a:t>
                </a:r>
                <a:endParaRPr lang="en-GB" sz="1400" dirty="0">
                  <a:solidFill>
                    <a:srgbClr val="373A36"/>
                  </a:solidFill>
                </a:endParaRPr>
              </a:p>
            </p:txBody>
          </p:sp>
        </p:grpSp>
      </p:grpSp>
      <p:grpSp>
        <p:nvGrpSpPr>
          <p:cNvPr id="551" name="Group 550">
            <a:extLst>
              <a:ext uri="{FF2B5EF4-FFF2-40B4-BE49-F238E27FC236}">
                <a16:creationId xmlns:a16="http://schemas.microsoft.com/office/drawing/2014/main" id="{168F5824-925A-4828-82E1-4CFD023E0D06}"/>
              </a:ext>
            </a:extLst>
          </p:cNvPr>
          <p:cNvGrpSpPr/>
          <p:nvPr/>
        </p:nvGrpSpPr>
        <p:grpSpPr>
          <a:xfrm>
            <a:off x="2987645" y="1915354"/>
            <a:ext cx="2422530" cy="4016281"/>
            <a:chOff x="2987645" y="1915354"/>
            <a:chExt cx="2422530" cy="4016281"/>
          </a:xfrm>
        </p:grpSpPr>
        <p:sp>
          <p:nvSpPr>
            <p:cNvPr id="550" name="Oval 549">
              <a:extLst>
                <a:ext uri="{FF2B5EF4-FFF2-40B4-BE49-F238E27FC236}">
                  <a16:creationId xmlns:a16="http://schemas.microsoft.com/office/drawing/2014/main" id="{16FA4C3A-542F-4281-A2F5-931CD250436F}"/>
                </a:ext>
              </a:extLst>
            </p:cNvPr>
            <p:cNvSpPr/>
            <p:nvPr/>
          </p:nvSpPr>
          <p:spPr>
            <a:xfrm rot="20745418" flipV="1">
              <a:off x="3262251" y="1915354"/>
              <a:ext cx="2128309" cy="3611218"/>
            </a:xfrm>
            <a:prstGeom prst="ellipse">
              <a:avLst/>
            </a:prstGeom>
            <a:solidFill>
              <a:srgbClr val="D9D8D6"/>
            </a:solidFill>
            <a:ln w="28575">
              <a:solidFill>
                <a:srgbClr val="FFB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1" name="Group 513">
              <a:extLst>
                <a:ext uri="{FF2B5EF4-FFF2-40B4-BE49-F238E27FC236}">
                  <a16:creationId xmlns:a16="http://schemas.microsoft.com/office/drawing/2014/main" id="{5249A12A-4E57-460A-97A1-0A3A8D5B59D9}"/>
                </a:ext>
              </a:extLst>
            </p:cNvPr>
            <p:cNvGrpSpPr>
              <a:grpSpLocks/>
            </p:cNvGrpSpPr>
            <p:nvPr/>
          </p:nvGrpSpPr>
          <p:grpSpPr bwMode="auto">
            <a:xfrm>
              <a:off x="2987645" y="5306160"/>
              <a:ext cx="2422530" cy="625475"/>
              <a:chOff x="1310" y="3384"/>
              <a:chExt cx="1526" cy="394"/>
            </a:xfrm>
          </p:grpSpPr>
          <p:sp>
            <p:nvSpPr>
              <p:cNvPr id="272" name="Rectangle 514">
                <a:extLst>
                  <a:ext uri="{FF2B5EF4-FFF2-40B4-BE49-F238E27FC236}">
                    <a16:creationId xmlns:a16="http://schemas.microsoft.com/office/drawing/2014/main" id="{4606EE47-4340-4500-929F-DFB1A5965E0A}"/>
                  </a:ext>
                </a:extLst>
              </p:cNvPr>
              <p:cNvSpPr>
                <a:spLocks noChangeArrowheads="1"/>
              </p:cNvSpPr>
              <p:nvPr/>
            </p:nvSpPr>
            <p:spPr bwMode="auto">
              <a:xfrm>
                <a:off x="1310" y="3604"/>
                <a:ext cx="1526" cy="174"/>
              </a:xfrm>
              <a:prstGeom prst="rect">
                <a:avLst/>
              </a:prstGeom>
              <a:noFill/>
              <a:ln>
                <a:noFill/>
              </a:ln>
              <a:extLst>
                <a:ext uri="{909E8E84-426E-40DD-AFC4-6F175D3DCCD1}">
                  <a14:hiddenFill xmlns:a14="http://schemas.microsoft.com/office/drawing/2010/main">
                    <a:solidFill>
                      <a:srgbClr val="EBFFFF"/>
                    </a:solidFill>
                  </a14:hiddenFill>
                </a:ext>
                <a:ext uri="{91240B29-F687-4F45-9708-019B960494DF}">
                  <a14:hiddenLine xmlns:a14="http://schemas.microsoft.com/office/drawing/2010/main" w="9525">
                    <a:solidFill>
                      <a:srgbClr val="009900"/>
                    </a:solidFill>
                    <a:miter lim="800000"/>
                    <a:headEnd/>
                    <a:tailEnd/>
                  </a14:hiddenLine>
                </a:ext>
              </a:extLst>
            </p:spPr>
            <p:txBody>
              <a:bodyPr wrap="none" lIns="0" tIns="0" rIns="0" bIns="0">
                <a:spAutoFit/>
              </a:bodyPr>
              <a:lstStyle/>
              <a:p>
                <a:pPr algn="ctr">
                  <a:spcBef>
                    <a:spcPts val="0"/>
                  </a:spcBef>
                  <a:spcAft>
                    <a:spcPts val="0"/>
                  </a:spcAft>
                </a:pPr>
                <a:r>
                  <a:rPr lang="en-GB" b="1" i="1" dirty="0"/>
                  <a:t>“</a:t>
                </a:r>
                <a:r>
                  <a:rPr lang="en-GB" b="1" i="1" dirty="0" err="1"/>
                  <a:t>Physiologie</a:t>
                </a:r>
                <a:r>
                  <a:rPr lang="en-GB" b="1" i="1" dirty="0"/>
                  <a:t>” du </a:t>
                </a:r>
                <a:r>
                  <a:rPr lang="en-GB" b="1" i="1" dirty="0" err="1"/>
                  <a:t>produit</a:t>
                </a:r>
                <a:endParaRPr lang="en-GB" b="1" i="1" dirty="0"/>
              </a:p>
            </p:txBody>
          </p:sp>
          <p:grpSp>
            <p:nvGrpSpPr>
              <p:cNvPr id="273" name="Group 515">
                <a:extLst>
                  <a:ext uri="{FF2B5EF4-FFF2-40B4-BE49-F238E27FC236}">
                    <a16:creationId xmlns:a16="http://schemas.microsoft.com/office/drawing/2014/main" id="{F8D58DAD-6750-45D5-9EF9-22108493F0A9}"/>
                  </a:ext>
                </a:extLst>
              </p:cNvPr>
              <p:cNvGrpSpPr>
                <a:grpSpLocks/>
              </p:cNvGrpSpPr>
              <p:nvPr/>
            </p:nvGrpSpPr>
            <p:grpSpPr bwMode="auto">
              <a:xfrm>
                <a:off x="1680" y="3384"/>
                <a:ext cx="136" cy="187"/>
                <a:chOff x="1782" y="3166"/>
                <a:chExt cx="136" cy="187"/>
              </a:xfrm>
            </p:grpSpPr>
            <p:sp>
              <p:nvSpPr>
                <p:cNvPr id="274" name="Freeform 516">
                  <a:extLst>
                    <a:ext uri="{FF2B5EF4-FFF2-40B4-BE49-F238E27FC236}">
                      <a16:creationId xmlns:a16="http://schemas.microsoft.com/office/drawing/2014/main" id="{380BFEAB-3153-4002-8C85-D67187A64A31}"/>
                    </a:ext>
                  </a:extLst>
                </p:cNvPr>
                <p:cNvSpPr>
                  <a:spLocks/>
                </p:cNvSpPr>
                <p:nvPr/>
              </p:nvSpPr>
              <p:spPr bwMode="auto">
                <a:xfrm>
                  <a:off x="1782" y="3240"/>
                  <a:ext cx="83" cy="113"/>
                </a:xfrm>
                <a:custGeom>
                  <a:avLst/>
                  <a:gdLst>
                    <a:gd name="T0" fmla="*/ 0 w 167"/>
                    <a:gd name="T1" fmla="*/ 7 h 225"/>
                    <a:gd name="T2" fmla="*/ 0 w 167"/>
                    <a:gd name="T3" fmla="*/ 8 h 225"/>
                    <a:gd name="T4" fmla="*/ 5 w 167"/>
                    <a:gd name="T5" fmla="*/ 1 h 225"/>
                    <a:gd name="T6" fmla="*/ 4 w 167"/>
                    <a:gd name="T7" fmla="*/ 0 h 225"/>
                    <a:gd name="T8" fmla="*/ 0 w 167"/>
                    <a:gd name="T9" fmla="*/ 7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225">
                      <a:moveTo>
                        <a:pt x="0" y="210"/>
                      </a:moveTo>
                      <a:lnTo>
                        <a:pt x="13" y="225"/>
                      </a:lnTo>
                      <a:lnTo>
                        <a:pt x="167" y="15"/>
                      </a:lnTo>
                      <a:lnTo>
                        <a:pt x="154" y="0"/>
                      </a:lnTo>
                      <a:lnTo>
                        <a:pt x="0" y="210"/>
                      </a:lnTo>
                      <a:close/>
                    </a:path>
                  </a:pathLst>
                </a:custGeom>
                <a:solidFill>
                  <a:schemeClr val="accent1"/>
                </a:solidFill>
                <a:ln w="9525">
                  <a:solidFill>
                    <a:schemeClr val="accent1"/>
                  </a:solidFill>
                  <a:round/>
                  <a:headEnd/>
                  <a:tailEnd/>
                </a:ln>
              </p:spPr>
              <p:txBody>
                <a:bodyPr/>
                <a:lstStyle/>
                <a:p>
                  <a:pPr algn="ctr">
                    <a:spcBef>
                      <a:spcPts val="0"/>
                    </a:spcBef>
                    <a:spcAft>
                      <a:spcPts val="0"/>
                    </a:spcAft>
                  </a:pPr>
                  <a:endParaRPr lang="en-GB" dirty="0"/>
                </a:p>
              </p:txBody>
            </p:sp>
            <p:sp>
              <p:nvSpPr>
                <p:cNvPr id="275" name="Freeform 517">
                  <a:extLst>
                    <a:ext uri="{FF2B5EF4-FFF2-40B4-BE49-F238E27FC236}">
                      <a16:creationId xmlns:a16="http://schemas.microsoft.com/office/drawing/2014/main" id="{3DCC9E97-B361-449D-99DC-A887CB8CEBAE}"/>
                    </a:ext>
                  </a:extLst>
                </p:cNvPr>
                <p:cNvSpPr>
                  <a:spLocks/>
                </p:cNvSpPr>
                <p:nvPr/>
              </p:nvSpPr>
              <p:spPr bwMode="auto">
                <a:xfrm>
                  <a:off x="1845" y="3166"/>
                  <a:ext cx="73" cy="91"/>
                </a:xfrm>
                <a:custGeom>
                  <a:avLst/>
                  <a:gdLst>
                    <a:gd name="T0" fmla="*/ 2 w 147"/>
                    <a:gd name="T1" fmla="*/ 6 h 182"/>
                    <a:gd name="T2" fmla="*/ 4 w 147"/>
                    <a:gd name="T3" fmla="*/ 0 h 182"/>
                    <a:gd name="T4" fmla="*/ 0 w 147"/>
                    <a:gd name="T5" fmla="*/ 5 h 182"/>
                    <a:gd name="T6" fmla="*/ 2 w 147"/>
                    <a:gd name="T7" fmla="*/ 6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82">
                      <a:moveTo>
                        <a:pt x="65" y="182"/>
                      </a:moveTo>
                      <a:lnTo>
                        <a:pt x="147" y="0"/>
                      </a:lnTo>
                      <a:lnTo>
                        <a:pt x="0" y="136"/>
                      </a:lnTo>
                      <a:lnTo>
                        <a:pt x="65" y="182"/>
                      </a:lnTo>
                      <a:close/>
                    </a:path>
                  </a:pathLst>
                </a:custGeom>
                <a:solidFill>
                  <a:schemeClr val="accent1"/>
                </a:solidFill>
                <a:ln w="9525">
                  <a:solidFill>
                    <a:schemeClr val="accent1"/>
                  </a:solidFill>
                  <a:round/>
                  <a:headEnd/>
                  <a:tailEnd/>
                </a:ln>
              </p:spPr>
              <p:txBody>
                <a:bodyPr/>
                <a:lstStyle/>
                <a:p>
                  <a:pPr algn="ctr">
                    <a:spcBef>
                      <a:spcPts val="0"/>
                    </a:spcBef>
                    <a:spcAft>
                      <a:spcPts val="0"/>
                    </a:spcAft>
                  </a:pPr>
                  <a:endParaRPr lang="en-GB" dirty="0"/>
                </a:p>
              </p:txBody>
            </p:sp>
          </p:grpSp>
        </p:grpSp>
      </p:grpSp>
      <p:grpSp>
        <p:nvGrpSpPr>
          <p:cNvPr id="520" name="Group 518">
            <a:extLst>
              <a:ext uri="{FF2B5EF4-FFF2-40B4-BE49-F238E27FC236}">
                <a16:creationId xmlns:a16="http://schemas.microsoft.com/office/drawing/2014/main" id="{67435560-177D-4AAE-B789-B58C23906C3B}"/>
              </a:ext>
            </a:extLst>
          </p:cNvPr>
          <p:cNvGrpSpPr>
            <a:grpSpLocks/>
          </p:cNvGrpSpPr>
          <p:nvPr/>
        </p:nvGrpSpPr>
        <p:grpSpPr bwMode="auto">
          <a:xfrm>
            <a:off x="3400722" y="1784351"/>
            <a:ext cx="2336800" cy="3479800"/>
            <a:chOff x="1376" y="1192"/>
            <a:chExt cx="1472" cy="2192"/>
          </a:xfrm>
        </p:grpSpPr>
        <p:sp>
          <p:nvSpPr>
            <p:cNvPr id="521" name="Line 519">
              <a:extLst>
                <a:ext uri="{FF2B5EF4-FFF2-40B4-BE49-F238E27FC236}">
                  <a16:creationId xmlns:a16="http://schemas.microsoft.com/office/drawing/2014/main" id="{5569E108-B2CE-40D7-B469-CCFB85178D30}"/>
                </a:ext>
              </a:extLst>
            </p:cNvPr>
            <p:cNvSpPr>
              <a:spLocks noChangeShapeType="1"/>
            </p:cNvSpPr>
            <p:nvPr/>
          </p:nvSpPr>
          <p:spPr bwMode="auto">
            <a:xfrm flipV="1">
              <a:off x="1792" y="1192"/>
              <a:ext cx="1056" cy="6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a:spcBef>
                  <a:spcPts val="0"/>
                </a:spcBef>
                <a:spcAft>
                  <a:spcPts val="0"/>
                </a:spcAft>
              </a:pPr>
              <a:endParaRPr lang="en-GB" dirty="0"/>
            </a:p>
          </p:txBody>
        </p:sp>
        <p:grpSp>
          <p:nvGrpSpPr>
            <p:cNvPr id="522" name="Group 520">
              <a:extLst>
                <a:ext uri="{FF2B5EF4-FFF2-40B4-BE49-F238E27FC236}">
                  <a16:creationId xmlns:a16="http://schemas.microsoft.com/office/drawing/2014/main" id="{2E81C563-F0A1-4619-98A0-A5981718DF18}"/>
                </a:ext>
              </a:extLst>
            </p:cNvPr>
            <p:cNvGrpSpPr>
              <a:grpSpLocks/>
            </p:cNvGrpSpPr>
            <p:nvPr/>
          </p:nvGrpSpPr>
          <p:grpSpPr bwMode="auto">
            <a:xfrm>
              <a:off x="1376" y="1408"/>
              <a:ext cx="1464" cy="1976"/>
              <a:chOff x="1376" y="1408"/>
              <a:chExt cx="1464" cy="1976"/>
            </a:xfrm>
          </p:grpSpPr>
          <p:sp>
            <p:nvSpPr>
              <p:cNvPr id="523" name="Line 521">
                <a:extLst>
                  <a:ext uri="{FF2B5EF4-FFF2-40B4-BE49-F238E27FC236}">
                    <a16:creationId xmlns:a16="http://schemas.microsoft.com/office/drawing/2014/main" id="{ABDB7FC3-7D7C-40E1-A717-17B1A9073ABA}"/>
                  </a:ext>
                </a:extLst>
              </p:cNvPr>
              <p:cNvSpPr>
                <a:spLocks noChangeShapeType="1"/>
              </p:cNvSpPr>
              <p:nvPr/>
            </p:nvSpPr>
            <p:spPr bwMode="auto">
              <a:xfrm flipV="1">
                <a:off x="2088" y="2184"/>
                <a:ext cx="752" cy="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524" name="Line 522">
                <a:extLst>
                  <a:ext uri="{FF2B5EF4-FFF2-40B4-BE49-F238E27FC236}">
                    <a16:creationId xmlns:a16="http://schemas.microsoft.com/office/drawing/2014/main" id="{5B9CAECA-57AD-4D35-8DD8-68545E382600}"/>
                  </a:ext>
                </a:extLst>
              </p:cNvPr>
              <p:cNvSpPr>
                <a:spLocks noChangeShapeType="1"/>
              </p:cNvSpPr>
              <p:nvPr/>
            </p:nvSpPr>
            <p:spPr bwMode="auto">
              <a:xfrm>
                <a:off x="1824" y="1864"/>
                <a:ext cx="1016"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525" name="Line 523">
                <a:extLst>
                  <a:ext uri="{FF2B5EF4-FFF2-40B4-BE49-F238E27FC236}">
                    <a16:creationId xmlns:a16="http://schemas.microsoft.com/office/drawing/2014/main" id="{35929B01-62F9-4B82-BEBD-6CF3814948B5}"/>
                  </a:ext>
                </a:extLst>
              </p:cNvPr>
              <p:cNvSpPr>
                <a:spLocks noChangeShapeType="1"/>
              </p:cNvSpPr>
              <p:nvPr/>
            </p:nvSpPr>
            <p:spPr bwMode="auto">
              <a:xfrm flipH="1" flipV="1">
                <a:off x="1792" y="1832"/>
                <a:ext cx="280" cy="11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526" name="Group 524">
                <a:extLst>
                  <a:ext uri="{FF2B5EF4-FFF2-40B4-BE49-F238E27FC236}">
                    <a16:creationId xmlns:a16="http://schemas.microsoft.com/office/drawing/2014/main" id="{89A134F5-7523-46F2-8F9F-2B50B4B2DD72}"/>
                  </a:ext>
                </a:extLst>
              </p:cNvPr>
              <p:cNvGrpSpPr>
                <a:grpSpLocks/>
              </p:cNvGrpSpPr>
              <p:nvPr/>
            </p:nvGrpSpPr>
            <p:grpSpPr bwMode="auto">
              <a:xfrm>
                <a:off x="1376" y="1408"/>
                <a:ext cx="860" cy="866"/>
                <a:chOff x="1376" y="1408"/>
                <a:chExt cx="860" cy="866"/>
              </a:xfrm>
            </p:grpSpPr>
            <p:sp>
              <p:nvSpPr>
                <p:cNvPr id="530" name="Oval 525">
                  <a:extLst>
                    <a:ext uri="{FF2B5EF4-FFF2-40B4-BE49-F238E27FC236}">
                      <a16:creationId xmlns:a16="http://schemas.microsoft.com/office/drawing/2014/main" id="{DE1438C8-0591-4A33-9B96-233C764E4790}"/>
                    </a:ext>
                  </a:extLst>
                </p:cNvPr>
                <p:cNvSpPr>
                  <a:spLocks noChangeArrowheads="1"/>
                </p:cNvSpPr>
                <p:nvPr/>
              </p:nvSpPr>
              <p:spPr bwMode="auto">
                <a:xfrm>
                  <a:off x="1376" y="1408"/>
                  <a:ext cx="860"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31" name="Rectangle 526">
                  <a:extLst>
                    <a:ext uri="{FF2B5EF4-FFF2-40B4-BE49-F238E27FC236}">
                      <a16:creationId xmlns:a16="http://schemas.microsoft.com/office/drawing/2014/main" id="{A223D3D7-0490-449A-A952-639208F78863}"/>
                    </a:ext>
                  </a:extLst>
                </p:cNvPr>
                <p:cNvSpPr>
                  <a:spLocks noChangeArrowheads="1"/>
                </p:cNvSpPr>
                <p:nvPr/>
              </p:nvSpPr>
              <p:spPr bwMode="auto">
                <a:xfrm>
                  <a:off x="1501" y="1502"/>
                  <a:ext cx="622"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80000"/>
                    </a:lnSpc>
                    <a:spcBef>
                      <a:spcPct val="0"/>
                    </a:spcBef>
                    <a:spcAft>
                      <a:spcPct val="0"/>
                    </a:spcAft>
                    <a:buClrTx/>
                    <a:buSzTx/>
                  </a:pPr>
                  <a:r>
                    <a:rPr lang="en-GB" sz="1400" dirty="0" err="1">
                      <a:solidFill>
                        <a:srgbClr val="000000"/>
                      </a:solidFill>
                    </a:rPr>
                    <a:t>Métaux</a:t>
                  </a:r>
                  <a:r>
                    <a:rPr lang="en-GB" sz="1400" dirty="0">
                      <a:solidFill>
                        <a:srgbClr val="000000"/>
                      </a:solidFill>
                    </a:rPr>
                    <a:t>, </a:t>
                  </a:r>
                </a:p>
                <a:p>
                  <a:pPr lvl="0" algn="ctr">
                    <a:lnSpc>
                      <a:spcPct val="80000"/>
                    </a:lnSpc>
                    <a:spcBef>
                      <a:spcPct val="0"/>
                    </a:spcBef>
                    <a:spcAft>
                      <a:spcPct val="0"/>
                    </a:spcAft>
                    <a:buClrTx/>
                    <a:buSzTx/>
                  </a:pPr>
                  <a:r>
                    <a:rPr lang="en-GB" sz="1400" dirty="0" err="1">
                      <a:solidFill>
                        <a:srgbClr val="000000"/>
                      </a:solidFill>
                    </a:rPr>
                    <a:t>céramiques</a:t>
                  </a:r>
                  <a:endParaRPr lang="en-GB" b="1" dirty="0">
                    <a:solidFill>
                      <a:srgbClr val="000000"/>
                    </a:solidFill>
                  </a:endParaRPr>
                </a:p>
                <a:p>
                  <a:pPr lvl="0" algn="ctr">
                    <a:spcBef>
                      <a:spcPct val="0"/>
                    </a:spcBef>
                    <a:spcAft>
                      <a:spcPct val="0"/>
                    </a:spcAft>
                    <a:buClrTx/>
                    <a:buSzTx/>
                  </a:pPr>
                  <a:r>
                    <a:rPr lang="en-GB" b="1" dirty="0" err="1">
                      <a:solidFill>
                        <a:srgbClr val="000000"/>
                      </a:solidFill>
                    </a:rPr>
                    <a:t>Matériaux</a:t>
                  </a:r>
                  <a:endParaRPr lang="en-GB" b="1" dirty="0">
                    <a:solidFill>
                      <a:srgbClr val="000000"/>
                    </a:solidFill>
                  </a:endParaRPr>
                </a:p>
                <a:p>
                  <a:pPr lvl="0" algn="ctr">
                    <a:lnSpc>
                      <a:spcPct val="90000"/>
                    </a:lnSpc>
                    <a:spcBef>
                      <a:spcPct val="0"/>
                    </a:spcBef>
                    <a:spcAft>
                      <a:spcPct val="0"/>
                    </a:spcAft>
                    <a:buClrTx/>
                    <a:buSzTx/>
                  </a:pPr>
                  <a:r>
                    <a:rPr lang="en-GB" sz="1400" dirty="0" err="1">
                      <a:solidFill>
                        <a:srgbClr val="373A36"/>
                      </a:solidFill>
                    </a:rPr>
                    <a:t>polymères</a:t>
                  </a:r>
                  <a:r>
                    <a:rPr lang="en-GB" sz="1400" dirty="0">
                      <a:solidFill>
                        <a:srgbClr val="000000"/>
                      </a:solidFill>
                    </a:rPr>
                    <a:t>, </a:t>
                  </a:r>
                </a:p>
                <a:p>
                  <a:pPr lvl="0" algn="ctr">
                    <a:lnSpc>
                      <a:spcPct val="90000"/>
                    </a:lnSpc>
                    <a:spcBef>
                      <a:spcPct val="0"/>
                    </a:spcBef>
                    <a:spcAft>
                      <a:spcPct val="0"/>
                    </a:spcAft>
                    <a:buClrTx/>
                    <a:buSzTx/>
                  </a:pPr>
                  <a:r>
                    <a:rPr lang="en-GB" sz="1400" dirty="0">
                      <a:solidFill>
                        <a:srgbClr val="000000"/>
                      </a:solidFill>
                    </a:rPr>
                    <a:t>composites</a:t>
                  </a:r>
                  <a:endParaRPr lang="en-GB" sz="1400" dirty="0">
                    <a:solidFill>
                      <a:srgbClr val="0C0C0C"/>
                    </a:solidFill>
                  </a:endParaRPr>
                </a:p>
                <a:p>
                  <a:pPr algn="ctr">
                    <a:spcBef>
                      <a:spcPts val="0"/>
                    </a:spcBef>
                    <a:spcAft>
                      <a:spcPts val="0"/>
                    </a:spcAft>
                  </a:pPr>
                  <a:endParaRPr lang="en-GB" sz="1400" dirty="0"/>
                </a:p>
              </p:txBody>
            </p:sp>
          </p:grpSp>
          <p:grpSp>
            <p:nvGrpSpPr>
              <p:cNvPr id="527" name="Group 527">
                <a:extLst>
                  <a:ext uri="{FF2B5EF4-FFF2-40B4-BE49-F238E27FC236}">
                    <a16:creationId xmlns:a16="http://schemas.microsoft.com/office/drawing/2014/main" id="{1330A178-D54B-46A6-A34D-96915128BB5A}"/>
                  </a:ext>
                </a:extLst>
              </p:cNvPr>
              <p:cNvGrpSpPr>
                <a:grpSpLocks/>
              </p:cNvGrpSpPr>
              <p:nvPr/>
            </p:nvGrpSpPr>
            <p:grpSpPr bwMode="auto">
              <a:xfrm>
                <a:off x="1640" y="2551"/>
                <a:ext cx="888" cy="833"/>
                <a:chOff x="1640" y="2551"/>
                <a:chExt cx="888" cy="833"/>
              </a:xfrm>
            </p:grpSpPr>
            <p:sp>
              <p:nvSpPr>
                <p:cNvPr id="528" name="Oval 528">
                  <a:extLst>
                    <a:ext uri="{FF2B5EF4-FFF2-40B4-BE49-F238E27FC236}">
                      <a16:creationId xmlns:a16="http://schemas.microsoft.com/office/drawing/2014/main" id="{174C5A77-8A71-469D-94F7-A9B13F847DBA}"/>
                    </a:ext>
                  </a:extLst>
                </p:cNvPr>
                <p:cNvSpPr>
                  <a:spLocks noChangeArrowheads="1"/>
                </p:cNvSpPr>
                <p:nvPr/>
              </p:nvSpPr>
              <p:spPr bwMode="auto">
                <a:xfrm>
                  <a:off x="1640" y="255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29" name="Rectangle 529">
                  <a:extLst>
                    <a:ext uri="{FF2B5EF4-FFF2-40B4-BE49-F238E27FC236}">
                      <a16:creationId xmlns:a16="http://schemas.microsoft.com/office/drawing/2014/main" id="{1F197DE5-4A80-4ABC-A940-5BE68AAF5D8A}"/>
                    </a:ext>
                  </a:extLst>
                </p:cNvPr>
                <p:cNvSpPr>
                  <a:spLocks noChangeArrowheads="1"/>
                </p:cNvSpPr>
                <p:nvPr/>
              </p:nvSpPr>
              <p:spPr bwMode="auto">
                <a:xfrm>
                  <a:off x="1758" y="2682"/>
                  <a:ext cx="67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90000"/>
                    </a:lnSpc>
                    <a:spcBef>
                      <a:spcPct val="0"/>
                    </a:spcBef>
                    <a:spcAft>
                      <a:spcPct val="0"/>
                    </a:spcAft>
                    <a:buClrTx/>
                    <a:buSzTx/>
                  </a:pPr>
                  <a:r>
                    <a:rPr lang="en-GB" sz="1400" dirty="0">
                      <a:solidFill>
                        <a:srgbClr val="373A36"/>
                      </a:solidFill>
                    </a:rPr>
                    <a:t>Mise </a:t>
                  </a:r>
                  <a:r>
                    <a:rPr lang="en-GB" sz="1400" dirty="0" err="1">
                      <a:solidFill>
                        <a:srgbClr val="373A36"/>
                      </a:solidFill>
                    </a:rPr>
                    <a:t>en</a:t>
                  </a:r>
                  <a:r>
                    <a:rPr lang="en-GB" sz="1400" dirty="0">
                      <a:solidFill>
                        <a:srgbClr val="373A36"/>
                      </a:solidFill>
                    </a:rPr>
                    <a:t> </a:t>
                  </a:r>
                  <a:r>
                    <a:rPr lang="en-GB" sz="1400" dirty="0" err="1">
                      <a:solidFill>
                        <a:srgbClr val="373A36"/>
                      </a:solidFill>
                    </a:rPr>
                    <a:t>forme</a:t>
                  </a:r>
                  <a:endParaRPr lang="en-GB" sz="1400" dirty="0">
                    <a:solidFill>
                      <a:srgbClr val="373A36"/>
                    </a:solidFill>
                  </a:endParaRPr>
                </a:p>
                <a:p>
                  <a:pPr lvl="0" algn="ctr">
                    <a:lnSpc>
                      <a:spcPct val="90000"/>
                    </a:lnSpc>
                    <a:spcBef>
                      <a:spcPct val="0"/>
                    </a:spcBef>
                    <a:spcAft>
                      <a:spcPct val="0"/>
                    </a:spcAft>
                    <a:buClrTx/>
                    <a:buSzTx/>
                  </a:pPr>
                  <a:r>
                    <a:rPr lang="en-GB" sz="1400" b="1" dirty="0">
                      <a:solidFill>
                        <a:srgbClr val="373A36"/>
                      </a:solidFill>
                    </a:rPr>
                    <a:t>Assemblage</a:t>
                  </a:r>
                  <a:endParaRPr lang="en-GB" b="1" dirty="0">
                    <a:solidFill>
                      <a:srgbClr val="373A36"/>
                    </a:solidFill>
                  </a:endParaRPr>
                </a:p>
                <a:p>
                  <a:pPr lvl="0" algn="ctr">
                    <a:spcBef>
                      <a:spcPct val="0"/>
                    </a:spcBef>
                    <a:spcAft>
                      <a:spcPct val="0"/>
                    </a:spcAft>
                    <a:buClrTx/>
                    <a:buSzTx/>
                  </a:pPr>
                  <a:r>
                    <a:rPr lang="en-GB" b="1" dirty="0" err="1">
                      <a:solidFill>
                        <a:srgbClr val="373A36"/>
                      </a:solidFill>
                    </a:rPr>
                    <a:t>Procédés</a:t>
                  </a:r>
                  <a:endParaRPr lang="en-GB" b="1" dirty="0">
                    <a:solidFill>
                      <a:srgbClr val="373A36"/>
                    </a:solidFill>
                  </a:endParaRPr>
                </a:p>
                <a:p>
                  <a:pPr lvl="0" algn="ctr">
                    <a:lnSpc>
                      <a:spcPct val="90000"/>
                    </a:lnSpc>
                    <a:spcBef>
                      <a:spcPct val="0"/>
                    </a:spcBef>
                    <a:spcAft>
                      <a:spcPct val="0"/>
                    </a:spcAft>
                    <a:buClrTx/>
                    <a:buSzTx/>
                  </a:pPr>
                  <a:r>
                    <a:rPr lang="en-GB" sz="1400" dirty="0" err="1">
                      <a:solidFill>
                        <a:srgbClr val="373A36"/>
                      </a:solidFill>
                    </a:rPr>
                    <a:t>Traitement</a:t>
                  </a:r>
                  <a:r>
                    <a:rPr lang="en-GB" sz="1400" dirty="0">
                      <a:solidFill>
                        <a:srgbClr val="373A36"/>
                      </a:solidFill>
                    </a:rPr>
                    <a:t> de </a:t>
                  </a:r>
                  <a:br>
                    <a:rPr lang="en-GB" sz="1400" dirty="0">
                      <a:solidFill>
                        <a:srgbClr val="373A36"/>
                      </a:solidFill>
                    </a:rPr>
                  </a:br>
                  <a:r>
                    <a:rPr lang="en-GB" sz="1400" dirty="0">
                      <a:solidFill>
                        <a:srgbClr val="373A36"/>
                      </a:solidFill>
                    </a:rPr>
                    <a:t>surface</a:t>
                  </a:r>
                </a:p>
              </p:txBody>
            </p:sp>
          </p:grpSp>
        </p:grpSp>
      </p:grpSp>
      <p:sp>
        <p:nvSpPr>
          <p:cNvPr id="532" name="Rectangle 531">
            <a:extLst>
              <a:ext uri="{FF2B5EF4-FFF2-40B4-BE49-F238E27FC236}">
                <a16:creationId xmlns:a16="http://schemas.microsoft.com/office/drawing/2014/main" id="{A9D514BE-3FFD-47C9-9FAF-161DBD9635AA}"/>
              </a:ext>
            </a:extLst>
          </p:cNvPr>
          <p:cNvSpPr>
            <a:spLocks noChangeArrowheads="1"/>
          </p:cNvSpPr>
          <p:nvPr/>
        </p:nvSpPr>
        <p:spPr bwMode="auto">
          <a:xfrm>
            <a:off x="6688436" y="1735139"/>
            <a:ext cx="5048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3" name="Rectangle 532">
            <a:extLst>
              <a:ext uri="{FF2B5EF4-FFF2-40B4-BE49-F238E27FC236}">
                <a16:creationId xmlns:a16="http://schemas.microsoft.com/office/drawing/2014/main" id="{BA298207-DE8B-43B2-BE7A-7458808E9748}"/>
              </a:ext>
            </a:extLst>
          </p:cNvPr>
          <p:cNvSpPr>
            <a:spLocks noChangeArrowheads="1"/>
          </p:cNvSpPr>
          <p:nvPr/>
        </p:nvSpPr>
        <p:spPr bwMode="auto">
          <a:xfrm>
            <a:off x="5131098" y="1565276"/>
            <a:ext cx="1192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4" name="Rectangle 533">
            <a:extLst>
              <a:ext uri="{FF2B5EF4-FFF2-40B4-BE49-F238E27FC236}">
                <a16:creationId xmlns:a16="http://schemas.microsoft.com/office/drawing/2014/main" id="{1D3B6411-48C4-4A13-A79D-1854ABEAA17B}"/>
              </a:ext>
            </a:extLst>
          </p:cNvPr>
          <p:cNvSpPr>
            <a:spLocks noChangeArrowheads="1"/>
          </p:cNvSpPr>
          <p:nvPr/>
        </p:nvSpPr>
        <p:spPr bwMode="auto">
          <a:xfrm>
            <a:off x="5088236" y="3022601"/>
            <a:ext cx="119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5" name="Rectangle 534">
            <a:extLst>
              <a:ext uri="{FF2B5EF4-FFF2-40B4-BE49-F238E27FC236}">
                <a16:creationId xmlns:a16="http://schemas.microsoft.com/office/drawing/2014/main" id="{83BA8B44-2A7E-4CCE-B36B-AED985FB7A4A}"/>
              </a:ext>
            </a:extLst>
          </p:cNvPr>
          <p:cNvSpPr>
            <a:spLocks noChangeArrowheads="1"/>
          </p:cNvSpPr>
          <p:nvPr/>
        </p:nvSpPr>
        <p:spPr bwMode="auto">
          <a:xfrm>
            <a:off x="4107160" y="4005263"/>
            <a:ext cx="1173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grpSp>
        <p:nvGrpSpPr>
          <p:cNvPr id="536" name="Group 535">
            <a:extLst>
              <a:ext uri="{FF2B5EF4-FFF2-40B4-BE49-F238E27FC236}">
                <a16:creationId xmlns:a16="http://schemas.microsoft.com/office/drawing/2014/main" id="{4B583429-0ED5-4F06-AAB0-4B40E4AE6651}"/>
              </a:ext>
            </a:extLst>
          </p:cNvPr>
          <p:cNvGrpSpPr>
            <a:grpSpLocks/>
          </p:cNvGrpSpPr>
          <p:nvPr/>
        </p:nvGrpSpPr>
        <p:grpSpPr bwMode="auto">
          <a:xfrm>
            <a:off x="2927648" y="879475"/>
            <a:ext cx="5643563" cy="5099050"/>
            <a:chOff x="1078" y="622"/>
            <a:chExt cx="3555" cy="3212"/>
          </a:xfrm>
        </p:grpSpPr>
        <p:sp>
          <p:nvSpPr>
            <p:cNvPr id="537" name="Text Box 536">
              <a:extLst>
                <a:ext uri="{FF2B5EF4-FFF2-40B4-BE49-F238E27FC236}">
                  <a16:creationId xmlns:a16="http://schemas.microsoft.com/office/drawing/2014/main" id="{8E986B57-CB23-43CF-A4BF-E814BFCF5586}"/>
                </a:ext>
              </a:extLst>
            </p:cNvPr>
            <p:cNvSpPr txBox="1">
              <a:spLocks noChangeArrowheads="1"/>
            </p:cNvSpPr>
            <p:nvPr/>
          </p:nvSpPr>
          <p:spPr bwMode="auto">
            <a:xfrm>
              <a:off x="1197" y="676"/>
              <a:ext cx="136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i="1" dirty="0"/>
                <a:t> </a:t>
              </a:r>
              <a:r>
                <a:rPr lang="en-GB" sz="2000" b="1" i="1" dirty="0" err="1"/>
                <a:t>Le“caractère</a:t>
              </a:r>
              <a:r>
                <a:rPr lang="en-GB" sz="2000" b="1" i="1" dirty="0"/>
                <a:t>” du </a:t>
              </a:r>
              <a:r>
                <a:rPr lang="en-GB" sz="2000" b="1" i="1" dirty="0" err="1"/>
                <a:t>produit</a:t>
              </a:r>
              <a:endParaRPr lang="en-GB" sz="2000" b="1" dirty="0"/>
            </a:p>
          </p:txBody>
        </p:sp>
        <p:sp>
          <p:nvSpPr>
            <p:cNvPr id="538" name="AutoShape 537">
              <a:extLst>
                <a:ext uri="{FF2B5EF4-FFF2-40B4-BE49-F238E27FC236}">
                  <a16:creationId xmlns:a16="http://schemas.microsoft.com/office/drawing/2014/main" id="{F733494F-F854-44A8-90D2-DBD9F05D5DBD}"/>
                </a:ext>
              </a:extLst>
            </p:cNvPr>
            <p:cNvSpPr>
              <a:spLocks noChangeArrowheads="1"/>
            </p:cNvSpPr>
            <p:nvPr/>
          </p:nvSpPr>
          <p:spPr bwMode="auto">
            <a:xfrm>
              <a:off x="1078" y="622"/>
              <a:ext cx="3555" cy="3212"/>
            </a:xfrm>
            <a:prstGeom prst="roundRect">
              <a:avLst>
                <a:gd name="adj" fmla="val 5810"/>
              </a:avLst>
            </a:prstGeom>
            <a:noFill/>
            <a:ln w="28575">
              <a:solidFill>
                <a:schemeClr val="accent3"/>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pPr>
              <a:endParaRPr lang="en-GB" dirty="0"/>
            </a:p>
          </p:txBody>
        </p:sp>
      </p:grpSp>
      <p:grpSp>
        <p:nvGrpSpPr>
          <p:cNvPr id="539" name="Group 539">
            <a:extLst>
              <a:ext uri="{FF2B5EF4-FFF2-40B4-BE49-F238E27FC236}">
                <a16:creationId xmlns:a16="http://schemas.microsoft.com/office/drawing/2014/main" id="{B021863E-5A8E-411C-9807-FF0F77C65095}"/>
              </a:ext>
            </a:extLst>
          </p:cNvPr>
          <p:cNvGrpSpPr>
            <a:grpSpLocks/>
          </p:cNvGrpSpPr>
          <p:nvPr/>
        </p:nvGrpSpPr>
        <p:grpSpPr bwMode="auto">
          <a:xfrm>
            <a:off x="5008860" y="1116014"/>
            <a:ext cx="1460500" cy="2884487"/>
            <a:chOff x="2389" y="771"/>
            <a:chExt cx="920" cy="1817"/>
          </a:xfrm>
        </p:grpSpPr>
        <p:grpSp>
          <p:nvGrpSpPr>
            <p:cNvPr id="540" name="Group 540">
              <a:extLst>
                <a:ext uri="{FF2B5EF4-FFF2-40B4-BE49-F238E27FC236}">
                  <a16:creationId xmlns:a16="http://schemas.microsoft.com/office/drawing/2014/main" id="{5C9AE827-CDED-4017-8E05-6070FF70497B}"/>
                </a:ext>
              </a:extLst>
            </p:cNvPr>
            <p:cNvGrpSpPr>
              <a:grpSpLocks/>
            </p:cNvGrpSpPr>
            <p:nvPr/>
          </p:nvGrpSpPr>
          <p:grpSpPr bwMode="auto">
            <a:xfrm>
              <a:off x="2389" y="771"/>
              <a:ext cx="888" cy="1389"/>
              <a:chOff x="2389" y="771"/>
              <a:chExt cx="888" cy="1389"/>
            </a:xfrm>
          </p:grpSpPr>
          <p:sp>
            <p:nvSpPr>
              <p:cNvPr id="543" name="Line 541">
                <a:extLst>
                  <a:ext uri="{FF2B5EF4-FFF2-40B4-BE49-F238E27FC236}">
                    <a16:creationId xmlns:a16="http://schemas.microsoft.com/office/drawing/2014/main" id="{9D98C65D-318C-4AA0-92CF-28BDDC0D7F41}"/>
                  </a:ext>
                </a:extLst>
              </p:cNvPr>
              <p:cNvSpPr>
                <a:spLocks noChangeShapeType="1"/>
              </p:cNvSpPr>
              <p:nvPr/>
            </p:nvSpPr>
            <p:spPr bwMode="auto">
              <a:xfrm flipV="1">
                <a:off x="2840" y="1208"/>
                <a:ext cx="0" cy="9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544" name="Group 542">
                <a:extLst>
                  <a:ext uri="{FF2B5EF4-FFF2-40B4-BE49-F238E27FC236}">
                    <a16:creationId xmlns:a16="http://schemas.microsoft.com/office/drawing/2014/main" id="{E344A110-331A-418C-8F78-16812C0E3B54}"/>
                  </a:ext>
                </a:extLst>
              </p:cNvPr>
              <p:cNvGrpSpPr>
                <a:grpSpLocks/>
              </p:cNvGrpSpPr>
              <p:nvPr/>
            </p:nvGrpSpPr>
            <p:grpSpPr bwMode="auto">
              <a:xfrm>
                <a:off x="2389" y="771"/>
                <a:ext cx="888" cy="833"/>
                <a:chOff x="2389" y="771"/>
                <a:chExt cx="888" cy="833"/>
              </a:xfrm>
            </p:grpSpPr>
            <p:sp>
              <p:nvSpPr>
                <p:cNvPr id="545" name="Oval 543">
                  <a:extLst>
                    <a:ext uri="{FF2B5EF4-FFF2-40B4-BE49-F238E27FC236}">
                      <a16:creationId xmlns:a16="http://schemas.microsoft.com/office/drawing/2014/main" id="{D9C80824-5AC5-44D8-82D7-26A43E86C7EE}"/>
                    </a:ext>
                  </a:extLst>
                </p:cNvPr>
                <p:cNvSpPr>
                  <a:spLocks noChangeArrowheads="1"/>
                </p:cNvSpPr>
                <p:nvPr/>
              </p:nvSpPr>
              <p:spPr bwMode="auto">
                <a:xfrm>
                  <a:off x="2389" y="77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46" name="Rectangle 544">
                  <a:extLst>
                    <a:ext uri="{FF2B5EF4-FFF2-40B4-BE49-F238E27FC236}">
                      <a16:creationId xmlns:a16="http://schemas.microsoft.com/office/drawing/2014/main" id="{56528D87-DABE-4B13-994C-BFA35763C735}"/>
                    </a:ext>
                  </a:extLst>
                </p:cNvPr>
                <p:cNvSpPr>
                  <a:spLocks noChangeArrowheads="1"/>
                </p:cNvSpPr>
                <p:nvPr/>
              </p:nvSpPr>
              <p:spPr bwMode="auto">
                <a:xfrm>
                  <a:off x="2565" y="919"/>
                  <a:ext cx="53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0"/>
                    </a:spcBef>
                    <a:spcAft>
                      <a:spcPts val="0"/>
                    </a:spcAft>
                  </a:pPr>
                  <a:r>
                    <a:rPr lang="en-GB" sz="1400" dirty="0">
                      <a:solidFill>
                        <a:srgbClr val="373A36"/>
                      </a:solidFill>
                    </a:rPr>
                    <a:t>Qui, Quoi</a:t>
                  </a:r>
                </a:p>
                <a:p>
                  <a:pPr algn="ctr">
                    <a:spcBef>
                      <a:spcPts val="0"/>
                    </a:spcBef>
                    <a:spcAft>
                      <a:spcPts val="0"/>
                    </a:spcAft>
                  </a:pPr>
                  <a:r>
                    <a:rPr lang="en-GB" b="1" dirty="0" err="1">
                      <a:solidFill>
                        <a:srgbClr val="373A36"/>
                      </a:solidFill>
                    </a:rPr>
                    <a:t>Contexte</a:t>
                  </a:r>
                  <a:endParaRPr lang="en-GB" b="1" dirty="0">
                    <a:solidFill>
                      <a:srgbClr val="373A36"/>
                    </a:solidFill>
                  </a:endParaRPr>
                </a:p>
                <a:p>
                  <a:pPr algn="ctr">
                    <a:spcBef>
                      <a:spcPts val="0"/>
                    </a:spcBef>
                    <a:spcAft>
                      <a:spcPts val="0"/>
                    </a:spcAft>
                  </a:pPr>
                  <a:r>
                    <a:rPr lang="en-GB" sz="1400" dirty="0" err="1">
                      <a:solidFill>
                        <a:srgbClr val="373A36"/>
                      </a:solidFill>
                    </a:rPr>
                    <a:t>Où</a:t>
                  </a:r>
                  <a:r>
                    <a:rPr lang="en-GB" sz="1400" dirty="0">
                      <a:solidFill>
                        <a:srgbClr val="373A36"/>
                      </a:solidFill>
                    </a:rPr>
                    <a:t>, </a:t>
                  </a:r>
                  <a:r>
                    <a:rPr lang="en-GB" sz="1400" dirty="0" err="1">
                      <a:solidFill>
                        <a:srgbClr val="373A36"/>
                      </a:solidFill>
                    </a:rPr>
                    <a:t>Quand</a:t>
                  </a:r>
                  <a:endParaRPr lang="en-GB" sz="1400" dirty="0">
                    <a:solidFill>
                      <a:srgbClr val="373A36"/>
                    </a:solidFill>
                  </a:endParaRPr>
                </a:p>
                <a:p>
                  <a:pPr algn="ctr">
                    <a:spcBef>
                      <a:spcPts val="0"/>
                    </a:spcBef>
                    <a:spcAft>
                      <a:spcPts val="0"/>
                    </a:spcAft>
                  </a:pPr>
                  <a:r>
                    <a:rPr lang="en-GB" sz="1400" dirty="0" err="1">
                      <a:solidFill>
                        <a:srgbClr val="373A36"/>
                      </a:solidFill>
                    </a:rPr>
                    <a:t>Pourquoi</a:t>
                  </a:r>
                  <a:endParaRPr lang="en-GB" sz="1400" dirty="0">
                    <a:solidFill>
                      <a:srgbClr val="373A36"/>
                    </a:solidFill>
                  </a:endParaRPr>
                </a:p>
              </p:txBody>
            </p:sp>
          </p:grpSp>
        </p:grpSp>
        <p:sp>
          <p:nvSpPr>
            <p:cNvPr id="541" name="Oval 545">
              <a:extLst>
                <a:ext uri="{FF2B5EF4-FFF2-40B4-BE49-F238E27FC236}">
                  <a16:creationId xmlns:a16="http://schemas.microsoft.com/office/drawing/2014/main" id="{6CD94CC0-287D-4598-BD38-60C330AEE065}"/>
                </a:ext>
              </a:extLst>
            </p:cNvPr>
            <p:cNvSpPr>
              <a:spLocks noChangeArrowheads="1"/>
            </p:cNvSpPr>
            <p:nvPr/>
          </p:nvSpPr>
          <p:spPr bwMode="auto">
            <a:xfrm>
              <a:off x="2389" y="1755"/>
              <a:ext cx="888" cy="833"/>
            </a:xfrm>
            <a:prstGeom prst="ellipse">
              <a:avLst/>
            </a:prstGeom>
            <a:solidFill>
              <a:srgbClr val="FFB71B"/>
            </a:solidFill>
            <a:ln w="28575">
              <a:solidFill>
                <a:schemeClr val="accent4"/>
              </a:solidFill>
              <a:round/>
              <a:headEnd/>
              <a:tailEnd/>
            </a:ln>
          </p:spPr>
          <p:txBody>
            <a:bodyPr/>
            <a:lstStyle/>
            <a:p>
              <a:pPr algn="ctr">
                <a:spcBef>
                  <a:spcPts val="0"/>
                </a:spcBef>
                <a:spcAft>
                  <a:spcPts val="0"/>
                </a:spcAft>
              </a:pPr>
              <a:endParaRPr lang="en-GB" dirty="0"/>
            </a:p>
          </p:txBody>
        </p:sp>
        <p:sp>
          <p:nvSpPr>
            <p:cNvPr id="542" name="Rectangle 546">
              <a:extLst>
                <a:ext uri="{FF2B5EF4-FFF2-40B4-BE49-F238E27FC236}">
                  <a16:creationId xmlns:a16="http://schemas.microsoft.com/office/drawing/2014/main" id="{9B0D11A5-6796-4A6E-AAA4-FBF63D7E7E39}"/>
                </a:ext>
              </a:extLst>
            </p:cNvPr>
            <p:cNvSpPr>
              <a:spLocks noChangeArrowheads="1"/>
            </p:cNvSpPr>
            <p:nvPr/>
          </p:nvSpPr>
          <p:spPr bwMode="auto">
            <a:xfrm>
              <a:off x="2400" y="1929"/>
              <a:ext cx="909" cy="4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spcAft>
                  <a:spcPts val="0"/>
                </a:spcAft>
              </a:pPr>
              <a:r>
                <a:rPr lang="en-GB" sz="2000" b="1" dirty="0">
                  <a:solidFill>
                    <a:srgbClr val="373A36"/>
                  </a:solidFill>
                </a:rPr>
                <a:t>Conception du </a:t>
              </a:r>
              <a:r>
                <a:rPr lang="en-GB" sz="2000" b="1" dirty="0" err="1">
                  <a:solidFill>
                    <a:srgbClr val="373A36"/>
                  </a:solidFill>
                </a:rPr>
                <a:t>produit</a:t>
              </a:r>
              <a:endParaRPr lang="en-GB" sz="2000" b="1" dirty="0">
                <a:solidFill>
                  <a:srgbClr val="373A36"/>
                </a:solidFill>
              </a:endParaRPr>
            </a:p>
          </p:txBody>
        </p:sp>
      </p:grpSp>
    </p:spTree>
    <p:extLst>
      <p:ext uri="{BB962C8B-B14F-4D97-AF65-F5344CB8AC3E}">
        <p14:creationId xmlns:p14="http://schemas.microsoft.com/office/powerpoint/2010/main" val="30324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wipe(right)">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wipe(left)">
                                      <p:cBhvr>
                                        <p:cTn id="16" dur="500"/>
                                        <p:tgtEl>
                                          <p:spTgt spid="2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wipe(left)">
                                      <p:cBhvr>
                                        <p:cTn id="21" dur="500"/>
                                        <p:tgtEl>
                                          <p:spTgt spid="2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36"/>
                                        </p:tgtEl>
                                        <p:attrNameLst>
                                          <p:attrName>style.visibility</p:attrName>
                                        </p:attrNameLst>
                                      </p:cBhvr>
                                      <p:to>
                                        <p:strVal val="visible"/>
                                      </p:to>
                                    </p:set>
                                    <p:animEffect transition="in" filter="wipe(up)">
                                      <p:cBhvr>
                                        <p:cTn id="3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70F2E636-CC7A-48CB-A55A-8451864D0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383</TotalTime>
  <Words>4515</Words>
  <Application>Microsoft Office PowerPoint</Application>
  <PresentationFormat>Widescreen</PresentationFormat>
  <Paragraphs>593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Ansys - Slide Master</vt:lpstr>
      <vt:lpstr>PowerPoint Presentation</vt:lpstr>
      <vt:lpstr>Objectifs pédagogiques de cette unité de cours</vt:lpstr>
      <vt:lpstr>Présentation de l'unité de cours</vt:lpstr>
      <vt:lpstr>La valeur du produit</vt:lpstr>
      <vt:lpstr>Pourquoi la conception industrielle (CI) importe ?</vt:lpstr>
      <vt:lpstr>La conception d’un produit</vt:lpstr>
      <vt:lpstr>Qu’est qui donne à un produit son caractère ?</vt:lpstr>
      <vt:lpstr>Etablir le contexte</vt:lpstr>
      <vt:lpstr>Qu’est qui donne à un produit son caractère ?</vt:lpstr>
      <vt:lpstr>Conception technique et industrielle</vt:lpstr>
      <vt:lpstr>Usage (“ergonomique”)</vt:lpstr>
      <vt:lpstr>Usage ou usabilité? (“ergonomique”)</vt:lpstr>
      <vt:lpstr>Exemples de compatibilité biomécanique</vt:lpstr>
      <vt:lpstr>Personnalité du produit</vt:lpstr>
      <vt:lpstr>Personnalités des matériaux</vt:lpstr>
      <vt:lpstr>Ressenti des matériaux</vt:lpstr>
      <vt:lpstr>Cinq produits : les reconcevoir pour un nouveau marché</vt:lpstr>
      <vt:lpstr>Re-conception 1 : Mignon</vt:lpstr>
      <vt:lpstr>Re-conception 2 : Robuste</vt:lpstr>
      <vt:lpstr>Créer des associations et des perceptions</vt:lpstr>
      <vt:lpstr>Les matériaux créent des associations et des perceptions</vt:lpstr>
      <vt:lpstr>Étude de cas : compresseur pas cher</vt:lpstr>
      <vt:lpstr>Ambiance “résistance industrielle" robuste</vt:lpstr>
      <vt:lpstr>Le compresseur d'air à petit prix</vt:lpstr>
      <vt:lpstr>En résumé</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24</cp:revision>
  <dcterms:created xsi:type="dcterms:W3CDTF">2021-07-09T11:09:27Z</dcterms:created>
  <dcterms:modified xsi:type="dcterms:W3CDTF">2022-12-28T09:20:28Z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y fmtid="{D5CDD505-2E9C-101B-9397-08002B2CF9AE}" pid="3" name="_ip_UnifiedCompliancePolicyUIAction">
    <vt:lpwstr/>
  </property>
  <property fmtid="{D5CDD505-2E9C-101B-9397-08002B2CF9AE}" pid="4" name="_ip_UnifiedCompliancePolicyProperties">
    <vt:lpwstr/>
  </property>
  <property fmtid="{D5CDD505-2E9C-101B-9397-08002B2CF9AE}" pid="5" name="Tag">
    <vt:lpwstr/>
  </property>
</Properties>
</file>