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3"/>
  </p:sldMasterIdLst>
  <p:notesMasterIdLst>
    <p:notesMasterId r:id="rId41"/>
  </p:notesMasterIdLst>
  <p:sldIdLst>
    <p:sldId id="256" r:id="rId4"/>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313" r:id="rId32"/>
    <p:sldId id="314" r:id="rId33"/>
    <p:sldId id="315" r:id="rId34"/>
    <p:sldId id="316" r:id="rId35"/>
    <p:sldId id="317" r:id="rId36"/>
    <p:sldId id="318" r:id="rId37"/>
    <p:sldId id="319" r:id="rId38"/>
    <p:sldId id="606" r:id="rId39"/>
    <p:sldId id="258" r:id="rId40"/>
  </p:sldIdLst>
  <p:sldSz cx="12192000" cy="6858000"/>
  <p:notesSz cx="6858000" cy="9144000"/>
  <p:embeddedFontLst>
    <p:embeddedFont>
      <p:font typeface="Arial Unicode MS" panose="020B0604020202020204" pitchFamily="34" charset="-128"/>
      <p:regular r:id="rId42"/>
    </p:embeddedFont>
    <p:embeddedFont>
      <p:font typeface="Calibri" panose="020F0502020204030204" pitchFamily="34" charset="0"/>
      <p:regular r:id="rId43"/>
      <p:bold r:id="rId44"/>
      <p:italic r:id="rId45"/>
      <p:boldItalic r:id="rId46"/>
    </p:embeddedFont>
    <p:embeddedFont>
      <p:font typeface="Segoe UI Semibold" panose="020B0702040204020203" pitchFamily="34" charset="0"/>
      <p:bold r:id="rId47"/>
      <p:boldItalic r:id="rId48"/>
    </p:embeddedFont>
    <p:embeddedFont>
      <p:font typeface="Tahoma" panose="020B0604030504040204" pitchFamily="34"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951444-92EC-62F4-004B-04314D58AFC9}" name="David Mercier" initials="DM" userId="S::david.mercier@ansys.com::af55b25a-2530-45a7-8f11-488cc3cd8e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2483FF-7A8B-4874-8D3F-5905AF0D2194}" v="2" dt="2022-12-15T15:39:03.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3" autoAdjust="0"/>
    <p:restoredTop sz="72418" autoAdjust="0"/>
  </p:normalViewPr>
  <p:slideViewPr>
    <p:cSldViewPr showGuides="1">
      <p:cViewPr varScale="1">
        <p:scale>
          <a:sx n="119" d="100"/>
          <a:sy n="119" d="100"/>
        </p:scale>
        <p:origin x="1908" y="72"/>
      </p:cViewPr>
      <p:guideLst>
        <p:guide orient="horz" pos="2160"/>
        <p:guide pos="3840"/>
      </p:guideLst>
    </p:cSldViewPr>
  </p:slideViewPr>
  <p:notesTextViewPr>
    <p:cViewPr>
      <p:scale>
        <a:sx n="1" d="1"/>
        <a:sy n="1" d="1"/>
      </p:scale>
      <p:origin x="0" y="0"/>
    </p:cViewPr>
  </p:notesTextViewPr>
  <p:sorterViewPr>
    <p:cViewPr>
      <p:scale>
        <a:sx n="100" d="100"/>
        <a:sy n="100" d="100"/>
      </p:scale>
      <p:origin x="0" y="-28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microsoft.com/office/2018/10/relationships/authors" Target="authors.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12/28/2022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Les 25 </a:t>
            </a:r>
            <a:r>
              <a:rPr lang="en-GB" b="1" i="1" dirty="0" err="1"/>
              <a:t>unités</a:t>
            </a:r>
            <a:r>
              <a:rPr lang="en-GB" b="1" i="1" dirty="0"/>
              <a:t> de </a:t>
            </a:r>
            <a:r>
              <a:rPr lang="en-GB" b="1" i="1" dirty="0" err="1"/>
              <a:t>cours</a:t>
            </a:r>
            <a:r>
              <a:rPr lang="en-GB" b="1" i="1" dirty="0"/>
              <a:t> PowerPoint </a:t>
            </a:r>
            <a:r>
              <a:rPr lang="en-GB" b="1" i="1" dirty="0" err="1"/>
              <a:t>en</a:t>
            </a:r>
            <a:r>
              <a:rPr lang="en-GB" b="1" i="1" dirty="0"/>
              <a:t> 2023</a:t>
            </a:r>
          </a:p>
          <a:p>
            <a:pPr algn="ctr"/>
            <a:endParaRPr lang="en-GB" b="1" i="1" dirty="0"/>
          </a:p>
          <a:p>
            <a:r>
              <a:rPr lang="en-GB" dirty="0"/>
              <a:t>Les </a:t>
            </a:r>
            <a:r>
              <a:rPr lang="en-GB" dirty="0" err="1"/>
              <a:t>unités</a:t>
            </a:r>
            <a:r>
              <a:rPr lang="en-GB" dirty="0"/>
              <a:t> de </a:t>
            </a:r>
            <a:r>
              <a:rPr lang="en-GB" dirty="0" err="1"/>
              <a:t>cours</a:t>
            </a:r>
            <a:r>
              <a:rPr lang="en-GB" dirty="0"/>
              <a:t> </a:t>
            </a:r>
            <a:r>
              <a:rPr lang="en-GB" dirty="0" err="1"/>
              <a:t>développées</a:t>
            </a:r>
            <a:r>
              <a:rPr lang="en-GB" dirty="0"/>
              <a:t> pour </a:t>
            </a:r>
            <a:r>
              <a:rPr lang="en-GB" dirty="0" err="1"/>
              <a:t>l’enseignement</a:t>
            </a:r>
            <a:r>
              <a:rPr lang="en-GB" dirty="0"/>
              <a:t> </a:t>
            </a:r>
            <a:r>
              <a:rPr lang="en-GB" dirty="0" err="1"/>
              <a:t>en</a:t>
            </a:r>
            <a:r>
              <a:rPr lang="en-GB" dirty="0"/>
              <a:t> lien avec Granta </a:t>
            </a:r>
            <a:r>
              <a:rPr lang="en-GB" dirty="0" err="1"/>
              <a:t>EduPack</a:t>
            </a:r>
            <a:r>
              <a:rPr lang="en-GB" dirty="0"/>
              <a:t> </a:t>
            </a:r>
            <a:r>
              <a:rPr lang="en-GB" dirty="0" err="1"/>
              <a:t>sont</a:t>
            </a:r>
            <a:r>
              <a:rPr lang="en-GB" dirty="0"/>
              <a:t> </a:t>
            </a:r>
            <a:r>
              <a:rPr lang="en-GB" dirty="0" err="1"/>
              <a:t>listées</a:t>
            </a:r>
            <a:r>
              <a:rPr lang="en-GB" dirty="0"/>
              <a:t> </a:t>
            </a:r>
            <a:r>
              <a:rPr lang="en-GB" dirty="0" err="1"/>
              <a:t>en</a:t>
            </a:r>
            <a:r>
              <a:rPr lang="en-GB" dirty="0"/>
              <a:t> fin de </a:t>
            </a:r>
            <a:r>
              <a:rPr lang="en-GB" dirty="0" err="1"/>
              <a:t>cette</a:t>
            </a:r>
            <a:r>
              <a:rPr lang="en-GB" dirty="0"/>
              <a:t> </a:t>
            </a:r>
            <a:r>
              <a:rPr lang="en-GB" dirty="0" err="1"/>
              <a:t>présentation</a:t>
            </a:r>
            <a:r>
              <a:rPr lang="en-GB" dirty="0"/>
              <a:t>.</a:t>
            </a:r>
            <a:endParaRPr lang="fr-FR"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147408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US" b="1" i="1" dirty="0"/>
              <a:t>Fiche de </a:t>
            </a:r>
            <a:r>
              <a:rPr lang="en-US" b="1" i="1" dirty="0" err="1"/>
              <a:t>données</a:t>
            </a:r>
            <a:endParaRPr lang="en-US" b="1" i="1" dirty="0"/>
          </a:p>
          <a:p>
            <a:pPr marL="0" indent="0" algn="ctr">
              <a:buFont typeface="Arial" panose="020B0604020202020204" pitchFamily="34" charset="0"/>
              <a:buNone/>
            </a:pPr>
            <a:endParaRPr lang="en-US" dirty="0"/>
          </a:p>
          <a:p>
            <a:pPr marL="171450" indent="-171450">
              <a:buFont typeface="Arial" panose="020B0604020202020204" pitchFamily="34" charset="0"/>
              <a:buChar char="•"/>
            </a:pPr>
            <a:r>
              <a:rPr lang="fr-FR" dirty="0"/>
              <a:t>En cliquant sur un produit, vous accédez à sa fiche technique, qui contient des informations sur le produit et des liens cliquables.</a:t>
            </a:r>
          </a:p>
          <a:p>
            <a:pPr marL="171450" indent="-171450">
              <a:buFont typeface="Arial" panose="020B0604020202020204" pitchFamily="34" charset="0"/>
              <a:buChar char="•"/>
            </a:pPr>
            <a:r>
              <a:rPr lang="fr-FR" dirty="0"/>
              <a:t>Ces liens vous amènent à d'autres tableaux de données sur les matériaux, les procédés, les concepteurs et les fabricants des produits.</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dirty="0"/>
          </a:p>
        </p:txBody>
      </p:sp>
    </p:spTree>
    <p:extLst>
      <p:ext uri="{BB962C8B-B14F-4D97-AF65-F5344CB8AC3E}">
        <p14:creationId xmlns:p14="http://schemas.microsoft.com/office/powerpoint/2010/main" val="675462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US" b="1" i="1" dirty="0" err="1"/>
              <a:t>Concepteur</a:t>
            </a:r>
            <a:endParaRPr lang="en-US" b="1" i="1" dirty="0"/>
          </a:p>
          <a:p>
            <a:pPr marL="0" indent="0" algn="ctr">
              <a:buFont typeface="Arial" panose="020B0604020202020204" pitchFamily="34" charset="0"/>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Des informations contextuelles inspirantes ajoutent à la compréhension.</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11</a:t>
            </a:fld>
            <a:endParaRPr lang="en-US" dirty="0"/>
          </a:p>
        </p:txBody>
      </p:sp>
    </p:spTree>
    <p:extLst>
      <p:ext uri="{BB962C8B-B14F-4D97-AF65-F5344CB8AC3E}">
        <p14:creationId xmlns:p14="http://schemas.microsoft.com/office/powerpoint/2010/main" val="1150346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lnSpc>
                <a:spcPct val="90000"/>
              </a:lnSpc>
              <a:spcBef>
                <a:spcPts val="501"/>
              </a:spcBef>
              <a:spcAft>
                <a:spcPts val="501"/>
              </a:spcAft>
              <a:buFont typeface="Arial" panose="020B0604020202020204" pitchFamily="34" charset="0"/>
              <a:buNone/>
            </a:pPr>
            <a:r>
              <a:rPr lang="en-GB" sz="1200" b="1" i="1" dirty="0" err="1"/>
              <a:t>Différentes</a:t>
            </a:r>
            <a:r>
              <a:rPr lang="en-GB" sz="1200" b="1" i="1" dirty="0"/>
              <a:t> </a:t>
            </a:r>
            <a:r>
              <a:rPr lang="en-GB" sz="1200" b="1" i="1" dirty="0" err="1"/>
              <a:t>vues</a:t>
            </a:r>
            <a:endParaRPr lang="en-GB" sz="1200" b="1" i="1" dirty="0"/>
          </a:p>
          <a:p>
            <a:pPr marL="0" indent="0" algn="ctr">
              <a:lnSpc>
                <a:spcPct val="90000"/>
              </a:lnSpc>
              <a:spcBef>
                <a:spcPts val="501"/>
              </a:spcBef>
              <a:spcAft>
                <a:spcPts val="501"/>
              </a:spcAft>
              <a:buFont typeface="Arial" panose="020B0604020202020204" pitchFamily="34" charset="0"/>
              <a:buNone/>
            </a:pPr>
            <a:endParaRPr lang="en-GB" sz="1200" b="1" i="1" dirty="0"/>
          </a:p>
          <a:p>
            <a:pPr marL="171450" indent="-171450" algn="l">
              <a:lnSpc>
                <a:spcPct val="90000"/>
              </a:lnSpc>
              <a:spcBef>
                <a:spcPts val="501"/>
              </a:spcBef>
              <a:spcAft>
                <a:spcPts val="501"/>
              </a:spcAft>
              <a:buFont typeface="Arial" panose="020B0604020202020204" pitchFamily="34" charset="0"/>
              <a:buChar char="•"/>
            </a:pPr>
            <a:r>
              <a:rPr lang="fr-FR" sz="1200" dirty="0"/>
              <a:t>En suivant le lien vers le tableau de données des matériaux, nous pouvons choisir entre deux vues alternatives.</a:t>
            </a:r>
          </a:p>
          <a:p>
            <a:pPr marL="171450" indent="-171450" algn="l">
              <a:lnSpc>
                <a:spcPct val="90000"/>
              </a:lnSpc>
              <a:spcBef>
                <a:spcPts val="501"/>
              </a:spcBef>
              <a:spcAft>
                <a:spcPts val="501"/>
              </a:spcAft>
              <a:buFont typeface="Arial" panose="020B0604020202020204" pitchFamily="34" charset="0"/>
              <a:buChar char="•"/>
            </a:pPr>
            <a:r>
              <a:rPr lang="fr-FR" sz="1200" dirty="0"/>
              <a:t>La vue de l'ingénieur et la vue du concepteur (qui est la valeur par défaut) sont disponibles via un menu déroulant</a:t>
            </a:r>
            <a:r>
              <a:rPr lang="en-GB" sz="1200" dirty="0"/>
              <a:t>.</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12</a:t>
            </a:fld>
            <a:endParaRPr lang="en-US" dirty="0"/>
          </a:p>
        </p:txBody>
      </p:sp>
    </p:spTree>
    <p:extLst>
      <p:ext uri="{BB962C8B-B14F-4D97-AF65-F5344CB8AC3E}">
        <p14:creationId xmlns:p14="http://schemas.microsoft.com/office/powerpoint/2010/main" val="1727350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i="1" dirty="0"/>
              <a:t>Vue du </a:t>
            </a:r>
            <a:r>
              <a:rPr lang="en-US" b="1" i="1" dirty="0" err="1"/>
              <a:t>concepteur</a:t>
            </a:r>
            <a:endParaRPr lang="en-US" b="1" i="1" dirty="0"/>
          </a:p>
          <a:p>
            <a:pPr marL="0" marR="0" lvl="0" indent="0" algn="ctr"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171450" indent="-171450">
              <a:buFont typeface="Arial" panose="020B0604020202020204" pitchFamily="34" charset="0"/>
              <a:buChar char="•"/>
            </a:pPr>
            <a:r>
              <a:rPr lang="fr-FR" dirty="0"/>
              <a:t>La vue ‘Designer’ contient un ensemble simplifié des principales propriétés.</a:t>
            </a:r>
          </a:p>
          <a:p>
            <a:pPr marL="171450" indent="-171450">
              <a:buFont typeface="Arial" panose="020B0604020202020204" pitchFamily="34" charset="0"/>
              <a:buChar char="•"/>
            </a:pPr>
            <a:r>
              <a:rPr lang="fr-FR" dirty="0"/>
              <a:t>Une présentation plus visuelle des données est donnée pour les attributs esthétiques et certaines données de durabilité.</a:t>
            </a:r>
          </a:p>
          <a:p>
            <a:pPr marL="171450" indent="-171450">
              <a:buFont typeface="Arial" panose="020B0604020202020204" pitchFamily="34" charset="0"/>
              <a:buChar char="•"/>
            </a:pPr>
            <a:r>
              <a:rPr lang="fr-FR" dirty="0"/>
              <a:t>Les commentaires et les définitions concernant les échelles et les attributs sont donnés via les boutons ⓘ.</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13</a:t>
            </a:fld>
            <a:endParaRPr lang="en-US" dirty="0"/>
          </a:p>
        </p:txBody>
      </p:sp>
    </p:spTree>
    <p:extLst>
      <p:ext uri="{BB962C8B-B14F-4D97-AF65-F5344CB8AC3E}">
        <p14:creationId xmlns:p14="http://schemas.microsoft.com/office/powerpoint/2010/main" val="583737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i="1" dirty="0"/>
              <a:t>La </a:t>
            </a:r>
            <a:r>
              <a:rPr lang="en-US" b="1" i="1" dirty="0" err="1"/>
              <a:t>vue</a:t>
            </a:r>
            <a:r>
              <a:rPr lang="en-US" b="1" i="1" dirty="0"/>
              <a:t> </a:t>
            </a:r>
            <a:r>
              <a:rPr lang="en-US" b="1" i="1" dirty="0" err="1"/>
              <a:t>ingénieur</a:t>
            </a:r>
            <a:endParaRPr lang="en-US" b="1" i="1"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171450" indent="-171450">
              <a:buFont typeface="Arial" panose="020B0604020202020204" pitchFamily="34" charset="0"/>
              <a:buChar char="•"/>
            </a:pPr>
            <a:r>
              <a:rPr lang="fr-FR" dirty="0"/>
              <a:t>La vue ‘</a:t>
            </a:r>
            <a:r>
              <a:rPr lang="fr-FR" dirty="0" err="1"/>
              <a:t>Engineer</a:t>
            </a:r>
            <a:r>
              <a:rPr lang="fr-FR" dirty="0"/>
              <a:t>’ contient l'ensemble complet des données numériques (même affichage des images, description du matériau et propriétés générales).</a:t>
            </a:r>
          </a:p>
          <a:p>
            <a:pPr marL="171450" indent="-171450">
              <a:buFont typeface="Arial" panose="020B0604020202020204" pitchFamily="34" charset="0"/>
              <a:buChar char="•"/>
            </a:pPr>
            <a:r>
              <a:rPr lang="fr-FR" dirty="0"/>
              <a:t>Les liens depuis une fiche matière donnent tous les procédés de fabrication applicables à cette matière ou à tous les produits de la base de données qui la contient.</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dirty="0"/>
          </a:p>
        </p:txBody>
      </p:sp>
    </p:spTree>
    <p:extLst>
      <p:ext uri="{BB962C8B-B14F-4D97-AF65-F5344CB8AC3E}">
        <p14:creationId xmlns:p14="http://schemas.microsoft.com/office/powerpoint/2010/main" val="3056346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i="1" dirty="0" err="1"/>
              <a:t>Procédés</a:t>
            </a:r>
            <a:r>
              <a:rPr lang="en-US" b="1" i="1" dirty="0"/>
              <a:t> de fabrication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171450" indent="-171450">
              <a:buFont typeface="Arial" panose="020B0604020202020204" pitchFamily="34" charset="0"/>
              <a:buChar char="•"/>
            </a:pPr>
            <a:r>
              <a:rPr lang="fr-FR" dirty="0"/>
              <a:t>Les procédés de fabrication sont inévitablement liés à la fois aux produits et aux matériaux.</a:t>
            </a:r>
          </a:p>
          <a:p>
            <a:pPr marL="171450" indent="-171450">
              <a:buFont typeface="Arial" panose="020B0604020202020204" pitchFamily="34" charset="0"/>
              <a:buChar char="•"/>
            </a:pPr>
            <a:r>
              <a:rPr lang="fr-FR" dirty="0"/>
              <a:t>Chaque fiche de données contient des informations sur les directives de conception et les utilisations typiques</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15</a:t>
            </a:fld>
            <a:endParaRPr lang="en-US" dirty="0"/>
          </a:p>
        </p:txBody>
      </p:sp>
    </p:spTree>
    <p:extLst>
      <p:ext uri="{BB962C8B-B14F-4D97-AF65-F5344CB8AC3E}">
        <p14:creationId xmlns:p14="http://schemas.microsoft.com/office/powerpoint/2010/main" val="3375176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US" b="1" i="1" dirty="0"/>
              <a:t>Fabricants et </a:t>
            </a:r>
            <a:r>
              <a:rPr lang="en-US" b="1" i="1" dirty="0" err="1"/>
              <a:t>fournisseurs</a:t>
            </a:r>
            <a:endParaRPr lang="en-US" b="1" i="1" dirty="0"/>
          </a:p>
          <a:p>
            <a:pPr marL="0" indent="0" algn="ctr">
              <a:buFont typeface="Arial" panose="020B0604020202020204" pitchFamily="34" charset="0"/>
              <a:buNone/>
            </a:pPr>
            <a:endParaRPr lang="en-US" b="1" i="1" dirty="0"/>
          </a:p>
          <a:p>
            <a:pPr marL="171450" indent="-171450">
              <a:buFont typeface="Arial" panose="020B0604020202020204" pitchFamily="34" charset="0"/>
              <a:buChar char="•"/>
            </a:pPr>
            <a:r>
              <a:rPr lang="fr-FR" dirty="0"/>
              <a:t>La base de données de conception pour les produits contient non seulement des produits, des matériaux et des procédés, mais également des données auxiliaires qui facilitent des projets réalistes.</a:t>
            </a:r>
          </a:p>
          <a:p>
            <a:pPr marL="171450" indent="-171450">
              <a:buFont typeface="Arial" panose="020B0604020202020204" pitchFamily="34" charset="0"/>
              <a:buChar char="•"/>
            </a:pPr>
            <a:r>
              <a:rPr lang="fr-FR" dirty="0"/>
              <a:t>Les fabricants de </a:t>
            </a:r>
            <a:r>
              <a:rPr lang="fr-FR" b="1" dirty="0"/>
              <a:t>produits</a:t>
            </a:r>
            <a:r>
              <a:rPr lang="fr-FR" dirty="0"/>
              <a:t> ont leur propre tableau de données, tout comme les fournisseurs de </a:t>
            </a:r>
            <a:r>
              <a:rPr lang="fr-FR" b="1" dirty="0"/>
              <a:t>matériaux</a:t>
            </a:r>
            <a:r>
              <a:rPr lang="fr-FR" dirty="0"/>
              <a:t>.</a:t>
            </a:r>
          </a:p>
          <a:p>
            <a:pPr marL="171450" indent="-171450">
              <a:buFont typeface="Arial" panose="020B0604020202020204" pitchFamily="34" charset="0"/>
              <a:buChar char="•"/>
            </a:pPr>
            <a:r>
              <a:rPr lang="fr-FR" dirty="0"/>
              <a:t>Les </a:t>
            </a:r>
            <a:r>
              <a:rPr lang="fr-FR" b="1" dirty="0"/>
              <a:t>fournisseurs</a:t>
            </a:r>
            <a:r>
              <a:rPr lang="fr-FR" dirty="0"/>
              <a:t> sont accessibles directement à partir d'un tableau de données ou d'une fiche de données de matériaux.</a:t>
            </a:r>
          </a:p>
          <a:p>
            <a:pPr marL="171450" indent="-171450">
              <a:buFont typeface="Arial" panose="020B0604020202020204" pitchFamily="34" charset="0"/>
              <a:buChar char="•"/>
            </a:pPr>
            <a:r>
              <a:rPr lang="fr-FR" dirty="0"/>
              <a:t>Les </a:t>
            </a:r>
            <a:r>
              <a:rPr lang="fr-FR" b="1" dirty="0"/>
              <a:t>fabricants</a:t>
            </a:r>
            <a:r>
              <a:rPr lang="fr-FR" dirty="0"/>
              <a:t> peuvent être trouvés via les liens d'une fiche de produit.</a:t>
            </a:r>
          </a:p>
          <a:p>
            <a:pPr marL="171450" indent="-171450">
              <a:buFont typeface="Arial" panose="020B0604020202020204" pitchFamily="34" charset="0"/>
              <a:buChar char="•"/>
            </a:pPr>
            <a:r>
              <a:rPr lang="fr-FR" dirty="0"/>
              <a:t>Certaines entreprises sont présentes dans ces deux tableaux de données, mais les fabricants et les fournisseurs ont des rôles fondamentalement différents.</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16</a:t>
            </a:fld>
            <a:endParaRPr lang="en-US" dirty="0"/>
          </a:p>
        </p:txBody>
      </p:sp>
    </p:spTree>
    <p:extLst>
      <p:ext uri="{BB962C8B-B14F-4D97-AF65-F5344CB8AC3E}">
        <p14:creationId xmlns:p14="http://schemas.microsoft.com/office/powerpoint/2010/main" val="3336206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lnSpc>
                <a:spcPct val="90000"/>
              </a:lnSpc>
              <a:spcBef>
                <a:spcPts val="501"/>
              </a:spcBef>
              <a:spcAft>
                <a:spcPts val="501"/>
              </a:spcAft>
              <a:buFont typeface="Arial" panose="020B0604020202020204" pitchFamily="34" charset="0"/>
              <a:buNone/>
            </a:pPr>
            <a:r>
              <a:rPr lang="en-GB" sz="1200" b="1" i="1" dirty="0">
                <a:solidFill>
                  <a:schemeClr val="tx1"/>
                </a:solidFill>
              </a:rPr>
              <a:t>Boutons de </a:t>
            </a:r>
            <a:r>
              <a:rPr lang="en-GB" sz="1200" b="1" i="1" dirty="0" err="1">
                <a:solidFill>
                  <a:schemeClr val="tx1"/>
                </a:solidFill>
              </a:rPr>
              <a:t>l'outil</a:t>
            </a:r>
            <a:r>
              <a:rPr lang="en-GB" sz="1200" b="1" i="1" dirty="0">
                <a:solidFill>
                  <a:schemeClr val="tx1"/>
                </a:solidFill>
              </a:rPr>
              <a:t> principal</a:t>
            </a:r>
          </a:p>
          <a:p>
            <a:pPr marL="0" indent="0" algn="ctr">
              <a:lnSpc>
                <a:spcPct val="90000"/>
              </a:lnSpc>
              <a:spcBef>
                <a:spcPts val="501"/>
              </a:spcBef>
              <a:spcAft>
                <a:spcPts val="501"/>
              </a:spcAft>
              <a:buFont typeface="Arial" panose="020B0604020202020204" pitchFamily="34" charset="0"/>
              <a:buNone/>
            </a:pPr>
            <a:endParaRPr lang="en-GB" sz="1200" b="1" dirty="0"/>
          </a:p>
          <a:p>
            <a:pPr marL="171450" indent="-171450" algn="l">
              <a:lnSpc>
                <a:spcPct val="90000"/>
              </a:lnSpc>
              <a:spcBef>
                <a:spcPts val="501"/>
              </a:spcBef>
              <a:spcAft>
                <a:spcPts val="501"/>
              </a:spcAft>
              <a:buFont typeface="Arial" panose="020B0604020202020204" pitchFamily="34" charset="0"/>
              <a:buChar char="•"/>
            </a:pPr>
            <a:r>
              <a:rPr lang="fr-FR" sz="1200" dirty="0"/>
              <a:t>Il y a trois boutons d'outils principaux : Parcourir, Rechercher et Graphique/Sélectionner.</a:t>
            </a:r>
          </a:p>
          <a:p>
            <a:pPr marL="171450" indent="-171450" algn="l">
              <a:lnSpc>
                <a:spcPct val="90000"/>
              </a:lnSpc>
              <a:spcBef>
                <a:spcPts val="501"/>
              </a:spcBef>
              <a:spcAft>
                <a:spcPts val="501"/>
              </a:spcAft>
              <a:buFont typeface="Arial" panose="020B0604020202020204" pitchFamily="34" charset="0"/>
              <a:buChar char="•"/>
            </a:pPr>
            <a:r>
              <a:rPr lang="fr-FR" sz="1200" dirty="0"/>
              <a:t>Nous allons maintenant examiner chacune de ces fonctionnalités de l'outil.</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17</a:t>
            </a:fld>
            <a:endParaRPr lang="en-US" dirty="0"/>
          </a:p>
        </p:txBody>
      </p:sp>
    </p:spTree>
    <p:extLst>
      <p:ext uri="{BB962C8B-B14F-4D97-AF65-F5344CB8AC3E}">
        <p14:creationId xmlns:p14="http://schemas.microsoft.com/office/powerpoint/2010/main" val="1812541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1" kern="1200" dirty="0">
                <a:solidFill>
                  <a:schemeClr val="tx1"/>
                </a:solidFill>
                <a:effectLst/>
                <a:latin typeface="+mn-lt"/>
                <a:ea typeface="+mn-ea"/>
                <a:cs typeface="Arial" pitchFamily="34" charset="0"/>
              </a:rPr>
              <a:t>Mode </a:t>
            </a:r>
            <a:r>
              <a:rPr lang="en-US" sz="1200" b="1" i="1" kern="1200" dirty="0" err="1">
                <a:solidFill>
                  <a:schemeClr val="tx1"/>
                </a:solidFill>
                <a:effectLst/>
                <a:latin typeface="+mn-lt"/>
                <a:ea typeface="+mn-ea"/>
                <a:cs typeface="Arial" pitchFamily="34" charset="0"/>
              </a:rPr>
              <a:t>Parcourir</a:t>
            </a:r>
            <a:endParaRPr lang="en-US" sz="1200" b="1" i="1" kern="1200" dirty="0">
              <a:solidFill>
                <a:schemeClr val="tx1"/>
              </a:solidFill>
              <a:effectLst/>
              <a:latin typeface="+mn-lt"/>
              <a:ea typeface="+mn-ea"/>
              <a:cs typeface="Arial" pitchFamily="34" charset="0"/>
            </a:endParaRPr>
          </a:p>
          <a:p>
            <a:endParaRPr lang="en-GB" sz="1200" b="1" i="1" kern="1200" dirty="0">
              <a:solidFill>
                <a:schemeClr val="tx1"/>
              </a:solidFill>
              <a:effectLst/>
              <a:latin typeface="+mn-lt"/>
              <a:ea typeface="+mn-ea"/>
              <a:cs typeface="Arial" pitchFamily="34" charset="0"/>
            </a:endParaRPr>
          </a:p>
          <a:p>
            <a:pPr marL="171450" indent="-171450">
              <a:buFont typeface="Arial" panose="020B0604020202020204" pitchFamily="34" charset="0"/>
              <a:buChar char="•"/>
            </a:pPr>
            <a:r>
              <a:rPr lang="fr-FR" dirty="0"/>
              <a:t>La base de données de conception des produits s'ouvre, par défaut, dans la table de données Produits définie en mode Parcourir.</a:t>
            </a:r>
          </a:p>
          <a:p>
            <a:pPr marL="171450" indent="-171450">
              <a:buFont typeface="Arial" panose="020B0604020202020204" pitchFamily="34" charset="0"/>
              <a:buChar char="•"/>
            </a:pPr>
            <a:r>
              <a:rPr lang="fr-FR" dirty="0"/>
              <a:t>Des images miniatures identifiant les produits permettent de parcourir les fiches techniques.</a:t>
            </a:r>
          </a:p>
          <a:p>
            <a:pPr marL="171450" indent="-171450">
              <a:buFont typeface="Arial" panose="020B0604020202020204" pitchFamily="34" charset="0"/>
              <a:buChar char="•"/>
            </a:pPr>
            <a:r>
              <a:rPr lang="fr-FR" dirty="0"/>
              <a:t>Les produits sont organisés en catégories, ou familles, comme indiqué.</a:t>
            </a:r>
          </a:p>
          <a:p>
            <a:pPr marL="171450" indent="-171450">
              <a:buFont typeface="Arial" panose="020B0604020202020204" pitchFamily="34" charset="0"/>
              <a:buChar char="•"/>
            </a:pPr>
            <a:r>
              <a:rPr lang="fr-FR" dirty="0"/>
              <a:t>Les fiches de matériaux sont organisés par classe de matériaux : métaux, polymères, céramiques et hybrides.</a:t>
            </a:r>
          </a:p>
          <a:p>
            <a:pPr marL="171450" indent="-171450">
              <a:buFont typeface="Arial" panose="020B0604020202020204" pitchFamily="34" charset="0"/>
              <a:buChar char="•"/>
            </a:pPr>
            <a:r>
              <a:rPr lang="fr-FR" dirty="0"/>
              <a:t>Les fiches de procédés sont organisés sous les titres Mise en forme, Assemblage et Finition de surface.</a:t>
            </a:r>
          </a:p>
          <a:p>
            <a:pPr marL="171450" indent="-171450">
              <a:buFont typeface="Arial" panose="020B0604020202020204" pitchFamily="34" charset="0"/>
              <a:buChar char="•"/>
            </a:pPr>
            <a:r>
              <a:rPr lang="fr-FR" dirty="0"/>
              <a:t>Les concepteurs et les fabricants sont classés par ordre alphabétique.</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18</a:t>
            </a:fld>
            <a:endParaRPr lang="en-US" dirty="0"/>
          </a:p>
        </p:txBody>
      </p:sp>
    </p:spTree>
    <p:extLst>
      <p:ext uri="{BB962C8B-B14F-4D97-AF65-F5344CB8AC3E}">
        <p14:creationId xmlns:p14="http://schemas.microsoft.com/office/powerpoint/2010/main" val="3612742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1" kern="1200" dirty="0">
                <a:solidFill>
                  <a:schemeClr val="tx1"/>
                </a:solidFill>
                <a:effectLst/>
                <a:latin typeface="+mn-lt"/>
                <a:ea typeface="+mn-ea"/>
                <a:cs typeface="Arial" pitchFamily="34" charset="0"/>
              </a:rPr>
              <a:t>Mode Recherche</a:t>
            </a:r>
          </a:p>
          <a:p>
            <a:pPr algn="ctr"/>
            <a:endParaRPr lang="en-GB" sz="1200" kern="1200" dirty="0">
              <a:solidFill>
                <a:schemeClr val="tx1"/>
              </a:solidFill>
              <a:effectLst/>
              <a:latin typeface="+mn-lt"/>
              <a:ea typeface="+mn-ea"/>
              <a:cs typeface="Arial" pitchFamily="34" charset="0"/>
            </a:endParaRPr>
          </a:p>
          <a:p>
            <a:pPr marL="171450" indent="-171450">
              <a:buFont typeface="Arial" panose="020B0604020202020204" pitchFamily="34" charset="0"/>
              <a:buChar char="•"/>
            </a:pPr>
            <a:r>
              <a:rPr lang="fr-FR" dirty="0"/>
              <a:t>Le mode Recherche permet une recherche en texte intégral de toutes les fiches de la base de données.</a:t>
            </a:r>
          </a:p>
          <a:p>
            <a:pPr marL="171450" indent="-171450">
              <a:buFont typeface="Arial" panose="020B0604020202020204" pitchFamily="34" charset="0"/>
              <a:buChar char="•"/>
            </a:pPr>
            <a:r>
              <a:rPr lang="fr-FR" dirty="0"/>
              <a:t>La saisie d’un mot tel que « </a:t>
            </a:r>
            <a:r>
              <a:rPr lang="fr-FR" dirty="0" err="1"/>
              <a:t>Furnitures</a:t>
            </a:r>
            <a:r>
              <a:rPr lang="fr-FR" dirty="0"/>
              <a:t>" donne les résultats affichés.</a:t>
            </a:r>
          </a:p>
          <a:p>
            <a:pPr marL="171450" indent="-171450">
              <a:buFont typeface="Arial" panose="020B0604020202020204" pitchFamily="34" charset="0"/>
              <a:buChar char="•"/>
            </a:pPr>
            <a:r>
              <a:rPr lang="fr-FR" dirty="0"/>
              <a:t>Des opérateurs logiques tels que ET peuvent également être utilisés.</a:t>
            </a:r>
          </a:p>
          <a:p>
            <a:pPr marL="171450" indent="-171450">
              <a:buFont typeface="Arial" panose="020B0604020202020204" pitchFamily="34" charset="0"/>
              <a:buChar char="•"/>
            </a:pPr>
            <a:r>
              <a:rPr lang="fr-FR" dirty="0"/>
              <a:t>Les fiches d'autres tables de données que les produits apparaissent car ils contiennent également les mots de la recherche.</a:t>
            </a:r>
          </a:p>
          <a:p>
            <a:pPr marL="171450" indent="-171450">
              <a:buFont typeface="Arial" panose="020B0604020202020204" pitchFamily="34" charset="0"/>
              <a:buChar char="•"/>
            </a:pPr>
            <a:r>
              <a:rPr lang="fr-FR" dirty="0"/>
              <a:t>Comme on peut le voir, les fabricants et les fournisseurs apparaissent dans les résultats.</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19</a:t>
            </a:fld>
            <a:endParaRPr lang="en-US" dirty="0"/>
          </a:p>
        </p:txBody>
      </p:sp>
    </p:spTree>
    <p:extLst>
      <p:ext uri="{BB962C8B-B14F-4D97-AF65-F5344CB8AC3E}">
        <p14:creationId xmlns:p14="http://schemas.microsoft.com/office/powerpoint/2010/main" val="251496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1" dirty="0" err="1">
                <a:solidFill>
                  <a:srgbClr val="CC0000"/>
                </a:solidFill>
              </a:rPr>
              <a:t>Objectifs</a:t>
            </a:r>
            <a:r>
              <a:rPr lang="en-US" sz="1200" b="1" i="1" dirty="0">
                <a:solidFill>
                  <a:srgbClr val="CC0000"/>
                </a:solidFill>
              </a:rPr>
              <a:t> </a:t>
            </a:r>
            <a:r>
              <a:rPr lang="en-US" sz="1200" b="1" i="1" dirty="0" err="1">
                <a:solidFill>
                  <a:srgbClr val="CC0000"/>
                </a:solidFill>
              </a:rPr>
              <a:t>pédagogiques</a:t>
            </a:r>
            <a:endParaRPr lang="en-US" sz="1200" b="1" i="1" dirty="0">
              <a:solidFill>
                <a:srgbClr val="CC0000"/>
              </a:solidFill>
            </a:endParaRPr>
          </a:p>
          <a:p>
            <a:endParaRPr lang="en-US" sz="1200" dirty="0"/>
          </a:p>
          <a:p>
            <a:r>
              <a:rPr lang="fr-FR" dirty="0"/>
              <a:t>Ces résultats d'apprentissage attendus sont basés sur une taxonomie des connaissances et de la compréhension comme base, des compétences et des capacités nécessaires à l'utilisation pratique des connaissances et de la compréhension, suivies des valeurs et attitudes acquises permettant des évaluations et une utilisation responsable de ces capacités. </a:t>
            </a:r>
            <a:endParaRPr lang="en-US" sz="1200" dirty="0"/>
          </a:p>
          <a:p>
            <a:endParaRPr lang="en-US" sz="1200" dirty="0"/>
          </a:p>
          <a:p>
            <a:r>
              <a:rPr lang="fr-FR" dirty="0"/>
              <a:t>Combinées à une évaluation appropriée, elles devraient être utiles dans le cadre des accréditations ou pour le Syllabus CDIO. </a:t>
            </a:r>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textes énumérés proviennent de livres écrits ou co-écrits par Mike Ashby, mais d'autres textes sont également mentionnés dans les notes scientifiques.</a:t>
            </a:r>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dirty="0"/>
          </a:p>
        </p:txBody>
      </p:sp>
    </p:spTree>
    <p:extLst>
      <p:ext uri="{BB962C8B-B14F-4D97-AF65-F5344CB8AC3E}">
        <p14:creationId xmlns:p14="http://schemas.microsoft.com/office/powerpoint/2010/main" val="444050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mn-lt"/>
                <a:ea typeface="+mn-ea"/>
                <a:cs typeface="Arial" pitchFamily="34" charset="0"/>
              </a:rPr>
              <a:t>Mode </a:t>
            </a:r>
            <a:r>
              <a:rPr lang="en-US" sz="1200" b="1" i="1" kern="1200" dirty="0" err="1">
                <a:solidFill>
                  <a:schemeClr val="tx1"/>
                </a:solidFill>
                <a:effectLst/>
                <a:latin typeface="+mn-lt"/>
                <a:ea typeface="+mn-ea"/>
                <a:cs typeface="Arial" pitchFamily="34" charset="0"/>
              </a:rPr>
              <a:t>Graphique</a:t>
            </a:r>
            <a:r>
              <a:rPr lang="en-US" sz="1200" b="1" i="1" kern="1200" dirty="0">
                <a:solidFill>
                  <a:schemeClr val="tx1"/>
                </a:solidFill>
                <a:effectLst/>
                <a:latin typeface="+mn-lt"/>
                <a:ea typeface="+mn-ea"/>
                <a:cs typeface="Arial" pitchFamily="34" charset="0"/>
              </a:rPr>
              <a:t>/</a:t>
            </a:r>
            <a:r>
              <a:rPr lang="en-US" sz="1200" b="1" i="1" kern="1200" dirty="0" err="1">
                <a:solidFill>
                  <a:schemeClr val="tx1"/>
                </a:solidFill>
                <a:effectLst/>
                <a:latin typeface="+mn-lt"/>
                <a:ea typeface="+mn-ea"/>
                <a:cs typeface="Arial" pitchFamily="34" charset="0"/>
              </a:rPr>
              <a:t>Sélectionner</a:t>
            </a:r>
            <a:endParaRPr lang="en-US" sz="1200" b="1" i="1" kern="1200" dirty="0">
              <a:solidFill>
                <a:schemeClr val="tx1"/>
              </a:solidFill>
              <a:effectLst/>
              <a:latin typeface="+mn-lt"/>
              <a:ea typeface="+mn-ea"/>
              <a:cs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1" i="1" kern="1200" dirty="0">
              <a:solidFill>
                <a:schemeClr val="tx1"/>
              </a:solidFill>
              <a:effectLst/>
              <a:latin typeface="+mn-lt"/>
              <a:ea typeface="+mn-ea"/>
              <a:cs typeface="Arial" pitchFamily="34" charset="0"/>
            </a:endParaRPr>
          </a:p>
          <a:p>
            <a:pPr marL="171450" indent="-171450">
              <a:buFont typeface="Arial" panose="020B0604020202020204" pitchFamily="34" charset="0"/>
              <a:buChar char="•"/>
            </a:pPr>
            <a:r>
              <a:rPr lang="fr-FR" dirty="0">
                <a:latin typeface="+mn-lt"/>
              </a:rPr>
              <a:t>Les matériaux et les procédés de fabrication doivent être sélectionnés pour s'adapter à la conception de votre produit.</a:t>
            </a:r>
          </a:p>
          <a:p>
            <a:pPr marL="171450" indent="-171450">
              <a:buFont typeface="Arial" panose="020B0604020202020204" pitchFamily="34" charset="0"/>
              <a:buChar char="•"/>
            </a:pPr>
            <a:r>
              <a:rPr lang="fr-FR" dirty="0">
                <a:latin typeface="+mn-lt"/>
              </a:rPr>
              <a:t>Le système Granta </a:t>
            </a:r>
            <a:r>
              <a:rPr lang="fr-FR" dirty="0" err="1">
                <a:latin typeface="+mn-lt"/>
              </a:rPr>
              <a:t>EduPack</a:t>
            </a:r>
            <a:r>
              <a:rPr lang="fr-FR" dirty="0">
                <a:latin typeface="+mn-lt"/>
              </a:rPr>
              <a:t> permet une sélection par plusieurs voies différentes.</a:t>
            </a:r>
          </a:p>
          <a:p>
            <a:pPr marL="171450" indent="-171450">
              <a:buFont typeface="Arial" panose="020B0604020202020204" pitchFamily="34" charset="0"/>
              <a:buChar char="•"/>
            </a:pPr>
            <a:r>
              <a:rPr lang="fr-FR" dirty="0">
                <a:latin typeface="+mn-lt"/>
              </a:rPr>
              <a:t>Il existe trois outils de sélection : Graphique, Limite et Arborescence.</a:t>
            </a:r>
          </a:p>
          <a:p>
            <a:pPr marL="171450" indent="-171450">
              <a:buFont typeface="Arial" panose="020B0604020202020204" pitchFamily="34" charset="0"/>
              <a:buChar char="•"/>
            </a:pPr>
            <a:r>
              <a:rPr lang="fr-FR" dirty="0">
                <a:latin typeface="+mn-lt"/>
              </a:rPr>
              <a:t>Pour les utiliser, l'utilisateur doit d'abord choisir la table de données à partir de laquelle la sélection doit être effectuée : par exemple, pour sélectionner des produits, choisissez la table de données Products.</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dirty="0"/>
          </a:p>
        </p:txBody>
      </p:sp>
    </p:spTree>
    <p:extLst>
      <p:ext uri="{BB962C8B-B14F-4D97-AF65-F5344CB8AC3E}">
        <p14:creationId xmlns:p14="http://schemas.microsoft.com/office/powerpoint/2010/main" val="1181699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GB" b="1" i="1" dirty="0" err="1"/>
              <a:t>Réalisation</a:t>
            </a:r>
            <a:r>
              <a:rPr lang="en-GB" b="1" i="1" dirty="0"/>
              <a:t> d’un </a:t>
            </a:r>
            <a:r>
              <a:rPr lang="en-GB" b="1" i="1" dirty="0" err="1"/>
              <a:t>graphique</a:t>
            </a:r>
            <a:r>
              <a:rPr lang="en-GB" b="1" i="1" dirty="0"/>
              <a:t> </a:t>
            </a:r>
            <a:r>
              <a:rPr lang="en-GB" b="1" i="1" dirty="0" err="1"/>
              <a:t>produit</a:t>
            </a:r>
            <a:endParaRPr lang="en-GB" b="1" i="1" dirty="0"/>
          </a:p>
          <a:p>
            <a:pPr marL="0" indent="0" algn="ctr">
              <a:buFont typeface="Arial" panose="020B0604020202020204" pitchFamily="34" charset="0"/>
              <a:buNone/>
            </a:pPr>
            <a:endParaRPr lang="en-GB" dirty="0"/>
          </a:p>
          <a:p>
            <a:pPr marL="171450" indent="-171450">
              <a:buFont typeface="Arial" panose="020B0604020202020204" pitchFamily="34" charset="0"/>
              <a:buChar char="•"/>
            </a:pPr>
            <a:r>
              <a:rPr lang="fr-FR" dirty="0"/>
              <a:t>Un exemple simple de la façon de créer un graphique de produit et de l'utiliser consiste à tracer le style, l'influence par rapport au type de matériau.</a:t>
            </a:r>
          </a:p>
          <a:p>
            <a:pPr marL="171450" indent="-171450">
              <a:buFont typeface="Arial" panose="020B0604020202020204" pitchFamily="34" charset="0"/>
              <a:buChar char="•"/>
            </a:pPr>
            <a:r>
              <a:rPr lang="fr-FR" dirty="0"/>
              <a:t>Si le bien est discret (Attribué : Oui/Non, ou Style : Art Déco) alors les numéros dans la base de données apparaissent.</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21</a:t>
            </a:fld>
            <a:endParaRPr lang="en-US" dirty="0"/>
          </a:p>
        </p:txBody>
      </p:sp>
    </p:spTree>
    <p:extLst>
      <p:ext uri="{BB962C8B-B14F-4D97-AF65-F5344CB8AC3E}">
        <p14:creationId xmlns:p14="http://schemas.microsoft.com/office/powerpoint/2010/main" val="1977826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fr-FR" b="1" i="1" dirty="0"/>
              <a:t>Comment utiliser les tableaux de produits</a:t>
            </a:r>
          </a:p>
          <a:p>
            <a:pPr marL="0" indent="0" algn="ctr">
              <a:buFont typeface="Arial" panose="020B0604020202020204" pitchFamily="34" charset="0"/>
              <a:buNone/>
            </a:pPr>
            <a:endParaRPr lang="en-GB" b="1" i="1" dirty="0"/>
          </a:p>
          <a:p>
            <a:pPr marL="171450" indent="-171450">
              <a:buFont typeface="Arial" panose="020B0604020202020204" pitchFamily="34" charset="0"/>
              <a:buChar char="•"/>
            </a:pPr>
            <a:r>
              <a:rPr lang="fr-FR" dirty="0"/>
              <a:t>Ce graphique montre le nombre de produits de la base de données PMP dans chaque style et matériau.</a:t>
            </a:r>
          </a:p>
          <a:p>
            <a:pPr marL="171450" indent="-171450">
              <a:buFont typeface="Arial" panose="020B0604020202020204" pitchFamily="34" charset="0"/>
              <a:buChar char="•"/>
            </a:pPr>
            <a:r>
              <a:rPr lang="fr-FR" dirty="0"/>
              <a:t>Il est facile de trouver des produits de style Arts and Craft en matériaux naturels, par exemple.</a:t>
            </a:r>
          </a:p>
          <a:p>
            <a:pPr marL="171450" indent="-171450">
              <a:buFont typeface="Arial" panose="020B0604020202020204" pitchFamily="34" charset="0"/>
              <a:buChar char="•"/>
            </a:pPr>
            <a:r>
              <a:rPr lang="fr-FR" dirty="0"/>
              <a:t>Les matériaux naturels ont également la cote dans les produits contemporains de la base de données.</a:t>
            </a:r>
          </a:p>
          <a:p>
            <a:pPr marL="171450" indent="-171450">
              <a:buFont typeface="Arial" panose="020B0604020202020204" pitchFamily="34" charset="0"/>
              <a:buChar char="•"/>
            </a:pPr>
            <a:r>
              <a:rPr lang="fr-FR" dirty="0"/>
              <a:t>Les polymères sont également importants dans les produits contemporains et, bien sûr, dans le style Pop Art et </a:t>
            </a:r>
            <a:r>
              <a:rPr lang="fr-FR" dirty="0" err="1"/>
              <a:t>Psychedelic</a:t>
            </a:r>
            <a:r>
              <a:rPr lang="fr-FR" dirty="0"/>
              <a:t>.</a:t>
            </a:r>
          </a:p>
          <a:p>
            <a:pPr marL="171450" indent="-171450">
              <a:buFont typeface="Arial" panose="020B0604020202020204" pitchFamily="34" charset="0"/>
              <a:buChar char="•"/>
            </a:pPr>
            <a:r>
              <a:rPr lang="fr-FR" dirty="0"/>
              <a:t>En cliquant sur ce numéro, vous obtenez une liste de produits.</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22</a:t>
            </a:fld>
            <a:endParaRPr lang="en-US" dirty="0"/>
          </a:p>
        </p:txBody>
      </p:sp>
    </p:spTree>
    <p:extLst>
      <p:ext uri="{BB962C8B-B14F-4D97-AF65-F5344CB8AC3E}">
        <p14:creationId xmlns:p14="http://schemas.microsoft.com/office/powerpoint/2010/main" val="587018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GB" b="1" i="1" dirty="0"/>
              <a:t>Les </a:t>
            </a:r>
            <a:r>
              <a:rPr lang="en-GB" b="1" i="1" dirty="0" err="1"/>
              <a:t>produits</a:t>
            </a:r>
            <a:r>
              <a:rPr lang="en-GB" b="1" i="1" dirty="0"/>
              <a:t> à travers le temps</a:t>
            </a:r>
          </a:p>
          <a:p>
            <a:pPr marL="0" indent="0" algn="ctr">
              <a:buFont typeface="Arial" panose="020B0604020202020204" pitchFamily="34" charset="0"/>
              <a:buNone/>
            </a:pPr>
            <a:endParaRPr lang="en-GB" b="1" i="1" dirty="0"/>
          </a:p>
          <a:p>
            <a:pPr marL="171450" indent="-171450">
              <a:buFont typeface="Arial" panose="020B0604020202020204" pitchFamily="34" charset="0"/>
              <a:buChar char="•"/>
            </a:pPr>
            <a:r>
              <a:rPr lang="fr-FR" dirty="0"/>
              <a:t>Voici un autre exemple de la façon dont vous pouvez visualiser les propriétés, puis ajouter des images à partir de la base de données.</a:t>
            </a:r>
          </a:p>
          <a:p>
            <a:pPr marL="171450" indent="-171450">
              <a:buFont typeface="Arial" panose="020B0604020202020204" pitchFamily="34" charset="0"/>
              <a:buChar char="•"/>
            </a:pPr>
            <a:r>
              <a:rPr lang="fr-FR" dirty="0"/>
              <a:t>Ces images sont ajoutées manuellement par </a:t>
            </a:r>
            <a:r>
              <a:rPr lang="fr-FR" i="1" dirty="0"/>
              <a:t>copier-coller</a:t>
            </a:r>
            <a:r>
              <a:rPr lang="fr-FR" dirty="0"/>
              <a:t>.</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23</a:t>
            </a:fld>
            <a:endParaRPr lang="en-US" dirty="0"/>
          </a:p>
        </p:txBody>
      </p:sp>
    </p:spTree>
    <p:extLst>
      <p:ext uri="{BB962C8B-B14F-4D97-AF65-F5344CB8AC3E}">
        <p14:creationId xmlns:p14="http://schemas.microsoft.com/office/powerpoint/2010/main" val="1773134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1" kern="1200" dirty="0">
                <a:solidFill>
                  <a:schemeClr val="tx1"/>
                </a:solidFill>
                <a:effectLst/>
                <a:latin typeface="+mn-lt"/>
                <a:ea typeface="+mn-ea"/>
                <a:cs typeface="Arial" pitchFamily="34" charset="0"/>
              </a:rPr>
              <a:t>Nouvelles conceptions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kern="1200" dirty="0">
              <a:solidFill>
                <a:schemeClr val="tx1"/>
              </a:solidFill>
              <a:effectLst/>
              <a:latin typeface="+mn-lt"/>
              <a:ea typeface="+mn-ea"/>
              <a:cs typeface="Arial"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kern="1200" dirty="0">
                <a:solidFill>
                  <a:schemeClr val="tx1"/>
                </a:solidFill>
                <a:effectLst/>
                <a:latin typeface="+mn-lt"/>
                <a:ea typeface="+mn-ea"/>
                <a:cs typeface="Arial" pitchFamily="34" charset="0"/>
              </a:rPr>
              <a:t>Les images et les données de la base de données peuvent également être utilisées pour montrer l'évolution des produits.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kern="1200" dirty="0">
                <a:solidFill>
                  <a:schemeClr val="tx1"/>
                </a:solidFill>
                <a:effectLst/>
                <a:latin typeface="+mn-lt"/>
                <a:ea typeface="+mn-ea"/>
                <a:cs typeface="Arial" pitchFamily="34" charset="0"/>
              </a:rPr>
              <a:t>De nouveaux matériaux et procédés permettent de nouvelles conceptions.</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24</a:t>
            </a:fld>
            <a:endParaRPr lang="en-US" dirty="0"/>
          </a:p>
        </p:txBody>
      </p:sp>
    </p:spTree>
    <p:extLst>
      <p:ext uri="{BB962C8B-B14F-4D97-AF65-F5344CB8AC3E}">
        <p14:creationId xmlns:p14="http://schemas.microsoft.com/office/powerpoint/2010/main" val="4035735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US" b="1" i="1" dirty="0" err="1"/>
              <a:t>Graphique</a:t>
            </a:r>
            <a:r>
              <a:rPr lang="en-US" b="1" i="1" dirty="0"/>
              <a:t> / </a:t>
            </a:r>
            <a:r>
              <a:rPr lang="en-US" b="1" i="1" dirty="0" err="1"/>
              <a:t>Sélectionner</a:t>
            </a:r>
            <a:endParaRPr lang="en-US" b="1" i="1" dirty="0"/>
          </a:p>
          <a:p>
            <a:pPr marL="0" indent="0" algn="ctr">
              <a:buFont typeface="Arial" panose="020B0604020202020204" pitchFamily="34" charset="0"/>
              <a:buNone/>
            </a:pPr>
            <a:endParaRPr lang="en-US" b="1"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Voici un exemple de tableau de propriétés de matériau avancé, tracé comme indiqué avant d'utiliser </a:t>
            </a:r>
            <a:r>
              <a:rPr lang="fr-FR" sz="1200" b="0" i="0" kern="1200" dirty="0">
                <a:solidFill>
                  <a:schemeClr val="tx1"/>
                </a:solidFill>
                <a:latin typeface="Calibri" panose="020F0502020204030204" pitchFamily="34" charset="0"/>
                <a:ea typeface="+mn-ea"/>
                <a:cs typeface="+mn-cs"/>
              </a:rPr>
              <a:t>« </a:t>
            </a:r>
            <a:r>
              <a:rPr lang="en-US" sz="1200" b="0" i="0" kern="1200" dirty="0" err="1">
                <a:solidFill>
                  <a:schemeClr val="tx1"/>
                </a:solidFill>
                <a:latin typeface="Calibri" panose="020F0502020204030204" pitchFamily="34" charset="0"/>
                <a:ea typeface="+mn-ea"/>
                <a:cs typeface="+mn-cs"/>
              </a:rPr>
              <a:t>Graphique</a:t>
            </a:r>
            <a:r>
              <a:rPr lang="en-US" sz="1200" b="0" i="0" kern="1200" dirty="0">
                <a:solidFill>
                  <a:schemeClr val="tx1"/>
                </a:solidFill>
                <a:latin typeface="Calibri" panose="020F0502020204030204" pitchFamily="34" charset="0"/>
                <a:ea typeface="+mn-ea"/>
                <a:cs typeface="+mn-cs"/>
              </a:rPr>
              <a:t> / </a:t>
            </a:r>
            <a:r>
              <a:rPr lang="en-US" sz="1200" b="0" i="0" kern="1200" dirty="0" err="1">
                <a:solidFill>
                  <a:schemeClr val="tx1"/>
                </a:solidFill>
                <a:latin typeface="Calibri" panose="020F0502020204030204" pitchFamily="34" charset="0"/>
                <a:ea typeface="+mn-ea"/>
                <a:cs typeface="+mn-cs"/>
              </a:rPr>
              <a:t>Sélectionner</a:t>
            </a:r>
            <a:r>
              <a:rPr lang="fr-FR" sz="1200" b="0" i="0" kern="1200" dirty="0">
                <a:solidFill>
                  <a:schemeClr val="tx1"/>
                </a:solidFill>
                <a:latin typeface="Calibri" panose="020F0502020204030204" pitchFamily="34" charset="0"/>
                <a:ea typeface="+mn-ea"/>
                <a:cs typeface="+mn-cs"/>
              </a:rPr>
              <a:t> ».</a:t>
            </a:r>
          </a:p>
          <a:p>
            <a:pPr marL="171450" indent="-171450">
              <a:buFont typeface="Arial" panose="020B0604020202020204" pitchFamily="34" charset="0"/>
              <a:buChar char="•"/>
            </a:pPr>
            <a:r>
              <a:rPr lang="fr-FR" dirty="0"/>
              <a:t>Des matériaux légers et résistants peuvent être trouvés au-dessus de la ligne (en haut à gauche dans le diagramme).</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25</a:t>
            </a:fld>
            <a:endParaRPr lang="en-US" dirty="0"/>
          </a:p>
        </p:txBody>
      </p:sp>
    </p:spTree>
    <p:extLst>
      <p:ext uri="{BB962C8B-B14F-4D97-AF65-F5344CB8AC3E}">
        <p14:creationId xmlns:p14="http://schemas.microsoft.com/office/powerpoint/2010/main" val="2822845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US" b="1" i="1" dirty="0" err="1"/>
              <a:t>Favoriser</a:t>
            </a:r>
            <a:r>
              <a:rPr lang="en-US" b="1" i="1" dirty="0"/>
              <a:t> </a:t>
            </a:r>
            <a:r>
              <a:rPr lang="en-US" b="1" i="1" dirty="0" err="1"/>
              <a:t>l’innovation</a:t>
            </a:r>
            <a:endParaRPr lang="en-US" b="1" i="1" dirty="0"/>
          </a:p>
          <a:p>
            <a:pPr marL="0" indent="0" algn="ctr">
              <a:buFont typeface="Arial" panose="020B0604020202020204" pitchFamily="34" charset="0"/>
              <a:buNone/>
            </a:pPr>
            <a:endParaRPr lang="en-US" b="1" i="1" dirty="0"/>
          </a:p>
          <a:p>
            <a:pPr marL="171450" indent="-171450">
              <a:buFont typeface="Arial" panose="020B0604020202020204" pitchFamily="34" charset="0"/>
              <a:buChar char="•"/>
            </a:pPr>
            <a:r>
              <a:rPr lang="fr-FR" dirty="0"/>
              <a:t>Ce type de graphique peut être utilisé pour illustrer comment la performance des matériaux est liée aux produits.</a:t>
            </a:r>
          </a:p>
          <a:p>
            <a:pPr marL="171450" indent="-171450">
              <a:buFont typeface="Arial" panose="020B0604020202020204" pitchFamily="34" charset="0"/>
              <a:buChar char="•"/>
            </a:pPr>
            <a:r>
              <a:rPr lang="fr-FR" dirty="0"/>
              <a:t>Le matériau du cadre du vélo peut être trouvé dans le tableau et une ligne de sélection guide l'évolution des performances.</a:t>
            </a:r>
          </a:p>
          <a:p>
            <a:pPr marL="171450" indent="-171450">
              <a:buFont typeface="Arial" panose="020B0604020202020204" pitchFamily="34" charset="0"/>
              <a:buChar char="•"/>
            </a:pPr>
            <a:r>
              <a:rPr lang="fr-FR" dirty="0"/>
              <a:t>Un vélo en acier est plus solide qu'un vélo ancien, mais plus lourd. Un cadre en aluminium est plus performant qu'un cadre en polymère, etc.</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26</a:t>
            </a:fld>
            <a:endParaRPr lang="en-US" dirty="0"/>
          </a:p>
        </p:txBody>
      </p:sp>
    </p:spTree>
    <p:extLst>
      <p:ext uri="{BB962C8B-B14F-4D97-AF65-F5344CB8AC3E}">
        <p14:creationId xmlns:p14="http://schemas.microsoft.com/office/powerpoint/2010/main" val="3139813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fr-FR" b="1" i="1" dirty="0"/>
              <a:t>Les matériaux influencent le style et la forme</a:t>
            </a:r>
          </a:p>
          <a:p>
            <a:pPr marL="0" indent="0" algn="ctr">
              <a:buFont typeface="Arial" panose="020B0604020202020204" pitchFamily="34" charset="0"/>
              <a:buNone/>
            </a:pPr>
            <a:endParaRPr lang="en-US" dirty="0"/>
          </a:p>
          <a:p>
            <a:pPr marL="171450" indent="-171450">
              <a:buFont typeface="Arial" panose="020B0604020202020204" pitchFamily="34" charset="0"/>
              <a:buChar char="•"/>
            </a:pPr>
            <a:r>
              <a:rPr lang="fr-FR" dirty="0"/>
              <a:t>Ici, nous pouvons voir comment le matériau influence le style et la forme des produits.</a:t>
            </a:r>
          </a:p>
          <a:p>
            <a:pPr marL="171450" indent="-171450">
              <a:buFont typeface="Arial" panose="020B0604020202020204" pitchFamily="34" charset="0"/>
              <a:buChar char="•"/>
            </a:pPr>
            <a:r>
              <a:rPr lang="fr-FR" dirty="0"/>
              <a:t>Certaines formes dépendent entièrement des performances du matériau.</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27</a:t>
            </a:fld>
            <a:endParaRPr lang="en-US" dirty="0"/>
          </a:p>
        </p:txBody>
      </p:sp>
    </p:spTree>
    <p:extLst>
      <p:ext uri="{BB962C8B-B14F-4D97-AF65-F5344CB8AC3E}">
        <p14:creationId xmlns:p14="http://schemas.microsoft.com/office/powerpoint/2010/main" val="2342096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US" b="1" i="1" dirty="0"/>
              <a:t>C</a:t>
            </a:r>
            <a:r>
              <a:rPr lang="en-GB" b="1" i="1" dirty="0" err="1">
                <a:latin typeface="+mn-lt"/>
                <a:cs typeface="Arial" panose="020B0604020202020204" pitchFamily="34" charset="0"/>
              </a:rPr>
              <a:t>aractère</a:t>
            </a:r>
            <a:r>
              <a:rPr lang="en-GB" b="1" i="1" dirty="0">
                <a:latin typeface="+mn-lt"/>
                <a:cs typeface="Arial" panose="020B0604020202020204" pitchFamily="34" charset="0"/>
              </a:rPr>
              <a:t> du </a:t>
            </a:r>
            <a:r>
              <a:rPr lang="en-GB" b="1" i="1" dirty="0" err="1">
                <a:latin typeface="+mn-lt"/>
                <a:cs typeface="Arial" panose="020B0604020202020204" pitchFamily="34" charset="0"/>
              </a:rPr>
              <a:t>produit</a:t>
            </a:r>
            <a:endParaRPr lang="en-GB" b="1" i="1" dirty="0">
              <a:latin typeface="+mn-lt"/>
              <a:cs typeface="Arial" panose="020B0604020202020204" pitchFamily="34" charset="0"/>
            </a:endParaRPr>
          </a:p>
          <a:p>
            <a:pPr marL="0" indent="0" algn="ctr">
              <a:buFont typeface="Arial" panose="020B0604020202020204" pitchFamily="34" charset="0"/>
              <a:buNone/>
            </a:pPr>
            <a:endParaRPr lang="en-US" dirty="0"/>
          </a:p>
          <a:p>
            <a:pPr marL="171450" indent="-171450">
              <a:buFont typeface="Arial" panose="020B0604020202020204" pitchFamily="34" charset="0"/>
              <a:buChar char="•"/>
            </a:pPr>
            <a:r>
              <a:rPr lang="fr-FR" dirty="0"/>
              <a:t>Le même produit peut être étudié en fonction de la façon dont le matériau affecte son caractère.</a:t>
            </a:r>
          </a:p>
          <a:p>
            <a:pPr marL="171450" indent="-171450">
              <a:buFont typeface="Arial" panose="020B0604020202020204" pitchFamily="34" charset="0"/>
              <a:buChar char="•"/>
            </a:pPr>
            <a:r>
              <a:rPr lang="fr-FR" dirty="0"/>
              <a:t>Tous ces matériaux et produits sont liés à des descriptions de procédés de fabrication.</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28</a:t>
            </a:fld>
            <a:endParaRPr lang="en-US" dirty="0"/>
          </a:p>
        </p:txBody>
      </p:sp>
    </p:spTree>
    <p:extLst>
      <p:ext uri="{BB962C8B-B14F-4D97-AF65-F5344CB8AC3E}">
        <p14:creationId xmlns:p14="http://schemas.microsoft.com/office/powerpoint/2010/main" val="2346112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Les </a:t>
            </a:r>
            <a:r>
              <a:rPr lang="en-GB" b="1" i="1" dirty="0" err="1"/>
              <a:t>produits</a:t>
            </a:r>
            <a:r>
              <a:rPr lang="en-GB" b="1" i="1" dirty="0"/>
              <a:t> au centre</a:t>
            </a:r>
          </a:p>
          <a:p>
            <a:endParaRPr lang="en-GB" dirty="0"/>
          </a:p>
          <a:p>
            <a:r>
              <a:rPr lang="fr-FR" dirty="0"/>
              <a:t>La base de données Design pour les produits est unique dans Granta </a:t>
            </a:r>
            <a:r>
              <a:rPr lang="fr-FR" dirty="0" err="1"/>
              <a:t>EduPack</a:t>
            </a:r>
            <a:r>
              <a:rPr lang="fr-FR" dirty="0"/>
              <a:t>, en ce sens qu'elle s'articule autour d'un produit entier et de sa conception. Il donne à l'utilisateur la possibilité d'explorer le lien entre le produit et le matériau qui le compose et les principaux procédés de fabrication impliqués ainsi que des informations pratiques sur sa conception et sa fabrication.</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29</a:t>
            </a:fld>
            <a:endParaRPr lang="en-US" dirty="0"/>
          </a:p>
        </p:txBody>
      </p:sp>
    </p:spTree>
    <p:extLst>
      <p:ext uri="{BB962C8B-B14F-4D97-AF65-F5344CB8AC3E}">
        <p14:creationId xmlns:p14="http://schemas.microsoft.com/office/powerpoint/2010/main" val="3395716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400" b="1" i="1" dirty="0" err="1"/>
              <a:t>Sommaire</a:t>
            </a:r>
            <a:endParaRPr lang="en-GB" sz="1400" b="1" i="1" dirty="0"/>
          </a:p>
          <a:p>
            <a:pPr algn="ctr"/>
            <a:endParaRPr lang="en-GB" sz="1400" b="1" i="1" dirty="0"/>
          </a:p>
          <a:p>
            <a:pPr marL="0" indent="0">
              <a:buFont typeface="Arial" panose="020B0604020202020204" pitchFamily="34" charset="0"/>
              <a:buNone/>
            </a:pPr>
            <a:r>
              <a:rPr lang="fr-FR" sz="1200" dirty="0"/>
              <a:t>Dans cette présentation, nous montrons pourquoi les matériaux et les procédés sont importants pour le processus de conception et comment les produits peuvent être au centre de celui-ci. Nous élaborons également sur le rôle des matériaux dans la conception des produits et introduisons des propriétés esthétiques ou sensorielles dans l'image.</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a:t>
            </a:fld>
            <a:endParaRPr lang="en-US" dirty="0"/>
          </a:p>
        </p:txBody>
      </p:sp>
    </p:spTree>
    <p:extLst>
      <p:ext uri="{BB962C8B-B14F-4D97-AF65-F5344CB8AC3E}">
        <p14:creationId xmlns:p14="http://schemas.microsoft.com/office/powerpoint/2010/main" val="3413294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fr-FR" b="1" i="1" dirty="0"/>
              <a:t>Percevoir les propriétés des matériaux</a:t>
            </a:r>
          </a:p>
          <a:p>
            <a:pPr marL="0" indent="0" algn="ctr">
              <a:buFont typeface="Arial" panose="020B0604020202020204" pitchFamily="34" charset="0"/>
              <a:buNone/>
            </a:pPr>
            <a:endParaRPr lang="en-GB" b="1" i="1" dirty="0"/>
          </a:p>
          <a:p>
            <a:pPr marL="171450" indent="-171450">
              <a:buFont typeface="Arial" panose="020B0604020202020204" pitchFamily="34" charset="0"/>
              <a:buChar char="•"/>
            </a:pPr>
            <a:r>
              <a:rPr lang="fr-FR" dirty="0"/>
              <a:t>La base de données Design est unique en ce sens qu'elle possède des propriétés esthétiques, telles que sensorielles.</a:t>
            </a:r>
          </a:p>
          <a:p>
            <a:pPr marL="171450" indent="-171450">
              <a:buFont typeface="Arial" panose="020B0604020202020204" pitchFamily="34" charset="0"/>
              <a:buChar char="•"/>
            </a:pPr>
            <a:r>
              <a:rPr lang="fr-FR" dirty="0"/>
              <a:t>Celles-ci sont subjectives mais peuvent en fait être quantifiés en utilisant d'autres propriétés matériaux.</a:t>
            </a:r>
          </a:p>
          <a:p>
            <a:pPr marL="171450" indent="-171450">
              <a:buFont typeface="Arial" panose="020B0604020202020204" pitchFamily="34" charset="0"/>
              <a:buChar char="•"/>
            </a:pPr>
            <a:r>
              <a:rPr lang="fr-FR" dirty="0"/>
              <a:t>La sensation de chaud et de froid lorsque vous touchez un matériau dépend de la conductivité thermique, etc.</a:t>
            </a:r>
          </a:p>
          <a:p>
            <a:pPr marL="171450" indent="-171450">
              <a:buFont typeface="Arial" panose="020B0604020202020204" pitchFamily="34" charset="0"/>
              <a:buChar char="•"/>
            </a:pPr>
            <a:r>
              <a:rPr lang="fr-FR" dirty="0"/>
              <a:t>La douceur d'un matériau dépend de sa dureté et de sa rigidité, par exemple.</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30</a:t>
            </a:fld>
            <a:endParaRPr lang="en-US" dirty="0"/>
          </a:p>
        </p:txBody>
      </p:sp>
    </p:spTree>
    <p:extLst>
      <p:ext uri="{BB962C8B-B14F-4D97-AF65-F5344CB8AC3E}">
        <p14:creationId xmlns:p14="http://schemas.microsoft.com/office/powerpoint/2010/main" val="3430851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GB" b="1" i="1" dirty="0" err="1"/>
              <a:t>Propriétés</a:t>
            </a:r>
            <a:r>
              <a:rPr lang="en-GB" b="1" i="1" dirty="0"/>
              <a:t> </a:t>
            </a:r>
            <a:r>
              <a:rPr lang="en-GB" b="1" i="1" dirty="0" err="1"/>
              <a:t>esthétiques</a:t>
            </a:r>
            <a:endParaRPr lang="en-GB" b="1" i="1" dirty="0"/>
          </a:p>
          <a:p>
            <a:pPr marL="0" indent="0" algn="ctr">
              <a:buFont typeface="Arial" panose="020B0604020202020204" pitchFamily="34" charset="0"/>
              <a:buNone/>
            </a:pPr>
            <a:endParaRPr lang="en-GB" b="1" i="1" dirty="0"/>
          </a:p>
          <a:p>
            <a:pPr marL="171450" indent="-171450">
              <a:buFont typeface="Arial" panose="020B0604020202020204" pitchFamily="34" charset="0"/>
              <a:buChar char="•"/>
            </a:pPr>
            <a:r>
              <a:rPr lang="fr-FR" dirty="0"/>
              <a:t>Les propriétés esthétiques (sensorielles) des matériaux peuvent être tracées dans un tableau des propriétés.</a:t>
            </a:r>
          </a:p>
          <a:p>
            <a:pPr marL="171450" indent="-171450">
              <a:buFont typeface="Arial" panose="020B0604020202020204" pitchFamily="34" charset="0"/>
              <a:buChar char="•"/>
            </a:pPr>
            <a:r>
              <a:rPr lang="fr-FR" dirty="0"/>
              <a:t>Il existe des fichiers de projet préparés pour certains exemples de graphiques sur le site Web des ressources pédagogiques.</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31</a:t>
            </a:fld>
            <a:endParaRPr lang="en-US" dirty="0"/>
          </a:p>
        </p:txBody>
      </p:sp>
    </p:spTree>
    <p:extLst>
      <p:ext uri="{BB962C8B-B14F-4D97-AF65-F5344CB8AC3E}">
        <p14:creationId xmlns:p14="http://schemas.microsoft.com/office/powerpoint/2010/main" val="1053933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GB" b="1" i="1" dirty="0"/>
              <a:t>Code de couleurs</a:t>
            </a:r>
          </a:p>
          <a:p>
            <a:pPr marL="0" indent="0" algn="ctr">
              <a:buFont typeface="Arial" panose="020B0604020202020204" pitchFamily="34" charset="0"/>
              <a:buNone/>
            </a:pPr>
            <a:endParaRPr lang="en-GB" b="1" i="1" dirty="0"/>
          </a:p>
          <a:p>
            <a:pPr marL="171450" indent="-171450">
              <a:buFont typeface="Arial" panose="020B0604020202020204" pitchFamily="34" charset="0"/>
              <a:buChar char="•"/>
            </a:pPr>
            <a:r>
              <a:rPr lang="fr-FR" dirty="0"/>
              <a:t>Les graphiques peuvent être codés par couleur pour améliorer les informations, ce qui donne au graphique une dimension supplémentaire.</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32</a:t>
            </a:fld>
            <a:endParaRPr lang="en-US" dirty="0"/>
          </a:p>
        </p:txBody>
      </p:sp>
    </p:spTree>
    <p:extLst>
      <p:ext uri="{BB962C8B-B14F-4D97-AF65-F5344CB8AC3E}">
        <p14:creationId xmlns:p14="http://schemas.microsoft.com/office/powerpoint/2010/main" val="3870489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GB" b="1" i="1" dirty="0"/>
              <a:t>Les </a:t>
            </a:r>
            <a:r>
              <a:rPr lang="en-GB" b="1" i="1" dirty="0" err="1"/>
              <a:t>éco-matériaux</a:t>
            </a:r>
            <a:endParaRPr lang="en-GB" b="1" i="1" dirty="0"/>
          </a:p>
          <a:p>
            <a:pPr marL="0" indent="0" algn="ctr">
              <a:buFont typeface="Arial" panose="020B0604020202020204" pitchFamily="34" charset="0"/>
              <a:buNone/>
            </a:pPr>
            <a:endParaRPr lang="en-GB" b="1" i="1" dirty="0"/>
          </a:p>
          <a:p>
            <a:pPr marL="171450" indent="-171450">
              <a:buFont typeface="Arial" panose="020B0604020202020204" pitchFamily="34" charset="0"/>
              <a:buChar char="•"/>
            </a:pPr>
            <a:r>
              <a:rPr lang="fr-FR" dirty="0"/>
              <a:t>La base de données contient également des données sur les éco-propriétés, telles que l'empreinte CO2.</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33</a:t>
            </a:fld>
            <a:endParaRPr lang="en-US" dirty="0"/>
          </a:p>
        </p:txBody>
      </p:sp>
    </p:spTree>
    <p:extLst>
      <p:ext uri="{BB962C8B-B14F-4D97-AF65-F5344CB8AC3E}">
        <p14:creationId xmlns:p14="http://schemas.microsoft.com/office/powerpoint/2010/main" val="1970702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a:t>Conclusions</a:t>
            </a:r>
          </a:p>
          <a:p>
            <a:pPr algn="ctr"/>
            <a:endParaRPr lang="en-US" b="1" i="1" dirty="0"/>
          </a:p>
          <a:p>
            <a:pPr marL="171450" indent="-171450" algn="l">
              <a:buFont typeface="Arial" panose="020B0604020202020204" pitchFamily="34" charset="0"/>
              <a:buChar char="•"/>
            </a:pPr>
            <a:r>
              <a:rPr lang="fr-FR" b="0" i="0" dirty="0"/>
              <a:t>La base de données de conception pour les produits relie les fabricants, les concepteurs, les procédés, les matériaux et les fournisseurs.</a:t>
            </a:r>
          </a:p>
          <a:p>
            <a:pPr marL="171450" indent="-171450" algn="l">
              <a:buFont typeface="Arial" panose="020B0604020202020204" pitchFamily="34" charset="0"/>
              <a:buChar char="•"/>
            </a:pPr>
            <a:r>
              <a:rPr lang="fr-FR" b="0" i="0" dirty="0"/>
              <a:t>Avec la facilité de navigation et les propriétés sensorielles dans la vue Designers, l'inspiration et la compréhension peuvent être augmentées.</a:t>
            </a:r>
          </a:p>
          <a:p>
            <a:pPr marL="171450" indent="-171450" algn="l">
              <a:buFont typeface="Arial" panose="020B0604020202020204" pitchFamily="34" charset="0"/>
              <a:buChar char="•"/>
            </a:pPr>
            <a:r>
              <a:rPr lang="fr-FR" b="0" i="0" dirty="0"/>
              <a:t>Une meilleure compréhension des produits peut permettre une meilleure conception.</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34</a:t>
            </a:fld>
            <a:endParaRPr lang="en-US" dirty="0"/>
          </a:p>
        </p:txBody>
      </p:sp>
    </p:spTree>
    <p:extLst>
      <p:ext uri="{BB962C8B-B14F-4D97-AF65-F5344CB8AC3E}">
        <p14:creationId xmlns:p14="http://schemas.microsoft.com/office/powerpoint/2010/main" val="4062028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err="1">
                <a:solidFill>
                  <a:schemeClr val="tx1"/>
                </a:solidFill>
              </a:rPr>
              <a:t>Ressources</a:t>
            </a:r>
            <a:r>
              <a:rPr lang="en-US" b="1" i="1" dirty="0">
                <a:solidFill>
                  <a:schemeClr val="tx1"/>
                </a:solidFill>
              </a:rPr>
              <a:t> </a:t>
            </a:r>
            <a:r>
              <a:rPr lang="en-US" b="1" i="1" dirty="0" err="1">
                <a:solidFill>
                  <a:schemeClr val="tx1"/>
                </a:solidFill>
              </a:rPr>
              <a:t>Pédagogiques</a:t>
            </a:r>
            <a:endParaRPr lang="en-US" b="1" i="1" dirty="0">
              <a:solidFill>
                <a:schemeClr val="tx1"/>
              </a:solidFill>
            </a:endParaRPr>
          </a:p>
          <a:p>
            <a:endParaRPr lang="en-US" b="1" dirty="0">
              <a:solidFill>
                <a:schemeClr val="tx1"/>
              </a:solidFill>
            </a:endParaRPr>
          </a:p>
          <a:p>
            <a:r>
              <a:rPr lang="fr-FR" dirty="0">
                <a:solidFill>
                  <a:schemeClr val="tx1"/>
                </a:solidFill>
              </a:rPr>
              <a:t>Il existe plusieurs ressources utiles sur les ressources éducatives Ansys pour soutenir le matériel pédagogique destiné aux concepteurs de produits.www.ansys.com/</a:t>
            </a:r>
            <a:r>
              <a:rPr lang="fr-FR" dirty="0" err="1">
                <a:solidFill>
                  <a:schemeClr val="tx1"/>
                </a:solidFill>
              </a:rPr>
              <a:t>education-resources</a:t>
            </a:r>
            <a:r>
              <a:rPr lang="fr-FR" dirty="0">
                <a:solidFill>
                  <a:schemeClr val="tx1"/>
                </a:solidFill>
              </a:rPr>
              <a:t>.</a:t>
            </a:r>
          </a:p>
          <a:p>
            <a:r>
              <a:rPr lang="fr-FR" dirty="0">
                <a:solidFill>
                  <a:schemeClr val="tx1"/>
                </a:solidFill>
              </a:rPr>
              <a:t>En outre, il existe un manuel relatif au contenu du sujet et à la base de données Design pour les produits disponibles dans Granta </a:t>
            </a:r>
            <a:r>
              <a:rPr lang="fr-FR" dirty="0" err="1">
                <a:solidFill>
                  <a:schemeClr val="tx1"/>
                </a:solidFill>
              </a:rPr>
              <a:t>EduPack</a:t>
            </a:r>
            <a:r>
              <a:rPr lang="fr-FR"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35</a:t>
            </a:fld>
            <a:endParaRPr lang="en-US" dirty="0"/>
          </a:p>
        </p:txBody>
      </p:sp>
    </p:spTree>
    <p:extLst>
      <p:ext uri="{BB962C8B-B14F-4D97-AF65-F5344CB8AC3E}">
        <p14:creationId xmlns:p14="http://schemas.microsoft.com/office/powerpoint/2010/main" val="1334422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b="1" i="1" dirty="0"/>
              <a:t>Lecture Units Series</a:t>
            </a:r>
          </a:p>
          <a:p>
            <a:pPr algn="ctr"/>
            <a:endParaRPr lang="en-GB" sz="1200" b="1" i="1" dirty="0"/>
          </a:p>
          <a:p>
            <a:r>
              <a:rPr lang="en-GB" sz="1200" dirty="0"/>
              <a:t>This is a list of the Lecture Units available for teaching with the Ansys </a:t>
            </a:r>
            <a:r>
              <a:rPr lang="en-GB" sz="1200" b="0" dirty="0"/>
              <a:t>Granta</a:t>
            </a:r>
            <a:r>
              <a:rPr lang="en-GB" sz="1200" dirty="0"/>
              <a:t> EduPack. These PowerPoint presentations and more information can be found on the Ansys Education Resources webpage:</a:t>
            </a:r>
          </a:p>
          <a:p>
            <a:r>
              <a:rPr lang="en-GB" sz="1200" dirty="0">
                <a:solidFill>
                  <a:srgbClr val="FF0000"/>
                </a:solidFill>
              </a:rPr>
              <a:t>www.ansys.com</a:t>
            </a:r>
            <a:r>
              <a:rPr lang="en-GB" sz="1200">
                <a:solidFill>
                  <a:srgbClr val="FF0000"/>
                </a:solidFill>
              </a:rPr>
              <a:t>/education-resources.</a:t>
            </a:r>
            <a:endParaRPr lang="en-GB" sz="12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36</a:t>
            </a:fld>
            <a:endParaRPr lang="en-US"/>
          </a:p>
        </p:txBody>
      </p:sp>
    </p:spTree>
    <p:extLst>
      <p:ext uri="{BB962C8B-B14F-4D97-AF65-F5344CB8AC3E}">
        <p14:creationId xmlns:p14="http://schemas.microsoft.com/office/powerpoint/2010/main" val="308994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GB" b="1" i="1" baseline="0" dirty="0"/>
              <a:t>Quoi ?</a:t>
            </a:r>
          </a:p>
          <a:p>
            <a:pPr marL="0" indent="0" algn="ctr">
              <a:buFont typeface="Arial" panose="020B0604020202020204" pitchFamily="34" charset="0"/>
              <a:buNone/>
            </a:pPr>
            <a:endParaRPr lang="en-GB" b="1" baseline="0" dirty="0"/>
          </a:p>
          <a:p>
            <a:pPr marL="171450" indent="-171450">
              <a:buFont typeface="Arial" panose="020B0604020202020204" pitchFamily="34" charset="0"/>
              <a:buChar char="•"/>
            </a:pPr>
            <a:r>
              <a:rPr lang="fr-FR" dirty="0"/>
              <a:t>Le logiciel est visuel et interactif, ce qui le rend facile à utiliser et engageant </a:t>
            </a:r>
          </a:p>
          <a:p>
            <a:pPr marL="171450" indent="-171450">
              <a:buFont typeface="Arial" panose="020B0604020202020204" pitchFamily="34" charset="0"/>
              <a:buChar char="•"/>
            </a:pPr>
            <a:r>
              <a:rPr lang="fr-FR" dirty="0"/>
              <a:t>La structure de l'information est destinée à faciliter et inspirer l'innovation et la conception</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dirty="0"/>
          </a:p>
        </p:txBody>
      </p:sp>
    </p:spTree>
    <p:extLst>
      <p:ext uri="{BB962C8B-B14F-4D97-AF65-F5344CB8AC3E}">
        <p14:creationId xmlns:p14="http://schemas.microsoft.com/office/powerpoint/2010/main" val="3001058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dirty="0"/>
              <a:t>Contexte de la base de données - Comment ?</a:t>
            </a:r>
            <a:endParaRPr lang="en-US" b="1" i="1"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dirty="0"/>
          </a:p>
        </p:txBody>
      </p:sp>
    </p:spTree>
    <p:extLst>
      <p:ext uri="{BB962C8B-B14F-4D97-AF65-F5344CB8AC3E}">
        <p14:creationId xmlns:p14="http://schemas.microsoft.com/office/powerpoint/2010/main" val="4137084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fr-FR" b="1" i="1" dirty="0"/>
              <a:t>Contexte de la base de données - Pourquoi ?</a:t>
            </a:r>
          </a:p>
          <a:p>
            <a:pPr marL="0" indent="0">
              <a:buFont typeface="Arial" panose="020B0604020202020204" pitchFamily="34" charset="0"/>
              <a:buNone/>
            </a:pPr>
            <a:endParaRPr lang="fr-FR" b="1" dirty="0"/>
          </a:p>
          <a:p>
            <a:pPr marL="171450" indent="-171450">
              <a:buFont typeface="Arial" panose="020B0604020202020204" pitchFamily="34" charset="0"/>
              <a:buChar char="•"/>
            </a:pPr>
            <a:r>
              <a:rPr lang="fr-FR" dirty="0"/>
              <a:t>L'idée derrière cette base de données est d'utiliser des produits pour enseigner et inspirer les ingénieurs et les concepteurs</a:t>
            </a:r>
          </a:p>
          <a:p>
            <a:pPr marL="171450" indent="-171450">
              <a:buFont typeface="Arial" panose="020B0604020202020204" pitchFamily="34" charset="0"/>
              <a:buChar char="•"/>
            </a:pPr>
            <a:r>
              <a:rPr lang="fr-FR" dirty="0"/>
              <a:t>L'utilisation de matériaux et de procédés de fabrication dans les produits concerne à la fois les ingénieurs et les concepteurs (industriels)</a:t>
            </a:r>
            <a:endParaRPr lang="en-GB"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6</a:t>
            </a:fld>
            <a:endParaRPr lang="en-US" dirty="0"/>
          </a:p>
        </p:txBody>
      </p:sp>
    </p:spTree>
    <p:extLst>
      <p:ext uri="{BB962C8B-B14F-4D97-AF65-F5344CB8AC3E}">
        <p14:creationId xmlns:p14="http://schemas.microsoft.com/office/powerpoint/2010/main" val="771635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fr-FR" b="1" i="1" dirty="0"/>
              <a:t>Contexte de la base de données - Que pouvez-vous en faire ?</a:t>
            </a:r>
          </a:p>
          <a:p>
            <a:pPr marL="0" indent="0" algn="l">
              <a:buFont typeface="Arial" panose="020B0604020202020204" pitchFamily="34" charset="0"/>
              <a:buNone/>
            </a:pPr>
            <a:endParaRPr lang="en-US" b="1" dirty="0"/>
          </a:p>
          <a:p>
            <a:pPr marL="171450" indent="-171450">
              <a:buFont typeface="Arial" panose="020B0604020202020204" pitchFamily="34" charset="0"/>
              <a:buChar char="•"/>
            </a:pPr>
            <a:r>
              <a:rPr lang="fr-FR" dirty="0"/>
              <a:t>Les données (de haute qualité) du logiciel Granta </a:t>
            </a:r>
            <a:r>
              <a:rPr lang="fr-FR" dirty="0" err="1"/>
              <a:t>EduPack</a:t>
            </a:r>
            <a:r>
              <a:rPr lang="fr-FR" dirty="0"/>
              <a:t> et les outils facilitent l’accès à de nombreux résultats.</a:t>
            </a:r>
          </a:p>
          <a:p>
            <a:pPr marL="171450" indent="-171450">
              <a:buFont typeface="Arial" panose="020B0604020202020204" pitchFamily="34" charset="0"/>
              <a:buChar char="•"/>
            </a:pPr>
            <a:r>
              <a:rPr lang="fr-FR" dirty="0"/>
              <a:t>Les liens entre les produits, les matériaux, la fabrication et les concepteurs permettent de mieux comprendre.</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7</a:t>
            </a:fld>
            <a:endParaRPr lang="en-US" dirty="0"/>
          </a:p>
        </p:txBody>
      </p:sp>
    </p:spTree>
    <p:extLst>
      <p:ext uri="{BB962C8B-B14F-4D97-AF65-F5344CB8AC3E}">
        <p14:creationId xmlns:p14="http://schemas.microsoft.com/office/powerpoint/2010/main" val="220721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US" b="1" i="1" dirty="0"/>
              <a:t>Structure</a:t>
            </a:r>
          </a:p>
          <a:p>
            <a:pPr marL="0" indent="0" algn="ctr">
              <a:buFont typeface="Arial" panose="020B0604020202020204" pitchFamily="34" charset="0"/>
              <a:buNone/>
            </a:pPr>
            <a:endParaRPr lang="en-US" b="1" i="1" dirty="0"/>
          </a:p>
          <a:p>
            <a:pPr marL="171450" indent="-171450">
              <a:buFont typeface="Arial" panose="020B0604020202020204" pitchFamily="34" charset="0"/>
              <a:buChar char="•"/>
            </a:pPr>
            <a:r>
              <a:rPr lang="fr-FR" dirty="0"/>
              <a:t>Il y a plus de 180 produits actuellement dans la base de données, répartis en 6 familles de produits différentes : Intérieur, Tech, Emballage, Mode etc. </a:t>
            </a:r>
          </a:p>
          <a:p>
            <a:pPr marL="171450" indent="-171450">
              <a:buFont typeface="Arial" panose="020B0604020202020204" pitchFamily="34" charset="0"/>
              <a:buChar char="•"/>
            </a:pPr>
            <a:r>
              <a:rPr lang="fr-FR" dirty="0"/>
              <a:t>Les produits sont liés à 4 autres tableaux de données contenant des informations sur les matériaux, les procédés de fabrication, les fabricants et les concepteurs derrière les produits.</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8</a:t>
            </a:fld>
            <a:endParaRPr lang="en-US" dirty="0"/>
          </a:p>
        </p:txBody>
      </p:sp>
    </p:spTree>
    <p:extLst>
      <p:ext uri="{BB962C8B-B14F-4D97-AF65-F5344CB8AC3E}">
        <p14:creationId xmlns:p14="http://schemas.microsoft.com/office/powerpoint/2010/main" val="2259612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i="1" dirty="0"/>
              <a:t>La page </a:t>
            </a:r>
            <a:r>
              <a:rPr lang="en-US" b="1" i="1" dirty="0" err="1"/>
              <a:t>d’accueil</a:t>
            </a:r>
            <a:endParaRPr lang="en-US" b="1" i="1"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171450" indent="-171450">
              <a:buFont typeface="Arial" panose="020B0604020202020204" pitchFamily="34" charset="0"/>
              <a:buChar char="•"/>
            </a:pPr>
            <a:r>
              <a:rPr lang="fr-FR" dirty="0"/>
              <a:t>Lors du démarrage de la base de données Design dans Granta </a:t>
            </a:r>
            <a:r>
              <a:rPr lang="fr-FR" dirty="0" err="1"/>
              <a:t>EduPack</a:t>
            </a:r>
            <a:r>
              <a:rPr lang="fr-FR" dirty="0"/>
              <a:t>, la page d'accueil affiche une sélection aléatoire d'images de produits cliquables.</a:t>
            </a:r>
          </a:p>
          <a:p>
            <a:pPr marL="171450" indent="-171450">
              <a:buFont typeface="Arial" panose="020B0604020202020204" pitchFamily="34" charset="0"/>
              <a:buChar char="•"/>
            </a:pPr>
            <a:r>
              <a:rPr lang="fr-FR" dirty="0"/>
              <a:t>Ces produits sont organisés en 6 familles différentes, ou tables de données, qui peuvent également être explorées directement en cliquant dessus.</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9</a:t>
            </a:fld>
            <a:endParaRPr lang="en-US" dirty="0"/>
          </a:p>
        </p:txBody>
      </p:sp>
    </p:spTree>
    <p:extLst>
      <p:ext uri="{BB962C8B-B14F-4D97-AF65-F5344CB8AC3E}">
        <p14:creationId xmlns:p14="http://schemas.microsoft.com/office/powerpoint/2010/main" val="2397568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0C31-16C6-4CCE-B6D2-6324F4EA24E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86191E51-6FFC-4231-97E9-4C436119983B}"/>
              </a:ext>
            </a:extLst>
          </p:cNvPr>
          <p:cNvSpPr txBox="1"/>
          <p:nvPr userDrawn="1"/>
        </p:nvSpPr>
        <p:spPr>
          <a:xfrm>
            <a:off x="7848600" y="6477000"/>
            <a:ext cx="1371600" cy="276999"/>
          </a:xfrm>
          <a:prstGeom prst="rect">
            <a:avLst/>
          </a:prstGeom>
          <a:noFill/>
        </p:spPr>
        <p:txBody>
          <a:bodyPr wrap="square" rtlCol="0">
            <a:spAutoFit/>
          </a:bodyPr>
          <a:lstStyle/>
          <a:p>
            <a:r>
              <a:rPr lang="en-US" sz="1200" dirty="0">
                <a:solidFill>
                  <a:schemeClr val="tx2"/>
                </a:solidFill>
              </a:rPr>
              <a:t>©2023 ANSYS, Inc.</a:t>
            </a:r>
          </a:p>
        </p:txBody>
      </p:sp>
      <p:sp>
        <p:nvSpPr>
          <p:cNvPr id="5" name="TextBox 4">
            <a:extLst>
              <a:ext uri="{FF2B5EF4-FFF2-40B4-BE49-F238E27FC236}">
                <a16:creationId xmlns:a16="http://schemas.microsoft.com/office/drawing/2014/main" id="{75C9268C-9BFA-BB84-EB07-62459886E942}"/>
              </a:ext>
            </a:extLst>
          </p:cNvPr>
          <p:cNvSpPr txBox="1"/>
          <p:nvPr userDrawn="1"/>
        </p:nvSpPr>
        <p:spPr>
          <a:xfrm>
            <a:off x="457200" y="6479825"/>
            <a:ext cx="4191000" cy="307777"/>
          </a:xfrm>
          <a:prstGeom prst="rect">
            <a:avLst/>
          </a:prstGeom>
          <a:noFill/>
        </p:spPr>
        <p:txBody>
          <a:bodyPr wrap="square" rtlCol="0">
            <a:spAutoFit/>
          </a:bodyPr>
          <a:lstStyle/>
          <a:p>
            <a:r>
              <a:rPr lang="en-US" sz="1400" dirty="0">
                <a:solidFill>
                  <a:schemeClr val="bg1">
                    <a:lumMod val="50000"/>
                  </a:schemeClr>
                </a:solidFill>
              </a:rPr>
              <a:t>Created with Ansys Granta EduPack 2023R1</a:t>
            </a:r>
          </a:p>
        </p:txBody>
      </p:sp>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13765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2023 ANSYS, Inc. All rights reserved.</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solidFill>
                  <a:srgbClr val="000000"/>
                </a:solidFill>
                <a:effectLst/>
                <a:latin typeface="+mj-lt"/>
                <a:ea typeface="Calibri" panose="020F0502020204030204" pitchFamily="34" charset="0"/>
                <a:cs typeface="Times New Roman" panose="02020603050405020304" pitchFamily="18" charset="0"/>
              </a:rPr>
              <a:t>©</a:t>
            </a:r>
            <a:r>
              <a:rPr lang="en-US" sz="1400" dirty="0">
                <a:solidFill>
                  <a:srgbClr val="000000"/>
                </a:solidFill>
                <a:effectLst/>
                <a:latin typeface="+mj-lt"/>
                <a:ea typeface="Calibri" panose="020F0502020204030204" pitchFamily="34" charset="0"/>
                <a:cs typeface="Times New Roman" panose="02020603050405020304" pitchFamily="18" charset="0"/>
              </a:rPr>
              <a:t> 2018 Mike Ashby</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materials, processes and rational selections.</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www.ansys.com/education-resources.</a:t>
            </a: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BF04F-53BA-40ED-A2D6-74623F7FCA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4F0CD691-76C0-4AC9-8029-4BF0CEDE749C}"/>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7835900" y="6513565"/>
            <a:ext cx="1371600" cy="276999"/>
          </a:xfrm>
          <a:prstGeom prst="rect">
            <a:avLst/>
          </a:prstGeom>
          <a:noFill/>
        </p:spPr>
        <p:txBody>
          <a:bodyPr wrap="square" rtlCol="0">
            <a:spAutoFit/>
          </a:bodyPr>
          <a:lstStyle/>
          <a:p>
            <a:r>
              <a:rPr lang="en-US" sz="1200" dirty="0">
                <a:solidFill>
                  <a:schemeClr val="tx2"/>
                </a:solidFill>
              </a:rPr>
              <a:t>©2023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24" r:id="rId4"/>
    <p:sldLayoutId id="2147483735" r:id="rId5"/>
    <p:sldLayoutId id="2147483734" r:id="rId6"/>
    <p:sldLayoutId id="2147483663" r:id="rId7"/>
    <p:sldLayoutId id="2147483729" r:id="rId8"/>
    <p:sldLayoutId id="2147483730" r:id="rId9"/>
    <p:sldLayoutId id="2147483731" r:id="rId10"/>
    <p:sldLayoutId id="2147483727" r:id="rId11"/>
    <p:sldLayoutId id="2147483726" r:id="rId12"/>
    <p:sldLayoutId id="2147483736" r:id="rId13"/>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37.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37.sv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37.sv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54.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hyperlink" Target="https://www.ansys.com/education-resourc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jpeg"/><Relationship Id="rId12"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jpe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png"/><Relationship Id="rId14"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6.png"/><Relationship Id="rId4" Type="http://schemas.openxmlformats.org/officeDocument/2006/relationships/image" Target="../media/image91.pn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image" Target="../media/image106.wmf"/><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oleObject" Target="../embeddings/oleObject2.bin"/><Relationship Id="rId5" Type="http://schemas.openxmlformats.org/officeDocument/2006/relationships/image" Target="../media/image105.w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s>
</file>

<file path=ppt/slides/_rels/slide36.xml.rels><?xml version="1.0" encoding="UTF-8" standalone="yes"?>
<Relationships xmlns="http://schemas.openxmlformats.org/package/2006/relationships"><Relationship Id="rId3" Type="http://schemas.openxmlformats.org/officeDocument/2006/relationships/hyperlink" Target="http://www.ansys.com/education-resource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gif"/><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p:txBody>
          <a:bodyPr/>
          <a:lstStyle/>
          <a:p>
            <a:r>
              <a:rPr lang="en-GB" sz="3200" b="1" dirty="0"/>
              <a:t>La base de </a:t>
            </a:r>
            <a:r>
              <a:rPr lang="en-GB" sz="3200" b="1" dirty="0" err="1"/>
              <a:t>données</a:t>
            </a:r>
            <a:r>
              <a:rPr lang="en-GB" sz="3200" b="1" dirty="0"/>
              <a:t> Design</a:t>
            </a:r>
            <a:r>
              <a:rPr lang="en-US" dirty="0"/>
              <a:t> pour les </a:t>
            </a:r>
            <a:r>
              <a:rPr lang="en-US"/>
              <a:t>produit</a:t>
            </a:r>
            <a:r>
              <a:rPr lang="en-US" dirty="0"/>
              <a:t>s</a:t>
            </a:r>
            <a:endParaRPr lang="en-GB" sz="3200" b="1" dirty="0"/>
          </a:p>
        </p:txBody>
      </p:sp>
      <p:sp>
        <p:nvSpPr>
          <p:cNvPr id="3" name="Text Placeholder 2">
            <a:extLst>
              <a:ext uri="{FF2B5EF4-FFF2-40B4-BE49-F238E27FC236}">
                <a16:creationId xmlns:a16="http://schemas.microsoft.com/office/drawing/2014/main" id="{8DED2F7F-2065-4CCE-9AD5-77DBF0CD5628}"/>
              </a:ext>
            </a:extLst>
          </p:cNvPr>
          <p:cNvSpPr>
            <a:spLocks noGrp="1"/>
          </p:cNvSpPr>
          <p:nvPr>
            <p:ph type="body" sz="quarter" idx="12"/>
          </p:nvPr>
        </p:nvSpPr>
        <p:spPr>
          <a:xfrm>
            <a:off x="601663" y="2667000"/>
            <a:ext cx="5394325" cy="1143000"/>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Mike Ashby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Department of Engineering,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University of Cambridge</a:t>
            </a:r>
            <a:endParaRPr kumimoji="0" lang="en-US" sz="16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endParaRPr lang="en-US" dirty="0">
              <a:solidFill>
                <a:schemeClr val="accent3"/>
              </a:solidFill>
            </a:endParaRPr>
          </a:p>
        </p:txBody>
      </p:sp>
      <p:pic>
        <p:nvPicPr>
          <p:cNvPr id="4" name="Picture 3">
            <a:extLst>
              <a:ext uri="{FF2B5EF4-FFF2-40B4-BE49-F238E27FC236}">
                <a16:creationId xmlns:a16="http://schemas.microsoft.com/office/drawing/2014/main" id="{6C4C85B1-466F-420C-B5F6-609D92D8CA41}"/>
              </a:ext>
            </a:extLst>
          </p:cNvPr>
          <p:cNvPicPr/>
          <p:nvPr/>
        </p:nvPicPr>
        <p:blipFill>
          <a:blip r:embed="rId3">
            <a:extLst>
              <a:ext uri="{28A0092B-C50C-407E-A947-70E740481C1C}">
                <a14:useLocalDpi xmlns:a14="http://schemas.microsoft.com/office/drawing/2010/main" val="0"/>
              </a:ext>
            </a:extLst>
          </a:blip>
          <a:stretch>
            <a:fillRect/>
          </a:stretch>
        </p:blipFill>
        <p:spPr>
          <a:xfrm>
            <a:off x="6324600" y="926622"/>
            <a:ext cx="4595926" cy="3636331"/>
          </a:xfrm>
          <a:prstGeom prst="rect">
            <a:avLst/>
          </a:prstGeom>
        </p:spPr>
      </p:pic>
    </p:spTree>
    <p:extLst>
      <p:ext uri="{BB962C8B-B14F-4D97-AF65-F5344CB8AC3E}">
        <p14:creationId xmlns:p14="http://schemas.microsoft.com/office/powerpoint/2010/main" val="320768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10</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dirty="0"/>
              <a:t>Fiche produit</a:t>
            </a:r>
            <a:endParaRPr lang="en-US" dirty="0">
              <a:latin typeface="+mj-lt"/>
            </a:endParaRPr>
          </a:p>
        </p:txBody>
      </p:sp>
      <p:sp>
        <p:nvSpPr>
          <p:cNvPr id="4" name="Rectangle 3">
            <a:extLst>
              <a:ext uri="{FF2B5EF4-FFF2-40B4-BE49-F238E27FC236}">
                <a16:creationId xmlns:a16="http://schemas.microsoft.com/office/drawing/2014/main" id="{89D3F6D7-1CAD-46BD-9968-BCCC09DC7F34}"/>
              </a:ext>
            </a:extLst>
          </p:cNvPr>
          <p:cNvSpPr/>
          <p:nvPr/>
        </p:nvSpPr>
        <p:spPr bwMode="auto">
          <a:xfrm>
            <a:off x="1965448" y="4005064"/>
            <a:ext cx="8261104" cy="349107"/>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5" name="Rectangle 4">
            <a:extLst>
              <a:ext uri="{FF2B5EF4-FFF2-40B4-BE49-F238E27FC236}">
                <a16:creationId xmlns:a16="http://schemas.microsoft.com/office/drawing/2014/main" id="{28773BD6-8EF9-4D9B-BFC6-6114777E4E53}"/>
              </a:ext>
            </a:extLst>
          </p:cNvPr>
          <p:cNvSpPr/>
          <p:nvPr/>
        </p:nvSpPr>
        <p:spPr bwMode="auto">
          <a:xfrm>
            <a:off x="1965448" y="2872990"/>
            <a:ext cx="8261104" cy="790927"/>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6" name="Rectangle 5">
            <a:extLst>
              <a:ext uri="{FF2B5EF4-FFF2-40B4-BE49-F238E27FC236}">
                <a16:creationId xmlns:a16="http://schemas.microsoft.com/office/drawing/2014/main" id="{E42ACF5A-5AB3-4D64-96E5-A790CF012CA7}"/>
              </a:ext>
            </a:extLst>
          </p:cNvPr>
          <p:cNvSpPr/>
          <p:nvPr/>
        </p:nvSpPr>
        <p:spPr bwMode="auto">
          <a:xfrm>
            <a:off x="4166641" y="1568509"/>
            <a:ext cx="3177338" cy="369332"/>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GB" b="1"/>
          </a:p>
        </p:txBody>
      </p:sp>
      <p:sp>
        <p:nvSpPr>
          <p:cNvPr id="7" name="Rectangle 6">
            <a:extLst>
              <a:ext uri="{FF2B5EF4-FFF2-40B4-BE49-F238E27FC236}">
                <a16:creationId xmlns:a16="http://schemas.microsoft.com/office/drawing/2014/main" id="{EA2D8C8F-514D-4675-AD0E-A8B2A6A7CC11}"/>
              </a:ext>
            </a:extLst>
          </p:cNvPr>
          <p:cNvSpPr/>
          <p:nvPr/>
        </p:nvSpPr>
        <p:spPr>
          <a:xfrm>
            <a:off x="1965448" y="814991"/>
            <a:ext cx="4953000" cy="701731"/>
          </a:xfrm>
          <a:prstGeom prst="rect">
            <a:avLst/>
          </a:prstGeom>
        </p:spPr>
        <p:txBody>
          <a:bodyPr>
            <a:spAutoFit/>
          </a:bodyPr>
          <a:lstStyle/>
          <a:p>
            <a:pPr>
              <a:lnSpc>
                <a:spcPct val="115000"/>
              </a:lnSpc>
              <a:spcAft>
                <a:spcPts val="0"/>
              </a:spcAft>
            </a:pPr>
            <a:r>
              <a:rPr lang="en-GB" b="1" dirty="0">
                <a:latin typeface="Tahoma" panose="020B0604030504040204" pitchFamily="34" charset="0"/>
                <a:ea typeface="Calibri" panose="020F0502020204030204" pitchFamily="34" charset="0"/>
                <a:cs typeface="Times New Roman" panose="02020603050405020304" pitchFamily="18" charset="0"/>
              </a:rPr>
              <a:t>iMac G3</a:t>
            </a:r>
          </a:p>
          <a:p>
            <a:pPr>
              <a:lnSpc>
                <a:spcPct val="115000"/>
              </a:lnSpc>
              <a:spcAft>
                <a:spcPts val="0"/>
              </a:spcAft>
            </a:pPr>
            <a:r>
              <a:rPr lang="en-GB" sz="1400" dirty="0">
                <a:latin typeface="Tahoma" panose="020B0604030504040204" pitchFamily="34" charset="0"/>
                <a:ea typeface="Calibri" panose="020F0502020204030204" pitchFamily="34" charset="0"/>
                <a:cs typeface="Times New Roman" panose="02020603050405020304" pitchFamily="18" charset="0"/>
              </a:rPr>
              <a:t>by Jonathan </a:t>
            </a:r>
            <a:r>
              <a:rPr lang="en-GB" sz="1400" dirty="0" err="1">
                <a:latin typeface="Tahoma" panose="020B0604030504040204" pitchFamily="34" charset="0"/>
                <a:ea typeface="Calibri" panose="020F0502020204030204" pitchFamily="34" charset="0"/>
                <a:cs typeface="Times New Roman" panose="02020603050405020304" pitchFamily="18" charset="0"/>
              </a:rPr>
              <a:t>Ive</a:t>
            </a:r>
            <a:r>
              <a:rPr lang="en-GB" sz="1400" dirty="0">
                <a:latin typeface="Tahoma" panose="020B0604030504040204" pitchFamily="34" charset="0"/>
                <a:ea typeface="Calibri" panose="020F0502020204030204" pitchFamily="34" charset="0"/>
                <a:cs typeface="Times New Roman" panose="02020603050405020304" pitchFamily="18" charset="0"/>
              </a:rPr>
              <a:t> for Apple</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EF91B36E-63EB-446D-A4E9-1FE822194728}"/>
              </a:ext>
            </a:extLst>
          </p:cNvPr>
          <p:cNvSpPr/>
          <p:nvPr/>
        </p:nvSpPr>
        <p:spPr>
          <a:xfrm>
            <a:off x="1965449" y="1568510"/>
            <a:ext cx="950901" cy="307777"/>
          </a:xfrm>
          <a:prstGeom prst="rect">
            <a:avLst/>
          </a:prstGeom>
        </p:spPr>
        <p:txBody>
          <a:bodyPr wrap="none">
            <a:spAutoFit/>
          </a:bodyPr>
          <a:lstStyle/>
          <a:p>
            <a:r>
              <a:rPr lang="en-GB" sz="1400" b="1" dirty="0">
                <a:latin typeface="Arial" panose="020B0604020202020204" pitchFamily="34" charset="0"/>
                <a:ea typeface="Calibri" panose="020F0502020204030204" pitchFamily="34" charset="0"/>
              </a:rPr>
              <a:t>Designer</a:t>
            </a:r>
            <a:endParaRPr lang="en-GB" sz="1400" b="1" dirty="0"/>
          </a:p>
        </p:txBody>
      </p:sp>
      <p:sp>
        <p:nvSpPr>
          <p:cNvPr id="9" name="Rectangle 8">
            <a:extLst>
              <a:ext uri="{FF2B5EF4-FFF2-40B4-BE49-F238E27FC236}">
                <a16:creationId xmlns:a16="http://schemas.microsoft.com/office/drawing/2014/main" id="{3B1F77A2-0803-4399-8104-60F182ACAB07}"/>
              </a:ext>
            </a:extLst>
          </p:cNvPr>
          <p:cNvSpPr/>
          <p:nvPr/>
        </p:nvSpPr>
        <p:spPr>
          <a:xfrm>
            <a:off x="1965448" y="1876025"/>
            <a:ext cx="1317990" cy="307777"/>
          </a:xfrm>
          <a:prstGeom prst="rect">
            <a:avLst/>
          </a:prstGeom>
        </p:spPr>
        <p:txBody>
          <a:bodyPr wrap="none">
            <a:spAutoFit/>
          </a:bodyPr>
          <a:lstStyle/>
          <a:p>
            <a:r>
              <a:rPr lang="en-GB" sz="1400" b="1" dirty="0">
                <a:latin typeface="Arial" panose="020B0604020202020204" pitchFamily="34" charset="0"/>
                <a:ea typeface="Calibri" panose="020F0502020204030204" pitchFamily="34" charset="0"/>
              </a:rPr>
              <a:t>Manufacturer</a:t>
            </a:r>
            <a:endParaRPr lang="en-GB" sz="1400" b="1" dirty="0"/>
          </a:p>
        </p:txBody>
      </p:sp>
      <p:sp>
        <p:nvSpPr>
          <p:cNvPr id="10" name="Rectangle 9">
            <a:extLst>
              <a:ext uri="{FF2B5EF4-FFF2-40B4-BE49-F238E27FC236}">
                <a16:creationId xmlns:a16="http://schemas.microsoft.com/office/drawing/2014/main" id="{F6606355-D2C4-43C9-836F-FA227373B4DC}"/>
              </a:ext>
            </a:extLst>
          </p:cNvPr>
          <p:cNvSpPr/>
          <p:nvPr/>
        </p:nvSpPr>
        <p:spPr>
          <a:xfrm>
            <a:off x="4308598" y="1561545"/>
            <a:ext cx="1258678" cy="324128"/>
          </a:xfrm>
          <a:prstGeom prst="rect">
            <a:avLst/>
          </a:prstGeom>
        </p:spPr>
        <p:txBody>
          <a:bodyPr wrap="none">
            <a:spAutoFit/>
          </a:bodyPr>
          <a:lstStyle/>
          <a:p>
            <a:pPr marL="3616960" indent="-3616960">
              <a:lnSpc>
                <a:spcPct val="115000"/>
              </a:lnSpc>
              <a:spcAft>
                <a:spcPts val="0"/>
              </a:spcAft>
              <a:tabLst>
                <a:tab pos="3616960" algn="l"/>
              </a:tabLst>
            </a:pPr>
            <a:r>
              <a:rPr lang="en-GB" sz="1400" dirty="0">
                <a:latin typeface="Arial" panose="020B0604020202020204" pitchFamily="34" charset="0"/>
                <a:ea typeface="Calibri" panose="020F0502020204030204" pitchFamily="34" charset="0"/>
                <a:cs typeface="Times New Roman" panose="02020603050405020304" pitchFamily="18" charset="0"/>
              </a:rPr>
              <a:t>Jonathan </a:t>
            </a:r>
            <a:r>
              <a:rPr lang="en-GB" sz="1400" dirty="0" err="1">
                <a:latin typeface="Arial" panose="020B0604020202020204" pitchFamily="34" charset="0"/>
                <a:ea typeface="Calibri" panose="020F0502020204030204" pitchFamily="34" charset="0"/>
                <a:cs typeface="Times New Roman" panose="02020603050405020304" pitchFamily="18" charset="0"/>
              </a:rPr>
              <a:t>Ive</a:t>
            </a:r>
            <a:r>
              <a:rPr lang="en-GB" sz="1400" dirty="0">
                <a:latin typeface="Arial" panose="020B0604020202020204" pitchFamily="34" charset="0"/>
                <a:ea typeface="Calibri" panose="020F0502020204030204" pitchFamily="34" charset="0"/>
                <a:cs typeface="Times New Roman" panose="02020603050405020304" pitchFamily="18" charset="0"/>
              </a:rPr>
              <a:t>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DDBB8DF-F8E2-42A6-9059-B3067ABC04AD}"/>
              </a:ext>
            </a:extLst>
          </p:cNvPr>
          <p:cNvSpPr/>
          <p:nvPr/>
        </p:nvSpPr>
        <p:spPr>
          <a:xfrm>
            <a:off x="4308599" y="1874668"/>
            <a:ext cx="643125" cy="307777"/>
          </a:xfrm>
          <a:prstGeom prst="rect">
            <a:avLst/>
          </a:prstGeom>
        </p:spPr>
        <p:txBody>
          <a:bodyPr wrap="none">
            <a:spAutoFit/>
          </a:bodyPr>
          <a:lstStyle/>
          <a:p>
            <a:r>
              <a:rPr lang="en-GB" sz="1400" dirty="0">
                <a:latin typeface="Arial" panose="020B0604020202020204" pitchFamily="34" charset="0"/>
                <a:ea typeface="Calibri" panose="020F0502020204030204" pitchFamily="34" charset="0"/>
              </a:rPr>
              <a:t>Apple</a:t>
            </a:r>
            <a:endParaRPr lang="en-GB" sz="1400" dirty="0"/>
          </a:p>
        </p:txBody>
      </p:sp>
      <p:sp>
        <p:nvSpPr>
          <p:cNvPr id="12" name="Rectangle 11">
            <a:extLst>
              <a:ext uri="{FF2B5EF4-FFF2-40B4-BE49-F238E27FC236}">
                <a16:creationId xmlns:a16="http://schemas.microsoft.com/office/drawing/2014/main" id="{4F073CD9-32F8-45D7-8BBB-FF05A67E88A3}"/>
              </a:ext>
            </a:extLst>
          </p:cNvPr>
          <p:cNvSpPr/>
          <p:nvPr/>
        </p:nvSpPr>
        <p:spPr>
          <a:xfrm>
            <a:off x="4308598" y="2126962"/>
            <a:ext cx="1747594" cy="375552"/>
          </a:xfrm>
          <a:prstGeom prst="rect">
            <a:avLst/>
          </a:prstGeom>
        </p:spPr>
        <p:txBody>
          <a:bodyPr wrap="none">
            <a:spAutoFit/>
          </a:bodyPr>
          <a:lstStyle/>
          <a:p>
            <a:pPr>
              <a:lnSpc>
                <a:spcPct val="150000"/>
              </a:lnSpc>
            </a:pPr>
            <a:r>
              <a:rPr lang="en-US" sz="1400" dirty="0">
                <a:latin typeface="Arial" panose="020B0604020202020204" pitchFamily="34" charset="0"/>
              </a:rPr>
              <a:t>Polycarbonate (PC)</a:t>
            </a:r>
          </a:p>
        </p:txBody>
      </p:sp>
      <p:sp>
        <p:nvSpPr>
          <p:cNvPr id="13" name="Rectangle 12">
            <a:extLst>
              <a:ext uri="{FF2B5EF4-FFF2-40B4-BE49-F238E27FC236}">
                <a16:creationId xmlns:a16="http://schemas.microsoft.com/office/drawing/2014/main" id="{C0F7664E-3EA8-43A7-9EBB-3FA523BB678F}"/>
              </a:ext>
            </a:extLst>
          </p:cNvPr>
          <p:cNvSpPr/>
          <p:nvPr/>
        </p:nvSpPr>
        <p:spPr>
          <a:xfrm>
            <a:off x="1965449" y="2180824"/>
            <a:ext cx="960519" cy="307777"/>
          </a:xfrm>
          <a:prstGeom prst="rect">
            <a:avLst/>
          </a:prstGeom>
        </p:spPr>
        <p:txBody>
          <a:bodyPr wrap="none">
            <a:spAutoFit/>
          </a:bodyPr>
          <a:lstStyle/>
          <a:p>
            <a:r>
              <a:rPr lang="en-US" sz="1400" b="1" dirty="0">
                <a:latin typeface="Arial" panose="020B0604020202020204" pitchFamily="34" charset="0"/>
              </a:rPr>
              <a:t>Materials</a:t>
            </a:r>
            <a:endParaRPr lang="en-GB" sz="1400" dirty="0"/>
          </a:p>
        </p:txBody>
      </p:sp>
      <p:sp>
        <p:nvSpPr>
          <p:cNvPr id="14" name="Rectangle 13">
            <a:extLst>
              <a:ext uri="{FF2B5EF4-FFF2-40B4-BE49-F238E27FC236}">
                <a16:creationId xmlns:a16="http://schemas.microsoft.com/office/drawing/2014/main" id="{C63ABFCA-6B1C-408D-83D6-EBF081711056}"/>
              </a:ext>
            </a:extLst>
          </p:cNvPr>
          <p:cNvSpPr/>
          <p:nvPr/>
        </p:nvSpPr>
        <p:spPr>
          <a:xfrm>
            <a:off x="1965448" y="2546431"/>
            <a:ext cx="1168910" cy="307777"/>
          </a:xfrm>
          <a:prstGeom prst="rect">
            <a:avLst/>
          </a:prstGeom>
        </p:spPr>
        <p:txBody>
          <a:bodyPr wrap="none">
            <a:spAutoFit/>
          </a:bodyPr>
          <a:lstStyle/>
          <a:p>
            <a:r>
              <a:rPr lang="en-US" sz="1400" b="1" dirty="0">
                <a:latin typeface="Arial" panose="020B0604020202020204" pitchFamily="34" charset="0"/>
              </a:rPr>
              <a:t>Description</a:t>
            </a:r>
            <a:endParaRPr lang="en-GB" sz="1400" dirty="0"/>
          </a:p>
        </p:txBody>
      </p:sp>
      <p:sp>
        <p:nvSpPr>
          <p:cNvPr id="15" name="Rectangle 14">
            <a:extLst>
              <a:ext uri="{FF2B5EF4-FFF2-40B4-BE49-F238E27FC236}">
                <a16:creationId xmlns:a16="http://schemas.microsoft.com/office/drawing/2014/main" id="{F872AB0B-61C5-490B-A4FD-C74A72A148BB}"/>
              </a:ext>
            </a:extLst>
          </p:cNvPr>
          <p:cNvSpPr/>
          <p:nvPr/>
        </p:nvSpPr>
        <p:spPr>
          <a:xfrm>
            <a:off x="1965448" y="2844682"/>
            <a:ext cx="8261105" cy="738664"/>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The iMac was dramatically different from any previous mainstream computer. It was made of translucent "Bondi Blue"-</a:t>
            </a:r>
            <a:r>
              <a:rPr lang="en-GB" sz="1400" dirty="0" err="1">
                <a:latin typeface="Arial" panose="020B0604020202020204" pitchFamily="34" charset="0"/>
                <a:cs typeface="Arial" panose="020B0604020202020204" pitchFamily="34" charset="0"/>
              </a:rPr>
              <a:t>colored</a:t>
            </a:r>
            <a:r>
              <a:rPr lang="en-GB" sz="1400" dirty="0">
                <a:latin typeface="Arial" panose="020B0604020202020204" pitchFamily="34" charset="0"/>
                <a:cs typeface="Arial" panose="020B0604020202020204" pitchFamily="34" charset="0"/>
              </a:rPr>
              <a:t> plastic and was egg-shaped around a 14-inch (35.5 cm) CRT display. The keyboard and mouse were redesigned for the iMac with translucent plastics and a Bondi Blue trim.</a:t>
            </a:r>
            <a:endParaRPr lang="en-US" sz="14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065D669E-3E60-47D8-B354-E3062123701B}"/>
              </a:ext>
            </a:extLst>
          </p:cNvPr>
          <p:cNvSpPr/>
          <p:nvPr/>
        </p:nvSpPr>
        <p:spPr>
          <a:xfrm>
            <a:off x="1965448" y="3711458"/>
            <a:ext cx="588110" cy="307777"/>
          </a:xfrm>
          <a:prstGeom prst="rect">
            <a:avLst/>
          </a:prstGeom>
        </p:spPr>
        <p:txBody>
          <a:bodyPr wrap="none">
            <a:spAutoFit/>
          </a:bodyPr>
          <a:lstStyle/>
          <a:p>
            <a:r>
              <a:rPr lang="en-US" sz="1400" b="1" dirty="0">
                <a:latin typeface="Arial" panose="020B0604020202020204" pitchFamily="34" charset="0"/>
              </a:rPr>
              <a:t>Tags</a:t>
            </a:r>
            <a:endParaRPr lang="en-GB" sz="1400" b="1" dirty="0">
              <a:latin typeface="Arial" panose="020B0604020202020204" pitchFamily="34" charset="0"/>
            </a:endParaRPr>
          </a:p>
        </p:txBody>
      </p:sp>
      <p:sp>
        <p:nvSpPr>
          <p:cNvPr id="17" name="Rectangle 16">
            <a:extLst>
              <a:ext uri="{FF2B5EF4-FFF2-40B4-BE49-F238E27FC236}">
                <a16:creationId xmlns:a16="http://schemas.microsoft.com/office/drawing/2014/main" id="{B2AF1328-B8CC-40F4-927A-E82A18D20D40}"/>
              </a:ext>
            </a:extLst>
          </p:cNvPr>
          <p:cNvSpPr/>
          <p:nvPr/>
        </p:nvSpPr>
        <p:spPr>
          <a:xfrm>
            <a:off x="1965448" y="3994677"/>
            <a:ext cx="8261106"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Consumer, household, home, kitchenware, food, washing up, clean, hygiene, designer, classic.</a:t>
            </a:r>
          </a:p>
        </p:txBody>
      </p:sp>
      <p:sp>
        <p:nvSpPr>
          <p:cNvPr id="18" name="Rectangle 17">
            <a:extLst>
              <a:ext uri="{FF2B5EF4-FFF2-40B4-BE49-F238E27FC236}">
                <a16:creationId xmlns:a16="http://schemas.microsoft.com/office/drawing/2014/main" id="{7DFB3A25-CBAB-4ED9-A1E8-FAC920B3DD35}"/>
              </a:ext>
            </a:extLst>
          </p:cNvPr>
          <p:cNvSpPr/>
          <p:nvPr/>
        </p:nvSpPr>
        <p:spPr>
          <a:xfrm>
            <a:off x="1965448" y="4388834"/>
            <a:ext cx="651140" cy="307777"/>
          </a:xfrm>
          <a:prstGeom prst="rect">
            <a:avLst/>
          </a:prstGeom>
        </p:spPr>
        <p:txBody>
          <a:bodyPr wrap="none">
            <a:spAutoFit/>
          </a:bodyPr>
          <a:lstStyle/>
          <a:p>
            <a:r>
              <a:rPr lang="en-US" sz="1400" b="1" dirty="0">
                <a:latin typeface="Arial" panose="020B0604020202020204" pitchFamily="34" charset="0"/>
              </a:rPr>
              <a:t>Links</a:t>
            </a:r>
            <a:endParaRPr lang="en-GB" sz="1400" b="1" dirty="0">
              <a:latin typeface="Arial" panose="020B0604020202020204" pitchFamily="34" charset="0"/>
            </a:endParaRPr>
          </a:p>
        </p:txBody>
      </p:sp>
      <p:grpSp>
        <p:nvGrpSpPr>
          <p:cNvPr id="19" name="Group 18">
            <a:extLst>
              <a:ext uri="{FF2B5EF4-FFF2-40B4-BE49-F238E27FC236}">
                <a16:creationId xmlns:a16="http://schemas.microsoft.com/office/drawing/2014/main" id="{209EC371-A9B4-46D7-A26D-37DB01B7DA9B}"/>
              </a:ext>
            </a:extLst>
          </p:cNvPr>
          <p:cNvGrpSpPr/>
          <p:nvPr/>
        </p:nvGrpSpPr>
        <p:grpSpPr>
          <a:xfrm>
            <a:off x="2937280" y="4704595"/>
            <a:ext cx="2214380" cy="1221873"/>
            <a:chOff x="1748020" y="4861279"/>
            <a:chExt cx="2214380" cy="1221873"/>
          </a:xfrm>
        </p:grpSpPr>
        <p:sp>
          <p:nvSpPr>
            <p:cNvPr id="20" name="Rectangle 19">
              <a:extLst>
                <a:ext uri="{FF2B5EF4-FFF2-40B4-BE49-F238E27FC236}">
                  <a16:creationId xmlns:a16="http://schemas.microsoft.com/office/drawing/2014/main" id="{FE4A22CC-E439-423A-BDA8-D66C0B3F40A8}"/>
                </a:ext>
              </a:extLst>
            </p:cNvPr>
            <p:cNvSpPr/>
            <p:nvPr/>
          </p:nvSpPr>
          <p:spPr>
            <a:xfrm>
              <a:off x="1748020" y="4861279"/>
              <a:ext cx="2214380" cy="1221873"/>
            </a:xfrm>
            <a:prstGeom prst="rect">
              <a:avLst/>
            </a:prstGeom>
          </p:spPr>
          <p:txBody>
            <a:bodyPr wrap="square">
              <a:spAutoFit/>
            </a:bodyPr>
            <a:lstStyle/>
            <a:p>
              <a:pPr>
                <a:lnSpc>
                  <a:spcPts val="1800"/>
                </a:lnSpc>
                <a:spcBef>
                  <a:spcPts val="200"/>
                </a:spcBef>
              </a:pPr>
              <a:r>
                <a:rPr lang="en-US" sz="1400" dirty="0">
                  <a:latin typeface="Arial" panose="020B0604020202020204" pitchFamily="34" charset="0"/>
                  <a:cs typeface="Arial" panose="020B0604020202020204" pitchFamily="34" charset="0"/>
                </a:rPr>
                <a:t>Materials</a:t>
              </a:r>
            </a:p>
            <a:p>
              <a:pPr>
                <a:lnSpc>
                  <a:spcPts val="1800"/>
                </a:lnSpc>
                <a:spcBef>
                  <a:spcPts val="200"/>
                </a:spcBef>
              </a:pPr>
              <a:r>
                <a:rPr lang="en-US" sz="1400" dirty="0">
                  <a:latin typeface="Arial" panose="020B0604020202020204" pitchFamily="34" charset="0"/>
                  <a:cs typeface="Arial" panose="020B0604020202020204" pitchFamily="34" charset="0"/>
                </a:rPr>
                <a:t>Processes</a:t>
              </a:r>
            </a:p>
            <a:p>
              <a:pPr>
                <a:lnSpc>
                  <a:spcPts val="1800"/>
                </a:lnSpc>
                <a:spcBef>
                  <a:spcPts val="200"/>
                </a:spcBef>
              </a:pPr>
              <a:r>
                <a:rPr lang="en-US" sz="1400" dirty="0">
                  <a:latin typeface="Arial" panose="020B0604020202020204" pitchFamily="34" charset="0"/>
                  <a:cs typeface="Arial" panose="020B0604020202020204" pitchFamily="34" charset="0"/>
                </a:rPr>
                <a:t>Designer</a:t>
              </a:r>
            </a:p>
            <a:p>
              <a:pPr>
                <a:lnSpc>
                  <a:spcPts val="1800"/>
                </a:lnSpc>
                <a:spcBef>
                  <a:spcPts val="200"/>
                </a:spcBef>
              </a:pPr>
              <a:r>
                <a:rPr lang="en-US" sz="1400" dirty="0">
                  <a:latin typeface="Arial" panose="020B0604020202020204" pitchFamily="34" charset="0"/>
                  <a:cs typeface="Arial" panose="020B0604020202020204" pitchFamily="34" charset="0"/>
                </a:rPr>
                <a:t>Manufacturers</a:t>
              </a:r>
            </a:p>
          </p:txBody>
        </p:sp>
        <p:pic>
          <p:nvPicPr>
            <p:cNvPr id="21" name="Picture 2">
              <a:extLst>
                <a:ext uri="{FF2B5EF4-FFF2-40B4-BE49-F238E27FC236}">
                  <a16:creationId xmlns:a16="http://schemas.microsoft.com/office/drawing/2014/main" id="{AA3FCE8A-4545-40EC-BCC4-5AB4E083E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240" y="4892720"/>
              <a:ext cx="242427" cy="229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a:extLst>
                <a:ext uri="{FF2B5EF4-FFF2-40B4-BE49-F238E27FC236}">
                  <a16:creationId xmlns:a16="http://schemas.microsoft.com/office/drawing/2014/main" id="{C380F9A5-4E45-4009-B84F-9DFC1310B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239" y="5194228"/>
              <a:ext cx="242427" cy="229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a:extLst>
                <a:ext uri="{FF2B5EF4-FFF2-40B4-BE49-F238E27FC236}">
                  <a16:creationId xmlns:a16="http://schemas.microsoft.com/office/drawing/2014/main" id="{98879F48-C825-4F67-B341-8E68FEE59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239" y="5502460"/>
              <a:ext cx="242427" cy="229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a:extLst>
                <a:ext uri="{FF2B5EF4-FFF2-40B4-BE49-F238E27FC236}">
                  <a16:creationId xmlns:a16="http://schemas.microsoft.com/office/drawing/2014/main" id="{885F23A1-5B4A-4FD5-9225-089980866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239" y="5795366"/>
              <a:ext cx="242427" cy="229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a:extLst>
              <a:ext uri="{FF2B5EF4-FFF2-40B4-BE49-F238E27FC236}">
                <a16:creationId xmlns:a16="http://schemas.microsoft.com/office/drawing/2014/main" id="{72AE2C7D-B5E5-4E10-8CE5-5AB5BB87E5C5}"/>
              </a:ext>
            </a:extLst>
          </p:cNvPr>
          <p:cNvGrpSpPr/>
          <p:nvPr/>
        </p:nvGrpSpPr>
        <p:grpSpPr>
          <a:xfrm>
            <a:off x="1965448" y="1571355"/>
            <a:ext cx="5387976" cy="914400"/>
            <a:chOff x="831849" y="2141170"/>
            <a:chExt cx="6302376" cy="914400"/>
          </a:xfrm>
        </p:grpSpPr>
        <p:cxnSp>
          <p:nvCxnSpPr>
            <p:cNvPr id="26" name="Straight Connector 25">
              <a:extLst>
                <a:ext uri="{FF2B5EF4-FFF2-40B4-BE49-F238E27FC236}">
                  <a16:creationId xmlns:a16="http://schemas.microsoft.com/office/drawing/2014/main" id="{B9FBD693-2184-44DC-94BE-D4322B60CE29}"/>
                </a:ext>
              </a:extLst>
            </p:cNvPr>
            <p:cNvCxnSpPr/>
            <p:nvPr/>
          </p:nvCxnSpPr>
          <p:spPr bwMode="auto">
            <a:xfrm>
              <a:off x="831850" y="21411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14CE19E-064F-4273-961D-24E5630F393E}"/>
                </a:ext>
              </a:extLst>
            </p:cNvPr>
            <p:cNvCxnSpPr/>
            <p:nvPr/>
          </p:nvCxnSpPr>
          <p:spPr bwMode="auto">
            <a:xfrm>
              <a:off x="831849" y="2455357"/>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C625832-9F47-4B9C-B2B3-A0A40BBEFDE8}"/>
                </a:ext>
              </a:extLst>
            </p:cNvPr>
            <p:cNvCxnSpPr/>
            <p:nvPr/>
          </p:nvCxnSpPr>
          <p:spPr bwMode="auto">
            <a:xfrm>
              <a:off x="831850" y="27507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76107F1D-2902-4474-8F26-C8412559222B}"/>
                </a:ext>
              </a:extLst>
            </p:cNvPr>
            <p:cNvCxnSpPr/>
            <p:nvPr/>
          </p:nvCxnSpPr>
          <p:spPr bwMode="auto">
            <a:xfrm>
              <a:off x="831850" y="30555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83230149-FF44-416F-89A3-AE5D19B5888E}"/>
              </a:ext>
            </a:extLst>
          </p:cNvPr>
          <p:cNvGrpSpPr/>
          <p:nvPr/>
        </p:nvGrpSpPr>
        <p:grpSpPr>
          <a:xfrm>
            <a:off x="1965448" y="4695579"/>
            <a:ext cx="5387976" cy="1216958"/>
            <a:chOff x="950815" y="4960463"/>
            <a:chExt cx="5387976" cy="1216958"/>
          </a:xfrm>
        </p:grpSpPr>
        <p:grpSp>
          <p:nvGrpSpPr>
            <p:cNvPr id="31" name="Group 30">
              <a:extLst>
                <a:ext uri="{FF2B5EF4-FFF2-40B4-BE49-F238E27FC236}">
                  <a16:creationId xmlns:a16="http://schemas.microsoft.com/office/drawing/2014/main" id="{EA1F45FF-1806-4562-9614-C7AD964FCAA0}"/>
                </a:ext>
              </a:extLst>
            </p:cNvPr>
            <p:cNvGrpSpPr/>
            <p:nvPr/>
          </p:nvGrpSpPr>
          <p:grpSpPr>
            <a:xfrm>
              <a:off x="950815" y="4960463"/>
              <a:ext cx="5387976" cy="914400"/>
              <a:chOff x="831849" y="2141170"/>
              <a:chExt cx="6302376" cy="914400"/>
            </a:xfrm>
          </p:grpSpPr>
          <p:cxnSp>
            <p:nvCxnSpPr>
              <p:cNvPr id="33" name="Straight Connector 32">
                <a:extLst>
                  <a:ext uri="{FF2B5EF4-FFF2-40B4-BE49-F238E27FC236}">
                    <a16:creationId xmlns:a16="http://schemas.microsoft.com/office/drawing/2014/main" id="{396A650B-1EA9-4A5F-8BB1-47B15176F39B}"/>
                  </a:ext>
                </a:extLst>
              </p:cNvPr>
              <p:cNvCxnSpPr/>
              <p:nvPr/>
            </p:nvCxnSpPr>
            <p:spPr bwMode="auto">
              <a:xfrm>
                <a:off x="831850" y="21411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092752D7-0299-47B6-A8FB-02A950C2C1B4}"/>
                  </a:ext>
                </a:extLst>
              </p:cNvPr>
              <p:cNvCxnSpPr/>
              <p:nvPr/>
            </p:nvCxnSpPr>
            <p:spPr bwMode="auto">
              <a:xfrm>
                <a:off x="831849" y="2455357"/>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3A4F9354-1F17-4F30-BE28-25BE9A2BCAF9}"/>
                  </a:ext>
                </a:extLst>
              </p:cNvPr>
              <p:cNvCxnSpPr/>
              <p:nvPr/>
            </p:nvCxnSpPr>
            <p:spPr bwMode="auto">
              <a:xfrm>
                <a:off x="831850" y="27507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5E7D68D-EE3E-4B05-AF68-D2B5C0D3D2D9}"/>
                  </a:ext>
                </a:extLst>
              </p:cNvPr>
              <p:cNvCxnSpPr/>
              <p:nvPr/>
            </p:nvCxnSpPr>
            <p:spPr bwMode="auto">
              <a:xfrm>
                <a:off x="831850" y="30555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32" name="Straight Connector 31">
              <a:extLst>
                <a:ext uri="{FF2B5EF4-FFF2-40B4-BE49-F238E27FC236}">
                  <a16:creationId xmlns:a16="http://schemas.microsoft.com/office/drawing/2014/main" id="{BB9B2000-9FC3-4846-941A-F04D69978D5E}"/>
                </a:ext>
              </a:extLst>
            </p:cNvPr>
            <p:cNvCxnSpPr/>
            <p:nvPr/>
          </p:nvCxnSpPr>
          <p:spPr bwMode="auto">
            <a:xfrm>
              <a:off x="950815" y="6177421"/>
              <a:ext cx="53879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7" name="Oval Callout 16">
            <a:extLst>
              <a:ext uri="{FF2B5EF4-FFF2-40B4-BE49-F238E27FC236}">
                <a16:creationId xmlns:a16="http://schemas.microsoft.com/office/drawing/2014/main" id="{ACC9DAE0-4446-4B1B-B9EA-C68B1EA57492}"/>
              </a:ext>
            </a:extLst>
          </p:cNvPr>
          <p:cNvSpPr/>
          <p:nvPr/>
        </p:nvSpPr>
        <p:spPr>
          <a:xfrm>
            <a:off x="9651711" y="3609600"/>
            <a:ext cx="1378774" cy="790927"/>
          </a:xfrm>
          <a:prstGeom prst="wedgeEllipseCallout">
            <a:avLst>
              <a:gd name="adj1" fmla="val -43487"/>
              <a:gd name="adj2" fmla="val -540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cs typeface="Arial" panose="020B0604020202020204" pitchFamily="34" charset="0"/>
              </a:rPr>
              <a:t>Description du </a:t>
            </a:r>
            <a:r>
              <a:rPr lang="en-GB" sz="1400" b="1" dirty="0" err="1">
                <a:solidFill>
                  <a:schemeClr val="tx1"/>
                </a:solidFill>
                <a:cs typeface="Arial" panose="020B0604020202020204" pitchFamily="34" charset="0"/>
              </a:rPr>
              <a:t>concepteur</a:t>
            </a:r>
            <a:endParaRPr lang="en-GB" sz="1400" b="1" dirty="0">
              <a:solidFill>
                <a:schemeClr val="tx1"/>
              </a:solidFill>
              <a:cs typeface="Arial" panose="020B0604020202020204" pitchFamily="34" charset="0"/>
            </a:endParaRPr>
          </a:p>
        </p:txBody>
      </p:sp>
      <p:sp>
        <p:nvSpPr>
          <p:cNvPr id="38" name="Oval Callout 8">
            <a:extLst>
              <a:ext uri="{FF2B5EF4-FFF2-40B4-BE49-F238E27FC236}">
                <a16:creationId xmlns:a16="http://schemas.microsoft.com/office/drawing/2014/main" id="{463908B4-C6D3-4528-8EF1-22E4F3FEC7D5}"/>
              </a:ext>
            </a:extLst>
          </p:cNvPr>
          <p:cNvSpPr/>
          <p:nvPr/>
        </p:nvSpPr>
        <p:spPr>
          <a:xfrm>
            <a:off x="5059791" y="4791043"/>
            <a:ext cx="2407809" cy="916244"/>
          </a:xfrm>
          <a:prstGeom prst="wedgeEllipseCallout">
            <a:avLst>
              <a:gd name="adj1" fmla="val -52994"/>
              <a:gd name="adj2" fmla="val -372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b="1" dirty="0">
                <a:solidFill>
                  <a:schemeClr val="tx1"/>
                </a:solidFill>
                <a:cs typeface="Arial" panose="020B0604020202020204" pitchFamily="34" charset="0"/>
              </a:rPr>
              <a:t>Liens vers d'autres tableaux de données</a:t>
            </a:r>
            <a:endParaRPr lang="en-GB" sz="1400" dirty="0">
              <a:solidFill>
                <a:schemeClr val="tx1"/>
              </a:solidFill>
              <a:cs typeface="Arial" panose="020B0604020202020204" pitchFamily="34" charset="0"/>
            </a:endParaRPr>
          </a:p>
        </p:txBody>
      </p:sp>
      <p:pic>
        <p:nvPicPr>
          <p:cNvPr id="39" name="Picture 38">
            <a:extLst>
              <a:ext uri="{FF2B5EF4-FFF2-40B4-BE49-F238E27FC236}">
                <a16:creationId xmlns:a16="http://schemas.microsoft.com/office/drawing/2014/main" id="{4DE761A4-6584-43BF-B0AD-73FD85C98F1A}"/>
              </a:ext>
            </a:extLst>
          </p:cNvPr>
          <p:cNvPicPr>
            <a:picLocks noChangeAspect="1"/>
          </p:cNvPicPr>
          <p:nvPr/>
        </p:nvPicPr>
        <p:blipFill>
          <a:blip r:embed="rId4"/>
          <a:stretch>
            <a:fillRect/>
          </a:stretch>
        </p:blipFill>
        <p:spPr>
          <a:xfrm>
            <a:off x="7801652" y="757953"/>
            <a:ext cx="2352675" cy="2038350"/>
          </a:xfrm>
          <a:prstGeom prst="rect">
            <a:avLst/>
          </a:prstGeom>
        </p:spPr>
      </p:pic>
    </p:spTree>
    <p:extLst>
      <p:ext uri="{BB962C8B-B14F-4D97-AF65-F5344CB8AC3E}">
        <p14:creationId xmlns:p14="http://schemas.microsoft.com/office/powerpoint/2010/main" val="1349863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11</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err="1">
                <a:latin typeface="+mn-lt"/>
                <a:cs typeface="Arial" panose="020B0604020202020204" pitchFamily="34" charset="0"/>
              </a:rPr>
              <a:t>Informations</a:t>
            </a:r>
            <a:r>
              <a:rPr lang="en-GB" dirty="0">
                <a:latin typeface="+mn-lt"/>
                <a:cs typeface="Arial" panose="020B0604020202020204" pitchFamily="34" charset="0"/>
              </a:rPr>
              <a:t> sur le </a:t>
            </a:r>
            <a:r>
              <a:rPr lang="en-GB" dirty="0" err="1">
                <a:latin typeface="+mn-lt"/>
                <a:cs typeface="Arial" panose="020B0604020202020204" pitchFamily="34" charset="0"/>
              </a:rPr>
              <a:t>concepteur</a:t>
            </a:r>
            <a:endParaRPr lang="en-US" dirty="0">
              <a:latin typeface="+mn-lt"/>
            </a:endParaRPr>
          </a:p>
        </p:txBody>
      </p:sp>
      <p:sp>
        <p:nvSpPr>
          <p:cNvPr id="4" name="Rectangle 3">
            <a:extLst>
              <a:ext uri="{FF2B5EF4-FFF2-40B4-BE49-F238E27FC236}">
                <a16:creationId xmlns:a16="http://schemas.microsoft.com/office/drawing/2014/main" id="{9DBEA174-77DF-42E6-A8C9-828A0D27163B}"/>
              </a:ext>
            </a:extLst>
          </p:cNvPr>
          <p:cNvSpPr/>
          <p:nvPr/>
        </p:nvSpPr>
        <p:spPr bwMode="auto">
          <a:xfrm>
            <a:off x="3379387" y="4664076"/>
            <a:ext cx="5145579" cy="131683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5" name="Rectangle 4">
            <a:extLst>
              <a:ext uri="{FF2B5EF4-FFF2-40B4-BE49-F238E27FC236}">
                <a16:creationId xmlns:a16="http://schemas.microsoft.com/office/drawing/2014/main" id="{981DBA3C-2C59-413B-AEB9-71DFBA0721CC}"/>
              </a:ext>
            </a:extLst>
          </p:cNvPr>
          <p:cNvSpPr/>
          <p:nvPr/>
        </p:nvSpPr>
        <p:spPr>
          <a:xfrm>
            <a:off x="3618258" y="4694972"/>
            <a:ext cx="4608203" cy="1200329"/>
          </a:xfrm>
          <a:prstGeom prst="rect">
            <a:avLst/>
          </a:prstGeom>
        </p:spPr>
        <p:txBody>
          <a:bodyPr wrap="square">
            <a:spAutoFit/>
          </a:bodyPr>
          <a:lstStyle/>
          <a:p>
            <a:pPr algn="ctr"/>
            <a:r>
              <a:rPr lang="fr-FR" sz="2400" b="1" dirty="0">
                <a:cs typeface="Arial" panose="020B0604020202020204" pitchFamily="34" charset="0"/>
              </a:rPr>
              <a:t>Des informations contextuelles inspirantes ajoutent à la compréhension</a:t>
            </a:r>
            <a:endParaRPr lang="en-US" sz="2400" dirty="0">
              <a:cs typeface="Arial" panose="020B0604020202020204" pitchFamily="34" charset="0"/>
            </a:endParaRPr>
          </a:p>
        </p:txBody>
      </p:sp>
      <p:pic>
        <p:nvPicPr>
          <p:cNvPr id="6" name="Picture 5">
            <a:extLst>
              <a:ext uri="{FF2B5EF4-FFF2-40B4-BE49-F238E27FC236}">
                <a16:creationId xmlns:a16="http://schemas.microsoft.com/office/drawing/2014/main" id="{73893FA1-2427-4619-A817-71DE2E1B7DA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38435" y="1364803"/>
            <a:ext cx="1609640" cy="1606997"/>
          </a:xfrm>
          <a:prstGeom prst="rect">
            <a:avLst/>
          </a:prstGeom>
          <a:noFill/>
          <a:ln>
            <a:noFill/>
          </a:ln>
        </p:spPr>
      </p:pic>
      <p:sp>
        <p:nvSpPr>
          <p:cNvPr id="7" name="Rectangle 6">
            <a:extLst>
              <a:ext uri="{FF2B5EF4-FFF2-40B4-BE49-F238E27FC236}">
                <a16:creationId xmlns:a16="http://schemas.microsoft.com/office/drawing/2014/main" id="{9CC74D60-FB4B-4BD3-8A51-A214DD0CBE7E}"/>
              </a:ext>
            </a:extLst>
          </p:cNvPr>
          <p:cNvSpPr/>
          <p:nvPr/>
        </p:nvSpPr>
        <p:spPr bwMode="auto">
          <a:xfrm>
            <a:off x="5610226" y="1379801"/>
            <a:ext cx="4066493" cy="40011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GB" sz="2000" b="1"/>
          </a:p>
        </p:txBody>
      </p:sp>
      <p:sp>
        <p:nvSpPr>
          <p:cNvPr id="8" name="Rectangle 7">
            <a:extLst>
              <a:ext uri="{FF2B5EF4-FFF2-40B4-BE49-F238E27FC236}">
                <a16:creationId xmlns:a16="http://schemas.microsoft.com/office/drawing/2014/main" id="{FE993DBA-F5EF-45C4-AFF9-924D3728D498}"/>
              </a:ext>
            </a:extLst>
          </p:cNvPr>
          <p:cNvSpPr/>
          <p:nvPr/>
        </p:nvSpPr>
        <p:spPr>
          <a:xfrm>
            <a:off x="3894807" y="1379802"/>
            <a:ext cx="689612" cy="338554"/>
          </a:xfrm>
          <a:prstGeom prst="rect">
            <a:avLst/>
          </a:prstGeom>
        </p:spPr>
        <p:txBody>
          <a:bodyPr wrap="none">
            <a:spAutoFit/>
          </a:bodyPr>
          <a:lstStyle/>
          <a:p>
            <a:r>
              <a:rPr lang="en-GB" sz="1600" b="1" dirty="0">
                <a:ea typeface="Calibri" panose="020F0502020204030204" pitchFamily="34" charset="0"/>
              </a:rPr>
              <a:t>Name</a:t>
            </a:r>
            <a:endParaRPr lang="en-GB" sz="1600" b="1" dirty="0"/>
          </a:p>
        </p:txBody>
      </p:sp>
      <p:sp>
        <p:nvSpPr>
          <p:cNvPr id="9" name="Rectangle 8">
            <a:extLst>
              <a:ext uri="{FF2B5EF4-FFF2-40B4-BE49-F238E27FC236}">
                <a16:creationId xmlns:a16="http://schemas.microsoft.com/office/drawing/2014/main" id="{089BEAC4-9824-4843-B0F5-0CD5D072DD9F}"/>
              </a:ext>
            </a:extLst>
          </p:cNvPr>
          <p:cNvSpPr/>
          <p:nvPr/>
        </p:nvSpPr>
        <p:spPr>
          <a:xfrm>
            <a:off x="3894807" y="1687317"/>
            <a:ext cx="734496" cy="338554"/>
          </a:xfrm>
          <a:prstGeom prst="rect">
            <a:avLst/>
          </a:prstGeom>
        </p:spPr>
        <p:txBody>
          <a:bodyPr wrap="none">
            <a:spAutoFit/>
          </a:bodyPr>
          <a:lstStyle/>
          <a:p>
            <a:r>
              <a:rPr lang="en-GB" sz="1600" b="1" dirty="0">
                <a:ea typeface="Calibri" panose="020F0502020204030204" pitchFamily="34" charset="0"/>
              </a:rPr>
              <a:t>Studio</a:t>
            </a:r>
            <a:endParaRPr lang="en-GB" sz="1600" b="1" dirty="0"/>
          </a:p>
        </p:txBody>
      </p:sp>
      <p:sp>
        <p:nvSpPr>
          <p:cNvPr id="10" name="Rectangle 9">
            <a:extLst>
              <a:ext uri="{FF2B5EF4-FFF2-40B4-BE49-F238E27FC236}">
                <a16:creationId xmlns:a16="http://schemas.microsoft.com/office/drawing/2014/main" id="{1CC51212-84DD-44ED-A35A-609E10D9EB7A}"/>
              </a:ext>
            </a:extLst>
          </p:cNvPr>
          <p:cNvSpPr/>
          <p:nvPr/>
        </p:nvSpPr>
        <p:spPr>
          <a:xfrm>
            <a:off x="5714082" y="1372837"/>
            <a:ext cx="1282018" cy="358816"/>
          </a:xfrm>
          <a:prstGeom prst="rect">
            <a:avLst/>
          </a:prstGeom>
        </p:spPr>
        <p:txBody>
          <a:bodyPr wrap="none">
            <a:spAutoFit/>
          </a:bodyPr>
          <a:lstStyle/>
          <a:p>
            <a:pPr marL="3616960" indent="-3616960">
              <a:lnSpc>
                <a:spcPct val="115000"/>
              </a:lnSpc>
              <a:spcAft>
                <a:spcPts val="0"/>
              </a:spcAft>
              <a:tabLst>
                <a:tab pos="3616960" algn="l"/>
              </a:tabLst>
            </a:pPr>
            <a:r>
              <a:rPr lang="en-GB" sz="1600" dirty="0">
                <a:ea typeface="Calibri" panose="020F0502020204030204" pitchFamily="34" charset="0"/>
                <a:cs typeface="Times New Roman" panose="02020603050405020304" pitchFamily="18" charset="0"/>
              </a:rPr>
              <a:t>Jonathan </a:t>
            </a:r>
            <a:r>
              <a:rPr lang="en-GB" sz="1600" dirty="0" err="1">
                <a:ea typeface="Calibri" panose="020F0502020204030204" pitchFamily="34" charset="0"/>
                <a:cs typeface="Times New Roman" panose="02020603050405020304" pitchFamily="18" charset="0"/>
              </a:rPr>
              <a:t>Ive</a:t>
            </a:r>
            <a:r>
              <a:rPr lang="en-GB" sz="1600" dirty="0">
                <a:ea typeface="Calibri" panose="020F0502020204030204" pitchFamily="34" charset="0"/>
                <a:cs typeface="Times New Roman" panose="02020603050405020304" pitchFamily="18" charset="0"/>
              </a:rPr>
              <a:t> </a:t>
            </a:r>
            <a:endParaRPr lang="en-GB" sz="2000" dirty="0">
              <a:effectLs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F8B8F2EA-687D-42DF-A096-052C2D39A2AC}"/>
              </a:ext>
            </a:extLst>
          </p:cNvPr>
          <p:cNvSpPr/>
          <p:nvPr/>
        </p:nvSpPr>
        <p:spPr>
          <a:xfrm>
            <a:off x="5714083" y="1685960"/>
            <a:ext cx="667170" cy="338554"/>
          </a:xfrm>
          <a:prstGeom prst="rect">
            <a:avLst/>
          </a:prstGeom>
        </p:spPr>
        <p:txBody>
          <a:bodyPr wrap="none">
            <a:spAutoFit/>
          </a:bodyPr>
          <a:lstStyle/>
          <a:p>
            <a:r>
              <a:rPr lang="en-GB" sz="1600" dirty="0">
                <a:ea typeface="Calibri" panose="020F0502020204030204" pitchFamily="34" charset="0"/>
              </a:rPr>
              <a:t>Apple</a:t>
            </a:r>
            <a:endParaRPr lang="en-GB" sz="1600" dirty="0"/>
          </a:p>
        </p:txBody>
      </p:sp>
      <p:sp>
        <p:nvSpPr>
          <p:cNvPr id="12" name="Rectangle 11">
            <a:extLst>
              <a:ext uri="{FF2B5EF4-FFF2-40B4-BE49-F238E27FC236}">
                <a16:creationId xmlns:a16="http://schemas.microsoft.com/office/drawing/2014/main" id="{653F55E7-075A-46C2-99EE-16B63318B3F9}"/>
              </a:ext>
            </a:extLst>
          </p:cNvPr>
          <p:cNvSpPr/>
          <p:nvPr/>
        </p:nvSpPr>
        <p:spPr>
          <a:xfrm>
            <a:off x="5714082" y="1938254"/>
            <a:ext cx="3639330" cy="423449"/>
          </a:xfrm>
          <a:prstGeom prst="rect">
            <a:avLst/>
          </a:prstGeom>
        </p:spPr>
        <p:txBody>
          <a:bodyPr wrap="none">
            <a:spAutoFit/>
          </a:bodyPr>
          <a:lstStyle/>
          <a:p>
            <a:pPr>
              <a:lnSpc>
                <a:spcPct val="150000"/>
              </a:lnSpc>
            </a:pPr>
            <a:r>
              <a:rPr lang="en-US" sz="1600" dirty="0"/>
              <a:t>Industrial Design, </a:t>
            </a:r>
            <a:r>
              <a:rPr lang="en-US" sz="1600" dirty="0" err="1"/>
              <a:t>Northumbria</a:t>
            </a:r>
            <a:r>
              <a:rPr lang="en-US" sz="1600" dirty="0"/>
              <a:t> University</a:t>
            </a:r>
          </a:p>
        </p:txBody>
      </p:sp>
      <p:sp>
        <p:nvSpPr>
          <p:cNvPr id="13" name="Rectangle 12">
            <a:extLst>
              <a:ext uri="{FF2B5EF4-FFF2-40B4-BE49-F238E27FC236}">
                <a16:creationId xmlns:a16="http://schemas.microsoft.com/office/drawing/2014/main" id="{38AD3406-EF65-4ECC-96E3-EC2AB8967A45}"/>
              </a:ext>
            </a:extLst>
          </p:cNvPr>
          <p:cNvSpPr/>
          <p:nvPr/>
        </p:nvSpPr>
        <p:spPr>
          <a:xfrm>
            <a:off x="3894808" y="1992116"/>
            <a:ext cx="1028102" cy="338554"/>
          </a:xfrm>
          <a:prstGeom prst="rect">
            <a:avLst/>
          </a:prstGeom>
        </p:spPr>
        <p:txBody>
          <a:bodyPr wrap="none">
            <a:spAutoFit/>
          </a:bodyPr>
          <a:lstStyle/>
          <a:p>
            <a:r>
              <a:rPr lang="en-US" sz="1600" b="1" dirty="0"/>
              <a:t>Education</a:t>
            </a:r>
            <a:endParaRPr lang="en-GB" sz="1600" dirty="0"/>
          </a:p>
        </p:txBody>
      </p:sp>
      <p:grpSp>
        <p:nvGrpSpPr>
          <p:cNvPr id="14" name="Group 13">
            <a:extLst>
              <a:ext uri="{FF2B5EF4-FFF2-40B4-BE49-F238E27FC236}">
                <a16:creationId xmlns:a16="http://schemas.microsoft.com/office/drawing/2014/main" id="{9D18D823-D7C6-4C5B-A180-F1033C88ADF7}"/>
              </a:ext>
            </a:extLst>
          </p:cNvPr>
          <p:cNvGrpSpPr/>
          <p:nvPr/>
        </p:nvGrpSpPr>
        <p:grpSpPr>
          <a:xfrm>
            <a:off x="3894807" y="1382647"/>
            <a:ext cx="5781911" cy="914400"/>
            <a:chOff x="831849" y="2141170"/>
            <a:chExt cx="6302376" cy="914400"/>
          </a:xfrm>
        </p:grpSpPr>
        <p:cxnSp>
          <p:nvCxnSpPr>
            <p:cNvPr id="15" name="Straight Connector 14">
              <a:extLst>
                <a:ext uri="{FF2B5EF4-FFF2-40B4-BE49-F238E27FC236}">
                  <a16:creationId xmlns:a16="http://schemas.microsoft.com/office/drawing/2014/main" id="{8355556B-D820-48D9-A73C-6A779FED39CE}"/>
                </a:ext>
              </a:extLst>
            </p:cNvPr>
            <p:cNvCxnSpPr/>
            <p:nvPr/>
          </p:nvCxnSpPr>
          <p:spPr bwMode="auto">
            <a:xfrm>
              <a:off x="831850" y="21411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50860C4-A120-4A23-88C5-4DD14F28A50C}"/>
                </a:ext>
              </a:extLst>
            </p:cNvPr>
            <p:cNvCxnSpPr/>
            <p:nvPr/>
          </p:nvCxnSpPr>
          <p:spPr bwMode="auto">
            <a:xfrm>
              <a:off x="831849" y="2455357"/>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15B6877-8326-4416-9F07-ED570463E093}"/>
                </a:ext>
              </a:extLst>
            </p:cNvPr>
            <p:cNvCxnSpPr/>
            <p:nvPr/>
          </p:nvCxnSpPr>
          <p:spPr bwMode="auto">
            <a:xfrm>
              <a:off x="831850" y="27507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966C93A-B05D-4B7B-B79B-54AE895A4F6D}"/>
                </a:ext>
              </a:extLst>
            </p:cNvPr>
            <p:cNvCxnSpPr/>
            <p:nvPr/>
          </p:nvCxnSpPr>
          <p:spPr bwMode="auto">
            <a:xfrm>
              <a:off x="831850" y="30555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9" name="Rectangle 18">
            <a:extLst>
              <a:ext uri="{FF2B5EF4-FFF2-40B4-BE49-F238E27FC236}">
                <a16:creationId xmlns:a16="http://schemas.microsoft.com/office/drawing/2014/main" id="{EEB35FE8-EACF-4224-A8A0-87C956D5B23D}"/>
              </a:ext>
            </a:extLst>
          </p:cNvPr>
          <p:cNvSpPr/>
          <p:nvPr/>
        </p:nvSpPr>
        <p:spPr bwMode="auto">
          <a:xfrm>
            <a:off x="3894808" y="2785449"/>
            <a:ext cx="5781909" cy="624502"/>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2000" b="1"/>
          </a:p>
        </p:txBody>
      </p:sp>
      <p:sp>
        <p:nvSpPr>
          <p:cNvPr id="20" name="Rectangle 19">
            <a:extLst>
              <a:ext uri="{FF2B5EF4-FFF2-40B4-BE49-F238E27FC236}">
                <a16:creationId xmlns:a16="http://schemas.microsoft.com/office/drawing/2014/main" id="{F40B5FCC-C566-41CB-A7F9-94D38CBABBB4}"/>
              </a:ext>
            </a:extLst>
          </p:cNvPr>
          <p:cNvSpPr/>
          <p:nvPr/>
        </p:nvSpPr>
        <p:spPr>
          <a:xfrm>
            <a:off x="3894807" y="2458890"/>
            <a:ext cx="1160061" cy="338554"/>
          </a:xfrm>
          <a:prstGeom prst="rect">
            <a:avLst/>
          </a:prstGeom>
        </p:spPr>
        <p:txBody>
          <a:bodyPr wrap="none">
            <a:spAutoFit/>
          </a:bodyPr>
          <a:lstStyle/>
          <a:p>
            <a:r>
              <a:rPr lang="en-US" sz="1600" b="1" dirty="0"/>
              <a:t>Description</a:t>
            </a:r>
            <a:endParaRPr lang="en-GB" sz="1600" dirty="0"/>
          </a:p>
        </p:txBody>
      </p:sp>
      <p:sp>
        <p:nvSpPr>
          <p:cNvPr id="21" name="Rectangle 20">
            <a:extLst>
              <a:ext uri="{FF2B5EF4-FFF2-40B4-BE49-F238E27FC236}">
                <a16:creationId xmlns:a16="http://schemas.microsoft.com/office/drawing/2014/main" id="{58150986-263C-4023-8919-1098A8F12BC1}"/>
              </a:ext>
            </a:extLst>
          </p:cNvPr>
          <p:cNvSpPr/>
          <p:nvPr/>
        </p:nvSpPr>
        <p:spPr>
          <a:xfrm>
            <a:off x="3894807" y="2757141"/>
            <a:ext cx="5781910" cy="584775"/>
          </a:xfrm>
          <a:prstGeom prst="rect">
            <a:avLst/>
          </a:prstGeom>
        </p:spPr>
        <p:txBody>
          <a:bodyPr wrap="square">
            <a:spAutoFit/>
          </a:bodyPr>
          <a:lstStyle/>
          <a:p>
            <a:r>
              <a:rPr lang="en-GB" sz="1600" dirty="0">
                <a:cs typeface="Arial" panose="020B0604020202020204" pitchFamily="34" charset="0"/>
              </a:rPr>
              <a:t>Sir Jonathan </a:t>
            </a:r>
            <a:r>
              <a:rPr lang="en-GB" sz="1600" dirty="0" err="1">
                <a:cs typeface="Arial" panose="020B0604020202020204" pitchFamily="34" charset="0"/>
              </a:rPr>
              <a:t>Ive</a:t>
            </a:r>
            <a:r>
              <a:rPr lang="en-GB" sz="1600" dirty="0">
                <a:cs typeface="Arial" panose="020B0604020202020204" pitchFamily="34" charset="0"/>
              </a:rPr>
              <a:t> is an English designer and was the Senior Vice President of Design at Apple Inc. </a:t>
            </a:r>
            <a:endParaRPr lang="en-US" sz="1600" dirty="0">
              <a:cs typeface="Arial" panose="020B0604020202020204" pitchFamily="34" charset="0"/>
            </a:endParaRPr>
          </a:p>
        </p:txBody>
      </p:sp>
      <p:sp>
        <p:nvSpPr>
          <p:cNvPr id="22" name="Rectangle 21">
            <a:extLst>
              <a:ext uri="{FF2B5EF4-FFF2-40B4-BE49-F238E27FC236}">
                <a16:creationId xmlns:a16="http://schemas.microsoft.com/office/drawing/2014/main" id="{78DFC073-902A-4344-A3DA-C8A39F7B1D2D}"/>
              </a:ext>
            </a:extLst>
          </p:cNvPr>
          <p:cNvSpPr/>
          <p:nvPr/>
        </p:nvSpPr>
        <p:spPr>
          <a:xfrm>
            <a:off x="3894806" y="3464143"/>
            <a:ext cx="609334" cy="338554"/>
          </a:xfrm>
          <a:prstGeom prst="rect">
            <a:avLst/>
          </a:prstGeom>
        </p:spPr>
        <p:txBody>
          <a:bodyPr wrap="none">
            <a:spAutoFit/>
          </a:bodyPr>
          <a:lstStyle/>
          <a:p>
            <a:r>
              <a:rPr lang="en-US" sz="1600" b="1" dirty="0"/>
              <a:t>Links</a:t>
            </a:r>
            <a:endParaRPr lang="en-GB" sz="1600" b="1" dirty="0"/>
          </a:p>
        </p:txBody>
      </p:sp>
      <p:grpSp>
        <p:nvGrpSpPr>
          <p:cNvPr id="23" name="Group 22">
            <a:extLst>
              <a:ext uri="{FF2B5EF4-FFF2-40B4-BE49-F238E27FC236}">
                <a16:creationId xmlns:a16="http://schemas.microsoft.com/office/drawing/2014/main" id="{1A0F512A-BB88-4D42-8ADB-78E83FC91BF1}"/>
              </a:ext>
            </a:extLst>
          </p:cNvPr>
          <p:cNvGrpSpPr/>
          <p:nvPr/>
        </p:nvGrpSpPr>
        <p:grpSpPr>
          <a:xfrm>
            <a:off x="3952875" y="3779903"/>
            <a:ext cx="3118618" cy="323165"/>
            <a:chOff x="843782" y="4861279"/>
            <a:chExt cx="3118618" cy="323165"/>
          </a:xfrm>
        </p:grpSpPr>
        <p:sp>
          <p:nvSpPr>
            <p:cNvPr id="24" name="Rectangle 23">
              <a:extLst>
                <a:ext uri="{FF2B5EF4-FFF2-40B4-BE49-F238E27FC236}">
                  <a16:creationId xmlns:a16="http://schemas.microsoft.com/office/drawing/2014/main" id="{83A0909D-4C90-4EA1-9BE5-EE6A421013F8}"/>
                </a:ext>
              </a:extLst>
            </p:cNvPr>
            <p:cNvSpPr/>
            <p:nvPr/>
          </p:nvSpPr>
          <p:spPr>
            <a:xfrm>
              <a:off x="843782" y="4861279"/>
              <a:ext cx="3118618" cy="323165"/>
            </a:xfrm>
            <a:prstGeom prst="rect">
              <a:avLst/>
            </a:prstGeom>
          </p:spPr>
          <p:txBody>
            <a:bodyPr wrap="square">
              <a:spAutoFit/>
            </a:bodyPr>
            <a:lstStyle/>
            <a:p>
              <a:pPr>
                <a:lnSpc>
                  <a:spcPts val="1800"/>
                </a:lnSpc>
                <a:spcBef>
                  <a:spcPts val="200"/>
                </a:spcBef>
              </a:pPr>
              <a:r>
                <a:rPr lang="en-US" sz="1600" dirty="0">
                  <a:cs typeface="Arial" panose="020B0604020202020204" pitchFamily="34" charset="0"/>
                </a:rPr>
                <a:t>Products</a:t>
              </a:r>
            </a:p>
          </p:txBody>
        </p:sp>
        <p:pic>
          <p:nvPicPr>
            <p:cNvPr id="25" name="Picture 2">
              <a:extLst>
                <a:ext uri="{FF2B5EF4-FFF2-40B4-BE49-F238E27FC236}">
                  <a16:creationId xmlns:a16="http://schemas.microsoft.com/office/drawing/2014/main" id="{28D09C5D-D195-4DB1-B7EE-300EEF4C1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165" y="4892720"/>
              <a:ext cx="242427" cy="229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 name="Group 25">
            <a:extLst>
              <a:ext uri="{FF2B5EF4-FFF2-40B4-BE49-F238E27FC236}">
                <a16:creationId xmlns:a16="http://schemas.microsoft.com/office/drawing/2014/main" id="{FF51569C-4A9B-4333-83AE-603475081B5A}"/>
              </a:ext>
            </a:extLst>
          </p:cNvPr>
          <p:cNvGrpSpPr/>
          <p:nvPr/>
        </p:nvGrpSpPr>
        <p:grpSpPr>
          <a:xfrm>
            <a:off x="3894806" y="3770889"/>
            <a:ext cx="5781909" cy="314187"/>
            <a:chOff x="831849" y="2141170"/>
            <a:chExt cx="6302376" cy="314187"/>
          </a:xfrm>
        </p:grpSpPr>
        <p:cxnSp>
          <p:nvCxnSpPr>
            <p:cNvPr id="27" name="Straight Connector 26">
              <a:extLst>
                <a:ext uri="{FF2B5EF4-FFF2-40B4-BE49-F238E27FC236}">
                  <a16:creationId xmlns:a16="http://schemas.microsoft.com/office/drawing/2014/main" id="{609849DF-7A75-41E7-B2C1-4521144FEF05}"/>
                </a:ext>
              </a:extLst>
            </p:cNvPr>
            <p:cNvCxnSpPr/>
            <p:nvPr/>
          </p:nvCxnSpPr>
          <p:spPr bwMode="auto">
            <a:xfrm>
              <a:off x="831850" y="21411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D7D618-375B-406A-85F3-707D6FBA18CE}"/>
                </a:ext>
              </a:extLst>
            </p:cNvPr>
            <p:cNvCxnSpPr/>
            <p:nvPr/>
          </p:nvCxnSpPr>
          <p:spPr bwMode="auto">
            <a:xfrm>
              <a:off x="831849" y="2455357"/>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9" name="Rectangle 28">
            <a:extLst>
              <a:ext uri="{FF2B5EF4-FFF2-40B4-BE49-F238E27FC236}">
                <a16:creationId xmlns:a16="http://schemas.microsoft.com/office/drawing/2014/main" id="{FDC57C74-AA31-4F88-85E3-3A8ABA3726DD}"/>
              </a:ext>
            </a:extLst>
          </p:cNvPr>
          <p:cNvSpPr/>
          <p:nvPr/>
        </p:nvSpPr>
        <p:spPr>
          <a:xfrm>
            <a:off x="2116887" y="3024586"/>
            <a:ext cx="1531188" cy="261610"/>
          </a:xfrm>
          <a:prstGeom prst="rect">
            <a:avLst/>
          </a:prstGeom>
        </p:spPr>
        <p:txBody>
          <a:bodyPr wrap="none">
            <a:spAutoFit/>
          </a:bodyPr>
          <a:lstStyle/>
          <a:p>
            <a:r>
              <a:rPr lang="en-GB" sz="1100" dirty="0">
                <a:solidFill>
                  <a:schemeClr val="bg1">
                    <a:lumMod val="85000"/>
                  </a:schemeClr>
                </a:solidFill>
                <a:latin typeface="Arial" panose="020B0604020202020204" pitchFamily="34" charset="0"/>
                <a:ea typeface="Calibri" panose="020F0502020204030204" pitchFamily="34" charset="0"/>
              </a:rPr>
              <a:t>Courtesy of Apple Inc</a:t>
            </a:r>
            <a:endParaRPr lang="en-GB" sz="1100" dirty="0">
              <a:solidFill>
                <a:schemeClr val="bg1">
                  <a:lumMod val="85000"/>
                </a:schemeClr>
              </a:solidFill>
            </a:endParaRPr>
          </a:p>
        </p:txBody>
      </p:sp>
    </p:spTree>
    <p:extLst>
      <p:ext uri="{BB962C8B-B14F-4D97-AF65-F5344CB8AC3E}">
        <p14:creationId xmlns:p14="http://schemas.microsoft.com/office/powerpoint/2010/main" val="3181204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12</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a:xfrm>
            <a:off x="609601" y="148581"/>
            <a:ext cx="11582399" cy="845837"/>
          </a:xfrm>
        </p:spPr>
        <p:txBody>
          <a:bodyPr/>
          <a:lstStyle/>
          <a:p>
            <a:r>
              <a:rPr lang="fr-FR" dirty="0"/>
              <a:t>La table de données des matériaux : répondre à un double besoin</a:t>
            </a:r>
            <a:endParaRPr lang="en-US" dirty="0"/>
          </a:p>
        </p:txBody>
      </p:sp>
      <p:grpSp>
        <p:nvGrpSpPr>
          <p:cNvPr id="4" name="Group 3">
            <a:extLst>
              <a:ext uri="{FF2B5EF4-FFF2-40B4-BE49-F238E27FC236}">
                <a16:creationId xmlns:a16="http://schemas.microsoft.com/office/drawing/2014/main" id="{AA2A1FEF-3551-4FC0-9C01-382C765E070C}"/>
              </a:ext>
            </a:extLst>
          </p:cNvPr>
          <p:cNvGrpSpPr/>
          <p:nvPr/>
        </p:nvGrpSpPr>
        <p:grpSpPr>
          <a:xfrm>
            <a:off x="2452687" y="2427470"/>
            <a:ext cx="3643312" cy="3097030"/>
            <a:chOff x="1309687" y="2427470"/>
            <a:chExt cx="3643312" cy="3097030"/>
          </a:xfrm>
        </p:grpSpPr>
        <p:pic>
          <p:nvPicPr>
            <p:cNvPr id="5" name="Picture 2" descr="Screen, Monitor, Computer, Pc, Technology, Internet">
              <a:extLst>
                <a:ext uri="{FF2B5EF4-FFF2-40B4-BE49-F238E27FC236}">
                  <a16:creationId xmlns:a16="http://schemas.microsoft.com/office/drawing/2014/main" id="{064177F3-0EA5-485A-9F6B-0FEB47220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687" y="2427470"/>
              <a:ext cx="3643312" cy="30970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rain, Mind, Psychology, Idea, Drawing">
              <a:extLst>
                <a:ext uri="{FF2B5EF4-FFF2-40B4-BE49-F238E27FC236}">
                  <a16:creationId xmlns:a16="http://schemas.microsoft.com/office/drawing/2014/main" id="{4B61FF95-D493-403E-B783-20C700849CE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550"/>
            <a:stretch/>
          </p:blipFill>
          <p:spPr bwMode="auto">
            <a:xfrm>
              <a:off x="1620734" y="2589225"/>
              <a:ext cx="1229887" cy="19340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3152FCC-F387-4ED3-AB5D-5E159DED1A99}"/>
                </a:ext>
              </a:extLst>
            </p:cNvPr>
            <p:cNvSpPr/>
            <p:nvPr/>
          </p:nvSpPr>
          <p:spPr>
            <a:xfrm>
              <a:off x="2970502" y="3233105"/>
              <a:ext cx="1552575" cy="892552"/>
            </a:xfrm>
            <a:prstGeom prst="rect">
              <a:avLst/>
            </a:prstGeom>
          </p:spPr>
          <p:txBody>
            <a:bodyPr wrap="square">
              <a:spAutoFit/>
            </a:bodyPr>
            <a:lstStyle/>
            <a:p>
              <a:pPr algn="ctr"/>
              <a:r>
                <a:rPr lang="en-GB" sz="3200" dirty="0"/>
                <a:t>Vue</a:t>
              </a:r>
              <a:br>
                <a:rPr lang="en-GB" sz="3200" dirty="0"/>
              </a:br>
              <a:r>
                <a:rPr lang="en-GB" sz="2000" b="1" dirty="0" err="1"/>
                <a:t>ingénieur</a:t>
              </a:r>
              <a:endParaRPr lang="en-GB" sz="2000" b="1" dirty="0"/>
            </a:p>
          </p:txBody>
        </p:sp>
      </p:grpSp>
      <p:grpSp>
        <p:nvGrpSpPr>
          <p:cNvPr id="8" name="Group 7">
            <a:extLst>
              <a:ext uri="{FF2B5EF4-FFF2-40B4-BE49-F238E27FC236}">
                <a16:creationId xmlns:a16="http://schemas.microsoft.com/office/drawing/2014/main" id="{92631E71-DD0D-4944-9B50-033062EA08EB}"/>
              </a:ext>
            </a:extLst>
          </p:cNvPr>
          <p:cNvGrpSpPr/>
          <p:nvPr/>
        </p:nvGrpSpPr>
        <p:grpSpPr>
          <a:xfrm>
            <a:off x="6095999" y="2422005"/>
            <a:ext cx="3643312" cy="3097030"/>
            <a:chOff x="4952999" y="2422005"/>
            <a:chExt cx="3643312" cy="3097030"/>
          </a:xfrm>
        </p:grpSpPr>
        <p:pic>
          <p:nvPicPr>
            <p:cNvPr id="9" name="Picture 2" descr="Screen, Monitor, Computer, Pc, Technology, Internet">
              <a:extLst>
                <a:ext uri="{FF2B5EF4-FFF2-40B4-BE49-F238E27FC236}">
                  <a16:creationId xmlns:a16="http://schemas.microsoft.com/office/drawing/2014/main" id="{843818F8-C553-4C95-9E5C-097A45616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99" y="2422005"/>
              <a:ext cx="3643312" cy="30970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rain, Mind, Psychology, Idea, Drawing">
              <a:extLst>
                <a:ext uri="{FF2B5EF4-FFF2-40B4-BE49-F238E27FC236}">
                  <a16:creationId xmlns:a16="http://schemas.microsoft.com/office/drawing/2014/main" id="{3BB28565-5031-4C26-B3EB-2809B5CB21F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419"/>
            <a:stretch/>
          </p:blipFill>
          <p:spPr bwMode="auto">
            <a:xfrm>
              <a:off x="6958592" y="2589225"/>
              <a:ext cx="1283997" cy="193409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5873D56-2060-4A22-BF86-F4E0B1B49A06}"/>
                </a:ext>
              </a:extLst>
            </p:cNvPr>
            <p:cNvSpPr/>
            <p:nvPr/>
          </p:nvSpPr>
          <p:spPr>
            <a:xfrm>
              <a:off x="5406017" y="3233105"/>
              <a:ext cx="1552575" cy="892552"/>
            </a:xfrm>
            <a:prstGeom prst="rect">
              <a:avLst/>
            </a:prstGeom>
          </p:spPr>
          <p:txBody>
            <a:bodyPr wrap="square">
              <a:spAutoFit/>
            </a:bodyPr>
            <a:lstStyle/>
            <a:p>
              <a:pPr algn="ctr"/>
              <a:r>
                <a:rPr lang="en-GB" sz="3200" dirty="0"/>
                <a:t>Vue</a:t>
              </a:r>
              <a:br>
                <a:rPr lang="en-GB" sz="3200" dirty="0"/>
              </a:br>
              <a:r>
                <a:rPr lang="en-GB" sz="2000" b="1" dirty="0" err="1"/>
                <a:t>concepteur</a:t>
              </a:r>
              <a:endParaRPr lang="en-GB" sz="2000" b="1" dirty="0"/>
            </a:p>
          </p:txBody>
        </p:sp>
      </p:grpSp>
      <p:grpSp>
        <p:nvGrpSpPr>
          <p:cNvPr id="12" name="Group 11">
            <a:extLst>
              <a:ext uri="{FF2B5EF4-FFF2-40B4-BE49-F238E27FC236}">
                <a16:creationId xmlns:a16="http://schemas.microsoft.com/office/drawing/2014/main" id="{E5D178F8-13FD-4203-8291-0AD39FE79F98}"/>
              </a:ext>
            </a:extLst>
          </p:cNvPr>
          <p:cNvGrpSpPr/>
          <p:nvPr/>
        </p:nvGrpSpPr>
        <p:grpSpPr>
          <a:xfrm>
            <a:off x="3227310" y="1295400"/>
            <a:ext cx="5705907" cy="1077218"/>
            <a:chOff x="2084309" y="1295399"/>
            <a:chExt cx="5705907" cy="1077218"/>
          </a:xfrm>
        </p:grpSpPr>
        <p:sp>
          <p:nvSpPr>
            <p:cNvPr id="13" name="Text Box 4">
              <a:extLst>
                <a:ext uri="{FF2B5EF4-FFF2-40B4-BE49-F238E27FC236}">
                  <a16:creationId xmlns:a16="http://schemas.microsoft.com/office/drawing/2014/main" id="{DEE71891-1E07-4990-A15F-AAE6A91E3D72}"/>
                </a:ext>
              </a:extLst>
            </p:cNvPr>
            <p:cNvSpPr txBox="1">
              <a:spLocks noChangeArrowheads="1"/>
            </p:cNvSpPr>
            <p:nvPr/>
          </p:nvSpPr>
          <p:spPr bwMode="auto">
            <a:xfrm>
              <a:off x="2490041" y="1295399"/>
              <a:ext cx="492591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spcBef>
                  <a:spcPts val="1800"/>
                </a:spcBef>
                <a:spcAft>
                  <a:spcPts val="1200"/>
                </a:spcAft>
              </a:pPr>
              <a:r>
                <a:rPr lang="en-GB" sz="3200" b="0" i="1" dirty="0">
                  <a:latin typeface="+mn-lt"/>
                </a:rPr>
                <a:t>Vue alternative des </a:t>
              </a:r>
              <a:r>
                <a:rPr lang="en-GB" sz="3200" i="1" dirty="0" err="1">
                  <a:latin typeface="+mn-lt"/>
                </a:rPr>
                <a:t>Matériaux</a:t>
              </a:r>
              <a:endParaRPr lang="en-GB" sz="3200" dirty="0">
                <a:latin typeface="+mn-lt"/>
              </a:endParaRPr>
            </a:p>
          </p:txBody>
        </p:sp>
        <p:pic>
          <p:nvPicPr>
            <p:cNvPr id="14" name="Graphic 13" descr="Line Arrow: Clockwise curve">
              <a:extLst>
                <a:ext uri="{FF2B5EF4-FFF2-40B4-BE49-F238E27FC236}">
                  <a16:creationId xmlns:a16="http://schemas.microsoft.com/office/drawing/2014/main" id="{BC8306D7-F022-4B01-BA72-6A6DE36B3A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964356" flipH="1">
              <a:off x="2084309" y="1703471"/>
              <a:ext cx="613156" cy="578375"/>
            </a:xfrm>
            <a:prstGeom prst="rect">
              <a:avLst/>
            </a:prstGeom>
          </p:spPr>
        </p:pic>
        <p:pic>
          <p:nvPicPr>
            <p:cNvPr id="15" name="Graphic 14" descr="Line Arrow: Clockwise curve">
              <a:extLst>
                <a:ext uri="{FF2B5EF4-FFF2-40B4-BE49-F238E27FC236}">
                  <a16:creationId xmlns:a16="http://schemas.microsoft.com/office/drawing/2014/main" id="{D855DBC4-1AA3-45FE-9A57-BA1314A7A6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373398">
              <a:off x="7155054" y="1745303"/>
              <a:ext cx="635162" cy="578375"/>
            </a:xfrm>
            <a:prstGeom prst="rect">
              <a:avLst/>
            </a:prstGeom>
          </p:spPr>
        </p:pic>
      </p:grpSp>
    </p:spTree>
    <p:extLst>
      <p:ext uri="{BB962C8B-B14F-4D97-AF65-F5344CB8AC3E}">
        <p14:creationId xmlns:p14="http://schemas.microsoft.com/office/powerpoint/2010/main" val="128355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13</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dirty="0">
                <a:latin typeface="+mn-lt"/>
                <a:cs typeface="Arial" panose="020B0604020202020204" pitchFamily="34" charset="0"/>
              </a:rPr>
              <a:t>Fiche</a:t>
            </a:r>
            <a:r>
              <a:rPr lang="fr-FR" b="0" dirty="0">
                <a:latin typeface="+mn-lt"/>
                <a:cs typeface="Arial" panose="020B0604020202020204" pitchFamily="34" charset="0"/>
              </a:rPr>
              <a:t> type d'un matériau : point de vue du concepteur</a:t>
            </a:r>
            <a:endParaRPr lang="en-US" dirty="0">
              <a:latin typeface="+mn-lt"/>
            </a:endParaRPr>
          </a:p>
        </p:txBody>
      </p:sp>
      <p:pic>
        <p:nvPicPr>
          <p:cNvPr id="4" name="Picture 3">
            <a:extLst>
              <a:ext uri="{FF2B5EF4-FFF2-40B4-BE49-F238E27FC236}">
                <a16:creationId xmlns:a16="http://schemas.microsoft.com/office/drawing/2014/main" id="{7A577F29-1F8F-4BD5-A2DC-C9AAB32618AC}"/>
              </a:ext>
            </a:extLst>
          </p:cNvPr>
          <p:cNvPicPr>
            <a:picLocks noChangeAspect="1"/>
          </p:cNvPicPr>
          <p:nvPr/>
        </p:nvPicPr>
        <p:blipFill>
          <a:blip r:embed="rId3"/>
          <a:stretch>
            <a:fillRect/>
          </a:stretch>
        </p:blipFill>
        <p:spPr>
          <a:xfrm>
            <a:off x="6331533" y="764055"/>
            <a:ext cx="3432892" cy="5152421"/>
          </a:xfrm>
          <a:prstGeom prst="rect">
            <a:avLst/>
          </a:prstGeom>
        </p:spPr>
      </p:pic>
      <p:sp>
        <p:nvSpPr>
          <p:cNvPr id="5" name="TextBox 4">
            <a:extLst>
              <a:ext uri="{FF2B5EF4-FFF2-40B4-BE49-F238E27FC236}">
                <a16:creationId xmlns:a16="http://schemas.microsoft.com/office/drawing/2014/main" id="{A919CAD5-F02B-4C02-B0AF-666D953FCC0D}"/>
              </a:ext>
            </a:extLst>
          </p:cNvPr>
          <p:cNvSpPr txBox="1"/>
          <p:nvPr/>
        </p:nvSpPr>
        <p:spPr>
          <a:xfrm>
            <a:off x="6331533" y="1598874"/>
            <a:ext cx="3672408" cy="369332"/>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A9B27422-9892-438B-B567-8C5DADEBC4FA}"/>
              </a:ext>
            </a:extLst>
          </p:cNvPr>
          <p:cNvPicPr>
            <a:picLocks noChangeAspect="1"/>
          </p:cNvPicPr>
          <p:nvPr/>
        </p:nvPicPr>
        <p:blipFill rotWithShape="1">
          <a:blip r:embed="rId4"/>
          <a:srcRect l="31189" t="16594" r="3902" b="17533"/>
          <a:stretch/>
        </p:blipFill>
        <p:spPr>
          <a:xfrm>
            <a:off x="1417206" y="836712"/>
            <a:ext cx="4678794" cy="3022411"/>
          </a:xfrm>
          <a:prstGeom prst="rect">
            <a:avLst/>
          </a:prstGeom>
        </p:spPr>
      </p:pic>
      <p:pic>
        <p:nvPicPr>
          <p:cNvPr id="7" name="Picture 6">
            <a:extLst>
              <a:ext uri="{FF2B5EF4-FFF2-40B4-BE49-F238E27FC236}">
                <a16:creationId xmlns:a16="http://schemas.microsoft.com/office/drawing/2014/main" id="{712F1AA0-6978-411E-9B97-A3D6279389F7}"/>
              </a:ext>
            </a:extLst>
          </p:cNvPr>
          <p:cNvPicPr>
            <a:picLocks noChangeAspect="1"/>
          </p:cNvPicPr>
          <p:nvPr/>
        </p:nvPicPr>
        <p:blipFill rotWithShape="1">
          <a:blip r:embed="rId5"/>
          <a:srcRect l="39604" t="24320" r="32975" b="64217"/>
          <a:stretch/>
        </p:blipFill>
        <p:spPr>
          <a:xfrm>
            <a:off x="2049120" y="1104987"/>
            <a:ext cx="1903855" cy="464303"/>
          </a:xfrm>
          <a:prstGeom prst="rect">
            <a:avLst/>
          </a:prstGeom>
          <a:ln w="19050">
            <a:solidFill>
              <a:srgbClr val="00B050"/>
            </a:solidFill>
          </a:ln>
        </p:spPr>
      </p:pic>
      <p:sp>
        <p:nvSpPr>
          <p:cNvPr id="8" name="Oval Callout 8">
            <a:extLst>
              <a:ext uri="{FF2B5EF4-FFF2-40B4-BE49-F238E27FC236}">
                <a16:creationId xmlns:a16="http://schemas.microsoft.com/office/drawing/2014/main" id="{4069C403-AF22-4AB9-89CF-60C742610251}"/>
              </a:ext>
            </a:extLst>
          </p:cNvPr>
          <p:cNvSpPr/>
          <p:nvPr/>
        </p:nvSpPr>
        <p:spPr>
          <a:xfrm>
            <a:off x="9042122" y="1483976"/>
            <a:ext cx="1444607" cy="863940"/>
          </a:xfrm>
          <a:prstGeom prst="wedgeEllipseCallout">
            <a:avLst>
              <a:gd name="adj1" fmla="val -60248"/>
              <a:gd name="adj2" fmla="val -28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err="1">
                <a:solidFill>
                  <a:schemeClr val="tx1"/>
                </a:solidFill>
                <a:cs typeface="Arial" panose="020B0604020202020204" pitchFamily="34" charset="0"/>
              </a:rPr>
              <a:t>Données</a:t>
            </a:r>
            <a:r>
              <a:rPr lang="en-GB" sz="1400" b="1" dirty="0">
                <a:solidFill>
                  <a:schemeClr val="tx1"/>
                </a:solidFill>
                <a:cs typeface="Arial" panose="020B0604020202020204" pitchFamily="34" charset="0"/>
              </a:rPr>
              <a:t> </a:t>
            </a:r>
            <a:r>
              <a:rPr lang="en-GB" sz="1400" b="1" dirty="0" err="1">
                <a:solidFill>
                  <a:schemeClr val="tx1"/>
                </a:solidFill>
                <a:cs typeface="Arial" panose="020B0604020202020204" pitchFamily="34" charset="0"/>
              </a:rPr>
              <a:t>esthétiques</a:t>
            </a:r>
            <a:endParaRPr lang="en-GB" sz="1400" dirty="0">
              <a:solidFill>
                <a:schemeClr val="tx1"/>
              </a:solidFill>
              <a:cs typeface="Arial" panose="020B0604020202020204" pitchFamily="34" charset="0"/>
            </a:endParaRPr>
          </a:p>
        </p:txBody>
      </p:sp>
      <p:sp>
        <p:nvSpPr>
          <p:cNvPr id="9" name="Oval Callout 8">
            <a:extLst>
              <a:ext uri="{FF2B5EF4-FFF2-40B4-BE49-F238E27FC236}">
                <a16:creationId xmlns:a16="http://schemas.microsoft.com/office/drawing/2014/main" id="{E581459B-CE5F-45A1-8180-8FD9DD58DDDD}"/>
              </a:ext>
            </a:extLst>
          </p:cNvPr>
          <p:cNvSpPr/>
          <p:nvPr/>
        </p:nvSpPr>
        <p:spPr>
          <a:xfrm>
            <a:off x="8903738" y="2973067"/>
            <a:ext cx="1637685" cy="899322"/>
          </a:xfrm>
          <a:prstGeom prst="wedgeEllipseCallout">
            <a:avLst>
              <a:gd name="adj1" fmla="val -53278"/>
              <a:gd name="adj2" fmla="val 3359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err="1">
                <a:solidFill>
                  <a:schemeClr val="tx1"/>
                </a:solidFill>
                <a:cs typeface="Arial" panose="020B0604020202020204" pitchFamily="34" charset="0"/>
              </a:rPr>
              <a:t>Données</a:t>
            </a:r>
            <a:r>
              <a:rPr lang="en-GB" sz="1400" b="1" dirty="0">
                <a:solidFill>
                  <a:schemeClr val="tx1"/>
                </a:solidFill>
                <a:cs typeface="Arial" panose="020B0604020202020204" pitchFamily="34" charset="0"/>
              </a:rPr>
              <a:t> sur la </a:t>
            </a:r>
            <a:r>
              <a:rPr lang="en-GB" sz="1400" b="1" dirty="0" err="1">
                <a:solidFill>
                  <a:schemeClr val="tx1"/>
                </a:solidFill>
                <a:cs typeface="Arial" panose="020B0604020202020204" pitchFamily="34" charset="0"/>
              </a:rPr>
              <a:t>durabilité</a:t>
            </a:r>
            <a:endParaRPr lang="en-GB" sz="1400" dirty="0">
              <a:solidFill>
                <a:schemeClr val="tx1"/>
              </a:solidFill>
              <a:cs typeface="Arial" panose="020B0604020202020204" pitchFamily="34" charset="0"/>
            </a:endParaRPr>
          </a:p>
        </p:txBody>
      </p:sp>
      <p:sp>
        <p:nvSpPr>
          <p:cNvPr id="10" name="Rectangle 9">
            <a:extLst>
              <a:ext uri="{FF2B5EF4-FFF2-40B4-BE49-F238E27FC236}">
                <a16:creationId xmlns:a16="http://schemas.microsoft.com/office/drawing/2014/main" id="{D888AB6A-F4E4-42D6-9F75-9BCD01D85CDC}"/>
              </a:ext>
            </a:extLst>
          </p:cNvPr>
          <p:cNvSpPr/>
          <p:nvPr/>
        </p:nvSpPr>
        <p:spPr bwMode="auto">
          <a:xfrm>
            <a:off x="1417206" y="4273502"/>
            <a:ext cx="4630113" cy="671403"/>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000" b="1"/>
          </a:p>
        </p:txBody>
      </p:sp>
      <p:sp>
        <p:nvSpPr>
          <p:cNvPr id="11" name="Rectangle 49">
            <a:extLst>
              <a:ext uri="{FF2B5EF4-FFF2-40B4-BE49-F238E27FC236}">
                <a16:creationId xmlns:a16="http://schemas.microsoft.com/office/drawing/2014/main" id="{6D607282-A49F-4DA5-8EFF-73C1D7DF2B8D}"/>
              </a:ext>
            </a:extLst>
          </p:cNvPr>
          <p:cNvSpPr>
            <a:spLocks noChangeArrowheads="1"/>
          </p:cNvSpPr>
          <p:nvPr/>
        </p:nvSpPr>
        <p:spPr bwMode="auto">
          <a:xfrm>
            <a:off x="1310862" y="3954051"/>
            <a:ext cx="4736456" cy="100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lnSpc>
                <a:spcPct val="150000"/>
              </a:lnSpc>
              <a:spcBef>
                <a:spcPct val="0"/>
              </a:spcBef>
              <a:spcAft>
                <a:spcPct val="0"/>
              </a:spcAft>
              <a:buClrTx/>
              <a:buSzTx/>
            </a:pPr>
            <a:r>
              <a:rPr lang="en-US" altLang="en-US" sz="1300" b="1" dirty="0">
                <a:solidFill>
                  <a:srgbClr val="000099"/>
                </a:solidFill>
                <a:latin typeface="Arial" panose="020B0604020202020204" pitchFamily="34" charset="0"/>
                <a:ea typeface="Calibri" pitchFamily="34" charset="0"/>
                <a:cs typeface="Arial" pitchFamily="34" charset="0"/>
              </a:rPr>
              <a:t>The material</a:t>
            </a:r>
          </a:p>
          <a:p>
            <a:pPr marL="85725" algn="just" eaLnBrk="1" hangingPunct="1">
              <a:spcBef>
                <a:spcPct val="0"/>
              </a:spcBef>
              <a:spcAft>
                <a:spcPct val="0"/>
              </a:spcAft>
              <a:buClrTx/>
              <a:buSzTx/>
            </a:pPr>
            <a:r>
              <a:rPr lang="en-US" altLang="en-US" sz="900" dirty="0">
                <a:latin typeface="Arial" panose="020B0604020202020204" pitchFamily="34" charset="0"/>
                <a:ea typeface="Calibri" pitchFamily="34" charset="0"/>
                <a:cs typeface="Arial" pitchFamily="34" charset="0"/>
              </a:rPr>
              <a:t>Dynamic vulcanization (TPV, EDPM and TPOs) allows for new materials to be prepared from existing polymers, avoiding entirely different processes and feedstocks and excessive extra capital costs. The strengths include: improved tensile strength and fatigue resistance compared with TPOs</a:t>
            </a:r>
          </a:p>
          <a:p>
            <a:pPr eaLnBrk="1" hangingPunct="1">
              <a:spcBef>
                <a:spcPct val="0"/>
              </a:spcBef>
              <a:spcAft>
                <a:spcPct val="0"/>
              </a:spcAft>
              <a:buClrTx/>
              <a:buSzTx/>
            </a:pPr>
            <a:endParaRPr lang="en-US" altLang="en-US" sz="400" dirty="0">
              <a:latin typeface="Arial" pitchFamily="34" charset="0"/>
              <a:cs typeface="Arial" pitchFamily="34" charset="0"/>
            </a:endParaRPr>
          </a:p>
        </p:txBody>
      </p:sp>
      <p:pic>
        <p:nvPicPr>
          <p:cNvPr id="12" name="Picture 11">
            <a:extLst>
              <a:ext uri="{FF2B5EF4-FFF2-40B4-BE49-F238E27FC236}">
                <a16:creationId xmlns:a16="http://schemas.microsoft.com/office/drawing/2014/main" id="{0B481B5C-4AE3-4ADA-AE21-38639C5E19DE}"/>
              </a:ext>
            </a:extLst>
          </p:cNvPr>
          <p:cNvPicPr>
            <a:picLocks noChangeAspect="1"/>
          </p:cNvPicPr>
          <p:nvPr/>
        </p:nvPicPr>
        <p:blipFill rotWithShape="1">
          <a:blip r:embed="rId6"/>
          <a:srcRect l="329" t="69691" r="20854" b="5623"/>
          <a:stretch/>
        </p:blipFill>
        <p:spPr>
          <a:xfrm>
            <a:off x="1380199" y="5112526"/>
            <a:ext cx="4667120" cy="812336"/>
          </a:xfrm>
          <a:prstGeom prst="rect">
            <a:avLst/>
          </a:prstGeom>
        </p:spPr>
      </p:pic>
      <p:sp>
        <p:nvSpPr>
          <p:cNvPr id="13" name="Oval Callout 8">
            <a:extLst>
              <a:ext uri="{FF2B5EF4-FFF2-40B4-BE49-F238E27FC236}">
                <a16:creationId xmlns:a16="http://schemas.microsoft.com/office/drawing/2014/main" id="{7E452933-ECB2-4697-BD5D-A0AE07BB5F9A}"/>
              </a:ext>
            </a:extLst>
          </p:cNvPr>
          <p:cNvSpPr/>
          <p:nvPr/>
        </p:nvSpPr>
        <p:spPr>
          <a:xfrm>
            <a:off x="9000276" y="5112526"/>
            <a:ext cx="1444607" cy="863940"/>
          </a:xfrm>
          <a:prstGeom prst="wedgeEllipseCallout">
            <a:avLst>
              <a:gd name="adj1" fmla="val -28599"/>
              <a:gd name="adj2" fmla="val -640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err="1">
                <a:solidFill>
                  <a:schemeClr val="tx1"/>
                </a:solidFill>
                <a:cs typeface="Arial" panose="020B0604020202020204" pitchFamily="34" charset="0"/>
              </a:rPr>
              <a:t>Texte</a:t>
            </a:r>
            <a:r>
              <a:rPr lang="en-GB" sz="1400" b="1" dirty="0">
                <a:solidFill>
                  <a:schemeClr val="tx1"/>
                </a:solidFill>
                <a:cs typeface="Arial" panose="020B0604020202020204" pitchFamily="34" charset="0"/>
              </a:rPr>
              <a:t> </a:t>
            </a:r>
            <a:r>
              <a:rPr lang="en-GB" sz="1400" b="1" dirty="0" err="1">
                <a:solidFill>
                  <a:schemeClr val="tx1"/>
                </a:solidFill>
                <a:cs typeface="Arial" panose="020B0604020202020204" pitchFamily="34" charset="0"/>
              </a:rPr>
              <a:t>général</a:t>
            </a:r>
            <a:r>
              <a:rPr lang="en-GB" sz="1400" b="1" dirty="0">
                <a:solidFill>
                  <a:schemeClr val="tx1"/>
                </a:solidFill>
                <a:cs typeface="Arial" panose="020B0604020202020204" pitchFamily="34" charset="0"/>
              </a:rPr>
              <a:t> et </a:t>
            </a:r>
            <a:r>
              <a:rPr lang="en-GB" sz="1400" b="1" dirty="0" err="1">
                <a:solidFill>
                  <a:schemeClr val="tx1"/>
                </a:solidFill>
                <a:cs typeface="Arial" panose="020B0604020202020204" pitchFamily="34" charset="0"/>
              </a:rPr>
              <a:t>données</a:t>
            </a:r>
            <a:endParaRPr lang="en-GB" sz="1400" dirty="0">
              <a:solidFill>
                <a:schemeClr val="tx1"/>
              </a:solidFill>
              <a:cs typeface="Arial" panose="020B0604020202020204" pitchFamily="34" charset="0"/>
            </a:endParaRPr>
          </a:p>
        </p:txBody>
      </p:sp>
    </p:spTree>
    <p:extLst>
      <p:ext uri="{BB962C8B-B14F-4D97-AF65-F5344CB8AC3E}">
        <p14:creationId xmlns:p14="http://schemas.microsoft.com/office/powerpoint/2010/main" val="59518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7" presetID="22" presetClass="entr" presetSubtype="2"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right)">
                                      <p:cBhvr>
                                        <p:cTn id="9" dur="500"/>
                                        <p:tgtEl>
                                          <p:spTgt spid="13"/>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14</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dirty="0">
                <a:latin typeface="+mn-lt"/>
                <a:cs typeface="Arial" panose="020B0604020202020204" pitchFamily="34" charset="0"/>
              </a:rPr>
              <a:t>Fiche</a:t>
            </a:r>
            <a:r>
              <a:rPr lang="fr-FR" b="0" dirty="0">
                <a:latin typeface="+mn-lt"/>
                <a:cs typeface="Arial" panose="020B0604020202020204" pitchFamily="34" charset="0"/>
              </a:rPr>
              <a:t> type d'un matériau : point de vue de l’ingénieur</a:t>
            </a:r>
            <a:endParaRPr lang="en-US" dirty="0">
              <a:latin typeface="+mn-lt"/>
            </a:endParaRPr>
          </a:p>
        </p:txBody>
      </p:sp>
      <p:sp>
        <p:nvSpPr>
          <p:cNvPr id="4" name="Rectangle 3">
            <a:extLst>
              <a:ext uri="{FF2B5EF4-FFF2-40B4-BE49-F238E27FC236}">
                <a16:creationId xmlns:a16="http://schemas.microsoft.com/office/drawing/2014/main" id="{85C38D99-8EED-40C7-A029-5D87E1AF419D}"/>
              </a:ext>
            </a:extLst>
          </p:cNvPr>
          <p:cNvSpPr/>
          <p:nvPr/>
        </p:nvSpPr>
        <p:spPr bwMode="auto">
          <a:xfrm>
            <a:off x="1417206" y="4273502"/>
            <a:ext cx="4630113" cy="671403"/>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000" b="1"/>
          </a:p>
        </p:txBody>
      </p:sp>
      <p:pic>
        <p:nvPicPr>
          <p:cNvPr id="5" name="Picture 4">
            <a:extLst>
              <a:ext uri="{FF2B5EF4-FFF2-40B4-BE49-F238E27FC236}">
                <a16:creationId xmlns:a16="http://schemas.microsoft.com/office/drawing/2014/main" id="{D4EDABD1-3BD5-4CF6-92B3-0B1AB65B0A08}"/>
              </a:ext>
            </a:extLst>
          </p:cNvPr>
          <p:cNvPicPr>
            <a:picLocks noChangeAspect="1"/>
          </p:cNvPicPr>
          <p:nvPr/>
        </p:nvPicPr>
        <p:blipFill rotWithShape="1">
          <a:blip r:embed="rId3"/>
          <a:srcRect l="31189" t="16594" r="3902" b="17533"/>
          <a:stretch/>
        </p:blipFill>
        <p:spPr>
          <a:xfrm>
            <a:off x="1417206" y="836712"/>
            <a:ext cx="4678794" cy="3022411"/>
          </a:xfrm>
          <a:prstGeom prst="rect">
            <a:avLst/>
          </a:prstGeom>
        </p:spPr>
      </p:pic>
      <p:sp>
        <p:nvSpPr>
          <p:cNvPr id="6" name="TextBox 5">
            <a:extLst>
              <a:ext uri="{FF2B5EF4-FFF2-40B4-BE49-F238E27FC236}">
                <a16:creationId xmlns:a16="http://schemas.microsoft.com/office/drawing/2014/main" id="{69732EFF-56B3-47F7-AD3C-2040F5D0B3AA}"/>
              </a:ext>
            </a:extLst>
          </p:cNvPr>
          <p:cNvSpPr txBox="1"/>
          <p:nvPr/>
        </p:nvSpPr>
        <p:spPr>
          <a:xfrm>
            <a:off x="6299449" y="1749002"/>
            <a:ext cx="3672408" cy="369332"/>
          </a:xfrm>
          <a:prstGeom prst="rect">
            <a:avLst/>
          </a:prstGeom>
          <a:noFill/>
        </p:spPr>
        <p:txBody>
          <a:bodyPr wrap="square" rtlCol="0">
            <a:spAutoFit/>
          </a:bodyPr>
          <a:lstStyle/>
          <a:p>
            <a:endParaRPr lang="en-US" dirty="0"/>
          </a:p>
        </p:txBody>
      </p:sp>
      <p:sp>
        <p:nvSpPr>
          <p:cNvPr id="7" name="Rectangle 49">
            <a:extLst>
              <a:ext uri="{FF2B5EF4-FFF2-40B4-BE49-F238E27FC236}">
                <a16:creationId xmlns:a16="http://schemas.microsoft.com/office/drawing/2014/main" id="{CE04246C-024D-40D2-88C1-BCC482EF3555}"/>
              </a:ext>
            </a:extLst>
          </p:cNvPr>
          <p:cNvSpPr>
            <a:spLocks noChangeArrowheads="1"/>
          </p:cNvSpPr>
          <p:nvPr/>
        </p:nvSpPr>
        <p:spPr bwMode="auto">
          <a:xfrm>
            <a:off x="1310862" y="3954051"/>
            <a:ext cx="4736456" cy="100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lnSpc>
                <a:spcPct val="150000"/>
              </a:lnSpc>
              <a:spcBef>
                <a:spcPct val="0"/>
              </a:spcBef>
              <a:spcAft>
                <a:spcPct val="0"/>
              </a:spcAft>
              <a:buClrTx/>
              <a:buSzTx/>
            </a:pPr>
            <a:r>
              <a:rPr lang="en-US" altLang="en-US" sz="1300" b="1" dirty="0">
                <a:solidFill>
                  <a:srgbClr val="000099"/>
                </a:solidFill>
                <a:latin typeface="Arial" panose="020B0604020202020204" pitchFamily="34" charset="0"/>
                <a:ea typeface="Calibri" pitchFamily="34" charset="0"/>
                <a:cs typeface="Arial" pitchFamily="34" charset="0"/>
              </a:rPr>
              <a:t>The material</a:t>
            </a:r>
          </a:p>
          <a:p>
            <a:pPr marL="85725" algn="just" eaLnBrk="1" hangingPunct="1">
              <a:spcBef>
                <a:spcPct val="0"/>
              </a:spcBef>
              <a:spcAft>
                <a:spcPct val="0"/>
              </a:spcAft>
              <a:buClrTx/>
              <a:buSzTx/>
            </a:pPr>
            <a:r>
              <a:rPr lang="en-US" altLang="en-US" sz="900" dirty="0">
                <a:latin typeface="Arial" panose="020B0604020202020204" pitchFamily="34" charset="0"/>
                <a:ea typeface="Calibri" pitchFamily="34" charset="0"/>
                <a:cs typeface="Arial" pitchFamily="34" charset="0"/>
              </a:rPr>
              <a:t>Dynamic vulcanization (TPV, EDPM and TPOs) allows for new materials to be prepared from existing polymers, avoiding entirely different processes and feedstocks and excessive extra capital costs. The strengths include: improved tensile strength and fatigue resistance compared with TPOs</a:t>
            </a:r>
          </a:p>
          <a:p>
            <a:pPr eaLnBrk="1" hangingPunct="1">
              <a:spcBef>
                <a:spcPct val="0"/>
              </a:spcBef>
              <a:spcAft>
                <a:spcPct val="0"/>
              </a:spcAft>
              <a:buClrTx/>
              <a:buSzTx/>
            </a:pPr>
            <a:endParaRPr lang="en-US" altLang="en-US" sz="400" dirty="0">
              <a:latin typeface="Arial" pitchFamily="34" charset="0"/>
              <a:cs typeface="Arial" pitchFamily="34" charset="0"/>
            </a:endParaRPr>
          </a:p>
        </p:txBody>
      </p:sp>
      <p:pic>
        <p:nvPicPr>
          <p:cNvPr id="8" name="Picture 7">
            <a:extLst>
              <a:ext uri="{FF2B5EF4-FFF2-40B4-BE49-F238E27FC236}">
                <a16:creationId xmlns:a16="http://schemas.microsoft.com/office/drawing/2014/main" id="{F5B9176A-FAD1-4C06-9B3D-3B54F6E02F9E}"/>
              </a:ext>
            </a:extLst>
          </p:cNvPr>
          <p:cNvPicPr>
            <a:picLocks noChangeAspect="1"/>
          </p:cNvPicPr>
          <p:nvPr/>
        </p:nvPicPr>
        <p:blipFill rotWithShape="1">
          <a:blip r:embed="rId4"/>
          <a:srcRect l="298" t="79497" r="47454" b="10757"/>
          <a:stretch/>
        </p:blipFill>
        <p:spPr>
          <a:xfrm>
            <a:off x="6299451" y="5447354"/>
            <a:ext cx="2641129" cy="467477"/>
          </a:xfrm>
          <a:prstGeom prst="rect">
            <a:avLst/>
          </a:prstGeom>
        </p:spPr>
      </p:pic>
      <p:pic>
        <p:nvPicPr>
          <p:cNvPr id="9" name="Picture 8">
            <a:extLst>
              <a:ext uri="{FF2B5EF4-FFF2-40B4-BE49-F238E27FC236}">
                <a16:creationId xmlns:a16="http://schemas.microsoft.com/office/drawing/2014/main" id="{0B25C443-98C2-478E-AA53-AF0A6D230CA8}"/>
              </a:ext>
            </a:extLst>
          </p:cNvPr>
          <p:cNvPicPr>
            <a:picLocks noChangeAspect="1"/>
          </p:cNvPicPr>
          <p:nvPr/>
        </p:nvPicPr>
        <p:blipFill rotWithShape="1">
          <a:blip r:embed="rId5"/>
          <a:srcRect l="329" t="69691" r="20854" b="5623"/>
          <a:stretch/>
        </p:blipFill>
        <p:spPr>
          <a:xfrm>
            <a:off x="1380199" y="5112526"/>
            <a:ext cx="4667120" cy="812336"/>
          </a:xfrm>
          <a:prstGeom prst="rect">
            <a:avLst/>
          </a:prstGeom>
        </p:spPr>
      </p:pic>
      <p:pic>
        <p:nvPicPr>
          <p:cNvPr id="10" name="Picture 9">
            <a:extLst>
              <a:ext uri="{FF2B5EF4-FFF2-40B4-BE49-F238E27FC236}">
                <a16:creationId xmlns:a16="http://schemas.microsoft.com/office/drawing/2014/main" id="{6DC281AA-D600-4AFA-97D5-3B7F7864D0AA}"/>
              </a:ext>
            </a:extLst>
          </p:cNvPr>
          <p:cNvPicPr>
            <a:picLocks noChangeAspect="1"/>
          </p:cNvPicPr>
          <p:nvPr/>
        </p:nvPicPr>
        <p:blipFill>
          <a:blip r:embed="rId6"/>
          <a:stretch>
            <a:fillRect/>
          </a:stretch>
        </p:blipFill>
        <p:spPr>
          <a:xfrm>
            <a:off x="6331533" y="764055"/>
            <a:ext cx="3432892" cy="5152421"/>
          </a:xfrm>
          <a:prstGeom prst="rect">
            <a:avLst/>
          </a:prstGeom>
        </p:spPr>
      </p:pic>
      <p:grpSp>
        <p:nvGrpSpPr>
          <p:cNvPr id="11" name="Group 10">
            <a:extLst>
              <a:ext uri="{FF2B5EF4-FFF2-40B4-BE49-F238E27FC236}">
                <a16:creationId xmlns:a16="http://schemas.microsoft.com/office/drawing/2014/main" id="{0F130277-8242-48EA-84E3-14D3C642035F}"/>
              </a:ext>
            </a:extLst>
          </p:cNvPr>
          <p:cNvGrpSpPr/>
          <p:nvPr/>
        </p:nvGrpSpPr>
        <p:grpSpPr>
          <a:xfrm>
            <a:off x="6231333" y="836713"/>
            <a:ext cx="4564221" cy="4451269"/>
            <a:chOff x="5124427" y="1010654"/>
            <a:chExt cx="4564221" cy="4451269"/>
          </a:xfrm>
        </p:grpSpPr>
        <p:pic>
          <p:nvPicPr>
            <p:cNvPr id="12" name="Picture 11">
              <a:extLst>
                <a:ext uri="{FF2B5EF4-FFF2-40B4-BE49-F238E27FC236}">
                  <a16:creationId xmlns:a16="http://schemas.microsoft.com/office/drawing/2014/main" id="{4A0011EC-A172-462C-9138-D8CD0693AB20}"/>
                </a:ext>
              </a:extLst>
            </p:cNvPr>
            <p:cNvPicPr>
              <a:picLocks noChangeAspect="1"/>
            </p:cNvPicPr>
            <p:nvPr/>
          </p:nvPicPr>
          <p:blipFill rotWithShape="1">
            <a:blip r:embed="rId7"/>
            <a:srcRect l="26537" t="15649" r="28020" b="12406"/>
            <a:stretch/>
          </p:blipFill>
          <p:spPr>
            <a:xfrm>
              <a:off x="5124427" y="1010654"/>
              <a:ext cx="3634249" cy="3514050"/>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DDAAFCDF-2A9F-4970-A4DF-302D4203BAE8}"/>
                </a:ext>
              </a:extLst>
            </p:cNvPr>
            <p:cNvPicPr>
              <a:picLocks noChangeAspect="1"/>
            </p:cNvPicPr>
            <p:nvPr/>
          </p:nvPicPr>
          <p:blipFill rotWithShape="1">
            <a:blip r:embed="rId8"/>
            <a:srcRect l="22870" t="14663" r="36964" b="3583"/>
            <a:stretch/>
          </p:blipFill>
          <p:spPr>
            <a:xfrm>
              <a:off x="5791450" y="1240875"/>
              <a:ext cx="3574810" cy="3877971"/>
            </a:xfrm>
            <a:prstGeom prst="rect">
              <a:avLst/>
            </a:prstGeom>
            <a:ln>
              <a:solidFill>
                <a:schemeClr val="bg1">
                  <a:lumMod val="75000"/>
                </a:schemeClr>
              </a:solidFill>
            </a:ln>
          </p:spPr>
        </p:pic>
        <p:grpSp>
          <p:nvGrpSpPr>
            <p:cNvPr id="14" name="Group 13">
              <a:extLst>
                <a:ext uri="{FF2B5EF4-FFF2-40B4-BE49-F238E27FC236}">
                  <a16:creationId xmlns:a16="http://schemas.microsoft.com/office/drawing/2014/main" id="{F73FACAC-9805-44DB-A1BA-F7077D1259AB}"/>
                </a:ext>
              </a:extLst>
            </p:cNvPr>
            <p:cNvGrpSpPr/>
            <p:nvPr/>
          </p:nvGrpSpPr>
          <p:grpSpPr>
            <a:xfrm>
              <a:off x="6556414" y="1519815"/>
              <a:ext cx="3132234" cy="3942108"/>
              <a:chOff x="6638302" y="1414507"/>
              <a:chExt cx="3132234" cy="3942108"/>
            </a:xfrm>
          </p:grpSpPr>
          <p:pic>
            <p:nvPicPr>
              <p:cNvPr id="15" name="Picture 14">
                <a:extLst>
                  <a:ext uri="{FF2B5EF4-FFF2-40B4-BE49-F238E27FC236}">
                    <a16:creationId xmlns:a16="http://schemas.microsoft.com/office/drawing/2014/main" id="{0F454CD7-26C6-4214-B9E1-6A43814076A9}"/>
                  </a:ext>
                </a:extLst>
              </p:cNvPr>
              <p:cNvPicPr>
                <a:picLocks noChangeAspect="1"/>
              </p:cNvPicPr>
              <p:nvPr/>
            </p:nvPicPr>
            <p:blipFill rotWithShape="1">
              <a:blip r:embed="rId9"/>
              <a:srcRect l="22858" t="14901" r="41953" b="1991"/>
              <a:stretch/>
            </p:blipFill>
            <p:spPr>
              <a:xfrm>
                <a:off x="6638302" y="1414507"/>
                <a:ext cx="3132234" cy="3942108"/>
              </a:xfrm>
              <a:prstGeom prst="rect">
                <a:avLst/>
              </a:prstGeom>
              <a:ln>
                <a:solidFill>
                  <a:schemeClr val="bg1">
                    <a:lumMod val="75000"/>
                  </a:schemeClr>
                </a:solidFill>
              </a:ln>
            </p:spPr>
          </p:pic>
          <p:pic>
            <p:nvPicPr>
              <p:cNvPr id="16" name="Picture 15">
                <a:extLst>
                  <a:ext uri="{FF2B5EF4-FFF2-40B4-BE49-F238E27FC236}">
                    <a16:creationId xmlns:a16="http://schemas.microsoft.com/office/drawing/2014/main" id="{5B64E2CD-DCA8-48B3-BF9F-B96E55760C1E}"/>
                  </a:ext>
                </a:extLst>
              </p:cNvPr>
              <p:cNvPicPr>
                <a:picLocks noChangeAspect="1"/>
              </p:cNvPicPr>
              <p:nvPr/>
            </p:nvPicPr>
            <p:blipFill rotWithShape="1">
              <a:blip r:embed="rId9"/>
              <a:srcRect l="48468" t="15007" r="32988" b="2353"/>
              <a:stretch/>
            </p:blipFill>
            <p:spPr>
              <a:xfrm>
                <a:off x="8039632" y="1418944"/>
                <a:ext cx="1650639" cy="3919929"/>
              </a:xfrm>
              <a:prstGeom prst="rect">
                <a:avLst/>
              </a:prstGeom>
              <a:ln>
                <a:noFill/>
              </a:ln>
            </p:spPr>
          </p:pic>
        </p:grpSp>
      </p:grpSp>
      <p:sp>
        <p:nvSpPr>
          <p:cNvPr id="17" name="Oval Callout 8">
            <a:extLst>
              <a:ext uri="{FF2B5EF4-FFF2-40B4-BE49-F238E27FC236}">
                <a16:creationId xmlns:a16="http://schemas.microsoft.com/office/drawing/2014/main" id="{7468F035-FBDC-4C51-8E4F-D394030924A6}"/>
              </a:ext>
            </a:extLst>
          </p:cNvPr>
          <p:cNvSpPr/>
          <p:nvPr/>
        </p:nvSpPr>
        <p:spPr>
          <a:xfrm>
            <a:off x="8841557" y="627089"/>
            <a:ext cx="2198432" cy="684929"/>
          </a:xfrm>
          <a:prstGeom prst="wedgeEllipseCallout">
            <a:avLst>
              <a:gd name="adj1" fmla="val -44950"/>
              <a:gd name="adj2" fmla="val 486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b="1" dirty="0">
                <a:solidFill>
                  <a:schemeClr val="tx1"/>
                </a:solidFill>
                <a:cs typeface="Arial" panose="020B0604020202020204" pitchFamily="34" charset="0"/>
              </a:rPr>
              <a:t>Données complètes sur les propriétés d'ingénierie</a:t>
            </a:r>
            <a:endParaRPr lang="en-GB" sz="1400" dirty="0">
              <a:solidFill>
                <a:schemeClr val="tx1"/>
              </a:solidFill>
              <a:cs typeface="Arial" panose="020B0604020202020204" pitchFamily="34" charset="0"/>
            </a:endParaRPr>
          </a:p>
        </p:txBody>
      </p:sp>
      <p:sp>
        <p:nvSpPr>
          <p:cNvPr id="18" name="Oval Callout 8">
            <a:extLst>
              <a:ext uri="{FF2B5EF4-FFF2-40B4-BE49-F238E27FC236}">
                <a16:creationId xmlns:a16="http://schemas.microsoft.com/office/drawing/2014/main" id="{3A78DE9A-E7A2-4B40-A365-3F1C68A4FC77}"/>
              </a:ext>
            </a:extLst>
          </p:cNvPr>
          <p:cNvSpPr/>
          <p:nvPr/>
        </p:nvSpPr>
        <p:spPr>
          <a:xfrm>
            <a:off x="9217989" y="5067137"/>
            <a:ext cx="1947765" cy="937220"/>
          </a:xfrm>
          <a:prstGeom prst="wedgeEllipseCallout">
            <a:avLst>
              <a:gd name="adj1" fmla="val -55690"/>
              <a:gd name="adj2" fmla="val 214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b="1" dirty="0">
                <a:solidFill>
                  <a:schemeClr val="tx1"/>
                </a:solidFill>
                <a:cs typeface="Arial" panose="020B0604020202020204" pitchFamily="34" charset="0"/>
              </a:rPr>
              <a:t>Liens vers les fiches de données connexes</a:t>
            </a:r>
            <a:endParaRPr lang="en-GB" sz="1400" dirty="0">
              <a:solidFill>
                <a:schemeClr val="tx1"/>
              </a:solidFill>
              <a:cs typeface="Arial" panose="020B0604020202020204" pitchFamily="34" charset="0"/>
            </a:endParaRPr>
          </a:p>
        </p:txBody>
      </p:sp>
      <p:sp>
        <p:nvSpPr>
          <p:cNvPr id="19" name="TextBox 18">
            <a:extLst>
              <a:ext uri="{FF2B5EF4-FFF2-40B4-BE49-F238E27FC236}">
                <a16:creationId xmlns:a16="http://schemas.microsoft.com/office/drawing/2014/main" id="{403CC735-D044-49A7-868D-7995FC2AF651}"/>
              </a:ext>
            </a:extLst>
          </p:cNvPr>
          <p:cNvSpPr txBox="1"/>
          <p:nvPr/>
        </p:nvSpPr>
        <p:spPr>
          <a:xfrm>
            <a:off x="2051665" y="1134770"/>
            <a:ext cx="924219" cy="100027"/>
          </a:xfrm>
          <a:prstGeom prst="rect">
            <a:avLst/>
          </a:prstGeom>
          <a:solidFill>
            <a:srgbClr val="E1E1E1"/>
          </a:solidFill>
        </p:spPr>
        <p:txBody>
          <a:bodyPr wrap="square" lIns="0" tIns="0" rIns="0" bIns="0" rtlCol="0">
            <a:spAutoFit/>
          </a:bodyPr>
          <a:lstStyle/>
          <a:p>
            <a:r>
              <a:rPr lang="en-GB" sz="650" dirty="0">
                <a:latin typeface="Segoe UI Semibold" panose="020B0702040204020203" pitchFamily="34" charset="0"/>
                <a:cs typeface="Segoe UI Semibold" panose="020B0702040204020203" pitchFamily="34" charset="0"/>
              </a:rPr>
              <a:t>Engineer’s view</a:t>
            </a:r>
          </a:p>
        </p:txBody>
      </p:sp>
      <p:pic>
        <p:nvPicPr>
          <p:cNvPr id="20" name="Picture 19">
            <a:extLst>
              <a:ext uri="{FF2B5EF4-FFF2-40B4-BE49-F238E27FC236}">
                <a16:creationId xmlns:a16="http://schemas.microsoft.com/office/drawing/2014/main" id="{CA6707C3-1718-4F3B-90A5-525FE668C5BC}"/>
              </a:ext>
            </a:extLst>
          </p:cNvPr>
          <p:cNvPicPr>
            <a:picLocks noChangeAspect="1"/>
          </p:cNvPicPr>
          <p:nvPr/>
        </p:nvPicPr>
        <p:blipFill rotWithShape="1">
          <a:blip r:embed="rId10"/>
          <a:srcRect l="39681" t="24396" r="32881" b="64704"/>
          <a:stretch/>
        </p:blipFill>
        <p:spPr>
          <a:xfrm>
            <a:off x="2057168" y="1284513"/>
            <a:ext cx="1938586" cy="449300"/>
          </a:xfrm>
          <a:prstGeom prst="rect">
            <a:avLst/>
          </a:prstGeom>
          <a:ln w="19050">
            <a:solidFill>
              <a:srgbClr val="00B050"/>
            </a:solidFill>
          </a:ln>
        </p:spPr>
      </p:pic>
    </p:spTree>
    <p:extLst>
      <p:ext uri="{BB962C8B-B14F-4D97-AF65-F5344CB8AC3E}">
        <p14:creationId xmlns:p14="http://schemas.microsoft.com/office/powerpoint/2010/main" val="233011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10"/>
                                        </p:tgtEl>
                                        <p:attrNameLst>
                                          <p:attrName>style.visibility</p:attrName>
                                        </p:attrNameLst>
                                      </p:cBhvr>
                                      <p:to>
                                        <p:strVal val="hidden"/>
                                      </p:to>
                                    </p:set>
                                  </p:childTnLst>
                                </p:cTn>
                              </p:par>
                              <p:par>
                                <p:cTn id="16" presetID="22" presetClass="entr" presetSubtype="2"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righ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15</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err="1">
                <a:latin typeface="+mj-lt"/>
                <a:cs typeface="Arial" panose="020B0604020202020204" pitchFamily="34" charset="0"/>
              </a:rPr>
              <a:t>Procédés</a:t>
            </a:r>
            <a:r>
              <a:rPr lang="en-GB" dirty="0">
                <a:latin typeface="+mj-lt"/>
                <a:cs typeface="Arial" panose="020B0604020202020204" pitchFamily="34" charset="0"/>
              </a:rPr>
              <a:t> de fabrication des </a:t>
            </a:r>
            <a:r>
              <a:rPr lang="en-GB" dirty="0" err="1">
                <a:latin typeface="+mj-lt"/>
                <a:cs typeface="Arial" panose="020B0604020202020204" pitchFamily="34" charset="0"/>
              </a:rPr>
              <a:t>produits</a:t>
            </a:r>
            <a:endParaRPr lang="en-US" dirty="0">
              <a:latin typeface="+mj-lt"/>
            </a:endParaRPr>
          </a:p>
        </p:txBody>
      </p:sp>
      <p:sp>
        <p:nvSpPr>
          <p:cNvPr id="4" name="Rectangle 3">
            <a:extLst>
              <a:ext uri="{FF2B5EF4-FFF2-40B4-BE49-F238E27FC236}">
                <a16:creationId xmlns:a16="http://schemas.microsoft.com/office/drawing/2014/main" id="{62542B58-10EB-4F36-B8B8-45F4EE9666F9}"/>
              </a:ext>
            </a:extLst>
          </p:cNvPr>
          <p:cNvSpPr/>
          <p:nvPr/>
        </p:nvSpPr>
        <p:spPr bwMode="auto">
          <a:xfrm>
            <a:off x="6566953" y="3132451"/>
            <a:ext cx="4063527" cy="795908"/>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000" b="1" dirty="0"/>
          </a:p>
        </p:txBody>
      </p:sp>
      <p:sp>
        <p:nvSpPr>
          <p:cNvPr id="5" name="Rectangle 4">
            <a:extLst>
              <a:ext uri="{FF2B5EF4-FFF2-40B4-BE49-F238E27FC236}">
                <a16:creationId xmlns:a16="http://schemas.microsoft.com/office/drawing/2014/main" id="{84E50822-28F9-43A2-95D8-560561572A05}"/>
              </a:ext>
            </a:extLst>
          </p:cNvPr>
          <p:cNvSpPr/>
          <p:nvPr/>
        </p:nvSpPr>
        <p:spPr bwMode="auto">
          <a:xfrm>
            <a:off x="6566953" y="4184382"/>
            <a:ext cx="4063527" cy="588288"/>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000" b="1" dirty="0"/>
          </a:p>
        </p:txBody>
      </p:sp>
      <p:sp>
        <p:nvSpPr>
          <p:cNvPr id="6" name="Rectangle 5">
            <a:extLst>
              <a:ext uri="{FF2B5EF4-FFF2-40B4-BE49-F238E27FC236}">
                <a16:creationId xmlns:a16="http://schemas.microsoft.com/office/drawing/2014/main" id="{706A246D-3127-4D24-849F-3D2C0024C4A4}"/>
              </a:ext>
            </a:extLst>
          </p:cNvPr>
          <p:cNvSpPr/>
          <p:nvPr/>
        </p:nvSpPr>
        <p:spPr bwMode="auto">
          <a:xfrm>
            <a:off x="1559496" y="3144916"/>
            <a:ext cx="4712410" cy="73229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000" b="1"/>
          </a:p>
        </p:txBody>
      </p:sp>
      <p:pic>
        <p:nvPicPr>
          <p:cNvPr id="7" name="Picture 6">
            <a:extLst>
              <a:ext uri="{FF2B5EF4-FFF2-40B4-BE49-F238E27FC236}">
                <a16:creationId xmlns:a16="http://schemas.microsoft.com/office/drawing/2014/main" id="{41808293-4976-44EC-986D-A417C1D3C2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5787" y="861063"/>
            <a:ext cx="1972269" cy="1876474"/>
          </a:xfrm>
          <a:prstGeom prst="rect">
            <a:avLst/>
          </a:prstGeom>
          <a:noFill/>
          <a:ln>
            <a:noFill/>
          </a:ln>
        </p:spPr>
      </p:pic>
      <p:sp>
        <p:nvSpPr>
          <p:cNvPr id="8" name="Rectangle 7">
            <a:extLst>
              <a:ext uri="{FF2B5EF4-FFF2-40B4-BE49-F238E27FC236}">
                <a16:creationId xmlns:a16="http://schemas.microsoft.com/office/drawing/2014/main" id="{EA8786D1-B82C-4D1F-A111-7AF826B5887C}"/>
              </a:ext>
            </a:extLst>
          </p:cNvPr>
          <p:cNvSpPr/>
          <p:nvPr/>
        </p:nvSpPr>
        <p:spPr>
          <a:xfrm>
            <a:off x="1468624" y="739940"/>
            <a:ext cx="2561919" cy="400110"/>
          </a:xfrm>
          <a:prstGeom prst="rect">
            <a:avLst/>
          </a:prstGeom>
        </p:spPr>
        <p:txBody>
          <a:bodyPr wrap="none">
            <a:spAutoFit/>
          </a:bodyPr>
          <a:lstStyle/>
          <a:p>
            <a:pPr algn="r"/>
            <a:r>
              <a:rPr lang="en-US" sz="2000" b="1" dirty="0">
                <a:latin typeface="Arial" panose="020B0604020202020204" pitchFamily="34" charset="0"/>
                <a:cs typeface="Arial" panose="020B0604020202020204" pitchFamily="34" charset="0"/>
              </a:rPr>
              <a:t>Silk screen printing</a:t>
            </a:r>
            <a:endParaRPr lang="en-US" sz="20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6E11110-9368-460D-94F6-9202D80174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59496" y="1256604"/>
            <a:ext cx="4697359" cy="1560760"/>
          </a:xfrm>
          <a:prstGeom prst="rect">
            <a:avLst/>
          </a:prstGeom>
          <a:noFill/>
          <a:ln>
            <a:noFill/>
          </a:ln>
        </p:spPr>
      </p:pic>
      <p:sp>
        <p:nvSpPr>
          <p:cNvPr id="10" name="Rectangle 9">
            <a:extLst>
              <a:ext uri="{FF2B5EF4-FFF2-40B4-BE49-F238E27FC236}">
                <a16:creationId xmlns:a16="http://schemas.microsoft.com/office/drawing/2014/main" id="{FA2C4BDA-461C-4AD4-80BE-AA1BD4BA1190}"/>
              </a:ext>
            </a:extLst>
          </p:cNvPr>
          <p:cNvSpPr/>
          <p:nvPr/>
        </p:nvSpPr>
        <p:spPr>
          <a:xfrm>
            <a:off x="1559496" y="2915369"/>
            <a:ext cx="4691735" cy="923330"/>
          </a:xfrm>
          <a:prstGeom prst="rect">
            <a:avLst/>
          </a:prstGeom>
        </p:spPr>
        <p:txBody>
          <a:bodyPr wrap="square">
            <a:spAutoFit/>
          </a:bodyPr>
          <a:lstStyle/>
          <a:p>
            <a:pPr algn="just"/>
            <a:r>
              <a:rPr lang="en-US" sz="1000" b="1" dirty="0">
                <a:latin typeface="Arial" panose="020B0604020202020204" pitchFamily="34" charset="0"/>
                <a:cs typeface="Arial" panose="020B0604020202020204" pitchFamily="34" charset="0"/>
              </a:rPr>
              <a:t>Image Caption</a:t>
            </a:r>
          </a:p>
          <a:p>
            <a:pPr algn="just"/>
            <a:r>
              <a:rPr lang="en-US" sz="1000" dirty="0">
                <a:latin typeface="Arial" panose="020B0604020202020204" pitchFamily="34" charset="0"/>
                <a:cs typeface="Arial" panose="020B0604020202020204" pitchFamily="34" charset="0"/>
              </a:rPr>
              <a:t>(1) Poster production by silk-screen printing © U.S. National Archives and Records Administration at Wikimedia Commons [Public domain] (2) Screen print squeegee hand bench © Scrud123 at Wikimedia Commons (CC BY-SA 3.0) (3) T-Shirts design patters © Survivor at </a:t>
            </a:r>
            <a:r>
              <a:rPr lang="en-US" sz="1000" dirty="0" err="1">
                <a:latin typeface="Arial" panose="020B0604020202020204" pitchFamily="34" charset="0"/>
                <a:cs typeface="Arial" panose="020B0604020202020204" pitchFamily="34" charset="0"/>
              </a:rPr>
              <a:t>Pixabay</a:t>
            </a:r>
            <a:endParaRPr lang="en-US" sz="10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DD5BB8F-C58C-447B-A48B-0480B4FAED55}"/>
              </a:ext>
            </a:extLst>
          </p:cNvPr>
          <p:cNvSpPr/>
          <p:nvPr/>
        </p:nvSpPr>
        <p:spPr bwMode="auto">
          <a:xfrm>
            <a:off x="1570823" y="4174443"/>
            <a:ext cx="4712410" cy="801727"/>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000" b="1" dirty="0"/>
          </a:p>
        </p:txBody>
      </p:sp>
      <p:sp>
        <p:nvSpPr>
          <p:cNvPr id="12" name="Rectangle 11">
            <a:extLst>
              <a:ext uri="{FF2B5EF4-FFF2-40B4-BE49-F238E27FC236}">
                <a16:creationId xmlns:a16="http://schemas.microsoft.com/office/drawing/2014/main" id="{1A4EE60A-B4DB-4F8A-893A-1EA31A197CDF}"/>
              </a:ext>
            </a:extLst>
          </p:cNvPr>
          <p:cNvSpPr/>
          <p:nvPr/>
        </p:nvSpPr>
        <p:spPr>
          <a:xfrm>
            <a:off x="1559495" y="3954835"/>
            <a:ext cx="4691735" cy="923330"/>
          </a:xfrm>
          <a:prstGeom prst="rect">
            <a:avLst/>
          </a:prstGeom>
        </p:spPr>
        <p:txBody>
          <a:bodyPr wrap="square">
            <a:spAutoFit/>
          </a:bodyPr>
          <a:lstStyle/>
          <a:p>
            <a:pPr algn="just"/>
            <a:r>
              <a:rPr lang="en-US" sz="1000" b="1" dirty="0">
                <a:latin typeface="Arial" panose="020B0604020202020204" pitchFamily="34" charset="0"/>
                <a:cs typeface="Arial" panose="020B0604020202020204" pitchFamily="34" charset="0"/>
              </a:rPr>
              <a:t>The process</a:t>
            </a:r>
          </a:p>
          <a:p>
            <a:pPr algn="just"/>
            <a:r>
              <a:rPr lang="en-US" sz="1000" dirty="0">
                <a:latin typeface="Arial" panose="020B0604020202020204" pitchFamily="34" charset="0"/>
                <a:cs typeface="Arial" panose="020B0604020202020204" pitchFamily="34" charset="0"/>
              </a:rPr>
              <a:t>Silk screen printing has its origins in Japanese stenciling. During the First World War in America screen printing took off as an industrial printing process; but it was the invention of the photographic stencil in the 1930s that revolutionized the process. It is now a $5 billion per year industry.</a:t>
            </a:r>
          </a:p>
        </p:txBody>
      </p:sp>
      <p:sp>
        <p:nvSpPr>
          <p:cNvPr id="13" name="Rectangle 12">
            <a:extLst>
              <a:ext uri="{FF2B5EF4-FFF2-40B4-BE49-F238E27FC236}">
                <a16:creationId xmlns:a16="http://schemas.microsoft.com/office/drawing/2014/main" id="{8B225EAB-8DC8-47C3-B6C4-FD9FE5D1BCDE}"/>
              </a:ext>
            </a:extLst>
          </p:cNvPr>
          <p:cNvSpPr/>
          <p:nvPr/>
        </p:nvSpPr>
        <p:spPr>
          <a:xfrm>
            <a:off x="6450808" y="1047831"/>
            <a:ext cx="1338828" cy="246221"/>
          </a:xfrm>
          <a:prstGeom prst="rect">
            <a:avLst/>
          </a:prstGeom>
        </p:spPr>
        <p:txBody>
          <a:bodyPr wrap="none">
            <a:spAutoFit/>
          </a:bodyPr>
          <a:lstStyle/>
          <a:p>
            <a:pPr algn="just"/>
            <a:r>
              <a:rPr lang="en-US" sz="1000" b="1" dirty="0">
                <a:latin typeface="Arial" panose="020B0604020202020204" pitchFamily="34" charset="0"/>
                <a:cs typeface="Arial" panose="020B0604020202020204" pitchFamily="34" charset="0"/>
              </a:rPr>
              <a:t>Process schematic</a:t>
            </a:r>
          </a:p>
        </p:txBody>
      </p:sp>
      <p:sp>
        <p:nvSpPr>
          <p:cNvPr id="14" name="Rectangle 13">
            <a:extLst>
              <a:ext uri="{FF2B5EF4-FFF2-40B4-BE49-F238E27FC236}">
                <a16:creationId xmlns:a16="http://schemas.microsoft.com/office/drawing/2014/main" id="{C41E3C4B-A3BC-4315-AF2A-65C478C5BD53}"/>
              </a:ext>
            </a:extLst>
          </p:cNvPr>
          <p:cNvSpPr/>
          <p:nvPr/>
        </p:nvSpPr>
        <p:spPr>
          <a:xfrm>
            <a:off x="6534949" y="2914865"/>
            <a:ext cx="4095531" cy="923330"/>
          </a:xfrm>
          <a:prstGeom prst="rect">
            <a:avLst/>
          </a:prstGeom>
        </p:spPr>
        <p:txBody>
          <a:bodyPr wrap="square">
            <a:spAutoFit/>
          </a:bodyPr>
          <a:lstStyle/>
          <a:p>
            <a:pPr algn="just"/>
            <a:r>
              <a:rPr lang="en-GB" sz="1000" b="1" dirty="0"/>
              <a:t>Design guidelines</a:t>
            </a:r>
          </a:p>
          <a:p>
            <a:pPr algn="just"/>
            <a:r>
              <a:rPr lang="en-GB" sz="1000" dirty="0"/>
              <a:t>The process can be applied to polymers, glass, metals, wood, textiles and of course paper and board. Flat and cylindrical objects can be printed. Multiple </a:t>
            </a:r>
            <a:r>
              <a:rPr lang="en-GB" sz="1000" dirty="0" err="1"/>
              <a:t>colors</a:t>
            </a:r>
            <a:r>
              <a:rPr lang="en-GB" sz="1000" dirty="0"/>
              <a:t> can be printed, but each requires a separate screen.</a:t>
            </a:r>
          </a:p>
        </p:txBody>
      </p:sp>
      <p:sp>
        <p:nvSpPr>
          <p:cNvPr id="15" name="Rectangle 14">
            <a:extLst>
              <a:ext uri="{FF2B5EF4-FFF2-40B4-BE49-F238E27FC236}">
                <a16:creationId xmlns:a16="http://schemas.microsoft.com/office/drawing/2014/main" id="{E7D25B61-D305-4D0E-B83A-5843B0CFD091}"/>
              </a:ext>
            </a:extLst>
          </p:cNvPr>
          <p:cNvSpPr/>
          <p:nvPr/>
        </p:nvSpPr>
        <p:spPr>
          <a:xfrm>
            <a:off x="6534949" y="3965795"/>
            <a:ext cx="4095531" cy="769441"/>
          </a:xfrm>
          <a:prstGeom prst="rect">
            <a:avLst/>
          </a:prstGeom>
        </p:spPr>
        <p:txBody>
          <a:bodyPr wrap="square">
            <a:spAutoFit/>
          </a:bodyPr>
          <a:lstStyle/>
          <a:p>
            <a:pPr algn="just"/>
            <a:r>
              <a:rPr lang="en-GB" sz="1000" b="1" dirty="0"/>
              <a:t>Typical uses</a:t>
            </a:r>
          </a:p>
          <a:p>
            <a:pPr algn="just"/>
            <a:r>
              <a:rPr lang="en-GB" sz="1000" dirty="0"/>
              <a:t>Posters, stickers, ticketing, shelf strips, banners, exhibition panels, ring binders, mouse-mats, site boards, signs, T-shirts, control panels and badges for computers.</a:t>
            </a:r>
          </a:p>
        </p:txBody>
      </p:sp>
      <p:pic>
        <p:nvPicPr>
          <p:cNvPr id="16" name="Picture 15">
            <a:extLst>
              <a:ext uri="{FF2B5EF4-FFF2-40B4-BE49-F238E27FC236}">
                <a16:creationId xmlns:a16="http://schemas.microsoft.com/office/drawing/2014/main" id="{AF4FE6C1-F25C-4980-A93E-7A70B5D77E22}"/>
              </a:ext>
            </a:extLst>
          </p:cNvPr>
          <p:cNvPicPr>
            <a:picLocks noChangeAspect="1"/>
          </p:cNvPicPr>
          <p:nvPr/>
        </p:nvPicPr>
        <p:blipFill rotWithShape="1">
          <a:blip r:embed="rId5"/>
          <a:srcRect r="38261"/>
          <a:stretch/>
        </p:blipFill>
        <p:spPr>
          <a:xfrm>
            <a:off x="6566953" y="4887690"/>
            <a:ext cx="4063527" cy="876300"/>
          </a:xfrm>
          <a:prstGeom prst="rect">
            <a:avLst/>
          </a:prstGeom>
        </p:spPr>
      </p:pic>
      <p:pic>
        <p:nvPicPr>
          <p:cNvPr id="17" name="Picture 16">
            <a:extLst>
              <a:ext uri="{FF2B5EF4-FFF2-40B4-BE49-F238E27FC236}">
                <a16:creationId xmlns:a16="http://schemas.microsoft.com/office/drawing/2014/main" id="{F87E8408-738F-462F-95C6-ED4E23F935E6}"/>
              </a:ext>
            </a:extLst>
          </p:cNvPr>
          <p:cNvPicPr>
            <a:picLocks noChangeAspect="1"/>
          </p:cNvPicPr>
          <p:nvPr/>
        </p:nvPicPr>
        <p:blipFill rotWithShape="1">
          <a:blip r:embed="rId6"/>
          <a:srcRect r="22514"/>
          <a:stretch/>
        </p:blipFill>
        <p:spPr>
          <a:xfrm>
            <a:off x="1559495" y="5100845"/>
            <a:ext cx="4691735" cy="636918"/>
          </a:xfrm>
          <a:prstGeom prst="rect">
            <a:avLst/>
          </a:prstGeom>
        </p:spPr>
      </p:pic>
      <p:sp>
        <p:nvSpPr>
          <p:cNvPr id="18" name="Oval Callout 8">
            <a:extLst>
              <a:ext uri="{FF2B5EF4-FFF2-40B4-BE49-F238E27FC236}">
                <a16:creationId xmlns:a16="http://schemas.microsoft.com/office/drawing/2014/main" id="{309A3325-9876-4D5B-AC4D-2EB9967324F7}"/>
              </a:ext>
            </a:extLst>
          </p:cNvPr>
          <p:cNvSpPr/>
          <p:nvPr/>
        </p:nvSpPr>
        <p:spPr>
          <a:xfrm>
            <a:off x="9114302" y="2074499"/>
            <a:ext cx="1846443" cy="863940"/>
          </a:xfrm>
          <a:prstGeom prst="wedgeEllipseCallout">
            <a:avLst>
              <a:gd name="adj1" fmla="val -16008"/>
              <a:gd name="adj2" fmla="val 751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Directives et utilisations </a:t>
            </a:r>
            <a:r>
              <a:rPr lang="en-GB" sz="1400" b="1" dirty="0" err="1">
                <a:solidFill>
                  <a:sysClr val="windowText" lastClr="000000"/>
                </a:solidFill>
                <a:cs typeface="Arial" panose="020B0604020202020204" pitchFamily="34" charset="0"/>
              </a:rPr>
              <a:t>typiques</a:t>
            </a:r>
            <a:endParaRPr lang="en-GB" sz="1400" dirty="0">
              <a:solidFill>
                <a:sysClr val="windowText" lastClr="000000"/>
              </a:solidFill>
              <a:cs typeface="Arial" panose="020B0604020202020204" pitchFamily="34" charset="0"/>
            </a:endParaRPr>
          </a:p>
        </p:txBody>
      </p:sp>
      <p:sp>
        <p:nvSpPr>
          <p:cNvPr id="19" name="Oval Callout 8">
            <a:extLst>
              <a:ext uri="{FF2B5EF4-FFF2-40B4-BE49-F238E27FC236}">
                <a16:creationId xmlns:a16="http://schemas.microsoft.com/office/drawing/2014/main" id="{95C65E87-D516-41F9-B3D4-B750B69E91AB}"/>
              </a:ext>
            </a:extLst>
          </p:cNvPr>
          <p:cNvSpPr/>
          <p:nvPr/>
        </p:nvSpPr>
        <p:spPr>
          <a:xfrm>
            <a:off x="4980486" y="4303265"/>
            <a:ext cx="1444607" cy="863940"/>
          </a:xfrm>
          <a:prstGeom prst="wedgeEllipseCallout">
            <a:avLst>
              <a:gd name="adj1" fmla="val -35504"/>
              <a:gd name="adj2" fmla="val 561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err="1">
                <a:solidFill>
                  <a:schemeClr val="tx1"/>
                </a:solidFill>
                <a:cs typeface="Arial" panose="020B0604020202020204" pitchFamily="34" charset="0"/>
              </a:rPr>
              <a:t>Texte</a:t>
            </a:r>
            <a:r>
              <a:rPr lang="en-GB" sz="1400" b="1" dirty="0">
                <a:solidFill>
                  <a:schemeClr val="tx1"/>
                </a:solidFill>
                <a:cs typeface="Arial" panose="020B0604020202020204" pitchFamily="34" charset="0"/>
              </a:rPr>
              <a:t> </a:t>
            </a:r>
            <a:r>
              <a:rPr lang="en-GB" sz="1400" b="1" dirty="0" err="1">
                <a:solidFill>
                  <a:schemeClr val="tx1"/>
                </a:solidFill>
                <a:cs typeface="Arial" panose="020B0604020202020204" pitchFamily="34" charset="0"/>
              </a:rPr>
              <a:t>général</a:t>
            </a:r>
            <a:r>
              <a:rPr lang="en-GB" sz="1400" b="1" dirty="0">
                <a:solidFill>
                  <a:schemeClr val="tx1"/>
                </a:solidFill>
                <a:cs typeface="Arial" panose="020B0604020202020204" pitchFamily="34" charset="0"/>
              </a:rPr>
              <a:t> et </a:t>
            </a:r>
            <a:r>
              <a:rPr lang="en-GB" sz="1400" b="1" dirty="0" err="1">
                <a:solidFill>
                  <a:schemeClr val="tx1"/>
                </a:solidFill>
                <a:cs typeface="Arial" panose="020B0604020202020204" pitchFamily="34" charset="0"/>
              </a:rPr>
              <a:t>données</a:t>
            </a:r>
            <a:endParaRPr lang="en-GB" sz="1400" dirty="0">
              <a:solidFill>
                <a:schemeClr val="tx1"/>
              </a:solidFill>
              <a:cs typeface="Arial" panose="020B0604020202020204" pitchFamily="34" charset="0"/>
            </a:endParaRPr>
          </a:p>
        </p:txBody>
      </p:sp>
    </p:spTree>
    <p:extLst>
      <p:ext uri="{BB962C8B-B14F-4D97-AF65-F5344CB8AC3E}">
        <p14:creationId xmlns:p14="http://schemas.microsoft.com/office/powerpoint/2010/main" val="3098665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16</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dirty="0"/>
              <a:t>Fabricants et fournisseurs</a:t>
            </a:r>
            <a:endParaRPr lang="en-US" dirty="0">
              <a:latin typeface="+mj-lt"/>
            </a:endParaRPr>
          </a:p>
        </p:txBody>
      </p:sp>
      <p:sp>
        <p:nvSpPr>
          <p:cNvPr id="4" name="Rectangle 3">
            <a:extLst>
              <a:ext uri="{FF2B5EF4-FFF2-40B4-BE49-F238E27FC236}">
                <a16:creationId xmlns:a16="http://schemas.microsoft.com/office/drawing/2014/main" id="{E8978AC3-FBEA-4F7E-8A01-390982018506}"/>
              </a:ext>
            </a:extLst>
          </p:cNvPr>
          <p:cNvSpPr/>
          <p:nvPr/>
        </p:nvSpPr>
        <p:spPr>
          <a:xfrm>
            <a:off x="2189129" y="797341"/>
            <a:ext cx="7813742" cy="400110"/>
          </a:xfrm>
          <a:prstGeom prst="rect">
            <a:avLst/>
          </a:prstGeom>
        </p:spPr>
        <p:txBody>
          <a:bodyPr wrap="none">
            <a:spAutoFit/>
          </a:bodyPr>
          <a:lstStyle/>
          <a:p>
            <a:pPr algn="ctr"/>
            <a:r>
              <a:rPr lang="fr-FR" sz="2000" dirty="0">
                <a:cs typeface="Arial" panose="020B0604020202020204" pitchFamily="34" charset="0"/>
              </a:rPr>
              <a:t>Des informations auxiliaires importantes ajoutent au réalisme des projets</a:t>
            </a:r>
            <a:endParaRPr lang="en-US" sz="2000" dirty="0">
              <a:cs typeface="Arial" panose="020B0604020202020204" pitchFamily="34" charset="0"/>
            </a:endParaRPr>
          </a:p>
        </p:txBody>
      </p:sp>
      <p:pic>
        <p:nvPicPr>
          <p:cNvPr id="5" name="Picture 4">
            <a:extLst>
              <a:ext uri="{FF2B5EF4-FFF2-40B4-BE49-F238E27FC236}">
                <a16:creationId xmlns:a16="http://schemas.microsoft.com/office/drawing/2014/main" id="{D0D978E8-9AF1-4325-8B81-350F2F4D58B0}"/>
              </a:ext>
            </a:extLst>
          </p:cNvPr>
          <p:cNvPicPr>
            <a:picLocks noChangeAspect="1"/>
          </p:cNvPicPr>
          <p:nvPr/>
        </p:nvPicPr>
        <p:blipFill>
          <a:blip r:embed="rId3"/>
          <a:stretch>
            <a:fillRect/>
          </a:stretch>
        </p:blipFill>
        <p:spPr>
          <a:xfrm>
            <a:off x="6496496" y="2704579"/>
            <a:ext cx="3869801" cy="2892905"/>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E3E2F816-0722-492C-B9BD-2AB7DB0071F9}"/>
              </a:ext>
            </a:extLst>
          </p:cNvPr>
          <p:cNvPicPr>
            <a:picLocks noChangeAspect="1"/>
          </p:cNvPicPr>
          <p:nvPr/>
        </p:nvPicPr>
        <p:blipFill>
          <a:blip r:embed="rId4"/>
          <a:stretch>
            <a:fillRect/>
          </a:stretch>
        </p:blipFill>
        <p:spPr>
          <a:xfrm>
            <a:off x="1991544" y="2708920"/>
            <a:ext cx="3705243" cy="2884225"/>
          </a:xfrm>
          <a:prstGeom prst="rect">
            <a:avLst/>
          </a:prstGeom>
          <a:ln>
            <a:solidFill>
              <a:schemeClr val="bg1">
                <a:lumMod val="75000"/>
              </a:schemeClr>
            </a:solidFill>
          </a:ln>
        </p:spPr>
      </p:pic>
      <p:grpSp>
        <p:nvGrpSpPr>
          <p:cNvPr id="7" name="Group 6">
            <a:extLst>
              <a:ext uri="{FF2B5EF4-FFF2-40B4-BE49-F238E27FC236}">
                <a16:creationId xmlns:a16="http://schemas.microsoft.com/office/drawing/2014/main" id="{E63B161A-4D64-42EB-8A8D-38F258474EFF}"/>
              </a:ext>
            </a:extLst>
          </p:cNvPr>
          <p:cNvGrpSpPr/>
          <p:nvPr/>
        </p:nvGrpSpPr>
        <p:grpSpPr>
          <a:xfrm>
            <a:off x="3048000" y="1383099"/>
            <a:ext cx="2907544" cy="1098088"/>
            <a:chOff x="1820867" y="1564008"/>
            <a:chExt cx="2907544" cy="1098088"/>
          </a:xfrm>
        </p:grpSpPr>
        <p:pic>
          <p:nvPicPr>
            <p:cNvPr id="8" name="Picture 7">
              <a:extLst>
                <a:ext uri="{FF2B5EF4-FFF2-40B4-BE49-F238E27FC236}">
                  <a16:creationId xmlns:a16="http://schemas.microsoft.com/office/drawing/2014/main" id="{D5D9DEB6-006A-415C-8A75-BB1996A1FC2E}"/>
                </a:ext>
              </a:extLst>
            </p:cNvPr>
            <p:cNvPicPr>
              <a:picLocks noChangeAspect="1"/>
            </p:cNvPicPr>
            <p:nvPr/>
          </p:nvPicPr>
          <p:blipFill rotWithShape="1">
            <a:blip r:embed="rId5"/>
            <a:srcRect r="52537"/>
            <a:stretch/>
          </p:blipFill>
          <p:spPr>
            <a:xfrm>
              <a:off x="2532890" y="1564008"/>
              <a:ext cx="2195521" cy="993585"/>
            </a:xfrm>
            <a:prstGeom prst="rect">
              <a:avLst/>
            </a:prstGeom>
          </p:spPr>
        </p:pic>
        <p:pic>
          <p:nvPicPr>
            <p:cNvPr id="9" name="Graphic 8" descr="Line Arrow: Clockwise curve">
              <a:extLst>
                <a:ext uri="{FF2B5EF4-FFF2-40B4-BE49-F238E27FC236}">
                  <a16:creationId xmlns:a16="http://schemas.microsoft.com/office/drawing/2014/main" id="{A5150252-4C64-40E4-9C7D-706565FDFE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964356" flipH="1">
              <a:off x="1820867" y="2083721"/>
              <a:ext cx="595522" cy="578375"/>
            </a:xfrm>
            <a:prstGeom prst="rect">
              <a:avLst/>
            </a:prstGeom>
          </p:spPr>
        </p:pic>
      </p:grpSp>
      <p:sp>
        <p:nvSpPr>
          <p:cNvPr id="10" name="Rectangle 9">
            <a:extLst>
              <a:ext uri="{FF2B5EF4-FFF2-40B4-BE49-F238E27FC236}">
                <a16:creationId xmlns:a16="http://schemas.microsoft.com/office/drawing/2014/main" id="{ACC8C238-19C8-4046-AF86-1F262BE8E46D}"/>
              </a:ext>
            </a:extLst>
          </p:cNvPr>
          <p:cNvSpPr/>
          <p:nvPr/>
        </p:nvSpPr>
        <p:spPr>
          <a:xfrm>
            <a:off x="3585973" y="5799049"/>
            <a:ext cx="5516157" cy="400110"/>
          </a:xfrm>
          <a:prstGeom prst="rect">
            <a:avLst/>
          </a:prstGeom>
        </p:spPr>
        <p:txBody>
          <a:bodyPr wrap="square">
            <a:spAutoFit/>
          </a:bodyPr>
          <a:lstStyle/>
          <a:p>
            <a:r>
              <a:rPr lang="fr-FR" sz="2000" dirty="0">
                <a:cs typeface="Arial" panose="020B0604020202020204" pitchFamily="34" charset="0"/>
              </a:rPr>
              <a:t>Fabricant de produits ≠ Fournisseurs de matériaux !</a:t>
            </a:r>
            <a:endParaRPr lang="en-US" sz="2000" b="1" dirty="0">
              <a:cs typeface="Arial" panose="020B0604020202020204" pitchFamily="34" charset="0"/>
            </a:endParaRPr>
          </a:p>
        </p:txBody>
      </p:sp>
      <p:grpSp>
        <p:nvGrpSpPr>
          <p:cNvPr id="11" name="Group 10">
            <a:extLst>
              <a:ext uri="{FF2B5EF4-FFF2-40B4-BE49-F238E27FC236}">
                <a16:creationId xmlns:a16="http://schemas.microsoft.com/office/drawing/2014/main" id="{2AD516E5-400F-4DF9-BFF7-CD2F02B097ED}"/>
              </a:ext>
            </a:extLst>
          </p:cNvPr>
          <p:cNvGrpSpPr/>
          <p:nvPr/>
        </p:nvGrpSpPr>
        <p:grpSpPr>
          <a:xfrm>
            <a:off x="5943600" y="1376101"/>
            <a:ext cx="3127374" cy="1108590"/>
            <a:chOff x="4725558" y="1557010"/>
            <a:chExt cx="3127374" cy="1108590"/>
          </a:xfrm>
        </p:grpSpPr>
        <p:pic>
          <p:nvPicPr>
            <p:cNvPr id="12" name="Graphic 11" descr="Line Arrow: Clockwise curve">
              <a:extLst>
                <a:ext uri="{FF2B5EF4-FFF2-40B4-BE49-F238E27FC236}">
                  <a16:creationId xmlns:a16="http://schemas.microsoft.com/office/drawing/2014/main" id="{111786F3-DBD0-472F-813C-926B7FD87F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635644">
              <a:off x="7275214" y="2087225"/>
              <a:ext cx="577718" cy="578375"/>
            </a:xfrm>
            <a:prstGeom prst="rect">
              <a:avLst/>
            </a:prstGeom>
          </p:spPr>
        </p:pic>
        <p:pic>
          <p:nvPicPr>
            <p:cNvPr id="13" name="Picture 12">
              <a:extLst>
                <a:ext uri="{FF2B5EF4-FFF2-40B4-BE49-F238E27FC236}">
                  <a16:creationId xmlns:a16="http://schemas.microsoft.com/office/drawing/2014/main" id="{07E4A28C-EEFC-4DC4-BF60-61D9FB93F0E2}"/>
                </a:ext>
              </a:extLst>
            </p:cNvPr>
            <p:cNvPicPr>
              <a:picLocks noChangeAspect="1"/>
            </p:cNvPicPr>
            <p:nvPr/>
          </p:nvPicPr>
          <p:blipFill rotWithShape="1">
            <a:blip r:embed="rId5"/>
            <a:srcRect l="47488" r="-2378"/>
            <a:stretch/>
          </p:blipFill>
          <p:spPr>
            <a:xfrm>
              <a:off x="4725558" y="1557010"/>
              <a:ext cx="2539019" cy="993585"/>
            </a:xfrm>
            <a:prstGeom prst="rect">
              <a:avLst/>
            </a:prstGeom>
          </p:spPr>
        </p:pic>
      </p:grpSp>
    </p:spTree>
    <p:extLst>
      <p:ext uri="{BB962C8B-B14F-4D97-AF65-F5344CB8AC3E}">
        <p14:creationId xmlns:p14="http://schemas.microsoft.com/office/powerpoint/2010/main" val="176811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17</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dirty="0"/>
              <a:t>U</a:t>
            </a:r>
            <a:r>
              <a:rPr lang="en-US" dirty="0" err="1"/>
              <a:t>tiliser</a:t>
            </a:r>
            <a:r>
              <a:rPr lang="en-US" dirty="0"/>
              <a:t> la base de </a:t>
            </a:r>
            <a:r>
              <a:rPr lang="en-US" dirty="0" err="1"/>
              <a:t>données</a:t>
            </a:r>
            <a:endParaRPr lang="en-US" dirty="0"/>
          </a:p>
        </p:txBody>
      </p:sp>
      <p:sp>
        <p:nvSpPr>
          <p:cNvPr id="4" name="Rectangle 3">
            <a:extLst>
              <a:ext uri="{FF2B5EF4-FFF2-40B4-BE49-F238E27FC236}">
                <a16:creationId xmlns:a16="http://schemas.microsoft.com/office/drawing/2014/main" id="{7A95A07A-2AAE-4310-A829-BB3CA085D76B}"/>
              </a:ext>
            </a:extLst>
          </p:cNvPr>
          <p:cNvSpPr/>
          <p:nvPr/>
        </p:nvSpPr>
        <p:spPr bwMode="auto">
          <a:xfrm>
            <a:off x="7062967" y="2465953"/>
            <a:ext cx="2558278" cy="1926095"/>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2000" b="1"/>
          </a:p>
        </p:txBody>
      </p:sp>
      <p:sp>
        <p:nvSpPr>
          <p:cNvPr id="5" name="Rectangle 4">
            <a:extLst>
              <a:ext uri="{FF2B5EF4-FFF2-40B4-BE49-F238E27FC236}">
                <a16:creationId xmlns:a16="http://schemas.microsoft.com/office/drawing/2014/main" id="{9B95D841-9323-4171-BFEB-B5325F2E7D19}"/>
              </a:ext>
            </a:extLst>
          </p:cNvPr>
          <p:cNvSpPr/>
          <p:nvPr/>
        </p:nvSpPr>
        <p:spPr bwMode="auto">
          <a:xfrm>
            <a:off x="4976416" y="2465954"/>
            <a:ext cx="1926095" cy="1926095"/>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2000" b="1"/>
          </a:p>
        </p:txBody>
      </p:sp>
      <p:sp>
        <p:nvSpPr>
          <p:cNvPr id="6" name="Rectangle 5">
            <a:extLst>
              <a:ext uri="{FF2B5EF4-FFF2-40B4-BE49-F238E27FC236}">
                <a16:creationId xmlns:a16="http://schemas.microsoft.com/office/drawing/2014/main" id="{364C221B-E00D-4CFC-A27F-882962B81FA0}"/>
              </a:ext>
            </a:extLst>
          </p:cNvPr>
          <p:cNvSpPr/>
          <p:nvPr/>
        </p:nvSpPr>
        <p:spPr bwMode="auto">
          <a:xfrm>
            <a:off x="2884068" y="2465954"/>
            <a:ext cx="1926095" cy="1926095"/>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2000" b="1"/>
          </a:p>
        </p:txBody>
      </p:sp>
      <p:grpSp>
        <p:nvGrpSpPr>
          <p:cNvPr id="7" name="Group 6">
            <a:extLst>
              <a:ext uri="{FF2B5EF4-FFF2-40B4-BE49-F238E27FC236}">
                <a16:creationId xmlns:a16="http://schemas.microsoft.com/office/drawing/2014/main" id="{21F1B462-8503-4054-83F0-678CE1936B50}"/>
              </a:ext>
            </a:extLst>
          </p:cNvPr>
          <p:cNvGrpSpPr/>
          <p:nvPr/>
        </p:nvGrpSpPr>
        <p:grpSpPr>
          <a:xfrm>
            <a:off x="6972797" y="2768990"/>
            <a:ext cx="2738617" cy="1426904"/>
            <a:chOff x="5495554" y="2763706"/>
            <a:chExt cx="2738617" cy="1426904"/>
          </a:xfrm>
        </p:grpSpPr>
        <p:sp>
          <p:nvSpPr>
            <p:cNvPr id="8" name="Text Box 4">
              <a:extLst>
                <a:ext uri="{FF2B5EF4-FFF2-40B4-BE49-F238E27FC236}">
                  <a16:creationId xmlns:a16="http://schemas.microsoft.com/office/drawing/2014/main" id="{279807E5-2291-4F2E-87C5-A1CE73E7AC18}"/>
                </a:ext>
              </a:extLst>
            </p:cNvPr>
            <p:cNvSpPr txBox="1">
              <a:spLocks noChangeArrowheads="1"/>
            </p:cNvSpPr>
            <p:nvPr/>
          </p:nvSpPr>
          <p:spPr bwMode="auto">
            <a:xfrm>
              <a:off x="5495554" y="3684318"/>
              <a:ext cx="2738617" cy="50629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lnSpc>
                  <a:spcPct val="150000"/>
                </a:lnSpc>
                <a:spcBef>
                  <a:spcPts val="1800"/>
                </a:spcBef>
                <a:spcAft>
                  <a:spcPts val="1200"/>
                </a:spcAft>
              </a:pPr>
              <a:r>
                <a:rPr lang="en-GB" sz="2000" i="1" dirty="0" err="1">
                  <a:latin typeface="+mn-lt"/>
                </a:rPr>
                <a:t>Graphique</a:t>
              </a:r>
              <a:r>
                <a:rPr lang="en-GB" sz="2000" i="1" dirty="0">
                  <a:latin typeface="+mn-lt"/>
                </a:rPr>
                <a:t>/</a:t>
              </a:r>
              <a:r>
                <a:rPr lang="en-GB" sz="2000" i="1" dirty="0" err="1">
                  <a:latin typeface="+mn-lt"/>
                </a:rPr>
                <a:t>Sélectionner</a:t>
              </a:r>
              <a:endParaRPr lang="en-GB" sz="2000" dirty="0">
                <a:latin typeface="+mn-lt"/>
              </a:endParaRPr>
            </a:p>
          </p:txBody>
        </p:sp>
        <p:pic>
          <p:nvPicPr>
            <p:cNvPr id="9" name="Picture 8">
              <a:extLst>
                <a:ext uri="{FF2B5EF4-FFF2-40B4-BE49-F238E27FC236}">
                  <a16:creationId xmlns:a16="http://schemas.microsoft.com/office/drawing/2014/main" id="{9E841625-CB39-4F75-9300-002B3C7E8A1C}"/>
                </a:ext>
              </a:extLst>
            </p:cNvPr>
            <p:cNvPicPr>
              <a:picLocks noChangeAspect="1"/>
            </p:cNvPicPr>
            <p:nvPr/>
          </p:nvPicPr>
          <p:blipFill rotWithShape="1">
            <a:blip r:embed="rId3">
              <a:extLst>
                <a:ext uri="{28A0092B-C50C-407E-A947-70E740481C1C}">
                  <a14:useLocalDpi xmlns:a14="http://schemas.microsoft.com/office/drawing/2010/main" val="0"/>
                </a:ext>
              </a:extLst>
            </a:blip>
            <a:srcRect l="29498" r="59616"/>
            <a:stretch/>
          </p:blipFill>
          <p:spPr>
            <a:xfrm>
              <a:off x="6325673" y="2763706"/>
              <a:ext cx="1078381" cy="990600"/>
            </a:xfrm>
            <a:prstGeom prst="rect">
              <a:avLst/>
            </a:prstGeom>
          </p:spPr>
        </p:pic>
      </p:grpSp>
      <p:grpSp>
        <p:nvGrpSpPr>
          <p:cNvPr id="10" name="Group 9">
            <a:extLst>
              <a:ext uri="{FF2B5EF4-FFF2-40B4-BE49-F238E27FC236}">
                <a16:creationId xmlns:a16="http://schemas.microsoft.com/office/drawing/2014/main" id="{A533E103-FDB1-4580-8521-F47BE7DB8661}"/>
              </a:ext>
            </a:extLst>
          </p:cNvPr>
          <p:cNvGrpSpPr/>
          <p:nvPr/>
        </p:nvGrpSpPr>
        <p:grpSpPr>
          <a:xfrm>
            <a:off x="3103114" y="2768992"/>
            <a:ext cx="1483098" cy="1465571"/>
            <a:chOff x="1936076" y="2763708"/>
            <a:chExt cx="1483098" cy="1465571"/>
          </a:xfrm>
        </p:grpSpPr>
        <p:pic>
          <p:nvPicPr>
            <p:cNvPr id="11" name="Picture 10">
              <a:extLst>
                <a:ext uri="{FF2B5EF4-FFF2-40B4-BE49-F238E27FC236}">
                  <a16:creationId xmlns:a16="http://schemas.microsoft.com/office/drawing/2014/main" id="{5AB238DE-93FF-4FF8-93EA-AE6CF3E729BD}"/>
                </a:ext>
              </a:extLst>
            </p:cNvPr>
            <p:cNvPicPr>
              <a:picLocks noChangeAspect="1"/>
            </p:cNvPicPr>
            <p:nvPr/>
          </p:nvPicPr>
          <p:blipFill rotWithShape="1">
            <a:blip r:embed="rId3">
              <a:extLst>
                <a:ext uri="{28A0092B-C50C-407E-A947-70E740481C1C}">
                  <a14:useLocalDpi xmlns:a14="http://schemas.microsoft.com/office/drawing/2010/main" val="0"/>
                </a:ext>
              </a:extLst>
            </a:blip>
            <a:srcRect l="10288" r="79322"/>
            <a:stretch/>
          </p:blipFill>
          <p:spPr>
            <a:xfrm>
              <a:off x="2165430" y="2763708"/>
              <a:ext cx="1029293" cy="990600"/>
            </a:xfrm>
            <a:prstGeom prst="rect">
              <a:avLst/>
            </a:prstGeom>
          </p:spPr>
        </p:pic>
        <p:sp>
          <p:nvSpPr>
            <p:cNvPr id="12" name="Rectangle 11">
              <a:extLst>
                <a:ext uri="{FF2B5EF4-FFF2-40B4-BE49-F238E27FC236}">
                  <a16:creationId xmlns:a16="http://schemas.microsoft.com/office/drawing/2014/main" id="{3D3C6794-AFC6-4E04-AAE3-DAD2B41C6C05}"/>
                </a:ext>
              </a:extLst>
            </p:cNvPr>
            <p:cNvSpPr/>
            <p:nvPr/>
          </p:nvSpPr>
          <p:spPr>
            <a:xfrm>
              <a:off x="1936076" y="3640207"/>
              <a:ext cx="1483098" cy="58907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lnSpc>
                  <a:spcPct val="150000"/>
                </a:lnSpc>
                <a:spcBef>
                  <a:spcPts val="1800"/>
                </a:spcBef>
                <a:spcAft>
                  <a:spcPts val="1200"/>
                </a:spcAft>
              </a:pPr>
              <a:r>
                <a:rPr lang="en-GB" sz="2400" b="1" i="1" dirty="0" err="1"/>
                <a:t>Parcourir</a:t>
              </a:r>
              <a:endParaRPr lang="en-GB" sz="2400" b="1" i="1" dirty="0"/>
            </a:p>
          </p:txBody>
        </p:sp>
      </p:grpSp>
      <p:grpSp>
        <p:nvGrpSpPr>
          <p:cNvPr id="13" name="Group 12">
            <a:extLst>
              <a:ext uri="{FF2B5EF4-FFF2-40B4-BE49-F238E27FC236}">
                <a16:creationId xmlns:a16="http://schemas.microsoft.com/office/drawing/2014/main" id="{607CA6DE-7064-457E-8E36-52D44550CA2E}"/>
              </a:ext>
            </a:extLst>
          </p:cNvPr>
          <p:cNvGrpSpPr/>
          <p:nvPr/>
        </p:nvGrpSpPr>
        <p:grpSpPr>
          <a:xfrm>
            <a:off x="5184300" y="2768992"/>
            <a:ext cx="1600438" cy="1452263"/>
            <a:chOff x="3784176" y="2763708"/>
            <a:chExt cx="1600438" cy="1452263"/>
          </a:xfrm>
        </p:grpSpPr>
        <p:pic>
          <p:nvPicPr>
            <p:cNvPr id="14" name="Picture 13">
              <a:extLst>
                <a:ext uri="{FF2B5EF4-FFF2-40B4-BE49-F238E27FC236}">
                  <a16:creationId xmlns:a16="http://schemas.microsoft.com/office/drawing/2014/main" id="{0CE836C4-56F6-41FE-AEC4-4FFA144308AA}"/>
                </a:ext>
              </a:extLst>
            </p:cNvPr>
            <p:cNvPicPr>
              <a:picLocks noChangeAspect="1"/>
            </p:cNvPicPr>
            <p:nvPr/>
          </p:nvPicPr>
          <p:blipFill rotWithShape="1">
            <a:blip r:embed="rId3">
              <a:extLst>
                <a:ext uri="{28A0092B-C50C-407E-A947-70E740481C1C}">
                  <a14:useLocalDpi xmlns:a14="http://schemas.microsoft.com/office/drawing/2010/main" val="0"/>
                </a:ext>
              </a:extLst>
            </a:blip>
            <a:srcRect l="19792" r="70754"/>
            <a:stretch/>
          </p:blipFill>
          <p:spPr>
            <a:xfrm>
              <a:off x="4071098" y="2763708"/>
              <a:ext cx="936480" cy="990600"/>
            </a:xfrm>
            <a:prstGeom prst="rect">
              <a:avLst/>
            </a:prstGeom>
          </p:spPr>
        </p:pic>
        <p:sp>
          <p:nvSpPr>
            <p:cNvPr id="15" name="Rectangle 14">
              <a:extLst>
                <a:ext uri="{FF2B5EF4-FFF2-40B4-BE49-F238E27FC236}">
                  <a16:creationId xmlns:a16="http://schemas.microsoft.com/office/drawing/2014/main" id="{76810E9E-9497-4CF2-9D8F-970AAE118E87}"/>
                </a:ext>
              </a:extLst>
            </p:cNvPr>
            <p:cNvSpPr/>
            <p:nvPr/>
          </p:nvSpPr>
          <p:spPr>
            <a:xfrm>
              <a:off x="3784176" y="3754306"/>
              <a:ext cx="1600438" cy="461665"/>
            </a:xfrm>
            <a:prstGeom prst="rect">
              <a:avLst/>
            </a:prstGeom>
          </p:spPr>
          <p:txBody>
            <a:bodyPr wrap="none">
              <a:spAutoFit/>
            </a:bodyPr>
            <a:lstStyle/>
            <a:p>
              <a:r>
                <a:rPr lang="en-GB" sz="2400" b="1" i="1" dirty="0" err="1"/>
                <a:t>Rechercher</a:t>
              </a:r>
              <a:endParaRPr lang="en-GB" sz="2400" b="1" i="1" dirty="0"/>
            </a:p>
          </p:txBody>
        </p:sp>
      </p:grpSp>
      <p:sp>
        <p:nvSpPr>
          <p:cNvPr id="16" name="Rectangle 15">
            <a:extLst>
              <a:ext uri="{FF2B5EF4-FFF2-40B4-BE49-F238E27FC236}">
                <a16:creationId xmlns:a16="http://schemas.microsoft.com/office/drawing/2014/main" id="{309DA6DD-2ACF-4DFC-B228-11018EF7B620}"/>
              </a:ext>
            </a:extLst>
          </p:cNvPr>
          <p:cNvSpPr/>
          <p:nvPr/>
        </p:nvSpPr>
        <p:spPr>
          <a:xfrm>
            <a:off x="1710702" y="1237771"/>
            <a:ext cx="3493200" cy="584775"/>
          </a:xfrm>
          <a:prstGeom prst="rect">
            <a:avLst/>
          </a:prstGeom>
        </p:spPr>
        <p:txBody>
          <a:bodyPr wrap="none">
            <a:spAutoFit/>
          </a:bodyPr>
          <a:lstStyle/>
          <a:p>
            <a:r>
              <a:rPr lang="en-GB" sz="3200" dirty="0"/>
              <a:t>Les boutons </a:t>
            </a:r>
            <a:r>
              <a:rPr lang="en-GB" sz="3200" dirty="0" err="1"/>
              <a:t>d’outils</a:t>
            </a:r>
            <a:endParaRPr lang="en-GB" sz="3200" dirty="0"/>
          </a:p>
        </p:txBody>
      </p:sp>
    </p:spTree>
    <p:extLst>
      <p:ext uri="{BB962C8B-B14F-4D97-AF65-F5344CB8AC3E}">
        <p14:creationId xmlns:p14="http://schemas.microsoft.com/office/powerpoint/2010/main" val="1098220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18</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b="1" dirty="0">
                <a:latin typeface="+mj-lt"/>
                <a:cs typeface="Arial" panose="020B0604020202020204" pitchFamily="34" charset="0"/>
              </a:rPr>
              <a:t>Parcourir pour découvrir les produits</a:t>
            </a:r>
            <a:endParaRPr lang="en-US" dirty="0">
              <a:latin typeface="+mj-lt"/>
            </a:endParaRPr>
          </a:p>
        </p:txBody>
      </p:sp>
      <p:grpSp>
        <p:nvGrpSpPr>
          <p:cNvPr id="4" name="Group 3">
            <a:extLst>
              <a:ext uri="{FF2B5EF4-FFF2-40B4-BE49-F238E27FC236}">
                <a16:creationId xmlns:a16="http://schemas.microsoft.com/office/drawing/2014/main" id="{94D613F0-1C93-4A2C-ABAD-976B616A1250}"/>
              </a:ext>
            </a:extLst>
          </p:cNvPr>
          <p:cNvGrpSpPr/>
          <p:nvPr/>
        </p:nvGrpSpPr>
        <p:grpSpPr>
          <a:xfrm>
            <a:off x="1702838" y="703918"/>
            <a:ext cx="1804839" cy="761439"/>
            <a:chOff x="439820" y="1266168"/>
            <a:chExt cx="1804839" cy="761439"/>
          </a:xfrm>
        </p:grpSpPr>
        <p:sp>
          <p:nvSpPr>
            <p:cNvPr id="5" name="Rectangle 4">
              <a:extLst>
                <a:ext uri="{FF2B5EF4-FFF2-40B4-BE49-F238E27FC236}">
                  <a16:creationId xmlns:a16="http://schemas.microsoft.com/office/drawing/2014/main" id="{FFA328D5-EA3F-4E3B-9EC4-5D827A18211C}"/>
                </a:ext>
              </a:extLst>
            </p:cNvPr>
            <p:cNvSpPr/>
            <p:nvPr/>
          </p:nvSpPr>
          <p:spPr bwMode="auto">
            <a:xfrm>
              <a:off x="439820" y="1266168"/>
              <a:ext cx="1798556" cy="76143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6" name="Rectangle 5">
              <a:extLst>
                <a:ext uri="{FF2B5EF4-FFF2-40B4-BE49-F238E27FC236}">
                  <a16:creationId xmlns:a16="http://schemas.microsoft.com/office/drawing/2014/main" id="{E7AF90D8-F93B-4AA9-9CE3-278F9B9845C1}"/>
                </a:ext>
              </a:extLst>
            </p:cNvPr>
            <p:cNvSpPr/>
            <p:nvPr/>
          </p:nvSpPr>
          <p:spPr>
            <a:xfrm>
              <a:off x="1123839" y="1499382"/>
              <a:ext cx="1120820" cy="369332"/>
            </a:xfrm>
            <a:prstGeom prst="rect">
              <a:avLst/>
            </a:prstGeom>
          </p:spPr>
          <p:txBody>
            <a:bodyPr wrap="none">
              <a:spAutoFit/>
            </a:bodyPr>
            <a:lstStyle/>
            <a:p>
              <a:r>
                <a:rPr lang="en-GB" dirty="0" err="1">
                  <a:latin typeface="Arial" panose="020B0604020202020204" pitchFamily="34" charset="0"/>
                  <a:cs typeface="Arial" panose="020B0604020202020204" pitchFamily="34" charset="0"/>
                </a:rPr>
                <a:t>Parcourir</a:t>
              </a:r>
              <a:endParaRPr lang="en-GB" dirty="0"/>
            </a:p>
          </p:txBody>
        </p:sp>
        <p:pic>
          <p:nvPicPr>
            <p:cNvPr id="7" name="Picture 6">
              <a:extLst>
                <a:ext uri="{FF2B5EF4-FFF2-40B4-BE49-F238E27FC236}">
                  <a16:creationId xmlns:a16="http://schemas.microsoft.com/office/drawing/2014/main" id="{F0787D42-DE0D-4985-B724-F2117EAFB45D}"/>
                </a:ext>
              </a:extLst>
            </p:cNvPr>
            <p:cNvPicPr>
              <a:picLocks noChangeAspect="1"/>
            </p:cNvPicPr>
            <p:nvPr/>
          </p:nvPicPr>
          <p:blipFill rotWithShape="1">
            <a:blip r:embed="rId3">
              <a:extLst>
                <a:ext uri="{28A0092B-C50C-407E-A947-70E740481C1C}">
                  <a14:useLocalDpi xmlns:a14="http://schemas.microsoft.com/office/drawing/2010/main" val="0"/>
                </a:ext>
              </a:extLst>
            </a:blip>
            <a:srcRect l="10288" r="79322"/>
            <a:stretch/>
          </p:blipFill>
          <p:spPr>
            <a:xfrm>
              <a:off x="564837" y="1293081"/>
              <a:ext cx="753568" cy="725240"/>
            </a:xfrm>
            <a:prstGeom prst="rect">
              <a:avLst/>
            </a:prstGeom>
          </p:spPr>
        </p:pic>
      </p:grpSp>
      <p:grpSp>
        <p:nvGrpSpPr>
          <p:cNvPr id="8" name="Group 7">
            <a:extLst>
              <a:ext uri="{FF2B5EF4-FFF2-40B4-BE49-F238E27FC236}">
                <a16:creationId xmlns:a16="http://schemas.microsoft.com/office/drawing/2014/main" id="{6009F209-C6F0-4FF2-8BC1-A52DEE9D4C3A}"/>
              </a:ext>
            </a:extLst>
          </p:cNvPr>
          <p:cNvGrpSpPr/>
          <p:nvPr/>
        </p:nvGrpSpPr>
        <p:grpSpPr>
          <a:xfrm>
            <a:off x="3626412" y="703918"/>
            <a:ext cx="3167907" cy="5388876"/>
            <a:chOff x="2363393" y="1266169"/>
            <a:chExt cx="3167907" cy="5450167"/>
          </a:xfrm>
        </p:grpSpPr>
        <p:sp>
          <p:nvSpPr>
            <p:cNvPr id="9" name="Rectangle 8">
              <a:extLst>
                <a:ext uri="{FF2B5EF4-FFF2-40B4-BE49-F238E27FC236}">
                  <a16:creationId xmlns:a16="http://schemas.microsoft.com/office/drawing/2014/main" id="{17A534C7-06B2-4666-900E-D2D86CE94D0C}"/>
                </a:ext>
              </a:extLst>
            </p:cNvPr>
            <p:cNvSpPr/>
            <p:nvPr/>
          </p:nvSpPr>
          <p:spPr bwMode="auto">
            <a:xfrm>
              <a:off x="2363393" y="1266169"/>
              <a:ext cx="3167907" cy="5450167"/>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dirty="0"/>
            </a:p>
          </p:txBody>
        </p:sp>
        <p:sp>
          <p:nvSpPr>
            <p:cNvPr id="10" name="Rectangle 9">
              <a:extLst>
                <a:ext uri="{FF2B5EF4-FFF2-40B4-BE49-F238E27FC236}">
                  <a16:creationId xmlns:a16="http://schemas.microsoft.com/office/drawing/2014/main" id="{2F878F1E-3AC2-426D-8382-87BEEA7DEA45}"/>
                </a:ext>
              </a:extLst>
            </p:cNvPr>
            <p:cNvSpPr/>
            <p:nvPr/>
          </p:nvSpPr>
          <p:spPr>
            <a:xfrm>
              <a:off x="2456718" y="1353669"/>
              <a:ext cx="2236283" cy="311278"/>
            </a:xfrm>
            <a:prstGeom prst="rect">
              <a:avLst/>
            </a:prstGeom>
          </p:spPr>
          <p:txBody>
            <a:bodyPr wrap="square">
              <a:spAutoFit/>
            </a:bodyPr>
            <a:lstStyle/>
            <a:p>
              <a:r>
                <a:rPr lang="en-GB" sz="1400" b="1" dirty="0" err="1">
                  <a:latin typeface="Arial" panose="020B0604020202020204" pitchFamily="34" charset="0"/>
                  <a:cs typeface="Arial" panose="020B0604020202020204" pitchFamily="34" charset="0"/>
                </a:rPr>
                <a:t>Parcourir</a:t>
              </a:r>
              <a:endParaRPr lang="en-GB" sz="1400" b="1" dirty="0"/>
            </a:p>
          </p:txBody>
        </p:sp>
        <p:sp>
          <p:nvSpPr>
            <p:cNvPr id="11" name="Rectangle 10">
              <a:extLst>
                <a:ext uri="{FF2B5EF4-FFF2-40B4-BE49-F238E27FC236}">
                  <a16:creationId xmlns:a16="http://schemas.microsoft.com/office/drawing/2014/main" id="{EE572EF7-D385-409A-A127-833ACEAA929F}"/>
                </a:ext>
              </a:extLst>
            </p:cNvPr>
            <p:cNvSpPr/>
            <p:nvPr/>
          </p:nvSpPr>
          <p:spPr>
            <a:xfrm>
              <a:off x="2456718" y="1677484"/>
              <a:ext cx="2071463" cy="311278"/>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Base de </a:t>
              </a:r>
              <a:r>
                <a:rPr lang="en-GB" sz="1400" dirty="0" err="1">
                  <a:latin typeface="Arial" panose="020B0604020202020204" pitchFamily="34" charset="0"/>
                  <a:cs typeface="Arial" panose="020B0604020202020204" pitchFamily="34" charset="0"/>
                </a:rPr>
                <a:t>donnée</a:t>
              </a:r>
              <a:r>
                <a:rPr lang="en-GB" sz="1400" dirty="0">
                  <a:latin typeface="Arial" panose="020B0604020202020204" pitchFamily="34" charset="0"/>
                  <a:cs typeface="Arial" panose="020B0604020202020204" pitchFamily="34" charset="0"/>
                </a:rPr>
                <a:t> :</a:t>
              </a:r>
              <a:endParaRPr lang="en-GB" sz="1400" dirty="0"/>
            </a:p>
          </p:txBody>
        </p:sp>
        <p:sp>
          <p:nvSpPr>
            <p:cNvPr id="12" name="Rectangle 11">
              <a:extLst>
                <a:ext uri="{FF2B5EF4-FFF2-40B4-BE49-F238E27FC236}">
                  <a16:creationId xmlns:a16="http://schemas.microsoft.com/office/drawing/2014/main" id="{24F75AE1-D964-46F6-8786-3408462FF27B}"/>
                </a:ext>
              </a:extLst>
            </p:cNvPr>
            <p:cNvSpPr/>
            <p:nvPr/>
          </p:nvSpPr>
          <p:spPr>
            <a:xfrm>
              <a:off x="2456718" y="2043471"/>
              <a:ext cx="144835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Table:</a:t>
              </a:r>
              <a:endParaRPr lang="en-GB" sz="1400" dirty="0"/>
            </a:p>
          </p:txBody>
        </p:sp>
        <p:sp>
          <p:nvSpPr>
            <p:cNvPr id="13" name="Rectangle 12">
              <a:extLst>
                <a:ext uri="{FF2B5EF4-FFF2-40B4-BE49-F238E27FC236}">
                  <a16:creationId xmlns:a16="http://schemas.microsoft.com/office/drawing/2014/main" id="{B5AE2D9F-484C-47B4-B08E-895BA6DD67F8}"/>
                </a:ext>
              </a:extLst>
            </p:cNvPr>
            <p:cNvSpPr/>
            <p:nvPr/>
          </p:nvSpPr>
          <p:spPr>
            <a:xfrm>
              <a:off x="2472830" y="2332771"/>
              <a:ext cx="1738848" cy="311278"/>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Sous-ensemble :</a:t>
              </a:r>
              <a:endParaRPr lang="en-GB" sz="1400" dirty="0"/>
            </a:p>
          </p:txBody>
        </p:sp>
        <p:sp>
          <p:nvSpPr>
            <p:cNvPr id="14" name="Rectangle 13">
              <a:extLst>
                <a:ext uri="{FF2B5EF4-FFF2-40B4-BE49-F238E27FC236}">
                  <a16:creationId xmlns:a16="http://schemas.microsoft.com/office/drawing/2014/main" id="{0644AF45-943E-4D63-B0E5-866A7A822D76}"/>
                </a:ext>
              </a:extLst>
            </p:cNvPr>
            <p:cNvSpPr/>
            <p:nvPr/>
          </p:nvSpPr>
          <p:spPr bwMode="auto">
            <a:xfrm>
              <a:off x="2456718" y="2767115"/>
              <a:ext cx="2925193" cy="39492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sp>
          <p:nvSpPr>
            <p:cNvPr id="15" name="Rectangle 14">
              <a:extLst>
                <a:ext uri="{FF2B5EF4-FFF2-40B4-BE49-F238E27FC236}">
                  <a16:creationId xmlns:a16="http://schemas.microsoft.com/office/drawing/2014/main" id="{A093F841-9BD9-4CB8-9BE8-29F61058CE35}"/>
                </a:ext>
              </a:extLst>
            </p:cNvPr>
            <p:cNvSpPr/>
            <p:nvPr/>
          </p:nvSpPr>
          <p:spPr bwMode="auto">
            <a:xfrm>
              <a:off x="3933554" y="1680249"/>
              <a:ext cx="1448357" cy="35602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sp>
          <p:nvSpPr>
            <p:cNvPr id="16" name="Rectangle 15">
              <a:extLst>
                <a:ext uri="{FF2B5EF4-FFF2-40B4-BE49-F238E27FC236}">
                  <a16:creationId xmlns:a16="http://schemas.microsoft.com/office/drawing/2014/main" id="{57E8143E-9FFF-4298-ABC9-46803E59F8F3}"/>
                </a:ext>
              </a:extLst>
            </p:cNvPr>
            <p:cNvSpPr/>
            <p:nvPr/>
          </p:nvSpPr>
          <p:spPr bwMode="auto">
            <a:xfrm>
              <a:off x="3933554" y="2032106"/>
              <a:ext cx="1448357" cy="35602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sp>
          <p:nvSpPr>
            <p:cNvPr id="17" name="Rectangle 16">
              <a:extLst>
                <a:ext uri="{FF2B5EF4-FFF2-40B4-BE49-F238E27FC236}">
                  <a16:creationId xmlns:a16="http://schemas.microsoft.com/office/drawing/2014/main" id="{6980357B-480D-4AAD-A4F4-6956666C0CAD}"/>
                </a:ext>
              </a:extLst>
            </p:cNvPr>
            <p:cNvSpPr/>
            <p:nvPr/>
          </p:nvSpPr>
          <p:spPr bwMode="auto">
            <a:xfrm>
              <a:off x="3933554" y="2385341"/>
              <a:ext cx="1448357" cy="35602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grpSp>
      <p:sp>
        <p:nvSpPr>
          <p:cNvPr id="18" name="Rectangle 17">
            <a:extLst>
              <a:ext uri="{FF2B5EF4-FFF2-40B4-BE49-F238E27FC236}">
                <a16:creationId xmlns:a16="http://schemas.microsoft.com/office/drawing/2014/main" id="{9ABD9965-CA43-4D21-B182-700A4E383419}"/>
              </a:ext>
            </a:extLst>
          </p:cNvPr>
          <p:cNvSpPr/>
          <p:nvPr/>
        </p:nvSpPr>
        <p:spPr>
          <a:xfrm>
            <a:off x="5168555" y="1124407"/>
            <a:ext cx="1558079"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Design Database</a:t>
            </a:r>
            <a:endParaRPr lang="en-GB" sz="1400" dirty="0"/>
          </a:p>
        </p:txBody>
      </p:sp>
      <p:sp>
        <p:nvSpPr>
          <p:cNvPr id="19" name="Rectangle 18">
            <a:extLst>
              <a:ext uri="{FF2B5EF4-FFF2-40B4-BE49-F238E27FC236}">
                <a16:creationId xmlns:a16="http://schemas.microsoft.com/office/drawing/2014/main" id="{E9BCC2EF-1DD8-4119-8D30-F555041D4606}"/>
              </a:ext>
            </a:extLst>
          </p:cNvPr>
          <p:cNvSpPr/>
          <p:nvPr/>
        </p:nvSpPr>
        <p:spPr>
          <a:xfrm>
            <a:off x="5168094" y="1486253"/>
            <a:ext cx="1719550"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Products</a:t>
            </a:r>
            <a:endParaRPr lang="en-GB" sz="1400" dirty="0"/>
          </a:p>
        </p:txBody>
      </p:sp>
      <p:sp>
        <p:nvSpPr>
          <p:cNvPr id="20" name="Rectangle 19">
            <a:extLst>
              <a:ext uri="{FF2B5EF4-FFF2-40B4-BE49-F238E27FC236}">
                <a16:creationId xmlns:a16="http://schemas.microsoft.com/office/drawing/2014/main" id="{DF279BCC-41CD-484E-AEEF-5384D744F201}"/>
              </a:ext>
            </a:extLst>
          </p:cNvPr>
          <p:cNvSpPr/>
          <p:nvPr/>
        </p:nvSpPr>
        <p:spPr>
          <a:xfrm>
            <a:off x="5180764" y="1825663"/>
            <a:ext cx="1314939"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All products</a:t>
            </a:r>
            <a:endParaRPr lang="en-GB" sz="1400" dirty="0"/>
          </a:p>
        </p:txBody>
      </p:sp>
      <p:grpSp>
        <p:nvGrpSpPr>
          <p:cNvPr id="21" name="Group 20">
            <a:extLst>
              <a:ext uri="{FF2B5EF4-FFF2-40B4-BE49-F238E27FC236}">
                <a16:creationId xmlns:a16="http://schemas.microsoft.com/office/drawing/2014/main" id="{1B92A5F5-A9FA-4246-84CC-882CA7EB8A63}"/>
              </a:ext>
            </a:extLst>
          </p:cNvPr>
          <p:cNvGrpSpPr/>
          <p:nvPr/>
        </p:nvGrpSpPr>
        <p:grpSpPr>
          <a:xfrm>
            <a:off x="6944595" y="703917"/>
            <a:ext cx="3167907" cy="5388876"/>
            <a:chOff x="5681576" y="1266168"/>
            <a:chExt cx="3167907" cy="5596330"/>
          </a:xfrm>
        </p:grpSpPr>
        <p:sp>
          <p:nvSpPr>
            <p:cNvPr id="22" name="Rectangle 21">
              <a:extLst>
                <a:ext uri="{FF2B5EF4-FFF2-40B4-BE49-F238E27FC236}">
                  <a16:creationId xmlns:a16="http://schemas.microsoft.com/office/drawing/2014/main" id="{142CC9E3-02F4-416E-BE66-FC78B532E011}"/>
                </a:ext>
              </a:extLst>
            </p:cNvPr>
            <p:cNvSpPr/>
            <p:nvPr/>
          </p:nvSpPr>
          <p:spPr bwMode="auto">
            <a:xfrm>
              <a:off x="5681576" y="1266168"/>
              <a:ext cx="3167907" cy="559633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23" name="Rectangle 22">
              <a:extLst>
                <a:ext uri="{FF2B5EF4-FFF2-40B4-BE49-F238E27FC236}">
                  <a16:creationId xmlns:a16="http://schemas.microsoft.com/office/drawing/2014/main" id="{7E51D949-09A6-4670-8269-62FE15CDE594}"/>
                </a:ext>
              </a:extLst>
            </p:cNvPr>
            <p:cNvSpPr/>
            <p:nvPr/>
          </p:nvSpPr>
          <p:spPr>
            <a:xfrm>
              <a:off x="5774901" y="1353669"/>
              <a:ext cx="2236283" cy="319625"/>
            </a:xfrm>
            <a:prstGeom prst="rect">
              <a:avLst/>
            </a:prstGeom>
          </p:spPr>
          <p:txBody>
            <a:bodyPr wrap="square">
              <a:spAutoFit/>
            </a:bodyPr>
            <a:lstStyle/>
            <a:p>
              <a:r>
                <a:rPr lang="en-GB" sz="1400" b="1" dirty="0" err="1">
                  <a:latin typeface="Arial" panose="020B0604020202020204" pitchFamily="34" charset="0"/>
                  <a:cs typeface="Arial" panose="020B0604020202020204" pitchFamily="34" charset="0"/>
                </a:rPr>
                <a:t>Parcourir</a:t>
              </a:r>
              <a:endParaRPr lang="en-GB" sz="1400" b="1" dirty="0"/>
            </a:p>
          </p:txBody>
        </p:sp>
        <p:sp>
          <p:nvSpPr>
            <p:cNvPr id="24" name="Rectangle 23">
              <a:extLst>
                <a:ext uri="{FF2B5EF4-FFF2-40B4-BE49-F238E27FC236}">
                  <a16:creationId xmlns:a16="http://schemas.microsoft.com/office/drawing/2014/main" id="{15C70D69-3C42-4F55-8B34-259B19F162E0}"/>
                </a:ext>
              </a:extLst>
            </p:cNvPr>
            <p:cNvSpPr/>
            <p:nvPr/>
          </p:nvSpPr>
          <p:spPr>
            <a:xfrm>
              <a:off x="5774901" y="1677484"/>
              <a:ext cx="1801280" cy="319625"/>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Base de </a:t>
              </a:r>
              <a:r>
                <a:rPr lang="en-GB" sz="1400" dirty="0" err="1">
                  <a:latin typeface="Arial" panose="020B0604020202020204" pitchFamily="34" charset="0"/>
                  <a:cs typeface="Arial" panose="020B0604020202020204" pitchFamily="34" charset="0"/>
                </a:rPr>
                <a:t>donnée</a:t>
              </a:r>
              <a:r>
                <a:rPr lang="en-GB" sz="1400" dirty="0">
                  <a:latin typeface="Arial" panose="020B0604020202020204" pitchFamily="34" charset="0"/>
                  <a:cs typeface="Arial" panose="020B0604020202020204" pitchFamily="34" charset="0"/>
                </a:rPr>
                <a:t> :</a:t>
              </a:r>
              <a:endParaRPr lang="en-GB" sz="1400" dirty="0"/>
            </a:p>
          </p:txBody>
        </p:sp>
        <p:sp>
          <p:nvSpPr>
            <p:cNvPr id="25" name="Rectangle 24">
              <a:extLst>
                <a:ext uri="{FF2B5EF4-FFF2-40B4-BE49-F238E27FC236}">
                  <a16:creationId xmlns:a16="http://schemas.microsoft.com/office/drawing/2014/main" id="{A467729B-5A46-4C3D-AF79-5794617EB277}"/>
                </a:ext>
              </a:extLst>
            </p:cNvPr>
            <p:cNvSpPr/>
            <p:nvPr/>
          </p:nvSpPr>
          <p:spPr>
            <a:xfrm>
              <a:off x="5774901" y="2035868"/>
              <a:ext cx="144835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Table:</a:t>
              </a:r>
              <a:endParaRPr lang="en-GB" sz="1400" dirty="0"/>
            </a:p>
          </p:txBody>
        </p:sp>
        <p:sp>
          <p:nvSpPr>
            <p:cNvPr id="26" name="Rectangle 25">
              <a:extLst>
                <a:ext uri="{FF2B5EF4-FFF2-40B4-BE49-F238E27FC236}">
                  <a16:creationId xmlns:a16="http://schemas.microsoft.com/office/drawing/2014/main" id="{E137BACA-FC6C-45D9-A063-2024A5BFA161}"/>
                </a:ext>
              </a:extLst>
            </p:cNvPr>
            <p:cNvSpPr/>
            <p:nvPr/>
          </p:nvSpPr>
          <p:spPr>
            <a:xfrm>
              <a:off x="5774901" y="2378740"/>
              <a:ext cx="1448357" cy="543362"/>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Sous-ensemble :</a:t>
              </a:r>
              <a:endParaRPr lang="en-GB" sz="1400" dirty="0"/>
            </a:p>
          </p:txBody>
        </p:sp>
        <p:sp>
          <p:nvSpPr>
            <p:cNvPr id="27" name="Rectangle 26">
              <a:extLst>
                <a:ext uri="{FF2B5EF4-FFF2-40B4-BE49-F238E27FC236}">
                  <a16:creationId xmlns:a16="http://schemas.microsoft.com/office/drawing/2014/main" id="{8E76C33E-82DF-4C17-B28D-7A62B3E7D69D}"/>
                </a:ext>
              </a:extLst>
            </p:cNvPr>
            <p:cNvSpPr/>
            <p:nvPr/>
          </p:nvSpPr>
          <p:spPr bwMode="auto">
            <a:xfrm>
              <a:off x="5774901" y="2767114"/>
              <a:ext cx="2925193" cy="40908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sp>
          <p:nvSpPr>
            <p:cNvPr id="28" name="Rectangle 27">
              <a:extLst>
                <a:ext uri="{FF2B5EF4-FFF2-40B4-BE49-F238E27FC236}">
                  <a16:creationId xmlns:a16="http://schemas.microsoft.com/office/drawing/2014/main" id="{951E9EDF-8CA8-47C8-845D-35C0B3C36D65}"/>
                </a:ext>
              </a:extLst>
            </p:cNvPr>
            <p:cNvSpPr/>
            <p:nvPr/>
          </p:nvSpPr>
          <p:spPr bwMode="auto">
            <a:xfrm>
              <a:off x="7280209" y="1680249"/>
              <a:ext cx="1448357" cy="3020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sp>
          <p:nvSpPr>
            <p:cNvPr id="29" name="Rectangle 28">
              <a:extLst>
                <a:ext uri="{FF2B5EF4-FFF2-40B4-BE49-F238E27FC236}">
                  <a16:creationId xmlns:a16="http://schemas.microsoft.com/office/drawing/2014/main" id="{F2D7DC7A-17EB-4E79-9949-1436618264E1}"/>
                </a:ext>
              </a:extLst>
            </p:cNvPr>
            <p:cNvSpPr/>
            <p:nvPr/>
          </p:nvSpPr>
          <p:spPr bwMode="auto">
            <a:xfrm>
              <a:off x="7280209" y="2032105"/>
              <a:ext cx="1448357" cy="3020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dirty="0"/>
            </a:p>
          </p:txBody>
        </p:sp>
        <p:sp>
          <p:nvSpPr>
            <p:cNvPr id="30" name="Rectangle 29">
              <a:extLst>
                <a:ext uri="{FF2B5EF4-FFF2-40B4-BE49-F238E27FC236}">
                  <a16:creationId xmlns:a16="http://schemas.microsoft.com/office/drawing/2014/main" id="{64AAB306-8FE1-488C-9DD3-0B8C617B78F7}"/>
                </a:ext>
              </a:extLst>
            </p:cNvPr>
            <p:cNvSpPr/>
            <p:nvPr/>
          </p:nvSpPr>
          <p:spPr bwMode="auto">
            <a:xfrm>
              <a:off x="7280209" y="2385341"/>
              <a:ext cx="1448357" cy="3020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grpSp>
      <p:sp>
        <p:nvSpPr>
          <p:cNvPr id="31" name="Rectangle 30">
            <a:extLst>
              <a:ext uri="{FF2B5EF4-FFF2-40B4-BE49-F238E27FC236}">
                <a16:creationId xmlns:a16="http://schemas.microsoft.com/office/drawing/2014/main" id="{84B5E912-6849-4BDE-82BD-5DBACDC21E5A}"/>
              </a:ext>
            </a:extLst>
          </p:cNvPr>
          <p:cNvSpPr/>
          <p:nvPr/>
        </p:nvSpPr>
        <p:spPr>
          <a:xfrm>
            <a:off x="8543228" y="1115234"/>
            <a:ext cx="1544903"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Design Database</a:t>
            </a:r>
            <a:endParaRPr lang="en-GB" sz="1400" dirty="0"/>
          </a:p>
        </p:txBody>
      </p:sp>
      <p:sp>
        <p:nvSpPr>
          <p:cNvPr id="32" name="Rectangle 31">
            <a:extLst>
              <a:ext uri="{FF2B5EF4-FFF2-40B4-BE49-F238E27FC236}">
                <a16:creationId xmlns:a16="http://schemas.microsoft.com/office/drawing/2014/main" id="{50949005-40FB-44BB-B297-28906B544E64}"/>
              </a:ext>
            </a:extLst>
          </p:cNvPr>
          <p:cNvSpPr/>
          <p:nvPr/>
        </p:nvSpPr>
        <p:spPr>
          <a:xfrm>
            <a:off x="8543228" y="1473618"/>
            <a:ext cx="1257988"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Materials</a:t>
            </a:r>
            <a:endParaRPr lang="en-GB" sz="1400" dirty="0"/>
          </a:p>
        </p:txBody>
      </p:sp>
      <p:sp>
        <p:nvSpPr>
          <p:cNvPr id="33" name="Rectangle 32">
            <a:extLst>
              <a:ext uri="{FF2B5EF4-FFF2-40B4-BE49-F238E27FC236}">
                <a16:creationId xmlns:a16="http://schemas.microsoft.com/office/drawing/2014/main" id="{0061ABEE-EBD2-4A49-B02D-9FFB27F2B86F}"/>
              </a:ext>
            </a:extLst>
          </p:cNvPr>
          <p:cNvSpPr/>
          <p:nvPr/>
        </p:nvSpPr>
        <p:spPr>
          <a:xfrm>
            <a:off x="8579602" y="1816490"/>
            <a:ext cx="1234284"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All materials</a:t>
            </a:r>
            <a:endParaRPr lang="en-GB" sz="1400" dirty="0"/>
          </a:p>
        </p:txBody>
      </p:sp>
      <p:sp>
        <p:nvSpPr>
          <p:cNvPr id="34" name="Oval Callout 17">
            <a:extLst>
              <a:ext uri="{FF2B5EF4-FFF2-40B4-BE49-F238E27FC236}">
                <a16:creationId xmlns:a16="http://schemas.microsoft.com/office/drawing/2014/main" id="{0E1F10A4-F8BF-4D40-9D46-EA4089194C55}"/>
              </a:ext>
            </a:extLst>
          </p:cNvPr>
          <p:cNvSpPr/>
          <p:nvPr/>
        </p:nvSpPr>
        <p:spPr>
          <a:xfrm>
            <a:off x="1905000" y="2197426"/>
            <a:ext cx="1566663" cy="792088"/>
          </a:xfrm>
          <a:prstGeom prst="wedgeEllipseCallout">
            <a:avLst>
              <a:gd name="adj1" fmla="val 49055"/>
              <a:gd name="adj2" fmla="val 40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cs typeface="Arial" panose="020B0604020202020204" pitchFamily="34" charset="0"/>
              </a:rPr>
              <a:t>Arborescence</a:t>
            </a:r>
            <a:endParaRPr lang="en-GB" sz="1400" dirty="0">
              <a:solidFill>
                <a:schemeClr val="tx1"/>
              </a:solidFill>
              <a:cs typeface="Arial" panose="020B0604020202020204" pitchFamily="34" charset="0"/>
            </a:endParaRPr>
          </a:p>
        </p:txBody>
      </p:sp>
      <p:pic>
        <p:nvPicPr>
          <p:cNvPr id="35" name="Graphic 34" descr="Line Arrow: Clockwise curve">
            <a:extLst>
              <a:ext uri="{FF2B5EF4-FFF2-40B4-BE49-F238E27FC236}">
                <a16:creationId xmlns:a16="http://schemas.microsoft.com/office/drawing/2014/main" id="{D8A65C06-F6A2-4790-9FEE-5F87197BA7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flipH="1">
            <a:off x="2910501" y="1516715"/>
            <a:ext cx="569743" cy="599546"/>
          </a:xfrm>
          <a:prstGeom prst="rect">
            <a:avLst/>
          </a:prstGeom>
        </p:spPr>
      </p:pic>
      <p:pic>
        <p:nvPicPr>
          <p:cNvPr id="36" name="Picture 35">
            <a:extLst>
              <a:ext uri="{FF2B5EF4-FFF2-40B4-BE49-F238E27FC236}">
                <a16:creationId xmlns:a16="http://schemas.microsoft.com/office/drawing/2014/main" id="{17D87AF9-812B-4D21-961A-26BF30716149}"/>
              </a:ext>
            </a:extLst>
          </p:cNvPr>
          <p:cNvPicPr>
            <a:picLocks noChangeAspect="1"/>
          </p:cNvPicPr>
          <p:nvPr/>
        </p:nvPicPr>
        <p:blipFill rotWithShape="1">
          <a:blip r:embed="rId6"/>
          <a:srcRect b="37630"/>
          <a:stretch/>
        </p:blipFill>
        <p:spPr>
          <a:xfrm>
            <a:off x="3719736" y="2204864"/>
            <a:ext cx="2930043" cy="3861718"/>
          </a:xfrm>
          <a:prstGeom prst="rect">
            <a:avLst/>
          </a:prstGeom>
        </p:spPr>
      </p:pic>
      <p:pic>
        <p:nvPicPr>
          <p:cNvPr id="37" name="Picture 36">
            <a:extLst>
              <a:ext uri="{FF2B5EF4-FFF2-40B4-BE49-F238E27FC236}">
                <a16:creationId xmlns:a16="http://schemas.microsoft.com/office/drawing/2014/main" id="{2F4F104D-EB4D-4D64-A127-39F16B28C50A}"/>
              </a:ext>
            </a:extLst>
          </p:cNvPr>
          <p:cNvPicPr>
            <a:picLocks noChangeAspect="1"/>
          </p:cNvPicPr>
          <p:nvPr/>
        </p:nvPicPr>
        <p:blipFill rotWithShape="1">
          <a:blip r:embed="rId7"/>
          <a:srcRect b="33107"/>
          <a:stretch/>
        </p:blipFill>
        <p:spPr>
          <a:xfrm>
            <a:off x="7037920" y="2204865"/>
            <a:ext cx="2925193" cy="3861718"/>
          </a:xfrm>
          <a:prstGeom prst="rect">
            <a:avLst/>
          </a:prstGeom>
        </p:spPr>
      </p:pic>
    </p:spTree>
    <p:extLst>
      <p:ext uri="{BB962C8B-B14F-4D97-AF65-F5344CB8AC3E}">
        <p14:creationId xmlns:p14="http://schemas.microsoft.com/office/powerpoint/2010/main" val="147923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1+#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500"/>
                                        <p:tgtEl>
                                          <p:spTgt spid="32"/>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par>
                                <p:cTn id="46" presetID="10" presetClass="entr" presetSubtype="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31" grpId="0"/>
      <p:bldP spid="32" grpId="0"/>
      <p:bldP spid="33" grpId="0"/>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19</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US" b="1" dirty="0" err="1"/>
              <a:t>Rechercher</a:t>
            </a:r>
            <a:r>
              <a:rPr lang="en-US" dirty="0"/>
              <a:t> avec des mots-</a:t>
            </a:r>
            <a:r>
              <a:rPr lang="en-US" dirty="0" err="1"/>
              <a:t>clés</a:t>
            </a:r>
            <a:endParaRPr lang="en-US" b="1" dirty="0"/>
          </a:p>
        </p:txBody>
      </p:sp>
      <p:sp>
        <p:nvSpPr>
          <p:cNvPr id="4" name="Oval Callout 16">
            <a:extLst>
              <a:ext uri="{FF2B5EF4-FFF2-40B4-BE49-F238E27FC236}">
                <a16:creationId xmlns:a16="http://schemas.microsoft.com/office/drawing/2014/main" id="{919F2557-DEEA-4196-A0A5-B7759B6ECCBD}"/>
              </a:ext>
            </a:extLst>
          </p:cNvPr>
          <p:cNvSpPr/>
          <p:nvPr/>
        </p:nvSpPr>
        <p:spPr>
          <a:xfrm>
            <a:off x="1533712" y="3857828"/>
            <a:ext cx="1152128" cy="792088"/>
          </a:xfrm>
          <a:prstGeom prst="wedgeEllipseCallout">
            <a:avLst>
              <a:gd name="adj1" fmla="val 49066"/>
              <a:gd name="adj2" fmla="val -457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cs typeface="Arial" panose="020B0604020202020204" pitchFamily="34" charset="0"/>
              </a:rPr>
              <a:t>Fiches </a:t>
            </a:r>
            <a:r>
              <a:rPr lang="en-GB" sz="1400" b="1" dirty="0" err="1">
                <a:solidFill>
                  <a:schemeClr val="tx1"/>
                </a:solidFill>
                <a:cs typeface="Arial" panose="020B0604020202020204" pitchFamily="34" charset="0"/>
              </a:rPr>
              <a:t>trouvées</a:t>
            </a:r>
            <a:endParaRPr lang="en-GB" sz="1400" dirty="0">
              <a:solidFill>
                <a:schemeClr val="tx1"/>
              </a:solidFill>
              <a:cs typeface="Arial" panose="020B0604020202020204" pitchFamily="34" charset="0"/>
            </a:endParaRPr>
          </a:p>
        </p:txBody>
      </p:sp>
      <p:sp>
        <p:nvSpPr>
          <p:cNvPr id="5" name="Oval Callout 17">
            <a:extLst>
              <a:ext uri="{FF2B5EF4-FFF2-40B4-BE49-F238E27FC236}">
                <a16:creationId xmlns:a16="http://schemas.microsoft.com/office/drawing/2014/main" id="{479DFD2D-31A0-4CCD-9218-486300BE4834}"/>
              </a:ext>
            </a:extLst>
          </p:cNvPr>
          <p:cNvSpPr/>
          <p:nvPr/>
        </p:nvSpPr>
        <p:spPr>
          <a:xfrm>
            <a:off x="1471079" y="2079348"/>
            <a:ext cx="1152128" cy="792088"/>
          </a:xfrm>
          <a:prstGeom prst="wedgeEllipseCallout">
            <a:avLst>
              <a:gd name="adj1" fmla="val 60335"/>
              <a:gd name="adj2" fmla="val -33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cs typeface="Arial" panose="020B0604020202020204" pitchFamily="34" charset="0"/>
              </a:rPr>
              <a:t>Suite de mots </a:t>
            </a:r>
            <a:r>
              <a:rPr lang="en-GB" sz="1400" b="1" dirty="0" err="1">
                <a:solidFill>
                  <a:schemeClr val="tx1"/>
                </a:solidFill>
                <a:cs typeface="Arial" panose="020B0604020202020204" pitchFamily="34" charset="0"/>
              </a:rPr>
              <a:t>recherchés</a:t>
            </a:r>
            <a:endParaRPr lang="en-GB" sz="1400" dirty="0">
              <a:solidFill>
                <a:schemeClr val="tx1"/>
              </a:solidFill>
              <a:cs typeface="Arial" panose="020B0604020202020204" pitchFamily="34" charset="0"/>
            </a:endParaRPr>
          </a:p>
        </p:txBody>
      </p:sp>
      <p:pic>
        <p:nvPicPr>
          <p:cNvPr id="6" name="Picture 5">
            <a:extLst>
              <a:ext uri="{FF2B5EF4-FFF2-40B4-BE49-F238E27FC236}">
                <a16:creationId xmlns:a16="http://schemas.microsoft.com/office/drawing/2014/main" id="{5A3A5CBC-BB60-4848-8280-BC49E2C1D002}"/>
              </a:ext>
            </a:extLst>
          </p:cNvPr>
          <p:cNvPicPr>
            <a:picLocks noChangeAspect="1"/>
          </p:cNvPicPr>
          <p:nvPr/>
        </p:nvPicPr>
        <p:blipFill rotWithShape="1">
          <a:blip r:embed="rId3"/>
          <a:srcRect l="935"/>
          <a:stretch/>
        </p:blipFill>
        <p:spPr>
          <a:xfrm>
            <a:off x="6184284" y="873213"/>
            <a:ext cx="4557478" cy="4914900"/>
          </a:xfrm>
          <a:prstGeom prst="rect">
            <a:avLst/>
          </a:prstGeom>
        </p:spPr>
      </p:pic>
      <p:sp>
        <p:nvSpPr>
          <p:cNvPr id="7" name="TextBox 6">
            <a:extLst>
              <a:ext uri="{FF2B5EF4-FFF2-40B4-BE49-F238E27FC236}">
                <a16:creationId xmlns:a16="http://schemas.microsoft.com/office/drawing/2014/main" id="{FCB976CA-304F-4130-BFB0-A15D58F23A2F}"/>
              </a:ext>
            </a:extLst>
          </p:cNvPr>
          <p:cNvSpPr txBox="1"/>
          <p:nvPr/>
        </p:nvSpPr>
        <p:spPr>
          <a:xfrm>
            <a:off x="2760174" y="1748325"/>
            <a:ext cx="2803074" cy="369332"/>
          </a:xfrm>
          <a:prstGeom prst="rect">
            <a:avLst/>
          </a:prstGeom>
          <a:noFill/>
        </p:spPr>
        <p:txBody>
          <a:bodyPr wrap="square" rtlCol="0">
            <a:spAutoFit/>
          </a:bodyPr>
          <a:lstStyle/>
          <a:p>
            <a:r>
              <a:rPr lang="en-GB" dirty="0"/>
              <a:t>Base de </a:t>
            </a:r>
            <a:r>
              <a:rPr lang="en-GB" dirty="0" err="1"/>
              <a:t>données</a:t>
            </a:r>
            <a:r>
              <a:rPr lang="en-GB" dirty="0"/>
              <a:t> : Design</a:t>
            </a:r>
          </a:p>
        </p:txBody>
      </p:sp>
      <p:sp>
        <p:nvSpPr>
          <p:cNvPr id="8" name="TextBox 7">
            <a:extLst>
              <a:ext uri="{FF2B5EF4-FFF2-40B4-BE49-F238E27FC236}">
                <a16:creationId xmlns:a16="http://schemas.microsoft.com/office/drawing/2014/main" id="{76F81ADA-DD3D-44CA-8E7A-DC7AF77967E1}"/>
              </a:ext>
            </a:extLst>
          </p:cNvPr>
          <p:cNvSpPr txBox="1"/>
          <p:nvPr/>
        </p:nvSpPr>
        <p:spPr>
          <a:xfrm>
            <a:off x="2781808" y="2199020"/>
            <a:ext cx="922590" cy="307777"/>
          </a:xfrm>
          <a:prstGeom prst="rect">
            <a:avLst/>
          </a:prstGeom>
          <a:noFill/>
        </p:spPr>
        <p:txBody>
          <a:bodyPr wrap="square" rtlCol="0">
            <a:spAutoFit/>
          </a:bodyPr>
          <a:lstStyle/>
          <a:p>
            <a:r>
              <a:rPr lang="en-GB" sz="1400" dirty="0"/>
              <a:t>Furniture</a:t>
            </a:r>
          </a:p>
        </p:txBody>
      </p:sp>
      <p:sp>
        <p:nvSpPr>
          <p:cNvPr id="9" name="Rectangle 8">
            <a:extLst>
              <a:ext uri="{FF2B5EF4-FFF2-40B4-BE49-F238E27FC236}">
                <a16:creationId xmlns:a16="http://schemas.microsoft.com/office/drawing/2014/main" id="{7C1D6021-0CF5-4D88-A003-E2209CC5B063}"/>
              </a:ext>
            </a:extLst>
          </p:cNvPr>
          <p:cNvSpPr/>
          <p:nvPr/>
        </p:nvSpPr>
        <p:spPr bwMode="auto">
          <a:xfrm>
            <a:off x="2776001" y="2132515"/>
            <a:ext cx="3143801" cy="412302"/>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pic>
        <p:nvPicPr>
          <p:cNvPr id="10" name="Picture 9">
            <a:extLst>
              <a:ext uri="{FF2B5EF4-FFF2-40B4-BE49-F238E27FC236}">
                <a16:creationId xmlns:a16="http://schemas.microsoft.com/office/drawing/2014/main" id="{1C5E8615-DEEF-488B-B489-FEDAAE4337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92" r="70754"/>
          <a:stretch/>
        </p:blipFill>
        <p:spPr>
          <a:xfrm>
            <a:off x="5563248" y="2199819"/>
            <a:ext cx="285528" cy="302029"/>
          </a:xfrm>
          <a:prstGeom prst="rect">
            <a:avLst/>
          </a:prstGeom>
        </p:spPr>
      </p:pic>
      <p:sp>
        <p:nvSpPr>
          <p:cNvPr id="11" name="Rectangle 10">
            <a:extLst>
              <a:ext uri="{FF2B5EF4-FFF2-40B4-BE49-F238E27FC236}">
                <a16:creationId xmlns:a16="http://schemas.microsoft.com/office/drawing/2014/main" id="{3557A4E1-F925-4B5A-9141-9B8961880E18}"/>
              </a:ext>
            </a:extLst>
          </p:cNvPr>
          <p:cNvSpPr/>
          <p:nvPr/>
        </p:nvSpPr>
        <p:spPr bwMode="auto">
          <a:xfrm>
            <a:off x="2776001" y="2598688"/>
            <a:ext cx="3143801" cy="2140972"/>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12" name="TextBox 11">
            <a:extLst>
              <a:ext uri="{FF2B5EF4-FFF2-40B4-BE49-F238E27FC236}">
                <a16:creationId xmlns:a16="http://schemas.microsoft.com/office/drawing/2014/main" id="{FF69265B-7935-41CD-B5A9-7BCFF5510D94}"/>
              </a:ext>
            </a:extLst>
          </p:cNvPr>
          <p:cNvSpPr txBox="1"/>
          <p:nvPr/>
        </p:nvSpPr>
        <p:spPr>
          <a:xfrm>
            <a:off x="2855640" y="2671868"/>
            <a:ext cx="2124217" cy="1815882"/>
          </a:xfrm>
          <a:prstGeom prst="rect">
            <a:avLst/>
          </a:prstGeom>
          <a:noFill/>
        </p:spPr>
        <p:txBody>
          <a:bodyPr wrap="square" rtlCol="0">
            <a:spAutoFit/>
          </a:bodyPr>
          <a:lstStyle/>
          <a:p>
            <a:pPr marL="180975" indent="-180975">
              <a:buClr>
                <a:schemeClr val="bg1">
                  <a:lumMod val="50000"/>
                </a:schemeClr>
              </a:buClr>
              <a:buFont typeface="Arial Unicode MS" panose="020B0604020202020204" pitchFamily="34" charset="-128"/>
              <a:buChar char="▷"/>
            </a:pPr>
            <a:r>
              <a:rPr lang="en-GB" sz="1400" dirty="0">
                <a:solidFill>
                  <a:srgbClr val="002060"/>
                </a:solidFill>
              </a:rPr>
              <a:t>Designers (31)</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Manufacturers (18)</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Materials (29)</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Processes (6)</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Products (60)</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Suppliers (2)</a:t>
            </a:r>
          </a:p>
        </p:txBody>
      </p:sp>
      <p:sp>
        <p:nvSpPr>
          <p:cNvPr id="13" name="Rectangle 12">
            <a:extLst>
              <a:ext uri="{FF2B5EF4-FFF2-40B4-BE49-F238E27FC236}">
                <a16:creationId xmlns:a16="http://schemas.microsoft.com/office/drawing/2014/main" id="{D40B80F1-184B-467D-B1C9-2A5ECA03CBD8}"/>
              </a:ext>
            </a:extLst>
          </p:cNvPr>
          <p:cNvSpPr/>
          <p:nvPr/>
        </p:nvSpPr>
        <p:spPr bwMode="auto">
          <a:xfrm>
            <a:off x="2878201" y="2669630"/>
            <a:ext cx="2830512" cy="1815882"/>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b="1"/>
          </a:p>
        </p:txBody>
      </p:sp>
      <p:sp>
        <p:nvSpPr>
          <p:cNvPr id="14" name="TextBox 13">
            <a:extLst>
              <a:ext uri="{FF2B5EF4-FFF2-40B4-BE49-F238E27FC236}">
                <a16:creationId xmlns:a16="http://schemas.microsoft.com/office/drawing/2014/main" id="{7DF54186-57CD-4474-82BD-76FC3F3F1ED0}"/>
              </a:ext>
            </a:extLst>
          </p:cNvPr>
          <p:cNvSpPr txBox="1"/>
          <p:nvPr/>
        </p:nvSpPr>
        <p:spPr>
          <a:xfrm>
            <a:off x="2855640" y="2198593"/>
            <a:ext cx="2054103" cy="307777"/>
          </a:xfrm>
          <a:prstGeom prst="rect">
            <a:avLst/>
          </a:prstGeom>
          <a:solidFill>
            <a:schemeClr val="bg1"/>
          </a:solidFill>
        </p:spPr>
        <p:txBody>
          <a:bodyPr wrap="square" rtlCol="0">
            <a:spAutoFit/>
          </a:bodyPr>
          <a:lstStyle/>
          <a:p>
            <a:r>
              <a:rPr lang="en-GB" sz="1400" dirty="0"/>
              <a:t>Furniture AND Wood</a:t>
            </a:r>
          </a:p>
        </p:txBody>
      </p:sp>
      <p:sp>
        <p:nvSpPr>
          <p:cNvPr id="15" name="TextBox 14">
            <a:extLst>
              <a:ext uri="{FF2B5EF4-FFF2-40B4-BE49-F238E27FC236}">
                <a16:creationId xmlns:a16="http://schemas.microsoft.com/office/drawing/2014/main" id="{12A0256F-F9E4-4543-93F7-BE0E2C2117B6}"/>
              </a:ext>
            </a:extLst>
          </p:cNvPr>
          <p:cNvSpPr txBox="1"/>
          <p:nvPr/>
        </p:nvSpPr>
        <p:spPr>
          <a:xfrm>
            <a:off x="2855640" y="2671869"/>
            <a:ext cx="2124217" cy="1514261"/>
          </a:xfrm>
          <a:prstGeom prst="rect">
            <a:avLst/>
          </a:prstGeom>
          <a:noFill/>
        </p:spPr>
        <p:txBody>
          <a:bodyPr wrap="square" rtlCol="0">
            <a:spAutoFit/>
          </a:bodyPr>
          <a:lstStyle/>
          <a:p>
            <a:pPr marL="180975" indent="-180975">
              <a:buClr>
                <a:schemeClr val="bg1">
                  <a:lumMod val="50000"/>
                </a:schemeClr>
              </a:buClr>
              <a:buFont typeface="Arial Unicode MS" panose="020B0604020202020204" pitchFamily="34" charset="-128"/>
              <a:buChar char="▷"/>
            </a:pPr>
            <a:r>
              <a:rPr lang="en-GB" sz="1400" dirty="0">
                <a:solidFill>
                  <a:srgbClr val="002060"/>
                </a:solidFill>
              </a:rPr>
              <a:t>Designers (2)</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Manufacturers (1)</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Materials (19)</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Processes (3)</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Products (12)</a:t>
            </a:r>
          </a:p>
        </p:txBody>
      </p:sp>
      <p:sp>
        <p:nvSpPr>
          <p:cNvPr id="16" name="TextBox 15">
            <a:extLst>
              <a:ext uri="{FF2B5EF4-FFF2-40B4-BE49-F238E27FC236}">
                <a16:creationId xmlns:a16="http://schemas.microsoft.com/office/drawing/2014/main" id="{BE1BA089-240B-4FEB-BA1D-2DB434C4F6CC}"/>
              </a:ext>
            </a:extLst>
          </p:cNvPr>
          <p:cNvSpPr txBox="1"/>
          <p:nvPr/>
        </p:nvSpPr>
        <p:spPr>
          <a:xfrm>
            <a:off x="2776001" y="4813233"/>
            <a:ext cx="3143801" cy="897977"/>
          </a:xfrm>
          <a:prstGeom prst="rect">
            <a:avLst/>
          </a:prstGeom>
          <a:solidFill>
            <a:schemeClr val="bg1">
              <a:lumMod val="95000"/>
            </a:schemeClr>
          </a:solidFill>
          <a:ln>
            <a:noFill/>
          </a:ln>
        </p:spPr>
        <p:txBody>
          <a:bodyPr wrap="square" lIns="0" tIns="0" rIns="0" bIns="0" rtlCol="0" anchor="ctr">
            <a:noAutofit/>
          </a:bodyPr>
          <a:lstStyle/>
          <a:p>
            <a:pPr indent="87313" algn="ctr"/>
            <a:r>
              <a:rPr lang="fr-FR" sz="1100" b="1" dirty="0">
                <a:latin typeface="Arial" panose="020B0604020202020204" pitchFamily="34" charset="0"/>
                <a:cs typeface="Arial" panose="020B0604020202020204" pitchFamily="34" charset="0"/>
              </a:rPr>
              <a:t>Recherche plein texte de toute la base de données :</a:t>
            </a:r>
          </a:p>
          <a:p>
            <a:pPr indent="87313" algn="ctr"/>
            <a:r>
              <a:rPr lang="fr-FR" sz="1100" dirty="0">
                <a:latin typeface="Arial" panose="020B0604020202020204" pitchFamily="34" charset="0"/>
                <a:cs typeface="Arial" panose="020B0604020202020204" pitchFamily="34" charset="0"/>
              </a:rPr>
              <a:t>Non sensible à la casse mais sensible à l'orthographe</a:t>
            </a:r>
            <a:endParaRPr lang="en-GB" sz="11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DADB8B4-66EA-4E5C-B698-F159819D750C}"/>
              </a:ext>
            </a:extLst>
          </p:cNvPr>
          <p:cNvSpPr/>
          <p:nvPr/>
        </p:nvSpPr>
        <p:spPr bwMode="auto">
          <a:xfrm>
            <a:off x="1471079" y="890903"/>
            <a:ext cx="1798556" cy="76143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18" name="Rectangle 17">
            <a:extLst>
              <a:ext uri="{FF2B5EF4-FFF2-40B4-BE49-F238E27FC236}">
                <a16:creationId xmlns:a16="http://schemas.microsoft.com/office/drawing/2014/main" id="{B9A91B8E-6A5D-4701-84A8-C6D5452A0F46}"/>
              </a:ext>
            </a:extLst>
          </p:cNvPr>
          <p:cNvSpPr/>
          <p:nvPr/>
        </p:nvSpPr>
        <p:spPr>
          <a:xfrm>
            <a:off x="1926499" y="1124116"/>
            <a:ext cx="1377300" cy="369332"/>
          </a:xfrm>
          <a:prstGeom prst="rect">
            <a:avLst/>
          </a:prstGeom>
        </p:spPr>
        <p:txBody>
          <a:bodyPr wrap="none">
            <a:spAutoFit/>
          </a:bodyPr>
          <a:lstStyle/>
          <a:p>
            <a:r>
              <a:rPr lang="en-GB" dirty="0" err="1">
                <a:latin typeface="Arial" panose="020B0604020202020204" pitchFamily="34" charset="0"/>
                <a:cs typeface="Arial" panose="020B0604020202020204" pitchFamily="34" charset="0"/>
              </a:rPr>
              <a:t>Rechercher</a:t>
            </a:r>
            <a:endParaRPr lang="en-GB" dirty="0"/>
          </a:p>
        </p:txBody>
      </p:sp>
      <p:pic>
        <p:nvPicPr>
          <p:cNvPr id="19" name="Picture 18">
            <a:extLst>
              <a:ext uri="{FF2B5EF4-FFF2-40B4-BE49-F238E27FC236}">
                <a16:creationId xmlns:a16="http://schemas.microsoft.com/office/drawing/2014/main" id="{657EF2CE-AE86-4D04-AE8C-233467E645D9}"/>
              </a:ext>
            </a:extLst>
          </p:cNvPr>
          <p:cNvPicPr>
            <a:picLocks noChangeAspect="1"/>
          </p:cNvPicPr>
          <p:nvPr/>
        </p:nvPicPr>
        <p:blipFill rotWithShape="1">
          <a:blip r:embed="rId5">
            <a:extLst>
              <a:ext uri="{28A0092B-C50C-407E-A947-70E740481C1C}">
                <a14:useLocalDpi xmlns:a14="http://schemas.microsoft.com/office/drawing/2010/main" val="0"/>
              </a:ext>
            </a:extLst>
          </a:blip>
          <a:srcRect l="19792" r="70754"/>
          <a:stretch/>
        </p:blipFill>
        <p:spPr>
          <a:xfrm>
            <a:off x="1371600" y="964467"/>
            <a:ext cx="651394" cy="689039"/>
          </a:xfrm>
          <a:prstGeom prst="rect">
            <a:avLst/>
          </a:prstGeom>
        </p:spPr>
      </p:pic>
      <p:pic>
        <p:nvPicPr>
          <p:cNvPr id="20" name="Graphic 19" descr="Line Arrow: Clockwise curve">
            <a:extLst>
              <a:ext uri="{FF2B5EF4-FFF2-40B4-BE49-F238E27FC236}">
                <a16:creationId xmlns:a16="http://schemas.microsoft.com/office/drawing/2014/main" id="{8472A38A-FC94-40F0-930F-6575D25A88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49519">
            <a:off x="3421695" y="1091775"/>
            <a:ext cx="565409" cy="549129"/>
          </a:xfrm>
          <a:prstGeom prst="rect">
            <a:avLst/>
          </a:prstGeom>
        </p:spPr>
      </p:pic>
    </p:spTree>
    <p:extLst>
      <p:ext uri="{BB962C8B-B14F-4D97-AF65-F5344CB8AC3E}">
        <p14:creationId xmlns:p14="http://schemas.microsoft.com/office/powerpoint/2010/main" val="127452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animBg="1"/>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4F5D-1678-4229-83FC-C18B2D350F46}"/>
              </a:ext>
            </a:extLst>
          </p:cNvPr>
          <p:cNvSpPr>
            <a:spLocks noGrp="1"/>
          </p:cNvSpPr>
          <p:nvPr>
            <p:ph type="sldNum" sz="quarter" idx="11"/>
          </p:nvPr>
        </p:nvSpPr>
        <p:spPr/>
        <p:txBody>
          <a:bodyPr/>
          <a:lstStyle/>
          <a:p>
            <a:fld id="{F0D23093-2AB0-F74C-B865-1A12A15B650E}" type="slidenum">
              <a:rPr lang="en-US" smtClean="0"/>
              <a:pPr/>
              <a:t>2</a:t>
            </a:fld>
            <a:endParaRPr lang="en-US" dirty="0"/>
          </a:p>
        </p:txBody>
      </p:sp>
      <p:sp>
        <p:nvSpPr>
          <p:cNvPr id="3" name="Title 2">
            <a:extLst>
              <a:ext uri="{FF2B5EF4-FFF2-40B4-BE49-F238E27FC236}">
                <a16:creationId xmlns:a16="http://schemas.microsoft.com/office/drawing/2014/main" id="{40AA9338-E692-4C26-BFD3-77F262F85977}"/>
              </a:ext>
            </a:extLst>
          </p:cNvPr>
          <p:cNvSpPr>
            <a:spLocks noGrp="1"/>
          </p:cNvSpPr>
          <p:nvPr>
            <p:ph type="title"/>
          </p:nvPr>
        </p:nvSpPr>
        <p:spPr/>
        <p:txBody>
          <a:bodyPr/>
          <a:lstStyle/>
          <a:p>
            <a:r>
              <a:rPr lang="fr-FR" dirty="0"/>
              <a:t>Objectifs pédagogiques de cette unité de cours</a:t>
            </a:r>
            <a:endParaRPr lang="en-US" dirty="0"/>
          </a:p>
        </p:txBody>
      </p:sp>
      <p:graphicFrame>
        <p:nvGraphicFramePr>
          <p:cNvPr id="6" name="Table 5">
            <a:extLst>
              <a:ext uri="{FF2B5EF4-FFF2-40B4-BE49-F238E27FC236}">
                <a16:creationId xmlns:a16="http://schemas.microsoft.com/office/drawing/2014/main" id="{1396CEED-1C35-4DC8-853C-AFF45D646151}"/>
              </a:ext>
            </a:extLst>
          </p:cNvPr>
          <p:cNvGraphicFramePr>
            <a:graphicFrameLocks noGrp="1"/>
          </p:cNvGraphicFramePr>
          <p:nvPr>
            <p:extLst>
              <p:ext uri="{D42A27DB-BD31-4B8C-83A1-F6EECF244321}">
                <p14:modId xmlns:p14="http://schemas.microsoft.com/office/powerpoint/2010/main" val="1828164483"/>
              </p:ext>
            </p:extLst>
          </p:nvPr>
        </p:nvGraphicFramePr>
        <p:xfrm>
          <a:off x="957742" y="1234620"/>
          <a:ext cx="10276514" cy="2127316"/>
        </p:xfrm>
        <a:graphic>
          <a:graphicData uri="http://schemas.openxmlformats.org/drawingml/2006/table">
            <a:tbl>
              <a:tblPr firstRow="1" bandRow="1">
                <a:tableStyleId>{2D5ABB26-0587-4C30-8999-92F81FD0307C}</a:tableStyleId>
              </a:tblPr>
              <a:tblGrid>
                <a:gridCol w="1970056">
                  <a:extLst>
                    <a:ext uri="{9D8B030D-6E8A-4147-A177-3AD203B41FA5}">
                      <a16:colId xmlns:a16="http://schemas.microsoft.com/office/drawing/2014/main" val="20000"/>
                    </a:ext>
                  </a:extLst>
                </a:gridCol>
                <a:gridCol w="830645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Résultats</a:t>
                      </a:r>
                      <a:r>
                        <a:rPr lang="en-GB" sz="2000" b="1" dirty="0">
                          <a:solidFill>
                            <a:schemeClr val="tx1"/>
                          </a:solidFill>
                        </a:rPr>
                        <a:t> et acquis </a:t>
                      </a:r>
                      <a:r>
                        <a:rPr lang="en-GB" sz="2000" b="1" dirty="0" err="1">
                          <a:solidFill>
                            <a:schemeClr val="tx1"/>
                          </a:solidFill>
                        </a:rPr>
                        <a:t>prévus</a:t>
                      </a:r>
                      <a:endParaRPr lang="en-GB" sz="2000" b="1" dirty="0">
                        <a:solidFill>
                          <a:schemeClr val="tx1"/>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536322">
                <a:tc>
                  <a:txBody>
                    <a:bodyPr/>
                    <a:lstStyle/>
                    <a:p>
                      <a:pPr algn="l"/>
                      <a:r>
                        <a:rPr lang="en-GB" sz="1400" b="1" dirty="0" err="1">
                          <a:solidFill>
                            <a:sysClr val="windowText" lastClr="000000"/>
                          </a:solidFill>
                        </a:rPr>
                        <a:t>Connaître</a:t>
                      </a:r>
                      <a:r>
                        <a:rPr lang="en-GB" sz="1400" b="1" dirty="0">
                          <a:solidFill>
                            <a:sysClr val="windowText" lastClr="000000"/>
                          </a:solidFill>
                        </a:rPr>
                        <a:t> et </a:t>
                      </a:r>
                      <a:r>
                        <a:rPr lang="en-GB" sz="1400" b="1" dirty="0" err="1">
                          <a:solidFill>
                            <a:sysClr val="windowText" lastClr="000000"/>
                          </a:solidFill>
                        </a:rPr>
                        <a:t>comprendre</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fr-FR" sz="1400" dirty="0"/>
                        <a:t>Compréhension des propriétés des matériaux et des procédés à travers les produits</a:t>
                      </a:r>
                      <a:endParaRPr lang="en-GB" sz="1400" kern="1200" dirty="0">
                        <a:solidFill>
                          <a:schemeClr val="dk1"/>
                        </a:solidFill>
                        <a:effectLst/>
                        <a:latin typeface="+mn-lt"/>
                        <a:ea typeface="+mn-ea"/>
                        <a:cs typeface="+mn-cs"/>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6406">
                <a:tc>
                  <a:txBody>
                    <a:bodyPr/>
                    <a:lstStyle/>
                    <a:p>
                      <a:pPr algn="l"/>
                      <a:r>
                        <a:rPr lang="en-GB" sz="1400" b="1" dirty="0" err="1">
                          <a:solidFill>
                            <a:sysClr val="windowText" lastClr="000000"/>
                          </a:solidFill>
                        </a:rPr>
                        <a:t>Compétences</a:t>
                      </a:r>
                      <a:r>
                        <a:rPr lang="en-GB" sz="1400" b="1" dirty="0">
                          <a:solidFill>
                            <a:sysClr val="windowText" lastClr="000000"/>
                          </a:solidFill>
                        </a:rPr>
                        <a:t> et aptitudes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fr-FR" sz="1400" kern="1200" dirty="0">
                          <a:solidFill>
                            <a:schemeClr val="dk1"/>
                          </a:solidFill>
                          <a:effectLst/>
                          <a:latin typeface="+mn-lt"/>
                          <a:ea typeface="+mn-ea"/>
                          <a:cs typeface="+mn-cs"/>
                        </a:rPr>
                        <a:t>Capacité à trouver des données de conception et d'ingénierie à partir de produits</a:t>
                      </a:r>
                      <a:endParaRPr lang="en-GB" sz="1400" kern="1200" dirty="0">
                        <a:solidFill>
                          <a:schemeClr val="dk1"/>
                        </a:solidFill>
                        <a:effectLst/>
                        <a:latin typeface="+mn-lt"/>
                        <a:ea typeface="+mn-ea"/>
                        <a:cs typeface="+mn-cs"/>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dirty="0" err="1">
                          <a:solidFill>
                            <a:sysClr val="windowText" lastClr="000000"/>
                          </a:solidFill>
                        </a:rPr>
                        <a:t>Valeurs</a:t>
                      </a:r>
                      <a:r>
                        <a:rPr lang="en-GB" sz="1400" b="1" dirty="0">
                          <a:solidFill>
                            <a:sysClr val="windowText" lastClr="000000"/>
                          </a:solidFill>
                        </a:rPr>
                        <a:t> et </a:t>
                      </a:r>
                      <a:r>
                        <a:rPr lang="en-GB" sz="1400" b="1" dirty="0" err="1">
                          <a:solidFill>
                            <a:sysClr val="windowText" lastClr="000000"/>
                          </a:solidFill>
                        </a:rPr>
                        <a:t>comportements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fr-FR" sz="1400" kern="1200" dirty="0">
                          <a:solidFill>
                            <a:schemeClr val="dk1"/>
                          </a:solidFill>
                          <a:effectLst/>
                          <a:latin typeface="+mn-lt"/>
                          <a:ea typeface="+mn-ea"/>
                          <a:cs typeface="+mn-cs"/>
                        </a:rPr>
                        <a:t>Appréciation des relations entre Produits, Matériaux et Procédés.</a:t>
                      </a:r>
                      <a:endParaRPr lang="en-GB" sz="1400" kern="120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Content Placeholder 3">
            <a:extLst>
              <a:ext uri="{FF2B5EF4-FFF2-40B4-BE49-F238E27FC236}">
                <a16:creationId xmlns:a16="http://schemas.microsoft.com/office/drawing/2014/main" id="{BF266830-4A4A-4400-BB79-4EAD969F0B1C}"/>
              </a:ext>
            </a:extLst>
          </p:cNvPr>
          <p:cNvSpPr txBox="1">
            <a:spLocks/>
          </p:cNvSpPr>
          <p:nvPr/>
        </p:nvSpPr>
        <p:spPr bwMode="auto">
          <a:xfrm>
            <a:off x="957741" y="3637549"/>
            <a:ext cx="10276514" cy="1717393"/>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a:ln>
                  <a:noFill/>
                </a:ln>
                <a:solidFill>
                  <a:srgbClr val="0C0C0C"/>
                </a:solidFill>
                <a:effectLst/>
                <a:uLnTx/>
                <a:uFillTx/>
                <a:ea typeface="+mn-ea"/>
                <a:cs typeface="+mn-cs"/>
              </a:rPr>
              <a:t>Resources</a:t>
            </a:r>
          </a:p>
          <a:p>
            <a:pPr marL="552450" marR="0" lvl="0" indent="-285750" algn="l" defTabSz="914400" rtl="0" eaLnBrk="0" fontAlgn="base" latinLnBrk="0" hangingPunct="0">
              <a:lnSpc>
                <a:spcPct val="100000"/>
              </a:lnSpc>
              <a:spcBef>
                <a:spcPct val="20000"/>
              </a:spcBef>
              <a:spcAft>
                <a:spcPct val="20000"/>
              </a:spcAft>
              <a:buClr>
                <a:schemeClr val="accent1"/>
              </a:buClr>
              <a:buSzPct val="100000"/>
              <a:buFont typeface="Wingdings" panose="05000000000000000000" pitchFamily="2" charset="2"/>
              <a:buChar char="§"/>
              <a:tabLst/>
              <a:defRPr/>
            </a:pPr>
            <a:r>
              <a:rPr kumimoji="0" lang="en-GB" sz="1400" i="0" u="none" strike="noStrike" kern="0" cap="none" spc="0" normalizeH="0" baseline="0" noProof="0" dirty="0">
                <a:ln>
                  <a:noFill/>
                </a:ln>
                <a:solidFill>
                  <a:prstClr val="black"/>
                </a:solidFill>
                <a:effectLst/>
                <a:uLnTx/>
                <a:uFillTx/>
                <a:ea typeface="+mn-ea"/>
                <a:cs typeface="+mn-cs"/>
              </a:rPr>
              <a:t>Livre : </a:t>
            </a:r>
            <a:r>
              <a:rPr kumimoji="0" lang="en-GB" sz="1400" b="0" i="0" u="none" strike="noStrike" kern="0" cap="none" spc="0" normalizeH="0" baseline="0" noProof="0" dirty="0">
                <a:ln>
                  <a:noFill/>
                </a:ln>
                <a:solidFill>
                  <a:prstClr val="black"/>
                </a:solidFill>
                <a:effectLst/>
                <a:uLnTx/>
                <a:uFillTx/>
                <a:ea typeface="+mn-ea"/>
                <a:cs typeface="+mn-cs"/>
              </a:rPr>
              <a:t>“Materials and Design: The Art and Science of Material Selection in Product Design”, 3rd edition by M. Ashby and K Johnson, Butterworth Heinemann, Oxford, 2014 </a:t>
            </a:r>
          </a:p>
          <a:p>
            <a:pPr marL="552450" marR="0" lvl="0" indent="-285750" algn="l" defTabSz="914400" rtl="0" eaLnBrk="0" fontAlgn="base" latinLnBrk="0" hangingPunct="0">
              <a:lnSpc>
                <a:spcPct val="100000"/>
              </a:lnSpc>
              <a:spcBef>
                <a:spcPct val="20000"/>
              </a:spcBef>
              <a:spcAft>
                <a:spcPct val="20000"/>
              </a:spcAft>
              <a:buClr>
                <a:schemeClr val="accent1"/>
              </a:buClr>
              <a:buSzPct val="100000"/>
              <a:buFont typeface="Wingdings" panose="05000000000000000000" pitchFamily="2" charset="2"/>
              <a:buChar char="§"/>
              <a:tabLst/>
              <a:defRPr/>
            </a:pPr>
            <a:r>
              <a:rPr kumimoji="0" lang="en-GB" sz="1400" i="0" u="none" strike="noStrike" kern="0" cap="none" spc="0" normalizeH="0" baseline="0" noProof="0" dirty="0">
                <a:ln>
                  <a:noFill/>
                </a:ln>
                <a:solidFill>
                  <a:prstClr val="black"/>
                </a:solidFill>
                <a:effectLst/>
                <a:uLnTx/>
                <a:uFillTx/>
                <a:ea typeface="+mn-ea"/>
                <a:cs typeface="+mn-cs"/>
              </a:rPr>
              <a:t>The Ansys Granta EduPack Products, Materials and Processes Database – </a:t>
            </a:r>
            <a:r>
              <a:rPr kumimoji="0" lang="en-GB" sz="1400" b="0" i="0" u="none" strike="noStrike" kern="0" cap="none" spc="0" normalizeH="0" baseline="0" noProof="0" dirty="0">
                <a:ln>
                  <a:noFill/>
                </a:ln>
                <a:solidFill>
                  <a:prstClr val="black"/>
                </a:solidFill>
                <a:effectLst/>
                <a:uLnTx/>
                <a:uFillTx/>
                <a:ea typeface="+mn-ea"/>
                <a:cs typeface="+mn-cs"/>
              </a:rPr>
              <a:t>Livre Blanc (</a:t>
            </a:r>
            <a:r>
              <a:rPr kumimoji="0" lang="en-GB" sz="1400" b="0" i="0" u="none" strike="noStrike" kern="0" cap="none" spc="0" normalizeH="0" baseline="0" noProof="0" dirty="0">
                <a:ln>
                  <a:noFill/>
                </a:ln>
                <a:solidFill>
                  <a:prstClr val="black"/>
                </a:solidFill>
                <a:effectLst/>
                <a:uLnTx/>
                <a:uFillTx/>
                <a:ea typeface="+mn-ea"/>
                <a:cs typeface="+mn-cs"/>
                <a:hlinkClick r:id="rId3"/>
              </a:rPr>
              <a:t>https://www.ansys.com/education-resources</a:t>
            </a:r>
            <a:r>
              <a:rPr kumimoji="0" lang="en-GB" sz="1400" b="0" i="0" u="none" strike="noStrike" kern="0" cap="none" spc="0" normalizeH="0" baseline="0" noProof="0" dirty="0">
                <a:ln>
                  <a:noFill/>
                </a:ln>
                <a:solidFill>
                  <a:prstClr val="black"/>
                </a:solidFill>
                <a:effectLst/>
                <a:uLnTx/>
                <a:uFillTx/>
                <a:ea typeface="+mn-ea"/>
                <a:cs typeface="+mn-cs"/>
              </a:rPr>
              <a:t>) </a:t>
            </a:r>
          </a:p>
          <a:p>
            <a:pPr marL="266700" marR="0" lvl="0" algn="l" defTabSz="914400" rtl="0" eaLnBrk="0" fontAlgn="base" latinLnBrk="0" hangingPunct="0">
              <a:lnSpc>
                <a:spcPct val="100000"/>
              </a:lnSpc>
              <a:spcBef>
                <a:spcPct val="20000"/>
              </a:spcBef>
              <a:spcAft>
                <a:spcPct val="20000"/>
              </a:spcAft>
              <a:buClr>
                <a:srgbClr val="C00000"/>
              </a:buClr>
              <a:buSzPct val="100000"/>
              <a:tabLst/>
              <a:defRPr/>
            </a:pPr>
            <a:endParaRPr kumimoji="0" lang="en-US" sz="14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85111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20</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b="1" dirty="0">
                <a:latin typeface="+mn-lt"/>
                <a:cs typeface="Arial" panose="020B0604020202020204" pitchFamily="34" charset="0"/>
              </a:rPr>
              <a:t>Graphique / Sélectionner </a:t>
            </a:r>
            <a:r>
              <a:rPr lang="fr-FR" dirty="0">
                <a:latin typeface="+mn-lt"/>
                <a:cs typeface="Arial" panose="020B0604020202020204" pitchFamily="34" charset="0"/>
              </a:rPr>
              <a:t>pour tracer et filtrer les données</a:t>
            </a:r>
            <a:endParaRPr lang="en-US" dirty="0">
              <a:latin typeface="+mn-lt"/>
            </a:endParaRPr>
          </a:p>
        </p:txBody>
      </p:sp>
      <p:sp>
        <p:nvSpPr>
          <p:cNvPr id="4" name="Rectangle 3">
            <a:extLst>
              <a:ext uri="{FF2B5EF4-FFF2-40B4-BE49-F238E27FC236}">
                <a16:creationId xmlns:a16="http://schemas.microsoft.com/office/drawing/2014/main" id="{091DCD4F-B9FF-463C-AF3F-A8E79E40B991}"/>
              </a:ext>
            </a:extLst>
          </p:cNvPr>
          <p:cNvSpPr/>
          <p:nvPr/>
        </p:nvSpPr>
        <p:spPr bwMode="auto">
          <a:xfrm>
            <a:off x="4344902" y="976488"/>
            <a:ext cx="3704317" cy="4527051"/>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5" name="Rectangle 4">
            <a:extLst>
              <a:ext uri="{FF2B5EF4-FFF2-40B4-BE49-F238E27FC236}">
                <a16:creationId xmlns:a16="http://schemas.microsoft.com/office/drawing/2014/main" id="{DBE57450-37E8-41E7-90AE-D3649ED9F37C}"/>
              </a:ext>
            </a:extLst>
          </p:cNvPr>
          <p:cNvSpPr/>
          <p:nvPr/>
        </p:nvSpPr>
        <p:spPr bwMode="auto">
          <a:xfrm>
            <a:off x="609601" y="980986"/>
            <a:ext cx="3447314" cy="76143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6" name="Oval Callout 16">
            <a:extLst>
              <a:ext uri="{FF2B5EF4-FFF2-40B4-BE49-F238E27FC236}">
                <a16:creationId xmlns:a16="http://schemas.microsoft.com/office/drawing/2014/main" id="{D91ADBB1-9F8C-4135-B3A1-190701452516}"/>
              </a:ext>
            </a:extLst>
          </p:cNvPr>
          <p:cNvSpPr/>
          <p:nvPr/>
        </p:nvSpPr>
        <p:spPr>
          <a:xfrm>
            <a:off x="1969271" y="2064201"/>
            <a:ext cx="1510731" cy="792088"/>
          </a:xfrm>
          <a:prstGeom prst="wedgeEllipseCallout">
            <a:avLst>
              <a:gd name="adj1" fmla="val 29648"/>
              <a:gd name="adj2" fmla="val -676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latin typeface="Arial" panose="020B0604020202020204" pitchFamily="34" charset="0"/>
                <a:cs typeface="Arial" panose="020B0604020202020204" pitchFamily="34" charset="0"/>
              </a:rPr>
              <a:t>Faire des </a:t>
            </a:r>
            <a:r>
              <a:rPr lang="en-GB" sz="1400" b="1" dirty="0" err="1">
                <a:solidFill>
                  <a:sysClr val="windowText" lastClr="000000"/>
                </a:solidFill>
                <a:latin typeface="Arial" panose="020B0604020202020204" pitchFamily="34" charset="0"/>
                <a:cs typeface="Arial" panose="020B0604020202020204" pitchFamily="34" charset="0"/>
              </a:rPr>
              <a:t>graphiques</a:t>
            </a:r>
            <a:endParaRPr lang="en-GB" sz="1400" dirty="0">
              <a:solidFill>
                <a:sysClr val="windowText" lastClr="00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823CD4F-12F8-495A-8632-1E0DBD38F142}"/>
              </a:ext>
            </a:extLst>
          </p:cNvPr>
          <p:cNvSpPr/>
          <p:nvPr/>
        </p:nvSpPr>
        <p:spPr>
          <a:xfrm>
            <a:off x="4439244" y="2857848"/>
            <a:ext cx="2746600" cy="369332"/>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2. </a:t>
            </a:r>
            <a:r>
              <a:rPr lang="en-GB" b="1" dirty="0" err="1">
                <a:latin typeface="Arial" panose="020B0604020202020204" pitchFamily="34" charset="0"/>
                <a:cs typeface="Arial" panose="020B0604020202020204" pitchFamily="34" charset="0"/>
              </a:rPr>
              <a:t>Etapes</a:t>
            </a:r>
            <a:r>
              <a:rPr lang="en-GB" b="1" dirty="0">
                <a:latin typeface="Arial" panose="020B0604020202020204" pitchFamily="34" charset="0"/>
                <a:cs typeface="Arial" panose="020B0604020202020204" pitchFamily="34" charset="0"/>
              </a:rPr>
              <a:t> de </a:t>
            </a:r>
            <a:r>
              <a:rPr lang="en-GB" b="1" dirty="0" err="1">
                <a:latin typeface="Arial" panose="020B0604020202020204" pitchFamily="34" charset="0"/>
                <a:cs typeface="Arial" panose="020B0604020202020204" pitchFamily="34" charset="0"/>
              </a:rPr>
              <a:t>sélection</a:t>
            </a:r>
            <a:endParaRPr lang="en-GB" b="1" dirty="0"/>
          </a:p>
        </p:txBody>
      </p:sp>
      <p:sp>
        <p:nvSpPr>
          <p:cNvPr id="8" name="Rectangle 7">
            <a:extLst>
              <a:ext uri="{FF2B5EF4-FFF2-40B4-BE49-F238E27FC236}">
                <a16:creationId xmlns:a16="http://schemas.microsoft.com/office/drawing/2014/main" id="{BF0BD8A7-AB37-4A17-A69E-E3630DD963C8}"/>
              </a:ext>
            </a:extLst>
          </p:cNvPr>
          <p:cNvSpPr/>
          <p:nvPr/>
        </p:nvSpPr>
        <p:spPr>
          <a:xfrm>
            <a:off x="1217421" y="1214199"/>
            <a:ext cx="2800767" cy="369332"/>
          </a:xfrm>
          <a:prstGeom prst="rect">
            <a:avLst/>
          </a:prstGeom>
        </p:spPr>
        <p:txBody>
          <a:bodyPr wrap="none">
            <a:spAutoFit/>
          </a:bodyPr>
          <a:lstStyle/>
          <a:p>
            <a:r>
              <a:rPr lang="en-GB" dirty="0" err="1">
                <a:latin typeface="Arial" panose="020B0604020202020204" pitchFamily="34" charset="0"/>
                <a:cs typeface="Arial" panose="020B0604020202020204" pitchFamily="34" charset="0"/>
              </a:rPr>
              <a:t>Graphique</a:t>
            </a:r>
            <a:r>
              <a:rPr lang="en-GB" dirty="0">
                <a:latin typeface="Arial" panose="020B0604020202020204" pitchFamily="34" charset="0"/>
                <a:cs typeface="Arial" panose="020B0604020202020204" pitchFamily="34" charset="0"/>
              </a:rPr>
              <a:t> / </a:t>
            </a:r>
            <a:r>
              <a:rPr lang="en-GB" dirty="0" err="1">
                <a:latin typeface="Arial" panose="020B0604020202020204" pitchFamily="34" charset="0"/>
                <a:cs typeface="Arial" panose="020B0604020202020204" pitchFamily="34" charset="0"/>
              </a:rPr>
              <a:t>Sélectionner</a:t>
            </a:r>
            <a:r>
              <a:rPr lang="en-GB" dirty="0">
                <a:latin typeface="Arial" panose="020B0604020202020204" pitchFamily="34" charset="0"/>
                <a:cs typeface="Arial" panose="020B0604020202020204" pitchFamily="34" charset="0"/>
              </a:rPr>
              <a:t> </a:t>
            </a:r>
            <a:endParaRPr lang="en-GB" dirty="0"/>
          </a:p>
        </p:txBody>
      </p:sp>
      <p:pic>
        <p:nvPicPr>
          <p:cNvPr id="9" name="Picture 8">
            <a:extLst>
              <a:ext uri="{FF2B5EF4-FFF2-40B4-BE49-F238E27FC236}">
                <a16:creationId xmlns:a16="http://schemas.microsoft.com/office/drawing/2014/main" id="{E21BD48D-DA86-4A22-9124-D83C360A49F8}"/>
              </a:ext>
            </a:extLst>
          </p:cNvPr>
          <p:cNvPicPr>
            <a:picLocks noChangeAspect="1"/>
          </p:cNvPicPr>
          <p:nvPr/>
        </p:nvPicPr>
        <p:blipFill rotWithShape="1">
          <a:blip r:embed="rId3">
            <a:extLst>
              <a:ext uri="{28A0092B-C50C-407E-A947-70E740481C1C}">
                <a14:useLocalDpi xmlns:a14="http://schemas.microsoft.com/office/drawing/2010/main" val="0"/>
              </a:ext>
            </a:extLst>
          </a:blip>
          <a:srcRect l="29498" r="59616"/>
          <a:stretch/>
        </p:blipFill>
        <p:spPr>
          <a:xfrm>
            <a:off x="533400" y="980986"/>
            <a:ext cx="828914" cy="761439"/>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9ECE9CFA-2925-4A96-8B3C-27F0E13B7A32}"/>
              </a:ext>
            </a:extLst>
          </p:cNvPr>
          <p:cNvPicPr>
            <a:picLocks noChangeAspect="1"/>
          </p:cNvPicPr>
          <p:nvPr/>
        </p:nvPicPr>
        <p:blipFill rotWithShape="1">
          <a:blip r:embed="rId4">
            <a:extLst>
              <a:ext uri="{28A0092B-C50C-407E-A947-70E740481C1C}">
                <a14:useLocalDpi xmlns:a14="http://schemas.microsoft.com/office/drawing/2010/main" val="0"/>
              </a:ext>
            </a:extLst>
          </a:blip>
          <a:srcRect l="50429" r="22633"/>
          <a:stretch/>
        </p:blipFill>
        <p:spPr>
          <a:xfrm>
            <a:off x="6803541" y="3289177"/>
            <a:ext cx="424493" cy="393946"/>
          </a:xfrm>
          <a:prstGeom prst="rect">
            <a:avLst/>
          </a:prstGeom>
        </p:spPr>
      </p:pic>
      <p:pic>
        <p:nvPicPr>
          <p:cNvPr id="11" name="Picture 10" descr="A picture containing table&#10;&#10;Description automatically generated">
            <a:extLst>
              <a:ext uri="{FF2B5EF4-FFF2-40B4-BE49-F238E27FC236}">
                <a16:creationId xmlns:a16="http://schemas.microsoft.com/office/drawing/2014/main" id="{68510ECF-76F6-4F4E-86A8-9125CD2BD618}"/>
              </a:ext>
            </a:extLst>
          </p:cNvPr>
          <p:cNvPicPr>
            <a:picLocks noChangeAspect="1"/>
          </p:cNvPicPr>
          <p:nvPr/>
        </p:nvPicPr>
        <p:blipFill rotWithShape="1">
          <a:blip r:embed="rId4">
            <a:extLst>
              <a:ext uri="{28A0092B-C50C-407E-A947-70E740481C1C}">
                <a14:useLocalDpi xmlns:a14="http://schemas.microsoft.com/office/drawing/2010/main" val="0"/>
              </a:ext>
            </a:extLst>
          </a:blip>
          <a:srcRect r="74434"/>
          <a:stretch/>
        </p:blipFill>
        <p:spPr>
          <a:xfrm>
            <a:off x="4419600" y="3289177"/>
            <a:ext cx="402862" cy="393946"/>
          </a:xfrm>
          <a:prstGeom prst="rect">
            <a:avLst/>
          </a:prstGeom>
        </p:spPr>
      </p:pic>
      <p:pic>
        <p:nvPicPr>
          <p:cNvPr id="12" name="Picture 11" descr="A picture containing table&#10;&#10;Description automatically generated">
            <a:extLst>
              <a:ext uri="{FF2B5EF4-FFF2-40B4-BE49-F238E27FC236}">
                <a16:creationId xmlns:a16="http://schemas.microsoft.com/office/drawing/2014/main" id="{37120D10-F2B8-43E2-A1D2-9642B66E740B}"/>
              </a:ext>
            </a:extLst>
          </p:cNvPr>
          <p:cNvPicPr>
            <a:picLocks noChangeAspect="1"/>
          </p:cNvPicPr>
          <p:nvPr/>
        </p:nvPicPr>
        <p:blipFill rotWithShape="1">
          <a:blip r:embed="rId4">
            <a:extLst>
              <a:ext uri="{28A0092B-C50C-407E-A947-70E740481C1C}">
                <a14:useLocalDpi xmlns:a14="http://schemas.microsoft.com/office/drawing/2010/main" val="0"/>
              </a:ext>
            </a:extLst>
          </a:blip>
          <a:srcRect l="24800" r="50509"/>
          <a:stretch/>
        </p:blipFill>
        <p:spPr>
          <a:xfrm>
            <a:off x="5715000" y="3289177"/>
            <a:ext cx="389070" cy="393946"/>
          </a:xfrm>
          <a:prstGeom prst="rect">
            <a:avLst/>
          </a:prstGeom>
        </p:spPr>
      </p:pic>
      <p:sp>
        <p:nvSpPr>
          <p:cNvPr id="13" name="Rectangle 12">
            <a:extLst>
              <a:ext uri="{FF2B5EF4-FFF2-40B4-BE49-F238E27FC236}">
                <a16:creationId xmlns:a16="http://schemas.microsoft.com/office/drawing/2014/main" id="{77ADBA0F-EBC4-4C67-BDFD-CD725ED99782}"/>
              </a:ext>
            </a:extLst>
          </p:cNvPr>
          <p:cNvSpPr/>
          <p:nvPr/>
        </p:nvSpPr>
        <p:spPr>
          <a:xfrm>
            <a:off x="4701488" y="3310054"/>
            <a:ext cx="1284188" cy="338554"/>
          </a:xfrm>
          <a:prstGeom prst="rect">
            <a:avLst/>
          </a:prstGeom>
        </p:spPr>
        <p:txBody>
          <a:bodyPr wrap="square">
            <a:spAutoFit/>
          </a:bodyPr>
          <a:lstStyle/>
          <a:p>
            <a:r>
              <a:rPr lang="en-GB" sz="1600" dirty="0" err="1">
                <a:latin typeface="Arial" panose="020B0604020202020204" pitchFamily="34" charset="0"/>
                <a:cs typeface="Arial" panose="020B0604020202020204" pitchFamily="34" charset="0"/>
              </a:rPr>
              <a:t>Graphique</a:t>
            </a:r>
            <a:endParaRPr lang="en-GB" sz="1600" dirty="0"/>
          </a:p>
        </p:txBody>
      </p:sp>
      <p:sp>
        <p:nvSpPr>
          <p:cNvPr id="14" name="Rectangle 13">
            <a:extLst>
              <a:ext uri="{FF2B5EF4-FFF2-40B4-BE49-F238E27FC236}">
                <a16:creationId xmlns:a16="http://schemas.microsoft.com/office/drawing/2014/main" id="{9D1BF9E9-3D91-4738-A883-A261411A83AF}"/>
              </a:ext>
            </a:extLst>
          </p:cNvPr>
          <p:cNvSpPr/>
          <p:nvPr/>
        </p:nvSpPr>
        <p:spPr>
          <a:xfrm>
            <a:off x="5972214" y="3320421"/>
            <a:ext cx="831327" cy="338554"/>
          </a:xfrm>
          <a:prstGeom prst="rect">
            <a:avLst/>
          </a:prstGeom>
        </p:spPr>
        <p:txBody>
          <a:bodyPr wrap="square">
            <a:spAutoFit/>
          </a:bodyPr>
          <a:lstStyle/>
          <a:p>
            <a:r>
              <a:rPr lang="en-GB" sz="1600" dirty="0" err="1">
                <a:latin typeface="Arial" panose="020B0604020202020204" pitchFamily="34" charset="0"/>
                <a:cs typeface="Arial" panose="020B0604020202020204" pitchFamily="34" charset="0"/>
              </a:rPr>
              <a:t>Limites</a:t>
            </a:r>
            <a:endParaRPr lang="en-GB" sz="1600" dirty="0"/>
          </a:p>
        </p:txBody>
      </p:sp>
      <p:sp>
        <p:nvSpPr>
          <p:cNvPr id="15" name="Rectangle 14">
            <a:extLst>
              <a:ext uri="{FF2B5EF4-FFF2-40B4-BE49-F238E27FC236}">
                <a16:creationId xmlns:a16="http://schemas.microsoft.com/office/drawing/2014/main" id="{86B5A465-6E9E-421C-AD2A-50E204DDC418}"/>
              </a:ext>
            </a:extLst>
          </p:cNvPr>
          <p:cNvSpPr/>
          <p:nvPr/>
        </p:nvSpPr>
        <p:spPr>
          <a:xfrm>
            <a:off x="7124699" y="3375636"/>
            <a:ext cx="897603"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Arborescence</a:t>
            </a:r>
            <a:endParaRPr lang="en-GB" sz="900" dirty="0"/>
          </a:p>
        </p:txBody>
      </p:sp>
      <p:sp>
        <p:nvSpPr>
          <p:cNvPr id="16" name="Rectangle 15">
            <a:extLst>
              <a:ext uri="{FF2B5EF4-FFF2-40B4-BE49-F238E27FC236}">
                <a16:creationId xmlns:a16="http://schemas.microsoft.com/office/drawing/2014/main" id="{8F317101-11F5-4A17-AED3-88C55779735E}"/>
              </a:ext>
            </a:extLst>
          </p:cNvPr>
          <p:cNvSpPr/>
          <p:nvPr/>
        </p:nvSpPr>
        <p:spPr>
          <a:xfrm>
            <a:off x="4439245" y="1063989"/>
            <a:ext cx="2236283" cy="307777"/>
          </a:xfrm>
          <a:prstGeom prst="rect">
            <a:avLst/>
          </a:prstGeom>
        </p:spPr>
        <p:txBody>
          <a:bodyPr wrap="square">
            <a:spAutoFit/>
          </a:bodyPr>
          <a:lstStyle/>
          <a:p>
            <a:r>
              <a:rPr lang="en-GB" sz="1400" dirty="0" err="1">
                <a:latin typeface="Arial" panose="020B0604020202020204" pitchFamily="34" charset="0"/>
                <a:cs typeface="Arial" panose="020B0604020202020204" pitchFamily="34" charset="0"/>
              </a:rPr>
              <a:t>Projet</a:t>
            </a:r>
            <a:r>
              <a:rPr lang="en-GB" sz="1400" dirty="0">
                <a:latin typeface="Arial" panose="020B0604020202020204" pitchFamily="34" charset="0"/>
                <a:cs typeface="Arial" panose="020B0604020202020204" pitchFamily="34" charset="0"/>
              </a:rPr>
              <a:t> de </a:t>
            </a:r>
            <a:r>
              <a:rPr lang="en-GB" sz="1400" dirty="0" err="1">
                <a:latin typeface="Arial" panose="020B0604020202020204" pitchFamily="34" charset="0"/>
                <a:cs typeface="Arial" panose="020B0604020202020204" pitchFamily="34" charset="0"/>
              </a:rPr>
              <a:t>sélection</a:t>
            </a:r>
            <a:endParaRPr lang="en-GB" sz="1400" dirty="0"/>
          </a:p>
        </p:txBody>
      </p:sp>
      <p:sp>
        <p:nvSpPr>
          <p:cNvPr id="17" name="Rectangle 16">
            <a:extLst>
              <a:ext uri="{FF2B5EF4-FFF2-40B4-BE49-F238E27FC236}">
                <a16:creationId xmlns:a16="http://schemas.microsoft.com/office/drawing/2014/main" id="{789B6917-51A9-487E-BF16-F10F09583286}"/>
              </a:ext>
            </a:extLst>
          </p:cNvPr>
          <p:cNvSpPr/>
          <p:nvPr/>
        </p:nvSpPr>
        <p:spPr>
          <a:xfrm>
            <a:off x="4438689" y="1469158"/>
            <a:ext cx="3145305" cy="369332"/>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1. </a:t>
            </a:r>
            <a:r>
              <a:rPr lang="en-GB" b="1" dirty="0" err="1">
                <a:latin typeface="Arial" panose="020B0604020202020204" pitchFamily="34" charset="0"/>
                <a:cs typeface="Arial" panose="020B0604020202020204" pitchFamily="34" charset="0"/>
              </a:rPr>
              <a:t>Données</a:t>
            </a:r>
            <a:r>
              <a:rPr lang="en-GB" b="1" dirty="0">
                <a:latin typeface="Arial" panose="020B0604020202020204" pitchFamily="34" charset="0"/>
                <a:cs typeface="Arial" panose="020B0604020202020204" pitchFamily="34" charset="0"/>
              </a:rPr>
              <a:t> de </a:t>
            </a:r>
            <a:r>
              <a:rPr lang="en-GB" b="1" dirty="0" err="1">
                <a:latin typeface="Arial" panose="020B0604020202020204" pitchFamily="34" charset="0"/>
                <a:cs typeface="Arial" panose="020B0604020202020204" pitchFamily="34" charset="0"/>
              </a:rPr>
              <a:t>sélection</a:t>
            </a:r>
            <a:endParaRPr lang="en-GB" b="1" dirty="0"/>
          </a:p>
        </p:txBody>
      </p:sp>
      <p:sp>
        <p:nvSpPr>
          <p:cNvPr id="18" name="Rectangle 17">
            <a:extLst>
              <a:ext uri="{FF2B5EF4-FFF2-40B4-BE49-F238E27FC236}">
                <a16:creationId xmlns:a16="http://schemas.microsoft.com/office/drawing/2014/main" id="{F3F2E418-C046-4AB6-A986-0D6B48DEA040}"/>
              </a:ext>
            </a:extLst>
          </p:cNvPr>
          <p:cNvSpPr/>
          <p:nvPr/>
        </p:nvSpPr>
        <p:spPr>
          <a:xfrm>
            <a:off x="4438688" y="1911679"/>
            <a:ext cx="1845271"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Base de </a:t>
            </a:r>
            <a:r>
              <a:rPr lang="en-GB" sz="1400" dirty="0" err="1">
                <a:latin typeface="Arial" panose="020B0604020202020204" pitchFamily="34" charset="0"/>
                <a:cs typeface="Arial" panose="020B0604020202020204" pitchFamily="34" charset="0"/>
              </a:rPr>
              <a:t>données</a:t>
            </a:r>
            <a:r>
              <a:rPr lang="en-GB" sz="1400" dirty="0">
                <a:latin typeface="Arial" panose="020B0604020202020204" pitchFamily="34" charset="0"/>
                <a:cs typeface="Arial" panose="020B0604020202020204" pitchFamily="34" charset="0"/>
              </a:rPr>
              <a:t>:</a:t>
            </a:r>
            <a:endParaRPr lang="en-GB" sz="1400" dirty="0"/>
          </a:p>
        </p:txBody>
      </p:sp>
      <p:sp>
        <p:nvSpPr>
          <p:cNvPr id="19" name="Rectangle 18">
            <a:extLst>
              <a:ext uri="{FF2B5EF4-FFF2-40B4-BE49-F238E27FC236}">
                <a16:creationId xmlns:a16="http://schemas.microsoft.com/office/drawing/2014/main" id="{E45E150D-8BA1-4C56-AEF4-5BD291C75F8D}"/>
              </a:ext>
            </a:extLst>
          </p:cNvPr>
          <p:cNvSpPr/>
          <p:nvPr/>
        </p:nvSpPr>
        <p:spPr>
          <a:xfrm>
            <a:off x="4438688" y="2261629"/>
            <a:ext cx="1681397" cy="523220"/>
          </a:xfrm>
          <a:prstGeom prst="rect">
            <a:avLst/>
          </a:prstGeom>
        </p:spPr>
        <p:txBody>
          <a:bodyPr wrap="square">
            <a:spAutoFit/>
          </a:bodyPr>
          <a:lstStyle/>
          <a:p>
            <a:r>
              <a:rPr lang="en-GB" sz="1400" dirty="0" err="1">
                <a:latin typeface="Arial" panose="020B0604020202020204" pitchFamily="34" charset="0"/>
                <a:cs typeface="Arial" panose="020B0604020202020204" pitchFamily="34" charset="0"/>
              </a:rPr>
              <a:t>Sélectionné</a:t>
            </a:r>
            <a:r>
              <a:rPr lang="en-GB" sz="1400" dirty="0">
                <a:latin typeface="Arial" panose="020B0604020202020204" pitchFamily="34" charset="0"/>
                <a:cs typeface="Arial" panose="020B0604020202020204" pitchFamily="34" charset="0"/>
              </a:rPr>
              <a:t> à </a:t>
            </a:r>
            <a:r>
              <a:rPr lang="en-GB" sz="1400" dirty="0" err="1">
                <a:latin typeface="Arial" panose="020B0604020202020204" pitchFamily="34" charset="0"/>
                <a:cs typeface="Arial" panose="020B0604020202020204" pitchFamily="34" charset="0"/>
              </a:rPr>
              <a:t>partir</a:t>
            </a:r>
            <a:r>
              <a:rPr lang="en-GB" sz="1400" dirty="0">
                <a:latin typeface="Arial" panose="020B0604020202020204" pitchFamily="34" charset="0"/>
                <a:cs typeface="Arial" panose="020B0604020202020204" pitchFamily="34" charset="0"/>
              </a:rPr>
              <a:t> de :</a:t>
            </a:r>
            <a:endParaRPr lang="en-GB" sz="1400" dirty="0"/>
          </a:p>
        </p:txBody>
      </p:sp>
      <p:sp>
        <p:nvSpPr>
          <p:cNvPr id="20" name="Rectangle 19">
            <a:extLst>
              <a:ext uri="{FF2B5EF4-FFF2-40B4-BE49-F238E27FC236}">
                <a16:creationId xmlns:a16="http://schemas.microsoft.com/office/drawing/2014/main" id="{7CCB1415-2B0F-4A56-BABE-8292A1E39D2A}"/>
              </a:ext>
            </a:extLst>
          </p:cNvPr>
          <p:cNvSpPr/>
          <p:nvPr/>
        </p:nvSpPr>
        <p:spPr bwMode="auto">
          <a:xfrm>
            <a:off x="6304957" y="2257250"/>
            <a:ext cx="1604827" cy="3385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sp>
        <p:nvSpPr>
          <p:cNvPr id="21" name="Rectangle 20">
            <a:extLst>
              <a:ext uri="{FF2B5EF4-FFF2-40B4-BE49-F238E27FC236}">
                <a16:creationId xmlns:a16="http://schemas.microsoft.com/office/drawing/2014/main" id="{C365D2D7-50FA-4F2D-94D1-8F7A66833C95}"/>
              </a:ext>
            </a:extLst>
          </p:cNvPr>
          <p:cNvSpPr/>
          <p:nvPr/>
        </p:nvSpPr>
        <p:spPr>
          <a:xfrm>
            <a:off x="6283959" y="2268252"/>
            <a:ext cx="1023250"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Products</a:t>
            </a:r>
            <a:endParaRPr lang="en-GB" sz="1400" dirty="0"/>
          </a:p>
        </p:txBody>
      </p:sp>
      <p:sp>
        <p:nvSpPr>
          <p:cNvPr id="22" name="Rectangle 21">
            <a:extLst>
              <a:ext uri="{FF2B5EF4-FFF2-40B4-BE49-F238E27FC236}">
                <a16:creationId xmlns:a16="http://schemas.microsoft.com/office/drawing/2014/main" id="{E9338504-B960-4F05-ACF2-8879893EB38D}"/>
              </a:ext>
            </a:extLst>
          </p:cNvPr>
          <p:cNvSpPr/>
          <p:nvPr/>
        </p:nvSpPr>
        <p:spPr bwMode="auto">
          <a:xfrm>
            <a:off x="6304957" y="1894924"/>
            <a:ext cx="1595303" cy="3385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sp>
        <p:nvSpPr>
          <p:cNvPr id="23" name="Rectangle 22">
            <a:extLst>
              <a:ext uri="{FF2B5EF4-FFF2-40B4-BE49-F238E27FC236}">
                <a16:creationId xmlns:a16="http://schemas.microsoft.com/office/drawing/2014/main" id="{989BC891-500C-4DD7-9E53-EDE5000D7870}"/>
              </a:ext>
            </a:extLst>
          </p:cNvPr>
          <p:cNvSpPr/>
          <p:nvPr/>
        </p:nvSpPr>
        <p:spPr>
          <a:xfrm>
            <a:off x="6273989" y="1917812"/>
            <a:ext cx="168139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Design Database</a:t>
            </a:r>
            <a:endParaRPr lang="en-GB" sz="1400" dirty="0"/>
          </a:p>
        </p:txBody>
      </p:sp>
      <p:pic>
        <p:nvPicPr>
          <p:cNvPr id="24" name="Graphic 23" descr="Line Arrow: Clockwise curve">
            <a:extLst>
              <a:ext uri="{FF2B5EF4-FFF2-40B4-BE49-F238E27FC236}">
                <a16:creationId xmlns:a16="http://schemas.microsoft.com/office/drawing/2014/main" id="{FC843C39-2F9F-48A8-AB53-3E298CB2DF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flipH="1">
            <a:off x="3541187" y="1813784"/>
            <a:ext cx="569743" cy="599546"/>
          </a:xfrm>
          <a:prstGeom prst="rect">
            <a:avLst/>
          </a:prstGeom>
        </p:spPr>
      </p:pic>
      <p:sp>
        <p:nvSpPr>
          <p:cNvPr id="25" name="Rectangle 24">
            <a:extLst>
              <a:ext uri="{FF2B5EF4-FFF2-40B4-BE49-F238E27FC236}">
                <a16:creationId xmlns:a16="http://schemas.microsoft.com/office/drawing/2014/main" id="{1F5DA7B7-1B42-469E-9318-85B775A72511}"/>
              </a:ext>
            </a:extLst>
          </p:cNvPr>
          <p:cNvSpPr/>
          <p:nvPr/>
        </p:nvSpPr>
        <p:spPr>
          <a:xfrm>
            <a:off x="4415796" y="3217202"/>
            <a:ext cx="3557223" cy="50102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Callout 16">
            <a:extLst>
              <a:ext uri="{FF2B5EF4-FFF2-40B4-BE49-F238E27FC236}">
                <a16:creationId xmlns:a16="http://schemas.microsoft.com/office/drawing/2014/main" id="{33C98F40-5336-45A8-87B3-4385835BE672}"/>
              </a:ext>
            </a:extLst>
          </p:cNvPr>
          <p:cNvSpPr/>
          <p:nvPr/>
        </p:nvSpPr>
        <p:spPr>
          <a:xfrm>
            <a:off x="7288811" y="2287264"/>
            <a:ext cx="1681397" cy="838200"/>
          </a:xfrm>
          <a:prstGeom prst="wedgeEllipseCallout">
            <a:avLst>
              <a:gd name="adj1" fmla="val -37900"/>
              <a:gd name="adj2" fmla="val 5122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err="1">
                <a:solidFill>
                  <a:sysClr val="windowText" lastClr="000000"/>
                </a:solidFill>
                <a:latin typeface="Arial" panose="020B0604020202020204" pitchFamily="34" charset="0"/>
                <a:cs typeface="Arial" panose="020B0604020202020204" pitchFamily="34" charset="0"/>
              </a:rPr>
              <a:t>Sélectionner</a:t>
            </a:r>
            <a:r>
              <a:rPr lang="en-GB" sz="1400" b="1" dirty="0">
                <a:solidFill>
                  <a:sysClr val="windowText" lastClr="000000"/>
                </a:solidFill>
                <a:latin typeface="Arial" panose="020B0604020202020204" pitchFamily="34" charset="0"/>
                <a:cs typeface="Arial" panose="020B0604020202020204" pitchFamily="34" charset="0"/>
              </a:rPr>
              <a:t> par </a:t>
            </a:r>
            <a:r>
              <a:rPr lang="en-GB" sz="1400" b="1" dirty="0" err="1">
                <a:solidFill>
                  <a:sysClr val="windowText" lastClr="000000"/>
                </a:solidFill>
                <a:latin typeface="Arial" panose="020B0604020202020204" pitchFamily="34" charset="0"/>
                <a:cs typeface="Arial" panose="020B0604020202020204" pitchFamily="34" charset="0"/>
              </a:rPr>
              <a:t>filtrage</a:t>
            </a:r>
            <a:endParaRPr lang="en-GB" sz="1400" dirty="0">
              <a:solidFill>
                <a:sysClr val="windowText" lastClr="000000"/>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CEB09BC-B1AE-4F8D-9D5A-93D43BDA616C}"/>
              </a:ext>
            </a:extLst>
          </p:cNvPr>
          <p:cNvSpPr/>
          <p:nvPr/>
        </p:nvSpPr>
        <p:spPr bwMode="auto">
          <a:xfrm>
            <a:off x="4439245" y="3810568"/>
            <a:ext cx="3533775" cy="14126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grpSp>
        <p:nvGrpSpPr>
          <p:cNvPr id="28" name="Group 27">
            <a:extLst>
              <a:ext uri="{FF2B5EF4-FFF2-40B4-BE49-F238E27FC236}">
                <a16:creationId xmlns:a16="http://schemas.microsoft.com/office/drawing/2014/main" id="{6F16B63B-B13E-4316-9609-C175B8E1A625}"/>
              </a:ext>
            </a:extLst>
          </p:cNvPr>
          <p:cNvGrpSpPr/>
          <p:nvPr/>
        </p:nvGrpSpPr>
        <p:grpSpPr>
          <a:xfrm>
            <a:off x="2253621" y="3771354"/>
            <a:ext cx="7684758" cy="2171937"/>
            <a:chOff x="967152" y="4056536"/>
            <a:chExt cx="7684758" cy="2171937"/>
          </a:xfrm>
        </p:grpSpPr>
        <p:grpSp>
          <p:nvGrpSpPr>
            <p:cNvPr id="29" name="Group 28">
              <a:extLst>
                <a:ext uri="{FF2B5EF4-FFF2-40B4-BE49-F238E27FC236}">
                  <a16:creationId xmlns:a16="http://schemas.microsoft.com/office/drawing/2014/main" id="{EE544E9E-0EE3-4FE3-8483-F7DD1524AB19}"/>
                </a:ext>
              </a:extLst>
            </p:cNvPr>
            <p:cNvGrpSpPr>
              <a:grpSpLocks/>
            </p:cNvGrpSpPr>
            <p:nvPr/>
          </p:nvGrpSpPr>
          <p:grpSpPr bwMode="auto">
            <a:xfrm>
              <a:off x="967152" y="4569712"/>
              <a:ext cx="2622591" cy="1658761"/>
              <a:chOff x="1275" y="1350"/>
              <a:chExt cx="2161" cy="1396"/>
            </a:xfrm>
          </p:grpSpPr>
          <p:sp>
            <p:nvSpPr>
              <p:cNvPr id="50" name="Text Box 50">
                <a:extLst>
                  <a:ext uri="{FF2B5EF4-FFF2-40B4-BE49-F238E27FC236}">
                    <a16:creationId xmlns:a16="http://schemas.microsoft.com/office/drawing/2014/main" id="{FE10E78F-15F9-4B5D-9708-7C716B8260EA}"/>
                  </a:ext>
                </a:extLst>
              </p:cNvPr>
              <p:cNvSpPr txBox="1">
                <a:spLocks noChangeArrowheads="1"/>
              </p:cNvSpPr>
              <p:nvPr/>
            </p:nvSpPr>
            <p:spPr bwMode="auto">
              <a:xfrm rot="16200000">
                <a:off x="954" y="1849"/>
                <a:ext cx="89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9pPr>
              </a:lstStyle>
              <a:p>
                <a:pPr algn="ctr"/>
                <a:r>
                  <a:rPr lang="en-US" sz="1100" dirty="0" err="1">
                    <a:latin typeface="+mn-lt"/>
                  </a:rPr>
                  <a:t>Propriété</a:t>
                </a:r>
                <a:r>
                  <a:rPr lang="en-US" sz="1100" dirty="0">
                    <a:latin typeface="+mn-lt"/>
                  </a:rPr>
                  <a:t> 1</a:t>
                </a:r>
              </a:p>
            </p:txBody>
          </p:sp>
          <p:sp>
            <p:nvSpPr>
              <p:cNvPr id="51" name="Text Box 51">
                <a:extLst>
                  <a:ext uri="{FF2B5EF4-FFF2-40B4-BE49-F238E27FC236}">
                    <a16:creationId xmlns:a16="http://schemas.microsoft.com/office/drawing/2014/main" id="{17D1AC2C-A1F8-4689-9244-8D37C9593E9F}"/>
                  </a:ext>
                </a:extLst>
              </p:cNvPr>
              <p:cNvSpPr txBox="1">
                <a:spLocks noChangeArrowheads="1"/>
              </p:cNvSpPr>
              <p:nvPr/>
            </p:nvSpPr>
            <p:spPr bwMode="auto">
              <a:xfrm>
                <a:off x="1998" y="2534"/>
                <a:ext cx="9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9pPr>
              </a:lstStyle>
              <a:p>
                <a:pPr algn="ctr"/>
                <a:r>
                  <a:rPr lang="en-US" sz="1100" dirty="0" err="1">
                    <a:latin typeface="+mn-lt"/>
                  </a:rPr>
                  <a:t>Propriété</a:t>
                </a:r>
                <a:r>
                  <a:rPr lang="en-US" sz="1100" dirty="0">
                    <a:latin typeface="+mn-lt"/>
                  </a:rPr>
                  <a:t> 2</a:t>
                </a:r>
              </a:p>
            </p:txBody>
          </p:sp>
          <p:sp>
            <p:nvSpPr>
              <p:cNvPr id="52" name="Rectangle 51">
                <a:extLst>
                  <a:ext uri="{FF2B5EF4-FFF2-40B4-BE49-F238E27FC236}">
                    <a16:creationId xmlns:a16="http://schemas.microsoft.com/office/drawing/2014/main" id="{D367A9C9-77E9-4003-89E0-93B5D4A63282}"/>
                  </a:ext>
                </a:extLst>
              </p:cNvPr>
              <p:cNvSpPr>
                <a:spLocks noChangeArrowheads="1"/>
              </p:cNvSpPr>
              <p:nvPr/>
            </p:nvSpPr>
            <p:spPr bwMode="auto">
              <a:xfrm>
                <a:off x="1496" y="1350"/>
                <a:ext cx="1940" cy="1212"/>
              </a:xfrm>
              <a:prstGeom prst="rect">
                <a:avLst/>
              </a:prstGeom>
              <a:solidFill>
                <a:srgbClr val="FFFFFF"/>
              </a:solidFill>
              <a:ln w="28575">
                <a:solidFill>
                  <a:schemeClr val="bg1">
                    <a:lumMod val="75000"/>
                  </a:schemeClr>
                </a:solidFill>
                <a:miter lim="800000"/>
                <a:headEnd/>
                <a:tailEnd/>
              </a:ln>
            </p:spPr>
            <p:txBody>
              <a:bodyPr anchor="ctr">
                <a:noAutofit/>
              </a:bodyPr>
              <a:lstStyle/>
              <a:p>
                <a:endParaRPr lang="en-GB" dirty="0"/>
              </a:p>
            </p:txBody>
          </p:sp>
          <p:sp>
            <p:nvSpPr>
              <p:cNvPr id="53" name="Oval 52">
                <a:extLst>
                  <a:ext uri="{FF2B5EF4-FFF2-40B4-BE49-F238E27FC236}">
                    <a16:creationId xmlns:a16="http://schemas.microsoft.com/office/drawing/2014/main" id="{2436F48E-E6C5-4A44-8F39-449435E3E8EC}"/>
                  </a:ext>
                </a:extLst>
              </p:cNvPr>
              <p:cNvSpPr>
                <a:spLocks noChangeArrowheads="1"/>
              </p:cNvSpPr>
              <p:nvPr/>
            </p:nvSpPr>
            <p:spPr bwMode="auto">
              <a:xfrm>
                <a:off x="2024" y="1984"/>
                <a:ext cx="113" cy="221"/>
              </a:xfrm>
              <a:prstGeom prst="ellipse">
                <a:avLst/>
              </a:prstGeom>
              <a:solidFill>
                <a:srgbClr val="CCECFF"/>
              </a:solidFill>
              <a:ln w="19050">
                <a:noFill/>
                <a:round/>
                <a:headEnd/>
                <a:tailEnd/>
              </a:ln>
            </p:spPr>
            <p:txBody>
              <a:bodyPr anchor="ctr">
                <a:noAutofit/>
              </a:bodyPr>
              <a:lstStyle/>
              <a:p>
                <a:endParaRPr lang="en-GB"/>
              </a:p>
            </p:txBody>
          </p:sp>
          <p:sp>
            <p:nvSpPr>
              <p:cNvPr id="54" name="Oval 53">
                <a:extLst>
                  <a:ext uri="{FF2B5EF4-FFF2-40B4-BE49-F238E27FC236}">
                    <a16:creationId xmlns:a16="http://schemas.microsoft.com/office/drawing/2014/main" id="{EAB01E19-324F-4AF0-B501-1D09E0B5561E}"/>
                  </a:ext>
                </a:extLst>
              </p:cNvPr>
              <p:cNvSpPr>
                <a:spLocks noChangeArrowheads="1"/>
              </p:cNvSpPr>
              <p:nvPr/>
            </p:nvSpPr>
            <p:spPr bwMode="auto">
              <a:xfrm>
                <a:off x="2120" y="2287"/>
                <a:ext cx="286" cy="115"/>
              </a:xfrm>
              <a:prstGeom prst="ellipse">
                <a:avLst/>
              </a:prstGeom>
              <a:solidFill>
                <a:schemeClr val="accent2"/>
              </a:solidFill>
              <a:ln w="19050">
                <a:noFill/>
                <a:round/>
                <a:headEnd/>
                <a:tailEnd/>
              </a:ln>
            </p:spPr>
            <p:txBody>
              <a:bodyPr anchor="ctr">
                <a:noAutofit/>
              </a:bodyPr>
              <a:lstStyle/>
              <a:p>
                <a:endParaRPr lang="en-GB"/>
              </a:p>
            </p:txBody>
          </p:sp>
          <p:sp>
            <p:nvSpPr>
              <p:cNvPr id="55" name="Oval 54">
                <a:extLst>
                  <a:ext uri="{FF2B5EF4-FFF2-40B4-BE49-F238E27FC236}">
                    <a16:creationId xmlns:a16="http://schemas.microsoft.com/office/drawing/2014/main" id="{D32E956E-B61F-4993-BFFC-53B8E59ED4F7}"/>
                  </a:ext>
                </a:extLst>
              </p:cNvPr>
              <p:cNvSpPr>
                <a:spLocks noChangeArrowheads="1"/>
              </p:cNvSpPr>
              <p:nvPr/>
            </p:nvSpPr>
            <p:spPr bwMode="auto">
              <a:xfrm>
                <a:off x="2386" y="2013"/>
                <a:ext cx="185" cy="315"/>
              </a:xfrm>
              <a:prstGeom prst="ellipse">
                <a:avLst/>
              </a:prstGeom>
              <a:solidFill>
                <a:srgbClr val="CCECFF"/>
              </a:solidFill>
              <a:ln w="19050">
                <a:noFill/>
                <a:round/>
                <a:headEnd/>
                <a:tailEnd/>
              </a:ln>
            </p:spPr>
            <p:txBody>
              <a:bodyPr anchor="ctr">
                <a:noAutofit/>
              </a:bodyPr>
              <a:lstStyle/>
              <a:p>
                <a:pPr algn="ctr"/>
                <a:endParaRPr lang="en-GB" b="1"/>
              </a:p>
            </p:txBody>
          </p:sp>
          <p:sp>
            <p:nvSpPr>
              <p:cNvPr id="56" name="Oval 55">
                <a:extLst>
                  <a:ext uri="{FF2B5EF4-FFF2-40B4-BE49-F238E27FC236}">
                    <a16:creationId xmlns:a16="http://schemas.microsoft.com/office/drawing/2014/main" id="{0948D6DF-7FC4-48C6-8780-3E013BC60916}"/>
                  </a:ext>
                </a:extLst>
              </p:cNvPr>
              <p:cNvSpPr>
                <a:spLocks noChangeArrowheads="1"/>
              </p:cNvSpPr>
              <p:nvPr/>
            </p:nvSpPr>
            <p:spPr bwMode="auto">
              <a:xfrm>
                <a:off x="2813" y="2049"/>
                <a:ext cx="373" cy="177"/>
              </a:xfrm>
              <a:prstGeom prst="ellipse">
                <a:avLst/>
              </a:prstGeom>
              <a:solidFill>
                <a:schemeClr val="accent2"/>
              </a:solidFill>
              <a:ln w="19050">
                <a:noFill/>
                <a:round/>
                <a:headEnd/>
                <a:tailEnd/>
              </a:ln>
            </p:spPr>
            <p:txBody>
              <a:bodyPr anchor="ctr">
                <a:noAutofit/>
              </a:bodyPr>
              <a:lstStyle/>
              <a:p>
                <a:endParaRPr lang="en-GB"/>
              </a:p>
            </p:txBody>
          </p:sp>
          <p:sp>
            <p:nvSpPr>
              <p:cNvPr id="57" name="Oval 56">
                <a:extLst>
                  <a:ext uri="{FF2B5EF4-FFF2-40B4-BE49-F238E27FC236}">
                    <a16:creationId xmlns:a16="http://schemas.microsoft.com/office/drawing/2014/main" id="{FD212A2B-57CC-4E03-A3B4-90703FF39A25}"/>
                  </a:ext>
                </a:extLst>
              </p:cNvPr>
              <p:cNvSpPr>
                <a:spLocks noChangeArrowheads="1"/>
              </p:cNvSpPr>
              <p:nvPr/>
            </p:nvSpPr>
            <p:spPr bwMode="auto">
              <a:xfrm>
                <a:off x="2699" y="1522"/>
                <a:ext cx="191" cy="399"/>
              </a:xfrm>
              <a:prstGeom prst="ellipse">
                <a:avLst/>
              </a:prstGeom>
              <a:solidFill>
                <a:srgbClr val="990000"/>
              </a:solidFill>
              <a:ln w="19050">
                <a:noFill/>
                <a:round/>
                <a:headEnd/>
                <a:tailEnd/>
              </a:ln>
            </p:spPr>
            <p:txBody>
              <a:bodyPr anchor="ctr">
                <a:noAutofit/>
              </a:bodyPr>
              <a:lstStyle/>
              <a:p>
                <a:endParaRPr lang="en-GB"/>
              </a:p>
            </p:txBody>
          </p:sp>
          <p:sp>
            <p:nvSpPr>
              <p:cNvPr id="58" name="Oval 57">
                <a:extLst>
                  <a:ext uri="{FF2B5EF4-FFF2-40B4-BE49-F238E27FC236}">
                    <a16:creationId xmlns:a16="http://schemas.microsoft.com/office/drawing/2014/main" id="{9B3DB625-FBF3-43D1-ABEC-5335B9A9056D}"/>
                  </a:ext>
                </a:extLst>
              </p:cNvPr>
              <p:cNvSpPr>
                <a:spLocks noChangeArrowheads="1"/>
              </p:cNvSpPr>
              <p:nvPr/>
            </p:nvSpPr>
            <p:spPr bwMode="auto">
              <a:xfrm>
                <a:off x="2933" y="1848"/>
                <a:ext cx="191" cy="151"/>
              </a:xfrm>
              <a:prstGeom prst="ellipse">
                <a:avLst/>
              </a:prstGeom>
              <a:solidFill>
                <a:srgbClr val="FF3300"/>
              </a:solidFill>
              <a:ln w="19050">
                <a:noFill/>
                <a:round/>
                <a:headEnd/>
                <a:tailEnd/>
              </a:ln>
            </p:spPr>
            <p:txBody>
              <a:bodyPr anchor="ctr">
                <a:noAutofit/>
              </a:bodyPr>
              <a:lstStyle/>
              <a:p>
                <a:endParaRPr lang="en-GB"/>
              </a:p>
            </p:txBody>
          </p:sp>
          <p:sp>
            <p:nvSpPr>
              <p:cNvPr id="59" name="Oval 58">
                <a:extLst>
                  <a:ext uri="{FF2B5EF4-FFF2-40B4-BE49-F238E27FC236}">
                    <a16:creationId xmlns:a16="http://schemas.microsoft.com/office/drawing/2014/main" id="{F1689191-0442-4980-AB01-8292D73D68F9}"/>
                  </a:ext>
                </a:extLst>
              </p:cNvPr>
              <p:cNvSpPr>
                <a:spLocks noChangeArrowheads="1"/>
              </p:cNvSpPr>
              <p:nvPr/>
            </p:nvSpPr>
            <p:spPr bwMode="auto">
              <a:xfrm>
                <a:off x="2570" y="2090"/>
                <a:ext cx="191" cy="150"/>
              </a:xfrm>
              <a:prstGeom prst="ellipse">
                <a:avLst/>
              </a:prstGeom>
              <a:solidFill>
                <a:schemeClr val="accent2"/>
              </a:solidFill>
              <a:ln w="19050">
                <a:noFill/>
                <a:round/>
                <a:headEnd/>
                <a:tailEnd/>
              </a:ln>
            </p:spPr>
            <p:txBody>
              <a:bodyPr anchor="ctr">
                <a:noAutofit/>
              </a:bodyPr>
              <a:lstStyle/>
              <a:p>
                <a:endParaRPr lang="en-GB"/>
              </a:p>
            </p:txBody>
          </p:sp>
          <p:sp>
            <p:nvSpPr>
              <p:cNvPr id="60" name="Oval 59">
                <a:extLst>
                  <a:ext uri="{FF2B5EF4-FFF2-40B4-BE49-F238E27FC236}">
                    <a16:creationId xmlns:a16="http://schemas.microsoft.com/office/drawing/2014/main" id="{23505E53-3B2E-4272-A2E3-E4BED3EBB89E}"/>
                  </a:ext>
                </a:extLst>
              </p:cNvPr>
              <p:cNvSpPr>
                <a:spLocks noChangeArrowheads="1"/>
              </p:cNvSpPr>
              <p:nvPr/>
            </p:nvSpPr>
            <p:spPr bwMode="auto">
              <a:xfrm>
                <a:off x="1842" y="2209"/>
                <a:ext cx="191" cy="151"/>
              </a:xfrm>
              <a:prstGeom prst="ellipse">
                <a:avLst/>
              </a:prstGeom>
              <a:solidFill>
                <a:srgbClr val="009900"/>
              </a:solidFill>
              <a:ln w="19050">
                <a:noFill/>
                <a:round/>
                <a:headEnd/>
                <a:tailEnd/>
              </a:ln>
            </p:spPr>
            <p:txBody>
              <a:bodyPr anchor="ctr">
                <a:noAutofit/>
              </a:bodyPr>
              <a:lstStyle/>
              <a:p>
                <a:endParaRPr lang="en-GB"/>
              </a:p>
            </p:txBody>
          </p:sp>
          <p:sp>
            <p:nvSpPr>
              <p:cNvPr id="61" name="Oval 60">
                <a:extLst>
                  <a:ext uri="{FF2B5EF4-FFF2-40B4-BE49-F238E27FC236}">
                    <a16:creationId xmlns:a16="http://schemas.microsoft.com/office/drawing/2014/main" id="{2D0FBD6B-869F-4C54-99BA-0978EEBAF9FD}"/>
                  </a:ext>
                </a:extLst>
              </p:cNvPr>
              <p:cNvSpPr>
                <a:spLocks noChangeArrowheads="1"/>
              </p:cNvSpPr>
              <p:nvPr/>
            </p:nvSpPr>
            <p:spPr bwMode="auto">
              <a:xfrm>
                <a:off x="1589" y="2174"/>
                <a:ext cx="185" cy="315"/>
              </a:xfrm>
              <a:prstGeom prst="ellipse">
                <a:avLst/>
              </a:prstGeom>
              <a:solidFill>
                <a:srgbClr val="009900"/>
              </a:solidFill>
              <a:ln w="19050">
                <a:noFill/>
                <a:round/>
                <a:headEnd/>
                <a:tailEnd/>
              </a:ln>
            </p:spPr>
            <p:txBody>
              <a:bodyPr anchor="ctr">
                <a:noAutofit/>
              </a:bodyPr>
              <a:lstStyle/>
              <a:p>
                <a:pPr algn="ctr"/>
                <a:endParaRPr lang="en-GB" b="1" dirty="0"/>
              </a:p>
            </p:txBody>
          </p:sp>
          <p:sp>
            <p:nvSpPr>
              <p:cNvPr id="62" name="Oval 61">
                <a:extLst>
                  <a:ext uri="{FF2B5EF4-FFF2-40B4-BE49-F238E27FC236}">
                    <a16:creationId xmlns:a16="http://schemas.microsoft.com/office/drawing/2014/main" id="{1F4FBBF5-7B0D-4498-990E-C67172CC47D3}"/>
                  </a:ext>
                </a:extLst>
              </p:cNvPr>
              <p:cNvSpPr>
                <a:spLocks noChangeArrowheads="1"/>
              </p:cNvSpPr>
              <p:nvPr/>
            </p:nvSpPr>
            <p:spPr bwMode="auto">
              <a:xfrm>
                <a:off x="2970" y="1425"/>
                <a:ext cx="372" cy="177"/>
              </a:xfrm>
              <a:prstGeom prst="ellipse">
                <a:avLst/>
              </a:prstGeom>
              <a:solidFill>
                <a:srgbClr val="FF3300"/>
              </a:solidFill>
              <a:ln w="19050">
                <a:noFill/>
                <a:round/>
                <a:headEnd/>
                <a:tailEnd/>
              </a:ln>
            </p:spPr>
            <p:txBody>
              <a:bodyPr anchor="ctr">
                <a:noAutofit/>
              </a:bodyPr>
              <a:lstStyle/>
              <a:p>
                <a:endParaRPr lang="en-GB"/>
              </a:p>
            </p:txBody>
          </p:sp>
          <p:sp>
            <p:nvSpPr>
              <p:cNvPr id="63" name="Oval 62">
                <a:extLst>
                  <a:ext uri="{FF2B5EF4-FFF2-40B4-BE49-F238E27FC236}">
                    <a16:creationId xmlns:a16="http://schemas.microsoft.com/office/drawing/2014/main" id="{07911ED8-4504-4AE9-A7D1-F7893497817A}"/>
                  </a:ext>
                </a:extLst>
              </p:cNvPr>
              <p:cNvSpPr>
                <a:spLocks noChangeArrowheads="1"/>
              </p:cNvSpPr>
              <p:nvPr/>
            </p:nvSpPr>
            <p:spPr bwMode="auto">
              <a:xfrm>
                <a:off x="3047" y="1900"/>
                <a:ext cx="286" cy="116"/>
              </a:xfrm>
              <a:prstGeom prst="ellipse">
                <a:avLst/>
              </a:prstGeom>
              <a:solidFill>
                <a:srgbClr val="990000"/>
              </a:solidFill>
              <a:ln w="19050">
                <a:noFill/>
                <a:round/>
                <a:headEnd/>
                <a:tailEnd/>
              </a:ln>
            </p:spPr>
            <p:txBody>
              <a:bodyPr anchor="ctr">
                <a:noAutofit/>
              </a:bodyPr>
              <a:lstStyle/>
              <a:p>
                <a:endParaRPr lang="en-GB"/>
              </a:p>
            </p:txBody>
          </p:sp>
        </p:grpSp>
        <p:grpSp>
          <p:nvGrpSpPr>
            <p:cNvPr id="30" name="Group 29">
              <a:extLst>
                <a:ext uri="{FF2B5EF4-FFF2-40B4-BE49-F238E27FC236}">
                  <a16:creationId xmlns:a16="http://schemas.microsoft.com/office/drawing/2014/main" id="{1B03AA32-1FAA-4F34-BF08-7F7A6C4E9EEA}"/>
                </a:ext>
              </a:extLst>
            </p:cNvPr>
            <p:cNvGrpSpPr/>
            <p:nvPr/>
          </p:nvGrpSpPr>
          <p:grpSpPr>
            <a:xfrm>
              <a:off x="3771781" y="4572124"/>
              <a:ext cx="2354385" cy="1440128"/>
              <a:chOff x="7290322" y="3132437"/>
              <a:chExt cx="2354385" cy="1440128"/>
            </a:xfrm>
          </p:grpSpPr>
          <p:sp>
            <p:nvSpPr>
              <p:cNvPr id="37" name="Rectangle 36">
                <a:extLst>
                  <a:ext uri="{FF2B5EF4-FFF2-40B4-BE49-F238E27FC236}">
                    <a16:creationId xmlns:a16="http://schemas.microsoft.com/office/drawing/2014/main" id="{999E6CB3-614C-47F8-9886-89407BD11E53}"/>
                  </a:ext>
                </a:extLst>
              </p:cNvPr>
              <p:cNvSpPr>
                <a:spLocks noChangeArrowheads="1"/>
              </p:cNvSpPr>
              <p:nvPr/>
            </p:nvSpPr>
            <p:spPr bwMode="auto">
              <a:xfrm>
                <a:off x="7290322" y="3132437"/>
                <a:ext cx="2354385" cy="1440128"/>
              </a:xfrm>
              <a:prstGeom prst="rect">
                <a:avLst/>
              </a:prstGeom>
              <a:solidFill>
                <a:schemeClr val="bg1">
                  <a:lumMod val="95000"/>
                </a:schemeClr>
              </a:solidFill>
              <a:ln w="28575">
                <a:solidFill>
                  <a:schemeClr val="bg1">
                    <a:lumMod val="75000"/>
                  </a:schemeClr>
                </a:solidFill>
                <a:miter lim="800000"/>
                <a:headEnd/>
                <a:tailEnd/>
              </a:ln>
            </p:spPr>
            <p:txBody>
              <a:bodyPr anchor="ctr">
                <a:noAutofit/>
              </a:bodyPr>
              <a:lstStyle/>
              <a:p>
                <a:endParaRPr lang="en-GB" dirty="0"/>
              </a:p>
            </p:txBody>
          </p:sp>
          <p:sp>
            <p:nvSpPr>
              <p:cNvPr id="38" name="Rectangle 37">
                <a:extLst>
                  <a:ext uri="{FF2B5EF4-FFF2-40B4-BE49-F238E27FC236}">
                    <a16:creationId xmlns:a16="http://schemas.microsoft.com/office/drawing/2014/main" id="{5E13C000-D97F-4A67-AA79-27F0B12342F7}"/>
                  </a:ext>
                </a:extLst>
              </p:cNvPr>
              <p:cNvSpPr>
                <a:spLocks noChangeArrowheads="1"/>
              </p:cNvSpPr>
              <p:nvPr/>
            </p:nvSpPr>
            <p:spPr bwMode="auto">
              <a:xfrm>
                <a:off x="7347472" y="3269083"/>
                <a:ext cx="2225153" cy="299125"/>
              </a:xfrm>
              <a:prstGeom prst="rect">
                <a:avLst/>
              </a:prstGeom>
              <a:solidFill>
                <a:srgbClr val="FFFFFF"/>
              </a:solidFill>
              <a:ln w="9525">
                <a:solidFill>
                  <a:schemeClr val="bg1">
                    <a:lumMod val="75000"/>
                  </a:schemeClr>
                </a:solidFill>
                <a:miter lim="800000"/>
                <a:headEnd/>
                <a:tailEnd/>
              </a:ln>
            </p:spPr>
            <p:txBody>
              <a:bodyPr anchor="ctr">
                <a:noAutofit/>
              </a:bodyPr>
              <a:lstStyle/>
              <a:p>
                <a:pPr marL="171450" indent="-171450">
                  <a:buClr>
                    <a:schemeClr val="bg1">
                      <a:lumMod val="50000"/>
                    </a:schemeClr>
                  </a:buClr>
                  <a:buFont typeface="Arial Unicode MS" panose="020B0604020202020204" pitchFamily="34" charset="-128"/>
                  <a:buChar char="▷"/>
                </a:pPr>
                <a:r>
                  <a:rPr lang="en-GB" sz="1200" dirty="0" err="1"/>
                  <a:t>Propriétés</a:t>
                </a:r>
                <a:r>
                  <a:rPr lang="en-GB" sz="1200" dirty="0"/>
                  <a:t> </a:t>
                </a:r>
                <a:r>
                  <a:rPr lang="en-GB" sz="1200" dirty="0" err="1"/>
                  <a:t>générales</a:t>
                </a:r>
                <a:endParaRPr lang="en-GB" sz="1200" dirty="0"/>
              </a:p>
            </p:txBody>
          </p:sp>
          <p:sp>
            <p:nvSpPr>
              <p:cNvPr id="39" name="Rectangle 38">
                <a:extLst>
                  <a:ext uri="{FF2B5EF4-FFF2-40B4-BE49-F238E27FC236}">
                    <a16:creationId xmlns:a16="http://schemas.microsoft.com/office/drawing/2014/main" id="{B08CCFE3-A79E-4480-B7AA-14C720F39B9E}"/>
                  </a:ext>
                </a:extLst>
              </p:cNvPr>
              <p:cNvSpPr>
                <a:spLocks noChangeArrowheads="1"/>
              </p:cNvSpPr>
              <p:nvPr/>
            </p:nvSpPr>
            <p:spPr bwMode="auto">
              <a:xfrm>
                <a:off x="8416047" y="3811819"/>
                <a:ext cx="529737" cy="176615"/>
              </a:xfrm>
              <a:prstGeom prst="rect">
                <a:avLst/>
              </a:prstGeom>
              <a:solidFill>
                <a:srgbClr val="FFFFFF"/>
              </a:solidFill>
              <a:ln w="9525">
                <a:solidFill>
                  <a:schemeClr val="bg1">
                    <a:lumMod val="75000"/>
                  </a:schemeClr>
                </a:solidFill>
                <a:miter lim="800000"/>
                <a:headEnd/>
                <a:tailEnd/>
              </a:ln>
            </p:spPr>
            <p:txBody>
              <a:bodyPr anchor="ctr">
                <a:noAutofit/>
              </a:bodyPr>
              <a:lstStyle/>
              <a:p>
                <a:endParaRPr lang="en-GB" dirty="0"/>
              </a:p>
            </p:txBody>
          </p:sp>
          <p:sp>
            <p:nvSpPr>
              <p:cNvPr id="40" name="Rectangle 39">
                <a:extLst>
                  <a:ext uri="{FF2B5EF4-FFF2-40B4-BE49-F238E27FC236}">
                    <a16:creationId xmlns:a16="http://schemas.microsoft.com/office/drawing/2014/main" id="{9150F8F2-AFA6-4E13-B09B-7D02A33D838F}"/>
                  </a:ext>
                </a:extLst>
              </p:cNvPr>
              <p:cNvSpPr>
                <a:spLocks noChangeArrowheads="1"/>
              </p:cNvSpPr>
              <p:nvPr/>
            </p:nvSpPr>
            <p:spPr bwMode="auto">
              <a:xfrm>
                <a:off x="9002997" y="3811819"/>
                <a:ext cx="529737" cy="176615"/>
              </a:xfrm>
              <a:prstGeom prst="rect">
                <a:avLst/>
              </a:prstGeom>
              <a:solidFill>
                <a:srgbClr val="FFFFFF"/>
              </a:solidFill>
              <a:ln w="9525">
                <a:solidFill>
                  <a:schemeClr val="bg1">
                    <a:lumMod val="75000"/>
                  </a:schemeClr>
                </a:solidFill>
                <a:miter lim="800000"/>
                <a:headEnd/>
                <a:tailEnd/>
              </a:ln>
            </p:spPr>
            <p:txBody>
              <a:bodyPr anchor="ctr">
                <a:noAutofit/>
              </a:bodyPr>
              <a:lstStyle/>
              <a:p>
                <a:endParaRPr lang="en-GB" dirty="0"/>
              </a:p>
            </p:txBody>
          </p:sp>
          <p:sp>
            <p:nvSpPr>
              <p:cNvPr id="41" name="Rectangle 40">
                <a:extLst>
                  <a:ext uri="{FF2B5EF4-FFF2-40B4-BE49-F238E27FC236}">
                    <a16:creationId xmlns:a16="http://schemas.microsoft.com/office/drawing/2014/main" id="{B11B6D7C-D39A-4298-B0C3-23723BAB475D}"/>
                  </a:ext>
                </a:extLst>
              </p:cNvPr>
              <p:cNvSpPr/>
              <p:nvPr/>
            </p:nvSpPr>
            <p:spPr>
              <a:xfrm>
                <a:off x="7319577" y="3769321"/>
                <a:ext cx="619080" cy="261610"/>
              </a:xfrm>
              <a:prstGeom prst="rect">
                <a:avLst/>
              </a:prstGeom>
            </p:spPr>
            <p:txBody>
              <a:bodyPr wrap="none">
                <a:spAutoFit/>
              </a:bodyPr>
              <a:lstStyle/>
              <a:p>
                <a:r>
                  <a:rPr lang="en-GB" sz="1100" dirty="0" err="1"/>
                  <a:t>Densité</a:t>
                </a:r>
                <a:endParaRPr lang="en-GB" sz="1100" dirty="0"/>
              </a:p>
            </p:txBody>
          </p:sp>
          <p:sp>
            <p:nvSpPr>
              <p:cNvPr id="42" name="Rectangle 41">
                <a:extLst>
                  <a:ext uri="{FF2B5EF4-FFF2-40B4-BE49-F238E27FC236}">
                    <a16:creationId xmlns:a16="http://schemas.microsoft.com/office/drawing/2014/main" id="{25B41F4C-ACB1-4AA8-AD22-83DAEA4F397B}"/>
                  </a:ext>
                </a:extLst>
              </p:cNvPr>
              <p:cNvSpPr>
                <a:spLocks noChangeArrowheads="1"/>
              </p:cNvSpPr>
              <p:nvPr/>
            </p:nvSpPr>
            <p:spPr bwMode="auto">
              <a:xfrm>
                <a:off x="8416047" y="4039379"/>
                <a:ext cx="529737" cy="176615"/>
              </a:xfrm>
              <a:prstGeom prst="rect">
                <a:avLst/>
              </a:prstGeom>
              <a:solidFill>
                <a:srgbClr val="FFFFFF"/>
              </a:solidFill>
              <a:ln w="9525">
                <a:solidFill>
                  <a:schemeClr val="bg1">
                    <a:lumMod val="75000"/>
                  </a:schemeClr>
                </a:solidFill>
                <a:miter lim="800000"/>
                <a:headEnd/>
                <a:tailEnd/>
              </a:ln>
            </p:spPr>
            <p:txBody>
              <a:bodyPr anchor="ctr">
                <a:noAutofit/>
              </a:bodyPr>
              <a:lstStyle/>
              <a:p>
                <a:endParaRPr lang="en-GB" dirty="0"/>
              </a:p>
            </p:txBody>
          </p:sp>
          <p:sp>
            <p:nvSpPr>
              <p:cNvPr id="43" name="Rectangle 42">
                <a:extLst>
                  <a:ext uri="{FF2B5EF4-FFF2-40B4-BE49-F238E27FC236}">
                    <a16:creationId xmlns:a16="http://schemas.microsoft.com/office/drawing/2014/main" id="{E9802B40-D5E2-4F41-B848-AC0BF66AAD71}"/>
                  </a:ext>
                </a:extLst>
              </p:cNvPr>
              <p:cNvSpPr>
                <a:spLocks noChangeArrowheads="1"/>
              </p:cNvSpPr>
              <p:nvPr/>
            </p:nvSpPr>
            <p:spPr bwMode="auto">
              <a:xfrm>
                <a:off x="9002997" y="4039379"/>
                <a:ext cx="529737" cy="176615"/>
              </a:xfrm>
              <a:prstGeom prst="rect">
                <a:avLst/>
              </a:prstGeom>
              <a:solidFill>
                <a:srgbClr val="FFFFFF"/>
              </a:solidFill>
              <a:ln w="9525">
                <a:solidFill>
                  <a:schemeClr val="bg1">
                    <a:lumMod val="75000"/>
                  </a:schemeClr>
                </a:solidFill>
                <a:miter lim="800000"/>
                <a:headEnd/>
                <a:tailEnd/>
              </a:ln>
            </p:spPr>
            <p:txBody>
              <a:bodyPr anchor="ctr">
                <a:noAutofit/>
              </a:bodyPr>
              <a:lstStyle/>
              <a:p>
                <a:endParaRPr lang="en-GB" dirty="0"/>
              </a:p>
            </p:txBody>
          </p:sp>
          <p:sp>
            <p:nvSpPr>
              <p:cNvPr id="44" name="Rectangle 43">
                <a:extLst>
                  <a:ext uri="{FF2B5EF4-FFF2-40B4-BE49-F238E27FC236}">
                    <a16:creationId xmlns:a16="http://schemas.microsoft.com/office/drawing/2014/main" id="{40F8BCBF-76CD-4F8F-9EEA-51133B4ECEE3}"/>
                  </a:ext>
                </a:extLst>
              </p:cNvPr>
              <p:cNvSpPr/>
              <p:nvPr/>
            </p:nvSpPr>
            <p:spPr>
              <a:xfrm>
                <a:off x="7319577" y="3996881"/>
                <a:ext cx="399468" cy="261610"/>
              </a:xfrm>
              <a:prstGeom prst="rect">
                <a:avLst/>
              </a:prstGeom>
            </p:spPr>
            <p:txBody>
              <a:bodyPr wrap="none">
                <a:spAutoFit/>
              </a:bodyPr>
              <a:lstStyle/>
              <a:p>
                <a:r>
                  <a:rPr lang="en-GB" sz="1100" dirty="0"/>
                  <a:t>Prix</a:t>
                </a:r>
              </a:p>
            </p:txBody>
          </p:sp>
          <p:sp>
            <p:nvSpPr>
              <p:cNvPr id="45" name="Rectangle 44">
                <a:extLst>
                  <a:ext uri="{FF2B5EF4-FFF2-40B4-BE49-F238E27FC236}">
                    <a16:creationId xmlns:a16="http://schemas.microsoft.com/office/drawing/2014/main" id="{5376784A-57CE-4B24-A5B6-F32967539491}"/>
                  </a:ext>
                </a:extLst>
              </p:cNvPr>
              <p:cNvSpPr>
                <a:spLocks noChangeArrowheads="1"/>
              </p:cNvSpPr>
              <p:nvPr/>
            </p:nvSpPr>
            <p:spPr bwMode="auto">
              <a:xfrm>
                <a:off x="8416047" y="4269415"/>
                <a:ext cx="529737" cy="176615"/>
              </a:xfrm>
              <a:prstGeom prst="rect">
                <a:avLst/>
              </a:prstGeom>
              <a:solidFill>
                <a:srgbClr val="FFFFFF"/>
              </a:solidFill>
              <a:ln w="9525">
                <a:solidFill>
                  <a:schemeClr val="bg1">
                    <a:lumMod val="75000"/>
                  </a:schemeClr>
                </a:solidFill>
                <a:miter lim="800000"/>
                <a:headEnd/>
                <a:tailEnd/>
              </a:ln>
            </p:spPr>
            <p:txBody>
              <a:bodyPr anchor="ctr">
                <a:noAutofit/>
              </a:bodyPr>
              <a:lstStyle/>
              <a:p>
                <a:endParaRPr lang="en-GB" dirty="0"/>
              </a:p>
            </p:txBody>
          </p:sp>
          <p:sp>
            <p:nvSpPr>
              <p:cNvPr id="46" name="Rectangle 45">
                <a:extLst>
                  <a:ext uri="{FF2B5EF4-FFF2-40B4-BE49-F238E27FC236}">
                    <a16:creationId xmlns:a16="http://schemas.microsoft.com/office/drawing/2014/main" id="{F030C268-FC41-4C23-908E-EFFDE1A32932}"/>
                  </a:ext>
                </a:extLst>
              </p:cNvPr>
              <p:cNvSpPr>
                <a:spLocks noChangeArrowheads="1"/>
              </p:cNvSpPr>
              <p:nvPr/>
            </p:nvSpPr>
            <p:spPr bwMode="auto">
              <a:xfrm>
                <a:off x="9002997" y="4269415"/>
                <a:ext cx="529737" cy="176615"/>
              </a:xfrm>
              <a:prstGeom prst="rect">
                <a:avLst/>
              </a:prstGeom>
              <a:solidFill>
                <a:srgbClr val="FFFFFF"/>
              </a:solidFill>
              <a:ln w="9525">
                <a:solidFill>
                  <a:schemeClr val="bg1">
                    <a:lumMod val="75000"/>
                  </a:schemeClr>
                </a:solidFill>
                <a:miter lim="800000"/>
                <a:headEnd/>
                <a:tailEnd/>
              </a:ln>
            </p:spPr>
            <p:txBody>
              <a:bodyPr anchor="ctr">
                <a:noAutofit/>
              </a:bodyPr>
              <a:lstStyle/>
              <a:p>
                <a:endParaRPr lang="en-GB" dirty="0"/>
              </a:p>
            </p:txBody>
          </p:sp>
          <p:sp>
            <p:nvSpPr>
              <p:cNvPr id="47" name="Rectangle 46">
                <a:extLst>
                  <a:ext uri="{FF2B5EF4-FFF2-40B4-BE49-F238E27FC236}">
                    <a16:creationId xmlns:a16="http://schemas.microsoft.com/office/drawing/2014/main" id="{88D3C50B-B60D-4148-A500-4634F84320CE}"/>
                  </a:ext>
                </a:extLst>
              </p:cNvPr>
              <p:cNvSpPr/>
              <p:nvPr/>
            </p:nvSpPr>
            <p:spPr>
              <a:xfrm>
                <a:off x="7319577" y="4226917"/>
                <a:ext cx="1160895" cy="261610"/>
              </a:xfrm>
              <a:prstGeom prst="rect">
                <a:avLst/>
              </a:prstGeom>
            </p:spPr>
            <p:txBody>
              <a:bodyPr wrap="none">
                <a:spAutoFit/>
              </a:bodyPr>
              <a:lstStyle/>
              <a:p>
                <a:r>
                  <a:rPr lang="en-GB" sz="1100" dirty="0"/>
                  <a:t>Date </a:t>
                </a:r>
                <a:r>
                  <a:rPr lang="en-GB" sz="1100" dirty="0" err="1"/>
                  <a:t>d’utilisation</a:t>
                </a:r>
                <a:endParaRPr lang="en-GB" sz="1100" dirty="0"/>
              </a:p>
            </p:txBody>
          </p:sp>
          <p:sp>
            <p:nvSpPr>
              <p:cNvPr id="48" name="Rectangle 47">
                <a:extLst>
                  <a:ext uri="{FF2B5EF4-FFF2-40B4-BE49-F238E27FC236}">
                    <a16:creationId xmlns:a16="http://schemas.microsoft.com/office/drawing/2014/main" id="{4759A37F-F780-4DBA-816B-8F6021386FD3}"/>
                  </a:ext>
                </a:extLst>
              </p:cNvPr>
              <p:cNvSpPr/>
              <p:nvPr/>
            </p:nvSpPr>
            <p:spPr>
              <a:xfrm>
                <a:off x="8474769" y="3590903"/>
                <a:ext cx="412292" cy="261610"/>
              </a:xfrm>
              <a:prstGeom prst="rect">
                <a:avLst/>
              </a:prstGeom>
            </p:spPr>
            <p:txBody>
              <a:bodyPr wrap="none">
                <a:spAutoFit/>
              </a:bodyPr>
              <a:lstStyle/>
              <a:p>
                <a:r>
                  <a:rPr lang="en-GB" sz="1100" dirty="0"/>
                  <a:t>Min</a:t>
                </a:r>
              </a:p>
            </p:txBody>
          </p:sp>
          <p:sp>
            <p:nvSpPr>
              <p:cNvPr id="49" name="Rectangle 48">
                <a:extLst>
                  <a:ext uri="{FF2B5EF4-FFF2-40B4-BE49-F238E27FC236}">
                    <a16:creationId xmlns:a16="http://schemas.microsoft.com/office/drawing/2014/main" id="{087A444B-7A33-4BF4-BA0B-C2519973C2BC}"/>
                  </a:ext>
                </a:extLst>
              </p:cNvPr>
              <p:cNvSpPr/>
              <p:nvPr/>
            </p:nvSpPr>
            <p:spPr>
              <a:xfrm>
                <a:off x="9050895" y="3590903"/>
                <a:ext cx="450764" cy="261610"/>
              </a:xfrm>
              <a:prstGeom prst="rect">
                <a:avLst/>
              </a:prstGeom>
            </p:spPr>
            <p:txBody>
              <a:bodyPr wrap="none">
                <a:spAutoFit/>
              </a:bodyPr>
              <a:lstStyle/>
              <a:p>
                <a:r>
                  <a:rPr lang="en-GB" sz="1100" dirty="0"/>
                  <a:t>Max</a:t>
                </a:r>
              </a:p>
            </p:txBody>
          </p:sp>
        </p:grpSp>
        <p:sp>
          <p:nvSpPr>
            <p:cNvPr id="31" name="Rectangle 30">
              <a:extLst>
                <a:ext uri="{FF2B5EF4-FFF2-40B4-BE49-F238E27FC236}">
                  <a16:creationId xmlns:a16="http://schemas.microsoft.com/office/drawing/2014/main" id="{773DE4DA-C344-45C8-B560-7355FBD5038D}"/>
                </a:ext>
              </a:extLst>
            </p:cNvPr>
            <p:cNvSpPr>
              <a:spLocks noChangeArrowheads="1"/>
            </p:cNvSpPr>
            <p:nvPr/>
          </p:nvSpPr>
          <p:spPr bwMode="auto">
            <a:xfrm>
              <a:off x="6297525" y="4569712"/>
              <a:ext cx="2354385" cy="1440128"/>
            </a:xfrm>
            <a:prstGeom prst="rect">
              <a:avLst/>
            </a:prstGeom>
            <a:solidFill>
              <a:schemeClr val="bg1">
                <a:lumMod val="95000"/>
              </a:schemeClr>
            </a:solidFill>
            <a:ln w="28575">
              <a:solidFill>
                <a:schemeClr val="bg1">
                  <a:lumMod val="75000"/>
                </a:schemeClr>
              </a:solidFill>
              <a:miter lim="800000"/>
              <a:headEnd/>
              <a:tailEnd/>
            </a:ln>
          </p:spPr>
          <p:txBody>
            <a:bodyPr anchor="ctr">
              <a:noAutofit/>
            </a:bodyPr>
            <a:lstStyle/>
            <a:p>
              <a:endParaRPr lang="en-GB" dirty="0"/>
            </a:p>
          </p:txBody>
        </p:sp>
        <p:sp>
          <p:nvSpPr>
            <p:cNvPr id="32" name="Rectangle 31">
              <a:extLst>
                <a:ext uri="{FF2B5EF4-FFF2-40B4-BE49-F238E27FC236}">
                  <a16:creationId xmlns:a16="http://schemas.microsoft.com/office/drawing/2014/main" id="{6106EF18-6B91-4173-BC44-BF43A179E5CE}"/>
                </a:ext>
              </a:extLst>
            </p:cNvPr>
            <p:cNvSpPr>
              <a:spLocks noChangeArrowheads="1"/>
            </p:cNvSpPr>
            <p:nvPr/>
          </p:nvSpPr>
          <p:spPr bwMode="auto">
            <a:xfrm>
              <a:off x="6354675" y="4706358"/>
              <a:ext cx="2225153" cy="299125"/>
            </a:xfrm>
            <a:prstGeom prst="rect">
              <a:avLst/>
            </a:prstGeom>
            <a:solidFill>
              <a:srgbClr val="FFFFFF"/>
            </a:solidFill>
            <a:ln w="9525">
              <a:solidFill>
                <a:schemeClr val="bg1">
                  <a:lumMod val="75000"/>
                </a:schemeClr>
              </a:solidFill>
              <a:miter lim="800000"/>
              <a:headEnd/>
              <a:tailEnd/>
            </a:ln>
          </p:spPr>
          <p:txBody>
            <a:bodyPr anchor="ctr">
              <a:noAutofit/>
            </a:bodyPr>
            <a:lstStyle/>
            <a:p>
              <a:pPr>
                <a:buClr>
                  <a:schemeClr val="bg1">
                    <a:lumMod val="50000"/>
                  </a:schemeClr>
                </a:buClr>
              </a:pPr>
              <a:r>
                <a:rPr lang="en-GB" sz="1200" dirty="0"/>
                <a:t>Arborescence</a:t>
              </a:r>
            </a:p>
          </p:txBody>
        </p:sp>
        <p:sp>
          <p:nvSpPr>
            <p:cNvPr id="33" name="Rectangle 32">
              <a:extLst>
                <a:ext uri="{FF2B5EF4-FFF2-40B4-BE49-F238E27FC236}">
                  <a16:creationId xmlns:a16="http://schemas.microsoft.com/office/drawing/2014/main" id="{AD671733-9CAA-407F-A9D3-685BAF0A5F4B}"/>
                </a:ext>
              </a:extLst>
            </p:cNvPr>
            <p:cNvSpPr>
              <a:spLocks noChangeArrowheads="1"/>
            </p:cNvSpPr>
            <p:nvPr/>
          </p:nvSpPr>
          <p:spPr bwMode="auto">
            <a:xfrm>
              <a:off x="6354675" y="5067301"/>
              <a:ext cx="2225153" cy="874850"/>
            </a:xfrm>
            <a:prstGeom prst="rect">
              <a:avLst/>
            </a:prstGeom>
            <a:solidFill>
              <a:srgbClr val="FFFFFF"/>
            </a:solidFill>
            <a:ln w="9525">
              <a:noFill/>
              <a:miter lim="800000"/>
              <a:headEnd/>
              <a:tailEnd/>
            </a:ln>
          </p:spPr>
          <p:txBody>
            <a:bodyPr anchor="ctr">
              <a:noAutofit/>
            </a:bodyPr>
            <a:lstStyle/>
            <a:p>
              <a:pPr marL="171450" indent="-171450">
                <a:lnSpc>
                  <a:spcPts val="1000"/>
                </a:lnSpc>
                <a:buClr>
                  <a:schemeClr val="bg1">
                    <a:lumMod val="50000"/>
                  </a:schemeClr>
                </a:buClr>
                <a:buFont typeface="Arial Unicode MS" panose="020B0604020202020204" pitchFamily="34" charset="-128"/>
                <a:buChar char="▷"/>
              </a:pPr>
              <a:r>
                <a:rPr lang="fr-FR" sz="1000" dirty="0"/>
                <a:t>Céramiques et verres</a:t>
              </a:r>
            </a:p>
            <a:p>
              <a:pPr marL="171450" indent="-171450">
                <a:lnSpc>
                  <a:spcPts val="1000"/>
                </a:lnSpc>
                <a:buClr>
                  <a:schemeClr val="bg1">
                    <a:lumMod val="50000"/>
                  </a:schemeClr>
                </a:buClr>
                <a:buFont typeface="Arial Unicode MS" panose="020B0604020202020204" pitchFamily="34" charset="-128"/>
                <a:buChar char="▷"/>
              </a:pPr>
              <a:r>
                <a:rPr lang="fr-FR" sz="1000" dirty="0"/>
                <a:t>Hybrides : composites, mousse</a:t>
              </a:r>
            </a:p>
            <a:p>
              <a:pPr marL="171450" indent="-171450">
                <a:lnSpc>
                  <a:spcPts val="1000"/>
                </a:lnSpc>
                <a:buClr>
                  <a:schemeClr val="bg1">
                    <a:lumMod val="50000"/>
                  </a:schemeClr>
                </a:buClr>
                <a:buFont typeface="Arial Unicode MS" panose="020B0604020202020204" pitchFamily="34" charset="-128"/>
                <a:buChar char="▷"/>
              </a:pPr>
              <a:r>
                <a:rPr lang="fr-FR" sz="1000" dirty="0"/>
                <a:t>Métaux et alliages</a:t>
              </a:r>
            </a:p>
            <a:p>
              <a:pPr marL="171450" indent="-171450">
                <a:lnSpc>
                  <a:spcPts val="1000"/>
                </a:lnSpc>
                <a:buClr>
                  <a:schemeClr val="bg1">
                    <a:lumMod val="50000"/>
                  </a:schemeClr>
                </a:buClr>
                <a:buFont typeface="Arial Unicode MS" panose="020B0604020202020204" pitchFamily="34" charset="-128"/>
                <a:buChar char="▷"/>
              </a:pPr>
              <a:r>
                <a:rPr lang="fr-FR" sz="1000" dirty="0"/>
                <a:t>Polymères et élastomères</a:t>
              </a:r>
              <a:endParaRPr lang="en-GB" sz="1000" dirty="0"/>
            </a:p>
          </p:txBody>
        </p:sp>
        <p:cxnSp>
          <p:nvCxnSpPr>
            <p:cNvPr id="34" name="Straight Arrow Connector 33">
              <a:extLst>
                <a:ext uri="{FF2B5EF4-FFF2-40B4-BE49-F238E27FC236}">
                  <a16:creationId xmlns:a16="http://schemas.microsoft.com/office/drawing/2014/main" id="{D110885C-4F86-49CF-BCCD-2F184C5ADE59}"/>
                </a:ext>
              </a:extLst>
            </p:cNvPr>
            <p:cNvCxnSpPr/>
            <p:nvPr/>
          </p:nvCxnSpPr>
          <p:spPr bwMode="auto">
            <a:xfrm flipH="1">
              <a:off x="3152218" y="4095750"/>
              <a:ext cx="505382" cy="352425"/>
            </a:xfrm>
            <a:prstGeom prst="straightConnector1">
              <a:avLst/>
            </a:prstGeom>
            <a:ln>
              <a:headEnd type="none" w="med" len="med"/>
              <a:tailEnd type="arrow" w="med" len="med"/>
            </a:ln>
          </p:spPr>
          <p:style>
            <a:lnRef idx="2">
              <a:schemeClr val="accent3"/>
            </a:lnRef>
            <a:fillRef idx="0">
              <a:schemeClr val="accent3"/>
            </a:fillRef>
            <a:effectRef idx="1">
              <a:schemeClr val="accent3"/>
            </a:effectRef>
            <a:fontRef idx="minor">
              <a:schemeClr val="tx1"/>
            </a:fontRef>
          </p:style>
        </p:cxnSp>
        <p:cxnSp>
          <p:nvCxnSpPr>
            <p:cNvPr id="35" name="Straight Arrow Connector 34">
              <a:extLst>
                <a:ext uri="{FF2B5EF4-FFF2-40B4-BE49-F238E27FC236}">
                  <a16:creationId xmlns:a16="http://schemas.microsoft.com/office/drawing/2014/main" id="{B35252F1-0AF4-4C53-8110-92B8AD22823D}"/>
                </a:ext>
              </a:extLst>
            </p:cNvPr>
            <p:cNvCxnSpPr>
              <a:cxnSpLocks/>
            </p:cNvCxnSpPr>
            <p:nvPr/>
          </p:nvCxnSpPr>
          <p:spPr bwMode="auto">
            <a:xfrm>
              <a:off x="4897506" y="4065200"/>
              <a:ext cx="55494" cy="453801"/>
            </a:xfrm>
            <a:prstGeom prst="straightConnector1">
              <a:avLst/>
            </a:prstGeom>
            <a:ln>
              <a:headEnd type="none" w="med" len="med"/>
              <a:tailEnd type="arrow" w="med" len="med"/>
            </a:ln>
          </p:spPr>
          <p:style>
            <a:lnRef idx="2">
              <a:schemeClr val="accent3"/>
            </a:lnRef>
            <a:fillRef idx="0">
              <a:schemeClr val="accent3"/>
            </a:fillRef>
            <a:effectRef idx="1">
              <a:schemeClr val="accent3"/>
            </a:effectRef>
            <a:fontRef idx="minor">
              <a:schemeClr val="tx1"/>
            </a:fontRef>
          </p:style>
        </p:cxnSp>
        <p:cxnSp>
          <p:nvCxnSpPr>
            <p:cNvPr id="36" name="Straight Arrow Connector 35">
              <a:extLst>
                <a:ext uri="{FF2B5EF4-FFF2-40B4-BE49-F238E27FC236}">
                  <a16:creationId xmlns:a16="http://schemas.microsoft.com/office/drawing/2014/main" id="{1F1731AA-E559-4D66-B4AE-0AAB06486158}"/>
                </a:ext>
              </a:extLst>
            </p:cNvPr>
            <p:cNvCxnSpPr>
              <a:cxnSpLocks/>
            </p:cNvCxnSpPr>
            <p:nvPr/>
          </p:nvCxnSpPr>
          <p:spPr bwMode="auto">
            <a:xfrm>
              <a:off x="6248402" y="4056536"/>
              <a:ext cx="247648" cy="462465"/>
            </a:xfrm>
            <a:prstGeom prst="straightConnector1">
              <a:avLst/>
            </a:prstGeom>
            <a:ln>
              <a:headEnd type="none" w="med" len="med"/>
              <a:tailEnd type="arrow" w="med" len="med"/>
            </a:ln>
          </p:spPr>
          <p:style>
            <a:lnRef idx="2">
              <a:schemeClr val="accent3"/>
            </a:lnRef>
            <a:fillRef idx="0">
              <a:schemeClr val="accent3"/>
            </a:fillRef>
            <a:effectRef idx="1">
              <a:schemeClr val="accent3"/>
            </a:effectRef>
            <a:fontRef idx="minor">
              <a:schemeClr val="tx1"/>
            </a:fontRef>
          </p:style>
        </p:cxnSp>
      </p:grpSp>
    </p:spTree>
    <p:extLst>
      <p:ext uri="{BB962C8B-B14F-4D97-AF65-F5344CB8AC3E}">
        <p14:creationId xmlns:p14="http://schemas.microsoft.com/office/powerpoint/2010/main" val="252385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left)">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000"/>
                                        <p:tgtEl>
                                          <p:spTgt spid="28"/>
                                        </p:tgtEl>
                                      </p:cBhvr>
                                    </p:animEffect>
                                    <p:anim calcmode="lin" valueType="num">
                                      <p:cBhvr>
                                        <p:cTn id="71" dur="1000" fill="hold"/>
                                        <p:tgtEl>
                                          <p:spTgt spid="28"/>
                                        </p:tgtEl>
                                        <p:attrNameLst>
                                          <p:attrName>ppt_x</p:attrName>
                                        </p:attrNameLst>
                                      </p:cBhvr>
                                      <p:tavLst>
                                        <p:tav tm="0">
                                          <p:val>
                                            <p:strVal val="#ppt_x"/>
                                          </p:val>
                                        </p:tav>
                                        <p:tav tm="100000">
                                          <p:val>
                                            <p:strVal val="#ppt_x"/>
                                          </p:val>
                                        </p:tav>
                                      </p:tavLst>
                                    </p:anim>
                                    <p:anim calcmode="lin" valueType="num">
                                      <p:cBhvr>
                                        <p:cTn id="7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3" grpId="0"/>
      <p:bldP spid="14" grpId="0"/>
      <p:bldP spid="15" grpId="0"/>
      <p:bldP spid="16" grpId="0"/>
      <p:bldP spid="17" grpId="0"/>
      <p:bldP spid="18" grpId="0"/>
      <p:bldP spid="19" grpId="0"/>
      <p:bldP spid="20" grpId="0" animBg="1"/>
      <p:bldP spid="21" grpId="0"/>
      <p:bldP spid="22" grpId="0" animBg="1"/>
      <p:bldP spid="23" grpId="0"/>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8FFEF71-7F1D-C185-B82B-656B937F3ECA}"/>
              </a:ext>
            </a:extLst>
          </p:cNvPr>
          <p:cNvPicPr>
            <a:picLocks noChangeAspect="1"/>
          </p:cNvPicPr>
          <p:nvPr/>
        </p:nvPicPr>
        <p:blipFill>
          <a:blip r:embed="rId3"/>
          <a:stretch>
            <a:fillRect/>
          </a:stretch>
        </p:blipFill>
        <p:spPr>
          <a:xfrm>
            <a:off x="990600" y="661431"/>
            <a:ext cx="10419082" cy="5535137"/>
          </a:xfrm>
          <a:prstGeom prst="rect">
            <a:avLst/>
          </a:prstGeom>
        </p:spPr>
      </p:pic>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21</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dirty="0"/>
              <a:t>Création d'un tableau de produits avancé - combinaison d'étapes</a:t>
            </a:r>
            <a:endParaRPr lang="en-US" dirty="0"/>
          </a:p>
        </p:txBody>
      </p:sp>
      <p:grpSp>
        <p:nvGrpSpPr>
          <p:cNvPr id="5" name="Group 4">
            <a:extLst>
              <a:ext uri="{FF2B5EF4-FFF2-40B4-BE49-F238E27FC236}">
                <a16:creationId xmlns:a16="http://schemas.microsoft.com/office/drawing/2014/main" id="{2957D5F6-658A-45BB-8783-2A6EF4B2F4D0}"/>
              </a:ext>
            </a:extLst>
          </p:cNvPr>
          <p:cNvGrpSpPr/>
          <p:nvPr/>
        </p:nvGrpSpPr>
        <p:grpSpPr>
          <a:xfrm>
            <a:off x="1013460" y="1542801"/>
            <a:ext cx="6815817" cy="3794837"/>
            <a:chOff x="1446863" y="1996470"/>
            <a:chExt cx="6815817" cy="3794837"/>
          </a:xfrm>
        </p:grpSpPr>
        <p:pic>
          <p:nvPicPr>
            <p:cNvPr id="6" name="Picture 5">
              <a:extLst>
                <a:ext uri="{FF2B5EF4-FFF2-40B4-BE49-F238E27FC236}">
                  <a16:creationId xmlns:a16="http://schemas.microsoft.com/office/drawing/2014/main" id="{5BD9DB36-84A5-4988-9016-A706932847CB}"/>
                </a:ext>
              </a:extLst>
            </p:cNvPr>
            <p:cNvPicPr>
              <a:picLocks noChangeAspect="1"/>
            </p:cNvPicPr>
            <p:nvPr/>
          </p:nvPicPr>
          <p:blipFill>
            <a:blip r:embed="rId4"/>
            <a:stretch>
              <a:fillRect/>
            </a:stretch>
          </p:blipFill>
          <p:spPr>
            <a:xfrm>
              <a:off x="3993488" y="1996470"/>
              <a:ext cx="4269192" cy="3794837"/>
            </a:xfrm>
            <a:prstGeom prst="rect">
              <a:avLst/>
            </a:prstGeom>
          </p:spPr>
        </p:pic>
        <p:sp>
          <p:nvSpPr>
            <p:cNvPr id="7" name="Rectangle 6">
              <a:extLst>
                <a:ext uri="{FF2B5EF4-FFF2-40B4-BE49-F238E27FC236}">
                  <a16:creationId xmlns:a16="http://schemas.microsoft.com/office/drawing/2014/main" id="{EF9C59CA-5375-4BF1-A6D2-E45E8F43ACB6}"/>
                </a:ext>
              </a:extLst>
            </p:cNvPr>
            <p:cNvSpPr/>
            <p:nvPr/>
          </p:nvSpPr>
          <p:spPr>
            <a:xfrm>
              <a:off x="1446863" y="2440498"/>
              <a:ext cx="1176021" cy="165906"/>
            </a:xfrm>
            <a:prstGeom prst="rect">
              <a:avLst/>
            </a:prstGeom>
            <a:noFill/>
            <a:ln w="28575">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cxnSp>
          <p:nvCxnSpPr>
            <p:cNvPr id="8" name="Straight Arrow Connector 7">
              <a:extLst>
                <a:ext uri="{FF2B5EF4-FFF2-40B4-BE49-F238E27FC236}">
                  <a16:creationId xmlns:a16="http://schemas.microsoft.com/office/drawing/2014/main" id="{0C027770-ECD5-4E5E-A32C-37E3B54942CB}"/>
                </a:ext>
              </a:extLst>
            </p:cNvPr>
            <p:cNvCxnSpPr>
              <a:cxnSpLocks/>
              <a:stCxn id="7" idx="3"/>
            </p:cNvCxnSpPr>
            <p:nvPr/>
          </p:nvCxnSpPr>
          <p:spPr bwMode="auto">
            <a:xfrm>
              <a:off x="2622884" y="2523451"/>
              <a:ext cx="1329296" cy="237889"/>
            </a:xfrm>
            <a:prstGeom prst="straightConnector1">
              <a:avLst/>
            </a:prstGeom>
            <a:noFill/>
            <a:ln w="28575">
              <a:solidFill>
                <a:srgbClr val="FFB71B"/>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grpSp>
      <p:pic>
        <p:nvPicPr>
          <p:cNvPr id="9" name="Picture 8">
            <a:extLst>
              <a:ext uri="{FF2B5EF4-FFF2-40B4-BE49-F238E27FC236}">
                <a16:creationId xmlns:a16="http://schemas.microsoft.com/office/drawing/2014/main" id="{E94B8FFC-A887-4B30-82C6-0D515D7C8E4B}"/>
              </a:ext>
            </a:extLst>
          </p:cNvPr>
          <p:cNvPicPr>
            <a:picLocks noChangeAspect="1"/>
          </p:cNvPicPr>
          <p:nvPr/>
        </p:nvPicPr>
        <p:blipFill>
          <a:blip r:embed="rId5"/>
          <a:stretch>
            <a:fillRect/>
          </a:stretch>
        </p:blipFill>
        <p:spPr>
          <a:xfrm>
            <a:off x="3560085" y="1550716"/>
            <a:ext cx="4269192" cy="3794837"/>
          </a:xfrm>
          <a:prstGeom prst="rect">
            <a:avLst/>
          </a:prstGeom>
          <a:ln>
            <a:solidFill>
              <a:srgbClr val="C00000"/>
            </a:solidFill>
          </a:ln>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9DC26A41-565A-4897-B1DC-3FFA1735A097}"/>
              </a:ext>
            </a:extLst>
          </p:cNvPr>
          <p:cNvGrpSpPr/>
          <p:nvPr/>
        </p:nvGrpSpPr>
        <p:grpSpPr>
          <a:xfrm>
            <a:off x="7149472" y="2231583"/>
            <a:ext cx="3341535" cy="3769062"/>
            <a:chOff x="6391747" y="2364410"/>
            <a:chExt cx="3341535" cy="3769062"/>
          </a:xfrm>
        </p:grpSpPr>
        <p:pic>
          <p:nvPicPr>
            <p:cNvPr id="11" name="Picture 10">
              <a:extLst>
                <a:ext uri="{FF2B5EF4-FFF2-40B4-BE49-F238E27FC236}">
                  <a16:creationId xmlns:a16="http://schemas.microsoft.com/office/drawing/2014/main" id="{4E0B22A2-7A20-4B66-AF42-8996943B90A4}"/>
                </a:ext>
              </a:extLst>
            </p:cNvPr>
            <p:cNvPicPr>
              <a:picLocks noChangeAspect="1"/>
            </p:cNvPicPr>
            <p:nvPr/>
          </p:nvPicPr>
          <p:blipFill>
            <a:blip r:embed="rId6"/>
            <a:stretch>
              <a:fillRect/>
            </a:stretch>
          </p:blipFill>
          <p:spPr>
            <a:xfrm>
              <a:off x="6596613" y="2364410"/>
              <a:ext cx="3136669" cy="3769062"/>
            </a:xfrm>
            <a:prstGeom prst="rect">
              <a:avLst/>
            </a:prstGeom>
            <a:effectLst>
              <a:outerShdw blurRad="63500" sx="102000" sy="102000" algn="ctr" rotWithShape="0">
                <a:prstClr val="black">
                  <a:alpha val="40000"/>
                </a:prstClr>
              </a:outerShdw>
            </a:effectLst>
          </p:spPr>
        </p:pic>
        <p:cxnSp>
          <p:nvCxnSpPr>
            <p:cNvPr id="12" name="Straight Arrow Connector 11">
              <a:extLst>
                <a:ext uri="{FF2B5EF4-FFF2-40B4-BE49-F238E27FC236}">
                  <a16:creationId xmlns:a16="http://schemas.microsoft.com/office/drawing/2014/main" id="{7F8BD00B-FBB6-4819-B3DB-3C6916248D5B}"/>
                </a:ext>
              </a:extLst>
            </p:cNvPr>
            <p:cNvCxnSpPr>
              <a:cxnSpLocks/>
            </p:cNvCxnSpPr>
            <p:nvPr/>
          </p:nvCxnSpPr>
          <p:spPr bwMode="auto">
            <a:xfrm>
              <a:off x="6391747" y="3155710"/>
              <a:ext cx="632508" cy="792835"/>
            </a:xfrm>
            <a:prstGeom prst="straightConnector1">
              <a:avLst/>
            </a:prstGeom>
            <a:noFill/>
            <a:ln w="28575">
              <a:solidFill>
                <a:srgbClr val="FFB71B"/>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31766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22</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err="1"/>
              <a:t>Exemple</a:t>
            </a:r>
            <a:r>
              <a:rPr lang="en-GB" dirty="0"/>
              <a:t> de </a:t>
            </a:r>
            <a:r>
              <a:rPr lang="en-GB" dirty="0" err="1"/>
              <a:t>graphique</a:t>
            </a:r>
            <a:r>
              <a:rPr lang="en-GB" dirty="0"/>
              <a:t> </a:t>
            </a:r>
            <a:r>
              <a:rPr lang="en-GB" dirty="0" err="1"/>
              <a:t>produits</a:t>
            </a:r>
            <a:endParaRPr lang="en-US" dirty="0"/>
          </a:p>
        </p:txBody>
      </p:sp>
      <p:pic>
        <p:nvPicPr>
          <p:cNvPr id="4" name="Picture 3">
            <a:extLst>
              <a:ext uri="{FF2B5EF4-FFF2-40B4-BE49-F238E27FC236}">
                <a16:creationId xmlns:a16="http://schemas.microsoft.com/office/drawing/2014/main" id="{95FFFB8B-404E-4C61-9B92-39527097F00E}"/>
              </a:ext>
            </a:extLst>
          </p:cNvPr>
          <p:cNvPicPr>
            <a:picLocks noChangeAspect="1"/>
          </p:cNvPicPr>
          <p:nvPr/>
        </p:nvPicPr>
        <p:blipFill rotWithShape="1">
          <a:blip r:embed="rId3"/>
          <a:srcRect t="9119"/>
          <a:stretch/>
        </p:blipFill>
        <p:spPr>
          <a:xfrm>
            <a:off x="1957737" y="1163080"/>
            <a:ext cx="7976547" cy="4843885"/>
          </a:xfrm>
          <a:prstGeom prst="rect">
            <a:avLst/>
          </a:prstGeom>
        </p:spPr>
      </p:pic>
      <p:graphicFrame>
        <p:nvGraphicFramePr>
          <p:cNvPr id="5" name="Table 4">
            <a:extLst>
              <a:ext uri="{FF2B5EF4-FFF2-40B4-BE49-F238E27FC236}">
                <a16:creationId xmlns:a16="http://schemas.microsoft.com/office/drawing/2014/main" id="{83CCC58D-51AE-43F8-8834-7EC3812EDF2A}"/>
              </a:ext>
            </a:extLst>
          </p:cNvPr>
          <p:cNvGraphicFramePr>
            <a:graphicFrameLocks noGrp="1"/>
          </p:cNvGraphicFramePr>
          <p:nvPr/>
        </p:nvGraphicFramePr>
        <p:xfrm>
          <a:off x="3935760" y="1208641"/>
          <a:ext cx="5953128" cy="4440717"/>
        </p:xfrm>
        <a:graphic>
          <a:graphicData uri="http://schemas.openxmlformats.org/drawingml/2006/table">
            <a:tbl>
              <a:tblPr/>
              <a:tblGrid>
                <a:gridCol w="744141">
                  <a:extLst>
                    <a:ext uri="{9D8B030D-6E8A-4147-A177-3AD203B41FA5}">
                      <a16:colId xmlns:a16="http://schemas.microsoft.com/office/drawing/2014/main" val="1819514645"/>
                    </a:ext>
                  </a:extLst>
                </a:gridCol>
                <a:gridCol w="744141">
                  <a:extLst>
                    <a:ext uri="{9D8B030D-6E8A-4147-A177-3AD203B41FA5}">
                      <a16:colId xmlns:a16="http://schemas.microsoft.com/office/drawing/2014/main" val="4150541724"/>
                    </a:ext>
                  </a:extLst>
                </a:gridCol>
                <a:gridCol w="744141">
                  <a:extLst>
                    <a:ext uri="{9D8B030D-6E8A-4147-A177-3AD203B41FA5}">
                      <a16:colId xmlns:a16="http://schemas.microsoft.com/office/drawing/2014/main" val="1865706241"/>
                    </a:ext>
                  </a:extLst>
                </a:gridCol>
                <a:gridCol w="744141">
                  <a:extLst>
                    <a:ext uri="{9D8B030D-6E8A-4147-A177-3AD203B41FA5}">
                      <a16:colId xmlns:a16="http://schemas.microsoft.com/office/drawing/2014/main" val="3590653240"/>
                    </a:ext>
                  </a:extLst>
                </a:gridCol>
                <a:gridCol w="744141">
                  <a:extLst>
                    <a:ext uri="{9D8B030D-6E8A-4147-A177-3AD203B41FA5}">
                      <a16:colId xmlns:a16="http://schemas.microsoft.com/office/drawing/2014/main" val="3214580523"/>
                    </a:ext>
                  </a:extLst>
                </a:gridCol>
                <a:gridCol w="744141">
                  <a:extLst>
                    <a:ext uri="{9D8B030D-6E8A-4147-A177-3AD203B41FA5}">
                      <a16:colId xmlns:a16="http://schemas.microsoft.com/office/drawing/2014/main" val="1628761780"/>
                    </a:ext>
                  </a:extLst>
                </a:gridCol>
                <a:gridCol w="744141">
                  <a:extLst>
                    <a:ext uri="{9D8B030D-6E8A-4147-A177-3AD203B41FA5}">
                      <a16:colId xmlns:a16="http://schemas.microsoft.com/office/drawing/2014/main" val="2809045007"/>
                    </a:ext>
                  </a:extLst>
                </a:gridCol>
                <a:gridCol w="744141">
                  <a:extLst>
                    <a:ext uri="{9D8B030D-6E8A-4147-A177-3AD203B41FA5}">
                      <a16:colId xmlns:a16="http://schemas.microsoft.com/office/drawing/2014/main" val="2486455309"/>
                    </a:ext>
                  </a:extLst>
                </a:gridCol>
              </a:tblGrid>
              <a:tr h="493413">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anchor="ctr">
                    <a:lnL>
                      <a:noFill/>
                    </a:lnL>
                    <a:lnR>
                      <a:noFill/>
                    </a:lnR>
                    <a:lnT>
                      <a:noFill/>
                    </a:lnT>
                    <a:lnB>
                      <a:noFill/>
                    </a:lnB>
                    <a:solidFill>
                      <a:srgbClr val="FED580"/>
                    </a:solidFill>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anchor="ctr">
                    <a:lnL>
                      <a:noFill/>
                    </a:lnL>
                    <a:lnR>
                      <a:noFill/>
                    </a:lnR>
                    <a:lnT>
                      <a:noFill/>
                    </a:lnT>
                    <a:lnB>
                      <a:noFill/>
                    </a:lnB>
                    <a:solidFill>
                      <a:srgbClr val="FFE082"/>
                    </a:solidFill>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anchor="ctr">
                    <a:lnL>
                      <a:noFill/>
                    </a:lnL>
                    <a:lnR>
                      <a:noFill/>
                    </a:lnR>
                    <a:lnT>
                      <a:noFill/>
                    </a:lnT>
                    <a:lnB>
                      <a:noFill/>
                    </a:lnB>
                    <a:solidFill>
                      <a:srgbClr val="FFE082"/>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anchor="ctr">
                    <a:lnL>
                      <a:noFill/>
                    </a:lnL>
                    <a:lnR>
                      <a:noFill/>
                    </a:lnR>
                    <a:lnT>
                      <a:noFill/>
                    </a:lnT>
                    <a:lnB>
                      <a:noFill/>
                    </a:lnB>
                    <a:solidFill>
                      <a:srgbClr val="FED580"/>
                    </a:solidFill>
                  </a:tcPr>
                </a:tc>
                <a:tc>
                  <a:txBody>
                    <a:bodyPr/>
                    <a:lstStyle/>
                    <a:p>
                      <a:pPr algn="ctr" fontAlgn="ctr"/>
                      <a:r>
                        <a:rPr lang="en-GB" sz="1100" b="0" i="0" u="none" strike="noStrike">
                          <a:solidFill>
                            <a:srgbClr val="000000"/>
                          </a:solidFill>
                          <a:effectLst/>
                          <a:latin typeface="Calibri" panose="020F0502020204030204" pitchFamily="34" charset="0"/>
                        </a:rPr>
                        <a:t>23</a:t>
                      </a:r>
                    </a:p>
                  </a:txBody>
                  <a:tcPr marL="9525" marR="9525" marT="9525" anchor="ctr">
                    <a:lnL>
                      <a:noFill/>
                    </a:lnL>
                    <a:lnR>
                      <a:noFill/>
                    </a:lnR>
                    <a:lnT>
                      <a:noFill/>
                    </a:lnT>
                    <a:lnB>
                      <a:noFill/>
                    </a:lnB>
                    <a:solidFill>
                      <a:srgbClr val="FB9D75"/>
                    </a:solidFill>
                  </a:tcPr>
                </a:tc>
                <a:tc>
                  <a:txBody>
                    <a:bodyPr/>
                    <a:lstStyle/>
                    <a:p>
                      <a:pPr algn="ctr" fontAlgn="ctr"/>
                      <a:r>
                        <a:rPr lang="en-GB" sz="1100" b="0" i="0" u="none" strike="noStrike">
                          <a:solidFill>
                            <a:srgbClr val="000000"/>
                          </a:solidFill>
                          <a:effectLst/>
                          <a:latin typeface="Calibri" panose="020F0502020204030204" pitchFamily="34" charset="0"/>
                        </a:rPr>
                        <a:t>35</a:t>
                      </a:r>
                    </a:p>
                  </a:txBody>
                  <a:tcPr marL="9525" marR="9525" marT="9525" anchor="ctr">
                    <a:lnL>
                      <a:noFill/>
                    </a:lnL>
                    <a:lnR>
                      <a:noFill/>
                    </a:lnR>
                    <a:lnT>
                      <a:noFill/>
                    </a:lnT>
                    <a:lnB>
                      <a:noFill/>
                    </a:lnB>
                    <a:solidFill>
                      <a:srgbClr val="F9716D"/>
                    </a:solidFill>
                  </a:tcPr>
                </a:tc>
                <a:tc>
                  <a:txBody>
                    <a:bodyPr/>
                    <a:lstStyle/>
                    <a:p>
                      <a:pPr algn="ctr" fontAlgn="ctr"/>
                      <a:r>
                        <a:rPr lang="en-GB" sz="1100" b="0" i="0" u="none" strike="noStrike">
                          <a:solidFill>
                            <a:srgbClr val="000000"/>
                          </a:solidFill>
                          <a:effectLst/>
                          <a:latin typeface="Calibri" panose="020F0502020204030204" pitchFamily="34" charset="0"/>
                        </a:rPr>
                        <a:t>37</a:t>
                      </a:r>
                    </a:p>
                  </a:txBody>
                  <a:tcPr marL="9525" marR="9525" marT="9525" anchor="ctr">
                    <a:lnL>
                      <a:noFill/>
                    </a:lnL>
                    <a:lnR>
                      <a:noFill/>
                    </a:lnR>
                    <a:lnT>
                      <a:noFill/>
                    </a:lnT>
                    <a:lnB>
                      <a:noFill/>
                    </a:lnB>
                    <a:solidFill>
                      <a:srgbClr val="F8696B"/>
                    </a:solidFill>
                  </a:tcPr>
                </a:tc>
                <a:extLst>
                  <a:ext uri="{0D108BD9-81ED-4DB2-BD59-A6C34878D82A}">
                    <a16:rowId xmlns:a16="http://schemas.microsoft.com/office/drawing/2014/main" val="2255519630"/>
                  </a:ext>
                </a:extLst>
              </a:tr>
              <a:tr h="493413">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anchor="ctr">
                    <a:lnL>
                      <a:noFill/>
                    </a:lnL>
                    <a:lnR>
                      <a:noFill/>
                    </a:lnR>
                    <a:lnT>
                      <a:noFill/>
                    </a:lnT>
                    <a:lnB>
                      <a:noFill/>
                    </a:lnB>
                    <a:solidFill>
                      <a:srgbClr val="FED580"/>
                    </a:solidFill>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anchor="ctr">
                    <a:lnL>
                      <a:noFill/>
                    </a:lnL>
                    <a:lnR>
                      <a:noFill/>
                    </a:lnR>
                    <a:lnT>
                      <a:noFill/>
                    </a:lnT>
                    <a:lnB>
                      <a:noFill/>
                    </a:lnB>
                    <a:solidFill>
                      <a:srgbClr val="FFE483"/>
                    </a:solidFill>
                  </a:tcPr>
                </a:tc>
                <a:tc>
                  <a:txBody>
                    <a:bodyPr/>
                    <a:lstStyle/>
                    <a:p>
                      <a:pPr algn="ctr" fontAlgn="ctr"/>
                      <a:r>
                        <a:rPr lang="en-GB" sz="1100" b="0" i="0" u="none" strike="noStrike">
                          <a:solidFill>
                            <a:srgbClr val="000000"/>
                          </a:solidFill>
                          <a:effectLst/>
                          <a:latin typeface="Calibri" panose="020F0502020204030204" pitchFamily="34" charset="0"/>
                        </a:rPr>
                        <a:t>13</a:t>
                      </a:r>
                    </a:p>
                  </a:txBody>
                  <a:tcPr marL="9525" marR="9525" marT="9525" anchor="ctr">
                    <a:lnL>
                      <a:noFill/>
                    </a:lnL>
                    <a:lnR>
                      <a:noFill/>
                    </a:lnR>
                    <a:lnT>
                      <a:noFill/>
                    </a:lnT>
                    <a:lnB>
                      <a:noFill/>
                    </a:lnB>
                    <a:solidFill>
                      <a:srgbClr val="FDC37D"/>
                    </a:solidFill>
                  </a:tcPr>
                </a:tc>
                <a:tc>
                  <a:txBody>
                    <a:bodyPr/>
                    <a:lstStyle/>
                    <a:p>
                      <a:pPr algn="ctr" fontAlgn="ctr"/>
                      <a:r>
                        <a:rPr lang="en-GB" sz="1100" b="0" i="0" u="none" strike="noStrike">
                          <a:solidFill>
                            <a:srgbClr val="000000"/>
                          </a:solidFill>
                          <a:effectLst/>
                          <a:latin typeface="Calibri" panose="020F0502020204030204" pitchFamily="34" charset="0"/>
                        </a:rPr>
                        <a:t>11</a:t>
                      </a:r>
                    </a:p>
                  </a:txBody>
                  <a:tcPr marL="9525" marR="9525" marT="9525" anchor="ctr">
                    <a:lnL>
                      <a:noFill/>
                    </a:lnL>
                    <a:lnR>
                      <a:noFill/>
                    </a:lnR>
                    <a:lnT>
                      <a:noFill/>
                    </a:lnT>
                    <a:lnB>
                      <a:noFill/>
                    </a:lnB>
                    <a:solidFill>
                      <a:srgbClr val="FECA7E"/>
                    </a:solidFill>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anchor="ctr">
                    <a:lnL>
                      <a:noFill/>
                    </a:lnL>
                    <a:lnR>
                      <a:noFill/>
                    </a:lnR>
                    <a:lnT>
                      <a:noFill/>
                    </a:lnT>
                    <a:lnB>
                      <a:noFill/>
                    </a:lnB>
                    <a:solidFill>
                      <a:srgbClr val="FED580"/>
                    </a:solidFill>
                  </a:tcPr>
                </a:tc>
                <a:extLst>
                  <a:ext uri="{0D108BD9-81ED-4DB2-BD59-A6C34878D82A}">
                    <a16:rowId xmlns:a16="http://schemas.microsoft.com/office/drawing/2014/main" val="3670891933"/>
                  </a:ext>
                </a:extLst>
              </a:tr>
              <a:tr h="493413">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6</a:t>
                      </a:r>
                    </a:p>
                  </a:txBody>
                  <a:tcPr marL="9525" marR="9525" marT="9525" anchor="ctr">
                    <a:lnL>
                      <a:noFill/>
                    </a:lnL>
                    <a:lnR>
                      <a:noFill/>
                    </a:lnR>
                    <a:lnT>
                      <a:noFill/>
                    </a:lnT>
                    <a:lnB>
                      <a:noFill/>
                    </a:lnB>
                    <a:solidFill>
                      <a:srgbClr val="FFDD82"/>
                    </a:solidFill>
                  </a:tcPr>
                </a:tc>
                <a:tc>
                  <a:txBody>
                    <a:bodyPr/>
                    <a:lstStyle/>
                    <a:p>
                      <a:pPr algn="ctr" fontAlgn="ctr"/>
                      <a:r>
                        <a:rPr lang="en-GB" sz="1100" b="0" i="0" u="none" strike="noStrike">
                          <a:solidFill>
                            <a:srgbClr val="000000"/>
                          </a:solidFill>
                          <a:effectLst/>
                          <a:latin typeface="Calibri" panose="020F0502020204030204" pitchFamily="34" charset="0"/>
                        </a:rPr>
                        <a:t>7</a:t>
                      </a:r>
                    </a:p>
                  </a:txBody>
                  <a:tcPr marL="9525" marR="9525" marT="9525" anchor="ctr">
                    <a:lnL>
                      <a:noFill/>
                    </a:lnL>
                    <a:lnR>
                      <a:noFill/>
                    </a:lnR>
                    <a:lnT>
                      <a:noFill/>
                    </a:lnT>
                    <a:lnB>
                      <a:noFill/>
                    </a:lnB>
                    <a:solidFill>
                      <a:srgbClr val="FFD981"/>
                    </a:solidFill>
                  </a:tcPr>
                </a:tc>
                <a:tc>
                  <a:txBody>
                    <a:bodyPr/>
                    <a:lstStyle/>
                    <a:p>
                      <a:pPr algn="ctr" fontAlgn="ctr"/>
                      <a:r>
                        <a:rPr lang="en-GB" sz="1100" b="0" i="0" u="none" strike="noStrike">
                          <a:solidFill>
                            <a:srgbClr val="000000"/>
                          </a:solidFill>
                          <a:effectLst/>
                          <a:latin typeface="Calibri" panose="020F0502020204030204" pitchFamily="34" charset="0"/>
                        </a:rPr>
                        <a:t>13</a:t>
                      </a:r>
                    </a:p>
                  </a:txBody>
                  <a:tcPr marL="9525" marR="9525" marT="9525" anchor="ctr">
                    <a:lnL>
                      <a:noFill/>
                    </a:lnL>
                    <a:lnR>
                      <a:noFill/>
                    </a:lnR>
                    <a:lnT>
                      <a:noFill/>
                    </a:lnT>
                    <a:lnB>
                      <a:noFill/>
                    </a:lnB>
                    <a:solidFill>
                      <a:srgbClr val="FDC37D"/>
                    </a:solidFill>
                  </a:tcPr>
                </a:tc>
                <a:extLst>
                  <a:ext uri="{0D108BD9-81ED-4DB2-BD59-A6C34878D82A}">
                    <a16:rowId xmlns:a16="http://schemas.microsoft.com/office/drawing/2014/main" val="3572681067"/>
                  </a:ext>
                </a:extLst>
              </a:tr>
              <a:tr h="493413">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anchor="ctr">
                    <a:lnL>
                      <a:noFill/>
                    </a:lnL>
                    <a:lnR>
                      <a:noFill/>
                    </a:lnR>
                    <a:lnT>
                      <a:noFill/>
                    </a:lnT>
                    <a:lnB>
                      <a:noFill/>
                    </a:lnB>
                    <a:solidFill>
                      <a:srgbClr val="FFE884"/>
                    </a:solidFill>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anchor="ctr">
                    <a:lnL>
                      <a:noFill/>
                    </a:lnL>
                    <a:lnR>
                      <a:noFill/>
                    </a:lnR>
                    <a:lnT>
                      <a:noFill/>
                    </a:lnT>
                    <a:lnB>
                      <a:noFill/>
                    </a:lnB>
                    <a:solidFill>
                      <a:srgbClr val="FFE884"/>
                    </a:solidFill>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anchor="ctr">
                    <a:lnL>
                      <a:noFill/>
                    </a:lnL>
                    <a:lnR>
                      <a:noFill/>
                    </a:lnR>
                    <a:lnT>
                      <a:noFill/>
                    </a:lnT>
                    <a:lnB>
                      <a:noFill/>
                    </a:lnB>
                    <a:solidFill>
                      <a:srgbClr val="FFE884"/>
                    </a:solidFill>
                  </a:tcPr>
                </a:tc>
                <a:extLst>
                  <a:ext uri="{0D108BD9-81ED-4DB2-BD59-A6C34878D82A}">
                    <a16:rowId xmlns:a16="http://schemas.microsoft.com/office/drawing/2014/main" val="2868074139"/>
                  </a:ext>
                </a:extLst>
              </a:tr>
              <a:tr h="493413">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anchor="ctr">
                    <a:lnL>
                      <a:noFill/>
                    </a:lnL>
                    <a:lnR>
                      <a:noFill/>
                    </a:lnR>
                    <a:lnT>
                      <a:noFill/>
                    </a:lnT>
                    <a:lnB>
                      <a:noFill/>
                    </a:lnB>
                    <a:solidFill>
                      <a:srgbClr val="FFE082"/>
                    </a:solidFill>
                  </a:tcPr>
                </a:tc>
                <a:extLst>
                  <a:ext uri="{0D108BD9-81ED-4DB2-BD59-A6C34878D82A}">
                    <a16:rowId xmlns:a16="http://schemas.microsoft.com/office/drawing/2014/main" val="2873587763"/>
                  </a:ext>
                </a:extLst>
              </a:tr>
              <a:tr h="493413">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anchor="ctr">
                    <a:lnL>
                      <a:noFill/>
                    </a:lnL>
                    <a:lnR>
                      <a:noFill/>
                    </a:lnR>
                    <a:lnT>
                      <a:noFill/>
                    </a:lnT>
                    <a:lnB>
                      <a:noFill/>
                    </a:lnB>
                    <a:solidFill>
                      <a:srgbClr val="FFE884"/>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anchor="ctr">
                    <a:lnL>
                      <a:noFill/>
                    </a:lnL>
                    <a:lnR>
                      <a:noFill/>
                    </a:lnR>
                    <a:lnT>
                      <a:noFill/>
                    </a:lnT>
                    <a:lnB>
                      <a:noFill/>
                    </a:lnB>
                    <a:solidFill>
                      <a:srgbClr val="FFE483"/>
                    </a:solidFill>
                  </a:tcPr>
                </a:tc>
                <a:tc>
                  <a:txBody>
                    <a:bodyPr/>
                    <a:lstStyle/>
                    <a:p>
                      <a:pPr algn="ctr" fontAlgn="ctr"/>
                      <a:r>
                        <a:rPr lang="en-GB" sz="1100" b="0" i="0" u="none" strike="noStrike">
                          <a:solidFill>
                            <a:srgbClr val="000000"/>
                          </a:solidFill>
                          <a:effectLst/>
                          <a:latin typeface="Calibri" panose="020F0502020204030204" pitchFamily="34" charset="0"/>
                        </a:rPr>
                        <a:t>16</a:t>
                      </a:r>
                    </a:p>
                  </a:txBody>
                  <a:tcPr marL="9525" marR="9525" marT="9525" anchor="ctr">
                    <a:lnL>
                      <a:noFill/>
                    </a:lnL>
                    <a:lnR>
                      <a:noFill/>
                    </a:lnR>
                    <a:lnT>
                      <a:noFill/>
                    </a:lnT>
                    <a:lnB>
                      <a:noFill/>
                    </a:lnB>
                    <a:solidFill>
                      <a:srgbClr val="FDB87B"/>
                    </a:solidFill>
                  </a:tcPr>
                </a:tc>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anchor="ctr">
                    <a:lnL>
                      <a:noFill/>
                    </a:lnL>
                    <a:lnR>
                      <a:noFill/>
                    </a:lnR>
                    <a:lnT>
                      <a:noFill/>
                    </a:lnT>
                    <a:lnB>
                      <a:noFill/>
                    </a:lnB>
                    <a:solidFill>
                      <a:srgbClr val="FED580"/>
                    </a:solidFill>
                  </a:tcPr>
                </a:tc>
                <a:tc>
                  <a:txBody>
                    <a:bodyPr/>
                    <a:lstStyle/>
                    <a:p>
                      <a:pPr algn="ctr" fontAlgn="ctr"/>
                      <a:r>
                        <a:rPr lang="en-GB" sz="1100" b="0" i="0" u="none" strike="noStrike">
                          <a:solidFill>
                            <a:srgbClr val="000000"/>
                          </a:solidFill>
                          <a:effectLst/>
                          <a:latin typeface="Calibri" panose="020F0502020204030204" pitchFamily="34" charset="0"/>
                        </a:rPr>
                        <a:t>6</a:t>
                      </a:r>
                    </a:p>
                  </a:txBody>
                  <a:tcPr marL="9525" marR="9525" marT="9525" anchor="ctr">
                    <a:lnL>
                      <a:noFill/>
                    </a:lnL>
                    <a:lnR>
                      <a:noFill/>
                    </a:lnR>
                    <a:lnT>
                      <a:noFill/>
                    </a:lnT>
                    <a:lnB>
                      <a:noFill/>
                    </a:lnB>
                    <a:solidFill>
                      <a:srgbClr val="FFDD82"/>
                    </a:solidFill>
                  </a:tcPr>
                </a:tc>
                <a:extLst>
                  <a:ext uri="{0D108BD9-81ED-4DB2-BD59-A6C34878D82A}">
                    <a16:rowId xmlns:a16="http://schemas.microsoft.com/office/drawing/2014/main" val="1403113610"/>
                  </a:ext>
                </a:extLst>
              </a:tr>
              <a:tr h="493413">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anchor="ctr">
                    <a:lnL>
                      <a:noFill/>
                    </a:lnL>
                    <a:lnR>
                      <a:noFill/>
                    </a:lnR>
                    <a:lnT>
                      <a:noFill/>
                    </a:lnT>
                    <a:lnB>
                      <a:noFill/>
                    </a:lnB>
                    <a:solidFill>
                      <a:srgbClr val="FFE483"/>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anchor="ctr">
                    <a:lnL>
                      <a:noFill/>
                    </a:lnL>
                    <a:lnR>
                      <a:noFill/>
                    </a:lnR>
                    <a:lnT>
                      <a:noFill/>
                    </a:lnT>
                    <a:lnB>
                      <a:noFill/>
                    </a:lnB>
                    <a:solidFill>
                      <a:srgbClr val="FFE884"/>
                    </a:solidFill>
                  </a:tcPr>
                </a:tc>
                <a:extLst>
                  <a:ext uri="{0D108BD9-81ED-4DB2-BD59-A6C34878D82A}">
                    <a16:rowId xmlns:a16="http://schemas.microsoft.com/office/drawing/2014/main" val="3508835734"/>
                  </a:ext>
                </a:extLst>
              </a:tr>
              <a:tr h="493413">
                <a:tc>
                  <a:txBody>
                    <a:bodyPr/>
                    <a:lstStyle/>
                    <a:p>
                      <a:pPr algn="ctr" fontAlgn="ctr"/>
                      <a:r>
                        <a:rPr lang="en-GB" sz="1100" b="0" i="0" u="none" strike="noStrike">
                          <a:solidFill>
                            <a:srgbClr val="000000"/>
                          </a:solidFill>
                          <a:effectLst/>
                          <a:latin typeface="Calibri" panose="020F0502020204030204" pitchFamily="34" charset="0"/>
                        </a:rPr>
                        <a:t>11</a:t>
                      </a:r>
                    </a:p>
                  </a:txBody>
                  <a:tcPr marL="9525" marR="9525" marT="9525" anchor="ctr">
                    <a:lnL>
                      <a:noFill/>
                    </a:lnL>
                    <a:lnR>
                      <a:noFill/>
                    </a:lnR>
                    <a:lnT>
                      <a:noFill/>
                    </a:lnT>
                    <a:lnB>
                      <a:noFill/>
                    </a:lnB>
                    <a:solidFill>
                      <a:srgbClr val="FECA7E"/>
                    </a:solidFill>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anchor="ctr">
                    <a:lnL>
                      <a:noFill/>
                    </a:lnL>
                    <a:lnR>
                      <a:noFill/>
                    </a:lnR>
                    <a:lnT>
                      <a:noFill/>
                    </a:lnT>
                    <a:lnB>
                      <a:noFill/>
                    </a:lnB>
                    <a:solidFill>
                      <a:srgbClr val="FFE884"/>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anchor="ctr">
                    <a:lnL>
                      <a:noFill/>
                    </a:lnL>
                    <a:lnR>
                      <a:noFill/>
                    </a:lnR>
                    <a:lnT>
                      <a:noFill/>
                    </a:lnT>
                    <a:lnB>
                      <a:noFill/>
                    </a:lnB>
                    <a:solidFill>
                      <a:srgbClr val="FFE884"/>
                    </a:solidFill>
                  </a:tcPr>
                </a:tc>
                <a:tc>
                  <a:txBody>
                    <a:bodyPr/>
                    <a:lstStyle/>
                    <a:p>
                      <a:pPr algn="ctr" fontAlgn="ctr"/>
                      <a:r>
                        <a:rPr lang="en-GB" sz="1100" b="0" i="0" u="none" strike="noStrike">
                          <a:solidFill>
                            <a:srgbClr val="000000"/>
                          </a:solidFill>
                          <a:effectLst/>
                          <a:latin typeface="Calibri" panose="020F0502020204030204" pitchFamily="34" charset="0"/>
                        </a:rPr>
                        <a:t>13</a:t>
                      </a:r>
                    </a:p>
                  </a:txBody>
                  <a:tcPr marL="9525" marR="9525" marT="9525" anchor="ctr">
                    <a:lnL>
                      <a:noFill/>
                    </a:lnL>
                    <a:lnR>
                      <a:noFill/>
                    </a:lnR>
                    <a:lnT>
                      <a:noFill/>
                    </a:lnT>
                    <a:lnB>
                      <a:noFill/>
                    </a:lnB>
                    <a:solidFill>
                      <a:srgbClr val="FDC37D"/>
                    </a:solidFill>
                  </a:tcPr>
                </a:tc>
                <a:tc>
                  <a:txBody>
                    <a:bodyPr/>
                    <a:lstStyle/>
                    <a:p>
                      <a:pPr algn="ctr" fontAlgn="ctr"/>
                      <a:r>
                        <a:rPr lang="en-GB" sz="1100" b="0" i="0" u="none" strike="noStrike">
                          <a:solidFill>
                            <a:srgbClr val="000000"/>
                          </a:solidFill>
                          <a:effectLst/>
                          <a:latin typeface="Calibri" panose="020F0502020204030204" pitchFamily="34" charset="0"/>
                        </a:rPr>
                        <a:t>35</a:t>
                      </a:r>
                    </a:p>
                  </a:txBody>
                  <a:tcPr marL="9525" marR="9525" marT="9525" anchor="ctr">
                    <a:lnL>
                      <a:noFill/>
                    </a:lnL>
                    <a:lnR>
                      <a:noFill/>
                    </a:lnR>
                    <a:lnT>
                      <a:noFill/>
                    </a:lnT>
                    <a:lnB>
                      <a:noFill/>
                    </a:lnB>
                    <a:solidFill>
                      <a:srgbClr val="F9716D"/>
                    </a:solidFill>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anchor="ctr">
                    <a:lnL>
                      <a:noFill/>
                    </a:lnL>
                    <a:lnR>
                      <a:noFill/>
                    </a:lnR>
                    <a:lnT>
                      <a:noFill/>
                    </a:lnT>
                    <a:lnB>
                      <a:noFill/>
                    </a:lnB>
                    <a:solidFill>
                      <a:srgbClr val="FFE483"/>
                    </a:solidFill>
                  </a:tcPr>
                </a:tc>
                <a:extLst>
                  <a:ext uri="{0D108BD9-81ED-4DB2-BD59-A6C34878D82A}">
                    <a16:rowId xmlns:a16="http://schemas.microsoft.com/office/drawing/2014/main" val="2791997156"/>
                  </a:ext>
                </a:extLst>
              </a:tr>
              <a:tr h="493413">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anchor="ctr">
                    <a:lnL>
                      <a:noFill/>
                    </a:lnL>
                    <a:lnR>
                      <a:noFill/>
                    </a:lnR>
                    <a:lnT>
                      <a:noFill/>
                    </a:lnT>
                    <a:lnB>
                      <a:noFill/>
                    </a:lnB>
                    <a:solidFill>
                      <a:srgbClr val="FFE884"/>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6</a:t>
                      </a:r>
                    </a:p>
                  </a:txBody>
                  <a:tcPr marL="9525" marR="9525" marT="9525" anchor="ctr">
                    <a:lnL>
                      <a:noFill/>
                    </a:lnL>
                    <a:lnR>
                      <a:noFill/>
                    </a:lnR>
                    <a:lnT>
                      <a:noFill/>
                    </a:lnT>
                    <a:lnB>
                      <a:noFill/>
                    </a:lnB>
                    <a:solidFill>
                      <a:srgbClr val="FFDD82"/>
                    </a:solidFill>
                  </a:tcPr>
                </a:tc>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anchor="ctr">
                    <a:lnL>
                      <a:noFill/>
                    </a:lnL>
                    <a:lnR>
                      <a:noFill/>
                    </a:lnR>
                    <a:lnT>
                      <a:noFill/>
                    </a:lnT>
                    <a:lnB>
                      <a:noFill/>
                    </a:lnB>
                    <a:solidFill>
                      <a:srgbClr val="FED580"/>
                    </a:solidFill>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extLst>
                  <a:ext uri="{0D108BD9-81ED-4DB2-BD59-A6C34878D82A}">
                    <a16:rowId xmlns:a16="http://schemas.microsoft.com/office/drawing/2014/main" val="2527485265"/>
                  </a:ext>
                </a:extLst>
              </a:tr>
            </a:tbl>
          </a:graphicData>
        </a:graphic>
      </p:graphicFrame>
      <p:sp>
        <p:nvSpPr>
          <p:cNvPr id="6" name="Rectangle 5">
            <a:extLst>
              <a:ext uri="{FF2B5EF4-FFF2-40B4-BE49-F238E27FC236}">
                <a16:creationId xmlns:a16="http://schemas.microsoft.com/office/drawing/2014/main" id="{2D5A689A-8F08-4C16-BCB6-8191D958C870}"/>
              </a:ext>
            </a:extLst>
          </p:cNvPr>
          <p:cNvSpPr/>
          <p:nvPr/>
        </p:nvSpPr>
        <p:spPr>
          <a:xfrm>
            <a:off x="9164990" y="2195417"/>
            <a:ext cx="723891" cy="465513"/>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7" name="Picture 6">
            <a:extLst>
              <a:ext uri="{FF2B5EF4-FFF2-40B4-BE49-F238E27FC236}">
                <a16:creationId xmlns:a16="http://schemas.microsoft.com/office/drawing/2014/main" id="{34CB938A-0FE7-4711-8AB1-08531E7E9CBF}"/>
              </a:ext>
            </a:extLst>
          </p:cNvPr>
          <p:cNvPicPr>
            <a:picLocks noChangeAspect="1"/>
          </p:cNvPicPr>
          <p:nvPr/>
        </p:nvPicPr>
        <p:blipFill>
          <a:blip r:embed="rId4"/>
          <a:stretch>
            <a:fillRect/>
          </a:stretch>
        </p:blipFill>
        <p:spPr>
          <a:xfrm>
            <a:off x="7304544" y="2594405"/>
            <a:ext cx="2036675" cy="2189720"/>
          </a:xfrm>
          <a:prstGeom prst="rect">
            <a:avLst/>
          </a:prstGeom>
          <a:ln>
            <a:noFill/>
          </a:ln>
          <a:effectLst>
            <a:outerShdw blurRad="190500" algn="tl" rotWithShape="0">
              <a:srgbClr val="000000">
                <a:alpha val="70000"/>
              </a:srgbClr>
            </a:outerShdw>
          </a:effectLst>
        </p:spPr>
      </p:pic>
      <p:cxnSp>
        <p:nvCxnSpPr>
          <p:cNvPr id="8" name="Straight Arrow Connector 7">
            <a:extLst>
              <a:ext uri="{FF2B5EF4-FFF2-40B4-BE49-F238E27FC236}">
                <a16:creationId xmlns:a16="http://schemas.microsoft.com/office/drawing/2014/main" id="{193DF410-D0EE-45A2-8D7D-FB03B4B57790}"/>
              </a:ext>
            </a:extLst>
          </p:cNvPr>
          <p:cNvCxnSpPr/>
          <p:nvPr/>
        </p:nvCxnSpPr>
        <p:spPr bwMode="auto">
          <a:xfrm flipV="1">
            <a:off x="3935760" y="1208641"/>
            <a:ext cx="0" cy="4440717"/>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9" name="Rectangle 8">
            <a:extLst>
              <a:ext uri="{FF2B5EF4-FFF2-40B4-BE49-F238E27FC236}">
                <a16:creationId xmlns:a16="http://schemas.microsoft.com/office/drawing/2014/main" id="{9EF0D52A-18E8-451D-A222-7D784E66F595}"/>
              </a:ext>
            </a:extLst>
          </p:cNvPr>
          <p:cNvSpPr/>
          <p:nvPr/>
        </p:nvSpPr>
        <p:spPr>
          <a:xfrm>
            <a:off x="3639854" y="876877"/>
            <a:ext cx="918328" cy="276999"/>
          </a:xfrm>
          <a:prstGeom prst="rect">
            <a:avLst/>
          </a:prstGeom>
        </p:spPr>
        <p:txBody>
          <a:bodyPr wrap="none">
            <a:spAutoFit/>
          </a:bodyPr>
          <a:lstStyle/>
          <a:p>
            <a:r>
              <a:rPr lang="en-GB" sz="1200" dirty="0" err="1">
                <a:cs typeface="Arial" panose="020B0604020202020204" pitchFamily="34" charset="0"/>
              </a:rPr>
              <a:t>Aujourd’hui</a:t>
            </a:r>
            <a:endParaRPr lang="en-GB" sz="1200" dirty="0"/>
          </a:p>
        </p:txBody>
      </p:sp>
      <p:sp>
        <p:nvSpPr>
          <p:cNvPr id="10" name="Rectangle 9">
            <a:extLst>
              <a:ext uri="{FF2B5EF4-FFF2-40B4-BE49-F238E27FC236}">
                <a16:creationId xmlns:a16="http://schemas.microsoft.com/office/drawing/2014/main" id="{2F5BCED8-246C-4653-9A8D-265CA6E147F3}"/>
              </a:ext>
            </a:extLst>
          </p:cNvPr>
          <p:cNvSpPr/>
          <p:nvPr/>
        </p:nvSpPr>
        <p:spPr>
          <a:xfrm>
            <a:off x="1479840" y="753765"/>
            <a:ext cx="1170192" cy="400110"/>
          </a:xfrm>
          <a:prstGeom prst="rect">
            <a:avLst/>
          </a:prstGeom>
        </p:spPr>
        <p:txBody>
          <a:bodyPr wrap="none">
            <a:spAutoFit/>
          </a:bodyPr>
          <a:lstStyle/>
          <a:p>
            <a:pPr algn="ctr"/>
            <a:r>
              <a:rPr lang="en-GB" sz="2000" dirty="0" err="1"/>
              <a:t>Exemples</a:t>
            </a:r>
            <a:endParaRPr lang="en-GB" sz="2000" dirty="0"/>
          </a:p>
        </p:txBody>
      </p:sp>
    </p:spTree>
    <p:extLst>
      <p:ext uri="{BB962C8B-B14F-4D97-AF65-F5344CB8AC3E}">
        <p14:creationId xmlns:p14="http://schemas.microsoft.com/office/powerpoint/2010/main" val="277681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23</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dirty="0"/>
              <a:t>Autres graphiques - produits au fil du temps</a:t>
            </a:r>
            <a:endParaRPr lang="en-US" dirty="0"/>
          </a:p>
        </p:txBody>
      </p:sp>
      <p:grpSp>
        <p:nvGrpSpPr>
          <p:cNvPr id="4" name="Group 3">
            <a:extLst>
              <a:ext uri="{FF2B5EF4-FFF2-40B4-BE49-F238E27FC236}">
                <a16:creationId xmlns:a16="http://schemas.microsoft.com/office/drawing/2014/main" id="{233B6B7F-DE3A-4FDC-9E2D-5AA16C4C1E06}"/>
              </a:ext>
            </a:extLst>
          </p:cNvPr>
          <p:cNvGrpSpPr/>
          <p:nvPr/>
        </p:nvGrpSpPr>
        <p:grpSpPr>
          <a:xfrm>
            <a:off x="1550121" y="1340768"/>
            <a:ext cx="9091758" cy="4651007"/>
            <a:chOff x="590550" y="1753184"/>
            <a:chExt cx="7962900" cy="4073525"/>
          </a:xfrm>
        </p:grpSpPr>
        <p:pic>
          <p:nvPicPr>
            <p:cNvPr id="5" name="Picture 4">
              <a:extLst>
                <a:ext uri="{FF2B5EF4-FFF2-40B4-BE49-F238E27FC236}">
                  <a16:creationId xmlns:a16="http://schemas.microsoft.com/office/drawing/2014/main" id="{152C0924-ABCE-4EEF-809F-C41DF944AC31}"/>
                </a:ext>
              </a:extLst>
            </p:cNvPr>
            <p:cNvPicPr/>
            <p:nvPr/>
          </p:nvPicPr>
          <p:blipFill>
            <a:blip r:embed="rId3"/>
            <a:stretch>
              <a:fillRect/>
            </a:stretch>
          </p:blipFill>
          <p:spPr>
            <a:xfrm>
              <a:off x="590550" y="1753184"/>
              <a:ext cx="7962900" cy="4073525"/>
            </a:xfrm>
            <a:prstGeom prst="rect">
              <a:avLst/>
            </a:prstGeom>
          </p:spPr>
        </p:pic>
        <p:pic>
          <p:nvPicPr>
            <p:cNvPr id="6" name="Picture 3">
              <a:extLst>
                <a:ext uri="{FF2B5EF4-FFF2-40B4-BE49-F238E27FC236}">
                  <a16:creationId xmlns:a16="http://schemas.microsoft.com/office/drawing/2014/main" id="{DED5D7B6-51A0-48CB-A9FD-F0E4176115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2579" y="3474562"/>
              <a:ext cx="403809" cy="630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a:extLst>
                <a:ext uri="{FF2B5EF4-FFF2-40B4-BE49-F238E27FC236}">
                  <a16:creationId xmlns:a16="http://schemas.microsoft.com/office/drawing/2014/main" id="{5FA787CD-DA08-4D32-B0C1-2204639BA805}"/>
                </a:ext>
              </a:extLst>
            </p:cNvPr>
            <p:cNvCxnSpPr/>
            <p:nvPr/>
          </p:nvCxnSpPr>
          <p:spPr>
            <a:xfrm flipV="1">
              <a:off x="4188367" y="3717032"/>
              <a:ext cx="331332" cy="72914"/>
            </a:xfrm>
            <a:prstGeom prst="straightConnector1">
              <a:avLst/>
            </a:prstGeom>
            <a:ln>
              <a:headEnd type="oval" w="sm" len="sm"/>
              <a:tailEnd type="none" w="sm" len="sm"/>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694BD12D-EB6B-4DA3-BE02-DB3A8D3E6514}"/>
                </a:ext>
              </a:extLst>
            </p:cNvPr>
            <p:cNvCxnSpPr/>
            <p:nvPr/>
          </p:nvCxnSpPr>
          <p:spPr>
            <a:xfrm flipV="1">
              <a:off x="2345994" y="3266015"/>
              <a:ext cx="325017" cy="224975"/>
            </a:xfrm>
            <a:prstGeom prst="straightConnector1">
              <a:avLst/>
            </a:prstGeom>
            <a:ln>
              <a:headEnd type="oval" w="sm" len="sm"/>
              <a:tailEnd type="none" w="sm" len="sm"/>
            </a:ln>
          </p:spPr>
          <p:style>
            <a:lnRef idx="1">
              <a:schemeClr val="dk1"/>
            </a:lnRef>
            <a:fillRef idx="0">
              <a:schemeClr val="dk1"/>
            </a:fillRef>
            <a:effectRef idx="0">
              <a:schemeClr val="dk1"/>
            </a:effectRef>
            <a:fontRef idx="minor">
              <a:schemeClr val="tx1"/>
            </a:fontRef>
          </p:style>
        </p:cxnSp>
        <p:pic>
          <p:nvPicPr>
            <p:cNvPr id="9" name="Picture 4">
              <a:extLst>
                <a:ext uri="{FF2B5EF4-FFF2-40B4-BE49-F238E27FC236}">
                  <a16:creationId xmlns:a16="http://schemas.microsoft.com/office/drawing/2014/main" id="{44CB5F95-7843-4F62-AA72-CE7C81CE05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6821" y="3811972"/>
              <a:ext cx="541439" cy="429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a:extLst>
                <a:ext uri="{FF2B5EF4-FFF2-40B4-BE49-F238E27FC236}">
                  <a16:creationId xmlns:a16="http://schemas.microsoft.com/office/drawing/2014/main" id="{1C606CBC-7198-4EBF-9B05-49B1A5C1CAE9}"/>
                </a:ext>
              </a:extLst>
            </p:cNvPr>
            <p:cNvCxnSpPr/>
            <p:nvPr/>
          </p:nvCxnSpPr>
          <p:spPr>
            <a:xfrm flipV="1">
              <a:off x="6268289" y="3989022"/>
              <a:ext cx="259324" cy="72008"/>
            </a:xfrm>
            <a:prstGeom prst="straightConnector1">
              <a:avLst/>
            </a:prstGeom>
            <a:ln>
              <a:headEnd type="oval" w="sm" len="sm"/>
              <a:tailEnd type="none" w="sm" len="sm"/>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0E9C60CD-505F-4D7B-BB3B-E7CE410DF41C}"/>
                </a:ext>
              </a:extLst>
            </p:cNvPr>
            <p:cNvCxnSpPr/>
            <p:nvPr/>
          </p:nvCxnSpPr>
          <p:spPr>
            <a:xfrm>
              <a:off x="4500162" y="5131977"/>
              <a:ext cx="240280" cy="218065"/>
            </a:xfrm>
            <a:prstGeom prst="straightConnector1">
              <a:avLst/>
            </a:prstGeom>
            <a:ln>
              <a:headEnd type="oval" w="sm" len="sm"/>
              <a:tailEnd type="none" w="sm" len="sm"/>
            </a:ln>
          </p:spPr>
          <p:style>
            <a:lnRef idx="1">
              <a:schemeClr val="dk1"/>
            </a:lnRef>
            <a:fillRef idx="0">
              <a:schemeClr val="dk1"/>
            </a:fillRef>
            <a:effectRef idx="0">
              <a:schemeClr val="dk1"/>
            </a:effectRef>
            <a:fontRef idx="minor">
              <a:schemeClr val="tx1"/>
            </a:fontRef>
          </p:style>
        </p:cxnSp>
        <p:pic>
          <p:nvPicPr>
            <p:cNvPr id="12" name="Picture 6">
              <a:extLst>
                <a:ext uri="{FF2B5EF4-FFF2-40B4-BE49-F238E27FC236}">
                  <a16:creationId xmlns:a16="http://schemas.microsoft.com/office/drawing/2014/main" id="{91BBDE18-FD9A-49A2-89C8-67F9C09531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1196" y="4606055"/>
              <a:ext cx="746312" cy="419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Arrow Connector 12">
              <a:extLst>
                <a:ext uri="{FF2B5EF4-FFF2-40B4-BE49-F238E27FC236}">
                  <a16:creationId xmlns:a16="http://schemas.microsoft.com/office/drawing/2014/main" id="{4476D11D-A0AD-49EA-9D21-C3D52303F946}"/>
                </a:ext>
              </a:extLst>
            </p:cNvPr>
            <p:cNvCxnSpPr/>
            <p:nvPr/>
          </p:nvCxnSpPr>
          <p:spPr>
            <a:xfrm>
              <a:off x="6168489" y="5025354"/>
              <a:ext cx="440858" cy="106623"/>
            </a:xfrm>
            <a:prstGeom prst="straightConnector1">
              <a:avLst/>
            </a:prstGeom>
            <a:ln>
              <a:headEnd type="oval" w="sm" len="sm"/>
              <a:tailEnd type="none" w="sm" len="sm"/>
            </a:ln>
          </p:spPr>
          <p:style>
            <a:lnRef idx="1">
              <a:schemeClr val="dk1"/>
            </a:lnRef>
            <a:fillRef idx="0">
              <a:schemeClr val="dk1"/>
            </a:fillRef>
            <a:effectRef idx="0">
              <a:schemeClr val="dk1"/>
            </a:effectRef>
            <a:fontRef idx="minor">
              <a:schemeClr val="tx1"/>
            </a:fontRef>
          </p:style>
        </p:cxnSp>
        <p:pic>
          <p:nvPicPr>
            <p:cNvPr id="14" name="Picture 7">
              <a:extLst>
                <a:ext uri="{FF2B5EF4-FFF2-40B4-BE49-F238E27FC236}">
                  <a16:creationId xmlns:a16="http://schemas.microsoft.com/office/drawing/2014/main" id="{C8B7955B-2459-4C92-ACF9-85676B3818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3238" y="2591767"/>
              <a:ext cx="661235" cy="617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a:extLst>
                <a:ext uri="{FF2B5EF4-FFF2-40B4-BE49-F238E27FC236}">
                  <a16:creationId xmlns:a16="http://schemas.microsoft.com/office/drawing/2014/main" id="{E675A472-271A-44EE-8156-E45867C01414}"/>
                </a:ext>
              </a:extLst>
            </p:cNvPr>
            <p:cNvCxnSpPr/>
            <p:nvPr/>
          </p:nvCxnSpPr>
          <p:spPr>
            <a:xfrm flipH="1" flipV="1">
              <a:off x="7018421" y="2165684"/>
              <a:ext cx="130501" cy="368969"/>
            </a:xfrm>
            <a:prstGeom prst="straightConnector1">
              <a:avLst/>
            </a:prstGeom>
            <a:ln>
              <a:headEnd type="oval" w="sm" len="sm"/>
              <a:tailEnd type="none" w="sm" len="sm"/>
            </a:ln>
          </p:spPr>
          <p:style>
            <a:lnRef idx="1">
              <a:schemeClr val="dk1"/>
            </a:lnRef>
            <a:fillRef idx="0">
              <a:schemeClr val="dk1"/>
            </a:fillRef>
            <a:effectRef idx="0">
              <a:schemeClr val="dk1"/>
            </a:effectRef>
            <a:fontRef idx="minor">
              <a:schemeClr val="tx1"/>
            </a:fontRef>
          </p:style>
        </p:cxnSp>
        <p:pic>
          <p:nvPicPr>
            <p:cNvPr id="16" name="Picture 8">
              <a:extLst>
                <a:ext uri="{FF2B5EF4-FFF2-40B4-BE49-F238E27FC236}">
                  <a16:creationId xmlns:a16="http://schemas.microsoft.com/office/drawing/2014/main" id="{B109C595-8927-4AA1-94AE-2D8E9AD992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65859" y="2418866"/>
              <a:ext cx="556512" cy="541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a:extLst>
                <a:ext uri="{FF2B5EF4-FFF2-40B4-BE49-F238E27FC236}">
                  <a16:creationId xmlns:a16="http://schemas.microsoft.com/office/drawing/2014/main" id="{93BEB819-6BF6-4120-86B5-29291494FA95}"/>
                </a:ext>
              </a:extLst>
            </p:cNvPr>
            <p:cNvCxnSpPr/>
            <p:nvPr/>
          </p:nvCxnSpPr>
          <p:spPr>
            <a:xfrm flipH="1" flipV="1">
              <a:off x="1195137" y="2133600"/>
              <a:ext cx="128337" cy="184484"/>
            </a:xfrm>
            <a:prstGeom prst="straightConnector1">
              <a:avLst/>
            </a:prstGeom>
            <a:ln>
              <a:headEnd type="oval" w="sm" len="sm"/>
              <a:tailEnd type="none" w="sm" len="sm"/>
            </a:ln>
          </p:spPr>
          <p:style>
            <a:lnRef idx="1">
              <a:schemeClr val="dk1"/>
            </a:lnRef>
            <a:fillRef idx="0">
              <a:schemeClr val="dk1"/>
            </a:fillRef>
            <a:effectRef idx="0">
              <a:schemeClr val="dk1"/>
            </a:effectRef>
            <a:fontRef idx="minor">
              <a:schemeClr val="tx1"/>
            </a:fontRef>
          </p:style>
        </p:cxnSp>
        <p:pic>
          <p:nvPicPr>
            <p:cNvPr id="18" name="Picture 10">
              <a:extLst>
                <a:ext uri="{FF2B5EF4-FFF2-40B4-BE49-F238E27FC236}">
                  <a16:creationId xmlns:a16="http://schemas.microsoft.com/office/drawing/2014/main" id="{B234CE68-117C-4CC6-8F88-52CE85501A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77524" y="3483516"/>
              <a:ext cx="951257" cy="481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a:extLst>
                <a:ext uri="{FF2B5EF4-FFF2-40B4-BE49-F238E27FC236}">
                  <a16:creationId xmlns:a16="http://schemas.microsoft.com/office/drawing/2014/main" id="{77A223F9-524E-4700-B0A6-BA6AC410E644}"/>
                </a:ext>
              </a:extLst>
            </p:cNvPr>
            <p:cNvCxnSpPr/>
            <p:nvPr/>
          </p:nvCxnSpPr>
          <p:spPr>
            <a:xfrm flipV="1">
              <a:off x="8229421" y="3320716"/>
              <a:ext cx="115402" cy="240628"/>
            </a:xfrm>
            <a:prstGeom prst="straightConnector1">
              <a:avLst/>
            </a:prstGeom>
            <a:ln>
              <a:headEnd type="oval" w="sm" len="sm"/>
              <a:tailEnd type="none" w="sm" len="sm"/>
            </a:ln>
          </p:spPr>
          <p:style>
            <a:lnRef idx="1">
              <a:schemeClr val="dk1"/>
            </a:lnRef>
            <a:fillRef idx="0">
              <a:schemeClr val="dk1"/>
            </a:fillRef>
            <a:effectRef idx="0">
              <a:schemeClr val="dk1"/>
            </a:effectRef>
            <a:fontRef idx="minor">
              <a:schemeClr val="tx1"/>
            </a:fontRef>
          </p:style>
        </p:cxnSp>
        <p:pic>
          <p:nvPicPr>
            <p:cNvPr id="20" name="Picture 11">
              <a:extLst>
                <a:ext uri="{FF2B5EF4-FFF2-40B4-BE49-F238E27FC236}">
                  <a16:creationId xmlns:a16="http://schemas.microsoft.com/office/drawing/2014/main" id="{52682A9A-7B08-4F01-B6A1-5853D5ABD6A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31243" y="4854683"/>
              <a:ext cx="654874" cy="426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2">
              <a:extLst>
                <a:ext uri="{FF2B5EF4-FFF2-40B4-BE49-F238E27FC236}">
                  <a16:creationId xmlns:a16="http://schemas.microsoft.com/office/drawing/2014/main" id="{FF03CEB3-D781-40F0-8E4C-278AC0B41E6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5537"/>
            <a:stretch/>
          </p:blipFill>
          <p:spPr bwMode="auto">
            <a:xfrm>
              <a:off x="4864279" y="2363741"/>
              <a:ext cx="377345" cy="651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a:extLst>
                <a:ext uri="{FF2B5EF4-FFF2-40B4-BE49-F238E27FC236}">
                  <a16:creationId xmlns:a16="http://schemas.microsoft.com/office/drawing/2014/main" id="{B7954316-A47A-4371-979C-ABACECD0FE6E}"/>
                </a:ext>
              </a:extLst>
            </p:cNvPr>
            <p:cNvCxnSpPr/>
            <p:nvPr/>
          </p:nvCxnSpPr>
          <p:spPr>
            <a:xfrm flipH="1" flipV="1">
              <a:off x="5052952" y="2149642"/>
              <a:ext cx="90976" cy="304800"/>
            </a:xfrm>
            <a:prstGeom prst="straightConnector1">
              <a:avLst/>
            </a:prstGeom>
            <a:ln>
              <a:headEnd type="oval" w="sm" len="sm"/>
              <a:tailEnd type="none" w="sm" len="sm"/>
            </a:ln>
          </p:spPr>
          <p:style>
            <a:lnRef idx="1">
              <a:schemeClr val="dk1"/>
            </a:lnRef>
            <a:fillRef idx="0">
              <a:schemeClr val="dk1"/>
            </a:fillRef>
            <a:effectRef idx="0">
              <a:schemeClr val="dk1"/>
            </a:effectRef>
            <a:fontRef idx="minor">
              <a:schemeClr val="tx1"/>
            </a:fontRef>
          </p:style>
        </p:cxnSp>
        <p:pic>
          <p:nvPicPr>
            <p:cNvPr id="23" name="Picture 13">
              <a:extLst>
                <a:ext uri="{FF2B5EF4-FFF2-40B4-BE49-F238E27FC236}">
                  <a16:creationId xmlns:a16="http://schemas.microsoft.com/office/drawing/2014/main" id="{B945C343-96DC-4CB4-8B3A-8D3C564223E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74095" y="3095776"/>
              <a:ext cx="745452" cy="449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a:extLst>
                <a:ext uri="{FF2B5EF4-FFF2-40B4-BE49-F238E27FC236}">
                  <a16:creationId xmlns:a16="http://schemas.microsoft.com/office/drawing/2014/main" id="{FDF1B69E-C074-48B3-9190-447604A120FD}"/>
                </a:ext>
              </a:extLst>
            </p:cNvPr>
            <p:cNvCxnSpPr/>
            <p:nvPr/>
          </p:nvCxnSpPr>
          <p:spPr>
            <a:xfrm flipV="1">
              <a:off x="5893477" y="2984601"/>
              <a:ext cx="350749" cy="135238"/>
            </a:xfrm>
            <a:prstGeom prst="straightConnector1">
              <a:avLst/>
            </a:prstGeom>
            <a:ln>
              <a:headEnd type="oval" w="sm" len="sm"/>
              <a:tailEnd type="none" w="sm" len="sm"/>
            </a:ln>
          </p:spPr>
          <p:style>
            <a:lnRef idx="1">
              <a:schemeClr val="dk1"/>
            </a:lnRef>
            <a:fillRef idx="0">
              <a:schemeClr val="dk1"/>
            </a:fillRef>
            <a:effectRef idx="0">
              <a:schemeClr val="dk1"/>
            </a:effectRef>
            <a:fontRef idx="minor">
              <a:schemeClr val="tx1"/>
            </a:fontRef>
          </p:style>
        </p:cxnSp>
        <p:pic>
          <p:nvPicPr>
            <p:cNvPr id="25" name="Picture 14">
              <a:extLst>
                <a:ext uri="{FF2B5EF4-FFF2-40B4-BE49-F238E27FC236}">
                  <a16:creationId xmlns:a16="http://schemas.microsoft.com/office/drawing/2014/main" id="{88CCBADE-9939-4453-9199-E851B7D770C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28196" y="2381137"/>
              <a:ext cx="727408" cy="538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Arrow Connector 25">
              <a:extLst>
                <a:ext uri="{FF2B5EF4-FFF2-40B4-BE49-F238E27FC236}">
                  <a16:creationId xmlns:a16="http://schemas.microsoft.com/office/drawing/2014/main" id="{6597CD2E-259A-4C43-B8C6-61929675BD14}"/>
                </a:ext>
              </a:extLst>
            </p:cNvPr>
            <p:cNvCxnSpPr/>
            <p:nvPr/>
          </p:nvCxnSpPr>
          <p:spPr>
            <a:xfrm flipV="1">
              <a:off x="3792579" y="2225842"/>
              <a:ext cx="201904" cy="308812"/>
            </a:xfrm>
            <a:prstGeom prst="straightConnector1">
              <a:avLst/>
            </a:prstGeom>
            <a:ln>
              <a:headEnd type="oval" w="sm" len="sm"/>
              <a:tailEnd type="none" w="sm" len="sm"/>
            </a:ln>
          </p:spPr>
          <p:style>
            <a:lnRef idx="1">
              <a:schemeClr val="dk1"/>
            </a:lnRef>
            <a:fillRef idx="0">
              <a:schemeClr val="dk1"/>
            </a:fillRef>
            <a:effectRef idx="0">
              <a:schemeClr val="dk1"/>
            </a:effectRef>
            <a:fontRef idx="minor">
              <a:schemeClr val="tx1"/>
            </a:fontRef>
          </p:style>
        </p:cxnSp>
        <p:pic>
          <p:nvPicPr>
            <p:cNvPr id="27" name="Picture 15">
              <a:extLst>
                <a:ext uri="{FF2B5EF4-FFF2-40B4-BE49-F238E27FC236}">
                  <a16:creationId xmlns:a16="http://schemas.microsoft.com/office/drawing/2014/main" id="{A9404DCA-1EA4-414D-95F4-6B2B98438B8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70007" y="3561344"/>
              <a:ext cx="789728" cy="598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8" name="Rectangle 27">
            <a:extLst>
              <a:ext uri="{FF2B5EF4-FFF2-40B4-BE49-F238E27FC236}">
                <a16:creationId xmlns:a16="http://schemas.microsoft.com/office/drawing/2014/main" id="{BACDD454-9BBE-4EF4-83CB-BC871543DF84}"/>
              </a:ext>
            </a:extLst>
          </p:cNvPr>
          <p:cNvSpPr/>
          <p:nvPr/>
        </p:nvSpPr>
        <p:spPr>
          <a:xfrm>
            <a:off x="1637375" y="756886"/>
            <a:ext cx="1170192" cy="400110"/>
          </a:xfrm>
          <a:prstGeom prst="rect">
            <a:avLst/>
          </a:prstGeom>
        </p:spPr>
        <p:txBody>
          <a:bodyPr wrap="none">
            <a:spAutoFit/>
          </a:bodyPr>
          <a:lstStyle/>
          <a:p>
            <a:pPr algn="ctr"/>
            <a:r>
              <a:rPr lang="en-GB" sz="2000" dirty="0" err="1"/>
              <a:t>Exemples</a:t>
            </a:r>
            <a:endParaRPr lang="en-GB" sz="2000" dirty="0"/>
          </a:p>
        </p:txBody>
      </p:sp>
    </p:spTree>
    <p:extLst>
      <p:ext uri="{BB962C8B-B14F-4D97-AF65-F5344CB8AC3E}">
        <p14:creationId xmlns:p14="http://schemas.microsoft.com/office/powerpoint/2010/main" val="3226712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24</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a:xfrm>
            <a:off x="609601" y="148581"/>
            <a:ext cx="11201399" cy="845837"/>
          </a:xfrm>
        </p:spPr>
        <p:txBody>
          <a:bodyPr/>
          <a:lstStyle/>
          <a:p>
            <a:r>
              <a:rPr lang="fr-FR" dirty="0">
                <a:latin typeface="+mn-lt"/>
                <a:cs typeface="Arial" panose="020B0604020202020204" pitchFamily="34" charset="0"/>
              </a:rPr>
              <a:t>De nouveaux matériaux et procédés permettent de nouvelles conceptions</a:t>
            </a:r>
            <a:endParaRPr lang="en-US" dirty="0">
              <a:latin typeface="+mn-lt"/>
            </a:endParaRPr>
          </a:p>
        </p:txBody>
      </p:sp>
      <p:grpSp>
        <p:nvGrpSpPr>
          <p:cNvPr id="6" name="Group 5">
            <a:extLst>
              <a:ext uri="{FF2B5EF4-FFF2-40B4-BE49-F238E27FC236}">
                <a16:creationId xmlns:a16="http://schemas.microsoft.com/office/drawing/2014/main" id="{442CEF57-E18E-49BB-9B2E-0751FAFDBA08}"/>
              </a:ext>
            </a:extLst>
          </p:cNvPr>
          <p:cNvGrpSpPr/>
          <p:nvPr/>
        </p:nvGrpSpPr>
        <p:grpSpPr>
          <a:xfrm>
            <a:off x="5569188" y="3422708"/>
            <a:ext cx="2400000" cy="2825692"/>
            <a:chOff x="3525180" y="3447695"/>
            <a:chExt cx="2400000" cy="2825692"/>
          </a:xfrm>
        </p:grpSpPr>
        <p:sp>
          <p:nvSpPr>
            <p:cNvPr id="7" name="Oval Callout 27">
              <a:extLst>
                <a:ext uri="{FF2B5EF4-FFF2-40B4-BE49-F238E27FC236}">
                  <a16:creationId xmlns:a16="http://schemas.microsoft.com/office/drawing/2014/main" id="{03EC273F-595A-413D-9E14-A6BFB6278B80}"/>
                </a:ext>
              </a:extLst>
            </p:cNvPr>
            <p:cNvSpPr/>
            <p:nvPr/>
          </p:nvSpPr>
          <p:spPr>
            <a:xfrm flipH="1">
              <a:off x="3879545" y="5473701"/>
              <a:ext cx="1392365" cy="799686"/>
            </a:xfrm>
            <a:prstGeom prst="wedgeEllipseCallout">
              <a:avLst>
                <a:gd name="adj1" fmla="val 2060"/>
                <a:gd name="adj2" fmla="val -746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err="1">
                  <a:solidFill>
                    <a:sysClr val="windowText" lastClr="000000"/>
                  </a:solidFill>
                  <a:cs typeface="Arial" panose="020B0604020202020204" pitchFamily="34" charset="0"/>
                </a:rPr>
                <a:t>Magnésium</a:t>
              </a:r>
              <a:r>
                <a:rPr lang="en-GB" sz="1200" dirty="0">
                  <a:solidFill>
                    <a:sysClr val="windowText" lastClr="000000"/>
                  </a:solidFill>
                  <a:cs typeface="Arial" panose="020B0604020202020204" pitchFamily="34" charset="0"/>
                </a:rPr>
                <a:t>, </a:t>
              </a:r>
              <a:r>
                <a:rPr lang="en-GB" sz="1200" dirty="0" err="1">
                  <a:solidFill>
                    <a:sysClr val="windowText" lastClr="000000"/>
                  </a:solidFill>
                  <a:cs typeface="Arial" panose="020B0604020202020204" pitchFamily="34" charset="0"/>
                </a:rPr>
                <a:t>Moulé</a:t>
              </a:r>
              <a:r>
                <a:rPr lang="en-GB" sz="1200" dirty="0">
                  <a:solidFill>
                    <a:sysClr val="windowText" lastClr="000000"/>
                  </a:solidFill>
                  <a:cs typeface="Arial" panose="020B0604020202020204" pitchFamily="34" charset="0"/>
                </a:rPr>
                <a:t> sous pression</a:t>
              </a:r>
              <a:br>
                <a:rPr lang="en-GB" sz="1200" dirty="0">
                  <a:solidFill>
                    <a:sysClr val="windowText" lastClr="000000"/>
                  </a:solidFill>
                  <a:cs typeface="Arial" panose="020B0604020202020204" pitchFamily="34" charset="0"/>
                </a:rPr>
              </a:br>
              <a:r>
                <a:rPr lang="en-GB" sz="1200" b="1" dirty="0">
                  <a:solidFill>
                    <a:sysClr val="windowText" lastClr="000000"/>
                  </a:solidFill>
                  <a:cs typeface="Arial" panose="020B0604020202020204" pitchFamily="34" charset="0"/>
                </a:rPr>
                <a:t>1986</a:t>
              </a:r>
              <a:endParaRPr lang="en-GB" sz="1200" dirty="0">
                <a:solidFill>
                  <a:sysClr val="windowText" lastClr="000000"/>
                </a:solidFill>
                <a:cs typeface="Arial" panose="020B0604020202020204" pitchFamily="34" charset="0"/>
              </a:endParaRPr>
            </a:p>
          </p:txBody>
        </p:sp>
        <p:pic>
          <p:nvPicPr>
            <p:cNvPr id="8" name="Picture 2">
              <a:extLst>
                <a:ext uri="{FF2B5EF4-FFF2-40B4-BE49-F238E27FC236}">
                  <a16:creationId xmlns:a16="http://schemas.microsoft.com/office/drawing/2014/main" id="{2464AD2D-F046-4139-98D0-204227D10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5180" y="3447695"/>
              <a:ext cx="24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a:extLst>
              <a:ext uri="{FF2B5EF4-FFF2-40B4-BE49-F238E27FC236}">
                <a16:creationId xmlns:a16="http://schemas.microsoft.com/office/drawing/2014/main" id="{B793BFD2-2DA0-4EED-AEE8-9299F0241011}"/>
              </a:ext>
            </a:extLst>
          </p:cNvPr>
          <p:cNvGrpSpPr/>
          <p:nvPr/>
        </p:nvGrpSpPr>
        <p:grpSpPr>
          <a:xfrm>
            <a:off x="8344200" y="3422709"/>
            <a:ext cx="2400000" cy="2728341"/>
            <a:chOff x="6300192" y="3447695"/>
            <a:chExt cx="2400000" cy="2728341"/>
          </a:xfrm>
        </p:grpSpPr>
        <p:pic>
          <p:nvPicPr>
            <p:cNvPr id="10" name="Picture 3">
              <a:extLst>
                <a:ext uri="{FF2B5EF4-FFF2-40B4-BE49-F238E27FC236}">
                  <a16:creationId xmlns:a16="http://schemas.microsoft.com/office/drawing/2014/main" id="{0DAB6C2A-CB59-4019-8DFF-A0FC1B04D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3447695"/>
              <a:ext cx="24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Callout 28">
              <a:extLst>
                <a:ext uri="{FF2B5EF4-FFF2-40B4-BE49-F238E27FC236}">
                  <a16:creationId xmlns:a16="http://schemas.microsoft.com/office/drawing/2014/main" id="{6754A11A-3404-4883-831A-D9F9B386ED47}"/>
                </a:ext>
              </a:extLst>
            </p:cNvPr>
            <p:cNvSpPr/>
            <p:nvPr/>
          </p:nvSpPr>
          <p:spPr>
            <a:xfrm>
              <a:off x="7164289" y="5445224"/>
              <a:ext cx="1247718" cy="730812"/>
            </a:xfrm>
            <a:prstGeom prst="wedgeEllipseCallout">
              <a:avLst>
                <a:gd name="adj1" fmla="val -27797"/>
                <a:gd name="adj2" fmla="val -78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a:solidFill>
                    <a:sysClr val="windowText" lastClr="000000"/>
                  </a:solidFill>
                  <a:cs typeface="Arial" panose="020B0604020202020204" pitchFamily="34" charset="0"/>
                </a:rPr>
                <a:t>Fibres de Carbone</a:t>
              </a:r>
            </a:p>
            <a:p>
              <a:pPr algn="ctr"/>
              <a:r>
                <a:rPr lang="en-GB" sz="1200" b="1" dirty="0">
                  <a:solidFill>
                    <a:sysClr val="windowText" lastClr="000000"/>
                  </a:solidFill>
                  <a:cs typeface="Arial" panose="020B0604020202020204" pitchFamily="34" charset="0"/>
                </a:rPr>
                <a:t>1992</a:t>
              </a:r>
              <a:endParaRPr lang="en-GB" sz="1200" dirty="0">
                <a:solidFill>
                  <a:sysClr val="windowText" lastClr="000000"/>
                </a:solidFill>
                <a:cs typeface="Arial" panose="020B0604020202020204" pitchFamily="34" charset="0"/>
              </a:endParaRPr>
            </a:p>
          </p:txBody>
        </p:sp>
      </p:grpSp>
      <p:grpSp>
        <p:nvGrpSpPr>
          <p:cNvPr id="12" name="Group 11">
            <a:extLst>
              <a:ext uri="{FF2B5EF4-FFF2-40B4-BE49-F238E27FC236}">
                <a16:creationId xmlns:a16="http://schemas.microsoft.com/office/drawing/2014/main" id="{1DAE72EF-CF6F-47E2-9B0C-54AB655A624B}"/>
              </a:ext>
            </a:extLst>
          </p:cNvPr>
          <p:cNvGrpSpPr/>
          <p:nvPr/>
        </p:nvGrpSpPr>
        <p:grpSpPr>
          <a:xfrm>
            <a:off x="2295524" y="3530707"/>
            <a:ext cx="2898652" cy="2620342"/>
            <a:chOff x="251516" y="3555695"/>
            <a:chExt cx="2898652" cy="2620342"/>
          </a:xfrm>
        </p:grpSpPr>
        <p:sp>
          <p:nvSpPr>
            <p:cNvPr id="13" name="Oval Callout 25">
              <a:extLst>
                <a:ext uri="{FF2B5EF4-FFF2-40B4-BE49-F238E27FC236}">
                  <a16:creationId xmlns:a16="http://schemas.microsoft.com/office/drawing/2014/main" id="{75D6D650-D675-4666-B3FA-73930B2C3937}"/>
                </a:ext>
              </a:extLst>
            </p:cNvPr>
            <p:cNvSpPr/>
            <p:nvPr/>
          </p:nvSpPr>
          <p:spPr>
            <a:xfrm flipH="1">
              <a:off x="251516" y="5373216"/>
              <a:ext cx="1368154" cy="802821"/>
            </a:xfrm>
            <a:prstGeom prst="wedgeEllipseCallout">
              <a:avLst>
                <a:gd name="adj1" fmla="val -36240"/>
                <a:gd name="adj2" fmla="val -621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a:solidFill>
                    <a:sysClr val="windowText" lastClr="000000"/>
                  </a:solidFill>
                  <a:cs typeface="Arial" panose="020B0604020202020204" pitchFamily="34" charset="0"/>
                </a:rPr>
                <a:t>Plastique,</a:t>
              </a:r>
              <a:br>
                <a:rPr lang="en-GB" sz="1200" dirty="0">
                  <a:solidFill>
                    <a:sysClr val="windowText" lastClr="000000"/>
                  </a:solidFill>
                  <a:cs typeface="Arial" panose="020B0604020202020204" pitchFamily="34" charset="0"/>
                </a:rPr>
              </a:br>
              <a:r>
                <a:rPr lang="en-GB" sz="1200" dirty="0" err="1">
                  <a:solidFill>
                    <a:sysClr val="windowText" lastClr="000000"/>
                  </a:solidFill>
                  <a:cs typeface="Arial" panose="020B0604020202020204" pitchFamily="34" charset="0"/>
                </a:rPr>
                <a:t>Moulé</a:t>
              </a:r>
              <a:br>
                <a:rPr lang="en-GB" sz="1200" dirty="0">
                  <a:solidFill>
                    <a:sysClr val="windowText" lastClr="000000"/>
                  </a:solidFill>
                  <a:cs typeface="Arial" panose="020B0604020202020204" pitchFamily="34" charset="0"/>
                </a:rPr>
              </a:br>
              <a:r>
                <a:rPr lang="en-GB" sz="1200" b="1" dirty="0">
                  <a:solidFill>
                    <a:sysClr val="windowText" lastClr="000000"/>
                  </a:solidFill>
                  <a:cs typeface="Arial" panose="020B0604020202020204" pitchFamily="34" charset="0"/>
                </a:rPr>
                <a:t>1983</a:t>
              </a:r>
              <a:endParaRPr lang="en-GB" sz="1200" dirty="0">
                <a:solidFill>
                  <a:sysClr val="windowText" lastClr="000000"/>
                </a:solidFill>
                <a:cs typeface="Arial" panose="020B0604020202020204" pitchFamily="34" charset="0"/>
              </a:endParaRPr>
            </a:p>
          </p:txBody>
        </p:sp>
        <p:pic>
          <p:nvPicPr>
            <p:cNvPr id="14" name="Picture 4">
              <a:extLst>
                <a:ext uri="{FF2B5EF4-FFF2-40B4-BE49-F238E27FC236}">
                  <a16:creationId xmlns:a16="http://schemas.microsoft.com/office/drawing/2014/main" id="{6521AAE1-59F0-4153-B221-4D79AF55A7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576" y="3555695"/>
              <a:ext cx="2569592" cy="16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a:extLst>
              <a:ext uri="{FF2B5EF4-FFF2-40B4-BE49-F238E27FC236}">
                <a16:creationId xmlns:a16="http://schemas.microsoft.com/office/drawing/2014/main" id="{756809C7-C099-4FDD-A8EC-29744644A6FD}"/>
              </a:ext>
            </a:extLst>
          </p:cNvPr>
          <p:cNvGrpSpPr/>
          <p:nvPr/>
        </p:nvGrpSpPr>
        <p:grpSpPr>
          <a:xfrm>
            <a:off x="2655569" y="899797"/>
            <a:ext cx="2477647" cy="2576024"/>
            <a:chOff x="611560" y="924784"/>
            <a:chExt cx="2477647" cy="2576024"/>
          </a:xfrm>
        </p:grpSpPr>
        <p:pic>
          <p:nvPicPr>
            <p:cNvPr id="16" name="Picture 8">
              <a:extLst>
                <a:ext uri="{FF2B5EF4-FFF2-40B4-BE49-F238E27FC236}">
                  <a16:creationId xmlns:a16="http://schemas.microsoft.com/office/drawing/2014/main" id="{A38CF873-5F97-4CD3-A400-05E72664A7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700808"/>
              <a:ext cx="2477647"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Oval Callout 24">
              <a:extLst>
                <a:ext uri="{FF2B5EF4-FFF2-40B4-BE49-F238E27FC236}">
                  <a16:creationId xmlns:a16="http://schemas.microsoft.com/office/drawing/2014/main" id="{A17D828C-AB1C-4617-965B-41D063A34A32}"/>
                </a:ext>
              </a:extLst>
            </p:cNvPr>
            <p:cNvSpPr/>
            <p:nvPr/>
          </p:nvSpPr>
          <p:spPr>
            <a:xfrm flipH="1">
              <a:off x="772514" y="924784"/>
              <a:ext cx="1368152" cy="848032"/>
            </a:xfrm>
            <a:prstGeom prst="wedgeEllipseCallout">
              <a:avLst>
                <a:gd name="adj1" fmla="val -17056"/>
                <a:gd name="adj2" fmla="val 682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err="1">
                  <a:solidFill>
                    <a:schemeClr val="tx1"/>
                  </a:solidFill>
                  <a:cs typeface="Arial" panose="020B0604020202020204" pitchFamily="34" charset="0"/>
                </a:rPr>
                <a:t>Frêne</a:t>
              </a:r>
              <a:r>
                <a:rPr lang="en-GB" sz="1200" dirty="0">
                  <a:solidFill>
                    <a:schemeClr val="tx1"/>
                  </a:solidFill>
                  <a:cs typeface="Arial" panose="020B0604020202020204" pitchFamily="34" charset="0"/>
                </a:rPr>
                <a:t>, Fer, </a:t>
              </a:r>
            </a:p>
            <a:p>
              <a:pPr algn="ctr"/>
              <a:r>
                <a:rPr lang="en-GB" sz="1200" dirty="0" err="1">
                  <a:solidFill>
                    <a:schemeClr val="tx1"/>
                  </a:solidFill>
                  <a:cs typeface="Arial" panose="020B0604020202020204" pitchFamily="34" charset="0"/>
                </a:rPr>
                <a:t>Scié</a:t>
              </a:r>
              <a:r>
                <a:rPr lang="en-GB" sz="1200" dirty="0">
                  <a:solidFill>
                    <a:schemeClr val="tx1"/>
                  </a:solidFill>
                  <a:cs typeface="Arial" panose="020B0604020202020204" pitchFamily="34" charset="0"/>
                </a:rPr>
                <a:t>, </a:t>
              </a:r>
              <a:r>
                <a:rPr lang="en-GB" sz="1200" dirty="0" err="1">
                  <a:solidFill>
                    <a:schemeClr val="tx1"/>
                  </a:solidFill>
                  <a:cs typeface="Arial" panose="020B0604020202020204" pitchFamily="34" charset="0"/>
                </a:rPr>
                <a:t>forgé</a:t>
              </a:r>
              <a:endParaRPr lang="en-GB" sz="1200" dirty="0">
                <a:solidFill>
                  <a:schemeClr val="tx1"/>
                </a:solidFill>
                <a:cs typeface="Arial" panose="020B0604020202020204" pitchFamily="34" charset="0"/>
              </a:endParaRPr>
            </a:p>
            <a:p>
              <a:pPr algn="ctr"/>
              <a:r>
                <a:rPr lang="en-GB" sz="1200" b="1" dirty="0">
                  <a:solidFill>
                    <a:schemeClr val="tx1"/>
                  </a:solidFill>
                  <a:cs typeface="Arial" panose="020B0604020202020204" pitchFamily="34" charset="0"/>
                </a:rPr>
                <a:t>1862</a:t>
              </a:r>
              <a:endParaRPr lang="en-GB" sz="1200" dirty="0">
                <a:solidFill>
                  <a:schemeClr val="tx1"/>
                </a:solidFill>
                <a:cs typeface="Arial" panose="020B0604020202020204" pitchFamily="34" charset="0"/>
              </a:endParaRPr>
            </a:p>
          </p:txBody>
        </p:sp>
      </p:grpSp>
      <p:grpSp>
        <p:nvGrpSpPr>
          <p:cNvPr id="18" name="Group 17">
            <a:extLst>
              <a:ext uri="{FF2B5EF4-FFF2-40B4-BE49-F238E27FC236}">
                <a16:creationId xmlns:a16="http://schemas.microsoft.com/office/drawing/2014/main" id="{95E750EB-917F-47BB-A1F2-A2178CC10857}"/>
              </a:ext>
            </a:extLst>
          </p:cNvPr>
          <p:cNvGrpSpPr/>
          <p:nvPr/>
        </p:nvGrpSpPr>
        <p:grpSpPr>
          <a:xfrm>
            <a:off x="8370736" y="971815"/>
            <a:ext cx="2349729" cy="2370730"/>
            <a:chOff x="6326728" y="996803"/>
            <a:chExt cx="2349729" cy="2370730"/>
          </a:xfrm>
        </p:grpSpPr>
        <p:pic>
          <p:nvPicPr>
            <p:cNvPr id="19" name="Picture 7">
              <a:extLst>
                <a:ext uri="{FF2B5EF4-FFF2-40B4-BE49-F238E27FC236}">
                  <a16:creationId xmlns:a16="http://schemas.microsoft.com/office/drawing/2014/main" id="{314023EB-F372-44E7-BDD3-1672878F12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6728" y="1999533"/>
              <a:ext cx="2277720" cy="13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Oval Callout 26">
              <a:extLst>
                <a:ext uri="{FF2B5EF4-FFF2-40B4-BE49-F238E27FC236}">
                  <a16:creationId xmlns:a16="http://schemas.microsoft.com/office/drawing/2014/main" id="{2BB3686B-3ABF-495B-B082-84FB289C6E06}"/>
                </a:ext>
              </a:extLst>
            </p:cNvPr>
            <p:cNvSpPr/>
            <p:nvPr/>
          </p:nvSpPr>
          <p:spPr>
            <a:xfrm>
              <a:off x="7099993" y="996803"/>
              <a:ext cx="1576464" cy="776014"/>
            </a:xfrm>
            <a:prstGeom prst="wedgeEllipseCallout">
              <a:avLst>
                <a:gd name="adj1" fmla="val -26072"/>
                <a:gd name="adj2" fmla="val 700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a:solidFill>
                    <a:sysClr val="windowText" lastClr="000000"/>
                  </a:solidFill>
                  <a:cs typeface="Arial" panose="020B0604020202020204" pitchFamily="34" charset="0"/>
                </a:rPr>
                <a:t>Aluminium, </a:t>
              </a:r>
              <a:r>
                <a:rPr lang="en-GB" sz="1200" dirty="0" err="1">
                  <a:solidFill>
                    <a:sysClr val="windowText" lastClr="000000"/>
                  </a:solidFill>
                  <a:cs typeface="Arial" panose="020B0604020202020204" pitchFamily="34" charset="0"/>
                </a:rPr>
                <a:t>traité</a:t>
              </a:r>
              <a:r>
                <a:rPr lang="en-GB" sz="1200" dirty="0">
                  <a:solidFill>
                    <a:sysClr val="windowText" lastClr="000000"/>
                  </a:solidFill>
                  <a:cs typeface="Arial" panose="020B0604020202020204" pitchFamily="34" charset="0"/>
                </a:rPr>
                <a:t> </a:t>
              </a:r>
              <a:r>
                <a:rPr lang="en-GB" sz="1200" dirty="0" err="1">
                  <a:solidFill>
                    <a:sysClr val="windowText" lastClr="000000"/>
                  </a:solidFill>
                  <a:cs typeface="Arial" panose="020B0604020202020204" pitchFamily="34" charset="0"/>
                </a:rPr>
                <a:t>thermiquement</a:t>
              </a:r>
              <a:endParaRPr lang="en-GB" sz="1200" dirty="0">
                <a:solidFill>
                  <a:sysClr val="windowText" lastClr="000000"/>
                </a:solidFill>
                <a:cs typeface="Arial" panose="020B0604020202020204" pitchFamily="34" charset="0"/>
              </a:endParaRPr>
            </a:p>
            <a:p>
              <a:pPr algn="ctr"/>
              <a:r>
                <a:rPr lang="en-GB" sz="1200" b="1" dirty="0">
                  <a:solidFill>
                    <a:sysClr val="windowText" lastClr="000000"/>
                  </a:solidFill>
                  <a:cs typeface="Arial" panose="020B0604020202020204" pitchFamily="34" charset="0"/>
                </a:rPr>
                <a:t>1983</a:t>
              </a:r>
              <a:endParaRPr lang="en-GB" sz="1200" dirty="0">
                <a:solidFill>
                  <a:sysClr val="windowText" lastClr="000000"/>
                </a:solidFill>
                <a:cs typeface="Arial" panose="020B0604020202020204" pitchFamily="34" charset="0"/>
              </a:endParaRPr>
            </a:p>
          </p:txBody>
        </p:sp>
      </p:grpSp>
      <p:grpSp>
        <p:nvGrpSpPr>
          <p:cNvPr id="21" name="Group 20">
            <a:extLst>
              <a:ext uri="{FF2B5EF4-FFF2-40B4-BE49-F238E27FC236}">
                <a16:creationId xmlns:a16="http://schemas.microsoft.com/office/drawing/2014/main" id="{98A9ACE2-838A-42F8-9C6A-8492080C2976}"/>
              </a:ext>
            </a:extLst>
          </p:cNvPr>
          <p:cNvGrpSpPr/>
          <p:nvPr/>
        </p:nvGrpSpPr>
        <p:grpSpPr>
          <a:xfrm>
            <a:off x="5463777" y="971816"/>
            <a:ext cx="2423662" cy="2432039"/>
            <a:chOff x="3444482" y="996801"/>
            <a:chExt cx="2423662" cy="2432039"/>
          </a:xfrm>
        </p:grpSpPr>
        <p:pic>
          <p:nvPicPr>
            <p:cNvPr id="22" name="Picture 2">
              <a:extLst>
                <a:ext uri="{FF2B5EF4-FFF2-40B4-BE49-F238E27FC236}">
                  <a16:creationId xmlns:a16="http://schemas.microsoft.com/office/drawing/2014/main" id="{C0C60A63-2669-407D-B650-6C42BB28A7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4482" y="1988840"/>
              <a:ext cx="2423662"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Oval Callout 16">
              <a:extLst>
                <a:ext uri="{FF2B5EF4-FFF2-40B4-BE49-F238E27FC236}">
                  <a16:creationId xmlns:a16="http://schemas.microsoft.com/office/drawing/2014/main" id="{08A61FB1-C1AD-4923-9E16-3EFEF47B03C3}"/>
                </a:ext>
              </a:extLst>
            </p:cNvPr>
            <p:cNvSpPr/>
            <p:nvPr/>
          </p:nvSpPr>
          <p:spPr>
            <a:xfrm flipH="1">
              <a:off x="3751155" y="996801"/>
              <a:ext cx="1545468" cy="776015"/>
            </a:xfrm>
            <a:prstGeom prst="wedgeEllipseCallout">
              <a:avLst>
                <a:gd name="adj1" fmla="val -73"/>
                <a:gd name="adj2" fmla="val 718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err="1">
                  <a:solidFill>
                    <a:sysClr val="windowText" lastClr="000000"/>
                  </a:solidFill>
                  <a:cs typeface="Arial" panose="020B0604020202020204" pitchFamily="34" charset="0"/>
                </a:rPr>
                <a:t>Acier</a:t>
              </a:r>
              <a:r>
                <a:rPr lang="en-GB" sz="1200" dirty="0">
                  <a:solidFill>
                    <a:sysClr val="windowText" lastClr="000000"/>
                  </a:solidFill>
                  <a:cs typeface="Arial" panose="020B0604020202020204" pitchFamily="34" charset="0"/>
                </a:rPr>
                <a:t> </a:t>
              </a:r>
              <a:r>
                <a:rPr lang="en-GB" sz="1200" dirty="0" err="1">
                  <a:solidFill>
                    <a:sysClr val="windowText" lastClr="000000"/>
                  </a:solidFill>
                  <a:cs typeface="Arial" panose="020B0604020202020204" pitchFamily="34" charset="0"/>
                </a:rPr>
                <a:t>doux</a:t>
              </a:r>
              <a:r>
                <a:rPr lang="en-GB" sz="1200" dirty="0">
                  <a:solidFill>
                    <a:sysClr val="windowText" lastClr="000000"/>
                  </a:solidFill>
                  <a:cs typeface="Arial" panose="020B0604020202020204" pitchFamily="34" charset="0"/>
                </a:rPr>
                <a:t> </a:t>
              </a:r>
              <a:r>
                <a:rPr lang="en-GB" sz="1200" dirty="0" err="1">
                  <a:solidFill>
                    <a:sysClr val="windowText" lastClr="000000"/>
                  </a:solidFill>
                  <a:cs typeface="Arial" panose="020B0604020202020204" pitchFamily="34" charset="0"/>
                </a:rPr>
                <a:t>Laminé</a:t>
              </a:r>
              <a:r>
                <a:rPr lang="en-GB" sz="1200" dirty="0">
                  <a:solidFill>
                    <a:sysClr val="windowText" lastClr="000000"/>
                  </a:solidFill>
                  <a:cs typeface="Arial" panose="020B0604020202020204" pitchFamily="34" charset="0"/>
                </a:rPr>
                <a:t>, </a:t>
              </a:r>
              <a:r>
                <a:rPr lang="en-GB" sz="1200" dirty="0" err="1">
                  <a:solidFill>
                    <a:sysClr val="windowText" lastClr="000000"/>
                  </a:solidFill>
                  <a:cs typeface="Arial" panose="020B0604020202020204" pitchFamily="34" charset="0"/>
                </a:rPr>
                <a:t>brasé</a:t>
              </a:r>
              <a:br>
                <a:rPr lang="en-GB" sz="1200" dirty="0">
                  <a:solidFill>
                    <a:sysClr val="windowText" lastClr="000000"/>
                  </a:solidFill>
                  <a:cs typeface="Arial" panose="020B0604020202020204" pitchFamily="34" charset="0"/>
                </a:rPr>
              </a:br>
              <a:r>
                <a:rPr lang="en-GB" sz="1200" b="1" dirty="0">
                  <a:solidFill>
                    <a:sysClr val="windowText" lastClr="000000"/>
                  </a:solidFill>
                  <a:cs typeface="Arial" panose="020B0604020202020204" pitchFamily="34" charset="0"/>
                </a:rPr>
                <a:t>1900</a:t>
              </a:r>
              <a:endParaRPr lang="en-GB" sz="1200" dirty="0">
                <a:solidFill>
                  <a:sysClr val="windowText" lastClr="000000"/>
                </a:solidFill>
                <a:cs typeface="Arial" panose="020B0604020202020204" pitchFamily="34" charset="0"/>
              </a:endParaRPr>
            </a:p>
          </p:txBody>
        </p:sp>
      </p:grpSp>
    </p:spTree>
    <p:extLst>
      <p:ext uri="{BB962C8B-B14F-4D97-AF65-F5344CB8AC3E}">
        <p14:creationId xmlns:p14="http://schemas.microsoft.com/office/powerpoint/2010/main" val="221235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25</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dirty="0">
                <a:latin typeface="+mn-lt"/>
                <a:cs typeface="Arial" panose="020B0604020202020204" pitchFamily="34" charset="0"/>
              </a:rPr>
              <a:t>Graphique / Sélectionner sur les propriétés du matériau</a:t>
            </a:r>
            <a:endParaRPr lang="en-US" dirty="0">
              <a:latin typeface="+mn-lt"/>
            </a:endParaRPr>
          </a:p>
        </p:txBody>
      </p:sp>
      <p:pic>
        <p:nvPicPr>
          <p:cNvPr id="4" name="Picture 3">
            <a:extLst>
              <a:ext uri="{FF2B5EF4-FFF2-40B4-BE49-F238E27FC236}">
                <a16:creationId xmlns:a16="http://schemas.microsoft.com/office/drawing/2014/main" id="{2C9BDE1A-CC45-4C16-8729-BF43140B2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2" y="819000"/>
            <a:ext cx="7103698"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51FF995C-E1D0-480B-A06A-1112C0345505}"/>
              </a:ext>
            </a:extLst>
          </p:cNvPr>
          <p:cNvGrpSpPr/>
          <p:nvPr/>
        </p:nvGrpSpPr>
        <p:grpSpPr>
          <a:xfrm rot="1812863">
            <a:off x="4954617" y="1041571"/>
            <a:ext cx="1271181" cy="1966244"/>
            <a:chOff x="7284276" y="4165125"/>
            <a:chExt cx="1542627" cy="1966244"/>
          </a:xfrm>
        </p:grpSpPr>
        <p:sp>
          <p:nvSpPr>
            <p:cNvPr id="6" name="Left Arrow 7170">
              <a:extLst>
                <a:ext uri="{FF2B5EF4-FFF2-40B4-BE49-F238E27FC236}">
                  <a16:creationId xmlns:a16="http://schemas.microsoft.com/office/drawing/2014/main" id="{61E0DA14-2FBB-4CB9-8E95-301B7C61F031}"/>
                </a:ext>
              </a:extLst>
            </p:cNvPr>
            <p:cNvSpPr/>
            <p:nvPr/>
          </p:nvSpPr>
          <p:spPr>
            <a:xfrm rot="2158325">
              <a:off x="7780344" y="5387270"/>
              <a:ext cx="1046559" cy="432048"/>
            </a:xfrm>
            <a:prstGeom prst="leftArrow">
              <a:avLst>
                <a:gd name="adj1" fmla="val 50000"/>
                <a:gd name="adj2" fmla="val 76760"/>
              </a:avLst>
            </a:prstGeom>
            <a:solidFill>
              <a:schemeClr val="bg1"/>
            </a:solidFill>
            <a:ln>
              <a:solidFill>
                <a:srgbClr val="33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AE98D94-E1A5-4CEF-98B4-DA6DE48CA5AD}"/>
                </a:ext>
              </a:extLst>
            </p:cNvPr>
            <p:cNvSpPr txBox="1"/>
            <p:nvPr/>
          </p:nvSpPr>
          <p:spPr>
            <a:xfrm rot="18714138">
              <a:off x="6525254" y="4924147"/>
              <a:ext cx="1966244" cy="448199"/>
            </a:xfrm>
            <a:prstGeom prst="rect">
              <a:avLst/>
            </a:prstGeom>
            <a:solidFill>
              <a:schemeClr val="bg1"/>
            </a:solidFill>
          </p:spPr>
          <p:txBody>
            <a:bodyPr wrap="none" rtlCol="0">
              <a:spAutoFit/>
            </a:bodyPr>
            <a:lstStyle/>
            <a:p>
              <a:pPr algn="ctr"/>
              <a:r>
                <a:rPr lang="en-GB" dirty="0"/>
                <a:t>Plus </a:t>
              </a:r>
              <a:r>
                <a:rPr lang="en-GB" dirty="0" err="1"/>
                <a:t>léger</a:t>
              </a:r>
              <a:r>
                <a:rPr lang="en-GB" dirty="0"/>
                <a:t>, plus fort</a:t>
              </a:r>
              <a:endParaRPr lang="en-US" dirty="0"/>
            </a:p>
          </p:txBody>
        </p:sp>
      </p:grpSp>
      <p:sp>
        <p:nvSpPr>
          <p:cNvPr id="8" name="Oval Callout 18">
            <a:extLst>
              <a:ext uri="{FF2B5EF4-FFF2-40B4-BE49-F238E27FC236}">
                <a16:creationId xmlns:a16="http://schemas.microsoft.com/office/drawing/2014/main" id="{4134FA02-E3FF-493C-BD5D-7C0318F2520F}"/>
              </a:ext>
            </a:extLst>
          </p:cNvPr>
          <p:cNvSpPr/>
          <p:nvPr/>
        </p:nvSpPr>
        <p:spPr>
          <a:xfrm>
            <a:off x="8590201" y="4367557"/>
            <a:ext cx="1404899" cy="1008398"/>
          </a:xfrm>
          <a:prstGeom prst="wedgeEllipseCallout">
            <a:avLst>
              <a:gd name="adj1" fmla="val -49913"/>
              <a:gd name="adj2" fmla="val -341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Un </a:t>
            </a:r>
            <a:r>
              <a:rPr lang="en-GB" sz="1400" b="1" dirty="0" err="1">
                <a:solidFill>
                  <a:sysClr val="windowText" lastClr="000000"/>
                </a:solidFill>
                <a:cs typeface="Arial" panose="020B0604020202020204" pitchFamily="34" charset="0"/>
              </a:rPr>
              <a:t>graphique</a:t>
            </a:r>
            <a:r>
              <a:rPr lang="en-GB" sz="1400" b="1" dirty="0">
                <a:solidFill>
                  <a:sysClr val="windowText" lastClr="000000"/>
                </a:solidFill>
                <a:cs typeface="Arial" panose="020B0604020202020204" pitchFamily="34" charset="0"/>
              </a:rPr>
              <a:t> </a:t>
            </a:r>
            <a:r>
              <a:rPr lang="en-GB" sz="1400" b="1" dirty="0" err="1">
                <a:solidFill>
                  <a:sysClr val="windowText" lastClr="000000"/>
                </a:solidFill>
                <a:cs typeface="Arial" panose="020B0604020202020204" pitchFamily="34" charset="0"/>
              </a:rPr>
              <a:t>matériau</a:t>
            </a:r>
            <a:endParaRPr lang="en-GB" sz="1400" dirty="0">
              <a:solidFill>
                <a:sysClr val="windowText" lastClr="000000"/>
              </a:solidFill>
              <a:cs typeface="Arial" panose="020B0604020202020204" pitchFamily="34" charset="0"/>
            </a:endParaRPr>
          </a:p>
        </p:txBody>
      </p:sp>
      <p:cxnSp>
        <p:nvCxnSpPr>
          <p:cNvPr id="9" name="Straight Connector 8">
            <a:extLst>
              <a:ext uri="{FF2B5EF4-FFF2-40B4-BE49-F238E27FC236}">
                <a16:creationId xmlns:a16="http://schemas.microsoft.com/office/drawing/2014/main" id="{E5A54DE3-9BC6-463B-9D72-224C82B3B47F}"/>
              </a:ext>
            </a:extLst>
          </p:cNvPr>
          <p:cNvCxnSpPr/>
          <p:nvPr/>
        </p:nvCxnSpPr>
        <p:spPr>
          <a:xfrm flipV="1">
            <a:off x="2684996" y="1610536"/>
            <a:ext cx="6336704" cy="252028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8DB59EB-C6D6-4767-9C8F-9D8B9F236F99}"/>
              </a:ext>
            </a:extLst>
          </p:cNvPr>
          <p:cNvSpPr txBox="1"/>
          <p:nvPr/>
        </p:nvSpPr>
        <p:spPr>
          <a:xfrm>
            <a:off x="9171905" y="1224874"/>
            <a:ext cx="1878424" cy="954107"/>
          </a:xfrm>
          <a:prstGeom prst="rect">
            <a:avLst/>
          </a:prstGeom>
          <a:noFill/>
        </p:spPr>
        <p:txBody>
          <a:bodyPr wrap="square" rtlCol="0">
            <a:spAutoFit/>
          </a:bodyPr>
          <a:lstStyle/>
          <a:p>
            <a:r>
              <a:rPr lang="fr-FR" sz="1400" b="1" dirty="0"/>
              <a:t>Ligne d'indice = </a:t>
            </a:r>
            <a:r>
              <a:rPr lang="fr-FR" sz="1400" dirty="0"/>
              <a:t>Relation entre la densité/la limite d'élasticité</a:t>
            </a:r>
            <a:endParaRPr lang="en-GB" sz="1400" dirty="0"/>
          </a:p>
        </p:txBody>
      </p:sp>
    </p:spTree>
    <p:extLst>
      <p:ext uri="{BB962C8B-B14F-4D97-AF65-F5344CB8AC3E}">
        <p14:creationId xmlns:p14="http://schemas.microsoft.com/office/powerpoint/2010/main" val="201843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26</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dirty="0">
                <a:latin typeface="+mn-lt"/>
                <a:cs typeface="Arial" panose="020B0604020202020204" pitchFamily="34" charset="0"/>
              </a:rPr>
              <a:t>Les nouveaux matériaux permettent l'innovation</a:t>
            </a:r>
            <a:endParaRPr lang="en-US" dirty="0">
              <a:latin typeface="+mn-lt"/>
            </a:endParaRPr>
          </a:p>
        </p:txBody>
      </p:sp>
      <p:grpSp>
        <p:nvGrpSpPr>
          <p:cNvPr id="4" name="Group 3">
            <a:extLst>
              <a:ext uri="{FF2B5EF4-FFF2-40B4-BE49-F238E27FC236}">
                <a16:creationId xmlns:a16="http://schemas.microsoft.com/office/drawing/2014/main" id="{16B97D4C-D56A-462D-B29E-D0E6DFA63638}"/>
              </a:ext>
            </a:extLst>
          </p:cNvPr>
          <p:cNvGrpSpPr/>
          <p:nvPr/>
        </p:nvGrpSpPr>
        <p:grpSpPr>
          <a:xfrm>
            <a:off x="1602013" y="826692"/>
            <a:ext cx="8987974" cy="5204615"/>
            <a:chOff x="12010" y="854385"/>
            <a:chExt cx="8987974" cy="5204616"/>
          </a:xfrm>
          <a:effectLst/>
        </p:grpSpPr>
        <p:sp>
          <p:nvSpPr>
            <p:cNvPr id="5" name="Rectangle 4">
              <a:extLst>
                <a:ext uri="{FF2B5EF4-FFF2-40B4-BE49-F238E27FC236}">
                  <a16:creationId xmlns:a16="http://schemas.microsoft.com/office/drawing/2014/main" id="{B4320CF5-19AC-4FAD-8AD1-6597D26A0744}"/>
                </a:ext>
              </a:extLst>
            </p:cNvPr>
            <p:cNvSpPr/>
            <p:nvPr/>
          </p:nvSpPr>
          <p:spPr>
            <a:xfrm>
              <a:off x="12010" y="854385"/>
              <a:ext cx="8987974" cy="5022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a:t>
              </a:r>
              <a:endParaRPr lang="en-US" dirty="0"/>
            </a:p>
          </p:txBody>
        </p:sp>
        <p:pic>
          <p:nvPicPr>
            <p:cNvPr id="6" name="Picture 3">
              <a:extLst>
                <a:ext uri="{FF2B5EF4-FFF2-40B4-BE49-F238E27FC236}">
                  <a16:creationId xmlns:a16="http://schemas.microsoft.com/office/drawing/2014/main" id="{74B46D63-6C4A-4FFB-896A-9A35DCC30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914" y="1739001"/>
              <a:ext cx="5878923"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a:extLst>
              <a:ext uri="{FF2B5EF4-FFF2-40B4-BE49-F238E27FC236}">
                <a16:creationId xmlns:a16="http://schemas.microsoft.com/office/drawing/2014/main" id="{48C9B15B-9B1D-4FDB-A64A-72470942FAB8}"/>
              </a:ext>
            </a:extLst>
          </p:cNvPr>
          <p:cNvGrpSpPr/>
          <p:nvPr/>
        </p:nvGrpSpPr>
        <p:grpSpPr>
          <a:xfrm>
            <a:off x="1799571" y="2628575"/>
            <a:ext cx="4170593" cy="900000"/>
            <a:chOff x="110457" y="2937493"/>
            <a:chExt cx="4170593" cy="900000"/>
          </a:xfrm>
        </p:grpSpPr>
        <p:pic>
          <p:nvPicPr>
            <p:cNvPr id="8" name="Picture 2">
              <a:extLst>
                <a:ext uri="{FF2B5EF4-FFF2-40B4-BE49-F238E27FC236}">
                  <a16:creationId xmlns:a16="http://schemas.microsoft.com/office/drawing/2014/main" id="{620F711B-EB87-4B3B-950E-46BFCFCADF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57" y="2937493"/>
              <a:ext cx="1231132" cy="900000"/>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9" name="Straight Connector 8">
              <a:extLst>
                <a:ext uri="{FF2B5EF4-FFF2-40B4-BE49-F238E27FC236}">
                  <a16:creationId xmlns:a16="http://schemas.microsoft.com/office/drawing/2014/main" id="{490A381C-EA02-4152-973A-3AA6ED639ED5}"/>
                </a:ext>
              </a:extLst>
            </p:cNvPr>
            <p:cNvCxnSpPr/>
            <p:nvPr/>
          </p:nvCxnSpPr>
          <p:spPr>
            <a:xfrm>
              <a:off x="1341589" y="3387493"/>
              <a:ext cx="2939461" cy="261481"/>
            </a:xfrm>
            <a:prstGeom prst="line">
              <a:avLst/>
            </a:prstGeom>
            <a:ln w="19050">
              <a:solidFill>
                <a:srgbClr val="FFB71B"/>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2F408E65-C34A-4E30-B07A-DD09FAC3D6F1}"/>
              </a:ext>
            </a:extLst>
          </p:cNvPr>
          <p:cNvGrpSpPr/>
          <p:nvPr/>
        </p:nvGrpSpPr>
        <p:grpSpPr>
          <a:xfrm>
            <a:off x="7716439" y="2751287"/>
            <a:ext cx="2707751" cy="792000"/>
            <a:chOff x="6014893" y="2912239"/>
            <a:chExt cx="2707751" cy="792000"/>
          </a:xfrm>
        </p:grpSpPr>
        <p:pic>
          <p:nvPicPr>
            <p:cNvPr id="11" name="Picture 6">
              <a:extLst>
                <a:ext uri="{FF2B5EF4-FFF2-40B4-BE49-F238E27FC236}">
                  <a16:creationId xmlns:a16="http://schemas.microsoft.com/office/drawing/2014/main" id="{F41E8A95-9527-40AE-93DA-3AC25CD14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1044" y="2912239"/>
              <a:ext cx="1381600" cy="792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12" name="Straight Connector 11">
              <a:extLst>
                <a:ext uri="{FF2B5EF4-FFF2-40B4-BE49-F238E27FC236}">
                  <a16:creationId xmlns:a16="http://schemas.microsoft.com/office/drawing/2014/main" id="{2A8E4527-D817-4F3F-AEBC-B87DF8CCA984}"/>
                </a:ext>
              </a:extLst>
            </p:cNvPr>
            <p:cNvCxnSpPr>
              <a:endCxn id="11" idx="1"/>
            </p:cNvCxnSpPr>
            <p:nvPr/>
          </p:nvCxnSpPr>
          <p:spPr>
            <a:xfrm>
              <a:off x="6014893" y="2971467"/>
              <a:ext cx="1326151" cy="336772"/>
            </a:xfrm>
            <a:prstGeom prst="line">
              <a:avLst/>
            </a:prstGeom>
            <a:ln w="19050">
              <a:solidFill>
                <a:srgbClr val="FFB71B"/>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56ADCFEC-DBF1-41D4-B4F0-BEA100E0511B}"/>
              </a:ext>
            </a:extLst>
          </p:cNvPr>
          <p:cNvGrpSpPr/>
          <p:nvPr/>
        </p:nvGrpSpPr>
        <p:grpSpPr>
          <a:xfrm>
            <a:off x="1880932" y="964816"/>
            <a:ext cx="4392612" cy="2288520"/>
            <a:chOff x="179388" y="1125768"/>
            <a:chExt cx="4392612" cy="2288520"/>
          </a:xfrm>
        </p:grpSpPr>
        <p:pic>
          <p:nvPicPr>
            <p:cNvPr id="14" name="Picture 2">
              <a:extLst>
                <a:ext uri="{FF2B5EF4-FFF2-40B4-BE49-F238E27FC236}">
                  <a16:creationId xmlns:a16="http://schemas.microsoft.com/office/drawing/2014/main" id="{05D347BC-36FF-4F79-A175-54CDA8926D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125768"/>
              <a:ext cx="1455273" cy="828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15" name="Straight Connector 14">
              <a:extLst>
                <a:ext uri="{FF2B5EF4-FFF2-40B4-BE49-F238E27FC236}">
                  <a16:creationId xmlns:a16="http://schemas.microsoft.com/office/drawing/2014/main" id="{7ADF81B4-AE67-4712-B73E-084E5E653BCF}"/>
                </a:ext>
              </a:extLst>
            </p:cNvPr>
            <p:cNvCxnSpPr/>
            <p:nvPr/>
          </p:nvCxnSpPr>
          <p:spPr>
            <a:xfrm>
              <a:off x="1634661" y="1953768"/>
              <a:ext cx="2937339" cy="1460520"/>
            </a:xfrm>
            <a:prstGeom prst="line">
              <a:avLst/>
            </a:prstGeom>
            <a:ln w="19050">
              <a:solidFill>
                <a:srgbClr val="FFB71B"/>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5257A005-DFA1-4CB8-9E97-367026F028F3}"/>
              </a:ext>
            </a:extLst>
          </p:cNvPr>
          <p:cNvGrpSpPr/>
          <p:nvPr/>
        </p:nvGrpSpPr>
        <p:grpSpPr>
          <a:xfrm>
            <a:off x="3795736" y="783866"/>
            <a:ext cx="2765840" cy="2195037"/>
            <a:chOff x="2094192" y="944816"/>
            <a:chExt cx="2765840" cy="2195037"/>
          </a:xfrm>
        </p:grpSpPr>
        <p:pic>
          <p:nvPicPr>
            <p:cNvPr id="17" name="Picture 5">
              <a:extLst>
                <a:ext uri="{FF2B5EF4-FFF2-40B4-BE49-F238E27FC236}">
                  <a16:creationId xmlns:a16="http://schemas.microsoft.com/office/drawing/2014/main" id="{FECBF47E-33C4-447B-A4A1-B262F8D492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4192" y="944816"/>
              <a:ext cx="1316520" cy="828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18" name="Straight Connector 17">
              <a:extLst>
                <a:ext uri="{FF2B5EF4-FFF2-40B4-BE49-F238E27FC236}">
                  <a16:creationId xmlns:a16="http://schemas.microsoft.com/office/drawing/2014/main" id="{0271CE46-CEB8-4556-9F91-38B3906B464B}"/>
                </a:ext>
              </a:extLst>
            </p:cNvPr>
            <p:cNvCxnSpPr/>
            <p:nvPr/>
          </p:nvCxnSpPr>
          <p:spPr>
            <a:xfrm>
              <a:off x="3410712" y="1773187"/>
              <a:ext cx="1449320" cy="1366666"/>
            </a:xfrm>
            <a:prstGeom prst="line">
              <a:avLst/>
            </a:prstGeom>
            <a:ln w="19050">
              <a:solidFill>
                <a:srgbClr val="FFB71B"/>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B256597-E4D6-4156-9B98-86C272F70DFE}"/>
              </a:ext>
            </a:extLst>
          </p:cNvPr>
          <p:cNvGrpSpPr/>
          <p:nvPr/>
        </p:nvGrpSpPr>
        <p:grpSpPr>
          <a:xfrm>
            <a:off x="5502196" y="783864"/>
            <a:ext cx="1331629" cy="1807374"/>
            <a:chOff x="3800650" y="944816"/>
            <a:chExt cx="1331629" cy="1807374"/>
          </a:xfrm>
        </p:grpSpPr>
        <p:pic>
          <p:nvPicPr>
            <p:cNvPr id="20" name="Picture 4">
              <a:extLst>
                <a:ext uri="{FF2B5EF4-FFF2-40B4-BE49-F238E27FC236}">
                  <a16:creationId xmlns:a16="http://schemas.microsoft.com/office/drawing/2014/main" id="{38477B40-1490-41FD-94F6-835409665C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0650" y="944816"/>
              <a:ext cx="1331629" cy="828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21" name="Straight Connector 20">
              <a:extLst>
                <a:ext uri="{FF2B5EF4-FFF2-40B4-BE49-F238E27FC236}">
                  <a16:creationId xmlns:a16="http://schemas.microsoft.com/office/drawing/2014/main" id="{C3570763-0557-4C6A-B12E-DD2BE0C6D411}"/>
                </a:ext>
              </a:extLst>
            </p:cNvPr>
            <p:cNvCxnSpPr/>
            <p:nvPr/>
          </p:nvCxnSpPr>
          <p:spPr>
            <a:xfrm>
              <a:off x="4518241" y="1773187"/>
              <a:ext cx="341791" cy="979003"/>
            </a:xfrm>
            <a:prstGeom prst="line">
              <a:avLst/>
            </a:prstGeom>
            <a:ln w="19050">
              <a:solidFill>
                <a:srgbClr val="FFB71B"/>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9D188C84-169D-48F7-BA09-D71356CC620E}"/>
              </a:ext>
            </a:extLst>
          </p:cNvPr>
          <p:cNvGrpSpPr/>
          <p:nvPr/>
        </p:nvGrpSpPr>
        <p:grpSpPr>
          <a:xfrm>
            <a:off x="7696728" y="758379"/>
            <a:ext cx="2026692" cy="2052136"/>
            <a:chOff x="4932040" y="944816"/>
            <a:chExt cx="2026692" cy="2052136"/>
          </a:xfrm>
        </p:grpSpPr>
        <p:pic>
          <p:nvPicPr>
            <p:cNvPr id="23" name="Picture 7">
              <a:extLst>
                <a:ext uri="{FF2B5EF4-FFF2-40B4-BE49-F238E27FC236}">
                  <a16:creationId xmlns:a16="http://schemas.microsoft.com/office/drawing/2014/main" id="{63232150-4956-47B6-965D-F8F7F4761B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0112" y="944816"/>
              <a:ext cx="1378620" cy="828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24" name="Straight Connector 23">
              <a:extLst>
                <a:ext uri="{FF2B5EF4-FFF2-40B4-BE49-F238E27FC236}">
                  <a16:creationId xmlns:a16="http://schemas.microsoft.com/office/drawing/2014/main" id="{2C58FD8C-95A9-4F0A-B826-71099C967DBF}"/>
                </a:ext>
              </a:extLst>
            </p:cNvPr>
            <p:cNvCxnSpPr/>
            <p:nvPr/>
          </p:nvCxnSpPr>
          <p:spPr>
            <a:xfrm flipH="1">
              <a:off x="4932040" y="1773187"/>
              <a:ext cx="648073" cy="1223765"/>
            </a:xfrm>
            <a:prstGeom prst="line">
              <a:avLst/>
            </a:prstGeom>
            <a:ln w="19050">
              <a:solidFill>
                <a:srgbClr val="FFB71B"/>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0468CCBF-F551-4FA6-B917-696FC72297D2}"/>
              </a:ext>
            </a:extLst>
          </p:cNvPr>
          <p:cNvCxnSpPr/>
          <p:nvPr/>
        </p:nvCxnSpPr>
        <p:spPr>
          <a:xfrm flipV="1">
            <a:off x="3579355" y="2356530"/>
            <a:ext cx="5214471" cy="2002914"/>
          </a:xfrm>
          <a:prstGeom prst="line">
            <a:avLst/>
          </a:prstGeom>
          <a:ln w="19050">
            <a:solidFill>
              <a:srgbClr val="0033C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40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1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27</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dirty="0"/>
              <a:t>Les matériaux influencent le style et la forme</a:t>
            </a:r>
            <a:endParaRPr lang="en-US" dirty="0">
              <a:latin typeface="+mn-lt"/>
            </a:endParaRPr>
          </a:p>
        </p:txBody>
      </p:sp>
      <p:grpSp>
        <p:nvGrpSpPr>
          <p:cNvPr id="4" name="Group 3">
            <a:extLst>
              <a:ext uri="{FF2B5EF4-FFF2-40B4-BE49-F238E27FC236}">
                <a16:creationId xmlns:a16="http://schemas.microsoft.com/office/drawing/2014/main" id="{EDA248AF-FD0F-4C17-A939-216ED7ED0E93}"/>
              </a:ext>
            </a:extLst>
          </p:cNvPr>
          <p:cNvGrpSpPr/>
          <p:nvPr/>
        </p:nvGrpSpPr>
        <p:grpSpPr>
          <a:xfrm>
            <a:off x="3359696" y="1500734"/>
            <a:ext cx="6042628" cy="3856532"/>
            <a:chOff x="1121460" y="2093066"/>
            <a:chExt cx="6042628" cy="3856532"/>
          </a:xfrm>
        </p:grpSpPr>
        <p:pic>
          <p:nvPicPr>
            <p:cNvPr id="5" name="Picture 3">
              <a:extLst>
                <a:ext uri="{FF2B5EF4-FFF2-40B4-BE49-F238E27FC236}">
                  <a16:creationId xmlns:a16="http://schemas.microsoft.com/office/drawing/2014/main" id="{A844A932-445C-4A8E-BF1C-AE160E834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774" y="2093066"/>
              <a:ext cx="1800000" cy="18000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4">
              <a:extLst>
                <a:ext uri="{FF2B5EF4-FFF2-40B4-BE49-F238E27FC236}">
                  <a16:creationId xmlns:a16="http://schemas.microsoft.com/office/drawing/2014/main" id="{B12541E7-AB9B-46DA-A00A-ACBFA0766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460" y="2093066"/>
              <a:ext cx="1800000" cy="18000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5">
              <a:extLst>
                <a:ext uri="{FF2B5EF4-FFF2-40B4-BE49-F238E27FC236}">
                  <a16:creationId xmlns:a16="http://schemas.microsoft.com/office/drawing/2014/main" id="{8E42B65D-EC6D-438A-B516-53CEC40266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2093066"/>
              <a:ext cx="1800000" cy="18000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6">
              <a:extLst>
                <a:ext uri="{FF2B5EF4-FFF2-40B4-BE49-F238E27FC236}">
                  <a16:creationId xmlns:a16="http://schemas.microsoft.com/office/drawing/2014/main" id="{211AB3AE-6150-461F-8CC9-CAEBC68493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088" y="4149598"/>
              <a:ext cx="1800000" cy="18000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7">
              <a:extLst>
                <a:ext uri="{FF2B5EF4-FFF2-40B4-BE49-F238E27FC236}">
                  <a16:creationId xmlns:a16="http://schemas.microsoft.com/office/drawing/2014/main" id="{05683E1B-51A7-4F57-B858-A7F8D63975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1460" y="4149598"/>
              <a:ext cx="1800000" cy="18000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8">
              <a:extLst>
                <a:ext uri="{FF2B5EF4-FFF2-40B4-BE49-F238E27FC236}">
                  <a16:creationId xmlns:a16="http://schemas.microsoft.com/office/drawing/2014/main" id="{E997A59D-1D53-40CD-A20F-5095D645F7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0" y="4149598"/>
              <a:ext cx="1800000" cy="18000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grpSp>
      <p:sp>
        <p:nvSpPr>
          <p:cNvPr id="11" name="Oval Callout 24">
            <a:extLst>
              <a:ext uri="{FF2B5EF4-FFF2-40B4-BE49-F238E27FC236}">
                <a16:creationId xmlns:a16="http://schemas.microsoft.com/office/drawing/2014/main" id="{E27009B7-C81C-4AA1-9C26-DF5D2BDAED46}"/>
              </a:ext>
            </a:extLst>
          </p:cNvPr>
          <p:cNvSpPr/>
          <p:nvPr/>
        </p:nvSpPr>
        <p:spPr>
          <a:xfrm flipH="1">
            <a:off x="2127888" y="915580"/>
            <a:ext cx="1656183" cy="585154"/>
          </a:xfrm>
          <a:prstGeom prst="wedgeEllipseCallout">
            <a:avLst>
              <a:gd name="adj1" fmla="val -38018"/>
              <a:gd name="adj2" fmla="val 68648"/>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cs typeface="Arial" panose="020B0604020202020204" pitchFamily="34" charset="0"/>
              </a:rPr>
              <a:t>Coconut</a:t>
            </a:r>
            <a:br>
              <a:rPr lang="en-GB" sz="1400" b="1" dirty="0">
                <a:cs typeface="Arial" panose="020B0604020202020204" pitchFamily="34" charset="0"/>
              </a:rPr>
            </a:br>
            <a:r>
              <a:rPr lang="en-GB" sz="1400" dirty="0">
                <a:cs typeface="Arial" panose="020B0604020202020204" pitchFamily="34" charset="0"/>
              </a:rPr>
              <a:t>eco-eccentric</a:t>
            </a:r>
          </a:p>
        </p:txBody>
      </p:sp>
      <p:sp>
        <p:nvSpPr>
          <p:cNvPr id="12" name="Oval Callout 25">
            <a:extLst>
              <a:ext uri="{FF2B5EF4-FFF2-40B4-BE49-F238E27FC236}">
                <a16:creationId xmlns:a16="http://schemas.microsoft.com/office/drawing/2014/main" id="{E7ECED2E-0F8A-4BC8-9F5C-A8582EA06724}"/>
              </a:ext>
            </a:extLst>
          </p:cNvPr>
          <p:cNvSpPr/>
          <p:nvPr/>
        </p:nvSpPr>
        <p:spPr>
          <a:xfrm flipH="1">
            <a:off x="2848202" y="5502168"/>
            <a:ext cx="1771707" cy="621541"/>
          </a:xfrm>
          <a:prstGeom prst="wedgeEllipseCallout">
            <a:avLst>
              <a:gd name="adj1" fmla="val -26013"/>
              <a:gd name="adj2" fmla="val -75747"/>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err="1">
                <a:cs typeface="Arial" panose="020B0604020202020204" pitchFamily="34" charset="0"/>
              </a:rPr>
              <a:t>Acier</a:t>
            </a:r>
            <a:br>
              <a:rPr lang="en-GB" sz="1400" b="1" dirty="0">
                <a:cs typeface="Arial" panose="020B0604020202020204" pitchFamily="34" charset="0"/>
              </a:rPr>
            </a:br>
            <a:r>
              <a:rPr lang="en-GB" sz="1400" dirty="0">
                <a:cs typeface="Arial" panose="020B0604020202020204" pitchFamily="34" charset="0"/>
              </a:rPr>
              <a:t>cool</a:t>
            </a:r>
          </a:p>
        </p:txBody>
      </p:sp>
      <p:sp>
        <p:nvSpPr>
          <p:cNvPr id="13" name="Oval Callout 26">
            <a:extLst>
              <a:ext uri="{FF2B5EF4-FFF2-40B4-BE49-F238E27FC236}">
                <a16:creationId xmlns:a16="http://schemas.microsoft.com/office/drawing/2014/main" id="{8B99CFBE-E140-4C76-AA20-2ECFA9B8AEA3}"/>
              </a:ext>
            </a:extLst>
          </p:cNvPr>
          <p:cNvSpPr/>
          <p:nvPr/>
        </p:nvSpPr>
        <p:spPr>
          <a:xfrm>
            <a:off x="8246280" y="776064"/>
            <a:ext cx="1770869" cy="892573"/>
          </a:xfrm>
          <a:prstGeom prst="wedgeEllipseCallout">
            <a:avLst>
              <a:gd name="adj1" fmla="val -21637"/>
              <a:gd name="adj2" fmla="val 645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err="1">
                <a:solidFill>
                  <a:sysClr val="windowText" lastClr="000000"/>
                </a:solidFill>
                <a:cs typeface="Arial" panose="020B0604020202020204" pitchFamily="34" charset="0"/>
              </a:rPr>
              <a:t>Polyéthylène</a:t>
            </a:r>
            <a:r>
              <a:rPr lang="en-GB" sz="1400" b="1" dirty="0">
                <a:solidFill>
                  <a:sysClr val="windowText" lastClr="000000"/>
                </a:solidFill>
                <a:cs typeface="Arial" panose="020B0604020202020204" pitchFamily="34" charset="0"/>
              </a:rPr>
              <a:t> </a:t>
            </a:r>
            <a:r>
              <a:rPr lang="en-GB" sz="1400" dirty="0" err="1">
                <a:solidFill>
                  <a:sysClr val="windowText" lastClr="000000"/>
                </a:solidFill>
                <a:cs typeface="Arial" panose="020B0604020202020204" pitchFamily="34" charset="0"/>
              </a:rPr>
              <a:t>exubérant</a:t>
            </a:r>
            <a:r>
              <a:rPr lang="en-GB" sz="1400" dirty="0">
                <a:solidFill>
                  <a:sysClr val="windowText" lastClr="000000"/>
                </a:solidFill>
                <a:cs typeface="Arial" panose="020B0604020202020204" pitchFamily="34" charset="0"/>
              </a:rPr>
              <a:t>, pop-art</a:t>
            </a:r>
          </a:p>
        </p:txBody>
      </p:sp>
      <p:sp>
        <p:nvSpPr>
          <p:cNvPr id="14" name="Oval Callout 27">
            <a:extLst>
              <a:ext uri="{FF2B5EF4-FFF2-40B4-BE49-F238E27FC236}">
                <a16:creationId xmlns:a16="http://schemas.microsoft.com/office/drawing/2014/main" id="{2DE30F52-CC9C-42B0-B1ED-2430F5E6E9F4}"/>
              </a:ext>
            </a:extLst>
          </p:cNvPr>
          <p:cNvSpPr/>
          <p:nvPr/>
        </p:nvSpPr>
        <p:spPr>
          <a:xfrm flipH="1">
            <a:off x="5389289" y="5449164"/>
            <a:ext cx="1643490" cy="602607"/>
          </a:xfrm>
          <a:prstGeom prst="wedgeEllipseCallout">
            <a:avLst>
              <a:gd name="adj1" fmla="val -1094"/>
              <a:gd name="adj2" fmla="val -1002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Carton </a:t>
            </a:r>
            <a:r>
              <a:rPr lang="en-GB" sz="1400" dirty="0" err="1">
                <a:solidFill>
                  <a:sysClr val="windowText" lastClr="000000"/>
                </a:solidFill>
                <a:cs typeface="Arial" panose="020B0604020202020204" pitchFamily="34" charset="0"/>
              </a:rPr>
              <a:t>doux</a:t>
            </a:r>
            <a:endParaRPr lang="en-GB" sz="1400" dirty="0">
              <a:solidFill>
                <a:sysClr val="windowText" lastClr="000000"/>
              </a:solidFill>
              <a:cs typeface="Arial" panose="020B0604020202020204" pitchFamily="34" charset="0"/>
            </a:endParaRPr>
          </a:p>
        </p:txBody>
      </p:sp>
      <p:sp>
        <p:nvSpPr>
          <p:cNvPr id="15" name="Oval Callout 28">
            <a:extLst>
              <a:ext uri="{FF2B5EF4-FFF2-40B4-BE49-F238E27FC236}">
                <a16:creationId xmlns:a16="http://schemas.microsoft.com/office/drawing/2014/main" id="{6A77CA6C-F791-4DB4-A6CB-2E82DEBFC7FB}"/>
              </a:ext>
            </a:extLst>
          </p:cNvPr>
          <p:cNvSpPr/>
          <p:nvPr/>
        </p:nvSpPr>
        <p:spPr>
          <a:xfrm>
            <a:off x="8382000" y="5443927"/>
            <a:ext cx="2477987" cy="668489"/>
          </a:xfrm>
          <a:prstGeom prst="wedgeEllipseCallout">
            <a:avLst>
              <a:gd name="adj1" fmla="val -15411"/>
              <a:gd name="adj2" fmla="val -880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dirty="0">
                <a:solidFill>
                  <a:sysClr val="windowText" lastClr="000000"/>
                </a:solidFill>
                <a:cs typeface="Arial" panose="020B0604020202020204" pitchFamily="34" charset="0"/>
              </a:rPr>
              <a:t>L'ère spatiale de la </a:t>
            </a:r>
            <a:r>
              <a:rPr lang="fr-FR" sz="1400" b="1" dirty="0">
                <a:solidFill>
                  <a:sysClr val="windowText" lastClr="000000"/>
                </a:solidFill>
                <a:cs typeface="Arial" panose="020B0604020202020204" pitchFamily="34" charset="0"/>
              </a:rPr>
              <a:t>fibre de carbone</a:t>
            </a:r>
            <a:endParaRPr lang="en-GB" sz="1400" dirty="0">
              <a:solidFill>
                <a:sysClr val="windowText" lastClr="000000"/>
              </a:solidFill>
              <a:cs typeface="Arial" panose="020B0604020202020204" pitchFamily="34" charset="0"/>
            </a:endParaRPr>
          </a:p>
        </p:txBody>
      </p:sp>
      <p:sp>
        <p:nvSpPr>
          <p:cNvPr id="16" name="Oval Callout 29">
            <a:extLst>
              <a:ext uri="{FF2B5EF4-FFF2-40B4-BE49-F238E27FC236}">
                <a16:creationId xmlns:a16="http://schemas.microsoft.com/office/drawing/2014/main" id="{97499643-4ABF-4E8F-9414-AED3755680E3}"/>
              </a:ext>
            </a:extLst>
          </p:cNvPr>
          <p:cNvSpPr/>
          <p:nvPr/>
        </p:nvSpPr>
        <p:spPr>
          <a:xfrm flipH="1">
            <a:off x="6059152" y="764562"/>
            <a:ext cx="1830703" cy="804412"/>
          </a:xfrm>
          <a:prstGeom prst="wedgeEllipseCallout">
            <a:avLst>
              <a:gd name="adj1" fmla="val 28470"/>
              <a:gd name="adj2" fmla="val 6419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err="1">
                <a:solidFill>
                  <a:sysClr val="windowText" lastClr="000000"/>
                </a:solidFill>
                <a:cs typeface="Arial" panose="020B0604020202020204" pitchFamily="34" charset="0"/>
              </a:rPr>
              <a:t>Hêtre</a:t>
            </a:r>
            <a:r>
              <a:rPr lang="en-GB" sz="1400" b="1" dirty="0">
                <a:solidFill>
                  <a:sysClr val="windowText" lastClr="000000"/>
                </a:solidFill>
                <a:cs typeface="Arial" panose="020B0604020202020204" pitchFamily="34" charset="0"/>
              </a:rPr>
              <a:t> </a:t>
            </a:r>
            <a:r>
              <a:rPr lang="en-GB" sz="1400" dirty="0">
                <a:solidFill>
                  <a:sysClr val="windowText" lastClr="000000"/>
                </a:solidFill>
                <a:cs typeface="Arial" panose="020B0604020202020204" pitchFamily="34" charset="0"/>
              </a:rPr>
              <a:t>artisanal, </a:t>
            </a:r>
            <a:r>
              <a:rPr lang="en-GB" sz="1400" dirty="0" err="1">
                <a:solidFill>
                  <a:sysClr val="windowText" lastClr="000000"/>
                </a:solidFill>
                <a:cs typeface="Arial" panose="020B0604020202020204" pitchFamily="34" charset="0"/>
              </a:rPr>
              <a:t>qualité</a:t>
            </a:r>
            <a:endParaRPr lang="en-GB" sz="1400" dirty="0">
              <a:solidFill>
                <a:sysClr val="windowText" lastClr="000000"/>
              </a:solidFill>
              <a:cs typeface="Arial" panose="020B0604020202020204" pitchFamily="34" charset="0"/>
            </a:endParaRPr>
          </a:p>
        </p:txBody>
      </p:sp>
      <p:grpSp>
        <p:nvGrpSpPr>
          <p:cNvPr id="17" name="Group 16">
            <a:extLst>
              <a:ext uri="{FF2B5EF4-FFF2-40B4-BE49-F238E27FC236}">
                <a16:creationId xmlns:a16="http://schemas.microsoft.com/office/drawing/2014/main" id="{15541A30-8CB5-4770-BAC5-923ECC4811E4}"/>
              </a:ext>
            </a:extLst>
          </p:cNvPr>
          <p:cNvGrpSpPr/>
          <p:nvPr/>
        </p:nvGrpSpPr>
        <p:grpSpPr>
          <a:xfrm>
            <a:off x="1453330" y="730822"/>
            <a:ext cx="4178943" cy="5410482"/>
            <a:chOff x="312871" y="964918"/>
            <a:chExt cx="4178943" cy="5410482"/>
          </a:xfrm>
        </p:grpSpPr>
        <p:grpSp>
          <p:nvGrpSpPr>
            <p:cNvPr id="18" name="Group 17">
              <a:extLst>
                <a:ext uri="{FF2B5EF4-FFF2-40B4-BE49-F238E27FC236}">
                  <a16:creationId xmlns:a16="http://schemas.microsoft.com/office/drawing/2014/main" id="{0C4C6F7E-7476-4E86-AEDE-E47C8CBB8B76}"/>
                </a:ext>
              </a:extLst>
            </p:cNvPr>
            <p:cNvGrpSpPr/>
            <p:nvPr/>
          </p:nvGrpSpPr>
          <p:grpSpPr>
            <a:xfrm>
              <a:off x="312871" y="964918"/>
              <a:ext cx="3471334" cy="5410482"/>
              <a:chOff x="245533" y="1786354"/>
              <a:chExt cx="3471334" cy="5410482"/>
            </a:xfrm>
          </p:grpSpPr>
          <p:sp>
            <p:nvSpPr>
              <p:cNvPr id="21" name="Rectangle 20">
                <a:extLst>
                  <a:ext uri="{FF2B5EF4-FFF2-40B4-BE49-F238E27FC236}">
                    <a16:creationId xmlns:a16="http://schemas.microsoft.com/office/drawing/2014/main" id="{4E4B6881-78A7-4E59-AFB1-DC83CB974FCB}"/>
                  </a:ext>
                </a:extLst>
              </p:cNvPr>
              <p:cNvSpPr/>
              <p:nvPr/>
            </p:nvSpPr>
            <p:spPr bwMode="auto">
              <a:xfrm>
                <a:off x="245533" y="1786354"/>
                <a:ext cx="3471334" cy="5410482"/>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22" name="TextBox 21">
                <a:extLst>
                  <a:ext uri="{FF2B5EF4-FFF2-40B4-BE49-F238E27FC236}">
                    <a16:creationId xmlns:a16="http://schemas.microsoft.com/office/drawing/2014/main" id="{39F0E9B9-2F48-4B22-955D-F0228DB42805}"/>
                  </a:ext>
                </a:extLst>
              </p:cNvPr>
              <p:cNvSpPr txBox="1"/>
              <p:nvPr/>
            </p:nvSpPr>
            <p:spPr>
              <a:xfrm>
                <a:off x="389184" y="2142754"/>
                <a:ext cx="922590" cy="307777"/>
              </a:xfrm>
              <a:prstGeom prst="rect">
                <a:avLst/>
              </a:prstGeom>
              <a:noFill/>
            </p:spPr>
            <p:txBody>
              <a:bodyPr wrap="square" rtlCol="0">
                <a:spAutoFit/>
              </a:bodyPr>
              <a:lstStyle/>
              <a:p>
                <a:r>
                  <a:rPr lang="en-GB" sz="1400" dirty="0"/>
                  <a:t>Furniture</a:t>
                </a:r>
              </a:p>
            </p:txBody>
          </p:sp>
          <p:sp>
            <p:nvSpPr>
              <p:cNvPr id="23" name="Rectangle 22">
                <a:extLst>
                  <a:ext uri="{FF2B5EF4-FFF2-40B4-BE49-F238E27FC236}">
                    <a16:creationId xmlns:a16="http://schemas.microsoft.com/office/drawing/2014/main" id="{F2434296-5DB3-45C5-BEEF-FAC42998B5D9}"/>
                  </a:ext>
                </a:extLst>
              </p:cNvPr>
              <p:cNvSpPr/>
              <p:nvPr/>
            </p:nvSpPr>
            <p:spPr bwMode="auto">
              <a:xfrm>
                <a:off x="383376" y="2076250"/>
                <a:ext cx="3143801" cy="412302"/>
              </a:xfrm>
              <a:prstGeom prst="rect">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pic>
            <p:nvPicPr>
              <p:cNvPr id="24" name="Picture 23">
                <a:extLst>
                  <a:ext uri="{FF2B5EF4-FFF2-40B4-BE49-F238E27FC236}">
                    <a16:creationId xmlns:a16="http://schemas.microsoft.com/office/drawing/2014/main" id="{F3C4C444-AE76-4E3C-9464-46185A3A73D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792" r="70754"/>
              <a:stretch/>
            </p:blipFill>
            <p:spPr>
              <a:xfrm>
                <a:off x="3170624" y="2143553"/>
                <a:ext cx="285528" cy="302029"/>
              </a:xfrm>
              <a:prstGeom prst="rect">
                <a:avLst/>
              </a:prstGeom>
            </p:spPr>
          </p:pic>
          <p:sp>
            <p:nvSpPr>
              <p:cNvPr id="25" name="Rectangle 24">
                <a:extLst>
                  <a:ext uri="{FF2B5EF4-FFF2-40B4-BE49-F238E27FC236}">
                    <a16:creationId xmlns:a16="http://schemas.microsoft.com/office/drawing/2014/main" id="{EA56A880-780C-405F-9E64-97BAD920D6D5}"/>
                  </a:ext>
                </a:extLst>
              </p:cNvPr>
              <p:cNvSpPr/>
              <p:nvPr/>
            </p:nvSpPr>
            <p:spPr bwMode="auto">
              <a:xfrm>
                <a:off x="383376" y="2542422"/>
                <a:ext cx="3143801" cy="4450883"/>
              </a:xfrm>
              <a:prstGeom prst="rect">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26" name="TextBox 25">
                <a:extLst>
                  <a:ext uri="{FF2B5EF4-FFF2-40B4-BE49-F238E27FC236}">
                    <a16:creationId xmlns:a16="http://schemas.microsoft.com/office/drawing/2014/main" id="{7E1493E9-123F-43FC-BD77-0364E61D3E61}"/>
                  </a:ext>
                </a:extLst>
              </p:cNvPr>
              <p:cNvSpPr txBox="1"/>
              <p:nvPr/>
            </p:nvSpPr>
            <p:spPr>
              <a:xfrm>
                <a:off x="463015" y="2615603"/>
                <a:ext cx="2124217" cy="1384995"/>
              </a:xfrm>
              <a:prstGeom prst="rect">
                <a:avLst/>
              </a:prstGeom>
              <a:noFill/>
            </p:spPr>
            <p:txBody>
              <a:bodyPr wrap="square" rtlCol="0">
                <a:spAutoFit/>
              </a:bodyPr>
              <a:lstStyle/>
              <a:p>
                <a:pPr marL="180975" indent="-180975">
                  <a:buClr>
                    <a:schemeClr val="bg1">
                      <a:lumMod val="50000"/>
                    </a:schemeClr>
                  </a:buClr>
                  <a:buFont typeface="Arial Unicode MS" panose="020B0604020202020204" pitchFamily="34" charset="-128"/>
                  <a:buChar char="▷"/>
                </a:pPr>
                <a:r>
                  <a:rPr lang="en-GB" sz="1400" dirty="0">
                    <a:solidFill>
                      <a:srgbClr val="002060"/>
                    </a:solidFill>
                  </a:rPr>
                  <a:t>Designers (31)</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Manufacturers (18)</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Materials (29)</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Processes (6)</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Products (60)</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Suppliers (2)</a:t>
                </a:r>
              </a:p>
            </p:txBody>
          </p:sp>
          <p:sp>
            <p:nvSpPr>
              <p:cNvPr id="27" name="Rectangle 26">
                <a:extLst>
                  <a:ext uri="{FF2B5EF4-FFF2-40B4-BE49-F238E27FC236}">
                    <a16:creationId xmlns:a16="http://schemas.microsoft.com/office/drawing/2014/main" id="{EC0CC13D-C637-4FA5-AC21-ABDA56D16A75}"/>
                  </a:ext>
                </a:extLst>
              </p:cNvPr>
              <p:cNvSpPr/>
              <p:nvPr/>
            </p:nvSpPr>
            <p:spPr bwMode="auto">
              <a:xfrm>
                <a:off x="485577" y="2613365"/>
                <a:ext cx="2830512" cy="1815882"/>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b="1"/>
              </a:p>
            </p:txBody>
          </p:sp>
          <p:sp>
            <p:nvSpPr>
              <p:cNvPr id="28" name="TextBox 27">
                <a:extLst>
                  <a:ext uri="{FF2B5EF4-FFF2-40B4-BE49-F238E27FC236}">
                    <a16:creationId xmlns:a16="http://schemas.microsoft.com/office/drawing/2014/main" id="{BAE168CF-85B6-4016-8E3F-F43EE6ED7256}"/>
                  </a:ext>
                </a:extLst>
              </p:cNvPr>
              <p:cNvSpPr txBox="1"/>
              <p:nvPr/>
            </p:nvSpPr>
            <p:spPr>
              <a:xfrm>
                <a:off x="392901" y="2142326"/>
                <a:ext cx="2124217" cy="307777"/>
              </a:xfrm>
              <a:prstGeom prst="rect">
                <a:avLst/>
              </a:prstGeom>
              <a:solidFill>
                <a:schemeClr val="bg1"/>
              </a:solidFill>
            </p:spPr>
            <p:txBody>
              <a:bodyPr wrap="square" rtlCol="0">
                <a:spAutoFit/>
              </a:bodyPr>
              <a:lstStyle/>
              <a:p>
                <a:r>
                  <a:rPr lang="en-GB" sz="1400" dirty="0"/>
                  <a:t>Chair</a:t>
                </a:r>
              </a:p>
            </p:txBody>
          </p:sp>
          <p:sp>
            <p:nvSpPr>
              <p:cNvPr id="29" name="TextBox 28">
                <a:extLst>
                  <a:ext uri="{FF2B5EF4-FFF2-40B4-BE49-F238E27FC236}">
                    <a16:creationId xmlns:a16="http://schemas.microsoft.com/office/drawing/2014/main" id="{1753C2B6-4E11-4387-9B9B-CFC62322E6D4}"/>
                  </a:ext>
                </a:extLst>
              </p:cNvPr>
              <p:cNvSpPr txBox="1"/>
              <p:nvPr/>
            </p:nvSpPr>
            <p:spPr>
              <a:xfrm>
                <a:off x="463015" y="2615603"/>
                <a:ext cx="2124217" cy="982385"/>
              </a:xfrm>
              <a:prstGeom prst="rect">
                <a:avLst/>
              </a:prstGeom>
              <a:noFill/>
            </p:spPr>
            <p:txBody>
              <a:bodyPr wrap="square" rtlCol="0">
                <a:spAutoFit/>
              </a:bodyPr>
              <a:lstStyle/>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Designers (8)</a:t>
                </a:r>
              </a:p>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Manufacturers (2)</a:t>
                </a:r>
              </a:p>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Materials (7)</a:t>
                </a:r>
              </a:p>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Processes (2)</a:t>
                </a:r>
              </a:p>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Products (21)</a:t>
                </a:r>
              </a:p>
            </p:txBody>
          </p:sp>
        </p:grpSp>
        <p:sp>
          <p:nvSpPr>
            <p:cNvPr id="19" name="Oval Callout 20">
              <a:extLst>
                <a:ext uri="{FF2B5EF4-FFF2-40B4-BE49-F238E27FC236}">
                  <a16:creationId xmlns:a16="http://schemas.microsoft.com/office/drawing/2014/main" id="{A8BFEB88-2F25-463F-9A94-12A3D55A905E}"/>
                </a:ext>
              </a:extLst>
            </p:cNvPr>
            <p:cNvSpPr/>
            <p:nvPr/>
          </p:nvSpPr>
          <p:spPr>
            <a:xfrm flipH="1">
              <a:off x="2467086" y="2027269"/>
              <a:ext cx="2024728" cy="856907"/>
            </a:xfrm>
            <a:prstGeom prst="wedgeEllipseCallout">
              <a:avLst>
                <a:gd name="adj1" fmla="val 46205"/>
                <a:gd name="adj2" fmla="val -509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dirty="0">
                  <a:solidFill>
                    <a:sysClr val="windowText" lastClr="000000"/>
                  </a:solidFill>
                  <a:cs typeface="Arial" panose="020B0604020202020204" pitchFamily="34" charset="0"/>
                </a:rPr>
                <a:t>Un </a:t>
              </a:r>
              <a:r>
                <a:rPr lang="en-GB" sz="1400" b="1" dirty="0" err="1">
                  <a:solidFill>
                    <a:sysClr val="windowText" lastClr="000000"/>
                  </a:solidFill>
                  <a:cs typeface="Arial" panose="020B0604020202020204" pitchFamily="34" charset="0"/>
                </a:rPr>
                <a:t>produit</a:t>
              </a:r>
              <a:r>
                <a:rPr lang="en-GB" sz="1400" dirty="0">
                  <a:solidFill>
                    <a:sysClr val="windowText" lastClr="000000"/>
                  </a:solidFill>
                  <a:cs typeface="Arial" panose="020B0604020202020204" pitchFamily="34" charset="0"/>
                </a:rPr>
                <a:t>, </a:t>
              </a:r>
              <a:r>
                <a:rPr lang="en-GB" sz="1400" dirty="0" err="1">
                  <a:solidFill>
                    <a:sysClr val="windowText" lastClr="000000"/>
                  </a:solidFill>
                  <a:cs typeface="Arial" panose="020B0604020202020204" pitchFamily="34" charset="0"/>
                </a:rPr>
                <a:t>différents</a:t>
              </a:r>
              <a:r>
                <a:rPr lang="en-GB" sz="1400" dirty="0">
                  <a:solidFill>
                    <a:sysClr val="windowText" lastClr="000000"/>
                  </a:solidFill>
                  <a:cs typeface="Arial" panose="020B0604020202020204" pitchFamily="34" charset="0"/>
                </a:rPr>
                <a:t> </a:t>
              </a:r>
              <a:r>
                <a:rPr lang="en-GB" sz="1400" dirty="0" err="1">
                  <a:solidFill>
                    <a:sysClr val="windowText" lastClr="000000"/>
                  </a:solidFill>
                  <a:cs typeface="Arial" panose="020B0604020202020204" pitchFamily="34" charset="0"/>
                </a:rPr>
                <a:t>matériaux</a:t>
              </a:r>
              <a:endParaRPr lang="en-GB" sz="1400" dirty="0">
                <a:solidFill>
                  <a:sysClr val="windowText" lastClr="000000"/>
                </a:solidFill>
                <a:cs typeface="Arial" panose="020B0604020202020204" pitchFamily="34" charset="0"/>
              </a:endParaRPr>
            </a:p>
          </p:txBody>
        </p:sp>
        <p:pic>
          <p:nvPicPr>
            <p:cNvPr id="20" name="Picture 19">
              <a:extLst>
                <a:ext uri="{FF2B5EF4-FFF2-40B4-BE49-F238E27FC236}">
                  <a16:creationId xmlns:a16="http://schemas.microsoft.com/office/drawing/2014/main" id="{2CC2A1DF-6A9C-4743-BAE3-26BFF56EB842}"/>
                </a:ext>
              </a:extLst>
            </p:cNvPr>
            <p:cNvPicPr>
              <a:picLocks noChangeAspect="1"/>
            </p:cNvPicPr>
            <p:nvPr/>
          </p:nvPicPr>
          <p:blipFill rotWithShape="1">
            <a:blip r:embed="rId10"/>
            <a:srcRect b="14956"/>
            <a:stretch/>
          </p:blipFill>
          <p:spPr>
            <a:xfrm>
              <a:off x="568278" y="3033953"/>
              <a:ext cx="2961305" cy="3137916"/>
            </a:xfrm>
            <a:prstGeom prst="rect">
              <a:avLst/>
            </a:prstGeom>
          </p:spPr>
        </p:pic>
      </p:grpSp>
    </p:spTree>
    <p:extLst>
      <p:ext uri="{BB962C8B-B14F-4D97-AF65-F5344CB8AC3E}">
        <p14:creationId xmlns:p14="http://schemas.microsoft.com/office/powerpoint/2010/main" val="105199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28</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b="0" dirty="0" err="1">
                <a:latin typeface="+mn-lt"/>
                <a:cs typeface="Arial" panose="020B0604020202020204" pitchFamily="34" charset="0"/>
              </a:rPr>
              <a:t>Matériaux</a:t>
            </a:r>
            <a:r>
              <a:rPr lang="en-GB" b="0" dirty="0">
                <a:latin typeface="+mn-lt"/>
                <a:cs typeface="Arial" panose="020B0604020202020204" pitchFamily="34" charset="0"/>
              </a:rPr>
              <a:t> et </a:t>
            </a:r>
            <a:r>
              <a:rPr lang="en-GB" b="0" dirty="0" err="1">
                <a:latin typeface="+mn-lt"/>
                <a:cs typeface="Arial" panose="020B0604020202020204" pitchFamily="34" charset="0"/>
              </a:rPr>
              <a:t>caractère</a:t>
            </a:r>
            <a:r>
              <a:rPr lang="en-GB" b="0" dirty="0">
                <a:latin typeface="+mn-lt"/>
                <a:cs typeface="Arial" panose="020B0604020202020204" pitchFamily="34" charset="0"/>
              </a:rPr>
              <a:t> du </a:t>
            </a:r>
            <a:r>
              <a:rPr lang="en-GB" b="0" dirty="0" err="1">
                <a:latin typeface="+mn-lt"/>
                <a:cs typeface="Arial" panose="020B0604020202020204" pitchFamily="34" charset="0"/>
              </a:rPr>
              <a:t>produit</a:t>
            </a:r>
            <a:endParaRPr lang="en-US" dirty="0">
              <a:latin typeface="+mn-lt"/>
            </a:endParaRPr>
          </a:p>
        </p:txBody>
      </p:sp>
      <p:grpSp>
        <p:nvGrpSpPr>
          <p:cNvPr id="4" name="Group 3">
            <a:extLst>
              <a:ext uri="{FF2B5EF4-FFF2-40B4-BE49-F238E27FC236}">
                <a16:creationId xmlns:a16="http://schemas.microsoft.com/office/drawing/2014/main" id="{5E6BE07D-D049-42FA-99B3-8EADB950DB7E}"/>
              </a:ext>
            </a:extLst>
          </p:cNvPr>
          <p:cNvGrpSpPr/>
          <p:nvPr/>
        </p:nvGrpSpPr>
        <p:grpSpPr>
          <a:xfrm>
            <a:off x="2279576" y="760389"/>
            <a:ext cx="7417909" cy="5488011"/>
            <a:chOff x="1209155" y="926559"/>
            <a:chExt cx="7417909" cy="5488011"/>
          </a:xfrm>
        </p:grpSpPr>
        <p:grpSp>
          <p:nvGrpSpPr>
            <p:cNvPr id="5" name="Group 4">
              <a:extLst>
                <a:ext uri="{FF2B5EF4-FFF2-40B4-BE49-F238E27FC236}">
                  <a16:creationId xmlns:a16="http://schemas.microsoft.com/office/drawing/2014/main" id="{624C97AA-6AB3-487B-879C-9DE916A8DC53}"/>
                </a:ext>
              </a:extLst>
            </p:cNvPr>
            <p:cNvGrpSpPr/>
            <p:nvPr/>
          </p:nvGrpSpPr>
          <p:grpSpPr>
            <a:xfrm>
              <a:off x="2086810" y="1762344"/>
              <a:ext cx="6264496" cy="3946746"/>
              <a:chOff x="1043608" y="1607505"/>
              <a:chExt cx="6264496" cy="3946746"/>
            </a:xfrm>
          </p:grpSpPr>
          <p:pic>
            <p:nvPicPr>
              <p:cNvPr id="12" name="Picture 4">
                <a:extLst>
                  <a:ext uri="{FF2B5EF4-FFF2-40B4-BE49-F238E27FC236}">
                    <a16:creationId xmlns:a16="http://schemas.microsoft.com/office/drawing/2014/main" id="{AA4B584C-5B0F-4C7D-B032-CFA4301D7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607505"/>
                <a:ext cx="1800000" cy="1800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5">
                <a:extLst>
                  <a:ext uri="{FF2B5EF4-FFF2-40B4-BE49-F238E27FC236}">
                    <a16:creationId xmlns:a16="http://schemas.microsoft.com/office/drawing/2014/main" id="{83AA3BDA-BC06-4693-B99D-A66A70CE9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607505"/>
                <a:ext cx="1800000" cy="18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6">
                <a:extLst>
                  <a:ext uri="{FF2B5EF4-FFF2-40B4-BE49-F238E27FC236}">
                    <a16:creationId xmlns:a16="http://schemas.microsoft.com/office/drawing/2014/main" id="{ECDE0600-3840-497E-86CC-80926CC864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607505"/>
                <a:ext cx="1800000" cy="1800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7">
                <a:extLst>
                  <a:ext uri="{FF2B5EF4-FFF2-40B4-BE49-F238E27FC236}">
                    <a16:creationId xmlns:a16="http://schemas.microsoft.com/office/drawing/2014/main" id="{9365A668-F3BE-4F2B-8858-3C524184C1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3754251"/>
                <a:ext cx="1800000" cy="1800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8">
                <a:extLst>
                  <a:ext uri="{FF2B5EF4-FFF2-40B4-BE49-F238E27FC236}">
                    <a16:creationId xmlns:a16="http://schemas.microsoft.com/office/drawing/2014/main" id="{4186B9B1-06CB-4631-8287-6F2ACA7CD7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04" y="3754251"/>
                <a:ext cx="1800000" cy="1800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9">
                <a:extLst>
                  <a:ext uri="{FF2B5EF4-FFF2-40B4-BE49-F238E27FC236}">
                    <a16:creationId xmlns:a16="http://schemas.microsoft.com/office/drawing/2014/main" id="{F1131B57-E9F9-4CC0-A948-8DEE5420FC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3754251"/>
                <a:ext cx="1800000" cy="18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 name="Oval Callout 18">
              <a:extLst>
                <a:ext uri="{FF2B5EF4-FFF2-40B4-BE49-F238E27FC236}">
                  <a16:creationId xmlns:a16="http://schemas.microsoft.com/office/drawing/2014/main" id="{53FF8F6E-79D6-4EF2-9C0D-858048BE86F3}"/>
                </a:ext>
              </a:extLst>
            </p:cNvPr>
            <p:cNvSpPr/>
            <p:nvPr/>
          </p:nvSpPr>
          <p:spPr>
            <a:xfrm flipH="1">
              <a:off x="1209155" y="935204"/>
              <a:ext cx="1827488" cy="772970"/>
            </a:xfrm>
            <a:prstGeom prst="wedgeEllipseCallout">
              <a:avLst>
                <a:gd name="adj1" fmla="val -17579"/>
                <a:gd name="adj2" fmla="val 708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Bamboo</a:t>
              </a:r>
              <a:br>
                <a:rPr lang="en-GB" sz="1400" b="1" dirty="0">
                  <a:solidFill>
                    <a:sysClr val="windowText" lastClr="000000"/>
                  </a:solidFill>
                  <a:cs typeface="Arial" panose="020B0604020202020204" pitchFamily="34" charset="0"/>
                </a:rPr>
              </a:br>
              <a:r>
                <a:rPr lang="en-GB" sz="1400" dirty="0">
                  <a:solidFill>
                    <a:sysClr val="windowText" lastClr="000000"/>
                  </a:solidFill>
                  <a:cs typeface="Arial" panose="020B0604020202020204" pitchFamily="34" charset="0"/>
                </a:rPr>
                <a:t>simple, environmental</a:t>
              </a:r>
            </a:p>
          </p:txBody>
        </p:sp>
        <p:sp>
          <p:nvSpPr>
            <p:cNvPr id="7" name="Oval Callout 31">
              <a:extLst>
                <a:ext uri="{FF2B5EF4-FFF2-40B4-BE49-F238E27FC236}">
                  <a16:creationId xmlns:a16="http://schemas.microsoft.com/office/drawing/2014/main" id="{03E4AA1B-1D95-4619-9276-759CDE72D401}"/>
                </a:ext>
              </a:extLst>
            </p:cNvPr>
            <p:cNvSpPr/>
            <p:nvPr/>
          </p:nvSpPr>
          <p:spPr>
            <a:xfrm flipH="1">
              <a:off x="1660729" y="5656364"/>
              <a:ext cx="1715671" cy="653704"/>
            </a:xfrm>
            <a:prstGeom prst="wedgeEllipseCallout">
              <a:avLst>
                <a:gd name="adj1" fmla="val -21648"/>
                <a:gd name="adj2" fmla="val -7337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Liège</a:t>
              </a:r>
              <a:br>
                <a:rPr lang="en-GB" sz="1400" b="1" dirty="0">
                  <a:solidFill>
                    <a:sysClr val="windowText" lastClr="000000"/>
                  </a:solidFill>
                  <a:cs typeface="Arial" panose="020B0604020202020204" pitchFamily="34" charset="0"/>
                </a:rPr>
              </a:br>
              <a:r>
                <a:rPr lang="en-GB" sz="1400" dirty="0" err="1">
                  <a:solidFill>
                    <a:sysClr val="windowText" lastClr="000000"/>
                  </a:solidFill>
                  <a:cs typeface="Arial" panose="020B0604020202020204" pitchFamily="34" charset="0"/>
                </a:rPr>
                <a:t>chaud</a:t>
              </a:r>
              <a:r>
                <a:rPr lang="en-GB" sz="1400" dirty="0">
                  <a:solidFill>
                    <a:sysClr val="windowText" lastClr="000000"/>
                  </a:solidFill>
                  <a:cs typeface="Arial" panose="020B0604020202020204" pitchFamily="34" charset="0"/>
                </a:rPr>
                <a:t>, </a:t>
              </a:r>
              <a:r>
                <a:rPr lang="en-GB" sz="1400" dirty="0" err="1">
                  <a:solidFill>
                    <a:sysClr val="windowText" lastClr="000000"/>
                  </a:solidFill>
                  <a:cs typeface="Arial" panose="020B0604020202020204" pitchFamily="34" charset="0"/>
                </a:rPr>
                <a:t>naturél</a:t>
              </a:r>
              <a:endParaRPr lang="en-GB" sz="1400" b="1" dirty="0">
                <a:solidFill>
                  <a:sysClr val="windowText" lastClr="000000"/>
                </a:solidFill>
                <a:cs typeface="Arial" panose="020B0604020202020204" pitchFamily="34" charset="0"/>
              </a:endParaRPr>
            </a:p>
          </p:txBody>
        </p:sp>
        <p:sp>
          <p:nvSpPr>
            <p:cNvPr id="8" name="Oval Callout 30">
              <a:extLst>
                <a:ext uri="{FF2B5EF4-FFF2-40B4-BE49-F238E27FC236}">
                  <a16:creationId xmlns:a16="http://schemas.microsoft.com/office/drawing/2014/main" id="{E75BD66B-394E-4535-AD73-8287865D5003}"/>
                </a:ext>
              </a:extLst>
            </p:cNvPr>
            <p:cNvSpPr/>
            <p:nvPr/>
          </p:nvSpPr>
          <p:spPr>
            <a:xfrm>
              <a:off x="7156391" y="1123021"/>
              <a:ext cx="1470673" cy="585153"/>
            </a:xfrm>
            <a:prstGeom prst="wedgeEllipseCallout">
              <a:avLst>
                <a:gd name="adj1" fmla="val -31084"/>
                <a:gd name="adj2" fmla="val 788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err="1">
                  <a:solidFill>
                    <a:sysClr val="windowText" lastClr="000000"/>
                  </a:solidFill>
                  <a:cs typeface="Arial" panose="020B0604020202020204" pitchFamily="34" charset="0"/>
                </a:rPr>
                <a:t>Verre</a:t>
              </a:r>
              <a:r>
                <a:rPr lang="en-GB" sz="1400" b="1" dirty="0">
                  <a:solidFill>
                    <a:sysClr val="windowText" lastClr="000000"/>
                  </a:solidFill>
                  <a:cs typeface="Arial" panose="020B0604020202020204" pitchFamily="34" charset="0"/>
                </a:rPr>
                <a:t> </a:t>
              </a:r>
              <a:r>
                <a:rPr lang="en-GB" sz="1400" dirty="0" err="1">
                  <a:solidFill>
                    <a:sysClr val="windowText" lastClr="000000"/>
                  </a:solidFill>
                  <a:cs typeface="Arial" panose="020B0604020202020204" pitchFamily="34" charset="0"/>
                </a:rPr>
                <a:t>clinique</a:t>
              </a:r>
              <a:endParaRPr lang="en-GB" sz="1400" dirty="0">
                <a:solidFill>
                  <a:sysClr val="windowText" lastClr="000000"/>
                </a:solidFill>
                <a:cs typeface="Arial" panose="020B0604020202020204" pitchFamily="34" charset="0"/>
              </a:endParaRPr>
            </a:p>
          </p:txBody>
        </p:sp>
        <p:sp>
          <p:nvSpPr>
            <p:cNvPr id="9" name="Oval Callout 32">
              <a:extLst>
                <a:ext uri="{FF2B5EF4-FFF2-40B4-BE49-F238E27FC236}">
                  <a16:creationId xmlns:a16="http://schemas.microsoft.com/office/drawing/2014/main" id="{B9069DE4-BCF1-4C7F-B364-C5809E455AE0}"/>
                </a:ext>
              </a:extLst>
            </p:cNvPr>
            <p:cNvSpPr/>
            <p:nvPr/>
          </p:nvSpPr>
          <p:spPr>
            <a:xfrm flipH="1">
              <a:off x="4282325" y="5655828"/>
              <a:ext cx="1681823" cy="758742"/>
            </a:xfrm>
            <a:prstGeom prst="wedgeEllipseCallout">
              <a:avLst>
                <a:gd name="adj1" fmla="val -20417"/>
                <a:gd name="adj2" fmla="val -751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err="1">
                  <a:solidFill>
                    <a:sysClr val="windowText" lastClr="000000"/>
                  </a:solidFill>
                  <a:cs typeface="Arial" panose="020B0604020202020204" pitchFamily="34" charset="0"/>
                </a:rPr>
                <a:t>Bois</a:t>
              </a:r>
              <a:br>
                <a:rPr lang="en-GB" sz="1400" b="1" dirty="0">
                  <a:solidFill>
                    <a:sysClr val="windowText" lastClr="000000"/>
                  </a:solidFill>
                  <a:cs typeface="Arial" panose="020B0604020202020204" pitchFamily="34" charset="0"/>
                </a:rPr>
              </a:br>
              <a:r>
                <a:rPr lang="en-GB" sz="1400" dirty="0" err="1">
                  <a:solidFill>
                    <a:sysClr val="windowText" lastClr="000000"/>
                  </a:solidFill>
                  <a:cs typeface="Arial" panose="020B0604020202020204" pitchFamily="34" charset="0"/>
                </a:rPr>
                <a:t>élégant</a:t>
              </a:r>
              <a:r>
                <a:rPr lang="en-GB" sz="1400" dirty="0">
                  <a:solidFill>
                    <a:sysClr val="windowText" lastClr="000000"/>
                  </a:solidFill>
                  <a:cs typeface="Arial" panose="020B0604020202020204" pitchFamily="34" charset="0"/>
                </a:rPr>
                <a:t>, </a:t>
              </a:r>
              <a:r>
                <a:rPr lang="en-GB" sz="1400" dirty="0" err="1">
                  <a:solidFill>
                    <a:sysClr val="windowText" lastClr="000000"/>
                  </a:solidFill>
                  <a:cs typeface="Arial" panose="020B0604020202020204" pitchFamily="34" charset="0"/>
                </a:rPr>
                <a:t>conçu</a:t>
              </a:r>
              <a:endParaRPr lang="en-GB" sz="1400" dirty="0">
                <a:solidFill>
                  <a:sysClr val="windowText" lastClr="000000"/>
                </a:solidFill>
                <a:cs typeface="Arial" panose="020B0604020202020204" pitchFamily="34" charset="0"/>
              </a:endParaRPr>
            </a:p>
          </p:txBody>
        </p:sp>
        <p:sp>
          <p:nvSpPr>
            <p:cNvPr id="10" name="Oval Callout 33">
              <a:extLst>
                <a:ext uri="{FF2B5EF4-FFF2-40B4-BE49-F238E27FC236}">
                  <a16:creationId xmlns:a16="http://schemas.microsoft.com/office/drawing/2014/main" id="{4DA875D2-72C6-43DC-A4C0-94A471805C32}"/>
                </a:ext>
              </a:extLst>
            </p:cNvPr>
            <p:cNvSpPr/>
            <p:nvPr/>
          </p:nvSpPr>
          <p:spPr>
            <a:xfrm>
              <a:off x="7254455" y="5589732"/>
              <a:ext cx="1372609" cy="613371"/>
            </a:xfrm>
            <a:prstGeom prst="wedgeEllipseCallout">
              <a:avLst>
                <a:gd name="adj1" fmla="val -19905"/>
                <a:gd name="adj2" fmla="val -822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err="1">
                  <a:solidFill>
                    <a:sysClr val="windowText" lastClr="000000"/>
                  </a:solidFill>
                  <a:cs typeface="Arial" panose="020B0604020202020204" pitchFamily="34" charset="0"/>
                </a:rPr>
                <a:t>Acier</a:t>
              </a:r>
              <a:r>
                <a:rPr lang="en-GB" sz="1400" b="1" dirty="0">
                  <a:solidFill>
                    <a:sysClr val="windowText" lastClr="000000"/>
                  </a:solidFill>
                  <a:cs typeface="Arial" panose="020B0604020202020204" pitchFamily="34" charset="0"/>
                </a:rPr>
                <a:t>, </a:t>
              </a:r>
              <a:r>
                <a:rPr lang="en-GB" sz="1400" dirty="0" err="1">
                  <a:solidFill>
                    <a:sysClr val="windowText" lastClr="000000"/>
                  </a:solidFill>
                  <a:cs typeface="Arial" panose="020B0604020202020204" pitchFamily="34" charset="0"/>
                </a:rPr>
                <a:t>ingénierie</a:t>
              </a:r>
              <a:endParaRPr lang="en-GB" sz="1400" dirty="0">
                <a:solidFill>
                  <a:sysClr val="windowText" lastClr="000000"/>
                </a:solidFill>
                <a:cs typeface="Arial" panose="020B0604020202020204" pitchFamily="34" charset="0"/>
              </a:endParaRPr>
            </a:p>
          </p:txBody>
        </p:sp>
        <p:sp>
          <p:nvSpPr>
            <p:cNvPr id="11" name="Oval Callout 35">
              <a:extLst>
                <a:ext uri="{FF2B5EF4-FFF2-40B4-BE49-F238E27FC236}">
                  <a16:creationId xmlns:a16="http://schemas.microsoft.com/office/drawing/2014/main" id="{12FCAB76-2AAA-4961-946B-2BEF0D9A2DE9}"/>
                </a:ext>
              </a:extLst>
            </p:cNvPr>
            <p:cNvSpPr/>
            <p:nvPr/>
          </p:nvSpPr>
          <p:spPr>
            <a:xfrm flipH="1">
              <a:off x="4197450" y="926559"/>
              <a:ext cx="1647567" cy="781615"/>
            </a:xfrm>
            <a:prstGeom prst="wedgeEllipseCallout">
              <a:avLst>
                <a:gd name="adj1" fmla="val -18911"/>
                <a:gd name="adj2" fmla="val 695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err="1">
                  <a:solidFill>
                    <a:sysClr val="windowText" lastClr="000000"/>
                  </a:solidFill>
                  <a:cs typeface="Arial" panose="020B0604020202020204" pitchFamily="34" charset="0"/>
                </a:rPr>
                <a:t>Céramique</a:t>
              </a:r>
              <a:r>
                <a:rPr lang="en-GB" sz="1400" b="1" dirty="0">
                  <a:solidFill>
                    <a:sysClr val="windowText" lastClr="000000"/>
                  </a:solidFill>
                  <a:cs typeface="Arial" panose="020B0604020202020204" pitchFamily="34" charset="0"/>
                </a:rPr>
                <a:t>, </a:t>
              </a:r>
              <a:r>
                <a:rPr lang="en-GB" sz="1400" dirty="0" err="1">
                  <a:solidFill>
                    <a:sysClr val="windowText" lastClr="000000"/>
                  </a:solidFill>
                  <a:cs typeface="Arial" panose="020B0604020202020204" pitchFamily="34" charset="0"/>
                </a:rPr>
                <a:t>froide</a:t>
              </a:r>
              <a:r>
                <a:rPr lang="en-GB" sz="1400" dirty="0">
                  <a:solidFill>
                    <a:sysClr val="windowText" lastClr="000000"/>
                  </a:solidFill>
                  <a:cs typeface="Arial" panose="020B0604020202020204" pitchFamily="34" charset="0"/>
                </a:rPr>
                <a:t>, technique</a:t>
              </a:r>
            </a:p>
          </p:txBody>
        </p:sp>
      </p:grpSp>
      <p:grpSp>
        <p:nvGrpSpPr>
          <p:cNvPr id="18" name="Group 17">
            <a:extLst>
              <a:ext uri="{FF2B5EF4-FFF2-40B4-BE49-F238E27FC236}">
                <a16:creationId xmlns:a16="http://schemas.microsoft.com/office/drawing/2014/main" id="{0B49063C-F26D-40CC-B56C-E26647209CD9}"/>
              </a:ext>
            </a:extLst>
          </p:cNvPr>
          <p:cNvGrpSpPr/>
          <p:nvPr/>
        </p:nvGrpSpPr>
        <p:grpSpPr>
          <a:xfrm>
            <a:off x="1646457" y="837918"/>
            <a:ext cx="3885056" cy="5410482"/>
            <a:chOff x="312871" y="964918"/>
            <a:chExt cx="3885056" cy="5410482"/>
          </a:xfrm>
        </p:grpSpPr>
        <p:grpSp>
          <p:nvGrpSpPr>
            <p:cNvPr id="19" name="Group 18">
              <a:extLst>
                <a:ext uri="{FF2B5EF4-FFF2-40B4-BE49-F238E27FC236}">
                  <a16:creationId xmlns:a16="http://schemas.microsoft.com/office/drawing/2014/main" id="{44A04AD9-AF51-4284-A532-7CB20CD48B50}"/>
                </a:ext>
              </a:extLst>
            </p:cNvPr>
            <p:cNvGrpSpPr/>
            <p:nvPr/>
          </p:nvGrpSpPr>
          <p:grpSpPr>
            <a:xfrm>
              <a:off x="312871" y="964918"/>
              <a:ext cx="3471334" cy="5410482"/>
              <a:chOff x="245533" y="1786354"/>
              <a:chExt cx="3471334" cy="5410482"/>
            </a:xfrm>
          </p:grpSpPr>
          <p:sp>
            <p:nvSpPr>
              <p:cNvPr id="22" name="Rectangle 21">
                <a:extLst>
                  <a:ext uri="{FF2B5EF4-FFF2-40B4-BE49-F238E27FC236}">
                    <a16:creationId xmlns:a16="http://schemas.microsoft.com/office/drawing/2014/main" id="{BFEC7DCC-5B35-4DFA-A7B4-644A021A8F6B}"/>
                  </a:ext>
                </a:extLst>
              </p:cNvPr>
              <p:cNvSpPr/>
              <p:nvPr/>
            </p:nvSpPr>
            <p:spPr bwMode="auto">
              <a:xfrm>
                <a:off x="245533" y="1786354"/>
                <a:ext cx="3471334" cy="5410482"/>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23" name="TextBox 22">
                <a:extLst>
                  <a:ext uri="{FF2B5EF4-FFF2-40B4-BE49-F238E27FC236}">
                    <a16:creationId xmlns:a16="http://schemas.microsoft.com/office/drawing/2014/main" id="{B66CD193-C7B5-4C37-8953-B6CC60D64366}"/>
                  </a:ext>
                </a:extLst>
              </p:cNvPr>
              <p:cNvSpPr txBox="1"/>
              <p:nvPr/>
            </p:nvSpPr>
            <p:spPr>
              <a:xfrm>
                <a:off x="389184" y="2142754"/>
                <a:ext cx="922590" cy="307777"/>
              </a:xfrm>
              <a:prstGeom prst="rect">
                <a:avLst/>
              </a:prstGeom>
              <a:noFill/>
            </p:spPr>
            <p:txBody>
              <a:bodyPr wrap="square" rtlCol="0">
                <a:spAutoFit/>
              </a:bodyPr>
              <a:lstStyle/>
              <a:p>
                <a:r>
                  <a:rPr lang="en-GB" sz="1400" dirty="0"/>
                  <a:t>Furniture</a:t>
                </a:r>
              </a:p>
            </p:txBody>
          </p:sp>
          <p:sp>
            <p:nvSpPr>
              <p:cNvPr id="24" name="Rectangle 23">
                <a:extLst>
                  <a:ext uri="{FF2B5EF4-FFF2-40B4-BE49-F238E27FC236}">
                    <a16:creationId xmlns:a16="http://schemas.microsoft.com/office/drawing/2014/main" id="{CDBF4208-B680-494C-8437-0707252078F5}"/>
                  </a:ext>
                </a:extLst>
              </p:cNvPr>
              <p:cNvSpPr/>
              <p:nvPr/>
            </p:nvSpPr>
            <p:spPr bwMode="auto">
              <a:xfrm>
                <a:off x="383376" y="2076250"/>
                <a:ext cx="3143801" cy="412302"/>
              </a:xfrm>
              <a:prstGeom prst="rect">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pic>
            <p:nvPicPr>
              <p:cNvPr id="25" name="Picture 24">
                <a:extLst>
                  <a:ext uri="{FF2B5EF4-FFF2-40B4-BE49-F238E27FC236}">
                    <a16:creationId xmlns:a16="http://schemas.microsoft.com/office/drawing/2014/main" id="{8FCDB2C6-228B-4668-B986-9B00CBB65FA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792" r="70754"/>
              <a:stretch/>
            </p:blipFill>
            <p:spPr>
              <a:xfrm>
                <a:off x="3170624" y="2143553"/>
                <a:ext cx="285528" cy="302029"/>
              </a:xfrm>
              <a:prstGeom prst="rect">
                <a:avLst/>
              </a:prstGeom>
            </p:spPr>
          </p:pic>
          <p:sp>
            <p:nvSpPr>
              <p:cNvPr id="26" name="Rectangle 25">
                <a:extLst>
                  <a:ext uri="{FF2B5EF4-FFF2-40B4-BE49-F238E27FC236}">
                    <a16:creationId xmlns:a16="http://schemas.microsoft.com/office/drawing/2014/main" id="{4DB51EB9-80B4-4332-B99D-8293C9C3C37A}"/>
                  </a:ext>
                </a:extLst>
              </p:cNvPr>
              <p:cNvSpPr/>
              <p:nvPr/>
            </p:nvSpPr>
            <p:spPr bwMode="auto">
              <a:xfrm>
                <a:off x="383376" y="2542422"/>
                <a:ext cx="3143801" cy="4450883"/>
              </a:xfrm>
              <a:prstGeom prst="rect">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27" name="TextBox 26">
                <a:extLst>
                  <a:ext uri="{FF2B5EF4-FFF2-40B4-BE49-F238E27FC236}">
                    <a16:creationId xmlns:a16="http://schemas.microsoft.com/office/drawing/2014/main" id="{83EDA388-810B-4ED5-A606-47C3D3926DF4}"/>
                  </a:ext>
                </a:extLst>
              </p:cNvPr>
              <p:cNvSpPr txBox="1"/>
              <p:nvPr/>
            </p:nvSpPr>
            <p:spPr>
              <a:xfrm>
                <a:off x="463015" y="2615603"/>
                <a:ext cx="2124217" cy="1384995"/>
              </a:xfrm>
              <a:prstGeom prst="rect">
                <a:avLst/>
              </a:prstGeom>
              <a:noFill/>
            </p:spPr>
            <p:txBody>
              <a:bodyPr wrap="square" rtlCol="0">
                <a:spAutoFit/>
              </a:bodyPr>
              <a:lstStyle/>
              <a:p>
                <a:pPr marL="180975" indent="-180975">
                  <a:buClr>
                    <a:schemeClr val="bg1">
                      <a:lumMod val="50000"/>
                    </a:schemeClr>
                  </a:buClr>
                  <a:buFont typeface="Arial Unicode MS" panose="020B0604020202020204" pitchFamily="34" charset="-128"/>
                  <a:buChar char="▷"/>
                </a:pPr>
                <a:r>
                  <a:rPr lang="en-GB" sz="1400" dirty="0">
                    <a:solidFill>
                      <a:srgbClr val="002060"/>
                    </a:solidFill>
                  </a:rPr>
                  <a:t>Designers (31)</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Manufacturers (18)</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Materials (29)</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Processes (6)</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Products (60)</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Suppliers (2)</a:t>
                </a:r>
              </a:p>
            </p:txBody>
          </p:sp>
          <p:sp>
            <p:nvSpPr>
              <p:cNvPr id="28" name="Rectangle 27">
                <a:extLst>
                  <a:ext uri="{FF2B5EF4-FFF2-40B4-BE49-F238E27FC236}">
                    <a16:creationId xmlns:a16="http://schemas.microsoft.com/office/drawing/2014/main" id="{8F4B6EEA-96DC-4AB2-A689-0A5B70BE7E33}"/>
                  </a:ext>
                </a:extLst>
              </p:cNvPr>
              <p:cNvSpPr/>
              <p:nvPr/>
            </p:nvSpPr>
            <p:spPr bwMode="auto">
              <a:xfrm>
                <a:off x="485577" y="2613365"/>
                <a:ext cx="2830512" cy="1815882"/>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b="1"/>
              </a:p>
            </p:txBody>
          </p:sp>
          <p:sp>
            <p:nvSpPr>
              <p:cNvPr id="29" name="TextBox 28">
                <a:extLst>
                  <a:ext uri="{FF2B5EF4-FFF2-40B4-BE49-F238E27FC236}">
                    <a16:creationId xmlns:a16="http://schemas.microsoft.com/office/drawing/2014/main" id="{137CFDCB-AB7A-48A1-B112-9E628DEA6868}"/>
                  </a:ext>
                </a:extLst>
              </p:cNvPr>
              <p:cNvSpPr txBox="1"/>
              <p:nvPr/>
            </p:nvSpPr>
            <p:spPr>
              <a:xfrm>
                <a:off x="392901" y="2142326"/>
                <a:ext cx="2124217" cy="307777"/>
              </a:xfrm>
              <a:prstGeom prst="rect">
                <a:avLst/>
              </a:prstGeom>
              <a:solidFill>
                <a:schemeClr val="bg1"/>
              </a:solidFill>
            </p:spPr>
            <p:txBody>
              <a:bodyPr wrap="square" rtlCol="0">
                <a:spAutoFit/>
              </a:bodyPr>
              <a:lstStyle/>
              <a:p>
                <a:r>
                  <a:rPr lang="en-GB" sz="1400" dirty="0"/>
                  <a:t>Lamp</a:t>
                </a:r>
              </a:p>
            </p:txBody>
          </p:sp>
          <p:sp>
            <p:nvSpPr>
              <p:cNvPr id="30" name="TextBox 29">
                <a:extLst>
                  <a:ext uri="{FF2B5EF4-FFF2-40B4-BE49-F238E27FC236}">
                    <a16:creationId xmlns:a16="http://schemas.microsoft.com/office/drawing/2014/main" id="{C7FD8894-3806-49B0-9166-295FB9E266EB}"/>
                  </a:ext>
                </a:extLst>
              </p:cNvPr>
              <p:cNvSpPr txBox="1"/>
              <p:nvPr/>
            </p:nvSpPr>
            <p:spPr>
              <a:xfrm>
                <a:off x="463015" y="2615603"/>
                <a:ext cx="2124217" cy="982385"/>
              </a:xfrm>
              <a:prstGeom prst="rect">
                <a:avLst/>
              </a:prstGeom>
              <a:noFill/>
            </p:spPr>
            <p:txBody>
              <a:bodyPr wrap="square" rtlCol="0">
                <a:spAutoFit/>
              </a:bodyPr>
              <a:lstStyle/>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Designers (2)</a:t>
                </a:r>
              </a:p>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Manufacturers (1)</a:t>
                </a:r>
              </a:p>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Materials (9)</a:t>
                </a:r>
              </a:p>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Processes (2)</a:t>
                </a:r>
              </a:p>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Products (10)</a:t>
                </a:r>
              </a:p>
            </p:txBody>
          </p:sp>
        </p:grpSp>
        <p:pic>
          <p:nvPicPr>
            <p:cNvPr id="20" name="Picture 19">
              <a:extLst>
                <a:ext uri="{FF2B5EF4-FFF2-40B4-BE49-F238E27FC236}">
                  <a16:creationId xmlns:a16="http://schemas.microsoft.com/office/drawing/2014/main" id="{884CE91D-A5EB-480C-BBE9-B80B25CF4EAB}"/>
                </a:ext>
              </a:extLst>
            </p:cNvPr>
            <p:cNvPicPr>
              <a:picLocks noChangeAspect="1"/>
            </p:cNvPicPr>
            <p:nvPr/>
          </p:nvPicPr>
          <p:blipFill>
            <a:blip r:embed="rId10"/>
            <a:stretch>
              <a:fillRect/>
            </a:stretch>
          </p:blipFill>
          <p:spPr>
            <a:xfrm>
              <a:off x="568812" y="3034762"/>
              <a:ext cx="2952458" cy="1866404"/>
            </a:xfrm>
            <a:prstGeom prst="rect">
              <a:avLst/>
            </a:prstGeom>
          </p:spPr>
        </p:pic>
        <p:sp>
          <p:nvSpPr>
            <p:cNvPr id="21" name="Oval Callout 20">
              <a:extLst>
                <a:ext uri="{FF2B5EF4-FFF2-40B4-BE49-F238E27FC236}">
                  <a16:creationId xmlns:a16="http://schemas.microsoft.com/office/drawing/2014/main" id="{C6D9CB60-F37C-41A5-9D3D-7AA393AB40A6}"/>
                </a:ext>
              </a:extLst>
            </p:cNvPr>
            <p:cNvSpPr/>
            <p:nvPr/>
          </p:nvSpPr>
          <p:spPr>
            <a:xfrm flipH="1">
              <a:off x="2467086" y="2027269"/>
              <a:ext cx="1730841" cy="1339386"/>
            </a:xfrm>
            <a:prstGeom prst="wedgeEllipseCallout">
              <a:avLst>
                <a:gd name="adj1" fmla="val 46205"/>
                <a:gd name="adj2" fmla="val -509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dirty="0">
                  <a:solidFill>
                    <a:sysClr val="windowText" lastClr="000000"/>
                  </a:solidFill>
                  <a:cs typeface="Arial" panose="020B0604020202020204" pitchFamily="34" charset="0"/>
                </a:rPr>
                <a:t>Une autre recherche de produit, </a:t>
              </a:r>
              <a:r>
                <a:rPr lang="fr-FR" sz="1400" b="1" dirty="0">
                  <a:solidFill>
                    <a:sysClr val="windowText" lastClr="000000"/>
                  </a:solidFill>
                  <a:cs typeface="Arial" panose="020B0604020202020204" pitchFamily="34" charset="0"/>
                </a:rPr>
                <a:t>d'autres matériaux</a:t>
              </a:r>
              <a:endParaRPr lang="en-GB" sz="1400" b="1" dirty="0">
                <a:solidFill>
                  <a:sysClr val="windowText" lastClr="000000"/>
                </a:solidFill>
                <a:cs typeface="Arial" panose="020B0604020202020204" pitchFamily="34" charset="0"/>
              </a:endParaRPr>
            </a:p>
          </p:txBody>
        </p:sp>
      </p:grpSp>
    </p:spTree>
    <p:extLst>
      <p:ext uri="{BB962C8B-B14F-4D97-AF65-F5344CB8AC3E}">
        <p14:creationId xmlns:p14="http://schemas.microsoft.com/office/powerpoint/2010/main" val="186080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29</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latin typeface="+mn-lt"/>
              </a:rPr>
              <a:t>La Structure</a:t>
            </a:r>
            <a:endParaRPr lang="en-US" dirty="0">
              <a:latin typeface="+mn-lt"/>
            </a:endParaRPr>
          </a:p>
        </p:txBody>
      </p:sp>
      <p:sp>
        <p:nvSpPr>
          <p:cNvPr id="4" name="Oval 3">
            <a:extLst>
              <a:ext uri="{FF2B5EF4-FFF2-40B4-BE49-F238E27FC236}">
                <a16:creationId xmlns:a16="http://schemas.microsoft.com/office/drawing/2014/main" id="{114AE47E-D05B-4999-8C1F-180705C20737}"/>
              </a:ext>
            </a:extLst>
          </p:cNvPr>
          <p:cNvSpPr/>
          <p:nvPr/>
        </p:nvSpPr>
        <p:spPr>
          <a:xfrm>
            <a:off x="4513546" y="2425110"/>
            <a:ext cx="1800200" cy="1800200"/>
          </a:xfrm>
          <a:prstGeom prst="ellipse">
            <a:avLst/>
          </a:prstGeom>
          <a:solidFill>
            <a:schemeClr val="bg1"/>
          </a:solidFill>
          <a:ln w="38100">
            <a:solidFill>
              <a:schemeClr val="accent1">
                <a:lumMod val="75000"/>
              </a:schemeClr>
            </a:solidFill>
          </a:ln>
          <a:effectLst>
            <a:glow rad="101600">
              <a:schemeClr val="tx1">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3200" dirty="0">
              <a:solidFill>
                <a:schemeClr val="tx1">
                  <a:lumMod val="75000"/>
                  <a:lumOff val="25000"/>
                </a:schemeClr>
              </a:solidFill>
            </a:endParaRPr>
          </a:p>
        </p:txBody>
      </p:sp>
      <p:sp>
        <p:nvSpPr>
          <p:cNvPr id="5" name="Oval 4">
            <a:extLst>
              <a:ext uri="{FF2B5EF4-FFF2-40B4-BE49-F238E27FC236}">
                <a16:creationId xmlns:a16="http://schemas.microsoft.com/office/drawing/2014/main" id="{E50836EB-F8B5-43AC-B488-7CCB1F8EE4BB}"/>
              </a:ext>
            </a:extLst>
          </p:cNvPr>
          <p:cNvSpPr/>
          <p:nvPr/>
        </p:nvSpPr>
        <p:spPr>
          <a:xfrm>
            <a:off x="3029691" y="4171991"/>
            <a:ext cx="1431776" cy="1431776"/>
          </a:xfrm>
          <a:prstGeom prst="ellipse">
            <a:avLst/>
          </a:prstGeom>
          <a:solidFill>
            <a:schemeClr val="bg1"/>
          </a:solidFill>
          <a:ln>
            <a:solidFill>
              <a:schemeClr val="accent1">
                <a:lumMod val="75000"/>
              </a:schemeClr>
            </a:solidFill>
          </a:ln>
          <a:effectLst>
            <a:glow rad="101600">
              <a:schemeClr val="tx1">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dirty="0">
              <a:solidFill>
                <a:schemeClr val="tx1">
                  <a:lumMod val="75000"/>
                  <a:lumOff val="25000"/>
                </a:schemeClr>
              </a:solidFill>
            </a:endParaRPr>
          </a:p>
        </p:txBody>
      </p:sp>
      <p:sp>
        <p:nvSpPr>
          <p:cNvPr id="6" name="Rectangle 5">
            <a:extLst>
              <a:ext uri="{FF2B5EF4-FFF2-40B4-BE49-F238E27FC236}">
                <a16:creationId xmlns:a16="http://schemas.microsoft.com/office/drawing/2014/main" id="{CB6A3BBC-AFE6-425B-A2C9-B58ABC7555AF}"/>
              </a:ext>
            </a:extLst>
          </p:cNvPr>
          <p:cNvSpPr/>
          <p:nvPr/>
        </p:nvSpPr>
        <p:spPr>
          <a:xfrm>
            <a:off x="2998550" y="4698927"/>
            <a:ext cx="1494063" cy="400110"/>
          </a:xfrm>
          <a:prstGeom prst="rect">
            <a:avLst/>
          </a:prstGeom>
        </p:spPr>
        <p:txBody>
          <a:bodyPr wrap="none">
            <a:spAutoFit/>
          </a:bodyPr>
          <a:lstStyle/>
          <a:p>
            <a:pPr algn="ctr"/>
            <a:r>
              <a:rPr lang="en-GB" sz="2000" dirty="0" err="1">
                <a:solidFill>
                  <a:schemeClr val="tx1">
                    <a:lumMod val="75000"/>
                    <a:lumOff val="25000"/>
                  </a:schemeClr>
                </a:solidFill>
              </a:rPr>
              <a:t>Concepteurs</a:t>
            </a:r>
            <a:endParaRPr lang="en-GB" sz="2000" dirty="0">
              <a:solidFill>
                <a:schemeClr val="tx1">
                  <a:lumMod val="75000"/>
                  <a:lumOff val="25000"/>
                </a:schemeClr>
              </a:solidFill>
            </a:endParaRPr>
          </a:p>
        </p:txBody>
      </p:sp>
      <p:sp>
        <p:nvSpPr>
          <p:cNvPr id="7" name="Oval 6">
            <a:extLst>
              <a:ext uri="{FF2B5EF4-FFF2-40B4-BE49-F238E27FC236}">
                <a16:creationId xmlns:a16="http://schemas.microsoft.com/office/drawing/2014/main" id="{B5B68B07-66C0-4B9C-ACD1-161623977C80}"/>
              </a:ext>
            </a:extLst>
          </p:cNvPr>
          <p:cNvSpPr/>
          <p:nvPr/>
        </p:nvSpPr>
        <p:spPr>
          <a:xfrm>
            <a:off x="6879029" y="1235093"/>
            <a:ext cx="1431776" cy="1431776"/>
          </a:xfrm>
          <a:prstGeom prst="ellipse">
            <a:avLst/>
          </a:prstGeom>
          <a:solidFill>
            <a:schemeClr val="bg1"/>
          </a:solidFill>
          <a:ln>
            <a:solidFill>
              <a:schemeClr val="accent1">
                <a:lumMod val="75000"/>
              </a:schemeClr>
            </a:solidFill>
          </a:ln>
          <a:effectLst>
            <a:glow rad="101600">
              <a:schemeClr val="tx1">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dirty="0">
              <a:solidFill>
                <a:schemeClr val="tx1">
                  <a:lumMod val="75000"/>
                  <a:lumOff val="25000"/>
                </a:schemeClr>
              </a:solidFill>
            </a:endParaRPr>
          </a:p>
        </p:txBody>
      </p:sp>
      <p:grpSp>
        <p:nvGrpSpPr>
          <p:cNvPr id="8" name="Group 7">
            <a:extLst>
              <a:ext uri="{FF2B5EF4-FFF2-40B4-BE49-F238E27FC236}">
                <a16:creationId xmlns:a16="http://schemas.microsoft.com/office/drawing/2014/main" id="{DFB8312C-E096-41C8-9B8D-01663467A5F1}"/>
              </a:ext>
            </a:extLst>
          </p:cNvPr>
          <p:cNvGrpSpPr/>
          <p:nvPr/>
        </p:nvGrpSpPr>
        <p:grpSpPr>
          <a:xfrm>
            <a:off x="2820012" y="908720"/>
            <a:ext cx="1431776" cy="1431776"/>
            <a:chOff x="2596757" y="1271670"/>
            <a:chExt cx="1431776" cy="1431776"/>
          </a:xfrm>
        </p:grpSpPr>
        <p:sp>
          <p:nvSpPr>
            <p:cNvPr id="9" name="Oval 8">
              <a:extLst>
                <a:ext uri="{FF2B5EF4-FFF2-40B4-BE49-F238E27FC236}">
                  <a16:creationId xmlns:a16="http://schemas.microsoft.com/office/drawing/2014/main" id="{A3D65FE3-8B13-4136-945B-5376EE2F837C}"/>
                </a:ext>
              </a:extLst>
            </p:cNvPr>
            <p:cNvSpPr/>
            <p:nvPr/>
          </p:nvSpPr>
          <p:spPr>
            <a:xfrm>
              <a:off x="2596757" y="1271670"/>
              <a:ext cx="1431776" cy="1431776"/>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dirty="0">
                <a:solidFill>
                  <a:schemeClr val="tx1">
                    <a:lumMod val="75000"/>
                    <a:lumOff val="25000"/>
                  </a:schemeClr>
                </a:solidFill>
              </a:endParaRPr>
            </a:p>
          </p:txBody>
        </p:sp>
        <p:sp>
          <p:nvSpPr>
            <p:cNvPr id="10" name="Rectangle 9">
              <a:extLst>
                <a:ext uri="{FF2B5EF4-FFF2-40B4-BE49-F238E27FC236}">
                  <a16:creationId xmlns:a16="http://schemas.microsoft.com/office/drawing/2014/main" id="{16C9DD99-221C-4AC9-99FD-DC516B389DA4}"/>
                </a:ext>
              </a:extLst>
            </p:cNvPr>
            <p:cNvSpPr/>
            <p:nvPr/>
          </p:nvSpPr>
          <p:spPr>
            <a:xfrm>
              <a:off x="2694493" y="1798606"/>
              <a:ext cx="1255152" cy="400110"/>
            </a:xfrm>
            <a:prstGeom prst="rect">
              <a:avLst/>
            </a:prstGeom>
            <a:ln>
              <a:noFill/>
            </a:ln>
          </p:spPr>
          <p:txBody>
            <a:bodyPr wrap="none">
              <a:spAutoFit/>
            </a:bodyPr>
            <a:lstStyle/>
            <a:p>
              <a:pPr algn="ctr"/>
              <a:r>
                <a:rPr lang="en-GB" sz="2000" dirty="0" err="1">
                  <a:solidFill>
                    <a:schemeClr val="tx1">
                      <a:lumMod val="75000"/>
                      <a:lumOff val="25000"/>
                    </a:schemeClr>
                  </a:solidFill>
                </a:rPr>
                <a:t>Matériaux</a:t>
              </a:r>
              <a:endParaRPr lang="en-GB" sz="2000" dirty="0">
                <a:solidFill>
                  <a:schemeClr val="tx1">
                    <a:lumMod val="75000"/>
                    <a:lumOff val="25000"/>
                  </a:schemeClr>
                </a:solidFill>
              </a:endParaRPr>
            </a:p>
          </p:txBody>
        </p:sp>
      </p:grpSp>
      <p:sp>
        <p:nvSpPr>
          <p:cNvPr id="11" name="Oval 10">
            <a:extLst>
              <a:ext uri="{FF2B5EF4-FFF2-40B4-BE49-F238E27FC236}">
                <a16:creationId xmlns:a16="http://schemas.microsoft.com/office/drawing/2014/main" id="{2F3107BC-B2E4-4EE4-880B-7D8018B3A1FB}"/>
              </a:ext>
            </a:extLst>
          </p:cNvPr>
          <p:cNvSpPr/>
          <p:nvPr/>
        </p:nvSpPr>
        <p:spPr>
          <a:xfrm>
            <a:off x="6527373" y="4384092"/>
            <a:ext cx="1431776" cy="1431776"/>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AD2964C3-F6C3-4399-B2F2-C52144D8CB30}"/>
              </a:ext>
            </a:extLst>
          </p:cNvPr>
          <p:cNvCxnSpPr>
            <a:cxnSpLocks/>
            <a:stCxn id="9" idx="6"/>
            <a:endCxn id="7" idx="2"/>
          </p:cNvCxnSpPr>
          <p:nvPr/>
        </p:nvCxnSpPr>
        <p:spPr>
          <a:xfrm>
            <a:off x="4251789" y="1624609"/>
            <a:ext cx="2627241" cy="326373"/>
          </a:xfrm>
          <a:prstGeom prst="line">
            <a:avLst/>
          </a:prstGeom>
          <a:ln w="9525">
            <a:solidFill>
              <a:schemeClr val="accent1">
                <a:lumMod val="75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0DF0557-E835-4F62-BF0C-220D55C78C3A}"/>
              </a:ext>
            </a:extLst>
          </p:cNvPr>
          <p:cNvCxnSpPr>
            <a:cxnSpLocks/>
            <a:stCxn id="11" idx="0"/>
            <a:endCxn id="7" idx="4"/>
          </p:cNvCxnSpPr>
          <p:nvPr/>
        </p:nvCxnSpPr>
        <p:spPr>
          <a:xfrm flipV="1">
            <a:off x="7243261" y="2666870"/>
            <a:ext cx="351656" cy="1717223"/>
          </a:xfrm>
          <a:prstGeom prst="line">
            <a:avLst/>
          </a:prstGeom>
          <a:ln w="9525">
            <a:solidFill>
              <a:schemeClr val="accent1">
                <a:lumMod val="75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80A878B-03C9-4AE9-B52D-CB3B45AF5C0B}"/>
              </a:ext>
            </a:extLst>
          </p:cNvPr>
          <p:cNvCxnSpPr>
            <a:cxnSpLocks/>
            <a:stCxn id="5" idx="7"/>
            <a:endCxn id="4" idx="3"/>
          </p:cNvCxnSpPr>
          <p:nvPr/>
        </p:nvCxnSpPr>
        <p:spPr>
          <a:xfrm flipV="1">
            <a:off x="4251789" y="3961678"/>
            <a:ext cx="525391" cy="419993"/>
          </a:xfrm>
          <a:prstGeom prst="line">
            <a:avLst/>
          </a:prstGeom>
          <a:ln w="127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C60DE53-78FF-4EBF-A57E-1E89CD01FBAB}"/>
              </a:ext>
            </a:extLst>
          </p:cNvPr>
          <p:cNvCxnSpPr>
            <a:cxnSpLocks/>
            <a:stCxn id="4" idx="1"/>
            <a:endCxn id="9" idx="5"/>
          </p:cNvCxnSpPr>
          <p:nvPr/>
        </p:nvCxnSpPr>
        <p:spPr>
          <a:xfrm flipH="1" flipV="1">
            <a:off x="4042109" y="2130817"/>
            <a:ext cx="735070" cy="557926"/>
          </a:xfrm>
          <a:prstGeom prst="line">
            <a:avLst/>
          </a:prstGeom>
          <a:ln w="5715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F34ACB2-24AC-4CA9-83F2-5B29B568FA9D}"/>
              </a:ext>
            </a:extLst>
          </p:cNvPr>
          <p:cNvCxnSpPr>
            <a:cxnSpLocks/>
            <a:stCxn id="11" idx="1"/>
            <a:endCxn id="4" idx="5"/>
          </p:cNvCxnSpPr>
          <p:nvPr/>
        </p:nvCxnSpPr>
        <p:spPr>
          <a:xfrm flipH="1" flipV="1">
            <a:off x="6050114" y="3961677"/>
            <a:ext cx="686939" cy="632094"/>
          </a:xfrm>
          <a:prstGeom prst="line">
            <a:avLst/>
          </a:prstGeom>
          <a:ln w="127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4A58113-4B0F-4B10-AD8E-025C4DBD8751}"/>
              </a:ext>
            </a:extLst>
          </p:cNvPr>
          <p:cNvCxnSpPr>
            <a:cxnSpLocks/>
            <a:stCxn id="4" idx="7"/>
            <a:endCxn id="7" idx="3"/>
          </p:cNvCxnSpPr>
          <p:nvPr/>
        </p:nvCxnSpPr>
        <p:spPr>
          <a:xfrm flipV="1">
            <a:off x="6050114" y="2457191"/>
            <a:ext cx="1038595" cy="231553"/>
          </a:xfrm>
          <a:prstGeom prst="line">
            <a:avLst/>
          </a:prstGeom>
          <a:ln w="127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3201D410-1D41-4237-A91A-0D9603B20C5D}"/>
              </a:ext>
            </a:extLst>
          </p:cNvPr>
          <p:cNvSpPr/>
          <p:nvPr/>
        </p:nvSpPr>
        <p:spPr>
          <a:xfrm>
            <a:off x="4786201" y="3087680"/>
            <a:ext cx="1254895" cy="461665"/>
          </a:xfrm>
          <a:prstGeom prst="rect">
            <a:avLst/>
          </a:prstGeom>
        </p:spPr>
        <p:txBody>
          <a:bodyPr wrap="none">
            <a:spAutoFit/>
          </a:bodyPr>
          <a:lstStyle/>
          <a:p>
            <a:pPr algn="ctr"/>
            <a:r>
              <a:rPr lang="en-GB" sz="2400" b="1" dirty="0" err="1">
                <a:solidFill>
                  <a:schemeClr val="tx1">
                    <a:lumMod val="75000"/>
                    <a:lumOff val="25000"/>
                  </a:schemeClr>
                </a:solidFill>
              </a:rPr>
              <a:t>Produits</a:t>
            </a:r>
            <a:endParaRPr lang="en-GB" sz="2400" b="1" dirty="0">
              <a:solidFill>
                <a:schemeClr val="tx1">
                  <a:lumMod val="75000"/>
                  <a:lumOff val="25000"/>
                </a:schemeClr>
              </a:solidFill>
            </a:endParaRPr>
          </a:p>
        </p:txBody>
      </p:sp>
      <p:sp>
        <p:nvSpPr>
          <p:cNvPr id="19" name="Rectangle 18">
            <a:extLst>
              <a:ext uri="{FF2B5EF4-FFF2-40B4-BE49-F238E27FC236}">
                <a16:creationId xmlns:a16="http://schemas.microsoft.com/office/drawing/2014/main" id="{35AD7C0E-7653-481A-9132-930C9A2C8AF4}"/>
              </a:ext>
            </a:extLst>
          </p:cNvPr>
          <p:cNvSpPr/>
          <p:nvPr/>
        </p:nvSpPr>
        <p:spPr>
          <a:xfrm>
            <a:off x="7074042" y="1818350"/>
            <a:ext cx="1041760" cy="369332"/>
          </a:xfrm>
          <a:prstGeom prst="rect">
            <a:avLst/>
          </a:prstGeom>
        </p:spPr>
        <p:txBody>
          <a:bodyPr wrap="none">
            <a:spAutoFit/>
          </a:bodyPr>
          <a:lstStyle/>
          <a:p>
            <a:pPr algn="ctr"/>
            <a:r>
              <a:rPr lang="en-GB" dirty="0" err="1">
                <a:solidFill>
                  <a:schemeClr val="tx1">
                    <a:lumMod val="75000"/>
                    <a:lumOff val="25000"/>
                  </a:schemeClr>
                </a:solidFill>
              </a:rPr>
              <a:t>Procédés</a:t>
            </a:r>
            <a:endParaRPr lang="en-GB" dirty="0">
              <a:solidFill>
                <a:schemeClr val="tx1">
                  <a:lumMod val="75000"/>
                  <a:lumOff val="25000"/>
                </a:schemeClr>
              </a:solidFill>
            </a:endParaRPr>
          </a:p>
        </p:txBody>
      </p:sp>
      <p:sp>
        <p:nvSpPr>
          <p:cNvPr id="20" name="Rectangle 19">
            <a:extLst>
              <a:ext uri="{FF2B5EF4-FFF2-40B4-BE49-F238E27FC236}">
                <a16:creationId xmlns:a16="http://schemas.microsoft.com/office/drawing/2014/main" id="{F9CA96B9-8C99-4D94-A171-CE0A4363E516}"/>
              </a:ext>
            </a:extLst>
          </p:cNvPr>
          <p:cNvSpPr/>
          <p:nvPr/>
        </p:nvSpPr>
        <p:spPr>
          <a:xfrm>
            <a:off x="6777405" y="4991521"/>
            <a:ext cx="931730" cy="307777"/>
          </a:xfrm>
          <a:prstGeom prst="rect">
            <a:avLst/>
          </a:prstGeom>
        </p:spPr>
        <p:txBody>
          <a:bodyPr wrap="none">
            <a:spAutoFit/>
          </a:bodyPr>
          <a:lstStyle/>
          <a:p>
            <a:pPr algn="ctr"/>
            <a:r>
              <a:rPr lang="en-GB" sz="1400" dirty="0">
                <a:solidFill>
                  <a:schemeClr val="tx1">
                    <a:lumMod val="75000"/>
                    <a:lumOff val="25000"/>
                  </a:schemeClr>
                </a:solidFill>
              </a:rPr>
              <a:t>Fabricants</a:t>
            </a:r>
          </a:p>
        </p:txBody>
      </p:sp>
      <p:grpSp>
        <p:nvGrpSpPr>
          <p:cNvPr id="21" name="Group 20">
            <a:extLst>
              <a:ext uri="{FF2B5EF4-FFF2-40B4-BE49-F238E27FC236}">
                <a16:creationId xmlns:a16="http://schemas.microsoft.com/office/drawing/2014/main" id="{79B7B961-D415-49F0-9152-AC4425C2E4EF}"/>
              </a:ext>
            </a:extLst>
          </p:cNvPr>
          <p:cNvGrpSpPr/>
          <p:nvPr/>
        </p:nvGrpSpPr>
        <p:grpSpPr>
          <a:xfrm>
            <a:off x="3232547" y="2310773"/>
            <a:ext cx="1344641" cy="788571"/>
            <a:chOff x="2367694" y="2417314"/>
            <a:chExt cx="1344641" cy="788571"/>
          </a:xfrm>
        </p:grpSpPr>
        <p:sp>
          <p:nvSpPr>
            <p:cNvPr id="22" name="TextBox 21">
              <a:extLst>
                <a:ext uri="{FF2B5EF4-FFF2-40B4-BE49-F238E27FC236}">
                  <a16:creationId xmlns:a16="http://schemas.microsoft.com/office/drawing/2014/main" id="{6F45A47A-930C-48E9-80E0-66C3EFCD191E}"/>
                </a:ext>
              </a:extLst>
            </p:cNvPr>
            <p:cNvSpPr txBox="1"/>
            <p:nvPr/>
          </p:nvSpPr>
          <p:spPr>
            <a:xfrm>
              <a:off x="2564220" y="2417314"/>
              <a:ext cx="806019" cy="646331"/>
            </a:xfrm>
            <a:prstGeom prst="rect">
              <a:avLst/>
            </a:prstGeom>
            <a:noFill/>
          </p:spPr>
          <p:txBody>
            <a:bodyPr wrap="square" rtlCol="0">
              <a:spAutoFit/>
            </a:bodyPr>
            <a:lstStyle/>
            <a:p>
              <a:pPr algn="ctr"/>
              <a:r>
                <a:rPr lang="en-GB" sz="3600" dirty="0">
                  <a:solidFill>
                    <a:srgbClr val="002060"/>
                  </a:solidFill>
                  <a:cs typeface="Arial" panose="020B0604020202020204" pitchFamily="34" charset="0"/>
                </a:rPr>
                <a:t>?</a:t>
              </a:r>
            </a:p>
          </p:txBody>
        </p:sp>
        <p:sp>
          <p:nvSpPr>
            <p:cNvPr id="23" name="TextBox 22">
              <a:extLst>
                <a:ext uri="{FF2B5EF4-FFF2-40B4-BE49-F238E27FC236}">
                  <a16:creationId xmlns:a16="http://schemas.microsoft.com/office/drawing/2014/main" id="{0C98B574-485B-4E29-B6A0-4EBEB201DEE6}"/>
                </a:ext>
              </a:extLst>
            </p:cNvPr>
            <p:cNvSpPr txBox="1"/>
            <p:nvPr/>
          </p:nvSpPr>
          <p:spPr>
            <a:xfrm>
              <a:off x="2367694" y="2836553"/>
              <a:ext cx="1344641" cy="369332"/>
            </a:xfrm>
            <a:prstGeom prst="rect">
              <a:avLst/>
            </a:prstGeom>
            <a:noFill/>
          </p:spPr>
          <p:txBody>
            <a:bodyPr wrap="square" rtlCol="0">
              <a:spAutoFit/>
            </a:bodyPr>
            <a:lstStyle/>
            <a:p>
              <a:r>
                <a:rPr lang="en-GB" dirty="0"/>
                <a:t>Challenge</a:t>
              </a:r>
            </a:p>
          </p:txBody>
        </p:sp>
      </p:grpSp>
      <p:sp>
        <p:nvSpPr>
          <p:cNvPr id="24" name="Oval 23">
            <a:extLst>
              <a:ext uri="{FF2B5EF4-FFF2-40B4-BE49-F238E27FC236}">
                <a16:creationId xmlns:a16="http://schemas.microsoft.com/office/drawing/2014/main" id="{A47A3DFD-B2C8-40B4-B444-EE0D6690C249}"/>
              </a:ext>
            </a:extLst>
          </p:cNvPr>
          <p:cNvSpPr/>
          <p:nvPr/>
        </p:nvSpPr>
        <p:spPr>
          <a:xfrm>
            <a:off x="8325698" y="2757579"/>
            <a:ext cx="1431776" cy="1431776"/>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dirty="0">
              <a:solidFill>
                <a:schemeClr val="tx1">
                  <a:lumMod val="75000"/>
                  <a:lumOff val="25000"/>
                </a:schemeClr>
              </a:solidFill>
            </a:endParaRPr>
          </a:p>
        </p:txBody>
      </p:sp>
      <p:sp>
        <p:nvSpPr>
          <p:cNvPr id="25" name="Rectangle 24">
            <a:extLst>
              <a:ext uri="{FF2B5EF4-FFF2-40B4-BE49-F238E27FC236}">
                <a16:creationId xmlns:a16="http://schemas.microsoft.com/office/drawing/2014/main" id="{8556AEDD-24A4-438D-B25A-E3B5A54A95FB}"/>
              </a:ext>
            </a:extLst>
          </p:cNvPr>
          <p:cNvSpPr/>
          <p:nvPr/>
        </p:nvSpPr>
        <p:spPr>
          <a:xfrm>
            <a:off x="8357300" y="3318511"/>
            <a:ext cx="1368580" cy="369332"/>
          </a:xfrm>
          <a:prstGeom prst="rect">
            <a:avLst/>
          </a:prstGeom>
        </p:spPr>
        <p:txBody>
          <a:bodyPr wrap="none">
            <a:spAutoFit/>
          </a:bodyPr>
          <a:lstStyle/>
          <a:p>
            <a:pPr algn="ctr"/>
            <a:r>
              <a:rPr lang="en-GB" dirty="0" err="1">
                <a:solidFill>
                  <a:schemeClr val="tx1">
                    <a:lumMod val="75000"/>
                    <a:lumOff val="25000"/>
                  </a:schemeClr>
                </a:solidFill>
              </a:rPr>
              <a:t>Fournisseurs</a:t>
            </a:r>
            <a:endParaRPr lang="en-GB" dirty="0">
              <a:solidFill>
                <a:schemeClr val="tx1">
                  <a:lumMod val="75000"/>
                  <a:lumOff val="25000"/>
                </a:schemeClr>
              </a:solidFill>
            </a:endParaRPr>
          </a:p>
        </p:txBody>
      </p:sp>
      <p:cxnSp>
        <p:nvCxnSpPr>
          <p:cNvPr id="26" name="Straight Connector 25">
            <a:extLst>
              <a:ext uri="{FF2B5EF4-FFF2-40B4-BE49-F238E27FC236}">
                <a16:creationId xmlns:a16="http://schemas.microsoft.com/office/drawing/2014/main" id="{89330C99-5AFA-4364-893E-B9CB3640A69E}"/>
              </a:ext>
            </a:extLst>
          </p:cNvPr>
          <p:cNvCxnSpPr>
            <a:cxnSpLocks/>
            <a:stCxn id="11" idx="7"/>
            <a:endCxn id="24" idx="3"/>
          </p:cNvCxnSpPr>
          <p:nvPr/>
        </p:nvCxnSpPr>
        <p:spPr>
          <a:xfrm flipV="1">
            <a:off x="7749471" y="3979677"/>
            <a:ext cx="785907" cy="614095"/>
          </a:xfrm>
          <a:prstGeom prst="line">
            <a:avLst/>
          </a:prstGeom>
          <a:ln w="9525">
            <a:solidFill>
              <a:schemeClr val="accent1">
                <a:lumMod val="75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BD63DFA-6DA5-4E77-94AD-068BFD4C390D}"/>
              </a:ext>
            </a:extLst>
          </p:cNvPr>
          <p:cNvCxnSpPr>
            <a:cxnSpLocks/>
            <a:stCxn id="24" idx="1"/>
            <a:endCxn id="7" idx="5"/>
          </p:cNvCxnSpPr>
          <p:nvPr/>
        </p:nvCxnSpPr>
        <p:spPr>
          <a:xfrm flipH="1" flipV="1">
            <a:off x="8101127" y="2457190"/>
            <a:ext cx="434251" cy="510068"/>
          </a:xfrm>
          <a:prstGeom prst="line">
            <a:avLst/>
          </a:prstGeom>
          <a:ln w="9525">
            <a:solidFill>
              <a:schemeClr val="accent1">
                <a:lumMod val="75000"/>
              </a:schemeClr>
            </a:solidFill>
            <a:prstDash val="lg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2953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3</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dirty="0"/>
              <a:t>Présentation de l'unité de cours</a:t>
            </a:r>
            <a:endParaRPr lang="en-US" dirty="0"/>
          </a:p>
        </p:txBody>
      </p:sp>
      <p:sp>
        <p:nvSpPr>
          <p:cNvPr id="4" name="Text Box 11">
            <a:extLst>
              <a:ext uri="{FF2B5EF4-FFF2-40B4-BE49-F238E27FC236}">
                <a16:creationId xmlns:a16="http://schemas.microsoft.com/office/drawing/2014/main" id="{4FF642D1-3288-453B-B8A4-D56DF10FFC76}"/>
              </a:ext>
            </a:extLst>
          </p:cNvPr>
          <p:cNvSpPr txBox="1">
            <a:spLocks noChangeArrowheads="1"/>
          </p:cNvSpPr>
          <p:nvPr/>
        </p:nvSpPr>
        <p:spPr bwMode="auto">
          <a:xfrm>
            <a:off x="4925632" y="2965148"/>
            <a:ext cx="49525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buClr>
                <a:schemeClr val="accent1"/>
              </a:buClr>
              <a:buSzPct val="105000"/>
              <a:buFont typeface="Wingdings" pitchFamily="2" charset="2"/>
              <a:buChar char="§"/>
            </a:pPr>
            <a:r>
              <a:rPr lang="en-US" sz="2000" dirty="0">
                <a:latin typeface="+mn-lt"/>
              </a:rPr>
              <a:t>  </a:t>
            </a:r>
            <a:r>
              <a:rPr lang="en-US" sz="2000" b="1" dirty="0">
                <a:latin typeface="+mn-lt"/>
              </a:rPr>
              <a:t>La </a:t>
            </a:r>
            <a:r>
              <a:rPr lang="en-US" sz="2000" b="1" dirty="0" err="1">
                <a:latin typeface="+mn-lt"/>
              </a:rPr>
              <a:t>vue</a:t>
            </a:r>
            <a:r>
              <a:rPr lang="en-US" sz="2000" b="1" dirty="0">
                <a:latin typeface="+mn-lt"/>
              </a:rPr>
              <a:t> du </a:t>
            </a:r>
            <a:r>
              <a:rPr lang="en-US" sz="2000" b="1" dirty="0" err="1">
                <a:latin typeface="+mn-lt"/>
              </a:rPr>
              <a:t>Concepteur</a:t>
            </a:r>
            <a:r>
              <a:rPr lang="en-US" sz="2000" b="1" dirty="0">
                <a:latin typeface="+mn-lt"/>
              </a:rPr>
              <a:t> et de </a:t>
            </a:r>
            <a:r>
              <a:rPr lang="en-US" sz="2000" b="1" dirty="0" err="1">
                <a:latin typeface="+mn-lt"/>
              </a:rPr>
              <a:t>l’Ingénieur</a:t>
            </a:r>
            <a:endParaRPr lang="en-US" sz="2000" dirty="0">
              <a:latin typeface="+mn-lt"/>
            </a:endParaRPr>
          </a:p>
        </p:txBody>
      </p:sp>
      <p:sp>
        <p:nvSpPr>
          <p:cNvPr id="5" name="Text Box 14">
            <a:extLst>
              <a:ext uri="{FF2B5EF4-FFF2-40B4-BE49-F238E27FC236}">
                <a16:creationId xmlns:a16="http://schemas.microsoft.com/office/drawing/2014/main" id="{BD265971-9B45-4064-95C5-6661139B2D86}"/>
              </a:ext>
            </a:extLst>
          </p:cNvPr>
          <p:cNvSpPr txBox="1">
            <a:spLocks noChangeArrowheads="1"/>
          </p:cNvSpPr>
          <p:nvPr/>
        </p:nvSpPr>
        <p:spPr bwMode="auto">
          <a:xfrm>
            <a:off x="4906779" y="2545446"/>
            <a:ext cx="53263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0"/>
              </a:spcBef>
              <a:spcAft>
                <a:spcPct val="0"/>
              </a:spcAft>
              <a:buClr>
                <a:schemeClr val="accent1"/>
              </a:buClr>
              <a:buSzPct val="105000"/>
              <a:buFont typeface="Wingdings" pitchFamily="2" charset="2"/>
              <a:buChar char="§"/>
            </a:pPr>
            <a:r>
              <a:rPr lang="en-US" sz="2000" dirty="0">
                <a:latin typeface="+mn-lt"/>
              </a:rPr>
              <a:t>  </a:t>
            </a:r>
            <a:r>
              <a:rPr lang="en-US" sz="2000" b="1" dirty="0">
                <a:latin typeface="+mn-lt"/>
              </a:rPr>
              <a:t>Les </a:t>
            </a:r>
            <a:r>
              <a:rPr lang="en-US" sz="2000" b="1" dirty="0" err="1">
                <a:latin typeface="+mn-lt"/>
              </a:rPr>
              <a:t>Produits</a:t>
            </a:r>
            <a:r>
              <a:rPr lang="en-US" sz="2000" b="1" dirty="0">
                <a:latin typeface="+mn-lt"/>
              </a:rPr>
              <a:t> </a:t>
            </a:r>
            <a:r>
              <a:rPr lang="en-US" sz="2000" dirty="0">
                <a:latin typeface="+mn-lt"/>
              </a:rPr>
              <a:t>au </a:t>
            </a:r>
            <a:r>
              <a:rPr lang="en-US" sz="2000" dirty="0" err="1">
                <a:latin typeface="+mn-lt"/>
              </a:rPr>
              <a:t>centre</a:t>
            </a:r>
            <a:r>
              <a:rPr lang="en-US" sz="2000" dirty="0">
                <a:latin typeface="+mn-lt"/>
              </a:rPr>
              <a:t> de </a:t>
            </a:r>
            <a:r>
              <a:rPr lang="en-US" sz="2000" dirty="0" err="1">
                <a:latin typeface="+mn-lt"/>
              </a:rPr>
              <a:t>l’attention</a:t>
            </a:r>
            <a:endParaRPr lang="en-US" sz="2000" i="1" dirty="0">
              <a:latin typeface="+mn-lt"/>
            </a:endParaRPr>
          </a:p>
        </p:txBody>
      </p:sp>
      <p:sp>
        <p:nvSpPr>
          <p:cNvPr id="6" name="Text Box 36">
            <a:extLst>
              <a:ext uri="{FF2B5EF4-FFF2-40B4-BE49-F238E27FC236}">
                <a16:creationId xmlns:a16="http://schemas.microsoft.com/office/drawing/2014/main" id="{9D6BE45A-9925-431D-81D2-371922E61019}"/>
              </a:ext>
            </a:extLst>
          </p:cNvPr>
          <p:cNvSpPr txBox="1">
            <a:spLocks noChangeArrowheads="1"/>
          </p:cNvSpPr>
          <p:nvPr/>
        </p:nvSpPr>
        <p:spPr bwMode="auto">
          <a:xfrm>
            <a:off x="4935060" y="3812652"/>
            <a:ext cx="32349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buClr>
                <a:schemeClr val="accent1"/>
              </a:buClr>
              <a:buSzPct val="105000"/>
              <a:buFont typeface="Wingdings" pitchFamily="2" charset="2"/>
              <a:buChar char="§"/>
            </a:pPr>
            <a:r>
              <a:rPr lang="en-US" sz="2000" dirty="0">
                <a:latin typeface="+mn-lt"/>
              </a:rPr>
              <a:t>  Les </a:t>
            </a:r>
            <a:r>
              <a:rPr lang="en-US" sz="2000" dirty="0" err="1">
                <a:latin typeface="+mn-lt"/>
              </a:rPr>
              <a:t>Propriétés</a:t>
            </a:r>
            <a:r>
              <a:rPr lang="en-US" sz="2000" dirty="0">
                <a:latin typeface="+mn-lt"/>
              </a:rPr>
              <a:t> </a:t>
            </a:r>
            <a:r>
              <a:rPr lang="en-US" sz="2000" b="1" dirty="0" err="1">
                <a:latin typeface="+mn-lt"/>
              </a:rPr>
              <a:t>Esthétiques</a:t>
            </a:r>
            <a:r>
              <a:rPr lang="en-US" sz="2000" dirty="0">
                <a:latin typeface="+mn-lt"/>
              </a:rPr>
              <a:t> </a:t>
            </a:r>
          </a:p>
        </p:txBody>
      </p:sp>
      <p:sp>
        <p:nvSpPr>
          <p:cNvPr id="7" name="Text Box 14">
            <a:extLst>
              <a:ext uri="{FF2B5EF4-FFF2-40B4-BE49-F238E27FC236}">
                <a16:creationId xmlns:a16="http://schemas.microsoft.com/office/drawing/2014/main" id="{FD43489E-CDBC-4641-BCCC-341F3C80398B}"/>
              </a:ext>
            </a:extLst>
          </p:cNvPr>
          <p:cNvSpPr txBox="1">
            <a:spLocks noChangeArrowheads="1"/>
          </p:cNvSpPr>
          <p:nvPr/>
        </p:nvSpPr>
        <p:spPr bwMode="auto">
          <a:xfrm>
            <a:off x="4906779" y="2133852"/>
            <a:ext cx="69042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0"/>
              </a:spcBef>
              <a:spcAft>
                <a:spcPct val="0"/>
              </a:spcAft>
              <a:buClr>
                <a:schemeClr val="accent1"/>
              </a:buClr>
              <a:buSzPct val="105000"/>
              <a:buFont typeface="Wingdings" pitchFamily="2" charset="2"/>
              <a:buChar char="§"/>
            </a:pPr>
            <a:r>
              <a:rPr lang="en-US" sz="2000" dirty="0">
                <a:latin typeface="+mn-lt"/>
              </a:rPr>
              <a:t>  </a:t>
            </a:r>
            <a:r>
              <a:rPr lang="en-US" sz="2000" b="1" dirty="0" err="1">
                <a:latin typeface="+mn-lt"/>
              </a:rPr>
              <a:t>Pourquoi</a:t>
            </a:r>
            <a:r>
              <a:rPr lang="en-US" sz="2000" b="1" dirty="0">
                <a:latin typeface="+mn-lt"/>
              </a:rPr>
              <a:t> </a:t>
            </a:r>
            <a:r>
              <a:rPr lang="en-US" sz="2000" dirty="0" err="1">
                <a:latin typeface="+mn-lt"/>
              </a:rPr>
              <a:t>une</a:t>
            </a:r>
            <a:r>
              <a:rPr lang="en-US" sz="2000" dirty="0">
                <a:latin typeface="+mn-lt"/>
              </a:rPr>
              <a:t> base de </a:t>
            </a:r>
            <a:r>
              <a:rPr lang="en-US" sz="2000" dirty="0" err="1">
                <a:latin typeface="+mn-lt"/>
              </a:rPr>
              <a:t>données</a:t>
            </a:r>
            <a:r>
              <a:rPr lang="en-US" sz="2000" dirty="0">
                <a:latin typeface="+mn-lt"/>
              </a:rPr>
              <a:t> </a:t>
            </a:r>
            <a:r>
              <a:rPr lang="en-US" sz="2000" dirty="0" err="1">
                <a:latin typeface="+mn-lt"/>
              </a:rPr>
              <a:t>C</a:t>
            </a:r>
            <a:r>
              <a:rPr lang="en-US" sz="2000" i="1" dirty="0" err="1">
                <a:latin typeface="+mn-lt"/>
              </a:rPr>
              <a:t>entrée</a:t>
            </a:r>
            <a:r>
              <a:rPr lang="en-US" sz="2000" i="1" dirty="0">
                <a:latin typeface="+mn-lt"/>
              </a:rPr>
              <a:t> sur le </a:t>
            </a:r>
            <a:r>
              <a:rPr lang="en-US" sz="2000" i="1" dirty="0" err="1">
                <a:latin typeface="+mn-lt"/>
              </a:rPr>
              <a:t>Produit</a:t>
            </a:r>
            <a:endParaRPr lang="en-US" sz="2000" i="1" dirty="0">
              <a:latin typeface="+mn-lt"/>
            </a:endParaRPr>
          </a:p>
        </p:txBody>
      </p:sp>
      <p:pic>
        <p:nvPicPr>
          <p:cNvPr id="8" name="Picture 7">
            <a:extLst>
              <a:ext uri="{FF2B5EF4-FFF2-40B4-BE49-F238E27FC236}">
                <a16:creationId xmlns:a16="http://schemas.microsoft.com/office/drawing/2014/main" id="{3CA5D35C-BEC3-4C78-BD4A-DD1D0C31A0FB}"/>
              </a:ext>
            </a:extLst>
          </p:cNvPr>
          <p:cNvPicPr/>
          <p:nvPr/>
        </p:nvPicPr>
        <p:blipFill rotWithShape="1">
          <a:blip r:embed="rId3">
            <a:extLst>
              <a:ext uri="{28A0092B-C50C-407E-A947-70E740481C1C}">
                <a14:useLocalDpi xmlns:a14="http://schemas.microsoft.com/office/drawing/2010/main" val="0"/>
              </a:ext>
            </a:extLst>
          </a:blip>
          <a:srcRect r="32450"/>
          <a:stretch/>
        </p:blipFill>
        <p:spPr>
          <a:xfrm>
            <a:off x="1487488" y="1706635"/>
            <a:ext cx="2940981" cy="3444729"/>
          </a:xfrm>
          <a:prstGeom prst="rect">
            <a:avLst/>
          </a:prstGeom>
        </p:spPr>
      </p:pic>
      <p:sp>
        <p:nvSpPr>
          <p:cNvPr id="9" name="Text Box 11">
            <a:extLst>
              <a:ext uri="{FF2B5EF4-FFF2-40B4-BE49-F238E27FC236}">
                <a16:creationId xmlns:a16="http://schemas.microsoft.com/office/drawing/2014/main" id="{71918831-EB9D-4A4E-ABA2-D6F891478CEE}"/>
              </a:ext>
            </a:extLst>
          </p:cNvPr>
          <p:cNvSpPr txBox="1">
            <a:spLocks noChangeArrowheads="1"/>
          </p:cNvSpPr>
          <p:nvPr/>
        </p:nvSpPr>
        <p:spPr bwMode="auto">
          <a:xfrm>
            <a:off x="4930842" y="3383647"/>
            <a:ext cx="49525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buClr>
                <a:schemeClr val="accent1"/>
              </a:buClr>
              <a:buSzPct val="105000"/>
              <a:buFont typeface="Wingdings" pitchFamily="2" charset="2"/>
              <a:buChar char="§"/>
            </a:pPr>
            <a:r>
              <a:rPr lang="en-US" sz="2000" dirty="0">
                <a:latin typeface="+mn-lt"/>
              </a:rPr>
              <a:t>  Le </a:t>
            </a:r>
            <a:r>
              <a:rPr lang="en-US" sz="2000" dirty="0" err="1">
                <a:latin typeface="+mn-lt"/>
              </a:rPr>
              <a:t>rôle</a:t>
            </a:r>
            <a:r>
              <a:rPr lang="en-US" sz="2000" dirty="0">
                <a:latin typeface="+mn-lt"/>
              </a:rPr>
              <a:t> des </a:t>
            </a:r>
            <a:r>
              <a:rPr lang="en-US" sz="2000" dirty="0" err="1">
                <a:latin typeface="+mn-lt"/>
              </a:rPr>
              <a:t>Matériaux</a:t>
            </a:r>
            <a:r>
              <a:rPr lang="en-US" sz="2000" dirty="0">
                <a:latin typeface="+mn-lt"/>
              </a:rPr>
              <a:t> dans la</a:t>
            </a:r>
            <a:r>
              <a:rPr lang="en-US" sz="2000" b="1" dirty="0">
                <a:latin typeface="+mn-lt"/>
              </a:rPr>
              <a:t> Conception</a:t>
            </a:r>
            <a:endParaRPr lang="en-US" sz="2000" dirty="0">
              <a:latin typeface="+mn-lt"/>
            </a:endParaRPr>
          </a:p>
        </p:txBody>
      </p:sp>
    </p:spTree>
    <p:extLst>
      <p:ext uri="{BB962C8B-B14F-4D97-AF65-F5344CB8AC3E}">
        <p14:creationId xmlns:p14="http://schemas.microsoft.com/office/powerpoint/2010/main" val="2473426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30</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err="1">
                <a:latin typeface="+mn-lt"/>
                <a:cs typeface="Arial" panose="020B0604020202020204" pitchFamily="34" charset="0"/>
              </a:rPr>
              <a:t>Propriétés</a:t>
            </a:r>
            <a:r>
              <a:rPr lang="en-GB" dirty="0">
                <a:latin typeface="+mn-lt"/>
                <a:cs typeface="Arial" panose="020B0604020202020204" pitchFamily="34" charset="0"/>
              </a:rPr>
              <a:t> </a:t>
            </a:r>
            <a:r>
              <a:rPr lang="en-GB" dirty="0" err="1">
                <a:latin typeface="+mn-lt"/>
                <a:cs typeface="Arial" panose="020B0604020202020204" pitchFamily="34" charset="0"/>
              </a:rPr>
              <a:t>esthétiques</a:t>
            </a:r>
            <a:endParaRPr lang="en-US" dirty="0">
              <a:latin typeface="+mn-lt"/>
            </a:endParaRPr>
          </a:p>
        </p:txBody>
      </p:sp>
      <p:pic>
        <p:nvPicPr>
          <p:cNvPr id="4" name="Picture 32">
            <a:extLst>
              <a:ext uri="{FF2B5EF4-FFF2-40B4-BE49-F238E27FC236}">
                <a16:creationId xmlns:a16="http://schemas.microsoft.com/office/drawing/2014/main" id="{0B711725-2494-4CCF-AD5B-2FEBB3405A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00" r="41967"/>
          <a:stretch/>
        </p:blipFill>
        <p:spPr bwMode="auto">
          <a:xfrm>
            <a:off x="1631504" y="1216051"/>
            <a:ext cx="3599356" cy="4602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630AB829-CE28-4905-AC90-8CBE3F3449BB}"/>
              </a:ext>
            </a:extLst>
          </p:cNvPr>
          <p:cNvGrpSpPr/>
          <p:nvPr/>
        </p:nvGrpSpPr>
        <p:grpSpPr>
          <a:xfrm>
            <a:off x="6017097" y="1216052"/>
            <a:ext cx="4613311" cy="2334125"/>
            <a:chOff x="3599360" y="1854646"/>
            <a:chExt cx="4613311" cy="2334125"/>
          </a:xfrm>
          <a:effectLst/>
        </p:grpSpPr>
        <p:sp>
          <p:nvSpPr>
            <p:cNvPr id="6" name="Rectangle 5">
              <a:extLst>
                <a:ext uri="{FF2B5EF4-FFF2-40B4-BE49-F238E27FC236}">
                  <a16:creationId xmlns:a16="http://schemas.microsoft.com/office/drawing/2014/main" id="{9A7E751F-37BF-4D9A-9AFC-AC2D06710F8A}"/>
                </a:ext>
              </a:extLst>
            </p:cNvPr>
            <p:cNvSpPr/>
            <p:nvPr/>
          </p:nvSpPr>
          <p:spPr>
            <a:xfrm>
              <a:off x="3599360" y="1854646"/>
              <a:ext cx="4613311" cy="2334125"/>
            </a:xfrm>
            <a:prstGeom prst="rect">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accent1"/>
                </a:solidFill>
                <a:cs typeface="Arial" panose="020B0604020202020204" pitchFamily="34" charset="0"/>
              </a:endParaRPr>
            </a:p>
          </p:txBody>
        </p:sp>
        <p:sp>
          <p:nvSpPr>
            <p:cNvPr id="7" name="TextBox 6">
              <a:extLst>
                <a:ext uri="{FF2B5EF4-FFF2-40B4-BE49-F238E27FC236}">
                  <a16:creationId xmlns:a16="http://schemas.microsoft.com/office/drawing/2014/main" id="{7B7E2DDB-2D3E-4DB4-ACCA-FF76AD3090EA}"/>
                </a:ext>
              </a:extLst>
            </p:cNvPr>
            <p:cNvSpPr txBox="1"/>
            <p:nvPr/>
          </p:nvSpPr>
          <p:spPr>
            <a:xfrm>
              <a:off x="3689895" y="2096109"/>
              <a:ext cx="1483483" cy="369332"/>
            </a:xfrm>
            <a:prstGeom prst="rect">
              <a:avLst/>
            </a:prstGeom>
            <a:noFill/>
          </p:spPr>
          <p:txBody>
            <a:bodyPr wrap="none" rtlCol="0">
              <a:spAutoFit/>
            </a:bodyPr>
            <a:lstStyle/>
            <a:p>
              <a:pPr algn="l"/>
              <a:r>
                <a:rPr lang="en-GB" b="1" dirty="0" err="1">
                  <a:solidFill>
                    <a:srgbClr val="002060"/>
                  </a:solidFill>
                </a:rPr>
                <a:t>Chaud</a:t>
              </a:r>
              <a:r>
                <a:rPr lang="en-GB" b="1" dirty="0">
                  <a:solidFill>
                    <a:srgbClr val="002060"/>
                  </a:solidFill>
                </a:rPr>
                <a:t> / </a:t>
              </a:r>
              <a:r>
                <a:rPr lang="en-GB" b="1" dirty="0" err="1">
                  <a:solidFill>
                    <a:srgbClr val="002060"/>
                  </a:solidFill>
                </a:rPr>
                <a:t>Froid</a:t>
              </a:r>
              <a:endParaRPr lang="en-GB" b="1" dirty="0">
                <a:solidFill>
                  <a:srgbClr val="002060"/>
                </a:solidFill>
              </a:endParaRPr>
            </a:p>
          </p:txBody>
        </p:sp>
        <p:grpSp>
          <p:nvGrpSpPr>
            <p:cNvPr id="8" name="Group 7">
              <a:extLst>
                <a:ext uri="{FF2B5EF4-FFF2-40B4-BE49-F238E27FC236}">
                  <a16:creationId xmlns:a16="http://schemas.microsoft.com/office/drawing/2014/main" id="{BECACFC8-285E-4BB0-8F48-84D873BC0E6A}"/>
                </a:ext>
              </a:extLst>
            </p:cNvPr>
            <p:cNvGrpSpPr/>
            <p:nvPr/>
          </p:nvGrpSpPr>
          <p:grpSpPr>
            <a:xfrm>
              <a:off x="4052817" y="2576688"/>
              <a:ext cx="4024859" cy="1393698"/>
              <a:chOff x="3893837" y="2346158"/>
              <a:chExt cx="4702997" cy="1746817"/>
            </a:xfrm>
          </p:grpSpPr>
          <p:graphicFrame>
            <p:nvGraphicFramePr>
              <p:cNvPr id="9" name="Object 8">
                <a:extLst>
                  <a:ext uri="{FF2B5EF4-FFF2-40B4-BE49-F238E27FC236}">
                    <a16:creationId xmlns:a16="http://schemas.microsoft.com/office/drawing/2014/main" id="{AA904991-A95A-4456-AA1B-98A8CDCBF3BA}"/>
                  </a:ext>
                </a:extLst>
              </p:cNvPr>
              <p:cNvGraphicFramePr>
                <a:graphicFrameLocks noChangeAspect="1"/>
              </p:cNvGraphicFramePr>
              <p:nvPr/>
            </p:nvGraphicFramePr>
            <p:xfrm>
              <a:off x="4044116" y="2346158"/>
              <a:ext cx="3157153" cy="582781"/>
            </p:xfrm>
            <a:graphic>
              <a:graphicData uri="http://schemas.openxmlformats.org/presentationml/2006/ole">
                <mc:AlternateContent xmlns:mc="http://schemas.openxmlformats.org/markup-compatibility/2006">
                  <mc:Choice xmlns:v="urn:schemas-microsoft-com:vml" Requires="v">
                    <p:oleObj name="Equation" r:id="rId4" imgW="1447560" imgH="266400" progId="Equation.3">
                      <p:embed/>
                    </p:oleObj>
                  </mc:Choice>
                  <mc:Fallback>
                    <p:oleObj name="Equation" r:id="rId4" imgW="1447560" imgH="266400" progId="Equation.3">
                      <p:embed/>
                      <p:pic>
                        <p:nvPicPr>
                          <p:cNvPr id="9" name="Object 8">
                            <a:extLst>
                              <a:ext uri="{FF2B5EF4-FFF2-40B4-BE49-F238E27FC236}">
                                <a16:creationId xmlns:a16="http://schemas.microsoft.com/office/drawing/2014/main" id="{AA904991-A95A-4456-AA1B-98A8CDCBF3BA}"/>
                              </a:ext>
                            </a:extLst>
                          </p:cNvPr>
                          <p:cNvPicPr>
                            <a:picLocks noChangeAspect="1" noChangeArrowheads="1"/>
                          </p:cNvPicPr>
                          <p:nvPr/>
                        </p:nvPicPr>
                        <p:blipFill>
                          <a:blip r:embed="rId5"/>
                          <a:srcRect/>
                          <a:stretch>
                            <a:fillRect/>
                          </a:stretch>
                        </p:blipFill>
                        <p:spPr bwMode="auto">
                          <a:xfrm>
                            <a:off x="4044116" y="2346158"/>
                            <a:ext cx="3157153" cy="582781"/>
                          </a:xfrm>
                          <a:prstGeom prst="rect">
                            <a:avLst/>
                          </a:prstGeom>
                          <a:solidFill>
                            <a:srgbClr val="EBFFFF"/>
                          </a:solidFill>
                          <a:ln>
                            <a:solidFill>
                              <a:srgbClr val="92D050"/>
                            </a:solidFill>
                          </a:ln>
                        </p:spPr>
                      </p:pic>
                    </p:oleObj>
                  </mc:Fallback>
                </mc:AlternateContent>
              </a:graphicData>
            </a:graphic>
          </p:graphicFrame>
          <p:sp>
            <p:nvSpPr>
              <p:cNvPr id="10" name="Line Callout 2 (No Border) 26">
                <a:extLst>
                  <a:ext uri="{FF2B5EF4-FFF2-40B4-BE49-F238E27FC236}">
                    <a16:creationId xmlns:a16="http://schemas.microsoft.com/office/drawing/2014/main" id="{E8DCC3DC-B51C-46E5-A26A-A2EBB432FCFA}"/>
                  </a:ext>
                </a:extLst>
              </p:cNvPr>
              <p:cNvSpPr/>
              <p:nvPr/>
            </p:nvSpPr>
            <p:spPr bwMode="auto">
              <a:xfrm flipH="1">
                <a:off x="5026176" y="3107100"/>
                <a:ext cx="749508" cy="612648"/>
              </a:xfrm>
              <a:prstGeom prst="callout2">
                <a:avLst>
                  <a:gd name="adj1" fmla="val 55452"/>
                  <a:gd name="adj2" fmla="val -16333"/>
                  <a:gd name="adj3" fmla="val 55452"/>
                  <a:gd name="adj4" fmla="val -54667"/>
                  <a:gd name="adj5" fmla="val -26966"/>
                  <a:gd name="adj6" fmla="val -88667"/>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0"/>
                  </a:spcBef>
                  <a:spcAft>
                    <a:spcPct val="0"/>
                  </a:spcAft>
                  <a:buClrTx/>
                  <a:buSzTx/>
                </a:pPr>
                <a:r>
                  <a:rPr lang="en-GB" sz="1600" dirty="0" err="1"/>
                  <a:t>Densité</a:t>
                </a:r>
                <a:endParaRPr lang="en-GB" sz="1600" dirty="0"/>
              </a:p>
            </p:txBody>
          </p:sp>
          <p:sp>
            <p:nvSpPr>
              <p:cNvPr id="11" name="Line Callout 2 (No Border) 27">
                <a:extLst>
                  <a:ext uri="{FF2B5EF4-FFF2-40B4-BE49-F238E27FC236}">
                    <a16:creationId xmlns:a16="http://schemas.microsoft.com/office/drawing/2014/main" id="{96EBAF82-24B4-4BAD-9672-D8F4142AF916}"/>
                  </a:ext>
                </a:extLst>
              </p:cNvPr>
              <p:cNvSpPr/>
              <p:nvPr/>
            </p:nvSpPr>
            <p:spPr bwMode="auto">
              <a:xfrm flipH="1">
                <a:off x="3893837" y="3480327"/>
                <a:ext cx="2157497" cy="612648"/>
              </a:xfrm>
              <a:prstGeom prst="callout2">
                <a:avLst>
                  <a:gd name="adj1" fmla="val 48112"/>
                  <a:gd name="adj2" fmla="val -4249"/>
                  <a:gd name="adj3" fmla="val 48112"/>
                  <a:gd name="adj4" fmla="val -22791"/>
                  <a:gd name="adj5" fmla="val -90583"/>
                  <a:gd name="adj6" fmla="val -32389"/>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0"/>
                  </a:spcBef>
                  <a:spcAft>
                    <a:spcPct val="0"/>
                  </a:spcAft>
                  <a:buClrTx/>
                  <a:buSzTx/>
                </a:pPr>
                <a:r>
                  <a:rPr lang="en-GB" sz="1600" dirty="0" err="1"/>
                  <a:t>Conductivité</a:t>
                </a:r>
                <a:r>
                  <a:rPr lang="en-GB" sz="1600" dirty="0"/>
                  <a:t> </a:t>
                </a:r>
                <a:r>
                  <a:rPr lang="en-GB" sz="1600" dirty="0" err="1"/>
                  <a:t>thermique</a:t>
                </a:r>
                <a:endParaRPr lang="en-GB" sz="1600" dirty="0"/>
              </a:p>
            </p:txBody>
          </p:sp>
          <p:sp>
            <p:nvSpPr>
              <p:cNvPr id="12" name="Line Callout 2 (No Border) 28">
                <a:extLst>
                  <a:ext uri="{FF2B5EF4-FFF2-40B4-BE49-F238E27FC236}">
                    <a16:creationId xmlns:a16="http://schemas.microsoft.com/office/drawing/2014/main" id="{30019B44-F3C7-4CD6-884B-7C56BE629620}"/>
                  </a:ext>
                </a:extLst>
              </p:cNvPr>
              <p:cNvSpPr/>
              <p:nvPr/>
            </p:nvSpPr>
            <p:spPr bwMode="auto">
              <a:xfrm>
                <a:off x="7620502" y="3113392"/>
                <a:ext cx="976332" cy="612648"/>
              </a:xfrm>
              <a:prstGeom prst="callout2">
                <a:avLst>
                  <a:gd name="adj1" fmla="val 53586"/>
                  <a:gd name="adj2" fmla="val -21904"/>
                  <a:gd name="adj3" fmla="val 53586"/>
                  <a:gd name="adj4" fmla="val -47642"/>
                  <a:gd name="adj5" fmla="val -23235"/>
                  <a:gd name="adj6" fmla="val -61741"/>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0"/>
                  </a:spcBef>
                  <a:spcAft>
                    <a:spcPct val="0"/>
                  </a:spcAft>
                  <a:buClrTx/>
                  <a:buSzTx/>
                </a:pPr>
                <a:r>
                  <a:rPr lang="en-GB" sz="1600" dirty="0"/>
                  <a:t>Chaleur</a:t>
                </a:r>
                <a:br>
                  <a:rPr lang="en-GB" sz="1600" dirty="0"/>
                </a:br>
                <a:r>
                  <a:rPr lang="en-GB" sz="1600" dirty="0" err="1"/>
                  <a:t>spécifique</a:t>
                </a:r>
                <a:endParaRPr lang="en-GB" sz="1600" dirty="0"/>
              </a:p>
            </p:txBody>
          </p:sp>
        </p:grpSp>
      </p:grpSp>
      <p:grpSp>
        <p:nvGrpSpPr>
          <p:cNvPr id="13" name="Group 12">
            <a:extLst>
              <a:ext uri="{FF2B5EF4-FFF2-40B4-BE49-F238E27FC236}">
                <a16:creationId xmlns:a16="http://schemas.microsoft.com/office/drawing/2014/main" id="{9B5AFA11-453E-4ACC-9851-0AAA44771ED5}"/>
              </a:ext>
            </a:extLst>
          </p:cNvPr>
          <p:cNvGrpSpPr/>
          <p:nvPr/>
        </p:nvGrpSpPr>
        <p:grpSpPr>
          <a:xfrm>
            <a:off x="6017097" y="3823339"/>
            <a:ext cx="4613311" cy="1995573"/>
            <a:chOff x="3599360" y="4461933"/>
            <a:chExt cx="4613311" cy="1995573"/>
          </a:xfrm>
          <a:effectLst/>
        </p:grpSpPr>
        <p:sp>
          <p:nvSpPr>
            <p:cNvPr id="14" name="Rectangle 13">
              <a:extLst>
                <a:ext uri="{FF2B5EF4-FFF2-40B4-BE49-F238E27FC236}">
                  <a16:creationId xmlns:a16="http://schemas.microsoft.com/office/drawing/2014/main" id="{C0513A47-7CDA-478E-A24B-594B213D50F2}"/>
                </a:ext>
              </a:extLst>
            </p:cNvPr>
            <p:cNvSpPr/>
            <p:nvPr/>
          </p:nvSpPr>
          <p:spPr>
            <a:xfrm>
              <a:off x="3599360" y="4461933"/>
              <a:ext cx="4613311" cy="1995573"/>
            </a:xfrm>
            <a:prstGeom prst="rect">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accent1"/>
                </a:solidFill>
                <a:cs typeface="Arial" panose="020B0604020202020204" pitchFamily="34" charset="0"/>
              </a:endParaRPr>
            </a:p>
          </p:txBody>
        </p:sp>
        <p:grpSp>
          <p:nvGrpSpPr>
            <p:cNvPr id="15" name="Group 14">
              <a:extLst>
                <a:ext uri="{FF2B5EF4-FFF2-40B4-BE49-F238E27FC236}">
                  <a16:creationId xmlns:a16="http://schemas.microsoft.com/office/drawing/2014/main" id="{1C05FFDD-2F28-46CC-A1C6-F8111CD30820}"/>
                </a:ext>
              </a:extLst>
            </p:cNvPr>
            <p:cNvGrpSpPr/>
            <p:nvPr/>
          </p:nvGrpSpPr>
          <p:grpSpPr>
            <a:xfrm>
              <a:off x="3830662" y="5186780"/>
              <a:ext cx="3552567" cy="894791"/>
              <a:chOff x="3666429" y="4347035"/>
              <a:chExt cx="4718048" cy="1267857"/>
            </a:xfrm>
          </p:grpSpPr>
          <p:graphicFrame>
            <p:nvGraphicFramePr>
              <p:cNvPr id="17" name="Object 16">
                <a:extLst>
                  <a:ext uri="{FF2B5EF4-FFF2-40B4-BE49-F238E27FC236}">
                    <a16:creationId xmlns:a16="http://schemas.microsoft.com/office/drawing/2014/main" id="{86565D64-8087-49CD-910F-423631B061CD}"/>
                  </a:ext>
                </a:extLst>
              </p:cNvPr>
              <p:cNvGraphicFramePr>
                <a:graphicFrameLocks noChangeAspect="1"/>
              </p:cNvGraphicFramePr>
              <p:nvPr/>
            </p:nvGraphicFramePr>
            <p:xfrm>
              <a:off x="4014302" y="4347035"/>
              <a:ext cx="2774532" cy="537600"/>
            </p:xfrm>
            <a:graphic>
              <a:graphicData uri="http://schemas.openxmlformats.org/presentationml/2006/ole">
                <mc:AlternateContent xmlns:mc="http://schemas.openxmlformats.org/markup-compatibility/2006">
                  <mc:Choice xmlns:v="urn:schemas-microsoft-com:vml" Requires="v">
                    <p:oleObj name="Equation" r:id="rId6" imgW="1244520" imgH="241200" progId="Equation.3">
                      <p:embed/>
                    </p:oleObj>
                  </mc:Choice>
                  <mc:Fallback>
                    <p:oleObj name="Equation" r:id="rId6" imgW="1244520" imgH="241200" progId="Equation.3">
                      <p:embed/>
                      <p:pic>
                        <p:nvPicPr>
                          <p:cNvPr id="17" name="Object 16">
                            <a:extLst>
                              <a:ext uri="{FF2B5EF4-FFF2-40B4-BE49-F238E27FC236}">
                                <a16:creationId xmlns:a16="http://schemas.microsoft.com/office/drawing/2014/main" id="{86565D64-8087-49CD-910F-423631B061CD}"/>
                              </a:ext>
                            </a:extLst>
                          </p:cNvPr>
                          <p:cNvPicPr/>
                          <p:nvPr/>
                        </p:nvPicPr>
                        <p:blipFill>
                          <a:blip r:embed="rId7"/>
                          <a:stretch>
                            <a:fillRect/>
                          </a:stretch>
                        </p:blipFill>
                        <p:spPr>
                          <a:xfrm>
                            <a:off x="4014302" y="4347035"/>
                            <a:ext cx="2774532" cy="537600"/>
                          </a:xfrm>
                          <a:prstGeom prst="rect">
                            <a:avLst/>
                          </a:prstGeom>
                          <a:solidFill>
                            <a:srgbClr val="EBFFFF"/>
                          </a:solidFill>
                          <a:ln>
                            <a:solidFill>
                              <a:srgbClr val="92D050"/>
                            </a:solidFill>
                          </a:ln>
                        </p:spPr>
                      </p:pic>
                    </p:oleObj>
                  </mc:Fallback>
                </mc:AlternateContent>
              </a:graphicData>
            </a:graphic>
          </p:graphicFrame>
          <p:sp>
            <p:nvSpPr>
              <p:cNvPr id="18" name="Line Callout 2 (No Border) 34">
                <a:extLst>
                  <a:ext uri="{FF2B5EF4-FFF2-40B4-BE49-F238E27FC236}">
                    <a16:creationId xmlns:a16="http://schemas.microsoft.com/office/drawing/2014/main" id="{146FD4AF-DA0E-443C-A318-32F16848C800}"/>
                  </a:ext>
                </a:extLst>
              </p:cNvPr>
              <p:cNvSpPr/>
              <p:nvPr/>
            </p:nvSpPr>
            <p:spPr bwMode="auto">
              <a:xfrm>
                <a:off x="7477459" y="4997797"/>
                <a:ext cx="907018" cy="612648"/>
              </a:xfrm>
              <a:prstGeom prst="callout2">
                <a:avLst>
                  <a:gd name="adj1" fmla="val 55452"/>
                  <a:gd name="adj2" fmla="val -16333"/>
                  <a:gd name="adj3" fmla="val 55452"/>
                  <a:gd name="adj4" fmla="val -54667"/>
                  <a:gd name="adj5" fmla="val -26966"/>
                  <a:gd name="adj6" fmla="val -88667"/>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0"/>
                  </a:spcBef>
                  <a:spcAft>
                    <a:spcPct val="0"/>
                  </a:spcAft>
                  <a:buClrTx/>
                  <a:buSzTx/>
                </a:pPr>
                <a:r>
                  <a:rPr lang="en-GB" sz="1600" dirty="0" err="1"/>
                  <a:t>Dureté</a:t>
                </a:r>
                <a:endParaRPr lang="en-GB" sz="1600" dirty="0"/>
              </a:p>
            </p:txBody>
          </p:sp>
          <p:sp>
            <p:nvSpPr>
              <p:cNvPr id="19" name="Line Callout 2 (No Border) 35">
                <a:extLst>
                  <a:ext uri="{FF2B5EF4-FFF2-40B4-BE49-F238E27FC236}">
                    <a16:creationId xmlns:a16="http://schemas.microsoft.com/office/drawing/2014/main" id="{B7D97868-9B3F-4EF6-AD88-6C67DEA5B2A4}"/>
                  </a:ext>
                </a:extLst>
              </p:cNvPr>
              <p:cNvSpPr/>
              <p:nvPr/>
            </p:nvSpPr>
            <p:spPr bwMode="auto">
              <a:xfrm flipH="1">
                <a:off x="3666429" y="5002244"/>
                <a:ext cx="1637970" cy="612648"/>
              </a:xfrm>
              <a:prstGeom prst="callout2">
                <a:avLst>
                  <a:gd name="adj1" fmla="val 55452"/>
                  <a:gd name="adj2" fmla="val -16333"/>
                  <a:gd name="adj3" fmla="val 55452"/>
                  <a:gd name="adj4" fmla="val -54667"/>
                  <a:gd name="adj5" fmla="val -35778"/>
                  <a:gd name="adj6" fmla="val -61483"/>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0"/>
                  </a:spcBef>
                  <a:spcAft>
                    <a:spcPct val="0"/>
                  </a:spcAft>
                  <a:buClrTx/>
                  <a:buSzTx/>
                </a:pPr>
                <a:r>
                  <a:rPr lang="en-GB" sz="1600" dirty="0"/>
                  <a:t>Module </a:t>
                </a:r>
                <a:r>
                  <a:rPr lang="en-GB" sz="1600" dirty="0" err="1"/>
                  <a:t>d’Young</a:t>
                </a:r>
                <a:endParaRPr lang="en-GB" sz="1600" dirty="0"/>
              </a:p>
            </p:txBody>
          </p:sp>
        </p:grpSp>
        <p:sp>
          <p:nvSpPr>
            <p:cNvPr id="16" name="TextBox 15">
              <a:extLst>
                <a:ext uri="{FF2B5EF4-FFF2-40B4-BE49-F238E27FC236}">
                  <a16:creationId xmlns:a16="http://schemas.microsoft.com/office/drawing/2014/main" id="{0F8D91FF-DEAB-4C36-8C1E-0FF17FD1DE06}"/>
                </a:ext>
              </a:extLst>
            </p:cNvPr>
            <p:cNvSpPr txBox="1"/>
            <p:nvPr/>
          </p:nvSpPr>
          <p:spPr>
            <a:xfrm>
              <a:off x="3742330" y="4700004"/>
              <a:ext cx="3715931" cy="369332"/>
            </a:xfrm>
            <a:prstGeom prst="rect">
              <a:avLst/>
            </a:prstGeom>
            <a:noFill/>
          </p:spPr>
          <p:txBody>
            <a:bodyPr wrap="square" rtlCol="0">
              <a:spAutoFit/>
            </a:bodyPr>
            <a:lstStyle/>
            <a:p>
              <a:pPr algn="l"/>
              <a:r>
                <a:rPr lang="en-GB" b="1" dirty="0" err="1">
                  <a:solidFill>
                    <a:srgbClr val="002060"/>
                  </a:solidFill>
                </a:rPr>
                <a:t>Mou</a:t>
              </a:r>
              <a:r>
                <a:rPr lang="en-GB" b="1" dirty="0">
                  <a:solidFill>
                    <a:srgbClr val="002060"/>
                  </a:solidFill>
                </a:rPr>
                <a:t> / Dur</a:t>
              </a:r>
            </a:p>
          </p:txBody>
        </p:sp>
      </p:grpSp>
      <p:pic>
        <p:nvPicPr>
          <p:cNvPr id="20" name="Picture 56">
            <a:extLst>
              <a:ext uri="{FF2B5EF4-FFF2-40B4-BE49-F238E27FC236}">
                <a16:creationId xmlns:a16="http://schemas.microsoft.com/office/drawing/2014/main" id="{F86B9605-D19F-4896-8535-48B7A636BF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965"/>
          <a:stretch/>
        </p:blipFill>
        <p:spPr bwMode="auto">
          <a:xfrm>
            <a:off x="3786542" y="713757"/>
            <a:ext cx="1803395" cy="1856847"/>
          </a:xfrm>
          <a:prstGeom prst="rect">
            <a:avLst/>
          </a:prstGeom>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2102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31</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err="1">
                <a:latin typeface="+mn-lt"/>
                <a:cs typeface="Arial" panose="020B0604020202020204" pitchFamily="34" charset="0"/>
              </a:rPr>
              <a:t>Propriétés</a:t>
            </a:r>
            <a:r>
              <a:rPr lang="en-GB" dirty="0">
                <a:latin typeface="+mn-lt"/>
                <a:cs typeface="Arial" panose="020B0604020202020204" pitchFamily="34" charset="0"/>
              </a:rPr>
              <a:t> </a:t>
            </a:r>
            <a:r>
              <a:rPr lang="en-GB" dirty="0" err="1">
                <a:latin typeface="+mn-lt"/>
                <a:cs typeface="Arial" panose="020B0604020202020204" pitchFamily="34" charset="0"/>
              </a:rPr>
              <a:t>esthétiques</a:t>
            </a:r>
            <a:endParaRPr lang="en-US" dirty="0">
              <a:latin typeface="+mn-lt"/>
            </a:endParaRPr>
          </a:p>
        </p:txBody>
      </p:sp>
      <p:pic>
        <p:nvPicPr>
          <p:cNvPr id="4" name="Picture 3">
            <a:extLst>
              <a:ext uri="{FF2B5EF4-FFF2-40B4-BE49-F238E27FC236}">
                <a16:creationId xmlns:a16="http://schemas.microsoft.com/office/drawing/2014/main" id="{EE55D69C-89CE-4C48-A0B2-465B0D3E6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576" y="733425"/>
            <a:ext cx="7058025"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10">
            <a:extLst>
              <a:ext uri="{FF2B5EF4-FFF2-40B4-BE49-F238E27FC236}">
                <a16:creationId xmlns:a16="http://schemas.microsoft.com/office/drawing/2014/main" id="{79B7B6C7-171F-48D9-B583-10CB94111FE8}"/>
              </a:ext>
            </a:extLst>
          </p:cNvPr>
          <p:cNvSpPr/>
          <p:nvPr/>
        </p:nvSpPr>
        <p:spPr>
          <a:xfrm>
            <a:off x="9372846" y="1237481"/>
            <a:ext cx="1634730" cy="792088"/>
          </a:xfrm>
          <a:prstGeom prst="wedgeEllipseCallout">
            <a:avLst>
              <a:gd name="adj1" fmla="val -67247"/>
              <a:gd name="adj2" fmla="val 284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Tracer des GRAPHIQUES</a:t>
            </a:r>
            <a:endParaRPr lang="en-GB" sz="1400" dirty="0">
              <a:solidFill>
                <a:sysClr val="windowText" lastClr="000000"/>
              </a:solidFill>
              <a:cs typeface="Arial" panose="020B0604020202020204" pitchFamily="34" charset="0"/>
            </a:endParaRPr>
          </a:p>
        </p:txBody>
      </p:sp>
    </p:spTree>
    <p:extLst>
      <p:ext uri="{BB962C8B-B14F-4D97-AF65-F5344CB8AC3E}">
        <p14:creationId xmlns:p14="http://schemas.microsoft.com/office/powerpoint/2010/main" val="3435066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32</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err="1">
                <a:latin typeface="+mn-lt"/>
                <a:cs typeface="Arial" panose="020B0604020202020204" pitchFamily="34" charset="0"/>
              </a:rPr>
              <a:t>Propriétés</a:t>
            </a:r>
            <a:r>
              <a:rPr lang="en-GB" dirty="0">
                <a:latin typeface="+mn-lt"/>
                <a:cs typeface="Arial" panose="020B0604020202020204" pitchFamily="34" charset="0"/>
              </a:rPr>
              <a:t> </a:t>
            </a:r>
            <a:r>
              <a:rPr lang="en-GB" dirty="0" err="1">
                <a:latin typeface="+mn-lt"/>
                <a:cs typeface="Arial" panose="020B0604020202020204" pitchFamily="34" charset="0"/>
              </a:rPr>
              <a:t>esthétiques</a:t>
            </a:r>
            <a:r>
              <a:rPr lang="en-GB" dirty="0">
                <a:latin typeface="+mn-lt"/>
                <a:cs typeface="Arial" panose="020B0604020202020204" pitchFamily="34" charset="0"/>
              </a:rPr>
              <a:t> – </a:t>
            </a:r>
            <a:r>
              <a:rPr lang="en-GB" dirty="0" err="1">
                <a:latin typeface="+mn-lt"/>
                <a:cs typeface="Arial" panose="020B0604020202020204" pitchFamily="34" charset="0"/>
              </a:rPr>
              <a:t>Exemple</a:t>
            </a:r>
            <a:r>
              <a:rPr lang="en-GB" dirty="0">
                <a:latin typeface="+mn-lt"/>
                <a:cs typeface="Arial" panose="020B0604020202020204" pitchFamily="34" charset="0"/>
              </a:rPr>
              <a:t> </a:t>
            </a:r>
            <a:r>
              <a:rPr lang="en-GB" dirty="0" err="1">
                <a:latin typeface="+mn-lt"/>
                <a:cs typeface="Arial" panose="020B0604020202020204" pitchFamily="34" charset="0"/>
              </a:rPr>
              <a:t>Chaud</a:t>
            </a:r>
            <a:r>
              <a:rPr lang="en-GB" dirty="0">
                <a:latin typeface="+mn-lt"/>
                <a:cs typeface="Arial" panose="020B0604020202020204" pitchFamily="34" charset="0"/>
              </a:rPr>
              <a:t>/</a:t>
            </a:r>
            <a:r>
              <a:rPr lang="en-GB" dirty="0" err="1">
                <a:latin typeface="+mn-lt"/>
                <a:cs typeface="Arial" panose="020B0604020202020204" pitchFamily="34" charset="0"/>
              </a:rPr>
              <a:t>Froid</a:t>
            </a:r>
            <a:endParaRPr lang="en-US" dirty="0">
              <a:latin typeface="+mn-lt"/>
            </a:endParaRPr>
          </a:p>
        </p:txBody>
      </p:sp>
      <p:pic>
        <p:nvPicPr>
          <p:cNvPr id="4" name="Picture 3">
            <a:extLst>
              <a:ext uri="{FF2B5EF4-FFF2-40B4-BE49-F238E27FC236}">
                <a16:creationId xmlns:a16="http://schemas.microsoft.com/office/drawing/2014/main" id="{22D767B6-8C09-4543-9940-ED33451D1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641" y="909000"/>
            <a:ext cx="7904717"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C49E39A2-BB12-44B8-B008-B7876A813108}"/>
              </a:ext>
            </a:extLst>
          </p:cNvPr>
          <p:cNvGrpSpPr/>
          <p:nvPr/>
        </p:nvGrpSpPr>
        <p:grpSpPr>
          <a:xfrm>
            <a:off x="2134116" y="909000"/>
            <a:ext cx="8211510" cy="5040000"/>
            <a:chOff x="647701" y="1314450"/>
            <a:chExt cx="8211510" cy="5040000"/>
          </a:xfrm>
        </p:grpSpPr>
        <p:pic>
          <p:nvPicPr>
            <p:cNvPr id="6" name="Picture 4">
              <a:extLst>
                <a:ext uri="{FF2B5EF4-FFF2-40B4-BE49-F238E27FC236}">
                  <a16:creationId xmlns:a16="http://schemas.microsoft.com/office/drawing/2014/main" id="{9A26EA17-620E-4E49-989D-443668C57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1" y="1314450"/>
              <a:ext cx="7916604"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C8D35A15-D62B-4318-BFEB-311F0F3DE360}"/>
                </a:ext>
              </a:extLst>
            </p:cNvPr>
            <p:cNvSpPr/>
            <p:nvPr/>
          </p:nvSpPr>
          <p:spPr>
            <a:xfrm>
              <a:off x="6552411" y="5193278"/>
              <a:ext cx="2232248" cy="1152127"/>
            </a:xfrm>
            <a:prstGeom prst="rect">
              <a:avLst/>
            </a:prstGeom>
            <a:solidFill>
              <a:schemeClr val="bg1"/>
            </a:solidFill>
            <a:ln w="127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cs typeface="Arial" panose="020B0604020202020204" pitchFamily="34" charset="0"/>
              </a:endParaRPr>
            </a:p>
          </p:txBody>
        </p:sp>
        <p:sp>
          <p:nvSpPr>
            <p:cNvPr id="8" name="Oval 7">
              <a:extLst>
                <a:ext uri="{FF2B5EF4-FFF2-40B4-BE49-F238E27FC236}">
                  <a16:creationId xmlns:a16="http://schemas.microsoft.com/office/drawing/2014/main" id="{01576485-B415-4E0D-B7B7-BDFA89C00F09}"/>
                </a:ext>
              </a:extLst>
            </p:cNvPr>
            <p:cNvSpPr>
              <a:spLocks noChangeAspect="1"/>
            </p:cNvSpPr>
            <p:nvPr/>
          </p:nvSpPr>
          <p:spPr>
            <a:xfrm>
              <a:off x="6752828" y="5769342"/>
              <a:ext cx="151217" cy="151217"/>
            </a:xfrm>
            <a:prstGeom prst="ellipse">
              <a:avLst/>
            </a:prstGeom>
            <a:solidFill>
              <a:srgbClr val="FFA5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cs typeface="Arial" panose="020B0604020202020204" pitchFamily="34" charset="0"/>
              </a:endParaRPr>
            </a:p>
          </p:txBody>
        </p:sp>
        <p:sp>
          <p:nvSpPr>
            <p:cNvPr id="9" name="Oval 8">
              <a:extLst>
                <a:ext uri="{FF2B5EF4-FFF2-40B4-BE49-F238E27FC236}">
                  <a16:creationId xmlns:a16="http://schemas.microsoft.com/office/drawing/2014/main" id="{CDC61BF1-FD32-4EF8-81C1-AE61974C3B84}"/>
                </a:ext>
              </a:extLst>
            </p:cNvPr>
            <p:cNvSpPr>
              <a:spLocks noChangeAspect="1"/>
            </p:cNvSpPr>
            <p:nvPr/>
          </p:nvSpPr>
          <p:spPr>
            <a:xfrm>
              <a:off x="6752828" y="5499312"/>
              <a:ext cx="151217" cy="151217"/>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cs typeface="Arial" panose="020B0604020202020204" pitchFamily="34" charset="0"/>
              </a:endParaRPr>
            </a:p>
          </p:txBody>
        </p:sp>
        <p:sp>
          <p:nvSpPr>
            <p:cNvPr id="10" name="Oval 9">
              <a:extLst>
                <a:ext uri="{FF2B5EF4-FFF2-40B4-BE49-F238E27FC236}">
                  <a16:creationId xmlns:a16="http://schemas.microsoft.com/office/drawing/2014/main" id="{41504A6E-C77A-46FE-928B-ACE59B9E3E05}"/>
                </a:ext>
              </a:extLst>
            </p:cNvPr>
            <p:cNvSpPr>
              <a:spLocks noChangeAspect="1"/>
            </p:cNvSpPr>
            <p:nvPr/>
          </p:nvSpPr>
          <p:spPr>
            <a:xfrm>
              <a:off x="6752828" y="6039372"/>
              <a:ext cx="151217" cy="151217"/>
            </a:xfrm>
            <a:prstGeom prst="ellipse">
              <a:avLst/>
            </a:prstGeom>
            <a:solidFill>
              <a:srgbClr val="0000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cs typeface="Arial" panose="020B0604020202020204" pitchFamily="34" charset="0"/>
              </a:endParaRPr>
            </a:p>
          </p:txBody>
        </p:sp>
        <p:sp>
          <p:nvSpPr>
            <p:cNvPr id="11" name="TextBox 10">
              <a:extLst>
                <a:ext uri="{FF2B5EF4-FFF2-40B4-BE49-F238E27FC236}">
                  <a16:creationId xmlns:a16="http://schemas.microsoft.com/office/drawing/2014/main" id="{9B454B3F-443F-4E6B-B336-79DC1EA2B85E}"/>
                </a:ext>
              </a:extLst>
            </p:cNvPr>
            <p:cNvSpPr txBox="1"/>
            <p:nvPr/>
          </p:nvSpPr>
          <p:spPr>
            <a:xfrm>
              <a:off x="6914995" y="5285907"/>
              <a:ext cx="1944216" cy="966868"/>
            </a:xfrm>
            <a:prstGeom prst="rect">
              <a:avLst/>
            </a:prstGeom>
            <a:noFill/>
          </p:spPr>
          <p:txBody>
            <a:bodyPr wrap="square" rtlCol="0">
              <a:spAutoFit/>
            </a:bodyPr>
            <a:lstStyle/>
            <a:p>
              <a:pPr>
                <a:lnSpc>
                  <a:spcPts val="1400"/>
                </a:lnSpc>
                <a:spcBef>
                  <a:spcPts val="400"/>
                </a:spcBef>
              </a:pPr>
              <a:r>
                <a:rPr lang="en-GB" sz="1200" i="1" dirty="0">
                  <a:cs typeface="Arial" panose="020B0604020202020204" pitchFamily="34" charset="0"/>
                </a:rPr>
                <a:t>                   </a:t>
              </a:r>
              <a:r>
                <a:rPr lang="en-GB" sz="1200" i="1" dirty="0" err="1">
                  <a:cs typeface="Arial" panose="020B0604020202020204" pitchFamily="34" charset="0"/>
                </a:rPr>
                <a:t>Chaud</a:t>
              </a:r>
              <a:r>
                <a:rPr lang="en-GB" sz="1200" i="1" dirty="0">
                  <a:cs typeface="Arial" panose="020B0604020202020204" pitchFamily="34" charset="0"/>
                </a:rPr>
                <a:t> à </a:t>
              </a:r>
              <a:r>
                <a:rPr lang="en-GB" sz="1200" i="1" dirty="0" err="1">
                  <a:cs typeface="Arial" panose="020B0604020202020204" pitchFamily="34" charset="0"/>
                </a:rPr>
                <a:t>froid</a:t>
              </a:r>
              <a:endParaRPr lang="en-GB" sz="1200" i="1" dirty="0">
                <a:cs typeface="Arial" panose="020B0604020202020204" pitchFamily="34" charset="0"/>
              </a:endParaRPr>
            </a:p>
            <a:p>
              <a:pPr>
                <a:lnSpc>
                  <a:spcPts val="1400"/>
                </a:lnSpc>
                <a:spcBef>
                  <a:spcPts val="400"/>
                </a:spcBef>
              </a:pPr>
              <a:r>
                <a:rPr lang="en-GB" sz="1400" dirty="0" err="1">
                  <a:cs typeface="Arial" panose="020B0604020202020204" pitchFamily="34" charset="0"/>
                </a:rPr>
                <a:t>Chaud</a:t>
              </a:r>
              <a:r>
                <a:rPr lang="en-GB" sz="1400" dirty="0">
                  <a:cs typeface="Arial" panose="020B0604020202020204" pitchFamily="34" charset="0"/>
                </a:rPr>
                <a:t>	    0 – 3.9</a:t>
              </a:r>
            </a:p>
            <a:p>
              <a:pPr>
                <a:lnSpc>
                  <a:spcPts val="1400"/>
                </a:lnSpc>
                <a:spcBef>
                  <a:spcPts val="400"/>
                </a:spcBef>
              </a:pPr>
              <a:r>
                <a:rPr lang="en-GB" sz="1400" dirty="0" err="1">
                  <a:cs typeface="Arial" panose="020B0604020202020204" pitchFamily="34" charset="0"/>
                </a:rPr>
                <a:t>Intermédiaire</a:t>
              </a:r>
              <a:r>
                <a:rPr lang="en-GB" sz="1400" dirty="0">
                  <a:cs typeface="Arial" panose="020B0604020202020204" pitchFamily="34" charset="0"/>
                </a:rPr>
                <a:t>   4 – 5.9</a:t>
              </a:r>
            </a:p>
            <a:p>
              <a:pPr>
                <a:lnSpc>
                  <a:spcPts val="1400"/>
                </a:lnSpc>
                <a:spcBef>
                  <a:spcPts val="400"/>
                </a:spcBef>
              </a:pPr>
              <a:r>
                <a:rPr lang="en-GB" sz="1400" dirty="0" err="1">
                  <a:cs typeface="Arial" panose="020B0604020202020204" pitchFamily="34" charset="0"/>
                </a:rPr>
                <a:t>Froid</a:t>
              </a:r>
              <a:r>
                <a:rPr lang="en-GB" sz="1400" dirty="0">
                  <a:cs typeface="Arial" panose="020B0604020202020204" pitchFamily="34" charset="0"/>
                </a:rPr>
                <a:t>                   6 – 10</a:t>
              </a:r>
              <a:endParaRPr lang="en-US" sz="1400" dirty="0">
                <a:cs typeface="Arial" panose="020B0604020202020204" pitchFamily="34" charset="0"/>
              </a:endParaRPr>
            </a:p>
          </p:txBody>
        </p:sp>
      </p:grpSp>
    </p:spTree>
    <p:extLst>
      <p:ext uri="{BB962C8B-B14F-4D97-AF65-F5344CB8AC3E}">
        <p14:creationId xmlns:p14="http://schemas.microsoft.com/office/powerpoint/2010/main" val="62262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33</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err="1"/>
              <a:t>Exemple</a:t>
            </a:r>
            <a:r>
              <a:rPr lang="en-GB" dirty="0"/>
              <a:t> des </a:t>
            </a:r>
            <a:r>
              <a:rPr lang="en-GB" dirty="0" err="1"/>
              <a:t>éco-matériaux</a:t>
            </a:r>
            <a:endParaRPr lang="en-US" dirty="0"/>
          </a:p>
        </p:txBody>
      </p:sp>
      <p:pic>
        <p:nvPicPr>
          <p:cNvPr id="4" name="Picture 3">
            <a:extLst>
              <a:ext uri="{FF2B5EF4-FFF2-40B4-BE49-F238E27FC236}">
                <a16:creationId xmlns:a16="http://schemas.microsoft.com/office/drawing/2014/main" id="{A2F9B336-2220-410D-931F-F55C2301F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44" y="909000"/>
            <a:ext cx="7904717"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2E06B1E0-A857-4AB0-ABFB-4818E09C3C3C}"/>
              </a:ext>
            </a:extLst>
          </p:cNvPr>
          <p:cNvGrpSpPr/>
          <p:nvPr/>
        </p:nvGrpSpPr>
        <p:grpSpPr>
          <a:xfrm>
            <a:off x="1974843" y="901389"/>
            <a:ext cx="8363001" cy="5040000"/>
            <a:chOff x="769804" y="1314450"/>
            <a:chExt cx="8174056" cy="5040000"/>
          </a:xfrm>
        </p:grpSpPr>
        <p:pic>
          <p:nvPicPr>
            <p:cNvPr id="6" name="Picture 2">
              <a:extLst>
                <a:ext uri="{FF2B5EF4-FFF2-40B4-BE49-F238E27FC236}">
                  <a16:creationId xmlns:a16="http://schemas.microsoft.com/office/drawing/2014/main" id="{E1B1E660-7FA2-44B9-8992-118FFECCF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804" y="1314450"/>
              <a:ext cx="7782614"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D307A55D-DE24-4D2C-95AE-C550507BE8FF}"/>
                </a:ext>
              </a:extLst>
            </p:cNvPr>
            <p:cNvSpPr/>
            <p:nvPr/>
          </p:nvSpPr>
          <p:spPr>
            <a:xfrm>
              <a:off x="6704411" y="5136193"/>
              <a:ext cx="2232248" cy="1152127"/>
            </a:xfrm>
            <a:prstGeom prst="rect">
              <a:avLst/>
            </a:prstGeom>
            <a:solidFill>
              <a:schemeClr val="bg1"/>
            </a:solidFill>
            <a:ln w="127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8E7BA7F-F920-4900-816F-1B4D6279DECE}"/>
                </a:ext>
              </a:extLst>
            </p:cNvPr>
            <p:cNvSpPr txBox="1"/>
            <p:nvPr/>
          </p:nvSpPr>
          <p:spPr>
            <a:xfrm>
              <a:off x="6999644" y="5168517"/>
              <a:ext cx="1944216" cy="966868"/>
            </a:xfrm>
            <a:prstGeom prst="rect">
              <a:avLst/>
            </a:prstGeom>
            <a:noFill/>
            <a:ln>
              <a:noFill/>
            </a:ln>
          </p:spPr>
          <p:txBody>
            <a:bodyPr wrap="square" rtlCol="0">
              <a:spAutoFit/>
            </a:bodyPr>
            <a:lstStyle/>
            <a:p>
              <a:pPr>
                <a:lnSpc>
                  <a:spcPts val="1400"/>
                </a:lnSpc>
                <a:spcBef>
                  <a:spcPts val="400"/>
                </a:spcBef>
              </a:pPr>
              <a:r>
                <a:rPr lang="en-GB" sz="1200" i="1" dirty="0">
                  <a:cs typeface="Arial" panose="020B0604020202020204" pitchFamily="34" charset="0"/>
                </a:rPr>
                <a:t>              </a:t>
              </a:r>
              <a:r>
                <a:rPr lang="en-GB" sz="1200" i="1" dirty="0" err="1">
                  <a:cs typeface="Arial" panose="020B0604020202020204" pitchFamily="34" charset="0"/>
                </a:rPr>
                <a:t>Empreinte</a:t>
              </a:r>
              <a:r>
                <a:rPr lang="en-GB" sz="1200" i="1" dirty="0">
                  <a:cs typeface="Arial" panose="020B0604020202020204" pitchFamily="34" charset="0"/>
                </a:rPr>
                <a:t> CO2</a:t>
              </a:r>
            </a:p>
            <a:p>
              <a:pPr>
                <a:lnSpc>
                  <a:spcPts val="1400"/>
                </a:lnSpc>
                <a:spcBef>
                  <a:spcPts val="400"/>
                </a:spcBef>
              </a:pPr>
              <a:r>
                <a:rPr lang="en-GB" sz="1400" dirty="0">
                  <a:cs typeface="Arial" panose="020B0604020202020204" pitchFamily="34" charset="0"/>
                </a:rPr>
                <a:t>Haut         &lt; 1.9  kg/kg</a:t>
              </a:r>
            </a:p>
            <a:p>
              <a:pPr>
                <a:lnSpc>
                  <a:spcPts val="1400"/>
                </a:lnSpc>
                <a:spcBef>
                  <a:spcPts val="400"/>
                </a:spcBef>
              </a:pPr>
              <a:r>
                <a:rPr lang="en-GB" sz="1400" dirty="0">
                  <a:cs typeface="Arial" panose="020B0604020202020204" pitchFamily="34" charset="0"/>
                </a:rPr>
                <a:t>Medium   2 – 9.9 kg/kg</a:t>
              </a:r>
            </a:p>
            <a:p>
              <a:pPr>
                <a:lnSpc>
                  <a:spcPts val="1400"/>
                </a:lnSpc>
                <a:spcBef>
                  <a:spcPts val="400"/>
                </a:spcBef>
              </a:pPr>
              <a:r>
                <a:rPr lang="en-GB" sz="1400" dirty="0">
                  <a:cs typeface="Arial" panose="020B0604020202020204" pitchFamily="34" charset="0"/>
                </a:rPr>
                <a:t>Bas            &gt; 10 kg/kg</a:t>
              </a:r>
              <a:endParaRPr lang="en-US" sz="1400" dirty="0">
                <a:cs typeface="Arial" panose="020B0604020202020204" pitchFamily="34" charset="0"/>
              </a:endParaRPr>
            </a:p>
          </p:txBody>
        </p:sp>
        <p:sp>
          <p:nvSpPr>
            <p:cNvPr id="9" name="Oval 8">
              <a:extLst>
                <a:ext uri="{FF2B5EF4-FFF2-40B4-BE49-F238E27FC236}">
                  <a16:creationId xmlns:a16="http://schemas.microsoft.com/office/drawing/2014/main" id="{B2097BD2-A387-47A9-A7A0-5710F602D754}"/>
                </a:ext>
              </a:extLst>
            </p:cNvPr>
            <p:cNvSpPr>
              <a:spLocks noChangeAspect="1"/>
            </p:cNvSpPr>
            <p:nvPr/>
          </p:nvSpPr>
          <p:spPr>
            <a:xfrm>
              <a:off x="6848427" y="5674060"/>
              <a:ext cx="151217" cy="151217"/>
            </a:xfrm>
            <a:prstGeom prst="ellipse">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43860D06-986C-4E4B-A003-F15BCDE8936F}"/>
                </a:ext>
              </a:extLst>
            </p:cNvPr>
            <p:cNvSpPr>
              <a:spLocks noChangeAspect="1"/>
            </p:cNvSpPr>
            <p:nvPr/>
          </p:nvSpPr>
          <p:spPr>
            <a:xfrm>
              <a:off x="6848427" y="5404030"/>
              <a:ext cx="151217" cy="151217"/>
            </a:xfrm>
            <a:prstGeom prst="ellipse">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0EBEE530-267A-4757-B5ED-8376B3B8F34B}"/>
                </a:ext>
              </a:extLst>
            </p:cNvPr>
            <p:cNvSpPr>
              <a:spLocks noChangeAspect="1"/>
            </p:cNvSpPr>
            <p:nvPr/>
          </p:nvSpPr>
          <p:spPr>
            <a:xfrm>
              <a:off x="6848427" y="5944090"/>
              <a:ext cx="151217" cy="151217"/>
            </a:xfrm>
            <a:prstGeom prst="ellipse">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2298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34</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US" dirty="0" err="1">
                <a:latin typeface="+mn-lt"/>
              </a:rPr>
              <a:t>Sommaire</a:t>
            </a:r>
            <a:endParaRPr lang="en-US" dirty="0">
              <a:latin typeface="+mn-lt"/>
            </a:endParaRPr>
          </a:p>
        </p:txBody>
      </p:sp>
      <p:sp>
        <p:nvSpPr>
          <p:cNvPr id="26" name="Rectangle 25">
            <a:extLst>
              <a:ext uri="{FF2B5EF4-FFF2-40B4-BE49-F238E27FC236}">
                <a16:creationId xmlns:a16="http://schemas.microsoft.com/office/drawing/2014/main" id="{CF4D4DAF-CF5C-47B1-92C0-1722673F6857}"/>
              </a:ext>
            </a:extLst>
          </p:cNvPr>
          <p:cNvSpPr/>
          <p:nvPr/>
        </p:nvSpPr>
        <p:spPr>
          <a:xfrm>
            <a:off x="2063552" y="4509120"/>
            <a:ext cx="7156648" cy="584775"/>
          </a:xfrm>
          <a:prstGeom prst="rect">
            <a:avLst/>
          </a:prstGeom>
        </p:spPr>
        <p:txBody>
          <a:bodyPr wrap="square">
            <a:spAutoFit/>
          </a:bodyPr>
          <a:lstStyle/>
          <a:p>
            <a:pPr eaLnBrk="0" fontAlgn="base" hangingPunct="0">
              <a:spcBef>
                <a:spcPct val="20000"/>
              </a:spcBef>
              <a:spcAft>
                <a:spcPct val="20000"/>
              </a:spcAft>
              <a:buClr>
                <a:prstClr val="white">
                  <a:lumMod val="75000"/>
                </a:prstClr>
              </a:buClr>
              <a:buSzPct val="80000"/>
              <a:buFont typeface="Wingdings" pitchFamily="2" charset="2"/>
              <a:buNone/>
            </a:pPr>
            <a:r>
              <a:rPr lang="fr-FR" sz="1600" dirty="0">
                <a:solidFill>
                  <a:srgbClr val="0C0C0C"/>
                </a:solidFill>
                <a:cs typeface="Arial" panose="020B0604020202020204" pitchFamily="34" charset="0"/>
              </a:rPr>
              <a:t>Met en évidence l'interaction entre les produits, les matériaux et les procédés et leur rôle dans la création du style, du caractère du produit, de la performance, etc.</a:t>
            </a:r>
            <a:endParaRPr lang="en-GB" sz="1600" dirty="0">
              <a:solidFill>
                <a:srgbClr val="0C0C0C"/>
              </a:solidFill>
              <a:cs typeface="Arial" panose="020B0604020202020204" pitchFamily="34" charset="0"/>
            </a:endParaRPr>
          </a:p>
        </p:txBody>
      </p:sp>
      <p:sp>
        <p:nvSpPr>
          <p:cNvPr id="27" name="Rectangle 26">
            <a:extLst>
              <a:ext uri="{FF2B5EF4-FFF2-40B4-BE49-F238E27FC236}">
                <a16:creationId xmlns:a16="http://schemas.microsoft.com/office/drawing/2014/main" id="{23233C1F-9EFD-4872-9415-F7FD13409C78}"/>
              </a:ext>
            </a:extLst>
          </p:cNvPr>
          <p:cNvSpPr/>
          <p:nvPr/>
        </p:nvSpPr>
        <p:spPr>
          <a:xfrm>
            <a:off x="2063551" y="5191523"/>
            <a:ext cx="6228692" cy="584775"/>
          </a:xfrm>
          <a:prstGeom prst="rect">
            <a:avLst/>
          </a:prstGeom>
        </p:spPr>
        <p:txBody>
          <a:bodyPr wrap="square">
            <a:spAutoFit/>
          </a:bodyPr>
          <a:lstStyle/>
          <a:p>
            <a:pPr eaLnBrk="0" fontAlgn="base" hangingPunct="0">
              <a:spcBef>
                <a:spcPct val="20000"/>
              </a:spcBef>
              <a:spcAft>
                <a:spcPct val="20000"/>
              </a:spcAft>
              <a:buClr>
                <a:prstClr val="white">
                  <a:lumMod val="75000"/>
                </a:prstClr>
              </a:buClr>
              <a:buSzPct val="80000"/>
              <a:buFont typeface="Wingdings" pitchFamily="2" charset="2"/>
              <a:buNone/>
            </a:pPr>
            <a:r>
              <a:rPr lang="fr-FR" sz="1600" dirty="0">
                <a:solidFill>
                  <a:srgbClr val="0C0C0C"/>
                </a:solidFill>
                <a:cs typeface="Arial" panose="020B0604020202020204" pitchFamily="34" charset="0"/>
              </a:rPr>
              <a:t>Suggère comment une compréhension plus approfondie des produits peut permettre l'innovation et inspirer une meilleure conception.</a:t>
            </a:r>
            <a:endParaRPr lang="en-GB" sz="1600" dirty="0">
              <a:solidFill>
                <a:srgbClr val="0C0C0C"/>
              </a:solidFill>
              <a:cs typeface="Arial" panose="020B0604020202020204" pitchFamily="34" charset="0"/>
            </a:endParaRPr>
          </a:p>
        </p:txBody>
      </p:sp>
      <p:cxnSp>
        <p:nvCxnSpPr>
          <p:cNvPr id="28" name="Straight Connector 27">
            <a:extLst>
              <a:ext uri="{FF2B5EF4-FFF2-40B4-BE49-F238E27FC236}">
                <a16:creationId xmlns:a16="http://schemas.microsoft.com/office/drawing/2014/main" id="{1BD643D4-C555-4E0C-9DD7-14440CEEC25B}"/>
              </a:ext>
            </a:extLst>
          </p:cNvPr>
          <p:cNvCxnSpPr>
            <a:stCxn id="29" idx="4"/>
            <a:endCxn id="30" idx="0"/>
          </p:cNvCxnSpPr>
          <p:nvPr/>
        </p:nvCxnSpPr>
        <p:spPr>
          <a:xfrm flipH="1">
            <a:off x="1723969" y="4908092"/>
            <a:ext cx="101843" cy="431137"/>
          </a:xfrm>
          <a:prstGeom prst="line">
            <a:avLst/>
          </a:prstGeom>
          <a:noFill/>
          <a:ln w="12700" cap="flat" cmpd="sng" algn="ctr">
            <a:solidFill>
              <a:sysClr val="window" lastClr="FFFFFF">
                <a:lumMod val="50000"/>
              </a:sysClr>
            </a:solidFill>
            <a:prstDash val="solid"/>
          </a:ln>
          <a:effectLst>
            <a:outerShdw blurRad="40000" dist="20000" dir="5400000" rotWithShape="0">
              <a:srgbClr val="000000">
                <a:alpha val="38000"/>
              </a:srgbClr>
            </a:outerShdw>
          </a:effectLst>
        </p:spPr>
      </p:cxnSp>
      <p:sp>
        <p:nvSpPr>
          <p:cNvPr id="29" name="Oval 28">
            <a:extLst>
              <a:ext uri="{FF2B5EF4-FFF2-40B4-BE49-F238E27FC236}">
                <a16:creationId xmlns:a16="http://schemas.microsoft.com/office/drawing/2014/main" id="{5453255F-2D6B-4A0C-B635-396C51A898CE}"/>
              </a:ext>
            </a:extLst>
          </p:cNvPr>
          <p:cNvSpPr/>
          <p:nvPr/>
        </p:nvSpPr>
        <p:spPr>
          <a:xfrm flipH="1">
            <a:off x="1681782" y="4620034"/>
            <a:ext cx="288056" cy="288056"/>
          </a:xfrm>
          <a:prstGeom prst="ellipse">
            <a:avLst/>
          </a:prstGeom>
          <a:solidFill>
            <a:sysClr val="window" lastClr="FFFFFF"/>
          </a:solidFill>
          <a:ln w="28575" cap="flat" cmpd="sng" algn="ctr">
            <a:solidFill>
              <a:schemeClr val="accent1"/>
            </a:solidFill>
            <a:prstDash val="solid"/>
          </a:ln>
          <a:effectLst/>
        </p:spPr>
        <p:txBody>
          <a:bodyPr lIns="0" tIns="0" rIns="0" bIns="0"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endParaRPr kumimoji="0" lang="en-GB" sz="3200" b="0" i="0" u="none" strike="noStrike" kern="0" cap="none" spc="0" normalizeH="0" baseline="0" noProof="0" dirty="0">
              <a:ln>
                <a:noFill/>
              </a:ln>
              <a:solidFill>
                <a:srgbClr val="0C0C0C">
                  <a:lumMod val="75000"/>
                  <a:lumOff val="25000"/>
                </a:srgbClr>
              </a:solidFill>
              <a:effectLst/>
              <a:uLnTx/>
              <a:uFillTx/>
              <a:ea typeface="+mn-ea"/>
              <a:cs typeface="+mn-cs"/>
            </a:endParaRPr>
          </a:p>
        </p:txBody>
      </p:sp>
      <p:sp>
        <p:nvSpPr>
          <p:cNvPr id="30" name="Oval 29">
            <a:extLst>
              <a:ext uri="{FF2B5EF4-FFF2-40B4-BE49-F238E27FC236}">
                <a16:creationId xmlns:a16="http://schemas.microsoft.com/office/drawing/2014/main" id="{1CEBE4C1-7E29-447D-86DC-7A8FBD5F6407}"/>
              </a:ext>
            </a:extLst>
          </p:cNvPr>
          <p:cNvSpPr/>
          <p:nvPr/>
        </p:nvSpPr>
        <p:spPr>
          <a:xfrm flipH="1">
            <a:off x="1579939" y="5339227"/>
            <a:ext cx="288056" cy="288056"/>
          </a:xfrm>
          <a:prstGeom prst="ellipse">
            <a:avLst/>
          </a:prstGeom>
          <a:solidFill>
            <a:sysClr val="window" lastClr="FFFFFF"/>
          </a:solidFill>
          <a:ln w="28575" cap="flat" cmpd="sng" algn="ctr">
            <a:solidFill>
              <a:schemeClr val="accent1"/>
            </a:solidFill>
            <a:prstDash val="solid"/>
          </a:ln>
          <a:effectLst/>
        </p:spPr>
        <p:txBody>
          <a:bodyPr lIns="0" tIns="0" rIns="0" bIns="0"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endParaRPr kumimoji="0" lang="en-GB" sz="3200" b="0" i="0" u="none" strike="noStrike" kern="0" cap="none" spc="0" normalizeH="0" baseline="0" noProof="0" dirty="0">
              <a:ln>
                <a:noFill/>
              </a:ln>
              <a:solidFill>
                <a:srgbClr val="0C0C0C">
                  <a:lumMod val="75000"/>
                  <a:lumOff val="25000"/>
                </a:srgbClr>
              </a:solidFill>
              <a:effectLst/>
              <a:uLnTx/>
              <a:uFillTx/>
              <a:ea typeface="+mn-ea"/>
              <a:cs typeface="+mn-cs"/>
            </a:endParaRPr>
          </a:p>
        </p:txBody>
      </p:sp>
      <p:sp>
        <p:nvSpPr>
          <p:cNvPr id="31" name="Rectangle 30">
            <a:extLst>
              <a:ext uri="{FF2B5EF4-FFF2-40B4-BE49-F238E27FC236}">
                <a16:creationId xmlns:a16="http://schemas.microsoft.com/office/drawing/2014/main" id="{D400031A-3910-4E68-A03D-01B4C6CFF595}"/>
              </a:ext>
            </a:extLst>
          </p:cNvPr>
          <p:cNvSpPr/>
          <p:nvPr/>
        </p:nvSpPr>
        <p:spPr>
          <a:xfrm>
            <a:off x="2077826" y="3861048"/>
            <a:ext cx="6712270" cy="584775"/>
          </a:xfrm>
          <a:prstGeom prst="rect">
            <a:avLst/>
          </a:prstGeom>
        </p:spPr>
        <p:txBody>
          <a:bodyPr wrap="square">
            <a:spAutoFit/>
          </a:bodyPr>
          <a:lstStyle/>
          <a:p>
            <a:pPr eaLnBrk="0" fontAlgn="base" hangingPunct="0">
              <a:spcBef>
                <a:spcPct val="20000"/>
              </a:spcBef>
              <a:spcAft>
                <a:spcPct val="20000"/>
              </a:spcAft>
              <a:buClr>
                <a:prstClr val="white">
                  <a:lumMod val="75000"/>
                </a:prstClr>
              </a:buClr>
              <a:buSzPct val="80000"/>
              <a:buFont typeface="Wingdings" pitchFamily="2" charset="2"/>
              <a:buNone/>
            </a:pPr>
            <a:r>
              <a:rPr lang="fr-FR" sz="1600" dirty="0">
                <a:solidFill>
                  <a:srgbClr val="0C0C0C"/>
                </a:solidFill>
                <a:cs typeface="Arial" panose="020B0604020202020204" pitchFamily="34" charset="0"/>
              </a:rPr>
              <a:t>Les ressources de conception ouvrent une fenêtre sur le rôle des propriétés des matériaux et des procédés de fabrication dans la conception des produits.</a:t>
            </a:r>
            <a:endParaRPr lang="en-GB" sz="1600" dirty="0">
              <a:solidFill>
                <a:srgbClr val="0C0C0C"/>
              </a:solidFill>
              <a:cs typeface="Arial" panose="020B0604020202020204" pitchFamily="34" charset="0"/>
            </a:endParaRPr>
          </a:p>
        </p:txBody>
      </p:sp>
      <p:cxnSp>
        <p:nvCxnSpPr>
          <p:cNvPr id="32" name="Straight Connector 31">
            <a:extLst>
              <a:ext uri="{FF2B5EF4-FFF2-40B4-BE49-F238E27FC236}">
                <a16:creationId xmlns:a16="http://schemas.microsoft.com/office/drawing/2014/main" id="{0925E622-B146-4E06-9310-F3B6DBF206E8}"/>
              </a:ext>
            </a:extLst>
          </p:cNvPr>
          <p:cNvCxnSpPr>
            <a:stCxn id="33" idx="4"/>
          </p:cNvCxnSpPr>
          <p:nvPr/>
        </p:nvCxnSpPr>
        <p:spPr>
          <a:xfrm>
            <a:off x="1711081" y="4182316"/>
            <a:ext cx="102753" cy="436939"/>
          </a:xfrm>
          <a:prstGeom prst="line">
            <a:avLst/>
          </a:prstGeom>
          <a:noFill/>
          <a:ln w="12700" cap="flat" cmpd="sng" algn="ctr">
            <a:solidFill>
              <a:sysClr val="window" lastClr="FFFFFF">
                <a:lumMod val="50000"/>
              </a:sysClr>
            </a:solidFill>
            <a:prstDash val="solid"/>
          </a:ln>
          <a:effectLst>
            <a:outerShdw blurRad="40000" dist="20000" dir="5400000" rotWithShape="0">
              <a:srgbClr val="000000">
                <a:alpha val="38000"/>
              </a:srgbClr>
            </a:outerShdw>
          </a:effectLst>
        </p:spPr>
      </p:cxnSp>
      <p:sp>
        <p:nvSpPr>
          <p:cNvPr id="33" name="Oval 32">
            <a:extLst>
              <a:ext uri="{FF2B5EF4-FFF2-40B4-BE49-F238E27FC236}">
                <a16:creationId xmlns:a16="http://schemas.microsoft.com/office/drawing/2014/main" id="{7CD72798-4818-46F6-BA8C-267CF1CD9077}"/>
              </a:ext>
            </a:extLst>
          </p:cNvPr>
          <p:cNvSpPr/>
          <p:nvPr/>
        </p:nvSpPr>
        <p:spPr>
          <a:xfrm flipH="1">
            <a:off x="1567051" y="3894258"/>
            <a:ext cx="288056" cy="288056"/>
          </a:xfrm>
          <a:prstGeom prst="ellipse">
            <a:avLst/>
          </a:prstGeom>
          <a:solidFill>
            <a:sysClr val="window" lastClr="FFFFFF"/>
          </a:solidFill>
          <a:ln w="28575" cap="flat" cmpd="sng" algn="ctr">
            <a:solidFill>
              <a:schemeClr val="accent1"/>
            </a:solidFill>
            <a:prstDash val="solid"/>
          </a:ln>
          <a:effectLst/>
        </p:spPr>
        <p:txBody>
          <a:bodyPr lIns="0" tIns="0" rIns="0" bIns="0"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endParaRPr kumimoji="0" lang="en-GB" sz="3200" b="0" i="0" u="none" strike="noStrike" kern="0" cap="none" spc="0" normalizeH="0" baseline="0" noProof="0" dirty="0">
              <a:ln>
                <a:noFill/>
              </a:ln>
              <a:solidFill>
                <a:srgbClr val="0C0C0C">
                  <a:lumMod val="75000"/>
                  <a:lumOff val="25000"/>
                </a:srgbClr>
              </a:solidFill>
              <a:effectLst/>
              <a:uLnTx/>
              <a:uFillTx/>
              <a:ea typeface="+mn-ea"/>
              <a:cs typeface="+mn-cs"/>
            </a:endParaRPr>
          </a:p>
        </p:txBody>
      </p:sp>
      <p:grpSp>
        <p:nvGrpSpPr>
          <p:cNvPr id="62" name="Group 61">
            <a:extLst>
              <a:ext uri="{FF2B5EF4-FFF2-40B4-BE49-F238E27FC236}">
                <a16:creationId xmlns:a16="http://schemas.microsoft.com/office/drawing/2014/main" id="{5B6E5FAA-5643-47AE-86E3-0F61B90D0D44}"/>
              </a:ext>
            </a:extLst>
          </p:cNvPr>
          <p:cNvGrpSpPr/>
          <p:nvPr/>
        </p:nvGrpSpPr>
        <p:grpSpPr>
          <a:xfrm>
            <a:off x="6675029" y="980199"/>
            <a:ext cx="3861895" cy="3596744"/>
            <a:chOff x="2169937" y="1589073"/>
            <a:chExt cx="4812770" cy="4482333"/>
          </a:xfrm>
        </p:grpSpPr>
        <p:cxnSp>
          <p:nvCxnSpPr>
            <p:cNvPr id="63" name="Straight Connector 62">
              <a:extLst>
                <a:ext uri="{FF2B5EF4-FFF2-40B4-BE49-F238E27FC236}">
                  <a16:creationId xmlns:a16="http://schemas.microsoft.com/office/drawing/2014/main" id="{579CC21B-B604-4F48-818F-2BB0915AC343}"/>
                </a:ext>
              </a:extLst>
            </p:cNvPr>
            <p:cNvCxnSpPr>
              <a:cxnSpLocks/>
            </p:cNvCxnSpPr>
            <p:nvPr/>
          </p:nvCxnSpPr>
          <p:spPr>
            <a:xfrm>
              <a:off x="4041477" y="2870680"/>
              <a:ext cx="221937" cy="363170"/>
            </a:xfrm>
            <a:prstGeom prst="line">
              <a:avLst/>
            </a:prstGeom>
            <a:noFill/>
            <a:ln w="57150" cap="flat" cmpd="sng" algn="ctr">
              <a:solidFill>
                <a:schemeClr val="accent2">
                  <a:lumMod val="75000"/>
                </a:schemeClr>
              </a:solidFill>
              <a:prstDash val="solid"/>
            </a:ln>
            <a:effectLst>
              <a:outerShdw blurRad="40000" dist="23000" dir="5400000" rotWithShape="0">
                <a:srgbClr val="000000">
                  <a:alpha val="35000"/>
                </a:srgbClr>
              </a:outerShdw>
            </a:effectLst>
          </p:spPr>
        </p:cxnSp>
        <p:cxnSp>
          <p:nvCxnSpPr>
            <p:cNvPr id="64" name="Straight Connector 63">
              <a:extLst>
                <a:ext uri="{FF2B5EF4-FFF2-40B4-BE49-F238E27FC236}">
                  <a16:creationId xmlns:a16="http://schemas.microsoft.com/office/drawing/2014/main" id="{75F9E45F-9458-4D94-9DE2-8C29927F5D83}"/>
                </a:ext>
              </a:extLst>
            </p:cNvPr>
            <p:cNvCxnSpPr>
              <a:cxnSpLocks/>
            </p:cNvCxnSpPr>
            <p:nvPr/>
          </p:nvCxnSpPr>
          <p:spPr>
            <a:xfrm flipH="1">
              <a:off x="4865658" y="2870680"/>
              <a:ext cx="191352" cy="336268"/>
            </a:xfrm>
            <a:prstGeom prst="line">
              <a:avLst/>
            </a:prstGeom>
            <a:noFill/>
            <a:ln w="57150" cap="flat" cmpd="sng" algn="ctr">
              <a:solidFill>
                <a:schemeClr val="accent2">
                  <a:lumMod val="75000"/>
                </a:schemeClr>
              </a:solidFill>
              <a:prstDash val="solid"/>
            </a:ln>
            <a:effectLst>
              <a:outerShdw blurRad="40000" dist="23000" dir="5400000" rotWithShape="0">
                <a:srgbClr val="000000">
                  <a:alpha val="35000"/>
                </a:srgbClr>
              </a:outerShdw>
            </a:effectLst>
          </p:spPr>
        </p:cxnSp>
        <p:cxnSp>
          <p:nvCxnSpPr>
            <p:cNvPr id="65" name="Straight Connector 64">
              <a:extLst>
                <a:ext uri="{FF2B5EF4-FFF2-40B4-BE49-F238E27FC236}">
                  <a16:creationId xmlns:a16="http://schemas.microsoft.com/office/drawing/2014/main" id="{E94BB018-23E1-4C16-AF5B-B5EA1B56AB19}"/>
                </a:ext>
              </a:extLst>
            </p:cNvPr>
            <p:cNvCxnSpPr>
              <a:cxnSpLocks/>
            </p:cNvCxnSpPr>
            <p:nvPr/>
          </p:nvCxnSpPr>
          <p:spPr>
            <a:xfrm>
              <a:off x="5756449" y="2886669"/>
              <a:ext cx="195034" cy="327004"/>
            </a:xfrm>
            <a:prstGeom prst="line">
              <a:avLst/>
            </a:prstGeom>
            <a:noFill/>
            <a:ln w="57150" cap="flat" cmpd="sng" algn="ctr">
              <a:solidFill>
                <a:schemeClr val="accent2">
                  <a:lumMod val="75000"/>
                </a:schemeClr>
              </a:solidFill>
              <a:prstDash val="solid"/>
            </a:ln>
            <a:effectLst>
              <a:outerShdw blurRad="40000" dist="23000" dir="5400000" rotWithShape="0">
                <a:srgbClr val="000000">
                  <a:alpha val="35000"/>
                </a:srgbClr>
              </a:outerShdw>
            </a:effectLst>
          </p:spPr>
        </p:cxnSp>
        <p:sp>
          <p:nvSpPr>
            <p:cNvPr id="66" name="Oval 65">
              <a:extLst>
                <a:ext uri="{FF2B5EF4-FFF2-40B4-BE49-F238E27FC236}">
                  <a16:creationId xmlns:a16="http://schemas.microsoft.com/office/drawing/2014/main" id="{A2B81140-2E47-49A6-AA9F-789B222DEB06}"/>
                </a:ext>
              </a:extLst>
            </p:cNvPr>
            <p:cNvSpPr/>
            <p:nvPr/>
          </p:nvSpPr>
          <p:spPr>
            <a:xfrm>
              <a:off x="2997098" y="1589073"/>
              <a:ext cx="1380587" cy="1380587"/>
            </a:xfrm>
            <a:prstGeom prst="ellipse">
              <a:avLst/>
            </a:prstGeom>
            <a:solidFill>
              <a:sysClr val="window" lastClr="FFFFFF"/>
            </a:solidFill>
            <a:ln w="28575" cap="flat" cmpd="sng" algn="ctr">
              <a:solidFill>
                <a:schemeClr val="accent2">
                  <a:lumMod val="75000"/>
                </a:schemeClr>
              </a:solidFill>
              <a:prstDash val="solid"/>
            </a:ln>
            <a:effectLst/>
          </p:spPr>
          <p:txBody>
            <a:bodyPr wrap="none" lIns="0" tIns="0" rIns="0" bIns="0"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400" b="0" i="0" u="none" strike="noStrike" kern="0" cap="none" spc="0" normalizeH="0" baseline="0" noProof="0" dirty="0" err="1">
                  <a:ln>
                    <a:noFill/>
                  </a:ln>
                  <a:solidFill>
                    <a:schemeClr val="accent2">
                      <a:lumMod val="25000"/>
                    </a:schemeClr>
                  </a:solidFill>
                  <a:effectLst/>
                  <a:uLnTx/>
                  <a:uFillTx/>
                  <a:ea typeface="+mn-ea"/>
                  <a:cs typeface="+mn-cs"/>
                </a:rPr>
                <a:t>Concepteurs</a:t>
              </a:r>
              <a:endParaRPr kumimoji="0" lang="en-GB" sz="1400" b="0" i="0" u="none" strike="noStrike" kern="0" cap="none" spc="0" normalizeH="0" baseline="0" noProof="0" dirty="0">
                <a:ln>
                  <a:noFill/>
                </a:ln>
                <a:solidFill>
                  <a:schemeClr val="accent2">
                    <a:lumMod val="25000"/>
                  </a:schemeClr>
                </a:solidFill>
                <a:effectLst/>
                <a:uLnTx/>
                <a:uFillTx/>
                <a:ea typeface="+mn-ea"/>
                <a:cs typeface="+mn-cs"/>
              </a:endParaRPr>
            </a:p>
          </p:txBody>
        </p:sp>
        <p:sp>
          <p:nvSpPr>
            <p:cNvPr id="67" name="Oval 66">
              <a:extLst>
                <a:ext uri="{FF2B5EF4-FFF2-40B4-BE49-F238E27FC236}">
                  <a16:creationId xmlns:a16="http://schemas.microsoft.com/office/drawing/2014/main" id="{304F281C-3B6C-44FD-9254-75717DC8620C}"/>
                </a:ext>
              </a:extLst>
            </p:cNvPr>
            <p:cNvSpPr/>
            <p:nvPr/>
          </p:nvSpPr>
          <p:spPr>
            <a:xfrm>
              <a:off x="4744073" y="1589073"/>
              <a:ext cx="1380587" cy="1380587"/>
            </a:xfrm>
            <a:prstGeom prst="ellipse">
              <a:avLst/>
            </a:prstGeom>
            <a:solidFill>
              <a:sysClr val="window" lastClr="FFFFFF"/>
            </a:solidFill>
            <a:ln w="28575" cap="flat" cmpd="sng" algn="ctr">
              <a:solidFill>
                <a:schemeClr val="accent2">
                  <a:lumMod val="75000"/>
                </a:schemeClr>
              </a:solidFill>
              <a:prstDash val="solid"/>
            </a:ln>
            <a:effectLst/>
          </p:spPr>
          <p:txBody>
            <a:bodyPr wrap="none" lIns="0" tIns="0" rIns="0" bIns="0"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400" b="0" i="0" u="none" strike="noStrike" kern="0" cap="none" spc="0" normalizeH="0" baseline="0" noProof="0" dirty="0" err="1">
                  <a:ln>
                    <a:noFill/>
                  </a:ln>
                  <a:solidFill>
                    <a:schemeClr val="accent2">
                      <a:lumMod val="25000"/>
                    </a:schemeClr>
                  </a:solidFill>
                  <a:effectLst/>
                  <a:uLnTx/>
                  <a:uFillTx/>
                  <a:ea typeface="+mn-ea"/>
                  <a:cs typeface="+mn-cs"/>
                </a:rPr>
                <a:t>Procédés</a:t>
              </a:r>
              <a:endParaRPr kumimoji="0" lang="en-GB" sz="1400" b="0" i="0" u="none" strike="noStrike" kern="0" cap="none" spc="0" normalizeH="0" baseline="0" noProof="0" dirty="0">
                <a:ln>
                  <a:noFill/>
                </a:ln>
                <a:solidFill>
                  <a:schemeClr val="accent2">
                    <a:lumMod val="25000"/>
                  </a:schemeClr>
                </a:solidFill>
                <a:effectLst/>
                <a:uLnTx/>
                <a:uFillTx/>
                <a:ea typeface="+mn-ea"/>
                <a:cs typeface="+mn-cs"/>
              </a:endParaRPr>
            </a:p>
          </p:txBody>
        </p:sp>
        <p:cxnSp>
          <p:nvCxnSpPr>
            <p:cNvPr id="68" name="Straight Connector 67">
              <a:extLst>
                <a:ext uri="{FF2B5EF4-FFF2-40B4-BE49-F238E27FC236}">
                  <a16:creationId xmlns:a16="http://schemas.microsoft.com/office/drawing/2014/main" id="{210705F2-50F5-4CEF-B3E4-8371F6DD7B99}"/>
                </a:ext>
              </a:extLst>
            </p:cNvPr>
            <p:cNvCxnSpPr>
              <a:cxnSpLocks/>
              <a:stCxn id="69" idx="6"/>
              <a:endCxn id="70" idx="2"/>
            </p:cNvCxnSpPr>
            <p:nvPr/>
          </p:nvCxnSpPr>
          <p:spPr>
            <a:xfrm flipV="1">
              <a:off x="5390019" y="3830240"/>
              <a:ext cx="212100" cy="1"/>
            </a:xfrm>
            <a:prstGeom prst="line">
              <a:avLst/>
            </a:prstGeom>
            <a:noFill/>
            <a:ln w="57150" cap="flat" cmpd="sng" algn="ctr">
              <a:solidFill>
                <a:schemeClr val="accent2">
                  <a:lumMod val="75000"/>
                </a:schemeClr>
              </a:solidFill>
              <a:prstDash val="solid"/>
            </a:ln>
            <a:effectLst>
              <a:outerShdw blurRad="40000" dist="23000" dir="5400000" rotWithShape="0">
                <a:srgbClr val="000000">
                  <a:alpha val="35000"/>
                </a:srgbClr>
              </a:outerShdw>
            </a:effectLst>
          </p:spPr>
        </p:cxnSp>
        <p:sp>
          <p:nvSpPr>
            <p:cNvPr id="69" name="Oval 68">
              <a:extLst>
                <a:ext uri="{FF2B5EF4-FFF2-40B4-BE49-F238E27FC236}">
                  <a16:creationId xmlns:a16="http://schemas.microsoft.com/office/drawing/2014/main" id="{8B35A652-D675-4E78-A327-6D8D3FEF8E9E}"/>
                </a:ext>
              </a:extLst>
            </p:cNvPr>
            <p:cNvSpPr/>
            <p:nvPr/>
          </p:nvSpPr>
          <p:spPr>
            <a:xfrm>
              <a:off x="3762626" y="3016544"/>
              <a:ext cx="1627394" cy="1627393"/>
            </a:xfrm>
            <a:prstGeom prst="ellipse">
              <a:avLst/>
            </a:prstGeom>
            <a:solidFill>
              <a:schemeClr val="accent1">
                <a:lumMod val="75000"/>
              </a:schemeClr>
            </a:solidFill>
            <a:ln w="25400" cap="flat" cmpd="sng" algn="ctr">
              <a:noFill/>
              <a:prstDash val="solid"/>
            </a:ln>
            <a:effectLst/>
          </p:spPr>
          <p:txBody>
            <a:bodyPr wrap="none" lIns="0" tIns="0" rIns="0" bIns="0"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600" b="0" i="0" u="none" strike="noStrike" kern="0" cap="none" spc="0" normalizeH="0" baseline="0" noProof="0" dirty="0">
                  <a:ln>
                    <a:noFill/>
                  </a:ln>
                  <a:solidFill>
                    <a:prstClr val="white"/>
                  </a:solidFill>
                  <a:effectLst/>
                  <a:uLnTx/>
                  <a:uFillTx/>
                  <a:ea typeface="+mn-ea"/>
                  <a:cs typeface="+mn-cs"/>
                </a:rPr>
                <a:t>PRODUITS</a:t>
              </a:r>
            </a:p>
          </p:txBody>
        </p:sp>
        <p:sp>
          <p:nvSpPr>
            <p:cNvPr id="70" name="Oval 69">
              <a:extLst>
                <a:ext uri="{FF2B5EF4-FFF2-40B4-BE49-F238E27FC236}">
                  <a16:creationId xmlns:a16="http://schemas.microsoft.com/office/drawing/2014/main" id="{59DF8993-88E7-422F-BF46-574CEEC7A16B}"/>
                </a:ext>
              </a:extLst>
            </p:cNvPr>
            <p:cNvSpPr/>
            <p:nvPr/>
          </p:nvSpPr>
          <p:spPr>
            <a:xfrm>
              <a:off x="5602120" y="3139946"/>
              <a:ext cx="1380587" cy="1380587"/>
            </a:xfrm>
            <a:prstGeom prst="ellipse">
              <a:avLst/>
            </a:prstGeom>
            <a:solidFill>
              <a:sysClr val="window" lastClr="FFFFFF"/>
            </a:solidFill>
            <a:ln w="28575" cap="flat" cmpd="sng" algn="ctr">
              <a:solidFill>
                <a:schemeClr val="accent2">
                  <a:lumMod val="75000"/>
                </a:schemeClr>
              </a:solidFill>
              <a:prstDash val="soli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400" b="0" i="0" u="none" strike="noStrike" kern="0" cap="none" spc="0" normalizeH="0" baseline="0" noProof="0" dirty="0" err="1">
                  <a:ln>
                    <a:noFill/>
                  </a:ln>
                  <a:solidFill>
                    <a:schemeClr val="accent2">
                      <a:lumMod val="25000"/>
                    </a:schemeClr>
                  </a:solidFill>
                  <a:effectLst/>
                  <a:uLnTx/>
                  <a:uFillTx/>
                  <a:ea typeface="+mn-ea"/>
                  <a:cs typeface="+mn-cs"/>
                </a:rPr>
                <a:t>Matériaux</a:t>
              </a:r>
              <a:endParaRPr kumimoji="0" lang="en-GB" sz="1400" b="0" i="0" u="none" strike="noStrike" kern="0" cap="none" spc="0" normalizeH="0" baseline="0" noProof="0" dirty="0">
                <a:ln>
                  <a:noFill/>
                </a:ln>
                <a:solidFill>
                  <a:schemeClr val="accent2">
                    <a:lumMod val="25000"/>
                  </a:schemeClr>
                </a:solidFill>
                <a:effectLst/>
                <a:uLnTx/>
                <a:uFillTx/>
                <a:ea typeface="+mn-ea"/>
                <a:cs typeface="+mn-cs"/>
              </a:endParaRPr>
            </a:p>
          </p:txBody>
        </p:sp>
        <p:cxnSp>
          <p:nvCxnSpPr>
            <p:cNvPr id="71" name="Straight Connector 70">
              <a:extLst>
                <a:ext uri="{FF2B5EF4-FFF2-40B4-BE49-F238E27FC236}">
                  <a16:creationId xmlns:a16="http://schemas.microsoft.com/office/drawing/2014/main" id="{C532A7A4-5C34-45C6-90B6-C7C1CE0A2121}"/>
                </a:ext>
              </a:extLst>
            </p:cNvPr>
            <p:cNvCxnSpPr>
              <a:cxnSpLocks/>
              <a:stCxn id="72" idx="6"/>
              <a:endCxn id="69" idx="2"/>
            </p:cNvCxnSpPr>
            <p:nvPr/>
          </p:nvCxnSpPr>
          <p:spPr>
            <a:xfrm>
              <a:off x="3550524" y="3830241"/>
              <a:ext cx="212101" cy="0"/>
            </a:xfrm>
            <a:prstGeom prst="line">
              <a:avLst/>
            </a:prstGeom>
            <a:noFill/>
            <a:ln w="57150" cap="flat" cmpd="sng" algn="ctr">
              <a:solidFill>
                <a:schemeClr val="accent2">
                  <a:lumMod val="75000"/>
                </a:schemeClr>
              </a:solidFill>
              <a:prstDash val="solid"/>
            </a:ln>
            <a:effectLst>
              <a:outerShdw blurRad="40000" dist="23000" dir="5400000" rotWithShape="0">
                <a:srgbClr val="000000">
                  <a:alpha val="35000"/>
                </a:srgbClr>
              </a:outerShdw>
            </a:effectLst>
          </p:spPr>
        </p:cxnSp>
        <p:sp>
          <p:nvSpPr>
            <p:cNvPr id="72" name="Oval 71">
              <a:extLst>
                <a:ext uri="{FF2B5EF4-FFF2-40B4-BE49-F238E27FC236}">
                  <a16:creationId xmlns:a16="http://schemas.microsoft.com/office/drawing/2014/main" id="{509FE6D3-9F18-4CDE-B852-8464593423BD}"/>
                </a:ext>
              </a:extLst>
            </p:cNvPr>
            <p:cNvSpPr/>
            <p:nvPr/>
          </p:nvSpPr>
          <p:spPr>
            <a:xfrm>
              <a:off x="2169937" y="3139947"/>
              <a:ext cx="1380587" cy="1380587"/>
            </a:xfrm>
            <a:prstGeom prst="ellipse">
              <a:avLst/>
            </a:prstGeom>
            <a:solidFill>
              <a:schemeClr val="accent1"/>
            </a:solidFill>
            <a:ln w="28575" cap="flat" cmpd="sng" algn="ctr">
              <a:solidFill>
                <a:schemeClr val="accent2">
                  <a:lumMod val="75000"/>
                </a:schemeClr>
              </a:solidFill>
              <a:prstDash val="solid"/>
            </a:ln>
            <a:effectLst/>
          </p:spPr>
          <p:txBody>
            <a:bodyPr wrap="none" lIns="0" tIns="0" rIns="0" bIns="0"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400" b="0" i="0" u="none" strike="noStrike" kern="0" cap="none" spc="0" normalizeH="0" baseline="0" noProof="0" dirty="0">
                  <a:ln>
                    <a:noFill/>
                  </a:ln>
                  <a:solidFill>
                    <a:schemeClr val="accent2">
                      <a:lumMod val="25000"/>
                    </a:schemeClr>
                  </a:solidFill>
                  <a:effectLst/>
                  <a:uLnTx/>
                  <a:uFillTx/>
                  <a:ea typeface="+mn-ea"/>
                  <a:cs typeface="+mn-cs"/>
                </a:rPr>
                <a:t>Fabricants</a:t>
              </a:r>
            </a:p>
          </p:txBody>
        </p:sp>
        <p:grpSp>
          <p:nvGrpSpPr>
            <p:cNvPr id="73" name="Group 72">
              <a:extLst>
                <a:ext uri="{FF2B5EF4-FFF2-40B4-BE49-F238E27FC236}">
                  <a16:creationId xmlns:a16="http://schemas.microsoft.com/office/drawing/2014/main" id="{163FF217-DCD5-4107-BC35-79E5AE38402C}"/>
                </a:ext>
              </a:extLst>
            </p:cNvPr>
            <p:cNvGrpSpPr/>
            <p:nvPr/>
          </p:nvGrpSpPr>
          <p:grpSpPr>
            <a:xfrm>
              <a:off x="4805775" y="4464592"/>
              <a:ext cx="1380587" cy="1606814"/>
              <a:chOff x="4805775" y="4464592"/>
              <a:chExt cx="1380587" cy="1606814"/>
            </a:xfrm>
            <a:solidFill>
              <a:srgbClr val="0476BD">
                <a:lumMod val="20000"/>
                <a:lumOff val="80000"/>
              </a:srgbClr>
            </a:solidFill>
          </p:grpSpPr>
          <p:cxnSp>
            <p:nvCxnSpPr>
              <p:cNvPr id="74" name="Straight Connector 73">
                <a:extLst>
                  <a:ext uri="{FF2B5EF4-FFF2-40B4-BE49-F238E27FC236}">
                    <a16:creationId xmlns:a16="http://schemas.microsoft.com/office/drawing/2014/main" id="{CF1523BA-F347-41EC-8CE5-58648485D067}"/>
                  </a:ext>
                </a:extLst>
              </p:cNvPr>
              <p:cNvCxnSpPr>
                <a:cxnSpLocks/>
              </p:cNvCxnSpPr>
              <p:nvPr/>
            </p:nvCxnSpPr>
            <p:spPr>
              <a:xfrm flipH="1">
                <a:off x="5816978" y="4464592"/>
                <a:ext cx="181583" cy="302642"/>
              </a:xfrm>
              <a:prstGeom prst="line">
                <a:avLst/>
              </a:prstGeom>
              <a:grpFill/>
              <a:ln w="57150" cap="flat" cmpd="sng" algn="ctr">
                <a:solidFill>
                  <a:schemeClr val="accent2">
                    <a:lumMod val="75000"/>
                  </a:schemeClr>
                </a:solidFill>
                <a:prstDash val="solid"/>
              </a:ln>
              <a:effectLst>
                <a:outerShdw blurRad="40000" dist="23000" dir="5400000" rotWithShape="0">
                  <a:srgbClr val="000000">
                    <a:alpha val="35000"/>
                  </a:srgbClr>
                </a:outerShdw>
              </a:effectLst>
            </p:spPr>
          </p:cxnSp>
          <p:sp>
            <p:nvSpPr>
              <p:cNvPr id="75" name="Oval 74">
                <a:extLst>
                  <a:ext uri="{FF2B5EF4-FFF2-40B4-BE49-F238E27FC236}">
                    <a16:creationId xmlns:a16="http://schemas.microsoft.com/office/drawing/2014/main" id="{8FA8BB2D-4AC5-42C5-B11E-079B1F8EA8DC}"/>
                  </a:ext>
                </a:extLst>
              </p:cNvPr>
              <p:cNvSpPr/>
              <p:nvPr/>
            </p:nvSpPr>
            <p:spPr>
              <a:xfrm>
                <a:off x="4805775" y="4690819"/>
                <a:ext cx="1380587" cy="1380587"/>
              </a:xfrm>
              <a:prstGeom prst="ellipse">
                <a:avLst/>
              </a:prstGeom>
              <a:solidFill>
                <a:schemeClr val="accent1"/>
              </a:solidFill>
              <a:ln w="28575" cap="flat" cmpd="sng" algn="ctr">
                <a:solidFill>
                  <a:schemeClr val="accent2">
                    <a:lumMod val="75000"/>
                  </a:schemeClr>
                </a:solidFill>
                <a:prstDash val="solid"/>
              </a:ln>
              <a:effectLst/>
            </p:spPr>
            <p:txBody>
              <a:bodyPr wrap="none" lIns="0" tIns="0" rIns="0" bIns="0"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400" b="0" i="0" u="none" strike="noStrike" kern="0" cap="none" spc="0" normalizeH="0" baseline="0" noProof="0" dirty="0" err="1">
                    <a:ln>
                      <a:noFill/>
                    </a:ln>
                    <a:solidFill>
                      <a:schemeClr val="accent2">
                        <a:lumMod val="25000"/>
                      </a:schemeClr>
                    </a:solidFill>
                    <a:effectLst/>
                    <a:uLnTx/>
                    <a:uFillTx/>
                    <a:ea typeface="+mn-ea"/>
                    <a:cs typeface="+mn-cs"/>
                  </a:rPr>
                  <a:t>Fournisseurs</a:t>
                </a:r>
                <a:endParaRPr kumimoji="0" lang="en-GB" sz="1400" b="0" i="0" u="none" strike="noStrike" kern="0" cap="none" spc="0" normalizeH="0" baseline="0" noProof="0" dirty="0">
                  <a:ln>
                    <a:noFill/>
                  </a:ln>
                  <a:solidFill>
                    <a:schemeClr val="accent2">
                      <a:lumMod val="25000"/>
                    </a:schemeClr>
                  </a:solidFill>
                  <a:effectLst/>
                  <a:uLnTx/>
                  <a:uFillTx/>
                  <a:ea typeface="+mn-ea"/>
                  <a:cs typeface="+mn-cs"/>
                </a:endParaRPr>
              </a:p>
            </p:txBody>
          </p:sp>
        </p:grpSp>
      </p:grpSp>
    </p:spTree>
    <p:extLst>
      <p:ext uri="{BB962C8B-B14F-4D97-AF65-F5344CB8AC3E}">
        <p14:creationId xmlns:p14="http://schemas.microsoft.com/office/powerpoint/2010/main" val="2670007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35</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err="1"/>
              <a:t>Ressources</a:t>
            </a:r>
            <a:r>
              <a:rPr lang="en-GB" dirty="0"/>
              <a:t> </a:t>
            </a:r>
            <a:r>
              <a:rPr lang="en-GB" dirty="0" err="1"/>
              <a:t>supplémentaires</a:t>
            </a:r>
            <a:endParaRPr lang="en-US" dirty="0"/>
          </a:p>
        </p:txBody>
      </p:sp>
      <p:grpSp>
        <p:nvGrpSpPr>
          <p:cNvPr id="4" name="Group 3">
            <a:extLst>
              <a:ext uri="{FF2B5EF4-FFF2-40B4-BE49-F238E27FC236}">
                <a16:creationId xmlns:a16="http://schemas.microsoft.com/office/drawing/2014/main" id="{34BDE5E4-2110-48DC-901B-B566639C8EB5}"/>
              </a:ext>
            </a:extLst>
          </p:cNvPr>
          <p:cNvGrpSpPr/>
          <p:nvPr/>
        </p:nvGrpSpPr>
        <p:grpSpPr>
          <a:xfrm>
            <a:off x="2807599" y="3734143"/>
            <a:ext cx="3288401" cy="2300577"/>
            <a:chOff x="610268" y="1336140"/>
            <a:chExt cx="2530834" cy="1770580"/>
          </a:xfrm>
        </p:grpSpPr>
        <p:pic>
          <p:nvPicPr>
            <p:cNvPr id="5" name="Picture 2" descr="C:\Users\magda.figuerola\Documents\Granta Education\P&amp;Mdb\Development\Launch Jan22 PMPdb\videoPMP.PNG">
              <a:extLst>
                <a:ext uri="{FF2B5EF4-FFF2-40B4-BE49-F238E27FC236}">
                  <a16:creationId xmlns:a16="http://schemas.microsoft.com/office/drawing/2014/main" id="{5A11C960-CABB-4323-AA43-E3D5277420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268" y="1336140"/>
              <a:ext cx="2530834" cy="1439042"/>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95FBA2-8E39-4EE4-98FF-9CA15D7E5E53}"/>
                </a:ext>
              </a:extLst>
            </p:cNvPr>
            <p:cNvSpPr txBox="1"/>
            <p:nvPr/>
          </p:nvSpPr>
          <p:spPr>
            <a:xfrm>
              <a:off x="634032" y="2846161"/>
              <a:ext cx="2483306" cy="260559"/>
            </a:xfrm>
            <a:prstGeom prst="rect">
              <a:avLst/>
            </a:prstGeom>
            <a:solidFill>
              <a:srgbClr val="68768A">
                <a:alpha val="87000"/>
              </a:srgbClr>
            </a:solidFill>
          </p:spPr>
          <p:txBody>
            <a:bodyPr wrap="square" rtlCol="0" anchor="ctr">
              <a:spAutoFit/>
            </a:bodyPr>
            <a:lstStyle/>
            <a:p>
              <a:pPr algn="ctr"/>
              <a:r>
                <a:rPr lang="en-GB" sz="1600" dirty="0">
                  <a:solidFill>
                    <a:schemeClr val="bg1"/>
                  </a:solidFill>
                </a:rPr>
                <a:t>4min </a:t>
              </a:r>
              <a:r>
                <a:rPr lang="en-GB" sz="1600" b="1" dirty="0" err="1">
                  <a:solidFill>
                    <a:schemeClr val="bg1"/>
                  </a:solidFill>
                </a:rPr>
                <a:t>Vidéo</a:t>
              </a:r>
              <a:endParaRPr lang="en-GB" sz="1600" b="1" dirty="0">
                <a:solidFill>
                  <a:schemeClr val="bg1"/>
                </a:solidFill>
              </a:endParaRPr>
            </a:p>
          </p:txBody>
        </p:sp>
      </p:grpSp>
      <p:pic>
        <p:nvPicPr>
          <p:cNvPr id="7" name="Picture 7">
            <a:extLst>
              <a:ext uri="{FF2B5EF4-FFF2-40B4-BE49-F238E27FC236}">
                <a16:creationId xmlns:a16="http://schemas.microsoft.com/office/drawing/2014/main" id="{8CCE9B33-95B8-45D6-A498-4AC53307AD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0432" y="1035453"/>
            <a:ext cx="1506024" cy="2181173"/>
          </a:xfrm>
          <a:prstGeom prst="rect">
            <a:avLst/>
          </a:prstGeom>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8" name="TextBox 7">
            <a:extLst>
              <a:ext uri="{FF2B5EF4-FFF2-40B4-BE49-F238E27FC236}">
                <a16:creationId xmlns:a16="http://schemas.microsoft.com/office/drawing/2014/main" id="{CCA5CD6D-722C-43D0-9F34-53159B0EF3AC}"/>
              </a:ext>
            </a:extLst>
          </p:cNvPr>
          <p:cNvSpPr txBox="1"/>
          <p:nvPr/>
        </p:nvSpPr>
        <p:spPr>
          <a:xfrm>
            <a:off x="4190432" y="3216625"/>
            <a:ext cx="1506024" cy="338554"/>
          </a:xfrm>
          <a:prstGeom prst="rect">
            <a:avLst/>
          </a:prstGeom>
          <a:solidFill>
            <a:srgbClr val="68768A"/>
          </a:solidFill>
        </p:spPr>
        <p:txBody>
          <a:bodyPr wrap="square" rtlCol="0" anchor="ctr">
            <a:spAutoFit/>
          </a:bodyPr>
          <a:lstStyle>
            <a:defPPr>
              <a:defRPr lang="en-US"/>
            </a:defPPr>
            <a:lvl1pPr algn="ctr">
              <a:spcBef>
                <a:spcPts val="0"/>
              </a:spcBef>
              <a:spcAft>
                <a:spcPts val="0"/>
              </a:spcAft>
              <a:defRPr sz="1600" b="1">
                <a:solidFill>
                  <a:schemeClr val="bg1"/>
                </a:solidFill>
                <a:latin typeface="Arial" panose="020B0604020202020204" pitchFamily="34" charset="0"/>
                <a:cs typeface="Arial" panose="020B0604020202020204" pitchFamily="34" charset="0"/>
              </a:defRPr>
            </a:lvl1pPr>
          </a:lstStyle>
          <a:p>
            <a:r>
              <a:rPr lang="en-GB" dirty="0"/>
              <a:t>Livre </a:t>
            </a:r>
            <a:r>
              <a:rPr lang="en-GB" dirty="0" err="1"/>
              <a:t>blanc</a:t>
            </a:r>
            <a:endParaRPr lang="en-GB" dirty="0"/>
          </a:p>
        </p:txBody>
      </p:sp>
      <p:grpSp>
        <p:nvGrpSpPr>
          <p:cNvPr id="9" name="Group 8">
            <a:extLst>
              <a:ext uri="{FF2B5EF4-FFF2-40B4-BE49-F238E27FC236}">
                <a16:creationId xmlns:a16="http://schemas.microsoft.com/office/drawing/2014/main" id="{7822EFF0-3556-476E-8765-3A0B81843442}"/>
              </a:ext>
            </a:extLst>
          </p:cNvPr>
          <p:cNvGrpSpPr/>
          <p:nvPr/>
        </p:nvGrpSpPr>
        <p:grpSpPr>
          <a:xfrm>
            <a:off x="7804048" y="1140474"/>
            <a:ext cx="1806299" cy="1601717"/>
            <a:chOff x="4938848" y="1534721"/>
            <a:chExt cx="3340093" cy="2435594"/>
          </a:xfrm>
          <a:effectLst/>
        </p:grpSpPr>
        <p:pic>
          <p:nvPicPr>
            <p:cNvPr id="10" name="Picture 5">
              <a:extLst>
                <a:ext uri="{FF2B5EF4-FFF2-40B4-BE49-F238E27FC236}">
                  <a16:creationId xmlns:a16="http://schemas.microsoft.com/office/drawing/2014/main" id="{6B5DBE30-4E7A-4E67-81E1-C19A2AAD1BE5}"/>
                </a:ext>
              </a:extLst>
            </p:cNvPr>
            <p:cNvPicPr>
              <a:picLocks noChangeAspect="1" noChangeArrowheads="1"/>
            </p:cNvPicPr>
            <p:nvPr/>
          </p:nvPicPr>
          <p:blipFill>
            <a:blip r:embed="rId5"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6929441" y="1538341"/>
              <a:ext cx="1349500" cy="1207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a:extLst>
                <a:ext uri="{FF2B5EF4-FFF2-40B4-BE49-F238E27FC236}">
                  <a16:creationId xmlns:a16="http://schemas.microsoft.com/office/drawing/2014/main" id="{7E228A6B-D588-4ADE-8C6F-D346256E4892}"/>
                </a:ext>
              </a:extLst>
            </p:cNvPr>
            <p:cNvPicPr>
              <a:picLocks noChangeAspect="1" noChangeArrowheads="1"/>
            </p:cNvPicPr>
            <p:nvPr/>
          </p:nvPicPr>
          <p:blipFill>
            <a:blip r:embed="rId5"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5613597" y="1534721"/>
              <a:ext cx="1349500" cy="1207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a:extLst>
                <a:ext uri="{FF2B5EF4-FFF2-40B4-BE49-F238E27FC236}">
                  <a16:creationId xmlns:a16="http://schemas.microsoft.com/office/drawing/2014/main" id="{77A51665-56BF-4AC3-A773-02732B76B6E7}"/>
                </a:ext>
              </a:extLst>
            </p:cNvPr>
            <p:cNvPicPr>
              <a:picLocks noChangeAspect="1" noChangeArrowheads="1"/>
            </p:cNvPicPr>
            <p:nvPr/>
          </p:nvPicPr>
          <p:blipFill>
            <a:blip r:embed="rId5"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4938848" y="2690468"/>
              <a:ext cx="1349500" cy="1207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a:extLst>
                <a:ext uri="{FF2B5EF4-FFF2-40B4-BE49-F238E27FC236}">
                  <a16:creationId xmlns:a16="http://schemas.microsoft.com/office/drawing/2014/main" id="{A2F7980D-C28F-455E-9E74-7C6DD66C8044}"/>
                </a:ext>
              </a:extLst>
            </p:cNvPr>
            <p:cNvPicPr>
              <a:picLocks noChangeAspect="1" noChangeArrowheads="1"/>
            </p:cNvPicPr>
            <p:nvPr/>
          </p:nvPicPr>
          <p:blipFill>
            <a:blip r:embed="rId5"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6314172" y="2762476"/>
              <a:ext cx="1349500" cy="1207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TextBox 13">
            <a:extLst>
              <a:ext uri="{FF2B5EF4-FFF2-40B4-BE49-F238E27FC236}">
                <a16:creationId xmlns:a16="http://schemas.microsoft.com/office/drawing/2014/main" id="{422C9C24-CC87-4040-8DDD-C85BF0124A07}"/>
              </a:ext>
            </a:extLst>
          </p:cNvPr>
          <p:cNvSpPr txBox="1"/>
          <p:nvPr/>
        </p:nvSpPr>
        <p:spPr>
          <a:xfrm>
            <a:off x="7686670" y="2870438"/>
            <a:ext cx="2041054" cy="674035"/>
          </a:xfrm>
          <a:prstGeom prst="rect">
            <a:avLst/>
          </a:prstGeom>
          <a:solidFill>
            <a:srgbClr val="68768A">
              <a:alpha val="87000"/>
            </a:srgbClr>
          </a:solidFill>
        </p:spPr>
        <p:txBody>
          <a:bodyPr wrap="square" rtlCol="0" anchor="ctr">
            <a:noAutofit/>
          </a:bodyPr>
          <a:lstStyle>
            <a:defPPr>
              <a:defRPr lang="en-US"/>
            </a:defPPr>
            <a:lvl1pPr algn="ctr">
              <a:defRPr b="1"/>
            </a:lvl1pPr>
          </a:lstStyle>
          <a:p>
            <a:r>
              <a:rPr lang="en-GB" sz="1600" dirty="0" err="1">
                <a:solidFill>
                  <a:schemeClr val="bg1"/>
                </a:solidFill>
              </a:rPr>
              <a:t>Fichier</a:t>
            </a:r>
            <a:r>
              <a:rPr lang="en-GB" sz="1600" dirty="0">
                <a:solidFill>
                  <a:schemeClr val="bg1"/>
                </a:solidFill>
              </a:rPr>
              <a:t> </a:t>
            </a:r>
            <a:r>
              <a:rPr lang="en-GB" sz="1600" dirty="0" err="1">
                <a:solidFill>
                  <a:schemeClr val="bg1"/>
                </a:solidFill>
              </a:rPr>
              <a:t>projets</a:t>
            </a:r>
            <a:endParaRPr lang="en-GB" sz="1600" dirty="0">
              <a:solidFill>
                <a:schemeClr val="bg1"/>
              </a:solidFill>
            </a:endParaRPr>
          </a:p>
        </p:txBody>
      </p:sp>
      <p:grpSp>
        <p:nvGrpSpPr>
          <p:cNvPr id="15" name="Group 14">
            <a:extLst>
              <a:ext uri="{FF2B5EF4-FFF2-40B4-BE49-F238E27FC236}">
                <a16:creationId xmlns:a16="http://schemas.microsoft.com/office/drawing/2014/main" id="{C23764E6-B618-4E9A-8525-D0920683D630}"/>
              </a:ext>
            </a:extLst>
          </p:cNvPr>
          <p:cNvGrpSpPr/>
          <p:nvPr/>
        </p:nvGrpSpPr>
        <p:grpSpPr>
          <a:xfrm>
            <a:off x="6337271" y="3784855"/>
            <a:ext cx="2993366" cy="2300534"/>
            <a:chOff x="5365630" y="1160496"/>
            <a:chExt cx="2993366" cy="2300534"/>
          </a:xfrm>
        </p:grpSpPr>
        <p:pic>
          <p:nvPicPr>
            <p:cNvPr id="16" name="Picture 3">
              <a:extLst>
                <a:ext uri="{FF2B5EF4-FFF2-40B4-BE49-F238E27FC236}">
                  <a16:creationId xmlns:a16="http://schemas.microsoft.com/office/drawing/2014/main" id="{F36D09E7-99F6-4B1B-BDB6-B99C47FF15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5578" y="1160496"/>
              <a:ext cx="2892801" cy="2063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54079174-502A-400C-9979-CD50690B742F}"/>
                </a:ext>
              </a:extLst>
            </p:cNvPr>
            <p:cNvSpPr txBox="1"/>
            <p:nvPr/>
          </p:nvSpPr>
          <p:spPr>
            <a:xfrm>
              <a:off x="5365630" y="3021135"/>
              <a:ext cx="2993366" cy="439895"/>
            </a:xfrm>
            <a:prstGeom prst="rect">
              <a:avLst/>
            </a:prstGeom>
            <a:solidFill>
              <a:srgbClr val="68768A"/>
            </a:solidFill>
          </p:spPr>
          <p:txBody>
            <a:bodyPr wrap="square" rtlCol="0" anchor="ctr">
              <a:noAutofit/>
            </a:bodyPr>
            <a:lstStyle/>
            <a:p>
              <a:pPr algn="ctr"/>
              <a:r>
                <a:rPr lang="en-GB" sz="1600" b="1" dirty="0">
                  <a:solidFill>
                    <a:schemeClr val="bg1"/>
                  </a:solidFill>
                  <a:latin typeface="Arial" panose="020B0604020202020204" pitchFamily="34" charset="0"/>
                  <a:cs typeface="Arial" panose="020B0604020202020204" pitchFamily="34" charset="0"/>
                </a:rPr>
                <a:t>Poster</a:t>
              </a:r>
              <a:r>
                <a:rPr lang="en-GB" sz="1600" b="1" dirty="0">
                  <a:latin typeface="Arial" panose="020B0604020202020204" pitchFamily="34" charset="0"/>
                  <a:cs typeface="Arial" panose="020B0604020202020204" pitchFamily="34" charset="0"/>
                </a:rPr>
                <a:t>                      </a:t>
              </a:r>
            </a:p>
          </p:txBody>
        </p:sp>
      </p:grpSp>
      <p:pic>
        <p:nvPicPr>
          <p:cNvPr id="18" name="Picture 17">
            <a:extLst>
              <a:ext uri="{FF2B5EF4-FFF2-40B4-BE49-F238E27FC236}">
                <a16:creationId xmlns:a16="http://schemas.microsoft.com/office/drawing/2014/main" id="{AFF01005-D02C-4171-8F3F-1B4D1F91D57D}"/>
              </a:ext>
            </a:extLst>
          </p:cNvPr>
          <p:cNvPicPr>
            <a:picLocks noChangeAspect="1"/>
          </p:cNvPicPr>
          <p:nvPr/>
        </p:nvPicPr>
        <p:blipFill>
          <a:blip r:embed="rId7"/>
          <a:stretch>
            <a:fillRect/>
          </a:stretch>
        </p:blipFill>
        <p:spPr>
          <a:xfrm>
            <a:off x="5922471" y="1035453"/>
            <a:ext cx="1549362" cy="2172003"/>
          </a:xfrm>
          <a:prstGeom prst="rect">
            <a:avLst/>
          </a:prstGeom>
        </p:spPr>
      </p:pic>
      <p:grpSp>
        <p:nvGrpSpPr>
          <p:cNvPr id="19" name="Group 18">
            <a:extLst>
              <a:ext uri="{FF2B5EF4-FFF2-40B4-BE49-F238E27FC236}">
                <a16:creationId xmlns:a16="http://schemas.microsoft.com/office/drawing/2014/main" id="{77BAE184-FDEC-4C61-83D1-B614008BAB88}"/>
              </a:ext>
            </a:extLst>
          </p:cNvPr>
          <p:cNvGrpSpPr/>
          <p:nvPr/>
        </p:nvGrpSpPr>
        <p:grpSpPr>
          <a:xfrm>
            <a:off x="2288904" y="1024523"/>
            <a:ext cx="1654674" cy="2510378"/>
            <a:chOff x="3474390" y="1067622"/>
            <a:chExt cx="1549362" cy="2350605"/>
          </a:xfrm>
        </p:grpSpPr>
        <p:pic>
          <p:nvPicPr>
            <p:cNvPr id="20" name="Picture 19">
              <a:extLst>
                <a:ext uri="{FF2B5EF4-FFF2-40B4-BE49-F238E27FC236}">
                  <a16:creationId xmlns:a16="http://schemas.microsoft.com/office/drawing/2014/main" id="{039ADCE5-6D50-49CE-A3C3-64A7E6AC43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4390" y="1067622"/>
              <a:ext cx="1549362" cy="2032983"/>
            </a:xfrm>
            <a:prstGeom prst="rect">
              <a:avLst/>
            </a:prstGeom>
            <a:ln>
              <a:solidFill>
                <a:schemeClr val="bg1">
                  <a:lumMod val="85000"/>
                </a:schemeClr>
              </a:solidFill>
            </a:ln>
          </p:spPr>
        </p:pic>
        <p:sp>
          <p:nvSpPr>
            <p:cNvPr id="21" name="TextBox 20">
              <a:extLst>
                <a:ext uri="{FF2B5EF4-FFF2-40B4-BE49-F238E27FC236}">
                  <a16:creationId xmlns:a16="http://schemas.microsoft.com/office/drawing/2014/main" id="{69B146E0-5986-4428-A7AE-6F73D2B59215}"/>
                </a:ext>
              </a:extLst>
            </p:cNvPr>
            <p:cNvSpPr txBox="1"/>
            <p:nvPr/>
          </p:nvSpPr>
          <p:spPr>
            <a:xfrm>
              <a:off x="3474390" y="3101220"/>
              <a:ext cx="1546497" cy="317007"/>
            </a:xfrm>
            <a:prstGeom prst="rect">
              <a:avLst/>
            </a:prstGeom>
            <a:solidFill>
              <a:srgbClr val="68768A"/>
            </a:solidFill>
          </p:spPr>
          <p:txBody>
            <a:bodyPr wrap="square" rtlCol="0" anchor="ctr">
              <a:spAutoFit/>
            </a:bodyPr>
            <a:lstStyle/>
            <a:p>
              <a:pPr algn="ctr">
                <a:spcBef>
                  <a:spcPts val="0"/>
                </a:spcBef>
                <a:spcAft>
                  <a:spcPts val="0"/>
                </a:spcAft>
              </a:pPr>
              <a:r>
                <a:rPr lang="en-GB" sz="1600" b="1" dirty="0">
                  <a:solidFill>
                    <a:schemeClr val="bg1"/>
                  </a:solidFill>
                  <a:latin typeface="Arial" panose="020B0604020202020204" pitchFamily="34" charset="0"/>
                  <a:cs typeface="Arial" panose="020B0604020202020204" pitchFamily="34" charset="0"/>
                </a:rPr>
                <a:t>Livres</a:t>
              </a:r>
              <a:endParaRPr lang="en-US" sz="1600" b="1" dirty="0">
                <a:solidFill>
                  <a:schemeClr val="bg1"/>
                </a:solidFill>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8F8482FA-2A1A-4C9E-8D19-F89DABABAB15}"/>
              </a:ext>
            </a:extLst>
          </p:cNvPr>
          <p:cNvSpPr txBox="1"/>
          <p:nvPr/>
        </p:nvSpPr>
        <p:spPr>
          <a:xfrm>
            <a:off x="5939096" y="3193537"/>
            <a:ext cx="1504934" cy="338554"/>
          </a:xfrm>
          <a:prstGeom prst="rect">
            <a:avLst/>
          </a:prstGeom>
          <a:solidFill>
            <a:srgbClr val="68768A">
              <a:alpha val="87000"/>
            </a:srgbClr>
          </a:solidFill>
        </p:spPr>
        <p:txBody>
          <a:bodyPr wrap="square" rtlCol="0" anchor="ctr">
            <a:spAutoFit/>
          </a:bodyPr>
          <a:lstStyle>
            <a:defPPr>
              <a:defRPr lang="en-US"/>
            </a:defPPr>
            <a:lvl1pPr algn="ctr">
              <a:defRPr b="1"/>
            </a:lvl1pPr>
          </a:lstStyle>
          <a:p>
            <a:r>
              <a:rPr lang="en-GB" sz="1600" dirty="0" err="1">
                <a:solidFill>
                  <a:schemeClr val="bg1"/>
                </a:solidFill>
                <a:latin typeface="Arial" panose="020B0604020202020204" pitchFamily="34" charset="0"/>
                <a:cs typeface="Arial" panose="020B0604020202020204" pitchFamily="34" charset="0"/>
              </a:rPr>
              <a:t>Exercices</a:t>
            </a:r>
            <a:endParaRPr lang="en-GB"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106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4F5D-1678-4229-83FC-C18B2D350F46}"/>
              </a:ext>
            </a:extLst>
          </p:cNvPr>
          <p:cNvSpPr>
            <a:spLocks noGrp="1"/>
          </p:cNvSpPr>
          <p:nvPr>
            <p:ph type="sldNum" sz="quarter" idx="11"/>
          </p:nvPr>
        </p:nvSpPr>
        <p:spPr/>
        <p:txBody>
          <a:bodyPr/>
          <a:lstStyle/>
          <a:p>
            <a:fld id="{F0D23093-2AB0-F74C-B865-1A12A15B650E}" type="slidenum">
              <a:rPr lang="en-US" smtClean="0"/>
              <a:pPr/>
              <a:t>36</a:t>
            </a:fld>
            <a:endParaRPr lang="en-US"/>
          </a:p>
        </p:txBody>
      </p:sp>
      <p:sp>
        <p:nvSpPr>
          <p:cNvPr id="3" name="Title 2">
            <a:extLst>
              <a:ext uri="{FF2B5EF4-FFF2-40B4-BE49-F238E27FC236}">
                <a16:creationId xmlns:a16="http://schemas.microsoft.com/office/drawing/2014/main" id="{40AA9338-E692-4C26-BFD3-77F262F85977}"/>
              </a:ext>
            </a:extLst>
          </p:cNvPr>
          <p:cNvSpPr>
            <a:spLocks noGrp="1"/>
          </p:cNvSpPr>
          <p:nvPr>
            <p:ph type="title"/>
          </p:nvPr>
        </p:nvSpPr>
        <p:spPr/>
        <p:txBody>
          <a:bodyPr/>
          <a:lstStyle/>
          <a:p>
            <a:r>
              <a:rPr lang="en-US" dirty="0"/>
              <a:t>Série </a:t>
            </a:r>
            <a:r>
              <a:rPr lang="en-US" dirty="0" err="1"/>
              <a:t>d’Unité</a:t>
            </a:r>
            <a:r>
              <a:rPr lang="en-US" dirty="0"/>
              <a:t> de </a:t>
            </a:r>
            <a:r>
              <a:rPr lang="en-US" dirty="0" err="1"/>
              <a:t>Cours</a:t>
            </a:r>
            <a:endParaRPr lang="en-US" dirty="0"/>
          </a:p>
        </p:txBody>
      </p:sp>
      <p:sp>
        <p:nvSpPr>
          <p:cNvPr id="5" name="TextBox 4">
            <a:extLst>
              <a:ext uri="{FF2B5EF4-FFF2-40B4-BE49-F238E27FC236}">
                <a16:creationId xmlns:a16="http://schemas.microsoft.com/office/drawing/2014/main" id="{686FA503-9976-4E6C-BEDA-E87D9E0937F5}"/>
              </a:ext>
            </a:extLst>
          </p:cNvPr>
          <p:cNvSpPr txBox="1"/>
          <p:nvPr/>
        </p:nvSpPr>
        <p:spPr>
          <a:xfrm>
            <a:off x="617220" y="601979"/>
            <a:ext cx="10972800" cy="646331"/>
          </a:xfrm>
          <a:prstGeom prst="rect">
            <a:avLst/>
          </a:prstGeom>
          <a:noFill/>
        </p:spPr>
        <p:txBody>
          <a:bodyPr wrap="square" rtlCol="0">
            <a:spAutoFit/>
          </a:bodyPr>
          <a:lstStyle/>
          <a:p>
            <a:r>
              <a:rPr lang="fr-FR" dirty="0"/>
              <a:t>Ces unités de cours PowerPoint, ainsi que de nombreux autres types de ressources, se trouvent sur la page web </a:t>
            </a:r>
            <a:r>
              <a:rPr lang="en-US" dirty="0"/>
              <a:t>Ansys Education Resources </a:t>
            </a:r>
            <a:endParaRPr lang="fr-FR" dirty="0"/>
          </a:p>
        </p:txBody>
      </p:sp>
      <p:sp>
        <p:nvSpPr>
          <p:cNvPr id="4" name="TextBox 3">
            <a:extLst>
              <a:ext uri="{FF2B5EF4-FFF2-40B4-BE49-F238E27FC236}">
                <a16:creationId xmlns:a16="http://schemas.microsoft.com/office/drawing/2014/main" id="{8432938B-AD05-4987-8A18-1D3F182D724D}"/>
              </a:ext>
            </a:extLst>
          </p:cNvPr>
          <p:cNvSpPr txBox="1"/>
          <p:nvPr/>
        </p:nvSpPr>
        <p:spPr>
          <a:xfrm>
            <a:off x="564030" y="6016926"/>
            <a:ext cx="3798925" cy="369332"/>
          </a:xfrm>
          <a:prstGeom prst="rect">
            <a:avLst/>
          </a:prstGeom>
          <a:noFill/>
        </p:spPr>
        <p:txBody>
          <a:bodyPr wrap="none" rtlCol="0">
            <a:spAutoFit/>
          </a:bodyPr>
          <a:lstStyle/>
          <a:p>
            <a:r>
              <a:rPr lang="en-US" dirty="0">
                <a:hlinkClick r:id="rId3"/>
              </a:rPr>
              <a:t>www.ansys.com/education-resources</a:t>
            </a:r>
            <a:r>
              <a:rPr lang="en-US" dirty="0"/>
              <a:t>  </a:t>
            </a:r>
          </a:p>
        </p:txBody>
      </p:sp>
      <p:graphicFrame>
        <p:nvGraphicFramePr>
          <p:cNvPr id="9" name="Table 8">
            <a:extLst>
              <a:ext uri="{FF2B5EF4-FFF2-40B4-BE49-F238E27FC236}">
                <a16:creationId xmlns:a16="http://schemas.microsoft.com/office/drawing/2014/main" id="{113480F1-3C2E-45A1-9B12-97659B221241}"/>
              </a:ext>
            </a:extLst>
          </p:cNvPr>
          <p:cNvGraphicFramePr>
            <a:graphicFrameLocks noGrp="1"/>
          </p:cNvGraphicFramePr>
          <p:nvPr/>
        </p:nvGraphicFramePr>
        <p:xfrm>
          <a:off x="621704" y="1213545"/>
          <a:ext cx="5923878" cy="4785690"/>
        </p:xfrm>
        <a:graphic>
          <a:graphicData uri="http://schemas.openxmlformats.org/drawingml/2006/table">
            <a:tbl>
              <a:tblPr firstRow="1" bandRow="1">
                <a:tableStyleId>{F5AB1C69-6EDB-4FF4-983F-18BD219EF322}</a:tableStyleId>
              </a:tblPr>
              <a:tblGrid>
                <a:gridCol w="894678">
                  <a:extLst>
                    <a:ext uri="{9D8B030D-6E8A-4147-A177-3AD203B41FA5}">
                      <a16:colId xmlns:a16="http://schemas.microsoft.com/office/drawing/2014/main" val="20000"/>
                    </a:ext>
                  </a:extLst>
                </a:gridCol>
                <a:gridCol w="5029200">
                  <a:extLst>
                    <a:ext uri="{9D8B030D-6E8A-4147-A177-3AD203B41FA5}">
                      <a16:colId xmlns:a16="http://schemas.microsoft.com/office/drawing/2014/main" val="772511890"/>
                    </a:ext>
                  </a:extLst>
                </a:gridCol>
              </a:tblGrid>
              <a:tr h="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Finding and Displaying Information</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0"/>
                  </a:ext>
                </a:extLst>
              </a:tr>
              <a:tr h="243862">
                <a:tc>
                  <a:txBody>
                    <a:bodyPr/>
                    <a:lstStyle/>
                    <a:p>
                      <a:pPr algn="ctr"/>
                      <a:r>
                        <a:rPr lang="en-GB" sz="1400" b="0" dirty="0">
                          <a:solidFill>
                            <a:schemeClr val="tx1"/>
                          </a:solidFill>
                          <a:latin typeface="Calibri" panose="020F0502020204030204" pitchFamily="34" charset="0"/>
                          <a:cs typeface="Calibri" panose="020F0502020204030204" pitchFamily="34" charset="0"/>
                        </a:rPr>
                        <a:t>Unit</a:t>
                      </a:r>
                      <a:r>
                        <a:rPr lang="en-GB" sz="1400" b="0" baseline="0" dirty="0">
                          <a:solidFill>
                            <a:schemeClr val="tx1"/>
                          </a:solidFill>
                          <a:latin typeface="Calibri" panose="020F0502020204030204" pitchFamily="34" charset="0"/>
                          <a:cs typeface="Calibri" panose="020F0502020204030204" pitchFamily="34" charset="0"/>
                        </a:rPr>
                        <a:t> 1</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The</a:t>
                      </a:r>
                      <a:r>
                        <a:rPr lang="en-GB" sz="1400" b="0" baseline="0" dirty="0">
                          <a:solidFill>
                            <a:schemeClr val="tx1"/>
                          </a:solidFill>
                          <a:latin typeface="Calibri" panose="020F0502020204030204" pitchFamily="34" charset="0"/>
                          <a:cs typeface="Calibri" panose="020F0502020204030204" pitchFamily="34" charset="0"/>
                        </a:rPr>
                        <a:t> materials of engineering</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a:t>
                      </a:r>
                      <a:r>
                        <a:rPr lang="en-GB" sz="1400" b="0" baseline="0" dirty="0">
                          <a:solidFill>
                            <a:schemeClr val="tx1"/>
                          </a:solidFill>
                          <a:latin typeface="Calibri" panose="020F0502020204030204" pitchFamily="34" charset="0"/>
                          <a:cs typeface="Calibri" panose="020F0502020204030204" pitchFamily="34" charset="0"/>
                        </a:rPr>
                        <a:t> 2</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a:t>
                      </a:r>
                      <a:r>
                        <a:rPr lang="en-GB" sz="1400" b="0" baseline="0" dirty="0">
                          <a:solidFill>
                            <a:schemeClr val="tx1"/>
                          </a:solidFill>
                          <a:latin typeface="Calibri" panose="020F0502020204030204" pitchFamily="34" charset="0"/>
                          <a:cs typeface="Calibri" panose="020F0502020204030204" pitchFamily="34" charset="0"/>
                        </a:rPr>
                        <a:t> property charts: mapping materials</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3</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The Elements database: properties, relationships and resources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3900">
                <a:tc gridSpan="2">
                  <a:txBody>
                    <a:bodyPr/>
                    <a:lstStyle/>
                    <a:p>
                      <a:pPr algn="ctr"/>
                      <a:r>
                        <a:rPr lang="en-GB" sz="1400" b="0" dirty="0">
                          <a:solidFill>
                            <a:schemeClr val="tx1"/>
                          </a:solidFill>
                          <a:latin typeface="Calibri" panose="020F0502020204030204" pitchFamily="34" charset="0"/>
                          <a:cs typeface="Calibri" panose="020F0502020204030204" pitchFamily="34" charset="0"/>
                        </a:rPr>
                        <a:t>Material Properties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4"/>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4</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Manipulating properties:</a:t>
                      </a:r>
                      <a:r>
                        <a:rPr lang="en-GB" sz="1400" b="0" baseline="0" dirty="0">
                          <a:solidFill>
                            <a:schemeClr val="tx1"/>
                          </a:solidFill>
                          <a:latin typeface="Calibri" panose="020F0502020204030204" pitchFamily="34" charset="0"/>
                          <a:cs typeface="Calibri" panose="020F0502020204030204" pitchFamily="34" charset="0"/>
                        </a:rPr>
                        <a:t> composition, microstructure, architecture</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algn="ctr"/>
                      <a:r>
                        <a:rPr lang="en-GB" sz="1400" b="0" dirty="0">
                          <a:solidFill>
                            <a:schemeClr val="tx1"/>
                          </a:solidFill>
                          <a:latin typeface="Calibri" panose="020F0502020204030204" pitchFamily="34" charset="0"/>
                          <a:cs typeface="Calibri" panose="020F0502020204030204" pitchFamily="34" charset="0"/>
                        </a:rPr>
                        <a:t>Unit 5</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Designing new materials:</a:t>
                      </a:r>
                      <a:r>
                        <a:rPr lang="en-GB" sz="1400" b="0" baseline="0" dirty="0">
                          <a:solidFill>
                            <a:schemeClr val="tx1"/>
                          </a:solidFill>
                          <a:latin typeface="Calibri" panose="020F0502020204030204" pitchFamily="34" charset="0"/>
                          <a:cs typeface="Calibri" panose="020F0502020204030204" pitchFamily="34" charset="0"/>
                        </a:rPr>
                        <a:t> filling the materials-property space</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3289">
                <a:tc>
                  <a:txBody>
                    <a:bodyPr/>
                    <a:lstStyle/>
                    <a:p>
                      <a:pPr algn="ctr"/>
                      <a:r>
                        <a:rPr lang="en-GB" sz="1400" b="0" dirty="0">
                          <a:solidFill>
                            <a:schemeClr val="tx1"/>
                          </a:solidFill>
                          <a:latin typeface="Calibri" panose="020F0502020204030204" pitchFamily="34" charset="0"/>
                          <a:cs typeface="Calibri" panose="020F0502020204030204" pitchFamily="34" charset="0"/>
                        </a:rPr>
                        <a:t>Unit 6</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Materials Science and Engineering</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9672154"/>
                  </a:ext>
                </a:extLst>
              </a:tr>
              <a:tr h="243900">
                <a:tc gridSpan="2">
                  <a:txBody>
                    <a:bodyPr/>
                    <a:lstStyle/>
                    <a:p>
                      <a:pPr algn="ctr"/>
                      <a:r>
                        <a:rPr lang="en-GB" sz="1400" b="0" dirty="0">
                          <a:solidFill>
                            <a:schemeClr val="tx1"/>
                          </a:solidFill>
                          <a:latin typeface="Calibri" panose="020F0502020204030204" pitchFamily="34" charset="0"/>
                          <a:cs typeface="Calibri" panose="020F0502020204030204" pitchFamily="34" charset="0"/>
                        </a:rPr>
                        <a:t>Selection</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7"/>
                  </a:ext>
                </a:extLst>
              </a:tr>
              <a:tr h="243862">
                <a:tc>
                  <a:txBody>
                    <a:bodyPr/>
                    <a:lstStyle/>
                    <a:p>
                      <a:pPr algn="ctr"/>
                      <a:r>
                        <a:rPr lang="en-GB" sz="1400" b="0" dirty="0">
                          <a:solidFill>
                            <a:schemeClr val="tx1"/>
                          </a:solidFill>
                          <a:latin typeface="Calibri" panose="020F0502020204030204" pitchFamily="34" charset="0"/>
                          <a:cs typeface="Calibri" panose="020F0502020204030204" pitchFamily="34" charset="0"/>
                        </a:rPr>
                        <a:t>Unit 7</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 selection: translation,</a:t>
                      </a:r>
                      <a:r>
                        <a:rPr lang="en-GB" sz="1400" b="0" baseline="0" dirty="0">
                          <a:solidFill>
                            <a:schemeClr val="tx1"/>
                          </a:solidFill>
                          <a:latin typeface="Calibri" panose="020F0502020204030204" pitchFamily="34" charset="0"/>
                          <a:cs typeface="Calibri" panose="020F0502020204030204" pitchFamily="34" charset="0"/>
                        </a:rPr>
                        <a:t> screening, ranking, documentation</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8</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Objectives in conflict: trade off methods and penalty functions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9</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a:t>
                      </a:r>
                      <a:r>
                        <a:rPr lang="en-GB" sz="1400" b="0" baseline="0" dirty="0">
                          <a:solidFill>
                            <a:schemeClr val="tx1"/>
                          </a:solidFill>
                          <a:latin typeface="Calibri" panose="020F0502020204030204" pitchFamily="34" charset="0"/>
                          <a:cs typeface="Calibri" panose="020F0502020204030204" pitchFamily="34" charset="0"/>
                        </a:rPr>
                        <a:t> and shape: materials for efficient structures</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10</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Manufacturing processes</a:t>
                      </a:r>
                      <a:r>
                        <a:rPr lang="en-GB" sz="1400" b="0" baseline="0" dirty="0">
                          <a:solidFill>
                            <a:schemeClr val="tx1"/>
                          </a:solidFill>
                          <a:latin typeface="Calibri" panose="020F0502020204030204" pitchFamily="34" charset="0"/>
                          <a:cs typeface="Calibri" panose="020F0502020204030204" pitchFamily="34" charset="0"/>
                        </a:rPr>
                        <a:t> and cost </a:t>
                      </a:r>
                      <a:r>
                        <a:rPr lang="en-GB" sz="1400" b="0" baseline="0" dirty="0" err="1">
                          <a:solidFill>
                            <a:schemeClr val="tx1"/>
                          </a:solidFill>
                          <a:latin typeface="Calibri" panose="020F0502020204030204" pitchFamily="34" charset="0"/>
                          <a:cs typeface="Calibri" panose="020F0502020204030204" pitchFamily="34" charset="0"/>
                        </a:rPr>
                        <a:t>modeling</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11</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Eco-informed</a:t>
                      </a:r>
                      <a:r>
                        <a:rPr lang="en-GB" sz="1400" b="0" baseline="0" dirty="0">
                          <a:solidFill>
                            <a:schemeClr val="tx1"/>
                          </a:solidFill>
                          <a:latin typeface="Calibri" panose="020F0502020204030204" pitchFamily="34" charset="0"/>
                          <a:cs typeface="Calibri" panose="020F0502020204030204" pitchFamily="34" charset="0"/>
                        </a:rPr>
                        <a:t> material selection</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12</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Eco design</a:t>
                      </a:r>
                      <a:r>
                        <a:rPr lang="en-GB" sz="1400" b="0" baseline="0" dirty="0">
                          <a:solidFill>
                            <a:schemeClr val="tx1"/>
                          </a:solidFill>
                          <a:latin typeface="Calibri" panose="020F0502020204030204" pitchFamily="34" charset="0"/>
                          <a:cs typeface="Calibri" panose="020F0502020204030204" pitchFamily="34" charset="0"/>
                        </a:rPr>
                        <a:t> and</a:t>
                      </a:r>
                      <a:r>
                        <a:rPr lang="en-GB" sz="1400" b="0" dirty="0">
                          <a:solidFill>
                            <a:schemeClr val="tx1"/>
                          </a:solidFill>
                          <a:latin typeface="Calibri" panose="020F0502020204030204" pitchFamily="34" charset="0"/>
                          <a:cs typeface="Calibri" panose="020F0502020204030204" pitchFamily="34" charset="0"/>
                        </a:rPr>
                        <a:t> the Eco Audit tool </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bl>
          </a:graphicData>
        </a:graphic>
      </p:graphicFrame>
      <p:graphicFrame>
        <p:nvGraphicFramePr>
          <p:cNvPr id="11" name="Table 10">
            <a:extLst>
              <a:ext uri="{FF2B5EF4-FFF2-40B4-BE49-F238E27FC236}">
                <a16:creationId xmlns:a16="http://schemas.microsoft.com/office/drawing/2014/main" id="{8B402B36-9188-4B05-9F2E-0252EED45C91}"/>
              </a:ext>
            </a:extLst>
          </p:cNvPr>
          <p:cNvGraphicFramePr>
            <a:graphicFrameLocks noGrp="1"/>
          </p:cNvGraphicFramePr>
          <p:nvPr/>
        </p:nvGraphicFramePr>
        <p:xfrm>
          <a:off x="6765218" y="1207147"/>
          <a:ext cx="5044438" cy="5048874"/>
        </p:xfrm>
        <a:graphic>
          <a:graphicData uri="http://schemas.openxmlformats.org/drawingml/2006/table">
            <a:tbl>
              <a:tblPr firstRow="1" bandRow="1">
                <a:tableStyleId>{F5AB1C69-6EDB-4FF4-983F-18BD219EF322}</a:tableStyleId>
              </a:tblPr>
              <a:tblGrid>
                <a:gridCol w="5044438">
                  <a:extLst>
                    <a:ext uri="{9D8B030D-6E8A-4147-A177-3AD203B41FA5}">
                      <a16:colId xmlns:a16="http://schemas.microsoft.com/office/drawing/2014/main" val="20000"/>
                    </a:ext>
                  </a:extLst>
                </a:gridCol>
              </a:tblGrid>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Sustainability</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0"/>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What is a sustainable</a:t>
                      </a:r>
                      <a:r>
                        <a:rPr lang="en-GB" sz="1400" b="0" baseline="0" dirty="0">
                          <a:solidFill>
                            <a:schemeClr val="tx1"/>
                          </a:solidFill>
                          <a:latin typeface="Calibri" panose="020F0502020204030204" pitchFamily="34" charset="0"/>
                          <a:cs typeface="Calibri" panose="020F0502020204030204" pitchFamily="34" charset="0"/>
                        </a:rPr>
                        <a:t> </a:t>
                      </a:r>
                      <a:r>
                        <a:rPr lang="en-GB" sz="1400" b="0" baseline="0" dirty="0" err="1">
                          <a:solidFill>
                            <a:schemeClr val="tx1"/>
                          </a:solidFill>
                          <a:latin typeface="Calibri" panose="020F0502020204030204" pitchFamily="34" charset="0"/>
                          <a:cs typeface="Calibri" panose="020F0502020204030204" pitchFamily="34" charset="0"/>
                        </a:rPr>
                        <a:t>development?A</a:t>
                      </a:r>
                      <a:r>
                        <a:rPr lang="en-GB" sz="1400" b="0" baseline="0">
                          <a:solidFill>
                            <a:schemeClr val="tx1"/>
                          </a:solidFill>
                          <a:latin typeface="Calibri" panose="020F0502020204030204" pitchFamily="34" charset="0"/>
                          <a:cs typeface="Calibri" panose="020F0502020204030204" pitchFamily="34" charset="0"/>
                        </a:rPr>
                        <a:t> materials </a:t>
                      </a:r>
                      <a:r>
                        <a:rPr lang="en-GB" sz="1400" b="0" baseline="0" dirty="0">
                          <a:solidFill>
                            <a:schemeClr val="tx1"/>
                          </a:solidFill>
                          <a:latin typeface="Calibri" panose="020F0502020204030204" pitchFamily="34" charset="0"/>
                          <a:cs typeface="Calibri" panose="020F0502020204030204" pitchFamily="34" charset="0"/>
                        </a:rPr>
                        <a:t>perspective</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Materials</a:t>
                      </a:r>
                      <a:r>
                        <a:rPr lang="en-GB" sz="1400" b="0" baseline="0" dirty="0">
                          <a:solidFill>
                            <a:schemeClr val="tx1"/>
                          </a:solidFill>
                          <a:latin typeface="Calibri" panose="020F0502020204030204" pitchFamily="34" charset="0"/>
                          <a:cs typeface="Calibri" panose="020F0502020204030204" pitchFamily="34" charset="0"/>
                        </a:rPr>
                        <a:t> for l</a:t>
                      </a:r>
                      <a:r>
                        <a:rPr lang="en-GB" sz="1400" b="0" dirty="0">
                          <a:solidFill>
                            <a:schemeClr val="tx1"/>
                          </a:solidFill>
                          <a:latin typeface="Calibri" panose="020F0502020204030204" pitchFamily="34" charset="0"/>
                          <a:cs typeface="Calibri" panose="020F0502020204030204" pitchFamily="34" charset="0"/>
                        </a:rPr>
                        <a:t>ow</a:t>
                      </a:r>
                      <a:r>
                        <a:rPr lang="en-GB" sz="1400" b="0" baseline="0" dirty="0">
                          <a:solidFill>
                            <a:schemeClr val="tx1"/>
                          </a:solidFill>
                          <a:latin typeface="Calibri" panose="020F0502020204030204" pitchFamily="34" charset="0"/>
                          <a:cs typeface="Calibri" panose="020F0502020204030204" pitchFamily="34" charset="0"/>
                        </a:rPr>
                        <a:t> c</a:t>
                      </a:r>
                      <a:r>
                        <a:rPr lang="en-GB" sz="1400" b="0" dirty="0">
                          <a:solidFill>
                            <a:schemeClr val="tx1"/>
                          </a:solidFill>
                          <a:latin typeface="Calibri" panose="020F0502020204030204" pitchFamily="34" charset="0"/>
                          <a:cs typeface="Calibri" panose="020F0502020204030204" pitchFamily="34" charset="0"/>
                        </a:rPr>
                        <a:t>arbon power</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Special Topics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4"/>
                  </a:ext>
                </a:extLst>
              </a:tr>
              <a:tr h="381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Architecture and the built</a:t>
                      </a:r>
                      <a:r>
                        <a:rPr lang="en-GB" sz="1400" b="0" baseline="0" dirty="0">
                          <a:solidFill>
                            <a:schemeClr val="tx1"/>
                          </a:solidFill>
                          <a:latin typeface="Calibri" panose="020F0502020204030204" pitchFamily="34" charset="0"/>
                          <a:cs typeface="Calibri" panose="020F0502020204030204" pitchFamily="34" charset="0"/>
                        </a:rPr>
                        <a:t> environment: materials for construction</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Structural</a:t>
                      </a:r>
                      <a:r>
                        <a:rPr lang="en-GB" sz="1400" b="0" baseline="0" dirty="0">
                          <a:solidFill>
                            <a:schemeClr val="tx1"/>
                          </a:solidFill>
                          <a:latin typeface="Calibri" panose="020F0502020204030204" pitchFamily="34" charset="0"/>
                          <a:cs typeface="Calibri" panose="020F0502020204030204" pitchFamily="34" charset="0"/>
                        </a:rPr>
                        <a:t> sections: shape in action</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007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Materials</a:t>
                      </a:r>
                      <a:r>
                        <a:rPr lang="en-GB" sz="1400" b="0" baseline="0" dirty="0">
                          <a:solidFill>
                            <a:schemeClr val="tx1"/>
                          </a:solidFill>
                          <a:latin typeface="Calibri" panose="020F0502020204030204" pitchFamily="34" charset="0"/>
                          <a:cs typeface="Calibri" panose="020F0502020204030204" pitchFamily="34" charset="0"/>
                        </a:rPr>
                        <a:t> in industrial design: Why do consumers buy products?</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The Design database for Products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0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Medical Devices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95473877"/>
                  </a:ext>
                </a:extLst>
              </a:tr>
              <a:tr h="30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Battery Designer tool</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90781645"/>
                  </a:ext>
                </a:extLst>
              </a:tr>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Advanced Teaching and Research</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9"/>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Advanced databases: a lightning tour</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Aerospace edition</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Polymer edition</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The Synthesizer tool: hybrids and other models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02172">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Materials for Bioengineering</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2339585"/>
                  </a:ext>
                </a:extLst>
              </a:tr>
            </a:tbl>
          </a:graphicData>
        </a:graphic>
      </p:graphicFrame>
    </p:spTree>
    <p:extLst>
      <p:ext uri="{BB962C8B-B14F-4D97-AF65-F5344CB8AC3E}">
        <p14:creationId xmlns:p14="http://schemas.microsoft.com/office/powerpoint/2010/main" val="1193319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37</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4</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dirty="0">
                <a:latin typeface="+mn-lt"/>
                <a:cs typeface="Arial" panose="020B0604020202020204" pitchFamily="34" charset="0"/>
              </a:rPr>
              <a:t>La nouvelle base de données de conception : produits, matériaux et procédés</a:t>
            </a:r>
            <a:endParaRPr lang="en-US" dirty="0">
              <a:latin typeface="+mn-lt"/>
            </a:endParaRPr>
          </a:p>
        </p:txBody>
      </p:sp>
      <p:grpSp>
        <p:nvGrpSpPr>
          <p:cNvPr id="4" name="Group 3">
            <a:extLst>
              <a:ext uri="{FF2B5EF4-FFF2-40B4-BE49-F238E27FC236}">
                <a16:creationId xmlns:a16="http://schemas.microsoft.com/office/drawing/2014/main" id="{40DF3930-1730-478D-BB82-35DEA795AFAF}"/>
              </a:ext>
            </a:extLst>
          </p:cNvPr>
          <p:cNvGrpSpPr/>
          <p:nvPr/>
        </p:nvGrpSpPr>
        <p:grpSpPr>
          <a:xfrm>
            <a:off x="1703512" y="1196752"/>
            <a:ext cx="6530723" cy="4800410"/>
            <a:chOff x="385466" y="142875"/>
            <a:chExt cx="9139534" cy="6718017"/>
          </a:xfrm>
        </p:grpSpPr>
        <p:pic>
          <p:nvPicPr>
            <p:cNvPr id="5" name="Picture 10" descr="http://atwoodsc.com/wp-content/uploads/2014/03/product-design-sketches.jpg">
              <a:extLst>
                <a:ext uri="{FF2B5EF4-FFF2-40B4-BE49-F238E27FC236}">
                  <a16:creationId xmlns:a16="http://schemas.microsoft.com/office/drawing/2014/main" id="{297D6AA6-6E2B-4A14-84A4-E3AE4CE5CDCE}"/>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85466" y="684507"/>
              <a:ext cx="9139534" cy="54837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www.busydoor.com/images/2013/11/Wiggle-Side-Chair-With-Hard-Fiber-Board-From-Frank-Gehry.jpg">
              <a:extLst>
                <a:ext uri="{FF2B5EF4-FFF2-40B4-BE49-F238E27FC236}">
                  <a16:creationId xmlns:a16="http://schemas.microsoft.com/office/drawing/2014/main" id="{6CEC4523-CA0F-452E-B7CF-FC199D93A47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93" t="13715" r="12006" b="10603"/>
            <a:stretch/>
          </p:blipFill>
          <p:spPr bwMode="auto">
            <a:xfrm>
              <a:off x="5529064" y="5716664"/>
              <a:ext cx="840226" cy="11442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7" descr="http://gunkelmanflesher.typepad.com/.a/6a010535ed3e5d970b014e5f47baec970c-320wi">
              <a:extLst>
                <a:ext uri="{FF2B5EF4-FFF2-40B4-BE49-F238E27FC236}">
                  <a16:creationId xmlns:a16="http://schemas.microsoft.com/office/drawing/2014/main" id="{DA647F09-D9A5-4E68-B6F2-02EC86FBFA5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56"/>
            <a:stretch/>
          </p:blipFill>
          <p:spPr bwMode="auto">
            <a:xfrm>
              <a:off x="4918969" y="173113"/>
              <a:ext cx="867763" cy="10227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www.captivatist.com/most-popular-floor-lamps-2011-6.jpg">
              <a:extLst>
                <a:ext uri="{FF2B5EF4-FFF2-40B4-BE49-F238E27FC236}">
                  <a16:creationId xmlns:a16="http://schemas.microsoft.com/office/drawing/2014/main" id="{42929656-2840-4212-9000-3ED6AD85E6A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8663" t="4400" r="29091" b="3234"/>
            <a:stretch/>
          </p:blipFill>
          <p:spPr bwMode="auto">
            <a:xfrm>
              <a:off x="6379162" y="469626"/>
              <a:ext cx="720080" cy="19680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7" descr="http://www.wantoday.com/inside_16_2012/Anglepoise%20Original%201227%20all%5B1%5D.jpg">
              <a:extLst>
                <a:ext uri="{FF2B5EF4-FFF2-40B4-BE49-F238E27FC236}">
                  <a16:creationId xmlns:a16="http://schemas.microsoft.com/office/drawing/2014/main" id="{B9870FB4-7BBF-43EC-8B2B-FC227D8E6BA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000"/>
            <a:stretch/>
          </p:blipFill>
          <p:spPr bwMode="auto">
            <a:xfrm>
              <a:off x="3408028" y="3300192"/>
              <a:ext cx="1042882" cy="1489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5" descr="http://iconicinteriors.com/images/uploads/products/buy-barcelona-chair-vintage.jpg">
              <a:extLst>
                <a:ext uri="{FF2B5EF4-FFF2-40B4-BE49-F238E27FC236}">
                  <a16:creationId xmlns:a16="http://schemas.microsoft.com/office/drawing/2014/main" id="{2ECE2483-C3D6-48EF-BAFD-E22DBA53EED3}"/>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12982" y="5293098"/>
              <a:ext cx="1656184" cy="10457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upload.wikimedia.org/wikipedia/commons/b/bd/Olivetti-Valentine.jpg">
              <a:extLst>
                <a:ext uri="{FF2B5EF4-FFF2-40B4-BE49-F238E27FC236}">
                  <a16:creationId xmlns:a16="http://schemas.microsoft.com/office/drawing/2014/main" id="{E14A6007-C9FD-4783-ACF8-73C6C81AAACD}"/>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6904" y="3501001"/>
              <a:ext cx="1480592" cy="12307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http://modculture.typepad.com/.a/6a00d83451cbb069e2011571485585970b-800wi">
              <a:extLst>
                <a:ext uri="{FF2B5EF4-FFF2-40B4-BE49-F238E27FC236}">
                  <a16:creationId xmlns:a16="http://schemas.microsoft.com/office/drawing/2014/main" id="{C54B3E22-6B7B-4F2E-982B-45994290ED74}"/>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1272" y="1772816"/>
              <a:ext cx="1357164" cy="13571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http://cdn-static.zdnet.com/i/story/70/00/012700/iprototype-to-product-inside-the-design-of-apples-most-iconic-devices.jpg">
              <a:extLst>
                <a:ext uri="{FF2B5EF4-FFF2-40B4-BE49-F238E27FC236}">
                  <a16:creationId xmlns:a16="http://schemas.microsoft.com/office/drawing/2014/main" id="{540C58F7-76E8-426C-9550-CE3A03E3ADB9}"/>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12147"/>
            <a:stretch/>
          </p:blipFill>
          <p:spPr bwMode="auto">
            <a:xfrm>
              <a:off x="2432720" y="142875"/>
              <a:ext cx="2008354" cy="12314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designbeyondtime.files.wordpress.com/2008/10/philippe-starck-zitronenpresse1.jpg">
              <a:extLst>
                <a:ext uri="{FF2B5EF4-FFF2-40B4-BE49-F238E27FC236}">
                  <a16:creationId xmlns:a16="http://schemas.microsoft.com/office/drawing/2014/main" id="{2F5DEA79-60E1-41C0-B0DD-1034E6C27837}"/>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9630" r="29158"/>
            <a:stretch/>
          </p:blipFill>
          <p:spPr bwMode="auto">
            <a:xfrm>
              <a:off x="1613985" y="4701634"/>
              <a:ext cx="674719" cy="16371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http://1.bp.blogspot.com/_pP7LNOjD4Eo/TQCi4CDwgQI/AAAAAAAAAD4/9u2IpRV4c3I/s1600/Marcel+breuer+Wassily+Chair+mid-century+modern+arm+chair.gif">
              <a:extLst>
                <a:ext uri="{FF2B5EF4-FFF2-40B4-BE49-F238E27FC236}">
                  <a16:creationId xmlns:a16="http://schemas.microsoft.com/office/drawing/2014/main" id="{B32F8EB7-4996-498E-A9A1-C664DC585553}"/>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6927" r="16406"/>
            <a:stretch/>
          </p:blipFill>
          <p:spPr bwMode="auto">
            <a:xfrm>
              <a:off x="7905328" y="4802598"/>
              <a:ext cx="1296144" cy="14581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https://lh3.googleusercontent.com/-zs95dGSlBRo/TXToQ-UHX6I/AAAAAAAAAdE/fLjdh3FrkD4/s1600/18241.png">
              <a:extLst>
                <a:ext uri="{FF2B5EF4-FFF2-40B4-BE49-F238E27FC236}">
                  <a16:creationId xmlns:a16="http://schemas.microsoft.com/office/drawing/2014/main" id="{6D5D2D39-4CFA-4575-8881-5AF6F96D4D9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9338" y="2996952"/>
              <a:ext cx="1357319" cy="15074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9" descr="http://cdni.condenast.co.uk/426x639/a_c/50IconicProducts19_EL_29mar12_pr_bt.jpg">
              <a:extLst>
                <a:ext uri="{FF2B5EF4-FFF2-40B4-BE49-F238E27FC236}">
                  <a16:creationId xmlns:a16="http://schemas.microsoft.com/office/drawing/2014/main" id="{83CB49F7-0F6A-413D-9DD5-C9E10C6D3E2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24809" y="5884336"/>
              <a:ext cx="571355" cy="8570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3" descr="http://www.heals.co.uk/content/ebiz/heals/page/design_originals/eames_lounge_chair.jpg">
              <a:extLst>
                <a:ext uri="{FF2B5EF4-FFF2-40B4-BE49-F238E27FC236}">
                  <a16:creationId xmlns:a16="http://schemas.microsoft.com/office/drawing/2014/main" id="{21233249-9AAF-4619-BE1B-F387F8C508B3}"/>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6560" y="1167444"/>
              <a:ext cx="1960176" cy="11814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a:extLst>
                <a:ext uri="{FF2B5EF4-FFF2-40B4-BE49-F238E27FC236}">
                  <a16:creationId xmlns:a16="http://schemas.microsoft.com/office/drawing/2014/main" id="{BAE622D4-E121-4570-8908-CC47A953783A}"/>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13520" y="548681"/>
              <a:ext cx="6019800" cy="591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Content Placeholder 19">
            <a:extLst>
              <a:ext uri="{FF2B5EF4-FFF2-40B4-BE49-F238E27FC236}">
                <a16:creationId xmlns:a16="http://schemas.microsoft.com/office/drawing/2014/main" id="{51E75D63-A06A-41BA-8ACD-C93D66A681A2}"/>
              </a:ext>
            </a:extLst>
          </p:cNvPr>
          <p:cNvSpPr txBox="1">
            <a:spLocks/>
          </p:cNvSpPr>
          <p:nvPr/>
        </p:nvSpPr>
        <p:spPr>
          <a:xfrm>
            <a:off x="8346384" y="1322831"/>
            <a:ext cx="2357178" cy="3046988"/>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dirty="0"/>
              <a:t>Produits comme passerelle vers l'innovation et la conception avec des matériaux et des procédés</a:t>
            </a:r>
            <a:endParaRPr lang="en-GB" dirty="0"/>
          </a:p>
        </p:txBody>
      </p:sp>
    </p:spTree>
    <p:extLst>
      <p:ext uri="{BB962C8B-B14F-4D97-AF65-F5344CB8AC3E}">
        <p14:creationId xmlns:p14="http://schemas.microsoft.com/office/powerpoint/2010/main" val="1885848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5</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a:xfrm>
            <a:off x="609601" y="148581"/>
            <a:ext cx="11277599" cy="845837"/>
          </a:xfrm>
        </p:spPr>
        <p:txBody>
          <a:bodyPr/>
          <a:lstStyle/>
          <a:p>
            <a:r>
              <a:rPr lang="fr-FR" dirty="0"/>
              <a:t>Comment avons-nous choisi les produits pour la base de données ?</a:t>
            </a:r>
            <a:endParaRPr lang="en-US" dirty="0"/>
          </a:p>
        </p:txBody>
      </p:sp>
      <p:sp>
        <p:nvSpPr>
          <p:cNvPr id="4" name="Freeform 8">
            <a:extLst>
              <a:ext uri="{FF2B5EF4-FFF2-40B4-BE49-F238E27FC236}">
                <a16:creationId xmlns:a16="http://schemas.microsoft.com/office/drawing/2014/main" id="{7F0D8CC1-1B71-41C5-9C74-DF9D1D2CACC7}"/>
              </a:ext>
            </a:extLst>
          </p:cNvPr>
          <p:cNvSpPr/>
          <p:nvPr/>
        </p:nvSpPr>
        <p:spPr>
          <a:xfrm>
            <a:off x="4223792" y="1988840"/>
            <a:ext cx="5230484" cy="4089003"/>
          </a:xfrm>
          <a:custGeom>
            <a:avLst/>
            <a:gdLst>
              <a:gd name="connsiteX0" fmla="*/ 0 w 5760720"/>
              <a:gd name="connsiteY0" fmla="*/ 2615184 h 4096512"/>
              <a:gd name="connsiteX1" fmla="*/ 1929384 w 5760720"/>
              <a:gd name="connsiteY1" fmla="*/ 4096512 h 4096512"/>
              <a:gd name="connsiteX2" fmla="*/ 5760720 w 5760720"/>
              <a:gd name="connsiteY2" fmla="*/ 1371600 h 4096512"/>
              <a:gd name="connsiteX3" fmla="*/ 3136392 w 5760720"/>
              <a:gd name="connsiteY3" fmla="*/ 0 h 4096512"/>
              <a:gd name="connsiteX4" fmla="*/ 0 w 5760720"/>
              <a:gd name="connsiteY4" fmla="*/ 2615184 h 4096512"/>
              <a:gd name="connsiteX0" fmla="*/ 0 w 6117336"/>
              <a:gd name="connsiteY0" fmla="*/ 2761488 h 4096512"/>
              <a:gd name="connsiteX1" fmla="*/ 2286000 w 6117336"/>
              <a:gd name="connsiteY1" fmla="*/ 4096512 h 4096512"/>
              <a:gd name="connsiteX2" fmla="*/ 6117336 w 6117336"/>
              <a:gd name="connsiteY2" fmla="*/ 1371600 h 4096512"/>
              <a:gd name="connsiteX3" fmla="*/ 3493008 w 6117336"/>
              <a:gd name="connsiteY3" fmla="*/ 0 h 4096512"/>
              <a:gd name="connsiteX4" fmla="*/ 0 w 6117336"/>
              <a:gd name="connsiteY4" fmla="*/ 2761488 h 4096512"/>
              <a:gd name="connsiteX0" fmla="*/ 0 w 6117336"/>
              <a:gd name="connsiteY0" fmla="*/ 2761488 h 4837176"/>
              <a:gd name="connsiteX1" fmla="*/ 2221992 w 6117336"/>
              <a:gd name="connsiteY1" fmla="*/ 4837176 h 4837176"/>
              <a:gd name="connsiteX2" fmla="*/ 6117336 w 6117336"/>
              <a:gd name="connsiteY2" fmla="*/ 1371600 h 4837176"/>
              <a:gd name="connsiteX3" fmla="*/ 3493008 w 6117336"/>
              <a:gd name="connsiteY3" fmla="*/ 0 h 4837176"/>
              <a:gd name="connsiteX4" fmla="*/ 0 w 6117336"/>
              <a:gd name="connsiteY4" fmla="*/ 2761488 h 4837176"/>
              <a:gd name="connsiteX0" fmla="*/ 0 w 6117336"/>
              <a:gd name="connsiteY0" fmla="*/ 2761488 h 4837176"/>
              <a:gd name="connsiteX1" fmla="*/ 2221992 w 6117336"/>
              <a:gd name="connsiteY1" fmla="*/ 4837176 h 4837176"/>
              <a:gd name="connsiteX2" fmla="*/ 6117336 w 6117336"/>
              <a:gd name="connsiteY2" fmla="*/ 1033272 h 4837176"/>
              <a:gd name="connsiteX3" fmla="*/ 3493008 w 6117336"/>
              <a:gd name="connsiteY3" fmla="*/ 0 h 4837176"/>
              <a:gd name="connsiteX4" fmla="*/ 0 w 6117336"/>
              <a:gd name="connsiteY4" fmla="*/ 2761488 h 4837176"/>
              <a:gd name="connsiteX0" fmla="*/ 0 w 6117336"/>
              <a:gd name="connsiteY0" fmla="*/ 2706624 h 4782312"/>
              <a:gd name="connsiteX1" fmla="*/ 2221992 w 6117336"/>
              <a:gd name="connsiteY1" fmla="*/ 4782312 h 4782312"/>
              <a:gd name="connsiteX2" fmla="*/ 6117336 w 6117336"/>
              <a:gd name="connsiteY2" fmla="*/ 978408 h 4782312"/>
              <a:gd name="connsiteX3" fmla="*/ 3867912 w 6117336"/>
              <a:gd name="connsiteY3" fmla="*/ 0 h 4782312"/>
              <a:gd name="connsiteX4" fmla="*/ 0 w 6117336"/>
              <a:gd name="connsiteY4" fmla="*/ 2706624 h 4782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336" h="4782312">
                <a:moveTo>
                  <a:pt x="0" y="2706624"/>
                </a:moveTo>
                <a:lnTo>
                  <a:pt x="2221992" y="4782312"/>
                </a:lnTo>
                <a:lnTo>
                  <a:pt x="6117336" y="978408"/>
                </a:lnTo>
                <a:lnTo>
                  <a:pt x="3867912" y="0"/>
                </a:lnTo>
                <a:lnTo>
                  <a:pt x="0" y="2706624"/>
                </a:lnTo>
                <a:close/>
              </a:path>
            </a:pathLst>
          </a:custGeom>
          <a:gradFill flip="none" rotWithShape="1">
            <a:gsLst>
              <a:gs pos="0">
                <a:schemeClr val="bg1">
                  <a:lumMod val="85000"/>
                  <a:shade val="30000"/>
                  <a:satMod val="115000"/>
                  <a:alpha val="68000"/>
                </a:schemeClr>
              </a:gs>
              <a:gs pos="46700">
                <a:srgbClr val="A8A8A8">
                  <a:alpha val="14000"/>
                </a:srgbClr>
              </a:gs>
              <a:gs pos="100000">
                <a:schemeClr val="bg1">
                  <a:lumMod val="85000"/>
                  <a:shade val="100000"/>
                  <a:satMod val="115000"/>
                  <a:alpha val="55000"/>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sp>
        <p:nvSpPr>
          <p:cNvPr id="5" name="Freeform 6">
            <a:extLst>
              <a:ext uri="{FF2B5EF4-FFF2-40B4-BE49-F238E27FC236}">
                <a16:creationId xmlns:a16="http://schemas.microsoft.com/office/drawing/2014/main" id="{2298B9D4-EFE0-47F3-B382-1E9CFE300271}"/>
              </a:ext>
            </a:extLst>
          </p:cNvPr>
          <p:cNvSpPr/>
          <p:nvPr/>
        </p:nvSpPr>
        <p:spPr>
          <a:xfrm>
            <a:off x="2628847" y="781278"/>
            <a:ext cx="4925568" cy="3502626"/>
          </a:xfrm>
          <a:custGeom>
            <a:avLst/>
            <a:gdLst>
              <a:gd name="connsiteX0" fmla="*/ 0 w 5760720"/>
              <a:gd name="connsiteY0" fmla="*/ 2615184 h 4096512"/>
              <a:gd name="connsiteX1" fmla="*/ 1929384 w 5760720"/>
              <a:gd name="connsiteY1" fmla="*/ 4096512 h 4096512"/>
              <a:gd name="connsiteX2" fmla="*/ 5760720 w 5760720"/>
              <a:gd name="connsiteY2" fmla="*/ 1371600 h 4096512"/>
              <a:gd name="connsiteX3" fmla="*/ 3136392 w 5760720"/>
              <a:gd name="connsiteY3" fmla="*/ 0 h 4096512"/>
              <a:gd name="connsiteX4" fmla="*/ 0 w 5760720"/>
              <a:gd name="connsiteY4" fmla="*/ 2615184 h 409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720" h="4096512">
                <a:moveTo>
                  <a:pt x="0" y="2615184"/>
                </a:moveTo>
                <a:lnTo>
                  <a:pt x="1929384" y="4096512"/>
                </a:lnTo>
                <a:lnTo>
                  <a:pt x="5760720" y="1371600"/>
                </a:lnTo>
                <a:lnTo>
                  <a:pt x="3136392" y="0"/>
                </a:lnTo>
                <a:lnTo>
                  <a:pt x="0" y="2615184"/>
                </a:lnTo>
                <a:close/>
              </a:path>
            </a:pathLst>
          </a:custGeom>
          <a:gradFill flip="none" rotWithShape="1">
            <a:gsLst>
              <a:gs pos="0">
                <a:schemeClr val="bg1">
                  <a:lumMod val="85000"/>
                  <a:shade val="30000"/>
                  <a:satMod val="115000"/>
                  <a:alpha val="68000"/>
                </a:schemeClr>
              </a:gs>
              <a:gs pos="46700">
                <a:srgbClr val="A8A8A8">
                  <a:alpha val="14000"/>
                </a:srgbClr>
              </a:gs>
              <a:gs pos="100000">
                <a:schemeClr val="bg1">
                  <a:lumMod val="85000"/>
                  <a:shade val="100000"/>
                  <a:satMod val="115000"/>
                  <a:alpha val="55000"/>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B7970BFD-B356-48F7-81DA-1D500B1B2AF7}"/>
              </a:ext>
            </a:extLst>
          </p:cNvPr>
          <p:cNvGrpSpPr/>
          <p:nvPr/>
        </p:nvGrpSpPr>
        <p:grpSpPr>
          <a:xfrm>
            <a:off x="2417814" y="679618"/>
            <a:ext cx="5148328" cy="2524625"/>
            <a:chOff x="521282" y="365734"/>
            <a:chExt cx="6021251" cy="2952687"/>
          </a:xfrm>
        </p:grpSpPr>
        <p:pic>
          <p:nvPicPr>
            <p:cNvPr id="7" name="Picture 2">
              <a:extLst>
                <a:ext uri="{FF2B5EF4-FFF2-40B4-BE49-F238E27FC236}">
                  <a16:creationId xmlns:a16="http://schemas.microsoft.com/office/drawing/2014/main" id="{1C874BE5-5A14-4949-8805-9B04A35958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282" y="365734"/>
              <a:ext cx="3849477" cy="295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EDFAAD8B-1CF9-46A7-9A36-D6B920D32DC9}"/>
                </a:ext>
              </a:extLst>
            </p:cNvPr>
            <p:cNvSpPr/>
            <p:nvPr/>
          </p:nvSpPr>
          <p:spPr>
            <a:xfrm>
              <a:off x="4384474" y="731071"/>
              <a:ext cx="2158059" cy="827911"/>
            </a:xfrm>
            <a:prstGeom prst="rect">
              <a:avLst/>
            </a:prstGeom>
          </p:spPr>
          <p:txBody>
            <a:bodyPr wrap="square">
              <a:spAutoFit/>
            </a:bodyPr>
            <a:lstStyle/>
            <a:p>
              <a:pPr lvl="0" algn="ctr"/>
              <a:r>
                <a:rPr lang="en-GB" sz="2000" b="1" dirty="0"/>
                <a:t>1. Conceptions </a:t>
              </a:r>
              <a:r>
                <a:rPr lang="en-GB" sz="2000" b="1" dirty="0" err="1"/>
                <a:t>collectées</a:t>
              </a:r>
              <a:endParaRPr lang="en-GB" sz="2000" b="1" dirty="0"/>
            </a:p>
          </p:txBody>
        </p:sp>
      </p:grpSp>
      <p:grpSp>
        <p:nvGrpSpPr>
          <p:cNvPr id="9" name="Group 8">
            <a:extLst>
              <a:ext uri="{FF2B5EF4-FFF2-40B4-BE49-F238E27FC236}">
                <a16:creationId xmlns:a16="http://schemas.microsoft.com/office/drawing/2014/main" id="{EFD4BF6D-13C8-4F86-935B-21230DC4675E}"/>
              </a:ext>
            </a:extLst>
          </p:cNvPr>
          <p:cNvGrpSpPr/>
          <p:nvPr/>
        </p:nvGrpSpPr>
        <p:grpSpPr>
          <a:xfrm>
            <a:off x="2207314" y="1941929"/>
            <a:ext cx="5358828" cy="2838194"/>
            <a:chOff x="275091" y="1842077"/>
            <a:chExt cx="6267441" cy="3319422"/>
          </a:xfrm>
        </p:grpSpPr>
        <p:pic>
          <p:nvPicPr>
            <p:cNvPr id="10" name="Picture 3">
              <a:extLst>
                <a:ext uri="{FF2B5EF4-FFF2-40B4-BE49-F238E27FC236}">
                  <a16:creationId xmlns:a16="http://schemas.microsoft.com/office/drawing/2014/main" id="{F7B773E6-BCAA-4351-AD34-1E90B54690C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588"/>
            <a:stretch/>
          </p:blipFill>
          <p:spPr bwMode="auto">
            <a:xfrm>
              <a:off x="2620205" y="1842077"/>
              <a:ext cx="3922327" cy="27664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id="{5798D631-B814-4581-B32A-E523B768195F}"/>
                </a:ext>
              </a:extLst>
            </p:cNvPr>
            <p:cNvSpPr/>
            <p:nvPr/>
          </p:nvSpPr>
          <p:spPr>
            <a:xfrm>
              <a:off x="275091" y="3613665"/>
              <a:ext cx="2307013" cy="1547834"/>
            </a:xfrm>
            <a:prstGeom prst="rect">
              <a:avLst/>
            </a:prstGeom>
          </p:spPr>
          <p:txBody>
            <a:bodyPr wrap="square">
              <a:spAutoFit/>
            </a:bodyPr>
            <a:lstStyle/>
            <a:p>
              <a:pPr lvl="0" algn="ctr"/>
              <a:r>
                <a:rPr lang="en-GB" sz="2000" b="1" dirty="0"/>
                <a:t>2. </a:t>
              </a:r>
              <a:r>
                <a:rPr lang="fr-FR" sz="2000" b="1" dirty="0"/>
                <a:t>Sélection des meilleurs exemples de produits</a:t>
              </a:r>
              <a:endParaRPr lang="en-GB" sz="2000" b="1" dirty="0"/>
            </a:p>
          </p:txBody>
        </p:sp>
      </p:grpSp>
      <p:grpSp>
        <p:nvGrpSpPr>
          <p:cNvPr id="12" name="Group 11">
            <a:extLst>
              <a:ext uri="{FF2B5EF4-FFF2-40B4-BE49-F238E27FC236}">
                <a16:creationId xmlns:a16="http://schemas.microsoft.com/office/drawing/2014/main" id="{D203BB59-3D73-4745-A900-89043A5C5984}"/>
              </a:ext>
            </a:extLst>
          </p:cNvPr>
          <p:cNvGrpSpPr/>
          <p:nvPr/>
        </p:nvGrpSpPr>
        <p:grpSpPr>
          <a:xfrm>
            <a:off x="3755377" y="2797370"/>
            <a:ext cx="5698901" cy="3296947"/>
            <a:chOff x="2085633" y="2842560"/>
            <a:chExt cx="6665174" cy="3855960"/>
          </a:xfrm>
        </p:grpSpPr>
        <p:grpSp>
          <p:nvGrpSpPr>
            <p:cNvPr id="13" name="Group 12">
              <a:extLst>
                <a:ext uri="{FF2B5EF4-FFF2-40B4-BE49-F238E27FC236}">
                  <a16:creationId xmlns:a16="http://schemas.microsoft.com/office/drawing/2014/main" id="{0D774421-124D-4A91-846F-229F40EFBA78}"/>
                </a:ext>
              </a:extLst>
            </p:cNvPr>
            <p:cNvGrpSpPr/>
            <p:nvPr/>
          </p:nvGrpSpPr>
          <p:grpSpPr>
            <a:xfrm>
              <a:off x="4820134" y="2842560"/>
              <a:ext cx="3930673" cy="3855960"/>
              <a:chOff x="4820134" y="2842560"/>
              <a:chExt cx="3930673" cy="3855960"/>
            </a:xfrm>
          </p:grpSpPr>
          <p:grpSp>
            <p:nvGrpSpPr>
              <p:cNvPr id="15" name="Group 14">
                <a:extLst>
                  <a:ext uri="{FF2B5EF4-FFF2-40B4-BE49-F238E27FC236}">
                    <a16:creationId xmlns:a16="http://schemas.microsoft.com/office/drawing/2014/main" id="{7F3C4604-5450-4F84-98B7-FABE9CD89B11}"/>
                  </a:ext>
                </a:extLst>
              </p:cNvPr>
              <p:cNvGrpSpPr/>
              <p:nvPr/>
            </p:nvGrpSpPr>
            <p:grpSpPr>
              <a:xfrm>
                <a:off x="6117860" y="2842560"/>
                <a:ext cx="2632947" cy="3316679"/>
                <a:chOff x="3878106" y="224643"/>
                <a:chExt cx="5265894" cy="6633357"/>
              </a:xfrm>
            </p:grpSpPr>
            <p:sp>
              <p:nvSpPr>
                <p:cNvPr id="17" name="Rectangle 16">
                  <a:extLst>
                    <a:ext uri="{FF2B5EF4-FFF2-40B4-BE49-F238E27FC236}">
                      <a16:creationId xmlns:a16="http://schemas.microsoft.com/office/drawing/2014/main" id="{2D846CE4-66E6-49AD-954C-B501949D37DD}"/>
                    </a:ext>
                  </a:extLst>
                </p:cNvPr>
                <p:cNvSpPr/>
                <p:nvPr/>
              </p:nvSpPr>
              <p:spPr>
                <a:xfrm>
                  <a:off x="3878106" y="224643"/>
                  <a:ext cx="5265893" cy="663335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2">
                  <a:extLst>
                    <a:ext uri="{FF2B5EF4-FFF2-40B4-BE49-F238E27FC236}">
                      <a16:creationId xmlns:a16="http://schemas.microsoft.com/office/drawing/2014/main" id="{DC6E84DE-9E2A-439A-862A-0A7705257B8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40" t="8076" r="10486" b="5859"/>
                <a:stretch/>
              </p:blipFill>
              <p:spPr bwMode="auto">
                <a:xfrm>
                  <a:off x="4187191" y="563935"/>
                  <a:ext cx="4956809"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2" descr="\\terra\home\qiuying.lai\New Products\Permission Forms\AneStool_TroyBackhouse.jpg">
                <a:extLst>
                  <a:ext uri="{FF2B5EF4-FFF2-40B4-BE49-F238E27FC236}">
                    <a16:creationId xmlns:a16="http://schemas.microsoft.com/office/drawing/2014/main" id="{1741AB41-CFA5-4E81-9125-3F7ECCD7648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0134" y="3478531"/>
                <a:ext cx="2275610" cy="32199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A1824309-023F-49B9-80F1-B4F6AA892FCF}"/>
                </a:ext>
              </a:extLst>
            </p:cNvPr>
            <p:cNvSpPr/>
            <p:nvPr/>
          </p:nvSpPr>
          <p:spPr>
            <a:xfrm>
              <a:off x="2085633" y="5301734"/>
              <a:ext cx="2638256" cy="1187873"/>
            </a:xfrm>
            <a:prstGeom prst="rect">
              <a:avLst/>
            </a:prstGeom>
          </p:spPr>
          <p:txBody>
            <a:bodyPr wrap="square">
              <a:spAutoFit/>
            </a:bodyPr>
            <a:lstStyle/>
            <a:p>
              <a:pPr lvl="0" algn="ctr"/>
              <a:r>
                <a:rPr lang="en-GB" sz="2000" b="1" dirty="0"/>
                <a:t>3. </a:t>
              </a:r>
              <a:r>
                <a:rPr lang="en-GB" sz="2000" b="1" dirty="0" err="1"/>
                <a:t>Autorisations</a:t>
              </a:r>
              <a:r>
                <a:rPr lang="en-GB" sz="2000" b="1" dirty="0"/>
                <a:t> </a:t>
              </a:r>
              <a:r>
                <a:rPr lang="en-GB" sz="2000" b="1" dirty="0" err="1"/>
                <a:t>obtenues</a:t>
              </a:r>
              <a:r>
                <a:rPr lang="en-GB" sz="2000" b="1" dirty="0"/>
                <a:t> des </a:t>
              </a:r>
              <a:r>
                <a:rPr lang="en-GB" sz="2000" b="1" dirty="0" err="1"/>
                <a:t>concepteurs</a:t>
              </a:r>
              <a:endParaRPr lang="en-GB" sz="2000" b="1" dirty="0"/>
            </a:p>
          </p:txBody>
        </p:sp>
      </p:grpSp>
    </p:spTree>
    <p:extLst>
      <p:ext uri="{BB962C8B-B14F-4D97-AF65-F5344CB8AC3E}">
        <p14:creationId xmlns:p14="http://schemas.microsoft.com/office/powerpoint/2010/main" val="116419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6</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dirty="0"/>
              <a:t>Trouver des produits pour s'engager dans toutes les disciplines</a:t>
            </a:r>
            <a:endParaRPr lang="en-US" dirty="0"/>
          </a:p>
        </p:txBody>
      </p:sp>
      <p:grpSp>
        <p:nvGrpSpPr>
          <p:cNvPr id="56" name="Group 55">
            <a:extLst>
              <a:ext uri="{FF2B5EF4-FFF2-40B4-BE49-F238E27FC236}">
                <a16:creationId xmlns:a16="http://schemas.microsoft.com/office/drawing/2014/main" id="{3F0F87F3-E542-4DC7-BE75-21D981D86181}"/>
              </a:ext>
            </a:extLst>
          </p:cNvPr>
          <p:cNvGrpSpPr/>
          <p:nvPr/>
        </p:nvGrpSpPr>
        <p:grpSpPr>
          <a:xfrm>
            <a:off x="1066800" y="1700808"/>
            <a:ext cx="5530040" cy="3338248"/>
            <a:chOff x="-358186" y="2057778"/>
            <a:chExt cx="5530040" cy="3338248"/>
          </a:xfrm>
        </p:grpSpPr>
        <p:sp>
          <p:nvSpPr>
            <p:cNvPr id="57" name="Oval 56">
              <a:extLst>
                <a:ext uri="{FF2B5EF4-FFF2-40B4-BE49-F238E27FC236}">
                  <a16:creationId xmlns:a16="http://schemas.microsoft.com/office/drawing/2014/main" id="{B5A3E121-7A33-40BB-8542-3ACF893F33C4}"/>
                </a:ext>
              </a:extLst>
            </p:cNvPr>
            <p:cNvSpPr/>
            <p:nvPr/>
          </p:nvSpPr>
          <p:spPr>
            <a:xfrm>
              <a:off x="2188023" y="2197769"/>
              <a:ext cx="2983831" cy="2983831"/>
            </a:xfrm>
            <a:prstGeom prst="ellipse">
              <a:avLst/>
            </a:prstGeom>
            <a:noFill/>
            <a:ln w="28575" cap="flat" cmpd="sng" algn="ctr">
              <a:solidFill>
                <a:srgbClr val="002060"/>
              </a:solidFill>
              <a:prstDash val="solid"/>
            </a:ln>
            <a:effectLst/>
          </p:spPr>
          <p:txBody>
            <a:bodyPr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endParaRPr kumimoji="0" lang="en-GB" sz="1800" b="0" i="0" u="none" strike="noStrike" kern="0" cap="none" spc="0" normalizeH="0" baseline="0" noProof="0" dirty="0">
                <a:ln>
                  <a:noFill/>
                </a:ln>
                <a:solidFill>
                  <a:srgbClr val="0476BD"/>
                </a:solidFill>
                <a:effectLst/>
                <a:uLnTx/>
                <a:uFillTx/>
                <a:ea typeface="+mn-ea"/>
                <a:cs typeface="Arial" panose="020B0604020202020204" pitchFamily="34" charset="0"/>
              </a:endParaRPr>
            </a:p>
          </p:txBody>
        </p:sp>
        <p:sp>
          <p:nvSpPr>
            <p:cNvPr id="58" name="Rectangle 57">
              <a:extLst>
                <a:ext uri="{FF2B5EF4-FFF2-40B4-BE49-F238E27FC236}">
                  <a16:creationId xmlns:a16="http://schemas.microsoft.com/office/drawing/2014/main" id="{569C67F7-EEDE-47C7-B823-2DB099BD0A46}"/>
                </a:ext>
              </a:extLst>
            </p:cNvPr>
            <p:cNvSpPr/>
            <p:nvPr/>
          </p:nvSpPr>
          <p:spPr>
            <a:xfrm>
              <a:off x="721528" y="2057778"/>
              <a:ext cx="1538057" cy="584775"/>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600" i="0" u="none" strike="noStrike" kern="0" cap="none" spc="0" normalizeH="0" baseline="0" noProof="0" dirty="0">
                  <a:ln>
                    <a:noFill/>
                  </a:ln>
                  <a:solidFill>
                    <a:srgbClr val="0C0C0C"/>
                  </a:solidFill>
                  <a:effectLst/>
                  <a:uLnTx/>
                  <a:uFillTx/>
                </a:rPr>
                <a:t>Les </a:t>
              </a:r>
              <a:r>
                <a:rPr kumimoji="0" lang="en-GB" sz="1600" i="0" u="none" strike="noStrike" kern="0" cap="none" spc="0" normalizeH="0" baseline="0" noProof="0" dirty="0" err="1">
                  <a:ln>
                    <a:noFill/>
                  </a:ln>
                  <a:solidFill>
                    <a:srgbClr val="0C0C0C"/>
                  </a:solidFill>
                  <a:effectLst/>
                  <a:uLnTx/>
                  <a:uFillTx/>
                </a:rPr>
                <a:t>produits</a:t>
              </a:r>
              <a:r>
                <a:rPr kumimoji="0" lang="en-GB" sz="1600" i="0" u="none" strike="noStrike" kern="0" cap="none" spc="0" normalizeH="0" baseline="0" noProof="0" dirty="0">
                  <a:ln>
                    <a:noFill/>
                  </a:ln>
                  <a:solidFill>
                    <a:srgbClr val="0C0C0C"/>
                  </a:solidFill>
                  <a:effectLst/>
                  <a:uLnTx/>
                  <a:uFillTx/>
                </a:rPr>
                <a:t> de </a:t>
              </a:r>
              <a:r>
                <a:rPr kumimoji="0" lang="en-GB" sz="1600" b="1" i="0" u="none" strike="noStrike" kern="0" cap="none" spc="0" normalizeH="0" baseline="0" noProof="0" dirty="0" err="1">
                  <a:ln>
                    <a:noFill/>
                  </a:ln>
                  <a:solidFill>
                    <a:srgbClr val="0C0C0C"/>
                  </a:solidFill>
                  <a:effectLst/>
                  <a:uLnTx/>
                  <a:uFillTx/>
                </a:rPr>
                <a:t>consommation</a:t>
              </a:r>
              <a:endParaRPr kumimoji="0" lang="en-GB" sz="1600" b="0" i="0" u="none" strike="noStrike" kern="0" cap="none" spc="0" normalizeH="0" baseline="0" noProof="0" dirty="0">
                <a:ln>
                  <a:noFill/>
                </a:ln>
                <a:solidFill>
                  <a:srgbClr val="0C0C0C"/>
                </a:solidFill>
                <a:effectLst/>
                <a:uLnTx/>
                <a:uFillTx/>
              </a:endParaRPr>
            </a:p>
          </p:txBody>
        </p:sp>
        <p:sp>
          <p:nvSpPr>
            <p:cNvPr id="59" name="Rectangle 58">
              <a:extLst>
                <a:ext uri="{FF2B5EF4-FFF2-40B4-BE49-F238E27FC236}">
                  <a16:creationId xmlns:a16="http://schemas.microsoft.com/office/drawing/2014/main" id="{CBCF6157-9B9A-4197-8E6F-48B3B43DD355}"/>
                </a:ext>
              </a:extLst>
            </p:cNvPr>
            <p:cNvSpPr/>
            <p:nvPr/>
          </p:nvSpPr>
          <p:spPr>
            <a:xfrm>
              <a:off x="838826" y="4565029"/>
              <a:ext cx="1260567" cy="830997"/>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600" i="0" u="none" strike="noStrike" kern="0" cap="none" spc="0" normalizeH="0" baseline="0" noProof="0" dirty="0" err="1">
                  <a:ln>
                    <a:noFill/>
                  </a:ln>
                  <a:solidFill>
                    <a:srgbClr val="0C0C0C"/>
                  </a:solidFill>
                  <a:effectLst/>
                  <a:uLnTx/>
                  <a:uFillTx/>
                </a:rPr>
                <a:t>Produits</a:t>
              </a:r>
              <a:r>
                <a:rPr kumimoji="0" lang="en-GB" sz="1600" i="0" u="none" strike="noStrike" kern="0" cap="none" spc="0" normalizeH="0" baseline="0" noProof="0" dirty="0">
                  <a:ln>
                    <a:noFill/>
                  </a:ln>
                  <a:solidFill>
                    <a:srgbClr val="0C0C0C"/>
                  </a:solidFill>
                  <a:effectLst/>
                  <a:uLnTx/>
                  <a:uFillTx/>
                </a:rPr>
                <a:t> de </a:t>
              </a:r>
              <a:r>
                <a:rPr kumimoji="0" lang="en-GB" sz="1600" b="1" i="0" u="none" strike="noStrike" kern="0" cap="none" spc="0" normalizeH="0" baseline="0" noProof="0" dirty="0">
                  <a:ln>
                    <a:noFill/>
                  </a:ln>
                  <a:solidFill>
                    <a:srgbClr val="0C0C0C"/>
                  </a:solidFill>
                  <a:effectLst/>
                  <a:uLnTx/>
                  <a:uFillTx/>
                </a:rPr>
                <a:t>tout les </a:t>
              </a:r>
              <a:r>
                <a:rPr kumimoji="0" lang="en-GB" sz="1600" b="1" i="0" u="none" strike="noStrike" kern="0" cap="none" spc="0" normalizeH="0" baseline="0" noProof="0" dirty="0" err="1">
                  <a:ln>
                    <a:noFill/>
                  </a:ln>
                  <a:solidFill>
                    <a:srgbClr val="0C0C0C"/>
                  </a:solidFill>
                  <a:effectLst/>
                  <a:uLnTx/>
                  <a:uFillTx/>
                </a:rPr>
                <a:t>jours</a:t>
              </a:r>
              <a:endParaRPr kumimoji="0" lang="en-GB" sz="1600" b="0" i="0" u="none" strike="noStrike" kern="0" cap="none" spc="0" normalizeH="0" baseline="0" noProof="0" dirty="0">
                <a:ln>
                  <a:noFill/>
                </a:ln>
                <a:solidFill>
                  <a:srgbClr val="0C0C0C"/>
                </a:solidFill>
                <a:effectLst/>
                <a:uLnTx/>
                <a:uFillTx/>
              </a:endParaRPr>
            </a:p>
          </p:txBody>
        </p:sp>
        <p:cxnSp>
          <p:nvCxnSpPr>
            <p:cNvPr id="60" name="Straight Arrow Connector 59">
              <a:extLst>
                <a:ext uri="{FF2B5EF4-FFF2-40B4-BE49-F238E27FC236}">
                  <a16:creationId xmlns:a16="http://schemas.microsoft.com/office/drawing/2014/main" id="{118C37B5-FB57-4069-B1E5-B64AB3E575BA}"/>
                </a:ext>
              </a:extLst>
            </p:cNvPr>
            <p:cNvCxnSpPr/>
            <p:nvPr/>
          </p:nvCxnSpPr>
          <p:spPr>
            <a:xfrm flipV="1">
              <a:off x="2010060" y="4528888"/>
              <a:ext cx="436019" cy="283747"/>
            </a:xfrm>
            <a:prstGeom prst="straightConnector1">
              <a:avLst/>
            </a:prstGeom>
            <a:noFill/>
            <a:ln w="12700" cap="flat" cmpd="sng" algn="ctr">
              <a:solidFill>
                <a:srgbClr val="0476BD">
                  <a:shade val="50000"/>
                </a:srgbClr>
              </a:solidFill>
              <a:prstDash val="solid"/>
            </a:ln>
            <a:effectLst/>
          </p:spPr>
        </p:cxnSp>
        <p:cxnSp>
          <p:nvCxnSpPr>
            <p:cNvPr id="61" name="Straight Arrow Connector 60">
              <a:extLst>
                <a:ext uri="{FF2B5EF4-FFF2-40B4-BE49-F238E27FC236}">
                  <a16:creationId xmlns:a16="http://schemas.microsoft.com/office/drawing/2014/main" id="{DFF326A3-0AA5-4C89-ADED-BB72F4AE9570}"/>
                </a:ext>
              </a:extLst>
            </p:cNvPr>
            <p:cNvCxnSpPr>
              <a:endCxn id="57" idx="1"/>
            </p:cNvCxnSpPr>
            <p:nvPr/>
          </p:nvCxnSpPr>
          <p:spPr>
            <a:xfrm>
              <a:off x="2228069" y="2429578"/>
              <a:ext cx="396926" cy="205163"/>
            </a:xfrm>
            <a:prstGeom prst="straightConnector1">
              <a:avLst/>
            </a:prstGeom>
            <a:noFill/>
            <a:ln w="12700" cap="flat" cmpd="sng" algn="ctr">
              <a:solidFill>
                <a:srgbClr val="0476BD">
                  <a:shade val="50000"/>
                </a:srgbClr>
              </a:solidFill>
              <a:prstDash val="solid"/>
            </a:ln>
            <a:effectLst/>
          </p:spPr>
        </p:cxnSp>
        <p:sp>
          <p:nvSpPr>
            <p:cNvPr id="62" name="Rectangle 61">
              <a:extLst>
                <a:ext uri="{FF2B5EF4-FFF2-40B4-BE49-F238E27FC236}">
                  <a16:creationId xmlns:a16="http://schemas.microsoft.com/office/drawing/2014/main" id="{CB5E0692-A268-47D8-839D-5F364D9C88F8}"/>
                </a:ext>
              </a:extLst>
            </p:cNvPr>
            <p:cNvSpPr/>
            <p:nvPr/>
          </p:nvSpPr>
          <p:spPr>
            <a:xfrm>
              <a:off x="-358186" y="3326656"/>
              <a:ext cx="2150373" cy="584775"/>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600" i="0" u="none" strike="noStrike" kern="0" cap="none" spc="0" normalizeH="0" baseline="0" noProof="0" dirty="0" err="1">
                  <a:ln>
                    <a:noFill/>
                  </a:ln>
                  <a:solidFill>
                    <a:srgbClr val="0C0C0C"/>
                  </a:solidFill>
                  <a:effectLst/>
                  <a:uLnTx/>
                  <a:uFillTx/>
                </a:rPr>
                <a:t>Produits</a:t>
              </a:r>
              <a:r>
                <a:rPr kumimoji="0" lang="en-GB" sz="1600" i="0" u="none" strike="noStrike" kern="0" cap="none" spc="0" normalizeH="0" baseline="0" noProof="0" dirty="0">
                  <a:ln>
                    <a:noFill/>
                  </a:ln>
                  <a:solidFill>
                    <a:srgbClr val="0C0C0C"/>
                  </a:solidFill>
                  <a:effectLst/>
                  <a:uLnTx/>
                  <a:uFillTx/>
                </a:rPr>
                <a:t> </a:t>
              </a:r>
              <a:r>
                <a:rPr lang="en-GB" sz="1600" b="1" kern="0" dirty="0">
                  <a:solidFill>
                    <a:srgbClr val="0C0C0C"/>
                  </a:solidFill>
                </a:rPr>
                <a:t>C</a:t>
              </a:r>
              <a:r>
                <a:rPr kumimoji="0" lang="en-GB" sz="1600" b="1" i="0" u="none" strike="noStrike" kern="0" cap="none" spc="0" normalizeH="0" baseline="0" noProof="0" dirty="0" err="1">
                  <a:ln>
                    <a:noFill/>
                  </a:ln>
                  <a:solidFill>
                    <a:srgbClr val="0C0C0C"/>
                  </a:solidFill>
                  <a:effectLst/>
                  <a:uLnTx/>
                  <a:uFillTx/>
                </a:rPr>
                <a:t>omplexes</a:t>
              </a:r>
              <a:r>
                <a:rPr kumimoji="0" lang="en-GB" sz="1600" b="1" i="0" u="none" strike="noStrike" kern="0" cap="none" spc="0" normalizeH="0" baseline="0" noProof="0" dirty="0">
                  <a:ln>
                    <a:noFill/>
                  </a:ln>
                  <a:solidFill>
                    <a:srgbClr val="0C0C0C"/>
                  </a:solidFill>
                  <a:effectLst/>
                  <a:uLnTx/>
                  <a:uFillTx/>
                </a:rPr>
                <a:t>/Techniques</a:t>
              </a:r>
              <a:endParaRPr kumimoji="0" lang="en-GB" sz="1600" b="0" i="0" u="none" strike="noStrike" kern="0" cap="none" spc="0" normalizeH="0" baseline="0" noProof="0" dirty="0">
                <a:ln>
                  <a:noFill/>
                </a:ln>
                <a:solidFill>
                  <a:srgbClr val="0C0C0C"/>
                </a:solidFill>
                <a:effectLst/>
                <a:uLnTx/>
                <a:uFillTx/>
              </a:endParaRPr>
            </a:p>
          </p:txBody>
        </p:sp>
        <p:sp>
          <p:nvSpPr>
            <p:cNvPr id="63" name="Rectangle 62">
              <a:extLst>
                <a:ext uri="{FF2B5EF4-FFF2-40B4-BE49-F238E27FC236}">
                  <a16:creationId xmlns:a16="http://schemas.microsoft.com/office/drawing/2014/main" id="{EB0E6BE4-DA3D-4681-A31C-B234AB757696}"/>
                </a:ext>
              </a:extLst>
            </p:cNvPr>
            <p:cNvSpPr/>
            <p:nvPr/>
          </p:nvSpPr>
          <p:spPr>
            <a:xfrm>
              <a:off x="2164725" y="3245928"/>
              <a:ext cx="1705550" cy="923330"/>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800" b="0" i="0" u="none" strike="noStrike" kern="0" cap="none" spc="0" normalizeH="0" baseline="0" noProof="0" dirty="0" err="1">
                  <a:ln>
                    <a:noFill/>
                  </a:ln>
                  <a:solidFill>
                    <a:srgbClr val="002060"/>
                  </a:solidFill>
                  <a:effectLst/>
                  <a:uLnTx/>
                  <a:uFillTx/>
                </a:rPr>
                <a:t>Intéressant</a:t>
              </a:r>
              <a:r>
                <a:rPr kumimoji="0" lang="en-GB" sz="1800" b="0" i="0" u="none" strike="noStrike" kern="0" cap="none" spc="0" normalizeH="0" baseline="0" noProof="0" dirty="0">
                  <a:ln>
                    <a:noFill/>
                  </a:ln>
                  <a:solidFill>
                    <a:srgbClr val="002060"/>
                  </a:solidFill>
                  <a:effectLst/>
                  <a:uLnTx/>
                  <a:uFillTx/>
                </a:rPr>
                <a:t> pour les </a:t>
              </a:r>
              <a:r>
                <a:rPr lang="en-GB" b="1" kern="0" dirty="0" err="1">
                  <a:solidFill>
                    <a:srgbClr val="002060"/>
                  </a:solidFill>
                </a:rPr>
                <a:t>i</a:t>
              </a:r>
              <a:r>
                <a:rPr kumimoji="0" lang="en-GB" sz="1800" b="1" i="0" u="none" strike="noStrike" kern="0" cap="none" spc="0" normalizeH="0" baseline="0" noProof="0" dirty="0" err="1">
                  <a:ln>
                    <a:noFill/>
                  </a:ln>
                  <a:solidFill>
                    <a:srgbClr val="002060"/>
                  </a:solidFill>
                  <a:effectLst/>
                  <a:uLnTx/>
                  <a:uFillTx/>
                </a:rPr>
                <a:t>ngénieurs</a:t>
              </a:r>
              <a:endParaRPr kumimoji="0" lang="en-GB" sz="1800" b="1" i="0" u="none" strike="noStrike" kern="0" cap="none" spc="0" normalizeH="0" baseline="0" noProof="0" dirty="0">
                <a:ln>
                  <a:noFill/>
                </a:ln>
                <a:solidFill>
                  <a:srgbClr val="002060"/>
                </a:solidFill>
                <a:effectLst/>
                <a:uLnTx/>
                <a:uFillTx/>
              </a:endParaRPr>
            </a:p>
          </p:txBody>
        </p:sp>
        <p:cxnSp>
          <p:nvCxnSpPr>
            <p:cNvPr id="64" name="Straight Arrow Connector 63">
              <a:extLst>
                <a:ext uri="{FF2B5EF4-FFF2-40B4-BE49-F238E27FC236}">
                  <a16:creationId xmlns:a16="http://schemas.microsoft.com/office/drawing/2014/main" id="{9F62572F-3B12-444A-AB29-10BAF3406689}"/>
                </a:ext>
              </a:extLst>
            </p:cNvPr>
            <p:cNvCxnSpPr/>
            <p:nvPr/>
          </p:nvCxnSpPr>
          <p:spPr>
            <a:xfrm>
              <a:off x="1792187" y="3710621"/>
              <a:ext cx="388216" cy="0"/>
            </a:xfrm>
            <a:prstGeom prst="straightConnector1">
              <a:avLst/>
            </a:prstGeom>
            <a:noFill/>
            <a:ln w="12700" cap="flat" cmpd="sng" algn="ctr">
              <a:solidFill>
                <a:srgbClr val="0476BD">
                  <a:shade val="50000"/>
                </a:srgbClr>
              </a:solidFill>
              <a:prstDash val="solid"/>
            </a:ln>
            <a:effectLst/>
          </p:spPr>
        </p:cxnSp>
      </p:grpSp>
      <p:grpSp>
        <p:nvGrpSpPr>
          <p:cNvPr id="65" name="Group 64">
            <a:extLst>
              <a:ext uri="{FF2B5EF4-FFF2-40B4-BE49-F238E27FC236}">
                <a16:creationId xmlns:a16="http://schemas.microsoft.com/office/drawing/2014/main" id="{CE89C46F-2F61-45A9-A120-20D5CA76B66E}"/>
              </a:ext>
            </a:extLst>
          </p:cNvPr>
          <p:cNvGrpSpPr/>
          <p:nvPr/>
        </p:nvGrpSpPr>
        <p:grpSpPr>
          <a:xfrm>
            <a:off x="5225642" y="1670031"/>
            <a:ext cx="5142163" cy="3154598"/>
            <a:chOff x="3800655" y="2027001"/>
            <a:chExt cx="5142163" cy="3154598"/>
          </a:xfrm>
        </p:grpSpPr>
        <p:sp>
          <p:nvSpPr>
            <p:cNvPr id="66" name="Oval 65">
              <a:extLst>
                <a:ext uri="{FF2B5EF4-FFF2-40B4-BE49-F238E27FC236}">
                  <a16:creationId xmlns:a16="http://schemas.microsoft.com/office/drawing/2014/main" id="{12DE0915-9F15-43E3-833B-FA4B15D5EF32}"/>
                </a:ext>
              </a:extLst>
            </p:cNvPr>
            <p:cNvSpPr/>
            <p:nvPr/>
          </p:nvSpPr>
          <p:spPr>
            <a:xfrm>
              <a:off x="3800655" y="2197768"/>
              <a:ext cx="2983831" cy="2983831"/>
            </a:xfrm>
            <a:prstGeom prst="ellipse">
              <a:avLst/>
            </a:prstGeom>
            <a:noFill/>
            <a:ln w="28575" cap="flat" cmpd="sng" algn="ctr">
              <a:solidFill>
                <a:srgbClr val="002060"/>
              </a:solidFill>
              <a:prstDash val="solid"/>
            </a:ln>
            <a:effectLst/>
          </p:spPr>
          <p:txBody>
            <a:bodyPr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endParaRPr kumimoji="0" lang="en-GB" sz="1800" b="0" i="0" u="none" strike="noStrike" kern="0" cap="none" spc="0" normalizeH="0" baseline="0" noProof="0" dirty="0">
                <a:ln>
                  <a:noFill/>
                </a:ln>
                <a:solidFill>
                  <a:srgbClr val="0476BD"/>
                </a:solidFill>
                <a:effectLst/>
                <a:uLnTx/>
                <a:uFillTx/>
                <a:ea typeface="+mn-ea"/>
                <a:cs typeface="Arial" panose="020B0604020202020204" pitchFamily="34" charset="0"/>
              </a:endParaRPr>
            </a:p>
          </p:txBody>
        </p:sp>
        <p:sp>
          <p:nvSpPr>
            <p:cNvPr id="67" name="Rectangle 66">
              <a:extLst>
                <a:ext uri="{FF2B5EF4-FFF2-40B4-BE49-F238E27FC236}">
                  <a16:creationId xmlns:a16="http://schemas.microsoft.com/office/drawing/2014/main" id="{5F455F56-FE43-4A98-90FB-8DA622361071}"/>
                </a:ext>
              </a:extLst>
            </p:cNvPr>
            <p:cNvSpPr/>
            <p:nvPr/>
          </p:nvSpPr>
          <p:spPr>
            <a:xfrm>
              <a:off x="6784486" y="2027001"/>
              <a:ext cx="1538057" cy="584775"/>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600" i="0" u="none" strike="noStrike" kern="0" cap="none" spc="0" normalizeH="0" baseline="0" noProof="0" dirty="0" err="1">
                  <a:ln>
                    <a:noFill/>
                  </a:ln>
                  <a:solidFill>
                    <a:srgbClr val="0C0C0C"/>
                  </a:solidFill>
                  <a:effectLst/>
                  <a:uLnTx/>
                  <a:uFillTx/>
                </a:rPr>
                <a:t>Produits</a:t>
              </a:r>
              <a:r>
                <a:rPr kumimoji="0" lang="en-GB" sz="1600" i="0" u="none" strike="noStrike" kern="0" cap="none" spc="0" normalizeH="0" baseline="0" noProof="0" dirty="0">
                  <a:ln>
                    <a:noFill/>
                  </a:ln>
                  <a:solidFill>
                    <a:srgbClr val="0C0C0C"/>
                  </a:solidFill>
                  <a:effectLst/>
                  <a:uLnTx/>
                  <a:uFillTx/>
                </a:rPr>
                <a:t> </a:t>
              </a:r>
              <a:r>
                <a:rPr kumimoji="0" lang="en-GB" sz="1600" b="1" i="0" u="none" strike="noStrike" kern="0" cap="none" spc="0" normalizeH="0" baseline="0" noProof="0" dirty="0" err="1">
                  <a:ln>
                    <a:noFill/>
                  </a:ln>
                  <a:solidFill>
                    <a:srgbClr val="0C0C0C"/>
                  </a:solidFill>
                  <a:effectLst/>
                  <a:uLnTx/>
                  <a:uFillTx/>
                </a:rPr>
                <a:t>Iconiques</a:t>
              </a:r>
              <a:endParaRPr kumimoji="0" lang="en-GB" sz="1600" b="0" i="0" u="none" strike="noStrike" kern="0" cap="none" spc="0" normalizeH="0" baseline="0" noProof="0" dirty="0">
                <a:ln>
                  <a:noFill/>
                </a:ln>
                <a:solidFill>
                  <a:srgbClr val="0C0C0C"/>
                </a:solidFill>
                <a:effectLst/>
                <a:uLnTx/>
                <a:uFillTx/>
              </a:endParaRPr>
            </a:p>
          </p:txBody>
        </p:sp>
        <p:sp>
          <p:nvSpPr>
            <p:cNvPr id="68" name="Rectangle 67">
              <a:extLst>
                <a:ext uri="{FF2B5EF4-FFF2-40B4-BE49-F238E27FC236}">
                  <a16:creationId xmlns:a16="http://schemas.microsoft.com/office/drawing/2014/main" id="{5AA91B67-BD6D-4DAF-87FA-BB46FB412515}"/>
                </a:ext>
              </a:extLst>
            </p:cNvPr>
            <p:cNvSpPr/>
            <p:nvPr/>
          </p:nvSpPr>
          <p:spPr>
            <a:xfrm>
              <a:off x="7058702" y="4487361"/>
              <a:ext cx="1240091" cy="584775"/>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600" i="0" u="none" strike="noStrike" kern="0" cap="none" spc="0" normalizeH="0" baseline="0" noProof="0" dirty="0">
                  <a:ln>
                    <a:noFill/>
                  </a:ln>
                  <a:solidFill>
                    <a:srgbClr val="0C0C0C"/>
                  </a:solidFill>
                  <a:effectLst/>
                  <a:uLnTx/>
                  <a:uFillTx/>
                </a:rPr>
                <a:t>Des </a:t>
              </a:r>
              <a:r>
                <a:rPr kumimoji="0" lang="en-GB" sz="1600" i="0" u="none" strike="noStrike" kern="0" cap="none" spc="0" normalizeH="0" baseline="0" noProof="0" dirty="0" err="1">
                  <a:ln>
                    <a:noFill/>
                  </a:ln>
                  <a:solidFill>
                    <a:srgbClr val="0C0C0C"/>
                  </a:solidFill>
                  <a:effectLst/>
                  <a:uLnTx/>
                  <a:uFillTx/>
                </a:rPr>
                <a:t>produits</a:t>
              </a:r>
              <a:r>
                <a:rPr kumimoji="0" lang="en-GB" sz="1600" i="0" u="none" strike="noStrike" kern="0" cap="none" spc="0" normalizeH="0" baseline="0" noProof="0" dirty="0">
                  <a:ln>
                    <a:noFill/>
                  </a:ln>
                  <a:solidFill>
                    <a:srgbClr val="0C0C0C"/>
                  </a:solidFill>
                  <a:effectLst/>
                  <a:uLnTx/>
                  <a:uFillTx/>
                </a:rPr>
                <a:t> </a:t>
              </a:r>
              <a:r>
                <a:rPr kumimoji="0" lang="en-GB" sz="1600" b="1" i="0" u="none" strike="noStrike" kern="0" cap="none" spc="0" normalizeH="0" baseline="0" noProof="0" dirty="0">
                  <a:ln>
                    <a:noFill/>
                  </a:ln>
                  <a:solidFill>
                    <a:srgbClr val="0C0C0C"/>
                  </a:solidFill>
                  <a:effectLst/>
                  <a:uLnTx/>
                  <a:uFillTx/>
                </a:rPr>
                <a:t>“</a:t>
              </a:r>
              <a:r>
                <a:rPr kumimoji="0" lang="en-GB" sz="1600" b="1" i="0" u="none" strike="noStrike" kern="0" cap="none" spc="0" normalizeH="0" baseline="0" noProof="0" dirty="0" err="1">
                  <a:ln>
                    <a:noFill/>
                  </a:ln>
                  <a:solidFill>
                    <a:srgbClr val="0C0C0C"/>
                  </a:solidFill>
                  <a:effectLst/>
                  <a:uLnTx/>
                  <a:uFillTx/>
                </a:rPr>
                <a:t>Sympas</a:t>
              </a:r>
              <a:r>
                <a:rPr kumimoji="0" lang="en-GB" sz="1600" b="1" i="0" u="none" strike="noStrike" kern="0" cap="none" spc="0" normalizeH="0" baseline="0" noProof="0" dirty="0">
                  <a:ln>
                    <a:noFill/>
                  </a:ln>
                  <a:solidFill>
                    <a:srgbClr val="0C0C0C"/>
                  </a:solidFill>
                  <a:effectLst/>
                  <a:uLnTx/>
                  <a:uFillTx/>
                </a:rPr>
                <a:t>”</a:t>
              </a:r>
              <a:endParaRPr kumimoji="0" lang="en-GB" sz="1600" b="0" i="0" u="none" strike="noStrike" kern="0" cap="none" spc="0" normalizeH="0" baseline="0" noProof="0" dirty="0">
                <a:ln>
                  <a:noFill/>
                </a:ln>
                <a:solidFill>
                  <a:srgbClr val="0C0C0C"/>
                </a:solidFill>
                <a:effectLst/>
                <a:uLnTx/>
                <a:uFillTx/>
              </a:endParaRPr>
            </a:p>
          </p:txBody>
        </p:sp>
        <p:cxnSp>
          <p:nvCxnSpPr>
            <p:cNvPr id="69" name="Straight Arrow Connector 68">
              <a:extLst>
                <a:ext uri="{FF2B5EF4-FFF2-40B4-BE49-F238E27FC236}">
                  <a16:creationId xmlns:a16="http://schemas.microsoft.com/office/drawing/2014/main" id="{5D8D8234-93A9-4D9E-B0E3-04A14048539A}"/>
                </a:ext>
              </a:extLst>
            </p:cNvPr>
            <p:cNvCxnSpPr>
              <a:endCxn id="66" idx="7"/>
            </p:cNvCxnSpPr>
            <p:nvPr/>
          </p:nvCxnSpPr>
          <p:spPr>
            <a:xfrm flipH="1">
              <a:off x="6347514" y="2350166"/>
              <a:ext cx="557693" cy="284574"/>
            </a:xfrm>
            <a:prstGeom prst="straightConnector1">
              <a:avLst/>
            </a:prstGeom>
            <a:noFill/>
            <a:ln w="12700" cap="flat" cmpd="sng" algn="ctr">
              <a:solidFill>
                <a:srgbClr val="0476BD">
                  <a:shade val="50000"/>
                </a:srgbClr>
              </a:solidFill>
              <a:prstDash val="solid"/>
            </a:ln>
            <a:effectLst/>
          </p:spPr>
        </p:cxnSp>
        <p:cxnSp>
          <p:nvCxnSpPr>
            <p:cNvPr id="70" name="Straight Arrow Connector 69">
              <a:extLst>
                <a:ext uri="{FF2B5EF4-FFF2-40B4-BE49-F238E27FC236}">
                  <a16:creationId xmlns:a16="http://schemas.microsoft.com/office/drawing/2014/main" id="{279D6510-168F-4536-ACE7-8ABCB7858579}"/>
                </a:ext>
              </a:extLst>
            </p:cNvPr>
            <p:cNvCxnSpPr/>
            <p:nvPr/>
          </p:nvCxnSpPr>
          <p:spPr>
            <a:xfrm flipH="1" flipV="1">
              <a:off x="6624466" y="4375322"/>
              <a:ext cx="616021" cy="172616"/>
            </a:xfrm>
            <a:prstGeom prst="straightConnector1">
              <a:avLst/>
            </a:prstGeom>
            <a:noFill/>
            <a:ln w="12700" cap="flat" cmpd="sng" algn="ctr">
              <a:solidFill>
                <a:srgbClr val="0476BD">
                  <a:shade val="50000"/>
                </a:srgbClr>
              </a:solidFill>
              <a:prstDash val="solid"/>
            </a:ln>
            <a:effectLst/>
          </p:spPr>
        </p:cxnSp>
        <p:sp>
          <p:nvSpPr>
            <p:cNvPr id="71" name="Rectangle 70">
              <a:extLst>
                <a:ext uri="{FF2B5EF4-FFF2-40B4-BE49-F238E27FC236}">
                  <a16:creationId xmlns:a16="http://schemas.microsoft.com/office/drawing/2014/main" id="{A47D4C70-A9B0-4B57-B0DD-68E593A15C0A}"/>
                </a:ext>
              </a:extLst>
            </p:cNvPr>
            <p:cNvSpPr/>
            <p:nvPr/>
          </p:nvSpPr>
          <p:spPr>
            <a:xfrm>
              <a:off x="7404761" y="3095994"/>
              <a:ext cx="1538057" cy="584775"/>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600" b="0" i="0" u="none" strike="noStrike" kern="0" cap="none" spc="0" normalizeH="0" baseline="0" noProof="0" dirty="0" err="1">
                  <a:ln>
                    <a:noFill/>
                  </a:ln>
                  <a:solidFill>
                    <a:srgbClr val="0C0C0C"/>
                  </a:solidFill>
                  <a:effectLst/>
                  <a:uLnTx/>
                  <a:uFillTx/>
                </a:rPr>
                <a:t>Produits</a:t>
              </a:r>
              <a:r>
                <a:rPr kumimoji="0" lang="en-GB" sz="1600" b="0" i="0" u="none" strike="noStrike" kern="0" cap="none" spc="0" normalizeH="0" baseline="0" noProof="0" dirty="0">
                  <a:ln>
                    <a:noFill/>
                  </a:ln>
                  <a:solidFill>
                    <a:srgbClr val="0C0C0C"/>
                  </a:solidFill>
                  <a:effectLst/>
                  <a:uLnTx/>
                  <a:uFillTx/>
                </a:rPr>
                <a:t> </a:t>
              </a:r>
              <a:r>
                <a:rPr kumimoji="0" lang="en-GB" sz="1600" b="1" i="0" u="none" strike="noStrike" kern="0" cap="none" spc="0" normalizeH="0" baseline="0" noProof="0" dirty="0" err="1">
                  <a:ln>
                    <a:noFill/>
                  </a:ln>
                  <a:solidFill>
                    <a:srgbClr val="0C0C0C"/>
                  </a:solidFill>
                  <a:effectLst/>
                  <a:uLnTx/>
                  <a:uFillTx/>
                </a:rPr>
                <a:t>innovants</a:t>
              </a:r>
              <a:endParaRPr kumimoji="0" lang="en-GB" sz="1600" b="1" i="0" u="none" strike="noStrike" kern="0" cap="none" spc="0" normalizeH="0" baseline="0" noProof="0" dirty="0">
                <a:ln>
                  <a:noFill/>
                </a:ln>
                <a:solidFill>
                  <a:srgbClr val="0C0C0C"/>
                </a:solidFill>
                <a:effectLst/>
                <a:uLnTx/>
                <a:uFillTx/>
              </a:endParaRPr>
            </a:p>
          </p:txBody>
        </p:sp>
        <p:sp>
          <p:nvSpPr>
            <p:cNvPr id="72" name="Rectangle 71">
              <a:extLst>
                <a:ext uri="{FF2B5EF4-FFF2-40B4-BE49-F238E27FC236}">
                  <a16:creationId xmlns:a16="http://schemas.microsoft.com/office/drawing/2014/main" id="{3EA08D26-4964-43B3-914E-A237FA5C68F4}"/>
                </a:ext>
              </a:extLst>
            </p:cNvPr>
            <p:cNvSpPr/>
            <p:nvPr/>
          </p:nvSpPr>
          <p:spPr>
            <a:xfrm>
              <a:off x="5115872" y="3245928"/>
              <a:ext cx="1691913" cy="923330"/>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800" b="0" i="0" u="none" strike="noStrike" kern="0" cap="none" spc="0" normalizeH="0" baseline="0" noProof="0" dirty="0" err="1">
                  <a:ln>
                    <a:noFill/>
                  </a:ln>
                  <a:solidFill>
                    <a:srgbClr val="002060"/>
                  </a:solidFill>
                  <a:effectLst/>
                  <a:uLnTx/>
                  <a:uFillTx/>
                </a:rPr>
                <a:t>Intéressant</a:t>
              </a:r>
              <a:r>
                <a:rPr kumimoji="0" lang="en-GB" sz="1800" b="0" i="0" u="none" strike="noStrike" kern="0" cap="none" spc="0" normalizeH="0" baseline="0" noProof="0" dirty="0">
                  <a:ln>
                    <a:noFill/>
                  </a:ln>
                  <a:solidFill>
                    <a:srgbClr val="002060"/>
                  </a:solidFill>
                  <a:effectLst/>
                  <a:uLnTx/>
                  <a:uFillTx/>
                </a:rPr>
                <a:t> pour les </a:t>
              </a:r>
              <a:r>
                <a:rPr kumimoji="0" lang="en-GB" sz="1800" b="1" i="0" u="none" strike="noStrike" kern="0" cap="none" spc="0" normalizeH="0" baseline="0" noProof="0" dirty="0" err="1">
                  <a:ln>
                    <a:noFill/>
                  </a:ln>
                  <a:solidFill>
                    <a:srgbClr val="002060"/>
                  </a:solidFill>
                  <a:effectLst/>
                  <a:uLnTx/>
                  <a:uFillTx/>
                </a:rPr>
                <a:t>concepteurs</a:t>
              </a:r>
              <a:endParaRPr kumimoji="0" lang="en-GB" sz="1800" b="1" i="0" u="none" strike="noStrike" kern="0" cap="none" spc="0" normalizeH="0" baseline="0" noProof="0" dirty="0">
                <a:ln>
                  <a:noFill/>
                </a:ln>
                <a:solidFill>
                  <a:srgbClr val="002060"/>
                </a:solidFill>
                <a:effectLst/>
                <a:uLnTx/>
                <a:uFillTx/>
              </a:endParaRPr>
            </a:p>
          </p:txBody>
        </p:sp>
        <p:cxnSp>
          <p:nvCxnSpPr>
            <p:cNvPr id="73" name="Straight Arrow Connector 72">
              <a:extLst>
                <a:ext uri="{FF2B5EF4-FFF2-40B4-BE49-F238E27FC236}">
                  <a16:creationId xmlns:a16="http://schemas.microsoft.com/office/drawing/2014/main" id="{B91E921B-B146-48AB-89E3-9C0CCABFEEC1}"/>
                </a:ext>
              </a:extLst>
            </p:cNvPr>
            <p:cNvCxnSpPr/>
            <p:nvPr/>
          </p:nvCxnSpPr>
          <p:spPr>
            <a:xfrm flipH="1">
              <a:off x="6771231" y="3404618"/>
              <a:ext cx="616022" cy="95216"/>
            </a:xfrm>
            <a:prstGeom prst="straightConnector1">
              <a:avLst/>
            </a:prstGeom>
            <a:noFill/>
            <a:ln w="12700" cap="flat" cmpd="sng" algn="ctr">
              <a:solidFill>
                <a:srgbClr val="0476BD">
                  <a:shade val="50000"/>
                </a:srgbClr>
              </a:solidFill>
              <a:prstDash val="solid"/>
            </a:ln>
            <a:effectLst/>
          </p:spPr>
        </p:cxnSp>
      </p:grpSp>
      <p:grpSp>
        <p:nvGrpSpPr>
          <p:cNvPr id="74" name="Group 73">
            <a:extLst>
              <a:ext uri="{FF2B5EF4-FFF2-40B4-BE49-F238E27FC236}">
                <a16:creationId xmlns:a16="http://schemas.microsoft.com/office/drawing/2014/main" id="{B34FD84D-41E1-428C-A40C-8B393078A982}"/>
              </a:ext>
            </a:extLst>
          </p:cNvPr>
          <p:cNvGrpSpPr/>
          <p:nvPr/>
        </p:nvGrpSpPr>
        <p:grpSpPr>
          <a:xfrm>
            <a:off x="3829993" y="1137673"/>
            <a:ext cx="4182205" cy="4593793"/>
            <a:chOff x="2786007" y="1361293"/>
            <a:chExt cx="4182205" cy="4593793"/>
          </a:xfrm>
        </p:grpSpPr>
        <p:grpSp>
          <p:nvGrpSpPr>
            <p:cNvPr id="75" name="Group 74">
              <a:extLst>
                <a:ext uri="{FF2B5EF4-FFF2-40B4-BE49-F238E27FC236}">
                  <a16:creationId xmlns:a16="http://schemas.microsoft.com/office/drawing/2014/main" id="{7B38272B-669A-46E9-A609-55560C46E1D4}"/>
                </a:ext>
              </a:extLst>
            </p:cNvPr>
            <p:cNvGrpSpPr/>
            <p:nvPr/>
          </p:nvGrpSpPr>
          <p:grpSpPr>
            <a:xfrm>
              <a:off x="2786007" y="1361293"/>
              <a:ext cx="4182205" cy="4593793"/>
              <a:chOff x="2405007" y="1494642"/>
              <a:chExt cx="4182205" cy="4593793"/>
            </a:xfrm>
          </p:grpSpPr>
          <p:sp>
            <p:nvSpPr>
              <p:cNvPr id="77" name="Rectangle 76">
                <a:extLst>
                  <a:ext uri="{FF2B5EF4-FFF2-40B4-BE49-F238E27FC236}">
                    <a16:creationId xmlns:a16="http://schemas.microsoft.com/office/drawing/2014/main" id="{0C4A43F4-A15D-4B59-BB9A-92EDD24D1CFA}"/>
                  </a:ext>
                </a:extLst>
              </p:cNvPr>
              <p:cNvSpPr/>
              <p:nvPr/>
            </p:nvSpPr>
            <p:spPr>
              <a:xfrm>
                <a:off x="4612376" y="1494642"/>
                <a:ext cx="1974836" cy="523220"/>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2800" b="1" i="0" u="none" strike="noStrike" kern="0" cap="none" spc="0" normalizeH="0" baseline="0" noProof="0" dirty="0" err="1">
                    <a:ln>
                      <a:noFill/>
                    </a:ln>
                    <a:solidFill>
                      <a:srgbClr val="002060"/>
                    </a:solidFill>
                    <a:effectLst/>
                    <a:uLnTx/>
                    <a:uFillTx/>
                  </a:rPr>
                  <a:t>Matérialité</a:t>
                </a:r>
                <a:endParaRPr kumimoji="0" lang="en-GB" sz="2800" b="1" i="0" u="none" strike="noStrike" kern="0" cap="none" spc="0" normalizeH="0" baseline="0" noProof="0" dirty="0">
                  <a:ln>
                    <a:noFill/>
                  </a:ln>
                  <a:solidFill>
                    <a:srgbClr val="002060"/>
                  </a:solidFill>
                  <a:effectLst/>
                  <a:uLnTx/>
                  <a:uFillTx/>
                </a:endParaRPr>
              </a:p>
            </p:txBody>
          </p:sp>
          <p:sp>
            <p:nvSpPr>
              <p:cNvPr id="78" name="Rectangle 77">
                <a:extLst>
                  <a:ext uri="{FF2B5EF4-FFF2-40B4-BE49-F238E27FC236}">
                    <a16:creationId xmlns:a16="http://schemas.microsoft.com/office/drawing/2014/main" id="{5D866C5E-9642-4B60-AE1B-27CAD84CED06}"/>
                  </a:ext>
                </a:extLst>
              </p:cNvPr>
              <p:cNvSpPr/>
              <p:nvPr/>
            </p:nvSpPr>
            <p:spPr>
              <a:xfrm>
                <a:off x="2405007" y="1508106"/>
                <a:ext cx="1761133" cy="523220"/>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2800" b="1" i="0" u="none" strike="noStrike" kern="0" cap="none" spc="0" normalizeH="0" baseline="0" noProof="0" dirty="0" err="1">
                    <a:ln>
                      <a:noFill/>
                    </a:ln>
                    <a:solidFill>
                      <a:srgbClr val="002060"/>
                    </a:solidFill>
                    <a:effectLst/>
                    <a:uLnTx/>
                    <a:uFillTx/>
                  </a:rPr>
                  <a:t>Matériaux</a:t>
                </a:r>
                <a:endParaRPr kumimoji="0" lang="en-GB" sz="2800" b="1" i="0" u="none" strike="noStrike" kern="0" cap="none" spc="0" normalizeH="0" baseline="0" noProof="0" dirty="0">
                  <a:ln>
                    <a:noFill/>
                  </a:ln>
                  <a:solidFill>
                    <a:srgbClr val="002060"/>
                  </a:solidFill>
                  <a:effectLst/>
                  <a:uLnTx/>
                  <a:uFillTx/>
                </a:endParaRPr>
              </a:p>
            </p:txBody>
          </p:sp>
          <p:sp>
            <p:nvSpPr>
              <p:cNvPr id="79" name="Rectangle 78">
                <a:extLst>
                  <a:ext uri="{FF2B5EF4-FFF2-40B4-BE49-F238E27FC236}">
                    <a16:creationId xmlns:a16="http://schemas.microsoft.com/office/drawing/2014/main" id="{0F8DCEB3-489D-4E9E-B39F-1AEA1D124735}"/>
                  </a:ext>
                </a:extLst>
              </p:cNvPr>
              <p:cNvSpPr/>
              <p:nvPr/>
            </p:nvSpPr>
            <p:spPr>
              <a:xfrm>
                <a:off x="3209818" y="5442104"/>
                <a:ext cx="3174348" cy="646331"/>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lang="fr-FR" dirty="0"/>
                  <a:t>des produits qui peuvent inspirer les deux groupes</a:t>
                </a:r>
                <a:endParaRPr kumimoji="0" lang="en-GB" sz="1800" b="0" i="0" u="none" strike="noStrike" kern="0" cap="none" spc="0" normalizeH="0" baseline="0" noProof="0" dirty="0">
                  <a:ln>
                    <a:noFill/>
                  </a:ln>
                  <a:solidFill>
                    <a:srgbClr val="0C0C0C"/>
                  </a:solidFill>
                  <a:effectLst/>
                  <a:uLnTx/>
                  <a:uFillTx/>
                </a:endParaRPr>
              </a:p>
            </p:txBody>
          </p:sp>
          <p:sp>
            <p:nvSpPr>
              <p:cNvPr id="80" name="Freeform 3">
                <a:extLst>
                  <a:ext uri="{FF2B5EF4-FFF2-40B4-BE49-F238E27FC236}">
                    <a16:creationId xmlns:a16="http://schemas.microsoft.com/office/drawing/2014/main" id="{032B6396-352D-497C-B6BD-8DDCC69BBFE1}"/>
                  </a:ext>
                </a:extLst>
              </p:cNvPr>
              <p:cNvSpPr/>
              <p:nvPr/>
            </p:nvSpPr>
            <p:spPr>
              <a:xfrm>
                <a:off x="3843005" y="2532158"/>
                <a:ext cx="1283896" cy="2344117"/>
              </a:xfrm>
              <a:custGeom>
                <a:avLst/>
                <a:gdLst>
                  <a:gd name="connsiteX0" fmla="*/ 685816 w 1362193"/>
                  <a:gd name="connsiteY0" fmla="*/ 76 h 2505241"/>
                  <a:gd name="connsiteX1" fmla="*/ 16 w 1362193"/>
                  <a:gd name="connsiteY1" fmla="*/ 1295476 h 2505241"/>
                  <a:gd name="connsiteX2" fmla="*/ 666766 w 1362193"/>
                  <a:gd name="connsiteY2" fmla="*/ 2505151 h 2505241"/>
                  <a:gd name="connsiteX3" fmla="*/ 1362091 w 1362193"/>
                  <a:gd name="connsiteY3" fmla="*/ 1352626 h 2505241"/>
                  <a:gd name="connsiteX4" fmla="*/ 685816 w 1362193"/>
                  <a:gd name="connsiteY4" fmla="*/ 76 h 2505241"/>
                  <a:gd name="connsiteX0" fmla="*/ 704866 w 1381243"/>
                  <a:gd name="connsiteY0" fmla="*/ 347 h 2505512"/>
                  <a:gd name="connsiteX1" fmla="*/ 16 w 1381243"/>
                  <a:gd name="connsiteY1" fmla="*/ 1233835 h 2505512"/>
                  <a:gd name="connsiteX2" fmla="*/ 685816 w 1381243"/>
                  <a:gd name="connsiteY2" fmla="*/ 2505422 h 2505512"/>
                  <a:gd name="connsiteX3" fmla="*/ 1381141 w 1381243"/>
                  <a:gd name="connsiteY3" fmla="*/ 1352897 h 2505512"/>
                  <a:gd name="connsiteX4" fmla="*/ 704866 w 1381243"/>
                  <a:gd name="connsiteY4" fmla="*/ 347 h 2505512"/>
                  <a:gd name="connsiteX0" fmla="*/ 704866 w 1381243"/>
                  <a:gd name="connsiteY0" fmla="*/ 0 h 2505152"/>
                  <a:gd name="connsiteX1" fmla="*/ 16 w 1381243"/>
                  <a:gd name="connsiteY1" fmla="*/ 1233488 h 2505152"/>
                  <a:gd name="connsiteX2" fmla="*/ 685816 w 1381243"/>
                  <a:gd name="connsiteY2" fmla="*/ 2505075 h 2505152"/>
                  <a:gd name="connsiteX3" fmla="*/ 1381141 w 1381243"/>
                  <a:gd name="connsiteY3" fmla="*/ 1233487 h 2505152"/>
                  <a:gd name="connsiteX4" fmla="*/ 704866 w 1381243"/>
                  <a:gd name="connsiteY4" fmla="*/ 0 h 2505152"/>
                  <a:gd name="connsiteX0" fmla="*/ 704866 w 1381243"/>
                  <a:gd name="connsiteY0" fmla="*/ 68 h 2505225"/>
                  <a:gd name="connsiteX1" fmla="*/ 16 w 1381243"/>
                  <a:gd name="connsiteY1" fmla="*/ 1233556 h 2505225"/>
                  <a:gd name="connsiteX2" fmla="*/ 685816 w 1381243"/>
                  <a:gd name="connsiteY2" fmla="*/ 2505143 h 2505225"/>
                  <a:gd name="connsiteX3" fmla="*/ 1381141 w 1381243"/>
                  <a:gd name="connsiteY3" fmla="*/ 1285942 h 2505225"/>
                  <a:gd name="connsiteX4" fmla="*/ 704866 w 1381243"/>
                  <a:gd name="connsiteY4" fmla="*/ 68 h 2505225"/>
                  <a:gd name="connsiteX0" fmla="*/ 704866 w 1381157"/>
                  <a:gd name="connsiteY0" fmla="*/ 68 h 2505243"/>
                  <a:gd name="connsiteX1" fmla="*/ 16 w 1381157"/>
                  <a:gd name="connsiteY1" fmla="*/ 1233556 h 2505243"/>
                  <a:gd name="connsiteX2" fmla="*/ 685816 w 1381157"/>
                  <a:gd name="connsiteY2" fmla="*/ 2505143 h 2505243"/>
                  <a:gd name="connsiteX3" fmla="*/ 1381141 w 1381157"/>
                  <a:gd name="connsiteY3" fmla="*/ 1285942 h 2505243"/>
                  <a:gd name="connsiteX4" fmla="*/ 704866 w 1381157"/>
                  <a:gd name="connsiteY4" fmla="*/ 68 h 2505243"/>
                  <a:gd name="connsiteX0" fmla="*/ 705101 w 1381392"/>
                  <a:gd name="connsiteY0" fmla="*/ 89 h 2505264"/>
                  <a:gd name="connsiteX1" fmla="*/ 251 w 1381392"/>
                  <a:gd name="connsiteY1" fmla="*/ 1233577 h 2505264"/>
                  <a:gd name="connsiteX2" fmla="*/ 686051 w 1381392"/>
                  <a:gd name="connsiteY2" fmla="*/ 2505164 h 2505264"/>
                  <a:gd name="connsiteX3" fmla="*/ 1381376 w 1381392"/>
                  <a:gd name="connsiteY3" fmla="*/ 1285963 h 2505264"/>
                  <a:gd name="connsiteX4" fmla="*/ 705101 w 1381392"/>
                  <a:gd name="connsiteY4" fmla="*/ 89 h 2505264"/>
                  <a:gd name="connsiteX0" fmla="*/ 705101 w 1381392"/>
                  <a:gd name="connsiteY0" fmla="*/ 89 h 2505388"/>
                  <a:gd name="connsiteX1" fmla="*/ 251 w 1381392"/>
                  <a:gd name="connsiteY1" fmla="*/ 1233577 h 2505388"/>
                  <a:gd name="connsiteX2" fmla="*/ 686051 w 1381392"/>
                  <a:gd name="connsiteY2" fmla="*/ 2505164 h 2505388"/>
                  <a:gd name="connsiteX3" fmla="*/ 1381376 w 1381392"/>
                  <a:gd name="connsiteY3" fmla="*/ 1285963 h 2505388"/>
                  <a:gd name="connsiteX4" fmla="*/ 705101 w 1381392"/>
                  <a:gd name="connsiteY4" fmla="*/ 89 h 2505388"/>
                  <a:gd name="connsiteX0" fmla="*/ 705048 w 1381339"/>
                  <a:gd name="connsiteY0" fmla="*/ 89 h 2505388"/>
                  <a:gd name="connsiteX1" fmla="*/ 198 w 1381339"/>
                  <a:gd name="connsiteY1" fmla="*/ 1233577 h 2505388"/>
                  <a:gd name="connsiteX2" fmla="*/ 685998 w 1381339"/>
                  <a:gd name="connsiteY2" fmla="*/ 2505164 h 2505388"/>
                  <a:gd name="connsiteX3" fmla="*/ 1381323 w 1381339"/>
                  <a:gd name="connsiteY3" fmla="*/ 1285963 h 2505388"/>
                  <a:gd name="connsiteX4" fmla="*/ 705048 w 1381339"/>
                  <a:gd name="connsiteY4" fmla="*/ 89 h 2505388"/>
                  <a:gd name="connsiteX0" fmla="*/ 705048 w 1381336"/>
                  <a:gd name="connsiteY0" fmla="*/ 211 h 2505510"/>
                  <a:gd name="connsiteX1" fmla="*/ 198 w 1381336"/>
                  <a:gd name="connsiteY1" fmla="*/ 1233699 h 2505510"/>
                  <a:gd name="connsiteX2" fmla="*/ 685998 w 1381336"/>
                  <a:gd name="connsiteY2" fmla="*/ 2505286 h 2505510"/>
                  <a:gd name="connsiteX3" fmla="*/ 1381323 w 1381336"/>
                  <a:gd name="connsiteY3" fmla="*/ 1286085 h 2505510"/>
                  <a:gd name="connsiteX4" fmla="*/ 705048 w 1381336"/>
                  <a:gd name="connsiteY4" fmla="*/ 211 h 2505510"/>
                  <a:gd name="connsiteX0" fmla="*/ 705048 w 1381952"/>
                  <a:gd name="connsiteY0" fmla="*/ 211 h 2505561"/>
                  <a:gd name="connsiteX1" fmla="*/ 198 w 1381952"/>
                  <a:gd name="connsiteY1" fmla="*/ 1233699 h 2505561"/>
                  <a:gd name="connsiteX2" fmla="*/ 685998 w 1381952"/>
                  <a:gd name="connsiteY2" fmla="*/ 2505286 h 2505561"/>
                  <a:gd name="connsiteX3" fmla="*/ 1381323 w 1381952"/>
                  <a:gd name="connsiteY3" fmla="*/ 1286085 h 2505561"/>
                  <a:gd name="connsiteX4" fmla="*/ 705048 w 1381952"/>
                  <a:gd name="connsiteY4" fmla="*/ 211 h 2505561"/>
                  <a:gd name="connsiteX0" fmla="*/ 704854 w 1381758"/>
                  <a:gd name="connsiteY0" fmla="*/ 237 h 2505587"/>
                  <a:gd name="connsiteX1" fmla="*/ 4 w 1381758"/>
                  <a:gd name="connsiteY1" fmla="*/ 1233725 h 2505587"/>
                  <a:gd name="connsiteX2" fmla="*/ 685804 w 1381758"/>
                  <a:gd name="connsiteY2" fmla="*/ 2505312 h 2505587"/>
                  <a:gd name="connsiteX3" fmla="*/ 1381129 w 1381758"/>
                  <a:gd name="connsiteY3" fmla="*/ 1286111 h 2505587"/>
                  <a:gd name="connsiteX4" fmla="*/ 704854 w 1381758"/>
                  <a:gd name="connsiteY4" fmla="*/ 237 h 2505587"/>
                  <a:gd name="connsiteX0" fmla="*/ 704854 w 1381892"/>
                  <a:gd name="connsiteY0" fmla="*/ 41 h 2505391"/>
                  <a:gd name="connsiteX1" fmla="*/ 4 w 1381892"/>
                  <a:gd name="connsiteY1" fmla="*/ 1252579 h 2505391"/>
                  <a:gd name="connsiteX2" fmla="*/ 685804 w 1381892"/>
                  <a:gd name="connsiteY2" fmla="*/ 2505116 h 2505391"/>
                  <a:gd name="connsiteX3" fmla="*/ 1381129 w 1381892"/>
                  <a:gd name="connsiteY3" fmla="*/ 1285915 h 2505391"/>
                  <a:gd name="connsiteX4" fmla="*/ 704854 w 1381892"/>
                  <a:gd name="connsiteY4" fmla="*/ 41 h 2505391"/>
                  <a:gd name="connsiteX0" fmla="*/ 704854 w 1381819"/>
                  <a:gd name="connsiteY0" fmla="*/ 1 h 2505351"/>
                  <a:gd name="connsiteX1" fmla="*/ 4 w 1381819"/>
                  <a:gd name="connsiteY1" fmla="*/ 1252539 h 2505351"/>
                  <a:gd name="connsiteX2" fmla="*/ 685804 w 1381819"/>
                  <a:gd name="connsiteY2" fmla="*/ 2505076 h 2505351"/>
                  <a:gd name="connsiteX3" fmla="*/ 1381129 w 1381819"/>
                  <a:gd name="connsiteY3" fmla="*/ 1285875 h 2505351"/>
                  <a:gd name="connsiteX4" fmla="*/ 704854 w 1381819"/>
                  <a:gd name="connsiteY4" fmla="*/ 1 h 2505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819" h="2505351">
                    <a:moveTo>
                      <a:pt x="704854" y="1"/>
                    </a:moveTo>
                    <a:cubicBezTo>
                      <a:pt x="527054" y="-792"/>
                      <a:pt x="-1583" y="568327"/>
                      <a:pt x="4" y="1252539"/>
                    </a:cubicBezTo>
                    <a:cubicBezTo>
                      <a:pt x="1591" y="1936751"/>
                      <a:pt x="592142" y="2509839"/>
                      <a:pt x="685804" y="2505076"/>
                    </a:cubicBezTo>
                    <a:cubicBezTo>
                      <a:pt x="846141" y="2519363"/>
                      <a:pt x="1358904" y="1976438"/>
                      <a:pt x="1381129" y="1285875"/>
                    </a:cubicBezTo>
                    <a:cubicBezTo>
                      <a:pt x="1403354" y="595312"/>
                      <a:pt x="882654" y="794"/>
                      <a:pt x="704854" y="1"/>
                    </a:cubicBezTo>
                    <a:close/>
                  </a:path>
                </a:pathLst>
              </a:custGeom>
              <a:pattFill prst="wdUpDiag">
                <a:fgClr>
                  <a:srgbClr val="00B050"/>
                </a:fgClr>
                <a:bgClr>
                  <a:srgbClr val="92D050"/>
                </a:bgClr>
              </a:pattFill>
              <a:ln w="12700" cap="flat" cmpd="sng" algn="ctr">
                <a:noFill/>
                <a:prstDash val="solid"/>
              </a:ln>
              <a:effectLst/>
            </p:spPr>
            <p:txBody>
              <a:bodyPr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endParaRPr kumimoji="0" lang="en-GB" sz="1800" b="0" i="0" u="none" strike="noStrike" kern="0" cap="none" spc="0" normalizeH="0" baseline="0" noProof="0" dirty="0">
                  <a:ln>
                    <a:noFill/>
                  </a:ln>
                  <a:solidFill>
                    <a:srgbClr val="0476BD"/>
                  </a:solidFill>
                  <a:effectLst/>
                  <a:uLnTx/>
                  <a:uFillTx/>
                  <a:ea typeface="+mn-ea"/>
                  <a:cs typeface="Arial" panose="020B0604020202020204" pitchFamily="34" charset="0"/>
                </a:endParaRPr>
              </a:p>
            </p:txBody>
          </p:sp>
          <p:cxnSp>
            <p:nvCxnSpPr>
              <p:cNvPr id="81" name="Straight Arrow Connector 80">
                <a:extLst>
                  <a:ext uri="{FF2B5EF4-FFF2-40B4-BE49-F238E27FC236}">
                    <a16:creationId xmlns:a16="http://schemas.microsoft.com/office/drawing/2014/main" id="{7B621A66-AF5D-41E8-BA16-72F000EBB60A}"/>
                  </a:ext>
                </a:extLst>
              </p:cNvPr>
              <p:cNvCxnSpPr/>
              <p:nvPr/>
            </p:nvCxnSpPr>
            <p:spPr>
              <a:xfrm flipV="1">
                <a:off x="4484572" y="4315327"/>
                <a:ext cx="0" cy="994611"/>
              </a:xfrm>
              <a:prstGeom prst="straightConnector1">
                <a:avLst/>
              </a:prstGeom>
              <a:noFill/>
              <a:ln w="38100" cap="flat" cmpd="sng" algn="ctr">
                <a:solidFill>
                  <a:srgbClr val="002060"/>
                </a:solidFill>
                <a:prstDash val="solid"/>
                <a:tailEnd type="arrow"/>
              </a:ln>
              <a:effectLst>
                <a:outerShdw blurRad="40000" dist="23000" dir="5400000" rotWithShape="0">
                  <a:srgbClr val="000000">
                    <a:alpha val="35000"/>
                  </a:srgbClr>
                </a:outerShdw>
              </a:effectLst>
            </p:spPr>
          </p:cxnSp>
        </p:grpSp>
        <p:sp>
          <p:nvSpPr>
            <p:cNvPr id="76" name="Left-Right Arrow 10">
              <a:extLst>
                <a:ext uri="{FF2B5EF4-FFF2-40B4-BE49-F238E27FC236}">
                  <a16:creationId xmlns:a16="http://schemas.microsoft.com/office/drawing/2014/main" id="{E98B8A10-4899-4400-A6B4-A35DE1B48914}"/>
                </a:ext>
              </a:extLst>
            </p:cNvPr>
            <p:cNvSpPr/>
            <p:nvPr/>
          </p:nvSpPr>
          <p:spPr bwMode="auto">
            <a:xfrm>
              <a:off x="4551247" y="1533525"/>
              <a:ext cx="450212" cy="733663"/>
            </a:xfrm>
            <a:prstGeom prst="leftRightArrow">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endParaRPr kumimoji="0" lang="en-GB" sz="1800" b="1" i="0" u="none" strike="noStrike" kern="0" cap="none" spc="0" normalizeH="0" baseline="0" noProof="0">
                <a:ln>
                  <a:noFill/>
                </a:ln>
                <a:solidFill>
                  <a:srgbClr val="0C0C0C"/>
                </a:solidFill>
                <a:effectLst/>
                <a:uLnTx/>
                <a:uFillTx/>
              </a:endParaRPr>
            </a:p>
          </p:txBody>
        </p:sp>
      </p:grpSp>
    </p:spTree>
    <p:extLst>
      <p:ext uri="{BB962C8B-B14F-4D97-AF65-F5344CB8AC3E}">
        <p14:creationId xmlns:p14="http://schemas.microsoft.com/office/powerpoint/2010/main" val="97249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1000" fill="hold"/>
                                        <p:tgtEl>
                                          <p:spTgt spid="56"/>
                                        </p:tgtEl>
                                        <p:attrNameLst>
                                          <p:attrName>ppt_x</p:attrName>
                                        </p:attrNameLst>
                                      </p:cBhvr>
                                      <p:tavLst>
                                        <p:tav tm="0">
                                          <p:val>
                                            <p:strVal val="0-#ppt_w/2"/>
                                          </p:val>
                                        </p:tav>
                                        <p:tav tm="100000">
                                          <p:val>
                                            <p:strVal val="#ppt_x"/>
                                          </p:val>
                                        </p:tav>
                                      </p:tavLst>
                                    </p:anim>
                                    <p:anim calcmode="lin" valueType="num">
                                      <p:cBhvr additive="base">
                                        <p:cTn id="8" dur="10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1000" fill="hold"/>
                                        <p:tgtEl>
                                          <p:spTgt spid="65"/>
                                        </p:tgtEl>
                                        <p:attrNameLst>
                                          <p:attrName>ppt_x</p:attrName>
                                        </p:attrNameLst>
                                      </p:cBhvr>
                                      <p:tavLst>
                                        <p:tav tm="0">
                                          <p:val>
                                            <p:strVal val="1+#ppt_w/2"/>
                                          </p:val>
                                        </p:tav>
                                        <p:tav tm="100000">
                                          <p:val>
                                            <p:strVal val="#ppt_x"/>
                                          </p:val>
                                        </p:tav>
                                      </p:tavLst>
                                    </p:anim>
                                    <p:anim calcmode="lin" valueType="num">
                                      <p:cBhvr additive="base">
                                        <p:cTn id="14"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7</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dirty="0"/>
              <a:t>La base de données Design de Granta </a:t>
            </a:r>
            <a:r>
              <a:rPr lang="fr-FR" dirty="0" err="1"/>
              <a:t>EduPack</a:t>
            </a:r>
            <a:endParaRPr lang="en-US" dirty="0">
              <a:latin typeface="+mj-lt"/>
            </a:endParaRPr>
          </a:p>
        </p:txBody>
      </p:sp>
      <p:sp>
        <p:nvSpPr>
          <p:cNvPr id="4" name="Rectangle 3">
            <a:extLst>
              <a:ext uri="{FF2B5EF4-FFF2-40B4-BE49-F238E27FC236}">
                <a16:creationId xmlns:a16="http://schemas.microsoft.com/office/drawing/2014/main" id="{ACB442E9-B9DB-4EC0-AE3F-A7227F0B8E9A}"/>
              </a:ext>
            </a:extLst>
          </p:cNvPr>
          <p:cNvSpPr/>
          <p:nvPr/>
        </p:nvSpPr>
        <p:spPr>
          <a:xfrm>
            <a:off x="3038516" y="2878166"/>
            <a:ext cx="7019884" cy="338554"/>
          </a:xfrm>
          <a:prstGeom prst="rect">
            <a:avLst/>
          </a:prstGeom>
        </p:spPr>
        <p:txBody>
          <a:bodyPr wrap="square">
            <a:spAutoFit/>
          </a:bodyPr>
          <a:lstStyle/>
          <a:p>
            <a:pPr>
              <a:buClr>
                <a:schemeClr val="bg1">
                  <a:lumMod val="75000"/>
                </a:schemeClr>
              </a:buClr>
            </a:pPr>
            <a:r>
              <a:rPr lang="fr-FR" sz="1600" dirty="0"/>
              <a:t>Visualisez comment les matériaux créent le caractère du produit, sa désirabilité.</a:t>
            </a:r>
            <a:endParaRPr lang="en-GB" sz="1600" dirty="0">
              <a:cs typeface="Arial" panose="020B0604020202020204" pitchFamily="34" charset="0"/>
            </a:endParaRPr>
          </a:p>
        </p:txBody>
      </p:sp>
      <p:sp>
        <p:nvSpPr>
          <p:cNvPr id="5" name="Rectangle 4">
            <a:extLst>
              <a:ext uri="{FF2B5EF4-FFF2-40B4-BE49-F238E27FC236}">
                <a16:creationId xmlns:a16="http://schemas.microsoft.com/office/drawing/2014/main" id="{F5AAA042-54B5-4D85-9C0C-E18C8E7D4736}"/>
              </a:ext>
            </a:extLst>
          </p:cNvPr>
          <p:cNvSpPr/>
          <p:nvPr/>
        </p:nvSpPr>
        <p:spPr>
          <a:xfrm>
            <a:off x="3038516" y="3501468"/>
            <a:ext cx="6228692" cy="584775"/>
          </a:xfrm>
          <a:prstGeom prst="rect">
            <a:avLst/>
          </a:prstGeom>
        </p:spPr>
        <p:txBody>
          <a:bodyPr wrap="square">
            <a:spAutoFit/>
          </a:bodyPr>
          <a:lstStyle/>
          <a:p>
            <a:pPr>
              <a:buClr>
                <a:schemeClr val="bg1">
                  <a:lumMod val="75000"/>
                </a:schemeClr>
              </a:buClr>
            </a:pPr>
            <a:r>
              <a:rPr lang="fr-FR" sz="1600" dirty="0">
                <a:cs typeface="Arial" panose="020B0604020202020204" pitchFamily="34" charset="0"/>
              </a:rPr>
              <a:t>Montrez comment les nouveaux matériaux stimulent l'innovation : l'évolution des matériaux dans les produits.</a:t>
            </a:r>
            <a:endParaRPr lang="en-GB" sz="1600" dirty="0">
              <a:cs typeface="Arial" panose="020B0604020202020204" pitchFamily="34" charset="0"/>
            </a:endParaRPr>
          </a:p>
        </p:txBody>
      </p:sp>
      <p:sp>
        <p:nvSpPr>
          <p:cNvPr id="6" name="Rectangle 5">
            <a:extLst>
              <a:ext uri="{FF2B5EF4-FFF2-40B4-BE49-F238E27FC236}">
                <a16:creationId xmlns:a16="http://schemas.microsoft.com/office/drawing/2014/main" id="{620B6E3A-F199-4064-B7A6-00FB9739A390}"/>
              </a:ext>
            </a:extLst>
          </p:cNvPr>
          <p:cNvSpPr/>
          <p:nvPr/>
        </p:nvSpPr>
        <p:spPr>
          <a:xfrm>
            <a:off x="2417001" y="1374239"/>
            <a:ext cx="3678999" cy="400110"/>
          </a:xfrm>
          <a:prstGeom prst="rect">
            <a:avLst/>
          </a:prstGeom>
        </p:spPr>
        <p:txBody>
          <a:bodyPr wrap="square">
            <a:spAutoFit/>
          </a:bodyPr>
          <a:lstStyle/>
          <a:p>
            <a:pPr>
              <a:buClr>
                <a:schemeClr val="bg1">
                  <a:lumMod val="75000"/>
                </a:schemeClr>
              </a:buClr>
            </a:pPr>
            <a:r>
              <a:rPr lang="fr-FR" sz="2000" dirty="0"/>
              <a:t>Que pouvez-vous en faire ?</a:t>
            </a:r>
            <a:endParaRPr lang="en-GB" sz="2000" b="1" dirty="0">
              <a:cs typeface="Arial" panose="020B0604020202020204" pitchFamily="34" charset="0"/>
            </a:endParaRPr>
          </a:p>
        </p:txBody>
      </p:sp>
      <p:cxnSp>
        <p:nvCxnSpPr>
          <p:cNvPr id="7" name="Straight Connector 6">
            <a:extLst>
              <a:ext uri="{FF2B5EF4-FFF2-40B4-BE49-F238E27FC236}">
                <a16:creationId xmlns:a16="http://schemas.microsoft.com/office/drawing/2014/main" id="{3B8DBEFF-9617-49B8-B05D-FB54BEE6B599}"/>
              </a:ext>
            </a:extLst>
          </p:cNvPr>
          <p:cNvCxnSpPr>
            <a:stCxn id="8" idx="4"/>
            <a:endCxn id="10" idx="0"/>
          </p:cNvCxnSpPr>
          <p:nvPr/>
        </p:nvCxnSpPr>
        <p:spPr>
          <a:xfrm flipH="1">
            <a:off x="2698934" y="3173660"/>
            <a:ext cx="101843" cy="431137"/>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19C875D6-72BF-46F1-8D7B-58E1310C7F2A}"/>
              </a:ext>
            </a:extLst>
          </p:cNvPr>
          <p:cNvSpPr/>
          <p:nvPr/>
        </p:nvSpPr>
        <p:spPr>
          <a:xfrm flipH="1">
            <a:off x="2656747" y="2885602"/>
            <a:ext cx="288056" cy="288056"/>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3200" dirty="0">
              <a:solidFill>
                <a:schemeClr val="tx1"/>
              </a:solidFill>
              <a:latin typeface="Helvetica37ThinCondObli" pitchFamily="34" charset="0"/>
            </a:endParaRPr>
          </a:p>
        </p:txBody>
      </p:sp>
      <p:cxnSp>
        <p:nvCxnSpPr>
          <p:cNvPr id="9" name="Straight Connector 8">
            <a:extLst>
              <a:ext uri="{FF2B5EF4-FFF2-40B4-BE49-F238E27FC236}">
                <a16:creationId xmlns:a16="http://schemas.microsoft.com/office/drawing/2014/main" id="{211097C6-126E-44A9-8979-72B5A84714C1}"/>
              </a:ext>
            </a:extLst>
          </p:cNvPr>
          <p:cNvCxnSpPr>
            <a:stCxn id="10" idx="4"/>
            <a:endCxn id="11" idx="0"/>
          </p:cNvCxnSpPr>
          <p:nvPr/>
        </p:nvCxnSpPr>
        <p:spPr>
          <a:xfrm>
            <a:off x="2698934" y="3892853"/>
            <a:ext cx="102753" cy="436939"/>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20863804-C877-49D0-B4EA-B89D4A10C3A4}"/>
              </a:ext>
            </a:extLst>
          </p:cNvPr>
          <p:cNvSpPr/>
          <p:nvPr/>
        </p:nvSpPr>
        <p:spPr>
          <a:xfrm flipH="1">
            <a:off x="2554904" y="3604795"/>
            <a:ext cx="288056" cy="288056"/>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3200" dirty="0">
              <a:solidFill>
                <a:schemeClr val="tx1"/>
              </a:solidFill>
              <a:latin typeface="Helvetica37ThinCondObli" pitchFamily="34" charset="0"/>
            </a:endParaRPr>
          </a:p>
        </p:txBody>
      </p:sp>
      <p:sp>
        <p:nvSpPr>
          <p:cNvPr id="11" name="Oval 10">
            <a:extLst>
              <a:ext uri="{FF2B5EF4-FFF2-40B4-BE49-F238E27FC236}">
                <a16:creationId xmlns:a16="http://schemas.microsoft.com/office/drawing/2014/main" id="{9624D0CB-DDFA-4F62-953E-A65226577800}"/>
              </a:ext>
            </a:extLst>
          </p:cNvPr>
          <p:cNvSpPr/>
          <p:nvPr/>
        </p:nvSpPr>
        <p:spPr>
          <a:xfrm flipH="1">
            <a:off x="2657657" y="4329790"/>
            <a:ext cx="288056" cy="288056"/>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3200" dirty="0">
              <a:solidFill>
                <a:schemeClr val="tx1"/>
              </a:solidFill>
              <a:latin typeface="Helvetica37ThinCondObli" pitchFamily="34" charset="0"/>
            </a:endParaRPr>
          </a:p>
        </p:txBody>
      </p:sp>
      <p:sp>
        <p:nvSpPr>
          <p:cNvPr id="12" name="Rectangle 11">
            <a:extLst>
              <a:ext uri="{FF2B5EF4-FFF2-40B4-BE49-F238E27FC236}">
                <a16:creationId xmlns:a16="http://schemas.microsoft.com/office/drawing/2014/main" id="{27DD6CB7-0A0A-40A6-832C-CC343457ABE9}"/>
              </a:ext>
            </a:extLst>
          </p:cNvPr>
          <p:cNvSpPr/>
          <p:nvPr/>
        </p:nvSpPr>
        <p:spPr>
          <a:xfrm>
            <a:off x="3038517" y="2008645"/>
            <a:ext cx="4799809" cy="584775"/>
          </a:xfrm>
          <a:prstGeom prst="rect">
            <a:avLst/>
          </a:prstGeom>
        </p:spPr>
        <p:txBody>
          <a:bodyPr wrap="square">
            <a:spAutoFit/>
          </a:bodyPr>
          <a:lstStyle/>
          <a:p>
            <a:pPr>
              <a:buClr>
                <a:schemeClr val="bg1">
                  <a:lumMod val="75000"/>
                </a:schemeClr>
              </a:buClr>
            </a:pPr>
            <a:r>
              <a:rPr lang="fr-FR" sz="1600" dirty="0">
                <a:cs typeface="Arial" panose="020B0604020202020204" pitchFamily="34" charset="0"/>
              </a:rPr>
              <a:t>S'engager dans les aspects visuels, matériels et de fabrication des produits et de la conception industrielle.</a:t>
            </a:r>
            <a:endParaRPr lang="en-GB" sz="1600" dirty="0">
              <a:cs typeface="Arial" panose="020B0604020202020204" pitchFamily="34" charset="0"/>
            </a:endParaRPr>
          </a:p>
        </p:txBody>
      </p:sp>
      <p:cxnSp>
        <p:nvCxnSpPr>
          <p:cNvPr id="13" name="Straight Connector 12">
            <a:extLst>
              <a:ext uri="{FF2B5EF4-FFF2-40B4-BE49-F238E27FC236}">
                <a16:creationId xmlns:a16="http://schemas.microsoft.com/office/drawing/2014/main" id="{B35849B0-DA2C-4A4E-A74A-E66B4B3E1129}"/>
              </a:ext>
            </a:extLst>
          </p:cNvPr>
          <p:cNvCxnSpPr>
            <a:stCxn id="14" idx="4"/>
          </p:cNvCxnSpPr>
          <p:nvPr/>
        </p:nvCxnSpPr>
        <p:spPr>
          <a:xfrm>
            <a:off x="2686046" y="2447884"/>
            <a:ext cx="102753" cy="436939"/>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EBFEE2DA-CC0E-4634-80D4-012AD7E428B7}"/>
              </a:ext>
            </a:extLst>
          </p:cNvPr>
          <p:cNvSpPr/>
          <p:nvPr/>
        </p:nvSpPr>
        <p:spPr>
          <a:xfrm flipH="1">
            <a:off x="2542016" y="2159826"/>
            <a:ext cx="288056" cy="288056"/>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3200" dirty="0">
              <a:solidFill>
                <a:schemeClr val="tx1"/>
              </a:solidFill>
              <a:latin typeface="Helvetica37ThinCondObli" pitchFamily="34" charset="0"/>
            </a:endParaRPr>
          </a:p>
        </p:txBody>
      </p:sp>
      <p:sp>
        <p:nvSpPr>
          <p:cNvPr id="15" name="Rectangle 14">
            <a:extLst>
              <a:ext uri="{FF2B5EF4-FFF2-40B4-BE49-F238E27FC236}">
                <a16:creationId xmlns:a16="http://schemas.microsoft.com/office/drawing/2014/main" id="{6FF6B746-CC6B-457B-BD23-5A68BB702665}"/>
              </a:ext>
            </a:extLst>
          </p:cNvPr>
          <p:cNvSpPr/>
          <p:nvPr/>
        </p:nvSpPr>
        <p:spPr>
          <a:xfrm>
            <a:off x="3070242" y="4304541"/>
            <a:ext cx="5642498" cy="338554"/>
          </a:xfrm>
          <a:prstGeom prst="rect">
            <a:avLst/>
          </a:prstGeom>
        </p:spPr>
        <p:txBody>
          <a:bodyPr wrap="square">
            <a:spAutoFit/>
          </a:bodyPr>
          <a:lstStyle/>
          <a:p>
            <a:pPr>
              <a:buClr>
                <a:schemeClr val="bg1">
                  <a:lumMod val="75000"/>
                </a:schemeClr>
              </a:buClr>
            </a:pPr>
            <a:r>
              <a:rPr lang="fr-FR" sz="1600" dirty="0">
                <a:cs typeface="Arial" panose="020B0604020202020204" pitchFamily="34" charset="0"/>
              </a:rPr>
              <a:t>Susciter l'intérêt pour les matériaux à travers les produits.</a:t>
            </a:r>
            <a:endParaRPr lang="en-GB" sz="1600" dirty="0">
              <a:cs typeface="Arial" panose="020B0604020202020204" pitchFamily="34" charset="0"/>
            </a:endParaRPr>
          </a:p>
        </p:txBody>
      </p:sp>
      <p:sp>
        <p:nvSpPr>
          <p:cNvPr id="16" name="Rectangle 15">
            <a:extLst>
              <a:ext uri="{FF2B5EF4-FFF2-40B4-BE49-F238E27FC236}">
                <a16:creationId xmlns:a16="http://schemas.microsoft.com/office/drawing/2014/main" id="{D9E6297A-1A7E-473C-B5D1-EBAC7E8064B7}"/>
              </a:ext>
            </a:extLst>
          </p:cNvPr>
          <p:cNvSpPr/>
          <p:nvPr/>
        </p:nvSpPr>
        <p:spPr>
          <a:xfrm>
            <a:off x="3038517" y="5024245"/>
            <a:ext cx="6486439" cy="338554"/>
          </a:xfrm>
          <a:prstGeom prst="rect">
            <a:avLst/>
          </a:prstGeom>
        </p:spPr>
        <p:txBody>
          <a:bodyPr wrap="square">
            <a:spAutoFit/>
          </a:bodyPr>
          <a:lstStyle/>
          <a:p>
            <a:pPr>
              <a:buClr>
                <a:schemeClr val="bg1">
                  <a:lumMod val="75000"/>
                </a:schemeClr>
              </a:buClr>
            </a:pPr>
            <a:r>
              <a:rPr lang="fr-FR" sz="1600" dirty="0">
                <a:cs typeface="Arial" panose="020B0604020202020204" pitchFamily="34" charset="0"/>
              </a:rPr>
              <a:t>Comprendre comment les produits et leurs composants sont fabriqués.</a:t>
            </a:r>
            <a:endParaRPr lang="en-GB" sz="1600" dirty="0">
              <a:cs typeface="Arial" panose="020B0604020202020204" pitchFamily="34" charset="0"/>
            </a:endParaRPr>
          </a:p>
        </p:txBody>
      </p:sp>
      <p:cxnSp>
        <p:nvCxnSpPr>
          <p:cNvPr id="17" name="Straight Connector 16">
            <a:extLst>
              <a:ext uri="{FF2B5EF4-FFF2-40B4-BE49-F238E27FC236}">
                <a16:creationId xmlns:a16="http://schemas.microsoft.com/office/drawing/2014/main" id="{8E056D71-5672-4FEB-8777-9A9CC9707C11}"/>
              </a:ext>
            </a:extLst>
          </p:cNvPr>
          <p:cNvCxnSpPr>
            <a:endCxn id="18" idx="0"/>
          </p:cNvCxnSpPr>
          <p:nvPr/>
        </p:nvCxnSpPr>
        <p:spPr>
          <a:xfrm flipH="1">
            <a:off x="2686046" y="4593110"/>
            <a:ext cx="101843" cy="431137"/>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AE18EAAC-F420-4907-B837-82F89F487312}"/>
              </a:ext>
            </a:extLst>
          </p:cNvPr>
          <p:cNvSpPr/>
          <p:nvPr/>
        </p:nvSpPr>
        <p:spPr>
          <a:xfrm flipH="1">
            <a:off x="2542016" y="5024245"/>
            <a:ext cx="288056" cy="288056"/>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3200" dirty="0">
              <a:solidFill>
                <a:schemeClr val="tx1"/>
              </a:solidFill>
              <a:latin typeface="Helvetica37ThinCondObli" pitchFamily="34" charset="0"/>
            </a:endParaRPr>
          </a:p>
        </p:txBody>
      </p:sp>
    </p:spTree>
    <p:extLst>
      <p:ext uri="{BB962C8B-B14F-4D97-AF65-F5344CB8AC3E}">
        <p14:creationId xmlns:p14="http://schemas.microsoft.com/office/powerpoint/2010/main" val="243910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P spid="10" grpId="0" animBg="1"/>
      <p:bldP spid="11" grpId="0" animBg="1"/>
      <p:bldP spid="12" grpId="0"/>
      <p:bldP spid="14" grpId="0" animBg="1"/>
      <p:bldP spid="15" grpId="0"/>
      <p:bldP spid="16"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8</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dirty="0">
                <a:latin typeface="+mn-lt"/>
                <a:cs typeface="Arial" panose="020B0604020202020204" pitchFamily="34" charset="0"/>
              </a:rPr>
              <a:t>Structure centrée sur le produit de la base de données</a:t>
            </a:r>
            <a:endParaRPr lang="en-US" dirty="0">
              <a:latin typeface="+mn-lt"/>
            </a:endParaRPr>
          </a:p>
        </p:txBody>
      </p:sp>
      <p:pic>
        <p:nvPicPr>
          <p:cNvPr id="4" name="Picture 3">
            <a:extLst>
              <a:ext uri="{FF2B5EF4-FFF2-40B4-BE49-F238E27FC236}">
                <a16:creationId xmlns:a16="http://schemas.microsoft.com/office/drawing/2014/main" id="{184FF7F7-55A7-42BE-92E8-EBAD547827B4}"/>
              </a:ext>
            </a:extLst>
          </p:cNvPr>
          <p:cNvPicPr>
            <a:picLocks noChangeAspect="1"/>
          </p:cNvPicPr>
          <p:nvPr/>
        </p:nvPicPr>
        <p:blipFill rotWithShape="1">
          <a:blip r:embed="rId3"/>
          <a:srcRect l="4485" t="2948" r="3985" b="9185"/>
          <a:stretch/>
        </p:blipFill>
        <p:spPr>
          <a:xfrm>
            <a:off x="7172860" y="963930"/>
            <a:ext cx="1669565" cy="1428181"/>
          </a:xfrm>
          <a:prstGeom prst="rect">
            <a:avLst/>
          </a:prstGeom>
        </p:spPr>
      </p:pic>
      <p:sp>
        <p:nvSpPr>
          <p:cNvPr id="5" name="Oval 4">
            <a:extLst>
              <a:ext uri="{FF2B5EF4-FFF2-40B4-BE49-F238E27FC236}">
                <a16:creationId xmlns:a16="http://schemas.microsoft.com/office/drawing/2014/main" id="{BC93D788-DF0D-4933-93C9-D7CA0F63C42A}"/>
              </a:ext>
            </a:extLst>
          </p:cNvPr>
          <p:cNvSpPr/>
          <p:nvPr/>
        </p:nvSpPr>
        <p:spPr bwMode="auto">
          <a:xfrm>
            <a:off x="6978041" y="648419"/>
            <a:ext cx="2059200" cy="2059200"/>
          </a:xfrm>
          <a:prstGeom prst="ellipse">
            <a:avLst/>
          </a:prstGeom>
          <a:solidFill>
            <a:schemeClr val="tx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2000" b="1"/>
          </a:p>
        </p:txBody>
      </p:sp>
      <p:pic>
        <p:nvPicPr>
          <p:cNvPr id="6" name="Picture 5">
            <a:extLst>
              <a:ext uri="{FF2B5EF4-FFF2-40B4-BE49-F238E27FC236}">
                <a16:creationId xmlns:a16="http://schemas.microsoft.com/office/drawing/2014/main" id="{0605521F-3FAF-4DE5-B452-98CCADF5E003}"/>
              </a:ext>
            </a:extLst>
          </p:cNvPr>
          <p:cNvPicPr>
            <a:picLocks noChangeAspect="1"/>
          </p:cNvPicPr>
          <p:nvPr/>
        </p:nvPicPr>
        <p:blipFill>
          <a:blip r:embed="rId4"/>
          <a:stretch>
            <a:fillRect/>
          </a:stretch>
        </p:blipFill>
        <p:spPr>
          <a:xfrm>
            <a:off x="7150052" y="5015221"/>
            <a:ext cx="1715178" cy="451734"/>
          </a:xfrm>
          <a:prstGeom prst="rect">
            <a:avLst/>
          </a:prstGeom>
        </p:spPr>
      </p:pic>
      <p:cxnSp>
        <p:nvCxnSpPr>
          <p:cNvPr id="7" name="Straight Arrow Connector 6">
            <a:extLst>
              <a:ext uri="{FF2B5EF4-FFF2-40B4-BE49-F238E27FC236}">
                <a16:creationId xmlns:a16="http://schemas.microsoft.com/office/drawing/2014/main" id="{DA4727B9-4244-4AF8-B0BE-17C16868D082}"/>
              </a:ext>
            </a:extLst>
          </p:cNvPr>
          <p:cNvCxnSpPr/>
          <p:nvPr/>
        </p:nvCxnSpPr>
        <p:spPr>
          <a:xfrm>
            <a:off x="7766968" y="5133076"/>
            <a:ext cx="481349" cy="216024"/>
          </a:xfrm>
          <a:prstGeom prst="straightConnector1">
            <a:avLst/>
          </a:prstGeom>
          <a:ln w="19050">
            <a:noFill/>
            <a:tailEnd type="triangle" w="sm"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3219585-A8C6-4208-99BA-D4220C6801D0}"/>
              </a:ext>
            </a:extLst>
          </p:cNvPr>
          <p:cNvSpPr/>
          <p:nvPr/>
        </p:nvSpPr>
        <p:spPr bwMode="auto">
          <a:xfrm>
            <a:off x="6978041" y="4078481"/>
            <a:ext cx="2059200" cy="2059200"/>
          </a:xfrm>
          <a:prstGeom prst="ellipse">
            <a:avLst/>
          </a:prstGeom>
          <a:solidFill>
            <a:schemeClr val="tx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2000" b="1"/>
          </a:p>
        </p:txBody>
      </p:sp>
      <p:sp>
        <p:nvSpPr>
          <p:cNvPr id="9" name="Oval 8">
            <a:extLst>
              <a:ext uri="{FF2B5EF4-FFF2-40B4-BE49-F238E27FC236}">
                <a16:creationId xmlns:a16="http://schemas.microsoft.com/office/drawing/2014/main" id="{B25E7452-0A4A-4EEF-B02A-39B550D671D5}"/>
              </a:ext>
            </a:extLst>
          </p:cNvPr>
          <p:cNvSpPr/>
          <p:nvPr/>
        </p:nvSpPr>
        <p:spPr>
          <a:xfrm>
            <a:off x="6978782" y="649160"/>
            <a:ext cx="2057718" cy="205771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Rectangle 9">
            <a:extLst>
              <a:ext uri="{FF2B5EF4-FFF2-40B4-BE49-F238E27FC236}">
                <a16:creationId xmlns:a16="http://schemas.microsoft.com/office/drawing/2014/main" id="{035DF3D0-AB53-4289-997D-150B3E6FB0F9}"/>
              </a:ext>
            </a:extLst>
          </p:cNvPr>
          <p:cNvSpPr/>
          <p:nvPr/>
        </p:nvSpPr>
        <p:spPr>
          <a:xfrm>
            <a:off x="7371624" y="950277"/>
            <a:ext cx="1237839" cy="923330"/>
          </a:xfrm>
          <a:prstGeom prst="rect">
            <a:avLst/>
          </a:prstGeom>
        </p:spPr>
        <p:txBody>
          <a:bodyPr wrap="none">
            <a:spAutoFit/>
          </a:bodyPr>
          <a:lstStyle/>
          <a:p>
            <a:pPr algn="ctr"/>
            <a:r>
              <a:rPr lang="en-GB" sz="5400" b="1" dirty="0">
                <a:solidFill>
                  <a:schemeClr val="bg1"/>
                </a:solidFill>
                <a:cs typeface="Arial" panose="020B0604020202020204" pitchFamily="34" charset="0"/>
              </a:rPr>
              <a:t>122</a:t>
            </a:r>
          </a:p>
        </p:txBody>
      </p:sp>
      <p:sp>
        <p:nvSpPr>
          <p:cNvPr id="11" name="Oval 10">
            <a:extLst>
              <a:ext uri="{FF2B5EF4-FFF2-40B4-BE49-F238E27FC236}">
                <a16:creationId xmlns:a16="http://schemas.microsoft.com/office/drawing/2014/main" id="{07A3CEF1-070C-42F1-A5BB-B8BCF1BB5B5D}"/>
              </a:ext>
            </a:extLst>
          </p:cNvPr>
          <p:cNvSpPr/>
          <p:nvPr/>
        </p:nvSpPr>
        <p:spPr>
          <a:xfrm>
            <a:off x="6978782" y="4079222"/>
            <a:ext cx="2057718" cy="205771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a:extLst>
              <a:ext uri="{FF2B5EF4-FFF2-40B4-BE49-F238E27FC236}">
                <a16:creationId xmlns:a16="http://schemas.microsoft.com/office/drawing/2014/main" id="{27DF20EC-E9C4-4634-939E-66669C10AE7C}"/>
              </a:ext>
            </a:extLst>
          </p:cNvPr>
          <p:cNvSpPr>
            <a:spLocks noChangeArrowheads="1"/>
          </p:cNvSpPr>
          <p:nvPr/>
        </p:nvSpPr>
        <p:spPr bwMode="auto">
          <a:xfrm>
            <a:off x="7100517" y="5384694"/>
            <a:ext cx="17809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1" hangingPunct="1">
              <a:spcBef>
                <a:spcPct val="0"/>
              </a:spcBef>
              <a:spcAft>
                <a:spcPct val="0"/>
              </a:spcAft>
              <a:buClrTx/>
              <a:buSzTx/>
            </a:pPr>
            <a:r>
              <a:rPr lang="en-US" altLang="en-US" sz="1600" b="1" dirty="0">
                <a:solidFill>
                  <a:schemeClr val="bg1"/>
                </a:solidFill>
                <a:cs typeface="Arial" panose="020B0604020202020204" pitchFamily="34" charset="0"/>
              </a:rPr>
              <a:t>Fabricant</a:t>
            </a:r>
          </a:p>
        </p:txBody>
      </p:sp>
      <p:sp>
        <p:nvSpPr>
          <p:cNvPr id="13" name="Rectangle 12">
            <a:extLst>
              <a:ext uri="{FF2B5EF4-FFF2-40B4-BE49-F238E27FC236}">
                <a16:creationId xmlns:a16="http://schemas.microsoft.com/office/drawing/2014/main" id="{5C215EAC-C7F7-47DD-A981-79E96C97FA20}"/>
              </a:ext>
            </a:extLst>
          </p:cNvPr>
          <p:cNvSpPr/>
          <p:nvPr/>
        </p:nvSpPr>
        <p:spPr>
          <a:xfrm>
            <a:off x="7317700" y="4259717"/>
            <a:ext cx="1237839" cy="923330"/>
          </a:xfrm>
          <a:prstGeom prst="rect">
            <a:avLst/>
          </a:prstGeom>
        </p:spPr>
        <p:txBody>
          <a:bodyPr wrap="none">
            <a:spAutoFit/>
          </a:bodyPr>
          <a:lstStyle/>
          <a:p>
            <a:pPr algn="ctr"/>
            <a:r>
              <a:rPr lang="en-GB" sz="5400" b="1" dirty="0">
                <a:solidFill>
                  <a:schemeClr val="bg1"/>
                </a:solidFill>
                <a:cs typeface="Arial" panose="020B0604020202020204" pitchFamily="34" charset="0"/>
              </a:rPr>
              <a:t>122</a:t>
            </a:r>
          </a:p>
        </p:txBody>
      </p:sp>
      <p:pic>
        <p:nvPicPr>
          <p:cNvPr id="14" name="Picture 10" descr="Abstract, Alloy, Aluminum, Backdrop, Background, Design">
            <a:extLst>
              <a:ext uri="{FF2B5EF4-FFF2-40B4-BE49-F238E27FC236}">
                <a16:creationId xmlns:a16="http://schemas.microsoft.com/office/drawing/2014/main" id="{A832F1CD-C4FD-480F-9A68-313593E0C15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3316"/>
          <a:stretch/>
        </p:blipFill>
        <p:spPr bwMode="auto">
          <a:xfrm>
            <a:off x="2860550" y="654347"/>
            <a:ext cx="2047898" cy="2047344"/>
          </a:xfrm>
          <a:prstGeom prst="ellipse">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DF7B4DF6-FCC5-46BD-95D5-E4C5A6AEFBD6}"/>
              </a:ext>
            </a:extLst>
          </p:cNvPr>
          <p:cNvSpPr/>
          <p:nvPr/>
        </p:nvSpPr>
        <p:spPr>
          <a:xfrm>
            <a:off x="2855640" y="649160"/>
            <a:ext cx="2057718" cy="205771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6" name="Group 15">
            <a:extLst>
              <a:ext uri="{FF2B5EF4-FFF2-40B4-BE49-F238E27FC236}">
                <a16:creationId xmlns:a16="http://schemas.microsoft.com/office/drawing/2014/main" id="{8FA53710-0F50-4A0C-A100-D9E7CB4898AC}"/>
              </a:ext>
            </a:extLst>
          </p:cNvPr>
          <p:cNvGrpSpPr/>
          <p:nvPr/>
        </p:nvGrpSpPr>
        <p:grpSpPr>
          <a:xfrm>
            <a:off x="2854900" y="1479870"/>
            <a:ext cx="2059201" cy="745393"/>
            <a:chOff x="1871966" y="1905578"/>
            <a:chExt cx="2059201" cy="745393"/>
          </a:xfrm>
        </p:grpSpPr>
        <p:sp>
          <p:nvSpPr>
            <p:cNvPr id="17" name="Rectangle 16">
              <a:extLst>
                <a:ext uri="{FF2B5EF4-FFF2-40B4-BE49-F238E27FC236}">
                  <a16:creationId xmlns:a16="http://schemas.microsoft.com/office/drawing/2014/main" id="{DCF4DDC7-597F-4EA8-B6D5-0CD96F55F510}"/>
                </a:ext>
              </a:extLst>
            </p:cNvPr>
            <p:cNvSpPr/>
            <p:nvPr/>
          </p:nvSpPr>
          <p:spPr>
            <a:xfrm>
              <a:off x="2238729" y="2312417"/>
              <a:ext cx="1325674" cy="338554"/>
            </a:xfrm>
            <a:prstGeom prst="rect">
              <a:avLst/>
            </a:prstGeom>
          </p:spPr>
          <p:txBody>
            <a:bodyPr wrap="square">
              <a:spAutoFit/>
            </a:bodyPr>
            <a:lstStyle/>
            <a:p>
              <a:pPr algn="ctr"/>
              <a:r>
                <a:rPr lang="en-US" sz="1600" b="1" dirty="0" err="1">
                  <a:solidFill>
                    <a:schemeClr val="bg1"/>
                  </a:solidFill>
                  <a:cs typeface="Arial" panose="020B0604020202020204" pitchFamily="34" charset="0"/>
                </a:rPr>
                <a:t>Matériaux</a:t>
              </a:r>
              <a:endParaRPr lang="en-US" sz="1600" b="1" dirty="0">
                <a:solidFill>
                  <a:schemeClr val="bg1"/>
                </a:solidFill>
                <a:cs typeface="Arial" panose="020B0604020202020204" pitchFamily="34" charset="0"/>
              </a:endParaRPr>
            </a:p>
          </p:txBody>
        </p:sp>
        <p:sp>
          <p:nvSpPr>
            <p:cNvPr id="18" name="Rectangle 17">
              <a:extLst>
                <a:ext uri="{FF2B5EF4-FFF2-40B4-BE49-F238E27FC236}">
                  <a16:creationId xmlns:a16="http://schemas.microsoft.com/office/drawing/2014/main" id="{200B3B93-94EF-4D1E-8B93-5AFA599387F6}"/>
                </a:ext>
              </a:extLst>
            </p:cNvPr>
            <p:cNvSpPr/>
            <p:nvPr/>
          </p:nvSpPr>
          <p:spPr>
            <a:xfrm>
              <a:off x="1871966" y="1905578"/>
              <a:ext cx="2059201" cy="577530"/>
            </a:xfrm>
            <a:prstGeom prst="rect">
              <a:avLst/>
            </a:prstGeom>
          </p:spPr>
          <p:txBody>
            <a:bodyPr wrap="square">
              <a:spAutoFit/>
            </a:bodyPr>
            <a:lstStyle/>
            <a:p>
              <a:pPr algn="ctr">
                <a:lnSpc>
                  <a:spcPts val="1800"/>
                </a:lnSpc>
              </a:pPr>
              <a:r>
                <a:rPr lang="en-US" sz="2400" dirty="0" err="1">
                  <a:solidFill>
                    <a:schemeClr val="bg1"/>
                  </a:solidFill>
                </a:rPr>
                <a:t>Alliages</a:t>
              </a:r>
              <a:r>
                <a:rPr lang="en-US" sz="2400" dirty="0">
                  <a:solidFill>
                    <a:schemeClr val="bg1"/>
                  </a:solidFill>
                </a:rPr>
                <a:t> </a:t>
              </a:r>
              <a:r>
                <a:rPr lang="en-US" sz="2400" dirty="0" err="1">
                  <a:solidFill>
                    <a:schemeClr val="bg1"/>
                  </a:solidFill>
                </a:rPr>
                <a:t>d’Al</a:t>
              </a:r>
              <a:r>
                <a:rPr lang="en-US" sz="2400" dirty="0">
                  <a:solidFill>
                    <a:schemeClr val="bg1"/>
                  </a:solidFill>
                </a:rPr>
                <a:t> </a:t>
              </a:r>
              <a:r>
                <a:rPr lang="en-US" sz="2400" dirty="0" err="1">
                  <a:solidFill>
                    <a:schemeClr val="bg1"/>
                  </a:solidFill>
                </a:rPr>
                <a:t>coulés</a:t>
              </a:r>
              <a:endParaRPr lang="en-US" dirty="0"/>
            </a:p>
          </p:txBody>
        </p:sp>
      </p:grpSp>
      <p:sp>
        <p:nvSpPr>
          <p:cNvPr id="19" name="Rectangle 18">
            <a:extLst>
              <a:ext uri="{FF2B5EF4-FFF2-40B4-BE49-F238E27FC236}">
                <a16:creationId xmlns:a16="http://schemas.microsoft.com/office/drawing/2014/main" id="{E3752F80-40DA-40CC-B5CB-DB6F914BA055}"/>
              </a:ext>
            </a:extLst>
          </p:cNvPr>
          <p:cNvSpPr/>
          <p:nvPr/>
        </p:nvSpPr>
        <p:spPr>
          <a:xfrm>
            <a:off x="3239412" y="762000"/>
            <a:ext cx="1237839" cy="923330"/>
          </a:xfrm>
          <a:prstGeom prst="rect">
            <a:avLst/>
          </a:prstGeom>
        </p:spPr>
        <p:txBody>
          <a:bodyPr wrap="none">
            <a:spAutoFit/>
          </a:bodyPr>
          <a:lstStyle/>
          <a:p>
            <a:pPr algn="ctr"/>
            <a:r>
              <a:rPr lang="en-GB" sz="5400" b="1" dirty="0">
                <a:solidFill>
                  <a:schemeClr val="bg1"/>
                </a:solidFill>
                <a:cs typeface="Arial" panose="020B0604020202020204" pitchFamily="34" charset="0"/>
              </a:rPr>
              <a:t>130</a:t>
            </a:r>
          </a:p>
        </p:txBody>
      </p:sp>
      <p:pic>
        <p:nvPicPr>
          <p:cNvPr id="20" name="Picture 19" descr="A picture containing sitting, counter, white, table&#10;&#10;Description automatically generated">
            <a:extLst>
              <a:ext uri="{FF2B5EF4-FFF2-40B4-BE49-F238E27FC236}">
                <a16:creationId xmlns:a16="http://schemas.microsoft.com/office/drawing/2014/main" id="{135F6A0B-3445-42A0-A28C-5E37F2F3A2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5" t="8013" r="994" b="24834"/>
          <a:stretch/>
        </p:blipFill>
        <p:spPr>
          <a:xfrm>
            <a:off x="4728304" y="2193127"/>
            <a:ext cx="2440434" cy="2441401"/>
          </a:xfrm>
          <a:prstGeom prst="ellipse">
            <a:avLst/>
          </a:prstGeom>
        </p:spPr>
      </p:pic>
      <p:sp>
        <p:nvSpPr>
          <p:cNvPr id="21" name="Oval 20">
            <a:extLst>
              <a:ext uri="{FF2B5EF4-FFF2-40B4-BE49-F238E27FC236}">
                <a16:creationId xmlns:a16="http://schemas.microsoft.com/office/drawing/2014/main" id="{FEC764BD-3E18-4DC3-9E76-15911C5E1F88}"/>
              </a:ext>
            </a:extLst>
          </p:cNvPr>
          <p:cNvSpPr/>
          <p:nvPr/>
        </p:nvSpPr>
        <p:spPr bwMode="auto">
          <a:xfrm>
            <a:off x="4718315" y="2181613"/>
            <a:ext cx="2460412" cy="2464429"/>
          </a:xfrm>
          <a:prstGeom prst="ellipse">
            <a:avLst/>
          </a:prstGeom>
          <a:solidFill>
            <a:schemeClr val="tx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2000" b="1"/>
          </a:p>
        </p:txBody>
      </p:sp>
      <p:sp>
        <p:nvSpPr>
          <p:cNvPr id="22" name="Oval 21">
            <a:extLst>
              <a:ext uri="{FF2B5EF4-FFF2-40B4-BE49-F238E27FC236}">
                <a16:creationId xmlns:a16="http://schemas.microsoft.com/office/drawing/2014/main" id="{E482799B-8CAB-4A15-8294-7493529947F0}"/>
              </a:ext>
            </a:extLst>
          </p:cNvPr>
          <p:cNvSpPr/>
          <p:nvPr/>
        </p:nvSpPr>
        <p:spPr>
          <a:xfrm>
            <a:off x="4718317" y="2183622"/>
            <a:ext cx="2460411" cy="2460411"/>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23" name="Group 22">
            <a:extLst>
              <a:ext uri="{FF2B5EF4-FFF2-40B4-BE49-F238E27FC236}">
                <a16:creationId xmlns:a16="http://schemas.microsoft.com/office/drawing/2014/main" id="{9C808597-8471-40FC-B394-194B6558F43B}"/>
              </a:ext>
            </a:extLst>
          </p:cNvPr>
          <p:cNvGrpSpPr/>
          <p:nvPr/>
        </p:nvGrpSpPr>
        <p:grpSpPr>
          <a:xfrm>
            <a:off x="5120142" y="3414413"/>
            <a:ext cx="1561518" cy="601767"/>
            <a:chOff x="4108634" y="3840121"/>
            <a:chExt cx="1561518" cy="601767"/>
          </a:xfrm>
        </p:grpSpPr>
        <p:sp>
          <p:nvSpPr>
            <p:cNvPr id="24" name="Rectangle 8">
              <a:extLst>
                <a:ext uri="{FF2B5EF4-FFF2-40B4-BE49-F238E27FC236}">
                  <a16:creationId xmlns:a16="http://schemas.microsoft.com/office/drawing/2014/main" id="{2CF0D4E8-E391-4014-97F2-37B0507F9B35}"/>
                </a:ext>
              </a:extLst>
            </p:cNvPr>
            <p:cNvSpPr>
              <a:spLocks noChangeArrowheads="1"/>
            </p:cNvSpPr>
            <p:nvPr/>
          </p:nvSpPr>
          <p:spPr bwMode="auto">
            <a:xfrm>
              <a:off x="4175013" y="4103334"/>
              <a:ext cx="14287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1" hangingPunct="1">
                <a:spcBef>
                  <a:spcPct val="0"/>
                </a:spcBef>
                <a:spcAft>
                  <a:spcPct val="0"/>
                </a:spcAft>
                <a:buClrTx/>
                <a:buSzTx/>
                <a:tabLst>
                  <a:tab pos="1160463" algn="l"/>
                </a:tabLst>
              </a:pPr>
              <a:r>
                <a:rPr lang="en-US" altLang="en-US" sz="1600" b="1" dirty="0" err="1">
                  <a:solidFill>
                    <a:schemeClr val="bg1"/>
                  </a:solidFill>
                  <a:ea typeface="Calibri" pitchFamily="34" charset="0"/>
                  <a:cs typeface="Arial" panose="020B0604020202020204" pitchFamily="34" charset="0"/>
                </a:rPr>
                <a:t>Produit</a:t>
              </a:r>
              <a:endParaRPr lang="en-US" altLang="en-US" sz="800" dirty="0">
                <a:solidFill>
                  <a:schemeClr val="bg1"/>
                </a:solidFill>
                <a:cs typeface="Arial" pitchFamily="34" charset="0"/>
              </a:endParaRPr>
            </a:p>
          </p:txBody>
        </p:sp>
        <p:sp>
          <p:nvSpPr>
            <p:cNvPr id="25" name="Rectangle 24">
              <a:extLst>
                <a:ext uri="{FF2B5EF4-FFF2-40B4-BE49-F238E27FC236}">
                  <a16:creationId xmlns:a16="http://schemas.microsoft.com/office/drawing/2014/main" id="{8DB5DBB0-A9D0-4C7D-8E8E-FB2890307944}"/>
                </a:ext>
              </a:extLst>
            </p:cNvPr>
            <p:cNvSpPr/>
            <p:nvPr/>
          </p:nvSpPr>
          <p:spPr>
            <a:xfrm>
              <a:off x="4108634" y="3840121"/>
              <a:ext cx="1561518" cy="461665"/>
            </a:xfrm>
            <a:prstGeom prst="rect">
              <a:avLst/>
            </a:prstGeom>
          </p:spPr>
          <p:txBody>
            <a:bodyPr wrap="none">
              <a:spAutoFit/>
            </a:bodyPr>
            <a:lstStyle/>
            <a:p>
              <a:pPr algn="ctr"/>
              <a:r>
                <a:rPr lang="en-GB" sz="2400" dirty="0" err="1">
                  <a:solidFill>
                    <a:schemeClr val="bg1"/>
                  </a:solidFill>
                </a:rPr>
                <a:t>Salif</a:t>
              </a:r>
              <a:r>
                <a:rPr lang="en-GB" sz="2400" dirty="0">
                  <a:solidFill>
                    <a:schemeClr val="bg1"/>
                  </a:solidFill>
                </a:rPr>
                <a:t> </a:t>
              </a:r>
              <a:r>
                <a:rPr lang="en-GB" sz="2400" dirty="0" err="1">
                  <a:solidFill>
                    <a:schemeClr val="bg1"/>
                  </a:solidFill>
                </a:rPr>
                <a:t>juteux</a:t>
              </a:r>
              <a:endParaRPr lang="en-GB" sz="2400" dirty="0">
                <a:solidFill>
                  <a:schemeClr val="bg1"/>
                </a:solidFill>
              </a:endParaRPr>
            </a:p>
          </p:txBody>
        </p:sp>
      </p:grpSp>
      <p:sp>
        <p:nvSpPr>
          <p:cNvPr id="26" name="Rectangle 25">
            <a:extLst>
              <a:ext uri="{FF2B5EF4-FFF2-40B4-BE49-F238E27FC236}">
                <a16:creationId xmlns:a16="http://schemas.microsoft.com/office/drawing/2014/main" id="{21C12E62-42D5-4751-8DFF-180DBB574F0D}"/>
              </a:ext>
            </a:extLst>
          </p:cNvPr>
          <p:cNvSpPr/>
          <p:nvPr/>
        </p:nvSpPr>
        <p:spPr>
          <a:xfrm>
            <a:off x="5304790" y="2826863"/>
            <a:ext cx="1237839" cy="923330"/>
          </a:xfrm>
          <a:prstGeom prst="rect">
            <a:avLst/>
          </a:prstGeom>
        </p:spPr>
        <p:txBody>
          <a:bodyPr wrap="none">
            <a:spAutoFit/>
          </a:bodyPr>
          <a:lstStyle/>
          <a:p>
            <a:pPr algn="ctr"/>
            <a:r>
              <a:rPr lang="en-GB" sz="5400" b="1" dirty="0">
                <a:solidFill>
                  <a:schemeClr val="bg1"/>
                </a:solidFill>
                <a:cs typeface="Arial" panose="020B0604020202020204" pitchFamily="34" charset="0"/>
              </a:rPr>
              <a:t>187</a:t>
            </a:r>
          </a:p>
        </p:txBody>
      </p:sp>
      <p:sp>
        <p:nvSpPr>
          <p:cNvPr id="27" name="Oval 26">
            <a:extLst>
              <a:ext uri="{FF2B5EF4-FFF2-40B4-BE49-F238E27FC236}">
                <a16:creationId xmlns:a16="http://schemas.microsoft.com/office/drawing/2014/main" id="{8073A1CA-7D99-4B3C-B75D-42EA04D3C7D6}"/>
              </a:ext>
            </a:extLst>
          </p:cNvPr>
          <p:cNvSpPr/>
          <p:nvPr/>
        </p:nvSpPr>
        <p:spPr>
          <a:xfrm>
            <a:off x="2855640" y="4079222"/>
            <a:ext cx="2057718" cy="205771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8" name="Picture 8" descr="Image result for Philippe Starck">
            <a:extLst>
              <a:ext uri="{FF2B5EF4-FFF2-40B4-BE49-F238E27FC236}">
                <a16:creationId xmlns:a16="http://schemas.microsoft.com/office/drawing/2014/main" id="{32AF6AC8-43AC-4AA1-B471-F5BD7DCE09C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800"/>
          <a:stretch/>
        </p:blipFill>
        <p:spPr bwMode="auto">
          <a:xfrm>
            <a:off x="2855640" y="4077072"/>
            <a:ext cx="2057718" cy="2062021"/>
          </a:xfrm>
          <a:prstGeom prst="ellipse">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BE9C2FE8-5323-4C12-89A9-DEA114D81195}"/>
              </a:ext>
            </a:extLst>
          </p:cNvPr>
          <p:cNvGrpSpPr/>
          <p:nvPr/>
        </p:nvGrpSpPr>
        <p:grpSpPr>
          <a:xfrm>
            <a:off x="3170124" y="5069143"/>
            <a:ext cx="1428750" cy="769342"/>
            <a:chOff x="2187191" y="5494851"/>
            <a:chExt cx="1428750" cy="769342"/>
          </a:xfrm>
        </p:grpSpPr>
        <p:sp>
          <p:nvSpPr>
            <p:cNvPr id="30" name="Rectangle 8">
              <a:extLst>
                <a:ext uri="{FF2B5EF4-FFF2-40B4-BE49-F238E27FC236}">
                  <a16:creationId xmlns:a16="http://schemas.microsoft.com/office/drawing/2014/main" id="{576E3054-A15C-49B6-8110-CDF85366E88D}"/>
                </a:ext>
              </a:extLst>
            </p:cNvPr>
            <p:cNvSpPr>
              <a:spLocks noChangeArrowheads="1"/>
            </p:cNvSpPr>
            <p:nvPr/>
          </p:nvSpPr>
          <p:spPr bwMode="auto">
            <a:xfrm>
              <a:off x="2187191" y="5494851"/>
              <a:ext cx="1428750" cy="622414"/>
            </a:xfrm>
            <a:prstGeom prst="rect">
              <a:avLst/>
            </a:prstGeom>
          </p:spPr>
          <p:txBody>
            <a:bodyPr wrap="square">
              <a:spAutoFit/>
            </a:bodyPr>
            <a:lstStyle/>
            <a:p>
              <a:pPr algn="ctr">
                <a:lnSpc>
                  <a:spcPts val="2000"/>
                </a:lnSpc>
              </a:pPr>
              <a:r>
                <a:rPr lang="en-US" altLang="en-US" sz="2400" dirty="0">
                  <a:solidFill>
                    <a:schemeClr val="bg1"/>
                  </a:solidFill>
                </a:rPr>
                <a:t>Philippe Stark</a:t>
              </a:r>
            </a:p>
          </p:txBody>
        </p:sp>
        <p:sp>
          <p:nvSpPr>
            <p:cNvPr id="31" name="Rectangle 30">
              <a:extLst>
                <a:ext uri="{FF2B5EF4-FFF2-40B4-BE49-F238E27FC236}">
                  <a16:creationId xmlns:a16="http://schemas.microsoft.com/office/drawing/2014/main" id="{E9FECE91-A6A2-4519-9A61-FFB4DDD502AD}"/>
                </a:ext>
              </a:extLst>
            </p:cNvPr>
            <p:cNvSpPr/>
            <p:nvPr/>
          </p:nvSpPr>
          <p:spPr>
            <a:xfrm>
              <a:off x="2333412" y="5956416"/>
              <a:ext cx="1136309" cy="307777"/>
            </a:xfrm>
            <a:prstGeom prst="rect">
              <a:avLst/>
            </a:prstGeom>
          </p:spPr>
          <p:txBody>
            <a:bodyPr wrap="square">
              <a:spAutoFit/>
            </a:bodyPr>
            <a:lstStyle/>
            <a:p>
              <a:pPr algn="ctr"/>
              <a:r>
                <a:rPr lang="en-US" sz="1400" b="1" dirty="0" err="1">
                  <a:solidFill>
                    <a:schemeClr val="bg1"/>
                  </a:solidFill>
                  <a:cs typeface="Arial" panose="020B0604020202020204" pitchFamily="34" charset="0"/>
                </a:rPr>
                <a:t>Concepteur</a:t>
              </a:r>
              <a:endParaRPr lang="en-US" sz="1400" b="1" dirty="0">
                <a:solidFill>
                  <a:schemeClr val="bg1"/>
                </a:solidFill>
                <a:cs typeface="Arial" panose="020B0604020202020204" pitchFamily="34" charset="0"/>
              </a:endParaRPr>
            </a:p>
          </p:txBody>
        </p:sp>
      </p:grpSp>
      <p:sp>
        <p:nvSpPr>
          <p:cNvPr id="32" name="Rectangle 31">
            <a:extLst>
              <a:ext uri="{FF2B5EF4-FFF2-40B4-BE49-F238E27FC236}">
                <a16:creationId xmlns:a16="http://schemas.microsoft.com/office/drawing/2014/main" id="{4CFC3D36-8C6B-498E-9019-4213CEF0382E}"/>
              </a:ext>
            </a:extLst>
          </p:cNvPr>
          <p:cNvSpPr/>
          <p:nvPr/>
        </p:nvSpPr>
        <p:spPr>
          <a:xfrm>
            <a:off x="3239665" y="4309495"/>
            <a:ext cx="1237839" cy="923330"/>
          </a:xfrm>
          <a:prstGeom prst="rect">
            <a:avLst/>
          </a:prstGeom>
        </p:spPr>
        <p:txBody>
          <a:bodyPr wrap="none">
            <a:spAutoFit/>
          </a:bodyPr>
          <a:lstStyle/>
          <a:p>
            <a:pPr algn="ctr"/>
            <a:r>
              <a:rPr lang="en-GB" sz="5400" b="1" dirty="0">
                <a:solidFill>
                  <a:schemeClr val="bg1"/>
                </a:solidFill>
                <a:cs typeface="Arial" panose="020B0604020202020204" pitchFamily="34" charset="0"/>
              </a:rPr>
              <a:t>161</a:t>
            </a:r>
          </a:p>
        </p:txBody>
      </p:sp>
      <p:cxnSp>
        <p:nvCxnSpPr>
          <p:cNvPr id="33" name="Straight Connector 32">
            <a:extLst>
              <a:ext uri="{FF2B5EF4-FFF2-40B4-BE49-F238E27FC236}">
                <a16:creationId xmlns:a16="http://schemas.microsoft.com/office/drawing/2014/main" id="{C2DDCD6F-589A-4ED8-AA9F-03E2958728A3}"/>
              </a:ext>
            </a:extLst>
          </p:cNvPr>
          <p:cNvCxnSpPr>
            <a:cxnSpLocks/>
            <a:endCxn id="15" idx="5"/>
          </p:cNvCxnSpPr>
          <p:nvPr/>
        </p:nvCxnSpPr>
        <p:spPr bwMode="auto">
          <a:xfrm flipH="1" flipV="1">
            <a:off x="4612012" y="2405533"/>
            <a:ext cx="357060" cy="254331"/>
          </a:xfrm>
          <a:prstGeom prst="line">
            <a:avLst/>
          </a:prstGeom>
          <a:ln>
            <a:solidFill>
              <a:schemeClr val="tx2"/>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861619BA-629A-4958-9779-2D838C9F6158}"/>
              </a:ext>
            </a:extLst>
          </p:cNvPr>
          <p:cNvCxnSpPr>
            <a:cxnSpLocks/>
            <a:endCxn id="27" idx="7"/>
          </p:cNvCxnSpPr>
          <p:nvPr/>
        </p:nvCxnSpPr>
        <p:spPr bwMode="auto">
          <a:xfrm flipH="1">
            <a:off x="4612013" y="4139942"/>
            <a:ext cx="339643" cy="240626"/>
          </a:xfrm>
          <a:prstGeom prst="line">
            <a:avLst/>
          </a:prstGeom>
          <a:ln>
            <a:solidFill>
              <a:schemeClr val="tx2"/>
            </a:solidFill>
            <a:headEnd type="none" w="med" len="med"/>
            <a:tailEnd type="none" w="med" len="med"/>
          </a:ln>
        </p:spPr>
        <p:style>
          <a:lnRef idx="3">
            <a:schemeClr val="dk1"/>
          </a:lnRef>
          <a:fillRef idx="0">
            <a:schemeClr val="dk1"/>
          </a:fillRef>
          <a:effectRef idx="2">
            <a:schemeClr val="dk1"/>
          </a:effectRef>
          <a:fontRef idx="minor">
            <a:schemeClr val="tx1"/>
          </a:fontRef>
        </p:style>
      </p:cxnSp>
      <p:grpSp>
        <p:nvGrpSpPr>
          <p:cNvPr id="35" name="Group 34">
            <a:extLst>
              <a:ext uri="{FF2B5EF4-FFF2-40B4-BE49-F238E27FC236}">
                <a16:creationId xmlns:a16="http://schemas.microsoft.com/office/drawing/2014/main" id="{98CD606E-38C0-4042-9A0D-669C6AB8B3BD}"/>
              </a:ext>
            </a:extLst>
          </p:cNvPr>
          <p:cNvGrpSpPr/>
          <p:nvPr/>
        </p:nvGrpSpPr>
        <p:grpSpPr>
          <a:xfrm>
            <a:off x="7030990" y="1615998"/>
            <a:ext cx="1953305" cy="820541"/>
            <a:chOff x="6048056" y="2041706"/>
            <a:chExt cx="1953305" cy="820541"/>
          </a:xfrm>
        </p:grpSpPr>
        <p:sp>
          <p:nvSpPr>
            <p:cNvPr id="36" name="Rectangle 35">
              <a:extLst>
                <a:ext uri="{FF2B5EF4-FFF2-40B4-BE49-F238E27FC236}">
                  <a16:creationId xmlns:a16="http://schemas.microsoft.com/office/drawing/2014/main" id="{081DDDDD-4271-413F-A320-B635B2921175}"/>
                </a:ext>
              </a:extLst>
            </p:cNvPr>
            <p:cNvSpPr/>
            <p:nvPr/>
          </p:nvSpPr>
          <p:spPr>
            <a:xfrm>
              <a:off x="6048056" y="2041706"/>
              <a:ext cx="1953305" cy="622414"/>
            </a:xfrm>
            <a:prstGeom prst="rect">
              <a:avLst/>
            </a:prstGeom>
          </p:spPr>
          <p:txBody>
            <a:bodyPr wrap="square">
              <a:spAutoFit/>
            </a:bodyPr>
            <a:lstStyle/>
            <a:p>
              <a:pPr algn="ctr">
                <a:lnSpc>
                  <a:spcPts val="2000"/>
                </a:lnSpc>
              </a:pPr>
              <a:r>
                <a:rPr lang="en-GB" sz="2400" dirty="0">
                  <a:solidFill>
                    <a:schemeClr val="bg1"/>
                  </a:solidFill>
                </a:rPr>
                <a:t>Moulage de </a:t>
              </a:r>
              <a:r>
                <a:rPr lang="en-GB" sz="2400" dirty="0" err="1">
                  <a:solidFill>
                    <a:schemeClr val="bg1"/>
                  </a:solidFill>
                </a:rPr>
                <a:t>précision</a:t>
              </a:r>
              <a:endParaRPr lang="en-GB" sz="2400" dirty="0">
                <a:solidFill>
                  <a:schemeClr val="bg1"/>
                </a:solidFill>
              </a:endParaRPr>
            </a:p>
          </p:txBody>
        </p:sp>
        <p:sp>
          <p:nvSpPr>
            <p:cNvPr id="37" name="Rectangle 36">
              <a:extLst>
                <a:ext uri="{FF2B5EF4-FFF2-40B4-BE49-F238E27FC236}">
                  <a16:creationId xmlns:a16="http://schemas.microsoft.com/office/drawing/2014/main" id="{6F7F26C8-8F51-436A-8EE5-99ECE6CBF322}"/>
                </a:ext>
              </a:extLst>
            </p:cNvPr>
            <p:cNvSpPr/>
            <p:nvPr/>
          </p:nvSpPr>
          <p:spPr>
            <a:xfrm>
              <a:off x="6583722" y="2523693"/>
              <a:ext cx="988883" cy="338554"/>
            </a:xfrm>
            <a:prstGeom prst="rect">
              <a:avLst/>
            </a:prstGeom>
          </p:spPr>
          <p:txBody>
            <a:bodyPr wrap="square">
              <a:spAutoFit/>
            </a:bodyPr>
            <a:lstStyle/>
            <a:p>
              <a:pPr algn="ctr"/>
              <a:r>
                <a:rPr lang="en-GB" sz="1600" b="1" dirty="0" err="1">
                  <a:solidFill>
                    <a:schemeClr val="bg1"/>
                  </a:solidFill>
                  <a:cs typeface="Arial" panose="020B0604020202020204" pitchFamily="34" charset="0"/>
                </a:rPr>
                <a:t>Procédés</a:t>
              </a:r>
              <a:endParaRPr lang="en-US" sz="1600" b="1" dirty="0">
                <a:solidFill>
                  <a:schemeClr val="bg1"/>
                </a:solidFill>
                <a:cs typeface="Arial" panose="020B0604020202020204" pitchFamily="34" charset="0"/>
              </a:endParaRPr>
            </a:p>
          </p:txBody>
        </p:sp>
      </p:grpSp>
      <p:cxnSp>
        <p:nvCxnSpPr>
          <p:cNvPr id="38" name="Straight Connector 37">
            <a:extLst>
              <a:ext uri="{FF2B5EF4-FFF2-40B4-BE49-F238E27FC236}">
                <a16:creationId xmlns:a16="http://schemas.microsoft.com/office/drawing/2014/main" id="{40FC6B01-770E-4E97-9292-D44842C92CE7}"/>
              </a:ext>
            </a:extLst>
          </p:cNvPr>
          <p:cNvCxnSpPr>
            <a:cxnSpLocks/>
          </p:cNvCxnSpPr>
          <p:nvPr/>
        </p:nvCxnSpPr>
        <p:spPr bwMode="auto">
          <a:xfrm flipH="1" flipV="1">
            <a:off x="6911110" y="4180063"/>
            <a:ext cx="306368" cy="273801"/>
          </a:xfrm>
          <a:prstGeom prst="line">
            <a:avLst/>
          </a:prstGeom>
          <a:ln>
            <a:solidFill>
              <a:schemeClr val="tx2"/>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C8790CF7-98D4-4E32-B4E9-D3F9C7E803E4}"/>
              </a:ext>
            </a:extLst>
          </p:cNvPr>
          <p:cNvCxnSpPr>
            <a:cxnSpLocks/>
          </p:cNvCxnSpPr>
          <p:nvPr/>
        </p:nvCxnSpPr>
        <p:spPr bwMode="auto">
          <a:xfrm flipV="1">
            <a:off x="6911110" y="2406056"/>
            <a:ext cx="368495" cy="253808"/>
          </a:xfrm>
          <a:prstGeom prst="line">
            <a:avLst/>
          </a:prstGeom>
          <a:ln>
            <a:solidFill>
              <a:schemeClr val="tx2"/>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40" name="TextBox 39">
            <a:extLst>
              <a:ext uri="{FF2B5EF4-FFF2-40B4-BE49-F238E27FC236}">
                <a16:creationId xmlns:a16="http://schemas.microsoft.com/office/drawing/2014/main" id="{E706FF57-521D-4EA4-B230-E967E6B221B2}"/>
              </a:ext>
            </a:extLst>
          </p:cNvPr>
          <p:cNvSpPr txBox="1"/>
          <p:nvPr/>
        </p:nvSpPr>
        <p:spPr>
          <a:xfrm>
            <a:off x="9000877" y="3169876"/>
            <a:ext cx="2276723" cy="707886"/>
          </a:xfrm>
          <a:prstGeom prst="rect">
            <a:avLst/>
          </a:prstGeom>
          <a:noFill/>
        </p:spPr>
        <p:txBody>
          <a:bodyPr wrap="square" rtlCol="0">
            <a:spAutoFit/>
          </a:bodyPr>
          <a:lstStyle/>
          <a:p>
            <a:r>
              <a:rPr lang="en-GB" sz="2000" dirty="0"/>
              <a:t>Fiches dans la base de </a:t>
            </a:r>
            <a:r>
              <a:rPr lang="en-GB" sz="2000" dirty="0" err="1"/>
              <a:t>données</a:t>
            </a:r>
            <a:endParaRPr lang="en-GB" sz="2000" dirty="0"/>
          </a:p>
        </p:txBody>
      </p:sp>
      <p:pic>
        <p:nvPicPr>
          <p:cNvPr id="41" name="Picture 40" descr="A close up of a sign&#10;&#10;Description automatically generated">
            <a:extLst>
              <a:ext uri="{FF2B5EF4-FFF2-40B4-BE49-F238E27FC236}">
                <a16:creationId xmlns:a16="http://schemas.microsoft.com/office/drawing/2014/main" id="{C693CB76-555C-4D16-8674-5FCBCDE37582}"/>
              </a:ext>
            </a:extLst>
          </p:cNvPr>
          <p:cNvPicPr>
            <a:picLocks noChangeAspect="1"/>
          </p:cNvPicPr>
          <p:nvPr/>
        </p:nvPicPr>
        <p:blipFill>
          <a:blip r:embed="rId8">
            <a:biLevel thresh="50000"/>
            <a:extLst>
              <a:ext uri="{28A0092B-C50C-407E-A947-70E740481C1C}">
                <a14:useLocalDpi xmlns:a14="http://schemas.microsoft.com/office/drawing/2010/main" val="0"/>
              </a:ext>
            </a:extLst>
          </a:blip>
          <a:stretch>
            <a:fillRect/>
          </a:stretch>
        </p:blipFill>
        <p:spPr>
          <a:xfrm>
            <a:off x="8496651" y="3169875"/>
            <a:ext cx="609524" cy="609524"/>
          </a:xfrm>
          <a:prstGeom prst="rect">
            <a:avLst/>
          </a:prstGeom>
        </p:spPr>
      </p:pic>
    </p:spTree>
    <p:extLst>
      <p:ext uri="{BB962C8B-B14F-4D97-AF65-F5344CB8AC3E}">
        <p14:creationId xmlns:p14="http://schemas.microsoft.com/office/powerpoint/2010/main" val="354841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10"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par>
                                <p:cTn id="64" presetID="10" presetClass="entr" presetSubtype="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500"/>
                                        <p:tgtEl>
                                          <p:spTgt spid="2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fade">
                                      <p:cBhvr>
                                        <p:cTn id="86" dur="500"/>
                                        <p:tgtEl>
                                          <p:spTgt spid="1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fade">
                                      <p:cBhvr>
                                        <p:cTn id="89" dur="500"/>
                                        <p:tgtEl>
                                          <p:spTgt spid="1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par>
                                <p:cTn id="93" presetID="1" presetClass="entr" presetSubtype="0"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p:bldP spid="11" grpId="0" animBg="1"/>
      <p:bldP spid="12" grpId="0"/>
      <p:bldP spid="13" grpId="0"/>
      <p:bldP spid="15" grpId="0" animBg="1"/>
      <p:bldP spid="19" grpId="0"/>
      <p:bldP spid="21" grpId="0" animBg="1"/>
      <p:bldP spid="26" grpId="0"/>
      <p:bldP spid="27" grpId="0" animBg="1"/>
      <p:bldP spid="32"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8489EA-FE13-93E8-A131-6A56C04FD275}"/>
              </a:ext>
            </a:extLst>
          </p:cNvPr>
          <p:cNvPicPr>
            <a:picLocks noChangeAspect="1"/>
          </p:cNvPicPr>
          <p:nvPr/>
        </p:nvPicPr>
        <p:blipFill>
          <a:blip r:embed="rId3"/>
          <a:stretch>
            <a:fillRect/>
          </a:stretch>
        </p:blipFill>
        <p:spPr>
          <a:xfrm>
            <a:off x="1378822" y="915012"/>
            <a:ext cx="9464420" cy="5027973"/>
          </a:xfrm>
          <a:prstGeom prst="rect">
            <a:avLst/>
          </a:prstGeom>
        </p:spPr>
      </p:pic>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9</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fr-FR" dirty="0">
                <a:latin typeface="+mn-lt"/>
                <a:cs typeface="Arial" panose="020B0604020202020204" pitchFamily="34" charset="0"/>
              </a:rPr>
              <a:t>Démarrage de la base de données Design : la page d'accueil</a:t>
            </a:r>
            <a:endParaRPr lang="en-US" dirty="0">
              <a:latin typeface="+mn-lt"/>
            </a:endParaRPr>
          </a:p>
        </p:txBody>
      </p:sp>
      <p:sp>
        <p:nvSpPr>
          <p:cNvPr id="5" name="Oval Callout 8">
            <a:extLst>
              <a:ext uri="{FF2B5EF4-FFF2-40B4-BE49-F238E27FC236}">
                <a16:creationId xmlns:a16="http://schemas.microsoft.com/office/drawing/2014/main" id="{74E71BF7-EE2C-4707-AEEF-C2D081A3EE1D}"/>
              </a:ext>
            </a:extLst>
          </p:cNvPr>
          <p:cNvSpPr/>
          <p:nvPr/>
        </p:nvSpPr>
        <p:spPr>
          <a:xfrm>
            <a:off x="9794776" y="2598858"/>
            <a:ext cx="2036801" cy="1002708"/>
          </a:xfrm>
          <a:prstGeom prst="wedgeEllipseCallout">
            <a:avLst>
              <a:gd name="adj1" fmla="val -48472"/>
              <a:gd name="adj2" fmla="val 454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b="1" dirty="0">
                <a:solidFill>
                  <a:sysClr val="windowText" lastClr="000000"/>
                </a:solidFill>
                <a:cs typeface="Arial" panose="020B0604020202020204" pitchFamily="34" charset="0"/>
              </a:rPr>
              <a:t>Tous les produits de la base de données, </a:t>
            </a:r>
            <a:r>
              <a:rPr lang="fr-FR" sz="1400" dirty="0">
                <a:solidFill>
                  <a:sysClr val="windowText" lastClr="000000"/>
                </a:solidFill>
                <a:cs typeface="Arial" panose="020B0604020202020204" pitchFamily="34" charset="0"/>
              </a:rPr>
              <a:t>cliquables</a:t>
            </a:r>
            <a:endParaRPr lang="en-GB" sz="1400" dirty="0">
              <a:solidFill>
                <a:sysClr val="windowText" lastClr="000000"/>
              </a:solidFill>
              <a:cs typeface="Arial" panose="020B0604020202020204" pitchFamily="34" charset="0"/>
            </a:endParaRPr>
          </a:p>
        </p:txBody>
      </p:sp>
      <p:sp>
        <p:nvSpPr>
          <p:cNvPr id="6" name="Oval Callout 8">
            <a:extLst>
              <a:ext uri="{FF2B5EF4-FFF2-40B4-BE49-F238E27FC236}">
                <a16:creationId xmlns:a16="http://schemas.microsoft.com/office/drawing/2014/main" id="{E15F3F2F-5833-4A17-89D8-92CAAB588CE0}"/>
              </a:ext>
            </a:extLst>
          </p:cNvPr>
          <p:cNvSpPr/>
          <p:nvPr/>
        </p:nvSpPr>
        <p:spPr>
          <a:xfrm>
            <a:off x="5077599" y="1211166"/>
            <a:ext cx="2036801" cy="973464"/>
          </a:xfrm>
          <a:prstGeom prst="wedgeEllipseCallout">
            <a:avLst>
              <a:gd name="adj1" fmla="val -38483"/>
              <a:gd name="adj2" fmla="val 6449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b="1" dirty="0">
                <a:solidFill>
                  <a:sysClr val="windowText" lastClr="000000"/>
                </a:solidFill>
                <a:cs typeface="Arial" panose="020B0604020202020204" pitchFamily="34" charset="0"/>
              </a:rPr>
              <a:t>Toutes les familles de produits, </a:t>
            </a:r>
            <a:r>
              <a:rPr lang="fr-FR" sz="1400" dirty="0">
                <a:solidFill>
                  <a:sysClr val="windowText" lastClr="000000"/>
                </a:solidFill>
                <a:cs typeface="Arial" panose="020B0604020202020204" pitchFamily="34" charset="0"/>
              </a:rPr>
              <a:t>cliquables</a:t>
            </a:r>
            <a:endParaRPr lang="en-GB" sz="1400" dirty="0">
              <a:solidFill>
                <a:sysClr val="windowText" lastClr="000000"/>
              </a:solidFill>
              <a:cs typeface="Arial" panose="020B0604020202020204" pitchFamily="34" charset="0"/>
            </a:endParaRPr>
          </a:p>
        </p:txBody>
      </p:sp>
    </p:spTree>
    <p:extLst>
      <p:ext uri="{BB962C8B-B14F-4D97-AF65-F5344CB8AC3E}">
        <p14:creationId xmlns:p14="http://schemas.microsoft.com/office/powerpoint/2010/main" val="1762215738"/>
      </p:ext>
    </p:extLst>
  </p:cSld>
  <p:clrMapOvr>
    <a:masterClrMapping/>
  </p:clrMapOvr>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CA2E55D1-E75E-42A9-B5BE-2EBF54A1B007}" vid="{3CA74CE9-968C-4C38-BCBF-D52F0D1A7B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11F15CCDA16C44AB1AFF6EA8F76A1A" ma:contentTypeVersion="13" ma:contentTypeDescription="Create a new document." ma:contentTypeScope="" ma:versionID="d7be0bb6f63c056c5c0b22d274fb5218">
  <xsd:schema xmlns:xsd="http://www.w3.org/2001/XMLSchema" xmlns:xs="http://www.w3.org/2001/XMLSchema" xmlns:p="http://schemas.microsoft.com/office/2006/metadata/properties" xmlns:ns1="http://schemas.microsoft.com/sharepoint/v3" xmlns:ns2="4486bbf1-55fc-49d2-af7e-ec287a4789b3" xmlns:ns3="592a2861-848e-4487-9e07-fc12779b72dd" targetNamespace="http://schemas.microsoft.com/office/2006/metadata/properties" ma:root="true" ma:fieldsID="55928435a1502ffca128e6244f75cdd4" ns1:_="" ns2:_="" ns3:_="">
    <xsd:import namespace="http://schemas.microsoft.com/sharepoint/v3"/>
    <xsd:import namespace="4486bbf1-55fc-49d2-af7e-ec287a4789b3"/>
    <xsd:import namespace="592a2861-848e-4487-9e07-fc12779b72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Tag" minOccurs="0"/>
                <xsd:element ref="ns3:SharedWithUsers"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86bbf1-55fc-49d2-af7e-ec287a478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Tag" ma:index="16" nillable="true" ma:displayName="Tag" ma:format="Dropdown" ma:internalName="Tag">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2a2861-848e-4487-9e07-fc12779b72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2.xml><?xml version="1.0" encoding="utf-8"?>
<ds:datastoreItem xmlns:ds="http://schemas.openxmlformats.org/officeDocument/2006/customXml" ds:itemID="{230E77A0-874D-4746-B8F1-FFF3D4C80D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486bbf1-55fc-49d2-af7e-ec287a4789b3"/>
    <ds:schemaRef ds:uri="592a2861-848e-4487-9e07-fc12779b72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AER EduPack Template-PPT 4</Template>
  <TotalTime>233</TotalTime>
  <Words>3895</Words>
  <Application>Microsoft Office PowerPoint</Application>
  <PresentationFormat>Widescreen</PresentationFormat>
  <Paragraphs>658</Paragraphs>
  <Slides>37</Slides>
  <Notes>36</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Ansys - Slide Master</vt:lpstr>
      <vt:lpstr>PowerPoint Presentation</vt:lpstr>
      <vt:lpstr>Objectifs pédagogiques de cette unité de cours</vt:lpstr>
      <vt:lpstr>Présentation de l'unité de cours</vt:lpstr>
      <vt:lpstr>La nouvelle base de données de conception : produits, matériaux et procédés</vt:lpstr>
      <vt:lpstr>Comment avons-nous choisi les produits pour la base de données ?</vt:lpstr>
      <vt:lpstr>Trouver des produits pour s'engager dans toutes les disciplines</vt:lpstr>
      <vt:lpstr>La base de données Design de Granta EduPack</vt:lpstr>
      <vt:lpstr>Structure centrée sur le produit de la base de données</vt:lpstr>
      <vt:lpstr>Démarrage de la base de données Design : la page d'accueil</vt:lpstr>
      <vt:lpstr>Fiche produit</vt:lpstr>
      <vt:lpstr>Informations sur le concepteur</vt:lpstr>
      <vt:lpstr>La table de données des matériaux : répondre à un double besoin</vt:lpstr>
      <vt:lpstr>Fiche type d'un matériau : point de vue du concepteur</vt:lpstr>
      <vt:lpstr>Fiche type d'un matériau : point de vue de l’ingénieur</vt:lpstr>
      <vt:lpstr>Procédés de fabrication des produits</vt:lpstr>
      <vt:lpstr>Fabricants et fournisseurs</vt:lpstr>
      <vt:lpstr>Utiliser la base de données</vt:lpstr>
      <vt:lpstr>Parcourir pour découvrir les produits</vt:lpstr>
      <vt:lpstr>Rechercher avec des mots-clés</vt:lpstr>
      <vt:lpstr>Graphique / Sélectionner pour tracer et filtrer les données</vt:lpstr>
      <vt:lpstr>Création d'un tableau de produits avancé - combinaison d'étapes</vt:lpstr>
      <vt:lpstr>Exemple de graphique produits</vt:lpstr>
      <vt:lpstr>Autres graphiques - produits au fil du temps</vt:lpstr>
      <vt:lpstr>De nouveaux matériaux et procédés permettent de nouvelles conceptions</vt:lpstr>
      <vt:lpstr>Graphique / Sélectionner sur les propriétés du matériau</vt:lpstr>
      <vt:lpstr>Les nouveaux matériaux permettent l'innovation</vt:lpstr>
      <vt:lpstr>Les matériaux influencent le style et la forme</vt:lpstr>
      <vt:lpstr>Matériaux et caractère du produit</vt:lpstr>
      <vt:lpstr>La Structure</vt:lpstr>
      <vt:lpstr>Propriétés esthétiques</vt:lpstr>
      <vt:lpstr>Propriétés esthétiques</vt:lpstr>
      <vt:lpstr>Propriétés esthétiques – Exemple Chaud/Froid</vt:lpstr>
      <vt:lpstr>Exemple des éco-matériaux</vt:lpstr>
      <vt:lpstr>Sommaire</vt:lpstr>
      <vt:lpstr>Ressources supplémentaires</vt:lpstr>
      <vt:lpstr>Série d’Unité de Cours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Soma Chakrabarti</dc:creator>
  <cp:lastModifiedBy>Kaitlin Tyler</cp:lastModifiedBy>
  <cp:revision>11</cp:revision>
  <dcterms:created xsi:type="dcterms:W3CDTF">2021-07-09T13:05:55Z</dcterms:created>
  <dcterms:modified xsi:type="dcterms:W3CDTF">2022-12-28T09:27:26Z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0x0101006F11F15CCDA16C44AB1AFF6EA8F76A1A</vt:lpwstr>
  </property>
</Properties>
</file>