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3"/>
  </p:sldMasterIdLst>
  <p:notesMasterIdLst>
    <p:notesMasterId r:id="rId29"/>
  </p:notesMasterIdLst>
  <p:sldIdLst>
    <p:sldId id="256" r:id="rId4"/>
    <p:sldId id="286" r:id="rId5"/>
    <p:sldId id="576" r:id="rId6"/>
    <p:sldId id="577" r:id="rId7"/>
    <p:sldId id="578" r:id="rId8"/>
    <p:sldId id="605" r:id="rId9"/>
    <p:sldId id="290" r:id="rId10"/>
    <p:sldId id="622" r:id="rId11"/>
    <p:sldId id="623" r:id="rId12"/>
    <p:sldId id="583" r:id="rId13"/>
    <p:sldId id="611" r:id="rId14"/>
    <p:sldId id="624" r:id="rId15"/>
    <p:sldId id="625" r:id="rId16"/>
    <p:sldId id="626" r:id="rId17"/>
    <p:sldId id="627" r:id="rId18"/>
    <p:sldId id="588" r:id="rId19"/>
    <p:sldId id="628" r:id="rId20"/>
    <p:sldId id="595" r:id="rId21"/>
    <p:sldId id="621" r:id="rId22"/>
    <p:sldId id="597" r:id="rId23"/>
    <p:sldId id="598" r:id="rId24"/>
    <p:sldId id="599" r:id="rId25"/>
    <p:sldId id="601" r:id="rId26"/>
    <p:sldId id="606" r:id="rId27"/>
    <p:sldId id="258" r:id="rId28"/>
  </p:sldIdLst>
  <p:sldSz cx="12192000" cy="6858000"/>
  <p:notesSz cx="6858000" cy="9144000"/>
  <p:embeddedFontLs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951444-92EC-62F4-004B-04314D58AFC9}" name="David Mercier" initials="DM" userId="S::david.mercier@ansys.com::af55b25a-2530-45a7-8f11-488cc3cd8e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355257-B468-4FFD-8E13-3A2ACEBAC325}" v="24" dt="2022-12-15T16:08:32.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77463" autoAdjust="0"/>
  </p:normalViewPr>
  <p:slideViewPr>
    <p:cSldViewPr showGuides="1">
      <p:cViewPr varScale="1">
        <p:scale>
          <a:sx n="66" d="100"/>
          <a:sy n="66" d="100"/>
        </p:scale>
        <p:origin x="1642" y="58"/>
      </p:cViewPr>
      <p:guideLst>
        <p:guide orient="horz" pos="2160"/>
        <p:guide pos="3840"/>
      </p:guideLst>
    </p:cSldViewPr>
  </p:slideViewPr>
  <p:notesTextViewPr>
    <p:cViewPr>
      <p:scale>
        <a:sx n="75" d="100"/>
        <a:sy n="75" d="100"/>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8/10/relationships/authors" Target="authors.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12/28/2022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2400" b="1" i="1" dirty="0"/>
              <a:t>Les 25 </a:t>
            </a:r>
            <a:r>
              <a:rPr lang="en-GB" sz="2400" b="1" i="1" dirty="0" err="1"/>
              <a:t>unités</a:t>
            </a:r>
            <a:r>
              <a:rPr lang="en-GB" sz="2400" b="1" i="1" dirty="0"/>
              <a:t> de </a:t>
            </a:r>
            <a:r>
              <a:rPr lang="en-GB" sz="2400" b="1" i="1" dirty="0" err="1"/>
              <a:t>cours</a:t>
            </a:r>
            <a:r>
              <a:rPr lang="en-GB" sz="2400" b="1" i="1" dirty="0"/>
              <a:t> PowerPoint </a:t>
            </a:r>
            <a:r>
              <a:rPr lang="en-GB" sz="2400" b="1" i="1" dirty="0" err="1"/>
              <a:t>en</a:t>
            </a:r>
            <a:r>
              <a:rPr lang="en-GB" sz="2400" b="1" i="1" dirty="0"/>
              <a:t> 2023</a:t>
            </a:r>
          </a:p>
          <a:p>
            <a:pPr algn="ctr"/>
            <a:endParaRPr lang="en-GB" sz="2400" b="1" i="1" dirty="0"/>
          </a:p>
          <a:p>
            <a:r>
              <a:rPr lang="en-GB" sz="2400" dirty="0"/>
              <a:t>Les </a:t>
            </a:r>
            <a:r>
              <a:rPr lang="en-GB" sz="2400" dirty="0" err="1"/>
              <a:t>unités</a:t>
            </a:r>
            <a:r>
              <a:rPr lang="en-GB" sz="2400" dirty="0"/>
              <a:t> de </a:t>
            </a:r>
            <a:r>
              <a:rPr lang="en-GB" sz="2400" dirty="0" err="1"/>
              <a:t>cours</a:t>
            </a:r>
            <a:r>
              <a:rPr lang="en-GB" sz="2400" dirty="0"/>
              <a:t> </a:t>
            </a:r>
            <a:r>
              <a:rPr lang="en-GB" sz="2400" dirty="0" err="1"/>
              <a:t>développées</a:t>
            </a:r>
            <a:r>
              <a:rPr lang="en-GB" sz="2400" dirty="0"/>
              <a:t> pour </a:t>
            </a:r>
            <a:r>
              <a:rPr lang="en-GB" sz="2400" dirty="0" err="1"/>
              <a:t>l’enseignement</a:t>
            </a:r>
            <a:r>
              <a:rPr lang="en-GB" sz="2400" dirty="0"/>
              <a:t> </a:t>
            </a:r>
            <a:r>
              <a:rPr lang="en-GB" sz="2400" dirty="0" err="1"/>
              <a:t>en</a:t>
            </a:r>
            <a:r>
              <a:rPr lang="en-GB" sz="2400" dirty="0"/>
              <a:t> lien avec Granta </a:t>
            </a:r>
            <a:r>
              <a:rPr lang="en-GB" sz="2400" dirty="0" err="1"/>
              <a:t>EduPack</a:t>
            </a:r>
            <a:r>
              <a:rPr lang="en-GB" sz="2400" dirty="0"/>
              <a:t> </a:t>
            </a:r>
            <a:r>
              <a:rPr lang="en-GB" sz="2400" dirty="0" err="1"/>
              <a:t>sont</a:t>
            </a:r>
            <a:r>
              <a:rPr lang="en-GB" sz="2400" dirty="0"/>
              <a:t> </a:t>
            </a:r>
            <a:r>
              <a:rPr lang="en-GB" sz="2400" dirty="0" err="1"/>
              <a:t>listées</a:t>
            </a:r>
            <a:r>
              <a:rPr lang="en-GB" sz="2400" dirty="0"/>
              <a:t> </a:t>
            </a:r>
            <a:r>
              <a:rPr lang="en-GB" sz="2400" dirty="0" err="1"/>
              <a:t>en</a:t>
            </a:r>
            <a:r>
              <a:rPr lang="en-GB" sz="2400" dirty="0"/>
              <a:t> fin de </a:t>
            </a:r>
            <a:r>
              <a:rPr lang="en-GB" sz="2400" dirty="0" err="1"/>
              <a:t>cette</a:t>
            </a:r>
            <a:r>
              <a:rPr lang="en-GB" sz="2400" dirty="0"/>
              <a:t> </a:t>
            </a:r>
            <a:r>
              <a:rPr lang="en-GB" sz="2400" dirty="0" err="1"/>
              <a:t>présentation</a:t>
            </a:r>
            <a:r>
              <a:rPr lang="en-GB" sz="2400" dirty="0"/>
              <a:t>.</a:t>
            </a:r>
            <a:endParaRPr lang="fr-FR" sz="240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La </a:t>
            </a:r>
            <a:r>
              <a:rPr lang="en-GB" sz="1000" b="1" i="1" dirty="0" err="1"/>
              <a:t>dépendance</a:t>
            </a:r>
            <a:r>
              <a:rPr lang="en-GB" sz="1000" b="1" i="1" dirty="0"/>
              <a:t> </a:t>
            </a:r>
            <a:r>
              <a:rPr lang="en-GB" sz="1000" b="1" i="1" dirty="0" err="1"/>
              <a:t>en</a:t>
            </a:r>
            <a:r>
              <a:rPr lang="en-GB" sz="1000" b="1" i="1" dirty="0"/>
              <a:t> temperature</a:t>
            </a:r>
          </a:p>
          <a:p>
            <a:pPr algn="ctr"/>
            <a:endParaRPr lang="en-GB" sz="1000" dirty="0"/>
          </a:p>
          <a:p>
            <a:r>
              <a:rPr lang="fr-FR" sz="1000" dirty="0"/>
              <a:t>La dépendance des propriétés vis-à-vis de la température peut être illustrée par des graphiques.</a:t>
            </a:r>
          </a:p>
          <a:p>
            <a:endParaRPr lang="fr-FR" sz="1000" dirty="0"/>
          </a:p>
          <a:p>
            <a:r>
              <a:rPr lang="fr-FR" sz="1000" dirty="0"/>
              <a:t>Si vous observez les trois bulles de matériaux représentées (Inconel, Titane et Aluminium) dans un tracé du module de Young par rapport à la limite d'élasticité à différentes températures, vous verrez que les matériaux se déplacent d’en haut à droite vers le bas à gauche lorsque la température augmente.</a:t>
            </a:r>
          </a:p>
          <a:p>
            <a:endParaRPr lang="fr-FR" sz="1000" dirty="0"/>
          </a:p>
          <a:p>
            <a:r>
              <a:rPr lang="fr-FR" sz="1000" dirty="0"/>
              <a:t>Vous pouvez obtenir ce résultat en définissant simplement le paramètre "Température", et les tracés seront automatiquement actualisés dans le logiciel.</a:t>
            </a:r>
            <a:endParaRPr lang="en-GB" sz="1000"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81CBF4D-DBF8-43CC-9084-418409AE5822}" type="slidenum">
              <a:rPr lang="en-GB">
                <a:latin typeface="Times New Roman" panose="02020603050405020304" pitchFamily="18" charset="0"/>
              </a:rPr>
              <a:pPr>
                <a:spcBef>
                  <a:spcPct val="0"/>
                </a:spcBef>
              </a:pPr>
              <a:t>10</a:t>
            </a:fld>
            <a:endParaRPr lang="en-GB" dirty="0">
              <a:latin typeface="Times New Roman" panose="02020603050405020304" pitchFamily="18" charset="0"/>
            </a:endParaRPr>
          </a:p>
        </p:txBody>
      </p:sp>
    </p:spTree>
    <p:extLst>
      <p:ext uri="{BB962C8B-B14F-4D97-AF65-F5344CB8AC3E}">
        <p14:creationId xmlns:p14="http://schemas.microsoft.com/office/powerpoint/2010/main" val="277069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La </a:t>
            </a:r>
            <a:r>
              <a:rPr lang="en-GB" sz="1000" b="1" i="1" dirty="0" err="1"/>
              <a:t>dépendance</a:t>
            </a:r>
            <a:r>
              <a:rPr lang="en-GB" sz="1000" b="1" i="1" dirty="0"/>
              <a:t> </a:t>
            </a:r>
            <a:r>
              <a:rPr lang="en-GB" sz="1000" b="1" i="1" dirty="0" err="1"/>
              <a:t>en</a:t>
            </a:r>
            <a:r>
              <a:rPr lang="en-GB" sz="1000" b="1" i="1" dirty="0"/>
              <a:t> temperature</a:t>
            </a:r>
          </a:p>
          <a:p>
            <a:pPr algn="ctr"/>
            <a:endParaRPr lang="en-GB" sz="1000" dirty="0"/>
          </a:p>
          <a:p>
            <a:r>
              <a:rPr lang="fr-FR" sz="1000" dirty="0"/>
              <a:t>La dépendance des propriétés vis-à-vis de la température peut être illustrée par des graphiques.</a:t>
            </a:r>
          </a:p>
          <a:p>
            <a:endParaRPr lang="fr-FR" sz="1000" dirty="0"/>
          </a:p>
          <a:p>
            <a:r>
              <a:rPr lang="fr-FR" sz="1000" dirty="0"/>
              <a:t>Si vous observez les trois bulles de matériaux représentées (Inconel, Titane et Aluminium) dans un tracé du module de Young par rapport à la limite d'élasticité à différentes températures, vous verrez que les matériaux se déplacent du haut à droite vers le bas à gauche lorsque la température augmente.</a:t>
            </a:r>
          </a:p>
          <a:p>
            <a:endParaRPr lang="fr-FR" sz="1000" dirty="0"/>
          </a:p>
          <a:p>
            <a:r>
              <a:rPr lang="fr-FR" sz="1000" dirty="0"/>
              <a:t>Vous pouvez obtenir ce résultat en définissant simplement le paramètre "Température", et les tracés seront automatiquement actualisés dans le logiciel.</a:t>
            </a:r>
            <a:endParaRPr lang="en-GB" sz="1000"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81CBF4D-DBF8-43CC-9084-418409AE5822}" type="slidenum">
              <a:rPr lang="en-GB">
                <a:latin typeface="Times New Roman" panose="02020603050405020304" pitchFamily="18" charset="0"/>
              </a:rPr>
              <a:pPr>
                <a:spcBef>
                  <a:spcPct val="0"/>
                </a:spcBef>
              </a:pPr>
              <a:t>11</a:t>
            </a:fld>
            <a:endParaRPr lang="en-GB" dirty="0">
              <a:latin typeface="Times New Roman" panose="02020603050405020304" pitchFamily="18" charset="0"/>
            </a:endParaRPr>
          </a:p>
        </p:txBody>
      </p:sp>
    </p:spTree>
    <p:extLst>
      <p:ext uri="{BB962C8B-B14F-4D97-AF65-F5344CB8AC3E}">
        <p14:creationId xmlns:p14="http://schemas.microsoft.com/office/powerpoint/2010/main" val="1545696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Exemple</a:t>
            </a:r>
          </a:p>
          <a:p>
            <a:endParaRPr lang="pt-PT" dirty="0"/>
          </a:p>
          <a:p>
            <a:r>
              <a:rPr lang="fr-FR" dirty="0"/>
              <a:t>En recherchant l’une des fiches Inconel dans </a:t>
            </a:r>
            <a:r>
              <a:rPr lang="fr-FR" dirty="0" err="1"/>
              <a:t>MaterialUniverse</a:t>
            </a:r>
            <a:r>
              <a:rPr lang="fr-FR" dirty="0"/>
              <a:t>, vous obtiendrez les données suivantes.</a:t>
            </a:r>
          </a:p>
          <a:p>
            <a:endParaRPr lang="fr-FR" dirty="0"/>
          </a:p>
          <a:p>
            <a:r>
              <a:rPr lang="fr-FR" dirty="0"/>
              <a:t>Vous pouvez définir la température à laquelle vous souhaitez que les plages de propriétés apparaissent.</a:t>
            </a:r>
          </a:p>
          <a:p>
            <a:endParaRPr lang="fr-FR" dirty="0"/>
          </a:p>
          <a:p>
            <a:r>
              <a:rPr lang="fr-FR" dirty="0"/>
              <a:t>En cliquant sur les icônes à droite, vous obtiendrez un graphique de la plage de variation de chaque propriété en fonction de la température.</a:t>
            </a:r>
          </a:p>
          <a:p>
            <a:endParaRPr lang="fr-FR" dirty="0"/>
          </a:p>
          <a:p>
            <a:r>
              <a:rPr lang="fr-FR" dirty="0"/>
              <a:t>Des données sur la durabilité, la corrosion et l'impact environnemental sont également disponibles.</a:t>
            </a:r>
            <a:endParaRPr lang="pt-PT"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3A46EDF-895F-4117-843C-22D83C93C672}" type="slidenum">
              <a:rPr lang="en-GB">
                <a:latin typeface="Times New Roman" panose="02020603050405020304" pitchFamily="18" charset="0"/>
              </a:rPr>
              <a:pPr>
                <a:spcBef>
                  <a:spcPct val="0"/>
                </a:spcBef>
              </a:pPr>
              <a:t>12</a:t>
            </a:fld>
            <a:endParaRPr lang="en-GB" dirty="0">
              <a:latin typeface="Times New Roman" panose="02020603050405020304" pitchFamily="18" charset="0"/>
            </a:endParaRPr>
          </a:p>
        </p:txBody>
      </p:sp>
    </p:spTree>
    <p:extLst>
      <p:ext uri="{BB962C8B-B14F-4D97-AF65-F5344CB8AC3E}">
        <p14:creationId xmlns:p14="http://schemas.microsoft.com/office/powerpoint/2010/main" val="2166877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Exemple</a:t>
            </a:r>
          </a:p>
          <a:p>
            <a:endParaRPr lang="pt-PT" dirty="0"/>
          </a:p>
          <a:p>
            <a:r>
              <a:rPr lang="fr-FR" dirty="0"/>
              <a:t>À la fin, d'autres notes sont fournies. </a:t>
            </a:r>
          </a:p>
          <a:p>
            <a:r>
              <a:rPr lang="fr-FR" dirty="0"/>
              <a:t>Dans ce cas particulier, un avertissement est fait sur la toxicité du nickel.</a:t>
            </a:r>
          </a:p>
          <a:p>
            <a:endParaRPr lang="fr-FR" dirty="0"/>
          </a:p>
          <a:p>
            <a:r>
              <a:rPr lang="fr-FR" dirty="0"/>
              <a:t>Les liens vers le MMPDS (pour les métaux) ou le MIL-HDBK-17 (pour les composites) vous donnent des données supplémentaires de haute qualité sur les matériaux certifiés, utilisables pour les calculs de conception.</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3A46EDF-895F-4117-843C-22D83C93C672}" type="slidenum">
              <a:rPr lang="en-GB">
                <a:latin typeface="Times New Roman" panose="02020603050405020304" pitchFamily="18" charset="0"/>
              </a:rPr>
              <a:pPr>
                <a:spcBef>
                  <a:spcPct val="0"/>
                </a:spcBef>
              </a:pPr>
              <a:t>13</a:t>
            </a:fld>
            <a:endParaRPr lang="en-GB" dirty="0">
              <a:latin typeface="Times New Roman" panose="02020603050405020304" pitchFamily="18" charset="0"/>
            </a:endParaRPr>
          </a:p>
        </p:txBody>
      </p:sp>
    </p:spTree>
    <p:extLst>
      <p:ext uri="{BB962C8B-B14F-4D97-AF65-F5344CB8AC3E}">
        <p14:creationId xmlns:p14="http://schemas.microsoft.com/office/powerpoint/2010/main" val="3152960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Exemple de fiches de données MMPDS </a:t>
            </a:r>
          </a:p>
          <a:p>
            <a:pPr algn="ctr"/>
            <a:endParaRPr lang="pt-PT" dirty="0"/>
          </a:p>
          <a:p>
            <a:r>
              <a:rPr lang="fr-FR" dirty="0"/>
              <a:t>La table de données du MMPDS est organisée de la même manière que dans l'édition imprimée de ce manuel de référence.</a:t>
            </a:r>
          </a:p>
          <a:p>
            <a:endParaRPr lang="fr-FR" dirty="0"/>
          </a:p>
          <a:p>
            <a:r>
              <a:rPr lang="fr-FR" dirty="0"/>
              <a:t>Chaque famille (correspondant à un chapitre du manuel) traite de l'acier, de l'aluminium, du magnésium, du titane, des alliages résistants à la chaleur, de divers alliages et hybrides.</a:t>
            </a:r>
          </a:p>
          <a:p>
            <a:endParaRPr lang="fr-FR" dirty="0"/>
          </a:p>
          <a:p>
            <a:r>
              <a:rPr lang="fr-FR" dirty="0"/>
              <a:t>En pénétrant plus profondément dans la famille du titane, vous arriverez à une fiche de matériau unique comme celle-ci. Quelques informations générales, des propriétés physiques, élastiques, thermiques, de traction, de compression, de cisaillement et de roulement sont présentées. La lettre "L" dans ces propriétés signifie qu'elles ont été mesurées dans le sens de l'étirage (longitudinal) du matériau, ce qui correspond à un enregistrement de tube étiré à froid.</a:t>
            </a:r>
          </a:p>
          <a:p>
            <a:endParaRPr lang="fr-FR" dirty="0"/>
          </a:p>
          <a:p>
            <a:r>
              <a:rPr lang="fr-FR" dirty="0"/>
              <a:t>En faisant défiler vers le bas, un certain nombre d'autres propriétés apparaissent, avec une dépendance à la température. Vous pouvez afficher ou masquer les graphiques des propriétés dépendant de la température à l'aide du bouton situé à côté des données.</a:t>
            </a:r>
          </a:p>
          <a:p>
            <a:r>
              <a:rPr lang="fr-FR" dirty="0"/>
              <a:t>Pour ces propriétés, vous pouvez obtenir leur valeur numérique pour une température particulière en choisissant les paramètres appropriés, ou vous pouvez visualiser le graphique pour toute la gamme de températures disponibles. Remarquez que dans ce cas, le graphique montre une ligne, et non une bande de valeurs. Cela signifie que les données fournies n'ont pas de plage de variation, elles sont exactes (statistiquement).</a:t>
            </a:r>
          </a:p>
          <a:p>
            <a:endParaRPr lang="fr-FR" dirty="0"/>
          </a:p>
          <a:p>
            <a:r>
              <a:rPr lang="fr-FR" dirty="0"/>
              <a:t>Voyons maintenant ce qui apparaît lorsque vous recherchez un Inconel dans le MMPDS. En examinant plus en profondeur l’une des fiches d'Inconel dans MMPDS, vous obtiendrez les données suivantes.</a:t>
            </a:r>
            <a:endParaRPr lang="pt-PT"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E59EAD8-B861-4C44-AAF4-69BBC27DC9A0}" type="slidenum">
              <a:rPr lang="en-GB">
                <a:latin typeface="Times New Roman" panose="02020603050405020304" pitchFamily="18" charset="0"/>
              </a:rPr>
              <a:pPr>
                <a:spcBef>
                  <a:spcPct val="0"/>
                </a:spcBef>
              </a:pPr>
              <a:t>14</a:t>
            </a:fld>
            <a:endParaRPr lang="en-GB" dirty="0">
              <a:latin typeface="Times New Roman" panose="02020603050405020304" pitchFamily="18" charset="0"/>
            </a:endParaRPr>
          </a:p>
        </p:txBody>
      </p:sp>
    </p:spTree>
    <p:extLst>
      <p:ext uri="{BB962C8B-B14F-4D97-AF65-F5344CB8AC3E}">
        <p14:creationId xmlns:p14="http://schemas.microsoft.com/office/powerpoint/2010/main" val="2967031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Chercher: Inconel</a:t>
            </a:r>
          </a:p>
          <a:p>
            <a:endParaRPr lang="pt-PT" dirty="0"/>
          </a:p>
          <a:p>
            <a:r>
              <a:rPr lang="fr-FR" dirty="0"/>
              <a:t>La recherche d'Inconel donnera 62 fiches différents d'alliages Ni-Cr dans le </a:t>
            </a:r>
            <a:r>
              <a:rPr lang="fr-FR" dirty="0" err="1"/>
              <a:t>MaterialUniverse</a:t>
            </a:r>
            <a:r>
              <a:rPr lang="fr-FR" dirty="0"/>
              <a:t> et 91 dans le MMPDS.</a:t>
            </a:r>
          </a:p>
          <a:p>
            <a:endParaRPr lang="fr-FR" dirty="0"/>
          </a:p>
          <a:p>
            <a:r>
              <a:rPr lang="fr-FR" dirty="0"/>
              <a:t>Le MMPDS possède deux tables de données indépendantes : une pour les données (celle qui est généralement affichée) et une autre pour les fixations.</a:t>
            </a:r>
          </a:p>
          <a:p>
            <a:r>
              <a:rPr lang="fr-FR" dirty="0"/>
              <a:t>Cette dernière fournit des informations sur les types de fixations et les matériaux avec lesquels elles sont utilisées.</a:t>
            </a:r>
          </a:p>
          <a:p>
            <a:endParaRPr lang="fr-FR" dirty="0"/>
          </a:p>
          <a:p>
            <a:r>
              <a:rPr lang="fr-FR" dirty="0"/>
              <a:t>Si vous recherchez Inconel dans la table de données </a:t>
            </a:r>
            <a:r>
              <a:rPr lang="fr-FR" dirty="0" err="1"/>
              <a:t>Fasteners</a:t>
            </a:r>
            <a:r>
              <a:rPr lang="fr-FR" dirty="0"/>
              <a:t>, vous obtiendrez 10 fiches pour des fixations en Inconel.</a:t>
            </a:r>
            <a:endParaRPr lang="en-GB"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C2B2D0E-99B2-4612-9139-4100E1AF37F3}" type="slidenum">
              <a:rPr lang="en-GB">
                <a:latin typeface="Times New Roman" panose="02020603050405020304" pitchFamily="18" charset="0"/>
              </a:rPr>
              <a:pPr>
                <a:spcBef>
                  <a:spcPct val="0"/>
                </a:spcBef>
              </a:pPr>
              <a:t>15</a:t>
            </a:fld>
            <a:endParaRPr lang="en-GB" dirty="0">
              <a:latin typeface="Times New Roman" panose="02020603050405020304" pitchFamily="18" charset="0"/>
            </a:endParaRPr>
          </a:p>
        </p:txBody>
      </p:sp>
    </p:spTree>
    <p:extLst>
      <p:ext uri="{BB962C8B-B14F-4D97-AF65-F5344CB8AC3E}">
        <p14:creationId xmlns:p14="http://schemas.microsoft.com/office/powerpoint/2010/main" val="1765497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La table de données des fixations</a:t>
            </a:r>
          </a:p>
          <a:p>
            <a:endParaRPr lang="pt-PT" dirty="0"/>
          </a:p>
          <a:p>
            <a:r>
              <a:rPr lang="fr-FR" dirty="0"/>
              <a:t>La table de données sur les fixations est organisée en fonction des matériaux à fixer, et non de la fixation elle-même.</a:t>
            </a:r>
          </a:p>
          <a:p>
            <a:endParaRPr lang="fr-FR" dirty="0"/>
          </a:p>
          <a:p>
            <a:r>
              <a:rPr lang="fr-FR" dirty="0"/>
              <a:t>Si vous recherchez Inconel dans cette table, vous obtiendrez un certain nombre d'éléments de fixation possibles fabriqués avec ce matériau et le type de joints dans lesquels ils peuvent être utilisés.</a:t>
            </a:r>
          </a:p>
          <a:p>
            <a:endParaRPr lang="fr-FR" dirty="0"/>
          </a:p>
          <a:p>
            <a:r>
              <a:rPr lang="fr-FR" dirty="0"/>
              <a:t>Chaque enregistrement sera ensuite répertorié, ainsi que les propriétés de la fixation et de l'ensemble du joint.</a:t>
            </a:r>
          </a:p>
          <a:p>
            <a:endParaRPr lang="fr-FR" dirty="0"/>
          </a:p>
          <a:p>
            <a:r>
              <a:rPr lang="fr-FR" dirty="0"/>
              <a:t>Les icônes à gauche vous permettent de visualiser les propriétés pour différentes épaisseurs de tôle du joint.</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E7544F2-9322-4E58-8EFE-C118B6F9FABB}" type="slidenum">
              <a:rPr lang="en-GB">
                <a:latin typeface="Times New Roman" panose="02020603050405020304" pitchFamily="18" charset="0"/>
              </a:rPr>
              <a:pPr>
                <a:spcBef>
                  <a:spcPct val="0"/>
                </a:spcBef>
              </a:pPr>
              <a:t>16</a:t>
            </a:fld>
            <a:endParaRPr lang="en-GB" dirty="0">
              <a:latin typeface="Times New Roman" panose="02020603050405020304" pitchFamily="18" charset="0"/>
            </a:endParaRPr>
          </a:p>
        </p:txBody>
      </p:sp>
    </p:spTree>
    <p:extLst>
      <p:ext uri="{BB962C8B-B14F-4D97-AF65-F5344CB8AC3E}">
        <p14:creationId xmlns:p14="http://schemas.microsoft.com/office/powerpoint/2010/main" val="1079647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PEEK</a:t>
            </a:r>
          </a:p>
          <a:p>
            <a:endParaRPr lang="pt-PT" dirty="0"/>
          </a:p>
          <a:p>
            <a:r>
              <a:rPr lang="fr-FR" dirty="0"/>
              <a:t>La recherche de PEEK, une résine </a:t>
            </a:r>
            <a:r>
              <a:rPr lang="fr-FR" dirty="0" err="1"/>
              <a:t>thermodurcie</a:t>
            </a:r>
            <a:r>
              <a:rPr lang="fr-FR" dirty="0"/>
              <a:t> couramment utilisée dans les composites avec des fibres de carbone pour les applications aéronautiques, donne 28 résultats comme indiqué.</a:t>
            </a:r>
          </a:p>
          <a:p>
            <a:endParaRPr lang="fr-FR" dirty="0"/>
          </a:p>
          <a:p>
            <a:r>
              <a:rPr lang="fr-FR" dirty="0"/>
              <a:t>Il s'agit d’une fiche pour un composite carbone/PEEK. Celui-ci en particulier est pour un </a:t>
            </a:r>
            <a:r>
              <a:rPr lang="fr-FR" dirty="0" err="1"/>
              <a:t>prépreg</a:t>
            </a:r>
            <a:r>
              <a:rPr lang="fr-FR" dirty="0"/>
              <a:t> unidirectionnel, testé en tension le long de l'axe des fibres. Les détails de l'éprouvette et les paramètres d'essai sont décrits et les résultats statistiques sont indiqués pour la résistance ultime, le module et le coefficient de Poisson. Notez également que les paramètres statistiques sont clairement indiqués.</a:t>
            </a:r>
          </a:p>
          <a:p>
            <a:endParaRPr lang="fr-FR" dirty="0"/>
          </a:p>
          <a:p>
            <a:r>
              <a:rPr lang="fr-FR" dirty="0"/>
              <a:t>Ces données aident à la conception, car les composites sont fabriqués en empilant des couches de ruban comme celui-ci dans différentes orientations, et le concepteur doit connaître les propriétés mécaniques de chaque lamelle pour pouvoir prédire les propriétés globales du composite.</a:t>
            </a:r>
          </a:p>
          <a:p>
            <a:endParaRPr lang="fr-FR" dirty="0"/>
          </a:p>
          <a:p>
            <a:r>
              <a:rPr lang="fr-FR" dirty="0"/>
              <a:t>Le concepteur peut effectuer tous les calculs ou utiliser l'outil </a:t>
            </a:r>
            <a:r>
              <a:rPr lang="fr-FR" dirty="0" err="1"/>
              <a:t>Hybrid</a:t>
            </a:r>
            <a:r>
              <a:rPr lang="fr-FR" dirty="0"/>
              <a:t> </a:t>
            </a:r>
            <a:r>
              <a:rPr lang="fr-FR" dirty="0" err="1"/>
              <a:t>Synthesizer</a:t>
            </a:r>
            <a:r>
              <a:rPr lang="fr-FR" dirty="0"/>
              <a:t> intégré au logiciel.</a:t>
            </a:r>
          </a:p>
          <a:p>
            <a:endParaRPr lang="fr-FR" dirty="0"/>
          </a:p>
          <a:p>
            <a:r>
              <a:rPr lang="fr-FR" dirty="0"/>
              <a:t>Dans ce tableau, il y a également des fiches au "niveau dossier", qui contiennent des informations générales applicables à tous les enregistrements de niveau inférieur.</a:t>
            </a:r>
          </a:p>
          <a:p>
            <a:endParaRPr lang="fr-FR" dirty="0"/>
          </a:p>
          <a:p>
            <a:r>
              <a:rPr lang="fr-FR" dirty="0"/>
              <a:t>Elles sont facilement identifiables par une icône différente, et elles représentent un ensemble de fiches, et non une seule fiche. Les fiches de niveau dossier contiennent des informations générales sur les fournisseurs et une variété d'autres sujets tels que les tests effectués, l'épaisseur des plis et la fraction volumique des fibres.</a:t>
            </a:r>
          </a:p>
          <a:p>
            <a:endParaRPr lang="fr-FR" dirty="0"/>
          </a:p>
          <a:p>
            <a:r>
              <a:rPr lang="fr-FR" dirty="0"/>
              <a:t>Elles apparaissent fréquemment lors d'une recherche par mots-clés, mais sachez qu'ils ne sont pas des « fiches de matériaux" en tant que telles, elles contiennent simplement des informations générales sur les enregistrements de matériaux qu'ils englobent.</a:t>
            </a:r>
            <a:endParaRPr lang="pt-PT"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6B8FC7-4739-41E1-B341-449F778606B6}" type="slidenum">
              <a:rPr lang="en-GB">
                <a:latin typeface="Times New Roman" panose="02020603050405020304" pitchFamily="18" charset="0"/>
              </a:rPr>
              <a:pPr>
                <a:spcBef>
                  <a:spcPct val="0"/>
                </a:spcBef>
              </a:pPr>
              <a:t>17</a:t>
            </a:fld>
            <a:endParaRPr lang="en-GB" dirty="0">
              <a:latin typeface="Times New Roman" panose="02020603050405020304" pitchFamily="18" charset="0"/>
            </a:endParaRPr>
          </a:p>
        </p:txBody>
      </p:sp>
    </p:spTree>
    <p:extLst>
      <p:ext uri="{BB962C8B-B14F-4D97-AF65-F5344CB8AC3E}">
        <p14:creationId xmlns:p14="http://schemas.microsoft.com/office/powerpoint/2010/main" val="1398286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Hybrid synthesizer</a:t>
            </a:r>
          </a:p>
          <a:p>
            <a:endParaRPr lang="pt-PT" dirty="0"/>
          </a:p>
          <a:p>
            <a:r>
              <a:rPr lang="fr-FR" dirty="0"/>
              <a:t>L'outil </a:t>
            </a:r>
            <a:r>
              <a:rPr lang="fr-FR" dirty="0" err="1"/>
              <a:t>Hybrid</a:t>
            </a:r>
            <a:r>
              <a:rPr lang="fr-FR" dirty="0"/>
              <a:t> </a:t>
            </a:r>
            <a:r>
              <a:rPr lang="fr-FR" dirty="0" err="1"/>
              <a:t>Synthesizer</a:t>
            </a:r>
            <a:r>
              <a:rPr lang="fr-FR" dirty="0"/>
              <a:t> vous aide à modéliser de nouveaux polymères, mousses et structures sandwichs renforcés par des particules ou des fibres, et à comparer leur comportement physique, mécanique, thermique et électrique avec les matériaux existants dans la base de données.</a:t>
            </a:r>
          </a:p>
          <a:p>
            <a:endParaRPr lang="fr-FR" dirty="0"/>
          </a:p>
          <a:p>
            <a:r>
              <a:rPr lang="fr-FR" dirty="0"/>
              <a:t>De plus amples informations sont disponibles dans l'unité de cours sur le synthétiseur hybride de cette série de cours, mais un très bref résumé de ce que l'outil peut faire est présenté dans ce graphique.</a:t>
            </a:r>
          </a:p>
          <a:p>
            <a:endParaRPr lang="fr-FR" dirty="0"/>
          </a:p>
          <a:p>
            <a:r>
              <a:rPr lang="fr-FR" dirty="0"/>
              <a:t>Vous pouvez voir ici la modélisation (les points orange) de panneaux sandwichs avec des feuilles de surface en aluminium 6061 T4 et un cœur en mousse de PVC, sur un graphique du module de flexion en fonction de la densité. Si un panneau de ce matériau est chargé en flexion, ses performances dépassent celles des matériaux de la face et du </a:t>
            </a:r>
            <a:r>
              <a:rPr lang="fr-FR" dirty="0" err="1"/>
              <a:t>coeur</a:t>
            </a:r>
            <a:r>
              <a:rPr lang="fr-FR" dirty="0"/>
              <a:t>, comblant ainsi efficacement l'écart entre les deux matériaux.</a:t>
            </a:r>
            <a:endParaRPr lang="en-GB"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78D57F3-C044-40DD-9255-3EB756CA4C8B}" type="slidenum">
              <a:rPr lang="en-GB">
                <a:latin typeface="Times New Roman" panose="02020603050405020304" pitchFamily="18" charset="0"/>
              </a:rPr>
              <a:pPr>
                <a:spcBef>
                  <a:spcPct val="0"/>
                </a:spcBef>
              </a:pPr>
              <a:t>18</a:t>
            </a:fld>
            <a:endParaRPr lang="en-GB" dirty="0">
              <a:latin typeface="Times New Roman" panose="02020603050405020304" pitchFamily="18" charset="0"/>
            </a:endParaRPr>
          </a:p>
        </p:txBody>
      </p:sp>
    </p:spTree>
    <p:extLst>
      <p:ext uri="{BB962C8B-B14F-4D97-AF65-F5344CB8AC3E}">
        <p14:creationId xmlns:p14="http://schemas.microsoft.com/office/powerpoint/2010/main" val="417679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b="1" i="1" dirty="0"/>
              <a:t>L’outil Eco Audit</a:t>
            </a:r>
          </a:p>
          <a:p>
            <a:pPr algn="ctr"/>
            <a:endParaRPr lang="pt-PT" dirty="0"/>
          </a:p>
          <a:p>
            <a:r>
              <a:rPr lang="fr-FR" dirty="0"/>
              <a:t>Un autre outil utile est l'outil Eco Audit.</a:t>
            </a:r>
          </a:p>
          <a:p>
            <a:endParaRPr lang="fr-FR" dirty="0"/>
          </a:p>
          <a:p>
            <a:r>
              <a:rPr lang="fr-FR" dirty="0"/>
              <a:t>Cet outil vous permet d'évaluer l'impact environnemental des produits à différentes phases de leur vie, et de comparer très rapidement des scénarios alternatifs « Et si?", dès la phase de conception.</a:t>
            </a:r>
          </a:p>
          <a:p>
            <a:endParaRPr lang="fr-FR" dirty="0"/>
          </a:p>
          <a:p>
            <a:r>
              <a:rPr lang="fr-FR" dirty="0"/>
              <a:t>Là encore, de plus amples informations sont disponibles dans l'unité de cours 12 relative à l’éco-conception de cette série, mais un résumé très bref de ce que l'outil peut faire est présenté dans ce graphique.</a:t>
            </a:r>
          </a:p>
          <a:p>
            <a:endParaRPr lang="fr-FR" dirty="0"/>
          </a:p>
          <a:p>
            <a:r>
              <a:rPr lang="fr-FR" dirty="0"/>
              <a:t>Différents matériaux et procédés de fabrication, ainsi que différentes teneurs en matériaux recyclés, sont comparés pour une portière de voiture. Les résultats sont présentés sous forme de consommation d'énergie et d'émissions de CO2, et des conseils utiles sont donnés pour aborder chacune des phases de la vie.</a:t>
            </a:r>
          </a:p>
          <a:p>
            <a:endParaRPr lang="fr-FR" dirty="0"/>
          </a:p>
          <a:p>
            <a:r>
              <a:rPr lang="fr-FR" dirty="0"/>
              <a:t>L'outil permet de discuter en classe de différents scénarios et d'évaluer grossièrement l'influence de certaines décisions de conception sur l'ensemble du cycle de vie des produits.</a:t>
            </a:r>
            <a:endParaRPr lang="pt-PT"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799DF4-5839-40AE-9318-19834069A058}" type="slidenum">
              <a:rPr lang="en-GB">
                <a:latin typeface="Times New Roman" panose="02020603050405020304" pitchFamily="18" charset="0"/>
              </a:rPr>
              <a:pPr>
                <a:spcBef>
                  <a:spcPct val="0"/>
                </a:spcBef>
              </a:pPr>
              <a:t>19</a:t>
            </a:fld>
            <a:endParaRPr lang="en-GB" dirty="0">
              <a:latin typeface="Times New Roman" panose="02020603050405020304" pitchFamily="18" charset="0"/>
            </a:endParaRPr>
          </a:p>
        </p:txBody>
      </p:sp>
    </p:spTree>
    <p:extLst>
      <p:ext uri="{BB962C8B-B14F-4D97-AF65-F5344CB8AC3E}">
        <p14:creationId xmlns:p14="http://schemas.microsoft.com/office/powerpoint/2010/main" val="152505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solidFill>
                  <a:srgbClr val="CC0000"/>
                </a:solidFill>
              </a:rPr>
              <a:t>Objectifs</a:t>
            </a:r>
            <a:r>
              <a:rPr lang="en-US" sz="1200" b="1" i="1" dirty="0">
                <a:solidFill>
                  <a:srgbClr val="CC0000"/>
                </a:solidFill>
              </a:rPr>
              <a:t> </a:t>
            </a:r>
            <a:r>
              <a:rPr lang="en-US" sz="1200" b="1" i="1" dirty="0" err="1">
                <a:solidFill>
                  <a:srgbClr val="CC0000"/>
                </a:solidFill>
              </a:rPr>
              <a:t>pédagogiques</a:t>
            </a:r>
            <a:endParaRPr lang="en-US" sz="1200" b="1" i="1" dirty="0">
              <a:solidFill>
                <a:srgbClr val="CC0000"/>
              </a:solidFill>
            </a:endParaRPr>
          </a:p>
          <a:p>
            <a:endParaRPr lang="en-US" sz="1200" dirty="0"/>
          </a:p>
          <a:p>
            <a:r>
              <a:rPr lang="fr-FR" dirty="0"/>
              <a:t>Ces résultats d'apprentissage attendus sont basés sur une taxonomie des connaissances et de la compréhension comme base, des compétences et des capacités nécessaires à l'utilisation pratique des connaissances et de la compréhension, suivies des valeurs et attitudes acquises permettant des évaluations et une utilisation responsable de ces capacités. </a:t>
            </a:r>
            <a:endParaRPr lang="en-US" sz="1200" dirty="0"/>
          </a:p>
          <a:p>
            <a:endParaRPr lang="en-US" sz="1200" dirty="0"/>
          </a:p>
          <a:p>
            <a:r>
              <a:rPr lang="fr-FR" dirty="0"/>
              <a:t>Combinées à une évaluation appropriée, elles devraient être utiles dans le cadre des accréditations ou pour le Syllabus CDIO.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textes énumérés proviennent de livres écrits ou co-écrits par Mike Ashby, mais d'autres textes sont également mentionnés dans les notes scientifiques.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148232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4FCADA4-C768-40F1-ACA1-7F8C040B8A39}" type="slidenum">
              <a:rPr lang="en-GB">
                <a:latin typeface="Times New Roman" panose="02020603050405020304" pitchFamily="18" charset="0"/>
              </a:rPr>
              <a:pPr>
                <a:spcBef>
                  <a:spcPct val="0"/>
                </a:spcBef>
              </a:pPr>
              <a:t>20</a:t>
            </a:fld>
            <a:endParaRPr lang="en-GB" dirty="0">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xfrm>
            <a:off x="2401888" y="500063"/>
            <a:ext cx="4445000" cy="2501900"/>
          </a:xfrm>
          <a:ln/>
        </p:spPr>
      </p:sp>
      <p:sp>
        <p:nvSpPr>
          <p:cNvPr id="51204" name="Rectangle 3"/>
          <p:cNvSpPr>
            <a:spLocks noGrp="1" noChangeArrowheads="1"/>
          </p:cNvSpPr>
          <p:nvPr>
            <p:ph type="body" idx="1"/>
          </p:nvPr>
        </p:nvSpPr>
        <p:spPr>
          <a:xfrm>
            <a:off x="1232764" y="3170304"/>
            <a:ext cx="6780954" cy="29978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dirty="0">
                <a:solidFill>
                  <a:schemeClr val="tx1"/>
                </a:solidFill>
              </a:rPr>
              <a:t>Les bases de </a:t>
            </a:r>
            <a:r>
              <a:rPr lang="en-GB" sz="900" b="1" dirty="0" err="1">
                <a:solidFill>
                  <a:schemeClr val="tx1"/>
                </a:solidFill>
              </a:rPr>
              <a:t>données</a:t>
            </a:r>
            <a:r>
              <a:rPr lang="en-GB" sz="900" b="1" dirty="0">
                <a:solidFill>
                  <a:schemeClr val="tx1"/>
                </a:solidFill>
              </a:rPr>
              <a:t> </a:t>
            </a:r>
            <a:r>
              <a:rPr lang="en-GB" sz="900" b="1" dirty="0" err="1">
                <a:solidFill>
                  <a:schemeClr val="tx1"/>
                </a:solidFill>
              </a:rPr>
              <a:t>externes</a:t>
            </a:r>
            <a:endParaRPr lang="en-GB" sz="900" b="1" dirty="0">
              <a:solidFill>
                <a:schemeClr val="tx1"/>
              </a:solidFill>
            </a:endParaRPr>
          </a:p>
        </p:txBody>
      </p:sp>
    </p:spTree>
    <p:extLst>
      <p:ext uri="{BB962C8B-B14F-4D97-AF65-F5344CB8AC3E}">
        <p14:creationId xmlns:p14="http://schemas.microsoft.com/office/powerpoint/2010/main" val="128933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FDA0344-1BB5-47EA-8309-72844835993B}" type="slidenum">
              <a:rPr lang="en-GB">
                <a:latin typeface="Times New Roman" panose="02020603050405020304" pitchFamily="18" charset="0"/>
              </a:rPr>
              <a:pPr>
                <a:spcBef>
                  <a:spcPct val="0"/>
                </a:spcBef>
              </a:pPr>
              <a:t>21</a:t>
            </a:fld>
            <a:endParaRPr lang="en-GB" dirty="0">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1333087" y="3168764"/>
            <a:ext cx="6680630" cy="3000934"/>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pt-PT" sz="900" b="1" i="1" dirty="0"/>
              <a:t>Exemple</a:t>
            </a:r>
          </a:p>
          <a:p>
            <a:endParaRPr lang="pt-PT" sz="900" dirty="0"/>
          </a:p>
          <a:p>
            <a:r>
              <a:rPr lang="fr-FR" sz="900" dirty="0"/>
              <a:t>Voici maintenant un exercice sur la façon d'utiliser </a:t>
            </a:r>
            <a:r>
              <a:rPr lang="fr-FR" sz="900" dirty="0" err="1"/>
              <a:t>EduPack</a:t>
            </a:r>
            <a:r>
              <a:rPr lang="fr-FR" sz="900" dirty="0"/>
              <a:t> pour sélectionner les matériaux d'un panneau extérieur de véhicule.</a:t>
            </a:r>
          </a:p>
          <a:p>
            <a:endParaRPr lang="fr-FR" sz="900" dirty="0"/>
          </a:p>
          <a:p>
            <a:r>
              <a:rPr lang="fr-FR" sz="900" dirty="0"/>
              <a:t>Le panneau doit être aussi léger et bon marché que possible, ce qui est un compromis difficile, et il ne doit pas trop se déformer, il s'agit donc d'une conception à rigidité limitée.</a:t>
            </a:r>
          </a:p>
          <a:p>
            <a:endParaRPr lang="fr-FR" sz="900" dirty="0"/>
          </a:p>
          <a:p>
            <a:r>
              <a:rPr lang="fr-FR" sz="900" dirty="0"/>
              <a:t>Définissons maintenant une fonction de pénalité, Z.</a:t>
            </a:r>
          </a:p>
          <a:p>
            <a:endParaRPr lang="fr-FR" sz="900" dirty="0"/>
          </a:p>
          <a:p>
            <a:r>
              <a:rPr lang="fr-FR" sz="900" dirty="0"/>
              <a:t>Cette fonction de pénalité est une sorte de coût sur la durée de vie du panneau. Il a un certain coût initial et pour chaque kg supplémentaire de masse transporté pendant la durée de vie du véhicule, le propriétaire du véhicule est prêt à payer (alpha), la constante d'échange, ou constante de compromis.</a:t>
            </a:r>
          </a:p>
          <a:p>
            <a:endParaRPr lang="fr-FR" sz="900" dirty="0"/>
          </a:p>
          <a:p>
            <a:r>
              <a:rPr lang="fr-FR" sz="900" dirty="0"/>
              <a:t>Mais avant d'entrer dans le logiciel, examinons dans la diapositive suivante quelles sont les valeurs potentielles de cette constante d'échange dans le secteur des transports.</a:t>
            </a:r>
            <a:endParaRPr lang="pt-PT" sz="900" dirty="0"/>
          </a:p>
        </p:txBody>
      </p:sp>
    </p:spTree>
    <p:extLst>
      <p:ext uri="{BB962C8B-B14F-4D97-AF65-F5344CB8AC3E}">
        <p14:creationId xmlns:p14="http://schemas.microsoft.com/office/powerpoint/2010/main" val="3351184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535B41-2DFB-4349-91E9-FABF9F57DC06}" type="slidenum">
              <a:rPr lang="en-GB">
                <a:solidFill>
                  <a:srgbClr val="000000"/>
                </a:solidFill>
              </a:rPr>
              <a:pPr>
                <a:spcBef>
                  <a:spcPct val="0"/>
                </a:spcBef>
              </a:pPr>
              <a:t>22</a:t>
            </a:fld>
            <a:endParaRPr lang="en-GB" dirty="0">
              <a:solidFill>
                <a:srgbClr val="000000"/>
              </a:solidFill>
            </a:endParaRPr>
          </a:p>
        </p:txBody>
      </p:sp>
      <p:sp>
        <p:nvSpPr>
          <p:cNvPr id="55299" name="Rectangle 2"/>
          <p:cNvSpPr>
            <a:spLocks noGrp="1" noRot="1" noChangeAspect="1" noChangeArrowheads="1" noTextEdit="1"/>
          </p:cNvSpPr>
          <p:nvPr>
            <p:ph type="sldImg"/>
          </p:nvPr>
        </p:nvSpPr>
        <p:spPr>
          <a:xfrm>
            <a:off x="2400300" y="500063"/>
            <a:ext cx="4446588" cy="2501900"/>
          </a:xfrm>
          <a:solidFill>
            <a:srgbClr val="FFFFFF"/>
          </a:solidFill>
          <a:ln/>
        </p:spPr>
      </p:sp>
      <p:sp>
        <p:nvSpPr>
          <p:cNvPr id="5530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800" b="1" i="1" dirty="0" err="1"/>
              <a:t>Constante</a:t>
            </a:r>
            <a:r>
              <a:rPr lang="en-US" sz="800" b="1" i="1" dirty="0"/>
              <a:t> </a:t>
            </a:r>
            <a:r>
              <a:rPr lang="en-US" sz="800" b="1" i="1" dirty="0" err="1"/>
              <a:t>d’échange</a:t>
            </a:r>
            <a:r>
              <a:rPr lang="en-US" sz="800" b="1" i="1" dirty="0"/>
              <a:t>, </a:t>
            </a:r>
            <a:r>
              <a:rPr lang="en-GB" sz="800" b="1" i="1" dirty="0">
                <a:sym typeface="Symbol" panose="05050102010706020507" pitchFamily="18" charset="2"/>
              </a:rPr>
              <a:t></a:t>
            </a:r>
            <a:endParaRPr lang="en-US" sz="800" b="1" i="1" dirty="0"/>
          </a:p>
          <a:p>
            <a:endParaRPr lang="en-US" sz="800" dirty="0"/>
          </a:p>
          <a:p>
            <a:r>
              <a:rPr lang="fr-FR" sz="800" dirty="0"/>
              <a:t>Le tableau présente des valeurs approximatives de la constante d'échange α pour les systèmes de transport, basées sur le bénéfice économique d'une réduction de la masse structurelle de 1kg, toutes choses restant égales par ailleurs. Pour la voiture familiale, elle est calculée à partir de l'économie de carburant sur une durée de vie de 100 000 km. Pour le camion, l'avion et le vaisseau spatial, il est calculé à partir de la valeur d'un kilo supplémentaire de charge utile sur la durée de vie utile.</a:t>
            </a:r>
          </a:p>
          <a:p>
            <a:endParaRPr lang="fr-FR" sz="800" dirty="0"/>
          </a:p>
          <a:p>
            <a:r>
              <a:rPr lang="fr-FR" sz="800" dirty="0"/>
              <a:t>Les valeurs sont très variables. La valeur du gain de poids dans une voiture est faible ; c'est une des raisons pour lesquelles il est difficile de remplacer l'acier par un métal plus léger dans les voitures - le gain de poids (et donc de carburant) ne compense pas le coût plus élevé du matériau. Mais dans l'espace, c'est différent : comme les coûts de lancement par kg sont énormes, l'économie de masse est très appréciée, ce qui rend économique l'utilisation de matériaux même très chers s'ils permettent de gagner du poids. </a:t>
            </a:r>
          </a:p>
          <a:p>
            <a:endParaRPr lang="fr-FR" sz="800" dirty="0"/>
          </a:p>
          <a:p>
            <a:r>
              <a:rPr lang="fr-FR" sz="800" dirty="0"/>
              <a:t>Ces valeurs pour les constantes d'échange sont basées sur des critères d'ingénierie. Parfois, cependant, la valeur est fixée d'une autre manière. La valeur perçue d'un produit est un facteur important dans le marketing. Elle est mesurée - ou estimée - par des études de marché, des questionnaires, etc.</a:t>
            </a:r>
            <a:endParaRPr lang="en-US" sz="800" dirty="0"/>
          </a:p>
        </p:txBody>
      </p:sp>
    </p:spTree>
    <p:extLst>
      <p:ext uri="{BB962C8B-B14F-4D97-AF65-F5344CB8AC3E}">
        <p14:creationId xmlns:p14="http://schemas.microsoft.com/office/powerpoint/2010/main" val="96922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44C9C61-8DD9-4DCB-B1EF-68D5E82FF2D3}" type="slidenum">
              <a:rPr lang="en-GB">
                <a:latin typeface="Times New Roman" panose="02020603050405020304" pitchFamily="18" charset="0"/>
              </a:rPr>
              <a:pPr>
                <a:spcBef>
                  <a:spcPct val="0"/>
                </a:spcBef>
              </a:pPr>
              <a:t>23</a:t>
            </a:fld>
            <a:endParaRPr lang="en-GB" dirty="0">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dirty="0" err="1"/>
              <a:t>En</a:t>
            </a:r>
            <a:r>
              <a:rPr lang="en-GB" sz="900" b="1" dirty="0"/>
              <a:t> résumé</a:t>
            </a:r>
          </a:p>
        </p:txBody>
      </p:sp>
    </p:spTree>
    <p:extLst>
      <p:ext uri="{BB962C8B-B14F-4D97-AF65-F5344CB8AC3E}">
        <p14:creationId xmlns:p14="http://schemas.microsoft.com/office/powerpoint/2010/main" val="3688089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24</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fld id="{0E79FD66-A7CF-41BF-AD4F-6D6F5E3643FA}" type="slidenum">
              <a:rPr lang="en-GB">
                <a:latin typeface="Times New Roman" panose="02020603050405020304" pitchFamily="18" charset="0"/>
              </a:rPr>
              <a:pPr>
                <a:spcBef>
                  <a:spcPct val="0"/>
                </a:spcBef>
                <a:spcAft>
                  <a:spcPct val="0"/>
                </a:spcAft>
                <a:buClrTx/>
                <a:buSzTx/>
                <a:buFontTx/>
                <a:buNone/>
              </a:pPr>
              <a:t>3</a:t>
            </a:fld>
            <a:endParaRPr lang="en-GB" dirty="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2697163" y="509588"/>
            <a:ext cx="4533900" cy="2551112"/>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La base de </a:t>
            </a:r>
            <a:r>
              <a:rPr lang="en-GB" sz="1000" b="1" i="1" dirty="0" err="1"/>
              <a:t>données</a:t>
            </a:r>
            <a:r>
              <a:rPr lang="en-GB" sz="1000" b="1" i="1" dirty="0"/>
              <a:t> Aerospace</a:t>
            </a:r>
          </a:p>
          <a:p>
            <a:endParaRPr lang="en-GB" sz="1000" dirty="0"/>
          </a:p>
          <a:p>
            <a:endParaRPr lang="en-GB" sz="900" dirty="0"/>
          </a:p>
          <a:p>
            <a:r>
              <a:rPr lang="fr-FR" sz="900" dirty="0"/>
              <a:t>Cette unité présente la base de données Aerospace de Granta </a:t>
            </a:r>
            <a:r>
              <a:rPr lang="fr-FR" sz="900" dirty="0" err="1"/>
              <a:t>EduPack</a:t>
            </a:r>
            <a:r>
              <a:rPr lang="fr-FR" sz="900" dirty="0"/>
              <a:t>.</a:t>
            </a:r>
          </a:p>
          <a:p>
            <a:endParaRPr lang="fr-FR" sz="900" dirty="0"/>
          </a:p>
          <a:p>
            <a:r>
              <a:rPr lang="fr-FR" sz="900" dirty="0"/>
              <a:t>Dans cette présentation, nous allons passer en revue un certain nombre de sujets. Nous commencerons par faire la distinction entre ce que nous appelons les matériaux pour l’aérospatial et les autres.</a:t>
            </a:r>
          </a:p>
          <a:p>
            <a:endParaRPr lang="fr-FR" sz="900" dirty="0"/>
          </a:p>
          <a:p>
            <a:r>
              <a:rPr lang="fr-FR" sz="900" dirty="0"/>
              <a:t>Nous examinerons ensuite le contenu de l'édition Aerospace et ses caractéristiques les plus intéressantes.</a:t>
            </a:r>
          </a:p>
          <a:p>
            <a:endParaRPr lang="fr-FR" sz="900" dirty="0"/>
          </a:p>
          <a:p>
            <a:r>
              <a:rPr lang="fr-FR" sz="900" dirty="0"/>
              <a:t>La présentation se terminera par un exercice sur les objectifs contradictoires à l'aide de cette base de données.</a:t>
            </a:r>
            <a:endParaRPr lang="en-GB" sz="900" dirty="0"/>
          </a:p>
        </p:txBody>
      </p:sp>
    </p:spTree>
    <p:extLst>
      <p:ext uri="{BB962C8B-B14F-4D97-AF65-F5344CB8AC3E}">
        <p14:creationId xmlns:p14="http://schemas.microsoft.com/office/powerpoint/2010/main" val="286386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D2DC798-3858-4438-A1CE-16B26D1D3C85}" type="slidenum">
              <a:rPr lang="en-GB">
                <a:latin typeface="Times New Roman" panose="02020603050405020304" pitchFamily="18" charset="0"/>
              </a:rPr>
              <a:pPr>
                <a:spcBef>
                  <a:spcPct val="0"/>
                </a:spcBef>
              </a:pPr>
              <a:t>4</a:t>
            </a:fld>
            <a:endParaRPr lang="en-GB" dirty="0">
              <a:latin typeface="Times New Roman" panose="02020603050405020304" pitchFamily="18" charset="0"/>
            </a:endParaRPr>
          </a:p>
        </p:txBody>
      </p:sp>
    </p:spTree>
    <p:extLst>
      <p:ext uri="{BB962C8B-B14F-4D97-AF65-F5344CB8AC3E}">
        <p14:creationId xmlns:p14="http://schemas.microsoft.com/office/powerpoint/2010/main" val="376366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b="1" i="1" dirty="0"/>
              <a:t>Optimisation</a:t>
            </a:r>
          </a:p>
          <a:p>
            <a:endParaRPr lang="en-GB" dirty="0"/>
          </a:p>
          <a:p>
            <a:r>
              <a:rPr lang="fr-FR" dirty="0"/>
              <a:t>De nos jours, nous sommes toujours à la recherche d'un compromis entre le poids et le coût.</a:t>
            </a:r>
          </a:p>
          <a:p>
            <a:endParaRPr lang="fr-FR" dirty="0"/>
          </a:p>
          <a:p>
            <a:r>
              <a:rPr lang="fr-FR" dirty="0"/>
              <a:t>Rechercher la performance signifie que le poids sera préféré au coût et c'est généralement le cas pour les applications aérospatiales. Dans la plupart des autres applications, cependant, il est très difficile de tracer cette ligne. Lorsque c'est le cas, il est extrêmement important d'avoir accès à des données pour prendre des décisions éclairées, et c'est exactement là que Granta </a:t>
            </a:r>
            <a:r>
              <a:rPr lang="fr-FR" dirty="0" err="1"/>
              <a:t>EduPack</a:t>
            </a:r>
            <a:r>
              <a:rPr lang="fr-FR" dirty="0"/>
              <a:t> peut aider : il fournit des données de haute qualité et des méthodes structurées pour décider quels matériaux sont adaptés à chaque application.</a:t>
            </a:r>
            <a:endParaRPr lang="en-GB"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1330E88-6888-4133-B7F2-CD8D324B3A11}" type="slidenum">
              <a:rPr lang="en-GB">
                <a:latin typeface="Times New Roman" panose="02020603050405020304" pitchFamily="18" charset="0"/>
              </a:rPr>
              <a:pPr>
                <a:spcBef>
                  <a:spcPct val="0"/>
                </a:spcBef>
              </a:pPr>
              <a:t>5</a:t>
            </a:fld>
            <a:endParaRPr lang="en-GB" dirty="0">
              <a:latin typeface="Times New Roman" panose="02020603050405020304" pitchFamily="18" charset="0"/>
            </a:endParaRPr>
          </a:p>
        </p:txBody>
      </p:sp>
    </p:spTree>
    <p:extLst>
      <p:ext uri="{BB962C8B-B14F-4D97-AF65-F5344CB8AC3E}">
        <p14:creationId xmlns:p14="http://schemas.microsoft.com/office/powerpoint/2010/main" val="4072365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2573BE7-2826-4521-B1FD-CE249F629068}" type="slidenum">
              <a:rPr lang="en-GB">
                <a:latin typeface="Times New Roman" panose="02020603050405020304" pitchFamily="18" charset="0"/>
              </a:rPr>
              <a:pPr>
                <a:spcBef>
                  <a:spcPct val="0"/>
                </a:spcBef>
              </a:pPr>
              <a:t>6</a:t>
            </a:fld>
            <a:endParaRPr lang="en-GB" dirty="0">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2401888" y="500063"/>
            <a:ext cx="4445000" cy="2501900"/>
          </a:xfrm>
          <a:ln/>
        </p:spPr>
      </p:sp>
      <p:sp>
        <p:nvSpPr>
          <p:cNvPr id="32772" name="Rectangle 3"/>
          <p:cNvSpPr>
            <a:spLocks noGrp="1" noChangeArrowheads="1"/>
          </p:cNvSpPr>
          <p:nvPr>
            <p:ph type="body" idx="1"/>
          </p:nvPr>
        </p:nvSpPr>
        <p:spPr>
          <a:xfrm>
            <a:off x="1232764" y="3170304"/>
            <a:ext cx="6780954" cy="299785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pt-PT" sz="1000" b="1" i="1" dirty="0">
                <a:solidFill>
                  <a:srgbClr val="A50021"/>
                </a:solidFill>
              </a:rPr>
              <a:t>La base de données Niveau 3 Aersopace</a:t>
            </a:r>
          </a:p>
          <a:p>
            <a:pPr>
              <a:defRPr/>
            </a:pPr>
            <a:endParaRPr lang="pt-PT" sz="1000" dirty="0">
              <a:solidFill>
                <a:srgbClr val="A50021"/>
              </a:solidFill>
            </a:endParaRPr>
          </a:p>
          <a:p>
            <a:pPr>
              <a:defRPr/>
            </a:pPr>
            <a:r>
              <a:rPr lang="fr-FR" sz="1000" dirty="0">
                <a:solidFill>
                  <a:srgbClr val="A50021"/>
                </a:solidFill>
              </a:rPr>
              <a:t>Il existe plusieurs tables de données indépendantes dans la base de données Aerospace, en dehors des tables de données habituelles </a:t>
            </a:r>
            <a:r>
              <a:rPr lang="fr-FR" sz="1000" dirty="0" err="1">
                <a:solidFill>
                  <a:srgbClr val="A50021"/>
                </a:solidFill>
              </a:rPr>
              <a:t>MaterialUniverse</a:t>
            </a:r>
            <a:r>
              <a:rPr lang="fr-FR" sz="1000" dirty="0">
                <a:solidFill>
                  <a:srgbClr val="A50021"/>
                </a:solidFill>
              </a:rPr>
              <a:t> (MU) et </a:t>
            </a:r>
            <a:r>
              <a:rPr lang="fr-FR" sz="1000" dirty="0" err="1">
                <a:solidFill>
                  <a:srgbClr val="A50021"/>
                </a:solidFill>
              </a:rPr>
              <a:t>ProcessUniverse</a:t>
            </a:r>
            <a:r>
              <a:rPr lang="fr-FR" sz="1000" dirty="0">
                <a:solidFill>
                  <a:srgbClr val="A50021"/>
                </a:solidFill>
              </a:rPr>
              <a:t> (PU).</a:t>
            </a:r>
          </a:p>
          <a:p>
            <a:pPr>
              <a:defRPr/>
            </a:pPr>
            <a:endParaRPr lang="fr-FR" sz="1000" dirty="0">
              <a:solidFill>
                <a:srgbClr val="A50021"/>
              </a:solidFill>
            </a:endParaRPr>
          </a:p>
          <a:p>
            <a:pPr>
              <a:defRPr/>
            </a:pPr>
            <a:r>
              <a:rPr lang="fr-FR" sz="1000" dirty="0">
                <a:solidFill>
                  <a:srgbClr val="A50021"/>
                </a:solidFill>
              </a:rPr>
              <a:t>Un sous-ensemble spécial de matériaux aérospatiaux fournit des propriétés mécaniques dépendant de la température.</a:t>
            </a:r>
            <a:r>
              <a:rPr lang="pt-PT" sz="1000" dirty="0">
                <a:solidFill>
                  <a:srgbClr val="A50021"/>
                </a:solidFill>
              </a:rPr>
              <a:t>.</a:t>
            </a:r>
          </a:p>
          <a:p>
            <a:pPr>
              <a:defRPr/>
            </a:pPr>
            <a:endParaRPr lang="en-GB" sz="1000" dirty="0">
              <a:solidFill>
                <a:srgbClr val="A50021"/>
              </a:solidFill>
            </a:endParaRPr>
          </a:p>
          <a:p>
            <a:pPr>
              <a:defRPr/>
            </a:pPr>
            <a:r>
              <a:rPr lang="en-GB" sz="1000" b="1" dirty="0">
                <a:solidFill>
                  <a:srgbClr val="A50021"/>
                </a:solidFill>
              </a:rPr>
              <a:t>MMPDS</a:t>
            </a:r>
            <a:r>
              <a:rPr lang="en-GB" sz="1000" dirty="0"/>
              <a:t> 'Metallic Materials Properties Development and Standardization’</a:t>
            </a:r>
          </a:p>
          <a:p>
            <a:pPr>
              <a:defRPr/>
            </a:pPr>
            <a:r>
              <a:rPr lang="fr-FR" sz="1000" dirty="0"/>
              <a:t>Les fiches contiennent des données de conception basées sur des statistiques, correspondant aux données tabulaires du manuel, et des données graphiques, c'est-à-dire des tracés de données x-y, correspondant aux figures du manuel.</a:t>
            </a:r>
          </a:p>
          <a:p>
            <a:pPr>
              <a:defRPr/>
            </a:pPr>
            <a:endParaRPr lang="fr-FR" sz="1000" dirty="0"/>
          </a:p>
          <a:p>
            <a:pPr>
              <a:defRPr/>
            </a:pPr>
            <a:r>
              <a:rPr lang="fr-FR" sz="1000" dirty="0"/>
              <a:t>L'arborescence de la base de données est basée sur celle du manuel lui-même. L'arbre se ramifie de la manière suivante :</a:t>
            </a:r>
          </a:p>
          <a:p>
            <a:pPr>
              <a:defRPr/>
            </a:pPr>
            <a:r>
              <a:rPr lang="fr-FR" sz="1000" dirty="0"/>
              <a:t>Alliage - État/condition - Forme - Dimension - Base statistique</a:t>
            </a:r>
          </a:p>
          <a:p>
            <a:pPr>
              <a:defRPr/>
            </a:pPr>
            <a:endParaRPr lang="en-GB" sz="1000" dirty="0">
              <a:solidFill>
                <a:srgbClr val="A50021"/>
              </a:solidFill>
            </a:endParaRPr>
          </a:p>
          <a:p>
            <a:pPr>
              <a:defRPr/>
            </a:pPr>
            <a:r>
              <a:rPr lang="en-GB" sz="1000" b="1" dirty="0">
                <a:solidFill>
                  <a:srgbClr val="A50021"/>
                </a:solidFill>
              </a:rPr>
              <a:t>MIL-HDBK-17</a:t>
            </a:r>
          </a:p>
          <a:p>
            <a:pPr marL="0" algn="l" defTabSz="914400" rtl="0" eaLnBrk="1" latinLnBrk="0" hangingPunct="1">
              <a:defRPr/>
            </a:pPr>
            <a:r>
              <a:rPr lang="fr-FR" sz="1000" b="0" i="0" kern="1200" dirty="0">
                <a:solidFill>
                  <a:schemeClr val="tx1"/>
                </a:solidFill>
                <a:latin typeface="Calibri" panose="020F0502020204030204" pitchFamily="34" charset="0"/>
                <a:ea typeface="+mn-ea"/>
                <a:cs typeface="+mn-cs"/>
              </a:rPr>
              <a:t>Les données du manuel militaire du ministère américain de la défense, MIL-HDBK-17 "Composite Materials </a:t>
            </a:r>
            <a:r>
              <a:rPr lang="fr-FR" sz="1000" b="0" i="0" kern="1200" dirty="0" err="1">
                <a:solidFill>
                  <a:schemeClr val="tx1"/>
                </a:solidFill>
                <a:latin typeface="Calibri" panose="020F0502020204030204" pitchFamily="34" charset="0"/>
                <a:ea typeface="+mn-ea"/>
                <a:cs typeface="+mn-cs"/>
              </a:rPr>
              <a:t>Handbook</a:t>
            </a:r>
            <a:r>
              <a:rPr lang="fr-FR" sz="1000" b="0" i="0" kern="1200" dirty="0">
                <a:solidFill>
                  <a:schemeClr val="tx1"/>
                </a:solidFill>
                <a:latin typeface="Calibri" panose="020F0502020204030204" pitchFamily="34" charset="0"/>
                <a:ea typeface="+mn-ea"/>
                <a:cs typeface="+mn-cs"/>
              </a:rPr>
              <a:t>", ont été compilées dans une base de données Granta </a:t>
            </a:r>
            <a:r>
              <a:rPr lang="fr-FR" sz="1000" b="0" i="0" kern="1200" dirty="0" err="1">
                <a:solidFill>
                  <a:schemeClr val="tx1"/>
                </a:solidFill>
                <a:latin typeface="Calibri" panose="020F0502020204030204" pitchFamily="34" charset="0"/>
                <a:ea typeface="+mn-ea"/>
                <a:cs typeface="+mn-cs"/>
              </a:rPr>
              <a:t>EduPack</a:t>
            </a:r>
            <a:r>
              <a:rPr lang="fr-FR" sz="1000" b="0" i="0" kern="1200" dirty="0">
                <a:solidFill>
                  <a:schemeClr val="tx1"/>
                </a:solidFill>
                <a:latin typeface="Calibri" panose="020F0502020204030204" pitchFamily="34" charset="0"/>
                <a:ea typeface="+mn-ea"/>
                <a:cs typeface="+mn-cs"/>
              </a:rPr>
              <a:t>. Celle-ci comprend deux tables de données : MIL-HDBK-17 </a:t>
            </a:r>
            <a:r>
              <a:rPr lang="fr-FR" sz="1000" b="0" i="0" kern="1200" dirty="0" err="1">
                <a:solidFill>
                  <a:schemeClr val="tx1"/>
                </a:solidFill>
                <a:latin typeface="Calibri" panose="020F0502020204030204" pitchFamily="34" charset="0"/>
                <a:ea typeface="+mn-ea"/>
                <a:cs typeface="+mn-cs"/>
              </a:rPr>
              <a:t>Handbook</a:t>
            </a:r>
            <a:r>
              <a:rPr lang="fr-FR" sz="1000" b="0" i="0" kern="1200" dirty="0">
                <a:solidFill>
                  <a:schemeClr val="tx1"/>
                </a:solidFill>
                <a:latin typeface="Calibri" panose="020F0502020204030204" pitchFamily="34" charset="0"/>
                <a:ea typeface="+mn-ea"/>
                <a:cs typeface="+mn-cs"/>
              </a:rPr>
              <a:t> Data avec 984 fiches contenant les données de test du document MIL-HDBK-17. Le tableau MIL-HDBK-17 </a:t>
            </a:r>
            <a:r>
              <a:rPr lang="fr-FR" sz="1000" b="0" i="0" kern="1200" dirty="0" err="1">
                <a:solidFill>
                  <a:schemeClr val="tx1"/>
                </a:solidFill>
                <a:latin typeface="Calibri" panose="020F0502020204030204" pitchFamily="34" charset="0"/>
                <a:ea typeface="+mn-ea"/>
                <a:cs typeface="+mn-cs"/>
              </a:rPr>
              <a:t>Summarized</a:t>
            </a:r>
            <a:r>
              <a:rPr lang="fr-FR" sz="1000" b="0" i="0" kern="1200" dirty="0">
                <a:solidFill>
                  <a:schemeClr val="tx1"/>
                </a:solidFill>
                <a:latin typeface="Calibri" panose="020F0502020204030204" pitchFamily="34" charset="0"/>
                <a:ea typeface="+mn-ea"/>
                <a:cs typeface="+mn-cs"/>
              </a:rPr>
              <a:t> Data comprend 91 fiches, dont certains contiennent des données graphiques, par exemple des diagrammes de contrainte-déformation et de fatigue.</a:t>
            </a:r>
            <a:endParaRPr lang="en-GB" sz="1000" b="0" i="0" kern="1200" dirty="0">
              <a:solidFill>
                <a:schemeClr val="tx1"/>
              </a:solidFill>
              <a:latin typeface="Calibri" panose="020F0502020204030204" pitchFamily="34" charset="0"/>
              <a:ea typeface="+mn-ea"/>
              <a:cs typeface="+mn-cs"/>
            </a:endParaRPr>
          </a:p>
        </p:txBody>
      </p:sp>
    </p:spTree>
    <p:extLst>
      <p:ext uri="{BB962C8B-B14F-4D97-AF65-F5344CB8AC3E}">
        <p14:creationId xmlns:p14="http://schemas.microsoft.com/office/powerpoint/2010/main" val="331546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fr-FR" b="1" i="1" dirty="0"/>
              <a:t>La structure de la base de données Aerospace de Granta </a:t>
            </a:r>
            <a:r>
              <a:rPr lang="fr-FR" b="1" i="1" dirty="0" err="1"/>
              <a:t>EduPack</a:t>
            </a:r>
            <a:endParaRPr lang="fr-FR" b="1" i="1" dirty="0"/>
          </a:p>
          <a:p>
            <a:pPr algn="ctr"/>
            <a:endParaRPr lang="pt-PT" dirty="0"/>
          </a:p>
          <a:p>
            <a:r>
              <a:rPr lang="fr-FR" dirty="0"/>
              <a:t>La structure de la base de données est très similaire aux autres d'</a:t>
            </a:r>
            <a:r>
              <a:rPr lang="fr-FR" dirty="0" err="1"/>
              <a:t>EduPack</a:t>
            </a:r>
            <a:r>
              <a:rPr lang="fr-FR" dirty="0"/>
              <a:t> Niveau 3, bien que la richesse des données soit parfois écrasante.</a:t>
            </a:r>
          </a:p>
          <a:p>
            <a:endParaRPr lang="fr-FR" dirty="0"/>
          </a:p>
          <a:p>
            <a:r>
              <a:rPr lang="fr-FR" dirty="0"/>
              <a:t>Elle s'appuie sur les tables de données éprouvées </a:t>
            </a:r>
            <a:r>
              <a:rPr lang="fr-FR" dirty="0" err="1"/>
              <a:t>MaterialUniverse</a:t>
            </a:r>
            <a:r>
              <a:rPr lang="fr-FR" dirty="0"/>
              <a:t>, </a:t>
            </a:r>
            <a:r>
              <a:rPr lang="fr-FR" dirty="0" err="1"/>
              <a:t>ProcessUniverse</a:t>
            </a:r>
            <a:r>
              <a:rPr lang="fr-FR" dirty="0"/>
              <a:t>, Shape et Structural Sections reliées entre elles, ainsi que sur les tables de données MMPDS et MIL-HDBK-17 reliées à la table </a:t>
            </a:r>
            <a:r>
              <a:rPr lang="fr-FR" dirty="0" err="1"/>
              <a:t>MaterialUniverse</a:t>
            </a:r>
            <a:r>
              <a:rPr lang="fr-FR" dirty="0"/>
              <a:t>. </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2568565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BAAF880-D813-4FC1-85B3-97AD657E2975}" type="slidenum">
              <a:rPr lang="en-GB">
                <a:latin typeface="Times New Roman" panose="02020603050405020304" pitchFamily="18" charset="0"/>
              </a:rPr>
              <a:pPr>
                <a:spcBef>
                  <a:spcPct val="0"/>
                </a:spcBef>
              </a:pPr>
              <a:t>8</a:t>
            </a:fld>
            <a:endParaRPr lang="en-GB" dirty="0">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Les </a:t>
            </a:r>
            <a:r>
              <a:rPr lang="en-GB" sz="900" b="1" i="1" dirty="0" err="1"/>
              <a:t>matériaux</a:t>
            </a:r>
            <a:r>
              <a:rPr lang="en-GB" sz="900" b="1" i="1" dirty="0"/>
              <a:t> </a:t>
            </a:r>
            <a:r>
              <a:rPr lang="en-GB" sz="900" b="1" i="1" dirty="0" err="1"/>
              <a:t>aérospatiaux</a:t>
            </a:r>
            <a:endParaRPr lang="en-GB" sz="900" b="1" i="1" dirty="0"/>
          </a:p>
          <a:p>
            <a:endParaRPr lang="en-GB" sz="900" dirty="0"/>
          </a:p>
          <a:p>
            <a:r>
              <a:rPr lang="fr-FR" sz="900" dirty="0"/>
              <a:t>La base de données Aerospace de Granta </a:t>
            </a:r>
            <a:r>
              <a:rPr lang="fr-FR" sz="900" dirty="0" err="1"/>
              <a:t>EduPack</a:t>
            </a:r>
            <a:r>
              <a:rPr lang="fr-FR" sz="900" dirty="0"/>
              <a:t> possède une fenêtre de navigation qui ressemble à ceci. L'ouverture de l'organisation arborescente de la classification des matériaux permet d'accéder aux enregistrements. Les enregistrements peuvent également être trouvés en utilisant la fonction de recherche. La navigation et la recherche sont décrites en détail dans l'unité 1.</a:t>
            </a:r>
          </a:p>
          <a:p>
            <a:endParaRPr lang="fr-FR" sz="900" dirty="0"/>
          </a:p>
          <a:p>
            <a:r>
              <a:rPr lang="fr-FR" sz="900" dirty="0"/>
              <a:t>Le sous-ensemble des matériaux de l'aérospatiale comporte, comme nous l'avons mentionné, 803 fiches de matériaux appartenant aux familles des hybrides et des métaux.</a:t>
            </a:r>
          </a:p>
          <a:p>
            <a:endParaRPr lang="fr-FR" sz="900" dirty="0"/>
          </a:p>
          <a:p>
            <a:r>
              <a:rPr lang="fr-FR" sz="900" dirty="0"/>
              <a:t>Vous pouvez naviguer et rechercher librement dans ce sous-ensemble, avec des données obligatoires et entièrement comparables. Vous pouvez rechercher des noms de marque comme INCONEL, un type d'alliage de nickel et de chrome utilisable dans des températures extrêmes, à la fois hautes et basses.</a:t>
            </a:r>
            <a:endParaRPr lang="en-GB" sz="900" dirty="0"/>
          </a:p>
        </p:txBody>
      </p:sp>
    </p:spTree>
    <p:extLst>
      <p:ext uri="{BB962C8B-B14F-4D97-AF65-F5344CB8AC3E}">
        <p14:creationId xmlns:p14="http://schemas.microsoft.com/office/powerpoint/2010/main" val="845011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16798" indent="-275692">
              <a:spcBef>
                <a:spcPct val="30000"/>
              </a:spcBef>
              <a:defRPr sz="1200">
                <a:solidFill>
                  <a:schemeClr val="tx1"/>
                </a:solidFill>
                <a:latin typeface="Arial" panose="020B0604020202020204" pitchFamily="34" charset="0"/>
                <a:cs typeface="Arial" panose="020B0604020202020204" pitchFamily="34" charset="0"/>
              </a:defRPr>
            </a:lvl2pPr>
            <a:lvl3pPr marL="1102766" indent="-220553">
              <a:spcBef>
                <a:spcPct val="30000"/>
              </a:spcBef>
              <a:defRPr sz="1200">
                <a:solidFill>
                  <a:schemeClr val="tx1"/>
                </a:solidFill>
                <a:latin typeface="Arial" panose="020B0604020202020204" pitchFamily="34" charset="0"/>
                <a:cs typeface="Arial" panose="020B0604020202020204" pitchFamily="34" charset="0"/>
              </a:defRPr>
            </a:lvl3pPr>
            <a:lvl4pPr marL="1543873" indent="-220553">
              <a:spcBef>
                <a:spcPct val="30000"/>
              </a:spcBef>
              <a:defRPr sz="1200">
                <a:solidFill>
                  <a:schemeClr val="tx1"/>
                </a:solidFill>
                <a:latin typeface="Arial" panose="020B0604020202020204" pitchFamily="34" charset="0"/>
                <a:cs typeface="Arial" panose="020B0604020202020204" pitchFamily="34" charset="0"/>
              </a:defRPr>
            </a:lvl4pPr>
            <a:lvl5pPr marL="1984980" indent="-220553">
              <a:spcBef>
                <a:spcPct val="30000"/>
              </a:spcBef>
              <a:defRPr sz="1200">
                <a:solidFill>
                  <a:schemeClr val="tx1"/>
                </a:solidFill>
                <a:latin typeface="Arial" panose="020B0604020202020204" pitchFamily="34" charset="0"/>
                <a:cs typeface="Arial" panose="020B0604020202020204" pitchFamily="34" charset="0"/>
              </a:defRPr>
            </a:lvl5pPr>
            <a:lvl6pPr marL="242608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7193"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08299"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49406" indent="-22055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D83AA1C-7600-4715-9BAE-BFF5889406B3}" type="slidenum">
              <a:rPr lang="en-GB">
                <a:latin typeface="Times New Roman" panose="02020603050405020304" pitchFamily="18" charset="0"/>
              </a:rPr>
              <a:pPr>
                <a:spcBef>
                  <a:spcPct val="0"/>
                </a:spcBef>
              </a:pPr>
              <a:t>9</a:t>
            </a:fld>
            <a:endParaRPr lang="en-GB" dirty="0">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xfrm>
            <a:off x="2401888" y="500063"/>
            <a:ext cx="4445000" cy="2501900"/>
          </a:xfrm>
          <a:ln/>
        </p:spPr>
      </p:sp>
      <p:sp>
        <p:nvSpPr>
          <p:cNvPr id="20484" name="Rectangle 3"/>
          <p:cNvSpPr>
            <a:spLocks noGrp="1" noChangeArrowheads="1"/>
          </p:cNvSpPr>
          <p:nvPr>
            <p:ph type="body" idx="1"/>
          </p:nvPr>
        </p:nvSpPr>
        <p:spPr>
          <a:xfrm>
            <a:off x="1232764" y="3170304"/>
            <a:ext cx="6780954" cy="29978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Le sous-ensemble Aerospace</a:t>
            </a:r>
          </a:p>
          <a:p>
            <a:pPr algn="ctr"/>
            <a:endParaRPr lang="en-GB" sz="1000" dirty="0"/>
          </a:p>
          <a:p>
            <a:r>
              <a:rPr lang="fr-FR" sz="1000" dirty="0"/>
              <a:t>Chaque matériau de ce sous-ensemble peut être trouvé soit dans le MMPDS, soit dans le MIL-HDBK-17. Chaque fiche de ce sous-ensemble possède tous les attributs du groupe d'attributs "</a:t>
            </a:r>
            <a:r>
              <a:rPr lang="en-GB" sz="1000" dirty="0"/>
              <a:t>'All bulk materials</a:t>
            </a:r>
            <a:r>
              <a:rPr lang="fr-FR" sz="1000" dirty="0"/>
              <a:t>", ainsi que des attributs de données fonctionnelles supplémentaires dépendant de la température. </a:t>
            </a:r>
          </a:p>
          <a:p>
            <a:endParaRPr lang="fr-FR" sz="1000" dirty="0"/>
          </a:p>
          <a:p>
            <a:r>
              <a:rPr lang="fr-FR" sz="1000" dirty="0"/>
              <a:t>Vous pouvez définir la température à laquelle vous souhaitez afficher les données relatives à la température. Les sélections utiliseront les données à la température que vous avez définie pour mesurer le matériau par rapport aux critères que vous avez définis pour les propriétés dépendant de la température. Tous les graphiques créés avec les données liées à la température seront corrects pour la température que vous avez définie dans la boîte de dialogue des paramètres. </a:t>
            </a:r>
            <a:endParaRPr lang="en-GB" sz="1000" dirty="0"/>
          </a:p>
        </p:txBody>
      </p:sp>
    </p:spTree>
    <p:extLst>
      <p:ext uri="{BB962C8B-B14F-4D97-AF65-F5344CB8AC3E}">
        <p14:creationId xmlns:p14="http://schemas.microsoft.com/office/powerpoint/2010/main" val="1790423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©2023 ANSYS, Inc.</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2023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©2023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emf"/><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0.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ansys.com/products/materials/granta-edupack"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49.w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48.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lstStyle/>
          <a:p>
            <a:r>
              <a:rPr lang="en-US" sz="3200" b="1" dirty="0"/>
              <a:t>La base de </a:t>
            </a:r>
            <a:r>
              <a:rPr lang="en-US" sz="3200" b="1" dirty="0" err="1"/>
              <a:t>données</a:t>
            </a:r>
            <a:r>
              <a:rPr lang="en-US" sz="3200" b="1" dirty="0"/>
              <a:t> Aerospace</a:t>
            </a:r>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5394325" cy="1371600"/>
          </a:xfrm>
        </p:spPr>
        <p:txBody>
          <a:bodyPr>
            <a:noAutofit/>
          </a:bodyPr>
          <a:lstStyle/>
          <a:p>
            <a:r>
              <a:rPr lang="en-US" sz="1600" dirty="0"/>
              <a:t>Mike Ashby</a:t>
            </a:r>
          </a:p>
          <a:p>
            <a:r>
              <a:rPr lang="en-US" sz="1600" dirty="0"/>
              <a:t>Department of Engineering, </a:t>
            </a:r>
          </a:p>
          <a:p>
            <a:r>
              <a:rPr lang="en-US" sz="1600" dirty="0"/>
              <a:t>University of Cambridge</a:t>
            </a:r>
          </a:p>
          <a:p>
            <a:endParaRPr lang="en-US" sz="1600" dirty="0">
              <a:solidFill>
                <a:schemeClr val="accent3"/>
              </a:solidFill>
            </a:endParaRPr>
          </a:p>
        </p:txBody>
      </p:sp>
      <p:pic>
        <p:nvPicPr>
          <p:cNvPr id="4" name="Picture 6">
            <a:extLst>
              <a:ext uri="{FF2B5EF4-FFF2-40B4-BE49-F238E27FC236}">
                <a16:creationId xmlns:a16="http://schemas.microsoft.com/office/drawing/2014/main" id="{70328BAC-9E3A-4C09-BE87-77E125106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7085" t="39774" r="19693" b="32507"/>
          <a:stretch>
            <a:fillRect/>
          </a:stretch>
        </p:blipFill>
        <p:spPr bwMode="auto">
          <a:xfrm>
            <a:off x="6705600" y="1355746"/>
            <a:ext cx="1726677" cy="115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a:extLst>
              <a:ext uri="{FF2B5EF4-FFF2-40B4-BE49-F238E27FC236}">
                <a16:creationId xmlns:a16="http://schemas.microsoft.com/office/drawing/2014/main" id="{374938BD-7AE6-4C48-873A-9DB05595B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6585" t="37379" r="22865" b="33620"/>
          <a:stretch>
            <a:fillRect/>
          </a:stretch>
        </p:blipFill>
        <p:spPr bwMode="auto">
          <a:xfrm>
            <a:off x="8714099" y="2732210"/>
            <a:ext cx="1981838" cy="1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a:extLst>
              <a:ext uri="{FF2B5EF4-FFF2-40B4-BE49-F238E27FC236}">
                <a16:creationId xmlns:a16="http://schemas.microsoft.com/office/drawing/2014/main" id="{CBB2F502-4823-4B5A-9014-92F5D4BFBA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4146" t="33003" r="16640" b="53522"/>
          <a:stretch>
            <a:fillRect/>
          </a:stretch>
        </p:blipFill>
        <p:spPr bwMode="auto">
          <a:xfrm>
            <a:off x="8714099" y="1527064"/>
            <a:ext cx="2110000" cy="98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a:extLst>
              <a:ext uri="{FF2B5EF4-FFF2-40B4-BE49-F238E27FC236}">
                <a16:creationId xmlns:a16="http://schemas.microsoft.com/office/drawing/2014/main" id="{AA6AA5E1-D71E-49EF-8198-8AE1FE98DC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5514" t="41902" r="17221" b="36176"/>
          <a:stretch>
            <a:fillRect/>
          </a:stretch>
        </p:blipFill>
        <p:spPr bwMode="auto">
          <a:xfrm>
            <a:off x="6705600" y="2808410"/>
            <a:ext cx="1726677" cy="166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EA291C54-26EA-63B6-D35A-469839E500F4}"/>
              </a:ext>
            </a:extLst>
          </p:cNvPr>
          <p:cNvSpPr txBox="1"/>
          <p:nvPr/>
        </p:nvSpPr>
        <p:spPr>
          <a:xfrm>
            <a:off x="152400" y="6412468"/>
            <a:ext cx="4419600" cy="369332"/>
          </a:xfrm>
          <a:prstGeom prst="rect">
            <a:avLst/>
          </a:prstGeom>
          <a:noFill/>
        </p:spPr>
        <p:txBody>
          <a:bodyPr wrap="square" rtlCol="0">
            <a:spAutoFit/>
          </a:bodyPr>
          <a:lstStyle/>
          <a:p>
            <a:r>
              <a:rPr lang="en-US" dirty="0">
                <a:solidFill>
                  <a:schemeClr val="bg1">
                    <a:lumMod val="50000"/>
                  </a:schemeClr>
                </a:solidFill>
              </a:rPr>
              <a:t>Created with Ansys Granta EduPack 2023R1</a:t>
            </a:r>
          </a:p>
        </p:txBody>
      </p:sp>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33324" t="19141" b="3967"/>
          <a:stretch>
            <a:fillRect/>
          </a:stretch>
        </p:blipFill>
        <p:spPr bwMode="auto">
          <a:xfrm>
            <a:off x="482787" y="954057"/>
            <a:ext cx="4440906" cy="28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l="33324" t="19141" b="3967"/>
          <a:stretch>
            <a:fillRect/>
          </a:stretch>
        </p:blipFill>
        <p:spPr bwMode="auto">
          <a:xfrm>
            <a:off x="3429000" y="1997688"/>
            <a:ext cx="4456407" cy="290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itle 1"/>
          <p:cNvSpPr>
            <a:spLocks noGrp="1"/>
          </p:cNvSpPr>
          <p:nvPr>
            <p:ph type="title"/>
          </p:nvPr>
        </p:nvSpPr>
        <p:spPr>
          <a:ln w="9525"/>
        </p:spPr>
        <p:txBody>
          <a:bodyPr/>
          <a:lstStyle/>
          <a:p>
            <a:r>
              <a:rPr lang="en-GB" dirty="0">
                <a:latin typeface="+mn-lt"/>
              </a:rPr>
              <a:t>La </a:t>
            </a:r>
            <a:r>
              <a:rPr lang="en-GB" dirty="0" err="1">
                <a:latin typeface="+mn-lt"/>
              </a:rPr>
              <a:t>dépendance</a:t>
            </a:r>
            <a:r>
              <a:rPr lang="en-GB" dirty="0">
                <a:latin typeface="+mn-lt"/>
              </a:rPr>
              <a:t> </a:t>
            </a:r>
            <a:r>
              <a:rPr lang="en-GB" dirty="0" err="1">
                <a:latin typeface="+mn-lt"/>
              </a:rPr>
              <a:t>en</a:t>
            </a:r>
            <a:r>
              <a:rPr lang="en-GB" dirty="0">
                <a:latin typeface="+mn-lt"/>
              </a:rPr>
              <a:t> </a:t>
            </a:r>
            <a:r>
              <a:rPr lang="en-GB" dirty="0" err="1">
                <a:latin typeface="+mn-lt"/>
              </a:rPr>
              <a:t>température</a:t>
            </a:r>
            <a:endParaRPr lang="en-GB" dirty="0">
              <a:latin typeface="+mn-lt"/>
            </a:endParaRPr>
          </a:p>
        </p:txBody>
      </p:sp>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l="33324" t="19141" b="3967"/>
          <a:stretch>
            <a:fillRect/>
          </a:stretch>
        </p:blipFill>
        <p:spPr bwMode="auto">
          <a:xfrm>
            <a:off x="7315200" y="3200400"/>
            <a:ext cx="4440906" cy="28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43600" y="1184772"/>
            <a:ext cx="5303568" cy="369332"/>
          </a:xfrm>
          <a:prstGeom prst="rect">
            <a:avLst/>
          </a:prstGeom>
          <a:noFill/>
        </p:spPr>
        <p:txBody>
          <a:bodyPr wrap="none" rtlCol="0">
            <a:spAutoFit/>
          </a:bodyPr>
          <a:lstStyle/>
          <a:p>
            <a:r>
              <a:rPr lang="fr-FR" dirty="0"/>
              <a:t>Les séquences peuvent être "animées" manuellement.</a:t>
            </a:r>
          </a:p>
        </p:txBody>
      </p:sp>
      <p:sp>
        <p:nvSpPr>
          <p:cNvPr id="3" name="Arc 2"/>
          <p:cNvSpPr/>
          <p:nvPr/>
        </p:nvSpPr>
        <p:spPr bwMode="auto">
          <a:xfrm rot="808493">
            <a:off x="-5538509" y="3903769"/>
            <a:ext cx="11510671" cy="2044066"/>
          </a:xfrm>
          <a:prstGeom prst="arc">
            <a:avLst>
              <a:gd name="adj1" fmla="val 19668610"/>
              <a:gd name="adj2" fmla="val 21242512"/>
            </a:avLst>
          </a:prstGeom>
          <a:noFill/>
          <a:ln w="28575" cap="flat" cmpd="sng" algn="ctr">
            <a:solidFill>
              <a:schemeClr val="accent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sp>
        <p:nvSpPr>
          <p:cNvPr id="4" name="Slide Number Placeholder 3">
            <a:extLst>
              <a:ext uri="{FF2B5EF4-FFF2-40B4-BE49-F238E27FC236}">
                <a16:creationId xmlns:a16="http://schemas.microsoft.com/office/drawing/2014/main" id="{18750248-762E-4537-B6F2-E8840F21A1E8}"/>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Tree>
    <p:extLst>
      <p:ext uri="{BB962C8B-B14F-4D97-AF65-F5344CB8AC3E}">
        <p14:creationId xmlns:p14="http://schemas.microsoft.com/office/powerpoint/2010/main" val="1067830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fade">
                                      <p:cBhvr>
                                        <p:cTn id="12" dur="500"/>
                                        <p:tgtEl>
                                          <p:spTgt spid="20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le 1"/>
          <p:cNvSpPr>
            <a:spLocks noGrp="1"/>
          </p:cNvSpPr>
          <p:nvPr>
            <p:ph type="title"/>
          </p:nvPr>
        </p:nvSpPr>
        <p:spPr>
          <a:ln w="9525"/>
        </p:spPr>
        <p:txBody>
          <a:bodyPr/>
          <a:lstStyle/>
          <a:p>
            <a:r>
              <a:rPr lang="en-GB" dirty="0">
                <a:latin typeface="+mn-lt"/>
              </a:rPr>
              <a:t>La </a:t>
            </a:r>
            <a:r>
              <a:rPr lang="en-GB" dirty="0" err="1">
                <a:latin typeface="+mn-lt"/>
              </a:rPr>
              <a:t>dépendance</a:t>
            </a:r>
            <a:r>
              <a:rPr lang="en-GB" dirty="0">
                <a:latin typeface="+mn-lt"/>
              </a:rPr>
              <a:t> </a:t>
            </a:r>
            <a:r>
              <a:rPr lang="en-GB" dirty="0" err="1">
                <a:latin typeface="+mn-lt"/>
              </a:rPr>
              <a:t>en</a:t>
            </a:r>
            <a:r>
              <a:rPr lang="en-GB" dirty="0">
                <a:latin typeface="+mn-lt"/>
              </a:rPr>
              <a:t> </a:t>
            </a:r>
            <a:r>
              <a:rPr lang="en-GB" dirty="0" err="1">
                <a:latin typeface="+mn-lt"/>
              </a:rPr>
              <a:t>température</a:t>
            </a:r>
            <a:endParaRPr lang="en-GB" dirty="0"/>
          </a:p>
        </p:txBody>
      </p:sp>
      <p:pic>
        <p:nvPicPr>
          <p:cNvPr id="6" name="Picture 4">
            <a:extLst>
              <a:ext uri="{FF2B5EF4-FFF2-40B4-BE49-F238E27FC236}">
                <a16:creationId xmlns:a16="http://schemas.microsoft.com/office/drawing/2014/main" id="{3834D314-0EA4-48CF-8D93-6868577AA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401" y="1114426"/>
            <a:ext cx="719137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a:extLst>
              <a:ext uri="{FF2B5EF4-FFF2-40B4-BE49-F238E27FC236}">
                <a16:creationId xmlns:a16="http://schemas.microsoft.com/office/drawing/2014/main" id="{83837AA7-C77D-4ED4-A1C8-D0AD96F5D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1401" y="1114426"/>
            <a:ext cx="719137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C385C536-3E63-4883-866E-A33489D5B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401" y="1114426"/>
            <a:ext cx="722947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a:extLst>
              <a:ext uri="{FF2B5EF4-FFF2-40B4-BE49-F238E27FC236}">
                <a16:creationId xmlns:a16="http://schemas.microsoft.com/office/drawing/2014/main" id="{7D9455B5-0766-4F1B-B389-020DA33275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1401" y="1114426"/>
            <a:ext cx="724852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a:extLst>
              <a:ext uri="{FF2B5EF4-FFF2-40B4-BE49-F238E27FC236}">
                <a16:creationId xmlns:a16="http://schemas.microsoft.com/office/drawing/2014/main" id="{B5BBD1B8-F1BE-4EFA-9E39-A6A7593AE2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1401" y="1114425"/>
            <a:ext cx="722947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9">
            <a:extLst>
              <a:ext uri="{FF2B5EF4-FFF2-40B4-BE49-F238E27FC236}">
                <a16:creationId xmlns:a16="http://schemas.microsoft.com/office/drawing/2014/main" id="{672F645C-CC72-44F8-93F3-DE45DD6986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1401" y="1114425"/>
            <a:ext cx="722947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0">
            <a:extLst>
              <a:ext uri="{FF2B5EF4-FFF2-40B4-BE49-F238E27FC236}">
                <a16:creationId xmlns:a16="http://schemas.microsoft.com/office/drawing/2014/main" id="{03797876-F097-4414-8184-3E7A77CEEE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1400" y="1114425"/>
            <a:ext cx="72199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1">
            <a:extLst>
              <a:ext uri="{FF2B5EF4-FFF2-40B4-BE49-F238E27FC236}">
                <a16:creationId xmlns:a16="http://schemas.microsoft.com/office/drawing/2014/main" id="{8C31F085-2CDD-40ED-87BA-CA76C99051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1400" y="1114425"/>
            <a:ext cx="72199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91D6C8BF-E2DB-499D-A2BE-F8562FF114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11401" y="1114425"/>
            <a:ext cx="7224713"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C2DE7E22-1CB3-47FE-93DC-2E47E1D4DA34}"/>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Tree>
    <p:extLst>
      <p:ext uri="{BB962C8B-B14F-4D97-AF65-F5344CB8AC3E}">
        <p14:creationId xmlns:p14="http://schemas.microsoft.com/office/powerpoint/2010/main" val="1852859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5832F-6523-409D-987A-AD509BB717B0}"/>
              </a:ext>
            </a:extLst>
          </p:cNvPr>
          <p:cNvPicPr>
            <a:picLocks noChangeAspect="1"/>
          </p:cNvPicPr>
          <p:nvPr/>
        </p:nvPicPr>
        <p:blipFill rotWithShape="1">
          <a:blip r:embed="rId3"/>
          <a:srcRect b="16081"/>
          <a:stretch/>
        </p:blipFill>
        <p:spPr>
          <a:xfrm>
            <a:off x="762000" y="835192"/>
            <a:ext cx="4124325" cy="5187616"/>
          </a:xfrm>
          <a:prstGeom prst="rect">
            <a:avLst/>
          </a:prstGeom>
          <a:ln>
            <a:solidFill>
              <a:schemeClr val="accent4"/>
            </a:solidFill>
          </a:ln>
        </p:spPr>
      </p:pic>
      <p:pic>
        <p:nvPicPr>
          <p:cNvPr id="9" name="Picture 8">
            <a:extLst>
              <a:ext uri="{FF2B5EF4-FFF2-40B4-BE49-F238E27FC236}">
                <a16:creationId xmlns:a16="http://schemas.microsoft.com/office/drawing/2014/main" id="{0EC54E17-7C11-4913-9BB6-5DB48CC753AB}"/>
              </a:ext>
            </a:extLst>
          </p:cNvPr>
          <p:cNvPicPr>
            <a:picLocks noChangeAspect="1"/>
          </p:cNvPicPr>
          <p:nvPr/>
        </p:nvPicPr>
        <p:blipFill>
          <a:blip r:embed="rId4"/>
          <a:stretch>
            <a:fillRect/>
          </a:stretch>
        </p:blipFill>
        <p:spPr>
          <a:xfrm>
            <a:off x="3962400" y="2467791"/>
            <a:ext cx="4563528" cy="3434006"/>
          </a:xfrm>
          <a:prstGeom prst="rect">
            <a:avLst/>
          </a:prstGeom>
          <a:ln>
            <a:solidFill>
              <a:schemeClr val="accent4"/>
            </a:solidFill>
          </a:ln>
        </p:spPr>
      </p:pic>
      <p:sp>
        <p:nvSpPr>
          <p:cNvPr id="23554" name="Title 2"/>
          <p:cNvSpPr>
            <a:spLocks noGrp="1"/>
          </p:cNvSpPr>
          <p:nvPr>
            <p:ph type="title"/>
          </p:nvPr>
        </p:nvSpPr>
        <p:spPr>
          <a:ln w="9525"/>
        </p:spPr>
        <p:txBody>
          <a:bodyPr/>
          <a:lstStyle/>
          <a:p>
            <a:r>
              <a:rPr lang="pt-PT" dirty="0"/>
              <a:t>Fiche Inconel Level 3 (MaterialUniverse)</a:t>
            </a:r>
            <a:endParaRPr lang="en-GB" dirty="0"/>
          </a:p>
        </p:txBody>
      </p:sp>
      <p:grpSp>
        <p:nvGrpSpPr>
          <p:cNvPr id="19" name="Group 18">
            <a:extLst>
              <a:ext uri="{FF2B5EF4-FFF2-40B4-BE49-F238E27FC236}">
                <a16:creationId xmlns:a16="http://schemas.microsoft.com/office/drawing/2014/main" id="{1DE16EF9-51AC-4CE8-82DC-0ABF4991D0AC}"/>
              </a:ext>
            </a:extLst>
          </p:cNvPr>
          <p:cNvGrpSpPr/>
          <p:nvPr/>
        </p:nvGrpSpPr>
        <p:grpSpPr>
          <a:xfrm>
            <a:off x="3868160" y="1187146"/>
            <a:ext cx="7226162" cy="2918913"/>
            <a:chOff x="2546488" y="1314695"/>
            <a:chExt cx="7226162" cy="2918913"/>
          </a:xfrm>
        </p:grpSpPr>
        <p:pic>
          <p:nvPicPr>
            <p:cNvPr id="20" name="Picture 19">
              <a:extLst>
                <a:ext uri="{FF2B5EF4-FFF2-40B4-BE49-F238E27FC236}">
                  <a16:creationId xmlns:a16="http://schemas.microsoft.com/office/drawing/2014/main" id="{3C70DADC-6D7B-4DDD-AFAF-44A792F2BC5F}"/>
                </a:ext>
              </a:extLst>
            </p:cNvPr>
            <p:cNvPicPr>
              <a:picLocks noChangeAspect="1"/>
            </p:cNvPicPr>
            <p:nvPr/>
          </p:nvPicPr>
          <p:blipFill>
            <a:blip r:embed="rId5"/>
            <a:stretch>
              <a:fillRect/>
            </a:stretch>
          </p:blipFill>
          <p:spPr>
            <a:xfrm>
              <a:off x="6457950" y="1314695"/>
              <a:ext cx="3314700" cy="2524125"/>
            </a:xfrm>
            <a:prstGeom prst="rect">
              <a:avLst/>
            </a:prstGeom>
          </p:spPr>
        </p:pic>
        <p:grpSp>
          <p:nvGrpSpPr>
            <p:cNvPr id="21" name="Group 20">
              <a:extLst>
                <a:ext uri="{FF2B5EF4-FFF2-40B4-BE49-F238E27FC236}">
                  <a16:creationId xmlns:a16="http://schemas.microsoft.com/office/drawing/2014/main" id="{3B125482-333E-4B8D-9DFD-D59DC8E8202F}"/>
                </a:ext>
              </a:extLst>
            </p:cNvPr>
            <p:cNvGrpSpPr/>
            <p:nvPr/>
          </p:nvGrpSpPr>
          <p:grpSpPr>
            <a:xfrm>
              <a:off x="2546488" y="2882087"/>
              <a:ext cx="4494995" cy="1351521"/>
              <a:chOff x="1950417" y="3188266"/>
              <a:chExt cx="4494995" cy="1351521"/>
            </a:xfrm>
          </p:grpSpPr>
          <p:cxnSp>
            <p:nvCxnSpPr>
              <p:cNvPr id="22" name="Straight Arrow Connector 10">
                <a:extLst>
                  <a:ext uri="{FF2B5EF4-FFF2-40B4-BE49-F238E27FC236}">
                    <a16:creationId xmlns:a16="http://schemas.microsoft.com/office/drawing/2014/main" id="{456B568F-7F2D-4343-B743-947825D8E01B}"/>
                  </a:ext>
                </a:extLst>
              </p:cNvPr>
              <p:cNvCxnSpPr>
                <a:cxnSpLocks noChangeShapeType="1"/>
              </p:cNvCxnSpPr>
              <p:nvPr/>
            </p:nvCxnSpPr>
            <p:spPr bwMode="auto">
              <a:xfrm flipV="1">
                <a:off x="3227158" y="3188266"/>
                <a:ext cx="3218254" cy="956733"/>
              </a:xfrm>
              <a:prstGeom prst="straightConnector1">
                <a:avLst/>
              </a:prstGeom>
              <a:noFill/>
              <a:ln w="1905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23" name="Oval 4">
                <a:extLst>
                  <a:ext uri="{FF2B5EF4-FFF2-40B4-BE49-F238E27FC236}">
                    <a16:creationId xmlns:a16="http://schemas.microsoft.com/office/drawing/2014/main" id="{51C32695-36A6-430D-9CC7-1E1AC6CEAD05}"/>
                  </a:ext>
                </a:extLst>
              </p:cNvPr>
              <p:cNvSpPr>
                <a:spLocks noChangeArrowheads="1"/>
              </p:cNvSpPr>
              <p:nvPr/>
            </p:nvSpPr>
            <p:spPr bwMode="auto">
              <a:xfrm>
                <a:off x="1950417" y="4020436"/>
                <a:ext cx="1363663" cy="519351"/>
              </a:xfrm>
              <a:prstGeom prst="ellipse">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dirty="0"/>
              </a:p>
            </p:txBody>
          </p:sp>
        </p:grpSp>
      </p:grpSp>
      <p:grpSp>
        <p:nvGrpSpPr>
          <p:cNvPr id="24" name="Group 23">
            <a:extLst>
              <a:ext uri="{FF2B5EF4-FFF2-40B4-BE49-F238E27FC236}">
                <a16:creationId xmlns:a16="http://schemas.microsoft.com/office/drawing/2014/main" id="{4D14AA9A-3902-4FF0-987F-D97AB392F4E0}"/>
              </a:ext>
            </a:extLst>
          </p:cNvPr>
          <p:cNvGrpSpPr/>
          <p:nvPr/>
        </p:nvGrpSpPr>
        <p:grpSpPr>
          <a:xfrm>
            <a:off x="4557115" y="4531132"/>
            <a:ext cx="1072986" cy="1078288"/>
            <a:chOff x="2762865" y="4805154"/>
            <a:chExt cx="1072986" cy="1078288"/>
          </a:xfrm>
        </p:grpSpPr>
        <p:cxnSp>
          <p:nvCxnSpPr>
            <p:cNvPr id="25" name="Straight Connector 17">
              <a:extLst>
                <a:ext uri="{FF2B5EF4-FFF2-40B4-BE49-F238E27FC236}">
                  <a16:creationId xmlns:a16="http://schemas.microsoft.com/office/drawing/2014/main" id="{244F856F-0128-4BB0-9088-2C2FB7F840B8}"/>
                </a:ext>
              </a:extLst>
            </p:cNvPr>
            <p:cNvCxnSpPr>
              <a:cxnSpLocks noChangeShapeType="1"/>
            </p:cNvCxnSpPr>
            <p:nvPr/>
          </p:nvCxnSpPr>
          <p:spPr bwMode="auto">
            <a:xfrm flipV="1">
              <a:off x="3835851" y="4805154"/>
              <a:ext cx="0" cy="1078288"/>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26" name="Straight Connector 20">
              <a:extLst>
                <a:ext uri="{FF2B5EF4-FFF2-40B4-BE49-F238E27FC236}">
                  <a16:creationId xmlns:a16="http://schemas.microsoft.com/office/drawing/2014/main" id="{42FBC0BD-0B76-4B81-8041-CED4B52798B2}"/>
                </a:ext>
              </a:extLst>
            </p:cNvPr>
            <p:cNvCxnSpPr>
              <a:cxnSpLocks noChangeShapeType="1"/>
            </p:cNvCxnSpPr>
            <p:nvPr/>
          </p:nvCxnSpPr>
          <p:spPr bwMode="auto">
            <a:xfrm flipH="1">
              <a:off x="2762865" y="4805154"/>
              <a:ext cx="1072986" cy="0"/>
            </a:xfrm>
            <a:prstGeom prst="line">
              <a:avLst/>
            </a:prstGeom>
            <a:noFill/>
            <a:ln w="1905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27" name="Straight Connector 34">
              <a:extLst>
                <a:ext uri="{FF2B5EF4-FFF2-40B4-BE49-F238E27FC236}">
                  <a16:creationId xmlns:a16="http://schemas.microsoft.com/office/drawing/2014/main" id="{C8CF62ED-C549-4568-8E4C-6C0FC182A7E3}"/>
                </a:ext>
              </a:extLst>
            </p:cNvPr>
            <p:cNvCxnSpPr>
              <a:cxnSpLocks noChangeShapeType="1"/>
            </p:cNvCxnSpPr>
            <p:nvPr/>
          </p:nvCxnSpPr>
          <p:spPr bwMode="auto">
            <a:xfrm flipH="1">
              <a:off x="2762865" y="5006822"/>
              <a:ext cx="1072986" cy="0"/>
            </a:xfrm>
            <a:prstGeom prst="line">
              <a:avLst/>
            </a:prstGeom>
            <a:noFill/>
            <a:ln w="19050" algn="ctr">
              <a:solidFill>
                <a:schemeClr val="accent1"/>
              </a:solidFill>
              <a:round/>
              <a:headEnd/>
              <a:tailEnd type="arrow" w="med" len="med"/>
            </a:ln>
            <a:extLst>
              <a:ext uri="{909E8E84-426E-40DD-AFC4-6F175D3DCCD1}">
                <a14:hiddenFill xmlns:a14="http://schemas.microsoft.com/office/drawing/2010/main">
                  <a:noFill/>
                </a14:hiddenFill>
              </a:ext>
            </a:extLst>
          </p:spPr>
        </p:cxnSp>
      </p:grpSp>
      <p:sp>
        <p:nvSpPr>
          <p:cNvPr id="2" name="Slide Number Placeholder 1">
            <a:extLst>
              <a:ext uri="{FF2B5EF4-FFF2-40B4-BE49-F238E27FC236}">
                <a16:creationId xmlns:a16="http://schemas.microsoft.com/office/drawing/2014/main" id="{2F85EDAE-F39C-4D2E-AF5B-8E83BBF41A15}"/>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Tree>
    <p:extLst>
      <p:ext uri="{BB962C8B-B14F-4D97-AF65-F5344CB8AC3E}">
        <p14:creationId xmlns:p14="http://schemas.microsoft.com/office/powerpoint/2010/main" val="39474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25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5832F-6523-409D-987A-AD509BB717B0}"/>
              </a:ext>
            </a:extLst>
          </p:cNvPr>
          <p:cNvPicPr>
            <a:picLocks noChangeAspect="1"/>
          </p:cNvPicPr>
          <p:nvPr/>
        </p:nvPicPr>
        <p:blipFill rotWithShape="1">
          <a:blip r:embed="rId3"/>
          <a:srcRect b="16081"/>
          <a:stretch/>
        </p:blipFill>
        <p:spPr>
          <a:xfrm>
            <a:off x="816180" y="750934"/>
            <a:ext cx="4124325" cy="5187616"/>
          </a:xfrm>
          <a:prstGeom prst="rect">
            <a:avLst/>
          </a:prstGeom>
          <a:ln>
            <a:solidFill>
              <a:schemeClr val="accent4"/>
            </a:solidFill>
          </a:ln>
        </p:spPr>
      </p:pic>
      <p:pic>
        <p:nvPicPr>
          <p:cNvPr id="9" name="Picture 8">
            <a:extLst>
              <a:ext uri="{FF2B5EF4-FFF2-40B4-BE49-F238E27FC236}">
                <a16:creationId xmlns:a16="http://schemas.microsoft.com/office/drawing/2014/main" id="{0EC54E17-7C11-4913-9BB6-5DB48CC753AB}"/>
              </a:ext>
            </a:extLst>
          </p:cNvPr>
          <p:cNvPicPr>
            <a:picLocks noChangeAspect="1"/>
          </p:cNvPicPr>
          <p:nvPr/>
        </p:nvPicPr>
        <p:blipFill>
          <a:blip r:embed="rId4"/>
          <a:stretch>
            <a:fillRect/>
          </a:stretch>
        </p:blipFill>
        <p:spPr>
          <a:xfrm>
            <a:off x="3814236" y="2362200"/>
            <a:ext cx="4563528" cy="3434006"/>
          </a:xfrm>
          <a:prstGeom prst="rect">
            <a:avLst/>
          </a:prstGeom>
          <a:ln>
            <a:solidFill>
              <a:schemeClr val="accent4"/>
            </a:solidFill>
          </a:ln>
        </p:spPr>
      </p:pic>
      <p:sp>
        <p:nvSpPr>
          <p:cNvPr id="23554" name="Title 2"/>
          <p:cNvSpPr>
            <a:spLocks noGrp="1"/>
          </p:cNvSpPr>
          <p:nvPr>
            <p:ph type="title"/>
          </p:nvPr>
        </p:nvSpPr>
        <p:spPr>
          <a:ln w="9525"/>
        </p:spPr>
        <p:txBody>
          <a:bodyPr/>
          <a:lstStyle/>
          <a:p>
            <a:r>
              <a:rPr lang="pt-PT" dirty="0"/>
              <a:t>Fiche Inconel Level 3 (MaterialUniverse)</a:t>
            </a:r>
            <a:endParaRPr lang="en-GB" dirty="0"/>
          </a:p>
        </p:txBody>
      </p:sp>
      <p:pic>
        <p:nvPicPr>
          <p:cNvPr id="10" name="Picture 9">
            <a:extLst>
              <a:ext uri="{FF2B5EF4-FFF2-40B4-BE49-F238E27FC236}">
                <a16:creationId xmlns:a16="http://schemas.microsoft.com/office/drawing/2014/main" id="{41338526-F319-4528-AEBC-2D3F95D451EB}"/>
              </a:ext>
            </a:extLst>
          </p:cNvPr>
          <p:cNvPicPr>
            <a:picLocks noChangeAspect="1"/>
          </p:cNvPicPr>
          <p:nvPr/>
        </p:nvPicPr>
        <p:blipFill>
          <a:blip r:embed="rId5"/>
          <a:stretch>
            <a:fillRect/>
          </a:stretch>
        </p:blipFill>
        <p:spPr>
          <a:xfrm>
            <a:off x="7391400" y="645131"/>
            <a:ext cx="4563528" cy="5378113"/>
          </a:xfrm>
          <a:prstGeom prst="rect">
            <a:avLst/>
          </a:prstGeom>
          <a:ln>
            <a:solidFill>
              <a:schemeClr val="accent4"/>
            </a:solidFill>
          </a:ln>
        </p:spPr>
      </p:pic>
      <p:sp>
        <p:nvSpPr>
          <p:cNvPr id="15" name="Rounded Rectangle 8">
            <a:extLst>
              <a:ext uri="{FF2B5EF4-FFF2-40B4-BE49-F238E27FC236}">
                <a16:creationId xmlns:a16="http://schemas.microsoft.com/office/drawing/2014/main" id="{986C7DA6-408C-4E97-9BA3-2614E08DFC5A}"/>
              </a:ext>
            </a:extLst>
          </p:cNvPr>
          <p:cNvSpPr>
            <a:spLocks noChangeArrowheads="1"/>
          </p:cNvSpPr>
          <p:nvPr/>
        </p:nvSpPr>
        <p:spPr bwMode="auto">
          <a:xfrm>
            <a:off x="7402477" y="3037106"/>
            <a:ext cx="4090040" cy="384560"/>
          </a:xfrm>
          <a:prstGeom prst="roundRect">
            <a:avLst>
              <a:gd name="adj" fmla="val 16667"/>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dirty="0"/>
          </a:p>
        </p:txBody>
      </p:sp>
      <p:sp>
        <p:nvSpPr>
          <p:cNvPr id="16" name="Right Arrow 9">
            <a:extLst>
              <a:ext uri="{FF2B5EF4-FFF2-40B4-BE49-F238E27FC236}">
                <a16:creationId xmlns:a16="http://schemas.microsoft.com/office/drawing/2014/main" id="{CE93507E-2318-4FE2-9355-B66F06BD59A7}"/>
              </a:ext>
            </a:extLst>
          </p:cNvPr>
          <p:cNvSpPr>
            <a:spLocks noChangeArrowheads="1"/>
          </p:cNvSpPr>
          <p:nvPr/>
        </p:nvSpPr>
        <p:spPr bwMode="auto">
          <a:xfrm rot="9114775">
            <a:off x="9777443" y="4515074"/>
            <a:ext cx="900113" cy="733663"/>
          </a:xfrm>
          <a:prstGeom prst="rightArrow">
            <a:avLst>
              <a:gd name="adj1" fmla="val 50000"/>
              <a:gd name="adj2" fmla="val 49983"/>
            </a:avLst>
          </a:prstGeom>
          <a:solidFill>
            <a:schemeClr val="accent1"/>
          </a:solidFill>
          <a:ln w="9525" algn="ctr">
            <a:solidFill>
              <a:srgbClr val="000000"/>
            </a:solidFill>
            <a:round/>
            <a:headEnd/>
            <a:tailEnd/>
          </a:ln>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dirty="0"/>
          </a:p>
        </p:txBody>
      </p:sp>
      <p:sp>
        <p:nvSpPr>
          <p:cNvPr id="2" name="Slide Number Placeholder 1">
            <a:extLst>
              <a:ext uri="{FF2B5EF4-FFF2-40B4-BE49-F238E27FC236}">
                <a16:creationId xmlns:a16="http://schemas.microsoft.com/office/drawing/2014/main" id="{DED9E856-C38A-40FE-A1C2-F7B4B375AF89}"/>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Tree>
    <p:extLst>
      <p:ext uri="{BB962C8B-B14F-4D97-AF65-F5344CB8AC3E}">
        <p14:creationId xmlns:p14="http://schemas.microsoft.com/office/powerpoint/2010/main" val="2398835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ln w="9525"/>
        </p:spPr>
        <p:txBody>
          <a:bodyPr/>
          <a:lstStyle/>
          <a:p>
            <a:r>
              <a:rPr lang="pt-PT" dirty="0"/>
              <a:t>Les fiches de données MMPDS (Inconel 600, Cold drawn)</a:t>
            </a:r>
            <a:endParaRPr lang="en-GB" dirty="0"/>
          </a:p>
        </p:txBody>
      </p:sp>
      <p:pic>
        <p:nvPicPr>
          <p:cNvPr id="2" name="Picture 1">
            <a:extLst>
              <a:ext uri="{FF2B5EF4-FFF2-40B4-BE49-F238E27FC236}">
                <a16:creationId xmlns:a16="http://schemas.microsoft.com/office/drawing/2014/main" id="{662601CE-6AB7-41F4-AC23-9E9EA79107CC}"/>
              </a:ext>
            </a:extLst>
          </p:cNvPr>
          <p:cNvPicPr>
            <a:picLocks noChangeAspect="1"/>
          </p:cNvPicPr>
          <p:nvPr/>
        </p:nvPicPr>
        <p:blipFill>
          <a:blip r:embed="rId3"/>
          <a:stretch>
            <a:fillRect/>
          </a:stretch>
        </p:blipFill>
        <p:spPr>
          <a:xfrm>
            <a:off x="637412" y="1696318"/>
            <a:ext cx="6178693" cy="4197826"/>
          </a:xfrm>
          <a:prstGeom prst="rect">
            <a:avLst/>
          </a:prstGeom>
          <a:ln>
            <a:solidFill>
              <a:schemeClr val="accent4"/>
            </a:solidFill>
          </a:ln>
        </p:spPr>
      </p:pic>
      <p:pic>
        <p:nvPicPr>
          <p:cNvPr id="6" name="Picture 5">
            <a:extLst>
              <a:ext uri="{FF2B5EF4-FFF2-40B4-BE49-F238E27FC236}">
                <a16:creationId xmlns:a16="http://schemas.microsoft.com/office/drawing/2014/main" id="{FD653D52-CA2B-4881-A67D-B630B76A7052}"/>
              </a:ext>
            </a:extLst>
          </p:cNvPr>
          <p:cNvPicPr>
            <a:picLocks noChangeAspect="1"/>
          </p:cNvPicPr>
          <p:nvPr/>
        </p:nvPicPr>
        <p:blipFill>
          <a:blip r:embed="rId4"/>
          <a:stretch>
            <a:fillRect/>
          </a:stretch>
        </p:blipFill>
        <p:spPr>
          <a:xfrm>
            <a:off x="4713425" y="1063089"/>
            <a:ext cx="4205359" cy="3602800"/>
          </a:xfrm>
          <a:prstGeom prst="rect">
            <a:avLst/>
          </a:prstGeom>
          <a:ln>
            <a:solidFill>
              <a:schemeClr val="accent4"/>
            </a:solidFill>
          </a:ln>
        </p:spPr>
      </p:pic>
      <p:grpSp>
        <p:nvGrpSpPr>
          <p:cNvPr id="12" name="Group 11">
            <a:extLst>
              <a:ext uri="{FF2B5EF4-FFF2-40B4-BE49-F238E27FC236}">
                <a16:creationId xmlns:a16="http://schemas.microsoft.com/office/drawing/2014/main" id="{85E2037E-3CD6-4496-A6FA-6FF9FC103A16}"/>
              </a:ext>
            </a:extLst>
          </p:cNvPr>
          <p:cNvGrpSpPr/>
          <p:nvPr/>
        </p:nvGrpSpPr>
        <p:grpSpPr>
          <a:xfrm>
            <a:off x="6082352" y="3326549"/>
            <a:ext cx="4377100" cy="2678679"/>
            <a:chOff x="6082352" y="3326549"/>
            <a:chExt cx="4377100" cy="2678679"/>
          </a:xfrm>
        </p:grpSpPr>
        <p:pic>
          <p:nvPicPr>
            <p:cNvPr id="7" name="Picture 6">
              <a:extLst>
                <a:ext uri="{FF2B5EF4-FFF2-40B4-BE49-F238E27FC236}">
                  <a16:creationId xmlns:a16="http://schemas.microsoft.com/office/drawing/2014/main" id="{A2210765-F0BD-4E99-85C6-3BFF996141C6}"/>
                </a:ext>
              </a:extLst>
            </p:cNvPr>
            <p:cNvPicPr>
              <a:picLocks noChangeAspect="1"/>
            </p:cNvPicPr>
            <p:nvPr/>
          </p:nvPicPr>
          <p:blipFill>
            <a:blip r:embed="rId5"/>
            <a:stretch>
              <a:fillRect/>
            </a:stretch>
          </p:blipFill>
          <p:spPr>
            <a:xfrm>
              <a:off x="7124132" y="3326549"/>
              <a:ext cx="3335320" cy="2678679"/>
            </a:xfrm>
            <a:prstGeom prst="rect">
              <a:avLst/>
            </a:prstGeom>
            <a:ln>
              <a:solidFill>
                <a:schemeClr val="accent4"/>
              </a:solidFill>
            </a:ln>
          </p:spPr>
        </p:pic>
        <p:sp>
          <p:nvSpPr>
            <p:cNvPr id="11" name="Oval 10">
              <a:extLst>
                <a:ext uri="{FF2B5EF4-FFF2-40B4-BE49-F238E27FC236}">
                  <a16:creationId xmlns:a16="http://schemas.microsoft.com/office/drawing/2014/main" id="{DB878D29-A08E-4201-BDF5-1C4F26DC6500}"/>
                </a:ext>
              </a:extLst>
            </p:cNvPr>
            <p:cNvSpPr/>
            <p:nvPr/>
          </p:nvSpPr>
          <p:spPr bwMode="auto">
            <a:xfrm>
              <a:off x="6082352" y="3594400"/>
              <a:ext cx="376017" cy="214479"/>
            </a:xfrm>
            <a:prstGeom prst="ellipse">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latin typeface="Arial" charset="0"/>
              </a:endParaRPr>
            </a:p>
          </p:txBody>
        </p:sp>
      </p:grpSp>
      <p:grpSp>
        <p:nvGrpSpPr>
          <p:cNvPr id="17" name="Group 16">
            <a:extLst>
              <a:ext uri="{FF2B5EF4-FFF2-40B4-BE49-F238E27FC236}">
                <a16:creationId xmlns:a16="http://schemas.microsoft.com/office/drawing/2014/main" id="{F5DAF924-EE67-4E84-BBF7-D706FDBDDEF7}"/>
              </a:ext>
            </a:extLst>
          </p:cNvPr>
          <p:cNvGrpSpPr/>
          <p:nvPr/>
        </p:nvGrpSpPr>
        <p:grpSpPr>
          <a:xfrm>
            <a:off x="7415551" y="2015464"/>
            <a:ext cx="3667071" cy="2172391"/>
            <a:chOff x="7415551" y="2015464"/>
            <a:chExt cx="3667071" cy="2172391"/>
          </a:xfrm>
        </p:grpSpPr>
        <p:sp>
          <p:nvSpPr>
            <p:cNvPr id="15" name="Oval 14">
              <a:extLst>
                <a:ext uri="{FF2B5EF4-FFF2-40B4-BE49-F238E27FC236}">
                  <a16:creationId xmlns:a16="http://schemas.microsoft.com/office/drawing/2014/main" id="{6095D253-EC44-49C5-8DED-0D42A1AECD8C}"/>
                </a:ext>
              </a:extLst>
            </p:cNvPr>
            <p:cNvSpPr/>
            <p:nvPr/>
          </p:nvSpPr>
          <p:spPr bwMode="auto">
            <a:xfrm>
              <a:off x="7415551" y="3265384"/>
              <a:ext cx="547104" cy="272640"/>
            </a:xfrm>
            <a:prstGeom prst="ellipse">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dirty="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1791E97C-3D45-40F3-91E1-1823971F93E0}"/>
                </a:ext>
              </a:extLst>
            </p:cNvPr>
            <p:cNvPicPr>
              <a:picLocks noChangeAspect="1"/>
            </p:cNvPicPr>
            <p:nvPr/>
          </p:nvPicPr>
          <p:blipFill>
            <a:blip r:embed="rId6"/>
            <a:stretch>
              <a:fillRect/>
            </a:stretch>
          </p:blipFill>
          <p:spPr>
            <a:xfrm>
              <a:off x="9226811" y="2015464"/>
              <a:ext cx="1855811" cy="2172391"/>
            </a:xfrm>
            <a:prstGeom prst="rect">
              <a:avLst/>
            </a:prstGeom>
            <a:ln>
              <a:solidFill>
                <a:schemeClr val="accent4"/>
              </a:solidFill>
            </a:ln>
          </p:spPr>
        </p:pic>
      </p:grpSp>
      <p:sp>
        <p:nvSpPr>
          <p:cNvPr id="3" name="Slide Number Placeholder 2">
            <a:extLst>
              <a:ext uri="{FF2B5EF4-FFF2-40B4-BE49-F238E27FC236}">
                <a16:creationId xmlns:a16="http://schemas.microsoft.com/office/drawing/2014/main" id="{8937FA77-10BF-4B84-B3F6-E41516F105B6}"/>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Tree>
    <p:extLst>
      <p:ext uri="{BB962C8B-B14F-4D97-AF65-F5344CB8AC3E}">
        <p14:creationId xmlns:p14="http://schemas.microsoft.com/office/powerpoint/2010/main" val="4231385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ln w="9525"/>
        </p:spPr>
        <p:txBody>
          <a:bodyPr/>
          <a:lstStyle/>
          <a:p>
            <a:r>
              <a:rPr lang="pt-PT" dirty="0">
                <a:latin typeface="+mn-lt"/>
              </a:rPr>
              <a:t>Chercher pour l’</a:t>
            </a:r>
            <a:r>
              <a:rPr lang="pt-PT" i="1" dirty="0">
                <a:latin typeface="+mn-lt"/>
              </a:rPr>
              <a:t>Inconel</a:t>
            </a:r>
            <a:r>
              <a:rPr lang="pt-PT" dirty="0">
                <a:latin typeface="+mn-lt"/>
              </a:rPr>
              <a:t> dans MMPDS</a:t>
            </a:r>
            <a:endParaRPr lang="en-GB" dirty="0">
              <a:latin typeface="+mn-lt"/>
            </a:endParaRPr>
          </a:p>
        </p:txBody>
      </p:sp>
      <p:grpSp>
        <p:nvGrpSpPr>
          <p:cNvPr id="5" name="Group 4"/>
          <p:cNvGrpSpPr/>
          <p:nvPr/>
        </p:nvGrpSpPr>
        <p:grpSpPr>
          <a:xfrm>
            <a:off x="4830497" y="1577927"/>
            <a:ext cx="5793924" cy="487116"/>
            <a:chOff x="3581000" y="2126903"/>
            <a:chExt cx="5793924" cy="487116"/>
          </a:xfrm>
        </p:grpSpPr>
        <p:sp>
          <p:nvSpPr>
            <p:cNvPr id="27" name="AutoShape 95"/>
            <p:cNvSpPr>
              <a:spLocks noChangeArrowheads="1"/>
            </p:cNvSpPr>
            <p:nvPr/>
          </p:nvSpPr>
          <p:spPr bwMode="auto">
            <a:xfrm>
              <a:off x="4983208" y="2136357"/>
              <a:ext cx="4391716" cy="477662"/>
            </a:xfrm>
            <a:prstGeom prst="roundRect">
              <a:avLst>
                <a:gd name="adj" fmla="val 41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latin typeface="+mn-lt"/>
              </a:endParaRPr>
            </a:p>
          </p:txBody>
        </p:sp>
        <p:sp>
          <p:nvSpPr>
            <p:cNvPr id="2" name="Rectangle 1"/>
            <p:cNvSpPr/>
            <p:nvPr/>
          </p:nvSpPr>
          <p:spPr>
            <a:xfrm>
              <a:off x="5134770" y="2126903"/>
              <a:ext cx="4144981" cy="369332"/>
            </a:xfrm>
            <a:prstGeom prst="rect">
              <a:avLst/>
            </a:prstGeom>
          </p:spPr>
          <p:txBody>
            <a:bodyPr wrap="none">
              <a:spAutoFit/>
            </a:bodyPr>
            <a:lstStyle/>
            <a:p>
              <a:pPr>
                <a:spcBef>
                  <a:spcPct val="30000"/>
                </a:spcBef>
              </a:pPr>
              <a:r>
                <a:rPr lang="en-US" dirty="0" err="1"/>
                <a:t>Regarder</a:t>
              </a:r>
              <a:r>
                <a:rPr lang="en-US" dirty="0"/>
                <a:t> dans la table : MMPDS Fasteners</a:t>
              </a:r>
              <a:endParaRPr lang="en-US" sz="2400" dirty="0"/>
            </a:p>
          </p:txBody>
        </p:sp>
        <p:sp>
          <p:nvSpPr>
            <p:cNvPr id="33" name="Line 92"/>
            <p:cNvSpPr>
              <a:spLocks noChangeShapeType="1"/>
            </p:cNvSpPr>
            <p:nvPr/>
          </p:nvSpPr>
          <p:spPr bwMode="auto">
            <a:xfrm>
              <a:off x="3581000" y="2353517"/>
              <a:ext cx="1402208" cy="1715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grpSp>
      <p:grpSp>
        <p:nvGrpSpPr>
          <p:cNvPr id="7" name="Group 6">
            <a:extLst>
              <a:ext uri="{FF2B5EF4-FFF2-40B4-BE49-F238E27FC236}">
                <a16:creationId xmlns:a16="http://schemas.microsoft.com/office/drawing/2014/main" id="{EFB4DB2C-B4D0-41FE-B684-A81888F523CD}"/>
              </a:ext>
            </a:extLst>
          </p:cNvPr>
          <p:cNvGrpSpPr/>
          <p:nvPr/>
        </p:nvGrpSpPr>
        <p:grpSpPr>
          <a:xfrm>
            <a:off x="6231318" y="2088845"/>
            <a:ext cx="4393104" cy="3847877"/>
            <a:chOff x="5216838" y="2571721"/>
            <a:chExt cx="4393104" cy="3847877"/>
          </a:xfrm>
        </p:grpSpPr>
        <p:grpSp>
          <p:nvGrpSpPr>
            <p:cNvPr id="27664" name="Group 2"/>
            <p:cNvGrpSpPr>
              <a:grpSpLocks/>
            </p:cNvGrpSpPr>
            <p:nvPr/>
          </p:nvGrpSpPr>
          <p:grpSpPr bwMode="auto">
            <a:xfrm>
              <a:off x="5798126" y="2571721"/>
              <a:ext cx="2173032" cy="942872"/>
              <a:chOff x="6130747" y="2811594"/>
              <a:chExt cx="2172999" cy="942701"/>
            </a:xfrm>
          </p:grpSpPr>
          <p:sp>
            <p:nvSpPr>
              <p:cNvPr id="27667" name="Line 92"/>
              <p:cNvSpPr>
                <a:spLocks noChangeShapeType="1"/>
              </p:cNvSpPr>
              <p:nvPr/>
            </p:nvSpPr>
            <p:spPr bwMode="auto">
              <a:xfrm flipH="1">
                <a:off x="7103747" y="2811594"/>
                <a:ext cx="0" cy="587479"/>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sp>
            <p:nvSpPr>
              <p:cNvPr id="27669" name="Rectangle 76"/>
              <p:cNvSpPr>
                <a:spLocks noChangeArrowheads="1"/>
              </p:cNvSpPr>
              <p:nvPr/>
            </p:nvSpPr>
            <p:spPr bwMode="auto">
              <a:xfrm>
                <a:off x="6130747" y="3446574"/>
                <a:ext cx="2172999" cy="307721"/>
              </a:xfrm>
              <a:prstGeom prst="rect">
                <a:avLst/>
              </a:pr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r>
                  <a:rPr lang="en-GB" sz="1400" dirty="0">
                    <a:latin typeface="+mn-lt"/>
                  </a:rPr>
                  <a:t>10 fiches Inconel Fasteners</a:t>
                </a:r>
              </a:p>
            </p:txBody>
          </p:sp>
        </p:grpSp>
        <p:sp>
          <p:nvSpPr>
            <p:cNvPr id="27666" name="TextBox 4"/>
            <p:cNvSpPr txBox="1">
              <a:spLocks noChangeArrowheads="1"/>
            </p:cNvSpPr>
            <p:nvPr/>
          </p:nvSpPr>
          <p:spPr bwMode="auto">
            <a:xfrm>
              <a:off x="5216838" y="5957933"/>
              <a:ext cx="4183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fr-FR" sz="1200" dirty="0">
                  <a:latin typeface="+mn-lt"/>
                </a:rPr>
                <a:t>Ce tableau de données fournit des informations sur les types d'attaches et les matériaux avec lesquels elles sont utilisées.</a:t>
              </a:r>
              <a:endParaRPr lang="en-GB" sz="1200" dirty="0">
                <a:latin typeface="+mn-lt"/>
              </a:endParaRPr>
            </a:p>
          </p:txBody>
        </p:sp>
        <p:pic>
          <p:nvPicPr>
            <p:cNvPr id="27663" name="Picture 2" descr="http://upload.wikimedia.org/wikipedia/commons/thumb/e/e5/Bolted_joint.svg/150px-Bolted_join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170" y="3530291"/>
              <a:ext cx="1428772" cy="21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59615CE-CB52-43E8-9477-7C644541A187}"/>
                </a:ext>
              </a:extLst>
            </p:cNvPr>
            <p:cNvPicPr>
              <a:picLocks noChangeAspect="1"/>
            </p:cNvPicPr>
            <p:nvPr/>
          </p:nvPicPr>
          <p:blipFill>
            <a:blip r:embed="rId4"/>
            <a:stretch>
              <a:fillRect/>
            </a:stretch>
          </p:blipFill>
          <p:spPr>
            <a:xfrm>
              <a:off x="5316374" y="3669266"/>
              <a:ext cx="2654786" cy="2172098"/>
            </a:xfrm>
            <a:prstGeom prst="rect">
              <a:avLst/>
            </a:prstGeom>
            <a:ln>
              <a:solidFill>
                <a:schemeClr val="accent1"/>
              </a:solidFill>
            </a:ln>
          </p:spPr>
        </p:pic>
      </p:grpSp>
      <p:grpSp>
        <p:nvGrpSpPr>
          <p:cNvPr id="9" name="Group 8">
            <a:extLst>
              <a:ext uri="{FF2B5EF4-FFF2-40B4-BE49-F238E27FC236}">
                <a16:creationId xmlns:a16="http://schemas.microsoft.com/office/drawing/2014/main" id="{8CEC8FD4-FC5B-4064-94C1-27F6AF6C1C9A}"/>
              </a:ext>
            </a:extLst>
          </p:cNvPr>
          <p:cNvGrpSpPr/>
          <p:nvPr/>
        </p:nvGrpSpPr>
        <p:grpSpPr>
          <a:xfrm>
            <a:off x="2048446" y="1206417"/>
            <a:ext cx="3061284" cy="4812954"/>
            <a:chOff x="2258854" y="1670244"/>
            <a:chExt cx="3061284" cy="4812954"/>
          </a:xfrm>
        </p:grpSpPr>
        <p:pic>
          <p:nvPicPr>
            <p:cNvPr id="8" name="Picture 7">
              <a:extLst>
                <a:ext uri="{FF2B5EF4-FFF2-40B4-BE49-F238E27FC236}">
                  <a16:creationId xmlns:a16="http://schemas.microsoft.com/office/drawing/2014/main" id="{23D68EB9-8A25-4FC6-8D0E-018751E8EEE4}"/>
                </a:ext>
              </a:extLst>
            </p:cNvPr>
            <p:cNvPicPr>
              <a:picLocks noChangeAspect="1"/>
            </p:cNvPicPr>
            <p:nvPr/>
          </p:nvPicPr>
          <p:blipFill>
            <a:blip r:embed="rId5"/>
            <a:stretch>
              <a:fillRect/>
            </a:stretch>
          </p:blipFill>
          <p:spPr>
            <a:xfrm>
              <a:off x="2258854" y="2429832"/>
              <a:ext cx="3061284" cy="4053366"/>
            </a:xfrm>
            <a:prstGeom prst="rect">
              <a:avLst/>
            </a:prstGeom>
            <a:ln>
              <a:solidFill>
                <a:schemeClr val="accent4"/>
              </a:solidFill>
            </a:ln>
          </p:spPr>
        </p:pic>
        <p:grpSp>
          <p:nvGrpSpPr>
            <p:cNvPr id="27676" name="Group 1"/>
            <p:cNvGrpSpPr>
              <a:grpSpLocks/>
            </p:cNvGrpSpPr>
            <p:nvPr/>
          </p:nvGrpSpPr>
          <p:grpSpPr bwMode="auto">
            <a:xfrm>
              <a:off x="2394626" y="1670244"/>
              <a:ext cx="2509726" cy="725522"/>
              <a:chOff x="869184" y="3184993"/>
              <a:chExt cx="2509474" cy="725596"/>
            </a:xfrm>
          </p:grpSpPr>
          <p:sp>
            <p:nvSpPr>
              <p:cNvPr id="27678" name="Line 92"/>
              <p:cNvSpPr>
                <a:spLocks noChangeShapeType="1"/>
              </p:cNvSpPr>
              <p:nvPr/>
            </p:nvSpPr>
            <p:spPr bwMode="auto">
              <a:xfrm flipH="1">
                <a:off x="2160059" y="3184993"/>
                <a:ext cx="0" cy="408232"/>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sp>
            <p:nvSpPr>
              <p:cNvPr id="27679" name="Rectangle 63"/>
              <p:cNvSpPr>
                <a:spLocks noChangeArrowheads="1"/>
              </p:cNvSpPr>
              <p:nvPr/>
            </p:nvSpPr>
            <p:spPr bwMode="auto">
              <a:xfrm>
                <a:off x="869184" y="3602781"/>
                <a:ext cx="2509474" cy="307808"/>
              </a:xfrm>
              <a:prstGeom prst="rect">
                <a:avLst/>
              </a:pr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91 fiches Inconel dans MMPDS </a:t>
                </a:r>
              </a:p>
            </p:txBody>
          </p:sp>
        </p:grpSp>
        <p:sp>
          <p:nvSpPr>
            <p:cNvPr id="47" name="Oval 46">
              <a:extLst>
                <a:ext uri="{FF2B5EF4-FFF2-40B4-BE49-F238E27FC236}">
                  <a16:creationId xmlns:a16="http://schemas.microsoft.com/office/drawing/2014/main" id="{0B8B50F8-B6B7-4CB5-9164-7ACC1033BBA6}"/>
                </a:ext>
              </a:extLst>
            </p:cNvPr>
            <p:cNvSpPr/>
            <p:nvPr/>
          </p:nvSpPr>
          <p:spPr bwMode="auto">
            <a:xfrm>
              <a:off x="3138984" y="3206822"/>
              <a:ext cx="272955" cy="519351"/>
            </a:xfrm>
            <a:prstGeom prst="ellipse">
              <a:avLst/>
            </a:prstGeom>
            <a:noFill/>
            <a:ln w="28575"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pic>
        <p:nvPicPr>
          <p:cNvPr id="24" name="Picture 23">
            <a:extLst>
              <a:ext uri="{FF2B5EF4-FFF2-40B4-BE49-F238E27FC236}">
                <a16:creationId xmlns:a16="http://schemas.microsoft.com/office/drawing/2014/main" id="{5E4C25EF-F15C-4661-863F-12A497548A54}"/>
              </a:ext>
            </a:extLst>
          </p:cNvPr>
          <p:cNvPicPr>
            <a:picLocks noChangeAspect="1"/>
          </p:cNvPicPr>
          <p:nvPr/>
        </p:nvPicPr>
        <p:blipFill rotWithShape="1">
          <a:blip r:embed="rId6"/>
          <a:srcRect t="4372" b="86742"/>
          <a:stretch/>
        </p:blipFill>
        <p:spPr>
          <a:xfrm>
            <a:off x="1371600" y="771741"/>
            <a:ext cx="9601200" cy="581499"/>
          </a:xfrm>
          <a:prstGeom prst="rect">
            <a:avLst/>
          </a:prstGeom>
          <a:ln>
            <a:solidFill>
              <a:schemeClr val="accent1"/>
            </a:solidFill>
          </a:ln>
        </p:spPr>
      </p:pic>
      <p:pic>
        <p:nvPicPr>
          <p:cNvPr id="26" name="Picture 25">
            <a:extLst>
              <a:ext uri="{FF2B5EF4-FFF2-40B4-BE49-F238E27FC236}">
                <a16:creationId xmlns:a16="http://schemas.microsoft.com/office/drawing/2014/main" id="{C03FCD5B-D355-4AE3-89A0-9E791990D5D2}"/>
              </a:ext>
            </a:extLst>
          </p:cNvPr>
          <p:cNvPicPr>
            <a:picLocks noChangeAspect="1"/>
          </p:cNvPicPr>
          <p:nvPr/>
        </p:nvPicPr>
        <p:blipFill rotWithShape="1">
          <a:blip r:embed="rId7"/>
          <a:srcRect t="4260" b="86799"/>
          <a:stretch/>
        </p:blipFill>
        <p:spPr>
          <a:xfrm>
            <a:off x="1371600" y="762000"/>
            <a:ext cx="9601200" cy="585061"/>
          </a:xfrm>
          <a:prstGeom prst="rect">
            <a:avLst/>
          </a:prstGeom>
          <a:ln>
            <a:solidFill>
              <a:schemeClr val="accent1"/>
            </a:solidFill>
          </a:ln>
        </p:spPr>
      </p:pic>
      <p:sp>
        <p:nvSpPr>
          <p:cNvPr id="3" name="Slide Number Placeholder 2">
            <a:extLst>
              <a:ext uri="{FF2B5EF4-FFF2-40B4-BE49-F238E27FC236}">
                <a16:creationId xmlns:a16="http://schemas.microsoft.com/office/drawing/2014/main" id="{FA451CA7-A2D7-4DCC-8EA8-372EEB06B593}"/>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Tree>
    <p:extLst>
      <p:ext uri="{BB962C8B-B14F-4D97-AF65-F5344CB8AC3E}">
        <p14:creationId xmlns:p14="http://schemas.microsoft.com/office/powerpoint/2010/main" val="3058331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ln w="9525"/>
        </p:spPr>
        <p:txBody>
          <a:bodyPr/>
          <a:lstStyle/>
          <a:p>
            <a:r>
              <a:rPr lang="fr-FR" dirty="0"/>
              <a:t>Caractéristiques des fiches de fixations MMPDS (Inconel)</a:t>
            </a:r>
            <a:endParaRPr lang="en-GB" dirty="0"/>
          </a:p>
        </p:txBody>
      </p:sp>
      <p:pic>
        <p:nvPicPr>
          <p:cNvPr id="4" name="Picture 3">
            <a:extLst>
              <a:ext uri="{FF2B5EF4-FFF2-40B4-BE49-F238E27FC236}">
                <a16:creationId xmlns:a16="http://schemas.microsoft.com/office/drawing/2014/main" id="{5EB230DF-3BAE-40E9-A55E-114CBBD1926B}"/>
              </a:ext>
            </a:extLst>
          </p:cNvPr>
          <p:cNvPicPr>
            <a:picLocks noChangeAspect="1"/>
          </p:cNvPicPr>
          <p:nvPr/>
        </p:nvPicPr>
        <p:blipFill>
          <a:blip r:embed="rId3"/>
          <a:stretch>
            <a:fillRect/>
          </a:stretch>
        </p:blipFill>
        <p:spPr>
          <a:xfrm>
            <a:off x="331061" y="1140955"/>
            <a:ext cx="7339012" cy="4576090"/>
          </a:xfrm>
          <a:prstGeom prst="rect">
            <a:avLst/>
          </a:prstGeom>
          <a:ln>
            <a:solidFill>
              <a:schemeClr val="accent4"/>
            </a:solidFill>
          </a:ln>
        </p:spPr>
      </p:pic>
      <p:grpSp>
        <p:nvGrpSpPr>
          <p:cNvPr id="6" name="Group 5">
            <a:extLst>
              <a:ext uri="{FF2B5EF4-FFF2-40B4-BE49-F238E27FC236}">
                <a16:creationId xmlns:a16="http://schemas.microsoft.com/office/drawing/2014/main" id="{08656868-A863-4EC9-8C2C-01106232FB24}"/>
              </a:ext>
            </a:extLst>
          </p:cNvPr>
          <p:cNvGrpSpPr/>
          <p:nvPr/>
        </p:nvGrpSpPr>
        <p:grpSpPr>
          <a:xfrm>
            <a:off x="7377112" y="1725049"/>
            <a:ext cx="4483827" cy="4068196"/>
            <a:chOff x="7377112" y="1725049"/>
            <a:chExt cx="4483827" cy="4068196"/>
          </a:xfrm>
        </p:grpSpPr>
        <p:sp>
          <p:nvSpPr>
            <p:cNvPr id="14" name="Oval 13">
              <a:extLst>
                <a:ext uri="{FF2B5EF4-FFF2-40B4-BE49-F238E27FC236}">
                  <a16:creationId xmlns:a16="http://schemas.microsoft.com/office/drawing/2014/main" id="{FC20A8DB-954C-4D83-AFD6-150EA23401C3}"/>
                </a:ext>
              </a:extLst>
            </p:cNvPr>
            <p:cNvSpPr/>
            <p:nvPr/>
          </p:nvSpPr>
          <p:spPr bwMode="auto">
            <a:xfrm>
              <a:off x="7377112" y="5511733"/>
              <a:ext cx="292961" cy="281512"/>
            </a:xfrm>
            <a:prstGeom prst="ellipse">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pic>
          <p:nvPicPr>
            <p:cNvPr id="5" name="Picture 4">
              <a:extLst>
                <a:ext uri="{FF2B5EF4-FFF2-40B4-BE49-F238E27FC236}">
                  <a16:creationId xmlns:a16="http://schemas.microsoft.com/office/drawing/2014/main" id="{38F56FBF-857D-494A-A163-A4DDA7306B0E}"/>
                </a:ext>
              </a:extLst>
            </p:cNvPr>
            <p:cNvPicPr>
              <a:picLocks noChangeAspect="1"/>
            </p:cNvPicPr>
            <p:nvPr/>
          </p:nvPicPr>
          <p:blipFill>
            <a:blip r:embed="rId4"/>
            <a:stretch>
              <a:fillRect/>
            </a:stretch>
          </p:blipFill>
          <p:spPr>
            <a:xfrm>
              <a:off x="7850914" y="1725049"/>
              <a:ext cx="4010025" cy="3407901"/>
            </a:xfrm>
            <a:prstGeom prst="rect">
              <a:avLst/>
            </a:prstGeom>
            <a:ln>
              <a:solidFill>
                <a:schemeClr val="accent4"/>
              </a:solidFill>
            </a:ln>
          </p:spPr>
        </p:pic>
      </p:grpSp>
      <p:sp>
        <p:nvSpPr>
          <p:cNvPr id="2" name="Slide Number Placeholder 1">
            <a:extLst>
              <a:ext uri="{FF2B5EF4-FFF2-40B4-BE49-F238E27FC236}">
                <a16:creationId xmlns:a16="http://schemas.microsoft.com/office/drawing/2014/main" id="{02047935-C781-4F7B-9DEC-3E71B8A82A4D}"/>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Tree>
    <p:extLst>
      <p:ext uri="{BB962C8B-B14F-4D97-AF65-F5344CB8AC3E}">
        <p14:creationId xmlns:p14="http://schemas.microsoft.com/office/powerpoint/2010/main" val="3104509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a:ln w="9525"/>
        </p:spPr>
        <p:txBody>
          <a:bodyPr/>
          <a:lstStyle/>
          <a:p>
            <a:r>
              <a:rPr lang="pt-PT" dirty="0">
                <a:latin typeface="+mn-lt"/>
              </a:rPr>
              <a:t>Information sur le </a:t>
            </a:r>
            <a:r>
              <a:rPr lang="pt-PT" i="1" dirty="0">
                <a:latin typeface="+mn-lt"/>
              </a:rPr>
              <a:t>PEEK</a:t>
            </a:r>
            <a:r>
              <a:rPr lang="pt-PT" dirty="0">
                <a:latin typeface="+mn-lt"/>
              </a:rPr>
              <a:t> dans MIL-HDBK-17</a:t>
            </a:r>
            <a:endParaRPr lang="en-GB" dirty="0">
              <a:latin typeface="+mn-lt"/>
            </a:endParaRPr>
          </a:p>
        </p:txBody>
      </p:sp>
      <p:grpSp>
        <p:nvGrpSpPr>
          <p:cNvPr id="35" name="Group 34">
            <a:extLst>
              <a:ext uri="{FF2B5EF4-FFF2-40B4-BE49-F238E27FC236}">
                <a16:creationId xmlns:a16="http://schemas.microsoft.com/office/drawing/2014/main" id="{C3DD6DA6-D55F-403D-9687-0C78DFA1A420}"/>
              </a:ext>
            </a:extLst>
          </p:cNvPr>
          <p:cNvGrpSpPr/>
          <p:nvPr/>
        </p:nvGrpSpPr>
        <p:grpSpPr>
          <a:xfrm>
            <a:off x="1552882" y="1405309"/>
            <a:ext cx="8247048" cy="401866"/>
            <a:chOff x="765175" y="1841544"/>
            <a:chExt cx="8247048" cy="401866"/>
          </a:xfrm>
        </p:grpSpPr>
        <p:sp>
          <p:nvSpPr>
            <p:cNvPr id="36" name="Rectangle 63">
              <a:extLst>
                <a:ext uri="{FF2B5EF4-FFF2-40B4-BE49-F238E27FC236}">
                  <a16:creationId xmlns:a16="http://schemas.microsoft.com/office/drawing/2014/main" id="{A0A6A999-5988-49AD-BFAF-09B2E5D6F544}"/>
                </a:ext>
              </a:extLst>
            </p:cNvPr>
            <p:cNvSpPr>
              <a:spLocks noChangeArrowheads="1"/>
            </p:cNvSpPr>
            <p:nvPr/>
          </p:nvSpPr>
          <p:spPr bwMode="auto">
            <a:xfrm>
              <a:off x="5494849" y="1889336"/>
              <a:ext cx="3517374" cy="30777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28 fiches pour les composites à </a:t>
              </a:r>
              <a:r>
                <a:rPr lang="en-GB" sz="1400" dirty="0" err="1">
                  <a:latin typeface="+mn-lt"/>
                </a:rPr>
                <a:t>matrice</a:t>
              </a:r>
              <a:r>
                <a:rPr lang="en-GB" sz="1400" dirty="0">
                  <a:latin typeface="+mn-lt"/>
                </a:rPr>
                <a:t> PEEK</a:t>
              </a:r>
            </a:p>
          </p:txBody>
        </p:sp>
        <p:grpSp>
          <p:nvGrpSpPr>
            <p:cNvPr id="37" name="Group 36">
              <a:extLst>
                <a:ext uri="{FF2B5EF4-FFF2-40B4-BE49-F238E27FC236}">
                  <a16:creationId xmlns:a16="http://schemas.microsoft.com/office/drawing/2014/main" id="{0C8ADB7A-2769-4B60-BA47-9AB73993D9E6}"/>
                </a:ext>
              </a:extLst>
            </p:cNvPr>
            <p:cNvGrpSpPr/>
            <p:nvPr/>
          </p:nvGrpSpPr>
          <p:grpSpPr>
            <a:xfrm>
              <a:off x="765175" y="1841544"/>
              <a:ext cx="3776690" cy="401866"/>
              <a:chOff x="689679" y="2136235"/>
              <a:chExt cx="3776690" cy="401866"/>
            </a:xfrm>
          </p:grpSpPr>
          <p:grpSp>
            <p:nvGrpSpPr>
              <p:cNvPr id="39" name="Group 94">
                <a:extLst>
                  <a:ext uri="{FF2B5EF4-FFF2-40B4-BE49-F238E27FC236}">
                    <a16:creationId xmlns:a16="http://schemas.microsoft.com/office/drawing/2014/main" id="{28068BF8-18EE-4828-A8D4-5F6D2FDA1E2A}"/>
                  </a:ext>
                </a:extLst>
              </p:cNvPr>
              <p:cNvGrpSpPr>
                <a:grpSpLocks/>
              </p:cNvGrpSpPr>
              <p:nvPr/>
            </p:nvGrpSpPr>
            <p:grpSpPr bwMode="auto">
              <a:xfrm>
                <a:off x="689679" y="2136235"/>
                <a:ext cx="3776690" cy="401866"/>
                <a:chOff x="2634" y="1470"/>
                <a:chExt cx="2341" cy="276"/>
              </a:xfrm>
            </p:grpSpPr>
            <p:sp>
              <p:nvSpPr>
                <p:cNvPr id="41" name="AutoShape 95">
                  <a:extLst>
                    <a:ext uri="{FF2B5EF4-FFF2-40B4-BE49-F238E27FC236}">
                      <a16:creationId xmlns:a16="http://schemas.microsoft.com/office/drawing/2014/main" id="{8ED87DFF-051D-427D-A2AD-8758C4AED704}"/>
                    </a:ext>
                  </a:extLst>
                </p:cNvPr>
                <p:cNvSpPr>
                  <a:spLocks noChangeArrowheads="1"/>
                </p:cNvSpPr>
                <p:nvPr/>
              </p:nvSpPr>
              <p:spPr bwMode="auto">
                <a:xfrm>
                  <a:off x="2634" y="1470"/>
                  <a:ext cx="2341" cy="276"/>
                </a:xfrm>
                <a:prstGeom prst="roundRect">
                  <a:avLst>
                    <a:gd name="adj" fmla="val 41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latin typeface="+mn-lt"/>
                  </a:endParaRPr>
                </a:p>
              </p:txBody>
            </p:sp>
            <p:sp>
              <p:nvSpPr>
                <p:cNvPr id="42" name="Rectangle 97">
                  <a:extLst>
                    <a:ext uri="{FF2B5EF4-FFF2-40B4-BE49-F238E27FC236}">
                      <a16:creationId xmlns:a16="http://schemas.microsoft.com/office/drawing/2014/main" id="{EC51BF33-0C5D-409B-996B-FAFE12750D6B}"/>
                    </a:ext>
                  </a:extLst>
                </p:cNvPr>
                <p:cNvSpPr>
                  <a:spLocks noChangeArrowheads="1"/>
                </p:cNvSpPr>
                <p:nvPr/>
              </p:nvSpPr>
              <p:spPr bwMode="auto">
                <a:xfrm>
                  <a:off x="3372" y="1512"/>
                  <a:ext cx="1557" cy="202"/>
                </a:xfrm>
                <a:prstGeom prst="rect">
                  <a:avLst/>
                </a:prstGeom>
                <a:solidFill>
                  <a:srgbClr val="EAEAEA"/>
                </a:solidFill>
                <a:ln w="9525">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latin typeface="+mn-lt"/>
                  </a:endParaRPr>
                </a:p>
              </p:txBody>
            </p:sp>
            <p:sp>
              <p:nvSpPr>
                <p:cNvPr id="43" name="Text Box 100">
                  <a:extLst>
                    <a:ext uri="{FF2B5EF4-FFF2-40B4-BE49-F238E27FC236}">
                      <a16:creationId xmlns:a16="http://schemas.microsoft.com/office/drawing/2014/main" id="{850355F5-CCB9-4B51-B549-E65125E7E2D3}"/>
                    </a:ext>
                  </a:extLst>
                </p:cNvPr>
                <p:cNvSpPr txBox="1">
                  <a:spLocks noChangeArrowheads="1"/>
                </p:cNvSpPr>
                <p:nvPr/>
              </p:nvSpPr>
              <p:spPr bwMode="auto">
                <a:xfrm>
                  <a:off x="3518" y="1502"/>
                  <a:ext cx="5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pt-PT" sz="1600" i="1">
                      <a:solidFill>
                        <a:schemeClr val="accent1"/>
                      </a:solidFill>
                      <a:latin typeface="+mn-lt"/>
                    </a:rPr>
                    <a:t>PEEK</a:t>
                  </a:r>
                  <a:endParaRPr lang="en-GB" sz="1600" i="1" dirty="0">
                    <a:solidFill>
                      <a:schemeClr val="accent1"/>
                    </a:solidFill>
                    <a:latin typeface="+mn-lt"/>
                  </a:endParaRPr>
                </a:p>
              </p:txBody>
            </p:sp>
          </p:grpSp>
          <p:sp>
            <p:nvSpPr>
              <p:cNvPr id="40" name="Text Box 96">
                <a:extLst>
                  <a:ext uri="{FF2B5EF4-FFF2-40B4-BE49-F238E27FC236}">
                    <a16:creationId xmlns:a16="http://schemas.microsoft.com/office/drawing/2014/main" id="{B58E5450-1C0C-44AE-9B46-D1BDD69CC08B}"/>
                  </a:ext>
                </a:extLst>
              </p:cNvPr>
              <p:cNvSpPr txBox="1">
                <a:spLocks noChangeArrowheads="1"/>
              </p:cNvSpPr>
              <p:nvPr/>
            </p:nvSpPr>
            <p:spPr bwMode="auto">
              <a:xfrm>
                <a:off x="831842" y="2175729"/>
                <a:ext cx="906762" cy="32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30000"/>
                  </a:spcBef>
                  <a:buClr>
                    <a:srgbClr val="009B9B"/>
                  </a:buClr>
                  <a:buSzPct val="80000"/>
                  <a:buFont typeface="Wingdings" panose="05000000000000000000" pitchFamily="2" charset="2"/>
                  <a:buNone/>
                </a:pPr>
                <a:r>
                  <a:rPr lang="en-US" sz="1400" dirty="0">
                    <a:solidFill>
                      <a:schemeClr val="tx2"/>
                    </a:solidFill>
                    <a:latin typeface="+mn-lt"/>
                  </a:rPr>
                  <a:t>Search:</a:t>
                </a:r>
                <a:endParaRPr lang="en-US" sz="1400" dirty="0">
                  <a:latin typeface="+mn-lt"/>
                </a:endParaRPr>
              </a:p>
            </p:txBody>
          </p:sp>
        </p:grpSp>
        <p:sp>
          <p:nvSpPr>
            <p:cNvPr id="38" name="Line 92">
              <a:extLst>
                <a:ext uri="{FF2B5EF4-FFF2-40B4-BE49-F238E27FC236}">
                  <a16:creationId xmlns:a16="http://schemas.microsoft.com/office/drawing/2014/main" id="{2CA39179-E106-426B-9622-8FCFA68E0439}"/>
                </a:ext>
              </a:extLst>
            </p:cNvPr>
            <p:cNvSpPr>
              <a:spLocks noChangeShapeType="1"/>
            </p:cNvSpPr>
            <p:nvPr/>
          </p:nvSpPr>
          <p:spPr bwMode="auto">
            <a:xfrm flipV="1">
              <a:off x="4630522" y="2041241"/>
              <a:ext cx="753971" cy="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grpSp>
      <p:pic>
        <p:nvPicPr>
          <p:cNvPr id="30" name="Picture 29">
            <a:extLst>
              <a:ext uri="{FF2B5EF4-FFF2-40B4-BE49-F238E27FC236}">
                <a16:creationId xmlns:a16="http://schemas.microsoft.com/office/drawing/2014/main" id="{BC0FFB90-2D27-496F-94C7-27DD5A2A1B96}"/>
              </a:ext>
            </a:extLst>
          </p:cNvPr>
          <p:cNvPicPr>
            <a:picLocks noChangeAspect="1"/>
          </p:cNvPicPr>
          <p:nvPr/>
        </p:nvPicPr>
        <p:blipFill rotWithShape="1">
          <a:blip r:embed="rId3"/>
          <a:srcRect t="4372" b="86742"/>
          <a:stretch/>
        </p:blipFill>
        <p:spPr>
          <a:xfrm>
            <a:off x="1371600" y="711628"/>
            <a:ext cx="9601200" cy="581499"/>
          </a:xfrm>
          <a:prstGeom prst="rect">
            <a:avLst/>
          </a:prstGeom>
          <a:ln>
            <a:solidFill>
              <a:schemeClr val="accent1"/>
            </a:solidFill>
          </a:ln>
        </p:spPr>
      </p:pic>
      <p:pic>
        <p:nvPicPr>
          <p:cNvPr id="31" name="Picture 30">
            <a:extLst>
              <a:ext uri="{FF2B5EF4-FFF2-40B4-BE49-F238E27FC236}">
                <a16:creationId xmlns:a16="http://schemas.microsoft.com/office/drawing/2014/main" id="{F764B411-74A1-4FD3-B9E7-CE8306E6C16A}"/>
              </a:ext>
            </a:extLst>
          </p:cNvPr>
          <p:cNvPicPr>
            <a:picLocks noChangeAspect="1"/>
          </p:cNvPicPr>
          <p:nvPr/>
        </p:nvPicPr>
        <p:blipFill rotWithShape="1">
          <a:blip r:embed="rId4"/>
          <a:srcRect t="4260" b="86799"/>
          <a:stretch/>
        </p:blipFill>
        <p:spPr>
          <a:xfrm>
            <a:off x="1371600" y="701887"/>
            <a:ext cx="9601200" cy="585061"/>
          </a:xfrm>
          <a:prstGeom prst="rect">
            <a:avLst/>
          </a:prstGeom>
          <a:ln>
            <a:solidFill>
              <a:schemeClr val="accent1"/>
            </a:solidFill>
          </a:ln>
        </p:spPr>
      </p:pic>
      <p:pic>
        <p:nvPicPr>
          <p:cNvPr id="7" name="Picture 6">
            <a:extLst>
              <a:ext uri="{FF2B5EF4-FFF2-40B4-BE49-F238E27FC236}">
                <a16:creationId xmlns:a16="http://schemas.microsoft.com/office/drawing/2014/main" id="{73C527A1-6DC9-4027-8F4D-99931F4EE4E6}"/>
              </a:ext>
            </a:extLst>
          </p:cNvPr>
          <p:cNvPicPr>
            <a:picLocks noChangeAspect="1"/>
          </p:cNvPicPr>
          <p:nvPr/>
        </p:nvPicPr>
        <p:blipFill>
          <a:blip r:embed="rId5"/>
          <a:stretch>
            <a:fillRect/>
          </a:stretch>
        </p:blipFill>
        <p:spPr>
          <a:xfrm>
            <a:off x="4861925" y="2040573"/>
            <a:ext cx="6093987" cy="4036781"/>
          </a:xfrm>
          <a:prstGeom prst="rect">
            <a:avLst/>
          </a:prstGeom>
          <a:ln>
            <a:solidFill>
              <a:schemeClr val="accent4"/>
            </a:solidFill>
          </a:ln>
        </p:spPr>
      </p:pic>
      <p:grpSp>
        <p:nvGrpSpPr>
          <p:cNvPr id="11" name="Group 10">
            <a:extLst>
              <a:ext uri="{FF2B5EF4-FFF2-40B4-BE49-F238E27FC236}">
                <a16:creationId xmlns:a16="http://schemas.microsoft.com/office/drawing/2014/main" id="{D510190B-FFA2-4149-8658-31F3D4BA6D4E}"/>
              </a:ext>
            </a:extLst>
          </p:cNvPr>
          <p:cNvGrpSpPr/>
          <p:nvPr/>
        </p:nvGrpSpPr>
        <p:grpSpPr>
          <a:xfrm>
            <a:off x="6958661" y="3109727"/>
            <a:ext cx="3892771" cy="2979341"/>
            <a:chOff x="6881603" y="3183679"/>
            <a:chExt cx="3755384" cy="2801481"/>
          </a:xfrm>
        </p:grpSpPr>
        <p:pic>
          <p:nvPicPr>
            <p:cNvPr id="9" name="Picture 8">
              <a:extLst>
                <a:ext uri="{FF2B5EF4-FFF2-40B4-BE49-F238E27FC236}">
                  <a16:creationId xmlns:a16="http://schemas.microsoft.com/office/drawing/2014/main" id="{B3DC6A2E-C02A-4CB3-AC55-B93E6E76BF52}"/>
                </a:ext>
              </a:extLst>
            </p:cNvPr>
            <p:cNvPicPr>
              <a:picLocks noChangeAspect="1"/>
            </p:cNvPicPr>
            <p:nvPr/>
          </p:nvPicPr>
          <p:blipFill>
            <a:blip r:embed="rId6"/>
            <a:stretch>
              <a:fillRect/>
            </a:stretch>
          </p:blipFill>
          <p:spPr>
            <a:xfrm>
              <a:off x="6898106" y="3183679"/>
              <a:ext cx="3738881" cy="2801481"/>
            </a:xfrm>
            <a:prstGeom prst="rect">
              <a:avLst/>
            </a:prstGeom>
          </p:spPr>
        </p:pic>
        <p:sp>
          <p:nvSpPr>
            <p:cNvPr id="10" name="Rounded Rectangle 8">
              <a:extLst>
                <a:ext uri="{FF2B5EF4-FFF2-40B4-BE49-F238E27FC236}">
                  <a16:creationId xmlns:a16="http://schemas.microsoft.com/office/drawing/2014/main" id="{288998A9-D1E2-4F80-83C2-713FE88074EB}"/>
                </a:ext>
              </a:extLst>
            </p:cNvPr>
            <p:cNvSpPr>
              <a:spLocks noChangeArrowheads="1"/>
            </p:cNvSpPr>
            <p:nvPr/>
          </p:nvSpPr>
          <p:spPr bwMode="auto">
            <a:xfrm>
              <a:off x="6881603" y="4791742"/>
              <a:ext cx="3049125" cy="364077"/>
            </a:xfrm>
            <a:prstGeom prst="roundRect">
              <a:avLst>
                <a:gd name="adj" fmla="val 8772"/>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dirty="0">
                <a:latin typeface="+mn-lt"/>
              </a:endParaRPr>
            </a:p>
          </p:txBody>
        </p:sp>
      </p:grpSp>
      <p:grpSp>
        <p:nvGrpSpPr>
          <p:cNvPr id="4" name="Group 3">
            <a:extLst>
              <a:ext uri="{FF2B5EF4-FFF2-40B4-BE49-F238E27FC236}">
                <a16:creationId xmlns:a16="http://schemas.microsoft.com/office/drawing/2014/main" id="{3B4D806A-906F-4343-85A5-B7D642A77684}"/>
              </a:ext>
            </a:extLst>
          </p:cNvPr>
          <p:cNvGrpSpPr/>
          <p:nvPr/>
        </p:nvGrpSpPr>
        <p:grpSpPr>
          <a:xfrm>
            <a:off x="4919399" y="3182150"/>
            <a:ext cx="335962" cy="276301"/>
            <a:chOff x="309956" y="3479339"/>
            <a:chExt cx="383983" cy="315794"/>
          </a:xfrm>
          <a:effectLst/>
        </p:grpSpPr>
        <p:grpSp>
          <p:nvGrpSpPr>
            <p:cNvPr id="24" name="Group 16">
              <a:extLst>
                <a:ext uri="{FF2B5EF4-FFF2-40B4-BE49-F238E27FC236}">
                  <a16:creationId xmlns:a16="http://schemas.microsoft.com/office/drawing/2014/main" id="{2CCC4F35-73A4-4DA5-8372-B43A0B0D2DC5}"/>
                </a:ext>
              </a:extLst>
            </p:cNvPr>
            <p:cNvGrpSpPr>
              <a:grpSpLocks/>
            </p:cNvGrpSpPr>
            <p:nvPr/>
          </p:nvGrpSpPr>
          <p:grpSpPr bwMode="auto">
            <a:xfrm>
              <a:off x="309956" y="3520495"/>
              <a:ext cx="347663" cy="274638"/>
              <a:chOff x="1273" y="3428"/>
              <a:chExt cx="338" cy="266"/>
            </a:xfrm>
          </p:grpSpPr>
          <p:sp>
            <p:nvSpPr>
              <p:cNvPr id="27" name="Rectangle 17">
                <a:extLst>
                  <a:ext uri="{FF2B5EF4-FFF2-40B4-BE49-F238E27FC236}">
                    <a16:creationId xmlns:a16="http://schemas.microsoft.com/office/drawing/2014/main" id="{139B31CE-6A99-4EED-9CA2-E576054F218C}"/>
                  </a:ext>
                </a:extLst>
              </p:cNvPr>
              <p:cNvSpPr>
                <a:spLocks noChangeArrowheads="1"/>
              </p:cNvSpPr>
              <p:nvPr/>
            </p:nvSpPr>
            <p:spPr bwMode="auto">
              <a:xfrm>
                <a:off x="1273" y="3456"/>
                <a:ext cx="338" cy="238"/>
              </a:xfrm>
              <a:prstGeom prst="rect">
                <a:avLst/>
              </a:prstGeom>
              <a:solidFill>
                <a:srgbClr val="FF0000"/>
              </a:solidFill>
              <a:ln w="9525">
                <a:solidFill>
                  <a:schemeClr val="tx1"/>
                </a:solidFill>
                <a:miter lim="800000"/>
                <a:headEnd/>
                <a:tailEnd/>
              </a:ln>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29" name="AutoShape 18">
                <a:extLst>
                  <a:ext uri="{FF2B5EF4-FFF2-40B4-BE49-F238E27FC236}">
                    <a16:creationId xmlns:a16="http://schemas.microsoft.com/office/drawing/2014/main" id="{A6B924A5-6845-4DFF-8C8D-F2E043687E9C}"/>
                  </a:ext>
                </a:extLst>
              </p:cNvPr>
              <p:cNvSpPr>
                <a:spLocks noChangeArrowheads="1"/>
              </p:cNvSpPr>
              <p:nvPr/>
            </p:nvSpPr>
            <p:spPr bwMode="auto">
              <a:xfrm>
                <a:off x="1296" y="3428"/>
                <a:ext cx="136" cy="60"/>
              </a:xfrm>
              <a:prstGeom prst="roundRect">
                <a:avLst>
                  <a:gd name="adj" fmla="val 11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pic>
          <p:nvPicPr>
            <p:cNvPr id="34" name="Picture 33">
              <a:extLst>
                <a:ext uri="{FF2B5EF4-FFF2-40B4-BE49-F238E27FC236}">
                  <a16:creationId xmlns:a16="http://schemas.microsoft.com/office/drawing/2014/main" id="{71D1A1AC-6750-4257-9B5E-72134C5214E9}"/>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Lst>
            </a:blip>
            <a:srcRect l="33480" t="27813" r="36492" b="43354"/>
            <a:stretch/>
          </p:blipFill>
          <p:spPr>
            <a:xfrm>
              <a:off x="522903" y="3479339"/>
              <a:ext cx="171036" cy="169146"/>
            </a:xfrm>
            <a:prstGeom prst="rect">
              <a:avLst/>
            </a:prstGeom>
          </p:spPr>
        </p:pic>
      </p:grpSp>
      <p:pic>
        <p:nvPicPr>
          <p:cNvPr id="44" name="Picture 43">
            <a:extLst>
              <a:ext uri="{FF2B5EF4-FFF2-40B4-BE49-F238E27FC236}">
                <a16:creationId xmlns:a16="http://schemas.microsoft.com/office/drawing/2014/main" id="{C4786E8B-7680-4EB3-9A4B-30CA17232D9E}"/>
              </a:ext>
            </a:extLst>
          </p:cNvPr>
          <p:cNvPicPr>
            <a:picLocks noChangeAspect="1"/>
          </p:cNvPicPr>
          <p:nvPr/>
        </p:nvPicPr>
        <p:blipFill>
          <a:blip r:embed="rId9"/>
          <a:stretch>
            <a:fillRect/>
          </a:stretch>
        </p:blipFill>
        <p:spPr>
          <a:xfrm>
            <a:off x="1564494" y="2061759"/>
            <a:ext cx="3173159" cy="2749414"/>
          </a:xfrm>
          <a:prstGeom prst="rect">
            <a:avLst/>
          </a:prstGeom>
          <a:ln>
            <a:solidFill>
              <a:schemeClr val="accent4"/>
            </a:solidFill>
          </a:ln>
        </p:spPr>
      </p:pic>
      <p:sp>
        <p:nvSpPr>
          <p:cNvPr id="2" name="Slide Number Placeholder 1">
            <a:extLst>
              <a:ext uri="{FF2B5EF4-FFF2-40B4-BE49-F238E27FC236}">
                <a16:creationId xmlns:a16="http://schemas.microsoft.com/office/drawing/2014/main" id="{F4119F42-5581-4356-BA86-E07BC7A14E7C}"/>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Tree>
    <p:extLst>
      <p:ext uri="{BB962C8B-B14F-4D97-AF65-F5344CB8AC3E}">
        <p14:creationId xmlns:p14="http://schemas.microsoft.com/office/powerpoint/2010/main" val="888368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right)">
                                      <p:cBhvr>
                                        <p:cTn id="3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4294967295"/>
          </p:nvPr>
        </p:nvSpPr>
        <p:spPr>
          <a:xfrm>
            <a:off x="1447800" y="1229569"/>
            <a:ext cx="9372600" cy="3908425"/>
          </a:xfrm>
          <a:prstGeom prst="rect">
            <a:avLst/>
          </a:prstGeom>
        </p:spPr>
        <p:txBody>
          <a:bodyPr>
            <a:normAutofit/>
          </a:bodyPr>
          <a:lstStyle/>
          <a:p>
            <a:r>
              <a:rPr lang="en-GB" sz="2000" b="0" dirty="0">
                <a:latin typeface="+mn-lt"/>
              </a:rPr>
              <a:t>Si </a:t>
            </a:r>
            <a:r>
              <a:rPr lang="en-GB" sz="2000" b="0" dirty="0" err="1">
                <a:latin typeface="+mn-lt"/>
              </a:rPr>
              <a:t>vous</a:t>
            </a:r>
            <a:r>
              <a:rPr lang="en-GB" sz="2000" b="0" dirty="0">
                <a:latin typeface="+mn-lt"/>
              </a:rPr>
              <a:t> </a:t>
            </a:r>
            <a:r>
              <a:rPr lang="en-GB" sz="2000" b="0" dirty="0" err="1">
                <a:latin typeface="+mn-lt"/>
              </a:rPr>
              <a:t>souhaitez</a:t>
            </a:r>
            <a:r>
              <a:rPr lang="en-GB" sz="2000" b="0" dirty="0">
                <a:latin typeface="+mn-lt"/>
              </a:rPr>
              <a:t> </a:t>
            </a:r>
            <a:r>
              <a:rPr lang="en-GB" sz="2000" b="0" dirty="0" err="1">
                <a:latin typeface="+mn-lt"/>
              </a:rPr>
              <a:t>modéliser</a:t>
            </a:r>
            <a:r>
              <a:rPr lang="en-GB" sz="2000" b="0" dirty="0">
                <a:latin typeface="+mn-lt"/>
              </a:rPr>
              <a:t> de nouveaux composites, </a:t>
            </a:r>
            <a:r>
              <a:rPr lang="en-GB" sz="2000" b="0" dirty="0" err="1">
                <a:latin typeface="+mn-lt"/>
              </a:rPr>
              <a:t>vous</a:t>
            </a:r>
            <a:r>
              <a:rPr lang="en-GB" sz="2000" b="0" dirty="0">
                <a:latin typeface="+mn-lt"/>
              </a:rPr>
              <a:t> </a:t>
            </a:r>
            <a:r>
              <a:rPr lang="en-GB" sz="2000" b="0" dirty="0" err="1">
                <a:latin typeface="+mn-lt"/>
              </a:rPr>
              <a:t>pouvez</a:t>
            </a:r>
            <a:r>
              <a:rPr lang="en-GB" sz="2000" b="0" dirty="0">
                <a:latin typeface="+mn-lt"/>
              </a:rPr>
              <a:t> utiliser </a:t>
            </a:r>
            <a:r>
              <a:rPr lang="en-GB" sz="2000" b="0" dirty="0" err="1">
                <a:latin typeface="+mn-lt"/>
              </a:rPr>
              <a:t>l’outil</a:t>
            </a:r>
            <a:r>
              <a:rPr lang="en-GB" sz="2000" b="0" dirty="0">
                <a:latin typeface="+mn-lt"/>
              </a:rPr>
              <a:t> Hybrid Synthesizer </a:t>
            </a:r>
            <a:r>
              <a:rPr lang="en-GB" sz="2000" b="0" dirty="0" err="1">
                <a:latin typeface="+mn-lt"/>
              </a:rPr>
              <a:t>inclu</a:t>
            </a:r>
            <a:r>
              <a:rPr lang="en-GB" sz="2000" b="0" dirty="0">
                <a:latin typeface="+mn-lt"/>
              </a:rPr>
              <a:t> dans la base de </a:t>
            </a:r>
            <a:r>
              <a:rPr lang="en-GB" sz="2000" b="0" dirty="0" err="1">
                <a:latin typeface="+mn-lt"/>
              </a:rPr>
              <a:t>données</a:t>
            </a:r>
            <a:r>
              <a:rPr lang="en-GB" sz="2000" b="0" dirty="0">
                <a:latin typeface="+mn-lt"/>
              </a:rPr>
              <a:t> Aerospace</a:t>
            </a:r>
          </a:p>
          <a:p>
            <a:endParaRPr lang="en-GB" sz="2000" b="0" dirty="0">
              <a:latin typeface="+mn-lt"/>
            </a:endParaRPr>
          </a:p>
          <a:p>
            <a:r>
              <a:rPr lang="pt-PT" sz="2000" b="0" dirty="0">
                <a:latin typeface="+mn-lt"/>
              </a:rPr>
              <a:t>Cet outil aide à créer des composites virtuels et les comparer avec les matériaux dans la base de données pour un ensemble de propriétés physiques, mécaniques, thermiques et électriques</a:t>
            </a:r>
          </a:p>
          <a:p>
            <a:endParaRPr lang="pt-PT" sz="2000" b="0" dirty="0">
              <a:latin typeface="+mn-lt"/>
            </a:endParaRPr>
          </a:p>
          <a:p>
            <a:r>
              <a:rPr lang="pt-PT" sz="2000" b="0" dirty="0">
                <a:latin typeface="+mn-lt"/>
              </a:rPr>
              <a:t>Génerer vos propres mousses, structures sandwhich ou composites laminés</a:t>
            </a:r>
          </a:p>
          <a:p>
            <a:endParaRPr lang="pt-PT" sz="2000" b="0" dirty="0">
              <a:latin typeface="+mn-lt"/>
            </a:endParaRPr>
          </a:p>
          <a:p>
            <a:r>
              <a:rPr lang="pt-PT" sz="2000" b="0" dirty="0">
                <a:latin typeface="+mn-lt"/>
              </a:rPr>
              <a:t>Plus d’information à ce sujet se trouve dans l’unité de cours Hybrid synthesizer</a:t>
            </a:r>
            <a:endParaRPr lang="en-GB" sz="2000" b="0" dirty="0">
              <a:latin typeface="+mn-lt"/>
            </a:endParaRPr>
          </a:p>
        </p:txBody>
      </p:sp>
      <p:sp>
        <p:nvSpPr>
          <p:cNvPr id="46083" name="Title 2"/>
          <p:cNvSpPr>
            <a:spLocks noGrp="1"/>
          </p:cNvSpPr>
          <p:nvPr>
            <p:ph type="title"/>
          </p:nvPr>
        </p:nvSpPr>
        <p:spPr>
          <a:ln w="9525"/>
        </p:spPr>
        <p:txBody>
          <a:bodyPr/>
          <a:lstStyle/>
          <a:p>
            <a:r>
              <a:rPr lang="en-GB" dirty="0" err="1">
                <a:latin typeface="+mn-lt"/>
              </a:rPr>
              <a:t>L’outil</a:t>
            </a:r>
            <a:r>
              <a:rPr lang="en-GB" dirty="0">
                <a:latin typeface="+mn-lt"/>
              </a:rPr>
              <a:t> Hybrid Synthesizer</a:t>
            </a:r>
          </a:p>
        </p:txBody>
      </p:sp>
      <p:sp>
        <p:nvSpPr>
          <p:cNvPr id="2" name="Slide Number Placeholder 1">
            <a:extLst>
              <a:ext uri="{FF2B5EF4-FFF2-40B4-BE49-F238E27FC236}">
                <a16:creationId xmlns:a16="http://schemas.microsoft.com/office/drawing/2014/main" id="{DD01C8ED-F718-4EB7-B344-A6A8495C0D66}"/>
              </a:ext>
            </a:extLst>
          </p:cNvPr>
          <p:cNvSpPr>
            <a:spLocks noGrp="1"/>
          </p:cNvSpPr>
          <p:nvPr>
            <p:ph type="sldNum" sz="quarter" idx="11"/>
          </p:nvPr>
        </p:nvSpPr>
        <p:spPr/>
        <p:txBody>
          <a:bodyPr/>
          <a:lstStyle/>
          <a:p>
            <a:fld id="{F0D23093-2AB0-F74C-B865-1A12A15B650E}" type="slidenum">
              <a:rPr lang="en-US" smtClean="0">
                <a:latin typeface="+mn-lt"/>
              </a:rPr>
              <a:pPr/>
              <a:t>18</a:t>
            </a:fld>
            <a:endParaRPr lang="en-US" dirty="0">
              <a:latin typeface="+mn-lt"/>
            </a:endParaRPr>
          </a:p>
        </p:txBody>
      </p:sp>
      <p:pic>
        <p:nvPicPr>
          <p:cNvPr id="14" name="Picture 13">
            <a:extLst>
              <a:ext uri="{FF2B5EF4-FFF2-40B4-BE49-F238E27FC236}">
                <a16:creationId xmlns:a16="http://schemas.microsoft.com/office/drawing/2014/main" id="{A6002627-E5BF-4488-1F6E-77941364042D}"/>
              </a:ext>
            </a:extLst>
          </p:cNvPr>
          <p:cNvPicPr>
            <a:picLocks noChangeAspect="1"/>
          </p:cNvPicPr>
          <p:nvPr/>
        </p:nvPicPr>
        <p:blipFill>
          <a:blip r:embed="rId3"/>
          <a:stretch>
            <a:fillRect/>
          </a:stretch>
        </p:blipFill>
        <p:spPr>
          <a:xfrm>
            <a:off x="76200" y="685800"/>
            <a:ext cx="10591800" cy="5647824"/>
          </a:xfrm>
          <a:prstGeom prst="rect">
            <a:avLst/>
          </a:prstGeom>
        </p:spPr>
      </p:pic>
    </p:spTree>
    <p:extLst>
      <p:ext uri="{BB962C8B-B14F-4D97-AF65-F5344CB8AC3E}">
        <p14:creationId xmlns:p14="http://schemas.microsoft.com/office/powerpoint/2010/main" val="2797649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2"/>
          <p:cNvSpPr>
            <a:spLocks noGrp="1"/>
          </p:cNvSpPr>
          <p:nvPr>
            <p:ph type="title"/>
          </p:nvPr>
        </p:nvSpPr>
        <p:spPr>
          <a:ln w="9525"/>
        </p:spPr>
        <p:txBody>
          <a:bodyPr/>
          <a:lstStyle/>
          <a:p>
            <a:r>
              <a:rPr lang="pt-PT" dirty="0">
                <a:latin typeface="+mn-lt"/>
              </a:rPr>
              <a:t>L’outil Eco Audit</a:t>
            </a:r>
            <a:endParaRPr lang="en-GB" dirty="0">
              <a:latin typeface="+mn-lt"/>
            </a:endParaRPr>
          </a:p>
        </p:txBody>
      </p:sp>
      <p:sp>
        <p:nvSpPr>
          <p:cNvPr id="2" name="Content Placeholder 1"/>
          <p:cNvSpPr>
            <a:spLocks noGrp="1"/>
          </p:cNvSpPr>
          <p:nvPr>
            <p:ph idx="4294967295"/>
          </p:nvPr>
        </p:nvSpPr>
        <p:spPr>
          <a:xfrm>
            <a:off x="1805420" y="1730288"/>
            <a:ext cx="8956675" cy="2738438"/>
          </a:xfrm>
          <a:prstGeom prst="rect">
            <a:avLst/>
          </a:prstGeom>
        </p:spPr>
        <p:txBody>
          <a:bodyPr/>
          <a:lstStyle/>
          <a:p>
            <a:pPr>
              <a:defRPr/>
            </a:pPr>
            <a:r>
              <a:rPr lang="en-GB" sz="2000" b="0" dirty="0">
                <a:latin typeface="+mn-lt"/>
              </a:rPr>
              <a:t>You can assess the environmental impact of products with the Eco Audit tool included in Granta EduPack Aerospace Database</a:t>
            </a:r>
          </a:p>
          <a:p>
            <a:pPr>
              <a:defRPr/>
            </a:pPr>
            <a:endParaRPr lang="pt-PT" sz="2000" b="0" dirty="0">
              <a:latin typeface="+mn-lt"/>
            </a:endParaRPr>
          </a:p>
          <a:p>
            <a:pPr>
              <a:defRPr/>
            </a:pPr>
            <a:r>
              <a:rPr lang="pt-PT" sz="2000" b="0" dirty="0">
                <a:latin typeface="+mn-lt"/>
              </a:rPr>
              <a:t>Compare the influence of using different materials and manufacturing processes on the various phases of life of a product</a:t>
            </a:r>
          </a:p>
          <a:p>
            <a:pPr marL="0" indent="0">
              <a:buNone/>
              <a:defRPr/>
            </a:pPr>
            <a:endParaRPr lang="pt-PT" sz="2000" b="0" dirty="0">
              <a:latin typeface="+mn-lt"/>
            </a:endParaRPr>
          </a:p>
          <a:p>
            <a:pPr>
              <a:defRPr/>
            </a:pPr>
            <a:r>
              <a:rPr lang="pt-PT" sz="2000" b="0" dirty="0">
                <a:latin typeface="+mn-lt"/>
              </a:rPr>
              <a:t>Further information is available from Lecture Unit 12 of this series</a:t>
            </a:r>
            <a:endParaRPr lang="en-GB" sz="2000" b="0" dirty="0">
              <a:latin typeface="+mn-lt"/>
            </a:endParaRPr>
          </a:p>
        </p:txBody>
      </p:sp>
      <p:grpSp>
        <p:nvGrpSpPr>
          <p:cNvPr id="7" name="Group 6">
            <a:extLst>
              <a:ext uri="{FF2B5EF4-FFF2-40B4-BE49-F238E27FC236}">
                <a16:creationId xmlns:a16="http://schemas.microsoft.com/office/drawing/2014/main" id="{530BC9E5-CE23-4170-9090-46F8813A8147}"/>
              </a:ext>
            </a:extLst>
          </p:cNvPr>
          <p:cNvGrpSpPr/>
          <p:nvPr/>
        </p:nvGrpSpPr>
        <p:grpSpPr>
          <a:xfrm>
            <a:off x="1708529" y="530217"/>
            <a:ext cx="9053567" cy="5407111"/>
            <a:chOff x="668284" y="740759"/>
            <a:chExt cx="9053567" cy="5407111"/>
          </a:xfrm>
        </p:grpSpPr>
        <p:grpSp>
          <p:nvGrpSpPr>
            <p:cNvPr id="6" name="Group 5">
              <a:extLst>
                <a:ext uri="{FF2B5EF4-FFF2-40B4-BE49-F238E27FC236}">
                  <a16:creationId xmlns:a16="http://schemas.microsoft.com/office/drawing/2014/main" id="{96767CB5-DD1A-47A5-BD95-5633FBAD1191}"/>
                </a:ext>
              </a:extLst>
            </p:cNvPr>
            <p:cNvGrpSpPr/>
            <p:nvPr/>
          </p:nvGrpSpPr>
          <p:grpSpPr>
            <a:xfrm>
              <a:off x="668284" y="1173841"/>
              <a:ext cx="8774941" cy="4974029"/>
              <a:chOff x="162533" y="1807814"/>
              <a:chExt cx="9353607" cy="5302043"/>
            </a:xfrm>
          </p:grpSpPr>
          <p:sp>
            <p:nvSpPr>
              <p:cNvPr id="5" name="Rectangle 4">
                <a:extLst>
                  <a:ext uri="{FF2B5EF4-FFF2-40B4-BE49-F238E27FC236}">
                    <a16:creationId xmlns:a16="http://schemas.microsoft.com/office/drawing/2014/main" id="{23A3840E-0650-405B-8AF0-D57FC187FD78}"/>
                  </a:ext>
                </a:extLst>
              </p:cNvPr>
              <p:cNvSpPr/>
              <p:nvPr/>
            </p:nvSpPr>
            <p:spPr bwMode="auto">
              <a:xfrm>
                <a:off x="265814" y="1807814"/>
                <a:ext cx="9250326" cy="53020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GB" b="1" dirty="0"/>
              </a:p>
            </p:txBody>
          </p:sp>
          <p:grpSp>
            <p:nvGrpSpPr>
              <p:cNvPr id="29" name="Group 28">
                <a:extLst>
                  <a:ext uri="{FF2B5EF4-FFF2-40B4-BE49-F238E27FC236}">
                    <a16:creationId xmlns:a16="http://schemas.microsoft.com/office/drawing/2014/main" id="{A0D75DE5-5372-437D-B78B-310B673C9564}"/>
                  </a:ext>
                </a:extLst>
              </p:cNvPr>
              <p:cNvGrpSpPr/>
              <p:nvPr/>
            </p:nvGrpSpPr>
            <p:grpSpPr>
              <a:xfrm>
                <a:off x="162533" y="1981791"/>
                <a:ext cx="4380457" cy="2099489"/>
                <a:chOff x="243623" y="773957"/>
                <a:chExt cx="4745490" cy="2274447"/>
              </a:xfrm>
            </p:grpSpPr>
            <p:sp>
              <p:nvSpPr>
                <p:cNvPr id="30" name="TextBox 29">
                  <a:extLst>
                    <a:ext uri="{FF2B5EF4-FFF2-40B4-BE49-F238E27FC236}">
                      <a16:creationId xmlns:a16="http://schemas.microsoft.com/office/drawing/2014/main" id="{C0FD3A15-465E-4085-A4D7-7C47FD5BD484}"/>
                    </a:ext>
                  </a:extLst>
                </p:cNvPr>
                <p:cNvSpPr txBox="1"/>
                <p:nvPr/>
              </p:nvSpPr>
              <p:spPr>
                <a:xfrm>
                  <a:off x="249821" y="2158317"/>
                  <a:ext cx="4519582" cy="426495"/>
                </a:xfrm>
                <a:prstGeom prst="rect">
                  <a:avLst/>
                </a:prstGeom>
                <a:noFill/>
              </p:spPr>
              <p:txBody>
                <a:bodyPr wrap="none" rtlCol="0">
                  <a:spAutoFit/>
                </a:bodyPr>
                <a:lstStyle/>
                <a:p>
                  <a:r>
                    <a:rPr lang="en-GB" dirty="0" err="1"/>
                    <a:t>Remplacement</a:t>
                  </a:r>
                  <a:r>
                    <a:rPr lang="en-GB" dirty="0"/>
                    <a:t> : Carbone-</a:t>
                  </a:r>
                  <a:r>
                    <a:rPr lang="en-GB" dirty="0" err="1"/>
                    <a:t>époxy</a:t>
                  </a:r>
                  <a:r>
                    <a:rPr lang="en-GB" dirty="0"/>
                    <a:t> – 50 kg</a:t>
                  </a:r>
                  <a:endParaRPr lang="en-US" dirty="0"/>
                </a:p>
              </p:txBody>
            </p:sp>
            <p:sp>
              <p:nvSpPr>
                <p:cNvPr id="31" name="TextBox 30">
                  <a:extLst>
                    <a:ext uri="{FF2B5EF4-FFF2-40B4-BE49-F238E27FC236}">
                      <a16:creationId xmlns:a16="http://schemas.microsoft.com/office/drawing/2014/main" id="{9AF301CF-2CD8-4600-A1A0-6B66B8C7C5FD}"/>
                    </a:ext>
                  </a:extLst>
                </p:cNvPr>
                <p:cNvSpPr txBox="1"/>
                <p:nvPr/>
              </p:nvSpPr>
              <p:spPr>
                <a:xfrm>
                  <a:off x="243623" y="1691594"/>
                  <a:ext cx="4745490" cy="426495"/>
                </a:xfrm>
                <a:prstGeom prst="rect">
                  <a:avLst/>
                </a:prstGeom>
                <a:noFill/>
              </p:spPr>
              <p:txBody>
                <a:bodyPr wrap="none" rtlCol="0">
                  <a:spAutoFit/>
                </a:bodyPr>
                <a:lstStyle/>
                <a:p>
                  <a:r>
                    <a:rPr lang="fr-FR" dirty="0"/>
                    <a:t>Panneaux de carrosserie en acier </a:t>
                  </a:r>
                  <a:r>
                    <a:rPr lang="en-GB" dirty="0"/>
                    <a:t>– 100 kg</a:t>
                  </a:r>
                </a:p>
              </p:txBody>
            </p:sp>
            <p:pic>
              <p:nvPicPr>
                <p:cNvPr id="32" name="Picture 3">
                  <a:extLst>
                    <a:ext uri="{FF2B5EF4-FFF2-40B4-BE49-F238E27FC236}">
                      <a16:creationId xmlns:a16="http://schemas.microsoft.com/office/drawing/2014/main" id="{7900D786-1E83-41EB-8C8A-1549DC8D6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280" y="773957"/>
                  <a:ext cx="1092125" cy="792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a:extLst>
                    <a:ext uri="{FF2B5EF4-FFF2-40B4-BE49-F238E27FC236}">
                      <a16:creationId xmlns:a16="http://schemas.microsoft.com/office/drawing/2014/main" id="{3E244DFA-B5E2-4E5A-A5F7-E90D5161B378}"/>
                    </a:ext>
                  </a:extLst>
                </p:cNvPr>
                <p:cNvSpPr txBox="1"/>
                <p:nvPr/>
              </p:nvSpPr>
              <p:spPr>
                <a:xfrm>
                  <a:off x="998449" y="2621909"/>
                  <a:ext cx="3649488" cy="426495"/>
                </a:xfrm>
                <a:prstGeom prst="rect">
                  <a:avLst/>
                </a:prstGeom>
                <a:noFill/>
              </p:spPr>
              <p:txBody>
                <a:bodyPr wrap="none" rtlCol="0">
                  <a:spAutoFit/>
                </a:bodyPr>
                <a:lstStyle/>
                <a:p>
                  <a:r>
                    <a:rPr lang="en-GB" dirty="0"/>
                    <a:t>Distance </a:t>
                  </a:r>
                  <a:r>
                    <a:rPr lang="en-GB" dirty="0" err="1"/>
                    <a:t>parcourue</a:t>
                  </a:r>
                  <a:r>
                    <a:rPr lang="en-GB" dirty="0"/>
                    <a:t> 100 000 km</a:t>
                  </a:r>
                  <a:endParaRPr lang="en-US" dirty="0"/>
                </a:p>
              </p:txBody>
            </p:sp>
          </p:grpSp>
        </p:grpSp>
        <p:sp>
          <p:nvSpPr>
            <p:cNvPr id="49" name="AutoShape 3">
              <a:extLst>
                <a:ext uri="{FF2B5EF4-FFF2-40B4-BE49-F238E27FC236}">
                  <a16:creationId xmlns:a16="http://schemas.microsoft.com/office/drawing/2014/main" id="{38DBAEA2-FE98-4E08-B1D8-C9B07A3BA004}"/>
                </a:ext>
              </a:extLst>
            </p:cNvPr>
            <p:cNvSpPr>
              <a:spLocks noChangeArrowheads="1"/>
            </p:cNvSpPr>
            <p:nvPr/>
          </p:nvSpPr>
          <p:spPr bwMode="auto">
            <a:xfrm>
              <a:off x="6790333" y="740759"/>
              <a:ext cx="2931518" cy="2465915"/>
            </a:xfrm>
            <a:prstGeom prst="roundRect">
              <a:avLst>
                <a:gd name="adj" fmla="val 3884"/>
              </a:avLst>
            </a:prstGeom>
            <a:solidFill>
              <a:schemeClr val="bg1"/>
            </a:solidFill>
            <a:ln w="19050">
              <a:solidFill>
                <a:schemeClr val="accent1"/>
              </a:solidFill>
              <a:round/>
              <a:headEnd/>
              <a:tailEnd/>
            </a:ln>
          </p:spPr>
          <p:txBody>
            <a:bodyPr wrap="square"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
                </a:spcBef>
                <a:buClr>
                  <a:srgbClr val="009B9B"/>
                </a:buClr>
                <a:buSzPct val="80000"/>
                <a:buFont typeface="Wingdings" panose="05000000000000000000" pitchFamily="2" charset="2"/>
                <a:buNone/>
              </a:pPr>
              <a:r>
                <a:rPr lang="fr-FR" sz="1400" dirty="0">
                  <a:latin typeface="+mn-lt"/>
                </a:rPr>
                <a:t>Peut explorer :</a:t>
              </a:r>
            </a:p>
            <a:p>
              <a:pPr>
                <a:buClr>
                  <a:schemeClr val="accent1"/>
                </a:buClr>
                <a:buSzPct val="110000"/>
              </a:pPr>
              <a:r>
                <a:rPr lang="fr-FR" sz="1400" dirty="0">
                  <a:latin typeface="+mn-lt"/>
                </a:rPr>
                <a:t>  Le choix des matériaux</a:t>
              </a:r>
            </a:p>
            <a:p>
              <a:pPr>
                <a:buClr>
                  <a:schemeClr val="accent1"/>
                </a:buClr>
                <a:buSzPct val="110000"/>
              </a:pPr>
              <a:r>
                <a:rPr lang="fr-FR" sz="1400" dirty="0">
                  <a:latin typeface="+mn-lt"/>
                </a:rPr>
                <a:t>  Contenu du recyclage</a:t>
              </a:r>
            </a:p>
            <a:p>
              <a:pPr>
                <a:buClr>
                  <a:schemeClr val="accent1"/>
                </a:buClr>
                <a:buSzPct val="110000"/>
              </a:pPr>
              <a:r>
                <a:rPr lang="fr-FR" sz="1400" dirty="0">
                  <a:latin typeface="+mn-lt"/>
                </a:rPr>
                <a:t>  Mode de transport</a:t>
              </a:r>
            </a:p>
            <a:p>
              <a:pPr>
                <a:buClr>
                  <a:schemeClr val="accent1"/>
                </a:buClr>
                <a:buSzPct val="110000"/>
              </a:pPr>
              <a:r>
                <a:rPr lang="fr-FR" sz="1400" dirty="0">
                  <a:latin typeface="+mn-lt"/>
                </a:rPr>
                <a:t>  Distance de transport</a:t>
              </a:r>
            </a:p>
            <a:p>
              <a:pPr>
                <a:buClr>
                  <a:schemeClr val="accent1"/>
                </a:buClr>
                <a:buSzPct val="110000"/>
              </a:pPr>
              <a:r>
                <a:rPr lang="fr-FR" sz="1400" dirty="0">
                  <a:latin typeface="+mn-lt"/>
                </a:rPr>
                <a:t>  Mode d'utilisation</a:t>
              </a:r>
            </a:p>
            <a:p>
              <a:pPr>
                <a:buClr>
                  <a:schemeClr val="accent1"/>
                </a:buClr>
                <a:buSzPct val="110000"/>
              </a:pPr>
              <a:r>
                <a:rPr lang="fr-FR" sz="1400" dirty="0">
                  <a:latin typeface="+mn-lt"/>
                </a:rPr>
                <a:t>  Combinaison d'énergie électrique         </a:t>
              </a:r>
            </a:p>
            <a:p>
              <a:pPr>
                <a:buClr>
                  <a:schemeClr val="accent1"/>
                </a:buClr>
                <a:buSzPct val="110000"/>
              </a:pPr>
              <a:r>
                <a:rPr lang="fr-FR" sz="1400" dirty="0">
                  <a:latin typeface="+mn-lt"/>
                </a:rPr>
                <a:t>  Choix de la fin de vie </a:t>
              </a:r>
              <a:endParaRPr lang="en-GB" sz="1400" dirty="0">
                <a:latin typeface="+mn-lt"/>
              </a:endParaRPr>
            </a:p>
          </p:txBody>
        </p:sp>
      </p:grpSp>
      <p:grpSp>
        <p:nvGrpSpPr>
          <p:cNvPr id="8" name="Group 7">
            <a:extLst>
              <a:ext uri="{FF2B5EF4-FFF2-40B4-BE49-F238E27FC236}">
                <a16:creationId xmlns:a16="http://schemas.microsoft.com/office/drawing/2014/main" id="{AF5E5316-7039-4205-8CD5-4B00624B701A}"/>
              </a:ext>
            </a:extLst>
          </p:cNvPr>
          <p:cNvGrpSpPr/>
          <p:nvPr/>
        </p:nvGrpSpPr>
        <p:grpSpPr>
          <a:xfrm>
            <a:off x="1964669" y="1604068"/>
            <a:ext cx="4602775" cy="4320012"/>
            <a:chOff x="924425" y="1926904"/>
            <a:chExt cx="4602775" cy="4320012"/>
          </a:xfrm>
        </p:grpSpPr>
        <p:pic>
          <p:nvPicPr>
            <p:cNvPr id="51" name="Picture 50">
              <a:extLst>
                <a:ext uri="{FF2B5EF4-FFF2-40B4-BE49-F238E27FC236}">
                  <a16:creationId xmlns:a16="http://schemas.microsoft.com/office/drawing/2014/main" id="{103A8DCD-36F6-488E-94AC-2C0C4F543023}"/>
                </a:ext>
              </a:extLst>
            </p:cNvPr>
            <p:cNvPicPr>
              <a:picLocks noChangeAspect="1"/>
            </p:cNvPicPr>
            <p:nvPr/>
          </p:nvPicPr>
          <p:blipFill>
            <a:blip r:embed="rId4"/>
            <a:stretch>
              <a:fillRect/>
            </a:stretch>
          </p:blipFill>
          <p:spPr>
            <a:xfrm>
              <a:off x="924425" y="3441097"/>
              <a:ext cx="4164051" cy="2805819"/>
            </a:xfrm>
            <a:prstGeom prst="rect">
              <a:avLst/>
            </a:prstGeom>
          </p:spPr>
        </p:pic>
        <p:sp>
          <p:nvSpPr>
            <p:cNvPr id="52" name="Oval 51">
              <a:extLst>
                <a:ext uri="{FF2B5EF4-FFF2-40B4-BE49-F238E27FC236}">
                  <a16:creationId xmlns:a16="http://schemas.microsoft.com/office/drawing/2014/main" id="{882D244E-C4FF-4F7A-9218-B471BC47215E}"/>
                </a:ext>
              </a:extLst>
            </p:cNvPr>
            <p:cNvSpPr/>
            <p:nvPr/>
          </p:nvSpPr>
          <p:spPr>
            <a:xfrm>
              <a:off x="4658824" y="6003049"/>
              <a:ext cx="383924" cy="2438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2C92C751-1AA9-44A4-A0F6-34EAFA7149C1}"/>
                </a:ext>
              </a:extLst>
            </p:cNvPr>
            <p:cNvSpPr/>
            <p:nvPr/>
          </p:nvSpPr>
          <p:spPr>
            <a:xfrm>
              <a:off x="4805101" y="2733365"/>
              <a:ext cx="337892" cy="284131"/>
            </a:xfrm>
            <a:prstGeom prst="rect">
              <a:avLst/>
            </a:prstGeom>
            <a:solidFill>
              <a:srgbClr val="E7F8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4DA6D24-4056-48C7-857E-E4507A54F503}"/>
                </a:ext>
              </a:extLst>
            </p:cNvPr>
            <p:cNvSpPr>
              <a:spLocks noChangeAspect="1"/>
            </p:cNvSpPr>
            <p:nvPr/>
          </p:nvSpPr>
          <p:spPr>
            <a:xfrm>
              <a:off x="4811490" y="2344220"/>
              <a:ext cx="331502" cy="280574"/>
            </a:xfrm>
            <a:prstGeom prst="rect">
              <a:avLst/>
            </a:prstGeom>
            <a:solidFill>
              <a:srgbClr val="83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3CE72769-DA7D-4667-8DF9-F4296B345E55}"/>
                </a:ext>
              </a:extLst>
            </p:cNvPr>
            <p:cNvSpPr txBox="1"/>
            <p:nvPr/>
          </p:nvSpPr>
          <p:spPr>
            <a:xfrm>
              <a:off x="4539429" y="1926904"/>
              <a:ext cx="987771" cy="369332"/>
            </a:xfrm>
            <a:prstGeom prst="rect">
              <a:avLst/>
            </a:prstGeom>
            <a:solidFill>
              <a:schemeClr val="bg1"/>
            </a:solidFill>
            <a:ln>
              <a:noFill/>
            </a:ln>
          </p:spPr>
          <p:txBody>
            <a:bodyPr wrap="none" rtlCol="0">
              <a:spAutoFit/>
            </a:bodyPr>
            <a:lstStyle/>
            <a:p>
              <a:r>
                <a:rPr lang="en-GB" b="1" dirty="0"/>
                <a:t>Carbone</a:t>
              </a:r>
              <a:endParaRPr lang="en-US" b="1" dirty="0"/>
            </a:p>
          </p:txBody>
        </p:sp>
      </p:grpSp>
      <p:grpSp>
        <p:nvGrpSpPr>
          <p:cNvPr id="9" name="Group 8">
            <a:extLst>
              <a:ext uri="{FF2B5EF4-FFF2-40B4-BE49-F238E27FC236}">
                <a16:creationId xmlns:a16="http://schemas.microsoft.com/office/drawing/2014/main" id="{D4AA93AD-FD75-47FF-8733-480E2B3427E9}"/>
              </a:ext>
            </a:extLst>
          </p:cNvPr>
          <p:cNvGrpSpPr/>
          <p:nvPr/>
        </p:nvGrpSpPr>
        <p:grpSpPr>
          <a:xfrm>
            <a:off x="6128720" y="1601613"/>
            <a:ext cx="4166312" cy="4335715"/>
            <a:chOff x="5088476" y="1924448"/>
            <a:chExt cx="4166312" cy="4335715"/>
          </a:xfrm>
        </p:grpSpPr>
        <p:grpSp>
          <p:nvGrpSpPr>
            <p:cNvPr id="57" name="Group 56">
              <a:extLst>
                <a:ext uri="{FF2B5EF4-FFF2-40B4-BE49-F238E27FC236}">
                  <a16:creationId xmlns:a16="http://schemas.microsoft.com/office/drawing/2014/main" id="{9467BF3F-DA87-445E-8F21-2A9E27D6560D}"/>
                </a:ext>
              </a:extLst>
            </p:cNvPr>
            <p:cNvGrpSpPr/>
            <p:nvPr/>
          </p:nvGrpSpPr>
          <p:grpSpPr>
            <a:xfrm>
              <a:off x="5569400" y="1924448"/>
              <a:ext cx="633507" cy="1109090"/>
              <a:chOff x="6837853" y="1302293"/>
              <a:chExt cx="686299" cy="1201514"/>
            </a:xfrm>
          </p:grpSpPr>
          <p:grpSp>
            <p:nvGrpSpPr>
              <p:cNvPr id="58" name="Group 57">
                <a:extLst>
                  <a:ext uri="{FF2B5EF4-FFF2-40B4-BE49-F238E27FC236}">
                    <a16:creationId xmlns:a16="http://schemas.microsoft.com/office/drawing/2014/main" id="{1C38C71A-7C75-47E6-96C5-E13405B35A31}"/>
                  </a:ext>
                </a:extLst>
              </p:cNvPr>
              <p:cNvGrpSpPr/>
              <p:nvPr/>
            </p:nvGrpSpPr>
            <p:grpSpPr>
              <a:xfrm>
                <a:off x="7015257" y="1730432"/>
                <a:ext cx="390189" cy="773375"/>
                <a:chOff x="6950171" y="1740180"/>
                <a:chExt cx="390189" cy="773375"/>
              </a:xfrm>
            </p:grpSpPr>
            <p:sp>
              <p:nvSpPr>
                <p:cNvPr id="60" name="Rectangle 59">
                  <a:extLst>
                    <a:ext uri="{FF2B5EF4-FFF2-40B4-BE49-F238E27FC236}">
                      <a16:creationId xmlns:a16="http://schemas.microsoft.com/office/drawing/2014/main" id="{322DAF93-C521-4A4B-B810-1EA9D706781E}"/>
                    </a:ext>
                  </a:extLst>
                </p:cNvPr>
                <p:cNvSpPr/>
                <p:nvPr/>
              </p:nvSpPr>
              <p:spPr>
                <a:xfrm>
                  <a:off x="6950171" y="2189556"/>
                  <a:ext cx="390189" cy="323999"/>
                </a:xfrm>
                <a:prstGeom prst="rect">
                  <a:avLst/>
                </a:prstGeom>
                <a:solidFill>
                  <a:srgbClr val="F9A6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7F23FEA3-7AE7-47EC-A99B-C5E28A620DFF}"/>
                    </a:ext>
                  </a:extLst>
                </p:cNvPr>
                <p:cNvSpPr>
                  <a:spLocks noChangeAspect="1"/>
                </p:cNvSpPr>
                <p:nvPr/>
              </p:nvSpPr>
              <p:spPr>
                <a:xfrm>
                  <a:off x="6957548" y="1740180"/>
                  <a:ext cx="382811" cy="324000"/>
                </a:xfrm>
                <a:prstGeom prst="rect">
                  <a:avLst/>
                </a:prstGeom>
                <a:solidFill>
                  <a:srgbClr val="CD70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26C3C9AD-689F-4189-B807-43F16354B675}"/>
                  </a:ext>
                </a:extLst>
              </p:cNvPr>
              <p:cNvSpPr txBox="1"/>
              <p:nvPr/>
            </p:nvSpPr>
            <p:spPr>
              <a:xfrm>
                <a:off x="6837853" y="1302293"/>
                <a:ext cx="686299" cy="400110"/>
              </a:xfrm>
              <a:prstGeom prst="rect">
                <a:avLst/>
              </a:prstGeom>
              <a:solidFill>
                <a:schemeClr val="bg1"/>
              </a:solidFill>
              <a:ln>
                <a:noFill/>
              </a:ln>
            </p:spPr>
            <p:txBody>
              <a:bodyPr wrap="none" rtlCol="0">
                <a:spAutoFit/>
              </a:bodyPr>
              <a:lstStyle/>
              <a:p>
                <a:r>
                  <a:rPr lang="en-GB" b="1" dirty="0" err="1"/>
                  <a:t>Coût</a:t>
                </a:r>
                <a:endParaRPr lang="en-US" b="1" dirty="0"/>
              </a:p>
            </p:txBody>
          </p:sp>
        </p:grpSp>
        <p:pic>
          <p:nvPicPr>
            <p:cNvPr id="62" name="Picture 61">
              <a:extLst>
                <a:ext uri="{FF2B5EF4-FFF2-40B4-BE49-F238E27FC236}">
                  <a16:creationId xmlns:a16="http://schemas.microsoft.com/office/drawing/2014/main" id="{21F0DDFA-EB0C-4CC7-8B11-7B81CABE6D62}"/>
                </a:ext>
              </a:extLst>
            </p:cNvPr>
            <p:cNvPicPr>
              <a:picLocks noChangeAspect="1"/>
            </p:cNvPicPr>
            <p:nvPr/>
          </p:nvPicPr>
          <p:blipFill>
            <a:blip r:embed="rId5"/>
            <a:stretch>
              <a:fillRect/>
            </a:stretch>
          </p:blipFill>
          <p:spPr>
            <a:xfrm>
              <a:off x="5088476" y="3454344"/>
              <a:ext cx="4164051" cy="2805819"/>
            </a:xfrm>
            <a:prstGeom prst="rect">
              <a:avLst/>
            </a:prstGeom>
          </p:spPr>
        </p:pic>
        <p:sp>
          <p:nvSpPr>
            <p:cNvPr id="63" name="Oval 62">
              <a:extLst>
                <a:ext uri="{FF2B5EF4-FFF2-40B4-BE49-F238E27FC236}">
                  <a16:creationId xmlns:a16="http://schemas.microsoft.com/office/drawing/2014/main" id="{B389CDBD-3290-4F91-818C-9EA8182C8005}"/>
                </a:ext>
              </a:extLst>
            </p:cNvPr>
            <p:cNvSpPr/>
            <p:nvPr/>
          </p:nvSpPr>
          <p:spPr>
            <a:xfrm>
              <a:off x="8822874" y="6003049"/>
              <a:ext cx="431914" cy="2438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6EE9FAF9-0D08-49F6-9A57-836419811EB4}"/>
              </a:ext>
            </a:extLst>
          </p:cNvPr>
          <p:cNvSpPr>
            <a:spLocks noGrp="1"/>
          </p:cNvSpPr>
          <p:nvPr>
            <p:ph type="sldNum" sz="quarter" idx="11"/>
          </p:nvPr>
        </p:nvSpPr>
        <p:spPr/>
        <p:txBody>
          <a:bodyPr/>
          <a:lstStyle/>
          <a:p>
            <a:fld id="{F0D23093-2AB0-F74C-B865-1A12A15B650E}" type="slidenum">
              <a:rPr lang="en-US" smtClean="0">
                <a:latin typeface="+mn-lt"/>
              </a:rPr>
              <a:pPr/>
              <a:t>19</a:t>
            </a:fld>
            <a:endParaRPr lang="en-US" dirty="0">
              <a:latin typeface="+mn-lt"/>
            </a:endParaRPr>
          </a:p>
        </p:txBody>
      </p:sp>
    </p:spTree>
    <p:extLst>
      <p:ext uri="{BB962C8B-B14F-4D97-AF65-F5344CB8AC3E}">
        <p14:creationId xmlns:p14="http://schemas.microsoft.com/office/powerpoint/2010/main" val="4260060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930AD-87D0-4B92-86EB-B28C69B6EEF8}"/>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DDC3F337-803D-43FE-A6E0-BC9DE6D1BB77}"/>
              </a:ext>
            </a:extLst>
          </p:cNvPr>
          <p:cNvSpPr>
            <a:spLocks noGrp="1"/>
          </p:cNvSpPr>
          <p:nvPr>
            <p:ph type="title"/>
          </p:nvPr>
        </p:nvSpPr>
        <p:spPr/>
        <p:txBody>
          <a:bodyPr/>
          <a:lstStyle/>
          <a:p>
            <a:r>
              <a:rPr lang="fr-FR" dirty="0"/>
              <a:t>Objectifs pédagogiques de cette unité de cours</a:t>
            </a:r>
            <a:endParaRPr lang="en-US" dirty="0"/>
          </a:p>
        </p:txBody>
      </p:sp>
      <p:graphicFrame>
        <p:nvGraphicFramePr>
          <p:cNvPr id="5" name="Table 4">
            <a:extLst>
              <a:ext uri="{FF2B5EF4-FFF2-40B4-BE49-F238E27FC236}">
                <a16:creationId xmlns:a16="http://schemas.microsoft.com/office/drawing/2014/main" id="{9D412438-452A-4424-9F73-77843DE6992A}"/>
              </a:ext>
            </a:extLst>
          </p:cNvPr>
          <p:cNvGraphicFramePr>
            <a:graphicFrameLocks noGrp="1"/>
          </p:cNvGraphicFramePr>
          <p:nvPr>
            <p:extLst>
              <p:ext uri="{D42A27DB-BD31-4B8C-83A1-F6EECF244321}">
                <p14:modId xmlns:p14="http://schemas.microsoft.com/office/powerpoint/2010/main" val="2864132332"/>
              </p:ext>
            </p:extLst>
          </p:nvPr>
        </p:nvGraphicFramePr>
        <p:xfrm>
          <a:off x="976530" y="994418"/>
          <a:ext cx="10276514" cy="2074460"/>
        </p:xfrm>
        <a:graphic>
          <a:graphicData uri="http://schemas.openxmlformats.org/drawingml/2006/table">
            <a:tbl>
              <a:tblPr firstRow="1" bandRow="1">
                <a:tableStyleId>{2D5ABB26-0587-4C30-8999-92F81FD0307C}</a:tableStyleId>
              </a:tblPr>
              <a:tblGrid>
                <a:gridCol w="2223870">
                  <a:extLst>
                    <a:ext uri="{9D8B030D-6E8A-4147-A177-3AD203B41FA5}">
                      <a16:colId xmlns:a16="http://schemas.microsoft.com/office/drawing/2014/main" val="20000"/>
                    </a:ext>
                  </a:extLst>
                </a:gridCol>
                <a:gridCol w="8052644">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err="1">
                          <a:solidFill>
                            <a:schemeClr val="tx1"/>
                          </a:solidFill>
                        </a:rPr>
                        <a:t>Résultats</a:t>
                      </a:r>
                      <a:r>
                        <a:rPr lang="en-GB" sz="2000" b="1" dirty="0">
                          <a:solidFill>
                            <a:schemeClr val="tx1"/>
                          </a:solidFill>
                        </a:rPr>
                        <a:t> et acquis </a:t>
                      </a:r>
                      <a:r>
                        <a:rPr lang="en-GB" sz="2000" b="1" dirty="0" err="1">
                          <a:solidFill>
                            <a:schemeClr val="tx1"/>
                          </a:solidFill>
                        </a:rPr>
                        <a:t>prévus</a:t>
                      </a:r>
                      <a:endParaRPr lang="en-GB" sz="2000" b="1" dirty="0">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a:solidFill>
                            <a:sysClr val="windowText" lastClr="000000"/>
                          </a:solidFill>
                        </a:rPr>
                        <a:t>Connaître et comprendre</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err="1">
                          <a:solidFill>
                            <a:schemeClr val="dk1"/>
                          </a:solidFill>
                          <a:effectLst/>
                          <a:latin typeface="+mn-lt"/>
                          <a:ea typeface="+mn-ea"/>
                          <a:cs typeface="+mn-cs"/>
                        </a:rPr>
                        <a:t>Connaissances</a:t>
                      </a:r>
                      <a:r>
                        <a:rPr lang="en-GB" sz="1400" kern="1200" dirty="0">
                          <a:solidFill>
                            <a:schemeClr val="dk1"/>
                          </a:solidFill>
                          <a:effectLst/>
                          <a:latin typeface="+mn-lt"/>
                          <a:ea typeface="+mn-ea"/>
                          <a:cs typeface="+mn-cs"/>
                        </a:rPr>
                        <a:t> sur les jeux de </a:t>
                      </a:r>
                      <a:r>
                        <a:rPr lang="en-GB" sz="1400" kern="1200" dirty="0" err="1">
                          <a:solidFill>
                            <a:schemeClr val="dk1"/>
                          </a:solidFill>
                          <a:effectLst/>
                          <a:latin typeface="+mn-lt"/>
                          <a:ea typeface="+mn-ea"/>
                          <a:cs typeface="+mn-cs"/>
                        </a:rPr>
                        <a:t>données</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pertinents</a:t>
                      </a:r>
                      <a:r>
                        <a:rPr lang="en-GB" sz="1400" kern="1200" dirty="0">
                          <a:solidFill>
                            <a:schemeClr val="dk1"/>
                          </a:solidFill>
                          <a:effectLst/>
                          <a:latin typeface="+mn-lt"/>
                          <a:ea typeface="+mn-ea"/>
                          <a:cs typeface="+mn-cs"/>
                        </a:rPr>
                        <a:t> de </a:t>
                      </a:r>
                      <a:r>
                        <a:rPr lang="en-GB" sz="1400" kern="1200" dirty="0" err="1">
                          <a:solidFill>
                            <a:schemeClr val="dk1"/>
                          </a:solidFill>
                          <a:effectLst/>
                          <a:latin typeface="+mn-lt"/>
                          <a:ea typeface="+mn-ea"/>
                          <a:cs typeface="+mn-cs"/>
                        </a:rPr>
                        <a:t>matériaux</a:t>
                      </a:r>
                      <a:r>
                        <a:rPr lang="en-GB" sz="1400" kern="1200" dirty="0">
                          <a:solidFill>
                            <a:schemeClr val="dk1"/>
                          </a:solidFill>
                          <a:effectLst/>
                          <a:latin typeface="+mn-lt"/>
                          <a:ea typeface="+mn-ea"/>
                          <a:cs typeface="+mn-cs"/>
                        </a:rPr>
                        <a:t> pour </a:t>
                      </a:r>
                      <a:r>
                        <a:rPr lang="en-GB" sz="1400" kern="1200" dirty="0" err="1">
                          <a:solidFill>
                            <a:schemeClr val="dk1"/>
                          </a:solidFill>
                          <a:effectLst/>
                          <a:latin typeface="+mn-lt"/>
                          <a:ea typeface="+mn-ea"/>
                          <a:cs typeface="+mn-cs"/>
                        </a:rPr>
                        <a:t>l’aéronautique</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a:solidFill>
                            <a:sysClr val="windowText" lastClr="000000"/>
                          </a:solidFill>
                        </a:rPr>
                        <a:t>Compétences et aptitudes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err="1">
                          <a:solidFill>
                            <a:schemeClr val="dk1"/>
                          </a:solidFill>
                          <a:effectLst/>
                          <a:latin typeface="+mn-lt"/>
                          <a:ea typeface="+mn-ea"/>
                          <a:cs typeface="+mn-cs"/>
                        </a:rPr>
                        <a:t>Capacité</a:t>
                      </a:r>
                      <a:r>
                        <a:rPr lang="en-GB" sz="1400" kern="1200" dirty="0">
                          <a:solidFill>
                            <a:schemeClr val="dk1"/>
                          </a:solidFill>
                          <a:effectLst/>
                          <a:latin typeface="+mn-lt"/>
                          <a:ea typeface="+mn-ea"/>
                          <a:cs typeface="+mn-cs"/>
                        </a:rPr>
                        <a:t> à </a:t>
                      </a:r>
                      <a:r>
                        <a:rPr lang="en-GB" sz="1400" kern="1200" dirty="0" err="1">
                          <a:solidFill>
                            <a:schemeClr val="dk1"/>
                          </a:solidFill>
                          <a:effectLst/>
                          <a:latin typeface="+mn-lt"/>
                          <a:ea typeface="+mn-ea"/>
                          <a:cs typeface="+mn-cs"/>
                        </a:rPr>
                        <a:t>trouver</a:t>
                      </a:r>
                      <a:r>
                        <a:rPr lang="en-GB" sz="1400" kern="1200" dirty="0">
                          <a:solidFill>
                            <a:schemeClr val="dk1"/>
                          </a:solidFill>
                          <a:effectLst/>
                          <a:latin typeface="+mn-lt"/>
                          <a:ea typeface="+mn-ea"/>
                          <a:cs typeface="+mn-cs"/>
                        </a:rPr>
                        <a:t> des </a:t>
                      </a:r>
                      <a:r>
                        <a:rPr lang="en-GB" sz="1400" kern="1200" dirty="0" err="1">
                          <a:solidFill>
                            <a:schemeClr val="dk1"/>
                          </a:solidFill>
                          <a:effectLst/>
                          <a:latin typeface="+mn-lt"/>
                          <a:ea typeface="+mn-ea"/>
                          <a:cs typeface="+mn-cs"/>
                        </a:rPr>
                        <a:t>données</a:t>
                      </a:r>
                      <a:r>
                        <a:rPr lang="en-GB" sz="1400" kern="1200" dirty="0">
                          <a:solidFill>
                            <a:schemeClr val="dk1"/>
                          </a:solidFill>
                          <a:effectLst/>
                          <a:latin typeface="+mn-lt"/>
                          <a:ea typeface="+mn-ea"/>
                          <a:cs typeface="+mn-cs"/>
                        </a:rPr>
                        <a:t> pour </a:t>
                      </a:r>
                      <a:r>
                        <a:rPr lang="en-GB" sz="1400" kern="1200" dirty="0" err="1">
                          <a:solidFill>
                            <a:schemeClr val="dk1"/>
                          </a:solidFill>
                          <a:effectLst/>
                          <a:latin typeface="+mn-lt"/>
                          <a:ea typeface="+mn-ea"/>
                          <a:cs typeface="+mn-cs"/>
                        </a:rPr>
                        <a:t>matériaux</a:t>
                      </a:r>
                      <a:r>
                        <a:rPr lang="en-GB" sz="1400" kern="1200" dirty="0">
                          <a:solidFill>
                            <a:schemeClr val="dk1"/>
                          </a:solidFill>
                          <a:effectLst/>
                          <a:latin typeface="+mn-lt"/>
                          <a:ea typeface="+mn-ea"/>
                          <a:cs typeface="+mn-cs"/>
                        </a:rPr>
                        <a:t> de </a:t>
                      </a:r>
                      <a:r>
                        <a:rPr lang="en-GB" sz="1400" kern="1200" dirty="0" err="1">
                          <a:solidFill>
                            <a:schemeClr val="dk1"/>
                          </a:solidFill>
                          <a:effectLst/>
                          <a:latin typeface="+mn-lt"/>
                          <a:ea typeface="+mn-ea"/>
                          <a:cs typeface="+mn-cs"/>
                        </a:rPr>
                        <a:t>l’aérospatiale</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dont</a:t>
                      </a:r>
                      <a:r>
                        <a:rPr lang="en-GB" sz="1400" kern="1200" dirty="0">
                          <a:solidFill>
                            <a:schemeClr val="dk1"/>
                          </a:solidFill>
                          <a:effectLst/>
                          <a:latin typeface="+mn-lt"/>
                          <a:ea typeface="+mn-ea"/>
                          <a:cs typeface="+mn-cs"/>
                        </a:rPr>
                        <a:t> les </a:t>
                      </a:r>
                      <a:r>
                        <a:rPr lang="en-GB" sz="1400" kern="1200" dirty="0" err="1">
                          <a:solidFill>
                            <a:schemeClr val="dk1"/>
                          </a:solidFill>
                          <a:effectLst/>
                          <a:latin typeface="+mn-lt"/>
                          <a:ea typeface="+mn-ea"/>
                          <a:cs typeface="+mn-cs"/>
                        </a:rPr>
                        <a:t>dépences</a:t>
                      </a:r>
                      <a:r>
                        <a:rPr lang="en-GB" sz="1400" kern="1200" dirty="0">
                          <a:solidFill>
                            <a:schemeClr val="dk1"/>
                          </a:solidFill>
                          <a:effectLst/>
                          <a:latin typeface="+mn-lt"/>
                          <a:ea typeface="+mn-ea"/>
                          <a:cs typeface="+mn-cs"/>
                        </a:rPr>
                        <a:t> aux </a:t>
                      </a:r>
                      <a:r>
                        <a:rPr lang="en-GB" sz="1400" kern="1200" dirty="0" err="1">
                          <a:solidFill>
                            <a:schemeClr val="dk1"/>
                          </a:solidFill>
                          <a:effectLst/>
                          <a:latin typeface="+mn-lt"/>
                          <a:ea typeface="+mn-ea"/>
                          <a:cs typeface="+mn-cs"/>
                        </a:rPr>
                        <a:t>températures</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a:solidFill>
                            <a:sysClr val="windowText" lastClr="000000"/>
                          </a:solidFill>
                        </a:rPr>
                        <a:t>Valeurs et comportements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err="1">
                          <a:solidFill>
                            <a:schemeClr val="dk1"/>
                          </a:solidFill>
                          <a:effectLst/>
                          <a:latin typeface="+mn-lt"/>
                          <a:ea typeface="+mn-ea"/>
                          <a:cs typeface="+mn-cs"/>
                        </a:rPr>
                        <a:t>Appréciation</a:t>
                      </a:r>
                      <a:r>
                        <a:rPr lang="en-GB" sz="1400" kern="1200" dirty="0">
                          <a:solidFill>
                            <a:schemeClr val="dk1"/>
                          </a:solidFill>
                          <a:effectLst/>
                          <a:latin typeface="+mn-lt"/>
                          <a:ea typeface="+mn-ea"/>
                          <a:cs typeface="+mn-cs"/>
                        </a:rPr>
                        <a:t> de la </a:t>
                      </a:r>
                      <a:r>
                        <a:rPr lang="en-GB" sz="1400" kern="1200" dirty="0" err="1">
                          <a:solidFill>
                            <a:schemeClr val="dk1"/>
                          </a:solidFill>
                          <a:effectLst/>
                          <a:latin typeface="+mn-lt"/>
                          <a:ea typeface="+mn-ea"/>
                          <a:cs typeface="+mn-cs"/>
                        </a:rPr>
                        <a:t>complexité</a:t>
                      </a:r>
                      <a:r>
                        <a:rPr lang="en-GB" sz="1400" kern="1200" dirty="0">
                          <a:solidFill>
                            <a:schemeClr val="dk1"/>
                          </a:solidFill>
                          <a:effectLst/>
                          <a:latin typeface="+mn-lt"/>
                          <a:ea typeface="+mn-ea"/>
                          <a:cs typeface="+mn-cs"/>
                        </a:rPr>
                        <a:t> et de la </a:t>
                      </a:r>
                      <a:r>
                        <a:rPr lang="en-GB" sz="1400" kern="1200" dirty="0" err="1">
                          <a:solidFill>
                            <a:schemeClr val="dk1"/>
                          </a:solidFill>
                          <a:effectLst/>
                          <a:latin typeface="+mn-lt"/>
                          <a:ea typeface="+mn-ea"/>
                          <a:cs typeface="+mn-cs"/>
                        </a:rPr>
                        <a:t>specificité</a:t>
                      </a:r>
                      <a:r>
                        <a:rPr lang="en-GB" sz="1400" kern="1200" dirty="0">
                          <a:solidFill>
                            <a:schemeClr val="dk1"/>
                          </a:solidFill>
                          <a:effectLst/>
                          <a:latin typeface="+mn-lt"/>
                          <a:ea typeface="+mn-ea"/>
                          <a:cs typeface="+mn-cs"/>
                        </a:rPr>
                        <a:t> des </a:t>
                      </a:r>
                      <a:r>
                        <a:rPr lang="en-GB" sz="1400" kern="1200" dirty="0" err="1">
                          <a:solidFill>
                            <a:schemeClr val="dk1"/>
                          </a:solidFill>
                          <a:effectLst/>
                          <a:latin typeface="+mn-lt"/>
                          <a:ea typeface="+mn-ea"/>
                          <a:cs typeface="+mn-cs"/>
                        </a:rPr>
                        <a:t>données</a:t>
                      </a:r>
                      <a:r>
                        <a:rPr lang="en-GB" sz="1400" kern="1200" dirty="0">
                          <a:solidFill>
                            <a:schemeClr val="dk1"/>
                          </a:solidFill>
                          <a:effectLst/>
                          <a:latin typeface="+mn-lt"/>
                          <a:ea typeface="+mn-ea"/>
                          <a:cs typeface="+mn-cs"/>
                        </a:rPr>
                        <a:t> pour applications </a:t>
                      </a:r>
                      <a:r>
                        <a:rPr lang="en-GB" sz="1400" kern="1200" dirty="0" err="1">
                          <a:solidFill>
                            <a:schemeClr val="dk1"/>
                          </a:solidFill>
                          <a:effectLst/>
                          <a:latin typeface="+mn-lt"/>
                          <a:ea typeface="+mn-ea"/>
                          <a:cs typeface="+mn-cs"/>
                        </a:rPr>
                        <a:t>aéro-spatiales</a:t>
                      </a:r>
                      <a:endParaRPr lang="en-GB"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11FFDB6E-9893-4EB9-93D3-CFBEDCE25578}"/>
              </a:ext>
            </a:extLst>
          </p:cNvPr>
          <p:cNvSpPr txBox="1">
            <a:spLocks/>
          </p:cNvSpPr>
          <p:nvPr/>
        </p:nvSpPr>
        <p:spPr bwMode="auto">
          <a:xfrm>
            <a:off x="957743" y="3276600"/>
            <a:ext cx="10276514" cy="2825389"/>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536575" lvl="1">
              <a:lnSpc>
                <a:spcPct val="150000"/>
              </a:lnSpc>
              <a:buClr>
                <a:schemeClr val="accent1"/>
              </a:buClr>
              <a:buSzPct val="100000"/>
              <a:buFont typeface="Wingdings" panose="05000000000000000000" pitchFamily="2" charset="2"/>
              <a:buChar char="§"/>
            </a:pPr>
            <a:r>
              <a:rPr lang="en-GB" sz="1600" dirty="0"/>
              <a:t>Libre Blanc : </a:t>
            </a:r>
            <a:r>
              <a:rPr lang="en-GB" sz="1600" i="1" dirty="0"/>
              <a:t>Advanced Industrial Case Studies in Transportation with Granta EduPack and Granta Selecto</a:t>
            </a:r>
            <a:r>
              <a:rPr lang="en-GB" sz="1600" dirty="0"/>
              <a:t>r </a:t>
            </a:r>
            <a:r>
              <a:rPr lang="en-GB" sz="1600" b="0" dirty="0"/>
              <a:t>(</a:t>
            </a:r>
            <a:r>
              <a:rPr lang="en-GB" sz="1600" b="0" dirty="0">
                <a:hlinkClick r:id="rId3"/>
              </a:rPr>
              <a:t>www.ansys.com/education-resources</a:t>
            </a:r>
            <a:r>
              <a:rPr lang="en-GB" sz="1600" b="0" dirty="0"/>
              <a:t>) </a:t>
            </a:r>
            <a:endParaRPr lang="en-GB" sz="1600" dirty="0"/>
          </a:p>
          <a:p>
            <a:pPr marL="536575" lvl="1">
              <a:lnSpc>
                <a:spcPct val="150000"/>
              </a:lnSpc>
              <a:buClr>
                <a:schemeClr val="accent1"/>
              </a:buClr>
              <a:buSzPct val="100000"/>
              <a:buFont typeface="Wingdings" panose="05000000000000000000" pitchFamily="2" charset="2"/>
              <a:buChar char="§"/>
            </a:pPr>
            <a:r>
              <a:rPr lang="en-GB" sz="1600" dirty="0" err="1"/>
              <a:t>Logiciel</a:t>
            </a:r>
            <a:r>
              <a:rPr lang="en-GB" sz="1600" dirty="0"/>
              <a:t> : </a:t>
            </a:r>
            <a:r>
              <a:rPr lang="en-GB" sz="1600" i="1" dirty="0"/>
              <a:t>Ansys Granta </a:t>
            </a:r>
            <a:r>
              <a:rPr lang="en-GB" sz="1600" i="1"/>
              <a:t>EduPack </a:t>
            </a:r>
            <a:r>
              <a:rPr lang="en-GB" sz="1600" dirty="0"/>
              <a:t>(</a:t>
            </a:r>
            <a:r>
              <a:rPr lang="en-GB" sz="1600" dirty="0">
                <a:hlinkClick r:id="rId4"/>
              </a:rPr>
              <a:t>www.ansys.com/products/materials/granta-edupack</a:t>
            </a:r>
            <a:r>
              <a:rPr lang="en-GB" sz="1600" dirty="0"/>
              <a:t>) </a:t>
            </a:r>
            <a:endParaRPr lang="en-GB" sz="1600" b="1" dirty="0"/>
          </a:p>
          <a:p>
            <a:pPr marL="536575" lvl="1">
              <a:lnSpc>
                <a:spcPct val="150000"/>
              </a:lnSpc>
              <a:buClr>
                <a:schemeClr val="accent1"/>
              </a:buClr>
              <a:buSzPct val="100000"/>
              <a:buFont typeface="Wingdings" panose="05000000000000000000" pitchFamily="2" charset="2"/>
              <a:buChar char="§"/>
            </a:pPr>
            <a:r>
              <a:rPr lang="fr-FR" sz="1600" b="0" dirty="0"/>
              <a:t>Un certain nombre d'études de cas industrielles avancées sont disponibles via les ressources pédagogiques d'Ansys. </a:t>
            </a:r>
            <a:r>
              <a:rPr lang="en-GB" sz="1600" b="0" dirty="0"/>
              <a:t>(</a:t>
            </a:r>
            <a:r>
              <a:rPr lang="en-GB" sz="1600" b="0" dirty="0">
                <a:hlinkClick r:id="rId3"/>
              </a:rPr>
              <a:t>www.ansys.com/education-resources</a:t>
            </a:r>
            <a:r>
              <a:rPr lang="en-GB" sz="1600" b="0" dirty="0"/>
              <a:t>) </a:t>
            </a: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80842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ln w="9525"/>
        </p:spPr>
        <p:txBody>
          <a:bodyPr/>
          <a:lstStyle/>
          <a:p>
            <a:r>
              <a:rPr lang="en-GB" dirty="0">
                <a:latin typeface="+mn-lt"/>
              </a:rPr>
              <a:t>Utiliser la base de </a:t>
            </a:r>
            <a:r>
              <a:rPr lang="en-GB" dirty="0" err="1">
                <a:latin typeface="+mn-lt"/>
              </a:rPr>
              <a:t>données</a:t>
            </a:r>
            <a:r>
              <a:rPr lang="en-GB" dirty="0">
                <a:latin typeface="+mn-lt"/>
              </a:rPr>
              <a:t> Aerospace</a:t>
            </a:r>
          </a:p>
        </p:txBody>
      </p:sp>
      <p:sp>
        <p:nvSpPr>
          <p:cNvPr id="3" name="Rectangle 4"/>
          <p:cNvSpPr>
            <a:spLocks noChangeArrowheads="1"/>
          </p:cNvSpPr>
          <p:nvPr/>
        </p:nvSpPr>
        <p:spPr bwMode="auto">
          <a:xfrm>
            <a:off x="1706563" y="1271449"/>
            <a:ext cx="84375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chemeClr val="accent1"/>
              </a:buClr>
              <a:buSzPct val="115000"/>
            </a:pPr>
            <a:r>
              <a:rPr lang="en-US" sz="1800" dirty="0">
                <a:latin typeface="+mn-lt"/>
              </a:rPr>
              <a:t> </a:t>
            </a:r>
            <a:r>
              <a:rPr lang="en-GB" sz="1800" dirty="0" err="1">
                <a:latin typeface="+mn-lt"/>
              </a:rPr>
              <a:t>MaterialUniverse</a:t>
            </a:r>
            <a:endParaRPr lang="en-US" sz="1800" dirty="0">
              <a:latin typeface="+mn-lt"/>
            </a:endParaRPr>
          </a:p>
          <a:p>
            <a:pPr lvl="1">
              <a:spcBef>
                <a:spcPct val="50000"/>
              </a:spcBef>
              <a:buClr>
                <a:schemeClr val="tx1"/>
              </a:buClr>
              <a:buSzPct val="115000"/>
              <a:buFontTx/>
              <a:buNone/>
            </a:pPr>
            <a:r>
              <a:rPr lang="fr-FR" sz="1800" b="0" dirty="0">
                <a:latin typeface="+mn-lt"/>
              </a:rPr>
              <a:t>Conçu pour une sélection primaire et large des matériaux. Permet d'identifier facilement les candidats génériques (type de résine et de charge).</a:t>
            </a:r>
          </a:p>
        </p:txBody>
      </p:sp>
      <p:sp>
        <p:nvSpPr>
          <p:cNvPr id="5" name="Rectangle 5"/>
          <p:cNvSpPr>
            <a:spLocks noChangeArrowheads="1"/>
          </p:cNvSpPr>
          <p:nvPr/>
        </p:nvSpPr>
        <p:spPr bwMode="auto">
          <a:xfrm>
            <a:off x="1706563" y="2949300"/>
            <a:ext cx="8437563" cy="21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chemeClr val="accent1"/>
              </a:buClr>
              <a:buSzPct val="115000"/>
            </a:pPr>
            <a:r>
              <a:rPr lang="en-US" sz="1800" dirty="0">
                <a:latin typeface="+mn-lt"/>
              </a:rPr>
              <a:t> </a:t>
            </a:r>
            <a:r>
              <a:rPr lang="en-GB" sz="1800" dirty="0">
                <a:latin typeface="+mn-lt"/>
              </a:rPr>
              <a:t>MMPDS and MIL-HDBK-17</a:t>
            </a:r>
            <a:endParaRPr lang="en-US" sz="1800" dirty="0">
              <a:latin typeface="+mn-lt"/>
            </a:endParaRPr>
          </a:p>
          <a:p>
            <a:pPr lvl="1">
              <a:spcBef>
                <a:spcPct val="50000"/>
              </a:spcBef>
              <a:buClr>
                <a:schemeClr val="tx1"/>
              </a:buClr>
              <a:buSzPct val="115000"/>
              <a:buFontTx/>
              <a:buNone/>
            </a:pPr>
            <a:r>
              <a:rPr lang="fr-FR" sz="1800" b="0" dirty="0">
                <a:latin typeface="+mn-lt"/>
              </a:rPr>
              <a:t>Accès aux informations sur les matériaux certifiés destinés à l'aérospatiale (métaux et composites), mais également très utiles dans d'autres environnements de conception.</a:t>
            </a:r>
          </a:p>
          <a:p>
            <a:pPr lvl="1">
              <a:spcBef>
                <a:spcPct val="50000"/>
              </a:spcBef>
              <a:buClr>
                <a:schemeClr val="tx1"/>
              </a:buClr>
              <a:buSzPct val="115000"/>
              <a:buFontTx/>
              <a:buNone/>
            </a:pPr>
            <a:r>
              <a:rPr lang="fr-FR" sz="1800" b="0" dirty="0">
                <a:latin typeface="+mn-lt"/>
              </a:rPr>
              <a:t>Les informations sur la dépendance des propriétés mécaniques vis-à-vis de la température sont particulièrement importantes.</a:t>
            </a:r>
          </a:p>
        </p:txBody>
      </p:sp>
      <p:sp>
        <p:nvSpPr>
          <p:cNvPr id="2" name="Slide Number Placeholder 1">
            <a:extLst>
              <a:ext uri="{FF2B5EF4-FFF2-40B4-BE49-F238E27FC236}">
                <a16:creationId xmlns:a16="http://schemas.microsoft.com/office/drawing/2014/main" id="{DE0C0179-D848-43CA-8692-6B6496A71822}"/>
              </a:ext>
            </a:extLst>
          </p:cNvPr>
          <p:cNvSpPr>
            <a:spLocks noGrp="1"/>
          </p:cNvSpPr>
          <p:nvPr>
            <p:ph type="sldNum" sz="quarter" idx="11"/>
          </p:nvPr>
        </p:nvSpPr>
        <p:spPr/>
        <p:txBody>
          <a:bodyPr/>
          <a:lstStyle/>
          <a:p>
            <a:fld id="{F0D23093-2AB0-F74C-B865-1A12A15B650E}" type="slidenum">
              <a:rPr lang="en-US" smtClean="0"/>
              <a:pPr/>
              <a:t>20</a:t>
            </a:fld>
            <a:endParaRPr lang="en-US" dirty="0"/>
          </a:p>
        </p:txBody>
      </p:sp>
    </p:spTree>
    <p:extLst>
      <p:ext uri="{BB962C8B-B14F-4D97-AF65-F5344CB8AC3E}">
        <p14:creationId xmlns:p14="http://schemas.microsoft.com/office/powerpoint/2010/main" val="231005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ln w="9525"/>
        </p:spPr>
        <p:txBody>
          <a:bodyPr/>
          <a:lstStyle/>
          <a:p>
            <a:r>
              <a:rPr lang="en-US" dirty="0" err="1">
                <a:latin typeface="+mn-lt"/>
              </a:rPr>
              <a:t>Exemple</a:t>
            </a:r>
            <a:r>
              <a:rPr lang="en-US" dirty="0">
                <a:latin typeface="+mn-lt"/>
              </a:rPr>
              <a:t> : </a:t>
            </a:r>
            <a:r>
              <a:rPr lang="fr-FR" dirty="0">
                <a:latin typeface="+mn-lt"/>
              </a:rPr>
              <a:t>compromis entre le coût et le poids</a:t>
            </a:r>
            <a:endParaRPr lang="en-GB" dirty="0">
              <a:latin typeface="+mn-lt"/>
            </a:endParaRPr>
          </a:p>
        </p:txBody>
      </p:sp>
      <p:sp>
        <p:nvSpPr>
          <p:cNvPr id="2" name="Content Placeholder 1"/>
          <p:cNvSpPr>
            <a:spLocks noGrp="1"/>
          </p:cNvSpPr>
          <p:nvPr>
            <p:ph type="body" sz="quarter" idx="13"/>
          </p:nvPr>
        </p:nvSpPr>
        <p:spPr>
          <a:prstGeom prst="rect">
            <a:avLst/>
          </a:prstGeom>
        </p:spPr>
        <p:txBody>
          <a:bodyPr/>
          <a:lstStyle/>
          <a:p>
            <a:r>
              <a:rPr lang="pt-PT" sz="2000" dirty="0">
                <a:latin typeface="+mn-lt"/>
              </a:rPr>
              <a:t>Le scénario:</a:t>
            </a:r>
          </a:p>
          <a:p>
            <a:pPr lvl="1">
              <a:buClr>
                <a:schemeClr val="accent3">
                  <a:lumMod val="50000"/>
                </a:schemeClr>
              </a:buClr>
              <a:buSzPct val="100000"/>
            </a:pPr>
            <a:r>
              <a:rPr lang="fr-FR" dirty="0">
                <a:latin typeface="+mn-lt"/>
              </a:rPr>
              <a:t>Choisir un matériau pour un panneau extérieur d'un véhicule</a:t>
            </a:r>
          </a:p>
          <a:p>
            <a:pPr lvl="1">
              <a:buClr>
                <a:schemeClr val="accent3">
                  <a:lumMod val="50000"/>
                </a:schemeClr>
              </a:buClr>
              <a:buSzPct val="100000"/>
            </a:pPr>
            <a:r>
              <a:rPr lang="fr-FR" dirty="0">
                <a:latin typeface="+mn-lt"/>
              </a:rPr>
              <a:t>Il doit être aussi léger et bon marché que possible</a:t>
            </a:r>
          </a:p>
          <a:p>
            <a:pPr lvl="1">
              <a:buClr>
                <a:schemeClr val="accent3">
                  <a:lumMod val="50000"/>
                </a:schemeClr>
              </a:buClr>
              <a:buSzPct val="100000"/>
            </a:pPr>
            <a:r>
              <a:rPr lang="fr-FR" dirty="0">
                <a:latin typeface="+mn-lt"/>
              </a:rPr>
              <a:t>La rigidité est la contrainte la plus importante</a:t>
            </a:r>
            <a:endParaRPr lang="pt-PT" sz="2000" b="0" dirty="0">
              <a:latin typeface="+mn-lt"/>
            </a:endParaRPr>
          </a:p>
          <a:p>
            <a:pPr lvl="1"/>
            <a:endParaRPr lang="pt-PT" sz="2000" b="0" dirty="0">
              <a:latin typeface="+mn-lt"/>
            </a:endParaRPr>
          </a:p>
          <a:p>
            <a:pPr lvl="1"/>
            <a:endParaRPr lang="pt-PT" sz="2000" b="0" dirty="0">
              <a:latin typeface="+mn-lt"/>
            </a:endParaRPr>
          </a:p>
          <a:p>
            <a:pPr lvl="1"/>
            <a:endParaRPr lang="pt-PT" sz="2000" b="0" dirty="0">
              <a:latin typeface="+mn-lt"/>
            </a:endParaRPr>
          </a:p>
        </p:txBody>
      </p:sp>
      <p:grpSp>
        <p:nvGrpSpPr>
          <p:cNvPr id="8" name="Group 7"/>
          <p:cNvGrpSpPr>
            <a:grpSpLocks/>
          </p:cNvGrpSpPr>
          <p:nvPr/>
        </p:nvGrpSpPr>
        <p:grpSpPr bwMode="auto">
          <a:xfrm>
            <a:off x="3897987" y="3294291"/>
            <a:ext cx="3535363" cy="1473200"/>
            <a:chOff x="456455" y="3380792"/>
            <a:chExt cx="3535362" cy="1473200"/>
          </a:xfrm>
        </p:grpSpPr>
        <p:sp>
          <p:nvSpPr>
            <p:cNvPr id="52242" name="Rectangle 172"/>
            <p:cNvSpPr>
              <a:spLocks noChangeArrowheads="1"/>
            </p:cNvSpPr>
            <p:nvPr/>
          </p:nvSpPr>
          <p:spPr bwMode="auto">
            <a:xfrm>
              <a:off x="456455" y="3380792"/>
              <a:ext cx="3535362" cy="1473200"/>
            </a:xfrm>
            <a:prstGeom prst="rect">
              <a:avLst/>
            </a:prstGeom>
            <a:solidFill>
              <a:schemeClr val="accent1">
                <a:lumMod val="20000"/>
                <a:lumOff val="80000"/>
              </a:schemeClr>
            </a:solidFill>
            <a:ln w="28575">
              <a:solidFill>
                <a:schemeClr val="accent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solidFill>
                  <a:srgbClr val="000000"/>
                </a:solidFill>
                <a:latin typeface="+mn-lt"/>
              </a:endParaRPr>
            </a:p>
          </p:txBody>
        </p:sp>
        <p:sp>
          <p:nvSpPr>
            <p:cNvPr id="52243" name="Text Box 180"/>
            <p:cNvSpPr txBox="1">
              <a:spLocks noChangeArrowheads="1"/>
            </p:cNvSpPr>
            <p:nvPr/>
          </p:nvSpPr>
          <p:spPr bwMode="auto">
            <a:xfrm>
              <a:off x="491380" y="3380792"/>
              <a:ext cx="350043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fr-FR" sz="1400" dirty="0">
                  <a:solidFill>
                    <a:srgbClr val="000000"/>
                  </a:solidFill>
                  <a:latin typeface="+mn-lt"/>
                </a:rPr>
                <a:t>Définir localement linéaire</a:t>
              </a:r>
            </a:p>
            <a:p>
              <a:pPr algn="ctr">
                <a:spcBef>
                  <a:spcPct val="0"/>
                </a:spcBef>
                <a:spcAft>
                  <a:spcPct val="0"/>
                </a:spcAft>
                <a:buClr>
                  <a:srgbClr val="009B9B"/>
                </a:buClr>
                <a:buSzPct val="80000"/>
                <a:buNone/>
              </a:pPr>
              <a:r>
                <a:rPr lang="fr-FR" sz="1400" dirty="0">
                  <a:solidFill>
                    <a:srgbClr val="000000"/>
                  </a:solidFill>
                  <a:latin typeface="+mn-lt"/>
                </a:rPr>
                <a:t> </a:t>
              </a:r>
              <a:r>
                <a:rPr lang="fr-FR" sz="1400" dirty="0">
                  <a:solidFill>
                    <a:srgbClr val="7FC4BC"/>
                  </a:solidFill>
                  <a:latin typeface="+mn-lt"/>
                </a:rPr>
                <a:t>une fonction de pénalité Z</a:t>
              </a:r>
            </a:p>
            <a:p>
              <a:pPr algn="ctr">
                <a:spcBef>
                  <a:spcPct val="0"/>
                </a:spcBef>
                <a:spcAft>
                  <a:spcPct val="0"/>
                </a:spcAft>
                <a:buClr>
                  <a:srgbClr val="009B9B"/>
                </a:buClr>
                <a:buSzPct val="80000"/>
                <a:buFont typeface="Wingdings" panose="05000000000000000000" pitchFamily="2" charset="2"/>
                <a:buNone/>
              </a:pPr>
              <a:endParaRPr lang="pt-PT" sz="1000" dirty="0">
                <a:solidFill>
                  <a:srgbClr val="000000"/>
                </a:solidFill>
                <a:latin typeface="+mn-lt"/>
              </a:endParaRPr>
            </a:p>
            <a:p>
              <a:pPr algn="ctr">
                <a:spcBef>
                  <a:spcPct val="0"/>
                </a:spcBef>
                <a:spcAft>
                  <a:spcPct val="0"/>
                </a:spcAft>
                <a:buClr>
                  <a:srgbClr val="009B9B"/>
                </a:buClr>
                <a:buSzPct val="80000"/>
                <a:buFont typeface="Wingdings" panose="05000000000000000000" pitchFamily="2" charset="2"/>
                <a:buNone/>
              </a:pPr>
              <a:r>
                <a:rPr lang="pt-PT" sz="1800" b="0" dirty="0">
                  <a:solidFill>
                    <a:srgbClr val="000000"/>
                  </a:solidFill>
                  <a:latin typeface="+mn-lt"/>
                </a:rPr>
                <a:t>Z = </a:t>
              </a:r>
              <a:r>
                <a:rPr lang="pt-PT" sz="1800" b="0" dirty="0">
                  <a:solidFill>
                    <a:srgbClr val="000000"/>
                  </a:solidFill>
                  <a:latin typeface="+mn-lt"/>
                  <a:sym typeface="Symbol" panose="05050102010706020507" pitchFamily="18" charset="2"/>
                </a:rPr>
                <a:t> </a:t>
              </a:r>
              <a:r>
                <a:rPr lang="pt-PT" sz="1800" b="0" i="1" dirty="0">
                  <a:solidFill>
                    <a:srgbClr val="000000"/>
                  </a:solidFill>
                  <a:latin typeface="+mn-lt"/>
                  <a:sym typeface="Symbol" panose="05050102010706020507" pitchFamily="18" charset="2"/>
                </a:rPr>
                <a:t>m</a:t>
              </a:r>
              <a:r>
                <a:rPr lang="pt-PT" sz="1800" b="0" dirty="0">
                  <a:solidFill>
                    <a:srgbClr val="000000"/>
                  </a:solidFill>
                  <a:latin typeface="+mn-lt"/>
                  <a:sym typeface="Symbol" panose="05050102010706020507" pitchFamily="18" charset="2"/>
                </a:rPr>
                <a:t> + </a:t>
              </a:r>
              <a:r>
                <a:rPr lang="pt-PT" sz="1800" b="0" i="1" dirty="0">
                  <a:solidFill>
                    <a:srgbClr val="000000"/>
                  </a:solidFill>
                  <a:latin typeface="+mn-lt"/>
                  <a:sym typeface="Symbol" panose="05050102010706020507" pitchFamily="18" charset="2"/>
                </a:rPr>
                <a:t>C</a:t>
              </a:r>
              <a:endParaRPr lang="pt-PT" sz="1800" b="0" i="1" dirty="0">
                <a:solidFill>
                  <a:srgbClr val="000000"/>
                </a:solidFill>
                <a:latin typeface="+mn-lt"/>
              </a:endParaRPr>
            </a:p>
            <a:p>
              <a:pPr algn="ctr">
                <a:spcBef>
                  <a:spcPct val="0"/>
                </a:spcBef>
                <a:spcAft>
                  <a:spcPct val="0"/>
                </a:spcAft>
                <a:buClr>
                  <a:srgbClr val="009B9B"/>
                </a:buClr>
                <a:buSzPct val="80000"/>
                <a:buFont typeface="Wingdings" panose="05000000000000000000" pitchFamily="2" charset="2"/>
                <a:buNone/>
              </a:pPr>
              <a:endParaRPr lang="en-GB" sz="1000" dirty="0">
                <a:solidFill>
                  <a:srgbClr val="000000"/>
                </a:solidFill>
                <a:latin typeface="+mn-lt"/>
              </a:endParaRPr>
            </a:p>
            <a:p>
              <a:pPr algn="ctr">
                <a:spcBef>
                  <a:spcPct val="0"/>
                </a:spcBef>
                <a:spcAft>
                  <a:spcPct val="0"/>
                </a:spcAft>
                <a:buClr>
                  <a:srgbClr val="009B9B"/>
                </a:buClr>
                <a:buSzPct val="80000"/>
                <a:buFont typeface="Wingdings" panose="05000000000000000000" pitchFamily="2" charset="2"/>
                <a:buNone/>
              </a:pPr>
              <a:r>
                <a:rPr lang="fr-FR" sz="1400" dirty="0">
                  <a:solidFill>
                    <a:srgbClr val="000000"/>
                  </a:solidFill>
                  <a:latin typeface="+mn-lt"/>
                </a:rPr>
                <a:t>Chercher une solution </a:t>
              </a:r>
              <a:br>
                <a:rPr lang="fr-FR" sz="1400" dirty="0">
                  <a:solidFill>
                    <a:srgbClr val="000000"/>
                  </a:solidFill>
                  <a:latin typeface="+mn-lt"/>
                </a:rPr>
              </a:br>
              <a:r>
                <a:rPr lang="fr-FR" sz="1400" dirty="0">
                  <a:solidFill>
                    <a:srgbClr val="000000"/>
                  </a:solidFill>
                  <a:latin typeface="+mn-lt"/>
                </a:rPr>
                <a:t>avec les plus petits Z</a:t>
              </a:r>
              <a:r>
                <a:rPr lang="en-GB" sz="1800" b="0" baseline="30000" dirty="0">
                  <a:solidFill>
                    <a:srgbClr val="000000"/>
                  </a:solidFill>
                  <a:latin typeface="+mn-lt"/>
                </a:rPr>
                <a:t>(1)</a:t>
              </a:r>
              <a:endParaRPr lang="en-GB" sz="1400" b="0" baseline="30000" dirty="0">
                <a:solidFill>
                  <a:srgbClr val="000000"/>
                </a:solidFill>
                <a:latin typeface="+mn-lt"/>
              </a:endParaRPr>
            </a:p>
          </p:txBody>
        </p:sp>
      </p:grpSp>
      <p:pic>
        <p:nvPicPr>
          <p:cNvPr id="3076" name="Picture 4" descr="C:\Users\arlindo.silva\Documents\My other files\Documents\Trabalhos\Publicação\Revistas\Materials and Design\Fender_Elsa_Peças\10925331-623x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595" y="1408341"/>
            <a:ext cx="29527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1716087" y="4956404"/>
            <a:ext cx="1016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2857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lvl="1">
              <a:buClr>
                <a:schemeClr val="accent1"/>
              </a:buClr>
              <a:buSzPct val="100000"/>
              <a:buFont typeface="Wingdings" panose="05000000000000000000" pitchFamily="2" charset="2"/>
              <a:buChar char="§"/>
            </a:pPr>
            <a:r>
              <a:rPr lang="pt-PT" sz="2400" dirty="0">
                <a:latin typeface="+mn-lt"/>
                <a:sym typeface="Symbol" panose="05050102010706020507" pitchFamily="18" charset="2"/>
              </a:rPr>
              <a:t> </a:t>
            </a:r>
            <a:r>
              <a:rPr lang="pt-PT" sz="2000" b="0" dirty="0">
                <a:latin typeface="+mn-lt"/>
                <a:sym typeface="Symbol" panose="05050102010706020507" pitchFamily="18" charset="2"/>
              </a:rPr>
              <a:t>: </a:t>
            </a:r>
            <a:r>
              <a:rPr lang="fr-FR" sz="2000" b="0" dirty="0">
                <a:latin typeface="+mn-lt"/>
                <a:sym typeface="Symbol" panose="05050102010706020507" pitchFamily="18" charset="2"/>
              </a:rPr>
              <a:t>combien êtes-vous prêt à payer pour chaque kg supplémentaire (</a:t>
            </a:r>
            <a:r>
              <a:rPr lang="fr-FR" sz="2000" dirty="0">
                <a:latin typeface="+mn-lt"/>
                <a:sym typeface="Symbol" panose="05050102010706020507" pitchFamily="18" charset="2"/>
              </a:rPr>
              <a:t>constante d'échange</a:t>
            </a:r>
            <a:r>
              <a:rPr lang="fr-FR" sz="2000" b="0" dirty="0">
                <a:latin typeface="+mn-lt"/>
                <a:sym typeface="Symbol" panose="05050102010706020507" pitchFamily="18" charset="2"/>
              </a:rPr>
              <a:t>) ?</a:t>
            </a:r>
            <a:endParaRPr lang="en-GB" sz="2000" b="0" dirty="0">
              <a:latin typeface="+mn-lt"/>
            </a:endParaRPr>
          </a:p>
        </p:txBody>
      </p:sp>
      <p:grpSp>
        <p:nvGrpSpPr>
          <p:cNvPr id="15" name="Group 14"/>
          <p:cNvGrpSpPr>
            <a:grpSpLocks/>
          </p:cNvGrpSpPr>
          <p:nvPr/>
        </p:nvGrpSpPr>
        <p:grpSpPr bwMode="auto">
          <a:xfrm>
            <a:off x="4836215" y="5515436"/>
            <a:ext cx="4189794" cy="568170"/>
            <a:chOff x="3340359" y="5505478"/>
            <a:chExt cx="4190007" cy="568354"/>
          </a:xfrm>
        </p:grpSpPr>
        <p:sp>
          <p:nvSpPr>
            <p:cNvPr id="14" name="Bent Arrow 13"/>
            <p:cNvSpPr/>
            <p:nvPr/>
          </p:nvSpPr>
          <p:spPr bwMode="auto">
            <a:xfrm flipV="1">
              <a:off x="3340359" y="5505478"/>
              <a:ext cx="1183645" cy="369452"/>
            </a:xfrm>
            <a:prstGeom prst="bentArrow">
              <a:avLst/>
            </a:prstGeom>
            <a:noFill/>
            <a:ln w="9525" cap="flat" cmpd="sng" algn="ctr">
              <a:solidFill>
                <a:schemeClr val="accent1"/>
              </a:solidFill>
              <a:prstDash val="solid"/>
              <a:round/>
              <a:headEnd type="none" w="med" len="med"/>
              <a:tailEnd type="none" w="med" len="med"/>
            </a:ln>
            <a:effectLst/>
          </p:spPr>
          <p:txBody>
            <a:bodyPr wrap="square">
              <a:spAutoFit/>
            </a:bodyPr>
            <a:lstStyle/>
            <a:p>
              <a:pPr>
                <a:spcBef>
                  <a:spcPct val="20000"/>
                </a:spcBef>
                <a:spcAft>
                  <a:spcPct val="20000"/>
                </a:spcAft>
                <a:buClr>
                  <a:srgbClr val="009B9B"/>
                </a:buClr>
                <a:buSzPct val="80000"/>
                <a:buFont typeface="Wingdings" pitchFamily="2" charset="2"/>
                <a:buNone/>
                <a:defRPr/>
              </a:pPr>
              <a:endParaRPr lang="en-GB" dirty="0"/>
            </a:p>
          </p:txBody>
        </p:sp>
        <p:sp>
          <p:nvSpPr>
            <p:cNvPr id="52241" name="Rectangle 16"/>
            <p:cNvSpPr>
              <a:spLocks noChangeArrowheads="1"/>
            </p:cNvSpPr>
            <p:nvPr/>
          </p:nvSpPr>
          <p:spPr bwMode="auto">
            <a:xfrm>
              <a:off x="4524004" y="5612167"/>
              <a:ext cx="3006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marL="0" lvl="1">
                <a:buClr>
                  <a:srgbClr val="47722A"/>
                </a:buClr>
                <a:buSzPct val="100000"/>
                <a:buNone/>
              </a:pPr>
              <a:r>
                <a:rPr lang="pt-PT" sz="2400" dirty="0">
                  <a:solidFill>
                    <a:srgbClr val="000000"/>
                  </a:solidFill>
                  <a:latin typeface="+mn-lt"/>
                  <a:sym typeface="Symbol" panose="05050102010706020507" pitchFamily="18" charset="2"/>
                </a:rPr>
                <a:t>Granta EduPack</a:t>
              </a:r>
              <a:endParaRPr lang="en-GB" sz="2000" b="0" dirty="0">
                <a:latin typeface="+mn-lt"/>
              </a:endParaRPr>
            </a:p>
          </p:txBody>
        </p:sp>
      </p:grpSp>
      <p:sp>
        <p:nvSpPr>
          <p:cNvPr id="16" name="TextBox 15"/>
          <p:cNvSpPr txBox="1">
            <a:spLocks noChangeArrowheads="1"/>
          </p:cNvSpPr>
          <p:nvPr/>
        </p:nvSpPr>
        <p:spPr bwMode="auto">
          <a:xfrm>
            <a:off x="908226" y="5700102"/>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None/>
            </a:pPr>
            <a:r>
              <a:rPr lang="pt-PT" sz="1200" b="0" baseline="30000" dirty="0">
                <a:latin typeface="+mn-lt"/>
              </a:rPr>
              <a:t>(1)</a:t>
            </a:r>
            <a:r>
              <a:rPr lang="pt-PT" sz="1200" b="0" dirty="0">
                <a:latin typeface="+mn-lt"/>
              </a:rPr>
              <a:t> </a:t>
            </a:r>
            <a:r>
              <a:rPr lang="fr-FR" sz="1200" b="0" dirty="0">
                <a:latin typeface="+mn-lt"/>
              </a:rPr>
              <a:t>Des informations plus détaillées dans l'unité de cours 8 de cette série. </a:t>
            </a:r>
            <a:endParaRPr lang="en-GB" sz="1200" b="0" dirty="0">
              <a:latin typeface="+mn-lt"/>
            </a:endParaRPr>
          </a:p>
        </p:txBody>
      </p:sp>
      <p:grpSp>
        <p:nvGrpSpPr>
          <p:cNvPr id="21" name="Group 20"/>
          <p:cNvGrpSpPr>
            <a:grpSpLocks/>
          </p:cNvGrpSpPr>
          <p:nvPr/>
        </p:nvGrpSpPr>
        <p:grpSpPr bwMode="auto">
          <a:xfrm>
            <a:off x="5895977" y="3294291"/>
            <a:ext cx="2702599" cy="1473200"/>
            <a:chOff x="4404095" y="3380792"/>
            <a:chExt cx="2703049" cy="1473200"/>
          </a:xfrm>
        </p:grpSpPr>
        <p:grpSp>
          <p:nvGrpSpPr>
            <p:cNvPr id="52235" name="Group 11"/>
            <p:cNvGrpSpPr>
              <a:grpSpLocks/>
            </p:cNvGrpSpPr>
            <p:nvPr/>
          </p:nvGrpSpPr>
          <p:grpSpPr bwMode="auto">
            <a:xfrm>
              <a:off x="6078444" y="3380792"/>
              <a:ext cx="1028700" cy="1473200"/>
              <a:chOff x="4501505" y="3380792"/>
              <a:chExt cx="1028700" cy="1473200"/>
            </a:xfrm>
          </p:grpSpPr>
          <p:graphicFrame>
            <p:nvGraphicFramePr>
              <p:cNvPr id="52238" name="Object 7"/>
              <p:cNvGraphicFramePr>
                <a:graphicFrameLocks noChangeAspect="1"/>
              </p:cNvGraphicFramePr>
              <p:nvPr/>
            </p:nvGraphicFramePr>
            <p:xfrm>
              <a:off x="4509928" y="3380792"/>
              <a:ext cx="914220" cy="723600"/>
            </p:xfrm>
            <a:graphic>
              <a:graphicData uri="http://schemas.openxmlformats.org/presentationml/2006/ole">
                <mc:AlternateContent xmlns:mc="http://schemas.openxmlformats.org/markup-compatibility/2006">
                  <mc:Choice xmlns:v="urn:schemas-microsoft-com:vml" Requires="v">
                    <p:oleObj name="Equation" r:id="rId4" imgW="609336" imgH="482391" progId="Equation.3">
                      <p:embed/>
                    </p:oleObj>
                  </mc:Choice>
                  <mc:Fallback>
                    <p:oleObj name="Equation" r:id="rId4" imgW="609336" imgH="482391" progId="Equation.3">
                      <p:embed/>
                      <p:pic>
                        <p:nvPicPr>
                          <p:cNvPr id="5223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9928" y="3380792"/>
                            <a:ext cx="914220" cy="72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9" name="Object 3"/>
              <p:cNvGraphicFramePr>
                <a:graphicFrameLocks noChangeAspect="1"/>
              </p:cNvGraphicFramePr>
              <p:nvPr/>
            </p:nvGraphicFramePr>
            <p:xfrm>
              <a:off x="4501505" y="4168192"/>
              <a:ext cx="1028700" cy="685800"/>
            </p:xfrm>
            <a:graphic>
              <a:graphicData uri="http://schemas.openxmlformats.org/presentationml/2006/ole">
                <mc:AlternateContent xmlns:mc="http://schemas.openxmlformats.org/markup-compatibility/2006">
                  <mc:Choice xmlns:v="urn:schemas-microsoft-com:vml" Requires="v">
                    <p:oleObj name="Equation" r:id="rId6" imgW="685800" imgH="457200" progId="Equation.3">
                      <p:embed/>
                    </p:oleObj>
                  </mc:Choice>
                  <mc:Fallback>
                    <p:oleObj name="Equation" r:id="rId6" imgW="685800" imgH="457200" progId="Equation.3">
                      <p:embed/>
                      <p:pic>
                        <p:nvPicPr>
                          <p:cNvPr id="5223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1505" y="4168192"/>
                            <a:ext cx="1028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52236" name="Straight Arrow Connector 3"/>
            <p:cNvCxnSpPr>
              <a:cxnSpLocks noChangeShapeType="1"/>
            </p:cNvCxnSpPr>
            <p:nvPr/>
          </p:nvCxnSpPr>
          <p:spPr bwMode="auto">
            <a:xfrm flipV="1">
              <a:off x="4851273" y="3749168"/>
              <a:ext cx="1158811" cy="361799"/>
            </a:xfrm>
            <a:prstGeom prst="straightConnector1">
              <a:avLst/>
            </a:prstGeom>
            <a:noFill/>
            <a:ln w="28575" algn="ctr">
              <a:solidFill>
                <a:schemeClr val="accent4"/>
              </a:solidFill>
              <a:round/>
              <a:headEnd/>
              <a:tailEnd type="arrow" w="med" len="med"/>
            </a:ln>
            <a:extLst>
              <a:ext uri="{909E8E84-426E-40DD-AFC4-6F175D3DCCD1}">
                <a14:hiddenFill xmlns:a14="http://schemas.microsoft.com/office/drawing/2010/main">
                  <a:noFill/>
                </a14:hiddenFill>
              </a:ext>
            </a:extLst>
          </p:spPr>
        </p:cxnSp>
        <p:cxnSp>
          <p:nvCxnSpPr>
            <p:cNvPr id="52237" name="Straight Arrow Connector 17"/>
            <p:cNvCxnSpPr>
              <a:cxnSpLocks noChangeShapeType="1"/>
            </p:cNvCxnSpPr>
            <p:nvPr/>
          </p:nvCxnSpPr>
          <p:spPr bwMode="auto">
            <a:xfrm>
              <a:off x="4404095" y="4312655"/>
              <a:ext cx="1674349" cy="183921"/>
            </a:xfrm>
            <a:prstGeom prst="straightConnector1">
              <a:avLst/>
            </a:prstGeom>
            <a:noFill/>
            <a:ln w="28575" algn="ctr">
              <a:solidFill>
                <a:schemeClr val="accent4"/>
              </a:solidFill>
              <a:round/>
              <a:headEnd/>
              <a:tailEnd type="arrow" w="med" len="med"/>
            </a:ln>
            <a:extLst>
              <a:ext uri="{909E8E84-426E-40DD-AFC4-6F175D3DCCD1}">
                <a14:hiddenFill xmlns:a14="http://schemas.microsoft.com/office/drawing/2010/main">
                  <a:noFill/>
                </a14:hiddenFill>
              </a:ext>
            </a:extLst>
          </p:spPr>
        </p:cxnSp>
      </p:grpSp>
      <p:cxnSp>
        <p:nvCxnSpPr>
          <p:cNvPr id="22" name="Straight Arrow Connector 21"/>
          <p:cNvCxnSpPr>
            <a:cxnSpLocks noChangeShapeType="1"/>
          </p:cNvCxnSpPr>
          <p:nvPr/>
        </p:nvCxnSpPr>
        <p:spPr bwMode="auto">
          <a:xfrm flipH="1">
            <a:off x="2286000" y="4186965"/>
            <a:ext cx="3124201" cy="918435"/>
          </a:xfrm>
          <a:prstGeom prst="straightConnector1">
            <a:avLst/>
          </a:prstGeom>
          <a:noFill/>
          <a:ln w="28575" algn="ctr">
            <a:solidFill>
              <a:schemeClr val="accent4"/>
            </a:solidFill>
            <a:round/>
            <a:headEnd/>
            <a:tailEnd type="arrow" w="med" len="med"/>
          </a:ln>
          <a:extLst>
            <a:ext uri="{909E8E84-426E-40DD-AFC4-6F175D3DCCD1}">
              <a14:hiddenFill xmlns:a14="http://schemas.microsoft.com/office/drawing/2010/main">
                <a:noFill/>
              </a14:hiddenFill>
            </a:ext>
          </a:extLst>
        </p:spPr>
      </p:cxnSp>
      <p:sp>
        <p:nvSpPr>
          <p:cNvPr id="3" name="Slide Number Placeholder 2">
            <a:extLst>
              <a:ext uri="{FF2B5EF4-FFF2-40B4-BE49-F238E27FC236}">
                <a16:creationId xmlns:a16="http://schemas.microsoft.com/office/drawing/2014/main" id="{C48B0F93-2217-4B94-9E87-E9932E784667}"/>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Tree>
    <p:extLst>
      <p:ext uri="{BB962C8B-B14F-4D97-AF65-F5344CB8AC3E}">
        <p14:creationId xmlns:p14="http://schemas.microsoft.com/office/powerpoint/2010/main" val="2517173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up)">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right)">
                                      <p:cBhvr>
                                        <p:cTn id="26" dur="500"/>
                                        <p:tgtEl>
                                          <p:spTgt spid="22"/>
                                        </p:tgtEl>
                                      </p:cBhvr>
                                    </p:animEffec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3"/>
          <p:cNvSpPr>
            <a:spLocks noChangeArrowheads="1"/>
          </p:cNvSpPr>
          <p:nvPr/>
        </p:nvSpPr>
        <p:spPr bwMode="auto">
          <a:xfrm>
            <a:off x="8395702" y="525549"/>
            <a:ext cx="2449513" cy="553870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solidFill>
                <a:srgbClr val="000000"/>
              </a:solidFill>
              <a:latin typeface="+mn-lt"/>
            </a:endParaRPr>
          </a:p>
        </p:txBody>
      </p:sp>
      <p:grpSp>
        <p:nvGrpSpPr>
          <p:cNvPr id="2" name="Group 34"/>
          <p:cNvGrpSpPr>
            <a:grpSpLocks/>
          </p:cNvGrpSpPr>
          <p:nvPr/>
        </p:nvGrpSpPr>
        <p:grpSpPr bwMode="auto">
          <a:xfrm>
            <a:off x="1936749" y="3289300"/>
            <a:ext cx="6615112" cy="1955800"/>
            <a:chOff x="504" y="2296"/>
            <a:chExt cx="3846" cy="1232"/>
          </a:xfrm>
        </p:grpSpPr>
        <p:sp>
          <p:nvSpPr>
            <p:cNvPr id="54302" name="Text Box 28"/>
            <p:cNvSpPr txBox="1">
              <a:spLocks noChangeArrowheads="1"/>
            </p:cNvSpPr>
            <p:nvPr/>
          </p:nvSpPr>
          <p:spPr bwMode="auto">
            <a:xfrm>
              <a:off x="504" y="2296"/>
              <a:ext cx="291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dirty="0" err="1">
                  <a:latin typeface="+mn-lt"/>
                </a:rPr>
                <a:t>Véhicule</a:t>
              </a:r>
              <a:r>
                <a:rPr lang="en-GB" sz="1600" dirty="0">
                  <a:latin typeface="+mn-lt"/>
                </a:rPr>
                <a:t> </a:t>
              </a:r>
              <a:r>
                <a:rPr lang="en-GB" sz="1600" dirty="0" err="1">
                  <a:latin typeface="+mn-lt"/>
                </a:rPr>
                <a:t>spatiale</a:t>
              </a:r>
              <a:r>
                <a:rPr lang="en-GB" sz="1600" dirty="0">
                  <a:latin typeface="+mn-lt"/>
                </a:rPr>
                <a:t>		3000 à 10,000</a:t>
              </a:r>
            </a:p>
          </p:txBody>
        </p:sp>
        <p:sp>
          <p:nvSpPr>
            <p:cNvPr id="54303" name="Line 41"/>
            <p:cNvSpPr>
              <a:spLocks noChangeShapeType="1"/>
            </p:cNvSpPr>
            <p:nvPr/>
          </p:nvSpPr>
          <p:spPr bwMode="auto">
            <a:xfrm>
              <a:off x="3180" y="2508"/>
              <a:ext cx="1170" cy="102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54277" name="Rectangle 2"/>
          <p:cNvSpPr>
            <a:spLocks noGrp="1" noChangeArrowheads="1"/>
          </p:cNvSpPr>
          <p:nvPr>
            <p:ph type="title"/>
          </p:nvPr>
        </p:nvSpPr>
        <p:spPr>
          <a:ln w="9525"/>
        </p:spPr>
        <p:txBody>
          <a:bodyPr/>
          <a:lstStyle/>
          <a:p>
            <a:r>
              <a:rPr lang="en-GB" dirty="0">
                <a:latin typeface="+mn-lt"/>
              </a:rPr>
              <a:t>La </a:t>
            </a:r>
            <a:r>
              <a:rPr lang="en-GB" dirty="0" err="1">
                <a:latin typeface="+mn-lt"/>
              </a:rPr>
              <a:t>constante</a:t>
            </a:r>
            <a:r>
              <a:rPr lang="en-GB" dirty="0">
                <a:latin typeface="+mn-lt"/>
              </a:rPr>
              <a:t> </a:t>
            </a:r>
            <a:r>
              <a:rPr lang="en-GB" dirty="0" err="1">
                <a:latin typeface="+mn-lt"/>
              </a:rPr>
              <a:t>d’échange</a:t>
            </a:r>
            <a:r>
              <a:rPr lang="en-GB" dirty="0">
                <a:latin typeface="+mn-lt"/>
              </a:rPr>
              <a:t> </a:t>
            </a:r>
            <a:r>
              <a:rPr lang="en-GB" dirty="0">
                <a:latin typeface="+mn-lt"/>
                <a:sym typeface="Symbol" panose="05050102010706020507" pitchFamily="18" charset="2"/>
              </a:rPr>
              <a:t></a:t>
            </a:r>
            <a:r>
              <a:rPr lang="en-GB" dirty="0">
                <a:latin typeface="+mn-lt"/>
                <a:sym typeface="Times New Roman" panose="02020603050405020304" pitchFamily="18" charset="0"/>
              </a:rPr>
              <a:t> pour les transports</a:t>
            </a:r>
            <a:endParaRPr lang="en-GB" dirty="0">
              <a:latin typeface="+mn-lt"/>
            </a:endParaRPr>
          </a:p>
        </p:txBody>
      </p:sp>
      <p:sp>
        <p:nvSpPr>
          <p:cNvPr id="394256" name="Text Box 16"/>
          <p:cNvSpPr txBox="1">
            <a:spLocks noChangeArrowheads="1"/>
          </p:cNvSpPr>
          <p:nvPr/>
        </p:nvSpPr>
        <p:spPr bwMode="auto">
          <a:xfrm>
            <a:off x="1970074" y="4121152"/>
            <a:ext cx="4344026"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nSpc>
                <a:spcPct val="150000"/>
              </a:lnSpc>
              <a:spcBef>
                <a:spcPct val="0"/>
              </a:spcBef>
              <a:spcAft>
                <a:spcPct val="0"/>
              </a:spcAft>
              <a:buClr>
                <a:srgbClr val="A50021"/>
              </a:buClr>
              <a:buSzPct val="60000"/>
              <a:buFont typeface="Wingdings" panose="05000000000000000000" pitchFamily="2" charset="2"/>
              <a:buNone/>
            </a:pPr>
            <a:r>
              <a:rPr lang="en-US" sz="1600" dirty="0">
                <a:latin typeface="+mn-lt"/>
              </a:rPr>
              <a:t>                 Comment </a:t>
            </a:r>
            <a:r>
              <a:rPr lang="en-US" sz="1600" dirty="0" err="1">
                <a:latin typeface="+mn-lt"/>
              </a:rPr>
              <a:t>avoir</a:t>
            </a:r>
            <a:r>
              <a:rPr lang="en-US" sz="1600" dirty="0">
                <a:latin typeface="+mn-lt"/>
              </a:rPr>
              <a:t> </a:t>
            </a:r>
            <a:r>
              <a:rPr lang="en-US" sz="1600" dirty="0" err="1">
                <a:latin typeface="+mn-lt"/>
              </a:rPr>
              <a:t>une</a:t>
            </a:r>
            <a:r>
              <a:rPr lang="en-US" sz="1600" dirty="0">
                <a:latin typeface="+mn-lt"/>
              </a:rPr>
              <a:t> </a:t>
            </a:r>
            <a:r>
              <a:rPr lang="en-US" sz="1600" dirty="0" err="1">
                <a:latin typeface="+mn-lt"/>
              </a:rPr>
              <a:t>valeur</a:t>
            </a:r>
            <a:r>
              <a:rPr lang="en-US" sz="1600" dirty="0">
                <a:latin typeface="+mn-lt"/>
              </a:rPr>
              <a:t> pour </a:t>
            </a:r>
            <a:r>
              <a:rPr lang="en-US" sz="1600" dirty="0">
                <a:latin typeface="+mn-lt"/>
                <a:sym typeface="Symbol" panose="05050102010706020507" pitchFamily="18" charset="2"/>
              </a:rPr>
              <a:t> </a:t>
            </a:r>
            <a:r>
              <a:rPr lang="en-US" sz="1600" dirty="0">
                <a:latin typeface="+mn-lt"/>
              </a:rPr>
              <a:t>? </a:t>
            </a:r>
          </a:p>
          <a:p>
            <a:pPr>
              <a:lnSpc>
                <a:spcPct val="150000"/>
              </a:lnSpc>
              <a:spcBef>
                <a:spcPct val="0"/>
              </a:spcBef>
              <a:spcAft>
                <a:spcPct val="0"/>
              </a:spcAft>
              <a:buClr>
                <a:schemeClr val="accent1"/>
              </a:buClr>
              <a:buSzPct val="80000"/>
            </a:pPr>
            <a:r>
              <a:rPr lang="fr-FR" sz="1600" dirty="0">
                <a:latin typeface="+mn-lt"/>
              </a:rPr>
              <a:t> Coût total de la vie : économie de carburant, charge utile supplémentaire. </a:t>
            </a:r>
          </a:p>
          <a:p>
            <a:pPr>
              <a:lnSpc>
                <a:spcPct val="150000"/>
              </a:lnSpc>
              <a:spcBef>
                <a:spcPct val="0"/>
              </a:spcBef>
              <a:spcAft>
                <a:spcPct val="0"/>
              </a:spcAft>
              <a:buClr>
                <a:schemeClr val="accent1"/>
              </a:buClr>
              <a:buSzPct val="80000"/>
            </a:pPr>
            <a:r>
              <a:rPr lang="fr-FR" sz="1600" dirty="0">
                <a:latin typeface="+mn-lt"/>
              </a:rPr>
              <a:t>  Analyse des données historiques ; </a:t>
            </a:r>
          </a:p>
          <a:p>
            <a:pPr>
              <a:lnSpc>
                <a:spcPct val="150000"/>
              </a:lnSpc>
              <a:spcBef>
                <a:spcPct val="0"/>
              </a:spcBef>
              <a:spcAft>
                <a:spcPct val="0"/>
              </a:spcAft>
              <a:buClr>
                <a:schemeClr val="accent1"/>
              </a:buClr>
              <a:buSzPct val="80000"/>
            </a:pPr>
            <a:r>
              <a:rPr lang="fr-FR" sz="1600" dirty="0">
                <a:latin typeface="+mn-lt"/>
              </a:rPr>
              <a:t>  Entretiens, enquêtes</a:t>
            </a:r>
            <a:endParaRPr lang="en-US" sz="1600" dirty="0">
              <a:latin typeface="+mn-lt"/>
            </a:endParaRPr>
          </a:p>
        </p:txBody>
      </p:sp>
      <p:sp>
        <p:nvSpPr>
          <p:cNvPr id="54279" name="Line 34"/>
          <p:cNvSpPr>
            <a:spLocks noChangeShapeType="1"/>
          </p:cNvSpPr>
          <p:nvPr/>
        </p:nvSpPr>
        <p:spPr bwMode="auto">
          <a:xfrm>
            <a:off x="1971675" y="1701800"/>
            <a:ext cx="5006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nvGrpSpPr>
          <p:cNvPr id="54280" name="Group 28"/>
          <p:cNvGrpSpPr>
            <a:grpSpLocks/>
          </p:cNvGrpSpPr>
          <p:nvPr/>
        </p:nvGrpSpPr>
        <p:grpSpPr bwMode="auto">
          <a:xfrm>
            <a:off x="1970087" y="1177925"/>
            <a:ext cx="5008563" cy="2571750"/>
            <a:chOff x="440" y="966"/>
            <a:chExt cx="2912" cy="1620"/>
          </a:xfrm>
        </p:grpSpPr>
        <p:sp>
          <p:nvSpPr>
            <p:cNvPr id="54298" name="Rectangle 30"/>
            <p:cNvSpPr>
              <a:spLocks noChangeArrowheads="1"/>
            </p:cNvSpPr>
            <p:nvPr/>
          </p:nvSpPr>
          <p:spPr bwMode="auto">
            <a:xfrm>
              <a:off x="440" y="966"/>
              <a:ext cx="2912" cy="16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latin typeface="+mn-lt"/>
              </a:endParaRPr>
            </a:p>
          </p:txBody>
        </p:sp>
        <p:sp>
          <p:nvSpPr>
            <p:cNvPr id="54299" name="Text Box 31"/>
            <p:cNvSpPr txBox="1">
              <a:spLocks noChangeArrowheads="1"/>
            </p:cNvSpPr>
            <p:nvPr/>
          </p:nvSpPr>
          <p:spPr bwMode="auto">
            <a:xfrm>
              <a:off x="440" y="966"/>
              <a:ext cx="1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1400" dirty="0" err="1">
                  <a:latin typeface="+mn-lt"/>
                </a:rPr>
                <a:t>Système</a:t>
              </a:r>
              <a:r>
                <a:rPr lang="en-GB" sz="1400" dirty="0">
                  <a:latin typeface="+mn-lt"/>
                </a:rPr>
                <a:t> de transport</a:t>
              </a:r>
            </a:p>
          </p:txBody>
        </p:sp>
        <p:sp>
          <p:nvSpPr>
            <p:cNvPr id="54300" name="Text Box 32"/>
            <p:cNvSpPr txBox="1">
              <a:spLocks noChangeArrowheads="1"/>
            </p:cNvSpPr>
            <p:nvPr/>
          </p:nvSpPr>
          <p:spPr bwMode="auto">
            <a:xfrm>
              <a:off x="2081" y="983"/>
              <a:ext cx="10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1400" dirty="0">
                  <a:latin typeface="+mn-lt"/>
                  <a:sym typeface="Symbol" panose="05050102010706020507" pitchFamily="18" charset="2"/>
                </a:rPr>
                <a:t></a:t>
              </a:r>
              <a:r>
                <a:rPr lang="en-GB" sz="1400" dirty="0">
                  <a:latin typeface="+mn-lt"/>
                </a:rPr>
                <a:t> ($ par kg)</a:t>
              </a:r>
            </a:p>
          </p:txBody>
        </p:sp>
        <p:sp>
          <p:nvSpPr>
            <p:cNvPr id="54301" name="Line 33"/>
            <p:cNvSpPr>
              <a:spLocks noChangeShapeType="1"/>
            </p:cNvSpPr>
            <p:nvPr/>
          </p:nvSpPr>
          <p:spPr bwMode="auto">
            <a:xfrm flipH="1">
              <a:off x="1928" y="973"/>
              <a:ext cx="2" cy="1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4" name="Group 29"/>
          <p:cNvGrpSpPr>
            <a:grpSpLocks/>
          </p:cNvGrpSpPr>
          <p:nvPr/>
        </p:nvGrpSpPr>
        <p:grpSpPr bwMode="auto">
          <a:xfrm>
            <a:off x="1960562" y="1323977"/>
            <a:ext cx="6816691" cy="738188"/>
            <a:chOff x="518" y="1058"/>
            <a:chExt cx="3964" cy="465"/>
          </a:xfrm>
        </p:grpSpPr>
        <p:sp>
          <p:nvSpPr>
            <p:cNvPr id="54296" name="Text Box 24"/>
            <p:cNvSpPr txBox="1">
              <a:spLocks noChangeArrowheads="1"/>
            </p:cNvSpPr>
            <p:nvPr/>
          </p:nvSpPr>
          <p:spPr bwMode="auto">
            <a:xfrm>
              <a:off x="518" y="1310"/>
              <a:ext cx="291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dirty="0">
                  <a:latin typeface="+mn-lt"/>
                </a:rPr>
                <a:t>Voiture </a:t>
              </a:r>
              <a:r>
                <a:rPr lang="en-GB" sz="1600" dirty="0" err="1">
                  <a:latin typeface="+mn-lt"/>
                </a:rPr>
                <a:t>familiale</a:t>
              </a:r>
              <a:r>
                <a:rPr lang="en-GB" sz="1600" dirty="0">
                  <a:latin typeface="+mn-lt"/>
                </a:rPr>
                <a:t>		1 à 5</a:t>
              </a:r>
            </a:p>
          </p:txBody>
        </p:sp>
        <p:sp>
          <p:nvSpPr>
            <p:cNvPr id="3101" name="Line 37"/>
            <p:cNvSpPr>
              <a:spLocks noChangeShapeType="1"/>
            </p:cNvSpPr>
            <p:nvPr/>
          </p:nvSpPr>
          <p:spPr bwMode="auto">
            <a:xfrm flipV="1">
              <a:off x="2826" y="1058"/>
              <a:ext cx="1656" cy="358"/>
            </a:xfrm>
            <a:prstGeom prst="line">
              <a:avLst/>
            </a:prstGeom>
            <a:noFill/>
            <a:ln w="19050">
              <a:solidFill>
                <a:schemeClr val="accent1"/>
              </a:solidFill>
              <a:round/>
              <a:headEnd/>
              <a:tailEnd/>
            </a:ln>
          </p:spPr>
          <p:txBody>
            <a:bodyPr/>
            <a:lstStyle/>
            <a:p>
              <a:pPr>
                <a:spcBef>
                  <a:spcPct val="20000"/>
                </a:spcBef>
                <a:spcAft>
                  <a:spcPct val="20000"/>
                </a:spcAft>
                <a:buClr>
                  <a:srgbClr val="009B9B"/>
                </a:buClr>
                <a:buSzPct val="80000"/>
                <a:buFont typeface="Wingdings" pitchFamily="2" charset="2"/>
                <a:buNone/>
                <a:defRPr/>
              </a:pPr>
              <a:endParaRPr lang="en-GB" dirty="0">
                <a:ln w="19050">
                  <a:solidFill>
                    <a:srgbClr val="000000"/>
                  </a:solidFill>
                </a:ln>
                <a:solidFill>
                  <a:srgbClr val="000000"/>
                </a:solidFill>
                <a:cs typeface="+mn-cs"/>
              </a:endParaRPr>
            </a:p>
          </p:txBody>
        </p:sp>
      </p:grpSp>
      <p:grpSp>
        <p:nvGrpSpPr>
          <p:cNvPr id="5" name="Group 30"/>
          <p:cNvGrpSpPr>
            <a:grpSpLocks/>
          </p:cNvGrpSpPr>
          <p:nvPr/>
        </p:nvGrpSpPr>
        <p:grpSpPr bwMode="auto">
          <a:xfrm>
            <a:off x="1970074" y="2082800"/>
            <a:ext cx="6509583" cy="338138"/>
            <a:chOff x="524" y="1536"/>
            <a:chExt cx="3784" cy="213"/>
          </a:xfrm>
        </p:grpSpPr>
        <p:sp>
          <p:nvSpPr>
            <p:cNvPr id="54294" name="Text Box 25"/>
            <p:cNvSpPr txBox="1">
              <a:spLocks noChangeArrowheads="1"/>
            </p:cNvSpPr>
            <p:nvPr/>
          </p:nvSpPr>
          <p:spPr bwMode="auto">
            <a:xfrm>
              <a:off x="524" y="1536"/>
              <a:ext cx="291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25000"/>
                </a:spcBef>
                <a:spcAft>
                  <a:spcPct val="0"/>
                </a:spcAft>
                <a:buClr>
                  <a:srgbClr val="009B9B"/>
                </a:buClr>
                <a:buSzPct val="80000"/>
                <a:buFont typeface="Wingdings" panose="05000000000000000000" pitchFamily="2" charset="2"/>
                <a:buNone/>
              </a:pPr>
              <a:r>
                <a:rPr lang="en-GB" sz="1600" dirty="0">
                  <a:latin typeface="+mn-lt"/>
                </a:rPr>
                <a:t>Camion			5 à 20</a:t>
              </a:r>
            </a:p>
          </p:txBody>
        </p:sp>
        <p:sp>
          <p:nvSpPr>
            <p:cNvPr id="3097" name="Line 38"/>
            <p:cNvSpPr>
              <a:spLocks noChangeShapeType="1"/>
            </p:cNvSpPr>
            <p:nvPr/>
          </p:nvSpPr>
          <p:spPr bwMode="auto">
            <a:xfrm flipV="1">
              <a:off x="2898" y="1619"/>
              <a:ext cx="1410" cy="31"/>
            </a:xfrm>
            <a:prstGeom prst="line">
              <a:avLst/>
            </a:prstGeom>
            <a:noFill/>
            <a:ln w="19050">
              <a:solidFill>
                <a:schemeClr val="accent1"/>
              </a:solidFill>
              <a:round/>
              <a:headEnd/>
              <a:tailEnd/>
            </a:ln>
          </p:spPr>
          <p:txBody>
            <a:bodyPr/>
            <a:lstStyle/>
            <a:p>
              <a:pPr>
                <a:spcBef>
                  <a:spcPct val="20000"/>
                </a:spcBef>
                <a:spcAft>
                  <a:spcPct val="20000"/>
                </a:spcAft>
                <a:buClr>
                  <a:srgbClr val="009B9B"/>
                </a:buClr>
                <a:buSzPct val="80000"/>
                <a:buFont typeface="Wingdings" pitchFamily="2" charset="2"/>
                <a:buNone/>
                <a:defRPr/>
              </a:pPr>
              <a:endParaRPr lang="en-GB" dirty="0">
                <a:ln w="19050">
                  <a:solidFill>
                    <a:srgbClr val="000000"/>
                  </a:solidFill>
                </a:ln>
                <a:solidFill>
                  <a:srgbClr val="000000"/>
                </a:solidFill>
                <a:cs typeface="+mn-cs"/>
              </a:endParaRPr>
            </a:p>
          </p:txBody>
        </p:sp>
      </p:grpSp>
      <p:grpSp>
        <p:nvGrpSpPr>
          <p:cNvPr id="6" name="Group 31"/>
          <p:cNvGrpSpPr>
            <a:grpSpLocks/>
          </p:cNvGrpSpPr>
          <p:nvPr/>
        </p:nvGrpSpPr>
        <p:grpSpPr bwMode="auto">
          <a:xfrm>
            <a:off x="1936737" y="2476502"/>
            <a:ext cx="6614861" cy="674688"/>
            <a:chOff x="504" y="1784"/>
            <a:chExt cx="3846" cy="425"/>
          </a:xfrm>
        </p:grpSpPr>
        <p:sp>
          <p:nvSpPr>
            <p:cNvPr id="54292" name="Text Box 26"/>
            <p:cNvSpPr txBox="1">
              <a:spLocks noChangeArrowheads="1"/>
            </p:cNvSpPr>
            <p:nvPr/>
          </p:nvSpPr>
          <p:spPr bwMode="auto">
            <a:xfrm>
              <a:off x="504" y="1784"/>
              <a:ext cx="295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dirty="0">
                  <a:latin typeface="+mn-lt"/>
                </a:rPr>
                <a:t>Avions civils		100 à 500</a:t>
              </a:r>
            </a:p>
          </p:txBody>
        </p:sp>
        <p:sp>
          <p:nvSpPr>
            <p:cNvPr id="54293" name="Line 39"/>
            <p:cNvSpPr>
              <a:spLocks noChangeShapeType="1"/>
            </p:cNvSpPr>
            <p:nvPr/>
          </p:nvSpPr>
          <p:spPr bwMode="auto">
            <a:xfrm>
              <a:off x="3069" y="1904"/>
              <a:ext cx="1281" cy="30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grpSp>
      <p:grpSp>
        <p:nvGrpSpPr>
          <p:cNvPr id="7" name="Group 32"/>
          <p:cNvGrpSpPr>
            <a:grpSpLocks/>
          </p:cNvGrpSpPr>
          <p:nvPr/>
        </p:nvGrpSpPr>
        <p:grpSpPr bwMode="auto">
          <a:xfrm>
            <a:off x="1943099" y="2892426"/>
            <a:ext cx="6553200" cy="1228725"/>
            <a:chOff x="508" y="2046"/>
            <a:chExt cx="3810" cy="774"/>
          </a:xfrm>
        </p:grpSpPr>
        <p:sp>
          <p:nvSpPr>
            <p:cNvPr id="54290" name="Text Box 27"/>
            <p:cNvSpPr txBox="1">
              <a:spLocks noChangeArrowheads="1"/>
            </p:cNvSpPr>
            <p:nvPr/>
          </p:nvSpPr>
          <p:spPr bwMode="auto">
            <a:xfrm>
              <a:off x="508" y="2046"/>
              <a:ext cx="292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dirty="0">
                  <a:latin typeface="+mn-lt"/>
                </a:rPr>
                <a:t>Matériel </a:t>
              </a:r>
              <a:r>
                <a:rPr lang="en-GB" sz="1600" dirty="0" err="1">
                  <a:latin typeface="+mn-lt"/>
                </a:rPr>
                <a:t>militaire</a:t>
              </a:r>
              <a:r>
                <a:rPr lang="en-GB" sz="1600" dirty="0">
                  <a:latin typeface="+mn-lt"/>
                </a:rPr>
                <a:t>		500 à 2000</a:t>
              </a:r>
            </a:p>
          </p:txBody>
        </p:sp>
        <p:sp>
          <p:nvSpPr>
            <p:cNvPr id="54291" name="Line 40"/>
            <p:cNvSpPr>
              <a:spLocks noChangeShapeType="1"/>
            </p:cNvSpPr>
            <p:nvPr/>
          </p:nvSpPr>
          <p:spPr bwMode="auto">
            <a:xfrm>
              <a:off x="3141" y="2173"/>
              <a:ext cx="1177" cy="64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grpSp>
      <p:pic>
        <p:nvPicPr>
          <p:cNvPr id="32" name="Picture 12">
            <a:extLst>
              <a:ext uri="{FF2B5EF4-FFF2-40B4-BE49-F238E27FC236}">
                <a16:creationId xmlns:a16="http://schemas.microsoft.com/office/drawing/2014/main" id="{92A85380-8B4D-437E-96BB-63CD4D8B6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010122" y="754285"/>
            <a:ext cx="1253064" cy="632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4">
            <a:extLst>
              <a:ext uri="{FF2B5EF4-FFF2-40B4-BE49-F238E27FC236}">
                <a16:creationId xmlns:a16="http://schemas.microsoft.com/office/drawing/2014/main" id="{71AFA81C-9604-4014-95DF-0D19A6460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946330" y="1724026"/>
            <a:ext cx="1403585" cy="8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10">
            <a:extLst>
              <a:ext uri="{FF2B5EF4-FFF2-40B4-BE49-F238E27FC236}">
                <a16:creationId xmlns:a16="http://schemas.microsoft.com/office/drawing/2014/main" id="{6258A310-3747-4DAF-8A5B-771F8FAE7E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010121" y="2759158"/>
            <a:ext cx="1652782" cy="77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8">
            <a:extLst>
              <a:ext uri="{FF2B5EF4-FFF2-40B4-BE49-F238E27FC236}">
                <a16:creationId xmlns:a16="http://schemas.microsoft.com/office/drawing/2014/main" id="{2DC2CC52-F4F8-44F5-A9B9-C30ACE2D88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914195" y="3921462"/>
            <a:ext cx="1783582" cy="91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9">
            <a:extLst>
              <a:ext uri="{FF2B5EF4-FFF2-40B4-BE49-F238E27FC236}">
                <a16:creationId xmlns:a16="http://schemas.microsoft.com/office/drawing/2014/main" id="{14D3C32F-4B2B-4102-AE43-682B84417F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086575" y="5006763"/>
            <a:ext cx="1363937" cy="101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D5E20AB1-1093-4E56-80B0-B5B9B6DBFEDF}"/>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Tree>
    <p:extLst>
      <p:ext uri="{BB962C8B-B14F-4D97-AF65-F5344CB8AC3E}">
        <p14:creationId xmlns:p14="http://schemas.microsoft.com/office/powerpoint/2010/main" val="2828428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4256"/>
                                        </p:tgtEl>
                                        <p:attrNameLst>
                                          <p:attrName>style.visibility</p:attrName>
                                        </p:attrNameLst>
                                      </p:cBhvr>
                                      <p:to>
                                        <p:strVal val="visible"/>
                                      </p:to>
                                    </p:set>
                                    <p:animEffect transition="in" filter="wipe(left)">
                                      <p:cBhvr>
                                        <p:cTn id="32" dur="500"/>
                                        <p:tgtEl>
                                          <p:spTgt spid="394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5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ln w="9525"/>
        </p:spPr>
        <p:txBody>
          <a:bodyPr/>
          <a:lstStyle/>
          <a:p>
            <a:r>
              <a:rPr lang="en-GB" dirty="0" err="1"/>
              <a:t>En</a:t>
            </a:r>
            <a:r>
              <a:rPr lang="en-GB" dirty="0"/>
              <a:t> résumé</a:t>
            </a:r>
          </a:p>
        </p:txBody>
      </p:sp>
      <p:sp>
        <p:nvSpPr>
          <p:cNvPr id="58371" name="Content Placeholder 1"/>
          <p:cNvSpPr>
            <a:spLocks noGrp="1"/>
          </p:cNvSpPr>
          <p:nvPr>
            <p:ph type="body" sz="quarter" idx="13"/>
          </p:nvPr>
        </p:nvSpPr>
        <p:spPr>
          <a:prstGeom prst="rect">
            <a:avLst/>
          </a:prstGeom>
        </p:spPr>
        <p:txBody>
          <a:bodyPr>
            <a:normAutofit/>
          </a:bodyPr>
          <a:lstStyle/>
          <a:p>
            <a:r>
              <a:rPr lang="fr-FR" dirty="0"/>
              <a:t>La dépendance des propriétés mécaniques à l'égard de la température est difficile à déterminer d'une manière qui soit comparable dans plusieurs familles de matériaux.</a:t>
            </a:r>
          </a:p>
          <a:p>
            <a:r>
              <a:rPr lang="fr-FR" dirty="0"/>
              <a:t>L'allègement est une tendance actuelle à laquelle les plastiques renforcés et les aciers et alliages à haute résistance contribuent fortement - les compromis entre le coût et le prix entrent généralement en jeu (voir l'unité de conférence 8 de cette série).</a:t>
            </a:r>
          </a:p>
          <a:p>
            <a:r>
              <a:rPr lang="fr-FR" dirty="0"/>
              <a:t>Des données fiables sont nécessaires pour la conception-construction de projets innovants dans divers domaines tels que le génie mécanique, l'aérospatiale, le sport automobile et le transport en général.</a:t>
            </a:r>
          </a:p>
          <a:p>
            <a:r>
              <a:rPr lang="fr-FR" dirty="0"/>
              <a:t>La base de données aérospatiale Granta </a:t>
            </a:r>
            <a:r>
              <a:rPr lang="fr-FR" dirty="0" err="1"/>
              <a:t>EduPack</a:t>
            </a:r>
            <a:r>
              <a:rPr lang="fr-FR" dirty="0"/>
              <a:t> offre une approche structurée de la sélection, permettant l'accès à des ressources autoritaires telles que MMPDS et CMH-17 et à des tableaux de données.</a:t>
            </a:r>
            <a:endParaRPr lang="pt-PT" b="0" dirty="0"/>
          </a:p>
        </p:txBody>
      </p:sp>
      <p:sp>
        <p:nvSpPr>
          <p:cNvPr id="2" name="Slide Number Placeholder 1">
            <a:extLst>
              <a:ext uri="{FF2B5EF4-FFF2-40B4-BE49-F238E27FC236}">
                <a16:creationId xmlns:a16="http://schemas.microsoft.com/office/drawing/2014/main" id="{5A099C77-2FD4-42BC-985A-58D4DFA4800C}"/>
              </a:ext>
            </a:extLst>
          </p:cNvPr>
          <p:cNvSpPr>
            <a:spLocks noGrp="1"/>
          </p:cNvSpPr>
          <p:nvPr>
            <p:ph type="sldNum" sz="quarter" idx="11"/>
          </p:nvPr>
        </p:nvSpPr>
        <p:spPr/>
        <p:txBody>
          <a:bodyPr/>
          <a:lstStyle/>
          <a:p>
            <a:fld id="{F0D23093-2AB0-F74C-B865-1A12A15B650E}" type="slidenum">
              <a:rPr lang="en-US" smtClean="0"/>
              <a:pPr/>
              <a:t>23</a:t>
            </a:fld>
            <a:endParaRPr lang="en-US" dirty="0"/>
          </a:p>
        </p:txBody>
      </p:sp>
    </p:spTree>
    <p:extLst>
      <p:ext uri="{BB962C8B-B14F-4D97-AF65-F5344CB8AC3E}">
        <p14:creationId xmlns:p14="http://schemas.microsoft.com/office/powerpoint/2010/main" val="4081955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24</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dirty="0"/>
              <a:t>Série </a:t>
            </a:r>
            <a:r>
              <a:rPr lang="en-US" dirty="0" err="1"/>
              <a:t>d’Unité</a:t>
            </a:r>
            <a:r>
              <a:rPr lang="en-US" dirty="0"/>
              <a:t> de </a:t>
            </a:r>
            <a:r>
              <a:rPr lang="en-US" dirty="0" err="1"/>
              <a:t>Cours</a:t>
            </a:r>
            <a:endParaRPr lang="en-US" dirty="0"/>
          </a:p>
        </p:txBody>
      </p:sp>
      <p:sp>
        <p:nvSpPr>
          <p:cNvPr id="5" name="TextBox 4">
            <a:extLst>
              <a:ext uri="{FF2B5EF4-FFF2-40B4-BE49-F238E27FC236}">
                <a16:creationId xmlns:a16="http://schemas.microsoft.com/office/drawing/2014/main" id="{686FA503-9976-4E6C-BEDA-E87D9E0937F5}"/>
              </a:ext>
            </a:extLst>
          </p:cNvPr>
          <p:cNvSpPr txBox="1"/>
          <p:nvPr/>
        </p:nvSpPr>
        <p:spPr>
          <a:xfrm>
            <a:off x="617220" y="601979"/>
            <a:ext cx="10972800" cy="646331"/>
          </a:xfrm>
          <a:prstGeom prst="rect">
            <a:avLst/>
          </a:prstGeom>
          <a:noFill/>
        </p:spPr>
        <p:txBody>
          <a:bodyPr wrap="square" rtlCol="0">
            <a:spAutoFit/>
          </a:bodyPr>
          <a:lstStyle/>
          <a:p>
            <a:r>
              <a:rPr lang="fr-FR" dirty="0"/>
              <a:t>Ces unités de cours PowerPoint, ainsi que de nombreux autres types de ressources, se trouvent sur la page web </a:t>
            </a:r>
            <a:r>
              <a:rPr lang="en-US" dirty="0"/>
              <a:t>Ansys Education Resources </a:t>
            </a:r>
            <a:endParaRPr lang="fr-FR" dirty="0"/>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a:t>
                      </a:r>
                      <a:r>
                        <a:rPr lang="en-GB" sz="1400" b="0" baseline="0" dirty="0" err="1">
                          <a:solidFill>
                            <a:schemeClr val="tx1"/>
                          </a:solidFill>
                          <a:latin typeface="Calibri" panose="020F0502020204030204" pitchFamily="34" charset="0"/>
                          <a:cs typeface="Calibri" panose="020F0502020204030204" pitchFamily="34" charset="0"/>
                        </a:rPr>
                        <a:t>development?A</a:t>
                      </a:r>
                      <a:r>
                        <a:rPr lang="en-GB" sz="1400" b="0" baseline="0">
                          <a:solidFill>
                            <a:schemeClr val="tx1"/>
                          </a:solidFill>
                          <a:latin typeface="Calibri" panose="020F0502020204030204" pitchFamily="34" charset="0"/>
                          <a:cs typeface="Calibri" panose="020F0502020204030204" pitchFamily="34" charset="0"/>
                        </a:rPr>
                        <a:t> materials </a:t>
                      </a:r>
                      <a:r>
                        <a:rPr lang="en-GB" sz="1400" b="0" baseline="0" dirty="0">
                          <a:solidFill>
                            <a:schemeClr val="tx1"/>
                          </a:solidFill>
                          <a:latin typeface="Calibri" panose="020F0502020204030204" pitchFamily="34" charset="0"/>
                          <a:cs typeface="Calibri" panose="020F0502020204030204" pitchFamily="34" charset="0"/>
                        </a:rPr>
                        <a:t>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for l</a:t>
                      </a:r>
                      <a:r>
                        <a:rPr lang="en-GB" sz="1400" b="0" dirty="0">
                          <a:solidFill>
                            <a:schemeClr val="tx1"/>
                          </a:solidFill>
                          <a:latin typeface="Calibri" panose="020F0502020204030204" pitchFamily="34" charset="0"/>
                          <a:cs typeface="Calibri" panose="020F0502020204030204" pitchFamily="34" charset="0"/>
                        </a:rPr>
                        <a:t>ow</a:t>
                      </a:r>
                      <a:r>
                        <a:rPr lang="en-GB" sz="1400" b="0" baseline="0" dirty="0">
                          <a:solidFill>
                            <a:schemeClr val="tx1"/>
                          </a:solidFill>
                          <a:latin typeface="Calibri" panose="020F0502020204030204" pitchFamily="34" charset="0"/>
                          <a:cs typeface="Calibri" panose="020F0502020204030204" pitchFamily="34" charset="0"/>
                        </a:rPr>
                        <a:t> c</a:t>
                      </a:r>
                      <a:r>
                        <a:rPr lang="en-GB" sz="1400" b="0" dirty="0">
                          <a:solidFill>
                            <a:schemeClr val="tx1"/>
                          </a:solidFill>
                          <a:latin typeface="Calibri" panose="020F0502020204030204" pitchFamily="34" charset="0"/>
                          <a:cs typeface="Calibri" panose="020F0502020204030204" pitchFamily="34" charset="0"/>
                        </a:rPr>
                        <a:t>arbon power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Architecture and the built</a:t>
                      </a:r>
                      <a:r>
                        <a:rPr lang="en-GB" sz="1400" b="0" baseline="0" dirty="0">
                          <a:solidFill>
                            <a:schemeClr val="tx1"/>
                          </a:solidFill>
                          <a:latin typeface="Calibri" panose="020F0502020204030204" pitchFamily="34" charset="0"/>
                          <a:cs typeface="Calibri" panose="020F0502020204030204" pitchFamily="34" charset="0"/>
                        </a:rPr>
                        <a:t> environment: 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Medical Devices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1193319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25</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9525"/>
        </p:spPr>
        <p:txBody>
          <a:bodyPr/>
          <a:lstStyle/>
          <a:p>
            <a:r>
              <a:rPr lang="en-GB" dirty="0" err="1">
                <a:latin typeface="+mn-lt"/>
              </a:rPr>
              <a:t>Sommaire</a:t>
            </a:r>
            <a:r>
              <a:rPr lang="en-GB" dirty="0">
                <a:latin typeface="+mn-lt"/>
              </a:rPr>
              <a:t> de </a:t>
            </a:r>
            <a:r>
              <a:rPr lang="en-GB" dirty="0" err="1">
                <a:latin typeface="+mn-lt"/>
              </a:rPr>
              <a:t>cette</a:t>
            </a:r>
            <a:r>
              <a:rPr lang="en-GB" dirty="0">
                <a:latin typeface="+mn-lt"/>
              </a:rPr>
              <a:t> unite de lecture</a:t>
            </a:r>
          </a:p>
        </p:txBody>
      </p:sp>
      <p:sp>
        <p:nvSpPr>
          <p:cNvPr id="5124" name="Rectangle 15"/>
          <p:cNvSpPr>
            <a:spLocks noChangeArrowheads="1"/>
          </p:cNvSpPr>
          <p:nvPr/>
        </p:nvSpPr>
        <p:spPr bwMode="auto">
          <a:xfrm>
            <a:off x="8985250" y="6324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2" name="Text Box 1027">
            <a:extLst>
              <a:ext uri="{FF2B5EF4-FFF2-40B4-BE49-F238E27FC236}">
                <a16:creationId xmlns:a16="http://schemas.microsoft.com/office/drawing/2014/main" id="{FD6C2E87-EC46-4468-891F-BFFC813E52AA}"/>
              </a:ext>
            </a:extLst>
          </p:cNvPr>
          <p:cNvSpPr txBox="1">
            <a:spLocks noChangeArrowheads="1"/>
          </p:cNvSpPr>
          <p:nvPr/>
        </p:nvSpPr>
        <p:spPr bwMode="auto">
          <a:xfrm>
            <a:off x="5237061" y="3719096"/>
            <a:ext cx="6015534"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marL="285750" indent="-285750">
              <a:spcBef>
                <a:spcPct val="100000"/>
              </a:spcBef>
              <a:spcAft>
                <a:spcPct val="0"/>
              </a:spcAft>
              <a:buClr>
                <a:schemeClr val="accent3">
                  <a:lumMod val="50000"/>
                </a:schemeClr>
              </a:buClr>
              <a:buSzPct val="100000"/>
            </a:pPr>
            <a:r>
              <a:rPr lang="fr-FR" b="0" dirty="0">
                <a:latin typeface="+mn-lt"/>
              </a:rPr>
              <a:t>Contenu et utilisation de la base de données</a:t>
            </a:r>
            <a:endParaRPr lang="en-GB" dirty="0">
              <a:latin typeface="+mn-lt"/>
            </a:endParaRPr>
          </a:p>
        </p:txBody>
      </p:sp>
      <p:sp>
        <p:nvSpPr>
          <p:cNvPr id="3" name="Text Box 1036">
            <a:extLst>
              <a:ext uri="{FF2B5EF4-FFF2-40B4-BE49-F238E27FC236}">
                <a16:creationId xmlns:a16="http://schemas.microsoft.com/office/drawing/2014/main" id="{43B13EC6-B580-43E4-B03B-E7FA1B1776BE}"/>
              </a:ext>
            </a:extLst>
          </p:cNvPr>
          <p:cNvSpPr txBox="1">
            <a:spLocks noChangeArrowheads="1"/>
          </p:cNvSpPr>
          <p:nvPr/>
        </p:nvSpPr>
        <p:spPr bwMode="auto">
          <a:xfrm>
            <a:off x="5237061" y="2420297"/>
            <a:ext cx="580265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marL="285750" indent="-285750">
              <a:spcBef>
                <a:spcPct val="100000"/>
              </a:spcBef>
              <a:spcAft>
                <a:spcPct val="0"/>
              </a:spcAft>
              <a:buClr>
                <a:schemeClr val="accent3">
                  <a:lumMod val="50000"/>
                </a:schemeClr>
              </a:buClr>
              <a:buSzPct val="100000"/>
            </a:pPr>
            <a:r>
              <a:rPr lang="fr-FR" b="0" dirty="0">
                <a:latin typeface="+mn-lt"/>
              </a:rPr>
              <a:t>Que sont les matériaux pour l’aérospatial ?</a:t>
            </a:r>
            <a:endParaRPr lang="en-GB" b="0" dirty="0">
              <a:latin typeface="+mn-lt"/>
            </a:endParaRPr>
          </a:p>
        </p:txBody>
      </p:sp>
      <p:sp>
        <p:nvSpPr>
          <p:cNvPr id="4" name="Text Box 1037">
            <a:extLst>
              <a:ext uri="{FF2B5EF4-FFF2-40B4-BE49-F238E27FC236}">
                <a16:creationId xmlns:a16="http://schemas.microsoft.com/office/drawing/2014/main" id="{B5780174-AE67-4140-9C8A-08CDB4FADF15}"/>
              </a:ext>
            </a:extLst>
          </p:cNvPr>
          <p:cNvSpPr txBox="1">
            <a:spLocks noChangeArrowheads="1"/>
          </p:cNvSpPr>
          <p:nvPr/>
        </p:nvSpPr>
        <p:spPr bwMode="auto">
          <a:xfrm>
            <a:off x="5264349" y="3070584"/>
            <a:ext cx="6717073"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marL="285750" indent="-285750">
              <a:spcBef>
                <a:spcPct val="100000"/>
              </a:spcBef>
              <a:spcAft>
                <a:spcPct val="0"/>
              </a:spcAft>
              <a:buClr>
                <a:schemeClr val="accent3">
                  <a:lumMod val="50000"/>
                </a:schemeClr>
              </a:buClr>
              <a:buSzPct val="100000"/>
            </a:pPr>
            <a:r>
              <a:rPr lang="en-GB" b="0" dirty="0">
                <a:latin typeface="+mn-lt"/>
              </a:rPr>
              <a:t>La base de </a:t>
            </a:r>
            <a:r>
              <a:rPr lang="en-GB" b="0" dirty="0" err="1">
                <a:latin typeface="+mn-lt"/>
              </a:rPr>
              <a:t>données</a:t>
            </a:r>
            <a:r>
              <a:rPr lang="en-GB" b="0" dirty="0">
                <a:latin typeface="+mn-lt"/>
              </a:rPr>
              <a:t> Aerospace de Granta </a:t>
            </a:r>
            <a:r>
              <a:rPr lang="en-GB" b="0" dirty="0" err="1">
                <a:latin typeface="+mn-lt"/>
              </a:rPr>
              <a:t>EduPack</a:t>
            </a:r>
            <a:endParaRPr lang="en-GB" dirty="0">
              <a:latin typeface="+mn-lt"/>
            </a:endParaRPr>
          </a:p>
        </p:txBody>
      </p:sp>
      <p:pic>
        <p:nvPicPr>
          <p:cNvPr id="5" name="Picture 6">
            <a:extLst>
              <a:ext uri="{FF2B5EF4-FFF2-40B4-BE49-F238E27FC236}">
                <a16:creationId xmlns:a16="http://schemas.microsoft.com/office/drawing/2014/main" id="{76FCFBB5-CCA9-4554-9CAF-DFCD6005D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085" t="39774" r="19693" b="32507"/>
          <a:stretch>
            <a:fillRect/>
          </a:stretch>
        </p:blipFill>
        <p:spPr bwMode="auto">
          <a:xfrm>
            <a:off x="457200" y="1692293"/>
            <a:ext cx="1866382" cy="125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a:extLst>
              <a:ext uri="{FF2B5EF4-FFF2-40B4-BE49-F238E27FC236}">
                <a16:creationId xmlns:a16="http://schemas.microsoft.com/office/drawing/2014/main" id="{39BC3F1C-CC94-4A0E-85C5-988A7D36D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6585" t="37379" r="22865" b="33620"/>
          <a:stretch>
            <a:fillRect/>
          </a:stretch>
        </p:blipFill>
        <p:spPr bwMode="auto">
          <a:xfrm>
            <a:off x="2722605" y="2970901"/>
            <a:ext cx="2115433" cy="186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a:extLst>
              <a:ext uri="{FF2B5EF4-FFF2-40B4-BE49-F238E27FC236}">
                <a16:creationId xmlns:a16="http://schemas.microsoft.com/office/drawing/2014/main" id="{412680BB-668E-4BAD-B0DB-F168482701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4146" t="33003" r="16640" b="53522"/>
          <a:stretch>
            <a:fillRect/>
          </a:stretch>
        </p:blipFill>
        <p:spPr bwMode="auto">
          <a:xfrm>
            <a:off x="2518696" y="1692293"/>
            <a:ext cx="2422770" cy="113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a:extLst>
              <a:ext uri="{FF2B5EF4-FFF2-40B4-BE49-F238E27FC236}">
                <a16:creationId xmlns:a16="http://schemas.microsoft.com/office/drawing/2014/main" id="{ED299822-5F02-45A1-A9B6-2814FFC088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5514" t="41902" r="17221" b="36176"/>
          <a:stretch>
            <a:fillRect/>
          </a:stretch>
        </p:blipFill>
        <p:spPr bwMode="auto">
          <a:xfrm>
            <a:off x="747245" y="3186112"/>
            <a:ext cx="1576337" cy="152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a:extLst>
              <a:ext uri="{FF2B5EF4-FFF2-40B4-BE49-F238E27FC236}">
                <a16:creationId xmlns:a16="http://schemas.microsoft.com/office/drawing/2014/main" id="{C93CBBD9-FE54-4530-BB21-F7B6EA5C62E5}"/>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Tree>
    <p:extLst>
      <p:ext uri="{BB962C8B-B14F-4D97-AF65-F5344CB8AC3E}">
        <p14:creationId xmlns:p14="http://schemas.microsoft.com/office/powerpoint/2010/main" val="4195438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ln w="9525"/>
        </p:spPr>
        <p:txBody>
          <a:bodyPr/>
          <a:lstStyle/>
          <a:p>
            <a:r>
              <a:rPr lang="fr-FR" dirty="0"/>
              <a:t>Que sont les matériaux </a:t>
            </a:r>
            <a:r>
              <a:rPr lang="fr-FR" sz="3200" b="0" dirty="0"/>
              <a:t>"aérospatiaux" </a:t>
            </a:r>
            <a:r>
              <a:rPr lang="fr-FR" dirty="0"/>
              <a:t>?</a:t>
            </a:r>
          </a:p>
        </p:txBody>
      </p:sp>
      <p:sp>
        <p:nvSpPr>
          <p:cNvPr id="9219" name="Content Placeholder 1"/>
          <p:cNvSpPr>
            <a:spLocks noGrp="1"/>
          </p:cNvSpPr>
          <p:nvPr>
            <p:ph type="body" sz="quarter" idx="13"/>
          </p:nvPr>
        </p:nvSpPr>
        <p:spPr>
          <a:prstGeom prst="rect">
            <a:avLst/>
          </a:prstGeom>
        </p:spPr>
        <p:txBody>
          <a:bodyPr>
            <a:normAutofit/>
          </a:bodyPr>
          <a:lstStyle/>
          <a:p>
            <a:pPr>
              <a:buClr>
                <a:schemeClr val="accent3">
                  <a:lumMod val="50000"/>
                </a:schemeClr>
              </a:buClr>
              <a:buSzPct val="100000"/>
            </a:pPr>
            <a:r>
              <a:rPr lang="fr-FR" sz="2000" b="0" dirty="0"/>
              <a:t>Les matériaux "aérospatiaux" sont les matériaux plus légers et plus résistants utilisés dans l'aérospatiale, le sport automobile et d'autres domaines de haute performance.</a:t>
            </a:r>
          </a:p>
          <a:p>
            <a:pPr>
              <a:buClr>
                <a:schemeClr val="accent3">
                  <a:lumMod val="50000"/>
                </a:schemeClr>
              </a:buClr>
              <a:buSzPct val="100000"/>
            </a:pPr>
            <a:r>
              <a:rPr lang="fr-FR" sz="2000" b="0" dirty="0"/>
              <a:t>Il s'agit généralement d'alliages légers (aluminium, titane et magnésium) et de composites (comme le CFRP).</a:t>
            </a:r>
          </a:p>
          <a:p>
            <a:pPr>
              <a:buClr>
                <a:schemeClr val="accent3">
                  <a:lumMod val="50000"/>
                </a:schemeClr>
              </a:buClr>
              <a:buSzPct val="100000"/>
            </a:pPr>
            <a:r>
              <a:rPr lang="fr-FR" sz="2000" b="0" dirty="0"/>
              <a:t>Les matériaux destinés à des températures très basses ou très élevées (comme les alliages de Ni ou les céramiques) peuvent également faire partie de ce groupe.</a:t>
            </a:r>
            <a:endParaRPr lang="en-GB" sz="2000" b="0" dirty="0"/>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l="29620" t="37607" r="46683" b="38293"/>
          <a:stretch>
            <a:fillRect/>
          </a:stretch>
        </p:blipFill>
        <p:spPr bwMode="auto">
          <a:xfrm>
            <a:off x="2155575" y="4706848"/>
            <a:ext cx="1914289" cy="117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67085" t="39774" r="19693" b="32507"/>
          <a:stretch>
            <a:fillRect/>
          </a:stretch>
        </p:blipFill>
        <p:spPr bwMode="auto">
          <a:xfrm>
            <a:off x="4760662" y="4706848"/>
            <a:ext cx="1749694" cy="117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8"/>
          <p:cNvPicPr>
            <a:picLocks noChangeAspect="1" noChangeArrowheads="1"/>
          </p:cNvPicPr>
          <p:nvPr/>
        </p:nvPicPr>
        <p:blipFill>
          <a:blip r:embed="rId5">
            <a:extLst>
              <a:ext uri="{28A0092B-C50C-407E-A947-70E740481C1C}">
                <a14:useLocalDpi xmlns:a14="http://schemas.microsoft.com/office/drawing/2010/main" val="0"/>
              </a:ext>
            </a:extLst>
          </a:blip>
          <a:srcRect l="74146" t="33003" r="16640" b="53522"/>
          <a:stretch>
            <a:fillRect/>
          </a:stretch>
        </p:blipFill>
        <p:spPr bwMode="auto">
          <a:xfrm>
            <a:off x="7165726" y="4706848"/>
            <a:ext cx="2507663" cy="117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32D9CF7A-958B-4F79-85E1-AAE1B0A05AF6}"/>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Tree>
    <p:extLst>
      <p:ext uri="{BB962C8B-B14F-4D97-AF65-F5344CB8AC3E}">
        <p14:creationId xmlns:p14="http://schemas.microsoft.com/office/powerpoint/2010/main" val="2400605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p:cNvSpPr>
            <a:spLocks noGrp="1"/>
          </p:cNvSpPr>
          <p:nvPr>
            <p:ph type="title"/>
          </p:nvPr>
        </p:nvSpPr>
        <p:spPr>
          <a:ln w="9525"/>
        </p:spPr>
        <p:txBody>
          <a:bodyPr/>
          <a:lstStyle/>
          <a:p>
            <a:r>
              <a:rPr lang="fr-FR" dirty="0"/>
              <a:t>La quête de l'allègement et de la réduction des coûts</a:t>
            </a:r>
            <a:endParaRPr lang="en-GB" dirty="0"/>
          </a:p>
        </p:txBody>
      </p:sp>
      <p:sp>
        <p:nvSpPr>
          <p:cNvPr id="11266" name="Content Placeholder 1"/>
          <p:cNvSpPr>
            <a:spLocks noGrp="1"/>
          </p:cNvSpPr>
          <p:nvPr>
            <p:ph idx="4294967295"/>
          </p:nvPr>
        </p:nvSpPr>
        <p:spPr>
          <a:xfrm>
            <a:off x="1828800" y="1600200"/>
            <a:ext cx="8420100" cy="3059112"/>
          </a:xfrm>
          <a:prstGeom prst="roundRect">
            <a:avLst/>
          </a:prstGeom>
          <a:solidFill>
            <a:schemeClr val="accent1">
              <a:lumMod val="20000"/>
              <a:lumOff val="80000"/>
            </a:schemeClr>
          </a:solidFill>
          <a:ln>
            <a:solidFill>
              <a:schemeClr val="accent1"/>
            </a:solidFill>
          </a:ln>
        </p:spPr>
        <p:txBody>
          <a:bodyPr>
            <a:normAutofit fontScale="92500"/>
          </a:bodyPr>
          <a:lstStyle/>
          <a:p>
            <a:pPr algn="ctr">
              <a:buClr>
                <a:schemeClr val="accent3">
                  <a:lumMod val="50000"/>
                </a:schemeClr>
              </a:buClr>
              <a:buSzPct val="100000"/>
            </a:pPr>
            <a:r>
              <a:rPr lang="fr-FR" sz="2000" dirty="0"/>
              <a:t>L'objectif est généralement d'utiliser des matériaux plus légers et moins chers.</a:t>
            </a:r>
          </a:p>
          <a:p>
            <a:pPr algn="ctr">
              <a:buClr>
                <a:schemeClr val="accent3">
                  <a:lumMod val="50000"/>
                </a:schemeClr>
              </a:buClr>
              <a:buSzPct val="100000"/>
            </a:pPr>
            <a:endParaRPr lang="fr-FR" sz="2000" dirty="0"/>
          </a:p>
          <a:p>
            <a:pPr algn="ctr">
              <a:buClr>
                <a:schemeClr val="accent3">
                  <a:lumMod val="50000"/>
                </a:schemeClr>
              </a:buClr>
              <a:buSzPct val="100000"/>
            </a:pPr>
            <a:r>
              <a:rPr lang="fr-FR" sz="2000" dirty="0"/>
              <a:t>Cependant, ces objectifs sont généralement contradictoires.</a:t>
            </a:r>
          </a:p>
          <a:p>
            <a:pPr algn="ctr">
              <a:buClr>
                <a:schemeClr val="accent3">
                  <a:lumMod val="50000"/>
                </a:schemeClr>
              </a:buClr>
              <a:buSzPct val="100000"/>
            </a:pPr>
            <a:endParaRPr lang="fr-FR" sz="2000" dirty="0"/>
          </a:p>
          <a:p>
            <a:pPr algn="ctr">
              <a:buClr>
                <a:schemeClr val="accent3">
                  <a:lumMod val="50000"/>
                </a:schemeClr>
              </a:buClr>
              <a:buSzPct val="100000"/>
            </a:pPr>
            <a:r>
              <a:rPr lang="fr-FR" sz="2000" dirty="0"/>
              <a:t>Les données vous aideront à résoudre ce conflit.</a:t>
            </a:r>
          </a:p>
          <a:p>
            <a:pPr algn="ctr">
              <a:buClr>
                <a:schemeClr val="accent3">
                  <a:lumMod val="50000"/>
                </a:schemeClr>
              </a:buClr>
              <a:buSzPct val="100000"/>
            </a:pPr>
            <a:endParaRPr lang="fr-FR" sz="2000" dirty="0"/>
          </a:p>
          <a:p>
            <a:pPr algn="ctr">
              <a:buClr>
                <a:schemeClr val="accent3">
                  <a:lumMod val="50000"/>
                </a:schemeClr>
              </a:buClr>
              <a:buSzPct val="100000"/>
            </a:pPr>
            <a:r>
              <a:rPr lang="fr-FR" sz="2000" dirty="0"/>
              <a:t>La base de données Aerospace de Granta </a:t>
            </a:r>
            <a:r>
              <a:rPr lang="fr-FR" sz="2000" dirty="0" err="1"/>
              <a:t>EduPack</a:t>
            </a:r>
            <a:r>
              <a:rPr lang="fr-FR" sz="2000" dirty="0"/>
              <a:t> apporte un soutien.</a:t>
            </a:r>
          </a:p>
          <a:p>
            <a:pPr algn="ctr">
              <a:buClr>
                <a:schemeClr val="accent3">
                  <a:lumMod val="50000"/>
                </a:schemeClr>
              </a:buClr>
              <a:buSzPct val="100000"/>
            </a:pPr>
            <a:endParaRPr lang="en-GB" sz="2000" b="0" dirty="0"/>
          </a:p>
        </p:txBody>
      </p:sp>
      <p:sp>
        <p:nvSpPr>
          <p:cNvPr id="2" name="Slide Number Placeholder 1">
            <a:extLst>
              <a:ext uri="{FF2B5EF4-FFF2-40B4-BE49-F238E27FC236}">
                <a16:creationId xmlns:a16="http://schemas.microsoft.com/office/drawing/2014/main" id="{B21A8FBC-2BA3-4A8D-B9A9-A50DDDFA26B1}"/>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Tree>
    <p:extLst>
      <p:ext uri="{BB962C8B-B14F-4D97-AF65-F5344CB8AC3E}">
        <p14:creationId xmlns:p14="http://schemas.microsoft.com/office/powerpoint/2010/main" val="2445736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ln w="9525"/>
        </p:spPr>
        <p:txBody>
          <a:bodyPr>
            <a:noAutofit/>
          </a:bodyPr>
          <a:lstStyle/>
          <a:p>
            <a:r>
              <a:rPr lang="fr-FR" dirty="0"/>
              <a:t>La base de données Niveau 3 </a:t>
            </a:r>
            <a:r>
              <a:rPr lang="fr-FR" dirty="0" err="1"/>
              <a:t>Aersopace</a:t>
            </a:r>
            <a:endParaRPr lang="fr-FR" dirty="0"/>
          </a:p>
        </p:txBody>
      </p:sp>
      <p:sp>
        <p:nvSpPr>
          <p:cNvPr id="482307" name="Rectangle 3"/>
          <p:cNvSpPr>
            <a:spLocks noChangeArrowheads="1"/>
          </p:cNvSpPr>
          <p:nvPr/>
        </p:nvSpPr>
        <p:spPr bwMode="auto">
          <a:xfrm>
            <a:off x="1727334" y="2198264"/>
            <a:ext cx="8752083" cy="164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54610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666633"/>
              </a:buClr>
              <a:buSzPct val="115000"/>
              <a:buNone/>
            </a:pPr>
            <a:r>
              <a:rPr lang="en-GB" sz="1800" dirty="0">
                <a:latin typeface="+mn-lt"/>
              </a:rPr>
              <a:t>MMPDS</a:t>
            </a:r>
            <a:r>
              <a:rPr lang="en-GB" sz="1800" baseline="30000" dirty="0">
                <a:latin typeface="+mn-lt"/>
              </a:rPr>
              <a:t>1</a:t>
            </a:r>
            <a:r>
              <a:rPr lang="en-GB" sz="1800" dirty="0">
                <a:latin typeface="+mn-lt"/>
              </a:rPr>
              <a:t> </a:t>
            </a:r>
            <a:r>
              <a:rPr lang="en-GB" sz="1800" i="1" dirty="0">
                <a:latin typeface="+mn-lt"/>
              </a:rPr>
              <a:t>– Metals (</a:t>
            </a:r>
            <a:r>
              <a:rPr lang="en-GB" sz="1800" i="1" dirty="0" err="1">
                <a:latin typeface="+mn-lt"/>
              </a:rPr>
              <a:t>anciennement</a:t>
            </a:r>
            <a:r>
              <a:rPr lang="en-GB" sz="1800" i="1" dirty="0">
                <a:latin typeface="+mn-lt"/>
              </a:rPr>
              <a:t> MIL-HDBK-5)</a:t>
            </a:r>
            <a:endParaRPr lang="en-US" sz="1800" i="1" dirty="0">
              <a:latin typeface="+mn-lt"/>
            </a:endParaRPr>
          </a:p>
          <a:p>
            <a:pPr lvl="1">
              <a:buClr>
                <a:schemeClr val="tx1"/>
              </a:buClr>
              <a:buSzPct val="115000"/>
              <a:buFont typeface="Arial" panose="020B0604020202020204" pitchFamily="34" charset="0"/>
              <a:buChar char="•"/>
            </a:pPr>
            <a:r>
              <a:rPr lang="fr-FR" sz="1600" b="0" dirty="0">
                <a:latin typeface="+mn-lt"/>
              </a:rPr>
              <a:t>La source américaine prééminente pour l'aérospatiale. </a:t>
            </a:r>
          </a:p>
          <a:p>
            <a:pPr lvl="1">
              <a:buClr>
                <a:schemeClr val="tx1"/>
              </a:buClr>
              <a:buSzPct val="115000"/>
              <a:buFont typeface="Arial" panose="020B0604020202020204" pitchFamily="34" charset="0"/>
              <a:buChar char="•"/>
            </a:pPr>
            <a:r>
              <a:rPr lang="fr-FR" sz="1600" dirty="0">
                <a:solidFill>
                  <a:srgbClr val="FFB71B"/>
                </a:solidFill>
                <a:latin typeface="+mn-lt"/>
              </a:rPr>
              <a:t>2500+ fiches de données de conception dérivées statistiquement pour les alliages aérospatiaux</a:t>
            </a:r>
            <a:r>
              <a:rPr lang="fr-FR" sz="1600" b="0" dirty="0">
                <a:latin typeface="+mn-lt"/>
              </a:rPr>
              <a:t>, la dépendance à la température des propriétés mécaniques, les courbes de fatigue et les classements de corrosion.</a:t>
            </a:r>
          </a:p>
          <a:p>
            <a:pPr lvl="1">
              <a:buClr>
                <a:schemeClr val="tx1"/>
              </a:buClr>
              <a:buSzPct val="115000"/>
              <a:buFont typeface="Arial" panose="020B0604020202020204" pitchFamily="34" charset="0"/>
              <a:buChar char="•"/>
            </a:pPr>
            <a:r>
              <a:rPr lang="fr-FR" sz="1600" b="0" dirty="0">
                <a:latin typeface="+mn-lt"/>
              </a:rPr>
              <a:t>400+ paires de matériaux et d'éléments de fixation adéquats provenant de la même source.</a:t>
            </a:r>
            <a:endParaRPr lang="en-GB" sz="1600" b="0" dirty="0">
              <a:latin typeface="+mn-lt"/>
            </a:endParaRPr>
          </a:p>
        </p:txBody>
      </p:sp>
      <p:sp>
        <p:nvSpPr>
          <p:cNvPr id="482308" name="Rectangle 4"/>
          <p:cNvSpPr>
            <a:spLocks noChangeArrowheads="1"/>
          </p:cNvSpPr>
          <p:nvPr/>
        </p:nvSpPr>
        <p:spPr bwMode="auto">
          <a:xfrm>
            <a:off x="1727334" y="4075171"/>
            <a:ext cx="8985250" cy="118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buClr>
                <a:srgbClr val="666633"/>
              </a:buClr>
              <a:buSzPct val="115000"/>
              <a:tabLst>
                <a:tab pos="444500" algn="l"/>
              </a:tabLst>
              <a:defRPr/>
            </a:pPr>
            <a:r>
              <a:rPr lang="en-GB" b="1" i="1" dirty="0"/>
              <a:t>MIL-HDBK-17</a:t>
            </a:r>
            <a:r>
              <a:rPr lang="en-GB" b="1" baseline="30000" dirty="0"/>
              <a:t>2</a:t>
            </a:r>
            <a:r>
              <a:rPr lang="en-GB" b="1" i="1" dirty="0"/>
              <a:t> – Composites (</a:t>
            </a:r>
            <a:r>
              <a:rPr lang="en-GB" b="1" i="1" dirty="0" err="1"/>
              <a:t>anciennement</a:t>
            </a:r>
            <a:r>
              <a:rPr lang="en-GB" b="1" i="1" dirty="0"/>
              <a:t> </a:t>
            </a:r>
            <a:r>
              <a:rPr lang="en-GB" b="1" dirty="0"/>
              <a:t>CMH-17</a:t>
            </a:r>
            <a:r>
              <a:rPr lang="en-GB" b="1" i="1" dirty="0"/>
              <a:t>)</a:t>
            </a:r>
          </a:p>
          <a:p>
            <a:pPr marL="550863" indent="-285750">
              <a:buClr>
                <a:schemeClr val="tx1"/>
              </a:buClr>
              <a:buSzPct val="115000"/>
              <a:buFont typeface="Arial" pitchFamily="34" charset="0"/>
              <a:buChar char="•"/>
              <a:defRPr/>
            </a:pPr>
            <a:r>
              <a:rPr lang="en-GB" sz="1600" dirty="0"/>
              <a:t>950+ fiches de</a:t>
            </a:r>
            <a:r>
              <a:rPr lang="fr-FR" sz="1600" dirty="0"/>
              <a:t> données d'essai pour les composites à matrice polymère, à matrice métallique et à matrice céramique. </a:t>
            </a:r>
            <a:endParaRPr lang="en-GB" sz="1600" dirty="0"/>
          </a:p>
        </p:txBody>
      </p:sp>
      <p:sp>
        <p:nvSpPr>
          <p:cNvPr id="482309" name="Rectangle 5"/>
          <p:cNvSpPr>
            <a:spLocks noChangeArrowheads="1"/>
          </p:cNvSpPr>
          <p:nvPr/>
        </p:nvSpPr>
        <p:spPr bwMode="auto">
          <a:xfrm>
            <a:off x="1712585" y="1105813"/>
            <a:ext cx="743141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550863"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666633"/>
              </a:buClr>
              <a:buSzPct val="115000"/>
              <a:buFont typeface="Wingdings" panose="05000000000000000000" pitchFamily="2" charset="2"/>
              <a:buNone/>
            </a:pPr>
            <a:r>
              <a:rPr lang="en-GB" sz="1800" dirty="0">
                <a:latin typeface="+mn-lt"/>
              </a:rPr>
              <a:t>MaterialUniverse</a:t>
            </a:r>
            <a:endParaRPr lang="en-US" sz="1800" dirty="0">
              <a:latin typeface="+mn-lt"/>
            </a:endParaRPr>
          </a:p>
          <a:p>
            <a:pPr lvl="1">
              <a:buClr>
                <a:schemeClr val="tx1"/>
              </a:buClr>
              <a:buSzPct val="115000"/>
              <a:buFont typeface="Arial" panose="020B0604020202020204" pitchFamily="34" charset="0"/>
              <a:buChar char="•"/>
            </a:pPr>
            <a:r>
              <a:rPr lang="fr-FR" sz="1600" b="0">
                <a:latin typeface="+mn-lt"/>
              </a:rPr>
              <a:t>750+ </a:t>
            </a:r>
            <a:r>
              <a:rPr lang="fr-FR" sz="1600" b="0" dirty="0">
                <a:latin typeface="+mn-lt"/>
              </a:rPr>
              <a:t>fiches dans le sous-ensemble "matériaux aérospatiaux", dont beaucoup montrent des propriétés mécaniques dépendant de la température.</a:t>
            </a:r>
          </a:p>
        </p:txBody>
      </p:sp>
      <p:sp>
        <p:nvSpPr>
          <p:cNvPr id="8" name="TextBox 1"/>
          <p:cNvSpPr txBox="1">
            <a:spLocks noChangeArrowheads="1"/>
          </p:cNvSpPr>
          <p:nvPr/>
        </p:nvSpPr>
        <p:spPr bwMode="auto">
          <a:xfrm>
            <a:off x="990600" y="5867400"/>
            <a:ext cx="10287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pt-PT" sz="1200" b="0" baseline="30000" dirty="0">
                <a:latin typeface="+mn-lt"/>
              </a:rPr>
              <a:t>1</a:t>
            </a:r>
            <a:r>
              <a:rPr lang="pt-PT" sz="1200" b="0" dirty="0">
                <a:latin typeface="+mn-lt"/>
              </a:rPr>
              <a:t> Metallic Materials Properties Development and Standardization                           </a:t>
            </a:r>
            <a:r>
              <a:rPr lang="pt-PT" sz="1200" b="0" baseline="30000" dirty="0">
                <a:latin typeface="+mn-lt"/>
              </a:rPr>
              <a:t>2</a:t>
            </a:r>
            <a:r>
              <a:rPr lang="pt-PT" sz="1200" b="0" dirty="0">
                <a:latin typeface="+mn-lt"/>
              </a:rPr>
              <a:t> Composite Materials Handbook – US Deptartment of Defense</a:t>
            </a:r>
            <a:endParaRPr lang="en-GB" sz="1200" b="0" dirty="0">
              <a:latin typeface="+mn-lt"/>
            </a:endParaRPr>
          </a:p>
        </p:txBody>
      </p:sp>
      <p:sp>
        <p:nvSpPr>
          <p:cNvPr id="2" name="Slide Number Placeholder 1">
            <a:extLst>
              <a:ext uri="{FF2B5EF4-FFF2-40B4-BE49-F238E27FC236}">
                <a16:creationId xmlns:a16="http://schemas.microsoft.com/office/drawing/2014/main" id="{3BC6DB5F-98E4-407E-9CE1-5741E7CCFFF5}"/>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Tree>
    <p:extLst>
      <p:ext uri="{BB962C8B-B14F-4D97-AF65-F5344CB8AC3E}">
        <p14:creationId xmlns:p14="http://schemas.microsoft.com/office/powerpoint/2010/main" val="1464545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2307"/>
                                        </p:tgtEl>
                                        <p:attrNameLst>
                                          <p:attrName>style.visibility</p:attrName>
                                        </p:attrNameLst>
                                      </p:cBhvr>
                                      <p:to>
                                        <p:strVal val="visible"/>
                                      </p:to>
                                    </p:set>
                                    <p:animEffect transition="in" filter="wipe(left)">
                                      <p:cBhvr>
                                        <p:cTn id="7" dur="500"/>
                                        <p:tgtEl>
                                          <p:spTgt spid="482307"/>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82308"/>
                                        </p:tgtEl>
                                        <p:attrNameLst>
                                          <p:attrName>style.visibility</p:attrName>
                                        </p:attrNameLst>
                                      </p:cBhvr>
                                      <p:to>
                                        <p:strVal val="visible"/>
                                      </p:to>
                                    </p:set>
                                    <p:animEffect transition="in" filter="wipe(left)">
                                      <p:cBhvr>
                                        <p:cTn id="16" dur="500"/>
                                        <p:tgtEl>
                                          <p:spTgt spid="482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7" grpId="0" autoUpdateAnimBg="0"/>
      <p:bldP spid="482308" grpId="0" autoUpdateAnimBg="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139595-2BE2-40AC-8696-54E814B86434}"/>
              </a:ext>
            </a:extLst>
          </p:cNvPr>
          <p:cNvSpPr>
            <a:spLocks noGrp="1"/>
          </p:cNvSpPr>
          <p:nvPr>
            <p:ph type="title"/>
          </p:nvPr>
        </p:nvSpPr>
        <p:spPr/>
        <p:txBody>
          <a:bodyPr/>
          <a:lstStyle/>
          <a:p>
            <a:r>
              <a:rPr lang="en-GB" dirty="0">
                <a:latin typeface="+mn-lt"/>
              </a:rPr>
              <a:t>La structure de la base de </a:t>
            </a:r>
            <a:r>
              <a:rPr lang="en-GB" dirty="0" err="1">
                <a:latin typeface="+mn-lt"/>
              </a:rPr>
              <a:t>données</a:t>
            </a:r>
            <a:r>
              <a:rPr lang="en-GB" dirty="0">
                <a:latin typeface="+mn-lt"/>
              </a:rPr>
              <a:t> Aerospace de Granta </a:t>
            </a:r>
            <a:r>
              <a:rPr lang="en-GB" dirty="0" err="1">
                <a:latin typeface="+mn-lt"/>
              </a:rPr>
              <a:t>EduPack</a:t>
            </a:r>
            <a:endParaRPr lang="en-US" dirty="0">
              <a:latin typeface="+mn-lt"/>
            </a:endParaRPr>
          </a:p>
        </p:txBody>
      </p:sp>
      <p:grpSp>
        <p:nvGrpSpPr>
          <p:cNvPr id="4" name="Group 74">
            <a:extLst>
              <a:ext uri="{FF2B5EF4-FFF2-40B4-BE49-F238E27FC236}">
                <a16:creationId xmlns:a16="http://schemas.microsoft.com/office/drawing/2014/main" id="{D62EDBC4-A03C-4E86-8CC0-C17825E3FB20}"/>
              </a:ext>
            </a:extLst>
          </p:cNvPr>
          <p:cNvGrpSpPr>
            <a:grpSpLocks/>
          </p:cNvGrpSpPr>
          <p:nvPr/>
        </p:nvGrpSpPr>
        <p:grpSpPr bwMode="auto">
          <a:xfrm>
            <a:off x="2955377" y="1143694"/>
            <a:ext cx="7391400" cy="4418772"/>
            <a:chOff x="1742" y="964"/>
            <a:chExt cx="2896" cy="2328"/>
          </a:xfrm>
        </p:grpSpPr>
        <p:sp>
          <p:nvSpPr>
            <p:cNvPr id="5" name="AutoShape 3">
              <a:extLst>
                <a:ext uri="{FF2B5EF4-FFF2-40B4-BE49-F238E27FC236}">
                  <a16:creationId xmlns:a16="http://schemas.microsoft.com/office/drawing/2014/main" id="{E1B84444-5E25-4074-A785-B52AB3B804C8}"/>
                </a:ext>
              </a:extLst>
            </p:cNvPr>
            <p:cNvSpPr>
              <a:spLocks noChangeArrowheads="1"/>
            </p:cNvSpPr>
            <p:nvPr/>
          </p:nvSpPr>
          <p:spPr bwMode="auto">
            <a:xfrm>
              <a:off x="1742" y="964"/>
              <a:ext cx="2896" cy="2328"/>
            </a:xfrm>
            <a:prstGeom prst="roundRect">
              <a:avLst>
                <a:gd name="adj" fmla="val 3611"/>
              </a:avLst>
            </a:prstGeom>
            <a:solidFill>
              <a:schemeClr val="bg1"/>
            </a:solidFill>
            <a:ln w="28575">
              <a:solidFill>
                <a:schemeClr val="accent5"/>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6" name="Text Box 4">
              <a:extLst>
                <a:ext uri="{FF2B5EF4-FFF2-40B4-BE49-F238E27FC236}">
                  <a16:creationId xmlns:a16="http://schemas.microsoft.com/office/drawing/2014/main" id="{B2EF48E8-D128-4015-B273-AE9000DEDEC5}"/>
                </a:ext>
              </a:extLst>
            </p:cNvPr>
            <p:cNvSpPr txBox="1">
              <a:spLocks noChangeArrowheads="1"/>
            </p:cNvSpPr>
            <p:nvPr/>
          </p:nvSpPr>
          <p:spPr bwMode="auto">
            <a:xfrm>
              <a:off x="3851" y="996"/>
              <a:ext cx="7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i="1" dirty="0">
                  <a:solidFill>
                    <a:schemeClr val="accent5"/>
                  </a:solidFill>
                  <a:latin typeface="+mn-lt"/>
                </a:rPr>
                <a:t>La base de </a:t>
              </a:r>
              <a:r>
                <a:rPr lang="en-GB" b="1" i="1" dirty="0" err="1">
                  <a:solidFill>
                    <a:schemeClr val="accent5"/>
                  </a:solidFill>
                  <a:latin typeface="+mn-lt"/>
                </a:rPr>
                <a:t>données</a:t>
              </a:r>
              <a:endParaRPr lang="en-GB" b="1" i="1" dirty="0">
                <a:solidFill>
                  <a:schemeClr val="accent5"/>
                </a:solidFill>
                <a:latin typeface="+mn-lt"/>
              </a:endParaRPr>
            </a:p>
          </p:txBody>
        </p:sp>
      </p:grpSp>
      <p:grpSp>
        <p:nvGrpSpPr>
          <p:cNvPr id="7" name="Group 73">
            <a:extLst>
              <a:ext uri="{FF2B5EF4-FFF2-40B4-BE49-F238E27FC236}">
                <a16:creationId xmlns:a16="http://schemas.microsoft.com/office/drawing/2014/main" id="{10397F08-C901-450A-BEC1-90A4684059FD}"/>
              </a:ext>
            </a:extLst>
          </p:cNvPr>
          <p:cNvGrpSpPr>
            <a:grpSpLocks/>
          </p:cNvGrpSpPr>
          <p:nvPr/>
        </p:nvGrpSpPr>
        <p:grpSpPr bwMode="auto">
          <a:xfrm>
            <a:off x="5023204" y="3298222"/>
            <a:ext cx="3285340" cy="423863"/>
            <a:chOff x="2171" y="2135"/>
            <a:chExt cx="2092" cy="267"/>
          </a:xfrm>
        </p:grpSpPr>
        <p:sp>
          <p:nvSpPr>
            <p:cNvPr id="8" name="Line 6">
              <a:extLst>
                <a:ext uri="{FF2B5EF4-FFF2-40B4-BE49-F238E27FC236}">
                  <a16:creationId xmlns:a16="http://schemas.microsoft.com/office/drawing/2014/main" id="{62B78A2D-0F63-4E90-B070-59156331A8A8}"/>
                </a:ext>
              </a:extLst>
            </p:cNvPr>
            <p:cNvSpPr>
              <a:spLocks noChangeShapeType="1"/>
            </p:cNvSpPr>
            <p:nvPr/>
          </p:nvSpPr>
          <p:spPr bwMode="auto">
            <a:xfrm>
              <a:off x="2171" y="2135"/>
              <a:ext cx="2092"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 name="Text Box 7">
              <a:extLst>
                <a:ext uri="{FF2B5EF4-FFF2-40B4-BE49-F238E27FC236}">
                  <a16:creationId xmlns:a16="http://schemas.microsoft.com/office/drawing/2014/main" id="{7EBCBE84-5061-4A48-9B9C-77FD82497A77}"/>
                </a:ext>
              </a:extLst>
            </p:cNvPr>
            <p:cNvSpPr txBox="1">
              <a:spLocks noChangeArrowheads="1"/>
            </p:cNvSpPr>
            <p:nvPr/>
          </p:nvSpPr>
          <p:spPr bwMode="auto">
            <a:xfrm>
              <a:off x="2965" y="2169"/>
              <a:ext cx="5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i="1" dirty="0">
                  <a:solidFill>
                    <a:srgbClr val="FFB71B"/>
                  </a:solidFill>
                  <a:latin typeface="+mn-lt"/>
                </a:rPr>
                <a:t>Liens</a:t>
              </a:r>
            </a:p>
          </p:txBody>
        </p:sp>
      </p:grpSp>
      <p:grpSp>
        <p:nvGrpSpPr>
          <p:cNvPr id="42" name="Group 41">
            <a:extLst>
              <a:ext uri="{FF2B5EF4-FFF2-40B4-BE49-F238E27FC236}">
                <a16:creationId xmlns:a16="http://schemas.microsoft.com/office/drawing/2014/main" id="{4395791E-9AAA-42EB-B84F-0301A049E502}"/>
              </a:ext>
            </a:extLst>
          </p:cNvPr>
          <p:cNvGrpSpPr/>
          <p:nvPr/>
        </p:nvGrpSpPr>
        <p:grpSpPr>
          <a:xfrm>
            <a:off x="5016355" y="4082188"/>
            <a:ext cx="1310283" cy="1155700"/>
            <a:chOff x="5530972" y="4141788"/>
            <a:chExt cx="1310283" cy="1155700"/>
          </a:xfrm>
        </p:grpSpPr>
        <p:sp>
          <p:nvSpPr>
            <p:cNvPr id="11" name="Oval 15">
              <a:extLst>
                <a:ext uri="{FF2B5EF4-FFF2-40B4-BE49-F238E27FC236}">
                  <a16:creationId xmlns:a16="http://schemas.microsoft.com/office/drawing/2014/main" id="{3C94C0FF-A088-4918-80A9-420B3A25669B}"/>
                </a:ext>
              </a:extLst>
            </p:cNvPr>
            <p:cNvSpPr>
              <a:spLocks noChangeArrowheads="1"/>
            </p:cNvSpPr>
            <p:nvPr/>
          </p:nvSpPr>
          <p:spPr bwMode="auto">
            <a:xfrm>
              <a:off x="5565775" y="4141788"/>
              <a:ext cx="1219200" cy="1155700"/>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2" name="Text Box 16">
              <a:extLst>
                <a:ext uri="{FF2B5EF4-FFF2-40B4-BE49-F238E27FC236}">
                  <a16:creationId xmlns:a16="http://schemas.microsoft.com/office/drawing/2014/main" id="{1F51C600-E06C-4177-B14E-72ACEC2797C3}"/>
                </a:ext>
              </a:extLst>
            </p:cNvPr>
            <p:cNvSpPr txBox="1">
              <a:spLocks noChangeArrowheads="1"/>
            </p:cNvSpPr>
            <p:nvPr/>
          </p:nvSpPr>
          <p:spPr bwMode="auto">
            <a:xfrm>
              <a:off x="5530972" y="4395339"/>
              <a:ext cx="131028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pPr>
              <a:r>
                <a:rPr lang="en-GB" sz="1200" b="1" dirty="0">
                  <a:latin typeface="+mn-lt"/>
                </a:rPr>
                <a:t>La table de </a:t>
              </a:r>
              <a:r>
                <a:rPr lang="en-GB" sz="1200" b="1" dirty="0" err="1">
                  <a:latin typeface="+mn-lt"/>
                </a:rPr>
                <a:t>données</a:t>
              </a:r>
              <a:endParaRPr lang="en-GB" sz="1200" b="1" dirty="0">
                <a:latin typeface="+mn-lt"/>
              </a:endParaRPr>
            </a:p>
            <a:p>
              <a:pPr algn="ctr">
                <a:spcBef>
                  <a:spcPct val="0"/>
                </a:spcBef>
                <a:spcAft>
                  <a:spcPct val="0"/>
                </a:spcAft>
                <a:buClrTx/>
                <a:buSzTx/>
                <a:buFontTx/>
                <a:buNone/>
              </a:pPr>
              <a:r>
                <a:rPr lang="en-GB" sz="1600" b="1" dirty="0">
                  <a:latin typeface="+mn-lt"/>
                </a:rPr>
                <a:t>Suppliers</a:t>
              </a:r>
              <a:endParaRPr lang="en-GB" sz="1400" dirty="0">
                <a:latin typeface="+mn-lt"/>
              </a:endParaRPr>
            </a:p>
          </p:txBody>
        </p:sp>
      </p:grpSp>
      <p:grpSp>
        <p:nvGrpSpPr>
          <p:cNvPr id="43" name="Group 42">
            <a:extLst>
              <a:ext uri="{FF2B5EF4-FFF2-40B4-BE49-F238E27FC236}">
                <a16:creationId xmlns:a16="http://schemas.microsoft.com/office/drawing/2014/main" id="{8D3522B5-B46F-49E4-BFBD-DB742F5829A8}"/>
              </a:ext>
            </a:extLst>
          </p:cNvPr>
          <p:cNvGrpSpPr/>
          <p:nvPr/>
        </p:nvGrpSpPr>
        <p:grpSpPr>
          <a:xfrm>
            <a:off x="7019239" y="1542105"/>
            <a:ext cx="1299146" cy="1155700"/>
            <a:chOff x="5525748" y="1576388"/>
            <a:chExt cx="1299146" cy="1155700"/>
          </a:xfrm>
        </p:grpSpPr>
        <p:sp>
          <p:nvSpPr>
            <p:cNvPr id="13" name="Oval 18">
              <a:extLst>
                <a:ext uri="{FF2B5EF4-FFF2-40B4-BE49-F238E27FC236}">
                  <a16:creationId xmlns:a16="http://schemas.microsoft.com/office/drawing/2014/main" id="{7DA1652A-281E-46E5-9338-FFA5858D0F93}"/>
                </a:ext>
              </a:extLst>
            </p:cNvPr>
            <p:cNvSpPr>
              <a:spLocks noChangeArrowheads="1"/>
            </p:cNvSpPr>
            <p:nvPr/>
          </p:nvSpPr>
          <p:spPr bwMode="auto">
            <a:xfrm>
              <a:off x="5565775" y="1576388"/>
              <a:ext cx="1219200" cy="1155700"/>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4" name="Text Box 19">
              <a:extLst>
                <a:ext uri="{FF2B5EF4-FFF2-40B4-BE49-F238E27FC236}">
                  <a16:creationId xmlns:a16="http://schemas.microsoft.com/office/drawing/2014/main" id="{9C84D293-013B-4DF7-9344-CADCC53DA0E0}"/>
                </a:ext>
              </a:extLst>
            </p:cNvPr>
            <p:cNvSpPr txBox="1">
              <a:spLocks noChangeArrowheads="1"/>
            </p:cNvSpPr>
            <p:nvPr/>
          </p:nvSpPr>
          <p:spPr bwMode="auto">
            <a:xfrm>
              <a:off x="5525748" y="1800812"/>
              <a:ext cx="129914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pPr>
              <a:r>
                <a:rPr lang="en-GB" sz="1200" b="1" dirty="0">
                  <a:latin typeface="+mn-lt"/>
                </a:rPr>
                <a:t>La table de </a:t>
              </a:r>
              <a:r>
                <a:rPr lang="en-GB" sz="1200" b="1" dirty="0" err="1">
                  <a:latin typeface="+mn-lt"/>
                </a:rPr>
                <a:t>données</a:t>
              </a:r>
              <a:endParaRPr lang="en-GB" sz="1200" b="1" dirty="0">
                <a:latin typeface="+mn-lt"/>
              </a:endParaRPr>
            </a:p>
            <a:p>
              <a:pPr algn="ctr">
                <a:spcBef>
                  <a:spcPct val="0"/>
                </a:spcBef>
                <a:spcAft>
                  <a:spcPct val="0"/>
                </a:spcAft>
                <a:buClrTx/>
                <a:buSzTx/>
                <a:buFontTx/>
                <a:buNone/>
              </a:pPr>
              <a:r>
                <a:rPr lang="en-GB" sz="1600" b="1" dirty="0">
                  <a:latin typeface="+mn-lt"/>
                </a:rPr>
                <a:t>References</a:t>
              </a:r>
              <a:endParaRPr lang="en-GB" sz="1400" dirty="0">
                <a:latin typeface="+mn-lt"/>
              </a:endParaRPr>
            </a:p>
          </p:txBody>
        </p:sp>
      </p:grpSp>
      <p:grpSp>
        <p:nvGrpSpPr>
          <p:cNvPr id="15" name="Group 14">
            <a:extLst>
              <a:ext uri="{FF2B5EF4-FFF2-40B4-BE49-F238E27FC236}">
                <a16:creationId xmlns:a16="http://schemas.microsoft.com/office/drawing/2014/main" id="{09FEA7F7-5254-467A-9EA3-BB8CA7F74FEF}"/>
              </a:ext>
            </a:extLst>
          </p:cNvPr>
          <p:cNvGrpSpPr/>
          <p:nvPr/>
        </p:nvGrpSpPr>
        <p:grpSpPr>
          <a:xfrm>
            <a:off x="3536682" y="2558368"/>
            <a:ext cx="1512888" cy="1435100"/>
            <a:chOff x="4124326" y="2711452"/>
            <a:chExt cx="1512888" cy="1435100"/>
          </a:xfrm>
        </p:grpSpPr>
        <p:sp>
          <p:nvSpPr>
            <p:cNvPr id="17" name="Oval 22">
              <a:extLst>
                <a:ext uri="{FF2B5EF4-FFF2-40B4-BE49-F238E27FC236}">
                  <a16:creationId xmlns:a16="http://schemas.microsoft.com/office/drawing/2014/main" id="{F39A8BD0-9C10-4B45-ABEB-18FF443B265D}"/>
                </a:ext>
              </a:extLst>
            </p:cNvPr>
            <p:cNvSpPr>
              <a:spLocks noChangeArrowheads="1"/>
            </p:cNvSpPr>
            <p:nvPr/>
          </p:nvSpPr>
          <p:spPr bwMode="auto">
            <a:xfrm>
              <a:off x="4124326" y="2711452"/>
              <a:ext cx="1512888" cy="1435100"/>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18" name="Text Box 23">
              <a:extLst>
                <a:ext uri="{FF2B5EF4-FFF2-40B4-BE49-F238E27FC236}">
                  <a16:creationId xmlns:a16="http://schemas.microsoft.com/office/drawing/2014/main" id="{AC1516EB-C024-46EA-ABF3-F5E64240AAD1}"/>
                </a:ext>
              </a:extLst>
            </p:cNvPr>
            <p:cNvSpPr txBox="1">
              <a:spLocks noChangeArrowheads="1"/>
            </p:cNvSpPr>
            <p:nvPr/>
          </p:nvSpPr>
          <p:spPr bwMode="auto">
            <a:xfrm>
              <a:off x="4194278" y="3006273"/>
              <a:ext cx="14366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a:latin typeface="+mn-lt"/>
                </a:rPr>
                <a:t>La table de </a:t>
              </a:r>
              <a:r>
                <a:rPr lang="en-GB" sz="1600" b="1" dirty="0" err="1">
                  <a:latin typeface="+mn-lt"/>
                </a:rPr>
                <a:t>données</a:t>
              </a:r>
              <a:br>
                <a:rPr lang="en-GB" sz="2000" b="1" dirty="0">
                  <a:latin typeface="+mn-lt"/>
                </a:rPr>
              </a:br>
              <a:r>
                <a:rPr lang="en-GB" sz="2000" b="1" dirty="0">
                  <a:latin typeface="+mn-lt"/>
                </a:rPr>
                <a:t>Materials</a:t>
              </a:r>
              <a:endParaRPr lang="en-GB" sz="1600" dirty="0">
                <a:latin typeface="+mn-lt"/>
              </a:endParaRPr>
            </a:p>
          </p:txBody>
        </p:sp>
      </p:grpSp>
      <p:grpSp>
        <p:nvGrpSpPr>
          <p:cNvPr id="41" name="Group 40">
            <a:extLst>
              <a:ext uri="{FF2B5EF4-FFF2-40B4-BE49-F238E27FC236}">
                <a16:creationId xmlns:a16="http://schemas.microsoft.com/office/drawing/2014/main" id="{69D3A03E-6A2A-4120-8F70-34FD9BA75013}"/>
              </a:ext>
            </a:extLst>
          </p:cNvPr>
          <p:cNvGrpSpPr/>
          <p:nvPr/>
        </p:nvGrpSpPr>
        <p:grpSpPr>
          <a:xfrm>
            <a:off x="8284816" y="2503942"/>
            <a:ext cx="1520785" cy="1435100"/>
            <a:chOff x="6791327" y="2711450"/>
            <a:chExt cx="1520785" cy="1435100"/>
          </a:xfrm>
        </p:grpSpPr>
        <p:sp>
          <p:nvSpPr>
            <p:cNvPr id="28" name="Oval 33">
              <a:extLst>
                <a:ext uri="{FF2B5EF4-FFF2-40B4-BE49-F238E27FC236}">
                  <a16:creationId xmlns:a16="http://schemas.microsoft.com/office/drawing/2014/main" id="{96DAE33F-0E9F-42C7-8C44-DBAC01A45F48}"/>
                </a:ext>
              </a:extLst>
            </p:cNvPr>
            <p:cNvSpPr>
              <a:spLocks noChangeArrowheads="1"/>
            </p:cNvSpPr>
            <p:nvPr/>
          </p:nvSpPr>
          <p:spPr bwMode="auto">
            <a:xfrm>
              <a:off x="6791327" y="2711450"/>
              <a:ext cx="1512888" cy="1435100"/>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29" name="Text Box 34">
              <a:extLst>
                <a:ext uri="{FF2B5EF4-FFF2-40B4-BE49-F238E27FC236}">
                  <a16:creationId xmlns:a16="http://schemas.microsoft.com/office/drawing/2014/main" id="{51953A82-DF18-4104-AEC7-F73A85F0A6A2}"/>
                </a:ext>
              </a:extLst>
            </p:cNvPr>
            <p:cNvSpPr txBox="1">
              <a:spLocks noChangeArrowheads="1"/>
            </p:cNvSpPr>
            <p:nvPr/>
          </p:nvSpPr>
          <p:spPr bwMode="auto">
            <a:xfrm>
              <a:off x="6826212" y="3027204"/>
              <a:ext cx="1485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400" b="1" dirty="0">
                  <a:latin typeface="+mn-lt"/>
                </a:rPr>
                <a:t>La table de </a:t>
              </a:r>
              <a:r>
                <a:rPr lang="en-GB" sz="1400" b="1" dirty="0" err="1">
                  <a:latin typeface="+mn-lt"/>
                </a:rPr>
                <a:t>données</a:t>
              </a:r>
              <a:r>
                <a:rPr lang="en-GB" sz="1400" b="1" dirty="0">
                  <a:latin typeface="+mn-lt"/>
                </a:rPr>
                <a:t> </a:t>
              </a:r>
              <a:r>
                <a:rPr lang="en-GB" sz="2000" b="1" dirty="0">
                  <a:latin typeface="+mn-lt"/>
                </a:rPr>
                <a:t>Processes</a:t>
              </a:r>
              <a:endParaRPr lang="en-GB" sz="1600" dirty="0">
                <a:latin typeface="+mn-lt"/>
              </a:endParaRPr>
            </a:p>
          </p:txBody>
        </p:sp>
      </p:grpSp>
      <p:grpSp>
        <p:nvGrpSpPr>
          <p:cNvPr id="44" name="Group 43">
            <a:extLst>
              <a:ext uri="{FF2B5EF4-FFF2-40B4-BE49-F238E27FC236}">
                <a16:creationId xmlns:a16="http://schemas.microsoft.com/office/drawing/2014/main" id="{AA3F3015-F9A5-4AE6-A636-016FB01B7D02}"/>
              </a:ext>
            </a:extLst>
          </p:cNvPr>
          <p:cNvGrpSpPr/>
          <p:nvPr/>
        </p:nvGrpSpPr>
        <p:grpSpPr>
          <a:xfrm>
            <a:off x="7039129" y="4082188"/>
            <a:ext cx="1292796" cy="1155700"/>
            <a:chOff x="5539288" y="1576388"/>
            <a:chExt cx="1292796" cy="1155700"/>
          </a:xfrm>
        </p:grpSpPr>
        <p:sp>
          <p:nvSpPr>
            <p:cNvPr id="45" name="Oval 18">
              <a:extLst>
                <a:ext uri="{FF2B5EF4-FFF2-40B4-BE49-F238E27FC236}">
                  <a16:creationId xmlns:a16="http://schemas.microsoft.com/office/drawing/2014/main" id="{D6493469-BC7B-4BF0-8EEE-A69B28EAC9CC}"/>
                </a:ext>
              </a:extLst>
            </p:cNvPr>
            <p:cNvSpPr>
              <a:spLocks noChangeArrowheads="1"/>
            </p:cNvSpPr>
            <p:nvPr/>
          </p:nvSpPr>
          <p:spPr bwMode="auto">
            <a:xfrm>
              <a:off x="5565775" y="1576388"/>
              <a:ext cx="1219200" cy="1155700"/>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46" name="Text Box 19">
              <a:extLst>
                <a:ext uri="{FF2B5EF4-FFF2-40B4-BE49-F238E27FC236}">
                  <a16:creationId xmlns:a16="http://schemas.microsoft.com/office/drawing/2014/main" id="{4C381739-457B-46CA-A300-B27C5B743D51}"/>
                </a:ext>
              </a:extLst>
            </p:cNvPr>
            <p:cNvSpPr txBox="1">
              <a:spLocks noChangeArrowheads="1"/>
            </p:cNvSpPr>
            <p:nvPr/>
          </p:nvSpPr>
          <p:spPr bwMode="auto">
            <a:xfrm>
              <a:off x="5539288" y="1716935"/>
              <a:ext cx="1292796" cy="62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pPr>
              <a:r>
                <a:rPr lang="en-GB" sz="1200" b="1" dirty="0">
                  <a:latin typeface="+mn-lt"/>
                </a:rPr>
                <a:t>La table de </a:t>
              </a:r>
              <a:r>
                <a:rPr lang="en-GB" sz="1200" b="1" dirty="0" err="1">
                  <a:latin typeface="+mn-lt"/>
                </a:rPr>
                <a:t>données</a:t>
              </a:r>
              <a:endParaRPr lang="en-GB" sz="1200" b="1" dirty="0">
                <a:latin typeface="+mn-lt"/>
              </a:endParaRPr>
            </a:p>
            <a:p>
              <a:pPr algn="ctr">
                <a:spcBef>
                  <a:spcPct val="0"/>
                </a:spcBef>
                <a:spcAft>
                  <a:spcPct val="0"/>
                </a:spcAft>
                <a:buClrTx/>
                <a:buSzTx/>
                <a:buFontTx/>
                <a:buNone/>
              </a:pPr>
              <a:r>
                <a:rPr lang="en-GB" sz="1600" b="1" dirty="0">
                  <a:latin typeface="+mn-lt"/>
                </a:rPr>
                <a:t>Structural Sections</a:t>
              </a:r>
              <a:endParaRPr lang="en-GB" sz="1400" dirty="0">
                <a:latin typeface="+mn-lt"/>
              </a:endParaRPr>
            </a:p>
          </p:txBody>
        </p:sp>
      </p:grpSp>
      <p:grpSp>
        <p:nvGrpSpPr>
          <p:cNvPr id="47" name="Group 46">
            <a:extLst>
              <a:ext uri="{FF2B5EF4-FFF2-40B4-BE49-F238E27FC236}">
                <a16:creationId xmlns:a16="http://schemas.microsoft.com/office/drawing/2014/main" id="{716E1BA3-D94F-4158-9EA3-0EC21D1C6322}"/>
              </a:ext>
            </a:extLst>
          </p:cNvPr>
          <p:cNvGrpSpPr/>
          <p:nvPr/>
        </p:nvGrpSpPr>
        <p:grpSpPr>
          <a:xfrm>
            <a:off x="4924158" y="1546256"/>
            <a:ext cx="1394346" cy="1155700"/>
            <a:chOff x="5438775" y="1576388"/>
            <a:chExt cx="1394346" cy="1155700"/>
          </a:xfrm>
        </p:grpSpPr>
        <p:sp>
          <p:nvSpPr>
            <p:cNvPr id="48" name="Oval 18">
              <a:extLst>
                <a:ext uri="{FF2B5EF4-FFF2-40B4-BE49-F238E27FC236}">
                  <a16:creationId xmlns:a16="http://schemas.microsoft.com/office/drawing/2014/main" id="{EF0D23D1-97DE-4D01-BF7F-099FE2CFE1F9}"/>
                </a:ext>
              </a:extLst>
            </p:cNvPr>
            <p:cNvSpPr>
              <a:spLocks noChangeArrowheads="1"/>
            </p:cNvSpPr>
            <p:nvPr/>
          </p:nvSpPr>
          <p:spPr bwMode="auto">
            <a:xfrm>
              <a:off x="5565775" y="1576388"/>
              <a:ext cx="1219200" cy="1155700"/>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49" name="Text Box 19">
              <a:extLst>
                <a:ext uri="{FF2B5EF4-FFF2-40B4-BE49-F238E27FC236}">
                  <a16:creationId xmlns:a16="http://schemas.microsoft.com/office/drawing/2014/main" id="{2A879043-4D95-4BAD-9F24-E5DD28075000}"/>
                </a:ext>
              </a:extLst>
            </p:cNvPr>
            <p:cNvSpPr txBox="1">
              <a:spLocks noChangeArrowheads="1"/>
            </p:cNvSpPr>
            <p:nvPr/>
          </p:nvSpPr>
          <p:spPr bwMode="auto">
            <a:xfrm>
              <a:off x="5438775" y="1892301"/>
              <a:ext cx="139434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200" b="1" dirty="0">
                  <a:latin typeface="+mn-lt"/>
                </a:rPr>
                <a:t>La table de </a:t>
              </a:r>
              <a:r>
                <a:rPr lang="en-GB" sz="1200" b="1" dirty="0" err="1">
                  <a:latin typeface="+mn-lt"/>
                </a:rPr>
                <a:t>données</a:t>
              </a:r>
              <a:endParaRPr lang="en-GB" sz="1200" b="1" dirty="0">
                <a:latin typeface="+mn-lt"/>
              </a:endParaRPr>
            </a:p>
            <a:p>
              <a:pPr algn="ctr">
                <a:spcBef>
                  <a:spcPct val="0"/>
                </a:spcBef>
                <a:spcAft>
                  <a:spcPct val="0"/>
                </a:spcAft>
                <a:buClrTx/>
                <a:buSzTx/>
                <a:buFontTx/>
                <a:buNone/>
              </a:pPr>
              <a:r>
                <a:rPr lang="en-GB" sz="1600" b="1" dirty="0">
                  <a:latin typeface="+mn-lt"/>
                </a:rPr>
                <a:t>Shape</a:t>
              </a:r>
              <a:endParaRPr lang="en-GB" sz="1400" dirty="0">
                <a:latin typeface="+mn-lt"/>
              </a:endParaRPr>
            </a:p>
          </p:txBody>
        </p:sp>
      </p:grpSp>
      <p:cxnSp>
        <p:nvCxnSpPr>
          <p:cNvPr id="51" name="Straight Connector 50">
            <a:extLst>
              <a:ext uri="{FF2B5EF4-FFF2-40B4-BE49-F238E27FC236}">
                <a16:creationId xmlns:a16="http://schemas.microsoft.com/office/drawing/2014/main" id="{7C707E25-3F05-451B-A209-7E7614F3A035}"/>
              </a:ext>
            </a:extLst>
          </p:cNvPr>
          <p:cNvCxnSpPr>
            <a:stCxn id="48" idx="3"/>
            <a:endCxn id="17" idx="7"/>
          </p:cNvCxnSpPr>
          <p:nvPr/>
        </p:nvCxnSpPr>
        <p:spPr>
          <a:xfrm flipH="1">
            <a:off x="4828013" y="2532708"/>
            <a:ext cx="401693" cy="235826"/>
          </a:xfrm>
          <a:prstGeom prst="line">
            <a:avLst/>
          </a:prstGeom>
          <a:ln w="38100">
            <a:solidFill>
              <a:srgbClr val="898A8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79AFFA9-6501-44E1-82C5-66697E4DBE13}"/>
              </a:ext>
            </a:extLst>
          </p:cNvPr>
          <p:cNvCxnSpPr>
            <a:stCxn id="17" idx="5"/>
            <a:endCxn id="11" idx="1"/>
          </p:cNvCxnSpPr>
          <p:nvPr/>
        </p:nvCxnSpPr>
        <p:spPr>
          <a:xfrm>
            <a:off x="4828013" y="3783302"/>
            <a:ext cx="401693" cy="46813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674A52-EE94-457F-B475-9F2AD9767AEE}"/>
              </a:ext>
            </a:extLst>
          </p:cNvPr>
          <p:cNvCxnSpPr>
            <a:cxnSpLocks/>
            <a:stCxn id="13" idx="3"/>
          </p:cNvCxnSpPr>
          <p:nvPr/>
        </p:nvCxnSpPr>
        <p:spPr>
          <a:xfrm flipH="1">
            <a:off x="4990955" y="2528557"/>
            <a:ext cx="2246859" cy="48931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FEFE2D2-B7B4-4945-B709-EF90AC37E0DB}"/>
              </a:ext>
            </a:extLst>
          </p:cNvPr>
          <p:cNvCxnSpPr>
            <a:cxnSpLocks/>
            <a:stCxn id="45" idx="1"/>
          </p:cNvCxnSpPr>
          <p:nvPr/>
        </p:nvCxnSpPr>
        <p:spPr>
          <a:xfrm flipH="1" flipV="1">
            <a:off x="4990955" y="3605079"/>
            <a:ext cx="2253209" cy="646357"/>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E870F27-FF38-40F8-BABA-494D218690CF}"/>
              </a:ext>
            </a:extLst>
          </p:cNvPr>
          <p:cNvCxnSpPr>
            <a:stCxn id="13" idx="5"/>
            <a:endCxn id="28" idx="1"/>
          </p:cNvCxnSpPr>
          <p:nvPr/>
        </p:nvCxnSpPr>
        <p:spPr>
          <a:xfrm>
            <a:off x="8099918" y="2528557"/>
            <a:ext cx="406455" cy="18555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CD794E8-38AD-426C-B720-8F91999E1E5D}"/>
              </a:ext>
            </a:extLst>
          </p:cNvPr>
          <p:cNvCxnSpPr>
            <a:stCxn id="45" idx="7"/>
            <a:endCxn id="28" idx="3"/>
          </p:cNvCxnSpPr>
          <p:nvPr/>
        </p:nvCxnSpPr>
        <p:spPr>
          <a:xfrm flipV="1">
            <a:off x="8106268" y="3728876"/>
            <a:ext cx="400105" cy="52256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68D4F38-7017-4089-9C82-30BE2A62955E}"/>
              </a:ext>
            </a:extLst>
          </p:cNvPr>
          <p:cNvCxnSpPr>
            <a:cxnSpLocks/>
            <a:stCxn id="48" idx="5"/>
          </p:cNvCxnSpPr>
          <p:nvPr/>
        </p:nvCxnSpPr>
        <p:spPr>
          <a:xfrm>
            <a:off x="6091810" y="2532708"/>
            <a:ext cx="2246323" cy="41952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07A83AA-94B8-40B8-BA19-44AEBFD5B621}"/>
              </a:ext>
            </a:extLst>
          </p:cNvPr>
          <p:cNvCxnSpPr>
            <a:cxnSpLocks/>
            <a:stCxn id="11" idx="7"/>
          </p:cNvCxnSpPr>
          <p:nvPr/>
        </p:nvCxnSpPr>
        <p:spPr>
          <a:xfrm flipV="1">
            <a:off x="6091810" y="3578576"/>
            <a:ext cx="2274329" cy="67286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7B7720A-AC7A-4582-9ECC-49D39CDC84D6}"/>
              </a:ext>
            </a:extLst>
          </p:cNvPr>
          <p:cNvCxnSpPr>
            <a:cxnSpLocks/>
          </p:cNvCxnSpPr>
          <p:nvPr/>
        </p:nvCxnSpPr>
        <p:spPr>
          <a:xfrm flipH="1">
            <a:off x="6270358" y="4669261"/>
            <a:ext cx="78890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4D9AEDD-128B-4F8C-9D90-5E7205BB1F0B}"/>
              </a:ext>
            </a:extLst>
          </p:cNvPr>
          <p:cNvCxnSpPr>
            <a:cxnSpLocks/>
          </p:cNvCxnSpPr>
          <p:nvPr/>
        </p:nvCxnSpPr>
        <p:spPr>
          <a:xfrm flipH="1">
            <a:off x="6270358" y="2127254"/>
            <a:ext cx="78890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66FA13B-F186-461E-A9E8-37CA8D713FE3}"/>
              </a:ext>
            </a:extLst>
          </p:cNvPr>
          <p:cNvGrpSpPr/>
          <p:nvPr/>
        </p:nvGrpSpPr>
        <p:grpSpPr>
          <a:xfrm>
            <a:off x="1234447" y="1358774"/>
            <a:ext cx="3123003" cy="3875983"/>
            <a:chOff x="412670" y="1358770"/>
            <a:chExt cx="3123003" cy="3875983"/>
          </a:xfrm>
        </p:grpSpPr>
        <p:sp>
          <p:nvSpPr>
            <p:cNvPr id="79" name="Oval 78">
              <a:extLst>
                <a:ext uri="{FF2B5EF4-FFF2-40B4-BE49-F238E27FC236}">
                  <a16:creationId xmlns:a16="http://schemas.microsoft.com/office/drawing/2014/main" id="{44F6FBCE-CF10-413A-A7C9-4D9EFDC0264F}"/>
                </a:ext>
              </a:extLst>
            </p:cNvPr>
            <p:cNvSpPr/>
            <p:nvPr/>
          </p:nvSpPr>
          <p:spPr>
            <a:xfrm>
              <a:off x="1516092" y="1358770"/>
              <a:ext cx="2019581" cy="818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MMPDS (Fasteners)</a:t>
              </a:r>
              <a:br>
                <a:rPr lang="en-US" sz="1200" dirty="0"/>
              </a:br>
              <a:r>
                <a:rPr lang="en-US" sz="1050" dirty="0"/>
                <a:t>436 </a:t>
              </a:r>
              <a:r>
                <a:rPr lang="en-US" sz="1050" dirty="0" err="1"/>
                <a:t>paires</a:t>
              </a:r>
              <a:r>
                <a:rPr lang="en-US" sz="1050" dirty="0"/>
                <a:t> de fixations/joints</a:t>
              </a:r>
              <a:endParaRPr lang="en-US" sz="1200" dirty="0"/>
            </a:p>
          </p:txBody>
        </p:sp>
        <p:sp>
          <p:nvSpPr>
            <p:cNvPr id="80" name="Oval 79">
              <a:extLst>
                <a:ext uri="{FF2B5EF4-FFF2-40B4-BE49-F238E27FC236}">
                  <a16:creationId xmlns:a16="http://schemas.microsoft.com/office/drawing/2014/main" id="{05E1FAFF-779A-4AC7-B513-4E84CDA38EBF}"/>
                </a:ext>
              </a:extLst>
            </p:cNvPr>
            <p:cNvSpPr/>
            <p:nvPr/>
          </p:nvSpPr>
          <p:spPr>
            <a:xfrm>
              <a:off x="412670" y="2866682"/>
              <a:ext cx="2019581" cy="818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MMPDS (Metals)</a:t>
              </a:r>
              <a:br>
                <a:rPr lang="en-US" sz="1200" dirty="0"/>
              </a:br>
              <a:r>
                <a:rPr lang="en-US" sz="1050" dirty="0"/>
                <a:t>2,550 </a:t>
              </a:r>
              <a:r>
                <a:rPr lang="en-US" sz="1050" dirty="0" err="1"/>
                <a:t>métaux</a:t>
              </a:r>
              <a:r>
                <a:rPr lang="en-US" sz="1050" dirty="0"/>
                <a:t> et </a:t>
              </a:r>
              <a:r>
                <a:rPr lang="en-US" sz="1050" dirty="0" err="1"/>
                <a:t>alliages</a:t>
              </a:r>
              <a:endParaRPr lang="en-US" sz="1200" dirty="0"/>
            </a:p>
          </p:txBody>
        </p:sp>
        <p:sp>
          <p:nvSpPr>
            <p:cNvPr id="81" name="Oval 80">
              <a:extLst>
                <a:ext uri="{FF2B5EF4-FFF2-40B4-BE49-F238E27FC236}">
                  <a16:creationId xmlns:a16="http://schemas.microsoft.com/office/drawing/2014/main" id="{F1E69555-3275-4E9F-AC03-3003D6285C73}"/>
                </a:ext>
              </a:extLst>
            </p:cNvPr>
            <p:cNvSpPr/>
            <p:nvPr/>
          </p:nvSpPr>
          <p:spPr>
            <a:xfrm>
              <a:off x="1441029" y="4416289"/>
              <a:ext cx="2019581" cy="818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MILL-HDBK-17</a:t>
              </a:r>
              <a:br>
                <a:rPr lang="en-US" sz="1200" dirty="0"/>
              </a:br>
              <a:r>
                <a:rPr lang="en-US" sz="1200" dirty="0"/>
                <a:t>(Composites)</a:t>
              </a:r>
              <a:br>
                <a:rPr lang="en-US" sz="1200" dirty="0"/>
              </a:br>
              <a:r>
                <a:rPr lang="en-US" sz="900" dirty="0"/>
                <a:t>984 fiches avec des </a:t>
              </a:r>
              <a:r>
                <a:rPr lang="en-US" sz="900" dirty="0" err="1"/>
                <a:t>données</a:t>
              </a:r>
              <a:r>
                <a:rPr lang="en-US" sz="900" dirty="0"/>
                <a:t> de tests</a:t>
              </a:r>
              <a:endParaRPr lang="en-US" sz="1200" dirty="0"/>
            </a:p>
          </p:txBody>
        </p:sp>
        <p:cxnSp>
          <p:nvCxnSpPr>
            <p:cNvPr id="83" name="Straight Connector 82">
              <a:extLst>
                <a:ext uri="{FF2B5EF4-FFF2-40B4-BE49-F238E27FC236}">
                  <a16:creationId xmlns:a16="http://schemas.microsoft.com/office/drawing/2014/main" id="{499C6EFD-B3C6-473E-AA68-A52F7959F85E}"/>
                </a:ext>
              </a:extLst>
            </p:cNvPr>
            <p:cNvCxnSpPr/>
            <p:nvPr/>
          </p:nvCxnSpPr>
          <p:spPr>
            <a:xfrm>
              <a:off x="2895600" y="2136802"/>
              <a:ext cx="228600" cy="48452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27EC49D-98F0-484E-B15D-88D048EE0775}"/>
                </a:ext>
              </a:extLst>
            </p:cNvPr>
            <p:cNvCxnSpPr>
              <a:cxnSpLocks/>
              <a:stCxn id="17" idx="2"/>
              <a:endCxn id="80" idx="6"/>
            </p:cNvCxnSpPr>
            <p:nvPr/>
          </p:nvCxnSpPr>
          <p:spPr>
            <a:xfrm flipH="1">
              <a:off x="2432251" y="3275914"/>
              <a:ext cx="28265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543B6A3-2B63-4CF3-9FC2-9D83301267E8}"/>
                </a:ext>
              </a:extLst>
            </p:cNvPr>
            <p:cNvCxnSpPr>
              <a:cxnSpLocks/>
            </p:cNvCxnSpPr>
            <p:nvPr/>
          </p:nvCxnSpPr>
          <p:spPr>
            <a:xfrm flipH="1">
              <a:off x="2938050" y="3961720"/>
              <a:ext cx="294754" cy="5340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1D57A9AA-2231-4C47-A5F1-39EF82FFC3D6}"/>
              </a:ext>
            </a:extLst>
          </p:cNvPr>
          <p:cNvGrpSpPr/>
          <p:nvPr/>
        </p:nvGrpSpPr>
        <p:grpSpPr>
          <a:xfrm>
            <a:off x="1126577" y="914404"/>
            <a:ext cx="3971635" cy="5029192"/>
            <a:chOff x="304800" y="914400"/>
            <a:chExt cx="3971635" cy="5029192"/>
          </a:xfrm>
        </p:grpSpPr>
        <p:sp>
          <p:nvSpPr>
            <p:cNvPr id="78" name="Rectangle: Rounded Corners 77">
              <a:extLst>
                <a:ext uri="{FF2B5EF4-FFF2-40B4-BE49-F238E27FC236}">
                  <a16:creationId xmlns:a16="http://schemas.microsoft.com/office/drawing/2014/main" id="{A9C9BD63-FC45-4E51-B2C2-6B22AD3F775E}"/>
                </a:ext>
              </a:extLst>
            </p:cNvPr>
            <p:cNvSpPr/>
            <p:nvPr/>
          </p:nvSpPr>
          <p:spPr>
            <a:xfrm>
              <a:off x="304800" y="914400"/>
              <a:ext cx="3971635" cy="502919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 Box 4">
              <a:extLst>
                <a:ext uri="{FF2B5EF4-FFF2-40B4-BE49-F238E27FC236}">
                  <a16:creationId xmlns:a16="http://schemas.microsoft.com/office/drawing/2014/main" id="{4F780C9E-427F-44EA-974A-0A6616E86FDF}"/>
                </a:ext>
              </a:extLst>
            </p:cNvPr>
            <p:cNvSpPr txBox="1">
              <a:spLocks noChangeArrowheads="1"/>
            </p:cNvSpPr>
            <p:nvPr/>
          </p:nvSpPr>
          <p:spPr bwMode="auto">
            <a:xfrm>
              <a:off x="328792" y="5128101"/>
              <a:ext cx="1804808" cy="76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400" b="1" i="1" dirty="0">
                  <a:solidFill>
                    <a:schemeClr val="accent1"/>
                  </a:solidFill>
                  <a:latin typeface="+mn-lt"/>
                </a:rPr>
                <a:t>Les </a:t>
              </a:r>
              <a:r>
                <a:rPr lang="en-GB" sz="1400" b="1" i="1" dirty="0" err="1">
                  <a:solidFill>
                    <a:schemeClr val="accent1"/>
                  </a:solidFill>
                  <a:latin typeface="+mn-lt"/>
                </a:rPr>
                <a:t>données</a:t>
              </a:r>
              <a:r>
                <a:rPr lang="en-GB" sz="1400" b="1" i="1" dirty="0">
                  <a:solidFill>
                    <a:schemeClr val="accent1"/>
                  </a:solidFill>
                  <a:latin typeface="+mn-lt"/>
                </a:rPr>
                <a:t> </a:t>
              </a:r>
              <a:r>
                <a:rPr lang="en-GB" sz="1400" b="1" i="1" dirty="0" err="1">
                  <a:solidFill>
                    <a:schemeClr val="accent1"/>
                  </a:solidFill>
                  <a:latin typeface="+mn-lt"/>
                </a:rPr>
                <a:t>spécifiques</a:t>
              </a:r>
              <a:br>
                <a:rPr lang="en-GB" sz="1400" b="1" i="1" dirty="0">
                  <a:solidFill>
                    <a:schemeClr val="accent1"/>
                  </a:solidFill>
                  <a:latin typeface="+mn-lt"/>
                </a:rPr>
              </a:br>
              <a:r>
                <a:rPr lang="en-GB" sz="1400" b="1" i="1" dirty="0">
                  <a:solidFill>
                    <a:schemeClr val="accent1"/>
                  </a:solidFill>
                  <a:latin typeface="+mn-lt"/>
                </a:rPr>
                <a:t>de la base de </a:t>
              </a:r>
              <a:r>
                <a:rPr lang="en-GB" sz="1400" b="1" i="1" dirty="0" err="1">
                  <a:solidFill>
                    <a:schemeClr val="accent1"/>
                  </a:solidFill>
                  <a:latin typeface="+mn-lt"/>
                </a:rPr>
                <a:t>données</a:t>
              </a:r>
              <a:br>
                <a:rPr lang="en-GB" sz="1400" b="1" i="1" dirty="0">
                  <a:solidFill>
                    <a:schemeClr val="accent1"/>
                  </a:solidFill>
                  <a:latin typeface="+mn-lt"/>
                </a:rPr>
              </a:br>
              <a:r>
                <a:rPr lang="en-GB" sz="1400" b="1" i="1" dirty="0">
                  <a:solidFill>
                    <a:schemeClr val="accent1"/>
                  </a:solidFill>
                  <a:latin typeface="+mn-lt"/>
                </a:rPr>
                <a:t> Aerospace </a:t>
              </a:r>
            </a:p>
          </p:txBody>
        </p:sp>
      </p:grpSp>
      <p:sp>
        <p:nvSpPr>
          <p:cNvPr id="50" name="Slide Number Placeholder 1">
            <a:extLst>
              <a:ext uri="{FF2B5EF4-FFF2-40B4-BE49-F238E27FC236}">
                <a16:creationId xmlns:a16="http://schemas.microsoft.com/office/drawing/2014/main" id="{84433369-EAF7-6E2A-AFBA-F0FCC027A425}"/>
              </a:ext>
            </a:extLst>
          </p:cNvPr>
          <p:cNvSpPr>
            <a:spLocks noGrp="1"/>
          </p:cNvSpPr>
          <p:nvPr>
            <p:ph type="sldNum" sz="quarter" idx="11"/>
          </p:nvPr>
        </p:nvSpPr>
        <p:spPr>
          <a:xfrm>
            <a:off x="546100" y="6542840"/>
            <a:ext cx="2743200" cy="247724"/>
          </a:xfrm>
        </p:spPr>
        <p:txBody>
          <a:bodyPr/>
          <a:lstStyle/>
          <a:p>
            <a:fld id="{F0D23093-2AB0-F74C-B865-1A12A15B650E}" type="slidenum">
              <a:rPr lang="en-US" smtClean="0"/>
              <a:pPr/>
              <a:t>7</a:t>
            </a:fld>
            <a:endParaRPr lang="en-US" dirty="0"/>
          </a:p>
        </p:txBody>
      </p:sp>
    </p:spTree>
    <p:extLst>
      <p:ext uri="{BB962C8B-B14F-4D97-AF65-F5344CB8AC3E}">
        <p14:creationId xmlns:p14="http://schemas.microsoft.com/office/powerpoint/2010/main" val="4071301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22" presetClass="entr" presetSubtype="2"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wipe(right)">
                                      <p:cBhvr>
                                        <p:cTn id="13" dur="500"/>
                                        <p:tgtEl>
                                          <p:spTgt spid="9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ln w="9525"/>
        </p:spPr>
        <p:txBody>
          <a:bodyPr/>
          <a:lstStyle/>
          <a:p>
            <a:r>
              <a:rPr lang="en-GB" dirty="0">
                <a:latin typeface="+mn-lt"/>
              </a:rPr>
              <a:t>Les </a:t>
            </a:r>
            <a:r>
              <a:rPr lang="en-GB" dirty="0" err="1">
                <a:latin typeface="+mn-lt"/>
              </a:rPr>
              <a:t>matériaux</a:t>
            </a:r>
            <a:r>
              <a:rPr lang="en-GB" dirty="0">
                <a:latin typeface="+mn-lt"/>
              </a:rPr>
              <a:t> </a:t>
            </a:r>
            <a:r>
              <a:rPr lang="en-GB" dirty="0" err="1">
                <a:latin typeface="+mn-lt"/>
              </a:rPr>
              <a:t>aérospatiaux</a:t>
            </a:r>
            <a:r>
              <a:rPr lang="en-GB" dirty="0">
                <a:latin typeface="+mn-lt"/>
              </a:rPr>
              <a:t> dans </a:t>
            </a:r>
            <a:r>
              <a:rPr lang="en-GB" dirty="0" err="1">
                <a:latin typeface="+mn-lt"/>
              </a:rPr>
              <a:t>MaterialUniverse</a:t>
            </a:r>
            <a:endParaRPr lang="en-GB" dirty="0">
              <a:latin typeface="+mn-lt"/>
            </a:endParaRPr>
          </a:p>
        </p:txBody>
      </p:sp>
      <p:grpSp>
        <p:nvGrpSpPr>
          <p:cNvPr id="17421" name="Group 79"/>
          <p:cNvGrpSpPr>
            <a:grpSpLocks/>
          </p:cNvGrpSpPr>
          <p:nvPr/>
        </p:nvGrpSpPr>
        <p:grpSpPr bwMode="auto">
          <a:xfrm>
            <a:off x="1630978" y="1920379"/>
            <a:ext cx="3600450" cy="1458913"/>
            <a:chOff x="3360" y="2326"/>
            <a:chExt cx="2093" cy="919"/>
          </a:xfrm>
        </p:grpSpPr>
        <p:sp>
          <p:nvSpPr>
            <p:cNvPr id="17437" name="Line 80"/>
            <p:cNvSpPr>
              <a:spLocks noChangeShapeType="1"/>
            </p:cNvSpPr>
            <p:nvPr/>
          </p:nvSpPr>
          <p:spPr bwMode="auto">
            <a:xfrm flipH="1">
              <a:off x="4070" y="2326"/>
              <a:ext cx="0" cy="308"/>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grpSp>
          <p:nvGrpSpPr>
            <p:cNvPr id="17438" name="Group 81"/>
            <p:cNvGrpSpPr>
              <a:grpSpLocks/>
            </p:cNvGrpSpPr>
            <p:nvPr/>
          </p:nvGrpSpPr>
          <p:grpSpPr bwMode="auto">
            <a:xfrm>
              <a:off x="3360" y="2660"/>
              <a:ext cx="2093" cy="585"/>
              <a:chOff x="2888" y="2868"/>
              <a:chExt cx="2093" cy="585"/>
            </a:xfrm>
          </p:grpSpPr>
          <p:grpSp>
            <p:nvGrpSpPr>
              <p:cNvPr id="17440" name="Group 82"/>
              <p:cNvGrpSpPr>
                <a:grpSpLocks/>
              </p:cNvGrpSpPr>
              <p:nvPr/>
            </p:nvGrpSpPr>
            <p:grpSpPr bwMode="auto">
              <a:xfrm>
                <a:off x="2888" y="2868"/>
                <a:ext cx="2093" cy="257"/>
                <a:chOff x="2888" y="2868"/>
                <a:chExt cx="2093" cy="257"/>
              </a:xfrm>
            </p:grpSpPr>
            <p:sp>
              <p:nvSpPr>
                <p:cNvPr id="17446" name="AutoShape 83"/>
                <p:cNvSpPr>
                  <a:spLocks noChangeArrowheads="1"/>
                </p:cNvSpPr>
                <p:nvPr/>
              </p:nvSpPr>
              <p:spPr bwMode="auto">
                <a:xfrm>
                  <a:off x="2888" y="2868"/>
                  <a:ext cx="2093" cy="257"/>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600" b="0" dirty="0">
                      <a:latin typeface="+mn-lt"/>
                    </a:rPr>
                    <a:t>Table:</a:t>
                  </a:r>
                  <a:r>
                    <a:rPr lang="en-GB" sz="1600" dirty="0">
                      <a:latin typeface="+mn-lt"/>
                    </a:rPr>
                    <a:t> </a:t>
                  </a:r>
                  <a:r>
                    <a:rPr lang="en-GB" sz="1600" i="1" dirty="0">
                      <a:latin typeface="+mn-lt"/>
                    </a:rPr>
                    <a:t>MaterialUniverse</a:t>
                  </a:r>
                  <a:endParaRPr lang="en-US" sz="1600" i="1" dirty="0">
                    <a:latin typeface="+mn-lt"/>
                  </a:endParaRPr>
                </a:p>
              </p:txBody>
            </p:sp>
            <p:grpSp>
              <p:nvGrpSpPr>
                <p:cNvPr id="17447" name="Group 84"/>
                <p:cNvGrpSpPr>
                  <a:grpSpLocks/>
                </p:cNvGrpSpPr>
                <p:nvPr/>
              </p:nvGrpSpPr>
              <p:grpSpPr bwMode="auto">
                <a:xfrm>
                  <a:off x="4750" y="2904"/>
                  <a:ext cx="192" cy="192"/>
                  <a:chOff x="4982" y="2904"/>
                  <a:chExt cx="192" cy="192"/>
                </a:xfrm>
              </p:grpSpPr>
              <p:sp>
                <p:nvSpPr>
                  <p:cNvPr id="17448" name="AutoShape 85"/>
                  <p:cNvSpPr>
                    <a:spLocks noChangeArrowheads="1"/>
                  </p:cNvSpPr>
                  <p:nvPr/>
                </p:nvSpPr>
                <p:spPr bwMode="auto">
                  <a:xfrm>
                    <a:off x="4982" y="2904"/>
                    <a:ext cx="192" cy="192"/>
                  </a:xfrm>
                  <a:prstGeom prst="roundRect">
                    <a:avLst>
                      <a:gd name="adj" fmla="val 16667"/>
                    </a:avLst>
                  </a:prstGeom>
                  <a:solidFill>
                    <a:srgbClr val="EAEAEA"/>
                  </a:solidFill>
                  <a:ln w="28575">
                    <a:solidFill>
                      <a:srgbClr val="808080"/>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latin typeface="+mn-lt"/>
                    </a:endParaRPr>
                  </a:p>
                </p:txBody>
              </p:sp>
              <p:sp>
                <p:nvSpPr>
                  <p:cNvPr id="17449" name="AutoShape 86"/>
                  <p:cNvSpPr>
                    <a:spLocks noChangeArrowheads="1"/>
                  </p:cNvSpPr>
                  <p:nvPr/>
                </p:nvSpPr>
                <p:spPr bwMode="auto">
                  <a:xfrm flipV="1">
                    <a:off x="5038" y="2971"/>
                    <a:ext cx="87" cy="58"/>
                  </a:xfrm>
                  <a:prstGeom prst="triangle">
                    <a:avLst>
                      <a:gd name="adj" fmla="val 50000"/>
                    </a:avLst>
                  </a:prstGeom>
                  <a:solidFill>
                    <a:schemeClr val="tx1"/>
                  </a:solidFill>
                  <a:ln w="9525">
                    <a:solidFill>
                      <a:schemeClr val="accent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latin typeface="+mn-lt"/>
                    </a:endParaRPr>
                  </a:p>
                </p:txBody>
              </p:sp>
            </p:grpSp>
          </p:grpSp>
          <p:grpSp>
            <p:nvGrpSpPr>
              <p:cNvPr id="17441" name="Group 87"/>
              <p:cNvGrpSpPr>
                <a:grpSpLocks/>
              </p:cNvGrpSpPr>
              <p:nvPr/>
            </p:nvGrpSpPr>
            <p:grpSpPr bwMode="auto">
              <a:xfrm>
                <a:off x="2888" y="3196"/>
                <a:ext cx="2093" cy="257"/>
                <a:chOff x="2888" y="2868"/>
                <a:chExt cx="2093" cy="257"/>
              </a:xfrm>
            </p:grpSpPr>
            <p:sp>
              <p:nvSpPr>
                <p:cNvPr id="17442" name="AutoShape 88"/>
                <p:cNvSpPr>
                  <a:spLocks noChangeArrowheads="1"/>
                </p:cNvSpPr>
                <p:nvPr/>
              </p:nvSpPr>
              <p:spPr bwMode="auto">
                <a:xfrm>
                  <a:off x="2888" y="2868"/>
                  <a:ext cx="2093" cy="257"/>
                </a:xfrm>
                <a:prstGeom prst="roundRect">
                  <a:avLst>
                    <a:gd name="adj" fmla="val 6426"/>
                  </a:avLst>
                </a:prstGeom>
                <a:solidFill>
                  <a:srgbClr val="F8F8F8"/>
                </a:solidFill>
                <a:ln w="28575">
                  <a:solidFill>
                    <a:srgbClr val="808080"/>
                  </a:solidFill>
                  <a:round/>
                  <a:headEnd/>
                  <a:tailEnd/>
                </a:ln>
                <a:effectLst>
                  <a:outerShdw dist="71842" dir="2700000" algn="ctr" rotWithShape="0">
                    <a:srgbClr val="C0C0C0"/>
                  </a:outerShdw>
                </a:effec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600" b="0" dirty="0">
                      <a:latin typeface="+mn-lt"/>
                    </a:rPr>
                    <a:t>Sous-ensemble:</a:t>
                  </a:r>
                  <a:r>
                    <a:rPr lang="en-GB" sz="1600" dirty="0">
                      <a:latin typeface="+mn-lt"/>
                    </a:rPr>
                    <a:t> </a:t>
                  </a:r>
                  <a:r>
                    <a:rPr lang="en-GB" sz="1600" i="1" dirty="0">
                      <a:latin typeface="+mn-lt"/>
                    </a:rPr>
                    <a:t>Aerospace materials</a:t>
                  </a:r>
                  <a:endParaRPr lang="en-US" sz="1400" i="1" dirty="0">
                    <a:latin typeface="+mn-lt"/>
                  </a:endParaRPr>
                </a:p>
              </p:txBody>
            </p:sp>
            <p:grpSp>
              <p:nvGrpSpPr>
                <p:cNvPr id="17443" name="Group 89"/>
                <p:cNvGrpSpPr>
                  <a:grpSpLocks/>
                </p:cNvGrpSpPr>
                <p:nvPr/>
              </p:nvGrpSpPr>
              <p:grpSpPr bwMode="auto">
                <a:xfrm>
                  <a:off x="4750" y="2904"/>
                  <a:ext cx="192" cy="192"/>
                  <a:chOff x="4982" y="2904"/>
                  <a:chExt cx="192" cy="192"/>
                </a:xfrm>
              </p:grpSpPr>
              <p:sp>
                <p:nvSpPr>
                  <p:cNvPr id="17444" name="AutoShape 90"/>
                  <p:cNvSpPr>
                    <a:spLocks noChangeArrowheads="1"/>
                  </p:cNvSpPr>
                  <p:nvPr/>
                </p:nvSpPr>
                <p:spPr bwMode="auto">
                  <a:xfrm>
                    <a:off x="4982" y="2904"/>
                    <a:ext cx="192" cy="192"/>
                  </a:xfrm>
                  <a:prstGeom prst="roundRect">
                    <a:avLst>
                      <a:gd name="adj" fmla="val 16667"/>
                    </a:avLst>
                  </a:prstGeom>
                  <a:solidFill>
                    <a:srgbClr val="EAEAEA"/>
                  </a:solidFill>
                  <a:ln w="28575">
                    <a:solidFill>
                      <a:srgbClr val="808080"/>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latin typeface="+mn-lt"/>
                    </a:endParaRPr>
                  </a:p>
                </p:txBody>
              </p:sp>
              <p:sp>
                <p:nvSpPr>
                  <p:cNvPr id="17445" name="AutoShape 91"/>
                  <p:cNvSpPr>
                    <a:spLocks noChangeArrowheads="1"/>
                  </p:cNvSpPr>
                  <p:nvPr/>
                </p:nvSpPr>
                <p:spPr bwMode="auto">
                  <a:xfrm flipV="1">
                    <a:off x="5038" y="2971"/>
                    <a:ext cx="87" cy="58"/>
                  </a:xfrm>
                  <a:prstGeom prst="triangle">
                    <a:avLst>
                      <a:gd name="adj" fmla="val 50000"/>
                    </a:avLst>
                  </a:prstGeom>
                  <a:solidFill>
                    <a:schemeClr val="tx1"/>
                  </a:solidFill>
                  <a:ln w="9525">
                    <a:solidFill>
                      <a:schemeClr val="accent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latin typeface="+mn-lt"/>
                    </a:endParaRPr>
                  </a:p>
                </p:txBody>
              </p:sp>
            </p:grpSp>
          </p:grpSp>
        </p:grpSp>
      </p:grpSp>
      <p:grpSp>
        <p:nvGrpSpPr>
          <p:cNvPr id="2" name="Group 1"/>
          <p:cNvGrpSpPr>
            <a:grpSpLocks/>
          </p:cNvGrpSpPr>
          <p:nvPr/>
        </p:nvGrpSpPr>
        <p:grpSpPr bwMode="auto">
          <a:xfrm>
            <a:off x="6520938" y="3573249"/>
            <a:ext cx="4152900" cy="1462451"/>
            <a:chOff x="5359400" y="3457212"/>
            <a:chExt cx="4152735" cy="1462451"/>
          </a:xfrm>
        </p:grpSpPr>
        <p:sp>
          <p:nvSpPr>
            <p:cNvPr id="17425" name="Line 92"/>
            <p:cNvSpPr>
              <a:spLocks noChangeShapeType="1"/>
            </p:cNvSpPr>
            <p:nvPr/>
          </p:nvSpPr>
          <p:spPr bwMode="auto">
            <a:xfrm flipH="1">
              <a:off x="6679442" y="3457212"/>
              <a:ext cx="0" cy="3429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sp>
          <p:nvSpPr>
            <p:cNvPr id="17426" name="Rectangle 13"/>
            <p:cNvSpPr>
              <a:spLocks noChangeArrowheads="1"/>
            </p:cNvSpPr>
            <p:nvPr/>
          </p:nvSpPr>
          <p:spPr bwMode="auto">
            <a:xfrm>
              <a:off x="5359400" y="3838575"/>
              <a:ext cx="4152735" cy="1081088"/>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latin typeface="+mn-lt"/>
              </a:endParaRPr>
            </a:p>
          </p:txBody>
        </p:sp>
        <p:sp>
          <p:nvSpPr>
            <p:cNvPr id="17427" name="Rectangle 4"/>
            <p:cNvSpPr>
              <a:spLocks noChangeArrowheads="1"/>
            </p:cNvSpPr>
            <p:nvPr/>
          </p:nvSpPr>
          <p:spPr bwMode="auto">
            <a:xfrm>
              <a:off x="5416063" y="4081220"/>
              <a:ext cx="40960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fr-FR" sz="1400" dirty="0">
                  <a:latin typeface="+mn-lt"/>
                </a:rPr>
                <a:t>Un certain nombre d'alliages à base de nickel vont apparaître (62 fiches dans </a:t>
              </a:r>
              <a:r>
                <a:rPr lang="fr-FR" sz="1400" dirty="0" err="1">
                  <a:latin typeface="+mn-lt"/>
                </a:rPr>
                <a:t>MaterialUniverse</a:t>
              </a:r>
              <a:r>
                <a:rPr lang="fr-FR" sz="1400" dirty="0">
                  <a:latin typeface="+mn-lt"/>
                </a:rPr>
                <a:t>)</a:t>
              </a:r>
              <a:endParaRPr lang="en-GB" sz="1400" dirty="0">
                <a:latin typeface="+mn-lt"/>
              </a:endParaRPr>
            </a:p>
          </p:txBody>
        </p:sp>
      </p:grpSp>
      <p:grpSp>
        <p:nvGrpSpPr>
          <p:cNvPr id="5" name="Group 4">
            <a:extLst>
              <a:ext uri="{FF2B5EF4-FFF2-40B4-BE49-F238E27FC236}">
                <a16:creationId xmlns:a16="http://schemas.microsoft.com/office/drawing/2014/main" id="{9E53301F-017E-4650-948D-04EE2B5A5A33}"/>
              </a:ext>
            </a:extLst>
          </p:cNvPr>
          <p:cNvGrpSpPr/>
          <p:nvPr/>
        </p:nvGrpSpPr>
        <p:grpSpPr>
          <a:xfrm>
            <a:off x="1634014" y="3509077"/>
            <a:ext cx="3094038" cy="2581916"/>
            <a:chOff x="491014" y="3509077"/>
            <a:chExt cx="3094038" cy="2581916"/>
          </a:xfrm>
        </p:grpSpPr>
        <p:grpSp>
          <p:nvGrpSpPr>
            <p:cNvPr id="4" name="Group 3"/>
            <p:cNvGrpSpPr/>
            <p:nvPr/>
          </p:nvGrpSpPr>
          <p:grpSpPr>
            <a:xfrm>
              <a:off x="1198536" y="3509077"/>
              <a:ext cx="1756314" cy="2581916"/>
              <a:chOff x="-2406538" y="2835365"/>
              <a:chExt cx="1756314" cy="2581916"/>
            </a:xfrm>
          </p:grpSpPr>
          <p:sp>
            <p:nvSpPr>
              <p:cNvPr id="17423" name="Rectangle 3"/>
              <p:cNvSpPr>
                <a:spLocks noChangeArrowheads="1"/>
              </p:cNvSpPr>
              <p:nvPr/>
            </p:nvSpPr>
            <p:spPr bwMode="auto">
              <a:xfrm>
                <a:off x="-2406538" y="5109504"/>
                <a:ext cx="1756314" cy="30777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r>
                  <a:rPr lang="en-GB" sz="1400" dirty="0">
                    <a:latin typeface="+mn-lt"/>
                  </a:rPr>
                  <a:t>803 fiches </a:t>
                </a:r>
                <a:r>
                  <a:rPr lang="en-GB" sz="1400" dirty="0" err="1">
                    <a:latin typeface="+mn-lt"/>
                  </a:rPr>
                  <a:t>matériaux</a:t>
                </a:r>
                <a:endParaRPr lang="en-GB" sz="1400" dirty="0">
                  <a:latin typeface="+mn-lt"/>
                </a:endParaRPr>
              </a:p>
            </p:txBody>
          </p:sp>
          <p:sp>
            <p:nvSpPr>
              <p:cNvPr id="74" name="Line 92"/>
              <p:cNvSpPr>
                <a:spLocks noChangeShapeType="1"/>
              </p:cNvSpPr>
              <p:nvPr/>
            </p:nvSpPr>
            <p:spPr bwMode="auto">
              <a:xfrm flipH="1">
                <a:off x="-1912567" y="2835365"/>
                <a:ext cx="0" cy="3429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grpSp>
        <p:grpSp>
          <p:nvGrpSpPr>
            <p:cNvPr id="3" name="Group 2">
              <a:extLst>
                <a:ext uri="{FF2B5EF4-FFF2-40B4-BE49-F238E27FC236}">
                  <a16:creationId xmlns:a16="http://schemas.microsoft.com/office/drawing/2014/main" id="{EDB0D856-4477-4677-BD49-A47836B9FA1A}"/>
                </a:ext>
              </a:extLst>
            </p:cNvPr>
            <p:cNvGrpSpPr/>
            <p:nvPr/>
          </p:nvGrpSpPr>
          <p:grpSpPr>
            <a:xfrm>
              <a:off x="491014" y="3914627"/>
              <a:ext cx="3094038" cy="1687391"/>
              <a:chOff x="457200" y="3173897"/>
              <a:chExt cx="3094038" cy="1687391"/>
            </a:xfrm>
          </p:grpSpPr>
          <p:sp>
            <p:nvSpPr>
              <p:cNvPr id="66" name="Rectangle 4">
                <a:extLst>
                  <a:ext uri="{FF2B5EF4-FFF2-40B4-BE49-F238E27FC236}">
                    <a16:creationId xmlns:a16="http://schemas.microsoft.com/office/drawing/2014/main" id="{A664E49C-FCDD-4F30-9457-96F1CBE4E208}"/>
                  </a:ext>
                </a:extLst>
              </p:cNvPr>
              <p:cNvSpPr>
                <a:spLocks noChangeArrowheads="1"/>
              </p:cNvSpPr>
              <p:nvPr/>
            </p:nvSpPr>
            <p:spPr bwMode="auto">
              <a:xfrm>
                <a:off x="457200" y="3175485"/>
                <a:ext cx="3094038" cy="1685803"/>
              </a:xfrm>
              <a:prstGeom prst="rect">
                <a:avLst/>
              </a:prstGeom>
              <a:solidFill>
                <a:srgbClr val="FFFFFF"/>
              </a:solidFill>
              <a:ln w="28575">
                <a:solidFill>
                  <a:srgbClr val="7030A0"/>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nvGrpSpPr>
              <p:cNvPr id="71" name="Group 11">
                <a:extLst>
                  <a:ext uri="{FF2B5EF4-FFF2-40B4-BE49-F238E27FC236}">
                    <a16:creationId xmlns:a16="http://schemas.microsoft.com/office/drawing/2014/main" id="{5001D220-CCC8-45C1-A6AE-7CF315D79DAC}"/>
                  </a:ext>
                </a:extLst>
              </p:cNvPr>
              <p:cNvGrpSpPr>
                <a:grpSpLocks/>
              </p:cNvGrpSpPr>
              <p:nvPr/>
            </p:nvGrpSpPr>
            <p:grpSpPr bwMode="auto">
              <a:xfrm>
                <a:off x="823913" y="3613635"/>
                <a:ext cx="346075" cy="271463"/>
                <a:chOff x="1273" y="3428"/>
                <a:chExt cx="338" cy="266"/>
              </a:xfrm>
              <a:solidFill>
                <a:srgbClr val="FFFF00"/>
              </a:solidFill>
            </p:grpSpPr>
            <p:sp>
              <p:nvSpPr>
                <p:cNvPr id="73" name="Rectangle 12">
                  <a:extLst>
                    <a:ext uri="{FF2B5EF4-FFF2-40B4-BE49-F238E27FC236}">
                      <a16:creationId xmlns:a16="http://schemas.microsoft.com/office/drawing/2014/main" id="{F93D4D0E-E8EC-49CA-8DBC-7B0331A785EA}"/>
                    </a:ext>
                  </a:extLst>
                </p:cNvPr>
                <p:cNvSpPr>
                  <a:spLocks noChangeArrowheads="1"/>
                </p:cNvSpPr>
                <p:nvPr/>
              </p:nvSpPr>
              <p:spPr bwMode="auto">
                <a:xfrm>
                  <a:off x="1273" y="3456"/>
                  <a:ext cx="338" cy="238"/>
                </a:xfrm>
                <a:prstGeom prst="rect">
                  <a:avLst/>
                </a:prstGeom>
                <a:grpFill/>
                <a:ln w="9525">
                  <a:solidFill>
                    <a:schemeClr val="bg1"/>
                  </a:solidFill>
                  <a:miter lim="800000"/>
                  <a:headEnd/>
                  <a:tailEnd/>
                </a:ln>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75" name="AutoShape 13">
                  <a:extLst>
                    <a:ext uri="{FF2B5EF4-FFF2-40B4-BE49-F238E27FC236}">
                      <a16:creationId xmlns:a16="http://schemas.microsoft.com/office/drawing/2014/main" id="{83ED6D5F-195F-4AAA-BAF0-BD92B69A0DD1}"/>
                    </a:ext>
                  </a:extLst>
                </p:cNvPr>
                <p:cNvSpPr>
                  <a:spLocks noChangeArrowheads="1"/>
                </p:cNvSpPr>
                <p:nvPr/>
              </p:nvSpPr>
              <p:spPr bwMode="auto">
                <a:xfrm>
                  <a:off x="1296" y="3428"/>
                  <a:ext cx="136" cy="60"/>
                </a:xfrm>
                <a:prstGeom prst="roundRect">
                  <a:avLst>
                    <a:gd name="adj" fmla="val 11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77" name="Group 16">
                <a:extLst>
                  <a:ext uri="{FF2B5EF4-FFF2-40B4-BE49-F238E27FC236}">
                    <a16:creationId xmlns:a16="http://schemas.microsoft.com/office/drawing/2014/main" id="{6186B532-BA36-4F4E-9C42-074DAB21ACE6}"/>
                  </a:ext>
                </a:extLst>
              </p:cNvPr>
              <p:cNvGrpSpPr>
                <a:grpSpLocks/>
              </p:cNvGrpSpPr>
              <p:nvPr/>
            </p:nvGrpSpPr>
            <p:grpSpPr bwMode="auto">
              <a:xfrm>
                <a:off x="837575" y="4357202"/>
                <a:ext cx="346075" cy="271463"/>
                <a:chOff x="1273" y="3428"/>
                <a:chExt cx="338" cy="266"/>
              </a:xfrm>
            </p:grpSpPr>
            <p:sp>
              <p:nvSpPr>
                <p:cNvPr id="79" name="Rectangle 17">
                  <a:extLst>
                    <a:ext uri="{FF2B5EF4-FFF2-40B4-BE49-F238E27FC236}">
                      <a16:creationId xmlns:a16="http://schemas.microsoft.com/office/drawing/2014/main" id="{AD025028-6FDF-4998-BF23-CBE6F19CDC0F}"/>
                    </a:ext>
                  </a:extLst>
                </p:cNvPr>
                <p:cNvSpPr>
                  <a:spLocks noChangeArrowheads="1"/>
                </p:cNvSpPr>
                <p:nvPr/>
              </p:nvSpPr>
              <p:spPr bwMode="auto">
                <a:xfrm>
                  <a:off x="1273" y="3456"/>
                  <a:ext cx="338" cy="238"/>
                </a:xfrm>
                <a:prstGeom prst="rect">
                  <a:avLst/>
                </a:prstGeom>
                <a:solidFill>
                  <a:srgbClr val="FF0000"/>
                </a:solidFill>
                <a:ln w="9525">
                  <a:solidFill>
                    <a:schemeClr val="bg1"/>
                  </a:solidFill>
                  <a:miter lim="800000"/>
                  <a:headEnd/>
                  <a:tailEnd/>
                </a:ln>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80" name="AutoShape 18">
                  <a:extLst>
                    <a:ext uri="{FF2B5EF4-FFF2-40B4-BE49-F238E27FC236}">
                      <a16:creationId xmlns:a16="http://schemas.microsoft.com/office/drawing/2014/main" id="{55A0ABCC-69D3-48D2-879A-2B8AE12BDE16}"/>
                    </a:ext>
                  </a:extLst>
                </p:cNvPr>
                <p:cNvSpPr>
                  <a:spLocks noChangeArrowheads="1"/>
                </p:cNvSpPr>
                <p:nvPr/>
              </p:nvSpPr>
              <p:spPr bwMode="auto">
                <a:xfrm>
                  <a:off x="1296" y="3428"/>
                  <a:ext cx="136" cy="60"/>
                </a:xfrm>
                <a:prstGeom prst="roundRect">
                  <a:avLst>
                    <a:gd name="adj" fmla="val 11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82" name="Group 21">
                <a:extLst>
                  <a:ext uri="{FF2B5EF4-FFF2-40B4-BE49-F238E27FC236}">
                    <a16:creationId xmlns:a16="http://schemas.microsoft.com/office/drawing/2014/main" id="{6895D749-F7DD-40D0-8F00-785C190F60CB}"/>
                  </a:ext>
                </a:extLst>
              </p:cNvPr>
              <p:cNvGrpSpPr>
                <a:grpSpLocks/>
              </p:cNvGrpSpPr>
              <p:nvPr/>
            </p:nvGrpSpPr>
            <p:grpSpPr bwMode="auto">
              <a:xfrm>
                <a:off x="823913" y="3981935"/>
                <a:ext cx="346075" cy="271463"/>
                <a:chOff x="1273" y="3428"/>
                <a:chExt cx="338" cy="266"/>
              </a:xfrm>
              <a:solidFill>
                <a:srgbClr val="006600"/>
              </a:solidFill>
            </p:grpSpPr>
            <p:sp>
              <p:nvSpPr>
                <p:cNvPr id="84" name="Rectangle 22">
                  <a:extLst>
                    <a:ext uri="{FF2B5EF4-FFF2-40B4-BE49-F238E27FC236}">
                      <a16:creationId xmlns:a16="http://schemas.microsoft.com/office/drawing/2014/main" id="{6F49EF91-B6D3-481B-A4D1-E916D47AE17D}"/>
                    </a:ext>
                  </a:extLst>
                </p:cNvPr>
                <p:cNvSpPr>
                  <a:spLocks noChangeArrowheads="1"/>
                </p:cNvSpPr>
                <p:nvPr/>
              </p:nvSpPr>
              <p:spPr bwMode="auto">
                <a:xfrm>
                  <a:off x="1273" y="3456"/>
                  <a:ext cx="338" cy="238"/>
                </a:xfrm>
                <a:prstGeom prst="rect">
                  <a:avLst/>
                </a:prstGeom>
                <a:grpFill/>
                <a:ln w="9525">
                  <a:solidFill>
                    <a:schemeClr val="bg1"/>
                  </a:solidFill>
                  <a:miter lim="800000"/>
                  <a:headEnd/>
                  <a:tailEnd/>
                </a:ln>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85" name="AutoShape 23">
                  <a:extLst>
                    <a:ext uri="{FF2B5EF4-FFF2-40B4-BE49-F238E27FC236}">
                      <a16:creationId xmlns:a16="http://schemas.microsoft.com/office/drawing/2014/main" id="{BADB3BFC-2123-4E4E-AA71-540F18363991}"/>
                    </a:ext>
                  </a:extLst>
                </p:cNvPr>
                <p:cNvSpPr>
                  <a:spLocks noChangeArrowheads="1"/>
                </p:cNvSpPr>
                <p:nvPr/>
              </p:nvSpPr>
              <p:spPr bwMode="auto">
                <a:xfrm>
                  <a:off x="1296" y="3428"/>
                  <a:ext cx="136" cy="60"/>
                </a:xfrm>
                <a:prstGeom prst="roundRect">
                  <a:avLst>
                    <a:gd name="adj" fmla="val 11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sp>
            <p:nvSpPr>
              <p:cNvPr id="86" name="Text Box 30">
                <a:extLst>
                  <a:ext uri="{FF2B5EF4-FFF2-40B4-BE49-F238E27FC236}">
                    <a16:creationId xmlns:a16="http://schemas.microsoft.com/office/drawing/2014/main" id="{CA5D3AE0-C5EE-49BC-842E-0C9D2454D369}"/>
                  </a:ext>
                </a:extLst>
              </p:cNvPr>
              <p:cNvSpPr txBox="1">
                <a:spLocks noChangeArrowheads="1"/>
              </p:cNvSpPr>
              <p:nvPr/>
            </p:nvSpPr>
            <p:spPr bwMode="auto">
              <a:xfrm>
                <a:off x="1179513" y="3631097"/>
                <a:ext cx="2046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dirty="0">
                    <a:latin typeface="+mn-lt"/>
                  </a:rPr>
                  <a:t>Les </a:t>
                </a:r>
                <a:r>
                  <a:rPr lang="en-GB" sz="1400" b="1" dirty="0" err="1">
                    <a:latin typeface="+mn-lt"/>
                  </a:rPr>
                  <a:t>verres</a:t>
                </a:r>
                <a:r>
                  <a:rPr lang="en-GB" sz="1400" b="1" dirty="0">
                    <a:latin typeface="+mn-lt"/>
                  </a:rPr>
                  <a:t> et </a:t>
                </a:r>
                <a:r>
                  <a:rPr lang="en-GB" sz="1400" b="1" dirty="0" err="1">
                    <a:latin typeface="+mn-lt"/>
                  </a:rPr>
                  <a:t>céramiques</a:t>
                </a:r>
                <a:endParaRPr lang="en-GB" sz="1400" b="1" dirty="0">
                  <a:latin typeface="+mn-lt"/>
                </a:endParaRPr>
              </a:p>
            </p:txBody>
          </p:sp>
          <p:sp>
            <p:nvSpPr>
              <p:cNvPr id="87" name="Text Box 31">
                <a:extLst>
                  <a:ext uri="{FF2B5EF4-FFF2-40B4-BE49-F238E27FC236}">
                    <a16:creationId xmlns:a16="http://schemas.microsoft.com/office/drawing/2014/main" id="{6C10C9C8-6453-46AB-9844-C73AEEDE6C4A}"/>
                  </a:ext>
                </a:extLst>
              </p:cNvPr>
              <p:cNvSpPr txBox="1">
                <a:spLocks noChangeArrowheads="1"/>
              </p:cNvSpPr>
              <p:nvPr/>
            </p:nvSpPr>
            <p:spPr bwMode="auto">
              <a:xfrm>
                <a:off x="1179513" y="3999398"/>
                <a:ext cx="2241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dirty="0" err="1">
                    <a:latin typeface="+mn-lt"/>
                  </a:rPr>
                  <a:t>Hybrides</a:t>
                </a:r>
                <a:r>
                  <a:rPr lang="en-GB" sz="1400" b="1" dirty="0">
                    <a:latin typeface="+mn-lt"/>
                  </a:rPr>
                  <a:t>: composites etc</a:t>
                </a:r>
              </a:p>
            </p:txBody>
          </p:sp>
          <p:sp>
            <p:nvSpPr>
              <p:cNvPr id="88" name="Text Box 32">
                <a:extLst>
                  <a:ext uri="{FF2B5EF4-FFF2-40B4-BE49-F238E27FC236}">
                    <a16:creationId xmlns:a16="http://schemas.microsoft.com/office/drawing/2014/main" id="{5691FEFD-3DA6-423E-A031-CF7C9B3EDA39}"/>
                  </a:ext>
                </a:extLst>
              </p:cNvPr>
              <p:cNvSpPr txBox="1">
                <a:spLocks noChangeArrowheads="1"/>
              </p:cNvSpPr>
              <p:nvPr/>
            </p:nvSpPr>
            <p:spPr bwMode="auto">
              <a:xfrm>
                <a:off x="1204395" y="4361965"/>
                <a:ext cx="1649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dirty="0" err="1">
                    <a:latin typeface="+mn-lt"/>
                  </a:rPr>
                  <a:t>Métaux</a:t>
                </a:r>
                <a:r>
                  <a:rPr lang="en-GB" sz="1400" b="1" dirty="0">
                    <a:latin typeface="+mn-lt"/>
                  </a:rPr>
                  <a:t> et </a:t>
                </a:r>
                <a:r>
                  <a:rPr lang="en-GB" sz="1400" b="1" dirty="0" err="1">
                    <a:latin typeface="+mn-lt"/>
                  </a:rPr>
                  <a:t>alliages</a:t>
                </a:r>
                <a:endParaRPr lang="en-GB" sz="1400" b="1" dirty="0">
                  <a:latin typeface="+mn-lt"/>
                </a:endParaRPr>
              </a:p>
            </p:txBody>
          </p:sp>
          <p:sp>
            <p:nvSpPr>
              <p:cNvPr id="90" name="Text Box 34">
                <a:extLst>
                  <a:ext uri="{FF2B5EF4-FFF2-40B4-BE49-F238E27FC236}">
                    <a16:creationId xmlns:a16="http://schemas.microsoft.com/office/drawing/2014/main" id="{8DE6AD57-9364-4265-89E6-55A2F654D82F}"/>
                  </a:ext>
                </a:extLst>
              </p:cNvPr>
              <p:cNvSpPr txBox="1">
                <a:spLocks noChangeArrowheads="1"/>
              </p:cNvSpPr>
              <p:nvPr/>
            </p:nvSpPr>
            <p:spPr bwMode="auto">
              <a:xfrm>
                <a:off x="965200" y="3173897"/>
                <a:ext cx="1811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b="1" dirty="0">
                    <a:latin typeface="+mn-lt"/>
                  </a:rPr>
                  <a:t>MaterialUniverse</a:t>
                </a:r>
              </a:p>
            </p:txBody>
          </p:sp>
          <p:sp>
            <p:nvSpPr>
              <p:cNvPr id="95" name="Rectangle 17">
                <a:extLst>
                  <a:ext uri="{FF2B5EF4-FFF2-40B4-BE49-F238E27FC236}">
                    <a16:creationId xmlns:a16="http://schemas.microsoft.com/office/drawing/2014/main" id="{C30D7C0A-094E-40E5-B03B-5D4DE8E08F87}"/>
                  </a:ext>
                </a:extLst>
              </p:cNvPr>
              <p:cNvSpPr>
                <a:spLocks noChangeArrowheads="1"/>
              </p:cNvSpPr>
              <p:nvPr/>
            </p:nvSpPr>
            <p:spPr bwMode="auto">
              <a:xfrm>
                <a:off x="574402" y="3252820"/>
                <a:ext cx="346075" cy="242888"/>
              </a:xfrm>
              <a:prstGeom prst="rect">
                <a:avLst/>
              </a:prstGeom>
              <a:solidFill>
                <a:srgbClr val="FF0000"/>
              </a:solidFill>
              <a:ln w="9525">
                <a:solidFill>
                  <a:schemeClr val="bg1"/>
                </a:solidFill>
                <a:miter lim="800000"/>
                <a:headEnd/>
                <a:tailEnd/>
              </a:ln>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96" name="AutoShape 18">
                <a:extLst>
                  <a:ext uri="{FF2B5EF4-FFF2-40B4-BE49-F238E27FC236}">
                    <a16:creationId xmlns:a16="http://schemas.microsoft.com/office/drawing/2014/main" id="{1F0ADA2D-AD99-4B95-96C5-923E2979168F}"/>
                  </a:ext>
                </a:extLst>
              </p:cNvPr>
              <p:cNvSpPr>
                <a:spLocks noChangeArrowheads="1"/>
              </p:cNvSpPr>
              <p:nvPr/>
            </p:nvSpPr>
            <p:spPr bwMode="auto">
              <a:xfrm>
                <a:off x="597951" y="3224245"/>
                <a:ext cx="139249" cy="61232"/>
              </a:xfrm>
              <a:prstGeom prst="roundRect">
                <a:avLst>
                  <a:gd name="adj" fmla="val 11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nvGrpSpPr>
              <p:cNvPr id="98" name="Group 97">
                <a:extLst>
                  <a:ext uri="{FF2B5EF4-FFF2-40B4-BE49-F238E27FC236}">
                    <a16:creationId xmlns:a16="http://schemas.microsoft.com/office/drawing/2014/main" id="{693FD635-7A82-478D-82FD-E1960ED929AD}"/>
                  </a:ext>
                </a:extLst>
              </p:cNvPr>
              <p:cNvGrpSpPr/>
              <p:nvPr/>
            </p:nvGrpSpPr>
            <p:grpSpPr>
              <a:xfrm>
                <a:off x="680239" y="3720863"/>
                <a:ext cx="65350" cy="118194"/>
                <a:chOff x="688948" y="3720863"/>
                <a:chExt cx="65350" cy="118194"/>
              </a:xfrm>
            </p:grpSpPr>
            <p:cxnSp>
              <p:nvCxnSpPr>
                <p:cNvPr id="99" name="Straight Connector 98">
                  <a:extLst>
                    <a:ext uri="{FF2B5EF4-FFF2-40B4-BE49-F238E27FC236}">
                      <a16:creationId xmlns:a16="http://schemas.microsoft.com/office/drawing/2014/main" id="{713928C3-53BB-4D8A-8C04-CCCC80DE3AB1}"/>
                    </a:ext>
                  </a:extLst>
                </p:cNvPr>
                <p:cNvCxnSpPr>
                  <a:cxnSpLocks/>
                </p:cNvCxnSpPr>
                <p:nvPr/>
              </p:nvCxnSpPr>
              <p:spPr bwMode="auto">
                <a:xfrm>
                  <a:off x="693974" y="3720863"/>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2E3ADA0C-6CEB-4E4E-A2DA-4658220B15C6}"/>
                    </a:ext>
                  </a:extLst>
                </p:cNvPr>
                <p:cNvCxnSpPr>
                  <a:cxnSpLocks/>
                </p:cNvCxnSpPr>
                <p:nvPr/>
              </p:nvCxnSpPr>
              <p:spPr bwMode="auto">
                <a:xfrm flipH="1">
                  <a:off x="688948" y="3775110"/>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nvGrpSpPr>
              <p:cNvPr id="101" name="Group 100">
                <a:extLst>
                  <a:ext uri="{FF2B5EF4-FFF2-40B4-BE49-F238E27FC236}">
                    <a16:creationId xmlns:a16="http://schemas.microsoft.com/office/drawing/2014/main" id="{5B8AE5A2-B339-44D7-A730-87BA7332E5A6}"/>
                  </a:ext>
                </a:extLst>
              </p:cNvPr>
              <p:cNvGrpSpPr/>
              <p:nvPr/>
            </p:nvGrpSpPr>
            <p:grpSpPr>
              <a:xfrm>
                <a:off x="692104" y="4086656"/>
                <a:ext cx="65350" cy="118194"/>
                <a:chOff x="688948" y="3720863"/>
                <a:chExt cx="65350" cy="118194"/>
              </a:xfrm>
            </p:grpSpPr>
            <p:cxnSp>
              <p:nvCxnSpPr>
                <p:cNvPr id="102" name="Straight Connector 101">
                  <a:extLst>
                    <a:ext uri="{FF2B5EF4-FFF2-40B4-BE49-F238E27FC236}">
                      <a16:creationId xmlns:a16="http://schemas.microsoft.com/office/drawing/2014/main" id="{77E0450D-EC81-4CFD-93E0-A551791AB45C}"/>
                    </a:ext>
                  </a:extLst>
                </p:cNvPr>
                <p:cNvCxnSpPr>
                  <a:cxnSpLocks/>
                </p:cNvCxnSpPr>
                <p:nvPr/>
              </p:nvCxnSpPr>
              <p:spPr bwMode="auto">
                <a:xfrm>
                  <a:off x="693974" y="3720863"/>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11FB95C5-8E89-4226-B6B6-508CA21FC3D6}"/>
                    </a:ext>
                  </a:extLst>
                </p:cNvPr>
                <p:cNvCxnSpPr>
                  <a:cxnSpLocks/>
                </p:cNvCxnSpPr>
                <p:nvPr/>
              </p:nvCxnSpPr>
              <p:spPr bwMode="auto">
                <a:xfrm flipH="1">
                  <a:off x="688948" y="3775110"/>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nvGrpSpPr>
              <p:cNvPr id="104" name="Group 103">
                <a:extLst>
                  <a:ext uri="{FF2B5EF4-FFF2-40B4-BE49-F238E27FC236}">
                    <a16:creationId xmlns:a16="http://schemas.microsoft.com/office/drawing/2014/main" id="{101FABC0-6C66-485B-B6E0-4AC47F53CF8F}"/>
                  </a:ext>
                </a:extLst>
              </p:cNvPr>
              <p:cNvGrpSpPr/>
              <p:nvPr/>
            </p:nvGrpSpPr>
            <p:grpSpPr>
              <a:xfrm>
                <a:off x="697872" y="4461149"/>
                <a:ext cx="65350" cy="118194"/>
                <a:chOff x="688948" y="3720863"/>
                <a:chExt cx="65350" cy="118194"/>
              </a:xfrm>
            </p:grpSpPr>
            <p:cxnSp>
              <p:nvCxnSpPr>
                <p:cNvPr id="105" name="Straight Connector 104">
                  <a:extLst>
                    <a:ext uri="{FF2B5EF4-FFF2-40B4-BE49-F238E27FC236}">
                      <a16:creationId xmlns:a16="http://schemas.microsoft.com/office/drawing/2014/main" id="{AF42CFDB-444F-46AD-8634-9760A5F7DA60}"/>
                    </a:ext>
                  </a:extLst>
                </p:cNvPr>
                <p:cNvCxnSpPr>
                  <a:cxnSpLocks/>
                </p:cNvCxnSpPr>
                <p:nvPr/>
              </p:nvCxnSpPr>
              <p:spPr bwMode="auto">
                <a:xfrm>
                  <a:off x="693974" y="3720863"/>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462E3232-8077-4BCC-BD51-DAD62F4D714A}"/>
                    </a:ext>
                  </a:extLst>
                </p:cNvPr>
                <p:cNvCxnSpPr>
                  <a:cxnSpLocks/>
                </p:cNvCxnSpPr>
                <p:nvPr/>
              </p:nvCxnSpPr>
              <p:spPr bwMode="auto">
                <a:xfrm flipH="1">
                  <a:off x="688948" y="3775110"/>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grpSp>
      <p:pic>
        <p:nvPicPr>
          <p:cNvPr id="67" name="Picture 66">
            <a:extLst>
              <a:ext uri="{FF2B5EF4-FFF2-40B4-BE49-F238E27FC236}">
                <a16:creationId xmlns:a16="http://schemas.microsoft.com/office/drawing/2014/main" id="{C86D7C7E-246A-4AD1-9550-92A9C08DAB5B}"/>
              </a:ext>
            </a:extLst>
          </p:cNvPr>
          <p:cNvPicPr>
            <a:picLocks noChangeAspect="1"/>
          </p:cNvPicPr>
          <p:nvPr/>
        </p:nvPicPr>
        <p:blipFill rotWithShape="1">
          <a:blip r:embed="rId3"/>
          <a:srcRect t="4372" b="86742"/>
          <a:stretch/>
        </p:blipFill>
        <p:spPr>
          <a:xfrm>
            <a:off x="1295400" y="1235568"/>
            <a:ext cx="9601200" cy="581499"/>
          </a:xfrm>
          <a:prstGeom prst="rect">
            <a:avLst/>
          </a:prstGeom>
          <a:ln>
            <a:solidFill>
              <a:schemeClr val="accent1"/>
            </a:solidFill>
          </a:ln>
        </p:spPr>
      </p:pic>
      <p:pic>
        <p:nvPicPr>
          <p:cNvPr id="68" name="Picture 67">
            <a:extLst>
              <a:ext uri="{FF2B5EF4-FFF2-40B4-BE49-F238E27FC236}">
                <a16:creationId xmlns:a16="http://schemas.microsoft.com/office/drawing/2014/main" id="{FE95C166-9BE9-4C3F-946D-FBC946879B67}"/>
              </a:ext>
            </a:extLst>
          </p:cNvPr>
          <p:cNvPicPr>
            <a:picLocks noChangeAspect="1"/>
          </p:cNvPicPr>
          <p:nvPr/>
        </p:nvPicPr>
        <p:blipFill rotWithShape="1">
          <a:blip r:embed="rId4"/>
          <a:srcRect t="4382" b="86799"/>
          <a:stretch/>
        </p:blipFill>
        <p:spPr>
          <a:xfrm>
            <a:off x="1295400" y="1238252"/>
            <a:ext cx="9601200" cy="577087"/>
          </a:xfrm>
          <a:prstGeom prst="rect">
            <a:avLst/>
          </a:prstGeom>
          <a:ln>
            <a:solidFill>
              <a:schemeClr val="accent1"/>
            </a:solidFill>
          </a:ln>
        </p:spPr>
      </p:pic>
      <p:pic>
        <p:nvPicPr>
          <p:cNvPr id="89" name="Picture 88">
            <a:extLst>
              <a:ext uri="{FF2B5EF4-FFF2-40B4-BE49-F238E27FC236}">
                <a16:creationId xmlns:a16="http://schemas.microsoft.com/office/drawing/2014/main" id="{D7CA7B05-1EDA-49A4-8BDC-B7CCCC1E21AA}"/>
              </a:ext>
            </a:extLst>
          </p:cNvPr>
          <p:cNvPicPr>
            <a:picLocks noChangeAspect="1"/>
          </p:cNvPicPr>
          <p:nvPr/>
        </p:nvPicPr>
        <p:blipFill rotWithShape="1">
          <a:blip r:embed="rId5"/>
          <a:srcRect t="4260" b="86799"/>
          <a:stretch/>
        </p:blipFill>
        <p:spPr>
          <a:xfrm>
            <a:off x="1295400" y="1233786"/>
            <a:ext cx="9601200" cy="585061"/>
          </a:xfrm>
          <a:prstGeom prst="rect">
            <a:avLst/>
          </a:prstGeom>
          <a:ln>
            <a:solidFill>
              <a:schemeClr val="accent1"/>
            </a:solidFill>
          </a:ln>
        </p:spPr>
      </p:pic>
      <p:grpSp>
        <p:nvGrpSpPr>
          <p:cNvPr id="7" name="Group 6">
            <a:extLst>
              <a:ext uri="{FF2B5EF4-FFF2-40B4-BE49-F238E27FC236}">
                <a16:creationId xmlns:a16="http://schemas.microsoft.com/office/drawing/2014/main" id="{2B04DC9B-E334-45E0-8E4C-DA57E6D96923}"/>
              </a:ext>
            </a:extLst>
          </p:cNvPr>
          <p:cNvGrpSpPr/>
          <p:nvPr/>
        </p:nvGrpSpPr>
        <p:grpSpPr>
          <a:xfrm>
            <a:off x="3501027" y="1901915"/>
            <a:ext cx="6759580" cy="1621800"/>
            <a:chOff x="3501027" y="1901915"/>
            <a:chExt cx="6759580" cy="1621800"/>
          </a:xfrm>
        </p:grpSpPr>
        <p:sp>
          <p:nvSpPr>
            <p:cNvPr id="17430" name="Freeform 102"/>
            <p:cNvSpPr>
              <a:spLocks/>
            </p:cNvSpPr>
            <p:nvPr/>
          </p:nvSpPr>
          <p:spPr bwMode="auto">
            <a:xfrm>
              <a:off x="3501027" y="1901915"/>
              <a:ext cx="4330442" cy="599157"/>
            </a:xfrm>
            <a:custGeom>
              <a:avLst/>
              <a:gdLst>
                <a:gd name="T0" fmla="*/ 0 w 1064"/>
                <a:gd name="T1" fmla="*/ 0 h 360"/>
                <a:gd name="T2" fmla="*/ 0 w 1064"/>
                <a:gd name="T3" fmla="*/ 168 h 360"/>
                <a:gd name="T4" fmla="*/ 1064 w 1064"/>
                <a:gd name="T5" fmla="*/ 168 h 360"/>
                <a:gd name="T6" fmla="*/ 1064 w 1064"/>
                <a:gd name="T7" fmla="*/ 360 h 360"/>
                <a:gd name="T8" fmla="*/ 0 60000 65536"/>
                <a:gd name="T9" fmla="*/ 0 60000 65536"/>
                <a:gd name="T10" fmla="*/ 0 60000 65536"/>
                <a:gd name="T11" fmla="*/ 0 60000 65536"/>
                <a:gd name="T12" fmla="*/ 0 w 1064"/>
                <a:gd name="T13" fmla="*/ 0 h 360"/>
                <a:gd name="T14" fmla="*/ 1064 w 1064"/>
                <a:gd name="T15" fmla="*/ 360 h 360"/>
              </a:gdLst>
              <a:ahLst/>
              <a:cxnLst>
                <a:cxn ang="T8">
                  <a:pos x="T0" y="T1"/>
                </a:cxn>
                <a:cxn ang="T9">
                  <a:pos x="T2" y="T3"/>
                </a:cxn>
                <a:cxn ang="T10">
                  <a:pos x="T4" y="T5"/>
                </a:cxn>
                <a:cxn ang="T11">
                  <a:pos x="T6" y="T7"/>
                </a:cxn>
              </a:cxnLst>
              <a:rect l="T12" t="T13" r="T14" b="T15"/>
              <a:pathLst>
                <a:path w="1064" h="360">
                  <a:moveTo>
                    <a:pt x="0" y="0"/>
                  </a:moveTo>
                  <a:lnTo>
                    <a:pt x="0" y="168"/>
                  </a:lnTo>
                  <a:lnTo>
                    <a:pt x="1064" y="168"/>
                  </a:lnTo>
                  <a:lnTo>
                    <a:pt x="1064" y="360"/>
                  </a:lnTo>
                </a:path>
              </a:pathLst>
            </a:custGeom>
            <a:noFill/>
            <a:ln w="28575">
              <a:solidFill>
                <a:schemeClr val="accent1"/>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GB" dirty="0"/>
            </a:p>
          </p:txBody>
        </p:sp>
        <p:pic>
          <p:nvPicPr>
            <p:cNvPr id="6" name="Picture 5">
              <a:extLst>
                <a:ext uri="{FF2B5EF4-FFF2-40B4-BE49-F238E27FC236}">
                  <a16:creationId xmlns:a16="http://schemas.microsoft.com/office/drawing/2014/main" id="{11663AD9-265B-4A19-A2C8-BE76737F1CB2}"/>
                </a:ext>
              </a:extLst>
            </p:cNvPr>
            <p:cNvPicPr>
              <a:picLocks noChangeAspect="1"/>
            </p:cNvPicPr>
            <p:nvPr/>
          </p:nvPicPr>
          <p:blipFill>
            <a:blip r:embed="rId6"/>
            <a:stretch>
              <a:fillRect/>
            </a:stretch>
          </p:blipFill>
          <p:spPr>
            <a:xfrm>
              <a:off x="6699695" y="2498394"/>
              <a:ext cx="3560912" cy="1025321"/>
            </a:xfrm>
            <a:prstGeom prst="rect">
              <a:avLst/>
            </a:prstGeom>
            <a:ln>
              <a:solidFill>
                <a:schemeClr val="accent4"/>
              </a:solidFill>
            </a:ln>
          </p:spPr>
        </p:pic>
      </p:grpSp>
      <p:sp>
        <p:nvSpPr>
          <p:cNvPr id="8" name="Slide Number Placeholder 7">
            <a:extLst>
              <a:ext uri="{FF2B5EF4-FFF2-40B4-BE49-F238E27FC236}">
                <a16:creationId xmlns:a16="http://schemas.microsoft.com/office/drawing/2014/main" id="{34286EBF-6EB5-4015-BB7B-926E70D21560}"/>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Tree>
    <p:extLst>
      <p:ext uri="{BB962C8B-B14F-4D97-AF65-F5344CB8AC3E}">
        <p14:creationId xmlns:p14="http://schemas.microsoft.com/office/powerpoint/2010/main" val="1286142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17421"/>
                                        </p:tgtEl>
                                        <p:attrNameLst>
                                          <p:attrName>style.visibility</p:attrName>
                                        </p:attrNameLst>
                                      </p:cBhvr>
                                      <p:to>
                                        <p:strVal val="visible"/>
                                      </p:to>
                                    </p:set>
                                    <p:animEffect transition="in" filter="wipe(up)">
                                      <p:cBhvr>
                                        <p:cTn id="10" dur="500"/>
                                        <p:tgtEl>
                                          <p:spTgt spid="174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9"/>
                                        </p:tgtEl>
                                        <p:attrNameLst>
                                          <p:attrName>style.visibility</p:attrName>
                                        </p:attrNameLst>
                                      </p:cBhvr>
                                      <p:to>
                                        <p:strVal val="visible"/>
                                      </p:to>
                                    </p:set>
                                  </p:childTnLst>
                                </p:cTn>
                              </p:par>
                            </p:childTnLst>
                          </p:cTn>
                        </p:par>
                        <p:par>
                          <p:cTn id="20" fill="hold">
                            <p:stCondLst>
                              <p:cond delay="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B8F6725-13E4-437B-86A5-6D02C1250A3A}"/>
              </a:ext>
            </a:extLst>
          </p:cNvPr>
          <p:cNvPicPr>
            <a:picLocks noChangeAspect="1"/>
          </p:cNvPicPr>
          <p:nvPr/>
        </p:nvPicPr>
        <p:blipFill rotWithShape="1">
          <a:blip r:embed="rId3"/>
          <a:srcRect l="624" t="642" r="827" b="-1296"/>
          <a:stretch/>
        </p:blipFill>
        <p:spPr>
          <a:xfrm>
            <a:off x="6019800" y="898018"/>
            <a:ext cx="3998794" cy="5061964"/>
          </a:xfrm>
          <a:prstGeom prst="rect">
            <a:avLst/>
          </a:prstGeom>
          <a:ln>
            <a:solidFill>
              <a:schemeClr val="accent4"/>
            </a:solidFill>
          </a:ln>
        </p:spPr>
      </p:pic>
      <p:sp>
        <p:nvSpPr>
          <p:cNvPr id="19459" name="Rectangle 2"/>
          <p:cNvSpPr>
            <a:spLocks noGrp="1" noChangeArrowheads="1"/>
          </p:cNvSpPr>
          <p:nvPr>
            <p:ph type="title"/>
          </p:nvPr>
        </p:nvSpPr>
        <p:spPr>
          <a:ln w="9525"/>
        </p:spPr>
        <p:txBody>
          <a:bodyPr/>
          <a:lstStyle/>
          <a:p>
            <a:r>
              <a:rPr lang="en-GB" dirty="0">
                <a:latin typeface="+mn-lt"/>
              </a:rPr>
              <a:t>Materials Universe – Le sous-ensemble Aerospace</a:t>
            </a:r>
          </a:p>
        </p:txBody>
      </p:sp>
      <p:sp>
        <p:nvSpPr>
          <p:cNvPr id="14" name="Rectangle 6">
            <a:extLst>
              <a:ext uri="{FF2B5EF4-FFF2-40B4-BE49-F238E27FC236}">
                <a16:creationId xmlns:a16="http://schemas.microsoft.com/office/drawing/2014/main" id="{3A89D8F3-34EB-45BF-B05F-E938EB1EC6CE}"/>
              </a:ext>
            </a:extLst>
          </p:cNvPr>
          <p:cNvSpPr>
            <a:spLocks noChangeArrowheads="1"/>
          </p:cNvSpPr>
          <p:nvPr/>
        </p:nvSpPr>
        <p:spPr bwMode="auto">
          <a:xfrm>
            <a:off x="1538288" y="1400175"/>
            <a:ext cx="36972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666633"/>
              </a:buClr>
              <a:buSzPct val="115000"/>
              <a:buFont typeface="Wingdings" panose="05000000000000000000" pitchFamily="2" charset="2"/>
              <a:buNone/>
            </a:pPr>
            <a:r>
              <a:rPr lang="fr-FR" sz="1400" dirty="0">
                <a:latin typeface="+mn-lt"/>
              </a:rPr>
              <a:t>Chaque matériau du sous-ensemble Aerospace renvoie aux tableaux MMPDS (</a:t>
            </a:r>
            <a:r>
              <a:rPr lang="fr-FR" sz="1400" dirty="0" err="1">
                <a:latin typeface="+mn-lt"/>
              </a:rPr>
              <a:t>metals</a:t>
            </a:r>
            <a:r>
              <a:rPr lang="fr-FR" sz="1400" dirty="0">
                <a:latin typeface="+mn-lt"/>
              </a:rPr>
              <a:t>) ou MIL-HDBK-17 (composites).</a:t>
            </a:r>
            <a:endParaRPr lang="en-US" sz="1400" dirty="0">
              <a:latin typeface="+mn-lt"/>
            </a:endParaRPr>
          </a:p>
        </p:txBody>
      </p:sp>
      <p:sp>
        <p:nvSpPr>
          <p:cNvPr id="15" name="Rectangle 7">
            <a:extLst>
              <a:ext uri="{FF2B5EF4-FFF2-40B4-BE49-F238E27FC236}">
                <a16:creationId xmlns:a16="http://schemas.microsoft.com/office/drawing/2014/main" id="{550F276F-54B5-41C6-A858-3334CF9E18C2}"/>
              </a:ext>
            </a:extLst>
          </p:cNvPr>
          <p:cNvSpPr>
            <a:spLocks noChangeArrowheads="1"/>
          </p:cNvSpPr>
          <p:nvPr/>
        </p:nvSpPr>
        <p:spPr bwMode="auto">
          <a:xfrm>
            <a:off x="1538288" y="2781300"/>
            <a:ext cx="35464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666633"/>
              </a:buClr>
              <a:buSzPct val="115000"/>
              <a:buNone/>
            </a:pPr>
            <a:r>
              <a:rPr lang="fr-FR" sz="1400" dirty="0">
                <a:latin typeface="+mn-lt"/>
              </a:rPr>
              <a:t>Chaque enregistrement possède tous les attributs du sous-ensemble "'All bulk </a:t>
            </a:r>
            <a:r>
              <a:rPr lang="fr-FR" sz="1400" dirty="0" err="1">
                <a:latin typeface="+mn-lt"/>
              </a:rPr>
              <a:t>materials</a:t>
            </a:r>
            <a:r>
              <a:rPr lang="fr-FR" sz="1400" dirty="0">
                <a:latin typeface="+mn-lt"/>
              </a:rPr>
              <a:t>", ainsi que des données fonctionnelles supplémentaires dépendant de la température. </a:t>
            </a:r>
          </a:p>
        </p:txBody>
      </p:sp>
      <p:pic>
        <p:nvPicPr>
          <p:cNvPr id="4" name="Picture 3">
            <a:extLst>
              <a:ext uri="{FF2B5EF4-FFF2-40B4-BE49-F238E27FC236}">
                <a16:creationId xmlns:a16="http://schemas.microsoft.com/office/drawing/2014/main" id="{DA1E7706-7E95-496B-87A7-A160555A6D04}"/>
              </a:ext>
            </a:extLst>
          </p:cNvPr>
          <p:cNvPicPr>
            <a:picLocks noChangeAspect="1"/>
          </p:cNvPicPr>
          <p:nvPr/>
        </p:nvPicPr>
        <p:blipFill rotWithShape="1">
          <a:blip r:embed="rId4"/>
          <a:srcRect l="1256" t="19797" r="1217" b="20089"/>
          <a:stretch/>
        </p:blipFill>
        <p:spPr>
          <a:xfrm>
            <a:off x="6019800" y="4286867"/>
            <a:ext cx="3998794" cy="1673115"/>
          </a:xfrm>
          <a:prstGeom prst="rect">
            <a:avLst/>
          </a:prstGeom>
        </p:spPr>
      </p:pic>
      <p:sp>
        <p:nvSpPr>
          <p:cNvPr id="16" name="Rectangle 8">
            <a:extLst>
              <a:ext uri="{FF2B5EF4-FFF2-40B4-BE49-F238E27FC236}">
                <a16:creationId xmlns:a16="http://schemas.microsoft.com/office/drawing/2014/main" id="{2F9E7B19-DB1B-43BF-BBA5-E1EAAC8D2F42}"/>
              </a:ext>
            </a:extLst>
          </p:cNvPr>
          <p:cNvSpPr>
            <a:spLocks noChangeArrowheads="1"/>
          </p:cNvSpPr>
          <p:nvPr/>
        </p:nvSpPr>
        <p:spPr bwMode="auto">
          <a:xfrm>
            <a:off x="1538288" y="4686300"/>
            <a:ext cx="35464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666633"/>
              </a:buClr>
              <a:buSzPct val="115000"/>
              <a:buNone/>
            </a:pPr>
            <a:r>
              <a:rPr lang="fr-FR" sz="1400" dirty="0">
                <a:latin typeface="+mn-lt"/>
              </a:rPr>
              <a:t>Il permet de comparer et de sélectionner les matériaux sur une base de données sans trous.</a:t>
            </a:r>
          </a:p>
        </p:txBody>
      </p:sp>
      <p:sp>
        <p:nvSpPr>
          <p:cNvPr id="20" name="Oval 4">
            <a:extLst>
              <a:ext uri="{FF2B5EF4-FFF2-40B4-BE49-F238E27FC236}">
                <a16:creationId xmlns:a16="http://schemas.microsoft.com/office/drawing/2014/main" id="{1DC6647F-C883-4683-A470-4C2FC0B73608}"/>
              </a:ext>
            </a:extLst>
          </p:cNvPr>
          <p:cNvSpPr>
            <a:spLocks noChangeArrowheads="1"/>
          </p:cNvSpPr>
          <p:nvPr/>
        </p:nvSpPr>
        <p:spPr bwMode="auto">
          <a:xfrm>
            <a:off x="8116724" y="1018790"/>
            <a:ext cx="774228" cy="519351"/>
          </a:xfrm>
          <a:prstGeom prst="ellipse">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dirty="0">
              <a:latin typeface="+mn-lt"/>
            </a:endParaRPr>
          </a:p>
        </p:txBody>
      </p:sp>
      <p:sp>
        <p:nvSpPr>
          <p:cNvPr id="21" name="AutoShape 4">
            <a:extLst>
              <a:ext uri="{FF2B5EF4-FFF2-40B4-BE49-F238E27FC236}">
                <a16:creationId xmlns:a16="http://schemas.microsoft.com/office/drawing/2014/main" id="{C011CBC2-4818-4F20-B6B9-BF046F9546BD}"/>
              </a:ext>
            </a:extLst>
          </p:cNvPr>
          <p:cNvSpPr>
            <a:spLocks noChangeArrowheads="1"/>
          </p:cNvSpPr>
          <p:nvPr/>
        </p:nvSpPr>
        <p:spPr bwMode="auto">
          <a:xfrm>
            <a:off x="5970607" y="3939604"/>
            <a:ext cx="3542794" cy="316706"/>
          </a:xfrm>
          <a:prstGeom prst="roundRect">
            <a:avLst>
              <a:gd name="adj" fmla="val 5662"/>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dirty="0">
              <a:latin typeface="+mn-lt"/>
            </a:endParaRPr>
          </a:p>
        </p:txBody>
      </p:sp>
      <p:sp>
        <p:nvSpPr>
          <p:cNvPr id="2" name="Slide Number Placeholder 1">
            <a:extLst>
              <a:ext uri="{FF2B5EF4-FFF2-40B4-BE49-F238E27FC236}">
                <a16:creationId xmlns:a16="http://schemas.microsoft.com/office/drawing/2014/main" id="{60F6D183-B584-4EE8-A38F-59F2959681FA}"/>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Tree>
    <p:extLst>
      <p:ext uri="{BB962C8B-B14F-4D97-AF65-F5344CB8AC3E}">
        <p14:creationId xmlns:p14="http://schemas.microsoft.com/office/powerpoint/2010/main" val="2265800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0"/>
                            </p:stCondLst>
                            <p:childTnLst>
                              <p:par>
                                <p:cTn id="16" presetID="22" presetClass="entr" presetSubtype="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6" grpId="0" autoUpdateAnimBg="0"/>
      <p:bldP spid="20" grpId="0" animBg="1"/>
      <p:bldP spid="21" grpId="0" animBg="1"/>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13" ma:contentTypeDescription="Create a new document." ma:contentTypeScope="" ma:versionID="d7be0bb6f63c056c5c0b22d274fb5218">
  <xsd:schema xmlns:xsd="http://www.w3.org/2001/XMLSchema" xmlns:xs="http://www.w3.org/2001/XMLSchema" xmlns:p="http://schemas.microsoft.com/office/2006/metadata/properties" xmlns:ns1="http://schemas.microsoft.com/sharepoint/v3" xmlns:ns2="4486bbf1-55fc-49d2-af7e-ec287a4789b3" xmlns:ns3="592a2861-848e-4487-9e07-fc12779b72dd" targetNamespace="http://schemas.microsoft.com/office/2006/metadata/properties" ma:root="true" ma:fieldsID="55928435a1502ffca128e6244f75cdd4" ns1:_="" ns2:_="" ns3:_="">
    <xsd:import namespace="http://schemas.microsoft.com/sharepoint/v3"/>
    <xsd:import namespace="4486bbf1-55fc-49d2-af7e-ec287a4789b3"/>
    <xsd:import namespace="592a2861-848e-4487-9e07-fc12779b72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2a2861-848e-4487-9e07-fc12779b72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1AF1E0EF-25A4-4B7B-A911-197DC56F0B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86bbf1-55fc-49d2-af7e-ec287a4789b3"/>
    <ds:schemaRef ds:uri="592a2861-848e-4487-9e07-fc12779b72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AER EduPack Template-PPT 4</Template>
  <TotalTime>342</TotalTime>
  <Words>4355</Words>
  <Application>Microsoft Office PowerPoint</Application>
  <PresentationFormat>Widescreen</PresentationFormat>
  <Paragraphs>419</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Ansys - Slide Master</vt:lpstr>
      <vt:lpstr>PowerPoint Presentation</vt:lpstr>
      <vt:lpstr>Objectifs pédagogiques de cette unité de cours</vt:lpstr>
      <vt:lpstr>Sommaire de cette unite de lecture</vt:lpstr>
      <vt:lpstr>Que sont les matériaux "aérospatiaux" ?</vt:lpstr>
      <vt:lpstr>La quête de l'allègement et de la réduction des coûts</vt:lpstr>
      <vt:lpstr>La base de données Niveau 3 Aersopace</vt:lpstr>
      <vt:lpstr>La structure de la base de données Aerospace de Granta EduPack</vt:lpstr>
      <vt:lpstr>Les matériaux aérospatiaux dans MaterialUniverse</vt:lpstr>
      <vt:lpstr>Materials Universe – Le sous-ensemble Aerospace</vt:lpstr>
      <vt:lpstr>La dépendance en température</vt:lpstr>
      <vt:lpstr>La dépendance en température</vt:lpstr>
      <vt:lpstr>Fiche Inconel Level 3 (MaterialUniverse)</vt:lpstr>
      <vt:lpstr>Fiche Inconel Level 3 (MaterialUniverse)</vt:lpstr>
      <vt:lpstr>Les fiches de données MMPDS (Inconel 600, Cold drawn)</vt:lpstr>
      <vt:lpstr>Chercher pour l’Inconel dans MMPDS</vt:lpstr>
      <vt:lpstr>Caractéristiques des fiches de fixations MMPDS (Inconel)</vt:lpstr>
      <vt:lpstr>Information sur le PEEK dans MIL-HDBK-17</vt:lpstr>
      <vt:lpstr>L’outil Hybrid Synthesizer</vt:lpstr>
      <vt:lpstr>L’outil Eco Audit</vt:lpstr>
      <vt:lpstr>Utiliser la base de données Aerospace</vt:lpstr>
      <vt:lpstr>Exemple : compromis entre le coût et le poids</vt:lpstr>
      <vt:lpstr>La constante d’échange  pour les transports</vt:lpstr>
      <vt:lpstr>En résumé</vt:lpstr>
      <vt:lpstr>Série d’Unité de Cours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15</cp:revision>
  <dcterms:created xsi:type="dcterms:W3CDTF">2021-07-08T14:48:08Z</dcterms:created>
  <dcterms:modified xsi:type="dcterms:W3CDTF">2022-12-28T09:13:28Z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y fmtid="{D5CDD505-2E9C-101B-9397-08002B2CF9AE}" pid="3" name="_ip_UnifiedCompliancePolicyUIAction">
    <vt:lpwstr/>
  </property>
  <property fmtid="{D5CDD505-2E9C-101B-9397-08002B2CF9AE}" pid="4" name="_ip_UnifiedCompliancePolicyProperties">
    <vt:lpwstr/>
  </property>
  <property fmtid="{D5CDD505-2E9C-101B-9397-08002B2CF9AE}" pid="5" name="Tag">
    <vt:lpwstr/>
  </property>
</Properties>
</file>