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3"/>
  </p:sldMasterIdLst>
  <p:notesMasterIdLst>
    <p:notesMasterId r:id="rId29"/>
  </p:notesMasterIdLst>
  <p:sldIdLst>
    <p:sldId id="256" r:id="rId4"/>
    <p:sldId id="286" r:id="rId5"/>
    <p:sldId id="576" r:id="rId6"/>
    <p:sldId id="685" r:id="rId7"/>
    <p:sldId id="648" r:id="rId8"/>
    <p:sldId id="649" r:id="rId9"/>
    <p:sldId id="671" r:id="rId10"/>
    <p:sldId id="650" r:id="rId11"/>
    <p:sldId id="688" r:id="rId12"/>
    <p:sldId id="670" r:id="rId13"/>
    <p:sldId id="689" r:id="rId14"/>
    <p:sldId id="593" r:id="rId15"/>
    <p:sldId id="690" r:id="rId16"/>
    <p:sldId id="693" r:id="rId17"/>
    <p:sldId id="586" r:id="rId18"/>
    <p:sldId id="587" r:id="rId19"/>
    <p:sldId id="691" r:id="rId20"/>
    <p:sldId id="687" r:id="rId21"/>
    <p:sldId id="692" r:id="rId22"/>
    <p:sldId id="680" r:id="rId23"/>
    <p:sldId id="683" r:id="rId24"/>
    <p:sldId id="682" r:id="rId25"/>
    <p:sldId id="641" r:id="rId26"/>
    <p:sldId id="606" r:id="rId27"/>
    <p:sldId id="258"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Segoe UI" panose="020B0502040204020203"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51444-92EC-62F4-004B-04314D58AFC9}" name="David Mercier" initials="DM" userId="S::david.mercier@ansys.com::af55b25a-2530-45a7-8f11-488cc3cd8e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CBAE54-448E-4A03-96EE-80AE12B05CBA}" v="10" dt="2022-12-15T18:49:55.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62998" autoAdjust="0"/>
  </p:normalViewPr>
  <p:slideViewPr>
    <p:cSldViewPr showGuides="1">
      <p:cViewPr varScale="1">
        <p:scale>
          <a:sx n="54" d="100"/>
          <a:sy n="54" d="100"/>
        </p:scale>
        <p:origin x="1930" y="53"/>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5.fntdata"/><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12/28/2022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Les 25 </a:t>
            </a:r>
            <a:r>
              <a:rPr lang="en-GB" b="1" i="1" dirty="0" err="1"/>
              <a:t>unités</a:t>
            </a:r>
            <a:r>
              <a:rPr lang="en-GB" b="1" i="1" dirty="0"/>
              <a:t> de </a:t>
            </a:r>
            <a:r>
              <a:rPr lang="en-GB" b="1" i="1" dirty="0" err="1"/>
              <a:t>cours</a:t>
            </a:r>
            <a:r>
              <a:rPr lang="en-GB" b="1" i="1" dirty="0"/>
              <a:t> PowerPoint </a:t>
            </a:r>
            <a:r>
              <a:rPr lang="en-GB" b="1" i="1" dirty="0" err="1"/>
              <a:t>en</a:t>
            </a:r>
            <a:r>
              <a:rPr lang="en-GB" b="1" i="1" dirty="0"/>
              <a:t> 2023</a:t>
            </a:r>
          </a:p>
          <a:p>
            <a:pPr algn="ctr"/>
            <a:endParaRPr lang="en-GB" b="1" i="1" dirty="0"/>
          </a:p>
          <a:p>
            <a:r>
              <a:rPr lang="en-GB" dirty="0"/>
              <a:t>Les </a:t>
            </a:r>
            <a:r>
              <a:rPr lang="en-GB" dirty="0" err="1"/>
              <a:t>unités</a:t>
            </a:r>
            <a:r>
              <a:rPr lang="en-GB" dirty="0"/>
              <a:t> de </a:t>
            </a:r>
            <a:r>
              <a:rPr lang="en-GB" dirty="0" err="1"/>
              <a:t>cours</a:t>
            </a:r>
            <a:r>
              <a:rPr lang="en-GB" dirty="0"/>
              <a:t> </a:t>
            </a:r>
            <a:r>
              <a:rPr lang="en-GB" dirty="0" err="1"/>
              <a:t>développées</a:t>
            </a:r>
            <a:r>
              <a:rPr lang="en-GB" dirty="0"/>
              <a:t> pour </a:t>
            </a:r>
            <a:r>
              <a:rPr lang="en-GB" dirty="0" err="1"/>
              <a:t>l’enseignement</a:t>
            </a:r>
            <a:r>
              <a:rPr lang="en-GB" dirty="0"/>
              <a:t> </a:t>
            </a:r>
            <a:r>
              <a:rPr lang="en-GB" dirty="0" err="1"/>
              <a:t>en</a:t>
            </a:r>
            <a:r>
              <a:rPr lang="en-GB" dirty="0"/>
              <a:t> lien avec Granta </a:t>
            </a:r>
            <a:r>
              <a:rPr lang="en-GB" dirty="0" err="1"/>
              <a:t>EduPack</a:t>
            </a:r>
            <a:r>
              <a:rPr lang="en-GB" dirty="0"/>
              <a:t> </a:t>
            </a:r>
            <a:r>
              <a:rPr lang="en-GB" dirty="0" err="1"/>
              <a:t>sont</a:t>
            </a:r>
            <a:r>
              <a:rPr lang="en-GB" dirty="0"/>
              <a:t> </a:t>
            </a:r>
            <a:r>
              <a:rPr lang="en-GB" dirty="0" err="1"/>
              <a:t>listées</a:t>
            </a:r>
            <a:r>
              <a:rPr lang="en-GB" dirty="0"/>
              <a:t> </a:t>
            </a:r>
            <a:r>
              <a:rPr lang="en-GB" dirty="0" err="1"/>
              <a:t>en</a:t>
            </a:r>
            <a:r>
              <a:rPr lang="en-GB" dirty="0"/>
              <a:t> fin de </a:t>
            </a:r>
            <a:r>
              <a:rPr lang="en-GB" dirty="0" err="1"/>
              <a:t>cette</a:t>
            </a:r>
            <a:r>
              <a:rPr lang="en-GB" dirty="0"/>
              <a:t> </a:t>
            </a:r>
            <a:r>
              <a:rPr lang="en-GB" dirty="0" err="1"/>
              <a:t>présentation</a:t>
            </a:r>
            <a:r>
              <a:rPr lang="en-GB" dirty="0"/>
              <a:t>.</a:t>
            </a:r>
            <a:endParaRPr lang="fr-FR"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err="1"/>
              <a:t>Données</a:t>
            </a:r>
            <a:r>
              <a:rPr lang="en-GB" b="1" i="1" dirty="0"/>
              <a:t> de Bio-</a:t>
            </a:r>
            <a:r>
              <a:rPr lang="en-GB" b="1" i="1" dirty="0" err="1"/>
              <a:t>Ingénierie</a:t>
            </a:r>
            <a:endParaRPr lang="en-GB" b="1" i="1" dirty="0"/>
          </a:p>
          <a:p>
            <a:pPr algn="ctr"/>
            <a:endParaRPr lang="en-GB" b="1" i="1" dirty="0"/>
          </a:p>
          <a:p>
            <a:r>
              <a:rPr lang="fr-FR" dirty="0"/>
              <a:t>Voici un exemple de graphique réalisé avec la base de données </a:t>
            </a:r>
            <a:r>
              <a:rPr lang="fr-FR" dirty="0" err="1"/>
              <a:t>Level</a:t>
            </a:r>
            <a:r>
              <a:rPr lang="fr-FR" dirty="0"/>
              <a:t> 2 </a:t>
            </a:r>
            <a:r>
              <a:rPr lang="fr-FR" dirty="0" err="1"/>
              <a:t>Bioengineering</a:t>
            </a:r>
            <a:r>
              <a:rPr lang="fr-FR" dirty="0"/>
              <a:t>. Les matériaux biologiques peuvent être comparés à l'ensemble des matériaux d'ingénierie au même niveau. </a:t>
            </a: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10</a:t>
            </a:fld>
            <a:endParaRPr lang="en-GB" dirty="0"/>
          </a:p>
        </p:txBody>
      </p:sp>
    </p:spTree>
    <p:extLst>
      <p:ext uri="{BB962C8B-B14F-4D97-AF65-F5344CB8AC3E}">
        <p14:creationId xmlns:p14="http://schemas.microsoft.com/office/powerpoint/2010/main" val="149779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553" indent="-220553" algn="ctr"/>
            <a:r>
              <a:rPr lang="en-GB" sz="1200" b="1" i="1" dirty="0"/>
              <a:t>La base de </a:t>
            </a:r>
            <a:r>
              <a:rPr lang="en-GB" sz="1200" b="1" i="1" dirty="0" err="1"/>
              <a:t>données</a:t>
            </a:r>
            <a:r>
              <a:rPr lang="en-GB" sz="1200" b="1" i="1" dirty="0"/>
              <a:t> Granta </a:t>
            </a:r>
            <a:r>
              <a:rPr lang="en-GB" sz="1200" b="1" i="1" dirty="0" err="1"/>
              <a:t>EduPack</a:t>
            </a:r>
            <a:r>
              <a:rPr lang="en-GB" sz="1200" b="1" i="1" dirty="0"/>
              <a:t> Polymer</a:t>
            </a:r>
          </a:p>
          <a:p>
            <a:pPr marL="220553" indent="-220553" algn="ctr"/>
            <a:endParaRPr lang="en-GB" sz="1200" b="1" i="1" dirty="0"/>
          </a:p>
          <a:p>
            <a:pPr marL="220553" indent="-220553"/>
            <a:endParaRPr lang="en-GB" sz="1200" dirty="0"/>
          </a:p>
          <a:p>
            <a:pPr marL="0" indent="0">
              <a:buFontTx/>
              <a:buNone/>
            </a:pPr>
            <a:r>
              <a:rPr lang="fr-FR" dirty="0"/>
              <a:t>Le module optionnel </a:t>
            </a:r>
            <a:r>
              <a:rPr lang="fr-FR" b="1" dirty="0" err="1"/>
              <a:t>ChemRes</a:t>
            </a:r>
            <a:r>
              <a:rPr lang="fr-FR" dirty="0"/>
              <a:t> ajoute environ 190 attributs supplémentaires aux fiches </a:t>
            </a:r>
            <a:r>
              <a:rPr lang="fr-FR" dirty="0" err="1"/>
              <a:t>Polymers</a:t>
            </a:r>
            <a:r>
              <a:rPr lang="fr-FR" dirty="0"/>
              <a:t> dans la table </a:t>
            </a:r>
            <a:r>
              <a:rPr lang="fr-FR" dirty="0" err="1"/>
              <a:t>MaterialUniverse</a:t>
            </a:r>
            <a:r>
              <a:rPr lang="fr-FR" dirty="0"/>
              <a:t>. Ces attributs détaillent la résistance relative de chaque polymère à divers environnements chimiques.</a:t>
            </a:r>
          </a:p>
          <a:p>
            <a:pPr marL="0" indent="0">
              <a:buFontTx/>
              <a:buNone/>
            </a:pPr>
            <a:r>
              <a:rPr lang="fr-FR" dirty="0"/>
              <a:t>Les données de résistance chimique de ce module sont reproduites sous licence de RAPRA </a:t>
            </a:r>
            <a:r>
              <a:rPr lang="fr-FR" dirty="0" err="1"/>
              <a:t>Technology</a:t>
            </a:r>
            <a:r>
              <a:rPr lang="fr-FR" dirty="0"/>
              <a:t> Ltd, </a:t>
            </a:r>
            <a:r>
              <a:rPr lang="fr-FR" dirty="0" err="1"/>
              <a:t>Shawbury</a:t>
            </a:r>
            <a:r>
              <a:rPr lang="fr-FR" dirty="0"/>
              <a:t>. Il a été accumulé par RAPRA à partir d'une grande variété de sources au cours de nombreuses années de recherche. Il se présente sous la forme d'une compilation de jugements de valeur fondés, dans la mesure du possible, sur des données quantitatives disponibles dans le domaine public. Les jugements de valeur des effets des environnements sur les polymères dans le module Granta </a:t>
            </a:r>
            <a:r>
              <a:rPr lang="fr-FR" dirty="0" err="1"/>
              <a:t>ChemRes</a:t>
            </a:r>
            <a:r>
              <a:rPr lang="fr-FR" dirty="0"/>
              <a:t> utilisent le système donné par RAPRA.</a:t>
            </a:r>
          </a:p>
          <a:p>
            <a:pPr marL="0" indent="0">
              <a:buFontTx/>
              <a:buNone/>
            </a:pPr>
            <a:endParaRPr lang="fr-FR" dirty="0"/>
          </a:p>
          <a:p>
            <a:pPr marL="0" indent="0">
              <a:buFontTx/>
              <a:buNone/>
            </a:pPr>
            <a:r>
              <a:rPr lang="fr-FR" dirty="0"/>
              <a:t>Le module </a:t>
            </a:r>
            <a:r>
              <a:rPr lang="fr-FR" b="1" dirty="0"/>
              <a:t>Global </a:t>
            </a:r>
            <a:r>
              <a:rPr lang="fr-FR" b="1" dirty="0" err="1"/>
              <a:t>Polymers</a:t>
            </a:r>
            <a:r>
              <a:rPr lang="fr-FR" b="1" dirty="0"/>
              <a:t> Plastics </a:t>
            </a:r>
            <a:r>
              <a:rPr lang="fr-FR" dirty="0"/>
              <a:t>est une base de données d'environ 105 000 fiches techniques pour des qualités de résines plastiques spécifiques provenant d'environ 870 fournisseurs dans le monde. Les fiches techniques originales proviennent des fournisseurs de résine participants, sont rassemblées et fournies sous licence. La base de données contient environ 69 000 fiches techniques ASTM et près de 48 000 fiches techniques ISO. </a:t>
            </a:r>
          </a:p>
          <a:p>
            <a:pPr marL="0" indent="0">
              <a:buFontTx/>
              <a:buNone/>
            </a:pPr>
            <a:endParaRPr lang="fr-FR" dirty="0"/>
          </a:p>
          <a:p>
            <a:pPr marL="0" indent="0">
              <a:buFontTx/>
              <a:buNone/>
            </a:pPr>
            <a:r>
              <a:rPr lang="fr-FR" dirty="0"/>
              <a:t>Utilisation des données </a:t>
            </a:r>
            <a:r>
              <a:rPr lang="fr-FR" b="1" dirty="0"/>
              <a:t>Global </a:t>
            </a:r>
            <a:r>
              <a:rPr lang="fr-FR" b="1" dirty="0" err="1"/>
              <a:t>Polymers</a:t>
            </a:r>
            <a:r>
              <a:rPr lang="fr-FR" b="1" dirty="0"/>
              <a:t> Plastics </a:t>
            </a:r>
          </a:p>
          <a:p>
            <a:pPr marL="0" indent="0">
              <a:buFontTx/>
              <a:buNone/>
            </a:pPr>
            <a:r>
              <a:rPr lang="fr-FR" dirty="0"/>
              <a:t>Les applications des données sur les plastiques dans Granta </a:t>
            </a:r>
            <a:r>
              <a:rPr lang="fr-FR" dirty="0" err="1"/>
              <a:t>EduPack</a:t>
            </a:r>
            <a:r>
              <a:rPr lang="fr-FR" dirty="0"/>
              <a:t> incluent les éléments suivants : </a:t>
            </a:r>
          </a:p>
          <a:p>
            <a:pPr marL="228600" indent="-228600">
              <a:buFontTx/>
              <a:buAutoNum type="arabicPeriod"/>
            </a:pPr>
            <a:r>
              <a:rPr lang="fr-FR" b="1" dirty="0"/>
              <a:t>Recherche de propriété </a:t>
            </a:r>
            <a:r>
              <a:rPr lang="fr-FR" dirty="0"/>
              <a:t>– Quelles sont les propriétés du grade E2 du fournisseur « Cool </a:t>
            </a:r>
            <a:r>
              <a:rPr lang="fr-FR" dirty="0" err="1"/>
              <a:t>Polymers</a:t>
            </a:r>
            <a:r>
              <a:rPr lang="fr-FR" dirty="0"/>
              <a:t>, </a:t>
            </a:r>
            <a:r>
              <a:rPr lang="fr-FR" dirty="0" err="1"/>
              <a:t>Inc</a:t>
            </a:r>
            <a:r>
              <a:rPr lang="fr-FR" dirty="0"/>
              <a:t> ». </a:t>
            </a:r>
          </a:p>
          <a:p>
            <a:pPr marL="228600" indent="-228600">
              <a:buFontTx/>
              <a:buAutoNum type="arabicPeriod"/>
            </a:pPr>
            <a:r>
              <a:rPr lang="fr-FR" b="1" dirty="0"/>
              <a:t>Sélection</a:t>
            </a:r>
            <a:r>
              <a:rPr lang="fr-FR" dirty="0"/>
              <a:t> – Comme deuxième étape du processus de sélection. Après avoir identifié les combinaisons résine/charge appropriées à l'aide de </a:t>
            </a:r>
            <a:r>
              <a:rPr lang="fr-FR" dirty="0" err="1"/>
              <a:t>MaterialUniverse</a:t>
            </a:r>
            <a:r>
              <a:rPr lang="fr-FR" dirty="0"/>
              <a:t>, recherchez des qualités spécifiques dans Global </a:t>
            </a:r>
            <a:r>
              <a:rPr lang="fr-FR" dirty="0" err="1"/>
              <a:t>Polymers</a:t>
            </a:r>
            <a:r>
              <a:rPr lang="fr-FR" dirty="0"/>
              <a:t> Plastics. </a:t>
            </a:r>
          </a:p>
          <a:p>
            <a:pPr marL="228600" indent="-228600">
              <a:buFontTx/>
              <a:buAutoNum type="arabicPeriod"/>
            </a:pPr>
            <a:r>
              <a:rPr lang="fr-FR" b="1" dirty="0"/>
              <a:t>Approvisionnement</a:t>
            </a:r>
            <a:r>
              <a:rPr lang="fr-FR" dirty="0"/>
              <a:t> - Trouvez un fournisseur, des fournisseurs alternatifs ou des matériaux de substitution. </a:t>
            </a:r>
            <a:endParaRPr lang="en-GB" sz="1200" dirty="0"/>
          </a:p>
          <a:p>
            <a:pPr algn="ctr"/>
            <a:endParaRPr lang="en-GB" dirty="0"/>
          </a:p>
          <a:p>
            <a:pPr algn="ctr"/>
            <a:endParaRPr lang="en-GB" dirty="0"/>
          </a:p>
          <a:p>
            <a:pPr algn="ct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11</a:t>
            </a:fld>
            <a:endParaRPr lang="en-GB" dirty="0"/>
          </a:p>
        </p:txBody>
      </p:sp>
    </p:spTree>
    <p:extLst>
      <p:ext uri="{BB962C8B-B14F-4D97-AF65-F5344CB8AC3E}">
        <p14:creationId xmlns:p14="http://schemas.microsoft.com/office/powerpoint/2010/main" val="47970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1pPr>
            <a:lvl2pPr marL="742950" indent="-28575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2pPr>
            <a:lvl3pPr marL="11430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3pPr>
            <a:lvl4pPr marL="16002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4pPr>
            <a:lvl5pPr marL="20574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5pPr>
            <a:lvl6pPr marL="25146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6pPr>
            <a:lvl7pPr marL="29718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7pPr>
            <a:lvl8pPr marL="34290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8pPr>
            <a:lvl9pPr marL="38862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9pPr>
          </a:lstStyle>
          <a:p>
            <a:pPr>
              <a:spcBef>
                <a:spcPct val="0"/>
              </a:spcBef>
              <a:spcAft>
                <a:spcPct val="0"/>
              </a:spcAft>
              <a:buClrTx/>
              <a:buSzTx/>
              <a:buFontTx/>
              <a:buNone/>
            </a:pPr>
            <a:fld id="{1C3A192F-54A6-4121-B9ED-5B2D1529E1CD}" type="slidenum">
              <a:rPr lang="en-GB" sz="1200" b="0">
                <a:latin typeface="Times New Roman" panose="02020603050405020304" pitchFamily="18" charset="0"/>
              </a:rPr>
              <a:pPr>
                <a:spcBef>
                  <a:spcPct val="0"/>
                </a:spcBef>
                <a:spcAft>
                  <a:spcPct val="0"/>
                </a:spcAft>
                <a:buClrTx/>
                <a:buSzTx/>
                <a:buFontTx/>
                <a:buNone/>
              </a:pPr>
              <a:t>12</a:t>
            </a:fld>
            <a:endParaRPr lang="en-GB" sz="1200" b="0" dirty="0">
              <a:latin typeface="Times New Roman" panose="02020603050405020304" pitchFamily="18" charset="0"/>
            </a:endParaRPr>
          </a:p>
        </p:txBody>
      </p:sp>
      <p:sp>
        <p:nvSpPr>
          <p:cNvPr id="49155" name="Rectangle 2"/>
          <p:cNvSpPr>
            <a:spLocks noGrp="1" noRot="1" noChangeAspect="1" noChangeArrowheads="1" noTextEdit="1"/>
          </p:cNvSpPr>
          <p:nvPr>
            <p:ph type="sldImg"/>
          </p:nvPr>
        </p:nvSpPr>
        <p:spPr>
          <a:xfrm>
            <a:off x="92075" y="746125"/>
            <a:ext cx="6615113" cy="3721100"/>
          </a:xfrm>
          <a:ln/>
        </p:spPr>
      </p:sp>
      <p:sp>
        <p:nvSpPr>
          <p:cNvPr id="49156" name="Rectangle 3"/>
          <p:cNvSpPr>
            <a:spLocks noGrp="1" noChangeArrowheads="1"/>
          </p:cNvSpPr>
          <p:nvPr>
            <p:ph type="body" idx="1"/>
          </p:nvPr>
        </p:nvSpPr>
        <p:spPr>
          <a:xfrm>
            <a:off x="906463" y="4718050"/>
            <a:ext cx="49847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fr-FR" sz="900" b="1" i="1" kern="1200" dirty="0">
                <a:solidFill>
                  <a:schemeClr val="tx1"/>
                </a:solidFill>
                <a:latin typeface="Calibri" panose="020F0502020204030204" pitchFamily="34" charset="0"/>
                <a:ea typeface="+mn-ea"/>
                <a:cs typeface="+mn-cs"/>
              </a:rPr>
              <a:t>Alors, comment pouvons-nous utiliser cette base de données ? </a:t>
            </a:r>
            <a:endParaRPr lang="pt-PT" sz="900" b="1" i="1" kern="1200" dirty="0">
              <a:solidFill>
                <a:schemeClr val="tx1"/>
              </a:solidFill>
              <a:latin typeface="Calibri" panose="020F0502020204030204" pitchFamily="34" charset="0"/>
              <a:ea typeface="+mn-ea"/>
              <a:cs typeface="+mn-cs"/>
            </a:endParaRPr>
          </a:p>
          <a:p>
            <a:endParaRPr lang="en-GB" sz="900" dirty="0"/>
          </a:p>
          <a:p>
            <a:r>
              <a:rPr lang="fr-FR" sz="1100" dirty="0"/>
              <a:t>La table de données </a:t>
            </a:r>
            <a:r>
              <a:rPr lang="fr-FR" sz="1100" b="1" dirty="0" err="1"/>
              <a:t>MaterialUniverse</a:t>
            </a:r>
            <a:r>
              <a:rPr lang="fr-FR" sz="1100" dirty="0"/>
              <a:t> est conçue pour les exercices de sélection de matériaux primaires. Utilisez les tableaux de données Global </a:t>
            </a:r>
            <a:r>
              <a:rPr lang="fr-FR" sz="1100" dirty="0" err="1"/>
              <a:t>Polymers</a:t>
            </a:r>
            <a:r>
              <a:rPr lang="fr-FR" sz="1100" dirty="0"/>
              <a:t> Plastics pour trouver des qualités spécifiques et pour sélectionner des fournisseurs potentiels.</a:t>
            </a:r>
          </a:p>
          <a:p>
            <a:endParaRPr lang="fr-FR" sz="1100" dirty="0"/>
          </a:p>
          <a:p>
            <a:r>
              <a:rPr lang="fr-FR" sz="1100" dirty="0"/>
              <a:t>La force de la base de données </a:t>
            </a:r>
            <a:r>
              <a:rPr lang="fr-FR" sz="1100" b="1" dirty="0" err="1"/>
              <a:t>MaterialUniverse</a:t>
            </a:r>
            <a:r>
              <a:rPr lang="fr-FR" sz="1100" dirty="0"/>
              <a:t> réside dans la sélection des matériaux au niveau de la résine de remplissage. Il n'existe qu'un seul grade générique pour chaque combinaison résine-charge courante. Chaque matériau peut être comparé à tous les autres car il n'y a pas de trous dans les données - les fiches techniques sont complètes - et toutes les données sont rapportées à la même échelle. </a:t>
            </a:r>
          </a:p>
          <a:p>
            <a:endParaRPr lang="fr-FR" sz="1100" dirty="0"/>
          </a:p>
          <a:p>
            <a:r>
              <a:rPr lang="fr-FR" sz="1100" dirty="0"/>
              <a:t>La force de </a:t>
            </a:r>
            <a:r>
              <a:rPr lang="fr-FR" sz="1100" b="1" dirty="0"/>
              <a:t>Global </a:t>
            </a:r>
            <a:r>
              <a:rPr lang="fr-FR" sz="1100" b="1" dirty="0" err="1"/>
              <a:t>Polymers</a:t>
            </a:r>
            <a:r>
              <a:rPr lang="fr-FR" sz="1100" b="1" dirty="0"/>
              <a:t> Plastics </a:t>
            </a:r>
            <a:r>
              <a:rPr lang="fr-FR" sz="1100" dirty="0"/>
              <a:t>est l'étendue de la couverture - Plus de 870 fournisseurs répertorient les matériaux dans Global </a:t>
            </a:r>
            <a:r>
              <a:rPr lang="fr-FR" sz="1100" dirty="0" err="1"/>
              <a:t>Polymers</a:t>
            </a:r>
            <a:r>
              <a:rPr lang="fr-FR" sz="1100" dirty="0"/>
              <a:t> Plastics. Global </a:t>
            </a:r>
            <a:r>
              <a:rPr lang="fr-FR" sz="1100" dirty="0" err="1"/>
              <a:t>Polymers</a:t>
            </a:r>
            <a:r>
              <a:rPr lang="fr-FR" sz="1100" dirty="0"/>
              <a:t> Plastics est excellent pour une utilisation en Amérique du Nord, où les normes ASTM prédominent. Cependant, la comparabilité entre les grades de Global </a:t>
            </a:r>
            <a:r>
              <a:rPr lang="fr-FR" sz="1100" dirty="0" err="1"/>
              <a:t>Polymers</a:t>
            </a:r>
            <a:r>
              <a:rPr lang="fr-FR" sz="1100" dirty="0"/>
              <a:t> Plastics est relativement faible. Les fiches techniques Global </a:t>
            </a:r>
            <a:r>
              <a:rPr lang="fr-FR" sz="1100" dirty="0" err="1"/>
              <a:t>Polymers</a:t>
            </a:r>
            <a:r>
              <a:rPr lang="fr-FR" sz="1100" dirty="0"/>
              <a:t> Plastics ne sont pas complètes, ce qui signifie qu'une approche rigoureuse de sélection n'est pas possible. </a:t>
            </a:r>
            <a:endParaRPr lang="en-GB" sz="900" dirty="0"/>
          </a:p>
        </p:txBody>
      </p:sp>
    </p:spTree>
    <p:extLst>
      <p:ext uri="{BB962C8B-B14F-4D97-AF65-F5344CB8AC3E}">
        <p14:creationId xmlns:p14="http://schemas.microsoft.com/office/powerpoint/2010/main" val="3911113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Tableaux de </a:t>
            </a:r>
            <a:r>
              <a:rPr lang="en-GB" b="1" i="1" dirty="0" err="1"/>
              <a:t>données</a:t>
            </a:r>
            <a:r>
              <a:rPr lang="en-GB" b="1" i="1" dirty="0"/>
              <a:t> </a:t>
            </a:r>
            <a:r>
              <a:rPr lang="en-GB" b="1" i="1" dirty="0" err="1"/>
              <a:t>supplémentaires</a:t>
            </a:r>
            <a:r>
              <a:rPr lang="en-GB" b="1" i="1" dirty="0"/>
              <a:t> </a:t>
            </a:r>
          </a:p>
          <a:p>
            <a:pPr algn="ctr"/>
            <a:endParaRPr lang="en-GB" b="1" i="1" dirty="0"/>
          </a:p>
          <a:p>
            <a:pPr>
              <a:defRPr/>
            </a:pPr>
            <a:r>
              <a:rPr lang="fr-FR" dirty="0"/>
              <a:t>Il existe plusieurs tables de données indépendantes dans l'édition Aerospace</a:t>
            </a:r>
          </a:p>
          <a:p>
            <a:pPr>
              <a:defRPr/>
            </a:pPr>
            <a:endParaRPr lang="fr-FR" b="1" dirty="0"/>
          </a:p>
          <a:p>
            <a:pPr>
              <a:defRPr/>
            </a:pPr>
            <a:r>
              <a:rPr lang="fr-FR" b="1" dirty="0"/>
              <a:t>MMPDS </a:t>
            </a:r>
            <a:r>
              <a:rPr lang="fr-FR" dirty="0"/>
              <a:t>'Développement et normalisation des propriétés des matériaux métalliques' Les fiches contiennent des données de conception basées sur des statistiques, correspondant aux données tabulaires du manuel, et des données graphiques, c'est-à-dire des tracés de données x-y, correspondant aux chiffres du manuel. L'arborescence de la base de données est basée sur celle du manuel lui-même. L'arbre se ramifie de la manière suivante : Alliage – Etat/Condition – Forme – Dimension – Base statistique </a:t>
            </a:r>
          </a:p>
          <a:p>
            <a:pPr>
              <a:defRPr/>
            </a:pPr>
            <a:endParaRPr lang="fr-FR" dirty="0"/>
          </a:p>
          <a:p>
            <a:pPr>
              <a:defRPr/>
            </a:pPr>
            <a:r>
              <a:rPr lang="fr-FR" b="1" dirty="0"/>
              <a:t>MIL-HDBK-17 </a:t>
            </a:r>
            <a:r>
              <a:rPr lang="fr-FR" dirty="0"/>
              <a:t>Les données du manuel militaire du ministère de la Défense des États-Unis, Mil-HDBK-17 "Composite Materials </a:t>
            </a:r>
            <a:r>
              <a:rPr lang="fr-FR" dirty="0" err="1"/>
              <a:t>Handbook</a:t>
            </a:r>
            <a:r>
              <a:rPr lang="fr-FR" dirty="0"/>
              <a:t>" ont été compilées dans une base de données Granta </a:t>
            </a:r>
            <a:r>
              <a:rPr lang="fr-FR" dirty="0" err="1"/>
              <a:t>EduPack</a:t>
            </a:r>
            <a:r>
              <a:rPr lang="fr-FR" dirty="0"/>
              <a:t>. Cela comprend deux tables de données ; Les données du manuel MIL-HDBK-17 contiennent 950+ fiches contenant des données de test du document MIL-HDBK-17. Cela a également une table de données résumées MIL-HDBK-17 qui a 91 fiches, dont certains contiennent des données graphiques, par ex. tableaux de contrainte-déformation et de fatigue. </a:t>
            </a:r>
            <a:endParaRPr lang="pt-PT" sz="1200" dirty="0"/>
          </a:p>
          <a:p>
            <a:pPr algn="ct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13</a:t>
            </a:fld>
            <a:endParaRPr lang="en-GB" dirty="0"/>
          </a:p>
        </p:txBody>
      </p:sp>
    </p:spTree>
    <p:extLst>
      <p:ext uri="{BB962C8B-B14F-4D97-AF65-F5344CB8AC3E}">
        <p14:creationId xmlns:p14="http://schemas.microsoft.com/office/powerpoint/2010/main" val="845132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dirty="0"/>
              <a:t>La structure de la base de données Aerospace de Granta </a:t>
            </a:r>
            <a:r>
              <a:rPr lang="fr-FR" b="1" i="1" dirty="0" err="1"/>
              <a:t>EduPack</a:t>
            </a:r>
            <a:endParaRPr lang="fr-FR" b="1" i="1" dirty="0"/>
          </a:p>
          <a:p>
            <a:pPr algn="ctr"/>
            <a:endParaRPr lang="pt-PT" dirty="0"/>
          </a:p>
          <a:p>
            <a:r>
              <a:rPr lang="fr-FR" dirty="0"/>
              <a:t>La structure de la base de données est très similaire aux autres d'</a:t>
            </a:r>
            <a:r>
              <a:rPr lang="fr-FR" dirty="0" err="1"/>
              <a:t>EduPack</a:t>
            </a:r>
            <a:r>
              <a:rPr lang="fr-FR" dirty="0"/>
              <a:t> Niveau 3, bien que la richesse des données soit parfois écrasante.</a:t>
            </a:r>
          </a:p>
          <a:p>
            <a:endParaRPr lang="fr-FR" dirty="0"/>
          </a:p>
          <a:p>
            <a:r>
              <a:rPr lang="fr-FR" dirty="0"/>
              <a:t>Elle s'appuie sur les tables de données éprouvées </a:t>
            </a:r>
            <a:r>
              <a:rPr lang="fr-FR" dirty="0" err="1"/>
              <a:t>MaterialUniverse</a:t>
            </a:r>
            <a:r>
              <a:rPr lang="fr-FR" dirty="0"/>
              <a:t>, </a:t>
            </a:r>
            <a:r>
              <a:rPr lang="fr-FR" dirty="0" err="1"/>
              <a:t>ProcessUniverse</a:t>
            </a:r>
            <a:r>
              <a:rPr lang="fr-FR" dirty="0"/>
              <a:t>, Shape et Structural Sections reliées entre elles, ainsi que sur les tables de données MMPDS et MIL-HDBK-17 reliées à la table </a:t>
            </a:r>
            <a:r>
              <a:rPr lang="fr-FR" dirty="0" err="1"/>
              <a:t>MaterialUniverse</a:t>
            </a:r>
            <a:r>
              <a:rPr lang="fr-FR" dirty="0"/>
              <a:t>. </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2568565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300C1110-B4A3-4505-88D1-74ACA1F80862}" type="slidenum">
              <a:rPr lang="en-GB">
                <a:latin typeface="Times New Roman" panose="02020603050405020304" pitchFamily="18" charset="0"/>
              </a:rPr>
              <a:pPr>
                <a:spcBef>
                  <a:spcPct val="0"/>
                </a:spcBef>
                <a:spcAft>
                  <a:spcPct val="0"/>
                </a:spcAft>
                <a:buClrTx/>
                <a:buSzTx/>
                <a:buFontTx/>
                <a:buNone/>
              </a:pPr>
              <a:t>15</a:t>
            </a:fld>
            <a:endParaRPr lang="en-GB" dirty="0">
              <a:latin typeface="Times New Roman" panose="02020603050405020304" pitchFamily="18" charset="0"/>
            </a:endParaRPr>
          </a:p>
        </p:txBody>
      </p:sp>
      <p:sp>
        <p:nvSpPr>
          <p:cNvPr id="38915" name="Rectangle 2"/>
          <p:cNvSpPr>
            <a:spLocks noGrp="1" noRot="1" noChangeAspect="1" noChangeArrowheads="1" noTextEdit="1"/>
          </p:cNvSpPr>
          <p:nvPr>
            <p:ph type="sldImg"/>
          </p:nvPr>
        </p:nvSpPr>
        <p:spPr>
          <a:xfrm>
            <a:off x="179388" y="735013"/>
            <a:ext cx="6513512" cy="3663950"/>
          </a:xfrm>
          <a:ln/>
        </p:spPr>
      </p:sp>
      <p:sp>
        <p:nvSpPr>
          <p:cNvPr id="38916" name="Rectangle 3"/>
          <p:cNvSpPr>
            <a:spLocks noGrp="1" noChangeArrowheads="1"/>
          </p:cNvSpPr>
          <p:nvPr>
            <p:ph type="body" idx="1"/>
          </p:nvPr>
        </p:nvSpPr>
        <p:spPr>
          <a:xfrm>
            <a:off x="915988" y="4645025"/>
            <a:ext cx="5038725" cy="4394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1000" b="1" i="1" dirty="0"/>
              <a:t>La base de </a:t>
            </a:r>
            <a:r>
              <a:rPr lang="en-GB" sz="1000" b="1" i="1" dirty="0" err="1"/>
              <a:t>données</a:t>
            </a:r>
            <a:r>
              <a:rPr lang="en-GB" sz="1000" b="1" i="1" dirty="0"/>
              <a:t> Aerospace</a:t>
            </a:r>
          </a:p>
          <a:p>
            <a:pPr algn="ctr"/>
            <a:endParaRPr lang="en-GB" sz="1000" b="1" i="1" dirty="0"/>
          </a:p>
          <a:p>
            <a:r>
              <a:rPr lang="fr-FR" sz="1100" dirty="0"/>
              <a:t>Les "Matériaux aérospatiaux" sont un sous-ensemble d'enregistrements dans la table Granta </a:t>
            </a:r>
            <a:r>
              <a:rPr lang="fr-FR" sz="1100" dirty="0" err="1"/>
              <a:t>EduPack</a:t>
            </a:r>
            <a:r>
              <a:rPr lang="fr-FR" sz="1100" dirty="0"/>
              <a:t> </a:t>
            </a:r>
            <a:r>
              <a:rPr lang="fr-FR" sz="1100" dirty="0" err="1"/>
              <a:t>MaterialUniverse</a:t>
            </a:r>
            <a:r>
              <a:rPr lang="fr-FR" sz="1100" dirty="0"/>
              <a:t>. Chaque matériau de ce sous-ensemble peut être trouvé dans MMPDS ou MIL-HDBK-17. Chaque fiche de ce sous-ensemble possède tous les attributs du groupe d'attributs « All Bulk Materials », ainsi que des </a:t>
            </a:r>
            <a:r>
              <a:rPr lang="fr-FR" sz="1100" b="1" dirty="0"/>
              <a:t>attributs de données fonctionnelles supplémentaires dépendant de la température</a:t>
            </a:r>
            <a:r>
              <a:rPr lang="fr-FR" sz="1100" dirty="0"/>
              <a:t>. Comme pour les autres fiches Granta </a:t>
            </a:r>
            <a:r>
              <a:rPr lang="fr-FR" sz="1100" dirty="0" err="1"/>
              <a:t>EduPack</a:t>
            </a:r>
            <a:r>
              <a:rPr lang="fr-FR" sz="1100" dirty="0"/>
              <a:t> </a:t>
            </a:r>
            <a:r>
              <a:rPr lang="fr-FR" sz="1100" dirty="0" err="1"/>
              <a:t>MaterialUniverse</a:t>
            </a:r>
            <a:r>
              <a:rPr lang="fr-FR" sz="1100" dirty="0"/>
              <a:t>, les données y sont complètes. Cela permet une sélection de matériaux sur une base de données de matériaux aérospatiaux sans trous. Les fiches sont liées aux fiches appropriées dans les tables MMPDS et MIL-HDBK-17. </a:t>
            </a:r>
          </a:p>
          <a:p>
            <a:endParaRPr lang="fr-FR" sz="1100" dirty="0"/>
          </a:p>
          <a:p>
            <a:r>
              <a:rPr lang="fr-FR" sz="1100" dirty="0"/>
              <a:t>Vous pouvez définir la température à laquelle vous souhaitez afficher les données relatives à la température. Les sélections utiliseront les données à la température que vous avez définie pour mesurer le matériau par rapport à tous les critères que vous avez définis pour les propriétés dépendantes de la température. Tous les graphiques créés avec les données relatives à la température seront corrects pour la température que vous avez définie dans la boîte de dialogue des paramètres. </a:t>
            </a:r>
            <a:endParaRPr lang="en-GB" sz="900" dirty="0"/>
          </a:p>
        </p:txBody>
      </p:sp>
    </p:spTree>
    <p:extLst>
      <p:ext uri="{BB962C8B-B14F-4D97-AF65-F5344CB8AC3E}">
        <p14:creationId xmlns:p14="http://schemas.microsoft.com/office/powerpoint/2010/main" val="1447957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fr-FR" sz="1000" b="1" i="1" dirty="0"/>
              <a:t>Propriétés dépendant de la température </a:t>
            </a:r>
          </a:p>
          <a:p>
            <a:pPr algn="ctr"/>
            <a:endParaRPr lang="en-GB" sz="1000" b="1" i="1" dirty="0"/>
          </a:p>
          <a:p>
            <a:r>
              <a:rPr lang="fr-FR" sz="900" dirty="0"/>
              <a:t>La dépendance à la température des propriétés peut être illustrée par des graphiques animés. </a:t>
            </a:r>
            <a:endParaRPr lang="en-GB" sz="900" dirty="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4C73BEF9-BD79-4E1E-BC01-9FF399454B00}" type="slidenum">
              <a:rPr lang="en-GB">
                <a:latin typeface="Times New Roman" panose="02020603050405020304" pitchFamily="18" charset="0"/>
              </a:rPr>
              <a:pPr>
                <a:spcBef>
                  <a:spcPct val="0"/>
                </a:spcBef>
                <a:spcAft>
                  <a:spcPct val="0"/>
                </a:spcAft>
                <a:buClrTx/>
                <a:buSzTx/>
                <a:buFontTx/>
                <a:buNone/>
              </a:pPr>
              <a:t>16</a:t>
            </a:fld>
            <a:endParaRPr lang="en-GB" dirty="0">
              <a:latin typeface="Times New Roman" panose="02020603050405020304" pitchFamily="18" charset="0"/>
            </a:endParaRPr>
          </a:p>
        </p:txBody>
      </p:sp>
    </p:spTree>
    <p:extLst>
      <p:ext uri="{BB962C8B-B14F-4D97-AF65-F5344CB8AC3E}">
        <p14:creationId xmlns:p14="http://schemas.microsoft.com/office/powerpoint/2010/main" val="3540661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La base de </a:t>
            </a:r>
            <a:r>
              <a:rPr lang="en-GB" b="1" i="1" dirty="0" err="1"/>
              <a:t>données</a:t>
            </a:r>
            <a:r>
              <a:rPr lang="en-GB" b="1" i="1" dirty="0"/>
              <a:t> Eco Design</a:t>
            </a:r>
          </a:p>
          <a:p>
            <a:pPr algn="ctr"/>
            <a:endParaRPr lang="en-GB" b="1" i="1" dirty="0"/>
          </a:p>
          <a:p>
            <a:r>
              <a:rPr lang="fr-FR" dirty="0"/>
              <a:t>La base de données Eco Design contient des données écologiques supplémentaires et des informations sur les substances dangereuses et les matériaux à usage restreint. Plus d'informations comme par ex. l'utilisation de l’eau qui facilite l'évaluation de l'impact écologique qu'un produit pourrait avoir tout au long de son cycle de vie. Cela aide les étudiants à sélectionner des matériaux qui satisfont aux nombreux compromis impliqués dans la conception écologique. </a:t>
            </a: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17</a:t>
            </a:fld>
            <a:endParaRPr lang="en-GB" dirty="0"/>
          </a:p>
        </p:txBody>
      </p:sp>
    </p:spTree>
    <p:extLst>
      <p:ext uri="{BB962C8B-B14F-4D97-AF65-F5344CB8AC3E}">
        <p14:creationId xmlns:p14="http://schemas.microsoft.com/office/powerpoint/2010/main" val="666683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err="1"/>
              <a:t>Exemples</a:t>
            </a:r>
            <a:r>
              <a:rPr lang="en-GB" b="1" i="1" dirty="0"/>
              <a:t> de </a:t>
            </a:r>
            <a:r>
              <a:rPr lang="en-GB" b="1" i="1" dirty="0" err="1"/>
              <a:t>données</a:t>
            </a:r>
            <a:r>
              <a:rPr lang="en-GB" b="1" i="1" dirty="0"/>
              <a:t> </a:t>
            </a:r>
            <a:r>
              <a:rPr lang="en-GB" b="1" i="1" dirty="0" err="1"/>
              <a:t>additionnelles</a:t>
            </a:r>
            <a:endParaRPr lang="en-GB" b="1" i="1" dirty="0"/>
          </a:p>
          <a:p>
            <a:pPr algn="ctr"/>
            <a:endParaRPr lang="en-GB" b="1" i="1" dirty="0"/>
          </a:p>
          <a:p>
            <a:r>
              <a:rPr lang="fr-FR" dirty="0"/>
              <a:t>De nombreuses propriétés utiles pour Eco Design ont été ajoutées à cette base de données, qui comprend toujours tous les matériaux d'ingénierie de niveau 3. </a:t>
            </a: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18</a:t>
            </a:fld>
            <a:endParaRPr lang="en-GB" dirty="0"/>
          </a:p>
        </p:txBody>
      </p:sp>
    </p:spTree>
    <p:extLst>
      <p:ext uri="{BB962C8B-B14F-4D97-AF65-F5344CB8AC3E}">
        <p14:creationId xmlns:p14="http://schemas.microsoft.com/office/powerpoint/2010/main" val="975249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dirty="0"/>
              <a:t>Base de données </a:t>
            </a:r>
            <a:r>
              <a:rPr lang="fr-FR" b="1" i="1" dirty="0" err="1"/>
              <a:t>Level</a:t>
            </a:r>
            <a:r>
              <a:rPr lang="fr-FR" b="1" i="1" dirty="0"/>
              <a:t> 3 </a:t>
            </a:r>
            <a:r>
              <a:rPr lang="fr-FR" b="1" i="1" dirty="0" err="1"/>
              <a:t>Sustainability</a:t>
            </a:r>
            <a:endParaRPr lang="fr-FR" b="1" i="1" dirty="0"/>
          </a:p>
          <a:p>
            <a:pPr algn="ctr"/>
            <a:endParaRPr lang="en-GB" b="1" i="1" dirty="0"/>
          </a:p>
          <a:p>
            <a:r>
              <a:rPr lang="fr-FR" dirty="0"/>
              <a:t>L'édition Développement durable comprend deux bases de données et un certain nombre de tableaux de données liés. </a:t>
            </a:r>
          </a:p>
          <a:p>
            <a:endParaRPr lang="fr-FR" dirty="0"/>
          </a:p>
          <a:p>
            <a:r>
              <a:rPr lang="fr-FR" dirty="0"/>
              <a:t>Le niveau 2 est adapté pour introduire les notions de Développement Durable, et pour fournir des données matériaux de niveau intermédiaire. Les données économiques, réglementaires et politiques appuient l'analyse des points de vue des parties prenantes sur les questions technologiques.</a:t>
            </a:r>
          </a:p>
          <a:p>
            <a:endParaRPr lang="fr-FR" dirty="0"/>
          </a:p>
          <a:p>
            <a:r>
              <a:rPr lang="fr-FR" dirty="0"/>
              <a:t>Le niveau 3 fournit une base de données complète pour l'enseignement avancé et les projets en développement durable. En plus de la base de données complète d'ingénierie pour la sélection des matériaux, il fournit des données à l'appui pour une analyse des différentes perspectives des parties prenantes sur les questions technologiques. </a:t>
            </a:r>
            <a:endParaRPr lang="en-GB" dirty="0"/>
          </a:p>
          <a:p>
            <a:pPr algn="ct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19</a:t>
            </a:fld>
            <a:endParaRPr lang="en-GB" dirty="0"/>
          </a:p>
        </p:txBody>
      </p:sp>
    </p:spTree>
    <p:extLst>
      <p:ext uri="{BB962C8B-B14F-4D97-AF65-F5344CB8AC3E}">
        <p14:creationId xmlns:p14="http://schemas.microsoft.com/office/powerpoint/2010/main" val="3026384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err="1">
                <a:solidFill>
                  <a:srgbClr val="CC0000"/>
                </a:solidFill>
              </a:rPr>
              <a:t>Objectifs</a:t>
            </a:r>
            <a:r>
              <a:rPr lang="en-US" sz="1200" b="1" i="1" dirty="0">
                <a:solidFill>
                  <a:srgbClr val="CC0000"/>
                </a:solidFill>
              </a:rPr>
              <a:t> </a:t>
            </a:r>
            <a:r>
              <a:rPr lang="en-US" sz="1200" b="1" i="1" dirty="0" err="1">
                <a:solidFill>
                  <a:srgbClr val="CC0000"/>
                </a:solidFill>
              </a:rPr>
              <a:t>pédagogiques</a:t>
            </a:r>
            <a:endParaRPr lang="en-US" sz="1200" b="1" i="1" dirty="0">
              <a:solidFill>
                <a:srgbClr val="CC0000"/>
              </a:solidFill>
            </a:endParaRPr>
          </a:p>
          <a:p>
            <a:endParaRPr lang="en-US" sz="1200" dirty="0"/>
          </a:p>
          <a:p>
            <a:r>
              <a:rPr lang="fr-FR" dirty="0"/>
              <a:t>Ces résultats d'apprentissage attendus sont basés sur une taxonomie des connaissances et de la compréhension comme base, des compétences et des capacités nécessaires à l'utilisation pratique des connaissances et de la compréhension, suivies des valeurs et attitudes acquises permettant des évaluations et une utilisation responsable de ces capacités. </a:t>
            </a:r>
            <a:endParaRPr lang="en-US" sz="1200" dirty="0"/>
          </a:p>
          <a:p>
            <a:endParaRPr lang="en-US" sz="1200" dirty="0"/>
          </a:p>
          <a:p>
            <a:r>
              <a:rPr lang="fr-FR" dirty="0"/>
              <a:t>Combinées à une évaluation appropriée, elles devraient être utiles dans le cadre des accréditations ou pour le Syllabus CDIO. </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textes énumérés proviennent de livres écrits ou co-écrits par Mike Ashby, mais d'autres textes sont également mentionnés dans les notes scientifiques.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1482321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Structure de la base de </a:t>
            </a:r>
            <a:r>
              <a:rPr lang="en-GB" b="1" i="1" dirty="0" err="1"/>
              <a:t>données</a:t>
            </a:r>
            <a:endParaRPr lang="en-GB" b="1" i="1" dirty="0"/>
          </a:p>
          <a:p>
            <a:pPr algn="ctr"/>
            <a:endParaRPr lang="en-GB" b="1" i="1" dirty="0"/>
          </a:p>
          <a:p>
            <a:r>
              <a:rPr lang="fr-FR" dirty="0"/>
              <a:t>La base de données </a:t>
            </a:r>
            <a:r>
              <a:rPr lang="fr-FR" dirty="0" err="1"/>
              <a:t>Sustainability</a:t>
            </a:r>
            <a:r>
              <a:rPr lang="fr-FR" dirty="0"/>
              <a:t> se compose de plusieurs tableaux de données liés. En plus du </a:t>
            </a:r>
            <a:r>
              <a:rPr lang="fr-FR" dirty="0" err="1"/>
              <a:t>MaterialUniverse</a:t>
            </a:r>
            <a:r>
              <a:rPr lang="fr-FR" dirty="0"/>
              <a:t> et du </a:t>
            </a:r>
            <a:r>
              <a:rPr lang="fr-FR" dirty="0" err="1"/>
              <a:t>ProcessUniverse</a:t>
            </a:r>
            <a:r>
              <a:rPr lang="fr-FR" dirty="0"/>
              <a:t>, il existe des tables de données pour faciliter l'analyse des enjeux sociétaux (Législation, Nations du Monde, Production et stockage d'énergie). Un tableau de données sur les éléments du tableau périodique complet est directement lié aux fiches techniques des matériaux et contient les mêmes informations géo-économiques et critiques sur les matériaux que la base de données des éléments. </a:t>
            </a: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20</a:t>
            </a:fld>
            <a:endParaRPr lang="en-GB" dirty="0"/>
          </a:p>
        </p:txBody>
      </p:sp>
    </p:spTree>
    <p:extLst>
      <p:ext uri="{BB962C8B-B14F-4D97-AF65-F5344CB8AC3E}">
        <p14:creationId xmlns:p14="http://schemas.microsoft.com/office/powerpoint/2010/main" val="2557271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dirty="0"/>
              <a:t>Exemple de flux de travail</a:t>
            </a:r>
          </a:p>
          <a:p>
            <a:pPr algn="ctr"/>
            <a:endParaRPr lang="en-GB" b="1" i="1" dirty="0"/>
          </a:p>
          <a:p>
            <a:r>
              <a:rPr lang="fr-FR" dirty="0"/>
              <a:t>Un exemple pratique de la façon dont la base de données de développement durable peut être utilisée est la proposition de remplacement d'une tuyauterie en acier inoxydable par Hastelloy W. </a:t>
            </a:r>
            <a:r>
              <a:rPr lang="fr-FR" b="1" dirty="0"/>
              <a:t>Hastelloy W </a:t>
            </a:r>
            <a:r>
              <a:rPr lang="fr-FR" dirty="0"/>
              <a:t>peut être trouvé par </a:t>
            </a:r>
            <a:r>
              <a:rPr lang="fr-FR" i="1" dirty="0" err="1"/>
              <a:t>Search</a:t>
            </a:r>
            <a:r>
              <a:rPr lang="fr-FR" dirty="0"/>
              <a:t>. La composition révèle qu'elle contient des quantités importantes de Ni et Mo. Ces fiches techniques peuvent être facilement trouvées via les liens au bas de la fiche technique Hastelloy. </a:t>
            </a:r>
            <a:r>
              <a:rPr lang="en-GB" dirty="0"/>
              <a:t>.</a:t>
            </a:r>
          </a:p>
          <a:p>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21</a:t>
            </a:fld>
            <a:endParaRPr lang="en-GB" dirty="0"/>
          </a:p>
        </p:txBody>
      </p:sp>
    </p:spTree>
    <p:extLst>
      <p:ext uri="{BB962C8B-B14F-4D97-AF65-F5344CB8AC3E}">
        <p14:creationId xmlns:p14="http://schemas.microsoft.com/office/powerpoint/2010/main" val="2085771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err="1"/>
              <a:t>Exemple</a:t>
            </a:r>
            <a:r>
              <a:rPr lang="en-GB" b="1" i="1" dirty="0"/>
              <a:t> (suite)</a:t>
            </a:r>
          </a:p>
          <a:p>
            <a:pPr algn="ctr"/>
            <a:endParaRPr lang="en-GB" b="1"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Le profil écologique, la criticité et la géoéconomie peuvent être étudiés et, dans le cas du Mo, il se trouve sur la liste des matériaux critiques de l'UE, ce qui est négatif pour le risque de la chaîne d'approvisionnement. Certaines alternatives recommandées sont données au bas de la fiche technique.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22</a:t>
            </a:fld>
            <a:endParaRPr lang="en-GB" dirty="0"/>
          </a:p>
        </p:txBody>
      </p:sp>
    </p:spTree>
    <p:extLst>
      <p:ext uri="{BB962C8B-B14F-4D97-AF65-F5344CB8AC3E}">
        <p14:creationId xmlns:p14="http://schemas.microsoft.com/office/powerpoint/2010/main" val="2859824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Cas </a:t>
            </a:r>
            <a:r>
              <a:rPr lang="en-GB" b="1" i="1" dirty="0" err="1"/>
              <a:t>d’étude</a:t>
            </a:r>
            <a:r>
              <a:rPr lang="en-GB" b="1" i="1" dirty="0"/>
              <a:t> </a:t>
            </a:r>
            <a:r>
              <a:rPr lang="en-GB" b="1" i="1" dirty="0" err="1"/>
              <a:t>industriels</a:t>
            </a:r>
            <a:r>
              <a:rPr lang="en-GB" b="1" i="1" dirty="0"/>
              <a:t> </a:t>
            </a:r>
            <a:r>
              <a:rPr lang="en-GB" b="1" i="1" dirty="0" err="1"/>
              <a:t>avancés</a:t>
            </a:r>
            <a:endParaRPr lang="en-GB" b="1" i="1" dirty="0"/>
          </a:p>
          <a:p>
            <a:pPr algn="ctr"/>
            <a:endParaRPr lang="en-GB" b="1" i="1" dirty="0"/>
          </a:p>
          <a:p>
            <a:r>
              <a:rPr lang="fr-FR" dirty="0"/>
              <a:t>Il existe un certain nombre de courts articles décrivant des études de cas industriels avancées, qui peuvent inspirer les étudiants sous forme de démonstrations, de devoirs ou de petits projets. Les domaines comprennent la bio-ingénierie, l'aérospatiale, l'automobile et le génie mécanique. </a:t>
            </a:r>
            <a:endParaRPr lang="en-GB" dirty="0"/>
          </a:p>
        </p:txBody>
      </p:sp>
      <p:sp>
        <p:nvSpPr>
          <p:cNvPr id="4" name="Slide Number Placeholder 3"/>
          <p:cNvSpPr>
            <a:spLocks noGrp="1"/>
          </p:cNvSpPr>
          <p:nvPr>
            <p:ph type="sldNum" sz="quarter" idx="10"/>
          </p:nvPr>
        </p:nvSpPr>
        <p:spPr/>
        <p:txBody>
          <a:bodyPr/>
          <a:lstStyle/>
          <a:p>
            <a:fld id="{D6F61446-19BB-4E1F-8388-DD922C331E7A}" type="slidenum">
              <a:rPr lang="en-GB" smtClean="0"/>
              <a:t>23</a:t>
            </a:fld>
            <a:endParaRPr lang="en-GB" dirty="0"/>
          </a:p>
        </p:txBody>
      </p:sp>
    </p:spTree>
    <p:extLst>
      <p:ext uri="{BB962C8B-B14F-4D97-AF65-F5344CB8AC3E}">
        <p14:creationId xmlns:p14="http://schemas.microsoft.com/office/powerpoint/2010/main" val="2163584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dirty="0"/>
              <a:t>Lecture Units Series</a:t>
            </a:r>
          </a:p>
          <a:p>
            <a:pPr algn="ctr"/>
            <a:endParaRPr lang="en-GB" sz="1200" b="1" i="1" dirty="0"/>
          </a:p>
          <a:p>
            <a:r>
              <a:rPr lang="en-GB" sz="1200" dirty="0"/>
              <a:t>This is a list of the Lecture Units available for teaching with the Ansys </a:t>
            </a:r>
            <a:r>
              <a:rPr lang="en-GB" sz="1200" b="0" dirty="0"/>
              <a:t>Granta</a:t>
            </a:r>
            <a:r>
              <a:rPr lang="en-GB" sz="1200" dirty="0"/>
              <a:t> EduPack. These PowerPoint presentations and more information can be found on the Ansys Education Resources webpage:</a:t>
            </a:r>
          </a:p>
          <a:p>
            <a:r>
              <a:rPr lang="en-GB" sz="1200" dirty="0">
                <a:solidFill>
                  <a:srgbClr val="FF0000"/>
                </a:solidFill>
              </a:rPr>
              <a:t>www.ansys.com</a:t>
            </a:r>
            <a:r>
              <a:rPr lang="en-GB" sz="1200">
                <a:solidFill>
                  <a:srgbClr val="FF0000"/>
                </a:solidFill>
              </a:rPr>
              <a:t>/education-resources.</a:t>
            </a:r>
            <a:endParaRPr lang="en-GB"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24</a:t>
            </a:fld>
            <a:endParaRPr lang="en-US"/>
          </a:p>
        </p:txBody>
      </p:sp>
    </p:spTree>
    <p:extLst>
      <p:ext uri="{BB962C8B-B14F-4D97-AF65-F5344CB8AC3E}">
        <p14:creationId xmlns:p14="http://schemas.microsoft.com/office/powerpoint/2010/main" val="308994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16798" indent="-275692"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02766"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543873"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1984980"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426086"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867193"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308299"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749406"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0E79FD66-A7CF-41BF-AD4F-6D6F5E3643FA}" type="slidenum">
              <a:rPr lang="en-GB">
                <a:latin typeface="Times New Roman" panose="02020603050405020304" pitchFamily="18" charset="0"/>
              </a:rPr>
              <a:pPr>
                <a:spcBef>
                  <a:spcPct val="0"/>
                </a:spcBef>
                <a:spcAft>
                  <a:spcPct val="0"/>
                </a:spcAft>
                <a:buClrTx/>
                <a:buSzTx/>
                <a:buFontTx/>
                <a:buNone/>
              </a:pPr>
              <a:t>3</a:t>
            </a:fld>
            <a:endParaRPr lang="en-GB" dirty="0">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a:xfrm>
            <a:off x="2697163" y="509588"/>
            <a:ext cx="4533900" cy="2551112"/>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algn="ctr"/>
            <a:r>
              <a:rPr lang="en-US" sz="1000" b="1" i="1" dirty="0" err="1">
                <a:cs typeface="Times New Roman" panose="02020603050405020304" pitchFamily="18" charset="0"/>
              </a:rPr>
              <a:t>Sommaire</a:t>
            </a:r>
            <a:endParaRPr lang="en-US" sz="1000" b="1" i="1" dirty="0">
              <a:cs typeface="Times New Roman" panose="02020603050405020304" pitchFamily="18" charset="0"/>
            </a:endParaRPr>
          </a:p>
          <a:p>
            <a:pPr marL="190500" indent="-190500" algn="ctr"/>
            <a:endParaRPr lang="en-US" sz="1000" b="1" i="1" dirty="0">
              <a:cs typeface="Times New Roman" panose="02020603050405020304" pitchFamily="18" charset="0"/>
            </a:endParaRPr>
          </a:p>
          <a:p>
            <a:pPr marL="190500" indent="-190500"/>
            <a:r>
              <a:rPr lang="fr-FR" sz="1100" dirty="0"/>
              <a:t>Cette unité donne un aperçu des bases de données avancées d'enseignement et de conception disponibles dans Granta </a:t>
            </a:r>
            <a:r>
              <a:rPr lang="fr-FR" sz="1100" dirty="0" err="1"/>
              <a:t>EduPack</a:t>
            </a:r>
            <a:r>
              <a:rPr lang="fr-FR" sz="1100" dirty="0"/>
              <a:t> : </a:t>
            </a:r>
          </a:p>
          <a:p>
            <a:pPr marL="190500" indent="-190500"/>
            <a:endParaRPr lang="fr-FR" sz="1100" dirty="0"/>
          </a:p>
          <a:p>
            <a:pPr marL="190500" indent="-190500"/>
            <a:r>
              <a:rPr lang="fr-FR" sz="1100" dirty="0"/>
              <a:t>Ingénierie de niveau 3</a:t>
            </a:r>
          </a:p>
          <a:p>
            <a:pPr marL="190500" indent="-190500"/>
            <a:r>
              <a:rPr lang="fr-FR" sz="1100" dirty="0" err="1"/>
              <a:t>Bioingénierie</a:t>
            </a:r>
            <a:endParaRPr lang="fr-FR" sz="1100" dirty="0"/>
          </a:p>
          <a:p>
            <a:pPr marL="190500" indent="-190500"/>
            <a:r>
              <a:rPr lang="fr-FR" sz="1100" dirty="0"/>
              <a:t>Développement durable</a:t>
            </a:r>
          </a:p>
          <a:p>
            <a:pPr marL="190500" indent="-190500"/>
            <a:r>
              <a:rPr lang="fr-FR" sz="1100" dirty="0"/>
              <a:t>Éco-conception </a:t>
            </a:r>
          </a:p>
          <a:p>
            <a:pPr marL="190500" indent="-190500"/>
            <a:r>
              <a:rPr lang="fr-FR" sz="1100" dirty="0"/>
              <a:t>Polymère</a:t>
            </a:r>
          </a:p>
          <a:p>
            <a:pPr marL="190500" indent="-190500"/>
            <a:r>
              <a:rPr lang="fr-FR" sz="1100" dirty="0"/>
              <a:t>Aérospatial </a:t>
            </a:r>
            <a:endParaRPr lang="en-GB" sz="900" dirty="0"/>
          </a:p>
        </p:txBody>
      </p:sp>
    </p:spTree>
    <p:extLst>
      <p:ext uri="{BB962C8B-B14F-4D97-AF65-F5344CB8AC3E}">
        <p14:creationId xmlns:p14="http://schemas.microsoft.com/office/powerpoint/2010/main" val="2863869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err="1"/>
              <a:t>Outils</a:t>
            </a:r>
            <a:r>
              <a:rPr lang="en-GB" b="1" i="1" dirty="0"/>
              <a:t> et bases de </a:t>
            </a:r>
            <a:r>
              <a:rPr lang="en-GB" b="1" i="1" dirty="0" err="1"/>
              <a:t>données</a:t>
            </a:r>
            <a:endParaRPr lang="en-GB" b="1" i="1" dirty="0"/>
          </a:p>
          <a:p>
            <a:pPr algn="ctr"/>
            <a:endParaRPr lang="en-GB" b="1" i="1" dirty="0"/>
          </a:p>
          <a:p>
            <a:r>
              <a:rPr lang="en-GB" dirty="0"/>
              <a:t>L</a:t>
            </a:r>
            <a:r>
              <a:rPr lang="fr-FR" dirty="0"/>
              <a:t>es bases de données disponibles dans votre version de </a:t>
            </a:r>
            <a:r>
              <a:rPr lang="fr-FR" dirty="0" err="1"/>
              <a:t>EduPack</a:t>
            </a:r>
            <a:r>
              <a:rPr lang="fr-FR" dirty="0"/>
              <a:t> dépendent de votre édition. Dans la version All Editions, vous avez accès à toutes les bases de données avancées. Les outils avancés, l’Eco Audit avancé et l'outil </a:t>
            </a:r>
            <a:r>
              <a:rPr lang="en-GB" sz="1200" dirty="0"/>
              <a:t>Synthesizer</a:t>
            </a:r>
            <a:r>
              <a:rPr lang="fr-FR" dirty="0"/>
              <a:t> sont inclus, comme illustré dans cette diapositive. </a:t>
            </a: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4</a:t>
            </a:fld>
            <a:endParaRPr lang="en-GB" dirty="0"/>
          </a:p>
        </p:txBody>
      </p:sp>
    </p:spTree>
    <p:extLst>
      <p:ext uri="{BB962C8B-B14F-4D97-AF65-F5344CB8AC3E}">
        <p14:creationId xmlns:p14="http://schemas.microsoft.com/office/powerpoint/2010/main" val="48201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altLang="en-US" sz="1200" b="1" i="1" baseline="0" dirty="0">
                <a:latin typeface="Arial" pitchFamily="34" charset="0"/>
              </a:rPr>
              <a:t>La structure du </a:t>
            </a:r>
            <a:r>
              <a:rPr lang="en-GB" altLang="en-US" sz="1200" b="1" i="1" baseline="0" dirty="0" err="1">
                <a:latin typeface="Arial" pitchFamily="34" charset="0"/>
              </a:rPr>
              <a:t>Niveau</a:t>
            </a:r>
            <a:endParaRPr lang="en-GB" altLang="en-US" sz="1200" b="1" i="1" baseline="0" dirty="0">
              <a:latin typeface="Arial" pitchFamily="34" charset="0"/>
            </a:endParaRPr>
          </a:p>
          <a:p>
            <a:pPr algn="ctr"/>
            <a:endParaRPr lang="en-GB" altLang="en-US" sz="1200" b="1" i="1" baseline="0" dirty="0">
              <a:latin typeface="Arial" pitchFamily="34" charset="0"/>
            </a:endParaRPr>
          </a:p>
          <a:p>
            <a:r>
              <a:rPr lang="fr-FR" dirty="0"/>
              <a:t>Le niveau 3 contient des fiches et des données de matériaux avancés, adaptés aux étudiants seniors et aux projets. </a:t>
            </a:r>
            <a:endParaRPr lang="en-GB" altLang="en-US" sz="1200" dirty="0">
              <a:latin typeface="Arial" pitchFamily="34" charset="0"/>
            </a:endParaRPr>
          </a:p>
        </p:txBody>
      </p:sp>
      <p:sp>
        <p:nvSpPr>
          <p:cNvPr id="4" name="Slide Number Placeholder 3"/>
          <p:cNvSpPr>
            <a:spLocks noGrp="1"/>
          </p:cNvSpPr>
          <p:nvPr>
            <p:ph type="sldNum" sz="quarter" idx="10"/>
          </p:nvPr>
        </p:nvSpPr>
        <p:spPr/>
        <p:txBody>
          <a:bodyPr/>
          <a:lstStyle/>
          <a:p>
            <a:fld id="{D6F61446-19BB-4E1F-8388-DD922C331E7A}"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356863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1000" b="1" i="1" dirty="0"/>
              <a:t>La </a:t>
            </a:r>
            <a:r>
              <a:rPr lang="en-GB" sz="1000" b="1" i="1" dirty="0" err="1"/>
              <a:t>fenêtre</a:t>
            </a:r>
            <a:r>
              <a:rPr lang="en-GB" sz="1000" b="1" i="1" dirty="0"/>
              <a:t> </a:t>
            </a:r>
            <a:r>
              <a:rPr lang="en-GB" sz="1000" b="1" i="1" dirty="0" err="1"/>
              <a:t>d’accueil</a:t>
            </a:r>
            <a:endParaRPr lang="en-GB" sz="1000" b="1" i="1" dirty="0"/>
          </a:p>
          <a:p>
            <a:endParaRPr lang="fr-FR" dirty="0"/>
          </a:p>
          <a:p>
            <a:r>
              <a:rPr lang="fr-FR" dirty="0"/>
              <a:t>Cela montre la version 2023 de EduPack avec une fenêtre d’accueil qui affiche les bases de données disponibles. Sur la gauche se trouvent les bases de données d'introduction. Le niveau 1 Ingénierie générale est destiné à un cours très introductif sur les matériaux. Il contient des fiches pour 69 matériaux de structure courants et 74 procédés. L'ingénierie générale de niveau 2 possède des fiches pour 100 matériaux et 116 procédés avec des données beaucoup plus complètes pour chacun, y compris des notes techniques, des directives de conception, des notes environnementales et économiques. Cela convient pour introduire les principes de sélection des matériaux pour les étudiants de premier cycle. Il existe 4 bases de données uniques spécialisées classées comme introductives : </a:t>
            </a:r>
            <a:r>
              <a:rPr lang="en-GB" sz="1200" b="1" dirty="0"/>
              <a:t>Architecture</a:t>
            </a:r>
            <a:r>
              <a:rPr lang="en-GB" sz="1200" dirty="0"/>
              <a:t>, </a:t>
            </a:r>
            <a:r>
              <a:rPr lang="en-GB" sz="1200" b="1" dirty="0"/>
              <a:t>Materials Science and Engineering</a:t>
            </a:r>
            <a:r>
              <a:rPr lang="en-GB" sz="1200" dirty="0"/>
              <a:t>, </a:t>
            </a:r>
            <a:r>
              <a:rPr lang="en-GB" sz="1200" b="1" dirty="0"/>
              <a:t>Medical Devices </a:t>
            </a:r>
            <a:r>
              <a:rPr lang="en-GB" sz="1200" dirty="0"/>
              <a:t>et </a:t>
            </a:r>
            <a:r>
              <a:rPr lang="en-GB" sz="1200" b="1" dirty="0"/>
              <a:t>Design</a:t>
            </a:r>
            <a:r>
              <a:rPr lang="en-GB" sz="1200" dirty="0"/>
              <a:t> pour les </a:t>
            </a:r>
            <a:r>
              <a:rPr lang="en-GB" sz="1200" dirty="0" err="1"/>
              <a:t>produits</a:t>
            </a:r>
            <a:r>
              <a:rPr lang="fr-FR" dirty="0"/>
              <a:t>. Toutes les versions du logiciel disposent également de la base de données The </a:t>
            </a:r>
            <a:r>
              <a:rPr lang="fr-FR" dirty="0" err="1"/>
              <a:t>Elements</a:t>
            </a:r>
            <a:r>
              <a:rPr lang="fr-FR" dirty="0"/>
              <a:t> couvrant l'ensemble du tableau périodique. </a:t>
            </a:r>
          </a:p>
          <a:p>
            <a:endParaRPr lang="fr-FR" dirty="0"/>
          </a:p>
          <a:p>
            <a:r>
              <a:rPr lang="fr-FR" dirty="0"/>
              <a:t>Sur la droite se trouvent les bases de données les plus avancées. L'ingénierie générale de niveau 3 compte 4167 matériaux (avec des fiches pour des qualités spécifiques dans des états spécifiques de traitement thermique) et 249 procédés. Il permet de s'attaquer à de vrais problèmes de conception. De plus, il existe des bases de données spécialisées pour l'architecture de la bio-ingénierie, les polymères, les matériaux aérospatiaux, les matériaux liés à l'énergie et pour l'enseignement de l'éco-conception et de développement durable. La bio-ingénierie et le développement durable ont des versions supplémentaires de niveau 2 qui sont moins écrasantes pour les nouveaux étudiants.</a:t>
            </a:r>
          </a:p>
          <a:p>
            <a:endParaRPr lang="fr-FR" dirty="0"/>
          </a:p>
          <a:p>
            <a:r>
              <a:rPr lang="fr-FR" dirty="0"/>
              <a:t>Les trois niveaux fournissent des informations complémentaires via l'onglet </a:t>
            </a:r>
            <a:r>
              <a:rPr lang="fr-FR" dirty="0" err="1"/>
              <a:t>EduPack</a:t>
            </a:r>
            <a:r>
              <a:rPr lang="fr-FR" dirty="0"/>
              <a:t> Home. </a:t>
            </a:r>
            <a:endParaRPr lang="en-GB" dirty="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3FB931DB-974D-4B75-A9F1-6B6DF0323438}" type="slidenum">
              <a:rPr lang="en-GB">
                <a:solidFill>
                  <a:srgbClr val="000000"/>
                </a:solidFill>
                <a:latin typeface="Times New Roman" panose="02020603050405020304" pitchFamily="18" charset="0"/>
              </a:rPr>
              <a:pPr>
                <a:spcBef>
                  <a:spcPct val="0"/>
                </a:spcBef>
                <a:spcAft>
                  <a:spcPct val="0"/>
                </a:spcAft>
                <a:buClrTx/>
                <a:buSzTx/>
                <a:buFontTx/>
                <a:buNone/>
              </a:pPr>
              <a:t>6</a:t>
            </a:fld>
            <a:endParaRPr lang="en-GB"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0381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sz="1200" b="1" i="1" kern="1200" dirty="0">
                <a:solidFill>
                  <a:schemeClr val="tx1"/>
                </a:solidFill>
                <a:effectLst/>
                <a:latin typeface="Arial" pitchFamily="34" charset="0"/>
                <a:ea typeface="+mn-ea"/>
                <a:cs typeface="Arial" pitchFamily="34" charset="0"/>
              </a:rPr>
              <a:t> La base de données Niveau 3 Ingénierie Générale</a:t>
            </a:r>
          </a:p>
          <a:p>
            <a:pPr algn="ctr"/>
            <a:endParaRPr lang="en-GB" sz="1200" b="1" i="1" kern="1200" dirty="0">
              <a:solidFill>
                <a:schemeClr val="tx1"/>
              </a:solidFill>
              <a:effectLst/>
              <a:latin typeface="Arial" pitchFamily="34" charset="0"/>
              <a:ea typeface="+mn-ea"/>
              <a:cs typeface="Arial" pitchFamily="34" charset="0"/>
            </a:endParaRPr>
          </a:p>
          <a:p>
            <a:r>
              <a:rPr lang="fr-FR" dirty="0"/>
              <a:t>Cette base de données est destinée à l'enseignement universitaire supérieur, aux travaux de projet et aux projets de conception réels. Il contient un ensemble complet de propriétés mécaniques, thermiques, optiques, électriques, magnétiques et environnementales pour plus de 4 100 matériaux d'ingénierie. Les matériaux et le contenu des fiches ont été choisis par l'équipe de Ansys en collaboration avec nos utilisateurs pour permettre des études de sélection réalistes et des audits environnementaux pour l'enseignement par projet.</a:t>
            </a:r>
          </a:p>
          <a:p>
            <a:endParaRPr lang="fr-FR" dirty="0"/>
          </a:p>
          <a:p>
            <a:r>
              <a:rPr lang="fr-FR" dirty="0"/>
              <a:t>Chaque matériau est lié à des fiches pour les procédés qui sont utilisés pour le façonner, l’assembler ou le finir. Les fiches de procédés incluent un modèle de coût simple qui permet des comparaisons de coûts entre des procédés alternatifs. Vous pouvez créer vos propres fiches, permettant aux matériaux qu'ils décrivent d'être comparés à ceux déjà présents dans la base de données. </a:t>
            </a: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7</a:t>
            </a:fld>
            <a:endParaRPr lang="en-GB" dirty="0"/>
          </a:p>
        </p:txBody>
      </p:sp>
    </p:spTree>
    <p:extLst>
      <p:ext uri="{BB962C8B-B14F-4D97-AF65-F5344CB8AC3E}">
        <p14:creationId xmlns:p14="http://schemas.microsoft.com/office/powerpoint/2010/main" val="1721315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8489F3F2-FE51-49CB-AA55-526FFB93536D}" type="slidenum">
              <a:rPr lang="en-GB">
                <a:solidFill>
                  <a:srgbClr val="000000"/>
                </a:solidFill>
                <a:latin typeface="Times New Roman" panose="02020603050405020304" pitchFamily="18" charset="0"/>
              </a:rPr>
              <a:pPr>
                <a:spcBef>
                  <a:spcPct val="0"/>
                </a:spcBef>
                <a:spcAft>
                  <a:spcPct val="0"/>
                </a:spcAft>
                <a:buClrTx/>
                <a:buSzTx/>
                <a:buFontTx/>
                <a:buNone/>
              </a:pPr>
              <a:t>8</a:t>
            </a:fld>
            <a:endParaRPr lang="en-GB" dirty="0">
              <a:solidFill>
                <a:srgbClr val="000000"/>
              </a:solidFill>
              <a:latin typeface="Times New Roman" panose="02020603050405020304" pitchFamily="18" charset="0"/>
            </a:endParaRPr>
          </a:p>
        </p:txBody>
      </p:sp>
      <p:sp>
        <p:nvSpPr>
          <p:cNvPr id="35843" name="Rectangle 2"/>
          <p:cNvSpPr>
            <a:spLocks noGrp="1" noRot="1" noChangeAspect="1" noChangeArrowheads="1" noTextEdit="1"/>
          </p:cNvSpPr>
          <p:nvPr>
            <p:ph type="sldImg"/>
          </p:nvPr>
        </p:nvSpPr>
        <p:spPr>
          <a:xfrm>
            <a:off x="179388" y="735013"/>
            <a:ext cx="6513512" cy="3663950"/>
          </a:xfrm>
          <a:ln/>
        </p:spPr>
      </p:sp>
      <p:sp>
        <p:nvSpPr>
          <p:cNvPr id="479235" name="Rectangle 3"/>
          <p:cNvSpPr>
            <a:spLocks noGrp="1" noChangeArrowheads="1"/>
          </p:cNvSpPr>
          <p:nvPr>
            <p:ph type="body" idx="1"/>
          </p:nvPr>
        </p:nvSpPr>
        <p:spPr>
          <a:xfrm>
            <a:off x="915988" y="4645025"/>
            <a:ext cx="5038725" cy="4394200"/>
          </a:xfrm>
        </p:spPr>
        <p:txBody>
          <a:bodyPr/>
          <a:lstStyle/>
          <a:p>
            <a:pPr marL="190500" indent="-190500" algn="ctr">
              <a:defRPr/>
            </a:pPr>
            <a:r>
              <a:rPr lang="en-GB" sz="1000" b="1" i="1" dirty="0"/>
              <a:t>Sous-ensembles de </a:t>
            </a:r>
            <a:r>
              <a:rPr lang="en-GB" sz="1000" b="1" i="1" dirty="0" err="1"/>
              <a:t>matériaux</a:t>
            </a:r>
            <a:endParaRPr lang="en-GB" sz="1000" b="1" i="1" dirty="0"/>
          </a:p>
          <a:p>
            <a:pPr marL="190500" indent="-190500" algn="ctr">
              <a:defRPr/>
            </a:pPr>
            <a:endParaRPr lang="en-GB" sz="800" b="1" dirty="0">
              <a:solidFill>
                <a:srgbClr val="C00000"/>
              </a:solidFill>
            </a:endParaRPr>
          </a:p>
          <a:p>
            <a:pPr marL="190500" indent="-190500">
              <a:defRPr/>
            </a:pPr>
            <a:endParaRPr lang="en-GB" sz="900" dirty="0"/>
          </a:p>
          <a:p>
            <a:pPr marL="190500" indent="-190500">
              <a:defRPr/>
            </a:pPr>
            <a:r>
              <a:rPr lang="fr-FR" sz="1100" dirty="0"/>
              <a:t>Vous pouvez afficher différentes tranches de la base de données à l'aide des sous-ensembles. </a:t>
            </a:r>
          </a:p>
          <a:p>
            <a:pPr marL="190500" indent="-190500">
              <a:defRPr/>
            </a:pPr>
            <a:endParaRPr lang="fr-FR" sz="1100" dirty="0"/>
          </a:p>
          <a:p>
            <a:pPr marL="190500" indent="-190500">
              <a:defRPr/>
            </a:pPr>
            <a:r>
              <a:rPr lang="fr-FR" sz="1100" b="1" dirty="0"/>
              <a:t>Tous les matériaux (sous-ensemble par défaut) - 4167 fiches </a:t>
            </a:r>
            <a:r>
              <a:rPr lang="fr-FR" sz="1100" dirty="0"/>
              <a:t>: ce sous-ensemble de fiches contient toutes les principales classes de </a:t>
            </a:r>
          </a:p>
          <a:p>
            <a:pPr marL="190500" indent="-190500">
              <a:defRPr/>
            </a:pPr>
            <a:r>
              <a:rPr lang="fr-FR" sz="1100" dirty="0"/>
              <a:t>matériaux ainsi que les matériaux qui ne sont pas couramment utilisés par les ingénieurs : fibres, particules, bois moins courants et certains autres </a:t>
            </a:r>
          </a:p>
          <a:p>
            <a:pPr marL="190500" indent="-190500">
              <a:defRPr/>
            </a:pPr>
            <a:r>
              <a:rPr lang="fr-FR" sz="1100" dirty="0"/>
              <a:t>matériaux naturels (par exemple, les biomatériaux tels que les os).</a:t>
            </a:r>
          </a:p>
          <a:p>
            <a:pPr marL="190500" indent="-190500">
              <a:defRPr/>
            </a:pPr>
            <a:endParaRPr lang="fr-FR" sz="1100" dirty="0"/>
          </a:p>
          <a:p>
            <a:pPr marL="190500" indent="-190500">
              <a:defRPr/>
            </a:pPr>
            <a:r>
              <a:rPr lang="fr-FR" sz="900" b="1" dirty="0"/>
              <a:t>Tous les matériaux massifs – 3229 fiches </a:t>
            </a:r>
            <a:r>
              <a:rPr lang="fr-FR" sz="900" dirty="0"/>
              <a:t>: Ce sous-ensemble de fiches contient tous ceux qui sont couramment utilisés par les ingénieurs. En pratique, </a:t>
            </a:r>
          </a:p>
          <a:p>
            <a:pPr marL="190500" indent="-190500">
              <a:defRPr/>
            </a:pPr>
            <a:r>
              <a:rPr lang="fr-FR" sz="900" dirty="0"/>
              <a:t>cela signifie que les principales classes de matériaux sont incluses dans le sous-ensemble de fiches, mais que les éléments suivants sont exclus : les fibres, </a:t>
            </a:r>
          </a:p>
          <a:p>
            <a:pPr marL="190500" indent="-190500">
              <a:defRPr/>
            </a:pPr>
            <a:r>
              <a:rPr lang="fr-FR" sz="900" dirty="0"/>
              <a:t>les particules, les bois moins courants et certains autres matériaux naturels (par exemple, les biomatériaux tels que les os). </a:t>
            </a:r>
          </a:p>
          <a:p>
            <a:pPr marL="190500" indent="-190500">
              <a:defRPr/>
            </a:pPr>
            <a:endParaRPr lang="fr-FR" sz="900" dirty="0"/>
          </a:p>
          <a:p>
            <a:pPr marL="190500" indent="-190500">
              <a:defRPr/>
            </a:pPr>
            <a:r>
              <a:rPr lang="fr-FR" sz="900" dirty="0"/>
              <a:t>De nombreux attributs de la table </a:t>
            </a:r>
            <a:r>
              <a:rPr lang="fr-FR" sz="900" dirty="0" err="1"/>
              <a:t>MaterialUniverse</a:t>
            </a:r>
            <a:r>
              <a:rPr lang="fr-FR" sz="900" dirty="0"/>
              <a:t> sont pertinents pour toutes les classes de matériaux. Ce sont les attributs dits "génériques". Ce sont </a:t>
            </a:r>
          </a:p>
          <a:p>
            <a:pPr marL="190500" indent="-190500">
              <a:defRPr/>
            </a:pPr>
            <a:r>
              <a:rPr lang="fr-FR" sz="900" dirty="0"/>
              <a:t>des propriétés telles que la densité, la résistance, la rigidité, le coefficient de dilatation thermique, etc., qui peuvent être mesurées pour toutes les classes </a:t>
            </a:r>
          </a:p>
          <a:p>
            <a:pPr marL="190500" indent="-190500">
              <a:defRPr/>
            </a:pPr>
            <a:r>
              <a:rPr lang="fr-FR" sz="900" dirty="0"/>
              <a:t>de solides (à température ambiante) et qui jouent un rôle dans les performances mécaniques, thermiques ou électriques du matériau. Ces attributs </a:t>
            </a:r>
          </a:p>
          <a:p>
            <a:pPr marL="190500" indent="-190500">
              <a:defRPr/>
            </a:pPr>
            <a:r>
              <a:rPr lang="fr-FR" sz="900" dirty="0"/>
              <a:t>peuvent être visualisés dans Granta </a:t>
            </a:r>
            <a:r>
              <a:rPr lang="fr-FR" sz="900" dirty="0" err="1"/>
              <a:t>EduPack</a:t>
            </a:r>
            <a:r>
              <a:rPr lang="fr-FR" sz="900" dirty="0"/>
              <a:t> à l'aide du groupe d'attributs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All Bulk Materials</a:t>
            </a:r>
            <a:r>
              <a:rPr lang="fr-FR" sz="900" dirty="0"/>
              <a:t>. </a:t>
            </a:r>
          </a:p>
          <a:p>
            <a:pPr marL="190500" indent="-190500">
              <a:defRPr/>
            </a:pPr>
            <a:endParaRPr lang="fr-FR" sz="900" dirty="0"/>
          </a:p>
          <a:p>
            <a:pPr marL="190500" indent="-190500">
              <a:defRPr/>
            </a:pPr>
            <a:r>
              <a:rPr lang="fr-FR" sz="900" dirty="0"/>
              <a:t>Pour une sélection systématique à partir de l'ensemble du "royaume" des matériaux, il est habituel de commencer par considérer toutes les classes de </a:t>
            </a:r>
          </a:p>
          <a:p>
            <a:pPr marL="190500" indent="-190500">
              <a:defRPr/>
            </a:pPr>
            <a:r>
              <a:rPr lang="fr-FR" sz="900" dirty="0"/>
              <a:t>matériaux en utilisant le groupe d'attributs de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All Bulk Materials</a:t>
            </a:r>
            <a:r>
              <a:rPr lang="fr-FR" sz="900" dirty="0"/>
              <a:t>. Une fois qu'une classe ou sous-classe spécifique de matériaux a été identifiée </a:t>
            </a:r>
          </a:p>
          <a:p>
            <a:pPr marL="190500" indent="-190500">
              <a:defRPr/>
            </a:pPr>
            <a:r>
              <a:rPr lang="fr-FR" sz="900" dirty="0"/>
              <a:t>comme le meilleur choix, il est possible de sélectionner un groupe différent afin de considérer d'autres attributs qui peuvent être importants pour ces </a:t>
            </a:r>
          </a:p>
          <a:p>
            <a:pPr marL="190500" indent="-190500">
              <a:defRPr/>
            </a:pPr>
            <a:r>
              <a:rPr lang="fr-FR" sz="900" dirty="0"/>
              <a:t>matériaux. De tels attributs, par exemple "absorption d'eau" pour les polymères ou "cellules par unité de volume" pour les mousses ne sont pas inclus </a:t>
            </a:r>
          </a:p>
          <a:p>
            <a:pPr marL="190500" indent="-190500">
              <a:defRPr/>
            </a:pPr>
            <a:r>
              <a:rPr lang="fr-FR" sz="900" dirty="0"/>
              <a:t>dans le groupe d'attributs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All Bulk Materials</a:t>
            </a:r>
            <a:r>
              <a:rPr lang="fr-FR" sz="900" dirty="0"/>
              <a:t>. Le sous-ensemble de données sur les matériaux pour la simulation contient 754 fiches. </a:t>
            </a:r>
          </a:p>
          <a:p>
            <a:pPr marL="190500" indent="-190500">
              <a:defRPr/>
            </a:pPr>
            <a:endParaRPr lang="fr-FR" sz="900" dirty="0"/>
          </a:p>
          <a:p>
            <a:pPr marL="190500" indent="-190500">
              <a:defRPr/>
            </a:pPr>
            <a:r>
              <a:rPr lang="fr-FR" sz="900" b="1" dirty="0"/>
              <a:t>Matériaux magnétiques - 202 fiches</a:t>
            </a:r>
            <a:r>
              <a:rPr lang="fr-FR" sz="900" dirty="0"/>
              <a:t> : ce sous-ensemble permet une identification facile des matériaux magnétiques dans </a:t>
            </a:r>
            <a:r>
              <a:rPr lang="fr-FR" sz="900" dirty="0" err="1"/>
              <a:t>MaterialUniverse</a:t>
            </a:r>
            <a:r>
              <a:rPr lang="fr-FR" sz="900" dirty="0"/>
              <a:t> et les </a:t>
            </a:r>
          </a:p>
          <a:p>
            <a:pPr marL="190500" indent="-190500">
              <a:defRPr/>
            </a:pPr>
            <a:r>
              <a:rPr lang="fr-FR" sz="900" dirty="0"/>
              <a:t>propriétés pertinentes, par ex. inductions rémanentes et de saturation, force coercitive et perméabilité maximale, qui les caractérisent comme telles. </a:t>
            </a:r>
          </a:p>
          <a:p>
            <a:pPr marL="190500" indent="-190500">
              <a:defRPr/>
            </a:pPr>
            <a:endParaRPr lang="fr-FR" sz="900" dirty="0"/>
          </a:p>
          <a:p>
            <a:pPr marL="190500" indent="-190500">
              <a:defRPr/>
            </a:pPr>
            <a:r>
              <a:rPr lang="fr-FR" sz="900" b="1" dirty="0"/>
              <a:t>Aciers à outils – 82 fiches </a:t>
            </a:r>
            <a:r>
              <a:rPr lang="fr-FR" sz="900" dirty="0"/>
              <a:t>: Il est difficile de corréler les propriétés physiques et mécaniques des aciers à outils à leur aptitude au traitement et à leur </a:t>
            </a:r>
          </a:p>
          <a:p>
            <a:pPr marL="190500" indent="-190500">
              <a:defRPr/>
            </a:pPr>
            <a:r>
              <a:rPr lang="fr-FR" sz="900" dirty="0"/>
              <a:t>performance en service. Par conséquent, un ensemble de propriétés a été développé pour permettre la comparaison des aciers à outils. </a:t>
            </a:r>
          </a:p>
          <a:p>
            <a:pPr marL="190500" indent="-190500">
              <a:defRPr/>
            </a:pPr>
            <a:endParaRPr lang="fr-FR" sz="900" dirty="0"/>
          </a:p>
          <a:p>
            <a:pPr marL="190500" indent="-190500">
              <a:defRPr/>
            </a:pPr>
            <a:r>
              <a:rPr lang="fr-FR" sz="900" b="1" dirty="0"/>
              <a:t>Alliages inoxydables - 359 fiches (aciers inoxydables et alliages de nickel) </a:t>
            </a:r>
            <a:r>
              <a:rPr lang="fr-FR" sz="900" dirty="0"/>
              <a:t>: ce sous ensemble contient des propriétés pertinentes telles que : la </a:t>
            </a:r>
          </a:p>
          <a:p>
            <a:pPr marL="190500" indent="-190500">
              <a:defRPr/>
            </a:pPr>
            <a:r>
              <a:rPr lang="fr-FR" sz="900" dirty="0"/>
              <a:t>formabilité (à froid, à chaud), l'usinabilité, la soudabilité (MIG, plasma, </a:t>
            </a:r>
            <a:r>
              <a:rPr lang="fr-FR" sz="900" dirty="0" err="1"/>
              <a:t>sous-arc</a:t>
            </a:r>
            <a:r>
              <a:rPr lang="fr-FR" sz="900" dirty="0"/>
              <a:t>, TIG), la </a:t>
            </a:r>
            <a:r>
              <a:rPr lang="fr-FR" sz="900" dirty="0" err="1"/>
              <a:t>brasabilité</a:t>
            </a:r>
            <a:r>
              <a:rPr lang="fr-FR" sz="900" dirty="0"/>
              <a:t>, la corrosion par piqûres et fissures, </a:t>
            </a:r>
            <a:r>
              <a:rPr lang="fr-FR" sz="900" dirty="0" err="1"/>
              <a:t>PREn</a:t>
            </a:r>
            <a:r>
              <a:rPr lang="fr-FR" sz="900" dirty="0"/>
              <a:t> - nombre </a:t>
            </a:r>
          </a:p>
          <a:p>
            <a:pPr marL="190500" indent="-190500">
              <a:defRPr/>
            </a:pPr>
            <a:r>
              <a:rPr lang="fr-FR" sz="900" dirty="0"/>
              <a:t>équivalent de résistance aux piqûres, fissuration par corrosion sous contrainte, corrosion intergranulaire (ligne de soudure) et équivalence carbone. </a:t>
            </a:r>
          </a:p>
          <a:p>
            <a:pPr marL="190500" indent="-190500">
              <a:defRPr/>
            </a:pPr>
            <a:endParaRPr lang="fr-FR" sz="900" dirty="0"/>
          </a:p>
          <a:p>
            <a:pPr marL="190500" indent="-190500">
              <a:defRPr/>
            </a:pPr>
            <a:r>
              <a:rPr lang="fr-FR" sz="900" b="1" dirty="0"/>
              <a:t>Bois – 503 fiches</a:t>
            </a:r>
            <a:r>
              <a:rPr lang="fr-FR" sz="900" dirty="0"/>
              <a:t> : Les principales classes de matériaux classés comme bois comprennent les bois durs, les bois tendres, les bois tropicaux, les </a:t>
            </a:r>
          </a:p>
          <a:p>
            <a:pPr marL="190500" indent="-190500">
              <a:defRPr/>
            </a:pPr>
            <a:r>
              <a:rPr lang="fr-FR" sz="900" dirty="0"/>
              <a:t>palmiers, le liège, le bambou, les panneaux de particules, les panneaux de fibres et le contreplaqué. Notez que dans Granta </a:t>
            </a:r>
            <a:r>
              <a:rPr lang="fr-FR" sz="900" dirty="0" err="1"/>
              <a:t>Edupack</a:t>
            </a:r>
            <a:r>
              <a:rPr lang="fr-FR" sz="900" dirty="0"/>
              <a:t>, les bois sont classés </a:t>
            </a:r>
          </a:p>
          <a:p>
            <a:pPr marL="190500" indent="-190500">
              <a:defRPr/>
            </a:pPr>
            <a:r>
              <a:rPr lang="fr-FR" sz="900" dirty="0"/>
              <a:t>par densité. En effet, de nombreuses propriétés du bois sont fortement corrélées à leur densité. Pour cette raison, du même type, par exemple des </a:t>
            </a:r>
          </a:p>
          <a:p>
            <a:pPr marL="190500" indent="-190500">
              <a:defRPr/>
            </a:pPr>
            <a:r>
              <a:rPr lang="fr-FR" sz="900" dirty="0"/>
              <a:t>chênes, de densités différentes, apparaîtront sur 2 ou 3 branches différentes de l'arbre. Pour des raisons historiques, les bois sont caractérisés en utilisant </a:t>
            </a:r>
          </a:p>
          <a:p>
            <a:pPr marL="190500" indent="-190500">
              <a:defRPr/>
            </a:pPr>
            <a:r>
              <a:rPr lang="fr-FR" sz="900" dirty="0"/>
              <a:t>des tests différents de ceux qui sont standard pour les autres classes de matériaux d'ingénierie. </a:t>
            </a:r>
          </a:p>
          <a:p>
            <a:pPr marL="190500" indent="-190500">
              <a:defRPr/>
            </a:pPr>
            <a:endParaRPr lang="fr-FR" sz="900" dirty="0"/>
          </a:p>
          <a:p>
            <a:pPr marL="190500" indent="-190500">
              <a:defRPr/>
            </a:pPr>
            <a:r>
              <a:rPr lang="fr-FR" sz="900" dirty="0"/>
              <a:t>Les attributs génériques et spécifiques au bois pertinents définissent et expliquent les attributs du tableau </a:t>
            </a:r>
            <a:r>
              <a:rPr lang="fr-FR" sz="900" dirty="0" err="1"/>
              <a:t>MaterialUniverse</a:t>
            </a:r>
            <a:r>
              <a:rPr lang="fr-FR" sz="900" dirty="0"/>
              <a:t> pertinents pour le bois, pour</a:t>
            </a:r>
          </a:p>
          <a:p>
            <a:pPr marL="190500" indent="-190500">
              <a:defRPr/>
            </a:pPr>
            <a:r>
              <a:rPr lang="fr-FR" sz="900" dirty="0"/>
              <a:t>lesquels une bibliographie est fournie. Il répertorie également les façons dont les attributs ont été estimés, lorsque cela était nécessaire. Dans la mesure </a:t>
            </a:r>
          </a:p>
          <a:p>
            <a:pPr marL="190500" indent="-190500">
              <a:defRPr/>
            </a:pPr>
            <a:r>
              <a:rPr lang="fr-FR" sz="900" dirty="0"/>
              <a:t>du possible, des données réelles ont été recherchées - des estimations ont été utilisées lorsque rien d'autre n'était disponible. Des données numériques </a:t>
            </a:r>
          </a:p>
          <a:p>
            <a:pPr marL="190500" indent="-190500">
              <a:defRPr/>
            </a:pPr>
            <a:r>
              <a:rPr lang="fr-FR" sz="900" dirty="0"/>
              <a:t>fiables sont généralement disponibles pour la densité, le module de flexion, la résistance à la compression, le module de rupture et certaines propriétés </a:t>
            </a:r>
          </a:p>
          <a:p>
            <a:pPr marL="190500" indent="-190500">
              <a:defRPr/>
            </a:pPr>
            <a:r>
              <a:rPr lang="fr-FR" sz="900" dirty="0"/>
              <a:t>thermiques. Ceux-ci ont été utilisés comme base pour estimer les attributs manquants tels que le module de Young, la résistance à la traction, etc.</a:t>
            </a:r>
          </a:p>
          <a:p>
            <a:pPr marL="190500" indent="-190500">
              <a:defRPr/>
            </a:pPr>
            <a:endParaRPr lang="fr-FR" sz="900" dirty="0"/>
          </a:p>
          <a:p>
            <a:pPr marL="190500" indent="-190500">
              <a:defRPr/>
            </a:pPr>
            <a:r>
              <a:rPr lang="fr-FR" sz="900" dirty="0"/>
              <a:t>Les propriétés des bois dépendent de la teneur en humidité (MC, symbole u). La MC est la fraction de la densité du bois, exprimée en pourcentage, qui </a:t>
            </a:r>
          </a:p>
          <a:p>
            <a:pPr marL="190500" indent="-190500">
              <a:defRPr/>
            </a:pPr>
            <a:r>
              <a:rPr lang="fr-FR" sz="900" dirty="0"/>
              <a:t>est attribuable à l'eau </a:t>
            </a:r>
            <a:r>
              <a:rPr lang="fr-FR" sz="900" dirty="0" err="1"/>
              <a:t>physisorbée</a:t>
            </a:r>
            <a:r>
              <a:rPr lang="fr-FR" sz="900" dirty="0"/>
              <a:t> qu'il contient. Un MC de 12 % est typique du bois stocké ou utilisé dans un intérieur européen moyen. Les données </a:t>
            </a:r>
          </a:p>
          <a:p>
            <a:pPr marL="190500" indent="-190500">
              <a:defRPr/>
            </a:pPr>
            <a:r>
              <a:rPr lang="fr-FR" sz="900" dirty="0"/>
              <a:t>stockées dans la base de données se réfèrent à un MC de 12 % comme « état standard ». Si nécessaire, des expressions permettant de corriger d'autres </a:t>
            </a:r>
          </a:p>
          <a:p>
            <a:pPr marL="190500" indent="-190500">
              <a:defRPr/>
            </a:pPr>
            <a:r>
              <a:rPr lang="fr-FR" sz="900" dirty="0"/>
              <a:t>MC sont données.</a:t>
            </a:r>
          </a:p>
          <a:p>
            <a:pPr marL="190500" indent="-190500">
              <a:defRPr/>
            </a:pPr>
            <a:endParaRPr lang="fr-FR" sz="900" dirty="0"/>
          </a:p>
          <a:p>
            <a:pPr marL="190500" indent="-190500">
              <a:defRPr/>
            </a:pPr>
            <a:r>
              <a:rPr lang="fr-FR" sz="900" dirty="0"/>
              <a:t>Dans le cas des composites à base de bois, les modules et les résistances sont rapportés dans les deux directions dans le plan. Pour les contreplaqués, </a:t>
            </a:r>
          </a:p>
          <a:p>
            <a:pPr marL="190500" indent="-190500">
              <a:defRPr/>
            </a:pPr>
            <a:r>
              <a:rPr lang="fr-FR" sz="900" dirty="0"/>
              <a:t>« parallèle » (ou longitudinal) et « perpendiculaire » (ou transversal) signifient parallèle et perpendiculaire à la direction du fil dans les plis extérieurs. Pour </a:t>
            </a:r>
          </a:p>
          <a:p>
            <a:pPr marL="190500" indent="-190500">
              <a:defRPr/>
            </a:pPr>
            <a:r>
              <a:rPr lang="fr-FR" sz="900" dirty="0"/>
              <a:t>les panneaux de particules et les panneaux de fibres, « parallèle » et « perpendiculaire » indiquent respectivement la direction de l'alignement supérieur </a:t>
            </a:r>
          </a:p>
          <a:p>
            <a:pPr marL="190500" indent="-190500">
              <a:defRPr/>
            </a:pPr>
            <a:r>
              <a:rPr lang="fr-FR" sz="900" dirty="0"/>
              <a:t>et inférieur des particules et des fibres. </a:t>
            </a:r>
            <a:endParaRPr lang="en-GB" sz="900" dirty="0"/>
          </a:p>
        </p:txBody>
      </p:sp>
    </p:spTree>
    <p:extLst>
      <p:ext uri="{BB962C8B-B14F-4D97-AF65-F5344CB8AC3E}">
        <p14:creationId xmlns:p14="http://schemas.microsoft.com/office/powerpoint/2010/main" val="2600594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800" b="1" i="1" dirty="0">
                <a:latin typeface="Arial" charset="0"/>
                <a:cs typeface="Arial" charset="0"/>
              </a:rPr>
              <a:t>La base de </a:t>
            </a:r>
            <a:r>
              <a:rPr lang="en-US" altLang="en-US" sz="1800" b="1" i="1" dirty="0" err="1">
                <a:latin typeface="Arial" charset="0"/>
                <a:cs typeface="Arial" charset="0"/>
              </a:rPr>
              <a:t>données</a:t>
            </a:r>
            <a:r>
              <a:rPr lang="en-US" altLang="en-US" sz="1800" b="1" i="1" dirty="0">
                <a:latin typeface="Arial" charset="0"/>
                <a:cs typeface="Arial" charset="0"/>
              </a:rPr>
              <a:t> Level 3 Bioengineering</a:t>
            </a:r>
          </a:p>
          <a:p>
            <a:pPr algn="ctr"/>
            <a:endParaRPr lang="en-GB" sz="1200" baseline="0" dirty="0">
              <a:latin typeface="Arial" charset="0"/>
              <a:cs typeface="Arial" charset="0"/>
            </a:endParaRPr>
          </a:p>
          <a:p>
            <a:r>
              <a:rPr lang="fr-FR" dirty="0"/>
              <a:t>Dans la base de données avancée pour la bio-ingénierie de niveau 3, nous avons compilé des propriétés et des matériaux supplémentaires dans la base de données standard de niveau 3, comme indiqué dans la diapositive. Cette base de données fait désormais partie du package. Une base de données de niveau 2 simplifiée est disponible.</a:t>
            </a:r>
          </a:p>
          <a:p>
            <a:endParaRPr lang="fr-FR" dirty="0"/>
          </a:p>
          <a:p>
            <a:r>
              <a:rPr lang="fr-FR" dirty="0"/>
              <a:t>La base de données </a:t>
            </a:r>
            <a:r>
              <a:rPr lang="fr-FR" dirty="0" err="1"/>
              <a:t>Bioengineering</a:t>
            </a:r>
            <a:r>
              <a:rPr lang="fr-FR" dirty="0"/>
              <a:t> comprend toutes les informations mises à jour contenues dans la base de données </a:t>
            </a:r>
            <a:r>
              <a:rPr lang="fr-FR" dirty="0" err="1"/>
              <a:t>Bioengineering</a:t>
            </a:r>
            <a:r>
              <a:rPr lang="fr-FR" dirty="0"/>
              <a:t> </a:t>
            </a:r>
            <a:r>
              <a:rPr lang="fr-FR" dirty="0" err="1"/>
              <a:t>Level</a:t>
            </a:r>
            <a:r>
              <a:rPr lang="fr-FR" dirty="0"/>
              <a:t> 2. Il a des bio-attributs supplémentaires, inclus pour permettre des projets sur la conception de projets de conception de dispositifs médicaux. </a:t>
            </a:r>
            <a:endParaRPr lang="en-GB" dirty="0"/>
          </a:p>
          <a:p>
            <a:pPr algn="ct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9</a:t>
            </a:fld>
            <a:endParaRPr lang="en-GB" dirty="0"/>
          </a:p>
        </p:txBody>
      </p:sp>
    </p:spTree>
    <p:extLst>
      <p:ext uri="{BB962C8B-B14F-4D97-AF65-F5344CB8AC3E}">
        <p14:creationId xmlns:p14="http://schemas.microsoft.com/office/powerpoint/2010/main" val="354712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0C31-16C6-4CCE-B6D2-6324F4EA24E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©2023 ANSYS, Inc.</a:t>
            </a:r>
          </a:p>
        </p:txBody>
      </p:sp>
      <p:sp>
        <p:nvSpPr>
          <p:cNvPr id="2" name="TextBox 1">
            <a:extLst>
              <a:ext uri="{FF2B5EF4-FFF2-40B4-BE49-F238E27FC236}">
                <a16:creationId xmlns:a16="http://schemas.microsoft.com/office/drawing/2014/main" id="{9D80AB23-5CEE-ABF6-9EB9-1B94F4CF8887}"/>
              </a:ext>
            </a:extLst>
          </p:cNvPr>
          <p:cNvSpPr txBox="1"/>
          <p:nvPr userDrawn="1"/>
        </p:nvSpPr>
        <p:spPr>
          <a:xfrm>
            <a:off x="374343" y="6477000"/>
            <a:ext cx="3962400" cy="338554"/>
          </a:xfrm>
          <a:prstGeom prst="rect">
            <a:avLst/>
          </a:prstGeom>
          <a:noFill/>
        </p:spPr>
        <p:txBody>
          <a:bodyPr wrap="square" rtlCol="0">
            <a:spAutoFit/>
          </a:bodyPr>
          <a:lstStyle/>
          <a:p>
            <a:r>
              <a:rPr lang="en-US" sz="1600" dirty="0">
                <a:solidFill>
                  <a:schemeClr val="bg1">
                    <a:lumMod val="50000"/>
                  </a:schemeClr>
                </a:solidFill>
              </a:rPr>
              <a:t>Created with Ansys Granta EduPack 2023R1</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13765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2023 ANSYS, Inc. All rights reserved.</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00"/>
                </a:solidFill>
                <a:effectLst/>
                <a:latin typeface="+mj-lt"/>
                <a:ea typeface="Calibri" panose="020F0502020204030204" pitchFamily="34" charset="0"/>
                <a:cs typeface="Times New Roman" panose="02020603050405020304" pitchFamily="18" charset="0"/>
              </a:rPr>
              <a:t>©</a:t>
            </a:r>
            <a:r>
              <a:rPr lang="en-US" sz="1400" dirty="0">
                <a:solidFill>
                  <a:srgbClr val="000000"/>
                </a:solidFill>
                <a:effectLst/>
                <a:latin typeface="+mj-lt"/>
                <a:ea typeface="Calibri" panose="020F0502020204030204" pitchFamily="34" charset="0"/>
                <a:cs typeface="Times New Roman" panose="02020603050405020304" pitchFamily="18" charset="0"/>
              </a:rPr>
              <a:t> 2018 Mike Ashby</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materials, processes and rational selections.</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www.ansys.com/education-resources.</a:t>
            </a: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BF04F-53BA-40ED-A2D6-74623F7FCA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835900" y="6513565"/>
            <a:ext cx="1371600" cy="276999"/>
          </a:xfrm>
          <a:prstGeom prst="rect">
            <a:avLst/>
          </a:prstGeom>
          <a:noFill/>
        </p:spPr>
        <p:txBody>
          <a:bodyPr wrap="square" rtlCol="0">
            <a:spAutoFit/>
          </a:bodyPr>
          <a:lstStyle/>
          <a:p>
            <a:r>
              <a:rPr lang="en-US" sz="1200" dirty="0">
                <a:solidFill>
                  <a:schemeClr val="tx2"/>
                </a:solidFill>
              </a:rPr>
              <a:t>©2023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20.png"/><Relationship Id="rId3" Type="http://schemas.openxmlformats.org/officeDocument/2006/relationships/image" Target="../media/image30.jpeg"/><Relationship Id="rId7" Type="http://schemas.openxmlformats.org/officeDocument/2006/relationships/image" Target="../media/image44.jpe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11.xml"/><Relationship Id="rId16" Type="http://schemas.openxmlformats.org/officeDocument/2006/relationships/image" Target="../media/image18.jp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35.jpeg"/><Relationship Id="rId15" Type="http://schemas.openxmlformats.org/officeDocument/2006/relationships/image" Target="../media/image22.png"/><Relationship Id="rId10" Type="http://schemas.openxmlformats.org/officeDocument/2006/relationships/image" Target="../media/image46.png"/><Relationship Id="rId4" Type="http://schemas.openxmlformats.org/officeDocument/2006/relationships/image" Target="../media/image34.jpeg"/><Relationship Id="rId9" Type="http://schemas.openxmlformats.org/officeDocument/2006/relationships/image" Target="../media/image23.pn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20.png"/><Relationship Id="rId3" Type="http://schemas.openxmlformats.org/officeDocument/2006/relationships/image" Target="../media/image30.jpeg"/><Relationship Id="rId7" Type="http://schemas.openxmlformats.org/officeDocument/2006/relationships/image" Target="../media/image44.jpeg"/><Relationship Id="rId12" Type="http://schemas.openxmlformats.org/officeDocument/2006/relationships/image" Target="../media/image47.png"/><Relationship Id="rId2" Type="http://schemas.openxmlformats.org/officeDocument/2006/relationships/notesSlide" Target="../notesSlides/notesSlide13.xml"/><Relationship Id="rId16" Type="http://schemas.openxmlformats.org/officeDocument/2006/relationships/image" Target="../media/image51.jp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35.jpeg"/><Relationship Id="rId15" Type="http://schemas.openxmlformats.org/officeDocument/2006/relationships/image" Target="../media/image22.png"/><Relationship Id="rId10" Type="http://schemas.openxmlformats.org/officeDocument/2006/relationships/image" Target="../media/image46.png"/><Relationship Id="rId4" Type="http://schemas.openxmlformats.org/officeDocument/2006/relationships/image" Target="../media/image34.jpeg"/><Relationship Id="rId9" Type="http://schemas.openxmlformats.org/officeDocument/2006/relationships/image" Target="../media/image23.pn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image" Target="../media/image61.emf"/><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20.png"/><Relationship Id="rId3" Type="http://schemas.openxmlformats.org/officeDocument/2006/relationships/image" Target="../media/image30.jpeg"/><Relationship Id="rId7" Type="http://schemas.openxmlformats.org/officeDocument/2006/relationships/image" Target="../media/image44.jpeg"/><Relationship Id="rId12" Type="http://schemas.openxmlformats.org/officeDocument/2006/relationships/image" Target="../media/image47.png"/><Relationship Id="rId2" Type="http://schemas.openxmlformats.org/officeDocument/2006/relationships/notesSlide" Target="../notesSlides/notesSlide17.xml"/><Relationship Id="rId16" Type="http://schemas.openxmlformats.org/officeDocument/2006/relationships/image" Target="../media/image62.jp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35.jpeg"/><Relationship Id="rId15" Type="http://schemas.openxmlformats.org/officeDocument/2006/relationships/image" Target="../media/image22.png"/><Relationship Id="rId10" Type="http://schemas.openxmlformats.org/officeDocument/2006/relationships/image" Target="../media/image46.png"/><Relationship Id="rId4" Type="http://schemas.openxmlformats.org/officeDocument/2006/relationships/image" Target="../media/image34.jpeg"/><Relationship Id="rId9" Type="http://schemas.openxmlformats.org/officeDocument/2006/relationships/image" Target="../media/image23.pn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20.png"/><Relationship Id="rId3" Type="http://schemas.openxmlformats.org/officeDocument/2006/relationships/image" Target="../media/image30.jpeg"/><Relationship Id="rId7" Type="http://schemas.openxmlformats.org/officeDocument/2006/relationships/image" Target="../media/image44.jpeg"/><Relationship Id="rId12" Type="http://schemas.openxmlformats.org/officeDocument/2006/relationships/image" Target="../media/image47.png"/><Relationship Id="rId2" Type="http://schemas.openxmlformats.org/officeDocument/2006/relationships/notesSlide" Target="../notesSlides/notesSlide19.xml"/><Relationship Id="rId16" Type="http://schemas.openxmlformats.org/officeDocument/2006/relationships/image" Target="../media/image65.jp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35.jpeg"/><Relationship Id="rId15" Type="http://schemas.openxmlformats.org/officeDocument/2006/relationships/image" Target="../media/image22.png"/><Relationship Id="rId10" Type="http://schemas.openxmlformats.org/officeDocument/2006/relationships/image" Target="../media/image46.png"/><Relationship Id="rId4" Type="http://schemas.openxmlformats.org/officeDocument/2006/relationships/image" Target="../media/image34.jpeg"/><Relationship Id="rId9" Type="http://schemas.openxmlformats.org/officeDocument/2006/relationships/image" Target="../media/image23.pn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hyperlink" Target="http://www.ansys.com/education-resource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www.ansys.com/products/materials/granta-edupack"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hyperlink" Target="http://www.ansys.com/education-resource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2.png"/><Relationship Id="rId4" Type="http://schemas.openxmlformats.org/officeDocument/2006/relationships/image" Target="../media/image30.jpeg"/><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openxmlformats.org/officeDocument/2006/relationships/image" Target="../media/image42.jpg"/><Relationship Id="rId7" Type="http://schemas.openxmlformats.org/officeDocument/2006/relationships/image" Target="../media/image35.jpeg"/><Relationship Id="rId12" Type="http://schemas.openxmlformats.org/officeDocument/2006/relationships/image" Target="../media/image46.png"/><Relationship Id="rId17" Type="http://schemas.openxmlformats.org/officeDocument/2006/relationships/image" Target="../media/image22.png"/><Relationship Id="rId2" Type="http://schemas.openxmlformats.org/officeDocument/2006/relationships/notesSlide" Target="../notesSlides/notesSlide9.xml"/><Relationship Id="rId16"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34.jpeg"/><Relationship Id="rId11" Type="http://schemas.openxmlformats.org/officeDocument/2006/relationships/image" Target="../media/image23.png"/><Relationship Id="rId5" Type="http://schemas.openxmlformats.org/officeDocument/2006/relationships/image" Target="../media/image30.jpeg"/><Relationship Id="rId15" Type="http://schemas.openxmlformats.org/officeDocument/2006/relationships/image" Target="../media/image20.png"/><Relationship Id="rId10" Type="http://schemas.openxmlformats.org/officeDocument/2006/relationships/image" Target="../media/image45.jpeg"/><Relationship Id="rId4" Type="http://schemas.openxmlformats.org/officeDocument/2006/relationships/image" Target="../media/image43.jpeg"/><Relationship Id="rId9" Type="http://schemas.openxmlformats.org/officeDocument/2006/relationships/image" Target="../media/image44.jpe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lstStyle/>
          <a:p>
            <a:r>
              <a:rPr lang="en-US" sz="3200" b="1" dirty="0"/>
              <a:t>Bases de </a:t>
            </a:r>
            <a:r>
              <a:rPr lang="en-US" sz="3200" b="1" dirty="0" err="1"/>
              <a:t>données</a:t>
            </a:r>
            <a:r>
              <a:rPr lang="en-US" sz="3200" b="1" dirty="0"/>
              <a:t> </a:t>
            </a:r>
            <a:r>
              <a:rPr lang="en-US" sz="3200" b="1" dirty="0" err="1"/>
              <a:t>avancées</a:t>
            </a:r>
            <a:r>
              <a:rPr lang="en-US" sz="3200" b="1" dirty="0"/>
              <a:t> :</a:t>
            </a:r>
            <a:br>
              <a:rPr lang="en-US" sz="3200" b="1" dirty="0"/>
            </a:br>
            <a:r>
              <a:rPr lang="en-US" sz="2400" b="0" dirty="0" err="1"/>
              <a:t>vue</a:t>
            </a:r>
            <a:r>
              <a:rPr lang="en-US" sz="2400" b="0" dirty="0"/>
              <a:t> </a:t>
            </a:r>
            <a:r>
              <a:rPr lang="en-US" sz="2400" b="0" dirty="0" err="1"/>
              <a:t>d’ensemble</a:t>
            </a:r>
            <a:r>
              <a:rPr lang="en-US" sz="2400" b="0" dirty="0"/>
              <a:t> </a:t>
            </a:r>
            <a:r>
              <a:rPr lang="en-US" sz="2400" b="0" dirty="0" err="1"/>
              <a:t>rapide</a:t>
            </a:r>
            <a:endParaRPr lang="en-US" sz="2400" b="0" dirty="0"/>
          </a:p>
          <a:p>
            <a:endParaRPr lang="en-US" dirty="0"/>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2667000"/>
            <a:ext cx="5394325" cy="990600"/>
          </a:xfrm>
        </p:spPr>
        <p:txBody>
          <a:bodyPr>
            <a:normAutofit fontScale="92500" lnSpcReduction="10000"/>
          </a:bodyPr>
          <a:lstStyle/>
          <a:p>
            <a:r>
              <a:rPr lang="en-US" sz="1700" dirty="0"/>
              <a:t>Mike Ashby</a:t>
            </a:r>
          </a:p>
          <a:p>
            <a:r>
              <a:rPr lang="en-US" sz="1700" dirty="0"/>
              <a:t>Department of Engineering, </a:t>
            </a:r>
          </a:p>
          <a:p>
            <a:r>
              <a:rPr lang="en-US" sz="1700" dirty="0"/>
              <a:t>University of Cambridge</a:t>
            </a:r>
          </a:p>
          <a:p>
            <a:endParaRPr lang="en-US" dirty="0">
              <a:solidFill>
                <a:schemeClr val="accent3"/>
              </a:solidFill>
            </a:endParaRPr>
          </a:p>
        </p:txBody>
      </p:sp>
      <p:pic>
        <p:nvPicPr>
          <p:cNvPr id="25" name="Picture 14">
            <a:extLst>
              <a:ext uri="{FF2B5EF4-FFF2-40B4-BE49-F238E27FC236}">
                <a16:creationId xmlns:a16="http://schemas.microsoft.com/office/drawing/2014/main" id="{EF7C0FFC-9C59-49FB-B106-D688E1C2D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7512" y="2394730"/>
            <a:ext cx="1511169" cy="1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60" descr="C:\Documents and Settings\marc.fry\Desktop\truck.JPG">
            <a:extLst>
              <a:ext uri="{FF2B5EF4-FFF2-40B4-BE49-F238E27FC236}">
                <a16:creationId xmlns:a16="http://schemas.microsoft.com/office/drawing/2014/main" id="{6296213C-1D51-4519-AD44-B7D68CF4E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38762"/>
            <a:ext cx="1515282" cy="106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a:extLst>
              <a:ext uri="{FF2B5EF4-FFF2-40B4-BE49-F238E27FC236}">
                <a16:creationId xmlns:a16="http://schemas.microsoft.com/office/drawing/2014/main" id="{BF3C7386-83B2-47F9-8F1D-B78F55BA81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056" y="3760297"/>
            <a:ext cx="1482371" cy="110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89C1E568-19B7-AC8E-14E4-D963DE631D33}"/>
              </a:ext>
            </a:extLst>
          </p:cNvPr>
          <p:cNvGrpSpPr/>
          <p:nvPr/>
        </p:nvGrpSpPr>
        <p:grpSpPr>
          <a:xfrm>
            <a:off x="7772400" y="533400"/>
            <a:ext cx="4081482" cy="4525289"/>
            <a:chOff x="759681" y="1135192"/>
            <a:chExt cx="4484223" cy="4971825"/>
          </a:xfrm>
        </p:grpSpPr>
        <p:grpSp>
          <p:nvGrpSpPr>
            <p:cNvPr id="29" name="Group 2">
              <a:extLst>
                <a:ext uri="{FF2B5EF4-FFF2-40B4-BE49-F238E27FC236}">
                  <a16:creationId xmlns:a16="http://schemas.microsoft.com/office/drawing/2014/main" id="{0928FFC6-05BB-C591-C81D-95A9953BE082}"/>
                </a:ext>
              </a:extLst>
            </p:cNvPr>
            <p:cNvGrpSpPr>
              <a:grpSpLocks/>
            </p:cNvGrpSpPr>
            <p:nvPr/>
          </p:nvGrpSpPr>
          <p:grpSpPr bwMode="auto">
            <a:xfrm>
              <a:off x="765175" y="1135192"/>
              <a:ext cx="3506014" cy="3943219"/>
              <a:chOff x="1031900" y="998646"/>
              <a:chExt cx="3506228" cy="3942665"/>
            </a:xfrm>
          </p:grpSpPr>
          <p:sp>
            <p:nvSpPr>
              <p:cNvPr id="34" name="Text Box 1043">
                <a:extLst>
                  <a:ext uri="{FF2B5EF4-FFF2-40B4-BE49-F238E27FC236}">
                    <a16:creationId xmlns:a16="http://schemas.microsoft.com/office/drawing/2014/main" id="{E476C141-DE26-F7CE-5DA2-FF5A3C28E4BE}"/>
                  </a:ext>
                </a:extLst>
              </p:cNvPr>
              <p:cNvSpPr txBox="1">
                <a:spLocks noChangeArrowheads="1"/>
              </p:cNvSpPr>
              <p:nvPr/>
            </p:nvSpPr>
            <p:spPr bwMode="auto">
              <a:xfrm>
                <a:off x="2146300" y="1303854"/>
                <a:ext cx="2391828" cy="40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10000"/>
                  </a:spcBef>
                  <a:spcAft>
                    <a:spcPct val="10000"/>
                  </a:spcAft>
                </a:pPr>
                <a:r>
                  <a:rPr lang="en-GB" dirty="0">
                    <a:solidFill>
                      <a:schemeClr val="accent4"/>
                    </a:solidFill>
                    <a:latin typeface="+mn-lt"/>
                  </a:rPr>
                  <a:t>Structures </a:t>
                </a:r>
                <a:r>
                  <a:rPr lang="en-GB" dirty="0" err="1">
                    <a:solidFill>
                      <a:schemeClr val="accent4"/>
                    </a:solidFill>
                    <a:latin typeface="+mn-lt"/>
                  </a:rPr>
                  <a:t>cellulaires</a:t>
                </a:r>
                <a:endParaRPr lang="en-GB" dirty="0">
                  <a:solidFill>
                    <a:schemeClr val="accent4"/>
                  </a:solidFill>
                  <a:latin typeface="+mn-lt"/>
                </a:endParaRPr>
              </a:p>
            </p:txBody>
          </p:sp>
          <p:sp>
            <p:nvSpPr>
              <p:cNvPr id="35" name="Text Box 1052">
                <a:extLst>
                  <a:ext uri="{FF2B5EF4-FFF2-40B4-BE49-F238E27FC236}">
                    <a16:creationId xmlns:a16="http://schemas.microsoft.com/office/drawing/2014/main" id="{1C5C3B51-0B42-CD95-F61D-B46B76B8E722}"/>
                  </a:ext>
                </a:extLst>
              </p:cNvPr>
              <p:cNvSpPr txBox="1">
                <a:spLocks noChangeArrowheads="1"/>
              </p:cNvSpPr>
              <p:nvPr/>
            </p:nvSpPr>
            <p:spPr bwMode="auto">
              <a:xfrm>
                <a:off x="2146300" y="3298772"/>
                <a:ext cx="2323139" cy="40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0"/>
                  </a:spcBef>
                  <a:spcAft>
                    <a:spcPct val="0"/>
                  </a:spcAft>
                </a:pPr>
                <a:r>
                  <a:rPr lang="en-GB" dirty="0" err="1">
                    <a:solidFill>
                      <a:schemeClr val="accent4"/>
                    </a:solidFill>
                    <a:latin typeface="+mn-lt"/>
                  </a:rPr>
                  <a:t>Panneaux</a:t>
                </a:r>
                <a:r>
                  <a:rPr lang="en-GB" dirty="0">
                    <a:solidFill>
                      <a:schemeClr val="accent4"/>
                    </a:solidFill>
                    <a:latin typeface="+mn-lt"/>
                  </a:rPr>
                  <a:t> sandwich</a:t>
                </a:r>
              </a:p>
            </p:txBody>
          </p:sp>
          <p:sp>
            <p:nvSpPr>
              <p:cNvPr id="36" name="Text Box 1057">
                <a:extLst>
                  <a:ext uri="{FF2B5EF4-FFF2-40B4-BE49-F238E27FC236}">
                    <a16:creationId xmlns:a16="http://schemas.microsoft.com/office/drawing/2014/main" id="{EC275E00-48F4-E74C-699F-6A47AACD49E2}"/>
                  </a:ext>
                </a:extLst>
              </p:cNvPr>
              <p:cNvSpPr txBox="1">
                <a:spLocks noChangeArrowheads="1"/>
              </p:cNvSpPr>
              <p:nvPr/>
            </p:nvSpPr>
            <p:spPr bwMode="auto">
              <a:xfrm>
                <a:off x="2146300" y="2301313"/>
                <a:ext cx="1423896" cy="40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5000"/>
                  </a:spcBef>
                  <a:spcAft>
                    <a:spcPct val="5000"/>
                  </a:spcAft>
                </a:pPr>
                <a:r>
                  <a:rPr lang="en-GB" dirty="0">
                    <a:solidFill>
                      <a:schemeClr val="accent4"/>
                    </a:solidFill>
                    <a:latin typeface="+mn-lt"/>
                  </a:rPr>
                  <a:t>Composites</a:t>
                </a:r>
              </a:p>
            </p:txBody>
          </p:sp>
          <p:grpSp>
            <p:nvGrpSpPr>
              <p:cNvPr id="37" name="Group 1">
                <a:extLst>
                  <a:ext uri="{FF2B5EF4-FFF2-40B4-BE49-F238E27FC236}">
                    <a16:creationId xmlns:a16="http://schemas.microsoft.com/office/drawing/2014/main" id="{E1CF13C0-E6ED-E4EF-AC71-FC214216A666}"/>
                  </a:ext>
                </a:extLst>
              </p:cNvPr>
              <p:cNvGrpSpPr>
                <a:grpSpLocks/>
              </p:cNvGrpSpPr>
              <p:nvPr/>
            </p:nvGrpSpPr>
            <p:grpSpPr bwMode="auto">
              <a:xfrm>
                <a:off x="1031900" y="998646"/>
                <a:ext cx="981420" cy="3942665"/>
                <a:chOff x="1031900" y="998646"/>
                <a:chExt cx="981420" cy="3942665"/>
              </a:xfrm>
            </p:grpSpPr>
            <p:sp>
              <p:nvSpPr>
                <p:cNvPr id="39" name="Rectangle 1038">
                  <a:extLst>
                    <a:ext uri="{FF2B5EF4-FFF2-40B4-BE49-F238E27FC236}">
                      <a16:creationId xmlns:a16="http://schemas.microsoft.com/office/drawing/2014/main" id="{80A6FC57-62FD-3330-89DE-8599B9F34D7B}"/>
                    </a:ext>
                  </a:extLst>
                </p:cNvPr>
                <p:cNvSpPr>
                  <a:spLocks noChangeArrowheads="1"/>
                </p:cNvSpPr>
                <p:nvPr/>
              </p:nvSpPr>
              <p:spPr bwMode="auto">
                <a:xfrm>
                  <a:off x="1231900" y="1092541"/>
                  <a:ext cx="202972" cy="40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solidFill>
                      <a:schemeClr val="accent4"/>
                    </a:solidFill>
                    <a:latin typeface="+mn-lt"/>
                  </a:endParaRPr>
                </a:p>
              </p:txBody>
            </p:sp>
            <p:sp>
              <p:nvSpPr>
                <p:cNvPr id="40" name="AutoShape 1044">
                  <a:extLst>
                    <a:ext uri="{FF2B5EF4-FFF2-40B4-BE49-F238E27FC236}">
                      <a16:creationId xmlns:a16="http://schemas.microsoft.com/office/drawing/2014/main" id="{DCF8F4BF-5037-C25D-0500-FCC09839793B}"/>
                    </a:ext>
                  </a:extLst>
                </p:cNvPr>
                <p:cNvSpPr>
                  <a:spLocks noChangeArrowheads="1"/>
                </p:cNvSpPr>
                <p:nvPr/>
              </p:nvSpPr>
              <p:spPr bwMode="auto">
                <a:xfrm>
                  <a:off x="1117601" y="1268844"/>
                  <a:ext cx="218675" cy="421414"/>
                </a:xfrm>
                <a:prstGeom prst="roundRect">
                  <a:avLst>
                    <a:gd name="adj" fmla="val 13653"/>
                  </a:avLst>
                </a:prstGeom>
                <a:noFill/>
                <a:ln w="28575">
                  <a:solidFill>
                    <a:srgbClr val="3366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solidFill>
                      <a:schemeClr val="accent4"/>
                    </a:solidFill>
                    <a:latin typeface="+mn-lt"/>
                  </a:endParaRPr>
                </a:p>
              </p:txBody>
            </p:sp>
            <p:pic>
              <p:nvPicPr>
                <p:cNvPr id="41" name="Picture 1042">
                  <a:extLst>
                    <a:ext uri="{FF2B5EF4-FFF2-40B4-BE49-F238E27FC236}">
                      <a16:creationId xmlns:a16="http://schemas.microsoft.com/office/drawing/2014/main" id="{F689555C-217B-6622-6E3F-FCB725D27B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614" y="998646"/>
                  <a:ext cx="917576"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051">
                  <a:extLst>
                    <a:ext uri="{FF2B5EF4-FFF2-40B4-BE49-F238E27FC236}">
                      <a16:creationId xmlns:a16="http://schemas.microsoft.com/office/drawing/2014/main" id="{8CFF7F56-6122-FC09-8148-97E31F8DCA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2938" y="3005404"/>
                  <a:ext cx="935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56">
                  <a:extLst>
                    <a:ext uri="{FF2B5EF4-FFF2-40B4-BE49-F238E27FC236}">
                      <a16:creationId xmlns:a16="http://schemas.microsoft.com/office/drawing/2014/main" id="{3A7C369A-76EF-2DF5-24C9-8AAE7068D7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1407" y="2039833"/>
                  <a:ext cx="8778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a:extLst>
                    <a:ext uri="{FF2B5EF4-FFF2-40B4-BE49-F238E27FC236}">
                      <a16:creationId xmlns:a16="http://schemas.microsoft.com/office/drawing/2014/main" id="{A8F9AB3A-AF80-ACD9-6130-C17CD1ECBC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900" y="4019371"/>
                  <a:ext cx="981420" cy="921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AutoShape 1053">
                  <a:extLst>
                    <a:ext uri="{FF2B5EF4-FFF2-40B4-BE49-F238E27FC236}">
                      <a16:creationId xmlns:a16="http://schemas.microsoft.com/office/drawing/2014/main" id="{234897C8-AA8B-6073-A13A-677D229097D9}"/>
                    </a:ext>
                  </a:extLst>
                </p:cNvPr>
                <p:cNvSpPr>
                  <a:spLocks noChangeArrowheads="1"/>
                </p:cNvSpPr>
                <p:nvPr/>
              </p:nvSpPr>
              <p:spPr bwMode="auto">
                <a:xfrm>
                  <a:off x="1104900" y="2002568"/>
                  <a:ext cx="827507" cy="896074"/>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solidFill>
                      <a:schemeClr val="accent4"/>
                    </a:solidFill>
                    <a:latin typeface="+mn-lt"/>
                  </a:endParaRPr>
                </a:p>
                <a:p>
                  <a:endParaRPr lang="en-GB" dirty="0">
                    <a:solidFill>
                      <a:schemeClr val="accent4"/>
                    </a:solidFill>
                    <a:latin typeface="+mn-lt"/>
                  </a:endParaRPr>
                </a:p>
              </p:txBody>
            </p:sp>
            <p:sp>
              <p:nvSpPr>
                <p:cNvPr id="46" name="AutoShape 1058">
                  <a:extLst>
                    <a:ext uri="{FF2B5EF4-FFF2-40B4-BE49-F238E27FC236}">
                      <a16:creationId xmlns:a16="http://schemas.microsoft.com/office/drawing/2014/main" id="{34681E85-11F6-DFAE-DD5C-61D7B992D8EA}"/>
                    </a:ext>
                  </a:extLst>
                </p:cNvPr>
                <p:cNvSpPr>
                  <a:spLocks noChangeArrowheads="1"/>
                </p:cNvSpPr>
                <p:nvPr/>
              </p:nvSpPr>
              <p:spPr bwMode="auto">
                <a:xfrm>
                  <a:off x="1104900" y="3008780"/>
                  <a:ext cx="827507" cy="896074"/>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solidFill>
                      <a:schemeClr val="accent4"/>
                    </a:solidFill>
                    <a:latin typeface="+mn-lt"/>
                  </a:endParaRPr>
                </a:p>
                <a:p>
                  <a:endParaRPr lang="en-GB" dirty="0">
                    <a:solidFill>
                      <a:schemeClr val="accent4"/>
                    </a:solidFill>
                    <a:latin typeface="+mn-lt"/>
                  </a:endParaRPr>
                </a:p>
              </p:txBody>
            </p:sp>
            <p:sp>
              <p:nvSpPr>
                <p:cNvPr id="47" name="AutoShape 1063">
                  <a:extLst>
                    <a:ext uri="{FF2B5EF4-FFF2-40B4-BE49-F238E27FC236}">
                      <a16:creationId xmlns:a16="http://schemas.microsoft.com/office/drawing/2014/main" id="{C24D360A-7044-F2B4-88CA-BAD4DFE63784}"/>
                    </a:ext>
                  </a:extLst>
                </p:cNvPr>
                <p:cNvSpPr>
                  <a:spLocks noChangeArrowheads="1"/>
                </p:cNvSpPr>
                <p:nvPr/>
              </p:nvSpPr>
              <p:spPr bwMode="auto">
                <a:xfrm>
                  <a:off x="1089937" y="1015406"/>
                  <a:ext cx="842471" cy="896074"/>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r>
                    <a:rPr lang="en-GB" dirty="0">
                      <a:solidFill>
                        <a:schemeClr val="accent4"/>
                      </a:solidFill>
                      <a:latin typeface="+mn-lt"/>
                    </a:rPr>
                    <a:t> </a:t>
                  </a:r>
                </a:p>
                <a:p>
                  <a:endParaRPr lang="en-GB" dirty="0">
                    <a:solidFill>
                      <a:schemeClr val="accent4"/>
                    </a:solidFill>
                    <a:latin typeface="+mn-lt"/>
                  </a:endParaRPr>
                </a:p>
              </p:txBody>
            </p:sp>
            <p:sp>
              <p:nvSpPr>
                <p:cNvPr id="48" name="AutoShape 1058">
                  <a:extLst>
                    <a:ext uri="{FF2B5EF4-FFF2-40B4-BE49-F238E27FC236}">
                      <a16:creationId xmlns:a16="http://schemas.microsoft.com/office/drawing/2014/main" id="{414DC522-02B2-BF31-4D8B-DF5DB72AC4D9}"/>
                    </a:ext>
                  </a:extLst>
                </p:cNvPr>
                <p:cNvSpPr>
                  <a:spLocks noChangeArrowheads="1"/>
                </p:cNvSpPr>
                <p:nvPr/>
              </p:nvSpPr>
              <p:spPr bwMode="auto">
                <a:xfrm>
                  <a:off x="1104900" y="4014989"/>
                  <a:ext cx="827507" cy="896074"/>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solidFill>
                      <a:schemeClr val="accent4"/>
                    </a:solidFill>
                    <a:latin typeface="+mn-lt"/>
                  </a:endParaRPr>
                </a:p>
                <a:p>
                  <a:endParaRPr lang="en-GB" dirty="0">
                    <a:solidFill>
                      <a:schemeClr val="accent4"/>
                    </a:solidFill>
                    <a:latin typeface="+mn-lt"/>
                  </a:endParaRPr>
                </a:p>
              </p:txBody>
            </p:sp>
          </p:grpSp>
          <p:sp>
            <p:nvSpPr>
              <p:cNvPr id="38" name="Text Box 1052">
                <a:extLst>
                  <a:ext uri="{FF2B5EF4-FFF2-40B4-BE49-F238E27FC236}">
                    <a16:creationId xmlns:a16="http://schemas.microsoft.com/office/drawing/2014/main" id="{99EDA8B1-AA56-5BCF-395C-5AC14ED444B7}"/>
                  </a:ext>
                </a:extLst>
              </p:cNvPr>
              <p:cNvSpPr txBox="1">
                <a:spLocks noChangeArrowheads="1"/>
              </p:cNvSpPr>
              <p:nvPr/>
            </p:nvSpPr>
            <p:spPr bwMode="auto">
              <a:xfrm>
                <a:off x="2146300" y="4295675"/>
                <a:ext cx="1693443" cy="40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0"/>
                  </a:spcBef>
                  <a:spcAft>
                    <a:spcPct val="0"/>
                  </a:spcAft>
                </a:pPr>
                <a:r>
                  <a:rPr lang="en-GB" dirty="0">
                    <a:solidFill>
                      <a:schemeClr val="accent4"/>
                    </a:solidFill>
                    <a:latin typeface="+mn-lt"/>
                  </a:rPr>
                  <a:t>Multi-couches</a:t>
                </a:r>
              </a:p>
            </p:txBody>
          </p:sp>
        </p:grpSp>
        <p:grpSp>
          <p:nvGrpSpPr>
            <p:cNvPr id="30" name="Group 29">
              <a:extLst>
                <a:ext uri="{FF2B5EF4-FFF2-40B4-BE49-F238E27FC236}">
                  <a16:creationId xmlns:a16="http://schemas.microsoft.com/office/drawing/2014/main" id="{874ADF98-9D97-B5E0-7777-728A99A0AF56}"/>
                </a:ext>
              </a:extLst>
            </p:cNvPr>
            <p:cNvGrpSpPr/>
            <p:nvPr/>
          </p:nvGrpSpPr>
          <p:grpSpPr>
            <a:xfrm>
              <a:off x="759681" y="5100665"/>
              <a:ext cx="1031513" cy="1006352"/>
              <a:chOff x="759681" y="5054171"/>
              <a:chExt cx="1031513" cy="1006352"/>
            </a:xfrm>
          </p:grpSpPr>
          <p:pic>
            <p:nvPicPr>
              <p:cNvPr id="32" name="Picture 31">
                <a:extLst>
                  <a:ext uri="{FF2B5EF4-FFF2-40B4-BE49-F238E27FC236}">
                    <a16:creationId xmlns:a16="http://schemas.microsoft.com/office/drawing/2014/main" id="{E2F1D2B5-162C-A6A9-1B27-066CF2EE490C}"/>
                  </a:ext>
                </a:extLst>
              </p:cNvPr>
              <p:cNvPicPr>
                <a:picLocks noChangeAspect="1"/>
              </p:cNvPicPr>
              <p:nvPr/>
            </p:nvPicPr>
            <p:blipFill rotWithShape="1">
              <a:blip r:embed="rId10"/>
              <a:srcRect l="49527" t="43494" r="39166" b="43669"/>
              <a:stretch/>
            </p:blipFill>
            <p:spPr>
              <a:xfrm>
                <a:off x="759681" y="5054171"/>
                <a:ext cx="1031513" cy="1006352"/>
              </a:xfrm>
              <a:prstGeom prst="rect">
                <a:avLst/>
              </a:prstGeom>
            </p:spPr>
          </p:pic>
          <p:sp>
            <p:nvSpPr>
              <p:cNvPr id="33" name="AutoShape 1058">
                <a:extLst>
                  <a:ext uri="{FF2B5EF4-FFF2-40B4-BE49-F238E27FC236}">
                    <a16:creationId xmlns:a16="http://schemas.microsoft.com/office/drawing/2014/main" id="{C344B4DE-2043-B31B-8EA7-2D3AD401E0CA}"/>
                  </a:ext>
                </a:extLst>
              </p:cNvPr>
              <p:cNvSpPr>
                <a:spLocks noChangeArrowheads="1"/>
              </p:cNvSpPr>
              <p:nvPr/>
            </p:nvSpPr>
            <p:spPr bwMode="auto">
              <a:xfrm>
                <a:off x="835921" y="5105952"/>
                <a:ext cx="829706" cy="896200"/>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solidFill>
                    <a:schemeClr val="accent4"/>
                  </a:solidFill>
                  <a:latin typeface="+mn-lt"/>
                </a:endParaRPr>
              </a:p>
              <a:p>
                <a:endParaRPr lang="en-GB" dirty="0">
                  <a:solidFill>
                    <a:schemeClr val="accent4"/>
                  </a:solidFill>
                  <a:latin typeface="+mn-lt"/>
                </a:endParaRPr>
              </a:p>
            </p:txBody>
          </p:sp>
        </p:grpSp>
        <p:sp>
          <p:nvSpPr>
            <p:cNvPr id="31" name="Text Box 1052">
              <a:extLst>
                <a:ext uri="{FF2B5EF4-FFF2-40B4-BE49-F238E27FC236}">
                  <a16:creationId xmlns:a16="http://schemas.microsoft.com/office/drawing/2014/main" id="{A2D48417-0E16-F617-41BF-53D3E2A13EFA}"/>
                </a:ext>
              </a:extLst>
            </p:cNvPr>
            <p:cNvSpPr txBox="1">
              <a:spLocks noChangeArrowheads="1"/>
            </p:cNvSpPr>
            <p:nvPr/>
          </p:nvSpPr>
          <p:spPr bwMode="auto">
            <a:xfrm>
              <a:off x="1917388" y="5385620"/>
              <a:ext cx="3326516" cy="40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0"/>
                </a:spcBef>
                <a:spcAft>
                  <a:spcPct val="0"/>
                </a:spcAft>
              </a:pPr>
              <a:r>
                <a:rPr lang="fr-FR" dirty="0">
                  <a:solidFill>
                    <a:schemeClr val="accent4"/>
                  </a:solidFill>
                  <a:latin typeface="+mn-lt"/>
                </a:rPr>
                <a:t>Estimateur du coût des pièces</a:t>
              </a:r>
              <a:endParaRPr lang="en-GB" dirty="0">
                <a:solidFill>
                  <a:schemeClr val="accent4"/>
                </a:solidFill>
                <a:latin typeface="+mn-lt"/>
              </a:endParaRPr>
            </a:p>
          </p:txBody>
        </p:sp>
      </p:grpSp>
      <p:grpSp>
        <p:nvGrpSpPr>
          <p:cNvPr id="49" name="Group 48">
            <a:extLst>
              <a:ext uri="{FF2B5EF4-FFF2-40B4-BE49-F238E27FC236}">
                <a16:creationId xmlns:a16="http://schemas.microsoft.com/office/drawing/2014/main" id="{DD04C295-8D0A-C585-A94C-5BB7B0C20CE6}"/>
              </a:ext>
            </a:extLst>
          </p:cNvPr>
          <p:cNvGrpSpPr/>
          <p:nvPr/>
        </p:nvGrpSpPr>
        <p:grpSpPr>
          <a:xfrm>
            <a:off x="7847334" y="5178805"/>
            <a:ext cx="785840" cy="811245"/>
            <a:chOff x="6728400" y="5049920"/>
            <a:chExt cx="642827" cy="642955"/>
          </a:xfrm>
        </p:grpSpPr>
        <p:sp>
          <p:nvSpPr>
            <p:cNvPr id="50" name="Rectangle: Rounded Corners 49">
              <a:extLst>
                <a:ext uri="{FF2B5EF4-FFF2-40B4-BE49-F238E27FC236}">
                  <a16:creationId xmlns:a16="http://schemas.microsoft.com/office/drawing/2014/main" id="{60F33843-A9FB-C017-40F6-A7B279C57393}"/>
                </a:ext>
              </a:extLst>
            </p:cNvPr>
            <p:cNvSpPr/>
            <p:nvPr/>
          </p:nvSpPr>
          <p:spPr>
            <a:xfrm>
              <a:off x="6728400" y="5066598"/>
              <a:ext cx="637838" cy="60960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E5E2079-391E-855C-DF52-9F1699879D56}"/>
                </a:ext>
              </a:extLst>
            </p:cNvPr>
            <p:cNvGrpSpPr/>
            <p:nvPr/>
          </p:nvGrpSpPr>
          <p:grpSpPr>
            <a:xfrm>
              <a:off x="6971119" y="5199948"/>
              <a:ext cx="152400" cy="342900"/>
              <a:chOff x="7315200" y="5524500"/>
              <a:chExt cx="152400" cy="342900"/>
            </a:xfrm>
          </p:grpSpPr>
          <p:sp>
            <p:nvSpPr>
              <p:cNvPr id="53" name="Rectangle: Rounded Corners 52">
                <a:extLst>
                  <a:ext uri="{FF2B5EF4-FFF2-40B4-BE49-F238E27FC236}">
                    <a16:creationId xmlns:a16="http://schemas.microsoft.com/office/drawing/2014/main" id="{F4D027DF-C866-986E-CBA3-207C3B96C372}"/>
                  </a:ext>
                </a:extLst>
              </p:cNvPr>
              <p:cNvSpPr/>
              <p:nvPr/>
            </p:nvSpPr>
            <p:spPr>
              <a:xfrm>
                <a:off x="7353300" y="5524500"/>
                <a:ext cx="76200" cy="76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A84211D2-1A83-FF6C-A002-53F974B5ED90}"/>
                  </a:ext>
                </a:extLst>
              </p:cNvPr>
              <p:cNvSpPr/>
              <p:nvPr/>
            </p:nvSpPr>
            <p:spPr>
              <a:xfrm>
                <a:off x="7315200" y="5562600"/>
                <a:ext cx="152400" cy="3048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55" name="Group 54">
                <a:extLst>
                  <a:ext uri="{FF2B5EF4-FFF2-40B4-BE49-F238E27FC236}">
                    <a16:creationId xmlns:a16="http://schemas.microsoft.com/office/drawing/2014/main" id="{EEEA5EE2-3D4A-0777-C283-C0056647F309}"/>
                  </a:ext>
                </a:extLst>
              </p:cNvPr>
              <p:cNvGrpSpPr/>
              <p:nvPr/>
            </p:nvGrpSpPr>
            <p:grpSpPr>
              <a:xfrm>
                <a:off x="7370027" y="5611322"/>
                <a:ext cx="54827" cy="204568"/>
                <a:chOff x="6269773" y="5515672"/>
                <a:chExt cx="131027" cy="289596"/>
              </a:xfrm>
            </p:grpSpPr>
            <p:cxnSp>
              <p:nvCxnSpPr>
                <p:cNvPr id="56" name="Straight Connector 55">
                  <a:extLst>
                    <a:ext uri="{FF2B5EF4-FFF2-40B4-BE49-F238E27FC236}">
                      <a16:creationId xmlns:a16="http://schemas.microsoft.com/office/drawing/2014/main" id="{5971B242-BFD2-4ECA-113E-DCA4D016B308}"/>
                    </a:ext>
                  </a:extLst>
                </p:cNvPr>
                <p:cNvCxnSpPr>
                  <a:cxnSpLocks/>
                </p:cNvCxnSpPr>
                <p:nvPr/>
              </p:nvCxnSpPr>
              <p:spPr>
                <a:xfrm flipH="1">
                  <a:off x="6269773" y="5515672"/>
                  <a:ext cx="76200" cy="159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4DCF008-DFED-ED01-FA35-5EA67D8E72AD}"/>
                    </a:ext>
                  </a:extLst>
                </p:cNvPr>
                <p:cNvCxnSpPr>
                  <a:cxnSpLocks/>
                </p:cNvCxnSpPr>
                <p:nvPr/>
              </p:nvCxnSpPr>
              <p:spPr>
                <a:xfrm flipH="1">
                  <a:off x="6324600" y="5645834"/>
                  <a:ext cx="76200" cy="159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8079C84-FDD1-FF57-0559-1E2E51736277}"/>
                    </a:ext>
                  </a:extLst>
                </p:cNvPr>
                <p:cNvCxnSpPr>
                  <a:cxnSpLocks/>
                </p:cNvCxnSpPr>
                <p:nvPr/>
              </p:nvCxnSpPr>
              <p:spPr>
                <a:xfrm>
                  <a:off x="6269773" y="5675106"/>
                  <a:ext cx="734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B969F57-CC92-C592-3F3C-47EB237D573E}"/>
                    </a:ext>
                  </a:extLst>
                </p:cNvPr>
                <p:cNvCxnSpPr>
                  <a:cxnSpLocks/>
                </p:cNvCxnSpPr>
                <p:nvPr/>
              </p:nvCxnSpPr>
              <p:spPr>
                <a:xfrm>
                  <a:off x="6327388" y="5645834"/>
                  <a:ext cx="734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74C4A1C-6055-5B6A-98DB-F1504A216BBB}"/>
                    </a:ext>
                  </a:extLst>
                </p:cNvPr>
                <p:cNvCxnSpPr/>
                <p:nvPr/>
              </p:nvCxnSpPr>
              <p:spPr>
                <a:xfrm flipV="1">
                  <a:off x="6324600" y="5515672"/>
                  <a:ext cx="18585" cy="130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70C5E32-8AB1-7A92-CD28-2E9AE52AB992}"/>
                    </a:ext>
                  </a:extLst>
                </p:cNvPr>
                <p:cNvCxnSpPr/>
                <p:nvPr/>
              </p:nvCxnSpPr>
              <p:spPr>
                <a:xfrm flipV="1">
                  <a:off x="6324600" y="5675106"/>
                  <a:ext cx="18585" cy="130162"/>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2" name="AutoShape 1058">
              <a:extLst>
                <a:ext uri="{FF2B5EF4-FFF2-40B4-BE49-F238E27FC236}">
                  <a16:creationId xmlns:a16="http://schemas.microsoft.com/office/drawing/2014/main" id="{D7087E10-C348-EF63-4698-8D2414E39399}"/>
                </a:ext>
              </a:extLst>
            </p:cNvPr>
            <p:cNvSpPr>
              <a:spLocks noChangeArrowheads="1"/>
            </p:cNvSpPr>
            <p:nvPr/>
          </p:nvSpPr>
          <p:spPr bwMode="auto">
            <a:xfrm>
              <a:off x="6728400" y="5049920"/>
              <a:ext cx="642827" cy="642955"/>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p>
          </p:txBody>
        </p:sp>
      </p:grpSp>
      <p:sp>
        <p:nvSpPr>
          <p:cNvPr id="62" name="Text Box 1052">
            <a:extLst>
              <a:ext uri="{FF2B5EF4-FFF2-40B4-BE49-F238E27FC236}">
                <a16:creationId xmlns:a16="http://schemas.microsoft.com/office/drawing/2014/main" id="{91A1F5FF-7972-9796-DD39-649FF3E1C32C}"/>
              </a:ext>
            </a:extLst>
          </p:cNvPr>
          <p:cNvSpPr txBox="1">
            <a:spLocks noChangeArrowheads="1"/>
          </p:cNvSpPr>
          <p:nvPr/>
        </p:nvSpPr>
        <p:spPr bwMode="auto">
          <a:xfrm>
            <a:off x="8820134" y="5393355"/>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0"/>
              </a:spcBef>
              <a:spcAft>
                <a:spcPct val="0"/>
              </a:spcAft>
            </a:pPr>
            <a:r>
              <a:rPr lang="en-GB" dirty="0">
                <a:solidFill>
                  <a:schemeClr val="tx2">
                    <a:lumMod val="50000"/>
                  </a:schemeClr>
                </a:solidFill>
              </a:rPr>
              <a:t>Battery Designer</a:t>
            </a:r>
          </a:p>
        </p:txBody>
      </p:sp>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latin typeface="+mn-lt"/>
              </a:rPr>
              <a:t>Exemple de matériaux en bio-ingénierie </a:t>
            </a:r>
            <a:endParaRPr lang="en-GB" dirty="0">
              <a:latin typeface="+mn-lt"/>
            </a:endParaRPr>
          </a:p>
        </p:txBody>
      </p:sp>
      <p:pic>
        <p:nvPicPr>
          <p:cNvPr id="3" name="Picture 2"/>
          <p:cNvPicPr>
            <a:picLocks noChangeAspect="1"/>
          </p:cNvPicPr>
          <p:nvPr/>
        </p:nvPicPr>
        <p:blipFill>
          <a:blip r:embed="rId3"/>
          <a:stretch>
            <a:fillRect/>
          </a:stretch>
        </p:blipFill>
        <p:spPr>
          <a:xfrm>
            <a:off x="1981200" y="1033248"/>
            <a:ext cx="8024407" cy="4791503"/>
          </a:xfrm>
          <a:prstGeom prst="rect">
            <a:avLst/>
          </a:prstGeom>
        </p:spPr>
      </p:pic>
      <p:sp>
        <p:nvSpPr>
          <p:cNvPr id="4" name="Slide Number Placeholder 3">
            <a:extLst>
              <a:ext uri="{FF2B5EF4-FFF2-40B4-BE49-F238E27FC236}">
                <a16:creationId xmlns:a16="http://schemas.microsoft.com/office/drawing/2014/main" id="{FCF4202A-A605-45CD-B81A-C0C35E88C06A}"/>
              </a:ext>
            </a:extLst>
          </p:cNvPr>
          <p:cNvSpPr>
            <a:spLocks noGrp="1"/>
          </p:cNvSpPr>
          <p:nvPr>
            <p:ph type="sldNum" sz="quarter" idx="11"/>
          </p:nvPr>
        </p:nvSpPr>
        <p:spPr/>
        <p:txBody>
          <a:bodyPr/>
          <a:lstStyle/>
          <a:p>
            <a:fld id="{F0D23093-2AB0-F74C-B865-1A12A15B650E}" type="slidenum">
              <a:rPr lang="en-US" smtClean="0">
                <a:latin typeface="+mn-lt"/>
              </a:rPr>
              <a:pPr/>
              <a:t>10</a:t>
            </a:fld>
            <a:endParaRPr lang="en-US" dirty="0">
              <a:latin typeface="+mn-lt"/>
            </a:endParaRPr>
          </a:p>
        </p:txBody>
      </p:sp>
    </p:spTree>
    <p:extLst>
      <p:ext uri="{BB962C8B-B14F-4D97-AF65-F5344CB8AC3E}">
        <p14:creationId xmlns:p14="http://schemas.microsoft.com/office/powerpoint/2010/main" val="282042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a:xfrm>
            <a:off x="640092" y="1516584"/>
            <a:ext cx="5257800" cy="4572000"/>
          </a:xfrm>
        </p:spPr>
        <p:txBody>
          <a:bodyPr>
            <a:normAutofit/>
          </a:bodyPr>
          <a:lstStyle/>
          <a:p>
            <a:pPr marL="0" indent="0">
              <a:buNone/>
            </a:pPr>
            <a:r>
              <a:rPr lang="en-US" b="1" dirty="0" err="1">
                <a:latin typeface="+mn-lt"/>
              </a:rPr>
              <a:t>Données</a:t>
            </a:r>
            <a:r>
              <a:rPr lang="en-US" b="1" dirty="0">
                <a:latin typeface="+mn-lt"/>
              </a:rPr>
              <a:t> :</a:t>
            </a:r>
          </a:p>
          <a:p>
            <a:r>
              <a:rPr lang="en-GB" sz="2000" dirty="0" err="1">
                <a:latin typeface="+mn-lt"/>
              </a:rPr>
              <a:t>MaterialUniverse</a:t>
            </a:r>
            <a:r>
              <a:rPr lang="en-GB" sz="2000" dirty="0">
                <a:latin typeface="+mn-lt"/>
              </a:rPr>
              <a:t> – 900+ </a:t>
            </a:r>
            <a:r>
              <a:rPr lang="fr-FR" sz="2000" dirty="0">
                <a:latin typeface="+mn-lt"/>
              </a:rPr>
              <a:t>fiches polymères</a:t>
            </a:r>
            <a:endParaRPr lang="en-US" sz="2000" dirty="0">
              <a:latin typeface="+mn-lt"/>
            </a:endParaRPr>
          </a:p>
          <a:p>
            <a:pPr lvl="1"/>
            <a:r>
              <a:rPr lang="fr-FR" dirty="0">
                <a:latin typeface="+mn-lt"/>
              </a:rPr>
              <a:t>Inclut les données </a:t>
            </a:r>
            <a:r>
              <a:rPr lang="fr-FR" dirty="0" err="1">
                <a:latin typeface="+mn-lt"/>
              </a:rPr>
              <a:t>ChemRes</a:t>
            </a:r>
            <a:r>
              <a:rPr lang="fr-FR" dirty="0">
                <a:latin typeface="+mn-lt"/>
              </a:rPr>
              <a:t> pour la résistance aux environnements chimiques. </a:t>
            </a:r>
          </a:p>
          <a:p>
            <a:r>
              <a:rPr lang="en-GB" sz="2000" dirty="0">
                <a:latin typeface="+mn-lt"/>
              </a:rPr>
              <a:t>Global Polymers Plastics </a:t>
            </a:r>
          </a:p>
          <a:p>
            <a:pPr lvl="1"/>
            <a:r>
              <a:rPr lang="fr-FR" dirty="0">
                <a:latin typeface="+mn-lt"/>
              </a:rPr>
              <a:t>105000+ fiches techniques pour les grades de polymères commerciaux de fournisseurs Conformité aux normes ASTM ou ISO </a:t>
            </a:r>
            <a:endParaRPr lang="en-GB" sz="2200" dirty="0">
              <a:solidFill>
                <a:prstClr val="black"/>
              </a:solidFill>
              <a:latin typeface="+mn-lt"/>
              <a:cs typeface="Arial" panose="020B0604020202020204" pitchFamily="34" charset="0"/>
            </a:endParaRPr>
          </a:p>
          <a:p>
            <a:pPr marL="0" indent="0" eaLnBrk="1" fontAlgn="auto" hangingPunct="1">
              <a:lnSpc>
                <a:spcPts val="2049"/>
              </a:lnSpc>
              <a:spcBef>
                <a:spcPts val="0"/>
              </a:spcBef>
              <a:buClr>
                <a:srgbClr val="577235"/>
              </a:buClr>
              <a:buNone/>
              <a:defRPr/>
            </a:pPr>
            <a:endParaRPr lang="en-GB" sz="2400" b="0" dirty="0">
              <a:solidFill>
                <a:prstClr val="black"/>
              </a:solidFill>
              <a:cs typeface="Arial" panose="020B0604020202020204" pitchFamily="34" charset="0"/>
            </a:endParaRPr>
          </a:p>
        </p:txBody>
      </p:sp>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p:txBody>
          <a:bodyPr/>
          <a:lstStyle/>
          <a:p>
            <a:r>
              <a:rPr lang="en-US" dirty="0"/>
              <a:t>          Base de </a:t>
            </a:r>
            <a:r>
              <a:rPr lang="en-US" dirty="0" err="1"/>
              <a:t>données</a:t>
            </a:r>
            <a:r>
              <a:rPr lang="en-US" dirty="0"/>
              <a:t> Level 3 Polymer</a:t>
            </a: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6324600" y="1495329"/>
            <a:ext cx="1143000" cy="533400"/>
          </a:xfrm>
        </p:spPr>
        <p:txBody>
          <a:bodyPr/>
          <a:lstStyle/>
          <a:p>
            <a:pPr marL="0" indent="0">
              <a:buNone/>
            </a:pPr>
            <a:r>
              <a:rPr lang="en-US" b="1" dirty="0" err="1"/>
              <a:t>Outils</a:t>
            </a:r>
            <a:r>
              <a:rPr lang="en-US" b="1" dirty="0"/>
              <a:t> :</a:t>
            </a:r>
          </a:p>
        </p:txBody>
      </p:sp>
      <p:grpSp>
        <p:nvGrpSpPr>
          <p:cNvPr id="31" name="Group 30">
            <a:extLst>
              <a:ext uri="{FF2B5EF4-FFF2-40B4-BE49-F238E27FC236}">
                <a16:creationId xmlns:a16="http://schemas.microsoft.com/office/drawing/2014/main" id="{90E13FFB-5D8B-4A15-895E-288933D73A6A}"/>
              </a:ext>
            </a:extLst>
          </p:cNvPr>
          <p:cNvGrpSpPr/>
          <p:nvPr/>
        </p:nvGrpSpPr>
        <p:grpSpPr>
          <a:xfrm>
            <a:off x="7543800" y="1559033"/>
            <a:ext cx="1524653" cy="1391413"/>
            <a:chOff x="683568" y="4970170"/>
            <a:chExt cx="1524653" cy="1391413"/>
          </a:xfrm>
        </p:grpSpPr>
        <p:pic>
          <p:nvPicPr>
            <p:cNvPr id="32" name="Picture 7" descr="All of the materials at level 2 in a Materials Property Chart. ">
              <a:extLst>
                <a:ext uri="{FF2B5EF4-FFF2-40B4-BE49-F238E27FC236}">
                  <a16:creationId xmlns:a16="http://schemas.microsoft.com/office/drawing/2014/main" id="{346DFE75-7468-4210-8D65-CC4499D563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970170"/>
              <a:ext cx="1524653"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337085FA-D5C9-4C42-AC11-3CF0DA97B367}"/>
                </a:ext>
              </a:extLst>
            </p:cNvPr>
            <p:cNvSpPr/>
            <p:nvPr/>
          </p:nvSpPr>
          <p:spPr>
            <a:xfrm>
              <a:off x="755576" y="6107667"/>
              <a:ext cx="1420582" cy="253916"/>
            </a:xfrm>
            <a:prstGeom prst="rect">
              <a:avLst/>
            </a:prstGeom>
          </p:spPr>
          <p:txBody>
            <a:bodyPr wrap="none">
              <a:spAutoFit/>
            </a:bodyPr>
            <a:lstStyle/>
            <a:p>
              <a:pPr eaLnBrk="1" fontAlgn="auto" hangingPunct="1">
                <a:spcBef>
                  <a:spcPts val="0"/>
                </a:spcBef>
                <a:spcAft>
                  <a:spcPts val="0"/>
                </a:spcAft>
                <a:buClrTx/>
                <a:buSzTx/>
              </a:pPr>
              <a:r>
                <a:rPr lang="en-GB" sz="1050" b="1" dirty="0">
                  <a:solidFill>
                    <a:prstClr val="black"/>
                  </a:solidFill>
                  <a:latin typeface="Calibri"/>
                </a:rPr>
                <a:t>Standard Level 3 tools</a:t>
              </a:r>
            </a:p>
          </p:txBody>
        </p:sp>
      </p:grpSp>
      <p:grpSp>
        <p:nvGrpSpPr>
          <p:cNvPr id="4" name="Group 3">
            <a:extLst>
              <a:ext uri="{FF2B5EF4-FFF2-40B4-BE49-F238E27FC236}">
                <a16:creationId xmlns:a16="http://schemas.microsoft.com/office/drawing/2014/main" id="{371DE33D-DC36-4807-B781-63D8C401097E}"/>
              </a:ext>
            </a:extLst>
          </p:cNvPr>
          <p:cNvGrpSpPr/>
          <p:nvPr/>
        </p:nvGrpSpPr>
        <p:grpSpPr>
          <a:xfrm>
            <a:off x="7562941" y="3021190"/>
            <a:ext cx="1533530" cy="1434020"/>
            <a:chOff x="10033223" y="2075627"/>
            <a:chExt cx="1533530" cy="1434020"/>
          </a:xfrm>
        </p:grpSpPr>
        <p:grpSp>
          <p:nvGrpSpPr>
            <p:cNvPr id="41" name="Group 40">
              <a:extLst>
                <a:ext uri="{FF2B5EF4-FFF2-40B4-BE49-F238E27FC236}">
                  <a16:creationId xmlns:a16="http://schemas.microsoft.com/office/drawing/2014/main" id="{969B7796-8D12-4A8F-9E07-96D32CB2F386}"/>
                </a:ext>
              </a:extLst>
            </p:cNvPr>
            <p:cNvGrpSpPr/>
            <p:nvPr/>
          </p:nvGrpSpPr>
          <p:grpSpPr>
            <a:xfrm>
              <a:off x="10033223" y="2120822"/>
              <a:ext cx="1533530" cy="1388825"/>
              <a:chOff x="5550588" y="4970171"/>
              <a:chExt cx="1533530" cy="1388825"/>
            </a:xfrm>
          </p:grpSpPr>
          <p:pic>
            <p:nvPicPr>
              <p:cNvPr id="42" name="Picture 17" descr="Enhanced Eco Audit Tool">
                <a:extLst>
                  <a:ext uri="{FF2B5EF4-FFF2-40B4-BE49-F238E27FC236}">
                    <a16:creationId xmlns:a16="http://schemas.microsoft.com/office/drawing/2014/main" id="{AFAF88F4-B027-4B77-BAC6-8F5E8EAB1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0588" y="4970171"/>
                <a:ext cx="1533530" cy="1158976"/>
              </a:xfrm>
              <a:prstGeom prst="rect">
                <a:avLst/>
              </a:prstGeom>
              <a:solidFill>
                <a:srgbClr val="FFFFFF">
                  <a:shade val="85000"/>
                </a:srgbClr>
              </a:solidFill>
              <a:ln w="9525" cap="sq">
                <a:solidFill>
                  <a:schemeClr val="tx2"/>
                </a:solidFill>
                <a:miter lim="800000"/>
              </a:ln>
              <a:effectLst/>
              <a:scene3d>
                <a:camera prst="orthographicFront"/>
                <a:lightRig rig="twoPt" dir="t">
                  <a:rot lat="0" lon="0" rev="7200000"/>
                </a:lightRig>
              </a:scene3d>
              <a:sp3d>
                <a:bevelT w="25400" h="19050"/>
                <a:contourClr>
                  <a:srgbClr val="FFFFFF"/>
                </a:contourClr>
              </a:sp3d>
            </p:spPr>
          </p:pic>
          <p:grpSp>
            <p:nvGrpSpPr>
              <p:cNvPr id="43" name="Group 42">
                <a:extLst>
                  <a:ext uri="{FF2B5EF4-FFF2-40B4-BE49-F238E27FC236}">
                    <a16:creationId xmlns:a16="http://schemas.microsoft.com/office/drawing/2014/main" id="{A9F139F2-DE69-494B-B185-2FD703B70DF6}"/>
                  </a:ext>
                </a:extLst>
              </p:cNvPr>
              <p:cNvGrpSpPr/>
              <p:nvPr/>
            </p:nvGrpSpPr>
            <p:grpSpPr>
              <a:xfrm>
                <a:off x="5744845" y="5233812"/>
                <a:ext cx="1244677" cy="819075"/>
                <a:chOff x="7518630" y="2846578"/>
                <a:chExt cx="1777005" cy="1271877"/>
              </a:xfrm>
            </p:grpSpPr>
            <p:sp>
              <p:nvSpPr>
                <p:cNvPr id="45" name="Freeform 43">
                  <a:extLst>
                    <a:ext uri="{FF2B5EF4-FFF2-40B4-BE49-F238E27FC236}">
                      <a16:creationId xmlns:a16="http://schemas.microsoft.com/office/drawing/2014/main" id="{EC1DB83A-DB79-403C-B5C0-467709E41DB2}"/>
                    </a:ext>
                  </a:extLst>
                </p:cNvPr>
                <p:cNvSpPr/>
                <p:nvPr/>
              </p:nvSpPr>
              <p:spPr>
                <a:xfrm>
                  <a:off x="7678502" y="2924944"/>
                  <a:ext cx="1617133" cy="1176867"/>
                </a:xfrm>
                <a:custGeom>
                  <a:avLst/>
                  <a:gdLst>
                    <a:gd name="connsiteX0" fmla="*/ 0 w 1617133"/>
                    <a:gd name="connsiteY0" fmla="*/ 93134 h 1176867"/>
                    <a:gd name="connsiteX1" fmla="*/ 575733 w 1617133"/>
                    <a:gd name="connsiteY1" fmla="*/ 84667 h 1176867"/>
                    <a:gd name="connsiteX2" fmla="*/ 575733 w 1617133"/>
                    <a:gd name="connsiteY2" fmla="*/ 8467 h 1176867"/>
                    <a:gd name="connsiteX3" fmla="*/ 1608666 w 1617133"/>
                    <a:gd name="connsiteY3" fmla="*/ 0 h 1176867"/>
                    <a:gd name="connsiteX4" fmla="*/ 1617133 w 1617133"/>
                    <a:gd name="connsiteY4" fmla="*/ 804334 h 1176867"/>
                    <a:gd name="connsiteX5" fmla="*/ 1380066 w 1617133"/>
                    <a:gd name="connsiteY5" fmla="*/ 804334 h 1176867"/>
                    <a:gd name="connsiteX6" fmla="*/ 1380066 w 1617133"/>
                    <a:gd name="connsiteY6" fmla="*/ 1176867 h 1176867"/>
                    <a:gd name="connsiteX7" fmla="*/ 372533 w 1617133"/>
                    <a:gd name="connsiteY7" fmla="*/ 1176867 h 1176867"/>
                    <a:gd name="connsiteX8" fmla="*/ 372533 w 1617133"/>
                    <a:gd name="connsiteY8" fmla="*/ 905934 h 1176867"/>
                    <a:gd name="connsiteX9" fmla="*/ 16933 w 1617133"/>
                    <a:gd name="connsiteY9" fmla="*/ 905934 h 1176867"/>
                    <a:gd name="connsiteX10" fmla="*/ 0 w 1617133"/>
                    <a:gd name="connsiteY10" fmla="*/ 93134 h 117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33" h="1176867">
                      <a:moveTo>
                        <a:pt x="0" y="93134"/>
                      </a:moveTo>
                      <a:lnTo>
                        <a:pt x="575733" y="84667"/>
                      </a:lnTo>
                      <a:lnTo>
                        <a:pt x="575733" y="8467"/>
                      </a:lnTo>
                      <a:lnTo>
                        <a:pt x="1608666" y="0"/>
                      </a:lnTo>
                      <a:cubicBezTo>
                        <a:pt x="1611488" y="268111"/>
                        <a:pt x="1614311" y="536223"/>
                        <a:pt x="1617133" y="804334"/>
                      </a:cubicBezTo>
                      <a:lnTo>
                        <a:pt x="1380066" y="804334"/>
                      </a:lnTo>
                      <a:lnTo>
                        <a:pt x="1380066" y="1176867"/>
                      </a:lnTo>
                      <a:lnTo>
                        <a:pt x="372533" y="1176867"/>
                      </a:lnTo>
                      <a:lnTo>
                        <a:pt x="372533" y="905934"/>
                      </a:lnTo>
                      <a:lnTo>
                        <a:pt x="16933" y="905934"/>
                      </a:lnTo>
                      <a:cubicBezTo>
                        <a:pt x="14111" y="643467"/>
                        <a:pt x="11288" y="381001"/>
                        <a:pt x="0" y="931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Tx/>
                    <a:buSzTx/>
                  </a:pPr>
                  <a:endParaRPr lang="en-GB" dirty="0">
                    <a:solidFill>
                      <a:prstClr val="white"/>
                    </a:solidFill>
                  </a:endParaRPr>
                </a:p>
              </p:txBody>
            </p:sp>
            <p:pic>
              <p:nvPicPr>
                <p:cNvPr id="46" name="Picture 15" descr="Eco Audit Tool graphs showing end of life phase">
                  <a:extLst>
                    <a:ext uri="{FF2B5EF4-FFF2-40B4-BE49-F238E27FC236}">
                      <a16:creationId xmlns:a16="http://schemas.microsoft.com/office/drawing/2014/main" id="{62215F39-E35C-4B40-A63C-4021A6E5859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630" y="2846578"/>
                  <a:ext cx="1726529" cy="127187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a:extLst>
                  <a:ext uri="{FF2B5EF4-FFF2-40B4-BE49-F238E27FC236}">
                    <a16:creationId xmlns:a16="http://schemas.microsoft.com/office/drawing/2014/main" id="{D5A2851F-4CC7-4F65-A9FE-854F142F4229}"/>
                  </a:ext>
                </a:extLst>
              </p:cNvPr>
              <p:cNvSpPr/>
              <p:nvPr/>
            </p:nvSpPr>
            <p:spPr>
              <a:xfrm>
                <a:off x="5563542" y="6105080"/>
                <a:ext cx="1444626" cy="253916"/>
              </a:xfrm>
              <a:prstGeom prst="rect">
                <a:avLst/>
              </a:prstGeom>
            </p:spPr>
            <p:txBody>
              <a:bodyPr wrap="none">
                <a:spAutoFit/>
              </a:bodyPr>
              <a:lstStyle/>
              <a:p>
                <a:pPr algn="ctr" eaLnBrk="1" fontAlgn="auto" hangingPunct="1">
                  <a:spcBef>
                    <a:spcPts val="0"/>
                  </a:spcBef>
                  <a:spcAft>
                    <a:spcPts val="0"/>
                  </a:spcAft>
                  <a:buClrTx/>
                  <a:buSzTx/>
                </a:pPr>
                <a:r>
                  <a:rPr lang="en-GB" sz="1050" b="1" dirty="0" err="1">
                    <a:solidFill>
                      <a:prstClr val="black"/>
                    </a:solidFill>
                    <a:latin typeface="Calibri"/>
                  </a:rPr>
                  <a:t>Outil</a:t>
                </a:r>
                <a:r>
                  <a:rPr lang="en-GB" sz="1050" b="1" dirty="0">
                    <a:solidFill>
                      <a:prstClr val="black"/>
                    </a:solidFill>
                    <a:latin typeface="Calibri"/>
                  </a:rPr>
                  <a:t> Eco Audit </a:t>
                </a:r>
                <a:r>
                  <a:rPr lang="en-GB" sz="1050" b="1" dirty="0" err="1">
                    <a:solidFill>
                      <a:prstClr val="black"/>
                    </a:solidFill>
                    <a:latin typeface="Calibri"/>
                  </a:rPr>
                  <a:t>avancé</a:t>
                </a:r>
                <a:endParaRPr lang="en-GB" sz="1050" b="1" dirty="0">
                  <a:solidFill>
                    <a:prstClr val="black"/>
                  </a:solidFill>
                  <a:latin typeface="Calibri"/>
                </a:endParaRPr>
              </a:p>
            </p:txBody>
          </p:sp>
        </p:grpSp>
        <p:pic>
          <p:nvPicPr>
            <p:cNvPr id="47" name="Picture 46">
              <a:extLst>
                <a:ext uri="{FF2B5EF4-FFF2-40B4-BE49-F238E27FC236}">
                  <a16:creationId xmlns:a16="http://schemas.microsoft.com/office/drawing/2014/main" id="{9AB6C71F-C554-4690-BE4D-957F8B7252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4622" y="2075627"/>
              <a:ext cx="408433" cy="408433"/>
            </a:xfrm>
            <a:prstGeom prst="rect">
              <a:avLst/>
            </a:prstGeom>
          </p:spPr>
        </p:pic>
      </p:grpSp>
      <p:grpSp>
        <p:nvGrpSpPr>
          <p:cNvPr id="6" name="Group 5">
            <a:extLst>
              <a:ext uri="{FF2B5EF4-FFF2-40B4-BE49-F238E27FC236}">
                <a16:creationId xmlns:a16="http://schemas.microsoft.com/office/drawing/2014/main" id="{ED85992B-7147-4DF3-B472-88F0975D5527}"/>
              </a:ext>
            </a:extLst>
          </p:cNvPr>
          <p:cNvGrpSpPr/>
          <p:nvPr/>
        </p:nvGrpSpPr>
        <p:grpSpPr>
          <a:xfrm>
            <a:off x="7526492" y="4588046"/>
            <a:ext cx="1559268" cy="1425149"/>
            <a:chOff x="6199850" y="3788672"/>
            <a:chExt cx="1559268" cy="1425149"/>
          </a:xfrm>
        </p:grpSpPr>
        <p:grpSp>
          <p:nvGrpSpPr>
            <p:cNvPr id="37" name="Group 36">
              <a:extLst>
                <a:ext uri="{FF2B5EF4-FFF2-40B4-BE49-F238E27FC236}">
                  <a16:creationId xmlns:a16="http://schemas.microsoft.com/office/drawing/2014/main" id="{4D2EACE9-62BE-4A44-8FF3-339322064FED}"/>
                </a:ext>
              </a:extLst>
            </p:cNvPr>
            <p:cNvGrpSpPr/>
            <p:nvPr/>
          </p:nvGrpSpPr>
          <p:grpSpPr>
            <a:xfrm>
              <a:off x="6199850" y="3810000"/>
              <a:ext cx="1559268" cy="1403821"/>
              <a:chOff x="4018386" y="4970170"/>
              <a:chExt cx="1559268" cy="1403821"/>
            </a:xfrm>
          </p:grpSpPr>
          <p:pic>
            <p:nvPicPr>
              <p:cNvPr id="38" name="Picture 13" descr="The Hybrid Synthesizer predicts the performance of sandwich panels, as shown here, helping students compare properties with other materials">
                <a:extLst>
                  <a:ext uri="{FF2B5EF4-FFF2-40B4-BE49-F238E27FC236}">
                    <a16:creationId xmlns:a16="http://schemas.microsoft.com/office/drawing/2014/main" id="{14DC249A-9D2A-4B61-8924-A6BA612340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8386" y="4970170"/>
                <a:ext cx="1559268"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pic>
            <p:nvPicPr>
              <p:cNvPr id="39" name="Picture 11" descr="An interactive wizard">
                <a:extLst>
                  <a:ext uri="{FF2B5EF4-FFF2-40B4-BE49-F238E27FC236}">
                    <a16:creationId xmlns:a16="http://schemas.microsoft.com/office/drawing/2014/main" id="{3EB020BB-2C83-47AF-893B-714C3FEA7E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9606" y="5181795"/>
                <a:ext cx="996828" cy="747621"/>
              </a:xfrm>
              <a:prstGeom prst="rect">
                <a:avLst/>
              </a:prstGeom>
              <a:ln>
                <a:noFill/>
              </a:ln>
              <a:effectLst>
                <a:outerShdw blurRad="50800" algn="tl" rotWithShape="0">
                  <a:srgbClr val="000000">
                    <a:alpha val="76000"/>
                  </a:srgbClr>
                </a:outerShdw>
              </a:effectLst>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A2E4346D-4C0B-48AB-9E50-4CA7E77B7718}"/>
                  </a:ext>
                </a:extLst>
              </p:cNvPr>
              <p:cNvSpPr/>
              <p:nvPr/>
            </p:nvSpPr>
            <p:spPr>
              <a:xfrm>
                <a:off x="4120311" y="6120075"/>
                <a:ext cx="1205779" cy="253916"/>
              </a:xfrm>
              <a:prstGeom prst="rect">
                <a:avLst/>
              </a:prstGeom>
            </p:spPr>
            <p:txBody>
              <a:bodyPr wrap="none">
                <a:spAutoFit/>
              </a:bodyPr>
              <a:lstStyle/>
              <a:p>
                <a:pPr algn="ctr"/>
                <a:r>
                  <a:rPr lang="en-GB" sz="1050" b="1" dirty="0" err="1"/>
                  <a:t>L'outil</a:t>
                </a:r>
                <a:r>
                  <a:rPr lang="en-GB" sz="1050" b="1" dirty="0"/>
                  <a:t> Synthesizer</a:t>
                </a:r>
              </a:p>
            </p:txBody>
          </p:sp>
        </p:grpSp>
        <p:pic>
          <p:nvPicPr>
            <p:cNvPr id="48" name="Picture 47">
              <a:extLst>
                <a:ext uri="{FF2B5EF4-FFF2-40B4-BE49-F238E27FC236}">
                  <a16:creationId xmlns:a16="http://schemas.microsoft.com/office/drawing/2014/main" id="{D11F1AB7-2BA3-4D48-8C87-7E4353E7D1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685" y="3788672"/>
              <a:ext cx="408433" cy="408433"/>
            </a:xfrm>
            <a:prstGeom prst="rect">
              <a:avLst/>
            </a:prstGeom>
          </p:spPr>
        </p:pic>
      </p:grpSp>
      <p:grpSp>
        <p:nvGrpSpPr>
          <p:cNvPr id="51" name="Group 50">
            <a:extLst>
              <a:ext uri="{FF2B5EF4-FFF2-40B4-BE49-F238E27FC236}">
                <a16:creationId xmlns:a16="http://schemas.microsoft.com/office/drawing/2014/main" id="{827E042B-171E-4A5D-83A3-930DECD012E4}"/>
              </a:ext>
            </a:extLst>
          </p:cNvPr>
          <p:cNvGrpSpPr/>
          <p:nvPr/>
        </p:nvGrpSpPr>
        <p:grpSpPr>
          <a:xfrm>
            <a:off x="9332835" y="3058814"/>
            <a:ext cx="1511661" cy="1403821"/>
            <a:chOff x="8163203" y="3830963"/>
            <a:chExt cx="1511661" cy="1403821"/>
          </a:xfrm>
        </p:grpSpPr>
        <p:pic>
          <p:nvPicPr>
            <p:cNvPr id="27" name="Picture 26">
              <a:extLst>
                <a:ext uri="{FF2B5EF4-FFF2-40B4-BE49-F238E27FC236}">
                  <a16:creationId xmlns:a16="http://schemas.microsoft.com/office/drawing/2014/main" id="{ABE7C11E-03EA-4DB6-AF9F-4FB35650AC86}"/>
                </a:ext>
              </a:extLst>
            </p:cNvPr>
            <p:cNvPicPr>
              <a:picLocks/>
            </p:cNvPicPr>
            <p:nvPr/>
          </p:nvPicPr>
          <p:blipFill>
            <a:blip r:embed="rId10"/>
            <a:stretch>
              <a:fillRect/>
            </a:stretch>
          </p:blipFill>
          <p:spPr>
            <a:xfrm>
              <a:off x="8163203" y="3830963"/>
              <a:ext cx="1511661" cy="1149905"/>
            </a:xfrm>
            <a:prstGeom prst="rect">
              <a:avLst/>
            </a:prstGeom>
            <a:ln>
              <a:solidFill>
                <a:schemeClr val="tx1"/>
              </a:solidFill>
            </a:ln>
          </p:spPr>
        </p:pic>
        <p:sp>
          <p:nvSpPr>
            <p:cNvPr id="56" name="Rectangle 55">
              <a:extLst>
                <a:ext uri="{FF2B5EF4-FFF2-40B4-BE49-F238E27FC236}">
                  <a16:creationId xmlns:a16="http://schemas.microsoft.com/office/drawing/2014/main" id="{00CB2440-858A-48D8-B87E-1B97201E15E5}"/>
                </a:ext>
              </a:extLst>
            </p:cNvPr>
            <p:cNvSpPr/>
            <p:nvPr/>
          </p:nvSpPr>
          <p:spPr>
            <a:xfrm>
              <a:off x="8259606" y="4980868"/>
              <a:ext cx="1225015" cy="253916"/>
            </a:xfrm>
            <a:prstGeom prst="rect">
              <a:avLst/>
            </a:prstGeom>
          </p:spPr>
          <p:txBody>
            <a:bodyPr wrap="none">
              <a:spAutoFit/>
            </a:bodyPr>
            <a:lstStyle/>
            <a:p>
              <a:pPr algn="ctr"/>
              <a:r>
                <a:rPr lang="en-GB" sz="1050" b="1" dirty="0"/>
                <a:t>Engineering Solver</a:t>
              </a:r>
            </a:p>
          </p:txBody>
        </p:sp>
        <p:pic>
          <p:nvPicPr>
            <p:cNvPr id="57" name="Picture 56">
              <a:extLst>
                <a:ext uri="{FF2B5EF4-FFF2-40B4-BE49-F238E27FC236}">
                  <a16:creationId xmlns:a16="http://schemas.microsoft.com/office/drawing/2014/main" id="{C8E0B8DB-CFB7-459C-9766-EACB64A60D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5384" y="3847293"/>
              <a:ext cx="408433" cy="408433"/>
            </a:xfrm>
            <a:prstGeom prst="rect">
              <a:avLst/>
            </a:prstGeom>
          </p:spPr>
        </p:pic>
      </p:grpSp>
      <p:grpSp>
        <p:nvGrpSpPr>
          <p:cNvPr id="58" name="Group 57">
            <a:extLst>
              <a:ext uri="{FF2B5EF4-FFF2-40B4-BE49-F238E27FC236}">
                <a16:creationId xmlns:a16="http://schemas.microsoft.com/office/drawing/2014/main" id="{6FB698BB-23D8-4F77-B6CC-D53B94AD1BF3}"/>
              </a:ext>
            </a:extLst>
          </p:cNvPr>
          <p:cNvGrpSpPr/>
          <p:nvPr/>
        </p:nvGrpSpPr>
        <p:grpSpPr>
          <a:xfrm>
            <a:off x="9322675" y="4611547"/>
            <a:ext cx="1545336" cy="1430382"/>
            <a:chOff x="10059473" y="3847293"/>
            <a:chExt cx="1545336" cy="1430382"/>
          </a:xfrm>
        </p:grpSpPr>
        <p:pic>
          <p:nvPicPr>
            <p:cNvPr id="53" name="Picture 52">
              <a:extLst>
                <a:ext uri="{FF2B5EF4-FFF2-40B4-BE49-F238E27FC236}">
                  <a16:creationId xmlns:a16="http://schemas.microsoft.com/office/drawing/2014/main" id="{D2F4BB3D-059E-4FA1-B787-32DFD392D4F7}"/>
                </a:ext>
              </a:extLst>
            </p:cNvPr>
            <p:cNvPicPr>
              <a:picLocks/>
            </p:cNvPicPr>
            <p:nvPr/>
          </p:nvPicPr>
          <p:blipFill>
            <a:blip r:embed="rId12"/>
            <a:stretch>
              <a:fillRect/>
            </a:stretch>
          </p:blipFill>
          <p:spPr>
            <a:xfrm>
              <a:off x="10059473" y="3847293"/>
              <a:ext cx="1545336" cy="1165423"/>
            </a:xfrm>
            <a:prstGeom prst="rect">
              <a:avLst/>
            </a:prstGeom>
            <a:ln>
              <a:solidFill>
                <a:schemeClr val="tx1"/>
              </a:solidFill>
            </a:ln>
          </p:spPr>
        </p:pic>
        <p:sp>
          <p:nvSpPr>
            <p:cNvPr id="61" name="Rectangle 60">
              <a:extLst>
                <a:ext uri="{FF2B5EF4-FFF2-40B4-BE49-F238E27FC236}">
                  <a16:creationId xmlns:a16="http://schemas.microsoft.com/office/drawing/2014/main" id="{3DD6DE4F-8C97-4822-AFE0-056B287F4C32}"/>
                </a:ext>
              </a:extLst>
            </p:cNvPr>
            <p:cNvSpPr/>
            <p:nvPr/>
          </p:nvSpPr>
          <p:spPr>
            <a:xfrm>
              <a:off x="10371918" y="5023759"/>
              <a:ext cx="920445" cy="253916"/>
            </a:xfrm>
            <a:prstGeom prst="rect">
              <a:avLst/>
            </a:prstGeom>
          </p:spPr>
          <p:txBody>
            <a:bodyPr wrap="none">
              <a:spAutoFit/>
            </a:bodyPr>
            <a:lstStyle/>
            <a:p>
              <a:pPr algn="ctr"/>
              <a:r>
                <a:rPr lang="en-GB" sz="1050" b="1" dirty="0" err="1"/>
                <a:t>Comparaison</a:t>
              </a:r>
              <a:endParaRPr lang="en-GB" sz="1050" b="1" dirty="0"/>
            </a:p>
          </p:txBody>
        </p:sp>
        <p:pic>
          <p:nvPicPr>
            <p:cNvPr id="64" name="Picture 63">
              <a:extLst>
                <a:ext uri="{FF2B5EF4-FFF2-40B4-BE49-F238E27FC236}">
                  <a16:creationId xmlns:a16="http://schemas.microsoft.com/office/drawing/2014/main" id="{06295BDB-166C-47EE-B20E-212CB4655F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7022" y="3889256"/>
              <a:ext cx="204216" cy="207264"/>
            </a:xfrm>
            <a:prstGeom prst="rect">
              <a:avLst/>
            </a:prstGeom>
          </p:spPr>
        </p:pic>
      </p:grpSp>
      <p:grpSp>
        <p:nvGrpSpPr>
          <p:cNvPr id="65" name="Group 64">
            <a:extLst>
              <a:ext uri="{FF2B5EF4-FFF2-40B4-BE49-F238E27FC236}">
                <a16:creationId xmlns:a16="http://schemas.microsoft.com/office/drawing/2014/main" id="{DD94C308-F4D1-4CA9-BCA9-72CD1F28CCD1}"/>
              </a:ext>
            </a:extLst>
          </p:cNvPr>
          <p:cNvGrpSpPr/>
          <p:nvPr/>
        </p:nvGrpSpPr>
        <p:grpSpPr>
          <a:xfrm>
            <a:off x="9332835" y="1570547"/>
            <a:ext cx="1545336" cy="1446304"/>
            <a:chOff x="7874997" y="4420419"/>
            <a:chExt cx="1545336" cy="1446304"/>
          </a:xfrm>
        </p:grpSpPr>
        <p:sp>
          <p:nvSpPr>
            <p:cNvPr id="62" name="Rectangle 61">
              <a:extLst>
                <a:ext uri="{FF2B5EF4-FFF2-40B4-BE49-F238E27FC236}">
                  <a16:creationId xmlns:a16="http://schemas.microsoft.com/office/drawing/2014/main" id="{E515CFB0-7B64-47BC-AC79-D505B7AB9C6C}"/>
                </a:ext>
              </a:extLst>
            </p:cNvPr>
            <p:cNvSpPr/>
            <p:nvPr/>
          </p:nvSpPr>
          <p:spPr>
            <a:xfrm>
              <a:off x="8207503" y="5612807"/>
              <a:ext cx="870751" cy="253916"/>
            </a:xfrm>
            <a:prstGeom prst="rect">
              <a:avLst/>
            </a:prstGeom>
          </p:spPr>
          <p:txBody>
            <a:bodyPr wrap="none">
              <a:spAutoFit/>
            </a:bodyPr>
            <a:lstStyle/>
            <a:p>
              <a:pPr algn="ctr"/>
              <a:r>
                <a:rPr lang="en-GB" sz="1050" b="1" dirty="0"/>
                <a:t>Substitution</a:t>
              </a:r>
            </a:p>
          </p:txBody>
        </p:sp>
        <p:pic>
          <p:nvPicPr>
            <p:cNvPr id="60" name="Picture 59">
              <a:extLst>
                <a:ext uri="{FF2B5EF4-FFF2-40B4-BE49-F238E27FC236}">
                  <a16:creationId xmlns:a16="http://schemas.microsoft.com/office/drawing/2014/main" id="{CBDF34A6-67F1-495A-8A2B-1D054381D16A}"/>
                </a:ext>
              </a:extLst>
            </p:cNvPr>
            <p:cNvPicPr>
              <a:picLocks/>
            </p:cNvPicPr>
            <p:nvPr/>
          </p:nvPicPr>
          <p:blipFill>
            <a:blip r:embed="rId14"/>
            <a:stretch>
              <a:fillRect/>
            </a:stretch>
          </p:blipFill>
          <p:spPr>
            <a:xfrm>
              <a:off x="7874997" y="4420419"/>
              <a:ext cx="1545336" cy="1184594"/>
            </a:xfrm>
            <a:prstGeom prst="rect">
              <a:avLst/>
            </a:prstGeom>
            <a:ln>
              <a:solidFill>
                <a:schemeClr val="tx1"/>
              </a:solidFill>
            </a:ln>
          </p:spPr>
        </p:pic>
        <p:pic>
          <p:nvPicPr>
            <p:cNvPr id="63" name="Picture 62">
              <a:extLst>
                <a:ext uri="{FF2B5EF4-FFF2-40B4-BE49-F238E27FC236}">
                  <a16:creationId xmlns:a16="http://schemas.microsoft.com/office/drawing/2014/main" id="{8C4BF2B9-98CA-457D-9219-6DE6FC994F4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66661" y="4452874"/>
              <a:ext cx="304801" cy="304801"/>
            </a:xfrm>
            <a:prstGeom prst="rect">
              <a:avLst/>
            </a:prstGeom>
          </p:spPr>
        </p:pic>
      </p:grpSp>
      <p:pic>
        <p:nvPicPr>
          <p:cNvPr id="5" name="Picture 4">
            <a:extLst>
              <a:ext uri="{FF2B5EF4-FFF2-40B4-BE49-F238E27FC236}">
                <a16:creationId xmlns:a16="http://schemas.microsoft.com/office/drawing/2014/main" id="{0CD94A91-AE7E-4911-8955-B36B2B7CFBB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5800" y="114299"/>
            <a:ext cx="914400" cy="914400"/>
          </a:xfrm>
          <a:prstGeom prst="rect">
            <a:avLst/>
          </a:prstGeom>
        </p:spPr>
      </p:pic>
      <p:sp>
        <p:nvSpPr>
          <p:cNvPr id="2" name="Slide Number Placeholder 1">
            <a:extLst>
              <a:ext uri="{FF2B5EF4-FFF2-40B4-BE49-F238E27FC236}">
                <a16:creationId xmlns:a16="http://schemas.microsoft.com/office/drawing/2014/main" id="{13A492A0-BB7C-450E-BC52-6A258A125867}"/>
              </a:ext>
            </a:extLst>
          </p:cNvPr>
          <p:cNvSpPr>
            <a:spLocks noGrp="1"/>
          </p:cNvSpPr>
          <p:nvPr>
            <p:ph type="sldNum" sz="quarter" idx="11"/>
          </p:nvPr>
        </p:nvSpPr>
        <p:spPr/>
        <p:txBody>
          <a:bodyPr/>
          <a:lstStyle/>
          <a:p>
            <a:fld id="{F0D23093-2AB0-F74C-B865-1A12A15B650E}" type="slidenum">
              <a:rPr lang="en-US" smtClean="0"/>
              <a:pPr/>
              <a:t>11</a:t>
            </a:fld>
            <a:endParaRPr lang="en-US" dirty="0"/>
          </a:p>
        </p:txBody>
      </p:sp>
      <p:pic>
        <p:nvPicPr>
          <p:cNvPr id="7" name="Picture 6">
            <a:extLst>
              <a:ext uri="{FF2B5EF4-FFF2-40B4-BE49-F238E27FC236}">
                <a16:creationId xmlns:a16="http://schemas.microsoft.com/office/drawing/2014/main" id="{2ADFACB7-E4A4-472D-8CFF-EDED80D23AC9}"/>
              </a:ext>
            </a:extLst>
          </p:cNvPr>
          <p:cNvPicPr>
            <a:picLocks noChangeAspect="1"/>
          </p:cNvPicPr>
          <p:nvPr/>
        </p:nvPicPr>
        <p:blipFill>
          <a:blip r:embed="rId17"/>
          <a:stretch>
            <a:fillRect/>
          </a:stretch>
        </p:blipFill>
        <p:spPr>
          <a:xfrm>
            <a:off x="647700" y="5114712"/>
            <a:ext cx="6515100" cy="771525"/>
          </a:xfrm>
          <a:prstGeom prst="rect">
            <a:avLst/>
          </a:prstGeom>
        </p:spPr>
      </p:pic>
    </p:spTree>
    <p:extLst>
      <p:ext uri="{BB962C8B-B14F-4D97-AF65-F5344CB8AC3E}">
        <p14:creationId xmlns:p14="http://schemas.microsoft.com/office/powerpoint/2010/main" val="4268068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ln w="9525"/>
        </p:spPr>
        <p:txBody>
          <a:bodyPr/>
          <a:lstStyle/>
          <a:p>
            <a:r>
              <a:rPr lang="en-GB" dirty="0">
                <a:latin typeface="+mn-lt"/>
              </a:rPr>
              <a:t>Utilise le module Polymer</a:t>
            </a:r>
          </a:p>
        </p:txBody>
      </p:sp>
      <p:sp>
        <p:nvSpPr>
          <p:cNvPr id="488452" name="Rectangle 4"/>
          <p:cNvSpPr>
            <a:spLocks noChangeArrowheads="1"/>
          </p:cNvSpPr>
          <p:nvPr/>
        </p:nvSpPr>
        <p:spPr bwMode="auto">
          <a:xfrm>
            <a:off x="1706563" y="1106488"/>
            <a:ext cx="8437562"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1pPr>
            <a:lvl2pPr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2pPr>
            <a:lvl3pPr marL="11430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3pPr>
            <a:lvl4pPr marL="16002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4pPr>
            <a:lvl5pPr marL="20574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5pPr>
            <a:lvl6pPr marL="25146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6pPr>
            <a:lvl7pPr marL="29718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7pPr>
            <a:lvl8pPr marL="34290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8pPr>
            <a:lvl9pPr marL="38862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9pPr>
          </a:lstStyle>
          <a:p>
            <a:pPr algn="l">
              <a:spcBef>
                <a:spcPct val="50000"/>
              </a:spcBef>
              <a:buClr>
                <a:schemeClr val="accent1"/>
              </a:buClr>
              <a:buSzPct val="115000"/>
              <a:buFont typeface="Wingdings" panose="05000000000000000000" pitchFamily="2" charset="2"/>
              <a:buChar char="§"/>
            </a:pPr>
            <a:r>
              <a:rPr lang="en-US" sz="1800" dirty="0">
                <a:latin typeface="+mn-lt"/>
              </a:rPr>
              <a:t> </a:t>
            </a:r>
            <a:r>
              <a:rPr lang="en-GB" sz="1800" dirty="0">
                <a:latin typeface="+mn-lt"/>
              </a:rPr>
              <a:t>MaterialUniverse</a:t>
            </a:r>
            <a:endParaRPr lang="en-US" sz="1800" dirty="0">
              <a:latin typeface="+mn-lt"/>
            </a:endParaRPr>
          </a:p>
          <a:p>
            <a:pPr lvl="1" algn="l">
              <a:spcBef>
                <a:spcPct val="50000"/>
              </a:spcBef>
              <a:buClr>
                <a:schemeClr val="tx1"/>
              </a:buClr>
              <a:buSzPct val="115000"/>
              <a:buFontTx/>
              <a:buNone/>
            </a:pPr>
            <a:r>
              <a:rPr lang="fr-FR" sz="1800" b="0" dirty="0">
                <a:latin typeface="+mn-lt"/>
              </a:rPr>
              <a:t>Conçu pour une large sélection de matériaux primaires. Permet d'identifier facilement les candidats génériques (type résine et charge). </a:t>
            </a:r>
            <a:endParaRPr lang="en-GB" sz="1800" b="0" dirty="0">
              <a:latin typeface="+mn-lt"/>
            </a:endParaRPr>
          </a:p>
        </p:txBody>
      </p:sp>
      <p:sp>
        <p:nvSpPr>
          <p:cNvPr id="488453" name="Rectangle 5"/>
          <p:cNvSpPr>
            <a:spLocks noChangeArrowheads="1"/>
          </p:cNvSpPr>
          <p:nvPr/>
        </p:nvSpPr>
        <p:spPr bwMode="auto">
          <a:xfrm>
            <a:off x="1717676" y="2535238"/>
            <a:ext cx="8437563"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1pPr>
            <a:lvl2pPr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2pPr>
            <a:lvl3pPr marL="11430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3pPr>
            <a:lvl4pPr marL="16002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4pPr>
            <a:lvl5pPr marL="20574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5pPr>
            <a:lvl6pPr marL="25146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6pPr>
            <a:lvl7pPr marL="29718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7pPr>
            <a:lvl8pPr marL="34290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8pPr>
            <a:lvl9pPr marL="38862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9pPr>
          </a:lstStyle>
          <a:p>
            <a:pPr algn="l">
              <a:spcBef>
                <a:spcPct val="50000"/>
              </a:spcBef>
              <a:buClr>
                <a:schemeClr val="accent1"/>
              </a:buClr>
              <a:buSzPct val="115000"/>
              <a:buFont typeface="Wingdings" panose="05000000000000000000" pitchFamily="2" charset="2"/>
              <a:buChar char="§"/>
            </a:pPr>
            <a:r>
              <a:rPr lang="en-US" sz="1800" dirty="0">
                <a:latin typeface="+mn-lt"/>
              </a:rPr>
              <a:t> </a:t>
            </a:r>
            <a:r>
              <a:rPr lang="en-GB" sz="1800" dirty="0">
                <a:latin typeface="+mn-lt"/>
              </a:rPr>
              <a:t>Global Polymers Plastics</a:t>
            </a:r>
            <a:endParaRPr lang="en-US" sz="1800" dirty="0">
              <a:latin typeface="+mn-lt"/>
            </a:endParaRPr>
          </a:p>
          <a:p>
            <a:pPr lvl="1" algn="l">
              <a:spcBef>
                <a:spcPct val="50000"/>
              </a:spcBef>
              <a:buClr>
                <a:schemeClr val="tx1"/>
              </a:buClr>
              <a:buSzPct val="115000"/>
              <a:buFontTx/>
              <a:buNone/>
            </a:pPr>
            <a:r>
              <a:rPr lang="fr-FR" sz="1800" b="0" dirty="0">
                <a:latin typeface="+mn-lt"/>
              </a:rPr>
              <a:t>Une fois que la résine et le type de charge sont connus, ceux-ci peuvent être utilisés pour trouver des qualités commerciales spécifiques et des fournisseurs possibles. </a:t>
            </a:r>
            <a:endParaRPr lang="en-GB" sz="1800" b="0" dirty="0">
              <a:latin typeface="+mn-lt"/>
            </a:endParaRPr>
          </a:p>
        </p:txBody>
      </p:sp>
      <p:grpSp>
        <p:nvGrpSpPr>
          <p:cNvPr id="5" name="Group 4">
            <a:extLst>
              <a:ext uri="{FF2B5EF4-FFF2-40B4-BE49-F238E27FC236}">
                <a16:creationId xmlns:a16="http://schemas.microsoft.com/office/drawing/2014/main" id="{F4C4D645-CFD3-4D85-BA0E-26888F4CE9C5}"/>
              </a:ext>
            </a:extLst>
          </p:cNvPr>
          <p:cNvGrpSpPr/>
          <p:nvPr/>
        </p:nvGrpSpPr>
        <p:grpSpPr>
          <a:xfrm>
            <a:off x="6328384" y="3956051"/>
            <a:ext cx="3975231" cy="2105191"/>
            <a:chOff x="5185383" y="3956050"/>
            <a:chExt cx="3975231" cy="2105191"/>
          </a:xfrm>
        </p:grpSpPr>
        <p:sp>
          <p:nvSpPr>
            <p:cNvPr id="38" name="Isosceles Triangle 37">
              <a:extLst>
                <a:ext uri="{FF2B5EF4-FFF2-40B4-BE49-F238E27FC236}">
                  <a16:creationId xmlns:a16="http://schemas.microsoft.com/office/drawing/2014/main" id="{4F8EF6D6-8A5E-4465-AF22-8398F2EF45E0}"/>
                </a:ext>
              </a:extLst>
            </p:cNvPr>
            <p:cNvSpPr/>
            <p:nvPr/>
          </p:nvSpPr>
          <p:spPr>
            <a:xfrm rot="5400000">
              <a:off x="6851223" y="4916083"/>
              <a:ext cx="1763331" cy="302342"/>
            </a:xfrm>
            <a:prstGeom prst="triangle">
              <a:avLst/>
            </a:prstGeom>
            <a:solidFill>
              <a:schemeClr val="bg2">
                <a:lumMod val="95000"/>
              </a:schemeClr>
            </a:solidFill>
            <a:ln w="12700" cap="flat" cmpd="sng" algn="ctr">
              <a:no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44" name="Rectangle: Rounded Corners 43">
              <a:extLst>
                <a:ext uri="{FF2B5EF4-FFF2-40B4-BE49-F238E27FC236}">
                  <a16:creationId xmlns:a16="http://schemas.microsoft.com/office/drawing/2014/main" id="{39511ECD-952D-4748-B38C-E32F781131B6}"/>
                </a:ext>
              </a:extLst>
            </p:cNvPr>
            <p:cNvSpPr/>
            <p:nvPr/>
          </p:nvSpPr>
          <p:spPr>
            <a:xfrm>
              <a:off x="5185383" y="3956050"/>
              <a:ext cx="2396335" cy="2105191"/>
            </a:xfrm>
            <a:prstGeom prst="roundRect">
              <a:avLst>
                <a:gd name="adj" fmla="val 6029"/>
              </a:avLst>
            </a:prstGeom>
            <a:solidFill>
              <a:schemeClr val="accent2">
                <a:lumMod val="75000"/>
              </a:schemeClr>
            </a:solidFill>
            <a:ln w="12700" cap="flat" cmpd="sng" algn="ctr">
              <a:solidFill>
                <a:schemeClr val="accent2">
                  <a:lumMod val="50000"/>
                </a:schemeClr>
              </a:solid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45" name="TextBox 44">
              <a:extLst>
                <a:ext uri="{FF2B5EF4-FFF2-40B4-BE49-F238E27FC236}">
                  <a16:creationId xmlns:a16="http://schemas.microsoft.com/office/drawing/2014/main" id="{02B56CD9-109C-4A7A-AB92-CAA27C4DC1E1}"/>
                </a:ext>
              </a:extLst>
            </p:cNvPr>
            <p:cNvSpPr txBox="1"/>
            <p:nvPr/>
          </p:nvSpPr>
          <p:spPr>
            <a:xfrm>
              <a:off x="5185383" y="4038167"/>
              <a:ext cx="2396335" cy="306801"/>
            </a:xfrm>
            <a:prstGeom prst="rect">
              <a:avLst/>
            </a:prstGeom>
            <a:noFill/>
          </p:spPr>
          <p:txBody>
            <a:bodyPr wrap="square" rtlCol="0">
              <a:spAutoFit/>
            </a:bodyPr>
            <a:lstStyle/>
            <a:p>
              <a:pPr algn="ctr" eaLnBrk="1" fontAlgn="auto" hangingPunct="1">
                <a:spcBef>
                  <a:spcPts val="0"/>
                </a:spcBef>
                <a:spcAft>
                  <a:spcPts val="0"/>
                </a:spcAft>
                <a:buClrTx/>
                <a:buSzTx/>
              </a:pPr>
              <a:r>
                <a:rPr lang="en-GB" sz="1400" b="1" dirty="0">
                  <a:solidFill>
                    <a:schemeClr val="accent1"/>
                  </a:solidFill>
                  <a:cs typeface="Arial" panose="020B0604020202020204" pitchFamily="34" charset="0"/>
                </a:rPr>
                <a:t>ETAPE 2</a:t>
              </a:r>
            </a:p>
          </p:txBody>
        </p:sp>
        <p:sp>
          <p:nvSpPr>
            <p:cNvPr id="46" name="TextBox 45">
              <a:extLst>
                <a:ext uri="{FF2B5EF4-FFF2-40B4-BE49-F238E27FC236}">
                  <a16:creationId xmlns:a16="http://schemas.microsoft.com/office/drawing/2014/main" id="{825A3214-8B00-4638-97C0-E31514282800}"/>
                </a:ext>
              </a:extLst>
            </p:cNvPr>
            <p:cNvSpPr txBox="1"/>
            <p:nvPr/>
          </p:nvSpPr>
          <p:spPr>
            <a:xfrm>
              <a:off x="5185383" y="4402989"/>
              <a:ext cx="2396335" cy="738664"/>
            </a:xfrm>
            <a:prstGeom prst="rect">
              <a:avLst/>
            </a:prstGeom>
            <a:solidFill>
              <a:schemeClr val="accent2"/>
            </a:solidFill>
            <a:ln w="19050">
              <a:noFill/>
            </a:ln>
          </p:spPr>
          <p:txBody>
            <a:bodyPr wrap="square" rtlCol="0">
              <a:spAutoFit/>
            </a:bodyPr>
            <a:lstStyle/>
            <a:p>
              <a:pPr algn="ctr" eaLnBrk="1" fontAlgn="auto" hangingPunct="1">
                <a:spcBef>
                  <a:spcPts val="0"/>
                </a:spcBef>
                <a:spcAft>
                  <a:spcPts val="0"/>
                </a:spcAft>
                <a:buClrTx/>
                <a:buSzTx/>
                <a:defRPr/>
              </a:pPr>
              <a:r>
                <a:rPr lang="en-GB" sz="1400" kern="0" dirty="0">
                  <a:solidFill>
                    <a:prstClr val="black"/>
                  </a:solidFill>
                  <a:cs typeface="Arial" panose="020B0604020202020204" pitchFamily="34" charset="0"/>
                </a:rPr>
                <a:t>Identifier</a:t>
              </a:r>
            </a:p>
            <a:p>
              <a:pPr algn="ctr" eaLnBrk="1" fontAlgn="auto" hangingPunct="1">
                <a:spcBef>
                  <a:spcPts val="0"/>
                </a:spcBef>
                <a:spcAft>
                  <a:spcPts val="0"/>
                </a:spcAft>
                <a:buClrTx/>
                <a:buSzTx/>
                <a:defRPr/>
              </a:pPr>
              <a:r>
                <a:rPr lang="en-GB" sz="1400" kern="0" dirty="0">
                  <a:solidFill>
                    <a:prstClr val="black"/>
                  </a:solidFill>
                  <a:cs typeface="Arial" panose="020B0604020202020204" pitchFamily="34" charset="0"/>
                </a:rPr>
                <a:t>Les Grades</a:t>
              </a:r>
            </a:p>
            <a:p>
              <a:pPr algn="ctr" eaLnBrk="1" fontAlgn="auto" hangingPunct="1">
                <a:spcBef>
                  <a:spcPts val="0"/>
                </a:spcBef>
                <a:spcAft>
                  <a:spcPts val="0"/>
                </a:spcAft>
                <a:buClrTx/>
                <a:buSzTx/>
                <a:defRPr/>
              </a:pPr>
              <a:r>
                <a:rPr lang="en-GB" sz="1400" kern="0" dirty="0" err="1">
                  <a:solidFill>
                    <a:prstClr val="black"/>
                  </a:solidFill>
                  <a:cs typeface="Arial" panose="020B0604020202020204" pitchFamily="34" charset="0"/>
                </a:rPr>
                <a:t>Commericaux</a:t>
              </a:r>
              <a:endParaRPr lang="en-GB" sz="1400" kern="0" dirty="0">
                <a:solidFill>
                  <a:prstClr val="black"/>
                </a:solidFill>
                <a:cs typeface="Arial" panose="020B0604020202020204" pitchFamily="34" charset="0"/>
              </a:endParaRPr>
            </a:p>
          </p:txBody>
        </p:sp>
        <p:sp>
          <p:nvSpPr>
            <p:cNvPr id="47" name="TextBox 46">
              <a:extLst>
                <a:ext uri="{FF2B5EF4-FFF2-40B4-BE49-F238E27FC236}">
                  <a16:creationId xmlns:a16="http://schemas.microsoft.com/office/drawing/2014/main" id="{6D1EB3E6-566F-4840-B413-0E803157A577}"/>
                </a:ext>
              </a:extLst>
            </p:cNvPr>
            <p:cNvSpPr txBox="1"/>
            <p:nvPr/>
          </p:nvSpPr>
          <p:spPr>
            <a:xfrm>
              <a:off x="5185383" y="5342694"/>
              <a:ext cx="2396335" cy="307777"/>
            </a:xfrm>
            <a:prstGeom prst="rect">
              <a:avLst/>
            </a:prstGeom>
            <a:noFill/>
          </p:spPr>
          <p:txBody>
            <a:bodyPr wrap="square" rtlCol="0">
              <a:spAutoFit/>
            </a:bodyPr>
            <a:lstStyle/>
            <a:p>
              <a:pPr algn="ctr" eaLnBrk="1" fontAlgn="auto" hangingPunct="1">
                <a:spcBef>
                  <a:spcPts val="0"/>
                </a:spcBef>
                <a:spcAft>
                  <a:spcPts val="0"/>
                </a:spcAft>
                <a:buClrTx/>
                <a:buSzTx/>
              </a:pPr>
              <a:r>
                <a:rPr lang="en-GB" sz="1400" dirty="0">
                  <a:solidFill>
                    <a:schemeClr val="bg1"/>
                  </a:solidFill>
                  <a:cs typeface="Arial" panose="020B0604020202020204" pitchFamily="34" charset="0"/>
                </a:rPr>
                <a:t>Global Polymers Plastics</a:t>
              </a:r>
            </a:p>
          </p:txBody>
        </p:sp>
        <p:sp>
          <p:nvSpPr>
            <p:cNvPr id="48" name="Rectangle: Rounded Corners 47">
              <a:extLst>
                <a:ext uri="{FF2B5EF4-FFF2-40B4-BE49-F238E27FC236}">
                  <a16:creationId xmlns:a16="http://schemas.microsoft.com/office/drawing/2014/main" id="{209C4E5F-A371-4536-A630-354089207459}"/>
                </a:ext>
              </a:extLst>
            </p:cNvPr>
            <p:cNvSpPr/>
            <p:nvPr/>
          </p:nvSpPr>
          <p:spPr>
            <a:xfrm>
              <a:off x="7943783" y="4532758"/>
              <a:ext cx="1216831" cy="1068992"/>
            </a:xfrm>
            <a:prstGeom prst="roundRect">
              <a:avLst>
                <a:gd name="adj" fmla="val 6029"/>
              </a:avLst>
            </a:prstGeom>
            <a:solidFill>
              <a:schemeClr val="accent2">
                <a:lumMod val="75000"/>
              </a:schemeClr>
            </a:solidFill>
            <a:ln w="12700" cap="flat" cmpd="sng" algn="ctr">
              <a:solidFill>
                <a:schemeClr val="accent2">
                  <a:lumMod val="50000"/>
                </a:schemeClr>
              </a:solid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49" name="TextBox 48">
              <a:extLst>
                <a:ext uri="{FF2B5EF4-FFF2-40B4-BE49-F238E27FC236}">
                  <a16:creationId xmlns:a16="http://schemas.microsoft.com/office/drawing/2014/main" id="{D92D96B5-817C-496B-ABFB-DC6B8756EFA9}"/>
                </a:ext>
              </a:extLst>
            </p:cNvPr>
            <p:cNvSpPr txBox="1"/>
            <p:nvPr/>
          </p:nvSpPr>
          <p:spPr>
            <a:xfrm>
              <a:off x="7979242" y="4785134"/>
              <a:ext cx="1145912" cy="523220"/>
            </a:xfrm>
            <a:prstGeom prst="rect">
              <a:avLst/>
            </a:prstGeom>
            <a:noFill/>
          </p:spPr>
          <p:txBody>
            <a:bodyPr wrap="square" rtlCol="0">
              <a:spAutoFit/>
            </a:bodyPr>
            <a:lstStyle/>
            <a:p>
              <a:pPr algn="ctr" eaLnBrk="1" fontAlgn="auto" hangingPunct="1">
                <a:spcBef>
                  <a:spcPts val="0"/>
                </a:spcBef>
                <a:spcAft>
                  <a:spcPts val="0"/>
                </a:spcAft>
                <a:buClrTx/>
                <a:buSzTx/>
              </a:pPr>
              <a:r>
                <a:rPr lang="en-GB" sz="1400" b="1" dirty="0" err="1">
                  <a:solidFill>
                    <a:prstClr val="black"/>
                  </a:solidFill>
                  <a:cs typeface="Arial" panose="020B0604020202020204" pitchFamily="34" charset="0"/>
                </a:rPr>
                <a:t>Contacter</a:t>
              </a:r>
              <a:r>
                <a:rPr lang="en-GB" sz="1400" b="1" dirty="0">
                  <a:solidFill>
                    <a:prstClr val="black"/>
                  </a:solidFill>
                  <a:cs typeface="Arial" panose="020B0604020202020204" pitchFamily="34" charset="0"/>
                </a:rPr>
                <a:t> les </a:t>
              </a:r>
              <a:r>
                <a:rPr lang="en-GB" sz="1400" b="1" dirty="0" err="1">
                  <a:solidFill>
                    <a:prstClr val="black"/>
                  </a:solidFill>
                  <a:cs typeface="Arial" panose="020B0604020202020204" pitchFamily="34" charset="0"/>
                </a:rPr>
                <a:t>fournisseurs</a:t>
              </a:r>
              <a:r>
                <a:rPr lang="en-GB" sz="1400" b="1" dirty="0">
                  <a:solidFill>
                    <a:prstClr val="black"/>
                  </a:solidFill>
                  <a:cs typeface="Arial" panose="020B0604020202020204" pitchFamily="34" charset="0"/>
                </a:rPr>
                <a:t> </a:t>
              </a:r>
            </a:p>
          </p:txBody>
        </p:sp>
      </p:grpSp>
      <p:grpSp>
        <p:nvGrpSpPr>
          <p:cNvPr id="4" name="Group 3">
            <a:extLst>
              <a:ext uri="{FF2B5EF4-FFF2-40B4-BE49-F238E27FC236}">
                <a16:creationId xmlns:a16="http://schemas.microsoft.com/office/drawing/2014/main" id="{DB29F509-C98E-4FC4-A3D4-1CC0F6AB94D1}"/>
              </a:ext>
            </a:extLst>
          </p:cNvPr>
          <p:cNvGrpSpPr/>
          <p:nvPr/>
        </p:nvGrpSpPr>
        <p:grpSpPr>
          <a:xfrm>
            <a:off x="1808200" y="3956051"/>
            <a:ext cx="4475398" cy="2105191"/>
            <a:chOff x="665200" y="3956050"/>
            <a:chExt cx="4475398" cy="2105191"/>
          </a:xfrm>
        </p:grpSpPr>
        <p:sp>
          <p:nvSpPr>
            <p:cNvPr id="37" name="Isosceles Triangle 36">
              <a:extLst>
                <a:ext uri="{FF2B5EF4-FFF2-40B4-BE49-F238E27FC236}">
                  <a16:creationId xmlns:a16="http://schemas.microsoft.com/office/drawing/2014/main" id="{2F9EBEC3-619E-442D-A321-945DB069A2AE}"/>
                </a:ext>
              </a:extLst>
            </p:cNvPr>
            <p:cNvSpPr/>
            <p:nvPr/>
          </p:nvSpPr>
          <p:spPr>
            <a:xfrm rot="5400000">
              <a:off x="1836305" y="4962924"/>
              <a:ext cx="914487" cy="222089"/>
            </a:xfrm>
            <a:prstGeom prst="triangle">
              <a:avLst/>
            </a:prstGeom>
            <a:solidFill>
              <a:schemeClr val="bg2">
                <a:lumMod val="95000"/>
              </a:schemeClr>
            </a:solidFill>
            <a:ln w="12700" cap="flat" cmpd="sng" algn="ctr">
              <a:no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39" name="Isosceles Triangle 38">
              <a:extLst>
                <a:ext uri="{FF2B5EF4-FFF2-40B4-BE49-F238E27FC236}">
                  <a16:creationId xmlns:a16="http://schemas.microsoft.com/office/drawing/2014/main" id="{A9B5C07E-AB13-4302-B66B-B3615A264969}"/>
                </a:ext>
              </a:extLst>
            </p:cNvPr>
            <p:cNvSpPr/>
            <p:nvPr/>
          </p:nvSpPr>
          <p:spPr>
            <a:xfrm rot="5400000">
              <a:off x="4107761" y="4895573"/>
              <a:ext cx="1763331" cy="302342"/>
            </a:xfrm>
            <a:prstGeom prst="triangle">
              <a:avLst/>
            </a:prstGeom>
            <a:solidFill>
              <a:schemeClr val="bg2">
                <a:lumMod val="95000"/>
              </a:schemeClr>
            </a:solidFill>
            <a:ln w="12700" cap="flat" cmpd="sng" algn="ctr">
              <a:no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40" name="Rectangle: Rounded Corners 39">
              <a:extLst>
                <a:ext uri="{FF2B5EF4-FFF2-40B4-BE49-F238E27FC236}">
                  <a16:creationId xmlns:a16="http://schemas.microsoft.com/office/drawing/2014/main" id="{44B47F58-4804-48E0-B9C0-270B5A21800D}"/>
                </a:ext>
              </a:extLst>
            </p:cNvPr>
            <p:cNvSpPr/>
            <p:nvPr/>
          </p:nvSpPr>
          <p:spPr>
            <a:xfrm>
              <a:off x="2441921" y="3956050"/>
              <a:ext cx="2396335" cy="2105191"/>
            </a:xfrm>
            <a:prstGeom prst="roundRect">
              <a:avLst>
                <a:gd name="adj" fmla="val 6029"/>
              </a:avLst>
            </a:prstGeom>
            <a:solidFill>
              <a:schemeClr val="accent2">
                <a:lumMod val="75000"/>
              </a:schemeClr>
            </a:solidFill>
            <a:ln w="12700" cap="flat" cmpd="sng" algn="ctr">
              <a:solidFill>
                <a:schemeClr val="accent2">
                  <a:lumMod val="50000"/>
                </a:schemeClr>
              </a:solid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41" name="TextBox 40">
              <a:extLst>
                <a:ext uri="{FF2B5EF4-FFF2-40B4-BE49-F238E27FC236}">
                  <a16:creationId xmlns:a16="http://schemas.microsoft.com/office/drawing/2014/main" id="{1A46F370-8C4B-4DC9-A1A2-88F0D54E37EF}"/>
                </a:ext>
              </a:extLst>
            </p:cNvPr>
            <p:cNvSpPr txBox="1"/>
            <p:nvPr/>
          </p:nvSpPr>
          <p:spPr>
            <a:xfrm>
              <a:off x="2441921" y="4038167"/>
              <a:ext cx="2396335" cy="306801"/>
            </a:xfrm>
            <a:prstGeom prst="rect">
              <a:avLst/>
            </a:prstGeom>
            <a:noFill/>
          </p:spPr>
          <p:txBody>
            <a:bodyPr wrap="square" rtlCol="0">
              <a:spAutoFit/>
            </a:bodyPr>
            <a:lstStyle/>
            <a:p>
              <a:pPr algn="ctr" eaLnBrk="1" fontAlgn="auto" hangingPunct="1">
                <a:spcBef>
                  <a:spcPts val="0"/>
                </a:spcBef>
                <a:spcAft>
                  <a:spcPts val="0"/>
                </a:spcAft>
                <a:buClrTx/>
                <a:buSzTx/>
              </a:pPr>
              <a:r>
                <a:rPr lang="en-GB" sz="1400" b="1" dirty="0">
                  <a:solidFill>
                    <a:schemeClr val="accent1"/>
                  </a:solidFill>
                  <a:cs typeface="Arial" panose="020B0604020202020204" pitchFamily="34" charset="0"/>
                </a:rPr>
                <a:t>ETAPE 1</a:t>
              </a:r>
            </a:p>
          </p:txBody>
        </p:sp>
        <p:sp>
          <p:nvSpPr>
            <p:cNvPr id="42" name="TextBox 41">
              <a:extLst>
                <a:ext uri="{FF2B5EF4-FFF2-40B4-BE49-F238E27FC236}">
                  <a16:creationId xmlns:a16="http://schemas.microsoft.com/office/drawing/2014/main" id="{874A0364-7A8F-48EC-BB7C-5EFD9A7C82C4}"/>
                </a:ext>
              </a:extLst>
            </p:cNvPr>
            <p:cNvSpPr txBox="1"/>
            <p:nvPr/>
          </p:nvSpPr>
          <p:spPr>
            <a:xfrm>
              <a:off x="2441921" y="4402989"/>
              <a:ext cx="2396335" cy="738664"/>
            </a:xfrm>
            <a:prstGeom prst="rect">
              <a:avLst/>
            </a:prstGeom>
            <a:solidFill>
              <a:schemeClr val="accent2"/>
            </a:solidFill>
            <a:ln w="19050">
              <a:noFill/>
            </a:ln>
          </p:spPr>
          <p:txBody>
            <a:bodyPr wrap="square" rtlCol="0">
              <a:spAutoFit/>
            </a:bodyPr>
            <a:lstStyle/>
            <a:p>
              <a:pPr algn="ctr" eaLnBrk="1" fontAlgn="auto" hangingPunct="1">
                <a:spcBef>
                  <a:spcPts val="0"/>
                </a:spcBef>
                <a:spcAft>
                  <a:spcPts val="0"/>
                </a:spcAft>
                <a:buClrTx/>
                <a:buSzTx/>
                <a:defRPr/>
              </a:pPr>
              <a:r>
                <a:rPr lang="fr-FR" sz="1400" kern="0" dirty="0">
                  <a:solidFill>
                    <a:prstClr val="black"/>
                  </a:solidFill>
                  <a:cs typeface="Arial" panose="020B0604020202020204" pitchFamily="34" charset="0"/>
                </a:rPr>
                <a:t>Identifier</a:t>
              </a:r>
            </a:p>
            <a:p>
              <a:pPr algn="ctr" eaLnBrk="1" fontAlgn="auto" hangingPunct="1">
                <a:spcBef>
                  <a:spcPts val="0"/>
                </a:spcBef>
                <a:spcAft>
                  <a:spcPts val="0"/>
                </a:spcAft>
                <a:buClrTx/>
                <a:buSzTx/>
                <a:defRPr/>
              </a:pPr>
              <a:r>
                <a:rPr lang="fr-FR" sz="1400" kern="0" dirty="0">
                  <a:solidFill>
                    <a:prstClr val="black"/>
                  </a:solidFill>
                  <a:cs typeface="Arial" panose="020B0604020202020204" pitchFamily="34" charset="0"/>
                </a:rPr>
                <a:t>les Options</a:t>
              </a:r>
            </a:p>
            <a:p>
              <a:pPr algn="ctr" eaLnBrk="1" fontAlgn="auto" hangingPunct="1">
                <a:spcBef>
                  <a:spcPts val="0"/>
                </a:spcBef>
                <a:spcAft>
                  <a:spcPts val="0"/>
                </a:spcAft>
                <a:buClrTx/>
                <a:buSzTx/>
                <a:defRPr/>
              </a:pPr>
              <a:r>
                <a:rPr lang="fr-FR" sz="1400" kern="0" dirty="0">
                  <a:solidFill>
                    <a:prstClr val="black"/>
                  </a:solidFill>
                  <a:cs typeface="Arial" panose="020B0604020202020204" pitchFamily="34" charset="0"/>
                </a:rPr>
                <a:t>de Résine de Remplissage</a:t>
              </a:r>
              <a:endParaRPr lang="en-GB" sz="1400" kern="0" dirty="0">
                <a:solidFill>
                  <a:prstClr val="black"/>
                </a:solidFill>
                <a:cs typeface="Arial" panose="020B0604020202020204" pitchFamily="34" charset="0"/>
              </a:endParaRPr>
            </a:p>
          </p:txBody>
        </p:sp>
        <p:sp>
          <p:nvSpPr>
            <p:cNvPr id="43" name="TextBox 42">
              <a:extLst>
                <a:ext uri="{FF2B5EF4-FFF2-40B4-BE49-F238E27FC236}">
                  <a16:creationId xmlns:a16="http://schemas.microsoft.com/office/drawing/2014/main" id="{F77AC605-728A-4B6D-A9B9-B884A7DDE1B4}"/>
                </a:ext>
              </a:extLst>
            </p:cNvPr>
            <p:cNvSpPr txBox="1"/>
            <p:nvPr/>
          </p:nvSpPr>
          <p:spPr>
            <a:xfrm>
              <a:off x="2441921" y="5342694"/>
              <a:ext cx="2396335" cy="529929"/>
            </a:xfrm>
            <a:prstGeom prst="rect">
              <a:avLst/>
            </a:prstGeom>
            <a:noFill/>
          </p:spPr>
          <p:txBody>
            <a:bodyPr wrap="square" rtlCol="0">
              <a:spAutoFit/>
            </a:bodyPr>
            <a:lstStyle/>
            <a:p>
              <a:pPr algn="ctr" eaLnBrk="1" fontAlgn="auto" hangingPunct="1">
                <a:spcBef>
                  <a:spcPts val="0"/>
                </a:spcBef>
                <a:spcAft>
                  <a:spcPts val="0"/>
                </a:spcAft>
                <a:buClrTx/>
                <a:buSzTx/>
              </a:pPr>
              <a:r>
                <a:rPr lang="en-GB" sz="1400" dirty="0">
                  <a:solidFill>
                    <a:schemeClr val="bg1"/>
                  </a:solidFill>
                  <a:cs typeface="Arial" panose="020B0604020202020204" pitchFamily="34" charset="0"/>
                </a:rPr>
                <a:t>Granta MaterialUniverse</a:t>
              </a:r>
            </a:p>
            <a:p>
              <a:pPr algn="ctr" eaLnBrk="1" fontAlgn="auto" hangingPunct="1">
                <a:spcBef>
                  <a:spcPts val="0"/>
                </a:spcBef>
                <a:spcAft>
                  <a:spcPts val="0"/>
                </a:spcAft>
                <a:buClrTx/>
                <a:buSzTx/>
              </a:pPr>
              <a:r>
                <a:rPr lang="en-GB" sz="1400" dirty="0">
                  <a:solidFill>
                    <a:schemeClr val="bg1"/>
                  </a:solidFill>
                  <a:cs typeface="Arial" panose="020B0604020202020204" pitchFamily="34" charset="0"/>
                </a:rPr>
                <a:t>RAPRA ChemRes </a:t>
              </a:r>
            </a:p>
          </p:txBody>
        </p:sp>
        <p:sp>
          <p:nvSpPr>
            <p:cNvPr id="50" name="Rectangle: Rounded Corners 49">
              <a:extLst>
                <a:ext uri="{FF2B5EF4-FFF2-40B4-BE49-F238E27FC236}">
                  <a16:creationId xmlns:a16="http://schemas.microsoft.com/office/drawing/2014/main" id="{E05272FF-1866-4694-B88C-4DA04175995D}"/>
                </a:ext>
              </a:extLst>
            </p:cNvPr>
            <p:cNvSpPr/>
            <p:nvPr/>
          </p:nvSpPr>
          <p:spPr>
            <a:xfrm>
              <a:off x="665200" y="4532585"/>
              <a:ext cx="1517307" cy="1068992"/>
            </a:xfrm>
            <a:prstGeom prst="roundRect">
              <a:avLst>
                <a:gd name="adj" fmla="val 6029"/>
              </a:avLst>
            </a:prstGeom>
            <a:solidFill>
              <a:schemeClr val="accent2">
                <a:lumMod val="75000"/>
              </a:schemeClr>
            </a:solidFill>
            <a:ln w="12700" cap="flat" cmpd="sng" algn="ctr">
              <a:solidFill>
                <a:schemeClr val="accent2">
                  <a:lumMod val="50000"/>
                </a:schemeClr>
              </a:solid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51" name="TextBox 50">
              <a:extLst>
                <a:ext uri="{FF2B5EF4-FFF2-40B4-BE49-F238E27FC236}">
                  <a16:creationId xmlns:a16="http://schemas.microsoft.com/office/drawing/2014/main" id="{A8FB01D2-558D-4BC7-AFEC-1527B96437F2}"/>
                </a:ext>
              </a:extLst>
            </p:cNvPr>
            <p:cNvSpPr txBox="1"/>
            <p:nvPr/>
          </p:nvSpPr>
          <p:spPr>
            <a:xfrm>
              <a:off x="665200" y="4796620"/>
              <a:ext cx="1517304" cy="529929"/>
            </a:xfrm>
            <a:prstGeom prst="rect">
              <a:avLst/>
            </a:prstGeom>
            <a:noFill/>
          </p:spPr>
          <p:txBody>
            <a:bodyPr wrap="square" rtlCol="0">
              <a:spAutoFit/>
            </a:bodyPr>
            <a:lstStyle/>
            <a:p>
              <a:pPr algn="ctr" eaLnBrk="1" fontAlgn="auto" hangingPunct="1">
                <a:spcBef>
                  <a:spcPts val="0"/>
                </a:spcBef>
                <a:spcAft>
                  <a:spcPts val="0"/>
                </a:spcAft>
                <a:buClrTx/>
                <a:buSzTx/>
              </a:pPr>
              <a:r>
                <a:rPr lang="en-GB" sz="1400" b="1" dirty="0">
                  <a:solidFill>
                    <a:prstClr val="black"/>
                  </a:solidFill>
                  <a:cs typeface="Arial" panose="020B0604020202020204" pitchFamily="34" charset="0"/>
                </a:rPr>
                <a:t>Exigences de conception </a:t>
              </a:r>
            </a:p>
          </p:txBody>
        </p:sp>
      </p:grpSp>
      <p:sp>
        <p:nvSpPr>
          <p:cNvPr id="2" name="Slide Number Placeholder 1">
            <a:extLst>
              <a:ext uri="{FF2B5EF4-FFF2-40B4-BE49-F238E27FC236}">
                <a16:creationId xmlns:a16="http://schemas.microsoft.com/office/drawing/2014/main" id="{C31F14FF-7D17-49A4-B22B-82BA2AB74E9C}"/>
              </a:ext>
            </a:extLst>
          </p:cNvPr>
          <p:cNvSpPr>
            <a:spLocks noGrp="1"/>
          </p:cNvSpPr>
          <p:nvPr>
            <p:ph type="sldNum" sz="quarter" idx="11"/>
          </p:nvPr>
        </p:nvSpPr>
        <p:spPr/>
        <p:txBody>
          <a:bodyPr/>
          <a:lstStyle/>
          <a:p>
            <a:fld id="{F0D23093-2AB0-F74C-B865-1A12A15B650E}" type="slidenum">
              <a:rPr lang="en-US" smtClean="0">
                <a:latin typeface="+mn-lt"/>
              </a:rPr>
              <a:pPr/>
              <a:t>12</a:t>
            </a:fld>
            <a:endParaRPr lang="en-US" dirty="0">
              <a:latin typeface="+mn-lt"/>
            </a:endParaRPr>
          </a:p>
        </p:txBody>
      </p:sp>
    </p:spTree>
    <p:extLst>
      <p:ext uri="{BB962C8B-B14F-4D97-AF65-F5344CB8AC3E}">
        <p14:creationId xmlns:p14="http://schemas.microsoft.com/office/powerpoint/2010/main" val="3313558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left)">
                                      <p:cBhvr>
                                        <p:cTn id="7" dur="500"/>
                                        <p:tgtEl>
                                          <p:spTgt spid="4884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p:txBody>
          <a:bodyPr>
            <a:normAutofit fontScale="92500" lnSpcReduction="10000"/>
          </a:bodyPr>
          <a:lstStyle/>
          <a:p>
            <a:pPr marL="0" indent="0">
              <a:buNone/>
            </a:pPr>
            <a:r>
              <a:rPr lang="en-US" sz="2600" b="1" dirty="0" err="1">
                <a:latin typeface="+mn-lt"/>
              </a:rPr>
              <a:t>Données</a:t>
            </a:r>
            <a:r>
              <a:rPr lang="en-US" sz="2200" b="1" dirty="0">
                <a:latin typeface="+mn-lt"/>
              </a:rPr>
              <a:t> :</a:t>
            </a:r>
          </a:p>
          <a:p>
            <a:r>
              <a:rPr lang="en-GB" dirty="0">
                <a:latin typeface="+mn-lt"/>
              </a:rPr>
              <a:t>Table de </a:t>
            </a:r>
            <a:r>
              <a:rPr lang="en-GB" dirty="0" err="1">
                <a:latin typeface="+mn-lt"/>
              </a:rPr>
              <a:t>données</a:t>
            </a:r>
            <a:r>
              <a:rPr lang="en-GB" dirty="0">
                <a:latin typeface="+mn-lt"/>
              </a:rPr>
              <a:t> des </a:t>
            </a:r>
            <a:r>
              <a:rPr lang="en-GB" dirty="0" err="1">
                <a:latin typeface="+mn-lt"/>
              </a:rPr>
              <a:t>Matériaux</a:t>
            </a:r>
            <a:r>
              <a:rPr lang="en-GB" dirty="0">
                <a:latin typeface="+mn-lt"/>
              </a:rPr>
              <a:t>  </a:t>
            </a:r>
            <a:r>
              <a:rPr lang="en-GB" i="1" dirty="0">
                <a:latin typeface="+mn-lt"/>
              </a:rPr>
              <a:t>(Material Universe)</a:t>
            </a:r>
            <a:endParaRPr lang="en-US" i="1" dirty="0">
              <a:latin typeface="+mn-lt"/>
            </a:endParaRPr>
          </a:p>
          <a:p>
            <a:pPr lvl="1"/>
            <a:r>
              <a:rPr lang="fr-FR" sz="1700" dirty="0">
                <a:latin typeface="+mn-lt"/>
              </a:rPr>
              <a:t>Sous-ensemble supplémentaire "</a:t>
            </a:r>
            <a:r>
              <a:rPr lang="en-GB" sz="1700" dirty="0">
                <a:latin typeface="+mn-lt"/>
              </a:rPr>
              <a:t> ‘Aerospace Materials </a:t>
            </a:r>
            <a:r>
              <a:rPr lang="fr-FR" sz="1700" dirty="0">
                <a:latin typeface="+mn-lt"/>
              </a:rPr>
              <a:t>" avec 750+ fiches, dont beaucoup montrent des propriétés mécaniques dépendant de la température à partir de la base de données MMPDS </a:t>
            </a:r>
          </a:p>
          <a:p>
            <a:r>
              <a:rPr lang="en-GB" dirty="0">
                <a:latin typeface="+mn-lt"/>
              </a:rPr>
              <a:t>MMPDS </a:t>
            </a:r>
            <a:r>
              <a:rPr lang="en-GB" i="1" dirty="0">
                <a:latin typeface="+mn-lt"/>
              </a:rPr>
              <a:t>– </a:t>
            </a:r>
            <a:r>
              <a:rPr lang="en-GB" dirty="0">
                <a:latin typeface="+mn-lt"/>
              </a:rPr>
              <a:t>Metals </a:t>
            </a:r>
            <a:r>
              <a:rPr lang="en-GB" i="1" dirty="0">
                <a:latin typeface="+mn-lt"/>
              </a:rPr>
              <a:t>(formerly MIL-HDBK-5) </a:t>
            </a:r>
            <a:endParaRPr lang="en-US" i="1" dirty="0">
              <a:latin typeface="+mn-lt"/>
            </a:endParaRPr>
          </a:p>
          <a:p>
            <a:pPr lvl="1"/>
            <a:r>
              <a:rPr lang="fr-FR" sz="1700" dirty="0">
                <a:latin typeface="+mn-lt"/>
              </a:rPr>
              <a:t>2500+ fiches de données de conception dérivées de statistiques pour les alliages aérospatiaux, les propriétés dépendant de la température, les courbes de fatigue et les classements de corrosion. </a:t>
            </a:r>
          </a:p>
          <a:p>
            <a:r>
              <a:rPr lang="en-GB" dirty="0">
                <a:latin typeface="+mn-lt"/>
              </a:rPr>
              <a:t>MIL-HDBK-17 – Composites</a:t>
            </a:r>
          </a:p>
          <a:p>
            <a:pPr lvl="1"/>
            <a:r>
              <a:rPr lang="fr-FR" sz="1700" dirty="0">
                <a:latin typeface="+mn-lt"/>
              </a:rPr>
              <a:t>950+ enregistrements de données de test pour les composites à matrice polymère, à matrice métallique et à matrice céramique. </a:t>
            </a:r>
            <a:endParaRPr lang="en-GB" sz="1700" dirty="0">
              <a:latin typeface="+mn-lt"/>
            </a:endParaRPr>
          </a:p>
          <a:p>
            <a:pPr marL="0" indent="0" eaLnBrk="1" fontAlgn="auto" hangingPunct="1">
              <a:lnSpc>
                <a:spcPts val="2049"/>
              </a:lnSpc>
              <a:spcBef>
                <a:spcPts val="0"/>
              </a:spcBef>
              <a:buClr>
                <a:srgbClr val="577235"/>
              </a:buClr>
              <a:buNone/>
              <a:defRPr/>
            </a:pPr>
            <a:endParaRPr lang="en-GB" sz="2400" b="0" dirty="0">
              <a:solidFill>
                <a:prstClr val="black"/>
              </a:solidFill>
              <a:latin typeface="+mn-lt"/>
              <a:cs typeface="Arial" panose="020B0604020202020204" pitchFamily="34" charset="0"/>
            </a:endParaRPr>
          </a:p>
        </p:txBody>
      </p:sp>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p:txBody>
          <a:bodyPr/>
          <a:lstStyle/>
          <a:p>
            <a:r>
              <a:rPr lang="en-US" dirty="0">
                <a:latin typeface="+mn-lt"/>
              </a:rPr>
              <a:t>          La base de </a:t>
            </a:r>
            <a:r>
              <a:rPr lang="en-US" dirty="0" err="1">
                <a:latin typeface="+mn-lt"/>
              </a:rPr>
              <a:t>données</a:t>
            </a:r>
            <a:r>
              <a:rPr lang="en-US" dirty="0">
                <a:latin typeface="+mn-lt"/>
              </a:rPr>
              <a:t> Level 3 Aerospace</a:t>
            </a: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6096000" y="1447800"/>
            <a:ext cx="1143000" cy="533400"/>
          </a:xfrm>
        </p:spPr>
        <p:txBody>
          <a:bodyPr/>
          <a:lstStyle/>
          <a:p>
            <a:pPr marL="0" indent="0">
              <a:buNone/>
            </a:pPr>
            <a:r>
              <a:rPr lang="en-US" b="1" dirty="0" err="1">
                <a:latin typeface="+mn-lt"/>
              </a:rPr>
              <a:t>Outils</a:t>
            </a:r>
            <a:r>
              <a:rPr lang="en-US" b="1" dirty="0">
                <a:latin typeface="+mn-lt"/>
              </a:rPr>
              <a:t> :</a:t>
            </a:r>
          </a:p>
        </p:txBody>
      </p:sp>
      <p:grpSp>
        <p:nvGrpSpPr>
          <p:cNvPr id="31" name="Group 30">
            <a:extLst>
              <a:ext uri="{FF2B5EF4-FFF2-40B4-BE49-F238E27FC236}">
                <a16:creationId xmlns:a16="http://schemas.microsoft.com/office/drawing/2014/main" id="{90E13FFB-5D8B-4A15-895E-288933D73A6A}"/>
              </a:ext>
            </a:extLst>
          </p:cNvPr>
          <p:cNvGrpSpPr/>
          <p:nvPr/>
        </p:nvGrpSpPr>
        <p:grpSpPr>
          <a:xfrm>
            <a:off x="7696200" y="1457414"/>
            <a:ext cx="1524653" cy="1391413"/>
            <a:chOff x="683568" y="4970170"/>
            <a:chExt cx="1524653" cy="1391413"/>
          </a:xfrm>
        </p:grpSpPr>
        <p:pic>
          <p:nvPicPr>
            <p:cNvPr id="32" name="Picture 7" descr="All of the materials at level 2 in a Materials Property Chart. ">
              <a:extLst>
                <a:ext uri="{FF2B5EF4-FFF2-40B4-BE49-F238E27FC236}">
                  <a16:creationId xmlns:a16="http://schemas.microsoft.com/office/drawing/2014/main" id="{346DFE75-7468-4210-8D65-CC4499D563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970170"/>
              <a:ext cx="1524653"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337085FA-D5C9-4C42-AC11-3CF0DA97B367}"/>
                </a:ext>
              </a:extLst>
            </p:cNvPr>
            <p:cNvSpPr/>
            <p:nvPr/>
          </p:nvSpPr>
          <p:spPr>
            <a:xfrm>
              <a:off x="755576" y="6107667"/>
              <a:ext cx="1420582" cy="253916"/>
            </a:xfrm>
            <a:prstGeom prst="rect">
              <a:avLst/>
            </a:prstGeom>
          </p:spPr>
          <p:txBody>
            <a:bodyPr wrap="none">
              <a:spAutoFit/>
            </a:bodyPr>
            <a:lstStyle/>
            <a:p>
              <a:pPr eaLnBrk="1" fontAlgn="auto" hangingPunct="1">
                <a:spcBef>
                  <a:spcPts val="0"/>
                </a:spcBef>
                <a:spcAft>
                  <a:spcPts val="0"/>
                </a:spcAft>
                <a:buClrTx/>
                <a:buSzTx/>
              </a:pPr>
              <a:r>
                <a:rPr lang="en-GB" sz="1050" b="1" dirty="0">
                  <a:solidFill>
                    <a:prstClr val="black"/>
                  </a:solidFill>
                </a:rPr>
                <a:t>Standard Level 3 tools</a:t>
              </a:r>
            </a:p>
          </p:txBody>
        </p:sp>
      </p:grpSp>
      <p:grpSp>
        <p:nvGrpSpPr>
          <p:cNvPr id="4" name="Group 3">
            <a:extLst>
              <a:ext uri="{FF2B5EF4-FFF2-40B4-BE49-F238E27FC236}">
                <a16:creationId xmlns:a16="http://schemas.microsoft.com/office/drawing/2014/main" id="{371DE33D-DC36-4807-B781-63D8C401097E}"/>
              </a:ext>
            </a:extLst>
          </p:cNvPr>
          <p:cNvGrpSpPr/>
          <p:nvPr/>
        </p:nvGrpSpPr>
        <p:grpSpPr>
          <a:xfrm>
            <a:off x="7715341" y="2919571"/>
            <a:ext cx="1533530" cy="1434020"/>
            <a:chOff x="10033223" y="2075627"/>
            <a:chExt cx="1533530" cy="1434020"/>
          </a:xfrm>
        </p:grpSpPr>
        <p:grpSp>
          <p:nvGrpSpPr>
            <p:cNvPr id="41" name="Group 40">
              <a:extLst>
                <a:ext uri="{FF2B5EF4-FFF2-40B4-BE49-F238E27FC236}">
                  <a16:creationId xmlns:a16="http://schemas.microsoft.com/office/drawing/2014/main" id="{969B7796-8D12-4A8F-9E07-96D32CB2F386}"/>
                </a:ext>
              </a:extLst>
            </p:cNvPr>
            <p:cNvGrpSpPr/>
            <p:nvPr/>
          </p:nvGrpSpPr>
          <p:grpSpPr>
            <a:xfrm>
              <a:off x="10033223" y="2120822"/>
              <a:ext cx="1533530" cy="1388825"/>
              <a:chOff x="5550588" y="4970171"/>
              <a:chExt cx="1533530" cy="1388825"/>
            </a:xfrm>
          </p:grpSpPr>
          <p:pic>
            <p:nvPicPr>
              <p:cNvPr id="42" name="Picture 17" descr="Enhanced Eco Audit Tool">
                <a:extLst>
                  <a:ext uri="{FF2B5EF4-FFF2-40B4-BE49-F238E27FC236}">
                    <a16:creationId xmlns:a16="http://schemas.microsoft.com/office/drawing/2014/main" id="{AFAF88F4-B027-4B77-BAC6-8F5E8EAB1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0588" y="4970171"/>
                <a:ext cx="1533530" cy="1158976"/>
              </a:xfrm>
              <a:prstGeom prst="rect">
                <a:avLst/>
              </a:prstGeom>
              <a:solidFill>
                <a:srgbClr val="FFFFFF">
                  <a:shade val="85000"/>
                </a:srgbClr>
              </a:solidFill>
              <a:ln w="9525" cap="sq">
                <a:solidFill>
                  <a:schemeClr val="tx2"/>
                </a:solidFill>
                <a:miter lim="800000"/>
              </a:ln>
              <a:effectLst/>
              <a:scene3d>
                <a:camera prst="orthographicFront"/>
                <a:lightRig rig="twoPt" dir="t">
                  <a:rot lat="0" lon="0" rev="7200000"/>
                </a:lightRig>
              </a:scene3d>
              <a:sp3d>
                <a:bevelT w="25400" h="19050"/>
                <a:contourClr>
                  <a:srgbClr val="FFFFFF"/>
                </a:contourClr>
              </a:sp3d>
            </p:spPr>
          </p:pic>
          <p:grpSp>
            <p:nvGrpSpPr>
              <p:cNvPr id="43" name="Group 42">
                <a:extLst>
                  <a:ext uri="{FF2B5EF4-FFF2-40B4-BE49-F238E27FC236}">
                    <a16:creationId xmlns:a16="http://schemas.microsoft.com/office/drawing/2014/main" id="{A9F139F2-DE69-494B-B185-2FD703B70DF6}"/>
                  </a:ext>
                </a:extLst>
              </p:cNvPr>
              <p:cNvGrpSpPr/>
              <p:nvPr/>
            </p:nvGrpSpPr>
            <p:grpSpPr>
              <a:xfrm>
                <a:off x="5744845" y="5233812"/>
                <a:ext cx="1244677" cy="819075"/>
                <a:chOff x="7518630" y="2846578"/>
                <a:chExt cx="1777005" cy="1271877"/>
              </a:xfrm>
            </p:grpSpPr>
            <p:sp>
              <p:nvSpPr>
                <p:cNvPr id="45" name="Freeform 43">
                  <a:extLst>
                    <a:ext uri="{FF2B5EF4-FFF2-40B4-BE49-F238E27FC236}">
                      <a16:creationId xmlns:a16="http://schemas.microsoft.com/office/drawing/2014/main" id="{EC1DB83A-DB79-403C-B5C0-467709E41DB2}"/>
                    </a:ext>
                  </a:extLst>
                </p:cNvPr>
                <p:cNvSpPr/>
                <p:nvPr/>
              </p:nvSpPr>
              <p:spPr>
                <a:xfrm>
                  <a:off x="7678502" y="2924944"/>
                  <a:ext cx="1617133" cy="1176867"/>
                </a:xfrm>
                <a:custGeom>
                  <a:avLst/>
                  <a:gdLst>
                    <a:gd name="connsiteX0" fmla="*/ 0 w 1617133"/>
                    <a:gd name="connsiteY0" fmla="*/ 93134 h 1176867"/>
                    <a:gd name="connsiteX1" fmla="*/ 575733 w 1617133"/>
                    <a:gd name="connsiteY1" fmla="*/ 84667 h 1176867"/>
                    <a:gd name="connsiteX2" fmla="*/ 575733 w 1617133"/>
                    <a:gd name="connsiteY2" fmla="*/ 8467 h 1176867"/>
                    <a:gd name="connsiteX3" fmla="*/ 1608666 w 1617133"/>
                    <a:gd name="connsiteY3" fmla="*/ 0 h 1176867"/>
                    <a:gd name="connsiteX4" fmla="*/ 1617133 w 1617133"/>
                    <a:gd name="connsiteY4" fmla="*/ 804334 h 1176867"/>
                    <a:gd name="connsiteX5" fmla="*/ 1380066 w 1617133"/>
                    <a:gd name="connsiteY5" fmla="*/ 804334 h 1176867"/>
                    <a:gd name="connsiteX6" fmla="*/ 1380066 w 1617133"/>
                    <a:gd name="connsiteY6" fmla="*/ 1176867 h 1176867"/>
                    <a:gd name="connsiteX7" fmla="*/ 372533 w 1617133"/>
                    <a:gd name="connsiteY7" fmla="*/ 1176867 h 1176867"/>
                    <a:gd name="connsiteX8" fmla="*/ 372533 w 1617133"/>
                    <a:gd name="connsiteY8" fmla="*/ 905934 h 1176867"/>
                    <a:gd name="connsiteX9" fmla="*/ 16933 w 1617133"/>
                    <a:gd name="connsiteY9" fmla="*/ 905934 h 1176867"/>
                    <a:gd name="connsiteX10" fmla="*/ 0 w 1617133"/>
                    <a:gd name="connsiteY10" fmla="*/ 93134 h 117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33" h="1176867">
                      <a:moveTo>
                        <a:pt x="0" y="93134"/>
                      </a:moveTo>
                      <a:lnTo>
                        <a:pt x="575733" y="84667"/>
                      </a:lnTo>
                      <a:lnTo>
                        <a:pt x="575733" y="8467"/>
                      </a:lnTo>
                      <a:lnTo>
                        <a:pt x="1608666" y="0"/>
                      </a:lnTo>
                      <a:cubicBezTo>
                        <a:pt x="1611488" y="268111"/>
                        <a:pt x="1614311" y="536223"/>
                        <a:pt x="1617133" y="804334"/>
                      </a:cubicBezTo>
                      <a:lnTo>
                        <a:pt x="1380066" y="804334"/>
                      </a:lnTo>
                      <a:lnTo>
                        <a:pt x="1380066" y="1176867"/>
                      </a:lnTo>
                      <a:lnTo>
                        <a:pt x="372533" y="1176867"/>
                      </a:lnTo>
                      <a:lnTo>
                        <a:pt x="372533" y="905934"/>
                      </a:lnTo>
                      <a:lnTo>
                        <a:pt x="16933" y="905934"/>
                      </a:lnTo>
                      <a:cubicBezTo>
                        <a:pt x="14111" y="643467"/>
                        <a:pt x="11288" y="381001"/>
                        <a:pt x="0" y="931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Tx/>
                    <a:buSzTx/>
                  </a:pPr>
                  <a:endParaRPr lang="en-GB" dirty="0">
                    <a:solidFill>
                      <a:prstClr val="white"/>
                    </a:solidFill>
                  </a:endParaRPr>
                </a:p>
              </p:txBody>
            </p:sp>
            <p:pic>
              <p:nvPicPr>
                <p:cNvPr id="46" name="Picture 15" descr="Eco Audit Tool graphs showing end of life phase">
                  <a:extLst>
                    <a:ext uri="{FF2B5EF4-FFF2-40B4-BE49-F238E27FC236}">
                      <a16:creationId xmlns:a16="http://schemas.microsoft.com/office/drawing/2014/main" id="{62215F39-E35C-4B40-A63C-4021A6E5859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630" y="2846578"/>
                  <a:ext cx="1726529" cy="127187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a:extLst>
                  <a:ext uri="{FF2B5EF4-FFF2-40B4-BE49-F238E27FC236}">
                    <a16:creationId xmlns:a16="http://schemas.microsoft.com/office/drawing/2014/main" id="{D5A2851F-4CC7-4F65-A9FE-854F142F4229}"/>
                  </a:ext>
                </a:extLst>
              </p:cNvPr>
              <p:cNvSpPr/>
              <p:nvPr/>
            </p:nvSpPr>
            <p:spPr>
              <a:xfrm>
                <a:off x="5563542" y="6105080"/>
                <a:ext cx="1444626" cy="253916"/>
              </a:xfrm>
              <a:prstGeom prst="rect">
                <a:avLst/>
              </a:prstGeom>
            </p:spPr>
            <p:txBody>
              <a:bodyPr wrap="none">
                <a:spAutoFit/>
              </a:bodyPr>
              <a:lstStyle/>
              <a:p>
                <a:pPr algn="ctr" eaLnBrk="1" fontAlgn="auto" hangingPunct="1">
                  <a:spcBef>
                    <a:spcPts val="0"/>
                  </a:spcBef>
                  <a:spcAft>
                    <a:spcPts val="0"/>
                  </a:spcAft>
                  <a:buClrTx/>
                  <a:buSzTx/>
                </a:pPr>
                <a:r>
                  <a:rPr lang="en-GB" sz="1050" b="1" dirty="0" err="1">
                    <a:solidFill>
                      <a:prstClr val="black"/>
                    </a:solidFill>
                  </a:rPr>
                  <a:t>Outil</a:t>
                </a:r>
                <a:r>
                  <a:rPr lang="en-GB" sz="1050" b="1" dirty="0">
                    <a:solidFill>
                      <a:prstClr val="black"/>
                    </a:solidFill>
                  </a:rPr>
                  <a:t> Eco Audit </a:t>
                </a:r>
                <a:r>
                  <a:rPr lang="en-GB" sz="1050" b="1" dirty="0" err="1">
                    <a:solidFill>
                      <a:prstClr val="black"/>
                    </a:solidFill>
                  </a:rPr>
                  <a:t>avancé</a:t>
                </a:r>
                <a:endParaRPr lang="en-GB" sz="1050" b="1" dirty="0">
                  <a:solidFill>
                    <a:prstClr val="black"/>
                  </a:solidFill>
                </a:endParaRPr>
              </a:p>
            </p:txBody>
          </p:sp>
        </p:grpSp>
        <p:pic>
          <p:nvPicPr>
            <p:cNvPr id="47" name="Picture 46">
              <a:extLst>
                <a:ext uri="{FF2B5EF4-FFF2-40B4-BE49-F238E27FC236}">
                  <a16:creationId xmlns:a16="http://schemas.microsoft.com/office/drawing/2014/main" id="{9AB6C71F-C554-4690-BE4D-957F8B7252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4622" y="2075627"/>
              <a:ext cx="408433" cy="408433"/>
            </a:xfrm>
            <a:prstGeom prst="rect">
              <a:avLst/>
            </a:prstGeom>
          </p:spPr>
        </p:pic>
      </p:grpSp>
      <p:grpSp>
        <p:nvGrpSpPr>
          <p:cNvPr id="6" name="Group 5">
            <a:extLst>
              <a:ext uri="{FF2B5EF4-FFF2-40B4-BE49-F238E27FC236}">
                <a16:creationId xmlns:a16="http://schemas.microsoft.com/office/drawing/2014/main" id="{ED85992B-7147-4DF3-B472-88F0975D5527}"/>
              </a:ext>
            </a:extLst>
          </p:cNvPr>
          <p:cNvGrpSpPr/>
          <p:nvPr/>
        </p:nvGrpSpPr>
        <p:grpSpPr>
          <a:xfrm>
            <a:off x="7678892" y="4486427"/>
            <a:ext cx="1559268" cy="1425149"/>
            <a:chOff x="6199850" y="3788672"/>
            <a:chExt cx="1559268" cy="1425149"/>
          </a:xfrm>
        </p:grpSpPr>
        <p:grpSp>
          <p:nvGrpSpPr>
            <p:cNvPr id="37" name="Group 36">
              <a:extLst>
                <a:ext uri="{FF2B5EF4-FFF2-40B4-BE49-F238E27FC236}">
                  <a16:creationId xmlns:a16="http://schemas.microsoft.com/office/drawing/2014/main" id="{4D2EACE9-62BE-4A44-8FF3-339322064FED}"/>
                </a:ext>
              </a:extLst>
            </p:cNvPr>
            <p:cNvGrpSpPr/>
            <p:nvPr/>
          </p:nvGrpSpPr>
          <p:grpSpPr>
            <a:xfrm>
              <a:off x="6199850" y="3810000"/>
              <a:ext cx="1559268" cy="1403821"/>
              <a:chOff x="4018386" y="4970170"/>
              <a:chExt cx="1559268" cy="1403821"/>
            </a:xfrm>
          </p:grpSpPr>
          <p:pic>
            <p:nvPicPr>
              <p:cNvPr id="38" name="Picture 13" descr="The Hybrid Synthesizer predicts the performance of sandwich panels, as shown here, helping students compare properties with other materials">
                <a:extLst>
                  <a:ext uri="{FF2B5EF4-FFF2-40B4-BE49-F238E27FC236}">
                    <a16:creationId xmlns:a16="http://schemas.microsoft.com/office/drawing/2014/main" id="{14DC249A-9D2A-4B61-8924-A6BA612340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8386" y="4970170"/>
                <a:ext cx="1559268"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pic>
            <p:nvPicPr>
              <p:cNvPr id="39" name="Picture 11" descr="An interactive wizard">
                <a:extLst>
                  <a:ext uri="{FF2B5EF4-FFF2-40B4-BE49-F238E27FC236}">
                    <a16:creationId xmlns:a16="http://schemas.microsoft.com/office/drawing/2014/main" id="{3EB020BB-2C83-47AF-893B-714C3FEA7E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9606" y="5181795"/>
                <a:ext cx="996828" cy="747621"/>
              </a:xfrm>
              <a:prstGeom prst="rect">
                <a:avLst/>
              </a:prstGeom>
              <a:ln>
                <a:noFill/>
              </a:ln>
              <a:effectLst>
                <a:outerShdw blurRad="50800" algn="tl" rotWithShape="0">
                  <a:srgbClr val="000000">
                    <a:alpha val="76000"/>
                  </a:srgbClr>
                </a:outerShdw>
              </a:effectLst>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A2E4346D-4C0B-48AB-9E50-4CA7E77B7718}"/>
                  </a:ext>
                </a:extLst>
              </p:cNvPr>
              <p:cNvSpPr/>
              <p:nvPr/>
            </p:nvSpPr>
            <p:spPr>
              <a:xfrm>
                <a:off x="4120311" y="6120075"/>
                <a:ext cx="1205779" cy="253916"/>
              </a:xfrm>
              <a:prstGeom prst="rect">
                <a:avLst/>
              </a:prstGeom>
            </p:spPr>
            <p:txBody>
              <a:bodyPr wrap="none">
                <a:spAutoFit/>
              </a:bodyPr>
              <a:lstStyle/>
              <a:p>
                <a:pPr algn="ctr"/>
                <a:r>
                  <a:rPr lang="en-GB" sz="1050" b="1" dirty="0" err="1"/>
                  <a:t>L'outil</a:t>
                </a:r>
                <a:r>
                  <a:rPr lang="en-GB" sz="1050" b="1" dirty="0"/>
                  <a:t> Synthesizer</a:t>
                </a:r>
              </a:p>
            </p:txBody>
          </p:sp>
        </p:grpSp>
        <p:pic>
          <p:nvPicPr>
            <p:cNvPr id="48" name="Picture 47">
              <a:extLst>
                <a:ext uri="{FF2B5EF4-FFF2-40B4-BE49-F238E27FC236}">
                  <a16:creationId xmlns:a16="http://schemas.microsoft.com/office/drawing/2014/main" id="{D11F1AB7-2BA3-4D48-8C87-7E4353E7D1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685" y="3788672"/>
              <a:ext cx="408433" cy="408433"/>
            </a:xfrm>
            <a:prstGeom prst="rect">
              <a:avLst/>
            </a:prstGeom>
          </p:spPr>
        </p:pic>
      </p:grpSp>
      <p:grpSp>
        <p:nvGrpSpPr>
          <p:cNvPr id="51" name="Group 50">
            <a:extLst>
              <a:ext uri="{FF2B5EF4-FFF2-40B4-BE49-F238E27FC236}">
                <a16:creationId xmlns:a16="http://schemas.microsoft.com/office/drawing/2014/main" id="{827E042B-171E-4A5D-83A3-930DECD012E4}"/>
              </a:ext>
            </a:extLst>
          </p:cNvPr>
          <p:cNvGrpSpPr/>
          <p:nvPr/>
        </p:nvGrpSpPr>
        <p:grpSpPr>
          <a:xfrm>
            <a:off x="9485235" y="2957195"/>
            <a:ext cx="1511661" cy="1403821"/>
            <a:chOff x="8163203" y="3830963"/>
            <a:chExt cx="1511661" cy="1403821"/>
          </a:xfrm>
        </p:grpSpPr>
        <p:pic>
          <p:nvPicPr>
            <p:cNvPr id="27" name="Picture 26">
              <a:extLst>
                <a:ext uri="{FF2B5EF4-FFF2-40B4-BE49-F238E27FC236}">
                  <a16:creationId xmlns:a16="http://schemas.microsoft.com/office/drawing/2014/main" id="{ABE7C11E-03EA-4DB6-AF9F-4FB35650AC86}"/>
                </a:ext>
              </a:extLst>
            </p:cNvPr>
            <p:cNvPicPr>
              <a:picLocks/>
            </p:cNvPicPr>
            <p:nvPr/>
          </p:nvPicPr>
          <p:blipFill>
            <a:blip r:embed="rId10"/>
            <a:stretch>
              <a:fillRect/>
            </a:stretch>
          </p:blipFill>
          <p:spPr>
            <a:xfrm>
              <a:off x="8163203" y="3830963"/>
              <a:ext cx="1511661" cy="1149905"/>
            </a:xfrm>
            <a:prstGeom prst="rect">
              <a:avLst/>
            </a:prstGeom>
            <a:ln>
              <a:solidFill>
                <a:schemeClr val="tx1"/>
              </a:solidFill>
            </a:ln>
          </p:spPr>
        </p:pic>
        <p:sp>
          <p:nvSpPr>
            <p:cNvPr id="56" name="Rectangle 55">
              <a:extLst>
                <a:ext uri="{FF2B5EF4-FFF2-40B4-BE49-F238E27FC236}">
                  <a16:creationId xmlns:a16="http://schemas.microsoft.com/office/drawing/2014/main" id="{00CB2440-858A-48D8-B87E-1B97201E15E5}"/>
                </a:ext>
              </a:extLst>
            </p:cNvPr>
            <p:cNvSpPr/>
            <p:nvPr/>
          </p:nvSpPr>
          <p:spPr>
            <a:xfrm>
              <a:off x="8259606" y="4980868"/>
              <a:ext cx="1225015" cy="253916"/>
            </a:xfrm>
            <a:prstGeom prst="rect">
              <a:avLst/>
            </a:prstGeom>
          </p:spPr>
          <p:txBody>
            <a:bodyPr wrap="none">
              <a:spAutoFit/>
            </a:bodyPr>
            <a:lstStyle/>
            <a:p>
              <a:pPr algn="ctr"/>
              <a:r>
                <a:rPr lang="en-GB" sz="1050" b="1" dirty="0"/>
                <a:t>Engineering Solver</a:t>
              </a:r>
            </a:p>
          </p:txBody>
        </p:sp>
        <p:pic>
          <p:nvPicPr>
            <p:cNvPr id="57" name="Picture 56">
              <a:extLst>
                <a:ext uri="{FF2B5EF4-FFF2-40B4-BE49-F238E27FC236}">
                  <a16:creationId xmlns:a16="http://schemas.microsoft.com/office/drawing/2014/main" id="{C8E0B8DB-CFB7-459C-9766-EACB64A60D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5384" y="3847293"/>
              <a:ext cx="408433" cy="408433"/>
            </a:xfrm>
            <a:prstGeom prst="rect">
              <a:avLst/>
            </a:prstGeom>
          </p:spPr>
        </p:pic>
      </p:grpSp>
      <p:grpSp>
        <p:nvGrpSpPr>
          <p:cNvPr id="58" name="Group 57">
            <a:extLst>
              <a:ext uri="{FF2B5EF4-FFF2-40B4-BE49-F238E27FC236}">
                <a16:creationId xmlns:a16="http://schemas.microsoft.com/office/drawing/2014/main" id="{6FB698BB-23D8-4F77-B6CC-D53B94AD1BF3}"/>
              </a:ext>
            </a:extLst>
          </p:cNvPr>
          <p:cNvGrpSpPr/>
          <p:nvPr/>
        </p:nvGrpSpPr>
        <p:grpSpPr>
          <a:xfrm>
            <a:off x="9485235" y="4509928"/>
            <a:ext cx="1545336" cy="1430382"/>
            <a:chOff x="10059473" y="3847293"/>
            <a:chExt cx="1545336" cy="1430382"/>
          </a:xfrm>
        </p:grpSpPr>
        <p:pic>
          <p:nvPicPr>
            <p:cNvPr id="53" name="Picture 52">
              <a:extLst>
                <a:ext uri="{FF2B5EF4-FFF2-40B4-BE49-F238E27FC236}">
                  <a16:creationId xmlns:a16="http://schemas.microsoft.com/office/drawing/2014/main" id="{D2F4BB3D-059E-4FA1-B787-32DFD392D4F7}"/>
                </a:ext>
              </a:extLst>
            </p:cNvPr>
            <p:cNvPicPr>
              <a:picLocks/>
            </p:cNvPicPr>
            <p:nvPr/>
          </p:nvPicPr>
          <p:blipFill>
            <a:blip r:embed="rId12"/>
            <a:stretch>
              <a:fillRect/>
            </a:stretch>
          </p:blipFill>
          <p:spPr>
            <a:xfrm>
              <a:off x="10059473" y="3847293"/>
              <a:ext cx="1545336" cy="1165423"/>
            </a:xfrm>
            <a:prstGeom prst="rect">
              <a:avLst/>
            </a:prstGeom>
            <a:ln>
              <a:solidFill>
                <a:schemeClr val="tx1"/>
              </a:solidFill>
            </a:ln>
          </p:spPr>
        </p:pic>
        <p:sp>
          <p:nvSpPr>
            <p:cNvPr id="61" name="Rectangle 60">
              <a:extLst>
                <a:ext uri="{FF2B5EF4-FFF2-40B4-BE49-F238E27FC236}">
                  <a16:creationId xmlns:a16="http://schemas.microsoft.com/office/drawing/2014/main" id="{3DD6DE4F-8C97-4822-AFE0-056B287F4C32}"/>
                </a:ext>
              </a:extLst>
            </p:cNvPr>
            <p:cNvSpPr/>
            <p:nvPr/>
          </p:nvSpPr>
          <p:spPr>
            <a:xfrm>
              <a:off x="10371918" y="5023759"/>
              <a:ext cx="920445" cy="253916"/>
            </a:xfrm>
            <a:prstGeom prst="rect">
              <a:avLst/>
            </a:prstGeom>
          </p:spPr>
          <p:txBody>
            <a:bodyPr wrap="none">
              <a:spAutoFit/>
            </a:bodyPr>
            <a:lstStyle/>
            <a:p>
              <a:pPr algn="ctr"/>
              <a:r>
                <a:rPr lang="en-GB" sz="1050" b="1" dirty="0" err="1"/>
                <a:t>Comparaison</a:t>
              </a:r>
              <a:endParaRPr lang="en-GB" sz="1050" b="1" dirty="0"/>
            </a:p>
          </p:txBody>
        </p:sp>
        <p:pic>
          <p:nvPicPr>
            <p:cNvPr id="64" name="Picture 63">
              <a:extLst>
                <a:ext uri="{FF2B5EF4-FFF2-40B4-BE49-F238E27FC236}">
                  <a16:creationId xmlns:a16="http://schemas.microsoft.com/office/drawing/2014/main" id="{06295BDB-166C-47EE-B20E-212CB4655F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7022" y="3889256"/>
              <a:ext cx="204216" cy="207264"/>
            </a:xfrm>
            <a:prstGeom prst="rect">
              <a:avLst/>
            </a:prstGeom>
          </p:spPr>
        </p:pic>
      </p:grpSp>
      <p:grpSp>
        <p:nvGrpSpPr>
          <p:cNvPr id="65" name="Group 64">
            <a:extLst>
              <a:ext uri="{FF2B5EF4-FFF2-40B4-BE49-F238E27FC236}">
                <a16:creationId xmlns:a16="http://schemas.microsoft.com/office/drawing/2014/main" id="{DD94C308-F4D1-4CA9-BCA9-72CD1F28CCD1}"/>
              </a:ext>
            </a:extLst>
          </p:cNvPr>
          <p:cNvGrpSpPr/>
          <p:nvPr/>
        </p:nvGrpSpPr>
        <p:grpSpPr>
          <a:xfrm>
            <a:off x="9485235" y="1468928"/>
            <a:ext cx="1545336" cy="1446304"/>
            <a:chOff x="7874997" y="4420419"/>
            <a:chExt cx="1545336" cy="1446304"/>
          </a:xfrm>
        </p:grpSpPr>
        <p:sp>
          <p:nvSpPr>
            <p:cNvPr id="62" name="Rectangle 61">
              <a:extLst>
                <a:ext uri="{FF2B5EF4-FFF2-40B4-BE49-F238E27FC236}">
                  <a16:creationId xmlns:a16="http://schemas.microsoft.com/office/drawing/2014/main" id="{E515CFB0-7B64-47BC-AC79-D505B7AB9C6C}"/>
                </a:ext>
              </a:extLst>
            </p:cNvPr>
            <p:cNvSpPr/>
            <p:nvPr/>
          </p:nvSpPr>
          <p:spPr>
            <a:xfrm>
              <a:off x="8207503" y="5612807"/>
              <a:ext cx="870751" cy="253916"/>
            </a:xfrm>
            <a:prstGeom prst="rect">
              <a:avLst/>
            </a:prstGeom>
          </p:spPr>
          <p:txBody>
            <a:bodyPr wrap="none">
              <a:spAutoFit/>
            </a:bodyPr>
            <a:lstStyle/>
            <a:p>
              <a:pPr algn="ctr"/>
              <a:r>
                <a:rPr lang="en-GB" sz="1050" b="1" dirty="0"/>
                <a:t>Substitution</a:t>
              </a:r>
            </a:p>
          </p:txBody>
        </p:sp>
        <p:pic>
          <p:nvPicPr>
            <p:cNvPr id="60" name="Picture 59">
              <a:extLst>
                <a:ext uri="{FF2B5EF4-FFF2-40B4-BE49-F238E27FC236}">
                  <a16:creationId xmlns:a16="http://schemas.microsoft.com/office/drawing/2014/main" id="{CBDF34A6-67F1-495A-8A2B-1D054381D16A}"/>
                </a:ext>
              </a:extLst>
            </p:cNvPr>
            <p:cNvPicPr>
              <a:picLocks/>
            </p:cNvPicPr>
            <p:nvPr/>
          </p:nvPicPr>
          <p:blipFill>
            <a:blip r:embed="rId14"/>
            <a:stretch>
              <a:fillRect/>
            </a:stretch>
          </p:blipFill>
          <p:spPr>
            <a:xfrm>
              <a:off x="7874997" y="4420419"/>
              <a:ext cx="1545336" cy="1184594"/>
            </a:xfrm>
            <a:prstGeom prst="rect">
              <a:avLst/>
            </a:prstGeom>
            <a:ln>
              <a:solidFill>
                <a:schemeClr val="tx1"/>
              </a:solidFill>
            </a:ln>
          </p:spPr>
        </p:pic>
        <p:pic>
          <p:nvPicPr>
            <p:cNvPr id="63" name="Picture 62">
              <a:extLst>
                <a:ext uri="{FF2B5EF4-FFF2-40B4-BE49-F238E27FC236}">
                  <a16:creationId xmlns:a16="http://schemas.microsoft.com/office/drawing/2014/main" id="{8C4BF2B9-98CA-457D-9219-6DE6FC994F4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66661" y="4452874"/>
              <a:ext cx="304801" cy="304801"/>
            </a:xfrm>
            <a:prstGeom prst="rect">
              <a:avLst/>
            </a:prstGeom>
          </p:spPr>
        </p:pic>
      </p:grpSp>
      <p:pic>
        <p:nvPicPr>
          <p:cNvPr id="3" name="Picture 2">
            <a:extLst>
              <a:ext uri="{FF2B5EF4-FFF2-40B4-BE49-F238E27FC236}">
                <a16:creationId xmlns:a16="http://schemas.microsoft.com/office/drawing/2014/main" id="{E64246F7-5F0D-4D86-B47F-DD6766FBB8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5800" y="138611"/>
            <a:ext cx="914400" cy="914400"/>
          </a:xfrm>
          <a:prstGeom prst="rect">
            <a:avLst/>
          </a:prstGeom>
        </p:spPr>
      </p:pic>
      <p:sp>
        <p:nvSpPr>
          <p:cNvPr id="2" name="Slide Number Placeholder 1">
            <a:extLst>
              <a:ext uri="{FF2B5EF4-FFF2-40B4-BE49-F238E27FC236}">
                <a16:creationId xmlns:a16="http://schemas.microsoft.com/office/drawing/2014/main" id="{BC39D179-C7B1-4C4C-9514-DFBCC2497025}"/>
              </a:ext>
            </a:extLst>
          </p:cNvPr>
          <p:cNvSpPr>
            <a:spLocks noGrp="1"/>
          </p:cNvSpPr>
          <p:nvPr>
            <p:ph type="sldNum" sz="quarter" idx="11"/>
          </p:nvPr>
        </p:nvSpPr>
        <p:spPr/>
        <p:txBody>
          <a:bodyPr/>
          <a:lstStyle/>
          <a:p>
            <a:fld id="{F0D23093-2AB0-F74C-B865-1A12A15B650E}" type="slidenum">
              <a:rPr lang="en-US" smtClean="0">
                <a:latin typeface="+mn-lt"/>
              </a:rPr>
              <a:pPr/>
              <a:t>13</a:t>
            </a:fld>
            <a:endParaRPr lang="en-US" dirty="0">
              <a:latin typeface="+mn-lt"/>
            </a:endParaRPr>
          </a:p>
        </p:txBody>
      </p:sp>
    </p:spTree>
    <p:extLst>
      <p:ext uri="{BB962C8B-B14F-4D97-AF65-F5344CB8AC3E}">
        <p14:creationId xmlns:p14="http://schemas.microsoft.com/office/powerpoint/2010/main" val="1521333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139595-2BE2-40AC-8696-54E814B86434}"/>
              </a:ext>
            </a:extLst>
          </p:cNvPr>
          <p:cNvSpPr>
            <a:spLocks noGrp="1"/>
          </p:cNvSpPr>
          <p:nvPr>
            <p:ph type="title"/>
          </p:nvPr>
        </p:nvSpPr>
        <p:spPr/>
        <p:txBody>
          <a:bodyPr/>
          <a:lstStyle/>
          <a:p>
            <a:r>
              <a:rPr lang="en-GB" dirty="0">
                <a:latin typeface="+mn-lt"/>
              </a:rPr>
              <a:t>La structure de la base de </a:t>
            </a:r>
            <a:r>
              <a:rPr lang="en-GB" dirty="0" err="1">
                <a:latin typeface="+mn-lt"/>
              </a:rPr>
              <a:t>données</a:t>
            </a:r>
            <a:r>
              <a:rPr lang="en-GB" dirty="0">
                <a:latin typeface="+mn-lt"/>
              </a:rPr>
              <a:t> Aerospace de Granta </a:t>
            </a:r>
            <a:r>
              <a:rPr lang="en-GB" dirty="0" err="1">
                <a:latin typeface="+mn-lt"/>
              </a:rPr>
              <a:t>EduPack</a:t>
            </a:r>
            <a:endParaRPr lang="en-US" dirty="0">
              <a:latin typeface="+mn-lt"/>
            </a:endParaRPr>
          </a:p>
        </p:txBody>
      </p:sp>
      <p:grpSp>
        <p:nvGrpSpPr>
          <p:cNvPr id="4" name="Group 74">
            <a:extLst>
              <a:ext uri="{FF2B5EF4-FFF2-40B4-BE49-F238E27FC236}">
                <a16:creationId xmlns:a16="http://schemas.microsoft.com/office/drawing/2014/main" id="{D62EDBC4-A03C-4E86-8CC0-C17825E3FB20}"/>
              </a:ext>
            </a:extLst>
          </p:cNvPr>
          <p:cNvGrpSpPr>
            <a:grpSpLocks/>
          </p:cNvGrpSpPr>
          <p:nvPr/>
        </p:nvGrpSpPr>
        <p:grpSpPr bwMode="auto">
          <a:xfrm>
            <a:off x="2955377" y="1143694"/>
            <a:ext cx="7391400" cy="4418772"/>
            <a:chOff x="1742" y="964"/>
            <a:chExt cx="2896" cy="2328"/>
          </a:xfrm>
        </p:grpSpPr>
        <p:sp>
          <p:nvSpPr>
            <p:cNvPr id="5" name="AutoShape 3">
              <a:extLst>
                <a:ext uri="{FF2B5EF4-FFF2-40B4-BE49-F238E27FC236}">
                  <a16:creationId xmlns:a16="http://schemas.microsoft.com/office/drawing/2014/main" id="{E1B84444-5E25-4074-A785-B52AB3B804C8}"/>
                </a:ext>
              </a:extLst>
            </p:cNvPr>
            <p:cNvSpPr>
              <a:spLocks noChangeArrowheads="1"/>
            </p:cNvSpPr>
            <p:nvPr/>
          </p:nvSpPr>
          <p:spPr bwMode="auto">
            <a:xfrm>
              <a:off x="1742" y="964"/>
              <a:ext cx="2896" cy="2328"/>
            </a:xfrm>
            <a:prstGeom prst="roundRect">
              <a:avLst>
                <a:gd name="adj" fmla="val 3611"/>
              </a:avLst>
            </a:prstGeom>
            <a:solidFill>
              <a:schemeClr val="bg1"/>
            </a:solidFill>
            <a:ln w="28575">
              <a:solidFill>
                <a:schemeClr val="accent5"/>
              </a:solidFill>
              <a:round/>
              <a:headEnd/>
              <a:tailEnd/>
            </a:ln>
          </p:spPr>
          <p:txBody>
            <a:bodyPr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6" name="Text Box 4">
              <a:extLst>
                <a:ext uri="{FF2B5EF4-FFF2-40B4-BE49-F238E27FC236}">
                  <a16:creationId xmlns:a16="http://schemas.microsoft.com/office/drawing/2014/main" id="{B2EF48E8-D128-4015-B273-AE9000DEDEC5}"/>
                </a:ext>
              </a:extLst>
            </p:cNvPr>
            <p:cNvSpPr txBox="1">
              <a:spLocks noChangeArrowheads="1"/>
            </p:cNvSpPr>
            <p:nvPr/>
          </p:nvSpPr>
          <p:spPr bwMode="auto">
            <a:xfrm>
              <a:off x="3851" y="996"/>
              <a:ext cx="74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pPr>
              <a:r>
                <a:rPr lang="en-GB" b="1" i="1" dirty="0">
                  <a:solidFill>
                    <a:schemeClr val="accent5"/>
                  </a:solidFill>
                  <a:latin typeface="+mn-lt"/>
                </a:rPr>
                <a:t>La base de </a:t>
              </a:r>
              <a:r>
                <a:rPr lang="en-GB" b="1" i="1" dirty="0" err="1">
                  <a:solidFill>
                    <a:schemeClr val="accent5"/>
                  </a:solidFill>
                  <a:latin typeface="+mn-lt"/>
                </a:rPr>
                <a:t>données</a:t>
              </a:r>
              <a:endParaRPr lang="en-GB" b="1" i="1" dirty="0">
                <a:solidFill>
                  <a:schemeClr val="accent5"/>
                </a:solidFill>
                <a:latin typeface="+mn-lt"/>
              </a:endParaRPr>
            </a:p>
          </p:txBody>
        </p:sp>
      </p:grpSp>
      <p:grpSp>
        <p:nvGrpSpPr>
          <p:cNvPr id="7" name="Group 73">
            <a:extLst>
              <a:ext uri="{FF2B5EF4-FFF2-40B4-BE49-F238E27FC236}">
                <a16:creationId xmlns:a16="http://schemas.microsoft.com/office/drawing/2014/main" id="{10397F08-C901-450A-BEC1-90A4684059FD}"/>
              </a:ext>
            </a:extLst>
          </p:cNvPr>
          <p:cNvGrpSpPr>
            <a:grpSpLocks/>
          </p:cNvGrpSpPr>
          <p:nvPr/>
        </p:nvGrpSpPr>
        <p:grpSpPr bwMode="auto">
          <a:xfrm>
            <a:off x="5023204" y="3298222"/>
            <a:ext cx="3285340" cy="423863"/>
            <a:chOff x="2171" y="2135"/>
            <a:chExt cx="2092" cy="267"/>
          </a:xfrm>
        </p:grpSpPr>
        <p:sp>
          <p:nvSpPr>
            <p:cNvPr id="8" name="Line 6">
              <a:extLst>
                <a:ext uri="{FF2B5EF4-FFF2-40B4-BE49-F238E27FC236}">
                  <a16:creationId xmlns:a16="http://schemas.microsoft.com/office/drawing/2014/main" id="{62B78A2D-0F63-4E90-B070-59156331A8A8}"/>
                </a:ext>
              </a:extLst>
            </p:cNvPr>
            <p:cNvSpPr>
              <a:spLocks noChangeShapeType="1"/>
            </p:cNvSpPr>
            <p:nvPr/>
          </p:nvSpPr>
          <p:spPr bwMode="auto">
            <a:xfrm>
              <a:off x="2171" y="2135"/>
              <a:ext cx="2092"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9" name="Text Box 7">
              <a:extLst>
                <a:ext uri="{FF2B5EF4-FFF2-40B4-BE49-F238E27FC236}">
                  <a16:creationId xmlns:a16="http://schemas.microsoft.com/office/drawing/2014/main" id="{7EBCBE84-5061-4A48-9B9C-77FD82497A77}"/>
                </a:ext>
              </a:extLst>
            </p:cNvPr>
            <p:cNvSpPr txBox="1">
              <a:spLocks noChangeArrowheads="1"/>
            </p:cNvSpPr>
            <p:nvPr/>
          </p:nvSpPr>
          <p:spPr bwMode="auto">
            <a:xfrm>
              <a:off x="2965" y="2169"/>
              <a:ext cx="5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r>
                <a:rPr lang="en-GB" b="1" i="1" dirty="0">
                  <a:solidFill>
                    <a:srgbClr val="FFB71B"/>
                  </a:solidFill>
                  <a:latin typeface="+mn-lt"/>
                </a:rPr>
                <a:t>Liens</a:t>
              </a:r>
            </a:p>
          </p:txBody>
        </p:sp>
      </p:grpSp>
      <p:grpSp>
        <p:nvGrpSpPr>
          <p:cNvPr id="42" name="Group 41">
            <a:extLst>
              <a:ext uri="{FF2B5EF4-FFF2-40B4-BE49-F238E27FC236}">
                <a16:creationId xmlns:a16="http://schemas.microsoft.com/office/drawing/2014/main" id="{4395791E-9AAA-42EB-B84F-0301A049E502}"/>
              </a:ext>
            </a:extLst>
          </p:cNvPr>
          <p:cNvGrpSpPr/>
          <p:nvPr/>
        </p:nvGrpSpPr>
        <p:grpSpPr>
          <a:xfrm>
            <a:off x="5016355" y="4082188"/>
            <a:ext cx="1310283" cy="1155700"/>
            <a:chOff x="5530972" y="4141788"/>
            <a:chExt cx="1310283" cy="1155700"/>
          </a:xfrm>
        </p:grpSpPr>
        <p:sp>
          <p:nvSpPr>
            <p:cNvPr id="11" name="Oval 15">
              <a:extLst>
                <a:ext uri="{FF2B5EF4-FFF2-40B4-BE49-F238E27FC236}">
                  <a16:creationId xmlns:a16="http://schemas.microsoft.com/office/drawing/2014/main" id="{3C94C0FF-A088-4918-80A9-420B3A25669B}"/>
                </a:ext>
              </a:extLst>
            </p:cNvPr>
            <p:cNvSpPr>
              <a:spLocks noChangeArrowheads="1"/>
            </p:cNvSpPr>
            <p:nvPr/>
          </p:nvSpPr>
          <p:spPr bwMode="auto">
            <a:xfrm>
              <a:off x="5565775" y="4141788"/>
              <a:ext cx="1219200" cy="1155700"/>
            </a:xfrm>
            <a:prstGeom prst="ellipse">
              <a:avLst/>
            </a:prstGeom>
            <a:solidFill>
              <a:schemeClr val="bg1">
                <a:alpha val="50195"/>
              </a:schemeClr>
            </a:solidFill>
            <a:ln w="28575">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12" name="Text Box 16">
              <a:extLst>
                <a:ext uri="{FF2B5EF4-FFF2-40B4-BE49-F238E27FC236}">
                  <a16:creationId xmlns:a16="http://schemas.microsoft.com/office/drawing/2014/main" id="{1F51C600-E06C-4177-B14E-72ACEC2797C3}"/>
                </a:ext>
              </a:extLst>
            </p:cNvPr>
            <p:cNvSpPr txBox="1">
              <a:spLocks noChangeArrowheads="1"/>
            </p:cNvSpPr>
            <p:nvPr/>
          </p:nvSpPr>
          <p:spPr bwMode="auto">
            <a:xfrm>
              <a:off x="5530972" y="4395339"/>
              <a:ext cx="131028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pPr>
              <a:r>
                <a:rPr lang="en-GB" sz="1200" b="1" dirty="0">
                  <a:latin typeface="+mn-lt"/>
                </a:rPr>
                <a:t>La table de </a:t>
              </a:r>
              <a:r>
                <a:rPr lang="en-GB" sz="1200" b="1" dirty="0" err="1">
                  <a:latin typeface="+mn-lt"/>
                </a:rPr>
                <a:t>données</a:t>
              </a:r>
              <a:endParaRPr lang="en-GB" sz="1200" b="1" dirty="0">
                <a:latin typeface="+mn-lt"/>
              </a:endParaRPr>
            </a:p>
            <a:p>
              <a:pPr algn="ctr">
                <a:spcBef>
                  <a:spcPct val="0"/>
                </a:spcBef>
                <a:spcAft>
                  <a:spcPct val="0"/>
                </a:spcAft>
                <a:buClrTx/>
                <a:buSzTx/>
                <a:buFontTx/>
                <a:buNone/>
              </a:pPr>
              <a:r>
                <a:rPr lang="en-GB" sz="1600" b="1" dirty="0">
                  <a:latin typeface="+mn-lt"/>
                </a:rPr>
                <a:t>Suppliers</a:t>
              </a:r>
              <a:endParaRPr lang="en-GB" sz="1400" dirty="0">
                <a:latin typeface="+mn-lt"/>
              </a:endParaRPr>
            </a:p>
          </p:txBody>
        </p:sp>
      </p:grpSp>
      <p:grpSp>
        <p:nvGrpSpPr>
          <p:cNvPr id="43" name="Group 42">
            <a:extLst>
              <a:ext uri="{FF2B5EF4-FFF2-40B4-BE49-F238E27FC236}">
                <a16:creationId xmlns:a16="http://schemas.microsoft.com/office/drawing/2014/main" id="{8D3522B5-B46F-49E4-BFBD-DB742F5829A8}"/>
              </a:ext>
            </a:extLst>
          </p:cNvPr>
          <p:cNvGrpSpPr/>
          <p:nvPr/>
        </p:nvGrpSpPr>
        <p:grpSpPr>
          <a:xfrm>
            <a:off x="7019239" y="1542105"/>
            <a:ext cx="1299146" cy="1155700"/>
            <a:chOff x="5525748" y="1576388"/>
            <a:chExt cx="1299146" cy="1155700"/>
          </a:xfrm>
        </p:grpSpPr>
        <p:sp>
          <p:nvSpPr>
            <p:cNvPr id="13" name="Oval 18">
              <a:extLst>
                <a:ext uri="{FF2B5EF4-FFF2-40B4-BE49-F238E27FC236}">
                  <a16:creationId xmlns:a16="http://schemas.microsoft.com/office/drawing/2014/main" id="{7DA1652A-281E-46E5-9338-FFA5858D0F93}"/>
                </a:ext>
              </a:extLst>
            </p:cNvPr>
            <p:cNvSpPr>
              <a:spLocks noChangeArrowheads="1"/>
            </p:cNvSpPr>
            <p:nvPr/>
          </p:nvSpPr>
          <p:spPr bwMode="auto">
            <a:xfrm>
              <a:off x="5565775" y="1576388"/>
              <a:ext cx="1219200" cy="1155700"/>
            </a:xfrm>
            <a:prstGeom prst="ellipse">
              <a:avLst/>
            </a:prstGeom>
            <a:solidFill>
              <a:schemeClr val="bg1">
                <a:alpha val="50195"/>
              </a:schemeClr>
            </a:solidFill>
            <a:ln w="28575">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14" name="Text Box 19">
              <a:extLst>
                <a:ext uri="{FF2B5EF4-FFF2-40B4-BE49-F238E27FC236}">
                  <a16:creationId xmlns:a16="http://schemas.microsoft.com/office/drawing/2014/main" id="{9C84D293-013B-4DF7-9344-CADCC53DA0E0}"/>
                </a:ext>
              </a:extLst>
            </p:cNvPr>
            <p:cNvSpPr txBox="1">
              <a:spLocks noChangeArrowheads="1"/>
            </p:cNvSpPr>
            <p:nvPr/>
          </p:nvSpPr>
          <p:spPr bwMode="auto">
            <a:xfrm>
              <a:off x="5525748" y="1800812"/>
              <a:ext cx="1299146"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pPr>
              <a:r>
                <a:rPr lang="en-GB" sz="1200" b="1" dirty="0">
                  <a:latin typeface="+mn-lt"/>
                </a:rPr>
                <a:t>La table de </a:t>
              </a:r>
              <a:r>
                <a:rPr lang="en-GB" sz="1200" b="1" dirty="0" err="1">
                  <a:latin typeface="+mn-lt"/>
                </a:rPr>
                <a:t>données</a:t>
              </a:r>
              <a:endParaRPr lang="en-GB" sz="1200" b="1" dirty="0">
                <a:latin typeface="+mn-lt"/>
              </a:endParaRPr>
            </a:p>
            <a:p>
              <a:pPr algn="ctr">
                <a:spcBef>
                  <a:spcPct val="0"/>
                </a:spcBef>
                <a:spcAft>
                  <a:spcPct val="0"/>
                </a:spcAft>
                <a:buClrTx/>
                <a:buSzTx/>
                <a:buFontTx/>
                <a:buNone/>
              </a:pPr>
              <a:r>
                <a:rPr lang="en-GB" sz="1600" b="1" dirty="0">
                  <a:latin typeface="+mn-lt"/>
                </a:rPr>
                <a:t>References</a:t>
              </a:r>
              <a:endParaRPr lang="en-GB" sz="1400" dirty="0">
                <a:latin typeface="+mn-lt"/>
              </a:endParaRPr>
            </a:p>
          </p:txBody>
        </p:sp>
      </p:grpSp>
      <p:grpSp>
        <p:nvGrpSpPr>
          <p:cNvPr id="15" name="Group 14">
            <a:extLst>
              <a:ext uri="{FF2B5EF4-FFF2-40B4-BE49-F238E27FC236}">
                <a16:creationId xmlns:a16="http://schemas.microsoft.com/office/drawing/2014/main" id="{09FEA7F7-5254-467A-9EA3-BB8CA7F74FEF}"/>
              </a:ext>
            </a:extLst>
          </p:cNvPr>
          <p:cNvGrpSpPr/>
          <p:nvPr/>
        </p:nvGrpSpPr>
        <p:grpSpPr>
          <a:xfrm>
            <a:off x="3536682" y="2558368"/>
            <a:ext cx="1512888" cy="1435100"/>
            <a:chOff x="4124326" y="2711452"/>
            <a:chExt cx="1512888" cy="1435100"/>
          </a:xfrm>
        </p:grpSpPr>
        <p:sp>
          <p:nvSpPr>
            <p:cNvPr id="17" name="Oval 22">
              <a:extLst>
                <a:ext uri="{FF2B5EF4-FFF2-40B4-BE49-F238E27FC236}">
                  <a16:creationId xmlns:a16="http://schemas.microsoft.com/office/drawing/2014/main" id="{F39A8BD0-9C10-4B45-ABEB-18FF443B265D}"/>
                </a:ext>
              </a:extLst>
            </p:cNvPr>
            <p:cNvSpPr>
              <a:spLocks noChangeArrowheads="1"/>
            </p:cNvSpPr>
            <p:nvPr/>
          </p:nvSpPr>
          <p:spPr bwMode="auto">
            <a:xfrm>
              <a:off x="4124326" y="2711452"/>
              <a:ext cx="1512888" cy="1435100"/>
            </a:xfrm>
            <a:prstGeom prst="ellipse">
              <a:avLst/>
            </a:prstGeom>
            <a:solidFill>
              <a:schemeClr val="bg1">
                <a:alpha val="50195"/>
              </a:schemeClr>
            </a:solidFill>
            <a:ln w="38100">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18" name="Text Box 23">
              <a:extLst>
                <a:ext uri="{FF2B5EF4-FFF2-40B4-BE49-F238E27FC236}">
                  <a16:creationId xmlns:a16="http://schemas.microsoft.com/office/drawing/2014/main" id="{AC1516EB-C024-46EA-ABF3-F5E64240AAD1}"/>
                </a:ext>
              </a:extLst>
            </p:cNvPr>
            <p:cNvSpPr txBox="1">
              <a:spLocks noChangeArrowheads="1"/>
            </p:cNvSpPr>
            <p:nvPr/>
          </p:nvSpPr>
          <p:spPr bwMode="auto">
            <a:xfrm>
              <a:off x="4194278" y="3006273"/>
              <a:ext cx="14366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buFontTx/>
                <a:buNone/>
              </a:pPr>
              <a:r>
                <a:rPr lang="en-GB" sz="1600" b="1" dirty="0">
                  <a:latin typeface="+mn-lt"/>
                </a:rPr>
                <a:t>La table de </a:t>
              </a:r>
              <a:r>
                <a:rPr lang="en-GB" sz="1600" b="1" dirty="0" err="1">
                  <a:latin typeface="+mn-lt"/>
                </a:rPr>
                <a:t>données</a:t>
              </a:r>
              <a:br>
                <a:rPr lang="en-GB" sz="2000" b="1" dirty="0">
                  <a:latin typeface="+mn-lt"/>
                </a:rPr>
              </a:br>
              <a:r>
                <a:rPr lang="en-GB" sz="2000" b="1" dirty="0">
                  <a:latin typeface="+mn-lt"/>
                </a:rPr>
                <a:t>Materials</a:t>
              </a:r>
              <a:endParaRPr lang="en-GB" sz="1600" dirty="0">
                <a:latin typeface="+mn-lt"/>
              </a:endParaRPr>
            </a:p>
          </p:txBody>
        </p:sp>
      </p:grpSp>
      <p:grpSp>
        <p:nvGrpSpPr>
          <p:cNvPr id="41" name="Group 40">
            <a:extLst>
              <a:ext uri="{FF2B5EF4-FFF2-40B4-BE49-F238E27FC236}">
                <a16:creationId xmlns:a16="http://schemas.microsoft.com/office/drawing/2014/main" id="{69D3A03E-6A2A-4120-8F70-34FD9BA75013}"/>
              </a:ext>
            </a:extLst>
          </p:cNvPr>
          <p:cNvGrpSpPr/>
          <p:nvPr/>
        </p:nvGrpSpPr>
        <p:grpSpPr>
          <a:xfrm>
            <a:off x="8284816" y="2503942"/>
            <a:ext cx="1520785" cy="1435100"/>
            <a:chOff x="6791327" y="2711450"/>
            <a:chExt cx="1520785" cy="1435100"/>
          </a:xfrm>
        </p:grpSpPr>
        <p:sp>
          <p:nvSpPr>
            <p:cNvPr id="28" name="Oval 33">
              <a:extLst>
                <a:ext uri="{FF2B5EF4-FFF2-40B4-BE49-F238E27FC236}">
                  <a16:creationId xmlns:a16="http://schemas.microsoft.com/office/drawing/2014/main" id="{96DAE33F-0E9F-42C7-8C44-DBAC01A45F48}"/>
                </a:ext>
              </a:extLst>
            </p:cNvPr>
            <p:cNvSpPr>
              <a:spLocks noChangeArrowheads="1"/>
            </p:cNvSpPr>
            <p:nvPr/>
          </p:nvSpPr>
          <p:spPr bwMode="auto">
            <a:xfrm>
              <a:off x="6791327" y="2711450"/>
              <a:ext cx="1512888" cy="1435100"/>
            </a:xfrm>
            <a:prstGeom prst="ellipse">
              <a:avLst/>
            </a:prstGeom>
            <a:solidFill>
              <a:schemeClr val="bg1">
                <a:alpha val="50195"/>
              </a:schemeClr>
            </a:solidFill>
            <a:ln w="38100">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29" name="Text Box 34">
              <a:extLst>
                <a:ext uri="{FF2B5EF4-FFF2-40B4-BE49-F238E27FC236}">
                  <a16:creationId xmlns:a16="http://schemas.microsoft.com/office/drawing/2014/main" id="{51953A82-DF18-4104-AEC7-F73A85F0A6A2}"/>
                </a:ext>
              </a:extLst>
            </p:cNvPr>
            <p:cNvSpPr txBox="1">
              <a:spLocks noChangeArrowheads="1"/>
            </p:cNvSpPr>
            <p:nvPr/>
          </p:nvSpPr>
          <p:spPr bwMode="auto">
            <a:xfrm>
              <a:off x="6826212" y="3027204"/>
              <a:ext cx="1485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buFontTx/>
                <a:buNone/>
              </a:pPr>
              <a:r>
                <a:rPr lang="en-GB" sz="1400" b="1" dirty="0">
                  <a:latin typeface="+mn-lt"/>
                </a:rPr>
                <a:t>La table de </a:t>
              </a:r>
              <a:r>
                <a:rPr lang="en-GB" sz="1400" b="1" dirty="0" err="1">
                  <a:latin typeface="+mn-lt"/>
                </a:rPr>
                <a:t>données</a:t>
              </a:r>
              <a:r>
                <a:rPr lang="en-GB" sz="1400" b="1" dirty="0">
                  <a:latin typeface="+mn-lt"/>
                </a:rPr>
                <a:t> </a:t>
              </a:r>
              <a:r>
                <a:rPr lang="en-GB" sz="2000" b="1" dirty="0">
                  <a:latin typeface="+mn-lt"/>
                </a:rPr>
                <a:t>Processes</a:t>
              </a:r>
              <a:endParaRPr lang="en-GB" sz="1600" dirty="0">
                <a:latin typeface="+mn-lt"/>
              </a:endParaRPr>
            </a:p>
          </p:txBody>
        </p:sp>
      </p:grpSp>
      <p:grpSp>
        <p:nvGrpSpPr>
          <p:cNvPr id="44" name="Group 43">
            <a:extLst>
              <a:ext uri="{FF2B5EF4-FFF2-40B4-BE49-F238E27FC236}">
                <a16:creationId xmlns:a16="http://schemas.microsoft.com/office/drawing/2014/main" id="{AA3F3015-F9A5-4AE6-A636-016FB01B7D02}"/>
              </a:ext>
            </a:extLst>
          </p:cNvPr>
          <p:cNvGrpSpPr/>
          <p:nvPr/>
        </p:nvGrpSpPr>
        <p:grpSpPr>
          <a:xfrm>
            <a:off x="7039129" y="4082188"/>
            <a:ext cx="1292796" cy="1155700"/>
            <a:chOff x="5539288" y="1576388"/>
            <a:chExt cx="1292796" cy="1155700"/>
          </a:xfrm>
        </p:grpSpPr>
        <p:sp>
          <p:nvSpPr>
            <p:cNvPr id="45" name="Oval 18">
              <a:extLst>
                <a:ext uri="{FF2B5EF4-FFF2-40B4-BE49-F238E27FC236}">
                  <a16:creationId xmlns:a16="http://schemas.microsoft.com/office/drawing/2014/main" id="{D6493469-BC7B-4BF0-8EEE-A69B28EAC9CC}"/>
                </a:ext>
              </a:extLst>
            </p:cNvPr>
            <p:cNvSpPr>
              <a:spLocks noChangeArrowheads="1"/>
            </p:cNvSpPr>
            <p:nvPr/>
          </p:nvSpPr>
          <p:spPr bwMode="auto">
            <a:xfrm>
              <a:off x="5565775" y="1576388"/>
              <a:ext cx="1219200" cy="1155700"/>
            </a:xfrm>
            <a:prstGeom prst="ellipse">
              <a:avLst/>
            </a:prstGeom>
            <a:solidFill>
              <a:schemeClr val="bg1">
                <a:alpha val="50195"/>
              </a:schemeClr>
            </a:solidFill>
            <a:ln w="28575">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46" name="Text Box 19">
              <a:extLst>
                <a:ext uri="{FF2B5EF4-FFF2-40B4-BE49-F238E27FC236}">
                  <a16:creationId xmlns:a16="http://schemas.microsoft.com/office/drawing/2014/main" id="{4C381739-457B-46CA-A300-B27C5B743D51}"/>
                </a:ext>
              </a:extLst>
            </p:cNvPr>
            <p:cNvSpPr txBox="1">
              <a:spLocks noChangeArrowheads="1"/>
            </p:cNvSpPr>
            <p:nvPr/>
          </p:nvSpPr>
          <p:spPr bwMode="auto">
            <a:xfrm>
              <a:off x="5539288" y="1716935"/>
              <a:ext cx="1292796" cy="62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pPr>
              <a:r>
                <a:rPr lang="en-GB" sz="1200" b="1" dirty="0">
                  <a:latin typeface="+mn-lt"/>
                </a:rPr>
                <a:t>La table de </a:t>
              </a:r>
              <a:r>
                <a:rPr lang="en-GB" sz="1200" b="1" dirty="0" err="1">
                  <a:latin typeface="+mn-lt"/>
                </a:rPr>
                <a:t>données</a:t>
              </a:r>
              <a:endParaRPr lang="en-GB" sz="1200" b="1" dirty="0">
                <a:latin typeface="+mn-lt"/>
              </a:endParaRPr>
            </a:p>
            <a:p>
              <a:pPr algn="ctr">
                <a:spcBef>
                  <a:spcPct val="0"/>
                </a:spcBef>
                <a:spcAft>
                  <a:spcPct val="0"/>
                </a:spcAft>
                <a:buClrTx/>
                <a:buSzTx/>
                <a:buFontTx/>
                <a:buNone/>
              </a:pPr>
              <a:r>
                <a:rPr lang="en-GB" sz="1600" b="1" dirty="0">
                  <a:latin typeface="+mn-lt"/>
                </a:rPr>
                <a:t>Structural Sections</a:t>
              </a:r>
              <a:endParaRPr lang="en-GB" sz="1400" dirty="0">
                <a:latin typeface="+mn-lt"/>
              </a:endParaRPr>
            </a:p>
          </p:txBody>
        </p:sp>
      </p:grpSp>
      <p:grpSp>
        <p:nvGrpSpPr>
          <p:cNvPr id="47" name="Group 46">
            <a:extLst>
              <a:ext uri="{FF2B5EF4-FFF2-40B4-BE49-F238E27FC236}">
                <a16:creationId xmlns:a16="http://schemas.microsoft.com/office/drawing/2014/main" id="{716E1BA3-D94F-4158-9EA3-0EC21D1C6322}"/>
              </a:ext>
            </a:extLst>
          </p:cNvPr>
          <p:cNvGrpSpPr/>
          <p:nvPr/>
        </p:nvGrpSpPr>
        <p:grpSpPr>
          <a:xfrm>
            <a:off x="4924158" y="1546256"/>
            <a:ext cx="1394346" cy="1155700"/>
            <a:chOff x="5438775" y="1576388"/>
            <a:chExt cx="1394346" cy="1155700"/>
          </a:xfrm>
        </p:grpSpPr>
        <p:sp>
          <p:nvSpPr>
            <p:cNvPr id="48" name="Oval 18">
              <a:extLst>
                <a:ext uri="{FF2B5EF4-FFF2-40B4-BE49-F238E27FC236}">
                  <a16:creationId xmlns:a16="http://schemas.microsoft.com/office/drawing/2014/main" id="{EF0D23D1-97DE-4D01-BF7F-099FE2CFE1F9}"/>
                </a:ext>
              </a:extLst>
            </p:cNvPr>
            <p:cNvSpPr>
              <a:spLocks noChangeArrowheads="1"/>
            </p:cNvSpPr>
            <p:nvPr/>
          </p:nvSpPr>
          <p:spPr bwMode="auto">
            <a:xfrm>
              <a:off x="5565775" y="1576388"/>
              <a:ext cx="1219200" cy="1155700"/>
            </a:xfrm>
            <a:prstGeom prst="ellipse">
              <a:avLst/>
            </a:prstGeom>
            <a:solidFill>
              <a:schemeClr val="bg1">
                <a:alpha val="50195"/>
              </a:schemeClr>
            </a:solidFill>
            <a:ln w="28575">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49" name="Text Box 19">
              <a:extLst>
                <a:ext uri="{FF2B5EF4-FFF2-40B4-BE49-F238E27FC236}">
                  <a16:creationId xmlns:a16="http://schemas.microsoft.com/office/drawing/2014/main" id="{2A879043-4D95-4BAD-9F24-E5DD28075000}"/>
                </a:ext>
              </a:extLst>
            </p:cNvPr>
            <p:cNvSpPr txBox="1">
              <a:spLocks noChangeArrowheads="1"/>
            </p:cNvSpPr>
            <p:nvPr/>
          </p:nvSpPr>
          <p:spPr bwMode="auto">
            <a:xfrm>
              <a:off x="5438775" y="1892301"/>
              <a:ext cx="1394346"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buFontTx/>
                <a:buNone/>
              </a:pPr>
              <a:r>
                <a:rPr lang="en-GB" sz="1200" b="1" dirty="0">
                  <a:latin typeface="+mn-lt"/>
                </a:rPr>
                <a:t>La table de </a:t>
              </a:r>
              <a:r>
                <a:rPr lang="en-GB" sz="1200" b="1" dirty="0" err="1">
                  <a:latin typeface="+mn-lt"/>
                </a:rPr>
                <a:t>données</a:t>
              </a:r>
              <a:endParaRPr lang="en-GB" sz="1200" b="1" dirty="0">
                <a:latin typeface="+mn-lt"/>
              </a:endParaRPr>
            </a:p>
            <a:p>
              <a:pPr algn="ctr">
                <a:spcBef>
                  <a:spcPct val="0"/>
                </a:spcBef>
                <a:spcAft>
                  <a:spcPct val="0"/>
                </a:spcAft>
                <a:buClrTx/>
                <a:buSzTx/>
                <a:buFontTx/>
                <a:buNone/>
              </a:pPr>
              <a:r>
                <a:rPr lang="en-GB" sz="1600" b="1" dirty="0">
                  <a:latin typeface="+mn-lt"/>
                </a:rPr>
                <a:t>Shape</a:t>
              </a:r>
              <a:endParaRPr lang="en-GB" sz="1400" dirty="0">
                <a:latin typeface="+mn-lt"/>
              </a:endParaRPr>
            </a:p>
          </p:txBody>
        </p:sp>
      </p:grpSp>
      <p:cxnSp>
        <p:nvCxnSpPr>
          <p:cNvPr id="51" name="Straight Connector 50">
            <a:extLst>
              <a:ext uri="{FF2B5EF4-FFF2-40B4-BE49-F238E27FC236}">
                <a16:creationId xmlns:a16="http://schemas.microsoft.com/office/drawing/2014/main" id="{7C707E25-3F05-451B-A209-7E7614F3A035}"/>
              </a:ext>
            </a:extLst>
          </p:cNvPr>
          <p:cNvCxnSpPr>
            <a:stCxn id="48" idx="3"/>
            <a:endCxn id="17" idx="7"/>
          </p:cNvCxnSpPr>
          <p:nvPr/>
        </p:nvCxnSpPr>
        <p:spPr>
          <a:xfrm flipH="1">
            <a:off x="4828013" y="2532708"/>
            <a:ext cx="401693" cy="235826"/>
          </a:xfrm>
          <a:prstGeom prst="line">
            <a:avLst/>
          </a:prstGeom>
          <a:ln w="38100">
            <a:solidFill>
              <a:srgbClr val="898A8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79AFFA9-6501-44E1-82C5-66697E4DBE13}"/>
              </a:ext>
            </a:extLst>
          </p:cNvPr>
          <p:cNvCxnSpPr>
            <a:stCxn id="17" idx="5"/>
            <a:endCxn id="11" idx="1"/>
          </p:cNvCxnSpPr>
          <p:nvPr/>
        </p:nvCxnSpPr>
        <p:spPr>
          <a:xfrm>
            <a:off x="4828013" y="3783302"/>
            <a:ext cx="401693" cy="46813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674A52-EE94-457F-B475-9F2AD9767AEE}"/>
              </a:ext>
            </a:extLst>
          </p:cNvPr>
          <p:cNvCxnSpPr>
            <a:cxnSpLocks/>
            <a:stCxn id="13" idx="3"/>
          </p:cNvCxnSpPr>
          <p:nvPr/>
        </p:nvCxnSpPr>
        <p:spPr>
          <a:xfrm flipH="1">
            <a:off x="4990955" y="2528557"/>
            <a:ext cx="2246859" cy="48931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FEFE2D2-B7B4-4945-B709-EF90AC37E0DB}"/>
              </a:ext>
            </a:extLst>
          </p:cNvPr>
          <p:cNvCxnSpPr>
            <a:cxnSpLocks/>
            <a:stCxn id="45" idx="1"/>
          </p:cNvCxnSpPr>
          <p:nvPr/>
        </p:nvCxnSpPr>
        <p:spPr>
          <a:xfrm flipH="1" flipV="1">
            <a:off x="4990955" y="3605079"/>
            <a:ext cx="2253209" cy="646357"/>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E870F27-FF38-40F8-BABA-494D218690CF}"/>
              </a:ext>
            </a:extLst>
          </p:cNvPr>
          <p:cNvCxnSpPr>
            <a:stCxn id="13" idx="5"/>
            <a:endCxn id="28" idx="1"/>
          </p:cNvCxnSpPr>
          <p:nvPr/>
        </p:nvCxnSpPr>
        <p:spPr>
          <a:xfrm>
            <a:off x="8099918" y="2528557"/>
            <a:ext cx="406455" cy="18555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CD794E8-38AD-426C-B720-8F91999E1E5D}"/>
              </a:ext>
            </a:extLst>
          </p:cNvPr>
          <p:cNvCxnSpPr>
            <a:stCxn id="45" idx="7"/>
            <a:endCxn id="28" idx="3"/>
          </p:cNvCxnSpPr>
          <p:nvPr/>
        </p:nvCxnSpPr>
        <p:spPr>
          <a:xfrm flipV="1">
            <a:off x="8106268" y="3728876"/>
            <a:ext cx="400105" cy="52256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68D4F38-7017-4089-9C82-30BE2A62955E}"/>
              </a:ext>
            </a:extLst>
          </p:cNvPr>
          <p:cNvCxnSpPr>
            <a:cxnSpLocks/>
            <a:stCxn id="48" idx="5"/>
          </p:cNvCxnSpPr>
          <p:nvPr/>
        </p:nvCxnSpPr>
        <p:spPr>
          <a:xfrm>
            <a:off x="6091810" y="2532708"/>
            <a:ext cx="2246323" cy="41952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07A83AA-94B8-40B8-BA19-44AEBFD5B621}"/>
              </a:ext>
            </a:extLst>
          </p:cNvPr>
          <p:cNvCxnSpPr>
            <a:cxnSpLocks/>
            <a:stCxn id="11" idx="7"/>
          </p:cNvCxnSpPr>
          <p:nvPr/>
        </p:nvCxnSpPr>
        <p:spPr>
          <a:xfrm flipV="1">
            <a:off x="6091810" y="3578576"/>
            <a:ext cx="2274329" cy="67286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7B7720A-AC7A-4582-9ECC-49D39CDC84D6}"/>
              </a:ext>
            </a:extLst>
          </p:cNvPr>
          <p:cNvCxnSpPr>
            <a:cxnSpLocks/>
          </p:cNvCxnSpPr>
          <p:nvPr/>
        </p:nvCxnSpPr>
        <p:spPr>
          <a:xfrm flipH="1">
            <a:off x="6270358" y="4669261"/>
            <a:ext cx="78890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4D9AEDD-128B-4F8C-9D90-5E7205BB1F0B}"/>
              </a:ext>
            </a:extLst>
          </p:cNvPr>
          <p:cNvCxnSpPr>
            <a:cxnSpLocks/>
          </p:cNvCxnSpPr>
          <p:nvPr/>
        </p:nvCxnSpPr>
        <p:spPr>
          <a:xfrm flipH="1">
            <a:off x="6270358" y="2127254"/>
            <a:ext cx="78890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D66FA13B-F186-461E-A9E8-37CA8D713FE3}"/>
              </a:ext>
            </a:extLst>
          </p:cNvPr>
          <p:cNvGrpSpPr/>
          <p:nvPr/>
        </p:nvGrpSpPr>
        <p:grpSpPr>
          <a:xfrm>
            <a:off x="1234447" y="1358774"/>
            <a:ext cx="3123003" cy="3875983"/>
            <a:chOff x="412670" y="1358770"/>
            <a:chExt cx="3123003" cy="3875983"/>
          </a:xfrm>
        </p:grpSpPr>
        <p:sp>
          <p:nvSpPr>
            <p:cNvPr id="79" name="Oval 78">
              <a:extLst>
                <a:ext uri="{FF2B5EF4-FFF2-40B4-BE49-F238E27FC236}">
                  <a16:creationId xmlns:a16="http://schemas.microsoft.com/office/drawing/2014/main" id="{44F6FBCE-CF10-413A-A7C9-4D9EFDC0264F}"/>
                </a:ext>
              </a:extLst>
            </p:cNvPr>
            <p:cNvSpPr/>
            <p:nvPr/>
          </p:nvSpPr>
          <p:spPr>
            <a:xfrm>
              <a:off x="1516092" y="1358770"/>
              <a:ext cx="2019581" cy="818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MMPDS (Fasteners)</a:t>
              </a:r>
              <a:br>
                <a:rPr lang="en-US" sz="1200" dirty="0"/>
              </a:br>
              <a:r>
                <a:rPr lang="en-US" sz="1050" dirty="0"/>
                <a:t>436 </a:t>
              </a:r>
              <a:r>
                <a:rPr lang="en-US" sz="1050" dirty="0" err="1"/>
                <a:t>paires</a:t>
              </a:r>
              <a:r>
                <a:rPr lang="en-US" sz="1050" dirty="0"/>
                <a:t> de fixations/joints</a:t>
              </a:r>
              <a:endParaRPr lang="en-US" sz="1200" dirty="0"/>
            </a:p>
          </p:txBody>
        </p:sp>
        <p:sp>
          <p:nvSpPr>
            <p:cNvPr id="80" name="Oval 79">
              <a:extLst>
                <a:ext uri="{FF2B5EF4-FFF2-40B4-BE49-F238E27FC236}">
                  <a16:creationId xmlns:a16="http://schemas.microsoft.com/office/drawing/2014/main" id="{05E1FAFF-779A-4AC7-B513-4E84CDA38EBF}"/>
                </a:ext>
              </a:extLst>
            </p:cNvPr>
            <p:cNvSpPr/>
            <p:nvPr/>
          </p:nvSpPr>
          <p:spPr>
            <a:xfrm>
              <a:off x="412670" y="2866682"/>
              <a:ext cx="2019581" cy="818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MMPDS (Metals)</a:t>
              </a:r>
              <a:br>
                <a:rPr lang="en-US" sz="1200" dirty="0"/>
              </a:br>
              <a:r>
                <a:rPr lang="en-US" sz="1050" dirty="0"/>
                <a:t>2,550 </a:t>
              </a:r>
              <a:r>
                <a:rPr lang="en-US" sz="1050" dirty="0" err="1"/>
                <a:t>métaux</a:t>
              </a:r>
              <a:r>
                <a:rPr lang="en-US" sz="1050" dirty="0"/>
                <a:t> et </a:t>
              </a:r>
              <a:r>
                <a:rPr lang="en-US" sz="1050" dirty="0" err="1"/>
                <a:t>alliages</a:t>
              </a:r>
              <a:endParaRPr lang="en-US" sz="1200" dirty="0"/>
            </a:p>
          </p:txBody>
        </p:sp>
        <p:sp>
          <p:nvSpPr>
            <p:cNvPr id="81" name="Oval 80">
              <a:extLst>
                <a:ext uri="{FF2B5EF4-FFF2-40B4-BE49-F238E27FC236}">
                  <a16:creationId xmlns:a16="http://schemas.microsoft.com/office/drawing/2014/main" id="{F1E69555-3275-4E9F-AC03-3003D6285C73}"/>
                </a:ext>
              </a:extLst>
            </p:cNvPr>
            <p:cNvSpPr/>
            <p:nvPr/>
          </p:nvSpPr>
          <p:spPr>
            <a:xfrm>
              <a:off x="1441029" y="4416289"/>
              <a:ext cx="2019581" cy="818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MILL-HDBK-17</a:t>
              </a:r>
              <a:br>
                <a:rPr lang="en-US" sz="1200" dirty="0"/>
              </a:br>
              <a:r>
                <a:rPr lang="en-US" sz="1200" dirty="0"/>
                <a:t>(Composites)</a:t>
              </a:r>
              <a:br>
                <a:rPr lang="en-US" sz="1200" dirty="0"/>
              </a:br>
              <a:r>
                <a:rPr lang="en-US" sz="900" dirty="0"/>
                <a:t>984 fiches avec des </a:t>
              </a:r>
              <a:r>
                <a:rPr lang="en-US" sz="900" dirty="0" err="1"/>
                <a:t>données</a:t>
              </a:r>
              <a:r>
                <a:rPr lang="en-US" sz="900" dirty="0"/>
                <a:t> de tests</a:t>
              </a:r>
              <a:endParaRPr lang="en-US" sz="1200" dirty="0"/>
            </a:p>
          </p:txBody>
        </p:sp>
        <p:cxnSp>
          <p:nvCxnSpPr>
            <p:cNvPr id="83" name="Straight Connector 82">
              <a:extLst>
                <a:ext uri="{FF2B5EF4-FFF2-40B4-BE49-F238E27FC236}">
                  <a16:creationId xmlns:a16="http://schemas.microsoft.com/office/drawing/2014/main" id="{499C6EFD-B3C6-473E-AA68-A52F7959F85E}"/>
                </a:ext>
              </a:extLst>
            </p:cNvPr>
            <p:cNvCxnSpPr/>
            <p:nvPr/>
          </p:nvCxnSpPr>
          <p:spPr>
            <a:xfrm>
              <a:off x="2895600" y="2136802"/>
              <a:ext cx="228600" cy="48452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27EC49D-98F0-484E-B15D-88D048EE0775}"/>
                </a:ext>
              </a:extLst>
            </p:cNvPr>
            <p:cNvCxnSpPr>
              <a:cxnSpLocks/>
              <a:stCxn id="17" idx="2"/>
              <a:endCxn id="80" idx="6"/>
            </p:cNvCxnSpPr>
            <p:nvPr/>
          </p:nvCxnSpPr>
          <p:spPr>
            <a:xfrm flipH="1">
              <a:off x="2432251" y="3275914"/>
              <a:ext cx="28265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543B6A3-2B63-4CF3-9FC2-9D83301267E8}"/>
                </a:ext>
              </a:extLst>
            </p:cNvPr>
            <p:cNvCxnSpPr>
              <a:cxnSpLocks/>
            </p:cNvCxnSpPr>
            <p:nvPr/>
          </p:nvCxnSpPr>
          <p:spPr>
            <a:xfrm flipH="1">
              <a:off x="2938050" y="3961720"/>
              <a:ext cx="294754" cy="5340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1D57A9AA-2231-4C47-A5F1-39EF82FFC3D6}"/>
              </a:ext>
            </a:extLst>
          </p:cNvPr>
          <p:cNvGrpSpPr/>
          <p:nvPr/>
        </p:nvGrpSpPr>
        <p:grpSpPr>
          <a:xfrm>
            <a:off x="1126577" y="914404"/>
            <a:ext cx="3971635" cy="5029192"/>
            <a:chOff x="304800" y="914400"/>
            <a:chExt cx="3971635" cy="5029192"/>
          </a:xfrm>
        </p:grpSpPr>
        <p:sp>
          <p:nvSpPr>
            <p:cNvPr id="78" name="Rectangle: Rounded Corners 77">
              <a:extLst>
                <a:ext uri="{FF2B5EF4-FFF2-40B4-BE49-F238E27FC236}">
                  <a16:creationId xmlns:a16="http://schemas.microsoft.com/office/drawing/2014/main" id="{A9C9BD63-FC45-4E51-B2C2-6B22AD3F775E}"/>
                </a:ext>
              </a:extLst>
            </p:cNvPr>
            <p:cNvSpPr/>
            <p:nvPr/>
          </p:nvSpPr>
          <p:spPr>
            <a:xfrm>
              <a:off x="304800" y="914400"/>
              <a:ext cx="3971635" cy="5029192"/>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 Box 4">
              <a:extLst>
                <a:ext uri="{FF2B5EF4-FFF2-40B4-BE49-F238E27FC236}">
                  <a16:creationId xmlns:a16="http://schemas.microsoft.com/office/drawing/2014/main" id="{4F780C9E-427F-44EA-974A-0A6616E86FDF}"/>
                </a:ext>
              </a:extLst>
            </p:cNvPr>
            <p:cNvSpPr txBox="1">
              <a:spLocks noChangeArrowheads="1"/>
            </p:cNvSpPr>
            <p:nvPr/>
          </p:nvSpPr>
          <p:spPr bwMode="auto">
            <a:xfrm>
              <a:off x="328792" y="5128101"/>
              <a:ext cx="1804808" cy="76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pPr>
              <a:r>
                <a:rPr lang="en-GB" sz="1400" b="1" i="1" dirty="0">
                  <a:solidFill>
                    <a:schemeClr val="accent1"/>
                  </a:solidFill>
                  <a:latin typeface="+mn-lt"/>
                </a:rPr>
                <a:t>Les </a:t>
              </a:r>
              <a:r>
                <a:rPr lang="en-GB" sz="1400" b="1" i="1" dirty="0" err="1">
                  <a:solidFill>
                    <a:schemeClr val="accent1"/>
                  </a:solidFill>
                  <a:latin typeface="+mn-lt"/>
                </a:rPr>
                <a:t>données</a:t>
              </a:r>
              <a:r>
                <a:rPr lang="en-GB" sz="1400" b="1" i="1" dirty="0">
                  <a:solidFill>
                    <a:schemeClr val="accent1"/>
                  </a:solidFill>
                  <a:latin typeface="+mn-lt"/>
                </a:rPr>
                <a:t> </a:t>
              </a:r>
              <a:r>
                <a:rPr lang="en-GB" sz="1400" b="1" i="1" dirty="0" err="1">
                  <a:solidFill>
                    <a:schemeClr val="accent1"/>
                  </a:solidFill>
                  <a:latin typeface="+mn-lt"/>
                </a:rPr>
                <a:t>spécifiques</a:t>
              </a:r>
              <a:br>
                <a:rPr lang="en-GB" sz="1400" b="1" i="1" dirty="0">
                  <a:solidFill>
                    <a:schemeClr val="accent1"/>
                  </a:solidFill>
                  <a:latin typeface="+mn-lt"/>
                </a:rPr>
              </a:br>
              <a:r>
                <a:rPr lang="en-GB" sz="1400" b="1" i="1" dirty="0">
                  <a:solidFill>
                    <a:schemeClr val="accent1"/>
                  </a:solidFill>
                  <a:latin typeface="+mn-lt"/>
                </a:rPr>
                <a:t>de la base de </a:t>
              </a:r>
              <a:r>
                <a:rPr lang="en-GB" sz="1400" b="1" i="1" dirty="0" err="1">
                  <a:solidFill>
                    <a:schemeClr val="accent1"/>
                  </a:solidFill>
                  <a:latin typeface="+mn-lt"/>
                </a:rPr>
                <a:t>données</a:t>
              </a:r>
              <a:br>
                <a:rPr lang="en-GB" sz="1400" b="1" i="1" dirty="0">
                  <a:solidFill>
                    <a:schemeClr val="accent1"/>
                  </a:solidFill>
                  <a:latin typeface="+mn-lt"/>
                </a:rPr>
              </a:br>
              <a:r>
                <a:rPr lang="en-GB" sz="1400" b="1" i="1" dirty="0">
                  <a:solidFill>
                    <a:schemeClr val="accent1"/>
                  </a:solidFill>
                  <a:latin typeface="+mn-lt"/>
                </a:rPr>
                <a:t> Aerospace </a:t>
              </a:r>
            </a:p>
          </p:txBody>
        </p:sp>
      </p:grpSp>
      <p:sp>
        <p:nvSpPr>
          <p:cNvPr id="50" name="Slide Number Placeholder 1">
            <a:extLst>
              <a:ext uri="{FF2B5EF4-FFF2-40B4-BE49-F238E27FC236}">
                <a16:creationId xmlns:a16="http://schemas.microsoft.com/office/drawing/2014/main" id="{84433369-EAF7-6E2A-AFBA-F0FCC027A425}"/>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14</a:t>
            </a:fld>
            <a:endParaRPr lang="en-US" dirty="0"/>
          </a:p>
        </p:txBody>
      </p:sp>
    </p:spTree>
    <p:extLst>
      <p:ext uri="{BB962C8B-B14F-4D97-AF65-F5344CB8AC3E}">
        <p14:creationId xmlns:p14="http://schemas.microsoft.com/office/powerpoint/2010/main" val="389480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22" presetClass="entr" presetSubtype="2"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right)">
                                      <p:cBhvr>
                                        <p:cTn id="13" dur="500"/>
                                        <p:tgtEl>
                                          <p:spTgt spid="9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ln w="9525"/>
        </p:spPr>
        <p:txBody>
          <a:bodyPr/>
          <a:lstStyle/>
          <a:p>
            <a:r>
              <a:rPr lang="en-GB" dirty="0">
                <a:latin typeface="+mn-lt"/>
              </a:rPr>
              <a:t>MaterialUniverse – Sous-ensemble Aerospace</a:t>
            </a:r>
          </a:p>
        </p:txBody>
      </p:sp>
      <p:pic>
        <p:nvPicPr>
          <p:cNvPr id="2" name="Picture 1">
            <a:extLst>
              <a:ext uri="{FF2B5EF4-FFF2-40B4-BE49-F238E27FC236}">
                <a16:creationId xmlns:a16="http://schemas.microsoft.com/office/drawing/2014/main" id="{10732B4B-D55B-4450-A944-5A4F69F418C5}"/>
              </a:ext>
            </a:extLst>
          </p:cNvPr>
          <p:cNvPicPr>
            <a:picLocks noChangeAspect="1"/>
          </p:cNvPicPr>
          <p:nvPr/>
        </p:nvPicPr>
        <p:blipFill rotWithShape="1">
          <a:blip r:embed="rId3"/>
          <a:srcRect t="3755"/>
          <a:stretch/>
        </p:blipFill>
        <p:spPr>
          <a:xfrm>
            <a:off x="2362200" y="914400"/>
            <a:ext cx="7526583" cy="5233386"/>
          </a:xfrm>
          <a:prstGeom prst="rect">
            <a:avLst/>
          </a:prstGeom>
          <a:ln>
            <a:solidFill>
              <a:schemeClr val="accent1"/>
            </a:solidFill>
          </a:ln>
        </p:spPr>
      </p:pic>
      <p:sp>
        <p:nvSpPr>
          <p:cNvPr id="484356" name="AutoShape 4"/>
          <p:cNvSpPr>
            <a:spLocks noChangeArrowheads="1"/>
          </p:cNvSpPr>
          <p:nvPr/>
        </p:nvSpPr>
        <p:spPr bwMode="auto">
          <a:xfrm>
            <a:off x="4392945" y="2764587"/>
            <a:ext cx="1732546" cy="411718"/>
          </a:xfrm>
          <a:prstGeom prst="roundRect">
            <a:avLst>
              <a:gd name="adj" fmla="val 5662"/>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sz="2000" dirty="0">
              <a:latin typeface="+mn-lt"/>
            </a:endParaRPr>
          </a:p>
        </p:txBody>
      </p:sp>
      <p:sp>
        <p:nvSpPr>
          <p:cNvPr id="3" name="Slide Number Placeholder 2">
            <a:extLst>
              <a:ext uri="{FF2B5EF4-FFF2-40B4-BE49-F238E27FC236}">
                <a16:creationId xmlns:a16="http://schemas.microsoft.com/office/drawing/2014/main" id="{F41460A6-7B5C-4B9E-9B42-46035A7C3496}"/>
              </a:ext>
            </a:extLst>
          </p:cNvPr>
          <p:cNvSpPr>
            <a:spLocks noGrp="1"/>
          </p:cNvSpPr>
          <p:nvPr>
            <p:ph type="sldNum" sz="quarter" idx="11"/>
          </p:nvPr>
        </p:nvSpPr>
        <p:spPr/>
        <p:txBody>
          <a:bodyPr/>
          <a:lstStyle/>
          <a:p>
            <a:fld id="{F0D23093-2AB0-F74C-B865-1A12A15B650E}" type="slidenum">
              <a:rPr lang="en-US" smtClean="0">
                <a:latin typeface="+mn-lt"/>
              </a:rPr>
              <a:pPr/>
              <a:t>15</a:t>
            </a:fld>
            <a:endParaRPr lang="en-US" dirty="0">
              <a:latin typeface="+mn-lt"/>
            </a:endParaRPr>
          </a:p>
        </p:txBody>
      </p:sp>
    </p:spTree>
    <p:extLst>
      <p:ext uri="{BB962C8B-B14F-4D97-AF65-F5344CB8AC3E}">
        <p14:creationId xmlns:p14="http://schemas.microsoft.com/office/powerpoint/2010/main" val="4020421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4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ln w="9525"/>
        </p:spPr>
        <p:txBody>
          <a:bodyPr/>
          <a:lstStyle/>
          <a:p>
            <a:r>
              <a:rPr lang="en-GB" dirty="0" err="1">
                <a:latin typeface="+mn-lt"/>
              </a:rPr>
              <a:t>Dépendance</a:t>
            </a:r>
            <a:r>
              <a:rPr lang="en-GB" dirty="0">
                <a:latin typeface="+mn-lt"/>
              </a:rPr>
              <a:t> </a:t>
            </a:r>
            <a:r>
              <a:rPr lang="en-GB" dirty="0" err="1">
                <a:latin typeface="+mn-lt"/>
              </a:rPr>
              <a:t>en</a:t>
            </a:r>
            <a:r>
              <a:rPr lang="en-GB" dirty="0">
                <a:latin typeface="+mn-lt"/>
              </a:rPr>
              <a:t> </a:t>
            </a:r>
            <a:r>
              <a:rPr lang="en-GB" dirty="0" err="1">
                <a:latin typeface="+mn-lt"/>
              </a:rPr>
              <a:t>température</a:t>
            </a:r>
            <a:endParaRPr lang="en-GB" dirty="0">
              <a:latin typeface="+mn-lt"/>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401" y="1114426"/>
            <a:ext cx="7191375"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401" y="1114426"/>
            <a:ext cx="719137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401" y="1114426"/>
            <a:ext cx="722947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1401" y="1114426"/>
            <a:ext cx="7248525"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1401" y="1114425"/>
            <a:ext cx="7229475"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1401" y="1114425"/>
            <a:ext cx="722947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1400" y="1114425"/>
            <a:ext cx="72199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1400" y="1114425"/>
            <a:ext cx="72199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11401" y="1114425"/>
            <a:ext cx="7224713"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E0FB0875-3E7C-45D7-AA1D-EE3124E1EB7B}"/>
              </a:ext>
            </a:extLst>
          </p:cNvPr>
          <p:cNvSpPr>
            <a:spLocks noGrp="1"/>
          </p:cNvSpPr>
          <p:nvPr>
            <p:ph type="sldNum" sz="quarter" idx="11"/>
          </p:nvPr>
        </p:nvSpPr>
        <p:spPr/>
        <p:txBody>
          <a:bodyPr/>
          <a:lstStyle/>
          <a:p>
            <a:fld id="{F0D23093-2AB0-F74C-B865-1A12A15B650E}" type="slidenum">
              <a:rPr lang="en-US" smtClean="0">
                <a:latin typeface="+mn-lt"/>
              </a:rPr>
              <a:pPr/>
              <a:t>16</a:t>
            </a:fld>
            <a:endParaRPr lang="en-US" dirty="0">
              <a:latin typeface="+mn-lt"/>
            </a:endParaRPr>
          </a:p>
        </p:txBody>
      </p:sp>
    </p:spTree>
    <p:extLst>
      <p:ext uri="{BB962C8B-B14F-4D97-AF65-F5344CB8AC3E}">
        <p14:creationId xmlns:p14="http://schemas.microsoft.com/office/powerpoint/2010/main" val="3011317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1"/>
                                        </p:tgtEl>
                                        <p:attrNameLst>
                                          <p:attrName>style.visibility</p:attrName>
                                        </p:attrNameLst>
                                      </p:cBhvr>
                                      <p:to>
                                        <p:strVal val="visible"/>
                                      </p:to>
                                    </p:set>
                                    <p:animEffect transition="in" filter="fade">
                                      <p:cBhvr>
                                        <p:cTn id="17" dur="500"/>
                                        <p:tgtEl>
                                          <p:spTgt spid="10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fade">
                                      <p:cBhvr>
                                        <p:cTn id="27" dur="500"/>
                                        <p:tgtEl>
                                          <p:spTgt spid="10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5"/>
                                        </p:tgtEl>
                                        <p:attrNameLst>
                                          <p:attrName>style.visibility</p:attrName>
                                        </p:attrNameLst>
                                      </p:cBhvr>
                                      <p:to>
                                        <p:strVal val="visible"/>
                                      </p:to>
                                    </p:set>
                                    <p:animEffect transition="in" filter="fade">
                                      <p:cBhvr>
                                        <p:cTn id="37" dur="500"/>
                                        <p:tgtEl>
                                          <p:spTgt spid="10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7"/>
                                        </p:tgtEl>
                                        <p:attrNameLst>
                                          <p:attrName>style.visibility</p:attrName>
                                        </p:attrNameLst>
                                      </p:cBhvr>
                                      <p:to>
                                        <p:strVal val="visible"/>
                                      </p:to>
                                    </p:set>
                                    <p:animEffect transition="in" filter="fade">
                                      <p:cBhvr>
                                        <p:cTn id="42" dur="5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p:txBody>
          <a:bodyPr>
            <a:normAutofit/>
          </a:bodyPr>
          <a:lstStyle/>
          <a:p>
            <a:pPr marL="0" indent="0">
              <a:buNone/>
            </a:pPr>
            <a:r>
              <a:rPr lang="en-US" sz="2000" b="1" dirty="0" err="1">
                <a:latin typeface="+mn-lt"/>
              </a:rPr>
              <a:t>Données</a:t>
            </a:r>
            <a:r>
              <a:rPr lang="en-US" sz="2000" b="1" dirty="0">
                <a:latin typeface="+mn-lt"/>
              </a:rPr>
              <a:t> :</a:t>
            </a:r>
          </a:p>
          <a:p>
            <a:r>
              <a:rPr lang="en-GB" sz="2000" dirty="0">
                <a:latin typeface="+mn-lt"/>
              </a:rPr>
              <a:t>Bases de </a:t>
            </a:r>
            <a:r>
              <a:rPr lang="en-GB" sz="2000" dirty="0" err="1">
                <a:latin typeface="+mn-lt"/>
              </a:rPr>
              <a:t>données</a:t>
            </a:r>
            <a:r>
              <a:rPr lang="en-GB" sz="2000" dirty="0">
                <a:latin typeface="+mn-lt"/>
              </a:rPr>
              <a:t> Level 3 Eco Design Level 3 </a:t>
            </a:r>
            <a:r>
              <a:rPr lang="en-US" sz="2000" dirty="0">
                <a:latin typeface="+mn-lt"/>
              </a:rPr>
              <a:t>– </a:t>
            </a:r>
            <a:r>
              <a:rPr lang="en-GB" sz="2000" dirty="0">
                <a:latin typeface="+mn-lt"/>
              </a:rPr>
              <a:t>4200+ </a:t>
            </a:r>
            <a:r>
              <a:rPr lang="en-GB" sz="2000" dirty="0" err="1">
                <a:latin typeface="+mn-lt"/>
              </a:rPr>
              <a:t>matériaux</a:t>
            </a:r>
            <a:r>
              <a:rPr lang="en-GB" sz="2000" dirty="0">
                <a:latin typeface="+mn-lt"/>
              </a:rPr>
              <a:t> et 240+ </a:t>
            </a:r>
            <a:r>
              <a:rPr lang="en-GB" sz="2000" dirty="0" err="1">
                <a:latin typeface="+mn-lt"/>
              </a:rPr>
              <a:t>procédés</a:t>
            </a:r>
            <a:r>
              <a:rPr lang="en-GB" sz="2000" dirty="0">
                <a:latin typeface="+mn-lt"/>
              </a:rPr>
              <a:t>.</a:t>
            </a:r>
          </a:p>
          <a:p>
            <a:r>
              <a:rPr lang="en-GB" sz="2000" dirty="0" err="1">
                <a:latin typeface="+mn-lt"/>
              </a:rPr>
              <a:t>Attributs</a:t>
            </a:r>
            <a:r>
              <a:rPr lang="en-GB" sz="2000" dirty="0">
                <a:latin typeface="+mn-lt"/>
              </a:rPr>
              <a:t> </a:t>
            </a:r>
            <a:r>
              <a:rPr lang="en-GB" sz="2000" dirty="0" err="1">
                <a:latin typeface="+mn-lt"/>
              </a:rPr>
              <a:t>utiles</a:t>
            </a:r>
            <a:r>
              <a:rPr lang="en-GB" sz="2000" dirty="0">
                <a:latin typeface="+mn-lt"/>
              </a:rPr>
              <a:t> dans Eco Design</a:t>
            </a:r>
          </a:p>
          <a:p>
            <a:pPr lvl="1"/>
            <a:r>
              <a:rPr lang="en-GB" dirty="0">
                <a:latin typeface="+mn-lt"/>
              </a:rPr>
              <a:t>Eco </a:t>
            </a:r>
            <a:r>
              <a:rPr lang="en-GB" dirty="0" err="1">
                <a:latin typeface="+mn-lt"/>
              </a:rPr>
              <a:t>Propriétés</a:t>
            </a:r>
            <a:r>
              <a:rPr lang="en-GB" dirty="0">
                <a:latin typeface="+mn-lt"/>
              </a:rPr>
              <a:t> – </a:t>
            </a:r>
            <a:r>
              <a:rPr lang="fr-FR" dirty="0">
                <a:latin typeface="+mn-lt"/>
              </a:rPr>
              <a:t>Consommation d'énergie, consommation d'eau, CO2, CO2 traçable et énergie grise (le cas échéant) </a:t>
            </a:r>
          </a:p>
          <a:p>
            <a:pPr lvl="1"/>
            <a:r>
              <a:rPr lang="en-GB" dirty="0" err="1">
                <a:latin typeface="+mn-lt"/>
              </a:rPr>
              <a:t>Données</a:t>
            </a:r>
            <a:r>
              <a:rPr lang="en-GB" dirty="0">
                <a:latin typeface="+mn-lt"/>
              </a:rPr>
              <a:t> </a:t>
            </a:r>
            <a:r>
              <a:rPr lang="en-GB" dirty="0" err="1">
                <a:latin typeface="+mn-lt"/>
              </a:rPr>
              <a:t>géoeconomique</a:t>
            </a:r>
            <a:r>
              <a:rPr lang="en-GB" dirty="0">
                <a:latin typeface="+mn-lt"/>
              </a:rPr>
              <a:t> – </a:t>
            </a:r>
            <a:r>
              <a:rPr lang="en-GB" dirty="0" err="1">
                <a:latin typeface="+mn-lt"/>
              </a:rPr>
              <a:t>Criticité</a:t>
            </a:r>
            <a:r>
              <a:rPr lang="en-GB" dirty="0">
                <a:latin typeface="+mn-lt"/>
              </a:rPr>
              <a:t>, Abondance, </a:t>
            </a:r>
            <a:r>
              <a:rPr lang="en-GB" dirty="0" err="1">
                <a:latin typeface="+mn-lt"/>
              </a:rPr>
              <a:t>Réserves</a:t>
            </a:r>
            <a:r>
              <a:rPr lang="en-GB" dirty="0">
                <a:latin typeface="+mn-lt"/>
              </a:rPr>
              <a:t> etc.</a:t>
            </a:r>
          </a:p>
          <a:p>
            <a:pPr lvl="1"/>
            <a:r>
              <a:rPr lang="en-GB" dirty="0" err="1">
                <a:latin typeface="+mn-lt"/>
              </a:rPr>
              <a:t>Données</a:t>
            </a:r>
            <a:r>
              <a:rPr lang="en-GB" dirty="0">
                <a:latin typeface="+mn-lt"/>
              </a:rPr>
              <a:t> sur les </a:t>
            </a:r>
            <a:r>
              <a:rPr lang="en-GB" dirty="0" err="1">
                <a:latin typeface="+mn-lt"/>
              </a:rPr>
              <a:t>risques</a:t>
            </a:r>
            <a:r>
              <a:rPr lang="en-GB" dirty="0">
                <a:latin typeface="+mn-lt"/>
              </a:rPr>
              <a:t>  – REACH, SIN List, RoHS, Contact avec la </a:t>
            </a:r>
            <a:r>
              <a:rPr lang="en-GB" dirty="0" err="1">
                <a:latin typeface="+mn-lt"/>
              </a:rPr>
              <a:t>nourriture</a:t>
            </a:r>
            <a:endParaRPr lang="en-GB" dirty="0">
              <a:latin typeface="+mn-lt"/>
            </a:endParaRPr>
          </a:p>
        </p:txBody>
      </p:sp>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p:txBody>
          <a:bodyPr/>
          <a:lstStyle/>
          <a:p>
            <a:r>
              <a:rPr lang="en-US" dirty="0"/>
              <a:t>          La base de </a:t>
            </a:r>
            <a:r>
              <a:rPr lang="en-US" dirty="0" err="1"/>
              <a:t>données</a:t>
            </a:r>
            <a:r>
              <a:rPr lang="en-US" dirty="0"/>
              <a:t> Level 3 Eco design</a:t>
            </a: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6194670" y="1447800"/>
            <a:ext cx="1143000" cy="533400"/>
          </a:xfrm>
        </p:spPr>
        <p:txBody>
          <a:bodyPr/>
          <a:lstStyle/>
          <a:p>
            <a:pPr marL="0" indent="0">
              <a:buNone/>
            </a:pPr>
            <a:r>
              <a:rPr lang="en-US" b="1" dirty="0" err="1"/>
              <a:t>Outils</a:t>
            </a:r>
            <a:r>
              <a:rPr lang="en-US" b="1" dirty="0"/>
              <a:t> :</a:t>
            </a:r>
          </a:p>
        </p:txBody>
      </p:sp>
      <p:grpSp>
        <p:nvGrpSpPr>
          <p:cNvPr id="31" name="Group 30">
            <a:extLst>
              <a:ext uri="{FF2B5EF4-FFF2-40B4-BE49-F238E27FC236}">
                <a16:creationId xmlns:a16="http://schemas.microsoft.com/office/drawing/2014/main" id="{90E13FFB-5D8B-4A15-895E-288933D73A6A}"/>
              </a:ext>
            </a:extLst>
          </p:cNvPr>
          <p:cNvGrpSpPr/>
          <p:nvPr/>
        </p:nvGrpSpPr>
        <p:grpSpPr>
          <a:xfrm>
            <a:off x="7696200" y="1457414"/>
            <a:ext cx="1599990" cy="1391413"/>
            <a:chOff x="683568" y="4970170"/>
            <a:chExt cx="1599990" cy="1391413"/>
          </a:xfrm>
        </p:grpSpPr>
        <p:pic>
          <p:nvPicPr>
            <p:cNvPr id="32" name="Picture 7" descr="All of the materials at level 2 in a Materials Property Chart. ">
              <a:extLst>
                <a:ext uri="{FF2B5EF4-FFF2-40B4-BE49-F238E27FC236}">
                  <a16:creationId xmlns:a16="http://schemas.microsoft.com/office/drawing/2014/main" id="{346DFE75-7468-4210-8D65-CC4499D563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970170"/>
              <a:ext cx="1524653"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337085FA-D5C9-4C42-AC11-3CF0DA97B367}"/>
                </a:ext>
              </a:extLst>
            </p:cNvPr>
            <p:cNvSpPr/>
            <p:nvPr/>
          </p:nvSpPr>
          <p:spPr>
            <a:xfrm>
              <a:off x="755576" y="6107667"/>
              <a:ext cx="1527982" cy="253916"/>
            </a:xfrm>
            <a:prstGeom prst="rect">
              <a:avLst/>
            </a:prstGeom>
          </p:spPr>
          <p:txBody>
            <a:bodyPr wrap="none">
              <a:spAutoFit/>
            </a:bodyPr>
            <a:lstStyle/>
            <a:p>
              <a:pPr eaLnBrk="1" fontAlgn="auto" hangingPunct="1">
                <a:spcBef>
                  <a:spcPts val="0"/>
                </a:spcBef>
                <a:spcAft>
                  <a:spcPts val="0"/>
                </a:spcAft>
                <a:buClrTx/>
                <a:buSzTx/>
              </a:pPr>
              <a:r>
                <a:rPr lang="en-GB" sz="1050" b="1" dirty="0" err="1">
                  <a:solidFill>
                    <a:prstClr val="black"/>
                  </a:solidFill>
                  <a:latin typeface="Calibri"/>
                </a:rPr>
                <a:t>Outils</a:t>
              </a:r>
              <a:r>
                <a:rPr lang="en-GB" sz="1050" b="1" dirty="0">
                  <a:solidFill>
                    <a:prstClr val="black"/>
                  </a:solidFill>
                  <a:latin typeface="Calibri"/>
                </a:rPr>
                <a:t> Standards Level 3</a:t>
              </a:r>
            </a:p>
          </p:txBody>
        </p:sp>
      </p:grpSp>
      <p:grpSp>
        <p:nvGrpSpPr>
          <p:cNvPr id="4" name="Group 3">
            <a:extLst>
              <a:ext uri="{FF2B5EF4-FFF2-40B4-BE49-F238E27FC236}">
                <a16:creationId xmlns:a16="http://schemas.microsoft.com/office/drawing/2014/main" id="{371DE33D-DC36-4807-B781-63D8C401097E}"/>
              </a:ext>
            </a:extLst>
          </p:cNvPr>
          <p:cNvGrpSpPr/>
          <p:nvPr/>
        </p:nvGrpSpPr>
        <p:grpSpPr>
          <a:xfrm>
            <a:off x="7715341" y="2919571"/>
            <a:ext cx="1533530" cy="1434020"/>
            <a:chOff x="10033223" y="2075627"/>
            <a:chExt cx="1533530" cy="1434020"/>
          </a:xfrm>
        </p:grpSpPr>
        <p:grpSp>
          <p:nvGrpSpPr>
            <p:cNvPr id="41" name="Group 40">
              <a:extLst>
                <a:ext uri="{FF2B5EF4-FFF2-40B4-BE49-F238E27FC236}">
                  <a16:creationId xmlns:a16="http://schemas.microsoft.com/office/drawing/2014/main" id="{969B7796-8D12-4A8F-9E07-96D32CB2F386}"/>
                </a:ext>
              </a:extLst>
            </p:cNvPr>
            <p:cNvGrpSpPr/>
            <p:nvPr/>
          </p:nvGrpSpPr>
          <p:grpSpPr>
            <a:xfrm>
              <a:off x="10033223" y="2120822"/>
              <a:ext cx="1533530" cy="1388825"/>
              <a:chOff x="5550588" y="4970171"/>
              <a:chExt cx="1533530" cy="1388825"/>
            </a:xfrm>
          </p:grpSpPr>
          <p:pic>
            <p:nvPicPr>
              <p:cNvPr id="42" name="Picture 17" descr="Enhanced Eco Audit Tool">
                <a:extLst>
                  <a:ext uri="{FF2B5EF4-FFF2-40B4-BE49-F238E27FC236}">
                    <a16:creationId xmlns:a16="http://schemas.microsoft.com/office/drawing/2014/main" id="{AFAF88F4-B027-4B77-BAC6-8F5E8EAB1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0588" y="4970171"/>
                <a:ext cx="1533530" cy="1158976"/>
              </a:xfrm>
              <a:prstGeom prst="rect">
                <a:avLst/>
              </a:prstGeom>
              <a:solidFill>
                <a:srgbClr val="FFFFFF">
                  <a:shade val="85000"/>
                </a:srgbClr>
              </a:solidFill>
              <a:ln w="9525" cap="sq">
                <a:solidFill>
                  <a:schemeClr val="tx2"/>
                </a:solidFill>
                <a:miter lim="800000"/>
              </a:ln>
              <a:effectLst/>
              <a:scene3d>
                <a:camera prst="orthographicFront"/>
                <a:lightRig rig="twoPt" dir="t">
                  <a:rot lat="0" lon="0" rev="7200000"/>
                </a:lightRig>
              </a:scene3d>
              <a:sp3d>
                <a:bevelT w="25400" h="19050"/>
                <a:contourClr>
                  <a:srgbClr val="FFFFFF"/>
                </a:contourClr>
              </a:sp3d>
            </p:spPr>
          </p:pic>
          <p:grpSp>
            <p:nvGrpSpPr>
              <p:cNvPr id="43" name="Group 42">
                <a:extLst>
                  <a:ext uri="{FF2B5EF4-FFF2-40B4-BE49-F238E27FC236}">
                    <a16:creationId xmlns:a16="http://schemas.microsoft.com/office/drawing/2014/main" id="{A9F139F2-DE69-494B-B185-2FD703B70DF6}"/>
                  </a:ext>
                </a:extLst>
              </p:cNvPr>
              <p:cNvGrpSpPr/>
              <p:nvPr/>
            </p:nvGrpSpPr>
            <p:grpSpPr>
              <a:xfrm>
                <a:off x="5744845" y="5233812"/>
                <a:ext cx="1244677" cy="819075"/>
                <a:chOff x="7518630" y="2846578"/>
                <a:chExt cx="1777005" cy="1271877"/>
              </a:xfrm>
            </p:grpSpPr>
            <p:sp>
              <p:nvSpPr>
                <p:cNvPr id="45" name="Freeform 43">
                  <a:extLst>
                    <a:ext uri="{FF2B5EF4-FFF2-40B4-BE49-F238E27FC236}">
                      <a16:creationId xmlns:a16="http://schemas.microsoft.com/office/drawing/2014/main" id="{EC1DB83A-DB79-403C-B5C0-467709E41DB2}"/>
                    </a:ext>
                  </a:extLst>
                </p:cNvPr>
                <p:cNvSpPr/>
                <p:nvPr/>
              </p:nvSpPr>
              <p:spPr>
                <a:xfrm>
                  <a:off x="7678502" y="2924944"/>
                  <a:ext cx="1617133" cy="1176867"/>
                </a:xfrm>
                <a:custGeom>
                  <a:avLst/>
                  <a:gdLst>
                    <a:gd name="connsiteX0" fmla="*/ 0 w 1617133"/>
                    <a:gd name="connsiteY0" fmla="*/ 93134 h 1176867"/>
                    <a:gd name="connsiteX1" fmla="*/ 575733 w 1617133"/>
                    <a:gd name="connsiteY1" fmla="*/ 84667 h 1176867"/>
                    <a:gd name="connsiteX2" fmla="*/ 575733 w 1617133"/>
                    <a:gd name="connsiteY2" fmla="*/ 8467 h 1176867"/>
                    <a:gd name="connsiteX3" fmla="*/ 1608666 w 1617133"/>
                    <a:gd name="connsiteY3" fmla="*/ 0 h 1176867"/>
                    <a:gd name="connsiteX4" fmla="*/ 1617133 w 1617133"/>
                    <a:gd name="connsiteY4" fmla="*/ 804334 h 1176867"/>
                    <a:gd name="connsiteX5" fmla="*/ 1380066 w 1617133"/>
                    <a:gd name="connsiteY5" fmla="*/ 804334 h 1176867"/>
                    <a:gd name="connsiteX6" fmla="*/ 1380066 w 1617133"/>
                    <a:gd name="connsiteY6" fmla="*/ 1176867 h 1176867"/>
                    <a:gd name="connsiteX7" fmla="*/ 372533 w 1617133"/>
                    <a:gd name="connsiteY7" fmla="*/ 1176867 h 1176867"/>
                    <a:gd name="connsiteX8" fmla="*/ 372533 w 1617133"/>
                    <a:gd name="connsiteY8" fmla="*/ 905934 h 1176867"/>
                    <a:gd name="connsiteX9" fmla="*/ 16933 w 1617133"/>
                    <a:gd name="connsiteY9" fmla="*/ 905934 h 1176867"/>
                    <a:gd name="connsiteX10" fmla="*/ 0 w 1617133"/>
                    <a:gd name="connsiteY10" fmla="*/ 93134 h 117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33" h="1176867">
                      <a:moveTo>
                        <a:pt x="0" y="93134"/>
                      </a:moveTo>
                      <a:lnTo>
                        <a:pt x="575733" y="84667"/>
                      </a:lnTo>
                      <a:lnTo>
                        <a:pt x="575733" y="8467"/>
                      </a:lnTo>
                      <a:lnTo>
                        <a:pt x="1608666" y="0"/>
                      </a:lnTo>
                      <a:cubicBezTo>
                        <a:pt x="1611488" y="268111"/>
                        <a:pt x="1614311" y="536223"/>
                        <a:pt x="1617133" y="804334"/>
                      </a:cubicBezTo>
                      <a:lnTo>
                        <a:pt x="1380066" y="804334"/>
                      </a:lnTo>
                      <a:lnTo>
                        <a:pt x="1380066" y="1176867"/>
                      </a:lnTo>
                      <a:lnTo>
                        <a:pt x="372533" y="1176867"/>
                      </a:lnTo>
                      <a:lnTo>
                        <a:pt x="372533" y="905934"/>
                      </a:lnTo>
                      <a:lnTo>
                        <a:pt x="16933" y="905934"/>
                      </a:lnTo>
                      <a:cubicBezTo>
                        <a:pt x="14111" y="643467"/>
                        <a:pt x="11288" y="381001"/>
                        <a:pt x="0" y="931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Tx/>
                    <a:buSzTx/>
                  </a:pPr>
                  <a:endParaRPr lang="en-GB" dirty="0">
                    <a:solidFill>
                      <a:prstClr val="white"/>
                    </a:solidFill>
                  </a:endParaRPr>
                </a:p>
              </p:txBody>
            </p:sp>
            <p:pic>
              <p:nvPicPr>
                <p:cNvPr id="46" name="Picture 15" descr="Eco Audit Tool graphs showing end of life phase">
                  <a:extLst>
                    <a:ext uri="{FF2B5EF4-FFF2-40B4-BE49-F238E27FC236}">
                      <a16:creationId xmlns:a16="http://schemas.microsoft.com/office/drawing/2014/main" id="{62215F39-E35C-4B40-A63C-4021A6E5859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630" y="2846578"/>
                  <a:ext cx="1726529" cy="127187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a:extLst>
                  <a:ext uri="{FF2B5EF4-FFF2-40B4-BE49-F238E27FC236}">
                    <a16:creationId xmlns:a16="http://schemas.microsoft.com/office/drawing/2014/main" id="{D5A2851F-4CC7-4F65-A9FE-854F142F4229}"/>
                  </a:ext>
                </a:extLst>
              </p:cNvPr>
              <p:cNvSpPr/>
              <p:nvPr/>
            </p:nvSpPr>
            <p:spPr>
              <a:xfrm>
                <a:off x="5563542" y="6105080"/>
                <a:ext cx="1444626" cy="253916"/>
              </a:xfrm>
              <a:prstGeom prst="rect">
                <a:avLst/>
              </a:prstGeom>
            </p:spPr>
            <p:txBody>
              <a:bodyPr wrap="none">
                <a:spAutoFit/>
              </a:bodyPr>
              <a:lstStyle/>
              <a:p>
                <a:pPr algn="ctr" eaLnBrk="1" fontAlgn="auto" hangingPunct="1">
                  <a:spcBef>
                    <a:spcPts val="0"/>
                  </a:spcBef>
                  <a:spcAft>
                    <a:spcPts val="0"/>
                  </a:spcAft>
                  <a:buClrTx/>
                  <a:buSzTx/>
                </a:pPr>
                <a:r>
                  <a:rPr lang="en-GB" sz="1050" b="1" dirty="0" err="1">
                    <a:solidFill>
                      <a:prstClr val="black"/>
                    </a:solidFill>
                    <a:latin typeface="Calibri"/>
                  </a:rPr>
                  <a:t>Outil</a:t>
                </a:r>
                <a:r>
                  <a:rPr lang="en-GB" sz="1050" b="1" dirty="0">
                    <a:solidFill>
                      <a:prstClr val="black"/>
                    </a:solidFill>
                    <a:latin typeface="Calibri"/>
                  </a:rPr>
                  <a:t> Eco Audit </a:t>
                </a:r>
                <a:r>
                  <a:rPr lang="en-GB" sz="1050" b="1" dirty="0" err="1">
                    <a:solidFill>
                      <a:prstClr val="black"/>
                    </a:solidFill>
                    <a:latin typeface="Calibri"/>
                  </a:rPr>
                  <a:t>avancé</a:t>
                </a:r>
                <a:endParaRPr lang="en-GB" sz="1050" b="1" dirty="0">
                  <a:solidFill>
                    <a:prstClr val="black"/>
                  </a:solidFill>
                  <a:latin typeface="Calibri"/>
                </a:endParaRPr>
              </a:p>
            </p:txBody>
          </p:sp>
        </p:grpSp>
        <p:pic>
          <p:nvPicPr>
            <p:cNvPr id="47" name="Picture 46">
              <a:extLst>
                <a:ext uri="{FF2B5EF4-FFF2-40B4-BE49-F238E27FC236}">
                  <a16:creationId xmlns:a16="http://schemas.microsoft.com/office/drawing/2014/main" id="{9AB6C71F-C554-4690-BE4D-957F8B7252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4622" y="2075627"/>
              <a:ext cx="408433" cy="408433"/>
            </a:xfrm>
            <a:prstGeom prst="rect">
              <a:avLst/>
            </a:prstGeom>
          </p:spPr>
        </p:pic>
      </p:grpSp>
      <p:grpSp>
        <p:nvGrpSpPr>
          <p:cNvPr id="6" name="Group 5">
            <a:extLst>
              <a:ext uri="{FF2B5EF4-FFF2-40B4-BE49-F238E27FC236}">
                <a16:creationId xmlns:a16="http://schemas.microsoft.com/office/drawing/2014/main" id="{ED85992B-7147-4DF3-B472-88F0975D5527}"/>
              </a:ext>
            </a:extLst>
          </p:cNvPr>
          <p:cNvGrpSpPr/>
          <p:nvPr/>
        </p:nvGrpSpPr>
        <p:grpSpPr>
          <a:xfrm>
            <a:off x="7678892" y="4486427"/>
            <a:ext cx="1559268" cy="1425149"/>
            <a:chOff x="6199850" y="3788672"/>
            <a:chExt cx="1559268" cy="1425149"/>
          </a:xfrm>
        </p:grpSpPr>
        <p:grpSp>
          <p:nvGrpSpPr>
            <p:cNvPr id="37" name="Group 36">
              <a:extLst>
                <a:ext uri="{FF2B5EF4-FFF2-40B4-BE49-F238E27FC236}">
                  <a16:creationId xmlns:a16="http://schemas.microsoft.com/office/drawing/2014/main" id="{4D2EACE9-62BE-4A44-8FF3-339322064FED}"/>
                </a:ext>
              </a:extLst>
            </p:cNvPr>
            <p:cNvGrpSpPr/>
            <p:nvPr/>
          </p:nvGrpSpPr>
          <p:grpSpPr>
            <a:xfrm>
              <a:off x="6199850" y="3810000"/>
              <a:ext cx="1559268" cy="1403821"/>
              <a:chOff x="4018386" y="4970170"/>
              <a:chExt cx="1559268" cy="1403821"/>
            </a:xfrm>
          </p:grpSpPr>
          <p:pic>
            <p:nvPicPr>
              <p:cNvPr id="38" name="Picture 13" descr="The Hybrid Synthesizer predicts the performance of sandwich panels, as shown here, helping students compare properties with other materials">
                <a:extLst>
                  <a:ext uri="{FF2B5EF4-FFF2-40B4-BE49-F238E27FC236}">
                    <a16:creationId xmlns:a16="http://schemas.microsoft.com/office/drawing/2014/main" id="{14DC249A-9D2A-4B61-8924-A6BA612340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8386" y="4970170"/>
                <a:ext cx="1559268"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pic>
            <p:nvPicPr>
              <p:cNvPr id="39" name="Picture 11" descr="An interactive wizard">
                <a:extLst>
                  <a:ext uri="{FF2B5EF4-FFF2-40B4-BE49-F238E27FC236}">
                    <a16:creationId xmlns:a16="http://schemas.microsoft.com/office/drawing/2014/main" id="{3EB020BB-2C83-47AF-893B-714C3FEA7E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9606" y="5181795"/>
                <a:ext cx="996828" cy="747621"/>
              </a:xfrm>
              <a:prstGeom prst="rect">
                <a:avLst/>
              </a:prstGeom>
              <a:ln>
                <a:noFill/>
              </a:ln>
              <a:effectLst>
                <a:outerShdw blurRad="50800" algn="tl" rotWithShape="0">
                  <a:srgbClr val="000000">
                    <a:alpha val="76000"/>
                  </a:srgbClr>
                </a:outerShdw>
              </a:effectLst>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A2E4346D-4C0B-48AB-9E50-4CA7E77B7718}"/>
                  </a:ext>
                </a:extLst>
              </p:cNvPr>
              <p:cNvSpPr/>
              <p:nvPr/>
            </p:nvSpPr>
            <p:spPr>
              <a:xfrm>
                <a:off x="4118708" y="6120075"/>
                <a:ext cx="1208985" cy="253916"/>
              </a:xfrm>
              <a:prstGeom prst="rect">
                <a:avLst/>
              </a:prstGeom>
            </p:spPr>
            <p:txBody>
              <a:bodyPr wrap="none">
                <a:spAutoFit/>
              </a:bodyPr>
              <a:lstStyle/>
              <a:p>
                <a:pPr algn="ctr"/>
                <a:r>
                  <a:rPr lang="en-GB" sz="1050" b="1" dirty="0" err="1"/>
                  <a:t>L’outil</a:t>
                </a:r>
                <a:r>
                  <a:rPr lang="en-GB" sz="1050" b="1" dirty="0"/>
                  <a:t> Synthesizer</a:t>
                </a:r>
              </a:p>
            </p:txBody>
          </p:sp>
        </p:grpSp>
        <p:pic>
          <p:nvPicPr>
            <p:cNvPr id="48" name="Picture 47">
              <a:extLst>
                <a:ext uri="{FF2B5EF4-FFF2-40B4-BE49-F238E27FC236}">
                  <a16:creationId xmlns:a16="http://schemas.microsoft.com/office/drawing/2014/main" id="{D11F1AB7-2BA3-4D48-8C87-7E4353E7D1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685" y="3788672"/>
              <a:ext cx="408433" cy="408433"/>
            </a:xfrm>
            <a:prstGeom prst="rect">
              <a:avLst/>
            </a:prstGeom>
          </p:spPr>
        </p:pic>
      </p:grpSp>
      <p:grpSp>
        <p:nvGrpSpPr>
          <p:cNvPr id="51" name="Group 50">
            <a:extLst>
              <a:ext uri="{FF2B5EF4-FFF2-40B4-BE49-F238E27FC236}">
                <a16:creationId xmlns:a16="http://schemas.microsoft.com/office/drawing/2014/main" id="{827E042B-171E-4A5D-83A3-930DECD012E4}"/>
              </a:ext>
            </a:extLst>
          </p:cNvPr>
          <p:cNvGrpSpPr/>
          <p:nvPr/>
        </p:nvGrpSpPr>
        <p:grpSpPr>
          <a:xfrm>
            <a:off x="9485235" y="2957195"/>
            <a:ext cx="1511661" cy="1403821"/>
            <a:chOff x="8163203" y="3830963"/>
            <a:chExt cx="1511661" cy="1403821"/>
          </a:xfrm>
        </p:grpSpPr>
        <p:pic>
          <p:nvPicPr>
            <p:cNvPr id="27" name="Picture 26">
              <a:extLst>
                <a:ext uri="{FF2B5EF4-FFF2-40B4-BE49-F238E27FC236}">
                  <a16:creationId xmlns:a16="http://schemas.microsoft.com/office/drawing/2014/main" id="{ABE7C11E-03EA-4DB6-AF9F-4FB35650AC86}"/>
                </a:ext>
              </a:extLst>
            </p:cNvPr>
            <p:cNvPicPr>
              <a:picLocks/>
            </p:cNvPicPr>
            <p:nvPr/>
          </p:nvPicPr>
          <p:blipFill>
            <a:blip r:embed="rId10"/>
            <a:stretch>
              <a:fillRect/>
            </a:stretch>
          </p:blipFill>
          <p:spPr>
            <a:xfrm>
              <a:off x="8163203" y="3830963"/>
              <a:ext cx="1511661" cy="1149905"/>
            </a:xfrm>
            <a:prstGeom prst="rect">
              <a:avLst/>
            </a:prstGeom>
            <a:ln>
              <a:solidFill>
                <a:schemeClr val="tx1"/>
              </a:solidFill>
            </a:ln>
          </p:spPr>
        </p:pic>
        <p:sp>
          <p:nvSpPr>
            <p:cNvPr id="56" name="Rectangle 55">
              <a:extLst>
                <a:ext uri="{FF2B5EF4-FFF2-40B4-BE49-F238E27FC236}">
                  <a16:creationId xmlns:a16="http://schemas.microsoft.com/office/drawing/2014/main" id="{00CB2440-858A-48D8-B87E-1B97201E15E5}"/>
                </a:ext>
              </a:extLst>
            </p:cNvPr>
            <p:cNvSpPr/>
            <p:nvPr/>
          </p:nvSpPr>
          <p:spPr>
            <a:xfrm>
              <a:off x="8259606" y="4980868"/>
              <a:ext cx="1225015" cy="253916"/>
            </a:xfrm>
            <a:prstGeom prst="rect">
              <a:avLst/>
            </a:prstGeom>
          </p:spPr>
          <p:txBody>
            <a:bodyPr wrap="none">
              <a:spAutoFit/>
            </a:bodyPr>
            <a:lstStyle/>
            <a:p>
              <a:pPr algn="ctr"/>
              <a:r>
                <a:rPr lang="en-GB" sz="1050" b="1" dirty="0"/>
                <a:t>Engineering Solver</a:t>
              </a:r>
            </a:p>
          </p:txBody>
        </p:sp>
        <p:pic>
          <p:nvPicPr>
            <p:cNvPr id="57" name="Picture 56">
              <a:extLst>
                <a:ext uri="{FF2B5EF4-FFF2-40B4-BE49-F238E27FC236}">
                  <a16:creationId xmlns:a16="http://schemas.microsoft.com/office/drawing/2014/main" id="{C8E0B8DB-CFB7-459C-9766-EACB64A60D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5384" y="3847293"/>
              <a:ext cx="408433" cy="408433"/>
            </a:xfrm>
            <a:prstGeom prst="rect">
              <a:avLst/>
            </a:prstGeom>
          </p:spPr>
        </p:pic>
      </p:grpSp>
      <p:grpSp>
        <p:nvGrpSpPr>
          <p:cNvPr id="58" name="Group 57">
            <a:extLst>
              <a:ext uri="{FF2B5EF4-FFF2-40B4-BE49-F238E27FC236}">
                <a16:creationId xmlns:a16="http://schemas.microsoft.com/office/drawing/2014/main" id="{6FB698BB-23D8-4F77-B6CC-D53B94AD1BF3}"/>
              </a:ext>
            </a:extLst>
          </p:cNvPr>
          <p:cNvGrpSpPr/>
          <p:nvPr/>
        </p:nvGrpSpPr>
        <p:grpSpPr>
          <a:xfrm>
            <a:off x="9485235" y="4509928"/>
            <a:ext cx="1545336" cy="1430382"/>
            <a:chOff x="10059473" y="3847293"/>
            <a:chExt cx="1545336" cy="1430382"/>
          </a:xfrm>
        </p:grpSpPr>
        <p:pic>
          <p:nvPicPr>
            <p:cNvPr id="53" name="Picture 52">
              <a:extLst>
                <a:ext uri="{FF2B5EF4-FFF2-40B4-BE49-F238E27FC236}">
                  <a16:creationId xmlns:a16="http://schemas.microsoft.com/office/drawing/2014/main" id="{D2F4BB3D-059E-4FA1-B787-32DFD392D4F7}"/>
                </a:ext>
              </a:extLst>
            </p:cNvPr>
            <p:cNvPicPr>
              <a:picLocks/>
            </p:cNvPicPr>
            <p:nvPr/>
          </p:nvPicPr>
          <p:blipFill>
            <a:blip r:embed="rId12"/>
            <a:stretch>
              <a:fillRect/>
            </a:stretch>
          </p:blipFill>
          <p:spPr>
            <a:xfrm>
              <a:off x="10059473" y="3847293"/>
              <a:ext cx="1545336" cy="1165423"/>
            </a:xfrm>
            <a:prstGeom prst="rect">
              <a:avLst/>
            </a:prstGeom>
            <a:ln>
              <a:solidFill>
                <a:schemeClr val="tx1"/>
              </a:solidFill>
            </a:ln>
          </p:spPr>
        </p:pic>
        <p:sp>
          <p:nvSpPr>
            <p:cNvPr id="61" name="Rectangle 60">
              <a:extLst>
                <a:ext uri="{FF2B5EF4-FFF2-40B4-BE49-F238E27FC236}">
                  <a16:creationId xmlns:a16="http://schemas.microsoft.com/office/drawing/2014/main" id="{3DD6DE4F-8C97-4822-AFE0-056B287F4C32}"/>
                </a:ext>
              </a:extLst>
            </p:cNvPr>
            <p:cNvSpPr/>
            <p:nvPr/>
          </p:nvSpPr>
          <p:spPr>
            <a:xfrm>
              <a:off x="10355087" y="5023759"/>
              <a:ext cx="954107" cy="253916"/>
            </a:xfrm>
            <a:prstGeom prst="rect">
              <a:avLst/>
            </a:prstGeom>
          </p:spPr>
          <p:txBody>
            <a:bodyPr wrap="none">
              <a:spAutoFit/>
            </a:bodyPr>
            <a:lstStyle/>
            <a:p>
              <a:pPr algn="ctr"/>
              <a:r>
                <a:rPr lang="en-GB" sz="1050" b="1" dirty="0" err="1"/>
                <a:t>Comparaison</a:t>
              </a:r>
              <a:endParaRPr lang="en-GB" sz="1050" b="1" dirty="0"/>
            </a:p>
          </p:txBody>
        </p:sp>
        <p:pic>
          <p:nvPicPr>
            <p:cNvPr id="64" name="Picture 63">
              <a:extLst>
                <a:ext uri="{FF2B5EF4-FFF2-40B4-BE49-F238E27FC236}">
                  <a16:creationId xmlns:a16="http://schemas.microsoft.com/office/drawing/2014/main" id="{06295BDB-166C-47EE-B20E-212CB4655F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7022" y="3889256"/>
              <a:ext cx="204216" cy="207264"/>
            </a:xfrm>
            <a:prstGeom prst="rect">
              <a:avLst/>
            </a:prstGeom>
          </p:spPr>
        </p:pic>
      </p:grpSp>
      <p:grpSp>
        <p:nvGrpSpPr>
          <p:cNvPr id="65" name="Group 64">
            <a:extLst>
              <a:ext uri="{FF2B5EF4-FFF2-40B4-BE49-F238E27FC236}">
                <a16:creationId xmlns:a16="http://schemas.microsoft.com/office/drawing/2014/main" id="{DD94C308-F4D1-4CA9-BCA9-72CD1F28CCD1}"/>
              </a:ext>
            </a:extLst>
          </p:cNvPr>
          <p:cNvGrpSpPr/>
          <p:nvPr/>
        </p:nvGrpSpPr>
        <p:grpSpPr>
          <a:xfrm>
            <a:off x="9485235" y="1468928"/>
            <a:ext cx="1545336" cy="1446304"/>
            <a:chOff x="7874997" y="4420419"/>
            <a:chExt cx="1545336" cy="1446304"/>
          </a:xfrm>
        </p:grpSpPr>
        <p:sp>
          <p:nvSpPr>
            <p:cNvPr id="62" name="Rectangle 61">
              <a:extLst>
                <a:ext uri="{FF2B5EF4-FFF2-40B4-BE49-F238E27FC236}">
                  <a16:creationId xmlns:a16="http://schemas.microsoft.com/office/drawing/2014/main" id="{E515CFB0-7B64-47BC-AC79-D505B7AB9C6C}"/>
                </a:ext>
              </a:extLst>
            </p:cNvPr>
            <p:cNvSpPr/>
            <p:nvPr/>
          </p:nvSpPr>
          <p:spPr>
            <a:xfrm>
              <a:off x="8207503" y="5612807"/>
              <a:ext cx="870751" cy="253916"/>
            </a:xfrm>
            <a:prstGeom prst="rect">
              <a:avLst/>
            </a:prstGeom>
          </p:spPr>
          <p:txBody>
            <a:bodyPr wrap="none">
              <a:spAutoFit/>
            </a:bodyPr>
            <a:lstStyle/>
            <a:p>
              <a:pPr algn="ctr"/>
              <a:r>
                <a:rPr lang="en-GB" sz="1050" b="1" dirty="0"/>
                <a:t>Substitution</a:t>
              </a:r>
            </a:p>
          </p:txBody>
        </p:sp>
        <p:pic>
          <p:nvPicPr>
            <p:cNvPr id="60" name="Picture 59">
              <a:extLst>
                <a:ext uri="{FF2B5EF4-FFF2-40B4-BE49-F238E27FC236}">
                  <a16:creationId xmlns:a16="http://schemas.microsoft.com/office/drawing/2014/main" id="{CBDF34A6-67F1-495A-8A2B-1D054381D16A}"/>
                </a:ext>
              </a:extLst>
            </p:cNvPr>
            <p:cNvPicPr>
              <a:picLocks/>
            </p:cNvPicPr>
            <p:nvPr/>
          </p:nvPicPr>
          <p:blipFill>
            <a:blip r:embed="rId14"/>
            <a:stretch>
              <a:fillRect/>
            </a:stretch>
          </p:blipFill>
          <p:spPr>
            <a:xfrm>
              <a:off x="7874997" y="4420419"/>
              <a:ext cx="1545336" cy="1184594"/>
            </a:xfrm>
            <a:prstGeom prst="rect">
              <a:avLst/>
            </a:prstGeom>
            <a:ln>
              <a:solidFill>
                <a:schemeClr val="tx1"/>
              </a:solidFill>
            </a:ln>
          </p:spPr>
        </p:pic>
        <p:pic>
          <p:nvPicPr>
            <p:cNvPr id="63" name="Picture 62">
              <a:extLst>
                <a:ext uri="{FF2B5EF4-FFF2-40B4-BE49-F238E27FC236}">
                  <a16:creationId xmlns:a16="http://schemas.microsoft.com/office/drawing/2014/main" id="{8C4BF2B9-98CA-457D-9219-6DE6FC994F4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66661" y="4452874"/>
              <a:ext cx="304801" cy="304801"/>
            </a:xfrm>
            <a:prstGeom prst="rect">
              <a:avLst/>
            </a:prstGeom>
          </p:spPr>
        </p:pic>
      </p:grpSp>
      <p:pic>
        <p:nvPicPr>
          <p:cNvPr id="3" name="Picture 2">
            <a:extLst>
              <a:ext uri="{FF2B5EF4-FFF2-40B4-BE49-F238E27FC236}">
                <a16:creationId xmlns:a16="http://schemas.microsoft.com/office/drawing/2014/main" id="{6C09678C-EB4E-4FB4-A4A6-65F6D0A910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6692" y="148581"/>
            <a:ext cx="914400" cy="914400"/>
          </a:xfrm>
          <a:prstGeom prst="rect">
            <a:avLst/>
          </a:prstGeom>
        </p:spPr>
      </p:pic>
      <p:sp>
        <p:nvSpPr>
          <p:cNvPr id="2" name="Slide Number Placeholder 1">
            <a:extLst>
              <a:ext uri="{FF2B5EF4-FFF2-40B4-BE49-F238E27FC236}">
                <a16:creationId xmlns:a16="http://schemas.microsoft.com/office/drawing/2014/main" id="{F3AF4CB9-8525-408D-9586-53584EFF0A24}"/>
              </a:ext>
            </a:extLst>
          </p:cNvPr>
          <p:cNvSpPr>
            <a:spLocks noGrp="1"/>
          </p:cNvSpPr>
          <p:nvPr>
            <p:ph type="sldNum" sz="quarter" idx="11"/>
          </p:nvPr>
        </p:nvSpPr>
        <p:spPr/>
        <p:txBody>
          <a:bodyPr/>
          <a:lstStyle/>
          <a:p>
            <a:fld id="{F0D23093-2AB0-F74C-B865-1A12A15B650E}" type="slidenum">
              <a:rPr lang="en-US" smtClean="0"/>
              <a:pPr/>
              <a:t>17</a:t>
            </a:fld>
            <a:endParaRPr lang="en-US" dirty="0"/>
          </a:p>
        </p:txBody>
      </p:sp>
    </p:spTree>
    <p:extLst>
      <p:ext uri="{BB962C8B-B14F-4D97-AF65-F5344CB8AC3E}">
        <p14:creationId xmlns:p14="http://schemas.microsoft.com/office/powerpoint/2010/main" val="1865981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5375"/>
          <a:stretch/>
        </p:blipFill>
        <p:spPr>
          <a:xfrm>
            <a:off x="823609" y="914400"/>
            <a:ext cx="4648200" cy="5248846"/>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stretch>
            <a:fillRect/>
          </a:stretch>
        </p:blipFill>
        <p:spPr>
          <a:xfrm>
            <a:off x="5181600" y="4191000"/>
            <a:ext cx="5739327" cy="2035995"/>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34915755-C55A-49B5-8E91-581D988F9CDF}"/>
              </a:ext>
            </a:extLst>
          </p:cNvPr>
          <p:cNvSpPr>
            <a:spLocks noGrp="1"/>
          </p:cNvSpPr>
          <p:nvPr>
            <p:ph type="sldNum" sz="quarter" idx="11"/>
          </p:nvPr>
        </p:nvSpPr>
        <p:spPr/>
        <p:txBody>
          <a:bodyPr/>
          <a:lstStyle/>
          <a:p>
            <a:fld id="{F0D23093-2AB0-F74C-B865-1A12A15B650E}" type="slidenum">
              <a:rPr lang="en-US" smtClean="0"/>
              <a:pPr/>
              <a:t>18</a:t>
            </a:fld>
            <a:endParaRPr lang="en-US" dirty="0"/>
          </a:p>
        </p:txBody>
      </p:sp>
      <p:sp>
        <p:nvSpPr>
          <p:cNvPr id="7" name="Title 1">
            <a:extLst>
              <a:ext uri="{FF2B5EF4-FFF2-40B4-BE49-F238E27FC236}">
                <a16:creationId xmlns:a16="http://schemas.microsoft.com/office/drawing/2014/main" id="{B8B95539-15BC-4CDF-88EC-E20C74AE754F}"/>
              </a:ext>
            </a:extLst>
          </p:cNvPr>
          <p:cNvSpPr>
            <a:spLocks noGrp="1"/>
          </p:cNvSpPr>
          <p:nvPr>
            <p:ph type="title"/>
          </p:nvPr>
        </p:nvSpPr>
        <p:spPr>
          <a:xfrm>
            <a:off x="685800" y="293598"/>
            <a:ext cx="10972799" cy="845837"/>
          </a:xfrm>
          <a:ln w="9525"/>
        </p:spPr>
        <p:txBody>
          <a:bodyPr/>
          <a:lstStyle/>
          <a:p>
            <a:r>
              <a:rPr lang="en-GB" dirty="0" err="1">
                <a:latin typeface="+mn-lt"/>
              </a:rPr>
              <a:t>Exemples</a:t>
            </a:r>
            <a:r>
              <a:rPr lang="en-GB" dirty="0">
                <a:latin typeface="+mn-lt"/>
              </a:rPr>
              <a:t> de </a:t>
            </a:r>
            <a:r>
              <a:rPr lang="en-GB" dirty="0" err="1">
                <a:latin typeface="+mn-lt"/>
              </a:rPr>
              <a:t>données</a:t>
            </a:r>
            <a:r>
              <a:rPr lang="en-GB" dirty="0">
                <a:latin typeface="+mn-lt"/>
              </a:rPr>
              <a:t> </a:t>
            </a:r>
            <a:r>
              <a:rPr lang="en-GB" dirty="0" err="1">
                <a:latin typeface="+mn-lt"/>
              </a:rPr>
              <a:t>additionnelles</a:t>
            </a:r>
            <a:endParaRPr lang="en-GB" dirty="0">
              <a:latin typeface="+mn-lt"/>
            </a:endParaRPr>
          </a:p>
        </p:txBody>
      </p:sp>
    </p:spTree>
    <p:extLst>
      <p:ext uri="{BB962C8B-B14F-4D97-AF65-F5344CB8AC3E}">
        <p14:creationId xmlns:p14="http://schemas.microsoft.com/office/powerpoint/2010/main" val="216598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p:txBody>
          <a:bodyPr>
            <a:normAutofit/>
          </a:bodyPr>
          <a:lstStyle/>
          <a:p>
            <a:pPr marL="0" indent="0">
              <a:buNone/>
            </a:pPr>
            <a:r>
              <a:rPr lang="en-US" sz="2000" b="1" dirty="0" err="1">
                <a:latin typeface="+mn-lt"/>
              </a:rPr>
              <a:t>Données</a:t>
            </a:r>
            <a:r>
              <a:rPr lang="en-US" sz="2000" b="1" dirty="0">
                <a:latin typeface="+mn-lt"/>
              </a:rPr>
              <a:t> :</a:t>
            </a:r>
          </a:p>
          <a:p>
            <a:pPr>
              <a:lnSpc>
                <a:spcPts val="2049"/>
              </a:lnSpc>
              <a:buSzPct val="120000"/>
            </a:pPr>
            <a:r>
              <a:rPr lang="en-GB" sz="2000" dirty="0">
                <a:latin typeface="+mn-lt"/>
              </a:rPr>
              <a:t>Nations of the world – </a:t>
            </a:r>
            <a:r>
              <a:rPr lang="en-GB" sz="2000" dirty="0" err="1">
                <a:latin typeface="+mn-lt"/>
              </a:rPr>
              <a:t>attributs</a:t>
            </a:r>
            <a:r>
              <a:rPr lang="en-GB" sz="2000" dirty="0">
                <a:latin typeface="+mn-lt"/>
              </a:rPr>
              <a:t> par pays.</a:t>
            </a:r>
          </a:p>
          <a:p>
            <a:pPr>
              <a:lnSpc>
                <a:spcPts val="2049"/>
              </a:lnSpc>
              <a:buSzPct val="120000"/>
            </a:pPr>
            <a:r>
              <a:rPr lang="en-GB" sz="2000" dirty="0">
                <a:latin typeface="+mn-lt"/>
              </a:rPr>
              <a:t>Legislation and regulation -</a:t>
            </a:r>
            <a:r>
              <a:rPr lang="fr-FR" sz="2000" dirty="0">
                <a:latin typeface="+mn-lt"/>
              </a:rPr>
              <a:t>cadre juridique représentatif autour des décisions technologiques</a:t>
            </a:r>
          </a:p>
          <a:p>
            <a:pPr>
              <a:lnSpc>
                <a:spcPts val="2049"/>
              </a:lnSpc>
              <a:buSzPct val="120000"/>
            </a:pPr>
            <a:r>
              <a:rPr lang="en-GB" sz="2000" dirty="0">
                <a:latin typeface="+mn-lt"/>
              </a:rPr>
              <a:t>Power Systems-Storage, Power Systems-Generation, et Battery Cells datatables</a:t>
            </a:r>
          </a:p>
          <a:p>
            <a:pPr lvl="1"/>
            <a:endParaRPr lang="en-GB" sz="2200" dirty="0">
              <a:solidFill>
                <a:prstClr val="black"/>
              </a:solidFill>
              <a:latin typeface="+mn-lt"/>
              <a:cs typeface="Arial" panose="020B0604020202020204" pitchFamily="34" charset="0"/>
            </a:endParaRPr>
          </a:p>
          <a:p>
            <a:pPr marL="230188" lvl="1" indent="0">
              <a:buNone/>
            </a:pPr>
            <a:endParaRPr lang="en-GB" sz="2200" dirty="0">
              <a:solidFill>
                <a:prstClr val="black"/>
              </a:solidFill>
              <a:latin typeface="+mn-lt"/>
              <a:cs typeface="Arial" panose="020B0604020202020204" pitchFamily="34" charset="0"/>
            </a:endParaRPr>
          </a:p>
          <a:p>
            <a:pPr marL="230188" lvl="1" indent="0">
              <a:buNone/>
            </a:pPr>
            <a:endParaRPr lang="en-GB" sz="2200" dirty="0">
              <a:solidFill>
                <a:prstClr val="black"/>
              </a:solidFill>
              <a:latin typeface="+mn-lt"/>
              <a:cs typeface="Arial" panose="020B0604020202020204" pitchFamily="34" charset="0"/>
            </a:endParaRPr>
          </a:p>
          <a:p>
            <a:pPr marL="230188" lvl="1" indent="0">
              <a:buNone/>
            </a:pPr>
            <a:endParaRPr lang="en-GB" sz="2200" dirty="0">
              <a:solidFill>
                <a:prstClr val="black"/>
              </a:solidFill>
              <a:latin typeface="+mn-lt"/>
              <a:cs typeface="Arial" panose="020B0604020202020204" pitchFamily="34" charset="0"/>
            </a:endParaRPr>
          </a:p>
          <a:p>
            <a:pPr marL="230188" lvl="1" indent="0">
              <a:buNone/>
            </a:pPr>
            <a:endParaRPr lang="en-GB" sz="2200" dirty="0">
              <a:solidFill>
                <a:prstClr val="black"/>
              </a:solidFill>
              <a:latin typeface="+mn-lt"/>
              <a:cs typeface="Arial" panose="020B0604020202020204" pitchFamily="34" charset="0"/>
            </a:endParaRPr>
          </a:p>
          <a:p>
            <a:pPr marL="230188" lvl="1" indent="0">
              <a:buNone/>
            </a:pPr>
            <a:r>
              <a:rPr lang="fr-FR" sz="2200" dirty="0">
                <a:solidFill>
                  <a:prstClr val="black"/>
                </a:solidFill>
                <a:latin typeface="+mn-lt"/>
                <a:cs typeface="Arial" panose="020B0604020202020204" pitchFamily="34" charset="0"/>
              </a:rPr>
              <a:t>Également disponible au niveau 2</a:t>
            </a:r>
            <a:endParaRPr lang="en-GB" sz="2400" b="0" dirty="0">
              <a:solidFill>
                <a:prstClr val="black"/>
              </a:solidFill>
              <a:latin typeface="+mn-lt"/>
              <a:cs typeface="Arial" panose="020B0604020202020204" pitchFamily="34" charset="0"/>
            </a:endParaRPr>
          </a:p>
        </p:txBody>
      </p:sp>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a:xfrm>
            <a:off x="609600" y="132586"/>
            <a:ext cx="10972799" cy="845837"/>
          </a:xfrm>
        </p:spPr>
        <p:txBody>
          <a:bodyPr/>
          <a:lstStyle/>
          <a:p>
            <a:r>
              <a:rPr lang="en-US" dirty="0">
                <a:latin typeface="+mn-lt"/>
              </a:rPr>
              <a:t>          Base de </a:t>
            </a:r>
            <a:r>
              <a:rPr lang="en-US" dirty="0" err="1">
                <a:latin typeface="+mn-lt"/>
              </a:rPr>
              <a:t>données</a:t>
            </a:r>
            <a:r>
              <a:rPr lang="en-US" dirty="0">
                <a:latin typeface="+mn-lt"/>
              </a:rPr>
              <a:t> Level 3 Sustainability</a:t>
            </a: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6096000" y="1447800"/>
            <a:ext cx="1143000" cy="533400"/>
          </a:xfrm>
        </p:spPr>
        <p:txBody>
          <a:bodyPr/>
          <a:lstStyle/>
          <a:p>
            <a:pPr marL="0" indent="0">
              <a:buNone/>
            </a:pPr>
            <a:r>
              <a:rPr lang="en-US" b="1" dirty="0" err="1">
                <a:latin typeface="+mn-lt"/>
              </a:rPr>
              <a:t>Outils</a:t>
            </a:r>
            <a:r>
              <a:rPr lang="en-US" b="1" dirty="0">
                <a:latin typeface="+mn-lt"/>
              </a:rPr>
              <a:t> :</a:t>
            </a:r>
          </a:p>
        </p:txBody>
      </p:sp>
      <p:grpSp>
        <p:nvGrpSpPr>
          <p:cNvPr id="31" name="Group 30">
            <a:extLst>
              <a:ext uri="{FF2B5EF4-FFF2-40B4-BE49-F238E27FC236}">
                <a16:creationId xmlns:a16="http://schemas.microsoft.com/office/drawing/2014/main" id="{90E13FFB-5D8B-4A15-895E-288933D73A6A}"/>
              </a:ext>
            </a:extLst>
          </p:cNvPr>
          <p:cNvGrpSpPr/>
          <p:nvPr/>
        </p:nvGrpSpPr>
        <p:grpSpPr>
          <a:xfrm>
            <a:off x="7696200" y="1457414"/>
            <a:ext cx="1524653" cy="1391413"/>
            <a:chOff x="683568" y="4970170"/>
            <a:chExt cx="1524653" cy="1391413"/>
          </a:xfrm>
        </p:grpSpPr>
        <p:pic>
          <p:nvPicPr>
            <p:cNvPr id="32" name="Picture 7" descr="All of the materials at level 2 in a Materials Property Chart. ">
              <a:extLst>
                <a:ext uri="{FF2B5EF4-FFF2-40B4-BE49-F238E27FC236}">
                  <a16:creationId xmlns:a16="http://schemas.microsoft.com/office/drawing/2014/main" id="{346DFE75-7468-4210-8D65-CC4499D563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970170"/>
              <a:ext cx="1524653"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337085FA-D5C9-4C42-AC11-3CF0DA97B367}"/>
                </a:ext>
              </a:extLst>
            </p:cNvPr>
            <p:cNvSpPr/>
            <p:nvPr/>
          </p:nvSpPr>
          <p:spPr>
            <a:xfrm>
              <a:off x="755576" y="6107667"/>
              <a:ext cx="1420582" cy="253916"/>
            </a:xfrm>
            <a:prstGeom prst="rect">
              <a:avLst/>
            </a:prstGeom>
          </p:spPr>
          <p:txBody>
            <a:bodyPr wrap="none">
              <a:spAutoFit/>
            </a:bodyPr>
            <a:lstStyle/>
            <a:p>
              <a:pPr eaLnBrk="1" fontAlgn="auto" hangingPunct="1">
                <a:spcBef>
                  <a:spcPts val="0"/>
                </a:spcBef>
                <a:spcAft>
                  <a:spcPts val="0"/>
                </a:spcAft>
                <a:buClrTx/>
                <a:buSzTx/>
              </a:pPr>
              <a:r>
                <a:rPr lang="en-GB" sz="1050" b="1" dirty="0">
                  <a:solidFill>
                    <a:prstClr val="black"/>
                  </a:solidFill>
                </a:rPr>
                <a:t>Standard Level 3 tools</a:t>
              </a:r>
            </a:p>
          </p:txBody>
        </p:sp>
      </p:grpSp>
      <p:grpSp>
        <p:nvGrpSpPr>
          <p:cNvPr id="4" name="Group 3">
            <a:extLst>
              <a:ext uri="{FF2B5EF4-FFF2-40B4-BE49-F238E27FC236}">
                <a16:creationId xmlns:a16="http://schemas.microsoft.com/office/drawing/2014/main" id="{371DE33D-DC36-4807-B781-63D8C401097E}"/>
              </a:ext>
            </a:extLst>
          </p:cNvPr>
          <p:cNvGrpSpPr/>
          <p:nvPr/>
        </p:nvGrpSpPr>
        <p:grpSpPr>
          <a:xfrm>
            <a:off x="7715341" y="2919571"/>
            <a:ext cx="1533530" cy="1434020"/>
            <a:chOff x="10033223" y="2075627"/>
            <a:chExt cx="1533530" cy="1434020"/>
          </a:xfrm>
        </p:grpSpPr>
        <p:grpSp>
          <p:nvGrpSpPr>
            <p:cNvPr id="41" name="Group 40">
              <a:extLst>
                <a:ext uri="{FF2B5EF4-FFF2-40B4-BE49-F238E27FC236}">
                  <a16:creationId xmlns:a16="http://schemas.microsoft.com/office/drawing/2014/main" id="{969B7796-8D12-4A8F-9E07-96D32CB2F386}"/>
                </a:ext>
              </a:extLst>
            </p:cNvPr>
            <p:cNvGrpSpPr/>
            <p:nvPr/>
          </p:nvGrpSpPr>
          <p:grpSpPr>
            <a:xfrm>
              <a:off x="10033223" y="2120822"/>
              <a:ext cx="1533530" cy="1388825"/>
              <a:chOff x="5550588" y="4970171"/>
              <a:chExt cx="1533530" cy="1388825"/>
            </a:xfrm>
          </p:grpSpPr>
          <p:pic>
            <p:nvPicPr>
              <p:cNvPr id="42" name="Picture 17" descr="Enhanced Eco Audit Tool">
                <a:extLst>
                  <a:ext uri="{FF2B5EF4-FFF2-40B4-BE49-F238E27FC236}">
                    <a16:creationId xmlns:a16="http://schemas.microsoft.com/office/drawing/2014/main" id="{AFAF88F4-B027-4B77-BAC6-8F5E8EAB1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0588" y="4970171"/>
                <a:ext cx="1533530" cy="1158976"/>
              </a:xfrm>
              <a:prstGeom prst="rect">
                <a:avLst/>
              </a:prstGeom>
              <a:solidFill>
                <a:srgbClr val="FFFFFF">
                  <a:shade val="85000"/>
                </a:srgbClr>
              </a:solidFill>
              <a:ln w="9525" cap="sq">
                <a:solidFill>
                  <a:schemeClr val="tx2"/>
                </a:solidFill>
                <a:miter lim="800000"/>
              </a:ln>
              <a:effectLst/>
              <a:scene3d>
                <a:camera prst="orthographicFront"/>
                <a:lightRig rig="twoPt" dir="t">
                  <a:rot lat="0" lon="0" rev="7200000"/>
                </a:lightRig>
              </a:scene3d>
              <a:sp3d>
                <a:bevelT w="25400" h="19050"/>
                <a:contourClr>
                  <a:srgbClr val="FFFFFF"/>
                </a:contourClr>
              </a:sp3d>
            </p:spPr>
          </p:pic>
          <p:grpSp>
            <p:nvGrpSpPr>
              <p:cNvPr id="43" name="Group 42">
                <a:extLst>
                  <a:ext uri="{FF2B5EF4-FFF2-40B4-BE49-F238E27FC236}">
                    <a16:creationId xmlns:a16="http://schemas.microsoft.com/office/drawing/2014/main" id="{A9F139F2-DE69-494B-B185-2FD703B70DF6}"/>
                  </a:ext>
                </a:extLst>
              </p:cNvPr>
              <p:cNvGrpSpPr/>
              <p:nvPr/>
            </p:nvGrpSpPr>
            <p:grpSpPr>
              <a:xfrm>
                <a:off x="5744845" y="5233812"/>
                <a:ext cx="1244677" cy="819075"/>
                <a:chOff x="7518630" y="2846578"/>
                <a:chExt cx="1777005" cy="1271877"/>
              </a:xfrm>
            </p:grpSpPr>
            <p:sp>
              <p:nvSpPr>
                <p:cNvPr id="45" name="Freeform 43">
                  <a:extLst>
                    <a:ext uri="{FF2B5EF4-FFF2-40B4-BE49-F238E27FC236}">
                      <a16:creationId xmlns:a16="http://schemas.microsoft.com/office/drawing/2014/main" id="{EC1DB83A-DB79-403C-B5C0-467709E41DB2}"/>
                    </a:ext>
                  </a:extLst>
                </p:cNvPr>
                <p:cNvSpPr/>
                <p:nvPr/>
              </p:nvSpPr>
              <p:spPr>
                <a:xfrm>
                  <a:off x="7678502" y="2924944"/>
                  <a:ext cx="1617133" cy="1176867"/>
                </a:xfrm>
                <a:custGeom>
                  <a:avLst/>
                  <a:gdLst>
                    <a:gd name="connsiteX0" fmla="*/ 0 w 1617133"/>
                    <a:gd name="connsiteY0" fmla="*/ 93134 h 1176867"/>
                    <a:gd name="connsiteX1" fmla="*/ 575733 w 1617133"/>
                    <a:gd name="connsiteY1" fmla="*/ 84667 h 1176867"/>
                    <a:gd name="connsiteX2" fmla="*/ 575733 w 1617133"/>
                    <a:gd name="connsiteY2" fmla="*/ 8467 h 1176867"/>
                    <a:gd name="connsiteX3" fmla="*/ 1608666 w 1617133"/>
                    <a:gd name="connsiteY3" fmla="*/ 0 h 1176867"/>
                    <a:gd name="connsiteX4" fmla="*/ 1617133 w 1617133"/>
                    <a:gd name="connsiteY4" fmla="*/ 804334 h 1176867"/>
                    <a:gd name="connsiteX5" fmla="*/ 1380066 w 1617133"/>
                    <a:gd name="connsiteY5" fmla="*/ 804334 h 1176867"/>
                    <a:gd name="connsiteX6" fmla="*/ 1380066 w 1617133"/>
                    <a:gd name="connsiteY6" fmla="*/ 1176867 h 1176867"/>
                    <a:gd name="connsiteX7" fmla="*/ 372533 w 1617133"/>
                    <a:gd name="connsiteY7" fmla="*/ 1176867 h 1176867"/>
                    <a:gd name="connsiteX8" fmla="*/ 372533 w 1617133"/>
                    <a:gd name="connsiteY8" fmla="*/ 905934 h 1176867"/>
                    <a:gd name="connsiteX9" fmla="*/ 16933 w 1617133"/>
                    <a:gd name="connsiteY9" fmla="*/ 905934 h 1176867"/>
                    <a:gd name="connsiteX10" fmla="*/ 0 w 1617133"/>
                    <a:gd name="connsiteY10" fmla="*/ 93134 h 117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33" h="1176867">
                      <a:moveTo>
                        <a:pt x="0" y="93134"/>
                      </a:moveTo>
                      <a:lnTo>
                        <a:pt x="575733" y="84667"/>
                      </a:lnTo>
                      <a:lnTo>
                        <a:pt x="575733" y="8467"/>
                      </a:lnTo>
                      <a:lnTo>
                        <a:pt x="1608666" y="0"/>
                      </a:lnTo>
                      <a:cubicBezTo>
                        <a:pt x="1611488" y="268111"/>
                        <a:pt x="1614311" y="536223"/>
                        <a:pt x="1617133" y="804334"/>
                      </a:cubicBezTo>
                      <a:lnTo>
                        <a:pt x="1380066" y="804334"/>
                      </a:lnTo>
                      <a:lnTo>
                        <a:pt x="1380066" y="1176867"/>
                      </a:lnTo>
                      <a:lnTo>
                        <a:pt x="372533" y="1176867"/>
                      </a:lnTo>
                      <a:lnTo>
                        <a:pt x="372533" y="905934"/>
                      </a:lnTo>
                      <a:lnTo>
                        <a:pt x="16933" y="905934"/>
                      </a:lnTo>
                      <a:cubicBezTo>
                        <a:pt x="14111" y="643467"/>
                        <a:pt x="11288" y="381001"/>
                        <a:pt x="0" y="931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Tx/>
                    <a:buSzTx/>
                  </a:pPr>
                  <a:endParaRPr lang="en-GB" dirty="0">
                    <a:solidFill>
                      <a:prstClr val="white"/>
                    </a:solidFill>
                  </a:endParaRPr>
                </a:p>
              </p:txBody>
            </p:sp>
            <p:pic>
              <p:nvPicPr>
                <p:cNvPr id="46" name="Picture 15" descr="Eco Audit Tool graphs showing end of life phase">
                  <a:extLst>
                    <a:ext uri="{FF2B5EF4-FFF2-40B4-BE49-F238E27FC236}">
                      <a16:creationId xmlns:a16="http://schemas.microsoft.com/office/drawing/2014/main" id="{62215F39-E35C-4B40-A63C-4021A6E5859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630" y="2846578"/>
                  <a:ext cx="1726529" cy="127187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a:extLst>
                  <a:ext uri="{FF2B5EF4-FFF2-40B4-BE49-F238E27FC236}">
                    <a16:creationId xmlns:a16="http://schemas.microsoft.com/office/drawing/2014/main" id="{D5A2851F-4CC7-4F65-A9FE-854F142F4229}"/>
                  </a:ext>
                </a:extLst>
              </p:cNvPr>
              <p:cNvSpPr/>
              <p:nvPr/>
            </p:nvSpPr>
            <p:spPr>
              <a:xfrm>
                <a:off x="5563542" y="6105080"/>
                <a:ext cx="1444626" cy="253916"/>
              </a:xfrm>
              <a:prstGeom prst="rect">
                <a:avLst/>
              </a:prstGeom>
            </p:spPr>
            <p:txBody>
              <a:bodyPr wrap="none">
                <a:spAutoFit/>
              </a:bodyPr>
              <a:lstStyle/>
              <a:p>
                <a:pPr algn="ctr" eaLnBrk="1" fontAlgn="auto" hangingPunct="1">
                  <a:spcBef>
                    <a:spcPts val="0"/>
                  </a:spcBef>
                  <a:spcAft>
                    <a:spcPts val="0"/>
                  </a:spcAft>
                  <a:buClrTx/>
                  <a:buSzTx/>
                </a:pPr>
                <a:r>
                  <a:rPr lang="en-GB" sz="1050" b="1" dirty="0" err="1">
                    <a:solidFill>
                      <a:prstClr val="black"/>
                    </a:solidFill>
                  </a:rPr>
                  <a:t>Outil</a:t>
                </a:r>
                <a:r>
                  <a:rPr lang="en-GB" sz="1050" b="1" dirty="0">
                    <a:solidFill>
                      <a:prstClr val="black"/>
                    </a:solidFill>
                  </a:rPr>
                  <a:t> Eco Audit </a:t>
                </a:r>
                <a:r>
                  <a:rPr lang="en-GB" sz="1050" b="1" dirty="0" err="1">
                    <a:solidFill>
                      <a:prstClr val="black"/>
                    </a:solidFill>
                  </a:rPr>
                  <a:t>avancé</a:t>
                </a:r>
                <a:endParaRPr lang="en-GB" sz="1050" b="1" dirty="0">
                  <a:solidFill>
                    <a:prstClr val="black"/>
                  </a:solidFill>
                </a:endParaRPr>
              </a:p>
            </p:txBody>
          </p:sp>
        </p:grpSp>
        <p:pic>
          <p:nvPicPr>
            <p:cNvPr id="47" name="Picture 46">
              <a:extLst>
                <a:ext uri="{FF2B5EF4-FFF2-40B4-BE49-F238E27FC236}">
                  <a16:creationId xmlns:a16="http://schemas.microsoft.com/office/drawing/2014/main" id="{9AB6C71F-C554-4690-BE4D-957F8B7252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4622" y="2075627"/>
              <a:ext cx="408433" cy="408433"/>
            </a:xfrm>
            <a:prstGeom prst="rect">
              <a:avLst/>
            </a:prstGeom>
          </p:spPr>
        </p:pic>
      </p:grpSp>
      <p:grpSp>
        <p:nvGrpSpPr>
          <p:cNvPr id="6" name="Group 5">
            <a:extLst>
              <a:ext uri="{FF2B5EF4-FFF2-40B4-BE49-F238E27FC236}">
                <a16:creationId xmlns:a16="http://schemas.microsoft.com/office/drawing/2014/main" id="{ED85992B-7147-4DF3-B472-88F0975D5527}"/>
              </a:ext>
            </a:extLst>
          </p:cNvPr>
          <p:cNvGrpSpPr/>
          <p:nvPr/>
        </p:nvGrpSpPr>
        <p:grpSpPr>
          <a:xfrm>
            <a:off x="7678892" y="4486427"/>
            <a:ext cx="1559268" cy="1425149"/>
            <a:chOff x="6199850" y="3788672"/>
            <a:chExt cx="1559268" cy="1425149"/>
          </a:xfrm>
        </p:grpSpPr>
        <p:grpSp>
          <p:nvGrpSpPr>
            <p:cNvPr id="37" name="Group 36">
              <a:extLst>
                <a:ext uri="{FF2B5EF4-FFF2-40B4-BE49-F238E27FC236}">
                  <a16:creationId xmlns:a16="http://schemas.microsoft.com/office/drawing/2014/main" id="{4D2EACE9-62BE-4A44-8FF3-339322064FED}"/>
                </a:ext>
              </a:extLst>
            </p:cNvPr>
            <p:cNvGrpSpPr/>
            <p:nvPr/>
          </p:nvGrpSpPr>
          <p:grpSpPr>
            <a:xfrm>
              <a:off x="6199850" y="3810000"/>
              <a:ext cx="1559268" cy="1403821"/>
              <a:chOff x="4018386" y="4970170"/>
              <a:chExt cx="1559268" cy="1403821"/>
            </a:xfrm>
          </p:grpSpPr>
          <p:pic>
            <p:nvPicPr>
              <p:cNvPr id="38" name="Picture 13" descr="The Hybrid Synthesizer predicts the performance of sandwich panels, as shown here, helping students compare properties with other materials">
                <a:extLst>
                  <a:ext uri="{FF2B5EF4-FFF2-40B4-BE49-F238E27FC236}">
                    <a16:creationId xmlns:a16="http://schemas.microsoft.com/office/drawing/2014/main" id="{14DC249A-9D2A-4B61-8924-A6BA612340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8386" y="4970170"/>
                <a:ext cx="1559268"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pic>
            <p:nvPicPr>
              <p:cNvPr id="39" name="Picture 11" descr="An interactive wizard">
                <a:extLst>
                  <a:ext uri="{FF2B5EF4-FFF2-40B4-BE49-F238E27FC236}">
                    <a16:creationId xmlns:a16="http://schemas.microsoft.com/office/drawing/2014/main" id="{3EB020BB-2C83-47AF-893B-714C3FEA7E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9606" y="5181795"/>
                <a:ext cx="996828" cy="747621"/>
              </a:xfrm>
              <a:prstGeom prst="rect">
                <a:avLst/>
              </a:prstGeom>
              <a:ln>
                <a:noFill/>
              </a:ln>
              <a:effectLst>
                <a:outerShdw blurRad="50800" algn="tl" rotWithShape="0">
                  <a:srgbClr val="000000">
                    <a:alpha val="76000"/>
                  </a:srgbClr>
                </a:outerShdw>
              </a:effectLst>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A2E4346D-4C0B-48AB-9E50-4CA7E77B7718}"/>
                  </a:ext>
                </a:extLst>
              </p:cNvPr>
              <p:cNvSpPr/>
              <p:nvPr/>
            </p:nvSpPr>
            <p:spPr>
              <a:xfrm>
                <a:off x="4120311" y="6120075"/>
                <a:ext cx="1205779" cy="253916"/>
              </a:xfrm>
              <a:prstGeom prst="rect">
                <a:avLst/>
              </a:prstGeom>
            </p:spPr>
            <p:txBody>
              <a:bodyPr wrap="none">
                <a:spAutoFit/>
              </a:bodyPr>
              <a:lstStyle/>
              <a:p>
                <a:pPr algn="ctr"/>
                <a:r>
                  <a:rPr lang="en-GB" sz="1050" b="1" dirty="0" err="1"/>
                  <a:t>L'outil</a:t>
                </a:r>
                <a:r>
                  <a:rPr lang="en-GB" sz="1050" b="1" dirty="0"/>
                  <a:t> Synthesizer</a:t>
                </a:r>
              </a:p>
            </p:txBody>
          </p:sp>
        </p:grpSp>
        <p:pic>
          <p:nvPicPr>
            <p:cNvPr id="48" name="Picture 47">
              <a:extLst>
                <a:ext uri="{FF2B5EF4-FFF2-40B4-BE49-F238E27FC236}">
                  <a16:creationId xmlns:a16="http://schemas.microsoft.com/office/drawing/2014/main" id="{D11F1AB7-2BA3-4D48-8C87-7E4353E7D1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685" y="3788672"/>
              <a:ext cx="408433" cy="408433"/>
            </a:xfrm>
            <a:prstGeom prst="rect">
              <a:avLst/>
            </a:prstGeom>
          </p:spPr>
        </p:pic>
      </p:grpSp>
      <p:grpSp>
        <p:nvGrpSpPr>
          <p:cNvPr id="51" name="Group 50">
            <a:extLst>
              <a:ext uri="{FF2B5EF4-FFF2-40B4-BE49-F238E27FC236}">
                <a16:creationId xmlns:a16="http://schemas.microsoft.com/office/drawing/2014/main" id="{827E042B-171E-4A5D-83A3-930DECD012E4}"/>
              </a:ext>
            </a:extLst>
          </p:cNvPr>
          <p:cNvGrpSpPr/>
          <p:nvPr/>
        </p:nvGrpSpPr>
        <p:grpSpPr>
          <a:xfrm>
            <a:off x="9485235" y="2957195"/>
            <a:ext cx="1511661" cy="1403821"/>
            <a:chOff x="8163203" y="3830963"/>
            <a:chExt cx="1511661" cy="1403821"/>
          </a:xfrm>
        </p:grpSpPr>
        <p:pic>
          <p:nvPicPr>
            <p:cNvPr id="27" name="Picture 26">
              <a:extLst>
                <a:ext uri="{FF2B5EF4-FFF2-40B4-BE49-F238E27FC236}">
                  <a16:creationId xmlns:a16="http://schemas.microsoft.com/office/drawing/2014/main" id="{ABE7C11E-03EA-4DB6-AF9F-4FB35650AC86}"/>
                </a:ext>
              </a:extLst>
            </p:cNvPr>
            <p:cNvPicPr>
              <a:picLocks/>
            </p:cNvPicPr>
            <p:nvPr/>
          </p:nvPicPr>
          <p:blipFill>
            <a:blip r:embed="rId10"/>
            <a:stretch>
              <a:fillRect/>
            </a:stretch>
          </p:blipFill>
          <p:spPr>
            <a:xfrm>
              <a:off x="8163203" y="3830963"/>
              <a:ext cx="1511661" cy="1149905"/>
            </a:xfrm>
            <a:prstGeom prst="rect">
              <a:avLst/>
            </a:prstGeom>
            <a:ln>
              <a:solidFill>
                <a:schemeClr val="tx1"/>
              </a:solidFill>
            </a:ln>
          </p:spPr>
        </p:pic>
        <p:sp>
          <p:nvSpPr>
            <p:cNvPr id="56" name="Rectangle 55">
              <a:extLst>
                <a:ext uri="{FF2B5EF4-FFF2-40B4-BE49-F238E27FC236}">
                  <a16:creationId xmlns:a16="http://schemas.microsoft.com/office/drawing/2014/main" id="{00CB2440-858A-48D8-B87E-1B97201E15E5}"/>
                </a:ext>
              </a:extLst>
            </p:cNvPr>
            <p:cNvSpPr/>
            <p:nvPr/>
          </p:nvSpPr>
          <p:spPr>
            <a:xfrm>
              <a:off x="8259606" y="4980868"/>
              <a:ext cx="1225015" cy="253916"/>
            </a:xfrm>
            <a:prstGeom prst="rect">
              <a:avLst/>
            </a:prstGeom>
          </p:spPr>
          <p:txBody>
            <a:bodyPr wrap="none">
              <a:spAutoFit/>
            </a:bodyPr>
            <a:lstStyle/>
            <a:p>
              <a:pPr algn="ctr"/>
              <a:r>
                <a:rPr lang="en-GB" sz="1050" b="1" dirty="0"/>
                <a:t>Engineering Solver</a:t>
              </a:r>
            </a:p>
          </p:txBody>
        </p:sp>
        <p:pic>
          <p:nvPicPr>
            <p:cNvPr id="57" name="Picture 56">
              <a:extLst>
                <a:ext uri="{FF2B5EF4-FFF2-40B4-BE49-F238E27FC236}">
                  <a16:creationId xmlns:a16="http://schemas.microsoft.com/office/drawing/2014/main" id="{C8E0B8DB-CFB7-459C-9766-EACB64A60D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5384" y="3847293"/>
              <a:ext cx="408433" cy="408433"/>
            </a:xfrm>
            <a:prstGeom prst="rect">
              <a:avLst/>
            </a:prstGeom>
          </p:spPr>
        </p:pic>
      </p:grpSp>
      <p:grpSp>
        <p:nvGrpSpPr>
          <p:cNvPr id="58" name="Group 57">
            <a:extLst>
              <a:ext uri="{FF2B5EF4-FFF2-40B4-BE49-F238E27FC236}">
                <a16:creationId xmlns:a16="http://schemas.microsoft.com/office/drawing/2014/main" id="{6FB698BB-23D8-4F77-B6CC-D53B94AD1BF3}"/>
              </a:ext>
            </a:extLst>
          </p:cNvPr>
          <p:cNvGrpSpPr/>
          <p:nvPr/>
        </p:nvGrpSpPr>
        <p:grpSpPr>
          <a:xfrm>
            <a:off x="9485235" y="4509928"/>
            <a:ext cx="1545336" cy="1430382"/>
            <a:chOff x="10059473" y="3847293"/>
            <a:chExt cx="1545336" cy="1430382"/>
          </a:xfrm>
        </p:grpSpPr>
        <p:pic>
          <p:nvPicPr>
            <p:cNvPr id="53" name="Picture 52">
              <a:extLst>
                <a:ext uri="{FF2B5EF4-FFF2-40B4-BE49-F238E27FC236}">
                  <a16:creationId xmlns:a16="http://schemas.microsoft.com/office/drawing/2014/main" id="{D2F4BB3D-059E-4FA1-B787-32DFD392D4F7}"/>
                </a:ext>
              </a:extLst>
            </p:cNvPr>
            <p:cNvPicPr>
              <a:picLocks/>
            </p:cNvPicPr>
            <p:nvPr/>
          </p:nvPicPr>
          <p:blipFill>
            <a:blip r:embed="rId12"/>
            <a:stretch>
              <a:fillRect/>
            </a:stretch>
          </p:blipFill>
          <p:spPr>
            <a:xfrm>
              <a:off x="10059473" y="3847293"/>
              <a:ext cx="1545336" cy="1165423"/>
            </a:xfrm>
            <a:prstGeom prst="rect">
              <a:avLst/>
            </a:prstGeom>
            <a:ln>
              <a:solidFill>
                <a:schemeClr val="tx1"/>
              </a:solidFill>
            </a:ln>
          </p:spPr>
        </p:pic>
        <p:sp>
          <p:nvSpPr>
            <p:cNvPr id="61" name="Rectangle 60">
              <a:extLst>
                <a:ext uri="{FF2B5EF4-FFF2-40B4-BE49-F238E27FC236}">
                  <a16:creationId xmlns:a16="http://schemas.microsoft.com/office/drawing/2014/main" id="{3DD6DE4F-8C97-4822-AFE0-056B287F4C32}"/>
                </a:ext>
              </a:extLst>
            </p:cNvPr>
            <p:cNvSpPr/>
            <p:nvPr/>
          </p:nvSpPr>
          <p:spPr>
            <a:xfrm>
              <a:off x="10371918" y="5023759"/>
              <a:ext cx="920445" cy="253916"/>
            </a:xfrm>
            <a:prstGeom prst="rect">
              <a:avLst/>
            </a:prstGeom>
          </p:spPr>
          <p:txBody>
            <a:bodyPr wrap="none">
              <a:spAutoFit/>
            </a:bodyPr>
            <a:lstStyle/>
            <a:p>
              <a:pPr algn="ctr"/>
              <a:r>
                <a:rPr lang="en-GB" sz="1050" b="1" dirty="0" err="1"/>
                <a:t>Comparaison</a:t>
              </a:r>
              <a:endParaRPr lang="en-GB" sz="1050" b="1" dirty="0"/>
            </a:p>
          </p:txBody>
        </p:sp>
        <p:pic>
          <p:nvPicPr>
            <p:cNvPr id="64" name="Picture 63">
              <a:extLst>
                <a:ext uri="{FF2B5EF4-FFF2-40B4-BE49-F238E27FC236}">
                  <a16:creationId xmlns:a16="http://schemas.microsoft.com/office/drawing/2014/main" id="{06295BDB-166C-47EE-B20E-212CB4655F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7022" y="3889256"/>
              <a:ext cx="204216" cy="207264"/>
            </a:xfrm>
            <a:prstGeom prst="rect">
              <a:avLst/>
            </a:prstGeom>
          </p:spPr>
        </p:pic>
      </p:grpSp>
      <p:grpSp>
        <p:nvGrpSpPr>
          <p:cNvPr id="65" name="Group 64">
            <a:extLst>
              <a:ext uri="{FF2B5EF4-FFF2-40B4-BE49-F238E27FC236}">
                <a16:creationId xmlns:a16="http://schemas.microsoft.com/office/drawing/2014/main" id="{DD94C308-F4D1-4CA9-BCA9-72CD1F28CCD1}"/>
              </a:ext>
            </a:extLst>
          </p:cNvPr>
          <p:cNvGrpSpPr/>
          <p:nvPr/>
        </p:nvGrpSpPr>
        <p:grpSpPr>
          <a:xfrm>
            <a:off x="9485235" y="1468928"/>
            <a:ext cx="1545336" cy="1446304"/>
            <a:chOff x="7874997" y="4420419"/>
            <a:chExt cx="1545336" cy="1446304"/>
          </a:xfrm>
        </p:grpSpPr>
        <p:sp>
          <p:nvSpPr>
            <p:cNvPr id="62" name="Rectangle 61">
              <a:extLst>
                <a:ext uri="{FF2B5EF4-FFF2-40B4-BE49-F238E27FC236}">
                  <a16:creationId xmlns:a16="http://schemas.microsoft.com/office/drawing/2014/main" id="{E515CFB0-7B64-47BC-AC79-D505B7AB9C6C}"/>
                </a:ext>
              </a:extLst>
            </p:cNvPr>
            <p:cNvSpPr/>
            <p:nvPr/>
          </p:nvSpPr>
          <p:spPr>
            <a:xfrm>
              <a:off x="8207503" y="5612807"/>
              <a:ext cx="870751" cy="253916"/>
            </a:xfrm>
            <a:prstGeom prst="rect">
              <a:avLst/>
            </a:prstGeom>
          </p:spPr>
          <p:txBody>
            <a:bodyPr wrap="none">
              <a:spAutoFit/>
            </a:bodyPr>
            <a:lstStyle/>
            <a:p>
              <a:pPr algn="ctr"/>
              <a:r>
                <a:rPr lang="en-GB" sz="1050" b="1" dirty="0"/>
                <a:t>Substitution</a:t>
              </a:r>
            </a:p>
          </p:txBody>
        </p:sp>
        <p:pic>
          <p:nvPicPr>
            <p:cNvPr id="60" name="Picture 59">
              <a:extLst>
                <a:ext uri="{FF2B5EF4-FFF2-40B4-BE49-F238E27FC236}">
                  <a16:creationId xmlns:a16="http://schemas.microsoft.com/office/drawing/2014/main" id="{CBDF34A6-67F1-495A-8A2B-1D054381D16A}"/>
                </a:ext>
              </a:extLst>
            </p:cNvPr>
            <p:cNvPicPr>
              <a:picLocks/>
            </p:cNvPicPr>
            <p:nvPr/>
          </p:nvPicPr>
          <p:blipFill>
            <a:blip r:embed="rId14"/>
            <a:stretch>
              <a:fillRect/>
            </a:stretch>
          </p:blipFill>
          <p:spPr>
            <a:xfrm>
              <a:off x="7874997" y="4420419"/>
              <a:ext cx="1545336" cy="1184594"/>
            </a:xfrm>
            <a:prstGeom prst="rect">
              <a:avLst/>
            </a:prstGeom>
            <a:ln>
              <a:solidFill>
                <a:schemeClr val="tx1"/>
              </a:solidFill>
            </a:ln>
          </p:spPr>
        </p:pic>
        <p:pic>
          <p:nvPicPr>
            <p:cNvPr id="63" name="Picture 62">
              <a:extLst>
                <a:ext uri="{FF2B5EF4-FFF2-40B4-BE49-F238E27FC236}">
                  <a16:creationId xmlns:a16="http://schemas.microsoft.com/office/drawing/2014/main" id="{8C4BF2B9-98CA-457D-9219-6DE6FC994F4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66661" y="4452874"/>
              <a:ext cx="304801" cy="304801"/>
            </a:xfrm>
            <a:prstGeom prst="rect">
              <a:avLst/>
            </a:prstGeom>
          </p:spPr>
        </p:pic>
      </p:grpSp>
      <p:pic>
        <p:nvPicPr>
          <p:cNvPr id="3" name="Picture 2">
            <a:extLst>
              <a:ext uri="{FF2B5EF4-FFF2-40B4-BE49-F238E27FC236}">
                <a16:creationId xmlns:a16="http://schemas.microsoft.com/office/drawing/2014/main" id="{6DB1DBB4-A6B5-46FD-A71D-425D266AA2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5800" y="114299"/>
            <a:ext cx="914400" cy="914400"/>
          </a:xfrm>
          <a:prstGeom prst="rect">
            <a:avLst/>
          </a:prstGeom>
        </p:spPr>
      </p:pic>
      <p:sp>
        <p:nvSpPr>
          <p:cNvPr id="2" name="Slide Number Placeholder 1">
            <a:extLst>
              <a:ext uri="{FF2B5EF4-FFF2-40B4-BE49-F238E27FC236}">
                <a16:creationId xmlns:a16="http://schemas.microsoft.com/office/drawing/2014/main" id="{74F03AC3-1EE3-4030-85D7-95540EA5C516}"/>
              </a:ext>
            </a:extLst>
          </p:cNvPr>
          <p:cNvSpPr>
            <a:spLocks noGrp="1"/>
          </p:cNvSpPr>
          <p:nvPr>
            <p:ph type="sldNum" sz="quarter" idx="11"/>
          </p:nvPr>
        </p:nvSpPr>
        <p:spPr/>
        <p:txBody>
          <a:bodyPr/>
          <a:lstStyle/>
          <a:p>
            <a:fld id="{F0D23093-2AB0-F74C-B865-1A12A15B650E}" type="slidenum">
              <a:rPr lang="en-US" smtClean="0">
                <a:latin typeface="+mn-lt"/>
              </a:rPr>
              <a:pPr/>
              <a:t>19</a:t>
            </a:fld>
            <a:endParaRPr lang="en-US" dirty="0">
              <a:latin typeface="+mn-lt"/>
            </a:endParaRPr>
          </a:p>
        </p:txBody>
      </p:sp>
    </p:spTree>
    <p:extLst>
      <p:ext uri="{BB962C8B-B14F-4D97-AF65-F5344CB8AC3E}">
        <p14:creationId xmlns:p14="http://schemas.microsoft.com/office/powerpoint/2010/main" val="3184050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D930AD-87D0-4B92-86EB-B28C69B6EEF8}"/>
              </a:ext>
            </a:extLst>
          </p:cNvPr>
          <p:cNvSpPr>
            <a:spLocks noGrp="1"/>
          </p:cNvSpPr>
          <p:nvPr>
            <p:ph type="sldNum" sz="quarter" idx="11"/>
          </p:nvPr>
        </p:nvSpPr>
        <p:spPr/>
        <p:txBody>
          <a:bodyPr/>
          <a:lstStyle/>
          <a:p>
            <a:fld id="{F0D23093-2AB0-F74C-B865-1A12A15B650E}" type="slidenum">
              <a:rPr lang="en-US" smtClean="0"/>
              <a:pPr/>
              <a:t>2</a:t>
            </a:fld>
            <a:endParaRPr lang="en-US" dirty="0"/>
          </a:p>
        </p:txBody>
      </p:sp>
      <p:sp>
        <p:nvSpPr>
          <p:cNvPr id="3" name="Title 2">
            <a:extLst>
              <a:ext uri="{FF2B5EF4-FFF2-40B4-BE49-F238E27FC236}">
                <a16:creationId xmlns:a16="http://schemas.microsoft.com/office/drawing/2014/main" id="{DDC3F337-803D-43FE-A6E0-BC9DE6D1BB77}"/>
              </a:ext>
            </a:extLst>
          </p:cNvPr>
          <p:cNvSpPr>
            <a:spLocks noGrp="1"/>
          </p:cNvSpPr>
          <p:nvPr>
            <p:ph type="title"/>
          </p:nvPr>
        </p:nvSpPr>
        <p:spPr/>
        <p:txBody>
          <a:bodyPr/>
          <a:lstStyle/>
          <a:p>
            <a:r>
              <a:rPr lang="fr-FR" dirty="0"/>
              <a:t>Objectifs pédagogiques de cette unité de cours</a:t>
            </a:r>
            <a:endParaRPr lang="en-US" dirty="0"/>
          </a:p>
        </p:txBody>
      </p:sp>
      <p:graphicFrame>
        <p:nvGraphicFramePr>
          <p:cNvPr id="5" name="Table 4">
            <a:extLst>
              <a:ext uri="{FF2B5EF4-FFF2-40B4-BE49-F238E27FC236}">
                <a16:creationId xmlns:a16="http://schemas.microsoft.com/office/drawing/2014/main" id="{9D412438-452A-4424-9F73-77843DE6992A}"/>
              </a:ext>
            </a:extLst>
          </p:cNvPr>
          <p:cNvGraphicFramePr>
            <a:graphicFrameLocks noGrp="1"/>
          </p:cNvGraphicFramePr>
          <p:nvPr>
            <p:extLst>
              <p:ext uri="{D42A27DB-BD31-4B8C-83A1-F6EECF244321}">
                <p14:modId xmlns:p14="http://schemas.microsoft.com/office/powerpoint/2010/main" val="2237876028"/>
              </p:ext>
            </p:extLst>
          </p:nvPr>
        </p:nvGraphicFramePr>
        <p:xfrm>
          <a:off x="957742" y="1234620"/>
          <a:ext cx="10276514" cy="2127316"/>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Résultats</a:t>
                      </a:r>
                      <a:r>
                        <a:rPr lang="en-GB" sz="2000" b="1" dirty="0">
                          <a:solidFill>
                            <a:schemeClr val="tx1"/>
                          </a:solidFill>
                        </a:rPr>
                        <a:t> et acquis </a:t>
                      </a:r>
                      <a:r>
                        <a:rPr lang="en-GB" sz="2000" b="1" dirty="0" err="1">
                          <a:solidFill>
                            <a:schemeClr val="tx1"/>
                          </a:solidFill>
                        </a:rPr>
                        <a:t>prévus</a:t>
                      </a:r>
                      <a:endParaRPr lang="en-GB" sz="2000" b="1" dirty="0">
                        <a:solidFill>
                          <a:schemeClr val="tx1"/>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err="1">
                          <a:solidFill>
                            <a:sysClr val="windowText" lastClr="000000"/>
                          </a:solidFill>
                        </a:rPr>
                        <a:t>Connaître</a:t>
                      </a:r>
                      <a:r>
                        <a:rPr lang="en-GB" sz="1400" b="1" dirty="0">
                          <a:solidFill>
                            <a:sysClr val="windowText" lastClr="000000"/>
                          </a:solidFill>
                        </a:rPr>
                        <a:t> et </a:t>
                      </a:r>
                      <a:r>
                        <a:rPr lang="en-GB" sz="1400" b="1" dirty="0" err="1">
                          <a:solidFill>
                            <a:sysClr val="windowText" lastClr="000000"/>
                          </a:solidFill>
                        </a:rPr>
                        <a:t>comprendre</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FR" sz="1400" kern="1200" dirty="0">
                          <a:solidFill>
                            <a:schemeClr val="dk1"/>
                          </a:solidFill>
                          <a:effectLst/>
                          <a:latin typeface="+mn-lt"/>
                          <a:ea typeface="+mn-ea"/>
                          <a:cs typeface="+mn-cs"/>
                        </a:rPr>
                        <a:t>Connaissance des bases de données avancées </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err="1">
                          <a:solidFill>
                            <a:sysClr val="windowText" lastClr="000000"/>
                          </a:solidFill>
                        </a:rPr>
                        <a:t>Compétences</a:t>
                      </a:r>
                      <a:r>
                        <a:rPr lang="en-GB" sz="1400" b="1" dirty="0">
                          <a:solidFill>
                            <a:sysClr val="windowText" lastClr="000000"/>
                          </a:solidFill>
                        </a:rPr>
                        <a:t> et aptitudes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FR" sz="1400" kern="1200" dirty="0">
                          <a:solidFill>
                            <a:schemeClr val="dk1"/>
                          </a:solidFill>
                          <a:effectLst/>
                          <a:latin typeface="+mn-lt"/>
                          <a:ea typeface="+mn-ea"/>
                          <a:cs typeface="+mn-cs"/>
                        </a:rPr>
                        <a:t>Capacité à trouver des propriétés de matériaux avancées et à les utiliser de manière structurée </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err="1">
                          <a:solidFill>
                            <a:sysClr val="windowText" lastClr="000000"/>
                          </a:solidFill>
                        </a:rPr>
                        <a:t>Valeurs</a:t>
                      </a:r>
                      <a:r>
                        <a:rPr lang="en-GB" sz="1400" b="1" dirty="0">
                          <a:solidFill>
                            <a:sysClr val="windowText" lastClr="000000"/>
                          </a:solidFill>
                        </a:rPr>
                        <a:t> et </a:t>
                      </a:r>
                      <a:r>
                        <a:rPr lang="en-GB" sz="1400" b="1" dirty="0" err="1">
                          <a:solidFill>
                            <a:sysClr val="windowText" lastClr="000000"/>
                          </a:solidFill>
                        </a:rPr>
                        <a:t>comportements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FR" sz="1400" kern="1200" dirty="0">
                          <a:solidFill>
                            <a:schemeClr val="dk1"/>
                          </a:solidFill>
                          <a:effectLst/>
                          <a:latin typeface="+mn-lt"/>
                          <a:ea typeface="+mn-ea"/>
                          <a:cs typeface="+mn-cs"/>
                        </a:rPr>
                        <a:t>Appréciation de la complexité des applications industrielles avancées </a:t>
                      </a:r>
                      <a:endParaRPr lang="en-GB" sz="1400" kern="120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Content Placeholder 3">
            <a:extLst>
              <a:ext uri="{FF2B5EF4-FFF2-40B4-BE49-F238E27FC236}">
                <a16:creationId xmlns:a16="http://schemas.microsoft.com/office/drawing/2014/main" id="{11FFDB6E-9893-4EB9-93D3-CFBEDCE25578}"/>
              </a:ext>
            </a:extLst>
          </p:cNvPr>
          <p:cNvSpPr txBox="1">
            <a:spLocks/>
          </p:cNvSpPr>
          <p:nvPr/>
        </p:nvSpPr>
        <p:spPr bwMode="auto">
          <a:xfrm>
            <a:off x="957741" y="3637549"/>
            <a:ext cx="10276514" cy="2529923"/>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err="1">
                <a:ln>
                  <a:noFill/>
                </a:ln>
                <a:solidFill>
                  <a:srgbClr val="0C0C0C"/>
                </a:solidFill>
                <a:effectLst/>
                <a:uLnTx/>
                <a:uFillTx/>
                <a:latin typeface="Arial"/>
                <a:ea typeface="+mn-ea"/>
                <a:cs typeface="+mn-cs"/>
              </a:rPr>
              <a:t>Ressources</a:t>
            </a:r>
            <a:endParaRPr kumimoji="0" lang="en-GB" sz="1800" b="1" i="0" u="none" strike="noStrike" kern="0" cap="none" spc="0" normalizeH="0" baseline="0" noProof="0" dirty="0">
              <a:ln>
                <a:noFill/>
              </a:ln>
              <a:solidFill>
                <a:srgbClr val="0C0C0C"/>
              </a:solidFill>
              <a:effectLst/>
              <a:uLnTx/>
              <a:uFillTx/>
              <a:latin typeface="Arial"/>
              <a:ea typeface="+mn-ea"/>
              <a:cs typeface="+mn-cs"/>
            </a:endParaRPr>
          </a:p>
          <a:p>
            <a:pPr marL="458788" indent="-285750" algn="l">
              <a:lnSpc>
                <a:spcPct val="150000"/>
              </a:lnSpc>
              <a:spcBef>
                <a:spcPts val="0"/>
              </a:spcBef>
              <a:spcAft>
                <a:spcPts val="0"/>
              </a:spcAft>
              <a:buClr>
                <a:schemeClr val="accent1"/>
              </a:buClr>
              <a:buSzPct val="100000"/>
              <a:buFont typeface="Wingdings" panose="05000000000000000000" pitchFamily="2" charset="2"/>
              <a:buChar char="§"/>
              <a:defRPr/>
            </a:pPr>
            <a:r>
              <a:rPr lang="en-US" sz="1600" b="0" dirty="0"/>
              <a:t>Livres </a:t>
            </a:r>
            <a:r>
              <a:rPr lang="en-US" sz="1600" b="0" dirty="0" err="1"/>
              <a:t>blancs</a:t>
            </a:r>
            <a:r>
              <a:rPr lang="en-US" sz="1600" b="0" dirty="0"/>
              <a:t> : </a:t>
            </a:r>
            <a:r>
              <a:rPr lang="fr-FR" sz="1600" b="0" dirty="0"/>
              <a:t>Livres blancs décrivant les bases de données disponibles via la page Web </a:t>
            </a:r>
            <a:r>
              <a:rPr lang="fr-FR" sz="1600" b="0" dirty="0" err="1"/>
              <a:t>Ansys</a:t>
            </a:r>
            <a:r>
              <a:rPr lang="fr-FR" sz="1600" b="0" dirty="0"/>
              <a:t> Education </a:t>
            </a:r>
            <a:r>
              <a:rPr lang="fr-FR" sz="1600" b="0" dirty="0" err="1"/>
              <a:t>Resources</a:t>
            </a:r>
            <a:r>
              <a:rPr lang="fr-FR" sz="1600" b="0" dirty="0"/>
              <a:t> </a:t>
            </a:r>
            <a:r>
              <a:rPr lang="en-GB" sz="1600" b="0" dirty="0"/>
              <a:t> (</a:t>
            </a:r>
            <a:r>
              <a:rPr lang="en-GB" sz="1600" b="0" dirty="0">
                <a:hlinkClick r:id="rId3"/>
              </a:rPr>
              <a:t>www.ansys.com/education-resources</a:t>
            </a:r>
            <a:r>
              <a:rPr lang="en-GB" sz="1600" b="0" dirty="0"/>
              <a:t>) </a:t>
            </a:r>
            <a:endParaRPr lang="en-GB" sz="1600" b="0" i="1" dirty="0"/>
          </a:p>
          <a:p>
            <a:pPr marL="458788" indent="-285750" algn="l">
              <a:lnSpc>
                <a:spcPct val="150000"/>
              </a:lnSpc>
              <a:spcBef>
                <a:spcPts val="0"/>
              </a:spcBef>
              <a:spcAft>
                <a:spcPts val="0"/>
              </a:spcAft>
              <a:buClr>
                <a:schemeClr val="accent1"/>
              </a:buClr>
              <a:buSzPct val="100000"/>
              <a:buFont typeface="Wingdings" panose="05000000000000000000" pitchFamily="2" charset="2"/>
              <a:buChar char="§"/>
              <a:defRPr/>
            </a:pPr>
            <a:r>
              <a:rPr lang="en-GB" sz="1600" b="0" dirty="0" err="1"/>
              <a:t>Logiciel</a:t>
            </a:r>
            <a:r>
              <a:rPr lang="en-GB" sz="1600" b="0" dirty="0"/>
              <a:t> : </a:t>
            </a:r>
            <a:r>
              <a:rPr lang="en-GB" sz="1600" b="0" i="1" dirty="0"/>
              <a:t>Ansys Granta EduPack </a:t>
            </a:r>
            <a:r>
              <a:rPr lang="en-GB" sz="1600" b="0" dirty="0"/>
              <a:t>(</a:t>
            </a:r>
            <a:r>
              <a:rPr lang="en-GB" sz="1600" b="0" dirty="0">
                <a:hlinkClick r:id="rId4"/>
              </a:rPr>
              <a:t>www.ansys.com/products/materials/granta-edupack</a:t>
            </a:r>
            <a:r>
              <a:rPr lang="en-GB" sz="1600" b="0" dirty="0"/>
              <a:t>)</a:t>
            </a:r>
          </a:p>
          <a:p>
            <a:pPr marL="458788" indent="-285750" algn="l">
              <a:lnSpc>
                <a:spcPct val="150000"/>
              </a:lnSpc>
              <a:spcBef>
                <a:spcPts val="0"/>
              </a:spcBef>
              <a:spcAft>
                <a:spcPts val="0"/>
              </a:spcAft>
              <a:buClr>
                <a:schemeClr val="accent1"/>
              </a:buClr>
              <a:buSzPct val="100000"/>
              <a:buFont typeface="Wingdings" panose="05000000000000000000" pitchFamily="2" charset="2"/>
              <a:buChar char="§"/>
              <a:defRPr/>
            </a:pPr>
            <a:r>
              <a:rPr lang="en-GB" sz="1600" b="0" dirty="0" err="1"/>
              <a:t>Plusieurs</a:t>
            </a:r>
            <a:r>
              <a:rPr lang="en-GB" sz="1600" b="0" dirty="0"/>
              <a:t> </a:t>
            </a:r>
            <a:r>
              <a:rPr lang="en-GB" sz="1600" b="0" i="1" dirty="0"/>
              <a:t>Cas </a:t>
            </a:r>
            <a:r>
              <a:rPr lang="en-GB" sz="1600" b="0" i="1" dirty="0" err="1"/>
              <a:t>d’étude</a:t>
            </a:r>
            <a:r>
              <a:rPr lang="en-GB" sz="1600" b="0" i="1" dirty="0"/>
              <a:t> </a:t>
            </a:r>
            <a:r>
              <a:rPr lang="en-GB" sz="1600" b="0" i="1" dirty="0" err="1"/>
              <a:t>avancés</a:t>
            </a:r>
            <a:r>
              <a:rPr lang="en-GB" sz="1600" b="0" i="1" dirty="0"/>
              <a:t> </a:t>
            </a:r>
            <a:r>
              <a:rPr lang="en-GB" sz="1600" b="0" i="1" dirty="0" err="1"/>
              <a:t>industiels</a:t>
            </a:r>
            <a:r>
              <a:rPr lang="en-GB" sz="1600" b="0" i="1" dirty="0"/>
              <a:t> </a:t>
            </a:r>
            <a:r>
              <a:rPr lang="fr-FR" sz="1600" b="0" dirty="0"/>
              <a:t>disponibles via la page Web </a:t>
            </a:r>
            <a:r>
              <a:rPr lang="fr-FR" sz="1600" b="0" dirty="0" err="1"/>
              <a:t>Ansys</a:t>
            </a:r>
            <a:r>
              <a:rPr lang="fr-FR" sz="1600" b="0" dirty="0"/>
              <a:t> Education </a:t>
            </a:r>
            <a:r>
              <a:rPr lang="fr-FR" sz="1600" b="0" dirty="0" err="1"/>
              <a:t>Resources</a:t>
            </a:r>
            <a:r>
              <a:rPr lang="fr-FR" sz="1600" b="0" dirty="0"/>
              <a:t> </a:t>
            </a:r>
            <a:r>
              <a:rPr lang="en-GB" sz="1600" b="0" dirty="0"/>
              <a:t> (</a:t>
            </a:r>
            <a:r>
              <a:rPr lang="en-GB" sz="1600" b="0" dirty="0">
                <a:hlinkClick r:id="rId3"/>
              </a:rPr>
              <a:t>www.ansys.com/education-resources</a:t>
            </a:r>
            <a:r>
              <a:rPr lang="en-GB" sz="1600" b="0" dirty="0"/>
              <a:t>) </a:t>
            </a:r>
          </a:p>
          <a:p>
            <a:pPr marL="266700" marR="0" lvl="0" algn="l" defTabSz="914400" rtl="0" eaLnBrk="0" fontAlgn="base" latinLnBrk="0" hangingPunct="0">
              <a:lnSpc>
                <a:spcPct val="100000"/>
              </a:lnSpc>
              <a:spcBef>
                <a:spcPct val="20000"/>
              </a:spcBef>
              <a:spcAft>
                <a:spcPct val="20000"/>
              </a:spcAft>
              <a:buClr>
                <a:srgbClr val="C00000"/>
              </a:buClr>
              <a:buSzPct val="100000"/>
              <a:tabLst/>
              <a:defRPr/>
            </a:pPr>
            <a:endParaRPr kumimoji="0" lang="en-US" sz="14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80842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235866"/>
            <a:ext cx="10972799" cy="845837"/>
          </a:xfrm>
        </p:spPr>
        <p:txBody>
          <a:bodyPr/>
          <a:lstStyle/>
          <a:p>
            <a:r>
              <a:rPr lang="en-GB" dirty="0">
                <a:latin typeface="+mn-lt"/>
              </a:rPr>
              <a:t>Base de </a:t>
            </a:r>
            <a:r>
              <a:rPr lang="en-GB" dirty="0" err="1">
                <a:latin typeface="+mn-lt"/>
              </a:rPr>
              <a:t>données</a:t>
            </a:r>
            <a:r>
              <a:rPr lang="en-GB" dirty="0">
                <a:latin typeface="+mn-lt"/>
              </a:rPr>
              <a:t> Sustainability</a:t>
            </a:r>
          </a:p>
        </p:txBody>
      </p:sp>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96" y="972163"/>
            <a:ext cx="2514600" cy="277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50"/>
          <p:cNvSpPr txBox="1"/>
          <p:nvPr/>
        </p:nvSpPr>
        <p:spPr>
          <a:xfrm>
            <a:off x="5995851" y="5715000"/>
            <a:ext cx="3540906" cy="369332"/>
          </a:xfrm>
          <a:prstGeom prst="rect">
            <a:avLst/>
          </a:prstGeom>
          <a:noFill/>
        </p:spPr>
        <p:txBody>
          <a:bodyPr wrap="none" rtlCol="0">
            <a:spAutoFit/>
          </a:bodyPr>
          <a:lstStyle/>
          <a:p>
            <a:pPr algn="ctr"/>
            <a:r>
              <a:rPr lang="fr-FR" dirty="0">
                <a:solidFill>
                  <a:prstClr val="black"/>
                </a:solidFill>
              </a:rPr>
              <a:t>Analyse des systèmes de matériaux </a:t>
            </a:r>
            <a:endParaRPr lang="en-US" dirty="0">
              <a:solidFill>
                <a:prstClr val="black"/>
              </a:solidFill>
            </a:endParaRPr>
          </a:p>
        </p:txBody>
      </p:sp>
      <p:grpSp>
        <p:nvGrpSpPr>
          <p:cNvPr id="52" name="Group 51"/>
          <p:cNvGrpSpPr/>
          <p:nvPr/>
        </p:nvGrpSpPr>
        <p:grpSpPr>
          <a:xfrm>
            <a:off x="6944013" y="2621629"/>
            <a:ext cx="1371600" cy="1437767"/>
            <a:chOff x="5906015" y="3510734"/>
            <a:chExt cx="1371600" cy="1437767"/>
          </a:xfrm>
        </p:grpSpPr>
        <p:sp>
          <p:nvSpPr>
            <p:cNvPr id="53" name="Text Box 34"/>
            <p:cNvSpPr txBox="1">
              <a:spLocks noChangeArrowheads="1"/>
            </p:cNvSpPr>
            <p:nvPr/>
          </p:nvSpPr>
          <p:spPr bwMode="auto">
            <a:xfrm>
              <a:off x="5906015" y="3659909"/>
              <a:ext cx="1371600" cy="128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100"/>
                </a:spcBef>
                <a:spcAft>
                  <a:spcPts val="100"/>
                </a:spcAft>
              </a:pPr>
              <a:r>
                <a:rPr lang="en-GB" dirty="0" err="1">
                  <a:solidFill>
                    <a:sysClr val="windowText" lastClr="000000"/>
                  </a:solidFill>
                  <a:latin typeface="+mn-lt"/>
                </a:rPr>
                <a:t>Matériaux</a:t>
              </a:r>
              <a:endParaRPr lang="en-GB"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sp>
          <p:nvSpPr>
            <p:cNvPr id="54" name="Oval 53"/>
            <p:cNvSpPr>
              <a:spLocks noChangeAspect="1"/>
            </p:cNvSpPr>
            <p:nvPr/>
          </p:nvSpPr>
          <p:spPr>
            <a:xfrm>
              <a:off x="5932929" y="3510734"/>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513" y="3983172"/>
              <a:ext cx="728409" cy="6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6" name="Group 55"/>
          <p:cNvGrpSpPr/>
          <p:nvPr/>
        </p:nvGrpSpPr>
        <p:grpSpPr>
          <a:xfrm>
            <a:off x="8315615" y="2621627"/>
            <a:ext cx="1993343" cy="1296000"/>
            <a:chOff x="5458977" y="2691207"/>
            <a:chExt cx="1993343" cy="1296000"/>
          </a:xfrm>
        </p:grpSpPr>
        <p:grpSp>
          <p:nvGrpSpPr>
            <p:cNvPr id="57" name="Group 56"/>
            <p:cNvGrpSpPr/>
            <p:nvPr/>
          </p:nvGrpSpPr>
          <p:grpSpPr>
            <a:xfrm>
              <a:off x="6080720" y="2691207"/>
              <a:ext cx="1371600" cy="1296000"/>
              <a:chOff x="6762294" y="1854073"/>
              <a:chExt cx="1371600" cy="1296000"/>
            </a:xfrm>
          </p:grpSpPr>
          <p:pic>
            <p:nvPicPr>
              <p:cNvPr id="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0036" y="2298955"/>
                <a:ext cx="805091"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Oval 59"/>
              <p:cNvSpPr>
                <a:spLocks noChangeAspect="1"/>
              </p:cNvSpPr>
              <p:nvPr/>
            </p:nvSpPr>
            <p:spPr>
              <a:xfrm>
                <a:off x="6804248" y="1854073"/>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1" name="Text Box 34"/>
              <p:cNvSpPr txBox="1">
                <a:spLocks noChangeArrowheads="1"/>
              </p:cNvSpPr>
              <p:nvPr/>
            </p:nvSpPr>
            <p:spPr bwMode="auto">
              <a:xfrm>
                <a:off x="6762294" y="2027391"/>
                <a:ext cx="1371600" cy="10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eaLnBrk="0" fontAlgn="base" hangingPunct="0">
                  <a:spcBef>
                    <a:spcPct val="0"/>
                  </a:spcBef>
                  <a:spcAft>
                    <a:spcPct val="0"/>
                  </a:spcAft>
                </a:pPr>
                <a:r>
                  <a:rPr lang="en-GB" sz="1292" dirty="0" err="1">
                    <a:solidFill>
                      <a:sysClr val="windowText" lastClr="000000"/>
                    </a:solidFill>
                    <a:latin typeface="+mn-lt"/>
                  </a:rPr>
                  <a:t>Procédés</a:t>
                </a:r>
                <a:endParaRPr lang="en-GB" sz="1292" dirty="0">
                  <a:solidFill>
                    <a:sysClr val="windowText" lastClr="000000"/>
                  </a:solidFill>
                  <a:latin typeface="+mn-lt"/>
                </a:endParaRP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grpSp>
        <p:sp>
          <p:nvSpPr>
            <p:cNvPr id="58" name="Left-Right Arrow 57"/>
            <p:cNvSpPr/>
            <p:nvPr/>
          </p:nvSpPr>
          <p:spPr>
            <a:xfrm>
              <a:off x="5458977" y="3284984"/>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2" name="Group 61"/>
          <p:cNvGrpSpPr/>
          <p:nvPr/>
        </p:nvGrpSpPr>
        <p:grpSpPr>
          <a:xfrm>
            <a:off x="5909666" y="862151"/>
            <a:ext cx="3432123" cy="1821079"/>
            <a:chOff x="3012086" y="966873"/>
            <a:chExt cx="3432123" cy="1821079"/>
          </a:xfrm>
        </p:grpSpPr>
        <p:grpSp>
          <p:nvGrpSpPr>
            <p:cNvPr id="63" name="Group 62"/>
            <p:cNvGrpSpPr/>
            <p:nvPr/>
          </p:nvGrpSpPr>
          <p:grpSpPr>
            <a:xfrm>
              <a:off x="5072609" y="966873"/>
              <a:ext cx="1371600" cy="1296000"/>
              <a:chOff x="2467390" y="5316675"/>
              <a:chExt cx="1371600" cy="1296000"/>
            </a:xfrm>
          </p:grpSpPr>
          <p:sp>
            <p:nvSpPr>
              <p:cNvPr id="72" name="Text Box 34"/>
              <p:cNvSpPr txBox="1">
                <a:spLocks noChangeArrowheads="1"/>
              </p:cNvSpPr>
              <p:nvPr/>
            </p:nvSpPr>
            <p:spPr bwMode="auto">
              <a:xfrm>
                <a:off x="2467390" y="5373169"/>
                <a:ext cx="1371600" cy="10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100"/>
                  </a:spcBef>
                  <a:spcAft>
                    <a:spcPts val="100"/>
                  </a:spcAft>
                </a:pPr>
                <a:r>
                  <a:rPr lang="en-GB" sz="1292" dirty="0">
                    <a:solidFill>
                      <a:sysClr val="windowText" lastClr="000000"/>
                    </a:solidFill>
                    <a:latin typeface="+mn-lt"/>
                  </a:rPr>
                  <a:t>Stockage</a:t>
                </a: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r>
                  <a:rPr lang="en-GB" sz="1292" dirty="0">
                    <a:solidFill>
                      <a:sysClr val="windowText" lastClr="000000"/>
                    </a:solidFill>
                    <a:latin typeface="+mn-lt"/>
                  </a:rPr>
                  <a:t>de </a:t>
                </a:r>
                <a:r>
                  <a:rPr lang="en-GB" sz="1292" dirty="0" err="1">
                    <a:solidFill>
                      <a:sysClr val="windowText" lastClr="000000"/>
                    </a:solidFill>
                    <a:latin typeface="+mn-lt"/>
                  </a:rPr>
                  <a:t>l’énergie</a:t>
                </a: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pic>
            <p:nvPicPr>
              <p:cNvPr id="7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8866" y="5698529"/>
                <a:ext cx="666732" cy="6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Oval 73"/>
              <p:cNvSpPr>
                <a:spLocks noChangeAspect="1"/>
              </p:cNvSpPr>
              <p:nvPr/>
            </p:nvSpPr>
            <p:spPr>
              <a:xfrm>
                <a:off x="2504696" y="5316675"/>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grpSp>
          <p:nvGrpSpPr>
            <p:cNvPr id="64" name="Group 63"/>
            <p:cNvGrpSpPr/>
            <p:nvPr/>
          </p:nvGrpSpPr>
          <p:grpSpPr>
            <a:xfrm>
              <a:off x="3012086" y="980728"/>
              <a:ext cx="1371600" cy="1296000"/>
              <a:chOff x="6294769" y="5034691"/>
              <a:chExt cx="1371600" cy="1296000"/>
            </a:xfrm>
          </p:grpSpPr>
          <p:sp>
            <p:nvSpPr>
              <p:cNvPr id="68" name="Text Box 34"/>
              <p:cNvSpPr txBox="1">
                <a:spLocks noChangeArrowheads="1"/>
              </p:cNvSpPr>
              <p:nvPr/>
            </p:nvSpPr>
            <p:spPr bwMode="auto">
              <a:xfrm>
                <a:off x="6294769" y="5106486"/>
                <a:ext cx="1371600" cy="10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100"/>
                  </a:spcBef>
                  <a:spcAft>
                    <a:spcPts val="100"/>
                  </a:spcAft>
                </a:pPr>
                <a:r>
                  <a:rPr lang="en-GB" sz="1292" dirty="0">
                    <a:solidFill>
                      <a:sysClr val="windowText" lastClr="000000"/>
                    </a:solidFill>
                    <a:latin typeface="+mn-lt"/>
                  </a:rPr>
                  <a:t>Sources</a:t>
                </a: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r>
                  <a:rPr lang="en-GB" sz="1292" dirty="0" err="1">
                    <a:solidFill>
                      <a:sysClr val="windowText" lastClr="000000"/>
                    </a:solidFill>
                    <a:latin typeface="+mn-lt"/>
                  </a:rPr>
                  <a:t>d’énergie</a:t>
                </a: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grpSp>
            <p:nvGrpSpPr>
              <p:cNvPr id="69" name="Group 68"/>
              <p:cNvGrpSpPr/>
              <p:nvPr/>
            </p:nvGrpSpPr>
            <p:grpSpPr>
              <a:xfrm>
                <a:off x="6343314" y="5034691"/>
                <a:ext cx="1253444" cy="1296000"/>
                <a:chOff x="6343314" y="5034691"/>
                <a:chExt cx="1253444" cy="1296000"/>
              </a:xfrm>
            </p:grpSpPr>
            <p:sp>
              <p:nvSpPr>
                <p:cNvPr id="70" name="Oval 69"/>
                <p:cNvSpPr/>
                <p:nvPr/>
              </p:nvSpPr>
              <p:spPr>
                <a:xfrm>
                  <a:off x="6343314" y="5034691"/>
                  <a:ext cx="1253444"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7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8521" y="5316071"/>
                  <a:ext cx="606930" cy="7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65" name="Left-Right Arrow 64"/>
            <p:cNvSpPr/>
            <p:nvPr/>
          </p:nvSpPr>
          <p:spPr>
            <a:xfrm rot="7200000">
              <a:off x="4942077" y="2360402"/>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Left-Right Arrow 65"/>
            <p:cNvSpPr/>
            <p:nvPr/>
          </p:nvSpPr>
          <p:spPr>
            <a:xfrm rot="14400000" flipV="1">
              <a:off x="3906254" y="2369559"/>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Left-Right Arrow 66"/>
            <p:cNvSpPr/>
            <p:nvPr/>
          </p:nvSpPr>
          <p:spPr>
            <a:xfrm>
              <a:off x="4412531" y="1495912"/>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5" name="Group 74"/>
          <p:cNvGrpSpPr/>
          <p:nvPr/>
        </p:nvGrpSpPr>
        <p:grpSpPr>
          <a:xfrm>
            <a:off x="5863892" y="3856452"/>
            <a:ext cx="1371600" cy="1835264"/>
            <a:chOff x="2984376" y="3926032"/>
            <a:chExt cx="1371600" cy="1835264"/>
          </a:xfrm>
        </p:grpSpPr>
        <p:grpSp>
          <p:nvGrpSpPr>
            <p:cNvPr id="76" name="Group 75"/>
            <p:cNvGrpSpPr/>
            <p:nvPr/>
          </p:nvGrpSpPr>
          <p:grpSpPr>
            <a:xfrm>
              <a:off x="2984376" y="4465296"/>
              <a:ext cx="1371600" cy="1296000"/>
              <a:chOff x="4245642" y="4667339"/>
              <a:chExt cx="1371600" cy="1296000"/>
            </a:xfrm>
          </p:grpSpPr>
          <p:sp>
            <p:nvSpPr>
              <p:cNvPr id="79" name="Text Box 34"/>
              <p:cNvSpPr txBox="1">
                <a:spLocks noChangeArrowheads="1"/>
              </p:cNvSpPr>
              <p:nvPr/>
            </p:nvSpPr>
            <p:spPr bwMode="auto">
              <a:xfrm>
                <a:off x="4245642" y="4764674"/>
                <a:ext cx="1371600" cy="10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200"/>
                  </a:spcBef>
                  <a:spcAft>
                    <a:spcPts val="100"/>
                  </a:spcAft>
                </a:pPr>
                <a:r>
                  <a:rPr lang="en-GB" sz="1292" dirty="0">
                    <a:solidFill>
                      <a:sysClr val="windowText" lastClr="000000"/>
                    </a:solidFill>
                    <a:latin typeface="+mn-lt"/>
                  </a:rPr>
                  <a:t>Nations </a:t>
                </a: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2215"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p:txBody>
          </p:sp>
          <p:pic>
            <p:nvPicPr>
              <p:cNvPr id="8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3250" y="5066392"/>
                <a:ext cx="756000" cy="7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Oval 80"/>
              <p:cNvSpPr>
                <a:spLocks noChangeAspect="1"/>
              </p:cNvSpPr>
              <p:nvPr/>
            </p:nvSpPr>
            <p:spPr>
              <a:xfrm>
                <a:off x="4267414" y="4667339"/>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sp>
          <p:nvSpPr>
            <p:cNvPr id="77" name="Left-Right Arrow 76"/>
            <p:cNvSpPr/>
            <p:nvPr/>
          </p:nvSpPr>
          <p:spPr>
            <a:xfrm rot="7200000">
              <a:off x="3933964" y="4106504"/>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 name="Left-Right Arrow 77"/>
            <p:cNvSpPr/>
            <p:nvPr/>
          </p:nvSpPr>
          <p:spPr>
            <a:xfrm rot="14400000" flipV="1">
              <a:off x="2878378" y="4124648"/>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82" name="Group 81"/>
          <p:cNvGrpSpPr/>
          <p:nvPr/>
        </p:nvGrpSpPr>
        <p:grpSpPr>
          <a:xfrm>
            <a:off x="4927788" y="2621627"/>
            <a:ext cx="1982638" cy="1296000"/>
            <a:chOff x="2048272" y="2691207"/>
            <a:chExt cx="1982638" cy="1296000"/>
          </a:xfrm>
        </p:grpSpPr>
        <p:grpSp>
          <p:nvGrpSpPr>
            <p:cNvPr id="83" name="Group 82"/>
            <p:cNvGrpSpPr/>
            <p:nvPr/>
          </p:nvGrpSpPr>
          <p:grpSpPr>
            <a:xfrm>
              <a:off x="2048272" y="2691207"/>
              <a:ext cx="1371600" cy="1296000"/>
              <a:chOff x="7476314" y="3394988"/>
              <a:chExt cx="1371600" cy="1296000"/>
            </a:xfrm>
          </p:grpSpPr>
          <p:sp>
            <p:nvSpPr>
              <p:cNvPr id="85" name="Text Box 34"/>
              <p:cNvSpPr txBox="1">
                <a:spLocks noChangeArrowheads="1"/>
              </p:cNvSpPr>
              <p:nvPr/>
            </p:nvSpPr>
            <p:spPr bwMode="auto">
              <a:xfrm>
                <a:off x="7476314" y="3582567"/>
                <a:ext cx="1371600" cy="10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eaLnBrk="0" fontAlgn="base" hangingPunct="0">
                  <a:spcBef>
                    <a:spcPct val="0"/>
                  </a:spcBef>
                  <a:spcAft>
                    <a:spcPct val="0"/>
                  </a:spcAft>
                </a:pPr>
                <a:r>
                  <a:rPr lang="en-GB" sz="1292" dirty="0">
                    <a:solidFill>
                      <a:sysClr val="windowText" lastClr="000000"/>
                    </a:solidFill>
                    <a:latin typeface="+mn-lt"/>
                  </a:rPr>
                  <a:t>Elements</a:t>
                </a: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sp>
            <p:nvSpPr>
              <p:cNvPr id="86" name="Oval 85"/>
              <p:cNvSpPr>
                <a:spLocks noChangeAspect="1"/>
              </p:cNvSpPr>
              <p:nvPr/>
            </p:nvSpPr>
            <p:spPr>
              <a:xfrm>
                <a:off x="7507172" y="3394988"/>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87"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7472" y="3878379"/>
                <a:ext cx="772844"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4" name="Left-Right Arrow 83"/>
            <p:cNvSpPr/>
            <p:nvPr/>
          </p:nvSpPr>
          <p:spPr>
            <a:xfrm>
              <a:off x="3432045" y="3284984"/>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89" name="Group 88"/>
          <p:cNvGrpSpPr/>
          <p:nvPr/>
        </p:nvGrpSpPr>
        <p:grpSpPr>
          <a:xfrm>
            <a:off x="7257075" y="3865611"/>
            <a:ext cx="2066650" cy="1930573"/>
            <a:chOff x="4377559" y="3935189"/>
            <a:chExt cx="2066650" cy="1930573"/>
          </a:xfrm>
        </p:grpSpPr>
        <p:grpSp>
          <p:nvGrpSpPr>
            <p:cNvPr id="90" name="Group 89"/>
            <p:cNvGrpSpPr/>
            <p:nvPr/>
          </p:nvGrpSpPr>
          <p:grpSpPr>
            <a:xfrm>
              <a:off x="5072609" y="3935189"/>
              <a:ext cx="1371600" cy="1930573"/>
              <a:chOff x="5072609" y="3935189"/>
              <a:chExt cx="1371600" cy="1930573"/>
            </a:xfrm>
          </p:grpSpPr>
          <p:grpSp>
            <p:nvGrpSpPr>
              <p:cNvPr id="92" name="Group 91"/>
              <p:cNvGrpSpPr/>
              <p:nvPr/>
            </p:nvGrpSpPr>
            <p:grpSpPr>
              <a:xfrm>
                <a:off x="5072609" y="4465296"/>
                <a:ext cx="1371600" cy="1400466"/>
                <a:chOff x="5382200" y="1239466"/>
                <a:chExt cx="1371600" cy="1400466"/>
              </a:xfrm>
            </p:grpSpPr>
            <p:sp>
              <p:nvSpPr>
                <p:cNvPr id="94" name="Text Box 34"/>
                <p:cNvSpPr txBox="1">
                  <a:spLocks noChangeArrowheads="1"/>
                </p:cNvSpPr>
                <p:nvPr/>
              </p:nvSpPr>
              <p:spPr bwMode="auto">
                <a:xfrm>
                  <a:off x="5382200" y="1351340"/>
                  <a:ext cx="1371600" cy="128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200"/>
                    </a:spcBef>
                  </a:pPr>
                  <a:r>
                    <a:rPr lang="en-GB" sz="1240" dirty="0" err="1">
                      <a:solidFill>
                        <a:sysClr val="windowText" lastClr="000000"/>
                      </a:solidFill>
                      <a:latin typeface="+mn-lt"/>
                    </a:rPr>
                    <a:t>Législations</a:t>
                  </a:r>
                  <a:endParaRPr lang="en-GB" sz="1240" dirty="0">
                    <a:solidFill>
                      <a:sysClr val="windowText" lastClr="000000"/>
                    </a:solidFill>
                    <a:latin typeface="+mn-lt"/>
                  </a:endParaRPr>
                </a:p>
                <a:p>
                  <a:pPr algn="ctr" eaLnBrk="0" fontAlgn="base" hangingPunct="0"/>
                  <a:endParaRPr lang="en-GB" sz="1292" dirty="0">
                    <a:solidFill>
                      <a:sysClr val="windowText" lastClr="000000"/>
                    </a:solidFill>
                    <a:latin typeface="+mn-lt"/>
                  </a:endParaRPr>
                </a:p>
                <a:p>
                  <a:pPr algn="ctr" eaLnBrk="0" fontAlgn="base" hangingPunct="0"/>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grpSp>
              <p:nvGrpSpPr>
                <p:cNvPr id="95" name="Group 94"/>
                <p:cNvGrpSpPr/>
                <p:nvPr/>
              </p:nvGrpSpPr>
              <p:grpSpPr>
                <a:xfrm>
                  <a:off x="5397734" y="1239466"/>
                  <a:ext cx="1296000" cy="1296000"/>
                  <a:chOff x="7775127" y="5570854"/>
                  <a:chExt cx="1296000" cy="1296000"/>
                </a:xfrm>
              </p:grpSpPr>
              <p:sp>
                <p:nvSpPr>
                  <p:cNvPr id="96" name="Oval 95"/>
                  <p:cNvSpPr>
                    <a:spLocks noChangeAspect="1"/>
                  </p:cNvSpPr>
                  <p:nvPr/>
                </p:nvSpPr>
                <p:spPr>
                  <a:xfrm>
                    <a:off x="7775127" y="5570854"/>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9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8099621" y="6069708"/>
                    <a:ext cx="612000" cy="6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93" name="Left-Right Arrow 92"/>
              <p:cNvSpPr/>
              <p:nvPr/>
            </p:nvSpPr>
            <p:spPr>
              <a:xfrm rot="14400000" flipV="1">
                <a:off x="4914367" y="4115661"/>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91" name="Left-Right Arrow 90"/>
            <p:cNvSpPr/>
            <p:nvPr/>
          </p:nvSpPr>
          <p:spPr>
            <a:xfrm>
              <a:off x="4377559" y="5004428"/>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Box 2"/>
          <p:cNvSpPr txBox="1"/>
          <p:nvPr/>
        </p:nvSpPr>
        <p:spPr>
          <a:xfrm>
            <a:off x="2970546" y="4371769"/>
            <a:ext cx="2226892" cy="892552"/>
          </a:xfrm>
          <a:prstGeom prst="rect">
            <a:avLst/>
          </a:prstGeom>
          <a:noFill/>
        </p:spPr>
        <p:txBody>
          <a:bodyPr wrap="none" rtlCol="0">
            <a:spAutoFit/>
          </a:bodyPr>
          <a:lstStyle/>
          <a:p>
            <a:pPr>
              <a:buClr>
                <a:schemeClr val="tx1"/>
              </a:buClr>
            </a:pPr>
            <a:r>
              <a:rPr lang="en-GB" sz="1600" b="1" dirty="0"/>
              <a:t>Level 2 Sustainability</a:t>
            </a:r>
          </a:p>
          <a:p>
            <a:pPr marL="285750" indent="-285750">
              <a:buClr>
                <a:schemeClr val="tx1"/>
              </a:buClr>
              <a:buFont typeface="Arial" panose="020B0604020202020204" pitchFamily="34" charset="0"/>
              <a:buChar char="•"/>
            </a:pPr>
            <a:r>
              <a:rPr lang="en-GB" dirty="0"/>
              <a:t>100 </a:t>
            </a:r>
            <a:r>
              <a:rPr lang="en-GB" dirty="0" err="1"/>
              <a:t>Matériaux</a:t>
            </a:r>
            <a:endParaRPr lang="en-GB" dirty="0"/>
          </a:p>
          <a:p>
            <a:pPr>
              <a:buClr>
                <a:schemeClr val="tx1"/>
              </a:buClr>
            </a:pPr>
            <a:r>
              <a:rPr lang="en-GB" dirty="0" err="1"/>
              <a:t>Enseigner</a:t>
            </a:r>
            <a:r>
              <a:rPr lang="en-GB" dirty="0"/>
              <a:t> les notions</a:t>
            </a:r>
          </a:p>
        </p:txBody>
      </p:sp>
      <p:sp>
        <p:nvSpPr>
          <p:cNvPr id="88" name="TextBox 87"/>
          <p:cNvSpPr txBox="1"/>
          <p:nvPr/>
        </p:nvSpPr>
        <p:spPr>
          <a:xfrm>
            <a:off x="9547645" y="4371768"/>
            <a:ext cx="1964769" cy="892552"/>
          </a:xfrm>
          <a:prstGeom prst="rect">
            <a:avLst/>
          </a:prstGeom>
          <a:noFill/>
        </p:spPr>
        <p:txBody>
          <a:bodyPr wrap="none" rtlCol="0">
            <a:spAutoFit/>
          </a:bodyPr>
          <a:lstStyle/>
          <a:p>
            <a:pPr>
              <a:buClr>
                <a:schemeClr val="tx1"/>
              </a:buClr>
            </a:pPr>
            <a:r>
              <a:rPr lang="en-GB" sz="1600" b="1" dirty="0"/>
              <a:t>Level 3 Sustainability</a:t>
            </a:r>
          </a:p>
          <a:p>
            <a:pPr marL="285750" indent="-285750">
              <a:buClr>
                <a:schemeClr val="tx1"/>
              </a:buClr>
              <a:buFont typeface="Arial" panose="020B0604020202020204" pitchFamily="34" charset="0"/>
              <a:buChar char="•"/>
            </a:pPr>
            <a:r>
              <a:rPr lang="en-GB" dirty="0"/>
              <a:t>4181 </a:t>
            </a:r>
            <a:r>
              <a:rPr lang="en-GB" dirty="0" err="1"/>
              <a:t>Matériaux</a:t>
            </a:r>
            <a:endParaRPr lang="en-GB" dirty="0"/>
          </a:p>
          <a:p>
            <a:pPr>
              <a:buClr>
                <a:schemeClr val="tx1"/>
              </a:buClr>
            </a:pPr>
            <a:r>
              <a:rPr lang="en-GB" dirty="0" err="1"/>
              <a:t>Projets</a:t>
            </a:r>
            <a:r>
              <a:rPr lang="en-GB" dirty="0"/>
              <a:t> </a:t>
            </a:r>
            <a:r>
              <a:rPr lang="en-GB" dirty="0" err="1"/>
              <a:t>avancés</a:t>
            </a:r>
            <a:endParaRPr lang="en-GB" dirty="0"/>
          </a:p>
        </p:txBody>
      </p:sp>
      <p:sp>
        <p:nvSpPr>
          <p:cNvPr id="4" name="Slide Number Placeholder 3">
            <a:extLst>
              <a:ext uri="{FF2B5EF4-FFF2-40B4-BE49-F238E27FC236}">
                <a16:creationId xmlns:a16="http://schemas.microsoft.com/office/drawing/2014/main" id="{C2ED8059-584F-488B-9F8F-2CE9C308D167}"/>
              </a:ext>
            </a:extLst>
          </p:cNvPr>
          <p:cNvSpPr>
            <a:spLocks noGrp="1"/>
          </p:cNvSpPr>
          <p:nvPr>
            <p:ph type="sldNum" sz="quarter" idx="11"/>
          </p:nvPr>
        </p:nvSpPr>
        <p:spPr/>
        <p:txBody>
          <a:bodyPr/>
          <a:lstStyle/>
          <a:p>
            <a:fld id="{F0D23093-2AB0-F74C-B865-1A12A15B650E}" type="slidenum">
              <a:rPr lang="en-US" smtClean="0"/>
              <a:pPr/>
              <a:t>20</a:t>
            </a:fld>
            <a:endParaRPr lang="en-US" dirty="0"/>
          </a:p>
        </p:txBody>
      </p:sp>
    </p:spTree>
    <p:extLst>
      <p:ext uri="{BB962C8B-B14F-4D97-AF65-F5344CB8AC3E}">
        <p14:creationId xmlns:p14="http://schemas.microsoft.com/office/powerpoint/2010/main" val="293304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500"/>
                                        <p:tgtEl>
                                          <p:spTgt spid="7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500"/>
                                        <p:tgtEl>
                                          <p:spTgt spid="8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 grpId="0"/>
      <p:bldP spid="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8BAA24-4448-4FCB-AA4F-6B1FDF4C047C}"/>
              </a:ext>
            </a:extLst>
          </p:cNvPr>
          <p:cNvPicPr>
            <a:picLocks noChangeAspect="1"/>
          </p:cNvPicPr>
          <p:nvPr/>
        </p:nvPicPr>
        <p:blipFill rotWithShape="1">
          <a:blip r:embed="rId3"/>
          <a:srcRect t="4912"/>
          <a:stretch/>
        </p:blipFill>
        <p:spPr>
          <a:xfrm>
            <a:off x="4724400" y="1725009"/>
            <a:ext cx="7115078" cy="3987815"/>
          </a:xfrm>
          <a:prstGeom prst="rect">
            <a:avLst/>
          </a:prstGeom>
          <a:ln>
            <a:solidFill>
              <a:srgbClr val="0070C0"/>
            </a:solidFill>
          </a:ln>
        </p:spPr>
      </p:pic>
      <p:sp>
        <p:nvSpPr>
          <p:cNvPr id="63490" name="Title 1"/>
          <p:cNvSpPr>
            <a:spLocks noGrp="1"/>
          </p:cNvSpPr>
          <p:nvPr>
            <p:ph type="title"/>
          </p:nvPr>
        </p:nvSpPr>
        <p:spPr/>
        <p:txBody>
          <a:bodyPr/>
          <a:lstStyle/>
          <a:p>
            <a:r>
              <a:rPr lang="fr-FR" dirty="0"/>
              <a:t>Propriétés écologiques et risque d'approvisionnement </a:t>
            </a:r>
            <a:endParaRPr lang="en-GB" altLang="en-US" dirty="0">
              <a:latin typeface="+mn-lt"/>
            </a:endParaRPr>
          </a:p>
        </p:txBody>
      </p:sp>
      <p:pic>
        <p:nvPicPr>
          <p:cNvPr id="5" name="Picture 4"/>
          <p:cNvPicPr>
            <a:picLocks noChangeAspect="1"/>
          </p:cNvPicPr>
          <p:nvPr/>
        </p:nvPicPr>
        <p:blipFill rotWithShape="1">
          <a:blip r:embed="rId4"/>
          <a:srcRect l="31563" t="28424" r="5667" b="3253"/>
          <a:stretch/>
        </p:blipFill>
        <p:spPr>
          <a:xfrm>
            <a:off x="7620000" y="2819400"/>
            <a:ext cx="4215173" cy="2607185"/>
          </a:xfrm>
          <a:prstGeom prst="rect">
            <a:avLst/>
          </a:prstGeom>
          <a:ln w="6350">
            <a:solidFill>
              <a:schemeClr val="accent1"/>
            </a:solidFill>
          </a:ln>
        </p:spPr>
      </p:pic>
      <p:sp>
        <p:nvSpPr>
          <p:cNvPr id="6" name="TextBox 5"/>
          <p:cNvSpPr txBox="1"/>
          <p:nvPr/>
        </p:nvSpPr>
        <p:spPr>
          <a:xfrm>
            <a:off x="838200" y="3756170"/>
            <a:ext cx="3349388" cy="1631216"/>
          </a:xfrm>
          <a:prstGeom prst="rect">
            <a:avLst/>
          </a:prstGeom>
          <a:solidFill>
            <a:schemeClr val="accent2"/>
          </a:solidFill>
          <a:ln>
            <a:solidFill>
              <a:schemeClr val="accent1"/>
            </a:solidFill>
          </a:ln>
          <a:effectLst>
            <a:outerShdw blurRad="50800" dist="38100" dir="2700000" algn="tl" rotWithShape="0">
              <a:prstClr val="black">
                <a:alpha val="40000"/>
              </a:prstClr>
            </a:outerShdw>
          </a:effectLst>
        </p:spPr>
        <p:txBody>
          <a:bodyPr wrap="square">
            <a:spAutoFit/>
          </a:bodyPr>
          <a:lstStyle/>
          <a:p>
            <a:pPr algn="ctr" eaLnBrk="1" fontAlgn="auto" hangingPunct="1">
              <a:spcBef>
                <a:spcPts val="0"/>
              </a:spcBef>
              <a:spcAft>
                <a:spcPts val="0"/>
              </a:spcAft>
              <a:defRPr/>
            </a:pPr>
            <a:r>
              <a:rPr lang="en-GB" sz="2000" dirty="0">
                <a:solidFill>
                  <a:prstClr val="black"/>
                </a:solidFill>
              </a:rPr>
              <a:t>Questions :</a:t>
            </a:r>
          </a:p>
          <a:p>
            <a:pPr algn="ctr">
              <a:defRPr/>
            </a:pPr>
            <a:r>
              <a:rPr lang="fr-FR" sz="2000" dirty="0">
                <a:solidFill>
                  <a:prstClr val="black"/>
                </a:solidFill>
              </a:rPr>
              <a:t>Un éco-profil auquel je peux faire confiance ?</a:t>
            </a:r>
          </a:p>
          <a:p>
            <a:pPr algn="ctr">
              <a:defRPr/>
            </a:pPr>
            <a:r>
              <a:rPr lang="fr-FR" sz="2000" dirty="0">
                <a:solidFill>
                  <a:prstClr val="black"/>
                </a:solidFill>
              </a:rPr>
              <a:t>Sécurité de la chaîne d'approvisionnement ? </a:t>
            </a:r>
            <a:endParaRPr lang="en-US" sz="2000" dirty="0">
              <a:solidFill>
                <a:prstClr val="black"/>
              </a:solidFill>
            </a:endParaRPr>
          </a:p>
        </p:txBody>
      </p:sp>
      <p:grpSp>
        <p:nvGrpSpPr>
          <p:cNvPr id="9" name="Group 8"/>
          <p:cNvGrpSpPr>
            <a:grpSpLocks/>
          </p:cNvGrpSpPr>
          <p:nvPr/>
        </p:nvGrpSpPr>
        <p:grpSpPr bwMode="auto">
          <a:xfrm>
            <a:off x="5523903" y="1086643"/>
            <a:ext cx="4587875" cy="1165502"/>
            <a:chOff x="2359040" y="2964589"/>
            <a:chExt cx="4586872" cy="1163017"/>
          </a:xfrm>
        </p:grpSpPr>
        <p:sp>
          <p:nvSpPr>
            <p:cNvPr id="63497" name="TextBox 4"/>
            <p:cNvSpPr txBox="1">
              <a:spLocks noChangeArrowheads="1"/>
            </p:cNvSpPr>
            <p:nvPr/>
          </p:nvSpPr>
          <p:spPr bwMode="auto">
            <a:xfrm flipH="1">
              <a:off x="2359040" y="2964589"/>
              <a:ext cx="4586872" cy="36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eaLnBrk="1" hangingPunct="1">
                <a:spcBef>
                  <a:spcPct val="0"/>
                </a:spcBef>
                <a:buFontTx/>
                <a:buNone/>
              </a:pPr>
              <a:r>
                <a:rPr lang="en-GB" altLang="en-US" sz="1800" b="0" dirty="0">
                  <a:solidFill>
                    <a:srgbClr val="000000"/>
                  </a:solidFill>
                  <a:latin typeface="+mn-lt"/>
                </a:rPr>
                <a:t>Ni: 58-69%   Mo: 23-26%    Fe: 4-7% </a:t>
              </a:r>
            </a:p>
          </p:txBody>
        </p:sp>
        <p:sp>
          <p:nvSpPr>
            <p:cNvPr id="7" name="Left Arrow 6"/>
            <p:cNvSpPr/>
            <p:nvPr/>
          </p:nvSpPr>
          <p:spPr bwMode="auto">
            <a:xfrm rot="3334864" flipV="1">
              <a:off x="4045717" y="3521878"/>
              <a:ext cx="878154" cy="333301"/>
            </a:xfrm>
            <a:prstGeom prst="leftArrow">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grpSp>
      <p:sp>
        <p:nvSpPr>
          <p:cNvPr id="63494" name="Rectangle 1"/>
          <p:cNvSpPr>
            <a:spLocks noChangeArrowheads="1"/>
          </p:cNvSpPr>
          <p:nvPr/>
        </p:nvSpPr>
        <p:spPr bwMode="auto">
          <a:xfrm>
            <a:off x="838200" y="2133600"/>
            <a:ext cx="33493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algn="ctr" eaLnBrk="1" hangingPunct="1">
              <a:spcBef>
                <a:spcPct val="0"/>
              </a:spcBef>
              <a:buFontTx/>
              <a:buNone/>
            </a:pPr>
            <a:r>
              <a:rPr lang="fr-FR" altLang="en-US" sz="2000" dirty="0">
                <a:solidFill>
                  <a:srgbClr val="000000"/>
                </a:solidFill>
                <a:latin typeface="+mn-lt"/>
              </a:rPr>
              <a:t>Il est proposé de remplacer les tuyauteries en acier inoxydable par </a:t>
            </a:r>
          </a:p>
          <a:p>
            <a:pPr algn="ctr" eaLnBrk="1" hangingPunct="1">
              <a:spcBef>
                <a:spcPct val="0"/>
              </a:spcBef>
              <a:buFontTx/>
              <a:buNone/>
            </a:pPr>
            <a:r>
              <a:rPr lang="fr-FR" altLang="en-US" sz="2000" dirty="0">
                <a:solidFill>
                  <a:srgbClr val="000000"/>
                </a:solidFill>
                <a:latin typeface="+mn-lt"/>
              </a:rPr>
              <a:t>de l'Hastelloy W </a:t>
            </a:r>
            <a:endParaRPr lang="en-GB" altLang="en-US" sz="2000" dirty="0">
              <a:solidFill>
                <a:srgbClr val="000000"/>
              </a:solidFill>
              <a:latin typeface="+mn-lt"/>
            </a:endParaRPr>
          </a:p>
        </p:txBody>
      </p:sp>
      <p:sp>
        <p:nvSpPr>
          <p:cNvPr id="10" name="Oval 9"/>
          <p:cNvSpPr/>
          <p:nvPr/>
        </p:nvSpPr>
        <p:spPr>
          <a:xfrm>
            <a:off x="9727586" y="4648200"/>
            <a:ext cx="177421" cy="17387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 name="Slide Number Placeholder 1">
            <a:extLst>
              <a:ext uri="{FF2B5EF4-FFF2-40B4-BE49-F238E27FC236}">
                <a16:creationId xmlns:a16="http://schemas.microsoft.com/office/drawing/2014/main" id="{54B2A188-0E0C-4940-9A29-E0A0D96E62B9}"/>
              </a:ext>
            </a:extLst>
          </p:cNvPr>
          <p:cNvSpPr>
            <a:spLocks noGrp="1"/>
          </p:cNvSpPr>
          <p:nvPr>
            <p:ph type="sldNum" sz="quarter" idx="11"/>
          </p:nvPr>
        </p:nvSpPr>
        <p:spPr/>
        <p:txBody>
          <a:bodyPr/>
          <a:lstStyle/>
          <a:p>
            <a:fld id="{F0D23093-2AB0-F74C-B865-1A12A15B650E}" type="slidenum">
              <a:rPr lang="en-US" smtClean="0"/>
              <a:pPr/>
              <a:t>21</a:t>
            </a:fld>
            <a:endParaRPr lang="en-US" dirty="0"/>
          </a:p>
        </p:txBody>
      </p:sp>
    </p:spTree>
    <p:extLst>
      <p:ext uri="{BB962C8B-B14F-4D97-AF65-F5344CB8AC3E}">
        <p14:creationId xmlns:p14="http://schemas.microsoft.com/office/powerpoint/2010/main" val="167395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4" presetClass="path" presetSubtype="0" accel="50000" decel="50000" fill="hold" nodeType="withEffect">
                                  <p:stCondLst>
                                    <p:cond delay="0"/>
                                  </p:stCondLst>
                                  <p:childTnLst>
                                    <p:animMotion origin="layout" path="M 0.00052 0.07731 L 3.54167E-6 2.59259E-6 " pathEditMode="relative" rAng="0" ptsTypes="AA">
                                      <p:cBhvr>
                                        <p:cTn id="19" dur="1000" fill="hold"/>
                                        <p:tgtEl>
                                          <p:spTgt spid="5"/>
                                        </p:tgtEl>
                                        <p:attrNameLst>
                                          <p:attrName>ppt_x</p:attrName>
                                          <p:attrName>ppt_y</p:attrName>
                                        </p:attrNameLst>
                                      </p:cBhvr>
                                      <p:rCtr x="-26" y="-3866"/>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noAutofit/>
          </a:bodyPr>
          <a:lstStyle/>
          <a:p>
            <a:pPr marL="285750" indent="-285750"/>
            <a:r>
              <a:rPr lang="en-GB" altLang="en-US" dirty="0">
                <a:latin typeface="+mn-lt"/>
              </a:rPr>
              <a:t>La base de </a:t>
            </a:r>
            <a:r>
              <a:rPr lang="en-GB" altLang="en-US" dirty="0" err="1">
                <a:latin typeface="+mn-lt"/>
              </a:rPr>
              <a:t>données</a:t>
            </a:r>
            <a:r>
              <a:rPr lang="en-GB" altLang="en-US" dirty="0">
                <a:latin typeface="+mn-lt"/>
              </a:rPr>
              <a:t> The Elements</a:t>
            </a:r>
          </a:p>
        </p:txBody>
      </p:sp>
      <p:sp>
        <p:nvSpPr>
          <p:cNvPr id="3" name="TextBox 2"/>
          <p:cNvSpPr txBox="1"/>
          <p:nvPr/>
        </p:nvSpPr>
        <p:spPr>
          <a:xfrm>
            <a:off x="7070724" y="2550168"/>
            <a:ext cx="3825875" cy="1870075"/>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normAutofit/>
          </a:bodyPr>
          <a:lstStyle/>
          <a:p>
            <a:pPr algn="ctr">
              <a:spcBef>
                <a:spcPts val="200"/>
              </a:spcBef>
              <a:defRPr/>
            </a:pPr>
            <a:r>
              <a:rPr lang="fr-FR" dirty="0"/>
              <a:t>État des matériaux critiques </a:t>
            </a:r>
          </a:p>
          <a:p>
            <a:pPr marL="285750" indent="-285750" eaLnBrk="1" fontAlgn="auto" hangingPunct="1">
              <a:spcBef>
                <a:spcPts val="200"/>
              </a:spcBef>
              <a:spcAft>
                <a:spcPts val="0"/>
              </a:spcAft>
              <a:buFont typeface="Arial" panose="020B0604020202020204" pitchFamily="34" charset="0"/>
              <a:buChar char="•"/>
              <a:defRPr/>
            </a:pPr>
            <a:r>
              <a:rPr lang="en-US" sz="1700" dirty="0">
                <a:solidFill>
                  <a:prstClr val="black"/>
                </a:solidFill>
              </a:rPr>
              <a:t>Dans la </a:t>
            </a:r>
            <a:r>
              <a:rPr lang="en-US" sz="1700" dirty="0" err="1">
                <a:solidFill>
                  <a:prstClr val="black"/>
                </a:solidFill>
              </a:rPr>
              <a:t>liste</a:t>
            </a:r>
            <a:r>
              <a:rPr lang="en-US" sz="1700" dirty="0">
                <a:solidFill>
                  <a:prstClr val="black"/>
                </a:solidFill>
              </a:rPr>
              <a:t> critique de </a:t>
            </a:r>
            <a:r>
              <a:rPr lang="en-US" sz="1700" dirty="0" err="1">
                <a:solidFill>
                  <a:prstClr val="black"/>
                </a:solidFill>
              </a:rPr>
              <a:t>l’UE</a:t>
            </a:r>
            <a:r>
              <a:rPr lang="en-US" sz="1700" dirty="0">
                <a:solidFill>
                  <a:prstClr val="black"/>
                </a:solidFill>
              </a:rPr>
              <a:t> ?    </a:t>
            </a:r>
            <a:r>
              <a:rPr lang="en-US" sz="1700" dirty="0" err="1">
                <a:solidFill>
                  <a:prstClr val="black"/>
                </a:solidFill>
              </a:rPr>
              <a:t>Oui</a:t>
            </a:r>
            <a:endParaRPr lang="en-US" sz="1700" dirty="0">
              <a:solidFill>
                <a:prstClr val="black"/>
              </a:solidFill>
            </a:endParaRPr>
          </a:p>
          <a:p>
            <a:pPr marL="285750" indent="-285750">
              <a:spcBef>
                <a:spcPts val="200"/>
              </a:spcBef>
              <a:buFont typeface="Arial" panose="020B0604020202020204" pitchFamily="34" charset="0"/>
              <a:buChar char="•"/>
              <a:defRPr/>
            </a:pPr>
            <a:r>
              <a:rPr lang="en-US" sz="1700" dirty="0">
                <a:solidFill>
                  <a:prstClr val="black"/>
                </a:solidFill>
              </a:rPr>
              <a:t>Dans la </a:t>
            </a:r>
            <a:r>
              <a:rPr lang="en-US" sz="1700" dirty="0" err="1">
                <a:solidFill>
                  <a:prstClr val="black"/>
                </a:solidFill>
              </a:rPr>
              <a:t>liste</a:t>
            </a:r>
            <a:r>
              <a:rPr lang="en-US" sz="1700" dirty="0">
                <a:solidFill>
                  <a:prstClr val="black"/>
                </a:solidFill>
              </a:rPr>
              <a:t> critique des US ?    Non</a:t>
            </a:r>
          </a:p>
          <a:p>
            <a:pPr marL="285750" indent="-285750">
              <a:spcBef>
                <a:spcPts val="200"/>
              </a:spcBef>
              <a:buFont typeface="Arial" panose="020B0604020202020204" pitchFamily="34" charset="0"/>
              <a:buChar char="•"/>
              <a:defRPr/>
            </a:pPr>
            <a:r>
              <a:rPr lang="fr-FR" sz="1700" dirty="0">
                <a:solidFill>
                  <a:prstClr val="black"/>
                </a:solidFill>
              </a:rPr>
              <a:t>Niveau de risque d'abondance  </a:t>
            </a:r>
            <a:r>
              <a:rPr lang="en-US" sz="1700" dirty="0" err="1">
                <a:solidFill>
                  <a:prstClr val="black"/>
                </a:solidFill>
              </a:rPr>
              <a:t>Moyen</a:t>
            </a:r>
            <a:endParaRPr lang="en-US" sz="1700" dirty="0">
              <a:solidFill>
                <a:prstClr val="black"/>
              </a:solidFill>
            </a:endParaRPr>
          </a:p>
          <a:p>
            <a:pPr marL="285750" indent="-285750">
              <a:spcBef>
                <a:spcPts val="200"/>
              </a:spcBef>
              <a:buFont typeface="Arial" panose="020B0604020202020204" pitchFamily="34" charset="0"/>
              <a:buChar char="•"/>
              <a:defRPr/>
            </a:pPr>
            <a:r>
              <a:rPr lang="en-US" sz="1700" dirty="0" err="1">
                <a:solidFill>
                  <a:prstClr val="black"/>
                </a:solidFill>
              </a:rPr>
              <a:t>Niveau</a:t>
            </a:r>
            <a:r>
              <a:rPr lang="en-US" sz="1700" dirty="0">
                <a:solidFill>
                  <a:prstClr val="black"/>
                </a:solidFill>
              </a:rPr>
              <a:t> de </a:t>
            </a:r>
            <a:r>
              <a:rPr lang="en-US" sz="1700" dirty="0" err="1">
                <a:solidFill>
                  <a:prstClr val="black"/>
                </a:solidFill>
              </a:rPr>
              <a:t>risque</a:t>
            </a:r>
            <a:r>
              <a:rPr lang="en-US" sz="1700" dirty="0">
                <a:solidFill>
                  <a:prstClr val="black"/>
                </a:solidFill>
              </a:rPr>
              <a:t> </a:t>
            </a:r>
            <a:r>
              <a:rPr lang="en-US" sz="1700" dirty="0" err="1">
                <a:solidFill>
                  <a:prstClr val="black"/>
                </a:solidFill>
              </a:rPr>
              <a:t>géopolitique</a:t>
            </a:r>
            <a:r>
              <a:rPr lang="en-US" sz="1700" dirty="0">
                <a:solidFill>
                  <a:prstClr val="black"/>
                </a:solidFill>
              </a:rPr>
              <a:t>   </a:t>
            </a:r>
            <a:r>
              <a:rPr lang="en-US" sz="1700" dirty="0" err="1">
                <a:solidFill>
                  <a:prstClr val="black"/>
                </a:solidFill>
              </a:rPr>
              <a:t>Faible</a:t>
            </a:r>
            <a:endParaRPr lang="en-US" sz="1700" dirty="0">
              <a:solidFill>
                <a:prstClr val="black"/>
              </a:solidFill>
            </a:endParaRPr>
          </a:p>
          <a:p>
            <a:pPr marL="285750" indent="-285750" eaLnBrk="1" fontAlgn="auto" hangingPunct="1">
              <a:spcBef>
                <a:spcPts val="200"/>
              </a:spcBef>
              <a:spcAft>
                <a:spcPts val="0"/>
              </a:spcAft>
              <a:buFont typeface="Arial" panose="020B0604020202020204" pitchFamily="34" charset="0"/>
              <a:buChar char="•"/>
              <a:defRPr/>
            </a:pPr>
            <a:r>
              <a:rPr lang="en-US" sz="1700" dirty="0" err="1">
                <a:solidFill>
                  <a:prstClr val="black"/>
                </a:solidFill>
              </a:rPr>
              <a:t>Risque</a:t>
            </a:r>
            <a:r>
              <a:rPr lang="en-US" sz="1700" dirty="0">
                <a:solidFill>
                  <a:prstClr val="black"/>
                </a:solidFill>
              </a:rPr>
              <a:t> de </a:t>
            </a:r>
            <a:r>
              <a:rPr lang="en-US" sz="1700" dirty="0" err="1">
                <a:solidFill>
                  <a:prstClr val="black"/>
                </a:solidFill>
              </a:rPr>
              <a:t>volatibilité</a:t>
            </a:r>
            <a:r>
              <a:rPr lang="en-US" sz="1700" dirty="0">
                <a:solidFill>
                  <a:prstClr val="black"/>
                </a:solidFill>
              </a:rPr>
              <a:t> du prix     </a:t>
            </a:r>
            <a:r>
              <a:rPr lang="en-US" sz="1700" dirty="0" err="1">
                <a:solidFill>
                  <a:prstClr val="black"/>
                </a:solidFill>
              </a:rPr>
              <a:t>Faible</a:t>
            </a:r>
            <a:endParaRPr lang="en-GB" sz="1700" dirty="0">
              <a:solidFill>
                <a:prstClr val="black"/>
              </a:solidFill>
            </a:endParaRPr>
          </a:p>
        </p:txBody>
      </p:sp>
      <p:grpSp>
        <p:nvGrpSpPr>
          <p:cNvPr id="15" name="Group 14"/>
          <p:cNvGrpSpPr>
            <a:grpSpLocks/>
          </p:cNvGrpSpPr>
          <p:nvPr/>
        </p:nvGrpSpPr>
        <p:grpSpPr bwMode="auto">
          <a:xfrm>
            <a:off x="2362200" y="2572391"/>
            <a:ext cx="4316413" cy="1847850"/>
            <a:chOff x="79113" y="2733015"/>
            <a:chExt cx="4316374" cy="1846659"/>
          </a:xfrm>
        </p:grpSpPr>
        <p:sp>
          <p:nvSpPr>
            <p:cNvPr id="4" name="TextBox 3"/>
            <p:cNvSpPr txBox="1"/>
            <p:nvPr/>
          </p:nvSpPr>
          <p:spPr>
            <a:xfrm>
              <a:off x="79113" y="3448517"/>
              <a:ext cx="1655748" cy="647283"/>
            </a:xfrm>
            <a:prstGeom prst="rect">
              <a:avLst/>
            </a:prstGeom>
            <a:noFill/>
            <a:ln>
              <a:solidFill>
                <a:schemeClr val="accent1"/>
              </a:solidFill>
            </a:ln>
            <a:effectLst>
              <a:outerShdw blurRad="50800" dist="38100" dir="2700000" algn="tl" rotWithShape="0">
                <a:prstClr val="black">
                  <a:alpha val="40000"/>
                </a:prstClr>
              </a:outerShdw>
            </a:effectLst>
          </p:spPr>
          <p:txBody>
            <a:bodyPr wrap="none"/>
            <a:lstStyle/>
            <a:p>
              <a:pPr algn="ctr" eaLnBrk="1" fontAlgn="auto" hangingPunct="1">
                <a:spcBef>
                  <a:spcPts val="0"/>
                </a:spcBef>
                <a:spcAft>
                  <a:spcPts val="0"/>
                </a:spcAft>
                <a:defRPr/>
              </a:pPr>
              <a:r>
                <a:rPr lang="en-GB" dirty="0">
                  <a:solidFill>
                    <a:prstClr val="black"/>
                  </a:solidFill>
                </a:rPr>
                <a:t>Information</a:t>
              </a:r>
            </a:p>
            <a:p>
              <a:pPr algn="ctr" eaLnBrk="1" fontAlgn="auto" hangingPunct="1">
                <a:spcBef>
                  <a:spcPts val="0"/>
                </a:spcBef>
                <a:spcAft>
                  <a:spcPts val="0"/>
                </a:spcAft>
                <a:defRPr/>
              </a:pPr>
              <a:r>
                <a:rPr lang="en-GB" dirty="0" err="1">
                  <a:solidFill>
                    <a:prstClr val="black"/>
                  </a:solidFill>
                </a:rPr>
                <a:t>géo-économique</a:t>
              </a:r>
              <a:endParaRPr lang="en-GB" dirty="0">
                <a:solidFill>
                  <a:prstClr val="black"/>
                </a:solidFill>
              </a:endParaRPr>
            </a:p>
          </p:txBody>
        </p:sp>
        <p:sp>
          <p:nvSpPr>
            <p:cNvPr id="7" name="Rectangle 6"/>
            <p:cNvSpPr/>
            <p:nvPr/>
          </p:nvSpPr>
          <p:spPr>
            <a:xfrm>
              <a:off x="2019020" y="2733015"/>
              <a:ext cx="2376467" cy="1846659"/>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a:bodyPr>
            <a:lstStyle/>
            <a:p>
              <a:pPr eaLnBrk="1" fontAlgn="auto" hangingPunct="1">
                <a:spcBef>
                  <a:spcPts val="0"/>
                </a:spcBef>
                <a:spcAft>
                  <a:spcPts val="0"/>
                </a:spcAft>
                <a:defRPr/>
              </a:pPr>
              <a:r>
                <a:rPr lang="en-US" dirty="0">
                  <a:solidFill>
                    <a:prstClr val="black"/>
                  </a:solidFill>
                </a:rPr>
                <a:t>Source  	</a:t>
              </a:r>
              <a:r>
                <a:rPr lang="en-US" dirty="0" err="1">
                  <a:solidFill>
                    <a:prstClr val="black"/>
                  </a:solidFill>
                </a:rPr>
                <a:t>Tonnes</a:t>
              </a:r>
              <a:r>
                <a:rPr lang="en-US" dirty="0">
                  <a:solidFill>
                    <a:prstClr val="black"/>
                  </a:solidFill>
                </a:rPr>
                <a:t>/an</a:t>
              </a:r>
            </a:p>
            <a:p>
              <a:pPr eaLnBrk="1" fontAlgn="auto" hangingPunct="1">
                <a:spcBef>
                  <a:spcPts val="0"/>
                </a:spcBef>
                <a:spcAft>
                  <a:spcPts val="0"/>
                </a:spcAft>
                <a:defRPr/>
              </a:pPr>
              <a:r>
                <a:rPr lang="en-US" sz="1600" dirty="0">
                  <a:solidFill>
                    <a:prstClr val="black"/>
                  </a:solidFill>
                </a:rPr>
                <a:t>Chine	    110,000</a:t>
              </a:r>
            </a:p>
            <a:p>
              <a:pPr eaLnBrk="1" fontAlgn="auto" hangingPunct="1">
                <a:spcBef>
                  <a:spcPts val="0"/>
                </a:spcBef>
                <a:spcAft>
                  <a:spcPts val="0"/>
                </a:spcAft>
                <a:defRPr/>
              </a:pPr>
              <a:r>
                <a:rPr lang="en-US" sz="1600" dirty="0">
                  <a:solidFill>
                    <a:prstClr val="black"/>
                  </a:solidFill>
                </a:rPr>
                <a:t>USA	     61,000</a:t>
              </a:r>
            </a:p>
            <a:p>
              <a:pPr eaLnBrk="1" fontAlgn="auto" hangingPunct="1">
                <a:spcBef>
                  <a:spcPts val="0"/>
                </a:spcBef>
                <a:spcAft>
                  <a:spcPts val="0"/>
                </a:spcAft>
                <a:defRPr/>
              </a:pPr>
              <a:r>
                <a:rPr lang="en-US" sz="1600" dirty="0">
                  <a:solidFill>
                    <a:prstClr val="black"/>
                  </a:solidFill>
                </a:rPr>
                <a:t>Chili	     36,500</a:t>
              </a:r>
            </a:p>
            <a:p>
              <a:pPr eaLnBrk="1" fontAlgn="auto" hangingPunct="1">
                <a:spcBef>
                  <a:spcPts val="0"/>
                </a:spcBef>
                <a:spcAft>
                  <a:spcPts val="0"/>
                </a:spcAft>
                <a:defRPr/>
              </a:pPr>
              <a:r>
                <a:rPr lang="en-US" sz="1600" dirty="0" err="1">
                  <a:solidFill>
                    <a:prstClr val="black"/>
                  </a:solidFill>
                </a:rPr>
                <a:t>Pérou</a:t>
              </a:r>
              <a:r>
                <a:rPr lang="en-US" sz="1600" dirty="0">
                  <a:solidFill>
                    <a:prstClr val="black"/>
                  </a:solidFill>
                </a:rPr>
                <a:t>	     16,900</a:t>
              </a:r>
            </a:p>
            <a:p>
              <a:pPr eaLnBrk="1" fontAlgn="auto" hangingPunct="1">
                <a:spcBef>
                  <a:spcPts val="0"/>
                </a:spcBef>
                <a:spcAft>
                  <a:spcPts val="0"/>
                </a:spcAft>
                <a:defRPr/>
              </a:pPr>
              <a:r>
                <a:rPr lang="en-US" sz="1600" dirty="0" err="1">
                  <a:solidFill>
                    <a:prstClr val="black"/>
                  </a:solidFill>
                </a:rPr>
                <a:t>Mexique</a:t>
              </a:r>
              <a:r>
                <a:rPr lang="en-US" sz="1600" dirty="0">
                  <a:solidFill>
                    <a:prstClr val="black"/>
                  </a:solidFill>
                </a:rPr>
                <a:t>	     11,000</a:t>
              </a:r>
            </a:p>
            <a:p>
              <a:pPr eaLnBrk="1" fontAlgn="auto" hangingPunct="1">
                <a:spcBef>
                  <a:spcPts val="0"/>
                </a:spcBef>
                <a:spcAft>
                  <a:spcPts val="0"/>
                </a:spcAft>
                <a:defRPr/>
              </a:pPr>
              <a:r>
                <a:rPr lang="en-US" sz="1600" dirty="0">
                  <a:solidFill>
                    <a:prstClr val="black"/>
                  </a:solidFill>
                </a:rPr>
                <a:t>Canada	       9,000</a:t>
              </a:r>
            </a:p>
          </p:txBody>
        </p:sp>
      </p:grpSp>
      <p:grpSp>
        <p:nvGrpSpPr>
          <p:cNvPr id="14" name="Group 13"/>
          <p:cNvGrpSpPr>
            <a:grpSpLocks/>
          </p:cNvGrpSpPr>
          <p:nvPr/>
        </p:nvGrpSpPr>
        <p:grpSpPr bwMode="auto">
          <a:xfrm>
            <a:off x="2549525" y="994418"/>
            <a:ext cx="8221663" cy="1368425"/>
            <a:chOff x="302719" y="4609389"/>
            <a:chExt cx="8221957" cy="1369606"/>
          </a:xfrm>
        </p:grpSpPr>
        <p:sp>
          <p:nvSpPr>
            <p:cNvPr id="10" name="TextBox 9"/>
            <p:cNvSpPr txBox="1"/>
            <p:nvPr/>
          </p:nvSpPr>
          <p:spPr>
            <a:xfrm>
              <a:off x="302719" y="5268771"/>
              <a:ext cx="1268458" cy="646670"/>
            </a:xfrm>
            <a:prstGeom prst="rect">
              <a:avLst/>
            </a:prstGeom>
            <a:noFill/>
            <a:ln>
              <a:solidFill>
                <a:schemeClr val="accent1"/>
              </a:solidFill>
            </a:ln>
            <a:effectLst>
              <a:outerShdw blurRad="50800" dist="38100" dir="2700000" algn="tl" rotWithShape="0">
                <a:prstClr val="black">
                  <a:alpha val="40000"/>
                </a:prstClr>
              </a:outerShdw>
            </a:effectLst>
          </p:spPr>
          <p:txBody>
            <a:bodyPr wrap="none">
              <a:normAutofit/>
            </a:bodyPr>
            <a:lstStyle/>
            <a:p>
              <a:pPr algn="ctr" eaLnBrk="1" fontAlgn="auto" hangingPunct="1">
                <a:spcBef>
                  <a:spcPts val="0"/>
                </a:spcBef>
                <a:spcAft>
                  <a:spcPts val="0"/>
                </a:spcAft>
                <a:defRPr/>
              </a:pPr>
              <a:r>
                <a:rPr lang="fr-FR" dirty="0"/>
                <a:t>Eco-données</a:t>
              </a:r>
            </a:p>
            <a:p>
              <a:pPr algn="ctr" eaLnBrk="1" fontAlgn="auto" hangingPunct="1">
                <a:spcBef>
                  <a:spcPts val="0"/>
                </a:spcBef>
                <a:spcAft>
                  <a:spcPts val="0"/>
                </a:spcAft>
                <a:defRPr/>
              </a:pPr>
              <a:r>
                <a:rPr lang="fr-FR" dirty="0"/>
                <a:t>traçable </a:t>
              </a:r>
              <a:endParaRPr lang="en-GB" dirty="0">
                <a:solidFill>
                  <a:prstClr val="black"/>
                </a:solidFill>
              </a:endParaRPr>
            </a:p>
          </p:txBody>
        </p:sp>
        <p:sp>
          <p:nvSpPr>
            <p:cNvPr id="11" name="Rectangle 10"/>
            <p:cNvSpPr/>
            <p:nvPr/>
          </p:nvSpPr>
          <p:spPr>
            <a:xfrm>
              <a:off x="2018868" y="4609389"/>
              <a:ext cx="6505808" cy="1369606"/>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a:bodyPr>
            <a:lstStyle/>
            <a:p>
              <a:pPr eaLnBrk="1" fontAlgn="auto" hangingPunct="1">
                <a:spcBef>
                  <a:spcPts val="0"/>
                </a:spcBef>
                <a:spcAft>
                  <a:spcPts val="0"/>
                </a:spcAft>
                <a:defRPr/>
              </a:pPr>
              <a:r>
                <a:rPr lang="en-US" sz="1700" dirty="0" err="1">
                  <a:solidFill>
                    <a:prstClr val="black"/>
                  </a:solidFill>
                </a:rPr>
                <a:t>Energie</a:t>
              </a:r>
              <a:r>
                <a:rPr lang="en-US" sz="1700" dirty="0">
                  <a:solidFill>
                    <a:prstClr val="black"/>
                  </a:solidFill>
                </a:rPr>
                <a:t> grise	107  -  118   MJ/kg</a:t>
              </a:r>
            </a:p>
            <a:p>
              <a:pPr eaLnBrk="1" fontAlgn="auto" hangingPunct="1">
                <a:spcBef>
                  <a:spcPts val="0"/>
                </a:spcBef>
                <a:spcAft>
                  <a:spcPts val="0"/>
                </a:spcAft>
                <a:tabLst>
                  <a:tab pos="358775" algn="l"/>
                </a:tabLst>
                <a:defRPr/>
              </a:pPr>
              <a:r>
                <a:rPr lang="en-US" sz="1600" i="1" dirty="0">
                  <a:solidFill>
                    <a:srgbClr val="0000FF"/>
                  </a:solidFill>
                </a:rPr>
                <a:t>		</a:t>
              </a:r>
              <a:r>
                <a:rPr lang="en-US" sz="1400" i="1" dirty="0">
                  <a:solidFill>
                    <a:schemeClr val="tx2"/>
                  </a:solidFill>
                </a:rPr>
                <a:t>74.6 MJ/kg (Fthenakis, Wang, Kim, 2009); 151 MJ/kg (Ecoinvent v2.2)</a:t>
              </a:r>
            </a:p>
            <a:p>
              <a:pPr eaLnBrk="1" fontAlgn="auto" hangingPunct="1">
                <a:spcBef>
                  <a:spcPts val="0"/>
                </a:spcBef>
                <a:spcAft>
                  <a:spcPts val="0"/>
                </a:spcAft>
                <a:defRPr/>
              </a:pPr>
              <a:r>
                <a:rPr lang="en-US" sz="1700" dirty="0">
                  <a:solidFill>
                    <a:prstClr val="black"/>
                  </a:solidFill>
                </a:rPr>
                <a:t>CO2,empreinte </a:t>
              </a:r>
              <a:r>
                <a:rPr lang="en-US" sz="1700" dirty="0" err="1">
                  <a:solidFill>
                    <a:prstClr val="black"/>
                  </a:solidFill>
                </a:rPr>
                <a:t>éq</a:t>
              </a:r>
              <a:r>
                <a:rPr lang="en-US" sz="1700" dirty="0">
                  <a:solidFill>
                    <a:prstClr val="black"/>
                  </a:solidFill>
                </a:rPr>
                <a:t>.	7.3  -  8.04   kg/kg</a:t>
              </a:r>
            </a:p>
            <a:p>
              <a:pPr eaLnBrk="1" fontAlgn="auto" hangingPunct="1">
                <a:spcBef>
                  <a:spcPts val="0"/>
                </a:spcBef>
                <a:spcAft>
                  <a:spcPts val="0"/>
                </a:spcAft>
                <a:tabLst>
                  <a:tab pos="358775" algn="l"/>
                </a:tabLst>
                <a:defRPr/>
              </a:pPr>
              <a:r>
                <a:rPr lang="en-US" sz="1600" i="1" dirty="0">
                  <a:solidFill>
                    <a:srgbClr val="0000FF"/>
                  </a:solidFill>
                </a:rPr>
                <a:t>		</a:t>
              </a:r>
              <a:r>
                <a:rPr lang="en-US" sz="1400" i="1" dirty="0">
                  <a:solidFill>
                    <a:schemeClr val="tx2"/>
                  </a:solidFill>
                </a:rPr>
                <a:t>7.66 kg/kg (Ecoinvent v2.2)</a:t>
              </a:r>
            </a:p>
            <a:p>
              <a:pPr eaLnBrk="1" fontAlgn="auto" hangingPunct="1">
                <a:spcBef>
                  <a:spcPts val="0"/>
                </a:spcBef>
                <a:spcAft>
                  <a:spcPts val="0"/>
                </a:spcAft>
                <a:defRPr/>
              </a:pPr>
              <a:r>
                <a:rPr lang="en-US" sz="1700" dirty="0" err="1">
                  <a:solidFill>
                    <a:prstClr val="black"/>
                  </a:solidFill>
                </a:rPr>
                <a:t>Utilisation</a:t>
              </a:r>
              <a:r>
                <a:rPr lang="en-US" sz="1700" dirty="0">
                  <a:solidFill>
                    <a:prstClr val="black"/>
                  </a:solidFill>
                </a:rPr>
                <a:t> de </a:t>
              </a:r>
              <a:r>
                <a:rPr lang="en-US" sz="1700" dirty="0" err="1">
                  <a:solidFill>
                    <a:prstClr val="black"/>
                  </a:solidFill>
                </a:rPr>
                <a:t>l’eau</a:t>
              </a:r>
              <a:r>
                <a:rPr lang="en-US" sz="1700" dirty="0">
                  <a:solidFill>
                    <a:prstClr val="black"/>
                  </a:solidFill>
                </a:rPr>
                <a:t>	341  -  377   l/kg</a:t>
              </a:r>
            </a:p>
          </p:txBody>
        </p:sp>
      </p:grpSp>
      <p:pic>
        <p:nvPicPr>
          <p:cNvPr id="645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 y="1347164"/>
            <a:ext cx="1150938" cy="8048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2549525" y="4609153"/>
            <a:ext cx="8218488" cy="1416051"/>
            <a:chOff x="266700" y="5129212"/>
            <a:chExt cx="8218488" cy="1416051"/>
          </a:xfrm>
        </p:grpSpPr>
        <p:grpSp>
          <p:nvGrpSpPr>
            <p:cNvPr id="64520" name="Group 5"/>
            <p:cNvGrpSpPr>
              <a:grpSpLocks/>
            </p:cNvGrpSpPr>
            <p:nvPr/>
          </p:nvGrpSpPr>
          <p:grpSpPr bwMode="auto">
            <a:xfrm>
              <a:off x="2019300" y="5129212"/>
              <a:ext cx="6465888" cy="1416051"/>
              <a:chOff x="2019223" y="5129315"/>
              <a:chExt cx="6466688" cy="1416167"/>
            </a:xfrm>
          </p:grpSpPr>
          <p:sp>
            <p:nvSpPr>
              <p:cNvPr id="9" name="Rectangle 8"/>
              <p:cNvSpPr/>
              <p:nvPr/>
            </p:nvSpPr>
            <p:spPr>
              <a:xfrm>
                <a:off x="2019223" y="5129315"/>
                <a:ext cx="6466688" cy="1108087"/>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spAutoFit/>
              </a:bodyPr>
              <a:lstStyle/>
              <a:p>
                <a:pPr algn="ctr" eaLnBrk="1" fontAlgn="auto" hangingPunct="1">
                  <a:spcBef>
                    <a:spcPts val="0"/>
                  </a:spcBef>
                  <a:spcAft>
                    <a:spcPts val="0"/>
                  </a:spcAft>
                  <a:defRPr/>
                </a:pPr>
                <a:r>
                  <a:rPr lang="en-US" dirty="0" err="1">
                    <a:solidFill>
                      <a:prstClr val="black"/>
                    </a:solidFill>
                  </a:rPr>
                  <a:t>Principaux</a:t>
                </a:r>
                <a:r>
                  <a:rPr lang="en-US" dirty="0">
                    <a:solidFill>
                      <a:prstClr val="black"/>
                    </a:solidFill>
                  </a:rPr>
                  <a:t> usages et </a:t>
                </a:r>
                <a:r>
                  <a:rPr lang="en-US" dirty="0" err="1">
                    <a:solidFill>
                      <a:prstClr val="black"/>
                    </a:solidFill>
                  </a:rPr>
                  <a:t>substituts</a:t>
                </a:r>
                <a:r>
                  <a:rPr lang="en-US" dirty="0">
                    <a:solidFill>
                      <a:prstClr val="black"/>
                    </a:solidFill>
                  </a:rPr>
                  <a:t>*</a:t>
                </a:r>
              </a:p>
              <a:p>
                <a:pPr eaLnBrk="1" fontAlgn="auto" hangingPunct="1">
                  <a:spcBef>
                    <a:spcPts val="0"/>
                  </a:spcBef>
                  <a:spcAft>
                    <a:spcPts val="0"/>
                  </a:spcAft>
                  <a:defRPr/>
                </a:pPr>
                <a:r>
                  <a:rPr lang="en-US" sz="1600" dirty="0">
                    <a:solidFill>
                      <a:prstClr val="black"/>
                    </a:solidFill>
                  </a:rPr>
                  <a:t>35%  </a:t>
                </a:r>
                <a:r>
                  <a:rPr lang="en-US" sz="1600" dirty="0">
                    <a:solidFill>
                      <a:schemeClr val="bg2"/>
                    </a:solidFill>
                  </a:rPr>
                  <a:t>:</a:t>
                </a:r>
                <a:r>
                  <a:rPr lang="en-US" sz="1600" dirty="0">
                    <a:solidFill>
                      <a:prstClr val="black"/>
                    </a:solidFill>
                  </a:rPr>
                  <a:t> </a:t>
                </a:r>
                <a:r>
                  <a:rPr lang="en-US" sz="1600" dirty="0" err="1">
                    <a:solidFill>
                      <a:prstClr val="black"/>
                    </a:solidFill>
                  </a:rPr>
                  <a:t>Aciers</a:t>
                </a:r>
                <a:r>
                  <a:rPr lang="en-US" sz="1600" dirty="0">
                    <a:solidFill>
                      <a:prstClr val="black"/>
                    </a:solidFill>
                  </a:rPr>
                  <a:t> </a:t>
                </a:r>
                <a:r>
                  <a:rPr lang="en-US" sz="1600" dirty="0" err="1">
                    <a:solidFill>
                      <a:prstClr val="black"/>
                    </a:solidFill>
                  </a:rPr>
                  <a:t>mécaniques</a:t>
                </a:r>
                <a:r>
                  <a:rPr lang="en-US" sz="1600" dirty="0">
                    <a:solidFill>
                      <a:prstClr val="black"/>
                    </a:solidFill>
                  </a:rPr>
                  <a:t>  	Alternative : </a:t>
                </a:r>
                <a:r>
                  <a:rPr lang="en-US" sz="1600" dirty="0" err="1">
                    <a:solidFill>
                      <a:prstClr val="black"/>
                    </a:solidFill>
                  </a:rPr>
                  <a:t>aciers</a:t>
                </a:r>
                <a:r>
                  <a:rPr lang="en-US" sz="1600" dirty="0">
                    <a:solidFill>
                      <a:prstClr val="black"/>
                    </a:solidFill>
                  </a:rPr>
                  <a:t> sans </a:t>
                </a:r>
                <a:r>
                  <a:rPr lang="en-US" sz="1600" dirty="0" err="1">
                    <a:solidFill>
                      <a:prstClr val="black"/>
                    </a:solidFill>
                  </a:rPr>
                  <a:t>Molybdène</a:t>
                </a:r>
                <a:endParaRPr lang="en-US" sz="1600" dirty="0">
                  <a:solidFill>
                    <a:prstClr val="black"/>
                  </a:solidFill>
                </a:endParaRPr>
              </a:p>
              <a:p>
                <a:pPr eaLnBrk="1" fontAlgn="auto" hangingPunct="1">
                  <a:spcBef>
                    <a:spcPts val="0"/>
                  </a:spcBef>
                  <a:spcAft>
                    <a:spcPts val="0"/>
                  </a:spcAft>
                  <a:defRPr/>
                </a:pPr>
                <a:r>
                  <a:rPr lang="en-US" sz="1600" dirty="0">
                    <a:solidFill>
                      <a:prstClr val="black"/>
                    </a:solidFill>
                  </a:rPr>
                  <a:t>6%  : </a:t>
                </a:r>
                <a:r>
                  <a:rPr lang="en-US" sz="1600" dirty="0" err="1">
                    <a:solidFill>
                      <a:prstClr val="black"/>
                    </a:solidFill>
                  </a:rPr>
                  <a:t>Superalliages</a:t>
                </a:r>
                <a:r>
                  <a:rPr lang="en-US" sz="1600" dirty="0">
                    <a:solidFill>
                      <a:prstClr val="black"/>
                    </a:solidFill>
                  </a:rPr>
                  <a:t>	 	Alternative : Niobium</a:t>
                </a:r>
              </a:p>
              <a:p>
                <a:pPr eaLnBrk="1" fontAlgn="auto" hangingPunct="1">
                  <a:spcBef>
                    <a:spcPts val="0"/>
                  </a:spcBef>
                  <a:spcAft>
                    <a:spcPts val="0"/>
                  </a:spcAft>
                  <a:defRPr/>
                </a:pPr>
                <a:r>
                  <a:rPr lang="en-GB" sz="1600" dirty="0">
                    <a:solidFill>
                      <a:prstClr val="black"/>
                    </a:solidFill>
                  </a:rPr>
                  <a:t>(Plus…..)</a:t>
                </a:r>
                <a:endParaRPr lang="en-US" sz="1600" dirty="0">
                  <a:solidFill>
                    <a:prstClr val="black"/>
                  </a:solidFill>
                </a:endParaRPr>
              </a:p>
            </p:txBody>
          </p:sp>
          <p:sp>
            <p:nvSpPr>
              <p:cNvPr id="64523" name="TextBox 4"/>
              <p:cNvSpPr txBox="1">
                <a:spLocks noChangeArrowheads="1"/>
              </p:cNvSpPr>
              <p:nvPr/>
            </p:nvSpPr>
            <p:spPr bwMode="auto">
              <a:xfrm>
                <a:off x="2028228" y="6283872"/>
                <a:ext cx="63946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eaLnBrk="1" hangingPunct="1">
                  <a:spcBef>
                    <a:spcPct val="0"/>
                  </a:spcBef>
                  <a:buFontTx/>
                  <a:buNone/>
                </a:pPr>
                <a:r>
                  <a:rPr lang="en-GB" altLang="en-US" sz="1100" b="0" dirty="0">
                    <a:solidFill>
                      <a:srgbClr val="000000"/>
                    </a:solidFill>
                    <a:latin typeface="+mn-lt"/>
                  </a:rPr>
                  <a:t>*“On the materials basis of modern society” </a:t>
                </a:r>
                <a:r>
                  <a:rPr lang="sv-SE" altLang="en-US" sz="1100" b="0" dirty="0">
                    <a:solidFill>
                      <a:srgbClr val="000000"/>
                    </a:solidFill>
                    <a:latin typeface="+mn-lt"/>
                  </a:rPr>
                  <a:t>T. E. Graedel et al, PNAS (2013) </a:t>
                </a:r>
                <a:r>
                  <a:rPr lang="en-US" altLang="en-US" sz="1100" b="0" dirty="0">
                    <a:solidFill>
                      <a:srgbClr val="000000"/>
                    </a:solidFill>
                    <a:latin typeface="+mn-lt"/>
                  </a:rPr>
                  <a:t>doi: 10.1073/pnas.131275211</a:t>
                </a:r>
                <a:r>
                  <a:rPr lang="sv-SE" altLang="en-US" sz="1100" b="0" dirty="0">
                    <a:solidFill>
                      <a:srgbClr val="000000"/>
                    </a:solidFill>
                    <a:latin typeface="+mn-lt"/>
                  </a:rPr>
                  <a:t> </a:t>
                </a:r>
                <a:endParaRPr lang="en-US" altLang="en-US" sz="1100" b="0" dirty="0">
                  <a:solidFill>
                    <a:srgbClr val="000000"/>
                  </a:solidFill>
                  <a:latin typeface="+mn-lt"/>
                </a:endParaRPr>
              </a:p>
            </p:txBody>
          </p:sp>
        </p:grpSp>
        <p:sp>
          <p:nvSpPr>
            <p:cNvPr id="16" name="TextBox 15"/>
            <p:cNvSpPr txBox="1"/>
            <p:nvPr/>
          </p:nvSpPr>
          <p:spPr bwMode="auto">
            <a:xfrm>
              <a:off x="266700" y="5448300"/>
              <a:ext cx="1562100" cy="647700"/>
            </a:xfrm>
            <a:prstGeom prst="rect">
              <a:avLst/>
            </a:prstGeom>
            <a:noFill/>
            <a:ln>
              <a:solidFill>
                <a:schemeClr val="accent1"/>
              </a:solidFill>
            </a:ln>
            <a:effectLst>
              <a:outerShdw blurRad="50800" dist="38100" dir="2700000" algn="tl" rotWithShape="0">
                <a:prstClr val="black">
                  <a:alpha val="40000"/>
                </a:prstClr>
              </a:outerShdw>
            </a:effectLst>
          </p:spPr>
          <p:txBody>
            <a:bodyPr wrap="none"/>
            <a:lstStyle/>
            <a:p>
              <a:pPr algn="ctr" eaLnBrk="1" fontAlgn="auto" hangingPunct="1">
                <a:spcBef>
                  <a:spcPts val="0"/>
                </a:spcBef>
                <a:spcAft>
                  <a:spcPts val="0"/>
                </a:spcAft>
                <a:defRPr/>
              </a:pPr>
              <a:r>
                <a:rPr lang="en-GB" dirty="0" err="1">
                  <a:solidFill>
                    <a:prstClr val="black"/>
                  </a:solidFill>
                </a:rPr>
                <a:t>Substituts</a:t>
              </a:r>
              <a:r>
                <a:rPr lang="en-GB" dirty="0">
                  <a:solidFill>
                    <a:prstClr val="black"/>
                  </a:solidFill>
                </a:rPr>
                <a:t> </a:t>
              </a:r>
            </a:p>
            <a:p>
              <a:pPr algn="ctr" eaLnBrk="1" fontAlgn="auto" hangingPunct="1">
                <a:spcBef>
                  <a:spcPts val="0"/>
                </a:spcBef>
                <a:spcAft>
                  <a:spcPts val="0"/>
                </a:spcAft>
                <a:defRPr/>
              </a:pPr>
              <a:r>
                <a:rPr lang="en-GB" dirty="0" err="1">
                  <a:solidFill>
                    <a:prstClr val="black"/>
                  </a:solidFill>
                </a:rPr>
                <a:t>Possibles</a:t>
              </a:r>
              <a:endParaRPr lang="en-GB" dirty="0">
                <a:solidFill>
                  <a:prstClr val="black"/>
                </a:solidFill>
              </a:endParaRPr>
            </a:p>
            <a:p>
              <a:pPr algn="ctr" eaLnBrk="1" fontAlgn="auto" hangingPunct="1">
                <a:spcBef>
                  <a:spcPts val="0"/>
                </a:spcBef>
                <a:spcAft>
                  <a:spcPts val="0"/>
                </a:spcAft>
                <a:defRPr/>
              </a:pPr>
              <a:endParaRPr lang="en-GB" dirty="0">
                <a:solidFill>
                  <a:prstClr val="black"/>
                </a:solidFill>
              </a:endParaRPr>
            </a:p>
          </p:txBody>
        </p:sp>
      </p:grpSp>
      <p:sp>
        <p:nvSpPr>
          <p:cNvPr id="17" name="Oval 16"/>
          <p:cNvSpPr/>
          <p:nvPr/>
        </p:nvSpPr>
        <p:spPr>
          <a:xfrm>
            <a:off x="10063461" y="2841028"/>
            <a:ext cx="623647" cy="3065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 name="Slide Number Placeholder 4">
            <a:extLst>
              <a:ext uri="{FF2B5EF4-FFF2-40B4-BE49-F238E27FC236}">
                <a16:creationId xmlns:a16="http://schemas.microsoft.com/office/drawing/2014/main" id="{8DDC2111-1C42-4FE3-8B24-5D86E3E89E09}"/>
              </a:ext>
            </a:extLst>
          </p:cNvPr>
          <p:cNvSpPr>
            <a:spLocks noGrp="1"/>
          </p:cNvSpPr>
          <p:nvPr>
            <p:ph type="sldNum" sz="quarter" idx="11"/>
          </p:nvPr>
        </p:nvSpPr>
        <p:spPr/>
        <p:txBody>
          <a:bodyPr/>
          <a:lstStyle/>
          <a:p>
            <a:fld id="{F0D23093-2AB0-F74C-B865-1A12A15B650E}" type="slidenum">
              <a:rPr lang="en-US" smtClean="0">
                <a:latin typeface="+mn-lt"/>
              </a:rPr>
              <a:pPr/>
              <a:t>22</a:t>
            </a:fld>
            <a:endParaRPr lang="en-US" dirty="0">
              <a:latin typeface="+mn-lt"/>
            </a:endParaRPr>
          </a:p>
        </p:txBody>
      </p:sp>
    </p:spTree>
    <p:extLst>
      <p:ext uri="{BB962C8B-B14F-4D97-AF65-F5344CB8AC3E}">
        <p14:creationId xmlns:p14="http://schemas.microsoft.com/office/powerpoint/2010/main" val="3903731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136641-1CD4-4E6A-9B46-7FF1C4EFBBB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91" t="8069" r="9827" b="3681"/>
          <a:stretch/>
        </p:blipFill>
        <p:spPr bwMode="auto">
          <a:xfrm>
            <a:off x="4557696" y="1295400"/>
            <a:ext cx="3082888" cy="1872721"/>
          </a:xfrm>
          <a:prstGeom prst="rect">
            <a:avLst/>
          </a:prstGeom>
          <a:noFill/>
          <a:ln>
            <a:solidFill>
              <a:schemeClr val="accent1"/>
            </a:solidFill>
          </a:ln>
          <a:extLst>
            <a:ext uri="{53640926-AAD7-44D8-BBD7-CCE9431645EC}">
              <a14:shadowObscured xmlns:a14="http://schemas.microsoft.com/office/drawing/2010/main"/>
            </a:ext>
          </a:extLst>
        </p:spPr>
      </p:pic>
      <p:sp>
        <p:nvSpPr>
          <p:cNvPr id="2" name="Title 1"/>
          <p:cNvSpPr>
            <a:spLocks noGrp="1"/>
          </p:cNvSpPr>
          <p:nvPr>
            <p:ph type="title"/>
          </p:nvPr>
        </p:nvSpPr>
        <p:spPr>
          <a:xfrm>
            <a:off x="609601" y="148581"/>
            <a:ext cx="11429999" cy="845837"/>
          </a:xfrm>
        </p:spPr>
        <p:txBody>
          <a:bodyPr/>
          <a:lstStyle/>
          <a:p>
            <a:r>
              <a:rPr lang="fr-FR" dirty="0"/>
              <a:t>Études de cas avancées sur la page Web </a:t>
            </a:r>
            <a:r>
              <a:rPr lang="fr-FR" dirty="0" err="1"/>
              <a:t>Ansys</a:t>
            </a:r>
            <a:r>
              <a:rPr lang="fr-FR" dirty="0"/>
              <a:t> Education </a:t>
            </a:r>
            <a:r>
              <a:rPr lang="fr-FR" dirty="0" err="1"/>
              <a:t>Resources</a:t>
            </a:r>
            <a:r>
              <a:rPr lang="fr-FR" dirty="0"/>
              <a:t> </a:t>
            </a:r>
            <a:endParaRPr lang="en-GB" dirty="0"/>
          </a:p>
        </p:txBody>
      </p:sp>
      <p:sp>
        <p:nvSpPr>
          <p:cNvPr id="27" name="Title 1"/>
          <p:cNvSpPr txBox="1">
            <a:spLocks/>
          </p:cNvSpPr>
          <p:nvPr/>
        </p:nvSpPr>
        <p:spPr bwMode="auto">
          <a:xfrm>
            <a:off x="1946460" y="5489136"/>
            <a:ext cx="8101533" cy="558800"/>
          </a:xfrm>
          <a:prstGeom prst="rect">
            <a:avLst/>
          </a:prstGeom>
          <a:noFill/>
          <a:ln>
            <a:noFill/>
          </a:ln>
        </p:spPr>
        <p:txBody>
          <a:bodyPr vert="horz" wrap="square" lIns="91440" tIns="45720" rIns="91440" bIns="45720" numCol="1" anchor="ctr" anchorCtr="0" compatLnSpc="1">
            <a:prstTxWarp prst="textNoShape">
              <a:avLst/>
            </a:prstTxWarp>
            <a:normAutofit/>
          </a:bodyPr>
          <a:lstStyle>
            <a:lvl1pPr algn="ctr" defTabSz="914400" rtl="0" eaLnBrk="1" latinLnBrk="0" hangingPunct="1">
              <a:lnSpc>
                <a:spcPct val="90000"/>
              </a:lnSpc>
              <a:spcBef>
                <a:spcPct val="0"/>
              </a:spcBef>
              <a:buNone/>
              <a:defRPr sz="2220" b="1" kern="1200">
                <a:solidFill>
                  <a:schemeClr val="tx1"/>
                </a:solidFill>
                <a:latin typeface="Arial" panose="020B0604020202020204" pitchFamily="34" charset="0"/>
                <a:ea typeface="+mj-ea"/>
                <a:cs typeface="Arial" panose="020B0604020202020204" pitchFamily="34" charset="0"/>
              </a:defRPr>
            </a:lvl1pPr>
          </a:lstStyle>
          <a:p>
            <a:r>
              <a:rPr lang="en-GB" dirty="0">
                <a:latin typeface="+mn-lt"/>
              </a:rPr>
              <a:t>www.ansys.com/education-resources</a:t>
            </a:r>
          </a:p>
        </p:txBody>
      </p:sp>
      <p:pic>
        <p:nvPicPr>
          <p:cNvPr id="13316" name="Picture 4" descr="Case Studies: Automotive Door Panel C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1025" y="1300709"/>
            <a:ext cx="2436469" cy="39860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7169" name="Picture 1" descr="Space_Shuttle_Atlantis_KSC_on_STS-132"/>
          <p:cNvPicPr>
            <a:picLocks noChangeAspect="1" noChangeArrowheads="1"/>
          </p:cNvPicPr>
          <p:nvPr/>
        </p:nvPicPr>
        <p:blipFill>
          <a:blip r:embed="rId6" cstate="print">
            <a:extLst>
              <a:ext uri="{28A0092B-C50C-407E-A947-70E740481C1C}">
                <a14:useLocalDpi xmlns:a14="http://schemas.microsoft.com/office/drawing/2010/main" val="0"/>
              </a:ext>
            </a:extLst>
          </a:blip>
          <a:srcRect l="9769" t="6517" r="9639" b="26097"/>
          <a:stretch>
            <a:fillRect/>
          </a:stretch>
        </p:blipFill>
        <p:spPr bwMode="auto">
          <a:xfrm>
            <a:off x="4585747" y="3262697"/>
            <a:ext cx="3043548" cy="204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8280223-A170-4B31-9F52-4026B3C115AD}"/>
              </a:ext>
            </a:extLst>
          </p:cNvPr>
          <p:cNvPicPr>
            <a:picLocks noChangeAspect="1"/>
          </p:cNvPicPr>
          <p:nvPr/>
        </p:nvPicPr>
        <p:blipFill>
          <a:blip r:embed="rId7"/>
          <a:stretch>
            <a:fillRect/>
          </a:stretch>
        </p:blipFill>
        <p:spPr>
          <a:xfrm>
            <a:off x="7987304" y="1295400"/>
            <a:ext cx="2805500" cy="3986064"/>
          </a:xfrm>
          <a:prstGeom prst="rect">
            <a:avLst/>
          </a:prstGeom>
          <a:ln>
            <a:solidFill>
              <a:schemeClr val="tx1"/>
            </a:solidFill>
          </a:ln>
        </p:spPr>
      </p:pic>
      <p:sp>
        <p:nvSpPr>
          <p:cNvPr id="3" name="Slide Number Placeholder 2">
            <a:extLst>
              <a:ext uri="{FF2B5EF4-FFF2-40B4-BE49-F238E27FC236}">
                <a16:creationId xmlns:a16="http://schemas.microsoft.com/office/drawing/2014/main" id="{92368528-A02C-4EA2-9E2F-034DA772AE04}"/>
              </a:ext>
            </a:extLst>
          </p:cNvPr>
          <p:cNvSpPr>
            <a:spLocks noGrp="1"/>
          </p:cNvSpPr>
          <p:nvPr>
            <p:ph type="sldNum" sz="quarter" idx="11"/>
          </p:nvPr>
        </p:nvSpPr>
        <p:spPr/>
        <p:txBody>
          <a:bodyPr/>
          <a:lstStyle/>
          <a:p>
            <a:fld id="{F0D23093-2AB0-F74C-B865-1A12A15B650E}" type="slidenum">
              <a:rPr lang="en-US" smtClean="0"/>
              <a:pPr/>
              <a:t>23</a:t>
            </a:fld>
            <a:endParaRPr lang="en-US" dirty="0"/>
          </a:p>
        </p:txBody>
      </p:sp>
    </p:spTree>
    <p:extLst>
      <p:ext uri="{BB962C8B-B14F-4D97-AF65-F5344CB8AC3E}">
        <p14:creationId xmlns:p14="http://schemas.microsoft.com/office/powerpoint/2010/main" val="3635547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pPr/>
              <a:t>24</a:t>
            </a:fld>
            <a:endParaRPr lang="en-US"/>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en-US" dirty="0"/>
              <a:t>Série </a:t>
            </a:r>
            <a:r>
              <a:rPr lang="en-US" dirty="0" err="1"/>
              <a:t>d’Unité</a:t>
            </a:r>
            <a:r>
              <a:rPr lang="en-US" dirty="0"/>
              <a:t> de </a:t>
            </a:r>
            <a:r>
              <a:rPr lang="en-US" dirty="0" err="1"/>
              <a:t>Cours</a:t>
            </a:r>
            <a:endParaRPr lang="en-US" dirty="0"/>
          </a:p>
        </p:txBody>
      </p:sp>
      <p:sp>
        <p:nvSpPr>
          <p:cNvPr id="5" name="TextBox 4">
            <a:extLst>
              <a:ext uri="{FF2B5EF4-FFF2-40B4-BE49-F238E27FC236}">
                <a16:creationId xmlns:a16="http://schemas.microsoft.com/office/drawing/2014/main" id="{686FA503-9976-4E6C-BEDA-E87D9E0937F5}"/>
              </a:ext>
            </a:extLst>
          </p:cNvPr>
          <p:cNvSpPr txBox="1"/>
          <p:nvPr/>
        </p:nvSpPr>
        <p:spPr>
          <a:xfrm>
            <a:off x="617220" y="601979"/>
            <a:ext cx="10972800" cy="646331"/>
          </a:xfrm>
          <a:prstGeom prst="rect">
            <a:avLst/>
          </a:prstGeom>
          <a:noFill/>
        </p:spPr>
        <p:txBody>
          <a:bodyPr wrap="square" rtlCol="0">
            <a:spAutoFit/>
          </a:bodyPr>
          <a:lstStyle/>
          <a:p>
            <a:r>
              <a:rPr lang="fr-FR" dirty="0"/>
              <a:t>Ces unités de cours PowerPoint, ainsi que de nombreux autres types de ressources, se trouvent sur la page web </a:t>
            </a:r>
            <a:r>
              <a:rPr lang="en-US" dirty="0"/>
              <a:t>Ansys Education Resources </a:t>
            </a:r>
            <a:endParaRPr lang="fr-FR" dirty="0"/>
          </a:p>
        </p:txBody>
      </p:sp>
      <p:sp>
        <p:nvSpPr>
          <p:cNvPr id="4" name="TextBox 3">
            <a:extLst>
              <a:ext uri="{FF2B5EF4-FFF2-40B4-BE49-F238E27FC236}">
                <a16:creationId xmlns:a16="http://schemas.microsoft.com/office/drawing/2014/main" id="{8432938B-AD05-4987-8A18-1D3F182D724D}"/>
              </a:ext>
            </a:extLst>
          </p:cNvPr>
          <p:cNvSpPr txBox="1"/>
          <p:nvPr/>
        </p:nvSpPr>
        <p:spPr>
          <a:xfrm>
            <a:off x="564030" y="6016926"/>
            <a:ext cx="3798925" cy="369332"/>
          </a:xfrm>
          <a:prstGeom prst="rect">
            <a:avLst/>
          </a:prstGeom>
          <a:noFill/>
        </p:spPr>
        <p:txBody>
          <a:bodyPr wrap="none" rtlCol="0">
            <a:spAutoFit/>
          </a:bodyPr>
          <a:lstStyle/>
          <a:p>
            <a:r>
              <a:rPr lang="en-US" dirty="0">
                <a:hlinkClick r:id="rId3"/>
              </a:rPr>
              <a:t>www.ansys.com/education-resources</a:t>
            </a:r>
            <a:r>
              <a:rPr lang="en-US" dirty="0"/>
              <a:t>  </a:t>
            </a:r>
          </a:p>
        </p:txBody>
      </p:sp>
      <p:graphicFrame>
        <p:nvGraphicFramePr>
          <p:cNvPr id="9" name="Table 8">
            <a:extLst>
              <a:ext uri="{FF2B5EF4-FFF2-40B4-BE49-F238E27FC236}">
                <a16:creationId xmlns:a16="http://schemas.microsoft.com/office/drawing/2014/main" id="{113480F1-3C2E-45A1-9B12-97659B221241}"/>
              </a:ext>
            </a:extLst>
          </p:cNvPr>
          <p:cNvGraphicFramePr>
            <a:graphicFrameLocks noGrp="1"/>
          </p:cNvGraphicFramePr>
          <p:nvPr/>
        </p:nvGraphicFramePr>
        <p:xfrm>
          <a:off x="621704" y="1213545"/>
          <a:ext cx="5923878" cy="4785690"/>
        </p:xfrm>
        <a:graphic>
          <a:graphicData uri="http://schemas.openxmlformats.org/drawingml/2006/table">
            <a:tbl>
              <a:tblPr firstRow="1" bandRow="1">
                <a:tableStyleId>{F5AB1C69-6EDB-4FF4-983F-18BD219EF322}</a:tableStyleId>
              </a:tblPr>
              <a:tblGrid>
                <a:gridCol w="894678">
                  <a:extLst>
                    <a:ext uri="{9D8B030D-6E8A-4147-A177-3AD203B41FA5}">
                      <a16:colId xmlns:a16="http://schemas.microsoft.com/office/drawing/2014/main" val="20000"/>
                    </a:ext>
                  </a:extLst>
                </a:gridCol>
                <a:gridCol w="5029200">
                  <a:extLst>
                    <a:ext uri="{9D8B030D-6E8A-4147-A177-3AD203B41FA5}">
                      <a16:colId xmlns:a16="http://schemas.microsoft.com/office/drawing/2014/main" val="772511890"/>
                    </a:ext>
                  </a:extLst>
                </a:gridCol>
              </a:tblGrid>
              <a:tr h="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Finding and Displaying Information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0"/>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1</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a:t>
                      </a:r>
                      <a:r>
                        <a:rPr lang="en-GB" sz="1400" b="0" baseline="0" dirty="0">
                          <a:solidFill>
                            <a:schemeClr val="tx1"/>
                          </a:solidFill>
                          <a:latin typeface="Calibri" panose="020F0502020204030204" pitchFamily="34" charset="0"/>
                          <a:cs typeface="Calibri" panose="020F0502020204030204" pitchFamily="34" charset="0"/>
                        </a:rPr>
                        <a:t> materials of engineering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2</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property charts: mapping materials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3</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 Elements database: properties, relationships and resources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Material Properties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4"/>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4</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Manipulating properties:</a:t>
                      </a:r>
                      <a:r>
                        <a:rPr lang="en-GB" sz="1400" b="0" baseline="0" dirty="0">
                          <a:solidFill>
                            <a:schemeClr val="tx1"/>
                          </a:solidFill>
                          <a:latin typeface="Calibri" panose="020F0502020204030204" pitchFamily="34" charset="0"/>
                          <a:cs typeface="Calibri" panose="020F0502020204030204" pitchFamily="34" charset="0"/>
                        </a:rPr>
                        <a:t> composition, microstructure, architecture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ctr"/>
                      <a:r>
                        <a:rPr lang="en-GB" sz="1400" b="0" dirty="0">
                          <a:solidFill>
                            <a:schemeClr val="tx1"/>
                          </a:solidFill>
                          <a:latin typeface="Calibri" panose="020F0502020204030204" pitchFamily="34" charset="0"/>
                          <a:cs typeface="Calibri" panose="020F0502020204030204" pitchFamily="34" charset="0"/>
                        </a:rPr>
                        <a:t>Unit 5</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Designing new materials:</a:t>
                      </a:r>
                      <a:r>
                        <a:rPr lang="en-GB" sz="1400" b="0" baseline="0" dirty="0">
                          <a:solidFill>
                            <a:schemeClr val="tx1"/>
                          </a:solidFill>
                          <a:latin typeface="Calibri" panose="020F0502020204030204" pitchFamily="34" charset="0"/>
                          <a:cs typeface="Calibri" panose="020F0502020204030204" pitchFamily="34" charset="0"/>
                        </a:rPr>
                        <a:t> filling the materials-property space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289">
                <a:tc>
                  <a:txBody>
                    <a:bodyPr/>
                    <a:lstStyle/>
                    <a:p>
                      <a:pPr algn="ctr"/>
                      <a:r>
                        <a:rPr lang="en-GB" sz="1400" b="0" dirty="0">
                          <a:solidFill>
                            <a:schemeClr val="tx1"/>
                          </a:solidFill>
                          <a:latin typeface="Calibri" panose="020F0502020204030204" pitchFamily="34" charset="0"/>
                          <a:cs typeface="Calibri" panose="020F0502020204030204" pitchFamily="34" charset="0"/>
                        </a:rPr>
                        <a:t>Unit 6</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Materials Science and Engineering</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9672154"/>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Selection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7"/>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 7</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 selection: translation,</a:t>
                      </a:r>
                      <a:r>
                        <a:rPr lang="en-GB" sz="1400" b="0" baseline="0" dirty="0">
                          <a:solidFill>
                            <a:schemeClr val="tx1"/>
                          </a:solidFill>
                          <a:latin typeface="Calibri" panose="020F0502020204030204" pitchFamily="34" charset="0"/>
                          <a:cs typeface="Calibri" panose="020F0502020204030204" pitchFamily="34" charset="0"/>
                        </a:rPr>
                        <a:t> screening, ranking, documentation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8</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Objectives in conflict: trade off methods and penalty functions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9</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and shape: materials for efficient structures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10</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Manufacturing processes</a:t>
                      </a:r>
                      <a:r>
                        <a:rPr lang="en-GB" sz="1400" b="0" baseline="0" dirty="0">
                          <a:solidFill>
                            <a:schemeClr val="tx1"/>
                          </a:solidFill>
                          <a:latin typeface="Calibri" panose="020F0502020204030204" pitchFamily="34" charset="0"/>
                          <a:cs typeface="Calibri" panose="020F0502020204030204" pitchFamily="34" charset="0"/>
                        </a:rPr>
                        <a:t> and cost </a:t>
                      </a:r>
                      <a:r>
                        <a:rPr lang="en-GB" sz="1400" b="0" baseline="0" dirty="0" err="1">
                          <a:solidFill>
                            <a:schemeClr val="tx1"/>
                          </a:solidFill>
                          <a:latin typeface="Calibri" panose="020F0502020204030204" pitchFamily="34" charset="0"/>
                          <a:cs typeface="Calibri" panose="020F0502020204030204" pitchFamily="34" charset="0"/>
                        </a:rPr>
                        <a:t>modeling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11</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Eco-informed</a:t>
                      </a:r>
                      <a:r>
                        <a:rPr lang="en-GB" sz="1400" b="0" baseline="0" dirty="0">
                          <a:solidFill>
                            <a:schemeClr val="tx1"/>
                          </a:solidFill>
                          <a:latin typeface="Calibri" panose="020F0502020204030204" pitchFamily="34" charset="0"/>
                          <a:cs typeface="Calibri" panose="020F0502020204030204" pitchFamily="34" charset="0"/>
                        </a:rPr>
                        <a:t> material selection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12</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 design</a:t>
                      </a:r>
                      <a:r>
                        <a:rPr lang="en-GB" sz="1400" b="0" baseline="0" dirty="0">
                          <a:solidFill>
                            <a:schemeClr val="tx1"/>
                          </a:solidFill>
                          <a:latin typeface="Calibri" panose="020F0502020204030204" pitchFamily="34" charset="0"/>
                          <a:cs typeface="Calibri" panose="020F0502020204030204" pitchFamily="34" charset="0"/>
                        </a:rPr>
                        <a:t> and</a:t>
                      </a:r>
                      <a:r>
                        <a:rPr lang="en-GB" sz="1400" b="0" dirty="0">
                          <a:solidFill>
                            <a:schemeClr val="tx1"/>
                          </a:solidFill>
                          <a:latin typeface="Calibri" panose="020F0502020204030204" pitchFamily="34" charset="0"/>
                          <a:cs typeface="Calibri" panose="020F0502020204030204" pitchFamily="34" charset="0"/>
                        </a:rPr>
                        <a:t> the Eco Audit tool </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graphicFrame>
        <p:nvGraphicFramePr>
          <p:cNvPr id="11" name="Table 10">
            <a:extLst>
              <a:ext uri="{FF2B5EF4-FFF2-40B4-BE49-F238E27FC236}">
                <a16:creationId xmlns:a16="http://schemas.microsoft.com/office/drawing/2014/main" id="{8B402B36-9188-4B05-9F2E-0252EED45C91}"/>
              </a:ext>
            </a:extLst>
          </p:cNvPr>
          <p:cNvGraphicFramePr>
            <a:graphicFrameLocks noGrp="1"/>
          </p:cNvGraphicFramePr>
          <p:nvPr/>
        </p:nvGraphicFramePr>
        <p:xfrm>
          <a:off x="6765218" y="1207147"/>
          <a:ext cx="5044438" cy="5048874"/>
        </p:xfrm>
        <a:graphic>
          <a:graphicData uri="http://schemas.openxmlformats.org/drawingml/2006/table">
            <a:tbl>
              <a:tblPr firstRow="1" bandRow="1">
                <a:tableStyleId>{F5AB1C69-6EDB-4FF4-983F-18BD219EF322}</a:tableStyleId>
              </a:tblPr>
              <a:tblGrid>
                <a:gridCol w="5044438">
                  <a:extLst>
                    <a:ext uri="{9D8B030D-6E8A-4147-A177-3AD203B41FA5}">
                      <a16:colId xmlns:a16="http://schemas.microsoft.com/office/drawing/2014/main" val="20000"/>
                    </a:ext>
                  </a:extLst>
                </a:gridCol>
              </a:tblGrid>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Sustainability</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What is a sustainable</a:t>
                      </a:r>
                      <a:r>
                        <a:rPr lang="en-GB" sz="1400" b="0" baseline="0" dirty="0">
                          <a:solidFill>
                            <a:schemeClr val="tx1"/>
                          </a:solidFill>
                          <a:latin typeface="Calibri" panose="020F0502020204030204" pitchFamily="34" charset="0"/>
                          <a:cs typeface="Calibri" panose="020F0502020204030204" pitchFamily="34" charset="0"/>
                        </a:rPr>
                        <a:t> </a:t>
                      </a:r>
                      <a:r>
                        <a:rPr lang="en-GB" sz="1400" b="0" baseline="0" dirty="0" err="1">
                          <a:solidFill>
                            <a:schemeClr val="tx1"/>
                          </a:solidFill>
                          <a:latin typeface="Calibri" panose="020F0502020204030204" pitchFamily="34" charset="0"/>
                          <a:cs typeface="Calibri" panose="020F0502020204030204" pitchFamily="34" charset="0"/>
                        </a:rPr>
                        <a:t>development?A</a:t>
                      </a:r>
                      <a:r>
                        <a:rPr lang="en-GB" sz="1400" b="0" baseline="0">
                          <a:solidFill>
                            <a:schemeClr val="tx1"/>
                          </a:solidFill>
                          <a:latin typeface="Calibri" panose="020F0502020204030204" pitchFamily="34" charset="0"/>
                          <a:cs typeface="Calibri" panose="020F0502020204030204" pitchFamily="34" charset="0"/>
                        </a:rPr>
                        <a:t> materials </a:t>
                      </a:r>
                      <a:r>
                        <a:rPr lang="en-GB" sz="1400" b="0" baseline="0" dirty="0">
                          <a:solidFill>
                            <a:schemeClr val="tx1"/>
                          </a:solidFill>
                          <a:latin typeface="Calibri" panose="020F0502020204030204" pitchFamily="34" charset="0"/>
                          <a:cs typeface="Calibri" panose="020F0502020204030204" pitchFamily="34" charset="0"/>
                        </a:rPr>
                        <a:t>perspective</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for l</a:t>
                      </a:r>
                      <a:r>
                        <a:rPr lang="en-GB" sz="1400" b="0" dirty="0">
                          <a:solidFill>
                            <a:schemeClr val="tx1"/>
                          </a:solidFill>
                          <a:latin typeface="Calibri" panose="020F0502020204030204" pitchFamily="34" charset="0"/>
                          <a:cs typeface="Calibri" panose="020F0502020204030204" pitchFamily="34" charset="0"/>
                        </a:rPr>
                        <a:t>ow</a:t>
                      </a:r>
                      <a:r>
                        <a:rPr lang="en-GB" sz="1400" b="0" baseline="0" dirty="0">
                          <a:solidFill>
                            <a:schemeClr val="tx1"/>
                          </a:solidFill>
                          <a:latin typeface="Calibri" panose="020F0502020204030204" pitchFamily="34" charset="0"/>
                          <a:cs typeface="Calibri" panose="020F0502020204030204" pitchFamily="34" charset="0"/>
                        </a:rPr>
                        <a:t> c</a:t>
                      </a:r>
                      <a:r>
                        <a:rPr lang="en-GB" sz="1400" b="0" dirty="0">
                          <a:solidFill>
                            <a:schemeClr val="tx1"/>
                          </a:solidFill>
                          <a:latin typeface="Calibri" panose="020F0502020204030204" pitchFamily="34" charset="0"/>
                          <a:cs typeface="Calibri" panose="020F0502020204030204" pitchFamily="34" charset="0"/>
                        </a:rPr>
                        <a:t>arbon power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Special Topics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4"/>
                  </a:ext>
                </a:extLst>
              </a:tr>
              <a:tr h="381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Architecture and the built</a:t>
                      </a:r>
                      <a:r>
                        <a:rPr lang="en-GB" sz="1400" b="0" baseline="0" dirty="0">
                          <a:solidFill>
                            <a:schemeClr val="tx1"/>
                          </a:solidFill>
                          <a:latin typeface="Calibri" panose="020F0502020204030204" pitchFamily="34" charset="0"/>
                          <a:cs typeface="Calibri" panose="020F0502020204030204" pitchFamily="34" charset="0"/>
                        </a:rPr>
                        <a:t> environment: materials for construction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Structural</a:t>
                      </a:r>
                      <a:r>
                        <a:rPr lang="en-GB" sz="1400" b="0" baseline="0" dirty="0">
                          <a:solidFill>
                            <a:schemeClr val="tx1"/>
                          </a:solidFill>
                          <a:latin typeface="Calibri" panose="020F0502020204030204" pitchFamily="34" charset="0"/>
                          <a:cs typeface="Calibri" panose="020F0502020204030204" pitchFamily="34" charset="0"/>
                        </a:rPr>
                        <a:t> sections: shape in action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007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in industrial design: Why do consumers buy products?</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Design database for Products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Medical Devices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95473877"/>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Battery Designer tool</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0781645"/>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Advanced Teaching and Research</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9"/>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Advanced databases: a lightning tour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Aerospace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Polymer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Synthesizer tool: hybrids and other models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02172">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 for Bioengineering</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2339585"/>
                  </a:ext>
                </a:extLst>
              </a:tr>
            </a:tbl>
          </a:graphicData>
        </a:graphic>
      </p:graphicFrame>
    </p:spTree>
    <p:extLst>
      <p:ext uri="{BB962C8B-B14F-4D97-AF65-F5344CB8AC3E}">
        <p14:creationId xmlns:p14="http://schemas.microsoft.com/office/powerpoint/2010/main" val="1193319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25</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ln w="9525"/>
        </p:spPr>
        <p:txBody>
          <a:bodyPr/>
          <a:lstStyle/>
          <a:p>
            <a:r>
              <a:rPr lang="fr-FR" dirty="0"/>
              <a:t>Présentation de l'unité de cours </a:t>
            </a:r>
            <a:endParaRPr lang="en-GB" dirty="0"/>
          </a:p>
        </p:txBody>
      </p:sp>
      <p:sp>
        <p:nvSpPr>
          <p:cNvPr id="5124" name="Rectangle 15"/>
          <p:cNvSpPr>
            <a:spLocks noChangeArrowheads="1"/>
          </p:cNvSpPr>
          <p:nvPr/>
        </p:nvSpPr>
        <p:spPr bwMode="auto">
          <a:xfrm>
            <a:off x="8985250" y="6324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p>
        </p:txBody>
      </p:sp>
      <p:sp>
        <p:nvSpPr>
          <p:cNvPr id="19" name="Rectangle 8">
            <a:extLst>
              <a:ext uri="{FF2B5EF4-FFF2-40B4-BE49-F238E27FC236}">
                <a16:creationId xmlns:a16="http://schemas.microsoft.com/office/drawing/2014/main" id="{BC13DA9B-F123-4EE7-B53C-C79EAC7B2542}"/>
              </a:ext>
            </a:extLst>
          </p:cNvPr>
          <p:cNvSpPr>
            <a:spLocks noChangeArrowheads="1"/>
          </p:cNvSpPr>
          <p:nvPr/>
        </p:nvSpPr>
        <p:spPr bwMode="auto">
          <a:xfrm>
            <a:off x="4331288" y="2183651"/>
            <a:ext cx="53504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fr-FR" sz="2000" b="1" dirty="0"/>
              <a:t>  Bases de données et outils disponibles </a:t>
            </a:r>
            <a:endParaRPr lang="en-US" sz="2000" b="1" dirty="0"/>
          </a:p>
        </p:txBody>
      </p:sp>
      <p:sp>
        <p:nvSpPr>
          <p:cNvPr id="20" name="Rectangle 11">
            <a:extLst>
              <a:ext uri="{FF2B5EF4-FFF2-40B4-BE49-F238E27FC236}">
                <a16:creationId xmlns:a16="http://schemas.microsoft.com/office/drawing/2014/main" id="{E392D62C-59D5-48A3-AAF3-145D085F74CC}"/>
              </a:ext>
            </a:extLst>
          </p:cNvPr>
          <p:cNvSpPr>
            <a:spLocks noChangeArrowheads="1"/>
          </p:cNvSpPr>
          <p:nvPr/>
        </p:nvSpPr>
        <p:spPr bwMode="auto">
          <a:xfrm>
            <a:off x="4331288" y="2645731"/>
            <a:ext cx="5042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Le </a:t>
            </a:r>
            <a:r>
              <a:rPr lang="en-GB" sz="2000" b="1" dirty="0" err="1"/>
              <a:t>niveau</a:t>
            </a:r>
            <a:r>
              <a:rPr lang="en-GB" sz="2000" b="1" dirty="0"/>
              <a:t> </a:t>
            </a:r>
            <a:r>
              <a:rPr lang="en-GB" sz="2000" b="1" dirty="0" err="1"/>
              <a:t>avancé</a:t>
            </a:r>
            <a:endParaRPr lang="en-US" sz="2000" b="1" dirty="0"/>
          </a:p>
        </p:txBody>
      </p:sp>
      <p:sp>
        <p:nvSpPr>
          <p:cNvPr id="21" name="Rectangle 12">
            <a:extLst>
              <a:ext uri="{FF2B5EF4-FFF2-40B4-BE49-F238E27FC236}">
                <a16:creationId xmlns:a16="http://schemas.microsoft.com/office/drawing/2014/main" id="{9409DCF5-C3A5-4D27-8386-68DC774B728B}"/>
              </a:ext>
            </a:extLst>
          </p:cNvPr>
          <p:cNvSpPr>
            <a:spLocks noChangeArrowheads="1"/>
          </p:cNvSpPr>
          <p:nvPr/>
        </p:nvSpPr>
        <p:spPr bwMode="auto">
          <a:xfrm>
            <a:off x="4331288" y="3569891"/>
            <a:ext cx="7098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fr-FR" sz="2000" b="1" dirty="0"/>
              <a:t>  Données externes et dépendantes de la température </a:t>
            </a:r>
            <a:endParaRPr lang="en-GB" sz="2000" b="1" dirty="0"/>
          </a:p>
        </p:txBody>
      </p:sp>
      <p:sp>
        <p:nvSpPr>
          <p:cNvPr id="22" name="Rectangle 14">
            <a:extLst>
              <a:ext uri="{FF2B5EF4-FFF2-40B4-BE49-F238E27FC236}">
                <a16:creationId xmlns:a16="http://schemas.microsoft.com/office/drawing/2014/main" id="{FAD698EE-FCBB-4D1A-8F0E-099BF8DEB419}"/>
              </a:ext>
            </a:extLst>
          </p:cNvPr>
          <p:cNvSpPr>
            <a:spLocks noChangeArrowheads="1"/>
          </p:cNvSpPr>
          <p:nvPr/>
        </p:nvSpPr>
        <p:spPr bwMode="auto">
          <a:xfrm>
            <a:off x="4331288" y="3107811"/>
            <a:ext cx="72511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Vue </a:t>
            </a:r>
            <a:r>
              <a:rPr lang="en-GB" sz="2000" b="1" dirty="0" err="1"/>
              <a:t>d’ensemble</a:t>
            </a:r>
            <a:r>
              <a:rPr lang="en-GB" sz="2000" b="1" dirty="0"/>
              <a:t> des bases de </a:t>
            </a:r>
            <a:r>
              <a:rPr lang="en-GB" sz="2000" b="1" dirty="0" err="1"/>
              <a:t>données</a:t>
            </a:r>
            <a:r>
              <a:rPr lang="en-GB" sz="2000" b="1" dirty="0"/>
              <a:t> et des sous-ensembles</a:t>
            </a:r>
            <a:endParaRPr lang="en-US" sz="2000" b="1" dirty="0"/>
          </a:p>
        </p:txBody>
      </p:sp>
      <p:pic>
        <p:nvPicPr>
          <p:cNvPr id="13" name="Picture 12">
            <a:extLst>
              <a:ext uri="{FF2B5EF4-FFF2-40B4-BE49-F238E27FC236}">
                <a16:creationId xmlns:a16="http://schemas.microsoft.com/office/drawing/2014/main" id="{7699797D-7AB8-4117-884F-1883E3B51FFB}"/>
              </a:ext>
            </a:extLst>
          </p:cNvPr>
          <p:cNvPicPr>
            <a:picLocks noChangeAspect="1"/>
          </p:cNvPicPr>
          <p:nvPr/>
        </p:nvPicPr>
        <p:blipFill rotWithShape="1">
          <a:blip r:embed="rId3"/>
          <a:srcRect l="78981" t="42809" r="5668" b="49783"/>
          <a:stretch/>
        </p:blipFill>
        <p:spPr>
          <a:xfrm>
            <a:off x="1923554" y="2229709"/>
            <a:ext cx="1707036" cy="626838"/>
          </a:xfrm>
          <a:prstGeom prst="rect">
            <a:avLst/>
          </a:prstGeom>
        </p:spPr>
      </p:pic>
      <p:pic>
        <p:nvPicPr>
          <p:cNvPr id="14" name="Picture 13">
            <a:extLst>
              <a:ext uri="{FF2B5EF4-FFF2-40B4-BE49-F238E27FC236}">
                <a16:creationId xmlns:a16="http://schemas.microsoft.com/office/drawing/2014/main" id="{31E4217B-4F36-4A52-9CEA-7D9885486011}"/>
              </a:ext>
            </a:extLst>
          </p:cNvPr>
          <p:cNvPicPr>
            <a:picLocks noChangeAspect="1"/>
          </p:cNvPicPr>
          <p:nvPr/>
        </p:nvPicPr>
        <p:blipFill rotWithShape="1">
          <a:blip r:embed="rId3"/>
          <a:srcRect l="78868" t="67610" r="5331" b="24076"/>
          <a:stretch/>
        </p:blipFill>
        <p:spPr>
          <a:xfrm>
            <a:off x="1930075" y="5172354"/>
            <a:ext cx="1693995" cy="611027"/>
          </a:xfrm>
          <a:prstGeom prst="rect">
            <a:avLst/>
          </a:prstGeom>
        </p:spPr>
      </p:pic>
      <p:pic>
        <p:nvPicPr>
          <p:cNvPr id="15" name="Picture 14">
            <a:extLst>
              <a:ext uri="{FF2B5EF4-FFF2-40B4-BE49-F238E27FC236}">
                <a16:creationId xmlns:a16="http://schemas.microsoft.com/office/drawing/2014/main" id="{B338471E-4C4E-4FBC-841C-3DA517884A71}"/>
              </a:ext>
            </a:extLst>
          </p:cNvPr>
          <p:cNvPicPr>
            <a:picLocks noChangeAspect="1"/>
          </p:cNvPicPr>
          <p:nvPr/>
        </p:nvPicPr>
        <p:blipFill rotWithShape="1">
          <a:blip r:embed="rId3"/>
          <a:srcRect l="44111" t="72206" r="40088" b="19480"/>
          <a:stretch/>
        </p:blipFill>
        <p:spPr>
          <a:xfrm>
            <a:off x="1926263" y="4445072"/>
            <a:ext cx="1701618" cy="602091"/>
          </a:xfrm>
          <a:prstGeom prst="rect">
            <a:avLst/>
          </a:prstGeom>
        </p:spPr>
      </p:pic>
      <p:pic>
        <p:nvPicPr>
          <p:cNvPr id="16" name="Picture 15">
            <a:extLst>
              <a:ext uri="{FF2B5EF4-FFF2-40B4-BE49-F238E27FC236}">
                <a16:creationId xmlns:a16="http://schemas.microsoft.com/office/drawing/2014/main" id="{3EB0FFCD-0BDF-470D-ABAB-FA7474BDAED2}"/>
              </a:ext>
            </a:extLst>
          </p:cNvPr>
          <p:cNvPicPr>
            <a:picLocks noChangeAspect="1"/>
          </p:cNvPicPr>
          <p:nvPr/>
        </p:nvPicPr>
        <p:blipFill rotWithShape="1">
          <a:blip r:embed="rId3"/>
          <a:srcRect l="61861" t="73241" r="22675" b="18702"/>
          <a:stretch/>
        </p:blipFill>
        <p:spPr>
          <a:xfrm>
            <a:off x="1925159" y="2981739"/>
            <a:ext cx="1703827" cy="607879"/>
          </a:xfrm>
          <a:prstGeom prst="rect">
            <a:avLst/>
          </a:prstGeom>
        </p:spPr>
      </p:pic>
      <p:pic>
        <p:nvPicPr>
          <p:cNvPr id="17" name="Picture 16">
            <a:extLst>
              <a:ext uri="{FF2B5EF4-FFF2-40B4-BE49-F238E27FC236}">
                <a16:creationId xmlns:a16="http://schemas.microsoft.com/office/drawing/2014/main" id="{5CC70232-0D57-4058-BEB1-748094006D71}"/>
              </a:ext>
            </a:extLst>
          </p:cNvPr>
          <p:cNvPicPr>
            <a:picLocks noChangeAspect="1"/>
          </p:cNvPicPr>
          <p:nvPr/>
        </p:nvPicPr>
        <p:blipFill rotWithShape="1">
          <a:blip r:embed="rId3"/>
          <a:srcRect l="62060" t="50168" r="22787" b="41654"/>
          <a:stretch/>
        </p:blipFill>
        <p:spPr>
          <a:xfrm>
            <a:off x="1930074" y="3714810"/>
            <a:ext cx="1693996" cy="605070"/>
          </a:xfrm>
          <a:prstGeom prst="rect">
            <a:avLst/>
          </a:prstGeom>
        </p:spPr>
      </p:pic>
      <p:pic>
        <p:nvPicPr>
          <p:cNvPr id="18" name="Picture 17">
            <a:extLst>
              <a:ext uri="{FF2B5EF4-FFF2-40B4-BE49-F238E27FC236}">
                <a16:creationId xmlns:a16="http://schemas.microsoft.com/office/drawing/2014/main" id="{103E0D33-988D-4288-AB91-4A733F16D06D}"/>
              </a:ext>
            </a:extLst>
          </p:cNvPr>
          <p:cNvPicPr>
            <a:picLocks noChangeAspect="1"/>
          </p:cNvPicPr>
          <p:nvPr/>
        </p:nvPicPr>
        <p:blipFill rotWithShape="1">
          <a:blip r:embed="rId3"/>
          <a:srcRect l="44201" t="48075" r="39998" b="43611"/>
          <a:stretch/>
        </p:blipFill>
        <p:spPr>
          <a:xfrm>
            <a:off x="1921348" y="1483167"/>
            <a:ext cx="1711449" cy="621350"/>
          </a:xfrm>
          <a:prstGeom prst="rect">
            <a:avLst/>
          </a:prstGeom>
        </p:spPr>
      </p:pic>
      <p:sp>
        <p:nvSpPr>
          <p:cNvPr id="3" name="Rectangle 2">
            <a:extLst>
              <a:ext uri="{FF2B5EF4-FFF2-40B4-BE49-F238E27FC236}">
                <a16:creationId xmlns:a16="http://schemas.microsoft.com/office/drawing/2014/main" id="{71203A9A-07ED-4670-8A6A-FD81E705879C}"/>
              </a:ext>
            </a:extLst>
          </p:cNvPr>
          <p:cNvSpPr/>
          <p:nvPr/>
        </p:nvSpPr>
        <p:spPr>
          <a:xfrm>
            <a:off x="4331288" y="4031971"/>
            <a:ext cx="3000693" cy="400110"/>
          </a:xfrm>
          <a:prstGeom prst="rect">
            <a:avLst/>
          </a:prstGeom>
        </p:spPr>
        <p:txBody>
          <a:bodyPr wrap="none">
            <a:spAutoFit/>
          </a:bodyPr>
          <a:lstStyle/>
          <a:p>
            <a:pPr lvl="0">
              <a:spcBef>
                <a:spcPct val="50000"/>
              </a:spcBef>
              <a:spcAft>
                <a:spcPct val="35000"/>
              </a:spcAft>
              <a:buClr>
                <a:schemeClr val="accent1"/>
              </a:buClr>
              <a:buSzTx/>
              <a:buFont typeface="Wingdings" pitchFamily="2" charset="2"/>
              <a:buChar char="§"/>
            </a:pPr>
            <a:r>
              <a:rPr lang="en-GB" sz="2000" b="1" dirty="0">
                <a:solidFill>
                  <a:srgbClr val="0C0C0C"/>
                </a:solidFill>
              </a:rPr>
              <a:t>  </a:t>
            </a:r>
            <a:r>
              <a:rPr lang="en-GB" sz="2000" b="1" dirty="0" err="1">
                <a:solidFill>
                  <a:srgbClr val="0C0C0C"/>
                </a:solidFill>
              </a:rPr>
              <a:t>Développement</a:t>
            </a:r>
            <a:r>
              <a:rPr lang="en-GB" sz="2000" b="1" dirty="0">
                <a:solidFill>
                  <a:srgbClr val="0C0C0C"/>
                </a:solidFill>
              </a:rPr>
              <a:t> durable</a:t>
            </a:r>
            <a:endParaRPr lang="en-US" sz="2000" b="1" dirty="0">
              <a:solidFill>
                <a:srgbClr val="0C0C0C"/>
              </a:solidFill>
            </a:endParaRPr>
          </a:p>
        </p:txBody>
      </p:sp>
      <p:sp>
        <p:nvSpPr>
          <p:cNvPr id="6" name="Rectangle 5">
            <a:extLst>
              <a:ext uri="{FF2B5EF4-FFF2-40B4-BE49-F238E27FC236}">
                <a16:creationId xmlns:a16="http://schemas.microsoft.com/office/drawing/2014/main" id="{9B137604-E78C-4D8F-9467-6D14B5457433}"/>
              </a:ext>
            </a:extLst>
          </p:cNvPr>
          <p:cNvSpPr/>
          <p:nvPr/>
        </p:nvSpPr>
        <p:spPr>
          <a:xfrm>
            <a:off x="4331288" y="4494052"/>
            <a:ext cx="3664529" cy="400110"/>
          </a:xfrm>
          <a:prstGeom prst="rect">
            <a:avLst/>
          </a:prstGeom>
        </p:spPr>
        <p:txBody>
          <a:bodyPr wrap="none">
            <a:spAutoFit/>
          </a:bodyPr>
          <a:lstStyle/>
          <a:p>
            <a:pPr lvl="0">
              <a:spcBef>
                <a:spcPct val="50000"/>
              </a:spcBef>
              <a:spcAft>
                <a:spcPct val="35000"/>
              </a:spcAft>
              <a:buClr>
                <a:schemeClr val="accent1"/>
              </a:buClr>
              <a:buSzTx/>
              <a:buFont typeface="Wingdings" pitchFamily="2" charset="2"/>
              <a:buChar char="§"/>
            </a:pPr>
            <a:r>
              <a:rPr lang="en-GB" sz="2000" b="1" dirty="0">
                <a:solidFill>
                  <a:srgbClr val="0C0C0C"/>
                </a:solidFill>
              </a:rPr>
              <a:t> Cas </a:t>
            </a:r>
            <a:r>
              <a:rPr lang="en-GB" sz="2000" b="1" dirty="0" err="1">
                <a:solidFill>
                  <a:srgbClr val="0C0C0C"/>
                </a:solidFill>
              </a:rPr>
              <a:t>d’étude</a:t>
            </a:r>
            <a:r>
              <a:rPr lang="en-GB" sz="2000" b="1" dirty="0">
                <a:solidFill>
                  <a:srgbClr val="0C0C0C"/>
                </a:solidFill>
              </a:rPr>
              <a:t> </a:t>
            </a:r>
            <a:r>
              <a:rPr lang="en-GB" sz="2000" b="1" dirty="0" err="1">
                <a:solidFill>
                  <a:srgbClr val="0C0C0C"/>
                </a:solidFill>
              </a:rPr>
              <a:t>industriels</a:t>
            </a:r>
            <a:r>
              <a:rPr lang="en-GB" sz="2000" b="1" dirty="0">
                <a:solidFill>
                  <a:srgbClr val="0C0C0C"/>
                </a:solidFill>
              </a:rPr>
              <a:t> </a:t>
            </a:r>
            <a:r>
              <a:rPr lang="en-GB" sz="2000" b="1" dirty="0" err="1">
                <a:solidFill>
                  <a:srgbClr val="0C0C0C"/>
                </a:solidFill>
              </a:rPr>
              <a:t>avancés</a:t>
            </a:r>
            <a:endParaRPr lang="en-US" sz="2000" b="1" dirty="0">
              <a:solidFill>
                <a:srgbClr val="0C0C0C"/>
              </a:solidFill>
            </a:endParaRPr>
          </a:p>
        </p:txBody>
      </p:sp>
      <p:sp>
        <p:nvSpPr>
          <p:cNvPr id="2" name="Slide Number Placeholder 1">
            <a:extLst>
              <a:ext uri="{FF2B5EF4-FFF2-40B4-BE49-F238E27FC236}">
                <a16:creationId xmlns:a16="http://schemas.microsoft.com/office/drawing/2014/main" id="{DF474FE1-FE7B-4AA3-8AC8-0CDE9633CD06}"/>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Tree>
    <p:extLst>
      <p:ext uri="{BB962C8B-B14F-4D97-AF65-F5344CB8AC3E}">
        <p14:creationId xmlns:p14="http://schemas.microsoft.com/office/powerpoint/2010/main" val="41954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80C65395-2962-495F-AB60-2E62D4B96637}"/>
              </a:ext>
            </a:extLst>
          </p:cNvPr>
          <p:cNvSpPr/>
          <p:nvPr/>
        </p:nvSpPr>
        <p:spPr>
          <a:xfrm>
            <a:off x="4953000" y="5149924"/>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a:t>
            </a:r>
            <a:r>
              <a:rPr lang="en-US" sz="1800" kern="1200" dirty="0" err="1">
                <a:solidFill>
                  <a:schemeClr val="tx1"/>
                </a:solidFill>
              </a:rPr>
              <a:t>Développement</a:t>
            </a:r>
            <a:br>
              <a:rPr lang="en-US" sz="1800" kern="1200" dirty="0">
                <a:solidFill>
                  <a:schemeClr val="tx1"/>
                </a:solidFill>
              </a:rPr>
            </a:br>
            <a:r>
              <a:rPr lang="en-US" sz="1800" kern="1200" dirty="0">
                <a:solidFill>
                  <a:schemeClr val="tx1"/>
                </a:solidFill>
              </a:rPr>
              <a:t>                     Durable                     </a:t>
            </a:r>
          </a:p>
        </p:txBody>
      </p:sp>
      <p:sp>
        <p:nvSpPr>
          <p:cNvPr id="4" name="Title 3"/>
          <p:cNvSpPr>
            <a:spLocks noGrp="1"/>
          </p:cNvSpPr>
          <p:nvPr>
            <p:ph type="title"/>
          </p:nvPr>
        </p:nvSpPr>
        <p:spPr/>
        <p:txBody>
          <a:bodyPr/>
          <a:lstStyle/>
          <a:p>
            <a:r>
              <a:rPr lang="en-GB" dirty="0"/>
              <a:t>Bases de </a:t>
            </a:r>
            <a:r>
              <a:rPr lang="en-GB" dirty="0" err="1"/>
              <a:t>données</a:t>
            </a:r>
            <a:r>
              <a:rPr lang="en-GB" dirty="0"/>
              <a:t> </a:t>
            </a:r>
            <a:r>
              <a:rPr lang="en-GB" dirty="0" err="1"/>
              <a:t>avancées</a:t>
            </a:r>
            <a:endParaRPr lang="en-GB" dirty="0"/>
          </a:p>
        </p:txBody>
      </p:sp>
      <p:sp>
        <p:nvSpPr>
          <p:cNvPr id="24" name="TextBox 23"/>
          <p:cNvSpPr txBox="1"/>
          <p:nvPr/>
        </p:nvSpPr>
        <p:spPr>
          <a:xfrm>
            <a:off x="803430" y="1352469"/>
            <a:ext cx="3844770" cy="3939540"/>
          </a:xfrm>
          <a:prstGeom prst="rect">
            <a:avLst/>
          </a:prstGeom>
          <a:noFill/>
        </p:spPr>
        <p:txBody>
          <a:bodyPr wrap="none" rtlCol="0">
            <a:spAutoFit/>
          </a:bodyPr>
          <a:lstStyle/>
          <a:p>
            <a:r>
              <a:rPr lang="en-GB" b="1" dirty="0" err="1"/>
              <a:t>Avancé</a:t>
            </a:r>
            <a:endParaRPr lang="en-GB" b="1" dirty="0"/>
          </a:p>
          <a:p>
            <a:r>
              <a:rPr lang="fr-FR" dirty="0"/>
              <a:t>Base de données standard de niveau 3 </a:t>
            </a:r>
          </a:p>
          <a:p>
            <a:r>
              <a:rPr lang="en-GB" b="1" dirty="0" err="1"/>
              <a:t>Données</a:t>
            </a:r>
            <a:r>
              <a:rPr lang="en-GB" b="1" dirty="0"/>
              <a:t> </a:t>
            </a:r>
            <a:r>
              <a:rPr lang="en-GB" b="1" dirty="0" err="1"/>
              <a:t>supplémentaires</a:t>
            </a:r>
            <a:r>
              <a:rPr lang="en-GB" b="1" dirty="0"/>
              <a:t> dans :</a:t>
            </a:r>
          </a:p>
          <a:p>
            <a:pPr marL="285750" indent="-285750">
              <a:buClrTx/>
              <a:buFont typeface="Arial" panose="020B0604020202020204" pitchFamily="34" charset="0"/>
              <a:buChar char="•"/>
            </a:pPr>
            <a:r>
              <a:rPr lang="en-GB" sz="1600" dirty="0"/>
              <a:t>Bio-</a:t>
            </a:r>
            <a:r>
              <a:rPr lang="en-GB" sz="1600" dirty="0" err="1"/>
              <a:t>ingénierie</a:t>
            </a:r>
            <a:endParaRPr lang="en-GB" sz="1600" dirty="0"/>
          </a:p>
          <a:p>
            <a:pPr marL="285750" indent="-285750">
              <a:buClrTx/>
              <a:buFont typeface="Arial" panose="020B0604020202020204" pitchFamily="34" charset="0"/>
              <a:buChar char="•"/>
            </a:pPr>
            <a:r>
              <a:rPr lang="en-GB" sz="1600" dirty="0" err="1"/>
              <a:t>Polymère</a:t>
            </a:r>
            <a:endParaRPr lang="en-GB" sz="1600" dirty="0"/>
          </a:p>
          <a:p>
            <a:pPr marL="285750" indent="-285750">
              <a:buClrTx/>
              <a:buFont typeface="Arial" panose="020B0604020202020204" pitchFamily="34" charset="0"/>
              <a:buChar char="•"/>
            </a:pPr>
            <a:r>
              <a:rPr lang="en-GB" sz="1600" dirty="0" err="1"/>
              <a:t>Aérospatial</a:t>
            </a:r>
            <a:endParaRPr lang="en-GB" sz="1600" dirty="0"/>
          </a:p>
          <a:p>
            <a:pPr marL="285750" indent="-285750">
              <a:buClrTx/>
              <a:buFont typeface="Arial" panose="020B0604020202020204" pitchFamily="34" charset="0"/>
              <a:buChar char="•"/>
            </a:pPr>
            <a:r>
              <a:rPr lang="en-GB" sz="1600" dirty="0"/>
              <a:t>Eco Conception</a:t>
            </a:r>
          </a:p>
          <a:p>
            <a:pPr marL="285750" indent="-285750">
              <a:buClrTx/>
              <a:buFont typeface="Arial" panose="020B0604020202020204" pitchFamily="34" charset="0"/>
              <a:buChar char="•"/>
            </a:pPr>
            <a:r>
              <a:rPr lang="en-GB" sz="1600" dirty="0" err="1"/>
              <a:t>Développement</a:t>
            </a:r>
            <a:r>
              <a:rPr lang="en-GB" sz="1600" dirty="0"/>
              <a:t> Durable</a:t>
            </a:r>
          </a:p>
          <a:p>
            <a:pPr>
              <a:buClrTx/>
            </a:pPr>
            <a:r>
              <a:rPr lang="en-GB" b="1" dirty="0" err="1"/>
              <a:t>Outils</a:t>
            </a:r>
            <a:r>
              <a:rPr lang="en-GB" b="1" dirty="0"/>
              <a:t> </a:t>
            </a:r>
            <a:r>
              <a:rPr lang="en-GB" b="1" dirty="0" err="1"/>
              <a:t>disponibles</a:t>
            </a:r>
            <a:r>
              <a:rPr lang="en-GB" b="1" dirty="0"/>
              <a:t> :</a:t>
            </a:r>
          </a:p>
          <a:p>
            <a:pPr marL="285750" indent="-285750">
              <a:buClrTx/>
              <a:buFont typeface="Arial" panose="020B0604020202020204" pitchFamily="34" charset="0"/>
              <a:buChar char="•"/>
            </a:pPr>
            <a:r>
              <a:rPr lang="en-GB" sz="1600" dirty="0"/>
              <a:t>Eco Audit</a:t>
            </a:r>
          </a:p>
          <a:p>
            <a:pPr marL="285750" indent="-285750">
              <a:buClrTx/>
              <a:buFont typeface="Arial" panose="020B0604020202020204" pitchFamily="34" charset="0"/>
              <a:buChar char="•"/>
            </a:pPr>
            <a:r>
              <a:rPr lang="en-GB" sz="1600" dirty="0"/>
              <a:t>Eco Audit </a:t>
            </a:r>
            <a:r>
              <a:rPr lang="en-GB" sz="1600" dirty="0" err="1"/>
              <a:t>avancé</a:t>
            </a:r>
            <a:endParaRPr lang="en-GB" sz="1600" dirty="0"/>
          </a:p>
          <a:p>
            <a:pPr marL="285750" indent="-285750">
              <a:buClrTx/>
              <a:buFont typeface="Arial" panose="020B0604020202020204" pitchFamily="34" charset="0"/>
              <a:buChar char="•"/>
            </a:pPr>
            <a:r>
              <a:rPr lang="en-GB" sz="1600" dirty="0"/>
              <a:t>Synthesizer</a:t>
            </a:r>
          </a:p>
          <a:p>
            <a:pPr marL="285750" indent="-285750">
              <a:buClrTx/>
              <a:buFont typeface="Arial" panose="020B0604020202020204" pitchFamily="34" charset="0"/>
              <a:buChar char="•"/>
            </a:pPr>
            <a:r>
              <a:rPr lang="en-GB" sz="1600" dirty="0"/>
              <a:t>Engineering Solver</a:t>
            </a:r>
          </a:p>
          <a:p>
            <a:pPr marL="285750" indent="-285750">
              <a:buClrTx/>
              <a:buFont typeface="Arial" panose="020B0604020202020204" pitchFamily="34" charset="0"/>
              <a:buChar char="•"/>
            </a:pPr>
            <a:r>
              <a:rPr lang="en-GB" sz="1600" dirty="0"/>
              <a:t>Substitution</a:t>
            </a:r>
          </a:p>
          <a:p>
            <a:pPr marL="285750" indent="-285750">
              <a:buClrTx/>
              <a:buFont typeface="Arial" panose="020B0604020202020204" pitchFamily="34" charset="0"/>
              <a:buChar char="•"/>
            </a:pPr>
            <a:r>
              <a:rPr lang="en-GB" sz="1600" dirty="0" err="1"/>
              <a:t>Comparaison</a:t>
            </a:r>
            <a:r>
              <a:rPr lang="en-GB" dirty="0"/>
              <a:t> </a:t>
            </a:r>
          </a:p>
        </p:txBody>
      </p:sp>
      <p:sp>
        <p:nvSpPr>
          <p:cNvPr id="20" name="Freeform: Shape 19">
            <a:extLst>
              <a:ext uri="{FF2B5EF4-FFF2-40B4-BE49-F238E27FC236}">
                <a16:creationId xmlns:a16="http://schemas.microsoft.com/office/drawing/2014/main" id="{9202379F-62FC-4539-ACA8-C033B056255A}"/>
              </a:ext>
            </a:extLst>
          </p:cNvPr>
          <p:cNvSpPr/>
          <p:nvPr/>
        </p:nvSpPr>
        <p:spPr>
          <a:xfrm>
            <a:off x="4953000" y="914400"/>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chemeClr val="accent1">
              <a:lumMod val="20000"/>
              <a:lumOff val="80000"/>
            </a:schemeClr>
          </a:solidFill>
          <a:ln>
            <a:solidFill>
              <a:schemeClr val="bg2"/>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64676" tIns="60960" rIns="60961"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                        </a:t>
            </a:r>
            <a:r>
              <a:rPr lang="en-US" sz="1800" kern="1200" dirty="0">
                <a:solidFill>
                  <a:schemeClr val="tx1"/>
                </a:solidFill>
              </a:rPr>
              <a:t>Standard</a:t>
            </a:r>
            <a:endParaRPr lang="en-US" sz="1600" kern="1200" dirty="0">
              <a:solidFill>
                <a:schemeClr val="tx1"/>
              </a:solidFill>
            </a:endParaRPr>
          </a:p>
        </p:txBody>
      </p:sp>
      <p:sp>
        <p:nvSpPr>
          <p:cNvPr id="22" name="Freeform: Shape 21">
            <a:extLst>
              <a:ext uri="{FF2B5EF4-FFF2-40B4-BE49-F238E27FC236}">
                <a16:creationId xmlns:a16="http://schemas.microsoft.com/office/drawing/2014/main" id="{17A62552-2DE0-40C2-845A-604899D27B79}"/>
              </a:ext>
            </a:extLst>
          </p:cNvPr>
          <p:cNvSpPr/>
          <p:nvPr/>
        </p:nvSpPr>
        <p:spPr>
          <a:xfrm>
            <a:off x="4953000" y="1745799"/>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Bio-</a:t>
            </a:r>
            <a:r>
              <a:rPr lang="en-US" sz="1800" kern="1200" dirty="0" err="1">
                <a:solidFill>
                  <a:schemeClr val="tx1"/>
                </a:solidFill>
              </a:rPr>
              <a:t>ingénierie</a:t>
            </a:r>
            <a:endParaRPr lang="en-US" sz="1800" kern="1200" dirty="0">
              <a:solidFill>
                <a:schemeClr val="tx1"/>
              </a:solidFill>
            </a:endParaRPr>
          </a:p>
        </p:txBody>
      </p:sp>
      <p:sp>
        <p:nvSpPr>
          <p:cNvPr id="51" name="Freeform: Shape 50">
            <a:extLst>
              <a:ext uri="{FF2B5EF4-FFF2-40B4-BE49-F238E27FC236}">
                <a16:creationId xmlns:a16="http://schemas.microsoft.com/office/drawing/2014/main" id="{293DF663-63F9-44CF-AFEF-0D9FBBA9E10E}"/>
              </a:ext>
            </a:extLst>
          </p:cNvPr>
          <p:cNvSpPr/>
          <p:nvPr/>
        </p:nvSpPr>
        <p:spPr>
          <a:xfrm>
            <a:off x="4959869" y="4305626"/>
            <a:ext cx="692733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Eco Conception</a:t>
            </a:r>
          </a:p>
        </p:txBody>
      </p:sp>
      <p:sp>
        <p:nvSpPr>
          <p:cNvPr id="53" name="Freeform: Shape 52">
            <a:extLst>
              <a:ext uri="{FF2B5EF4-FFF2-40B4-BE49-F238E27FC236}">
                <a16:creationId xmlns:a16="http://schemas.microsoft.com/office/drawing/2014/main" id="{AEF8B69D-19F8-4A33-A0C4-80A5F2E08556}"/>
              </a:ext>
            </a:extLst>
          </p:cNvPr>
          <p:cNvSpPr/>
          <p:nvPr/>
        </p:nvSpPr>
        <p:spPr>
          <a:xfrm>
            <a:off x="4953000" y="2603144"/>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a:t>
            </a:r>
            <a:r>
              <a:rPr lang="en-US" sz="1800" kern="1200" dirty="0" err="1">
                <a:solidFill>
                  <a:schemeClr val="tx1"/>
                </a:solidFill>
              </a:rPr>
              <a:t>Polymère</a:t>
            </a:r>
            <a:endParaRPr lang="en-US" sz="1800" kern="1200" dirty="0">
              <a:solidFill>
                <a:schemeClr val="tx1"/>
              </a:solidFill>
            </a:endParaRPr>
          </a:p>
        </p:txBody>
      </p:sp>
      <p:sp>
        <p:nvSpPr>
          <p:cNvPr id="55" name="Freeform: Shape 54">
            <a:extLst>
              <a:ext uri="{FF2B5EF4-FFF2-40B4-BE49-F238E27FC236}">
                <a16:creationId xmlns:a16="http://schemas.microsoft.com/office/drawing/2014/main" id="{A5FE953E-5B62-4926-AA6B-4D3CDDB4E9DA}"/>
              </a:ext>
            </a:extLst>
          </p:cNvPr>
          <p:cNvSpPr/>
          <p:nvPr/>
        </p:nvSpPr>
        <p:spPr>
          <a:xfrm>
            <a:off x="4959870" y="3447442"/>
            <a:ext cx="692733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a:t>
            </a:r>
            <a:r>
              <a:rPr lang="en-US" sz="1800" kern="1200" dirty="0" err="1">
                <a:solidFill>
                  <a:schemeClr val="tx1"/>
                </a:solidFill>
              </a:rPr>
              <a:t>Aérospatial</a:t>
            </a:r>
            <a:endParaRPr lang="en-US" sz="1800" kern="1200" dirty="0">
              <a:solidFill>
                <a:schemeClr val="tx1"/>
              </a:solidFill>
            </a:endParaRPr>
          </a:p>
        </p:txBody>
      </p:sp>
      <p:grpSp>
        <p:nvGrpSpPr>
          <p:cNvPr id="81" name="Group 80">
            <a:extLst>
              <a:ext uri="{FF2B5EF4-FFF2-40B4-BE49-F238E27FC236}">
                <a16:creationId xmlns:a16="http://schemas.microsoft.com/office/drawing/2014/main" id="{06F177AC-500B-405B-8FC4-B217747614F7}"/>
              </a:ext>
            </a:extLst>
          </p:cNvPr>
          <p:cNvGrpSpPr>
            <a:grpSpLocks noChangeAspect="1"/>
          </p:cNvGrpSpPr>
          <p:nvPr/>
        </p:nvGrpSpPr>
        <p:grpSpPr>
          <a:xfrm>
            <a:off x="8862340" y="1169192"/>
            <a:ext cx="914400" cy="257958"/>
            <a:chOff x="1752600" y="824483"/>
            <a:chExt cx="1447800" cy="408433"/>
          </a:xfrm>
        </p:grpSpPr>
        <p:sp>
          <p:nvSpPr>
            <p:cNvPr id="75" name="Rectangle 74">
              <a:extLst>
                <a:ext uri="{FF2B5EF4-FFF2-40B4-BE49-F238E27FC236}">
                  <a16:creationId xmlns:a16="http://schemas.microsoft.com/office/drawing/2014/main" id="{DD7BD814-902E-4388-8107-D78C7E79BED2}"/>
                </a:ext>
              </a:extLst>
            </p:cNvPr>
            <p:cNvSpPr/>
            <p:nvPr/>
          </p:nvSpPr>
          <p:spPr>
            <a:xfrm>
              <a:off x="1752600" y="838200"/>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Segoe UI" panose="020B0502040204020203" pitchFamily="34" charset="0"/>
                  <a:cs typeface="Segoe UI" panose="020B0502040204020203" pitchFamily="34" charset="0"/>
                </a:rPr>
                <a:t>Eco Audit </a:t>
              </a:r>
            </a:p>
          </p:txBody>
        </p:sp>
        <p:pic>
          <p:nvPicPr>
            <p:cNvPr id="15" name="Picture 14">
              <a:extLst>
                <a:ext uri="{FF2B5EF4-FFF2-40B4-BE49-F238E27FC236}">
                  <a16:creationId xmlns:a16="http://schemas.microsoft.com/office/drawing/2014/main" id="{457A6432-DF6B-4622-90E9-80DE4FBBE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824483"/>
              <a:ext cx="408433" cy="408433"/>
            </a:xfrm>
            <a:prstGeom prst="rect">
              <a:avLst/>
            </a:prstGeom>
          </p:spPr>
        </p:pic>
      </p:grpSp>
      <p:pic>
        <p:nvPicPr>
          <p:cNvPr id="88" name="Picture 87">
            <a:extLst>
              <a:ext uri="{FF2B5EF4-FFF2-40B4-BE49-F238E27FC236}">
                <a16:creationId xmlns:a16="http://schemas.microsoft.com/office/drawing/2014/main" id="{868C516A-5411-4704-9780-62CFDF838714}"/>
              </a:ext>
            </a:extLst>
          </p:cNvPr>
          <p:cNvPicPr>
            <a:picLocks noChangeAspect="1"/>
          </p:cNvPicPr>
          <p:nvPr/>
        </p:nvPicPr>
        <p:blipFill rotWithShape="1">
          <a:blip r:embed="rId4">
            <a:extLst>
              <a:ext uri="{28A0092B-C50C-407E-A947-70E740481C1C}">
                <a14:useLocalDpi xmlns:a14="http://schemas.microsoft.com/office/drawing/2010/main" val="0"/>
              </a:ext>
            </a:extLst>
          </a:blip>
          <a:srcRect t="14759" b="34993"/>
          <a:stretch/>
        </p:blipFill>
        <p:spPr>
          <a:xfrm>
            <a:off x="4940836" y="914548"/>
            <a:ext cx="2039112" cy="767395"/>
          </a:xfrm>
          <a:prstGeom prst="rect">
            <a:avLst/>
          </a:prstGeom>
        </p:spPr>
      </p:pic>
      <p:pic>
        <p:nvPicPr>
          <p:cNvPr id="90" name="Picture 89">
            <a:extLst>
              <a:ext uri="{FF2B5EF4-FFF2-40B4-BE49-F238E27FC236}">
                <a16:creationId xmlns:a16="http://schemas.microsoft.com/office/drawing/2014/main" id="{9CCF99F0-CE46-45FA-9E3F-1846B388B787}"/>
              </a:ext>
            </a:extLst>
          </p:cNvPr>
          <p:cNvPicPr>
            <a:picLocks noChangeAspect="1"/>
          </p:cNvPicPr>
          <p:nvPr/>
        </p:nvPicPr>
        <p:blipFill rotWithShape="1">
          <a:blip r:embed="rId5">
            <a:extLst>
              <a:ext uri="{28A0092B-C50C-407E-A947-70E740481C1C}">
                <a14:useLocalDpi xmlns:a14="http://schemas.microsoft.com/office/drawing/2010/main" val="0"/>
              </a:ext>
            </a:extLst>
          </a:blip>
          <a:srcRect l="28978" r="46512"/>
          <a:stretch/>
        </p:blipFill>
        <p:spPr>
          <a:xfrm rot="16200000">
            <a:off x="5580073" y="3674200"/>
            <a:ext cx="751494" cy="2029968"/>
          </a:xfrm>
          <a:prstGeom prst="rect">
            <a:avLst/>
          </a:prstGeom>
        </p:spPr>
      </p:pic>
      <p:pic>
        <p:nvPicPr>
          <p:cNvPr id="92" name="Picture 91">
            <a:extLst>
              <a:ext uri="{FF2B5EF4-FFF2-40B4-BE49-F238E27FC236}">
                <a16:creationId xmlns:a16="http://schemas.microsoft.com/office/drawing/2014/main" id="{2247B896-9CA6-4417-A2A8-7589D6101EAC}"/>
              </a:ext>
            </a:extLst>
          </p:cNvPr>
          <p:cNvPicPr>
            <a:picLocks noChangeAspect="1"/>
          </p:cNvPicPr>
          <p:nvPr/>
        </p:nvPicPr>
        <p:blipFill rotWithShape="1">
          <a:blip r:embed="rId6">
            <a:extLst>
              <a:ext uri="{28A0092B-C50C-407E-A947-70E740481C1C}">
                <a14:useLocalDpi xmlns:a14="http://schemas.microsoft.com/office/drawing/2010/main" val="0"/>
              </a:ext>
            </a:extLst>
          </a:blip>
          <a:srcRect l="25952" t="37803" r="7369" b="28686"/>
          <a:stretch/>
        </p:blipFill>
        <p:spPr>
          <a:xfrm>
            <a:off x="4940836" y="3448368"/>
            <a:ext cx="2012051" cy="758379"/>
          </a:xfrm>
          <a:prstGeom prst="rect">
            <a:avLst/>
          </a:prstGeom>
        </p:spPr>
      </p:pic>
      <p:pic>
        <p:nvPicPr>
          <p:cNvPr id="94" name="Picture 93">
            <a:extLst>
              <a:ext uri="{FF2B5EF4-FFF2-40B4-BE49-F238E27FC236}">
                <a16:creationId xmlns:a16="http://schemas.microsoft.com/office/drawing/2014/main" id="{288394F1-2504-45B4-A2F6-0F6267092FA2}"/>
              </a:ext>
            </a:extLst>
          </p:cNvPr>
          <p:cNvPicPr>
            <a:picLocks noChangeAspect="1"/>
          </p:cNvPicPr>
          <p:nvPr/>
        </p:nvPicPr>
        <p:blipFill rotWithShape="1">
          <a:blip r:embed="rId7">
            <a:extLst>
              <a:ext uri="{28A0092B-C50C-407E-A947-70E740481C1C}">
                <a14:useLocalDpi xmlns:a14="http://schemas.microsoft.com/office/drawing/2010/main" val="0"/>
              </a:ext>
            </a:extLst>
          </a:blip>
          <a:srcRect l="13628" t="25092" r="17390" b="48860"/>
          <a:stretch/>
        </p:blipFill>
        <p:spPr>
          <a:xfrm>
            <a:off x="4940836" y="1751903"/>
            <a:ext cx="2036137" cy="767543"/>
          </a:xfrm>
          <a:prstGeom prst="rect">
            <a:avLst/>
          </a:prstGeom>
        </p:spPr>
      </p:pic>
      <p:pic>
        <p:nvPicPr>
          <p:cNvPr id="96" name="Picture 95">
            <a:extLst>
              <a:ext uri="{FF2B5EF4-FFF2-40B4-BE49-F238E27FC236}">
                <a16:creationId xmlns:a16="http://schemas.microsoft.com/office/drawing/2014/main" id="{A2DACEFC-0404-43BA-B860-B98A039005E7}"/>
              </a:ext>
            </a:extLst>
          </p:cNvPr>
          <p:cNvPicPr>
            <a:picLocks noChangeAspect="1"/>
          </p:cNvPicPr>
          <p:nvPr/>
        </p:nvPicPr>
        <p:blipFill rotWithShape="1">
          <a:blip r:embed="rId8">
            <a:extLst>
              <a:ext uri="{28A0092B-C50C-407E-A947-70E740481C1C}">
                <a14:useLocalDpi xmlns:a14="http://schemas.microsoft.com/office/drawing/2010/main" val="0"/>
              </a:ext>
            </a:extLst>
          </a:blip>
          <a:srcRect l="9289" t="21667" r="10000" b="47953"/>
          <a:stretch/>
        </p:blipFill>
        <p:spPr>
          <a:xfrm>
            <a:off x="4940836" y="5148629"/>
            <a:ext cx="2029968" cy="764086"/>
          </a:xfrm>
          <a:prstGeom prst="rect">
            <a:avLst/>
          </a:prstGeom>
        </p:spPr>
      </p:pic>
      <p:pic>
        <p:nvPicPr>
          <p:cNvPr id="100" name="Picture 99">
            <a:extLst>
              <a:ext uri="{FF2B5EF4-FFF2-40B4-BE49-F238E27FC236}">
                <a16:creationId xmlns:a16="http://schemas.microsoft.com/office/drawing/2014/main" id="{B94582D7-5F71-4C77-B107-51BE5228DFAD}"/>
              </a:ext>
            </a:extLst>
          </p:cNvPr>
          <p:cNvPicPr>
            <a:picLocks noChangeAspect="1"/>
          </p:cNvPicPr>
          <p:nvPr/>
        </p:nvPicPr>
        <p:blipFill rotWithShape="1">
          <a:blip r:embed="rId9">
            <a:extLst>
              <a:ext uri="{28A0092B-C50C-407E-A947-70E740481C1C}">
                <a14:useLocalDpi xmlns:a14="http://schemas.microsoft.com/office/drawing/2010/main" val="0"/>
              </a:ext>
            </a:extLst>
          </a:blip>
          <a:srcRect t="30978" b="31546"/>
          <a:stretch/>
        </p:blipFill>
        <p:spPr>
          <a:xfrm>
            <a:off x="4940836" y="2587963"/>
            <a:ext cx="2029968" cy="760749"/>
          </a:xfrm>
          <a:prstGeom prst="rect">
            <a:avLst/>
          </a:prstGeom>
        </p:spPr>
      </p:pic>
      <p:grpSp>
        <p:nvGrpSpPr>
          <p:cNvPr id="152" name="Group 151">
            <a:extLst>
              <a:ext uri="{FF2B5EF4-FFF2-40B4-BE49-F238E27FC236}">
                <a16:creationId xmlns:a16="http://schemas.microsoft.com/office/drawing/2014/main" id="{A23B6861-E987-4DD3-874B-9943ED388B5E}"/>
              </a:ext>
            </a:extLst>
          </p:cNvPr>
          <p:cNvGrpSpPr/>
          <p:nvPr/>
        </p:nvGrpSpPr>
        <p:grpSpPr>
          <a:xfrm>
            <a:off x="8862340" y="1834007"/>
            <a:ext cx="2872460" cy="627488"/>
            <a:chOff x="8676405" y="1834007"/>
            <a:chExt cx="2872460" cy="627488"/>
          </a:xfrm>
        </p:grpSpPr>
        <p:grpSp>
          <p:nvGrpSpPr>
            <p:cNvPr id="82" name="Group 81">
              <a:extLst>
                <a:ext uri="{FF2B5EF4-FFF2-40B4-BE49-F238E27FC236}">
                  <a16:creationId xmlns:a16="http://schemas.microsoft.com/office/drawing/2014/main" id="{38AEA703-5A6C-43DC-B323-50CB10C75E3B}"/>
                </a:ext>
              </a:extLst>
            </p:cNvPr>
            <p:cNvGrpSpPr>
              <a:grpSpLocks noChangeAspect="1"/>
            </p:cNvGrpSpPr>
            <p:nvPr/>
          </p:nvGrpSpPr>
          <p:grpSpPr>
            <a:xfrm>
              <a:off x="8676405" y="1834007"/>
              <a:ext cx="914400" cy="255153"/>
              <a:chOff x="3506039" y="813716"/>
              <a:chExt cx="1463712" cy="408433"/>
            </a:xfrm>
          </p:grpSpPr>
          <p:sp>
            <p:nvSpPr>
              <p:cNvPr id="76" name="Rectangle 75">
                <a:extLst>
                  <a:ext uri="{FF2B5EF4-FFF2-40B4-BE49-F238E27FC236}">
                    <a16:creationId xmlns:a16="http://schemas.microsoft.com/office/drawing/2014/main" id="{AD84E62B-C4E8-4A06-9C4C-10BA6D4587B0}"/>
                  </a:ext>
                </a:extLst>
              </p:cNvPr>
              <p:cNvSpPr/>
              <p:nvPr/>
            </p:nvSpPr>
            <p:spPr>
              <a:xfrm>
                <a:off x="3521951" y="840614"/>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Eco Audit </a:t>
                </a:r>
              </a:p>
            </p:txBody>
          </p:sp>
          <p:pic>
            <p:nvPicPr>
              <p:cNvPr id="27" name="Picture 26">
                <a:extLst>
                  <a:ext uri="{FF2B5EF4-FFF2-40B4-BE49-F238E27FC236}">
                    <a16:creationId xmlns:a16="http://schemas.microsoft.com/office/drawing/2014/main" id="{E79C2C9D-C35F-4BCC-811D-6E61A4942E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6039" y="813716"/>
                <a:ext cx="408433" cy="408433"/>
              </a:xfrm>
              <a:prstGeom prst="rect">
                <a:avLst/>
              </a:prstGeom>
            </p:spPr>
          </p:pic>
        </p:grpSp>
        <p:grpSp>
          <p:nvGrpSpPr>
            <p:cNvPr id="86" name="Group 85">
              <a:extLst>
                <a:ext uri="{FF2B5EF4-FFF2-40B4-BE49-F238E27FC236}">
                  <a16:creationId xmlns:a16="http://schemas.microsoft.com/office/drawing/2014/main" id="{38CD2E1E-CA69-4DA2-B6F4-923043AE166C}"/>
                </a:ext>
              </a:extLst>
            </p:cNvPr>
            <p:cNvGrpSpPr>
              <a:grpSpLocks noChangeAspect="1"/>
            </p:cNvGrpSpPr>
            <p:nvPr/>
          </p:nvGrpSpPr>
          <p:grpSpPr>
            <a:xfrm>
              <a:off x="10634465" y="2035268"/>
              <a:ext cx="914400" cy="240632"/>
              <a:chOff x="3415260" y="3549504"/>
              <a:chExt cx="1447800" cy="381000"/>
            </a:xfrm>
          </p:grpSpPr>
          <p:sp>
            <p:nvSpPr>
              <p:cNvPr id="80" name="Rectangle 79">
                <a:extLst>
                  <a:ext uri="{FF2B5EF4-FFF2-40B4-BE49-F238E27FC236}">
                    <a16:creationId xmlns:a16="http://schemas.microsoft.com/office/drawing/2014/main" id="{39004BA5-4A26-4721-8A20-E93EACEDAD52}"/>
                  </a:ext>
                </a:extLst>
              </p:cNvPr>
              <p:cNvSpPr/>
              <p:nvPr/>
            </p:nvSpPr>
            <p:spPr>
              <a:xfrm>
                <a:off x="3415260" y="3549504"/>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err="1">
                    <a:solidFill>
                      <a:schemeClr val="tx1"/>
                    </a:solidFill>
                    <a:latin typeface="Segoe UI" panose="020B0502040204020203" pitchFamily="34" charset="0"/>
                    <a:cs typeface="Segoe UI" panose="020B0502040204020203" pitchFamily="34" charset="0"/>
                  </a:rPr>
                  <a:t>Comparaison</a:t>
                </a:r>
                <a:endParaRPr lang="en-US" sz="900" dirty="0">
                  <a:solidFill>
                    <a:schemeClr val="tx1"/>
                  </a:solidFill>
                  <a:latin typeface="Segoe UI" panose="020B0502040204020203" pitchFamily="34" charset="0"/>
                  <a:cs typeface="Segoe UI" panose="020B0502040204020203" pitchFamily="34" charset="0"/>
                </a:endParaRPr>
              </a:p>
            </p:txBody>
          </p:sp>
          <p:pic>
            <p:nvPicPr>
              <p:cNvPr id="74" name="Picture 73">
                <a:extLst>
                  <a:ext uri="{FF2B5EF4-FFF2-40B4-BE49-F238E27FC236}">
                    <a16:creationId xmlns:a16="http://schemas.microsoft.com/office/drawing/2014/main" id="{B8AD72ED-E5FE-409F-B2F3-92318334FE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5260" y="3628952"/>
                <a:ext cx="204217" cy="207264"/>
              </a:xfrm>
              <a:prstGeom prst="rect">
                <a:avLst/>
              </a:prstGeom>
            </p:spPr>
          </p:pic>
        </p:grpSp>
        <p:grpSp>
          <p:nvGrpSpPr>
            <p:cNvPr id="113" name="Group 112">
              <a:extLst>
                <a:ext uri="{FF2B5EF4-FFF2-40B4-BE49-F238E27FC236}">
                  <a16:creationId xmlns:a16="http://schemas.microsoft.com/office/drawing/2014/main" id="{2008974B-CAC4-4492-BBC0-F5176B98B788}"/>
                </a:ext>
              </a:extLst>
            </p:cNvPr>
            <p:cNvGrpSpPr>
              <a:grpSpLocks noChangeAspect="1"/>
            </p:cNvGrpSpPr>
            <p:nvPr/>
          </p:nvGrpSpPr>
          <p:grpSpPr>
            <a:xfrm>
              <a:off x="8676405" y="2203537"/>
              <a:ext cx="914400" cy="257958"/>
              <a:chOff x="3379621" y="2877078"/>
              <a:chExt cx="1447800" cy="408433"/>
            </a:xfrm>
          </p:grpSpPr>
          <p:sp>
            <p:nvSpPr>
              <p:cNvPr id="114" name="Rectangle 113">
                <a:extLst>
                  <a:ext uri="{FF2B5EF4-FFF2-40B4-BE49-F238E27FC236}">
                    <a16:creationId xmlns:a16="http://schemas.microsoft.com/office/drawing/2014/main" id="{C52F43A8-23C7-4257-9742-1F9C8E4F287F}"/>
                  </a:ext>
                </a:extLst>
              </p:cNvPr>
              <p:cNvSpPr>
                <a:spLocks noChangeAspect="1"/>
              </p:cNvSpPr>
              <p:nvPr/>
            </p:nvSpPr>
            <p:spPr>
              <a:xfrm>
                <a:off x="3379621" y="2881880"/>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Segoe UI" panose="020B0502040204020203" pitchFamily="34" charset="0"/>
                    <a:cs typeface="Segoe UI" panose="020B0502040204020203" pitchFamily="34" charset="0"/>
                  </a:rPr>
                  <a:t>     Solver  </a:t>
                </a:r>
              </a:p>
            </p:txBody>
          </p:sp>
          <p:pic>
            <p:nvPicPr>
              <p:cNvPr id="115" name="Picture 114">
                <a:extLst>
                  <a:ext uri="{FF2B5EF4-FFF2-40B4-BE49-F238E27FC236}">
                    <a16:creationId xmlns:a16="http://schemas.microsoft.com/office/drawing/2014/main" id="{BD53DA21-D76F-4DC7-8533-02CC698A3F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5260" y="2877078"/>
                <a:ext cx="408433" cy="408433"/>
              </a:xfrm>
              <a:prstGeom prst="rect">
                <a:avLst/>
              </a:prstGeom>
            </p:spPr>
          </p:pic>
        </p:grpSp>
        <p:grpSp>
          <p:nvGrpSpPr>
            <p:cNvPr id="122" name="Group 121">
              <a:extLst>
                <a:ext uri="{FF2B5EF4-FFF2-40B4-BE49-F238E27FC236}">
                  <a16:creationId xmlns:a16="http://schemas.microsoft.com/office/drawing/2014/main" id="{D86E089F-FC46-44D0-AA51-522A90605FC8}"/>
                </a:ext>
              </a:extLst>
            </p:cNvPr>
            <p:cNvGrpSpPr>
              <a:grpSpLocks noChangeAspect="1"/>
            </p:cNvGrpSpPr>
            <p:nvPr/>
          </p:nvGrpSpPr>
          <p:grpSpPr>
            <a:xfrm>
              <a:off x="9655683" y="1841267"/>
              <a:ext cx="914400" cy="240632"/>
              <a:chOff x="3511742" y="1280531"/>
              <a:chExt cx="1447800" cy="381000"/>
            </a:xfrm>
          </p:grpSpPr>
          <p:sp>
            <p:nvSpPr>
              <p:cNvPr id="123" name="Rectangle 122">
                <a:extLst>
                  <a:ext uri="{FF2B5EF4-FFF2-40B4-BE49-F238E27FC236}">
                    <a16:creationId xmlns:a16="http://schemas.microsoft.com/office/drawing/2014/main" id="{30CD23DD-40C6-4751-ABDD-BE95B12A16D6}"/>
                  </a:ext>
                </a:extLst>
              </p:cNvPr>
              <p:cNvSpPr/>
              <p:nvPr/>
            </p:nvSpPr>
            <p:spPr>
              <a:xfrm>
                <a:off x="3511742" y="1280531"/>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Substitution</a:t>
                </a:r>
              </a:p>
            </p:txBody>
          </p:sp>
          <p:pic>
            <p:nvPicPr>
              <p:cNvPr id="124" name="Picture 123">
                <a:extLst>
                  <a:ext uri="{FF2B5EF4-FFF2-40B4-BE49-F238E27FC236}">
                    <a16:creationId xmlns:a16="http://schemas.microsoft.com/office/drawing/2014/main" id="{087A9B04-769F-4554-B9B4-4259B920BF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8328" y="1318886"/>
                <a:ext cx="304801" cy="304801"/>
              </a:xfrm>
              <a:prstGeom prst="rect">
                <a:avLst/>
              </a:prstGeom>
            </p:spPr>
          </p:pic>
        </p:grpSp>
        <p:grpSp>
          <p:nvGrpSpPr>
            <p:cNvPr id="137" name="Group 136">
              <a:extLst>
                <a:ext uri="{FF2B5EF4-FFF2-40B4-BE49-F238E27FC236}">
                  <a16:creationId xmlns:a16="http://schemas.microsoft.com/office/drawing/2014/main" id="{8A554AC2-1AF4-433C-A665-9F93B91A459D}"/>
                </a:ext>
              </a:extLst>
            </p:cNvPr>
            <p:cNvGrpSpPr>
              <a:grpSpLocks noChangeAspect="1"/>
            </p:cNvGrpSpPr>
            <p:nvPr/>
          </p:nvGrpSpPr>
          <p:grpSpPr>
            <a:xfrm>
              <a:off x="9655683" y="2197338"/>
              <a:ext cx="914400" cy="251590"/>
              <a:chOff x="3484781" y="2180810"/>
              <a:chExt cx="1484444" cy="408433"/>
            </a:xfrm>
          </p:grpSpPr>
          <p:sp>
            <p:nvSpPr>
              <p:cNvPr id="138" name="Rectangle 137">
                <a:extLst>
                  <a:ext uri="{FF2B5EF4-FFF2-40B4-BE49-F238E27FC236}">
                    <a16:creationId xmlns:a16="http://schemas.microsoft.com/office/drawing/2014/main" id="{DD10CEEB-AAC3-4541-89C9-4155F55EED10}"/>
                  </a:ext>
                </a:extLst>
              </p:cNvPr>
              <p:cNvSpPr/>
              <p:nvPr/>
            </p:nvSpPr>
            <p:spPr>
              <a:xfrm>
                <a:off x="3521425" y="2200795"/>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Synthesizer</a:t>
                </a:r>
              </a:p>
            </p:txBody>
          </p:sp>
          <p:pic>
            <p:nvPicPr>
              <p:cNvPr id="139" name="Picture 138">
                <a:extLst>
                  <a:ext uri="{FF2B5EF4-FFF2-40B4-BE49-F238E27FC236}">
                    <a16:creationId xmlns:a16="http://schemas.microsoft.com/office/drawing/2014/main" id="{7927D796-5E23-487D-BC7D-380896A7ED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84781" y="2180810"/>
                <a:ext cx="408433" cy="408433"/>
              </a:xfrm>
              <a:prstGeom prst="rect">
                <a:avLst/>
              </a:prstGeom>
            </p:spPr>
          </p:pic>
        </p:grpSp>
      </p:grpSp>
      <p:grpSp>
        <p:nvGrpSpPr>
          <p:cNvPr id="153" name="Group 152">
            <a:extLst>
              <a:ext uri="{FF2B5EF4-FFF2-40B4-BE49-F238E27FC236}">
                <a16:creationId xmlns:a16="http://schemas.microsoft.com/office/drawing/2014/main" id="{C3789626-83D4-4F19-AE8E-D24D1D52C3D2}"/>
              </a:ext>
            </a:extLst>
          </p:cNvPr>
          <p:cNvGrpSpPr/>
          <p:nvPr/>
        </p:nvGrpSpPr>
        <p:grpSpPr>
          <a:xfrm>
            <a:off x="8862340" y="2689405"/>
            <a:ext cx="2872460" cy="627488"/>
            <a:chOff x="8676405" y="1834007"/>
            <a:chExt cx="2872460" cy="627488"/>
          </a:xfrm>
        </p:grpSpPr>
        <p:grpSp>
          <p:nvGrpSpPr>
            <p:cNvPr id="154" name="Group 153">
              <a:extLst>
                <a:ext uri="{FF2B5EF4-FFF2-40B4-BE49-F238E27FC236}">
                  <a16:creationId xmlns:a16="http://schemas.microsoft.com/office/drawing/2014/main" id="{BE329B5A-93DF-4FF2-81F9-490EEC8D54A8}"/>
                </a:ext>
              </a:extLst>
            </p:cNvPr>
            <p:cNvGrpSpPr>
              <a:grpSpLocks noChangeAspect="1"/>
            </p:cNvGrpSpPr>
            <p:nvPr/>
          </p:nvGrpSpPr>
          <p:grpSpPr>
            <a:xfrm>
              <a:off x="8676405" y="1834007"/>
              <a:ext cx="914400" cy="255153"/>
              <a:chOff x="3506039" y="813716"/>
              <a:chExt cx="1463712" cy="408433"/>
            </a:xfrm>
          </p:grpSpPr>
          <p:sp>
            <p:nvSpPr>
              <p:cNvPr id="167" name="Rectangle 166">
                <a:extLst>
                  <a:ext uri="{FF2B5EF4-FFF2-40B4-BE49-F238E27FC236}">
                    <a16:creationId xmlns:a16="http://schemas.microsoft.com/office/drawing/2014/main" id="{A4AC8A45-70C1-4E60-B30B-053D000F8F6E}"/>
                  </a:ext>
                </a:extLst>
              </p:cNvPr>
              <p:cNvSpPr/>
              <p:nvPr/>
            </p:nvSpPr>
            <p:spPr>
              <a:xfrm>
                <a:off x="3521951" y="840614"/>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Eco Audit </a:t>
                </a:r>
              </a:p>
            </p:txBody>
          </p:sp>
          <p:pic>
            <p:nvPicPr>
              <p:cNvPr id="168" name="Picture 167">
                <a:extLst>
                  <a:ext uri="{FF2B5EF4-FFF2-40B4-BE49-F238E27FC236}">
                    <a16:creationId xmlns:a16="http://schemas.microsoft.com/office/drawing/2014/main" id="{F0B45BEA-CA0B-4BD3-881F-96AFCD209B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6039" y="813716"/>
                <a:ext cx="408433" cy="408433"/>
              </a:xfrm>
              <a:prstGeom prst="rect">
                <a:avLst/>
              </a:prstGeom>
            </p:spPr>
          </p:pic>
        </p:grpSp>
        <p:grpSp>
          <p:nvGrpSpPr>
            <p:cNvPr id="155" name="Group 154">
              <a:extLst>
                <a:ext uri="{FF2B5EF4-FFF2-40B4-BE49-F238E27FC236}">
                  <a16:creationId xmlns:a16="http://schemas.microsoft.com/office/drawing/2014/main" id="{AA06DB28-9BA2-460E-9D0E-889BC4681E73}"/>
                </a:ext>
              </a:extLst>
            </p:cNvPr>
            <p:cNvGrpSpPr>
              <a:grpSpLocks noChangeAspect="1"/>
            </p:cNvGrpSpPr>
            <p:nvPr/>
          </p:nvGrpSpPr>
          <p:grpSpPr>
            <a:xfrm>
              <a:off x="10634465" y="2035268"/>
              <a:ext cx="914400" cy="240632"/>
              <a:chOff x="3415260" y="3549504"/>
              <a:chExt cx="1447800" cy="381000"/>
            </a:xfrm>
          </p:grpSpPr>
          <p:sp>
            <p:nvSpPr>
              <p:cNvPr id="165" name="Rectangle 164">
                <a:extLst>
                  <a:ext uri="{FF2B5EF4-FFF2-40B4-BE49-F238E27FC236}">
                    <a16:creationId xmlns:a16="http://schemas.microsoft.com/office/drawing/2014/main" id="{D8863BFD-4D93-47A0-9B2E-507123D79832}"/>
                  </a:ext>
                </a:extLst>
              </p:cNvPr>
              <p:cNvSpPr/>
              <p:nvPr/>
            </p:nvSpPr>
            <p:spPr>
              <a:xfrm>
                <a:off x="3415260" y="3549504"/>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 </a:t>
                </a:r>
                <a:r>
                  <a:rPr lang="en-US" sz="900" dirty="0" err="1">
                    <a:solidFill>
                      <a:schemeClr val="tx1"/>
                    </a:solidFill>
                    <a:latin typeface="Segoe UI" panose="020B0502040204020203" pitchFamily="34" charset="0"/>
                    <a:cs typeface="Segoe UI" panose="020B0502040204020203" pitchFamily="34" charset="0"/>
                  </a:rPr>
                  <a:t>Comparaison</a:t>
                </a:r>
                <a:endParaRPr lang="en-US" sz="900" dirty="0">
                  <a:solidFill>
                    <a:schemeClr val="tx1"/>
                  </a:solidFill>
                  <a:latin typeface="Segoe UI" panose="020B0502040204020203" pitchFamily="34" charset="0"/>
                  <a:cs typeface="Segoe UI" panose="020B0502040204020203" pitchFamily="34" charset="0"/>
                </a:endParaRPr>
              </a:p>
            </p:txBody>
          </p:sp>
          <p:pic>
            <p:nvPicPr>
              <p:cNvPr id="166" name="Picture 165">
                <a:extLst>
                  <a:ext uri="{FF2B5EF4-FFF2-40B4-BE49-F238E27FC236}">
                    <a16:creationId xmlns:a16="http://schemas.microsoft.com/office/drawing/2014/main" id="{44893993-A466-4F05-ACE5-894539F76B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0016" y="3628596"/>
                <a:ext cx="204217" cy="207264"/>
              </a:xfrm>
              <a:prstGeom prst="rect">
                <a:avLst/>
              </a:prstGeom>
            </p:spPr>
          </p:pic>
        </p:grpSp>
        <p:grpSp>
          <p:nvGrpSpPr>
            <p:cNvPr id="156" name="Group 155">
              <a:extLst>
                <a:ext uri="{FF2B5EF4-FFF2-40B4-BE49-F238E27FC236}">
                  <a16:creationId xmlns:a16="http://schemas.microsoft.com/office/drawing/2014/main" id="{54CAECF8-2026-405F-BED9-AE90BC34D0F7}"/>
                </a:ext>
              </a:extLst>
            </p:cNvPr>
            <p:cNvGrpSpPr>
              <a:grpSpLocks noChangeAspect="1"/>
            </p:cNvGrpSpPr>
            <p:nvPr/>
          </p:nvGrpSpPr>
          <p:grpSpPr>
            <a:xfrm>
              <a:off x="8676405" y="2203537"/>
              <a:ext cx="914400" cy="257958"/>
              <a:chOff x="3379621" y="2877078"/>
              <a:chExt cx="1447800" cy="408433"/>
            </a:xfrm>
          </p:grpSpPr>
          <p:sp>
            <p:nvSpPr>
              <p:cNvPr id="163" name="Rectangle 162">
                <a:extLst>
                  <a:ext uri="{FF2B5EF4-FFF2-40B4-BE49-F238E27FC236}">
                    <a16:creationId xmlns:a16="http://schemas.microsoft.com/office/drawing/2014/main" id="{45569932-856E-4893-BE56-CDA6C15014FB}"/>
                  </a:ext>
                </a:extLst>
              </p:cNvPr>
              <p:cNvSpPr>
                <a:spLocks noChangeAspect="1"/>
              </p:cNvSpPr>
              <p:nvPr/>
            </p:nvSpPr>
            <p:spPr>
              <a:xfrm>
                <a:off x="3379621" y="2881880"/>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Segoe UI" panose="020B0502040204020203" pitchFamily="34" charset="0"/>
                    <a:cs typeface="Segoe UI" panose="020B0502040204020203" pitchFamily="34" charset="0"/>
                  </a:rPr>
                  <a:t>     Solver  </a:t>
                </a:r>
              </a:p>
            </p:txBody>
          </p:sp>
          <p:pic>
            <p:nvPicPr>
              <p:cNvPr id="164" name="Picture 163">
                <a:extLst>
                  <a:ext uri="{FF2B5EF4-FFF2-40B4-BE49-F238E27FC236}">
                    <a16:creationId xmlns:a16="http://schemas.microsoft.com/office/drawing/2014/main" id="{405758C1-1484-49D4-85F9-8A4AB9230C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5260" y="2877078"/>
                <a:ext cx="408433" cy="408433"/>
              </a:xfrm>
              <a:prstGeom prst="rect">
                <a:avLst/>
              </a:prstGeom>
            </p:spPr>
          </p:pic>
        </p:grpSp>
        <p:grpSp>
          <p:nvGrpSpPr>
            <p:cNvPr id="157" name="Group 156">
              <a:extLst>
                <a:ext uri="{FF2B5EF4-FFF2-40B4-BE49-F238E27FC236}">
                  <a16:creationId xmlns:a16="http://schemas.microsoft.com/office/drawing/2014/main" id="{141E288A-3429-42C6-84F3-A84928457D6F}"/>
                </a:ext>
              </a:extLst>
            </p:cNvPr>
            <p:cNvGrpSpPr>
              <a:grpSpLocks noChangeAspect="1"/>
            </p:cNvGrpSpPr>
            <p:nvPr/>
          </p:nvGrpSpPr>
          <p:grpSpPr>
            <a:xfrm>
              <a:off x="9655683" y="1841267"/>
              <a:ext cx="914400" cy="240632"/>
              <a:chOff x="3511742" y="1280531"/>
              <a:chExt cx="1447800" cy="381000"/>
            </a:xfrm>
          </p:grpSpPr>
          <p:sp>
            <p:nvSpPr>
              <p:cNvPr id="161" name="Rectangle 160">
                <a:extLst>
                  <a:ext uri="{FF2B5EF4-FFF2-40B4-BE49-F238E27FC236}">
                    <a16:creationId xmlns:a16="http://schemas.microsoft.com/office/drawing/2014/main" id="{895096CB-F55A-4496-8967-95B4BFE5FBD3}"/>
                  </a:ext>
                </a:extLst>
              </p:cNvPr>
              <p:cNvSpPr/>
              <p:nvPr/>
            </p:nvSpPr>
            <p:spPr>
              <a:xfrm>
                <a:off x="3511742" y="1280531"/>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Substitution</a:t>
                </a:r>
              </a:p>
            </p:txBody>
          </p:sp>
          <p:pic>
            <p:nvPicPr>
              <p:cNvPr id="162" name="Picture 161">
                <a:extLst>
                  <a:ext uri="{FF2B5EF4-FFF2-40B4-BE49-F238E27FC236}">
                    <a16:creationId xmlns:a16="http://schemas.microsoft.com/office/drawing/2014/main" id="{F5E06F8B-373E-424A-86AB-70CC621EEB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8328" y="1318886"/>
                <a:ext cx="304801" cy="304801"/>
              </a:xfrm>
              <a:prstGeom prst="rect">
                <a:avLst/>
              </a:prstGeom>
            </p:spPr>
          </p:pic>
        </p:grpSp>
        <p:grpSp>
          <p:nvGrpSpPr>
            <p:cNvPr id="158" name="Group 157">
              <a:extLst>
                <a:ext uri="{FF2B5EF4-FFF2-40B4-BE49-F238E27FC236}">
                  <a16:creationId xmlns:a16="http://schemas.microsoft.com/office/drawing/2014/main" id="{125BD9C5-3759-444D-B5F7-23F427CBD05C}"/>
                </a:ext>
              </a:extLst>
            </p:cNvPr>
            <p:cNvGrpSpPr>
              <a:grpSpLocks noChangeAspect="1"/>
            </p:cNvGrpSpPr>
            <p:nvPr/>
          </p:nvGrpSpPr>
          <p:grpSpPr>
            <a:xfrm>
              <a:off x="9655683" y="2197338"/>
              <a:ext cx="914400" cy="251590"/>
              <a:chOff x="3484781" y="2180810"/>
              <a:chExt cx="1484444" cy="408433"/>
            </a:xfrm>
          </p:grpSpPr>
          <p:sp>
            <p:nvSpPr>
              <p:cNvPr id="159" name="Rectangle 158">
                <a:extLst>
                  <a:ext uri="{FF2B5EF4-FFF2-40B4-BE49-F238E27FC236}">
                    <a16:creationId xmlns:a16="http://schemas.microsoft.com/office/drawing/2014/main" id="{36FCE21C-0AAC-4A02-A061-C9C63EDAC6CA}"/>
                  </a:ext>
                </a:extLst>
              </p:cNvPr>
              <p:cNvSpPr/>
              <p:nvPr/>
            </p:nvSpPr>
            <p:spPr>
              <a:xfrm>
                <a:off x="3521425" y="2200795"/>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Synthesizer</a:t>
                </a:r>
              </a:p>
            </p:txBody>
          </p:sp>
          <p:pic>
            <p:nvPicPr>
              <p:cNvPr id="160" name="Picture 159">
                <a:extLst>
                  <a:ext uri="{FF2B5EF4-FFF2-40B4-BE49-F238E27FC236}">
                    <a16:creationId xmlns:a16="http://schemas.microsoft.com/office/drawing/2014/main" id="{EA812DB3-6102-4F9F-807A-CF70053447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84781" y="2180810"/>
                <a:ext cx="408433" cy="408433"/>
              </a:xfrm>
              <a:prstGeom prst="rect">
                <a:avLst/>
              </a:prstGeom>
            </p:spPr>
          </p:pic>
        </p:grpSp>
      </p:grpSp>
      <p:grpSp>
        <p:nvGrpSpPr>
          <p:cNvPr id="169" name="Group 168">
            <a:extLst>
              <a:ext uri="{FF2B5EF4-FFF2-40B4-BE49-F238E27FC236}">
                <a16:creationId xmlns:a16="http://schemas.microsoft.com/office/drawing/2014/main" id="{C0561D70-060C-4260-896F-022377AECEFD}"/>
              </a:ext>
            </a:extLst>
          </p:cNvPr>
          <p:cNvGrpSpPr/>
          <p:nvPr/>
        </p:nvGrpSpPr>
        <p:grpSpPr>
          <a:xfrm>
            <a:off x="8862340" y="3517469"/>
            <a:ext cx="2872460" cy="627488"/>
            <a:chOff x="8676405" y="1834007"/>
            <a:chExt cx="2872460" cy="627488"/>
          </a:xfrm>
        </p:grpSpPr>
        <p:grpSp>
          <p:nvGrpSpPr>
            <p:cNvPr id="170" name="Group 169">
              <a:extLst>
                <a:ext uri="{FF2B5EF4-FFF2-40B4-BE49-F238E27FC236}">
                  <a16:creationId xmlns:a16="http://schemas.microsoft.com/office/drawing/2014/main" id="{6AF50F35-1656-46BE-91A1-C0FF7F527B6B}"/>
                </a:ext>
              </a:extLst>
            </p:cNvPr>
            <p:cNvGrpSpPr>
              <a:grpSpLocks noChangeAspect="1"/>
            </p:cNvGrpSpPr>
            <p:nvPr/>
          </p:nvGrpSpPr>
          <p:grpSpPr>
            <a:xfrm>
              <a:off x="8676405" y="1834007"/>
              <a:ext cx="914400" cy="255153"/>
              <a:chOff x="3506039" y="813716"/>
              <a:chExt cx="1463712" cy="408433"/>
            </a:xfrm>
          </p:grpSpPr>
          <p:sp>
            <p:nvSpPr>
              <p:cNvPr id="183" name="Rectangle 182">
                <a:extLst>
                  <a:ext uri="{FF2B5EF4-FFF2-40B4-BE49-F238E27FC236}">
                    <a16:creationId xmlns:a16="http://schemas.microsoft.com/office/drawing/2014/main" id="{EB25FD97-9A56-4CAD-B733-0FA7484EE708}"/>
                  </a:ext>
                </a:extLst>
              </p:cNvPr>
              <p:cNvSpPr/>
              <p:nvPr/>
            </p:nvSpPr>
            <p:spPr>
              <a:xfrm>
                <a:off x="3521951" y="840614"/>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Eco Audit </a:t>
                </a:r>
              </a:p>
            </p:txBody>
          </p:sp>
          <p:pic>
            <p:nvPicPr>
              <p:cNvPr id="184" name="Picture 183">
                <a:extLst>
                  <a:ext uri="{FF2B5EF4-FFF2-40B4-BE49-F238E27FC236}">
                    <a16:creationId xmlns:a16="http://schemas.microsoft.com/office/drawing/2014/main" id="{736C0E99-B915-4540-AFD5-E1D638AE50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6039" y="813716"/>
                <a:ext cx="408433" cy="408433"/>
              </a:xfrm>
              <a:prstGeom prst="rect">
                <a:avLst/>
              </a:prstGeom>
            </p:spPr>
          </p:pic>
        </p:grpSp>
        <p:grpSp>
          <p:nvGrpSpPr>
            <p:cNvPr id="171" name="Group 170">
              <a:extLst>
                <a:ext uri="{FF2B5EF4-FFF2-40B4-BE49-F238E27FC236}">
                  <a16:creationId xmlns:a16="http://schemas.microsoft.com/office/drawing/2014/main" id="{7998B5C3-A648-4F0F-A63F-A9D62DA89B38}"/>
                </a:ext>
              </a:extLst>
            </p:cNvPr>
            <p:cNvGrpSpPr>
              <a:grpSpLocks noChangeAspect="1"/>
            </p:cNvGrpSpPr>
            <p:nvPr/>
          </p:nvGrpSpPr>
          <p:grpSpPr>
            <a:xfrm>
              <a:off x="10634465" y="2035268"/>
              <a:ext cx="914400" cy="240632"/>
              <a:chOff x="3415260" y="3549504"/>
              <a:chExt cx="1447800" cy="381000"/>
            </a:xfrm>
          </p:grpSpPr>
          <p:sp>
            <p:nvSpPr>
              <p:cNvPr id="181" name="Rectangle 180">
                <a:extLst>
                  <a:ext uri="{FF2B5EF4-FFF2-40B4-BE49-F238E27FC236}">
                    <a16:creationId xmlns:a16="http://schemas.microsoft.com/office/drawing/2014/main" id="{FC4D10C5-7F2D-4672-933A-DF1A2D8B8440}"/>
                  </a:ext>
                </a:extLst>
              </p:cNvPr>
              <p:cNvSpPr/>
              <p:nvPr/>
            </p:nvSpPr>
            <p:spPr>
              <a:xfrm>
                <a:off x="3415260" y="3549504"/>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err="1">
                    <a:solidFill>
                      <a:schemeClr val="tx1"/>
                    </a:solidFill>
                    <a:latin typeface="Segoe UI" panose="020B0502040204020203" pitchFamily="34" charset="0"/>
                    <a:cs typeface="Segoe UI" panose="020B0502040204020203" pitchFamily="34" charset="0"/>
                  </a:rPr>
                  <a:t>Comparaison</a:t>
                </a:r>
                <a:endParaRPr lang="en-US" sz="900" dirty="0">
                  <a:solidFill>
                    <a:schemeClr val="tx1"/>
                  </a:solidFill>
                  <a:latin typeface="Segoe UI" panose="020B0502040204020203" pitchFamily="34" charset="0"/>
                  <a:cs typeface="Segoe UI" panose="020B0502040204020203" pitchFamily="34" charset="0"/>
                </a:endParaRPr>
              </a:p>
            </p:txBody>
          </p:sp>
          <p:pic>
            <p:nvPicPr>
              <p:cNvPr id="182" name="Picture 181">
                <a:extLst>
                  <a:ext uri="{FF2B5EF4-FFF2-40B4-BE49-F238E27FC236}">
                    <a16:creationId xmlns:a16="http://schemas.microsoft.com/office/drawing/2014/main" id="{1A2EBD97-C391-4E62-9674-5B6BB4D9D9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5260" y="3628952"/>
                <a:ext cx="204217" cy="207264"/>
              </a:xfrm>
              <a:prstGeom prst="rect">
                <a:avLst/>
              </a:prstGeom>
            </p:spPr>
          </p:pic>
        </p:grpSp>
        <p:grpSp>
          <p:nvGrpSpPr>
            <p:cNvPr id="172" name="Group 171">
              <a:extLst>
                <a:ext uri="{FF2B5EF4-FFF2-40B4-BE49-F238E27FC236}">
                  <a16:creationId xmlns:a16="http://schemas.microsoft.com/office/drawing/2014/main" id="{36BD27FC-BA4E-4AC0-AE43-9A05811D9698}"/>
                </a:ext>
              </a:extLst>
            </p:cNvPr>
            <p:cNvGrpSpPr>
              <a:grpSpLocks noChangeAspect="1"/>
            </p:cNvGrpSpPr>
            <p:nvPr/>
          </p:nvGrpSpPr>
          <p:grpSpPr>
            <a:xfrm>
              <a:off x="8676405" y="2203537"/>
              <a:ext cx="914400" cy="257958"/>
              <a:chOff x="3379621" y="2877078"/>
              <a:chExt cx="1447800" cy="408433"/>
            </a:xfrm>
          </p:grpSpPr>
          <p:sp>
            <p:nvSpPr>
              <p:cNvPr id="179" name="Rectangle 178">
                <a:extLst>
                  <a:ext uri="{FF2B5EF4-FFF2-40B4-BE49-F238E27FC236}">
                    <a16:creationId xmlns:a16="http://schemas.microsoft.com/office/drawing/2014/main" id="{926D698E-DDFF-469E-88C1-4DABE5CDDABB}"/>
                  </a:ext>
                </a:extLst>
              </p:cNvPr>
              <p:cNvSpPr>
                <a:spLocks noChangeAspect="1"/>
              </p:cNvSpPr>
              <p:nvPr/>
            </p:nvSpPr>
            <p:spPr>
              <a:xfrm>
                <a:off x="3379621" y="2881880"/>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Segoe UI" panose="020B0502040204020203" pitchFamily="34" charset="0"/>
                    <a:cs typeface="Segoe UI" panose="020B0502040204020203" pitchFamily="34" charset="0"/>
                  </a:rPr>
                  <a:t>     Solver  </a:t>
                </a:r>
              </a:p>
            </p:txBody>
          </p:sp>
          <p:pic>
            <p:nvPicPr>
              <p:cNvPr id="180" name="Picture 179">
                <a:extLst>
                  <a:ext uri="{FF2B5EF4-FFF2-40B4-BE49-F238E27FC236}">
                    <a16:creationId xmlns:a16="http://schemas.microsoft.com/office/drawing/2014/main" id="{9CFCE402-D75C-43EA-B549-B2F5F1AD84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5260" y="2877078"/>
                <a:ext cx="408433" cy="408433"/>
              </a:xfrm>
              <a:prstGeom prst="rect">
                <a:avLst/>
              </a:prstGeom>
            </p:spPr>
          </p:pic>
        </p:grpSp>
        <p:grpSp>
          <p:nvGrpSpPr>
            <p:cNvPr id="173" name="Group 172">
              <a:extLst>
                <a:ext uri="{FF2B5EF4-FFF2-40B4-BE49-F238E27FC236}">
                  <a16:creationId xmlns:a16="http://schemas.microsoft.com/office/drawing/2014/main" id="{E157C723-4A13-41ED-9E09-8183F83558CE}"/>
                </a:ext>
              </a:extLst>
            </p:cNvPr>
            <p:cNvGrpSpPr>
              <a:grpSpLocks noChangeAspect="1"/>
            </p:cNvGrpSpPr>
            <p:nvPr/>
          </p:nvGrpSpPr>
          <p:grpSpPr>
            <a:xfrm>
              <a:off x="9655683" y="1841267"/>
              <a:ext cx="914400" cy="240632"/>
              <a:chOff x="3511742" y="1280531"/>
              <a:chExt cx="1447800" cy="381000"/>
            </a:xfrm>
          </p:grpSpPr>
          <p:sp>
            <p:nvSpPr>
              <p:cNvPr id="177" name="Rectangle 176">
                <a:extLst>
                  <a:ext uri="{FF2B5EF4-FFF2-40B4-BE49-F238E27FC236}">
                    <a16:creationId xmlns:a16="http://schemas.microsoft.com/office/drawing/2014/main" id="{EAFD329C-0275-48B1-8A43-F0F176ACD046}"/>
                  </a:ext>
                </a:extLst>
              </p:cNvPr>
              <p:cNvSpPr/>
              <p:nvPr/>
            </p:nvSpPr>
            <p:spPr>
              <a:xfrm>
                <a:off x="3511742" y="1280531"/>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Substitution</a:t>
                </a:r>
              </a:p>
            </p:txBody>
          </p:sp>
          <p:pic>
            <p:nvPicPr>
              <p:cNvPr id="178" name="Picture 177">
                <a:extLst>
                  <a:ext uri="{FF2B5EF4-FFF2-40B4-BE49-F238E27FC236}">
                    <a16:creationId xmlns:a16="http://schemas.microsoft.com/office/drawing/2014/main" id="{6EA7D8B6-9CC8-41F1-B3D9-39705C957D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8328" y="1318886"/>
                <a:ext cx="304801" cy="304801"/>
              </a:xfrm>
              <a:prstGeom prst="rect">
                <a:avLst/>
              </a:prstGeom>
            </p:spPr>
          </p:pic>
        </p:grpSp>
        <p:grpSp>
          <p:nvGrpSpPr>
            <p:cNvPr id="174" name="Group 173">
              <a:extLst>
                <a:ext uri="{FF2B5EF4-FFF2-40B4-BE49-F238E27FC236}">
                  <a16:creationId xmlns:a16="http://schemas.microsoft.com/office/drawing/2014/main" id="{14477B2F-0281-41D5-BDCF-9FD52189C6C9}"/>
                </a:ext>
              </a:extLst>
            </p:cNvPr>
            <p:cNvGrpSpPr>
              <a:grpSpLocks noChangeAspect="1"/>
            </p:cNvGrpSpPr>
            <p:nvPr/>
          </p:nvGrpSpPr>
          <p:grpSpPr>
            <a:xfrm>
              <a:off x="9655683" y="2197338"/>
              <a:ext cx="914400" cy="251590"/>
              <a:chOff x="3484781" y="2180810"/>
              <a:chExt cx="1484444" cy="408433"/>
            </a:xfrm>
          </p:grpSpPr>
          <p:sp>
            <p:nvSpPr>
              <p:cNvPr id="175" name="Rectangle 174">
                <a:extLst>
                  <a:ext uri="{FF2B5EF4-FFF2-40B4-BE49-F238E27FC236}">
                    <a16:creationId xmlns:a16="http://schemas.microsoft.com/office/drawing/2014/main" id="{932046EB-C96D-4388-ADBE-E229E9C40D24}"/>
                  </a:ext>
                </a:extLst>
              </p:cNvPr>
              <p:cNvSpPr/>
              <p:nvPr/>
            </p:nvSpPr>
            <p:spPr>
              <a:xfrm>
                <a:off x="3521425" y="2200795"/>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Synthesizer</a:t>
                </a:r>
              </a:p>
            </p:txBody>
          </p:sp>
          <p:pic>
            <p:nvPicPr>
              <p:cNvPr id="176" name="Picture 175">
                <a:extLst>
                  <a:ext uri="{FF2B5EF4-FFF2-40B4-BE49-F238E27FC236}">
                    <a16:creationId xmlns:a16="http://schemas.microsoft.com/office/drawing/2014/main" id="{6D81E8EE-62F6-4800-B8F1-7F61FF0619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84781" y="2180810"/>
                <a:ext cx="408433" cy="408433"/>
              </a:xfrm>
              <a:prstGeom prst="rect">
                <a:avLst/>
              </a:prstGeom>
            </p:spPr>
          </p:pic>
        </p:grpSp>
      </p:grpSp>
      <p:grpSp>
        <p:nvGrpSpPr>
          <p:cNvPr id="185" name="Group 184">
            <a:extLst>
              <a:ext uri="{FF2B5EF4-FFF2-40B4-BE49-F238E27FC236}">
                <a16:creationId xmlns:a16="http://schemas.microsoft.com/office/drawing/2014/main" id="{9227CD99-5B2C-434E-B36E-FDE43C0F472F}"/>
              </a:ext>
            </a:extLst>
          </p:cNvPr>
          <p:cNvGrpSpPr/>
          <p:nvPr/>
        </p:nvGrpSpPr>
        <p:grpSpPr>
          <a:xfrm>
            <a:off x="8862340" y="4368530"/>
            <a:ext cx="2872460" cy="627488"/>
            <a:chOff x="8676405" y="1834007"/>
            <a:chExt cx="2872460" cy="627488"/>
          </a:xfrm>
        </p:grpSpPr>
        <p:grpSp>
          <p:nvGrpSpPr>
            <p:cNvPr id="186" name="Group 185">
              <a:extLst>
                <a:ext uri="{FF2B5EF4-FFF2-40B4-BE49-F238E27FC236}">
                  <a16:creationId xmlns:a16="http://schemas.microsoft.com/office/drawing/2014/main" id="{038509B9-1A0F-4E7D-9134-77341474339F}"/>
                </a:ext>
              </a:extLst>
            </p:cNvPr>
            <p:cNvGrpSpPr>
              <a:grpSpLocks noChangeAspect="1"/>
            </p:cNvGrpSpPr>
            <p:nvPr/>
          </p:nvGrpSpPr>
          <p:grpSpPr>
            <a:xfrm>
              <a:off x="8676405" y="1834007"/>
              <a:ext cx="914400" cy="255153"/>
              <a:chOff x="3506039" y="813716"/>
              <a:chExt cx="1463712" cy="408433"/>
            </a:xfrm>
          </p:grpSpPr>
          <p:sp>
            <p:nvSpPr>
              <p:cNvPr id="199" name="Rectangle 198">
                <a:extLst>
                  <a:ext uri="{FF2B5EF4-FFF2-40B4-BE49-F238E27FC236}">
                    <a16:creationId xmlns:a16="http://schemas.microsoft.com/office/drawing/2014/main" id="{E422BF9F-60DE-4FFB-98E8-09070D218145}"/>
                  </a:ext>
                </a:extLst>
              </p:cNvPr>
              <p:cNvSpPr/>
              <p:nvPr/>
            </p:nvSpPr>
            <p:spPr>
              <a:xfrm>
                <a:off x="3521951" y="840614"/>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Eco Audit </a:t>
                </a:r>
              </a:p>
            </p:txBody>
          </p:sp>
          <p:pic>
            <p:nvPicPr>
              <p:cNvPr id="200" name="Picture 199">
                <a:extLst>
                  <a:ext uri="{FF2B5EF4-FFF2-40B4-BE49-F238E27FC236}">
                    <a16:creationId xmlns:a16="http://schemas.microsoft.com/office/drawing/2014/main" id="{3DA9EE3E-F4DB-4571-87AA-1662ECB1FF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6039" y="813716"/>
                <a:ext cx="408433" cy="408433"/>
              </a:xfrm>
              <a:prstGeom prst="rect">
                <a:avLst/>
              </a:prstGeom>
            </p:spPr>
          </p:pic>
        </p:grpSp>
        <p:grpSp>
          <p:nvGrpSpPr>
            <p:cNvPr id="187" name="Group 186">
              <a:extLst>
                <a:ext uri="{FF2B5EF4-FFF2-40B4-BE49-F238E27FC236}">
                  <a16:creationId xmlns:a16="http://schemas.microsoft.com/office/drawing/2014/main" id="{2057C5C9-A7BA-47E6-9763-94E69E2D2AD6}"/>
                </a:ext>
              </a:extLst>
            </p:cNvPr>
            <p:cNvGrpSpPr>
              <a:grpSpLocks noChangeAspect="1"/>
            </p:cNvGrpSpPr>
            <p:nvPr/>
          </p:nvGrpSpPr>
          <p:grpSpPr>
            <a:xfrm>
              <a:off x="10634465" y="2035268"/>
              <a:ext cx="914400" cy="240632"/>
              <a:chOff x="3415260" y="3549504"/>
              <a:chExt cx="1447800" cy="381000"/>
            </a:xfrm>
          </p:grpSpPr>
          <p:sp>
            <p:nvSpPr>
              <p:cNvPr id="197" name="Rectangle 196">
                <a:extLst>
                  <a:ext uri="{FF2B5EF4-FFF2-40B4-BE49-F238E27FC236}">
                    <a16:creationId xmlns:a16="http://schemas.microsoft.com/office/drawing/2014/main" id="{C439108B-D1EB-4721-B128-AAC3368351EA}"/>
                  </a:ext>
                </a:extLst>
              </p:cNvPr>
              <p:cNvSpPr/>
              <p:nvPr/>
            </p:nvSpPr>
            <p:spPr>
              <a:xfrm>
                <a:off x="3415260" y="3549504"/>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err="1">
                    <a:solidFill>
                      <a:schemeClr val="tx1"/>
                    </a:solidFill>
                    <a:latin typeface="Segoe UI" panose="020B0502040204020203" pitchFamily="34" charset="0"/>
                    <a:cs typeface="Segoe UI" panose="020B0502040204020203" pitchFamily="34" charset="0"/>
                  </a:rPr>
                  <a:t>Comparaison</a:t>
                </a:r>
                <a:endParaRPr lang="en-US" sz="900" dirty="0">
                  <a:solidFill>
                    <a:schemeClr val="tx1"/>
                  </a:solidFill>
                  <a:latin typeface="Segoe UI" panose="020B0502040204020203" pitchFamily="34" charset="0"/>
                  <a:cs typeface="Segoe UI" panose="020B0502040204020203" pitchFamily="34" charset="0"/>
                </a:endParaRPr>
              </a:p>
            </p:txBody>
          </p:sp>
          <p:pic>
            <p:nvPicPr>
              <p:cNvPr id="198" name="Picture 197">
                <a:extLst>
                  <a:ext uri="{FF2B5EF4-FFF2-40B4-BE49-F238E27FC236}">
                    <a16:creationId xmlns:a16="http://schemas.microsoft.com/office/drawing/2014/main" id="{B00AA380-994E-4AB7-9F4D-32C65103ED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5260" y="3628952"/>
                <a:ext cx="204217" cy="207264"/>
              </a:xfrm>
              <a:prstGeom prst="rect">
                <a:avLst/>
              </a:prstGeom>
            </p:spPr>
          </p:pic>
        </p:grpSp>
        <p:grpSp>
          <p:nvGrpSpPr>
            <p:cNvPr id="188" name="Group 187">
              <a:extLst>
                <a:ext uri="{FF2B5EF4-FFF2-40B4-BE49-F238E27FC236}">
                  <a16:creationId xmlns:a16="http://schemas.microsoft.com/office/drawing/2014/main" id="{96EA4426-C1CE-4D11-B818-767069BD3656}"/>
                </a:ext>
              </a:extLst>
            </p:cNvPr>
            <p:cNvGrpSpPr>
              <a:grpSpLocks noChangeAspect="1"/>
            </p:cNvGrpSpPr>
            <p:nvPr/>
          </p:nvGrpSpPr>
          <p:grpSpPr>
            <a:xfrm>
              <a:off x="8676405" y="2203537"/>
              <a:ext cx="914400" cy="257958"/>
              <a:chOff x="3379621" y="2877078"/>
              <a:chExt cx="1447800" cy="408433"/>
            </a:xfrm>
          </p:grpSpPr>
          <p:sp>
            <p:nvSpPr>
              <p:cNvPr id="195" name="Rectangle 194">
                <a:extLst>
                  <a:ext uri="{FF2B5EF4-FFF2-40B4-BE49-F238E27FC236}">
                    <a16:creationId xmlns:a16="http://schemas.microsoft.com/office/drawing/2014/main" id="{D5C32138-DC5A-49E2-A7F0-886B9211C757}"/>
                  </a:ext>
                </a:extLst>
              </p:cNvPr>
              <p:cNvSpPr>
                <a:spLocks noChangeAspect="1"/>
              </p:cNvSpPr>
              <p:nvPr/>
            </p:nvSpPr>
            <p:spPr>
              <a:xfrm>
                <a:off x="3379621" y="2881880"/>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Segoe UI" panose="020B0502040204020203" pitchFamily="34" charset="0"/>
                    <a:cs typeface="Segoe UI" panose="020B0502040204020203" pitchFamily="34" charset="0"/>
                  </a:rPr>
                  <a:t>     Solver  </a:t>
                </a:r>
              </a:p>
            </p:txBody>
          </p:sp>
          <p:pic>
            <p:nvPicPr>
              <p:cNvPr id="196" name="Picture 195">
                <a:extLst>
                  <a:ext uri="{FF2B5EF4-FFF2-40B4-BE49-F238E27FC236}">
                    <a16:creationId xmlns:a16="http://schemas.microsoft.com/office/drawing/2014/main" id="{5C46AEF5-33A4-4728-9C7B-72CC35DA59A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5260" y="2877078"/>
                <a:ext cx="408433" cy="408433"/>
              </a:xfrm>
              <a:prstGeom prst="rect">
                <a:avLst/>
              </a:prstGeom>
            </p:spPr>
          </p:pic>
        </p:grpSp>
        <p:grpSp>
          <p:nvGrpSpPr>
            <p:cNvPr id="189" name="Group 188">
              <a:extLst>
                <a:ext uri="{FF2B5EF4-FFF2-40B4-BE49-F238E27FC236}">
                  <a16:creationId xmlns:a16="http://schemas.microsoft.com/office/drawing/2014/main" id="{BA8D17F5-1D09-430E-861B-547301C7FAD1}"/>
                </a:ext>
              </a:extLst>
            </p:cNvPr>
            <p:cNvGrpSpPr>
              <a:grpSpLocks noChangeAspect="1"/>
            </p:cNvGrpSpPr>
            <p:nvPr/>
          </p:nvGrpSpPr>
          <p:grpSpPr>
            <a:xfrm>
              <a:off x="9655683" y="1841267"/>
              <a:ext cx="914400" cy="240632"/>
              <a:chOff x="3511742" y="1280531"/>
              <a:chExt cx="1447800" cy="381000"/>
            </a:xfrm>
          </p:grpSpPr>
          <p:sp>
            <p:nvSpPr>
              <p:cNvPr id="193" name="Rectangle 192">
                <a:extLst>
                  <a:ext uri="{FF2B5EF4-FFF2-40B4-BE49-F238E27FC236}">
                    <a16:creationId xmlns:a16="http://schemas.microsoft.com/office/drawing/2014/main" id="{1D31BE87-4736-4A54-8AFD-36303691C87F}"/>
                  </a:ext>
                </a:extLst>
              </p:cNvPr>
              <p:cNvSpPr/>
              <p:nvPr/>
            </p:nvSpPr>
            <p:spPr>
              <a:xfrm>
                <a:off x="3511742" y="1280531"/>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Substitution</a:t>
                </a:r>
              </a:p>
            </p:txBody>
          </p:sp>
          <p:pic>
            <p:nvPicPr>
              <p:cNvPr id="194" name="Picture 193">
                <a:extLst>
                  <a:ext uri="{FF2B5EF4-FFF2-40B4-BE49-F238E27FC236}">
                    <a16:creationId xmlns:a16="http://schemas.microsoft.com/office/drawing/2014/main" id="{C1B54B8B-8E9A-439D-BE7F-688237DA1C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8328" y="1318886"/>
                <a:ext cx="304801" cy="304801"/>
              </a:xfrm>
              <a:prstGeom prst="rect">
                <a:avLst/>
              </a:prstGeom>
            </p:spPr>
          </p:pic>
        </p:grpSp>
        <p:grpSp>
          <p:nvGrpSpPr>
            <p:cNvPr id="190" name="Group 189">
              <a:extLst>
                <a:ext uri="{FF2B5EF4-FFF2-40B4-BE49-F238E27FC236}">
                  <a16:creationId xmlns:a16="http://schemas.microsoft.com/office/drawing/2014/main" id="{E726B073-027D-4693-91C6-AC37D9E59D3E}"/>
                </a:ext>
              </a:extLst>
            </p:cNvPr>
            <p:cNvGrpSpPr>
              <a:grpSpLocks noChangeAspect="1"/>
            </p:cNvGrpSpPr>
            <p:nvPr/>
          </p:nvGrpSpPr>
          <p:grpSpPr>
            <a:xfrm>
              <a:off x="9655683" y="2197338"/>
              <a:ext cx="914400" cy="251590"/>
              <a:chOff x="3484781" y="2180810"/>
              <a:chExt cx="1484444" cy="408433"/>
            </a:xfrm>
          </p:grpSpPr>
          <p:sp>
            <p:nvSpPr>
              <p:cNvPr id="191" name="Rectangle 190">
                <a:extLst>
                  <a:ext uri="{FF2B5EF4-FFF2-40B4-BE49-F238E27FC236}">
                    <a16:creationId xmlns:a16="http://schemas.microsoft.com/office/drawing/2014/main" id="{7D7EDA4B-5506-4134-BF76-195CF4F023E0}"/>
                  </a:ext>
                </a:extLst>
              </p:cNvPr>
              <p:cNvSpPr/>
              <p:nvPr/>
            </p:nvSpPr>
            <p:spPr>
              <a:xfrm>
                <a:off x="3521425" y="2200795"/>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Synthesizer</a:t>
                </a:r>
              </a:p>
            </p:txBody>
          </p:sp>
          <p:pic>
            <p:nvPicPr>
              <p:cNvPr id="192" name="Picture 191">
                <a:extLst>
                  <a:ext uri="{FF2B5EF4-FFF2-40B4-BE49-F238E27FC236}">
                    <a16:creationId xmlns:a16="http://schemas.microsoft.com/office/drawing/2014/main" id="{96F01C8D-64E0-4623-BE6A-F2E8DBEB02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84781" y="2180810"/>
                <a:ext cx="408433" cy="408433"/>
              </a:xfrm>
              <a:prstGeom prst="rect">
                <a:avLst/>
              </a:prstGeom>
            </p:spPr>
          </p:pic>
        </p:grpSp>
      </p:grpSp>
      <p:grpSp>
        <p:nvGrpSpPr>
          <p:cNvPr id="201" name="Group 200">
            <a:extLst>
              <a:ext uri="{FF2B5EF4-FFF2-40B4-BE49-F238E27FC236}">
                <a16:creationId xmlns:a16="http://schemas.microsoft.com/office/drawing/2014/main" id="{982D2B6F-2CA7-40DB-AF08-F4B73D8E51F6}"/>
              </a:ext>
            </a:extLst>
          </p:cNvPr>
          <p:cNvGrpSpPr/>
          <p:nvPr/>
        </p:nvGrpSpPr>
        <p:grpSpPr>
          <a:xfrm>
            <a:off x="8862340" y="5200483"/>
            <a:ext cx="2872460" cy="627488"/>
            <a:chOff x="8676405" y="1834007"/>
            <a:chExt cx="2872460" cy="627488"/>
          </a:xfrm>
        </p:grpSpPr>
        <p:grpSp>
          <p:nvGrpSpPr>
            <p:cNvPr id="202" name="Group 201">
              <a:extLst>
                <a:ext uri="{FF2B5EF4-FFF2-40B4-BE49-F238E27FC236}">
                  <a16:creationId xmlns:a16="http://schemas.microsoft.com/office/drawing/2014/main" id="{E3228156-95BF-4D37-B60E-C540E4A0E186}"/>
                </a:ext>
              </a:extLst>
            </p:cNvPr>
            <p:cNvGrpSpPr>
              <a:grpSpLocks noChangeAspect="1"/>
            </p:cNvGrpSpPr>
            <p:nvPr/>
          </p:nvGrpSpPr>
          <p:grpSpPr>
            <a:xfrm>
              <a:off x="8676405" y="1834007"/>
              <a:ext cx="914400" cy="255153"/>
              <a:chOff x="3506039" y="813716"/>
              <a:chExt cx="1463712" cy="408433"/>
            </a:xfrm>
          </p:grpSpPr>
          <p:sp>
            <p:nvSpPr>
              <p:cNvPr id="215" name="Rectangle 214">
                <a:extLst>
                  <a:ext uri="{FF2B5EF4-FFF2-40B4-BE49-F238E27FC236}">
                    <a16:creationId xmlns:a16="http://schemas.microsoft.com/office/drawing/2014/main" id="{266BB063-8BD1-4357-AE4E-F3046A642888}"/>
                  </a:ext>
                </a:extLst>
              </p:cNvPr>
              <p:cNvSpPr/>
              <p:nvPr/>
            </p:nvSpPr>
            <p:spPr>
              <a:xfrm>
                <a:off x="3521951" y="840614"/>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Eco Audit </a:t>
                </a:r>
              </a:p>
            </p:txBody>
          </p:sp>
          <p:pic>
            <p:nvPicPr>
              <p:cNvPr id="216" name="Picture 215">
                <a:extLst>
                  <a:ext uri="{FF2B5EF4-FFF2-40B4-BE49-F238E27FC236}">
                    <a16:creationId xmlns:a16="http://schemas.microsoft.com/office/drawing/2014/main" id="{34CEB671-32D6-4980-AF9D-C4DC06C2D8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6039" y="813716"/>
                <a:ext cx="408433" cy="408433"/>
              </a:xfrm>
              <a:prstGeom prst="rect">
                <a:avLst/>
              </a:prstGeom>
            </p:spPr>
          </p:pic>
        </p:grpSp>
        <p:grpSp>
          <p:nvGrpSpPr>
            <p:cNvPr id="203" name="Group 202">
              <a:extLst>
                <a:ext uri="{FF2B5EF4-FFF2-40B4-BE49-F238E27FC236}">
                  <a16:creationId xmlns:a16="http://schemas.microsoft.com/office/drawing/2014/main" id="{199F7C78-9C38-4BCA-998B-1DDA60356622}"/>
                </a:ext>
              </a:extLst>
            </p:cNvPr>
            <p:cNvGrpSpPr>
              <a:grpSpLocks noChangeAspect="1"/>
            </p:cNvGrpSpPr>
            <p:nvPr/>
          </p:nvGrpSpPr>
          <p:grpSpPr>
            <a:xfrm>
              <a:off x="10634465" y="2035268"/>
              <a:ext cx="914400" cy="240632"/>
              <a:chOff x="3415260" y="3549504"/>
              <a:chExt cx="1447800" cy="381000"/>
            </a:xfrm>
          </p:grpSpPr>
          <p:sp>
            <p:nvSpPr>
              <p:cNvPr id="213" name="Rectangle 212">
                <a:extLst>
                  <a:ext uri="{FF2B5EF4-FFF2-40B4-BE49-F238E27FC236}">
                    <a16:creationId xmlns:a16="http://schemas.microsoft.com/office/drawing/2014/main" id="{0780022C-6F11-433F-90F4-247A8CC3BE60}"/>
                  </a:ext>
                </a:extLst>
              </p:cNvPr>
              <p:cNvSpPr/>
              <p:nvPr/>
            </p:nvSpPr>
            <p:spPr>
              <a:xfrm>
                <a:off x="3415260" y="3549504"/>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err="1">
                    <a:solidFill>
                      <a:schemeClr val="tx1"/>
                    </a:solidFill>
                    <a:latin typeface="Segoe UI" panose="020B0502040204020203" pitchFamily="34" charset="0"/>
                    <a:cs typeface="Segoe UI" panose="020B0502040204020203" pitchFamily="34" charset="0"/>
                  </a:rPr>
                  <a:t>Comparaison</a:t>
                </a:r>
                <a:endParaRPr lang="en-US" sz="900" dirty="0">
                  <a:solidFill>
                    <a:schemeClr val="tx1"/>
                  </a:solidFill>
                  <a:latin typeface="Segoe UI" panose="020B0502040204020203" pitchFamily="34" charset="0"/>
                  <a:cs typeface="Segoe UI" panose="020B0502040204020203" pitchFamily="34" charset="0"/>
                </a:endParaRPr>
              </a:p>
            </p:txBody>
          </p:sp>
          <p:pic>
            <p:nvPicPr>
              <p:cNvPr id="214" name="Picture 213">
                <a:extLst>
                  <a:ext uri="{FF2B5EF4-FFF2-40B4-BE49-F238E27FC236}">
                    <a16:creationId xmlns:a16="http://schemas.microsoft.com/office/drawing/2014/main" id="{6E3812DD-F99E-4288-B492-AD55BDDC5B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5260" y="3628952"/>
                <a:ext cx="204217" cy="207264"/>
              </a:xfrm>
              <a:prstGeom prst="rect">
                <a:avLst/>
              </a:prstGeom>
            </p:spPr>
          </p:pic>
        </p:grpSp>
        <p:grpSp>
          <p:nvGrpSpPr>
            <p:cNvPr id="204" name="Group 203">
              <a:extLst>
                <a:ext uri="{FF2B5EF4-FFF2-40B4-BE49-F238E27FC236}">
                  <a16:creationId xmlns:a16="http://schemas.microsoft.com/office/drawing/2014/main" id="{AC51DC21-A1FE-4092-AD37-871B6D70C390}"/>
                </a:ext>
              </a:extLst>
            </p:cNvPr>
            <p:cNvGrpSpPr>
              <a:grpSpLocks noChangeAspect="1"/>
            </p:cNvGrpSpPr>
            <p:nvPr/>
          </p:nvGrpSpPr>
          <p:grpSpPr>
            <a:xfrm>
              <a:off x="8676405" y="2203537"/>
              <a:ext cx="914400" cy="257958"/>
              <a:chOff x="3379621" y="2877078"/>
              <a:chExt cx="1447800" cy="408433"/>
            </a:xfrm>
          </p:grpSpPr>
          <p:sp>
            <p:nvSpPr>
              <p:cNvPr id="211" name="Rectangle 210">
                <a:extLst>
                  <a:ext uri="{FF2B5EF4-FFF2-40B4-BE49-F238E27FC236}">
                    <a16:creationId xmlns:a16="http://schemas.microsoft.com/office/drawing/2014/main" id="{B67CEF61-8AEF-4E5A-93C0-B80DEC7AB226}"/>
                  </a:ext>
                </a:extLst>
              </p:cNvPr>
              <p:cNvSpPr>
                <a:spLocks noChangeAspect="1"/>
              </p:cNvSpPr>
              <p:nvPr/>
            </p:nvSpPr>
            <p:spPr>
              <a:xfrm>
                <a:off x="3379621" y="2881880"/>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Segoe UI" panose="020B0502040204020203" pitchFamily="34" charset="0"/>
                    <a:cs typeface="Segoe UI" panose="020B0502040204020203" pitchFamily="34" charset="0"/>
                  </a:rPr>
                  <a:t>     Solver  </a:t>
                </a:r>
              </a:p>
            </p:txBody>
          </p:sp>
          <p:pic>
            <p:nvPicPr>
              <p:cNvPr id="212" name="Picture 211">
                <a:extLst>
                  <a:ext uri="{FF2B5EF4-FFF2-40B4-BE49-F238E27FC236}">
                    <a16:creationId xmlns:a16="http://schemas.microsoft.com/office/drawing/2014/main" id="{E7738AE1-765F-43CB-AD21-FBDE43E4F4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5260" y="2877078"/>
                <a:ext cx="408433" cy="408433"/>
              </a:xfrm>
              <a:prstGeom prst="rect">
                <a:avLst/>
              </a:prstGeom>
            </p:spPr>
          </p:pic>
        </p:grpSp>
        <p:grpSp>
          <p:nvGrpSpPr>
            <p:cNvPr id="205" name="Group 204">
              <a:extLst>
                <a:ext uri="{FF2B5EF4-FFF2-40B4-BE49-F238E27FC236}">
                  <a16:creationId xmlns:a16="http://schemas.microsoft.com/office/drawing/2014/main" id="{4A6F1A0B-847F-4C38-943A-E2CE308C4022}"/>
                </a:ext>
              </a:extLst>
            </p:cNvPr>
            <p:cNvGrpSpPr>
              <a:grpSpLocks noChangeAspect="1"/>
            </p:cNvGrpSpPr>
            <p:nvPr/>
          </p:nvGrpSpPr>
          <p:grpSpPr>
            <a:xfrm>
              <a:off x="9655683" y="1841267"/>
              <a:ext cx="914400" cy="240632"/>
              <a:chOff x="3511742" y="1280531"/>
              <a:chExt cx="1447800" cy="381000"/>
            </a:xfrm>
          </p:grpSpPr>
          <p:sp>
            <p:nvSpPr>
              <p:cNvPr id="209" name="Rectangle 208">
                <a:extLst>
                  <a:ext uri="{FF2B5EF4-FFF2-40B4-BE49-F238E27FC236}">
                    <a16:creationId xmlns:a16="http://schemas.microsoft.com/office/drawing/2014/main" id="{E48D6621-81B4-40D1-B826-B332C08A1357}"/>
                  </a:ext>
                </a:extLst>
              </p:cNvPr>
              <p:cNvSpPr/>
              <p:nvPr/>
            </p:nvSpPr>
            <p:spPr>
              <a:xfrm>
                <a:off x="3511742" y="1280531"/>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Substitution</a:t>
                </a:r>
              </a:p>
            </p:txBody>
          </p:sp>
          <p:pic>
            <p:nvPicPr>
              <p:cNvPr id="210" name="Picture 209">
                <a:extLst>
                  <a:ext uri="{FF2B5EF4-FFF2-40B4-BE49-F238E27FC236}">
                    <a16:creationId xmlns:a16="http://schemas.microsoft.com/office/drawing/2014/main" id="{22341739-94F6-4B70-90FF-05BC8E293A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8328" y="1318886"/>
                <a:ext cx="304801" cy="304801"/>
              </a:xfrm>
              <a:prstGeom prst="rect">
                <a:avLst/>
              </a:prstGeom>
            </p:spPr>
          </p:pic>
        </p:grpSp>
        <p:grpSp>
          <p:nvGrpSpPr>
            <p:cNvPr id="206" name="Group 205">
              <a:extLst>
                <a:ext uri="{FF2B5EF4-FFF2-40B4-BE49-F238E27FC236}">
                  <a16:creationId xmlns:a16="http://schemas.microsoft.com/office/drawing/2014/main" id="{322DD293-1CF8-40A5-96B5-DBB0B1C8090C}"/>
                </a:ext>
              </a:extLst>
            </p:cNvPr>
            <p:cNvGrpSpPr>
              <a:grpSpLocks noChangeAspect="1"/>
            </p:cNvGrpSpPr>
            <p:nvPr/>
          </p:nvGrpSpPr>
          <p:grpSpPr>
            <a:xfrm>
              <a:off x="9655683" y="2197338"/>
              <a:ext cx="914400" cy="251590"/>
              <a:chOff x="3484781" y="2180810"/>
              <a:chExt cx="1484444" cy="408433"/>
            </a:xfrm>
          </p:grpSpPr>
          <p:sp>
            <p:nvSpPr>
              <p:cNvPr id="207" name="Rectangle 206">
                <a:extLst>
                  <a:ext uri="{FF2B5EF4-FFF2-40B4-BE49-F238E27FC236}">
                    <a16:creationId xmlns:a16="http://schemas.microsoft.com/office/drawing/2014/main" id="{922DAC69-F6E7-40A7-B864-67FF7669E895}"/>
                  </a:ext>
                </a:extLst>
              </p:cNvPr>
              <p:cNvSpPr/>
              <p:nvPr/>
            </p:nvSpPr>
            <p:spPr>
              <a:xfrm>
                <a:off x="3521425" y="2200795"/>
                <a:ext cx="14478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Segoe UI" panose="020B0502040204020203" pitchFamily="34" charset="0"/>
                    <a:cs typeface="Segoe UI" panose="020B0502040204020203" pitchFamily="34" charset="0"/>
                  </a:rPr>
                  <a:t>Synthesizer</a:t>
                </a:r>
              </a:p>
            </p:txBody>
          </p:sp>
          <p:pic>
            <p:nvPicPr>
              <p:cNvPr id="208" name="Picture 207">
                <a:extLst>
                  <a:ext uri="{FF2B5EF4-FFF2-40B4-BE49-F238E27FC236}">
                    <a16:creationId xmlns:a16="http://schemas.microsoft.com/office/drawing/2014/main" id="{77FDBD2B-D217-4EB3-B278-98410F0F6C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84781" y="2180810"/>
                <a:ext cx="408433" cy="408433"/>
              </a:xfrm>
              <a:prstGeom prst="rect">
                <a:avLst/>
              </a:prstGeom>
            </p:spPr>
          </p:pic>
        </p:grpSp>
      </p:grpSp>
      <p:pic>
        <p:nvPicPr>
          <p:cNvPr id="218" name="Picture 217">
            <a:extLst>
              <a:ext uri="{FF2B5EF4-FFF2-40B4-BE49-F238E27FC236}">
                <a16:creationId xmlns:a16="http://schemas.microsoft.com/office/drawing/2014/main" id="{7F75FDA3-AD93-4FE4-ADAA-C6910DBD42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42044" y="4663561"/>
            <a:ext cx="304801" cy="304801"/>
          </a:xfrm>
          <a:prstGeom prst="rect">
            <a:avLst/>
          </a:prstGeom>
        </p:spPr>
      </p:pic>
      <p:pic>
        <p:nvPicPr>
          <p:cNvPr id="220" name="Picture 219">
            <a:extLst>
              <a:ext uri="{FF2B5EF4-FFF2-40B4-BE49-F238E27FC236}">
                <a16:creationId xmlns:a16="http://schemas.microsoft.com/office/drawing/2014/main" id="{BA5DE163-93A6-42D6-A491-608D54829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829" y="3630143"/>
            <a:ext cx="408433" cy="408433"/>
          </a:xfrm>
          <a:prstGeom prst="rect">
            <a:avLst/>
          </a:prstGeom>
        </p:spPr>
      </p:pic>
      <p:pic>
        <p:nvPicPr>
          <p:cNvPr id="226" name="Picture 225">
            <a:extLst>
              <a:ext uri="{FF2B5EF4-FFF2-40B4-BE49-F238E27FC236}">
                <a16:creationId xmlns:a16="http://schemas.microsoft.com/office/drawing/2014/main" id="{9B194037-C4D1-4280-AAD1-9FC54AF9B2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254" y="3862407"/>
            <a:ext cx="408433" cy="408433"/>
          </a:xfrm>
          <a:prstGeom prst="rect">
            <a:avLst/>
          </a:prstGeom>
        </p:spPr>
      </p:pic>
      <p:pic>
        <p:nvPicPr>
          <p:cNvPr id="238" name="Picture 237">
            <a:extLst>
              <a:ext uri="{FF2B5EF4-FFF2-40B4-BE49-F238E27FC236}">
                <a16:creationId xmlns:a16="http://schemas.microsoft.com/office/drawing/2014/main" id="{FA74958B-5819-406D-B78D-A9BD9EF387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7379" y="4367113"/>
            <a:ext cx="408433" cy="408433"/>
          </a:xfrm>
          <a:prstGeom prst="rect">
            <a:avLst/>
          </a:prstGeom>
        </p:spPr>
      </p:pic>
      <p:pic>
        <p:nvPicPr>
          <p:cNvPr id="240" name="Picture 239">
            <a:extLst>
              <a:ext uri="{FF2B5EF4-FFF2-40B4-BE49-F238E27FC236}">
                <a16:creationId xmlns:a16="http://schemas.microsoft.com/office/drawing/2014/main" id="{DF0ABEE6-255D-49E1-A5BE-46460F2649C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52172" y="4121377"/>
            <a:ext cx="408433" cy="408433"/>
          </a:xfrm>
          <a:prstGeom prst="rect">
            <a:avLst/>
          </a:prstGeom>
        </p:spPr>
      </p:pic>
      <p:pic>
        <p:nvPicPr>
          <p:cNvPr id="244" name="Picture 243">
            <a:extLst>
              <a:ext uri="{FF2B5EF4-FFF2-40B4-BE49-F238E27FC236}">
                <a16:creationId xmlns:a16="http://schemas.microsoft.com/office/drawing/2014/main" id="{15B8CC84-2D33-4403-B6B4-C2AFA6D382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84255" y="4968091"/>
            <a:ext cx="204216" cy="207264"/>
          </a:xfrm>
          <a:prstGeom prst="rect">
            <a:avLst/>
          </a:prstGeom>
        </p:spPr>
      </p:pic>
      <p:sp>
        <p:nvSpPr>
          <p:cNvPr id="2" name="Slide Number Placeholder 1">
            <a:extLst>
              <a:ext uri="{FF2B5EF4-FFF2-40B4-BE49-F238E27FC236}">
                <a16:creationId xmlns:a16="http://schemas.microsoft.com/office/drawing/2014/main" id="{67CD2E95-EC4F-443E-A552-E132FF9F5844}"/>
              </a:ext>
            </a:extLst>
          </p:cNvPr>
          <p:cNvSpPr>
            <a:spLocks noGrp="1"/>
          </p:cNvSpPr>
          <p:nvPr>
            <p:ph type="sldNum" sz="quarter" idx="11"/>
          </p:nvPr>
        </p:nvSpPr>
        <p:spPr/>
        <p:txBody>
          <a:bodyPr/>
          <a:lstStyle/>
          <a:p>
            <a:fld id="{F0D23093-2AB0-F74C-B865-1A12A15B650E}" type="slidenum">
              <a:rPr lang="en-US" smtClean="0"/>
              <a:pPr/>
              <a:t>4</a:t>
            </a:fld>
            <a:endParaRPr lang="en-US" dirty="0"/>
          </a:p>
        </p:txBody>
      </p:sp>
    </p:spTree>
    <p:extLst>
      <p:ext uri="{BB962C8B-B14F-4D97-AF65-F5344CB8AC3E}">
        <p14:creationId xmlns:p14="http://schemas.microsoft.com/office/powerpoint/2010/main" val="1203448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animEffect transition="in" filter="wipe(left)">
                                      <p:cBhvr>
                                        <p:cTn id="7" dur="250"/>
                                        <p:tgtEl>
                                          <p:spTgt spid="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xEl>
                                              <p:pRg st="2" end="2"/>
                                            </p:txEl>
                                          </p:spTgt>
                                        </p:tgtEl>
                                        <p:attrNameLst>
                                          <p:attrName>style.visibility</p:attrName>
                                        </p:attrNameLst>
                                      </p:cBhvr>
                                      <p:to>
                                        <p:strVal val="visible"/>
                                      </p:to>
                                    </p:set>
                                    <p:animEffect transition="in" filter="wipe(left)">
                                      <p:cBhvr>
                                        <p:cTn id="12" dur="250"/>
                                        <p:tgtEl>
                                          <p:spTgt spid="24">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4">
                                            <p:txEl>
                                              <p:pRg st="3" end="3"/>
                                            </p:txEl>
                                          </p:spTgt>
                                        </p:tgtEl>
                                        <p:attrNameLst>
                                          <p:attrName>style.visibility</p:attrName>
                                        </p:attrNameLst>
                                      </p:cBhvr>
                                      <p:to>
                                        <p:strVal val="visible"/>
                                      </p:to>
                                    </p:set>
                                    <p:animEffect transition="in" filter="wipe(left)">
                                      <p:cBhvr>
                                        <p:cTn id="15" dur="250"/>
                                        <p:tgtEl>
                                          <p:spTgt spid="24">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24">
                                            <p:txEl>
                                              <p:pRg st="4" end="4"/>
                                            </p:txEl>
                                          </p:spTgt>
                                        </p:tgtEl>
                                        <p:attrNameLst>
                                          <p:attrName>style.visibility</p:attrName>
                                        </p:attrNameLst>
                                      </p:cBhvr>
                                      <p:to>
                                        <p:strVal val="visible"/>
                                      </p:to>
                                    </p:set>
                                    <p:animEffect transition="in" filter="wipe(left)">
                                      <p:cBhvr>
                                        <p:cTn id="18" dur="250"/>
                                        <p:tgtEl>
                                          <p:spTgt spid="24">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24">
                                            <p:txEl>
                                              <p:pRg st="5" end="5"/>
                                            </p:txEl>
                                          </p:spTgt>
                                        </p:tgtEl>
                                        <p:attrNameLst>
                                          <p:attrName>style.visibility</p:attrName>
                                        </p:attrNameLst>
                                      </p:cBhvr>
                                      <p:to>
                                        <p:strVal val="visible"/>
                                      </p:to>
                                    </p:set>
                                    <p:animEffect transition="in" filter="wipe(left)">
                                      <p:cBhvr>
                                        <p:cTn id="21" dur="250"/>
                                        <p:tgtEl>
                                          <p:spTgt spid="24">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24">
                                            <p:txEl>
                                              <p:pRg st="6" end="6"/>
                                            </p:txEl>
                                          </p:spTgt>
                                        </p:tgtEl>
                                        <p:attrNameLst>
                                          <p:attrName>style.visibility</p:attrName>
                                        </p:attrNameLst>
                                      </p:cBhvr>
                                      <p:to>
                                        <p:strVal val="visible"/>
                                      </p:to>
                                    </p:set>
                                    <p:animEffect transition="in" filter="wipe(left)">
                                      <p:cBhvr>
                                        <p:cTn id="24" dur="250"/>
                                        <p:tgtEl>
                                          <p:spTgt spid="24">
                                            <p:txEl>
                                              <p:pRg st="6" end="6"/>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xEl>
                                              <p:pRg st="7" end="7"/>
                                            </p:txEl>
                                          </p:spTgt>
                                        </p:tgtEl>
                                        <p:attrNameLst>
                                          <p:attrName>style.visibility</p:attrName>
                                        </p:attrNameLst>
                                      </p:cBhvr>
                                      <p:to>
                                        <p:strVal val="visible"/>
                                      </p:to>
                                    </p:set>
                                    <p:animEffect transition="in" filter="wipe(left)">
                                      <p:cBhvr>
                                        <p:cTn id="27" dur="250"/>
                                        <p:tgtEl>
                                          <p:spTgt spid="2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xEl>
                                              <p:pRg st="8" end="8"/>
                                            </p:txEl>
                                          </p:spTgt>
                                        </p:tgtEl>
                                        <p:attrNameLst>
                                          <p:attrName>style.visibility</p:attrName>
                                        </p:attrNameLst>
                                      </p:cBhvr>
                                      <p:to>
                                        <p:strVal val="visible"/>
                                      </p:to>
                                    </p:set>
                                    <p:animEffect transition="in" filter="wipe(left)">
                                      <p:cBhvr>
                                        <p:cTn id="32" dur="250"/>
                                        <p:tgtEl>
                                          <p:spTgt spid="24">
                                            <p:txEl>
                                              <p:pRg st="8" end="8"/>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24">
                                            <p:txEl>
                                              <p:pRg st="9" end="9"/>
                                            </p:txEl>
                                          </p:spTgt>
                                        </p:tgtEl>
                                        <p:attrNameLst>
                                          <p:attrName>style.visibility</p:attrName>
                                        </p:attrNameLst>
                                      </p:cBhvr>
                                      <p:to>
                                        <p:strVal val="visible"/>
                                      </p:to>
                                    </p:set>
                                    <p:animEffect transition="in" filter="wipe(left)">
                                      <p:cBhvr>
                                        <p:cTn id="35" dur="250"/>
                                        <p:tgtEl>
                                          <p:spTgt spid="24">
                                            <p:txEl>
                                              <p:pRg st="9" end="9"/>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24">
                                            <p:txEl>
                                              <p:pRg st="10" end="10"/>
                                            </p:txEl>
                                          </p:spTgt>
                                        </p:tgtEl>
                                        <p:attrNameLst>
                                          <p:attrName>style.visibility</p:attrName>
                                        </p:attrNameLst>
                                      </p:cBhvr>
                                      <p:to>
                                        <p:strVal val="visible"/>
                                      </p:to>
                                    </p:set>
                                    <p:animEffect transition="in" filter="wipe(left)">
                                      <p:cBhvr>
                                        <p:cTn id="38" dur="250"/>
                                        <p:tgtEl>
                                          <p:spTgt spid="24">
                                            <p:txEl>
                                              <p:pRg st="10" end="10"/>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24">
                                            <p:txEl>
                                              <p:pRg st="11" end="11"/>
                                            </p:txEl>
                                          </p:spTgt>
                                        </p:tgtEl>
                                        <p:attrNameLst>
                                          <p:attrName>style.visibility</p:attrName>
                                        </p:attrNameLst>
                                      </p:cBhvr>
                                      <p:to>
                                        <p:strVal val="visible"/>
                                      </p:to>
                                    </p:set>
                                    <p:animEffect transition="in" filter="wipe(left)">
                                      <p:cBhvr>
                                        <p:cTn id="41" dur="250"/>
                                        <p:tgtEl>
                                          <p:spTgt spid="24">
                                            <p:txEl>
                                              <p:pRg st="11" end="11"/>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24">
                                            <p:txEl>
                                              <p:pRg st="12" end="12"/>
                                            </p:txEl>
                                          </p:spTgt>
                                        </p:tgtEl>
                                        <p:attrNameLst>
                                          <p:attrName>style.visibility</p:attrName>
                                        </p:attrNameLst>
                                      </p:cBhvr>
                                      <p:to>
                                        <p:strVal val="visible"/>
                                      </p:to>
                                    </p:set>
                                    <p:animEffect transition="in" filter="wipe(left)">
                                      <p:cBhvr>
                                        <p:cTn id="44" dur="250"/>
                                        <p:tgtEl>
                                          <p:spTgt spid="24">
                                            <p:txEl>
                                              <p:pRg st="12" end="12"/>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24">
                                            <p:txEl>
                                              <p:pRg st="13" end="13"/>
                                            </p:txEl>
                                          </p:spTgt>
                                        </p:tgtEl>
                                        <p:attrNameLst>
                                          <p:attrName>style.visibility</p:attrName>
                                        </p:attrNameLst>
                                      </p:cBhvr>
                                      <p:to>
                                        <p:strVal val="visible"/>
                                      </p:to>
                                    </p:set>
                                    <p:animEffect transition="in" filter="wipe(left)">
                                      <p:cBhvr>
                                        <p:cTn id="47" dur="250"/>
                                        <p:tgtEl>
                                          <p:spTgt spid="24">
                                            <p:txEl>
                                              <p:pRg st="13" end="13"/>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24">
                                            <p:txEl>
                                              <p:pRg st="14" end="14"/>
                                            </p:txEl>
                                          </p:spTgt>
                                        </p:tgtEl>
                                        <p:attrNameLst>
                                          <p:attrName>style.visibility</p:attrName>
                                        </p:attrNameLst>
                                      </p:cBhvr>
                                      <p:to>
                                        <p:strVal val="visible"/>
                                      </p:to>
                                    </p:set>
                                    <p:animEffect transition="in" filter="wipe(left)">
                                      <p:cBhvr>
                                        <p:cTn id="50" dur="250"/>
                                        <p:tgtEl>
                                          <p:spTgt spid="24">
                                            <p:txEl>
                                              <p:pRg st="14" end="14"/>
                                            </p:txEl>
                                          </p:spTgt>
                                        </p:tgtEl>
                                      </p:cBhvr>
                                    </p:animEffect>
                                  </p:childTnLst>
                                </p:cTn>
                              </p:par>
                              <p:par>
                                <p:cTn id="51" presetID="22" presetClass="entr" presetSubtype="8" fill="hold" nodeType="withEffect">
                                  <p:stCondLst>
                                    <p:cond delay="0"/>
                                  </p:stCondLst>
                                  <p:childTnLst>
                                    <p:set>
                                      <p:cBhvr>
                                        <p:cTn id="52" dur="1" fill="hold">
                                          <p:stCondLst>
                                            <p:cond delay="0"/>
                                          </p:stCondLst>
                                        </p:cTn>
                                        <p:tgtEl>
                                          <p:spTgt spid="220"/>
                                        </p:tgtEl>
                                        <p:attrNameLst>
                                          <p:attrName>style.visibility</p:attrName>
                                        </p:attrNameLst>
                                      </p:cBhvr>
                                      <p:to>
                                        <p:strVal val="visible"/>
                                      </p:to>
                                    </p:set>
                                    <p:animEffect transition="in" filter="wipe(left)">
                                      <p:cBhvr>
                                        <p:cTn id="53" dur="500"/>
                                        <p:tgtEl>
                                          <p:spTgt spid="220"/>
                                        </p:tgtEl>
                                      </p:cBhvr>
                                    </p:animEffect>
                                  </p:childTnLst>
                                </p:cTn>
                              </p:par>
                              <p:par>
                                <p:cTn id="54" presetID="22" presetClass="entr" presetSubtype="8" fill="hold" nodeType="withEffect">
                                  <p:stCondLst>
                                    <p:cond delay="0"/>
                                  </p:stCondLst>
                                  <p:childTnLst>
                                    <p:set>
                                      <p:cBhvr>
                                        <p:cTn id="55" dur="1" fill="hold">
                                          <p:stCondLst>
                                            <p:cond delay="0"/>
                                          </p:stCondLst>
                                        </p:cTn>
                                        <p:tgtEl>
                                          <p:spTgt spid="226"/>
                                        </p:tgtEl>
                                        <p:attrNameLst>
                                          <p:attrName>style.visibility</p:attrName>
                                        </p:attrNameLst>
                                      </p:cBhvr>
                                      <p:to>
                                        <p:strVal val="visible"/>
                                      </p:to>
                                    </p:set>
                                    <p:animEffect transition="in" filter="wipe(left)">
                                      <p:cBhvr>
                                        <p:cTn id="56" dur="500"/>
                                        <p:tgtEl>
                                          <p:spTgt spid="226"/>
                                        </p:tgtEl>
                                      </p:cBhvr>
                                    </p:animEffect>
                                  </p:childTnLst>
                                </p:cTn>
                              </p:par>
                              <p:par>
                                <p:cTn id="57" presetID="22" presetClass="entr" presetSubtype="8" fill="hold" nodeType="withEffect">
                                  <p:stCondLst>
                                    <p:cond delay="0"/>
                                  </p:stCondLst>
                                  <p:childTnLst>
                                    <p:set>
                                      <p:cBhvr>
                                        <p:cTn id="58" dur="1" fill="hold">
                                          <p:stCondLst>
                                            <p:cond delay="0"/>
                                          </p:stCondLst>
                                        </p:cTn>
                                        <p:tgtEl>
                                          <p:spTgt spid="240"/>
                                        </p:tgtEl>
                                        <p:attrNameLst>
                                          <p:attrName>style.visibility</p:attrName>
                                        </p:attrNameLst>
                                      </p:cBhvr>
                                      <p:to>
                                        <p:strVal val="visible"/>
                                      </p:to>
                                    </p:set>
                                    <p:animEffect transition="in" filter="wipe(left)">
                                      <p:cBhvr>
                                        <p:cTn id="59" dur="500"/>
                                        <p:tgtEl>
                                          <p:spTgt spid="240"/>
                                        </p:tgtEl>
                                      </p:cBhvr>
                                    </p:animEffect>
                                  </p:childTnLst>
                                </p:cTn>
                              </p:par>
                              <p:par>
                                <p:cTn id="60" presetID="22" presetClass="entr" presetSubtype="8" fill="hold" nodeType="withEffect">
                                  <p:stCondLst>
                                    <p:cond delay="0"/>
                                  </p:stCondLst>
                                  <p:childTnLst>
                                    <p:set>
                                      <p:cBhvr>
                                        <p:cTn id="61" dur="1" fill="hold">
                                          <p:stCondLst>
                                            <p:cond delay="0"/>
                                          </p:stCondLst>
                                        </p:cTn>
                                        <p:tgtEl>
                                          <p:spTgt spid="238"/>
                                        </p:tgtEl>
                                        <p:attrNameLst>
                                          <p:attrName>style.visibility</p:attrName>
                                        </p:attrNameLst>
                                      </p:cBhvr>
                                      <p:to>
                                        <p:strVal val="visible"/>
                                      </p:to>
                                    </p:set>
                                    <p:animEffect transition="in" filter="wipe(left)">
                                      <p:cBhvr>
                                        <p:cTn id="62" dur="500"/>
                                        <p:tgtEl>
                                          <p:spTgt spid="238"/>
                                        </p:tgtEl>
                                      </p:cBhvr>
                                    </p:animEffect>
                                  </p:childTnLst>
                                </p:cTn>
                              </p:par>
                              <p:par>
                                <p:cTn id="63" presetID="22" presetClass="entr" presetSubtype="8" fill="hold" nodeType="withEffect">
                                  <p:stCondLst>
                                    <p:cond delay="0"/>
                                  </p:stCondLst>
                                  <p:childTnLst>
                                    <p:set>
                                      <p:cBhvr>
                                        <p:cTn id="64" dur="1" fill="hold">
                                          <p:stCondLst>
                                            <p:cond delay="0"/>
                                          </p:stCondLst>
                                        </p:cTn>
                                        <p:tgtEl>
                                          <p:spTgt spid="218"/>
                                        </p:tgtEl>
                                        <p:attrNameLst>
                                          <p:attrName>style.visibility</p:attrName>
                                        </p:attrNameLst>
                                      </p:cBhvr>
                                      <p:to>
                                        <p:strVal val="visible"/>
                                      </p:to>
                                    </p:set>
                                    <p:animEffect transition="in" filter="wipe(left)">
                                      <p:cBhvr>
                                        <p:cTn id="65" dur="500"/>
                                        <p:tgtEl>
                                          <p:spTgt spid="218"/>
                                        </p:tgtEl>
                                      </p:cBhvr>
                                    </p:animEffect>
                                  </p:childTnLst>
                                </p:cTn>
                              </p:par>
                              <p:par>
                                <p:cTn id="66" presetID="22" presetClass="entr" presetSubtype="8" fill="hold" nodeType="withEffect">
                                  <p:stCondLst>
                                    <p:cond delay="0"/>
                                  </p:stCondLst>
                                  <p:childTnLst>
                                    <p:set>
                                      <p:cBhvr>
                                        <p:cTn id="67" dur="1" fill="hold">
                                          <p:stCondLst>
                                            <p:cond delay="0"/>
                                          </p:stCondLst>
                                        </p:cTn>
                                        <p:tgtEl>
                                          <p:spTgt spid="244"/>
                                        </p:tgtEl>
                                        <p:attrNameLst>
                                          <p:attrName>style.visibility</p:attrName>
                                        </p:attrNameLst>
                                      </p:cBhvr>
                                      <p:to>
                                        <p:strVal val="visible"/>
                                      </p:to>
                                    </p:set>
                                    <p:animEffect transition="in" filter="wipe(left)">
                                      <p:cBhvr>
                                        <p:cTn id="68"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Line 6"/>
          <p:cNvSpPr>
            <a:spLocks noChangeShapeType="1"/>
          </p:cNvSpPr>
          <p:nvPr/>
        </p:nvSpPr>
        <p:spPr bwMode="auto">
          <a:xfrm rot="5400000">
            <a:off x="4135685" y="4493020"/>
            <a:ext cx="1616377" cy="0"/>
          </a:xfrm>
          <a:prstGeom prst="lin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27" name="Title 2"/>
          <p:cNvSpPr>
            <a:spLocks noGrp="1"/>
          </p:cNvSpPr>
          <p:nvPr>
            <p:ph type="title"/>
          </p:nvPr>
        </p:nvSpPr>
        <p:spPr/>
        <p:txBody>
          <a:bodyPr/>
          <a:lstStyle/>
          <a:p>
            <a:r>
              <a:rPr lang="en-GB" dirty="0">
                <a:latin typeface="+mn-lt"/>
              </a:rPr>
              <a:t>La structure des </a:t>
            </a:r>
            <a:r>
              <a:rPr lang="en-GB" dirty="0" err="1">
                <a:latin typeface="+mn-lt"/>
              </a:rPr>
              <a:t>Niveau</a:t>
            </a:r>
            <a:r>
              <a:rPr lang="en-GB" dirty="0">
                <a:latin typeface="+mn-lt"/>
              </a:rPr>
              <a:t> Granta EduPack</a:t>
            </a:r>
          </a:p>
        </p:txBody>
      </p:sp>
      <p:sp>
        <p:nvSpPr>
          <p:cNvPr id="28" name="Line 6"/>
          <p:cNvSpPr>
            <a:spLocks noChangeShapeType="1"/>
          </p:cNvSpPr>
          <p:nvPr/>
        </p:nvSpPr>
        <p:spPr bwMode="auto">
          <a:xfrm>
            <a:off x="4511827" y="3687418"/>
            <a:ext cx="430291" cy="0"/>
          </a:xfrm>
          <a:prstGeom prst="lin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29" name="AutoShape 11"/>
          <p:cNvSpPr>
            <a:spLocks noChangeArrowheads="1"/>
          </p:cNvSpPr>
          <p:nvPr/>
        </p:nvSpPr>
        <p:spPr bwMode="auto">
          <a:xfrm>
            <a:off x="1831365" y="3342896"/>
            <a:ext cx="2680461" cy="665083"/>
          </a:xfrm>
          <a:prstGeom prst="roundRect">
            <a:avLst>
              <a:gd name="adj" fmla="val 5556"/>
            </a:avLst>
          </a:prstGeom>
          <a:solidFill>
            <a:schemeClr val="accent1"/>
          </a:solidFill>
          <a:ln w="28575">
            <a:noFill/>
            <a:round/>
            <a:headEnd/>
            <a:tailEnd/>
          </a:ln>
          <a:effectLst>
            <a:outerShdw blurRad="50800" dist="38100" dir="2700000" algn="tl" rotWithShape="0">
              <a:prstClr val="black">
                <a:alpha val="40000"/>
              </a:prstClr>
            </a:outerShdw>
          </a:effectLst>
        </p:spPr>
        <p:txBody>
          <a:bodyPr wrap="square" anchor="ctr">
            <a:spAutoFit/>
          </a:bodyPr>
          <a:lstStyle/>
          <a:p>
            <a:pPr algn="ctr">
              <a:defRPr/>
            </a:pPr>
            <a:endParaRPr lang="en-GB" dirty="0">
              <a:solidFill>
                <a:prstClr val="black"/>
              </a:solidFill>
            </a:endParaRPr>
          </a:p>
          <a:p>
            <a:pPr algn="ctr">
              <a:defRPr/>
            </a:pPr>
            <a:endParaRPr lang="en-GB" dirty="0">
              <a:solidFill>
                <a:prstClr val="black"/>
              </a:solidFill>
            </a:endParaRPr>
          </a:p>
        </p:txBody>
      </p:sp>
      <p:sp>
        <p:nvSpPr>
          <p:cNvPr id="30" name="Text Box 12"/>
          <p:cNvSpPr txBox="1">
            <a:spLocks noChangeArrowheads="1"/>
          </p:cNvSpPr>
          <p:nvPr/>
        </p:nvSpPr>
        <p:spPr bwMode="auto">
          <a:xfrm>
            <a:off x="1831362" y="3337364"/>
            <a:ext cx="2680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a:r>
              <a:rPr lang="en-GB" sz="1800" dirty="0">
                <a:solidFill>
                  <a:schemeClr val="accent4"/>
                </a:solidFill>
                <a:latin typeface="+mn-lt"/>
              </a:rPr>
              <a:t>Interface </a:t>
            </a:r>
            <a:r>
              <a:rPr lang="en-GB" sz="1800" dirty="0" err="1">
                <a:solidFill>
                  <a:schemeClr val="accent4"/>
                </a:solidFill>
                <a:latin typeface="+mn-lt"/>
              </a:rPr>
              <a:t>utilisateur</a:t>
            </a:r>
            <a:r>
              <a:rPr lang="en-GB" sz="1800" dirty="0">
                <a:solidFill>
                  <a:schemeClr val="accent4"/>
                </a:solidFill>
                <a:latin typeface="+mn-lt"/>
              </a:rPr>
              <a:t> simple</a:t>
            </a:r>
          </a:p>
        </p:txBody>
      </p:sp>
      <p:sp>
        <p:nvSpPr>
          <p:cNvPr id="31" name="Text Box 25"/>
          <p:cNvSpPr txBox="1">
            <a:spLocks noChangeArrowheads="1"/>
          </p:cNvSpPr>
          <p:nvPr/>
        </p:nvSpPr>
        <p:spPr bwMode="auto">
          <a:xfrm>
            <a:off x="5439455" y="4581289"/>
            <a:ext cx="2499642" cy="1191095"/>
          </a:xfrm>
          <a:prstGeom prst="rect">
            <a:avLst/>
          </a:prstGeom>
          <a:solidFill>
            <a:schemeClr val="accent1"/>
          </a:solidFill>
          <a:ln w="28575">
            <a:noFill/>
            <a:miter lim="800000"/>
            <a:headEnd/>
            <a:tailEnd/>
          </a:ln>
          <a:effectLst>
            <a:outerShdw blurRad="50800" dist="38100" dir="2700000" algn="tl" rotWithShape="0">
              <a:prstClr val="black">
                <a:alpha val="40000"/>
              </a:prstClr>
            </a:outerShdw>
          </a:effectLst>
        </p:spPr>
        <p:txBody>
          <a:bodyPr wrap="square">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9pPr>
          </a:lstStyle>
          <a:p>
            <a:pPr marL="108000" algn="ctr">
              <a:spcBef>
                <a:spcPct val="50000"/>
              </a:spcBef>
              <a:spcAft>
                <a:spcPts val="1000"/>
              </a:spcAft>
              <a:buClr>
                <a:prstClr val="black"/>
              </a:buClr>
              <a:buSzPct val="50000"/>
              <a:defRPr/>
            </a:pPr>
            <a:r>
              <a:rPr lang="en-US" sz="1800" dirty="0" err="1">
                <a:solidFill>
                  <a:schemeClr val="bg1"/>
                </a:solidFill>
                <a:latin typeface="+mn-lt"/>
              </a:rPr>
              <a:t>Niveau</a:t>
            </a:r>
            <a:r>
              <a:rPr lang="en-US" sz="1800" dirty="0">
                <a:solidFill>
                  <a:schemeClr val="bg1"/>
                </a:solidFill>
                <a:latin typeface="+mn-lt"/>
              </a:rPr>
              <a:t> 3</a:t>
            </a:r>
          </a:p>
          <a:p>
            <a:pPr marL="108000">
              <a:spcBef>
                <a:spcPct val="10000"/>
              </a:spcBef>
              <a:spcAft>
                <a:spcPts val="800"/>
              </a:spcAft>
              <a:buClr>
                <a:prstClr val="black"/>
              </a:buClr>
              <a:buSzPct val="50000"/>
              <a:defRPr/>
            </a:pPr>
            <a:r>
              <a:rPr lang="en-US" sz="1200" b="0" dirty="0" err="1">
                <a:solidFill>
                  <a:schemeClr val="accent4"/>
                </a:solidFill>
                <a:latin typeface="+mn-lt"/>
              </a:rPr>
              <a:t>Etudiants</a:t>
            </a:r>
            <a:r>
              <a:rPr lang="en-US" sz="1200" dirty="0">
                <a:solidFill>
                  <a:schemeClr val="accent4"/>
                </a:solidFill>
                <a:latin typeface="+mn-lt"/>
              </a:rPr>
              <a:t> Senior</a:t>
            </a:r>
            <a:r>
              <a:rPr lang="en-US" sz="1200" b="0" dirty="0">
                <a:solidFill>
                  <a:schemeClr val="accent4"/>
                </a:solidFill>
                <a:latin typeface="+mn-lt"/>
              </a:rPr>
              <a:t>, </a:t>
            </a:r>
            <a:r>
              <a:rPr lang="en-US" sz="1200" dirty="0" err="1">
                <a:solidFill>
                  <a:schemeClr val="accent4"/>
                </a:solidFill>
                <a:latin typeface="+mn-lt"/>
              </a:rPr>
              <a:t>en</a:t>
            </a:r>
            <a:r>
              <a:rPr lang="en-US" sz="1200" dirty="0">
                <a:solidFill>
                  <a:schemeClr val="accent4"/>
                </a:solidFill>
                <a:latin typeface="+mn-lt"/>
              </a:rPr>
              <a:t> Master </a:t>
            </a:r>
            <a:r>
              <a:rPr lang="en-US" sz="1200" dirty="0" err="1">
                <a:solidFill>
                  <a:schemeClr val="accent4"/>
                </a:solidFill>
                <a:latin typeface="+mn-lt"/>
              </a:rPr>
              <a:t>ou</a:t>
            </a:r>
            <a:r>
              <a:rPr lang="en-US" sz="1200" dirty="0">
                <a:solidFill>
                  <a:schemeClr val="accent4"/>
                </a:solidFill>
                <a:latin typeface="+mn-lt"/>
              </a:rPr>
              <a:t> </a:t>
            </a:r>
            <a:r>
              <a:rPr lang="en-US" sz="1200" dirty="0" err="1">
                <a:solidFill>
                  <a:schemeClr val="accent4"/>
                </a:solidFill>
                <a:latin typeface="+mn-lt"/>
              </a:rPr>
              <a:t>en</a:t>
            </a:r>
            <a:r>
              <a:rPr lang="en-US" sz="1200" dirty="0">
                <a:solidFill>
                  <a:schemeClr val="accent4"/>
                </a:solidFill>
                <a:latin typeface="+mn-lt"/>
              </a:rPr>
              <a:t> Recherche</a:t>
            </a:r>
            <a:endParaRPr lang="en-US" sz="1200" b="0" dirty="0">
              <a:solidFill>
                <a:schemeClr val="accent4"/>
              </a:solidFill>
              <a:latin typeface="+mn-lt"/>
            </a:endParaRPr>
          </a:p>
          <a:p>
            <a:pPr marL="108000">
              <a:spcBef>
                <a:spcPct val="10000"/>
              </a:spcBef>
              <a:spcAft>
                <a:spcPts val="800"/>
              </a:spcAft>
              <a:buClr>
                <a:prstClr val="black"/>
              </a:buClr>
              <a:buSzPct val="50000"/>
              <a:defRPr/>
            </a:pPr>
            <a:r>
              <a:rPr lang="en-GB" sz="1200" dirty="0">
                <a:solidFill>
                  <a:schemeClr val="accent4"/>
                </a:solidFill>
                <a:latin typeface="+mn-lt"/>
              </a:rPr>
              <a:t>4000+</a:t>
            </a:r>
            <a:r>
              <a:rPr lang="en-GB" sz="1200" b="0" dirty="0">
                <a:solidFill>
                  <a:schemeClr val="accent4"/>
                </a:solidFill>
                <a:latin typeface="+mn-lt"/>
              </a:rPr>
              <a:t> </a:t>
            </a:r>
            <a:r>
              <a:rPr lang="en-GB" sz="1200" b="0" dirty="0" err="1">
                <a:solidFill>
                  <a:schemeClr val="accent4"/>
                </a:solidFill>
                <a:latin typeface="+mn-lt"/>
              </a:rPr>
              <a:t>matériaux</a:t>
            </a:r>
            <a:r>
              <a:rPr lang="en-GB" sz="1200" b="0" dirty="0">
                <a:solidFill>
                  <a:schemeClr val="accent4"/>
                </a:solidFill>
                <a:latin typeface="+mn-lt"/>
              </a:rPr>
              <a:t>, </a:t>
            </a:r>
            <a:r>
              <a:rPr lang="en-GB" sz="1200" dirty="0">
                <a:solidFill>
                  <a:schemeClr val="accent4"/>
                </a:solidFill>
                <a:latin typeface="+mn-lt"/>
              </a:rPr>
              <a:t>249 </a:t>
            </a:r>
            <a:r>
              <a:rPr lang="en-GB" sz="1200" b="0" dirty="0" err="1">
                <a:solidFill>
                  <a:schemeClr val="accent4"/>
                </a:solidFill>
                <a:latin typeface="+mn-lt"/>
              </a:rPr>
              <a:t>procédés</a:t>
            </a:r>
            <a:endParaRPr lang="en-GB" sz="1200" b="0" dirty="0">
              <a:solidFill>
                <a:schemeClr val="accent4"/>
              </a:solidFill>
              <a:latin typeface="+mn-lt"/>
            </a:endParaRPr>
          </a:p>
        </p:txBody>
      </p:sp>
      <p:sp>
        <p:nvSpPr>
          <p:cNvPr id="32" name="Line 22"/>
          <p:cNvSpPr>
            <a:spLocks noChangeShapeType="1"/>
          </p:cNvSpPr>
          <p:nvPr/>
        </p:nvSpPr>
        <p:spPr bwMode="auto">
          <a:xfrm>
            <a:off x="4942118" y="5301209"/>
            <a:ext cx="486935"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33" name="Line 22"/>
          <p:cNvSpPr>
            <a:spLocks noChangeShapeType="1"/>
          </p:cNvSpPr>
          <p:nvPr/>
        </p:nvSpPr>
        <p:spPr bwMode="auto">
          <a:xfrm>
            <a:off x="7939097" y="5301209"/>
            <a:ext cx="411174"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34" name="TextBox 33"/>
          <p:cNvSpPr txBox="1"/>
          <p:nvPr/>
        </p:nvSpPr>
        <p:spPr>
          <a:xfrm>
            <a:off x="8384119" y="5126913"/>
            <a:ext cx="2893481" cy="523220"/>
          </a:xfrm>
          <a:prstGeom prst="rect">
            <a:avLst/>
          </a:prstGeom>
          <a:noFill/>
        </p:spPr>
        <p:txBody>
          <a:bodyPr wrap="square" rtlCol="0">
            <a:spAutoFit/>
          </a:bodyPr>
          <a:lstStyle/>
          <a:p>
            <a:r>
              <a:rPr lang="fr-FR" sz="1400" dirty="0">
                <a:solidFill>
                  <a:prstClr val="black"/>
                </a:solidFill>
                <a:cs typeface="Arial" panose="020B0604020202020204" pitchFamily="34" charset="0"/>
              </a:rPr>
              <a:t>Cours avancés et appliqués</a:t>
            </a:r>
          </a:p>
          <a:p>
            <a:r>
              <a:rPr lang="fr-FR" sz="1400" dirty="0">
                <a:solidFill>
                  <a:prstClr val="black"/>
                </a:solidFill>
                <a:cs typeface="Arial" panose="020B0604020202020204" pitchFamily="34" charset="0"/>
              </a:rPr>
              <a:t>Travail par projet </a:t>
            </a:r>
            <a:endParaRPr lang="en-GB" sz="1400" dirty="0">
              <a:solidFill>
                <a:prstClr val="black"/>
              </a:solidFill>
              <a:cs typeface="Arial" panose="020B0604020202020204" pitchFamily="34" charset="0"/>
            </a:endParaRPr>
          </a:p>
        </p:txBody>
      </p:sp>
      <p:grpSp>
        <p:nvGrpSpPr>
          <p:cNvPr id="35" name="Group 34"/>
          <p:cNvGrpSpPr/>
          <p:nvPr/>
        </p:nvGrpSpPr>
        <p:grpSpPr>
          <a:xfrm>
            <a:off x="4942118" y="1268759"/>
            <a:ext cx="6183082" cy="3042460"/>
            <a:chOff x="3418116" y="1268759"/>
            <a:chExt cx="6183082" cy="3042460"/>
          </a:xfrm>
        </p:grpSpPr>
        <p:sp>
          <p:nvSpPr>
            <p:cNvPr id="36" name="Text Box 9"/>
            <p:cNvSpPr txBox="1">
              <a:spLocks noChangeArrowheads="1"/>
            </p:cNvSpPr>
            <p:nvPr/>
          </p:nvSpPr>
          <p:spPr bwMode="auto">
            <a:xfrm>
              <a:off x="3921135" y="1268759"/>
              <a:ext cx="2495550" cy="1375761"/>
            </a:xfrm>
            <a:prstGeom prst="rect">
              <a:avLst/>
            </a:prstGeom>
            <a:solidFill>
              <a:schemeClr val="accent1"/>
            </a:solidFill>
            <a:ln w="28575">
              <a:noFill/>
              <a:miter lim="800000"/>
              <a:headEnd/>
              <a:tailEnd/>
            </a:ln>
            <a:effectLst>
              <a:outerShdw blurRad="50800" dist="38100" dir="2700000" algn="tl" rotWithShape="0">
                <a:prstClr val="black">
                  <a:alpha val="40000"/>
                </a:prstClr>
              </a:outerShdw>
            </a:effectLst>
          </p:spPr>
          <p:txBody>
            <a:bodyPr>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9pPr>
            </a:lstStyle>
            <a:p>
              <a:pPr marL="108000" algn="ctr">
                <a:spcBef>
                  <a:spcPct val="50000"/>
                </a:spcBef>
                <a:spcAft>
                  <a:spcPts val="1000"/>
                </a:spcAft>
                <a:buClr>
                  <a:prstClr val="white"/>
                </a:buClr>
                <a:defRPr/>
              </a:pPr>
              <a:r>
                <a:rPr lang="en-US" sz="1800" dirty="0" err="1">
                  <a:solidFill>
                    <a:schemeClr val="accent4"/>
                  </a:solidFill>
                  <a:latin typeface="+mn-lt"/>
                </a:rPr>
                <a:t>Niveau</a:t>
              </a:r>
              <a:r>
                <a:rPr lang="en-US" sz="1800" dirty="0">
                  <a:solidFill>
                    <a:schemeClr val="accent4"/>
                  </a:solidFill>
                  <a:latin typeface="+mn-lt"/>
                </a:rPr>
                <a:t> 1</a:t>
              </a:r>
            </a:p>
            <a:p>
              <a:pPr marL="108000">
                <a:spcBef>
                  <a:spcPct val="10000"/>
                </a:spcBef>
                <a:spcAft>
                  <a:spcPts val="800"/>
                </a:spcAft>
                <a:buClr>
                  <a:prstClr val="white"/>
                </a:buClr>
                <a:buSzPct val="50000"/>
                <a:defRPr/>
              </a:pPr>
              <a:r>
                <a:rPr lang="en-US" sz="1200" b="0" dirty="0" err="1">
                  <a:solidFill>
                    <a:schemeClr val="accent4"/>
                  </a:solidFill>
                  <a:latin typeface="+mn-lt"/>
                </a:rPr>
                <a:t>Etudiants</a:t>
              </a:r>
              <a:r>
                <a:rPr lang="en-US" sz="1200" dirty="0">
                  <a:solidFill>
                    <a:schemeClr val="accent4"/>
                  </a:solidFill>
                  <a:latin typeface="+mn-lt"/>
                </a:rPr>
                <a:t> 1ère </a:t>
              </a:r>
              <a:r>
                <a:rPr lang="en-US" sz="1200" dirty="0" err="1">
                  <a:solidFill>
                    <a:schemeClr val="accent4"/>
                  </a:solidFill>
                  <a:latin typeface="+mn-lt"/>
                </a:rPr>
                <a:t>année</a:t>
              </a:r>
              <a:br>
                <a:rPr lang="en-US" sz="1200" b="0" dirty="0">
                  <a:solidFill>
                    <a:schemeClr val="accent4"/>
                  </a:solidFill>
                  <a:latin typeface="+mn-lt"/>
                </a:rPr>
              </a:br>
              <a:r>
                <a:rPr lang="fr-FR" sz="1200" b="0" dirty="0">
                  <a:solidFill>
                    <a:schemeClr val="accent4"/>
                  </a:solidFill>
                  <a:latin typeface="+mn-lt"/>
                </a:rPr>
                <a:t>Ingénierie, Science des matériaux, Conception</a:t>
              </a:r>
            </a:p>
            <a:p>
              <a:pPr marL="108000">
                <a:spcBef>
                  <a:spcPct val="10000"/>
                </a:spcBef>
                <a:spcAft>
                  <a:spcPts val="800"/>
                </a:spcAft>
                <a:buClr>
                  <a:prstClr val="white"/>
                </a:buClr>
                <a:buSzPct val="50000"/>
                <a:defRPr/>
              </a:pPr>
              <a:r>
                <a:rPr lang="en-GB" sz="1200" dirty="0">
                  <a:solidFill>
                    <a:schemeClr val="accent4"/>
                  </a:solidFill>
                  <a:latin typeface="+mn-lt"/>
                </a:rPr>
                <a:t>69</a:t>
              </a:r>
              <a:r>
                <a:rPr lang="en-GB" sz="1200" b="0" dirty="0">
                  <a:solidFill>
                    <a:schemeClr val="accent4"/>
                  </a:solidFill>
                  <a:latin typeface="+mn-lt"/>
                </a:rPr>
                <a:t> </a:t>
              </a:r>
              <a:r>
                <a:rPr lang="en-GB" sz="1200" b="0" dirty="0" err="1">
                  <a:solidFill>
                    <a:schemeClr val="accent4"/>
                  </a:solidFill>
                  <a:latin typeface="+mn-lt"/>
                </a:rPr>
                <a:t>matériaux</a:t>
              </a:r>
              <a:r>
                <a:rPr lang="en-GB" sz="1200" b="0" dirty="0">
                  <a:solidFill>
                    <a:schemeClr val="accent4"/>
                  </a:solidFill>
                  <a:latin typeface="+mn-lt"/>
                </a:rPr>
                <a:t>, </a:t>
              </a:r>
              <a:r>
                <a:rPr lang="en-GB" sz="1200" dirty="0">
                  <a:solidFill>
                    <a:schemeClr val="accent4"/>
                  </a:solidFill>
                  <a:latin typeface="+mn-lt"/>
                </a:rPr>
                <a:t>74</a:t>
              </a:r>
              <a:r>
                <a:rPr lang="en-GB" sz="1200" b="0" dirty="0">
                  <a:solidFill>
                    <a:schemeClr val="accent4"/>
                  </a:solidFill>
                  <a:latin typeface="+mn-lt"/>
                </a:rPr>
                <a:t> </a:t>
              </a:r>
              <a:r>
                <a:rPr lang="en-GB" sz="1200" b="0" dirty="0" err="1">
                  <a:solidFill>
                    <a:schemeClr val="accent4"/>
                  </a:solidFill>
                  <a:latin typeface="+mn-lt"/>
                </a:rPr>
                <a:t>procédés</a:t>
              </a:r>
              <a:endParaRPr lang="en-GB" sz="1200" b="0" dirty="0">
                <a:solidFill>
                  <a:schemeClr val="accent4"/>
                </a:solidFill>
                <a:latin typeface="+mn-lt"/>
              </a:endParaRPr>
            </a:p>
          </p:txBody>
        </p:sp>
        <p:sp>
          <p:nvSpPr>
            <p:cNvPr id="37" name="Text Box 17"/>
            <p:cNvSpPr txBox="1">
              <a:spLocks noChangeArrowheads="1"/>
            </p:cNvSpPr>
            <p:nvPr/>
          </p:nvSpPr>
          <p:spPr bwMode="auto">
            <a:xfrm>
              <a:off x="3916249" y="2935458"/>
              <a:ext cx="2501230" cy="1375761"/>
            </a:xfrm>
            <a:prstGeom prst="rect">
              <a:avLst/>
            </a:prstGeom>
            <a:solidFill>
              <a:schemeClr val="accent1"/>
            </a:solidFill>
            <a:ln w="28575">
              <a:noFill/>
              <a:miter lim="800000"/>
              <a:headEnd/>
              <a:tailEnd/>
            </a:ln>
            <a:effectLst>
              <a:outerShdw blurRad="50800" dist="38100" dir="2700000" algn="tl" rotWithShape="0">
                <a:prstClr val="black">
                  <a:alpha val="40000"/>
                </a:prstClr>
              </a:outerShdw>
            </a:effectLst>
          </p:spPr>
          <p:txBody>
            <a:bodyPr wrap="square">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9pPr>
            </a:lstStyle>
            <a:p>
              <a:pPr marL="108000" algn="ctr">
                <a:spcBef>
                  <a:spcPct val="50000"/>
                </a:spcBef>
                <a:spcAft>
                  <a:spcPts val="1000"/>
                </a:spcAft>
                <a:buClr>
                  <a:prstClr val="black"/>
                </a:buClr>
                <a:buSzPct val="50000"/>
                <a:defRPr/>
              </a:pPr>
              <a:r>
                <a:rPr lang="en-US" sz="1800" dirty="0" err="1">
                  <a:solidFill>
                    <a:schemeClr val="accent4"/>
                  </a:solidFill>
                  <a:latin typeface="+mn-lt"/>
                </a:rPr>
                <a:t>Niveau</a:t>
              </a:r>
              <a:r>
                <a:rPr lang="en-US" sz="1800" dirty="0">
                  <a:solidFill>
                    <a:schemeClr val="accent4"/>
                  </a:solidFill>
                  <a:latin typeface="+mn-lt"/>
                </a:rPr>
                <a:t> 2</a:t>
              </a:r>
            </a:p>
            <a:p>
              <a:pPr marL="108000">
                <a:spcBef>
                  <a:spcPct val="10000"/>
                </a:spcBef>
                <a:spcAft>
                  <a:spcPts val="800"/>
                </a:spcAft>
                <a:buClr>
                  <a:prstClr val="black"/>
                </a:buClr>
                <a:buSzPct val="50000"/>
                <a:defRPr/>
              </a:pPr>
              <a:r>
                <a:rPr lang="en-US" sz="1200" b="0" dirty="0" err="1">
                  <a:solidFill>
                    <a:schemeClr val="accent4"/>
                  </a:solidFill>
                  <a:latin typeface="+mn-lt"/>
                </a:rPr>
                <a:t>Etudiants</a:t>
              </a:r>
              <a:r>
                <a:rPr lang="en-US" sz="1200" dirty="0">
                  <a:solidFill>
                    <a:schemeClr val="accent4"/>
                  </a:solidFill>
                  <a:latin typeface="+mn-lt"/>
                </a:rPr>
                <a:t> premier cycle</a:t>
              </a:r>
              <a:br>
                <a:rPr lang="en-US" sz="1200" b="0" dirty="0">
                  <a:solidFill>
                    <a:schemeClr val="accent4"/>
                  </a:solidFill>
                  <a:latin typeface="+mn-lt"/>
                </a:rPr>
              </a:br>
              <a:r>
                <a:rPr lang="fr-FR" sz="1200" b="0" dirty="0">
                  <a:solidFill>
                    <a:schemeClr val="accent4"/>
                  </a:solidFill>
                  <a:latin typeface="+mn-lt"/>
                </a:rPr>
                <a:t>d'ingénierie et de science et conception des matériaux.</a:t>
              </a:r>
              <a:endParaRPr lang="en-US" sz="1200" b="0" dirty="0">
                <a:solidFill>
                  <a:schemeClr val="accent4"/>
                </a:solidFill>
                <a:latin typeface="+mn-lt"/>
              </a:endParaRPr>
            </a:p>
            <a:p>
              <a:pPr marL="108000">
                <a:spcBef>
                  <a:spcPct val="10000"/>
                </a:spcBef>
                <a:spcAft>
                  <a:spcPts val="800"/>
                </a:spcAft>
                <a:buClr>
                  <a:prstClr val="black"/>
                </a:buClr>
                <a:buSzPct val="50000"/>
                <a:defRPr/>
              </a:pPr>
              <a:r>
                <a:rPr lang="en-GB" sz="1200" dirty="0">
                  <a:solidFill>
                    <a:schemeClr val="accent4"/>
                  </a:solidFill>
                  <a:latin typeface="+mn-lt"/>
                </a:rPr>
                <a:t>100</a:t>
              </a:r>
              <a:r>
                <a:rPr lang="en-GB" sz="1200" b="0" dirty="0">
                  <a:solidFill>
                    <a:schemeClr val="accent4"/>
                  </a:solidFill>
                  <a:latin typeface="+mn-lt"/>
                </a:rPr>
                <a:t> </a:t>
              </a:r>
              <a:r>
                <a:rPr lang="en-GB" sz="1200" b="0" dirty="0" err="1">
                  <a:solidFill>
                    <a:schemeClr val="accent4"/>
                  </a:solidFill>
                  <a:latin typeface="+mn-lt"/>
                </a:rPr>
                <a:t>matériaux</a:t>
              </a:r>
              <a:r>
                <a:rPr lang="en-GB" sz="1200" b="0" dirty="0">
                  <a:solidFill>
                    <a:schemeClr val="accent4"/>
                  </a:solidFill>
                  <a:latin typeface="+mn-lt"/>
                </a:rPr>
                <a:t>, </a:t>
              </a:r>
              <a:r>
                <a:rPr lang="en-GB" sz="1200" dirty="0">
                  <a:solidFill>
                    <a:schemeClr val="accent4"/>
                  </a:solidFill>
                  <a:latin typeface="+mn-lt"/>
                </a:rPr>
                <a:t>116</a:t>
              </a:r>
              <a:r>
                <a:rPr lang="en-GB" sz="1200" b="0" dirty="0">
                  <a:solidFill>
                    <a:schemeClr val="accent4"/>
                  </a:solidFill>
                  <a:latin typeface="+mn-lt"/>
                </a:rPr>
                <a:t> </a:t>
              </a:r>
              <a:r>
                <a:rPr lang="en-GB" sz="1200" b="0" dirty="0" err="1">
                  <a:solidFill>
                    <a:schemeClr val="accent4"/>
                  </a:solidFill>
                  <a:latin typeface="+mn-lt"/>
                </a:rPr>
                <a:t>procédés</a:t>
              </a:r>
              <a:endParaRPr lang="en-US" sz="1200" b="0" dirty="0">
                <a:solidFill>
                  <a:schemeClr val="accent4"/>
                </a:solidFill>
                <a:latin typeface="+mn-lt"/>
              </a:endParaRPr>
            </a:p>
          </p:txBody>
        </p:sp>
        <p:sp>
          <p:nvSpPr>
            <p:cNvPr id="38" name="Line 22"/>
            <p:cNvSpPr>
              <a:spLocks noChangeShapeType="1"/>
            </p:cNvSpPr>
            <p:nvPr/>
          </p:nvSpPr>
          <p:spPr bwMode="auto">
            <a:xfrm>
              <a:off x="3418116" y="1918100"/>
              <a:ext cx="497340"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39" name="Line 22"/>
            <p:cNvSpPr>
              <a:spLocks noChangeShapeType="1"/>
            </p:cNvSpPr>
            <p:nvPr/>
          </p:nvSpPr>
          <p:spPr bwMode="auto">
            <a:xfrm>
              <a:off x="3418116" y="3687416"/>
              <a:ext cx="491658"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40" name="Line 6"/>
            <p:cNvSpPr>
              <a:spLocks noChangeShapeType="1"/>
            </p:cNvSpPr>
            <p:nvPr/>
          </p:nvSpPr>
          <p:spPr bwMode="auto">
            <a:xfrm rot="5400000">
              <a:off x="2535871" y="2800832"/>
              <a:ext cx="1768000" cy="0"/>
            </a:xfrm>
            <a:prstGeom prst="lin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41" name="Line 22"/>
            <p:cNvSpPr>
              <a:spLocks noChangeShapeType="1"/>
            </p:cNvSpPr>
            <p:nvPr/>
          </p:nvSpPr>
          <p:spPr bwMode="auto">
            <a:xfrm>
              <a:off x="6415097" y="1916833"/>
              <a:ext cx="411174"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42" name="TextBox 41"/>
            <p:cNvSpPr txBox="1"/>
            <p:nvPr/>
          </p:nvSpPr>
          <p:spPr>
            <a:xfrm>
              <a:off x="6876256" y="1775223"/>
              <a:ext cx="1830980" cy="307777"/>
            </a:xfrm>
            <a:prstGeom prst="rect">
              <a:avLst/>
            </a:prstGeom>
            <a:noFill/>
          </p:spPr>
          <p:txBody>
            <a:bodyPr wrap="square" rtlCol="0">
              <a:spAutoFit/>
            </a:bodyPr>
            <a:lstStyle/>
            <a:p>
              <a:r>
                <a:rPr lang="en-GB" sz="1400" dirty="0" err="1">
                  <a:solidFill>
                    <a:prstClr val="black"/>
                  </a:solidFill>
                  <a:cs typeface="Arial" panose="020B0604020202020204" pitchFamily="34" charset="0"/>
                </a:rPr>
                <a:t>Cours</a:t>
              </a:r>
              <a:r>
                <a:rPr lang="en-GB" sz="1400" dirty="0">
                  <a:solidFill>
                    <a:prstClr val="black"/>
                  </a:solidFill>
                  <a:cs typeface="Arial" panose="020B0604020202020204" pitchFamily="34" charset="0"/>
                </a:rPr>
                <a:t> </a:t>
              </a:r>
              <a:r>
                <a:rPr lang="en-GB" sz="1400" dirty="0" err="1">
                  <a:solidFill>
                    <a:prstClr val="black"/>
                  </a:solidFill>
                  <a:cs typeface="Arial" panose="020B0604020202020204" pitchFamily="34" charset="0"/>
                </a:rPr>
                <a:t>introductoirs</a:t>
              </a:r>
              <a:endParaRPr lang="en-GB" sz="1400" dirty="0">
                <a:solidFill>
                  <a:prstClr val="black"/>
                </a:solidFill>
                <a:cs typeface="Arial" panose="020B0604020202020204" pitchFamily="34" charset="0"/>
              </a:endParaRPr>
            </a:p>
          </p:txBody>
        </p:sp>
        <p:sp>
          <p:nvSpPr>
            <p:cNvPr id="43" name="Line 22"/>
            <p:cNvSpPr>
              <a:spLocks noChangeShapeType="1"/>
            </p:cNvSpPr>
            <p:nvPr/>
          </p:nvSpPr>
          <p:spPr bwMode="auto">
            <a:xfrm>
              <a:off x="6415097" y="3687416"/>
              <a:ext cx="411174"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44" name="TextBox 43"/>
            <p:cNvSpPr txBox="1"/>
            <p:nvPr/>
          </p:nvSpPr>
          <p:spPr>
            <a:xfrm>
              <a:off x="6833156" y="3420290"/>
              <a:ext cx="2768042" cy="307777"/>
            </a:xfrm>
            <a:prstGeom prst="rect">
              <a:avLst/>
            </a:prstGeom>
            <a:noFill/>
          </p:spPr>
          <p:txBody>
            <a:bodyPr wrap="square" rtlCol="0">
              <a:spAutoFit/>
            </a:bodyPr>
            <a:lstStyle/>
            <a:p>
              <a:r>
                <a:rPr lang="en-GB" sz="1400" dirty="0" err="1">
                  <a:solidFill>
                    <a:prstClr val="black"/>
                  </a:solidFill>
                  <a:cs typeface="Arial" panose="020B0604020202020204" pitchFamily="34" charset="0"/>
                </a:rPr>
                <a:t>Cours</a:t>
              </a:r>
              <a:r>
                <a:rPr lang="en-GB" sz="1400" dirty="0">
                  <a:solidFill>
                    <a:prstClr val="black"/>
                  </a:solidFill>
                  <a:cs typeface="Arial" panose="020B0604020202020204" pitchFamily="34" charset="0"/>
                </a:rPr>
                <a:t> </a:t>
              </a:r>
              <a:r>
                <a:rPr lang="en-GB" sz="1400" dirty="0" err="1">
                  <a:solidFill>
                    <a:prstClr val="black"/>
                  </a:solidFill>
                  <a:cs typeface="Arial" panose="020B0604020202020204" pitchFamily="34" charset="0"/>
                </a:rPr>
                <a:t>intermédiaires</a:t>
              </a:r>
              <a:r>
                <a:rPr lang="en-GB" sz="1400" dirty="0">
                  <a:solidFill>
                    <a:prstClr val="black"/>
                  </a:solidFill>
                  <a:cs typeface="Arial" panose="020B0604020202020204" pitchFamily="34" charset="0"/>
                </a:rPr>
                <a:t>, devoirs, etc. </a:t>
              </a:r>
            </a:p>
          </p:txBody>
        </p:sp>
        <p:cxnSp>
          <p:nvCxnSpPr>
            <p:cNvPr id="45" name="Straight Connector 44"/>
            <p:cNvCxnSpPr/>
            <p:nvPr/>
          </p:nvCxnSpPr>
          <p:spPr>
            <a:xfrm>
              <a:off x="4139952" y="1628801"/>
              <a:ext cx="2088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139952" y="3284985"/>
              <a:ext cx="2088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a:xfrm>
            <a:off x="5663952" y="4941169"/>
            <a:ext cx="2088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D1718FB-F869-4ADA-BFC5-C0FA8B066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719329"/>
            <a:ext cx="1702258" cy="894224"/>
          </a:xfrm>
          <a:prstGeom prst="rect">
            <a:avLst/>
          </a:prstGeom>
        </p:spPr>
      </p:pic>
      <p:sp>
        <p:nvSpPr>
          <p:cNvPr id="2" name="Slide Number Placeholder 1">
            <a:extLst>
              <a:ext uri="{FF2B5EF4-FFF2-40B4-BE49-F238E27FC236}">
                <a16:creationId xmlns:a16="http://schemas.microsoft.com/office/drawing/2014/main" id="{E938D738-F6C7-4C97-845C-7278A10FF31C}"/>
              </a:ext>
            </a:extLst>
          </p:cNvPr>
          <p:cNvSpPr>
            <a:spLocks noGrp="1"/>
          </p:cNvSpPr>
          <p:nvPr>
            <p:ph type="sldNum" sz="quarter" idx="11"/>
          </p:nvPr>
        </p:nvSpPr>
        <p:spPr/>
        <p:txBody>
          <a:bodyPr/>
          <a:lstStyle/>
          <a:p>
            <a:fld id="{F0D23093-2AB0-F74C-B865-1A12A15B650E}" type="slidenum">
              <a:rPr lang="en-US" smtClean="0"/>
              <a:pPr/>
              <a:t>5</a:t>
            </a:fld>
            <a:endParaRPr lang="en-US" dirty="0"/>
          </a:p>
        </p:txBody>
      </p:sp>
      <p:pic>
        <p:nvPicPr>
          <p:cNvPr id="5" name="Picture 4">
            <a:extLst>
              <a:ext uri="{FF2B5EF4-FFF2-40B4-BE49-F238E27FC236}">
                <a16:creationId xmlns:a16="http://schemas.microsoft.com/office/drawing/2014/main" id="{D8A1F45D-FB44-4C73-9E86-B99B504C3B55}"/>
              </a:ext>
            </a:extLst>
          </p:cNvPr>
          <p:cNvPicPr>
            <a:picLocks noChangeAspect="1"/>
          </p:cNvPicPr>
          <p:nvPr/>
        </p:nvPicPr>
        <p:blipFill>
          <a:blip r:embed="rId4"/>
          <a:stretch>
            <a:fillRect/>
          </a:stretch>
        </p:blipFill>
        <p:spPr>
          <a:xfrm>
            <a:off x="352285" y="4219090"/>
            <a:ext cx="4343400" cy="381000"/>
          </a:xfrm>
          <a:prstGeom prst="rect">
            <a:avLst/>
          </a:prstGeom>
        </p:spPr>
      </p:pic>
    </p:spTree>
    <p:extLst>
      <p:ext uri="{BB962C8B-B14F-4D97-AF65-F5344CB8AC3E}">
        <p14:creationId xmlns:p14="http://schemas.microsoft.com/office/powerpoint/2010/main" val="397732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Granta EduPack 2023R1</a:t>
            </a:r>
          </a:p>
        </p:txBody>
      </p:sp>
      <p:sp>
        <p:nvSpPr>
          <p:cNvPr id="14" name="Rectangle 3"/>
          <p:cNvSpPr>
            <a:spLocks noChangeArrowheads="1"/>
          </p:cNvSpPr>
          <p:nvPr/>
        </p:nvSpPr>
        <p:spPr bwMode="auto">
          <a:xfrm>
            <a:off x="4724400" y="5401127"/>
            <a:ext cx="4114800" cy="50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5220" rIns="91440" bIns="95220" numCol="1" anchor="ctr" anchorCtr="0" compatLnSpc="1">
            <a:prstTxWarp prst="textNoShape">
              <a:avLst/>
            </a:prstTxWarp>
            <a:spAutoFit/>
          </a:bodyPr>
          <a:lstStyle/>
          <a:p>
            <a:pPr>
              <a:spcBef>
                <a:spcPct val="0"/>
              </a:spcBef>
              <a:spcAft>
                <a:spcPct val="0"/>
              </a:spcAft>
              <a:buClrTx/>
              <a:buSzTx/>
            </a:pPr>
            <a:r>
              <a:rPr lang="en-GB" altLang="en-US" sz="2000" b="1" dirty="0">
                <a:solidFill>
                  <a:srgbClr val="000000"/>
                </a:solidFill>
                <a:ea typeface="Times New Roman" panose="02020603050405020304" pitchFamily="18" charset="0"/>
                <a:cs typeface="Arial" panose="020B0604020202020204" pitchFamily="34" charset="0"/>
              </a:rPr>
              <a:t>Quelle bases de </a:t>
            </a:r>
            <a:r>
              <a:rPr lang="en-GB" altLang="en-US" sz="2000" b="1" dirty="0" err="1">
                <a:solidFill>
                  <a:srgbClr val="000000"/>
                </a:solidFill>
                <a:ea typeface="Times New Roman" panose="02020603050405020304" pitchFamily="18" charset="0"/>
                <a:cs typeface="Arial" panose="020B0604020202020204" pitchFamily="34" charset="0"/>
              </a:rPr>
              <a:t>données</a:t>
            </a:r>
            <a:r>
              <a:rPr lang="en-GB" altLang="en-US" sz="2000" b="1" dirty="0">
                <a:solidFill>
                  <a:srgbClr val="000000"/>
                </a:solidFill>
                <a:ea typeface="Times New Roman" panose="02020603050405020304" pitchFamily="18" charset="0"/>
                <a:cs typeface="Arial" panose="020B0604020202020204" pitchFamily="34" charset="0"/>
              </a:rPr>
              <a:t> </a:t>
            </a:r>
            <a:r>
              <a:rPr lang="en-GB" altLang="en-US" sz="2000" b="1" dirty="0" err="1">
                <a:solidFill>
                  <a:srgbClr val="000000"/>
                </a:solidFill>
                <a:ea typeface="Times New Roman" panose="02020603050405020304" pitchFamily="18" charset="0"/>
                <a:cs typeface="Arial" panose="020B0604020202020204" pitchFamily="34" charset="0"/>
              </a:rPr>
              <a:t>avez-vous</a:t>
            </a:r>
            <a:r>
              <a:rPr lang="en-GB" altLang="en-US" sz="2000" b="1" dirty="0">
                <a:solidFill>
                  <a:srgbClr val="000000"/>
                </a:solidFill>
                <a:ea typeface="Times New Roman" panose="02020603050405020304" pitchFamily="18" charset="0"/>
                <a:cs typeface="Arial" panose="020B0604020202020204" pitchFamily="34" charset="0"/>
              </a:rPr>
              <a:t> ?</a:t>
            </a:r>
          </a:p>
        </p:txBody>
      </p:sp>
      <p:sp>
        <p:nvSpPr>
          <p:cNvPr id="17" name="TextBox 3">
            <a:extLst>
              <a:ext uri="{FF2B5EF4-FFF2-40B4-BE49-F238E27FC236}">
                <a16:creationId xmlns:a16="http://schemas.microsoft.com/office/drawing/2014/main" id="{02B4D7D4-15F5-4690-A2D8-86CC01334AFA}"/>
              </a:ext>
            </a:extLst>
          </p:cNvPr>
          <p:cNvSpPr txBox="1">
            <a:spLocks noChangeArrowheads="1"/>
          </p:cNvSpPr>
          <p:nvPr/>
        </p:nvSpPr>
        <p:spPr bwMode="auto">
          <a:xfrm>
            <a:off x="609601" y="1479718"/>
            <a:ext cx="2390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r>
              <a:rPr lang="en-GB" sz="3200" dirty="0">
                <a:latin typeface="+mn-lt"/>
              </a:rPr>
              <a:t>Bases de </a:t>
            </a:r>
            <a:r>
              <a:rPr lang="en-GB" sz="3200" dirty="0" err="1">
                <a:latin typeface="+mn-lt"/>
              </a:rPr>
              <a:t>données</a:t>
            </a:r>
            <a:endParaRPr lang="en-GB" sz="3200" dirty="0">
              <a:latin typeface="+mn-lt"/>
            </a:endParaRPr>
          </a:p>
        </p:txBody>
      </p:sp>
      <p:sp>
        <p:nvSpPr>
          <p:cNvPr id="2" name="Slide Number Placeholder 1">
            <a:extLst>
              <a:ext uri="{FF2B5EF4-FFF2-40B4-BE49-F238E27FC236}">
                <a16:creationId xmlns:a16="http://schemas.microsoft.com/office/drawing/2014/main" id="{9EAE361B-2B10-4D43-B96B-103D9D836BE3}"/>
              </a:ext>
            </a:extLst>
          </p:cNvPr>
          <p:cNvSpPr>
            <a:spLocks noGrp="1"/>
          </p:cNvSpPr>
          <p:nvPr>
            <p:ph type="sldNum" sz="quarter" idx="11"/>
          </p:nvPr>
        </p:nvSpPr>
        <p:spPr/>
        <p:txBody>
          <a:bodyPr/>
          <a:lstStyle/>
          <a:p>
            <a:fld id="{F0D23093-2AB0-F74C-B865-1A12A15B650E}" type="slidenum">
              <a:rPr lang="en-US" smtClean="0"/>
              <a:pPr/>
              <a:t>6</a:t>
            </a:fld>
            <a:endParaRPr lang="en-US" dirty="0"/>
          </a:p>
        </p:txBody>
      </p:sp>
      <p:pic>
        <p:nvPicPr>
          <p:cNvPr id="12" name="Picture 11">
            <a:extLst>
              <a:ext uri="{FF2B5EF4-FFF2-40B4-BE49-F238E27FC236}">
                <a16:creationId xmlns:a16="http://schemas.microsoft.com/office/drawing/2014/main" id="{30F1A16B-54B7-4EF6-A060-C85E4B3F783D}"/>
              </a:ext>
            </a:extLst>
          </p:cNvPr>
          <p:cNvPicPr>
            <a:picLocks noChangeAspect="1"/>
          </p:cNvPicPr>
          <p:nvPr/>
        </p:nvPicPr>
        <p:blipFill rotWithShape="1">
          <a:blip r:embed="rId3"/>
          <a:srcRect l="44451" t="5556" r="2445" b="87666"/>
          <a:stretch/>
        </p:blipFill>
        <p:spPr>
          <a:xfrm>
            <a:off x="6629400" y="904853"/>
            <a:ext cx="5105401" cy="464837"/>
          </a:xfrm>
          <a:prstGeom prst="rect">
            <a:avLst/>
          </a:prstGeom>
        </p:spPr>
      </p:pic>
      <p:pic>
        <p:nvPicPr>
          <p:cNvPr id="11" name="Picture 10">
            <a:extLst>
              <a:ext uri="{FF2B5EF4-FFF2-40B4-BE49-F238E27FC236}">
                <a16:creationId xmlns:a16="http://schemas.microsoft.com/office/drawing/2014/main" id="{3B384A04-83BB-EE73-2D9D-FA3942E0B145}"/>
              </a:ext>
            </a:extLst>
          </p:cNvPr>
          <p:cNvPicPr>
            <a:picLocks noChangeAspect="1"/>
          </p:cNvPicPr>
          <p:nvPr/>
        </p:nvPicPr>
        <p:blipFill rotWithShape="1">
          <a:blip r:embed="rId4"/>
          <a:srcRect l="38745" t="32100" r="2752" b="6788"/>
          <a:stretch/>
        </p:blipFill>
        <p:spPr>
          <a:xfrm>
            <a:off x="7147792" y="2391487"/>
            <a:ext cx="3778444" cy="2815492"/>
          </a:xfrm>
          <a:prstGeom prst="rect">
            <a:avLst/>
          </a:prstGeom>
        </p:spPr>
      </p:pic>
      <p:grpSp>
        <p:nvGrpSpPr>
          <p:cNvPr id="15" name="Group 14">
            <a:extLst>
              <a:ext uri="{FF2B5EF4-FFF2-40B4-BE49-F238E27FC236}">
                <a16:creationId xmlns:a16="http://schemas.microsoft.com/office/drawing/2014/main" id="{FF53F24C-B31B-5031-3318-2CE722FF7A1E}"/>
              </a:ext>
            </a:extLst>
          </p:cNvPr>
          <p:cNvGrpSpPr/>
          <p:nvPr/>
        </p:nvGrpSpPr>
        <p:grpSpPr>
          <a:xfrm>
            <a:off x="1149224" y="2305690"/>
            <a:ext cx="5998568" cy="2863117"/>
            <a:chOff x="546100" y="2292179"/>
            <a:chExt cx="5998568" cy="2863117"/>
          </a:xfrm>
        </p:grpSpPr>
        <p:pic>
          <p:nvPicPr>
            <p:cNvPr id="9" name="Picture 8">
              <a:extLst>
                <a:ext uri="{FF2B5EF4-FFF2-40B4-BE49-F238E27FC236}">
                  <a16:creationId xmlns:a16="http://schemas.microsoft.com/office/drawing/2014/main" id="{E6A23A54-1AB9-1A8F-2326-3FCAF96F6802}"/>
                </a:ext>
              </a:extLst>
            </p:cNvPr>
            <p:cNvPicPr>
              <a:picLocks noChangeAspect="1"/>
            </p:cNvPicPr>
            <p:nvPr/>
          </p:nvPicPr>
          <p:blipFill rotWithShape="1">
            <a:blip r:embed="rId5"/>
            <a:srcRect l="24107"/>
            <a:stretch/>
          </p:blipFill>
          <p:spPr>
            <a:xfrm>
              <a:off x="2870135" y="2292179"/>
              <a:ext cx="3674533" cy="2834640"/>
            </a:xfrm>
            <a:prstGeom prst="rect">
              <a:avLst/>
            </a:prstGeom>
          </p:spPr>
        </p:pic>
        <p:pic>
          <p:nvPicPr>
            <p:cNvPr id="13" name="Picture 12">
              <a:extLst>
                <a:ext uri="{FF2B5EF4-FFF2-40B4-BE49-F238E27FC236}">
                  <a16:creationId xmlns:a16="http://schemas.microsoft.com/office/drawing/2014/main" id="{27BE9619-A22D-7D47-2D34-8361E77616C1}"/>
                </a:ext>
              </a:extLst>
            </p:cNvPr>
            <p:cNvPicPr>
              <a:picLocks noChangeAspect="1"/>
            </p:cNvPicPr>
            <p:nvPr/>
          </p:nvPicPr>
          <p:blipFill rotWithShape="1">
            <a:blip r:embed="rId3"/>
            <a:srcRect l="4005" t="32100" r="58241" b="6788"/>
            <a:stretch/>
          </p:blipFill>
          <p:spPr>
            <a:xfrm>
              <a:off x="546100" y="2339804"/>
              <a:ext cx="2438400" cy="2815492"/>
            </a:xfrm>
            <a:prstGeom prst="rect">
              <a:avLst/>
            </a:prstGeom>
          </p:spPr>
        </p:pic>
      </p:grpSp>
    </p:spTree>
    <p:extLst>
      <p:ext uri="{BB962C8B-B14F-4D97-AF65-F5344CB8AC3E}">
        <p14:creationId xmlns:p14="http://schemas.microsoft.com/office/powerpoint/2010/main" val="2530745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a:xfrm>
            <a:off x="609600" y="1447800"/>
            <a:ext cx="5385734" cy="4724400"/>
          </a:xfrm>
        </p:spPr>
        <p:txBody>
          <a:bodyPr>
            <a:normAutofit lnSpcReduction="10000"/>
          </a:bodyPr>
          <a:lstStyle/>
          <a:p>
            <a:pPr marL="0" indent="0">
              <a:buNone/>
            </a:pPr>
            <a:r>
              <a:rPr lang="en-US" b="1" dirty="0" err="1">
                <a:latin typeface="+mn-lt"/>
              </a:rPr>
              <a:t>Données</a:t>
            </a:r>
            <a:r>
              <a:rPr lang="en-US" b="1" dirty="0">
                <a:latin typeface="+mn-lt"/>
              </a:rPr>
              <a:t> :</a:t>
            </a:r>
          </a:p>
          <a:p>
            <a:r>
              <a:rPr lang="en-US" dirty="0">
                <a:latin typeface="+mn-lt"/>
              </a:rPr>
              <a:t>Material Universe</a:t>
            </a:r>
          </a:p>
          <a:p>
            <a:pPr lvl="1"/>
            <a:r>
              <a:rPr lang="fr-FR" dirty="0">
                <a:latin typeface="+mn-lt"/>
              </a:rPr>
              <a:t>Plus de 4 100 matériaux et 240 fiches de procédés</a:t>
            </a:r>
          </a:p>
          <a:p>
            <a:pPr lvl="1"/>
            <a:r>
              <a:rPr lang="fr-FR" dirty="0">
                <a:latin typeface="+mn-lt"/>
              </a:rPr>
              <a:t>Plus de 60 propriétés d'ingénierie pour chacune</a:t>
            </a:r>
          </a:p>
          <a:p>
            <a:r>
              <a:rPr lang="en-US" dirty="0">
                <a:latin typeface="+mn-lt"/>
              </a:rPr>
              <a:t>Environ 100 fiches </a:t>
            </a:r>
            <a:r>
              <a:rPr lang="en-US" dirty="0" err="1">
                <a:latin typeface="+mn-lt"/>
              </a:rPr>
              <a:t>d’alliages</a:t>
            </a:r>
            <a:r>
              <a:rPr lang="en-US" dirty="0">
                <a:latin typeface="+mn-lt"/>
              </a:rPr>
              <a:t> pour </a:t>
            </a:r>
            <a:r>
              <a:rPr lang="en-US" dirty="0" err="1">
                <a:latin typeface="+mn-lt"/>
              </a:rPr>
              <a:t>l’industrie</a:t>
            </a:r>
            <a:r>
              <a:rPr lang="en-US" dirty="0">
                <a:latin typeface="+mn-lt"/>
              </a:rPr>
              <a:t> automobile</a:t>
            </a:r>
          </a:p>
          <a:p>
            <a:pPr lvl="1"/>
            <a:r>
              <a:rPr lang="en-US" dirty="0" err="1">
                <a:latin typeface="+mn-lt"/>
              </a:rPr>
              <a:t>Alliages</a:t>
            </a:r>
            <a:r>
              <a:rPr lang="en-US" dirty="0">
                <a:latin typeface="+mn-lt"/>
              </a:rPr>
              <a:t> </a:t>
            </a:r>
            <a:r>
              <a:rPr lang="en-US" dirty="0" err="1">
                <a:latin typeface="+mn-lt"/>
              </a:rPr>
              <a:t>d'aluminium</a:t>
            </a:r>
            <a:r>
              <a:rPr lang="en-US" dirty="0">
                <a:latin typeface="+mn-lt"/>
              </a:rPr>
              <a:t> (2008.2036, 5182, 6111)</a:t>
            </a:r>
          </a:p>
          <a:p>
            <a:pPr lvl="1"/>
            <a:r>
              <a:rPr lang="en-US" dirty="0" err="1">
                <a:latin typeface="+mn-lt"/>
              </a:rPr>
              <a:t>Alliages</a:t>
            </a:r>
            <a:r>
              <a:rPr lang="en-US" dirty="0">
                <a:latin typeface="+mn-lt"/>
              </a:rPr>
              <a:t> de </a:t>
            </a:r>
            <a:r>
              <a:rPr lang="en-US" dirty="0" err="1">
                <a:latin typeface="+mn-lt"/>
              </a:rPr>
              <a:t>magnésium</a:t>
            </a:r>
            <a:r>
              <a:rPr lang="en-US" dirty="0">
                <a:latin typeface="+mn-lt"/>
              </a:rPr>
              <a:t> (AE44, AM60, AS41)</a:t>
            </a:r>
          </a:p>
          <a:p>
            <a:pPr lvl="1"/>
            <a:r>
              <a:rPr lang="en-US" dirty="0" err="1">
                <a:latin typeface="+mn-lt"/>
              </a:rPr>
              <a:t>Aciers</a:t>
            </a:r>
            <a:r>
              <a:rPr lang="en-US" dirty="0">
                <a:latin typeface="+mn-lt"/>
              </a:rPr>
              <a:t> à haute </a:t>
            </a:r>
            <a:r>
              <a:rPr lang="en-US" dirty="0" err="1">
                <a:latin typeface="+mn-lt"/>
              </a:rPr>
              <a:t>résistance</a:t>
            </a:r>
            <a:r>
              <a:rPr lang="en-US" dirty="0">
                <a:latin typeface="+mn-lt"/>
              </a:rPr>
              <a:t> (Dual phase/HSLA/Mn-B)</a:t>
            </a:r>
          </a:p>
          <a:p>
            <a:pPr lvl="1"/>
            <a:r>
              <a:rPr lang="en-US" dirty="0">
                <a:latin typeface="+mn-lt"/>
              </a:rPr>
              <a:t>Composites automobiles (</a:t>
            </a:r>
            <a:r>
              <a:rPr lang="en-US" dirty="0" err="1">
                <a:latin typeface="+mn-lt"/>
              </a:rPr>
              <a:t>Matrice</a:t>
            </a:r>
            <a:r>
              <a:rPr lang="en-US" dirty="0">
                <a:latin typeface="+mn-lt"/>
              </a:rPr>
              <a:t> Polyester et Polyamide)</a:t>
            </a:r>
          </a:p>
        </p:txBody>
      </p:sp>
      <p:grpSp>
        <p:nvGrpSpPr>
          <p:cNvPr id="20" name="Group 19"/>
          <p:cNvGrpSpPr/>
          <p:nvPr/>
        </p:nvGrpSpPr>
        <p:grpSpPr>
          <a:xfrm>
            <a:off x="6196667" y="2147950"/>
            <a:ext cx="1533888" cy="1391413"/>
            <a:chOff x="683568" y="4970170"/>
            <a:chExt cx="1533888" cy="1391413"/>
          </a:xfrm>
        </p:grpSpPr>
        <p:pic>
          <p:nvPicPr>
            <p:cNvPr id="1029" name="Picture 5" descr="ABS data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970170"/>
              <a:ext cx="1533888" cy="1170868"/>
            </a:xfrm>
            <a:prstGeom prst="rect">
              <a:avLst/>
            </a:prstGeom>
            <a:ln w="9525" cap="sq">
              <a:solidFill>
                <a:schemeClr val="tx2"/>
              </a:solidFill>
              <a:prstDash val="solid"/>
              <a:miter lim="800000"/>
            </a:ln>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912545" y="6107667"/>
              <a:ext cx="1075936" cy="253916"/>
            </a:xfrm>
            <a:prstGeom prst="rect">
              <a:avLst/>
            </a:prstGeom>
          </p:spPr>
          <p:txBody>
            <a:bodyPr wrap="none">
              <a:spAutoFit/>
            </a:bodyPr>
            <a:lstStyle/>
            <a:p>
              <a:pPr algn="ctr"/>
              <a:r>
                <a:rPr lang="en-GB" sz="1050" b="1" dirty="0" err="1"/>
                <a:t>Données</a:t>
              </a:r>
              <a:r>
                <a:rPr lang="en-GB" sz="1050" b="1" dirty="0"/>
                <a:t> </a:t>
              </a:r>
              <a:r>
                <a:rPr lang="en-GB" sz="1050" b="1" dirty="0" err="1"/>
                <a:t>fiables</a:t>
              </a:r>
              <a:endParaRPr lang="en-GB" sz="1050" dirty="0"/>
            </a:p>
          </p:txBody>
        </p:sp>
      </p:grpSp>
      <p:grpSp>
        <p:nvGrpSpPr>
          <p:cNvPr id="13" name="Group 12"/>
          <p:cNvGrpSpPr/>
          <p:nvPr/>
        </p:nvGrpSpPr>
        <p:grpSpPr>
          <a:xfrm>
            <a:off x="8143395" y="2144541"/>
            <a:ext cx="1524653" cy="1391413"/>
            <a:chOff x="2340799" y="4970170"/>
            <a:chExt cx="1524653" cy="1391413"/>
          </a:xfrm>
        </p:grpSpPr>
        <p:pic>
          <p:nvPicPr>
            <p:cNvPr id="1031" name="Picture 7" descr="All of the materials at level 2 in a Materials Property Ch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0799" y="4970170"/>
              <a:ext cx="1524653"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2489880" y="6107667"/>
              <a:ext cx="1168910" cy="253916"/>
            </a:xfrm>
            <a:prstGeom prst="rect">
              <a:avLst/>
            </a:prstGeom>
          </p:spPr>
          <p:txBody>
            <a:bodyPr wrap="none">
              <a:spAutoFit/>
            </a:bodyPr>
            <a:lstStyle/>
            <a:p>
              <a:r>
                <a:rPr lang="en-GB" sz="1050" b="1" dirty="0" err="1"/>
                <a:t>Outils</a:t>
              </a:r>
              <a:r>
                <a:rPr lang="en-GB" sz="1050" b="1" dirty="0"/>
                <a:t> </a:t>
              </a:r>
              <a:r>
                <a:rPr lang="en-GB" sz="1050" b="1" dirty="0" err="1"/>
                <a:t>graphiques</a:t>
              </a:r>
              <a:endParaRPr lang="en-GB" sz="1050" b="1" dirty="0"/>
            </a:p>
          </p:txBody>
        </p:sp>
      </p:grpSp>
      <p:grpSp>
        <p:nvGrpSpPr>
          <p:cNvPr id="10" name="Group 9"/>
          <p:cNvGrpSpPr/>
          <p:nvPr/>
        </p:nvGrpSpPr>
        <p:grpSpPr>
          <a:xfrm>
            <a:off x="9949569" y="2139556"/>
            <a:ext cx="1550974" cy="1572740"/>
            <a:chOff x="3922446" y="4970170"/>
            <a:chExt cx="1550974" cy="1572740"/>
          </a:xfrm>
        </p:grpSpPr>
        <p:pic>
          <p:nvPicPr>
            <p:cNvPr id="1033" name="Picture 9" descr="Using a material property chart to visulize thermal expansion of materials in the MMPDS data modu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0989" y="4970170"/>
              <a:ext cx="1533888"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3922446" y="6127412"/>
              <a:ext cx="1550974" cy="415498"/>
            </a:xfrm>
            <a:prstGeom prst="rect">
              <a:avLst/>
            </a:prstGeom>
          </p:spPr>
          <p:txBody>
            <a:bodyPr wrap="square">
              <a:spAutoFit/>
            </a:bodyPr>
            <a:lstStyle/>
            <a:p>
              <a:pPr algn="ctr"/>
              <a:r>
                <a:rPr lang="en-GB" sz="1050" b="1" dirty="0" err="1"/>
                <a:t>Outil</a:t>
              </a:r>
              <a:r>
                <a:rPr lang="en-GB" sz="1050" b="1" dirty="0"/>
                <a:t> pour la </a:t>
              </a:r>
              <a:r>
                <a:rPr lang="en-GB" sz="1050" b="1" dirty="0" err="1"/>
                <a:t>sélection</a:t>
              </a:r>
              <a:r>
                <a:rPr lang="en-GB" sz="1050" b="1" dirty="0"/>
                <a:t> des </a:t>
              </a:r>
              <a:r>
                <a:rPr lang="en-GB" sz="1050" b="1" dirty="0" err="1"/>
                <a:t>matériaux</a:t>
              </a:r>
              <a:endParaRPr lang="en-GB" sz="1050" b="1" dirty="0"/>
            </a:p>
          </p:txBody>
        </p:sp>
      </p:grpSp>
      <p:grpSp>
        <p:nvGrpSpPr>
          <p:cNvPr id="22" name="Group 21"/>
          <p:cNvGrpSpPr/>
          <p:nvPr/>
        </p:nvGrpSpPr>
        <p:grpSpPr>
          <a:xfrm>
            <a:off x="7119647" y="3712296"/>
            <a:ext cx="1614546" cy="1418507"/>
            <a:chOff x="7081763" y="4950770"/>
            <a:chExt cx="1614546" cy="1418507"/>
          </a:xfrm>
        </p:grpSpPr>
        <p:pic>
          <p:nvPicPr>
            <p:cNvPr id="34" name="Picture 33"/>
            <p:cNvPicPr>
              <a:picLocks noChangeAspect="1"/>
            </p:cNvPicPr>
            <p:nvPr/>
          </p:nvPicPr>
          <p:blipFill>
            <a:blip r:embed="rId6"/>
            <a:stretch>
              <a:fillRect/>
            </a:stretch>
          </p:blipFill>
          <p:spPr>
            <a:xfrm>
              <a:off x="7191364" y="4950770"/>
              <a:ext cx="1502587" cy="1174495"/>
            </a:xfrm>
            <a:prstGeom prst="rect">
              <a:avLst/>
            </a:prstGeom>
            <a:solidFill>
              <a:schemeClr val="bg1"/>
            </a:solidFill>
            <a:ln>
              <a:solidFill>
                <a:schemeClr val="tx2"/>
              </a:solidFill>
            </a:ln>
          </p:spPr>
        </p:pic>
        <p:sp>
          <p:nvSpPr>
            <p:cNvPr id="35" name="Rectangle 34"/>
            <p:cNvSpPr/>
            <p:nvPr/>
          </p:nvSpPr>
          <p:spPr>
            <a:xfrm>
              <a:off x="7081763" y="6115361"/>
              <a:ext cx="1614546" cy="253916"/>
            </a:xfrm>
            <a:prstGeom prst="rect">
              <a:avLst/>
            </a:prstGeom>
          </p:spPr>
          <p:txBody>
            <a:bodyPr wrap="none">
              <a:spAutoFit/>
            </a:bodyPr>
            <a:lstStyle/>
            <a:p>
              <a:pPr algn="ctr"/>
              <a:r>
                <a:rPr lang="en-GB" sz="1050" b="1" dirty="0" err="1"/>
                <a:t>Ressources</a:t>
              </a:r>
              <a:r>
                <a:rPr lang="en-GB" sz="1050" b="1" dirty="0"/>
                <a:t> </a:t>
              </a:r>
              <a:r>
                <a:rPr lang="en-GB" sz="1050" b="1" dirty="0" err="1"/>
                <a:t>pédagogiques</a:t>
              </a:r>
              <a:endParaRPr lang="en-GB" sz="1050" b="1" dirty="0"/>
            </a:p>
          </p:txBody>
        </p:sp>
      </p:grpSp>
      <p:pic>
        <p:nvPicPr>
          <p:cNvPr id="5" name="Picture 4">
            <a:extLst>
              <a:ext uri="{FF2B5EF4-FFF2-40B4-BE49-F238E27FC236}">
                <a16:creationId xmlns:a16="http://schemas.microsoft.com/office/drawing/2014/main" id="{80DED300-DAB0-48CF-9DAB-8000D6D7C4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106368"/>
            <a:ext cx="914400" cy="914400"/>
          </a:xfrm>
          <a:prstGeom prst="rect">
            <a:avLst/>
          </a:prstGeom>
        </p:spPr>
      </p:pic>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p:txBody>
          <a:bodyPr/>
          <a:lstStyle/>
          <a:p>
            <a:r>
              <a:rPr lang="en-US" dirty="0">
                <a:latin typeface="+mn-lt"/>
              </a:rPr>
              <a:t>          La base de </a:t>
            </a:r>
            <a:r>
              <a:rPr lang="en-US" dirty="0" err="1">
                <a:latin typeface="+mn-lt"/>
              </a:rPr>
              <a:t>données</a:t>
            </a:r>
            <a:r>
              <a:rPr lang="en-US" dirty="0">
                <a:latin typeface="+mn-lt"/>
              </a:rPr>
              <a:t> Level 3 Standard</a:t>
            </a: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6096000" y="1447800"/>
            <a:ext cx="1143000" cy="533400"/>
          </a:xfrm>
        </p:spPr>
        <p:txBody>
          <a:bodyPr>
            <a:normAutofit/>
          </a:bodyPr>
          <a:lstStyle/>
          <a:p>
            <a:pPr marL="0" indent="0">
              <a:buNone/>
            </a:pPr>
            <a:r>
              <a:rPr lang="en-US" b="1" dirty="0" err="1">
                <a:latin typeface="+mn-lt"/>
              </a:rPr>
              <a:t>Outils</a:t>
            </a:r>
            <a:r>
              <a:rPr lang="en-US" b="1" dirty="0">
                <a:latin typeface="+mn-lt"/>
              </a:rPr>
              <a:t> :</a:t>
            </a:r>
          </a:p>
        </p:txBody>
      </p:sp>
      <p:grpSp>
        <p:nvGrpSpPr>
          <p:cNvPr id="24" name="Group 23">
            <a:extLst>
              <a:ext uri="{FF2B5EF4-FFF2-40B4-BE49-F238E27FC236}">
                <a16:creationId xmlns:a16="http://schemas.microsoft.com/office/drawing/2014/main" id="{8EC0BD19-3961-407D-AA12-D36CE9762C68}"/>
              </a:ext>
            </a:extLst>
          </p:cNvPr>
          <p:cNvGrpSpPr/>
          <p:nvPr/>
        </p:nvGrpSpPr>
        <p:grpSpPr>
          <a:xfrm>
            <a:off x="9150791" y="3695957"/>
            <a:ext cx="1533530" cy="1424917"/>
            <a:chOff x="10058400" y="816271"/>
            <a:chExt cx="1533530" cy="1424917"/>
          </a:xfrm>
        </p:grpSpPr>
        <p:grpSp>
          <p:nvGrpSpPr>
            <p:cNvPr id="7" name="Group 6"/>
            <p:cNvGrpSpPr/>
            <p:nvPr/>
          </p:nvGrpSpPr>
          <p:grpSpPr>
            <a:xfrm>
              <a:off x="10058400" y="838200"/>
              <a:ext cx="1533530" cy="1402988"/>
              <a:chOff x="5550588" y="4970171"/>
              <a:chExt cx="1533530" cy="1402988"/>
            </a:xfrm>
          </p:grpSpPr>
          <p:pic>
            <p:nvPicPr>
              <p:cNvPr id="1041" name="Picture 17" descr="Enhanced Eco Audit Too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50588" y="4970171"/>
                <a:ext cx="1533530" cy="1158976"/>
              </a:xfrm>
              <a:prstGeom prst="rect">
                <a:avLst/>
              </a:prstGeom>
              <a:solidFill>
                <a:srgbClr val="FFFFFF">
                  <a:shade val="85000"/>
                </a:srgbClr>
              </a:solidFill>
              <a:ln w="9525" cap="sq">
                <a:solidFill>
                  <a:schemeClr val="tx2"/>
                </a:solidFill>
                <a:miter lim="800000"/>
              </a:ln>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5744845" y="5233812"/>
                <a:ext cx="1244677" cy="819075"/>
                <a:chOff x="7518630" y="2846578"/>
                <a:chExt cx="1777005" cy="1271877"/>
              </a:xfrm>
            </p:grpSpPr>
            <p:sp>
              <p:nvSpPr>
                <p:cNvPr id="11" name="Freeform 10"/>
                <p:cNvSpPr/>
                <p:nvPr/>
              </p:nvSpPr>
              <p:spPr>
                <a:xfrm>
                  <a:off x="7678502" y="2924944"/>
                  <a:ext cx="1617133" cy="1176867"/>
                </a:xfrm>
                <a:custGeom>
                  <a:avLst/>
                  <a:gdLst>
                    <a:gd name="connsiteX0" fmla="*/ 0 w 1617133"/>
                    <a:gd name="connsiteY0" fmla="*/ 93134 h 1176867"/>
                    <a:gd name="connsiteX1" fmla="*/ 575733 w 1617133"/>
                    <a:gd name="connsiteY1" fmla="*/ 84667 h 1176867"/>
                    <a:gd name="connsiteX2" fmla="*/ 575733 w 1617133"/>
                    <a:gd name="connsiteY2" fmla="*/ 8467 h 1176867"/>
                    <a:gd name="connsiteX3" fmla="*/ 1608666 w 1617133"/>
                    <a:gd name="connsiteY3" fmla="*/ 0 h 1176867"/>
                    <a:gd name="connsiteX4" fmla="*/ 1617133 w 1617133"/>
                    <a:gd name="connsiteY4" fmla="*/ 804334 h 1176867"/>
                    <a:gd name="connsiteX5" fmla="*/ 1380066 w 1617133"/>
                    <a:gd name="connsiteY5" fmla="*/ 804334 h 1176867"/>
                    <a:gd name="connsiteX6" fmla="*/ 1380066 w 1617133"/>
                    <a:gd name="connsiteY6" fmla="*/ 1176867 h 1176867"/>
                    <a:gd name="connsiteX7" fmla="*/ 372533 w 1617133"/>
                    <a:gd name="connsiteY7" fmla="*/ 1176867 h 1176867"/>
                    <a:gd name="connsiteX8" fmla="*/ 372533 w 1617133"/>
                    <a:gd name="connsiteY8" fmla="*/ 905934 h 1176867"/>
                    <a:gd name="connsiteX9" fmla="*/ 16933 w 1617133"/>
                    <a:gd name="connsiteY9" fmla="*/ 905934 h 1176867"/>
                    <a:gd name="connsiteX10" fmla="*/ 0 w 1617133"/>
                    <a:gd name="connsiteY10" fmla="*/ 93134 h 117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33" h="1176867">
                      <a:moveTo>
                        <a:pt x="0" y="93134"/>
                      </a:moveTo>
                      <a:lnTo>
                        <a:pt x="575733" y="84667"/>
                      </a:lnTo>
                      <a:lnTo>
                        <a:pt x="575733" y="8467"/>
                      </a:lnTo>
                      <a:lnTo>
                        <a:pt x="1608666" y="0"/>
                      </a:lnTo>
                      <a:cubicBezTo>
                        <a:pt x="1611488" y="268111"/>
                        <a:pt x="1614311" y="536223"/>
                        <a:pt x="1617133" y="804334"/>
                      </a:cubicBezTo>
                      <a:lnTo>
                        <a:pt x="1380066" y="804334"/>
                      </a:lnTo>
                      <a:lnTo>
                        <a:pt x="1380066" y="1176867"/>
                      </a:lnTo>
                      <a:lnTo>
                        <a:pt x="372533" y="1176867"/>
                      </a:lnTo>
                      <a:lnTo>
                        <a:pt x="372533" y="905934"/>
                      </a:lnTo>
                      <a:lnTo>
                        <a:pt x="16933" y="905934"/>
                      </a:lnTo>
                      <a:cubicBezTo>
                        <a:pt x="14111" y="643467"/>
                        <a:pt x="11288" y="381001"/>
                        <a:pt x="0" y="931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39" name="Picture 15" descr="Eco Audit Tool graphs showing end of life phas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630" y="2846578"/>
                  <a:ext cx="1726529" cy="127187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5845160" y="6119243"/>
                <a:ext cx="1023037" cy="253916"/>
              </a:xfrm>
              <a:prstGeom prst="rect">
                <a:avLst/>
              </a:prstGeom>
            </p:spPr>
            <p:txBody>
              <a:bodyPr wrap="none">
                <a:spAutoFit/>
              </a:bodyPr>
              <a:lstStyle/>
              <a:p>
                <a:pPr algn="ctr"/>
                <a:r>
                  <a:rPr lang="en-GB" sz="1050" b="1" dirty="0" err="1"/>
                  <a:t>Outil</a:t>
                </a:r>
                <a:r>
                  <a:rPr lang="en-GB" sz="1050" b="1" dirty="0"/>
                  <a:t> Eco Audit</a:t>
                </a:r>
              </a:p>
            </p:txBody>
          </p:sp>
        </p:grpSp>
        <p:pic>
          <p:nvPicPr>
            <p:cNvPr id="33" name="Picture 32">
              <a:extLst>
                <a:ext uri="{FF2B5EF4-FFF2-40B4-BE49-F238E27FC236}">
                  <a16:creationId xmlns:a16="http://schemas.microsoft.com/office/drawing/2014/main" id="{5C8F04C7-7465-405E-B8E1-F20D93F715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65526" y="816271"/>
              <a:ext cx="408433" cy="408433"/>
            </a:xfrm>
            <a:prstGeom prst="rect">
              <a:avLst/>
            </a:prstGeom>
          </p:spPr>
        </p:pic>
      </p:grpSp>
      <p:sp>
        <p:nvSpPr>
          <p:cNvPr id="2" name="Slide Number Placeholder 1">
            <a:extLst>
              <a:ext uri="{FF2B5EF4-FFF2-40B4-BE49-F238E27FC236}">
                <a16:creationId xmlns:a16="http://schemas.microsoft.com/office/drawing/2014/main" id="{F1E8E6C1-DA43-4BD3-BCFE-7BB435AEB478}"/>
              </a:ext>
            </a:extLst>
          </p:cNvPr>
          <p:cNvSpPr>
            <a:spLocks noGrp="1"/>
          </p:cNvSpPr>
          <p:nvPr>
            <p:ph type="sldNum" sz="quarter" idx="11"/>
          </p:nvPr>
        </p:nvSpPr>
        <p:spPr/>
        <p:txBody>
          <a:bodyPr/>
          <a:lstStyle/>
          <a:p>
            <a:fld id="{F0D23093-2AB0-F74C-B865-1A12A15B650E}" type="slidenum">
              <a:rPr lang="en-US" smtClean="0">
                <a:latin typeface="+mn-lt"/>
              </a:rPr>
              <a:pPr/>
              <a:t>7</a:t>
            </a:fld>
            <a:endParaRPr lang="en-US" dirty="0">
              <a:latin typeface="+mn-lt"/>
            </a:endParaRPr>
          </a:p>
        </p:txBody>
      </p:sp>
    </p:spTree>
    <p:extLst>
      <p:ext uri="{BB962C8B-B14F-4D97-AF65-F5344CB8AC3E}">
        <p14:creationId xmlns:p14="http://schemas.microsoft.com/office/powerpoint/2010/main" val="2873435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3E82167-C602-4B0F-B6D4-054B98462958}"/>
              </a:ext>
            </a:extLst>
          </p:cNvPr>
          <p:cNvGrpSpPr/>
          <p:nvPr/>
        </p:nvGrpSpPr>
        <p:grpSpPr>
          <a:xfrm>
            <a:off x="5415808" y="1250867"/>
            <a:ext cx="5433208" cy="4671352"/>
            <a:chOff x="5415808" y="1250867"/>
            <a:chExt cx="5433208" cy="4671352"/>
          </a:xfrm>
        </p:grpSpPr>
        <p:pic>
          <p:nvPicPr>
            <p:cNvPr id="6" name="Picture 5"/>
            <p:cNvPicPr>
              <a:picLocks noChangeAspect="1"/>
            </p:cNvPicPr>
            <p:nvPr/>
          </p:nvPicPr>
          <p:blipFill rotWithShape="1">
            <a:blip r:embed="rId3"/>
            <a:srcRect l="42117" t="21636" r="8935" b="6125"/>
            <a:stretch/>
          </p:blipFill>
          <p:spPr>
            <a:xfrm>
              <a:off x="5415808" y="1257738"/>
              <a:ext cx="5433208" cy="4664481"/>
            </a:xfrm>
            <a:prstGeom prst="rect">
              <a:avLst/>
            </a:prstGeom>
          </p:spPr>
        </p:pic>
        <p:pic>
          <p:nvPicPr>
            <p:cNvPr id="11" name="Picture 10">
              <a:extLst>
                <a:ext uri="{FF2B5EF4-FFF2-40B4-BE49-F238E27FC236}">
                  <a16:creationId xmlns:a16="http://schemas.microsoft.com/office/drawing/2014/main" id="{A84C1772-C3BB-486C-A7BD-A8F255242C1E}"/>
                </a:ext>
              </a:extLst>
            </p:cNvPr>
            <p:cNvPicPr>
              <a:picLocks noChangeAspect="1"/>
            </p:cNvPicPr>
            <p:nvPr/>
          </p:nvPicPr>
          <p:blipFill rotWithShape="1">
            <a:blip r:embed="rId4"/>
            <a:srcRect b="93256"/>
            <a:stretch/>
          </p:blipFill>
          <p:spPr>
            <a:xfrm>
              <a:off x="5506243" y="1250867"/>
              <a:ext cx="3907393" cy="275213"/>
            </a:xfrm>
            <a:prstGeom prst="rect">
              <a:avLst/>
            </a:prstGeom>
          </p:spPr>
        </p:pic>
      </p:grpSp>
      <p:sp>
        <p:nvSpPr>
          <p:cNvPr id="12291" name="Rectangle 2"/>
          <p:cNvSpPr>
            <a:spLocks noGrp="1" noChangeArrowheads="1"/>
          </p:cNvSpPr>
          <p:nvPr>
            <p:ph type="title"/>
          </p:nvPr>
        </p:nvSpPr>
        <p:spPr>
          <a:ln w="9525"/>
        </p:spPr>
        <p:txBody>
          <a:bodyPr/>
          <a:lstStyle/>
          <a:p>
            <a:r>
              <a:rPr lang="en-GB" dirty="0">
                <a:latin typeface="+mn-lt"/>
              </a:rPr>
              <a:t>Sous-ensembles</a:t>
            </a:r>
          </a:p>
        </p:txBody>
      </p:sp>
      <p:grpSp>
        <p:nvGrpSpPr>
          <p:cNvPr id="35" name="Group 34">
            <a:extLst>
              <a:ext uri="{FF2B5EF4-FFF2-40B4-BE49-F238E27FC236}">
                <a16:creationId xmlns:a16="http://schemas.microsoft.com/office/drawing/2014/main" id="{090EDE6D-DFD6-48A5-8227-4E75E2A6B7F9}"/>
              </a:ext>
            </a:extLst>
          </p:cNvPr>
          <p:cNvGrpSpPr/>
          <p:nvPr/>
        </p:nvGrpSpPr>
        <p:grpSpPr>
          <a:xfrm>
            <a:off x="1143000" y="609600"/>
            <a:ext cx="5073650" cy="1651292"/>
            <a:chOff x="165100" y="1245632"/>
            <a:chExt cx="5073650" cy="1527774"/>
          </a:xfrm>
        </p:grpSpPr>
        <p:sp>
          <p:nvSpPr>
            <p:cNvPr id="36" name="Rectangle 35">
              <a:extLst>
                <a:ext uri="{FF2B5EF4-FFF2-40B4-BE49-F238E27FC236}">
                  <a16:creationId xmlns:a16="http://schemas.microsoft.com/office/drawing/2014/main" id="{BD79EEF5-8956-4816-9E98-86E5515E3757}"/>
                </a:ext>
              </a:extLst>
            </p:cNvPr>
            <p:cNvSpPr/>
            <p:nvPr/>
          </p:nvSpPr>
          <p:spPr bwMode="auto">
            <a:xfrm>
              <a:off x="165100" y="1245632"/>
              <a:ext cx="4159250" cy="3417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1" dirty="0">
                <a:solidFill>
                  <a:prstClr val="black"/>
                </a:solidFill>
              </a:endParaRPr>
            </a:p>
          </p:txBody>
        </p:sp>
        <p:grpSp>
          <p:nvGrpSpPr>
            <p:cNvPr id="42" name="Group 41">
              <a:extLst>
                <a:ext uri="{FF2B5EF4-FFF2-40B4-BE49-F238E27FC236}">
                  <a16:creationId xmlns:a16="http://schemas.microsoft.com/office/drawing/2014/main" id="{D86F4EC1-877A-4C7A-9682-8A98F9648C58}"/>
                </a:ext>
              </a:extLst>
            </p:cNvPr>
            <p:cNvGrpSpPr/>
            <p:nvPr/>
          </p:nvGrpSpPr>
          <p:grpSpPr>
            <a:xfrm>
              <a:off x="165100" y="2004568"/>
              <a:ext cx="5073650" cy="768838"/>
              <a:chOff x="165100" y="2004568"/>
              <a:chExt cx="5073650" cy="768838"/>
            </a:xfrm>
          </p:grpSpPr>
          <p:sp>
            <p:nvSpPr>
              <p:cNvPr id="47" name="Rectangle 5">
                <a:extLst>
                  <a:ext uri="{FF2B5EF4-FFF2-40B4-BE49-F238E27FC236}">
                    <a16:creationId xmlns:a16="http://schemas.microsoft.com/office/drawing/2014/main" id="{5D56B129-2896-4869-9309-0A71B6864E0F}"/>
                  </a:ext>
                </a:extLst>
              </p:cNvPr>
              <p:cNvSpPr>
                <a:spLocks noChangeArrowheads="1"/>
              </p:cNvSpPr>
              <p:nvPr/>
            </p:nvSpPr>
            <p:spPr bwMode="auto">
              <a:xfrm>
                <a:off x="165100" y="2004568"/>
                <a:ext cx="4159249" cy="768838"/>
              </a:xfrm>
              <a:prstGeom prst="rect">
                <a:avLst/>
              </a:prstGeom>
              <a:solidFill>
                <a:schemeClr val="bg1"/>
              </a:solidFill>
              <a:ln>
                <a:solidFill>
                  <a:schemeClr val="accent1"/>
                </a:solidFill>
              </a:ln>
            </p:spPr>
            <p:txBody>
              <a:bodyPr wrap="square">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marL="0" lvl="1">
                  <a:spcBef>
                    <a:spcPct val="50000"/>
                  </a:spcBef>
                  <a:buClr>
                    <a:prstClr val="black"/>
                  </a:buClr>
                  <a:buSzPct val="115000"/>
                  <a:buFontTx/>
                  <a:buNone/>
                </a:pPr>
                <a:r>
                  <a:rPr lang="fr-FR" sz="1600" b="1" dirty="0">
                    <a:latin typeface="+mn-lt"/>
                  </a:rPr>
                  <a:t>Toutes les principales classes de matériaux</a:t>
                </a:r>
                <a:r>
                  <a:rPr lang="fr-FR" sz="1600" dirty="0">
                    <a:latin typeface="+mn-lt"/>
                  </a:rPr>
                  <a:t>, y compris : les fibres, les particules, les mousses et les biomatériaux </a:t>
                </a:r>
                <a:endParaRPr lang="en-GB" sz="1600" dirty="0">
                  <a:latin typeface="+mn-lt"/>
                </a:endParaRPr>
              </a:p>
            </p:txBody>
          </p:sp>
          <p:sp>
            <p:nvSpPr>
              <p:cNvPr id="48" name="Oval 61">
                <a:extLst>
                  <a:ext uri="{FF2B5EF4-FFF2-40B4-BE49-F238E27FC236}">
                    <a16:creationId xmlns:a16="http://schemas.microsoft.com/office/drawing/2014/main" id="{0E47EF95-E5F2-4AD9-88B8-ABA20662968B}"/>
                  </a:ext>
                </a:extLst>
              </p:cNvPr>
              <p:cNvSpPr>
                <a:spLocks noChangeArrowheads="1"/>
              </p:cNvSpPr>
              <p:nvPr/>
            </p:nvSpPr>
            <p:spPr bwMode="auto">
              <a:xfrm>
                <a:off x="4833938" y="2263442"/>
                <a:ext cx="404812" cy="480503"/>
              </a:xfrm>
              <a:prstGeom prst="ellipse">
                <a:avLst/>
              </a:prstGeom>
              <a:solidFill>
                <a:schemeClr val="bg1"/>
              </a:solidFill>
              <a:ln w="28575" algn="ctr">
                <a:solidFill>
                  <a:schemeClr val="accent1"/>
                </a:solidFill>
                <a:round/>
                <a:headEnd/>
                <a:tailEnd/>
              </a:ln>
            </p:spPr>
            <p:txBody>
              <a:bodyPr wrap="square">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b="1" dirty="0">
                  <a:solidFill>
                    <a:prstClr val="black"/>
                  </a:solidFill>
                  <a:latin typeface="+mn-lt"/>
                </a:endParaRPr>
              </a:p>
            </p:txBody>
          </p:sp>
          <p:cxnSp>
            <p:nvCxnSpPr>
              <p:cNvPr id="50" name="Straight Connector 49">
                <a:extLst>
                  <a:ext uri="{FF2B5EF4-FFF2-40B4-BE49-F238E27FC236}">
                    <a16:creationId xmlns:a16="http://schemas.microsoft.com/office/drawing/2014/main" id="{C1D2C8CA-8D83-48DB-AA85-5781DA455943}"/>
                  </a:ext>
                </a:extLst>
              </p:cNvPr>
              <p:cNvCxnSpPr>
                <a:stCxn id="48" idx="2"/>
                <a:endCxn id="47" idx="3"/>
              </p:cNvCxnSpPr>
              <p:nvPr/>
            </p:nvCxnSpPr>
            <p:spPr bwMode="auto">
              <a:xfrm flipH="1" flipV="1">
                <a:off x="4324349" y="2388987"/>
                <a:ext cx="509589" cy="114706"/>
              </a:xfrm>
              <a:prstGeom prst="line">
                <a:avLst/>
              </a:prstGeom>
              <a:ln w="1905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grpSp>
        <p:nvGrpSpPr>
          <p:cNvPr id="51" name="Group 50">
            <a:extLst>
              <a:ext uri="{FF2B5EF4-FFF2-40B4-BE49-F238E27FC236}">
                <a16:creationId xmlns:a16="http://schemas.microsoft.com/office/drawing/2014/main" id="{D5C507C7-3E2B-4CEC-9854-AB4A51871D1F}"/>
              </a:ext>
            </a:extLst>
          </p:cNvPr>
          <p:cNvGrpSpPr/>
          <p:nvPr/>
        </p:nvGrpSpPr>
        <p:grpSpPr>
          <a:xfrm>
            <a:off x="1130378" y="3259925"/>
            <a:ext cx="5271781" cy="879746"/>
            <a:chOff x="165100" y="3513183"/>
            <a:chExt cx="5271781" cy="879746"/>
          </a:xfrm>
        </p:grpSpPr>
        <p:pic>
          <p:nvPicPr>
            <p:cNvPr id="52" name="Picture 4">
              <a:extLst>
                <a:ext uri="{FF2B5EF4-FFF2-40B4-BE49-F238E27FC236}">
                  <a16:creationId xmlns:a16="http://schemas.microsoft.com/office/drawing/2014/main" id="{119DE10B-CE5A-4FA4-AE48-9215354079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1820" y="3513183"/>
              <a:ext cx="845061" cy="837899"/>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grpSp>
          <p:nvGrpSpPr>
            <p:cNvPr id="53" name="Group 52">
              <a:extLst>
                <a:ext uri="{FF2B5EF4-FFF2-40B4-BE49-F238E27FC236}">
                  <a16:creationId xmlns:a16="http://schemas.microsoft.com/office/drawing/2014/main" id="{E36E1E55-9055-4072-97E3-F7D616117472}"/>
                </a:ext>
              </a:extLst>
            </p:cNvPr>
            <p:cNvGrpSpPr/>
            <p:nvPr/>
          </p:nvGrpSpPr>
          <p:grpSpPr>
            <a:xfrm>
              <a:off x="165100" y="3610273"/>
              <a:ext cx="5133433" cy="782656"/>
              <a:chOff x="165100" y="3610273"/>
              <a:chExt cx="5133433" cy="782656"/>
            </a:xfrm>
          </p:grpSpPr>
          <p:sp>
            <p:nvSpPr>
              <p:cNvPr id="54" name="Rectangle 5">
                <a:extLst>
                  <a:ext uri="{FF2B5EF4-FFF2-40B4-BE49-F238E27FC236}">
                    <a16:creationId xmlns:a16="http://schemas.microsoft.com/office/drawing/2014/main" id="{DEEF20D9-9F9D-4E41-940A-07DCD39DC15A}"/>
                  </a:ext>
                </a:extLst>
              </p:cNvPr>
              <p:cNvSpPr>
                <a:spLocks noChangeArrowheads="1"/>
              </p:cNvSpPr>
              <p:nvPr/>
            </p:nvSpPr>
            <p:spPr bwMode="auto">
              <a:xfrm>
                <a:off x="165100" y="3808154"/>
                <a:ext cx="4159248" cy="584775"/>
              </a:xfrm>
              <a:prstGeom prst="rect">
                <a:avLst/>
              </a:prstGeom>
              <a:solidFill>
                <a:schemeClr val="bg1"/>
              </a:solidFill>
              <a:ln>
                <a:solidFill>
                  <a:schemeClr val="accent1"/>
                </a:solidFill>
              </a:ln>
            </p:spPr>
            <p:txBody>
              <a:bodyPr wrap="square">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marL="0" lvl="1">
                  <a:spcBef>
                    <a:spcPct val="50000"/>
                  </a:spcBef>
                  <a:buClr>
                    <a:prstClr val="black"/>
                  </a:buClr>
                  <a:buSzPct val="115000"/>
                  <a:buFontTx/>
                  <a:buNone/>
                </a:pPr>
                <a:r>
                  <a:rPr lang="fr-FR" sz="1600" dirty="0">
                    <a:latin typeface="+mn-lt"/>
                  </a:rPr>
                  <a:t>Matériaux magnétiques avec rémanence, induction de saturation, force coercitive, etc. </a:t>
                </a:r>
                <a:endParaRPr lang="en-GB" sz="1600" dirty="0">
                  <a:latin typeface="+mn-lt"/>
                </a:endParaRPr>
              </a:p>
            </p:txBody>
          </p:sp>
          <p:sp>
            <p:nvSpPr>
              <p:cNvPr id="55" name="Oval 61">
                <a:extLst>
                  <a:ext uri="{FF2B5EF4-FFF2-40B4-BE49-F238E27FC236}">
                    <a16:creationId xmlns:a16="http://schemas.microsoft.com/office/drawing/2014/main" id="{262062C2-8DDA-408A-A19E-1C82A277B9F7}"/>
                  </a:ext>
                </a:extLst>
              </p:cNvPr>
              <p:cNvSpPr>
                <a:spLocks noChangeArrowheads="1"/>
              </p:cNvSpPr>
              <p:nvPr/>
            </p:nvSpPr>
            <p:spPr bwMode="auto">
              <a:xfrm>
                <a:off x="4903251" y="3610273"/>
                <a:ext cx="395282" cy="519351"/>
              </a:xfrm>
              <a:prstGeom prst="ellipse">
                <a:avLst/>
              </a:prstGeom>
              <a:solidFill>
                <a:schemeClr val="bg1"/>
              </a:solidFill>
              <a:ln w="28575" algn="ctr">
                <a:solidFill>
                  <a:schemeClr val="accent1"/>
                </a:solidFill>
                <a:round/>
                <a:headEnd/>
                <a:tailEnd/>
              </a:ln>
            </p:spPr>
            <p:txBody>
              <a:bodyP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b="1" dirty="0">
                  <a:solidFill>
                    <a:prstClr val="black"/>
                  </a:solidFill>
                  <a:latin typeface="+mn-lt"/>
                </a:endParaRPr>
              </a:p>
            </p:txBody>
          </p:sp>
          <p:cxnSp>
            <p:nvCxnSpPr>
              <p:cNvPr id="56" name="Straight Connector 55">
                <a:extLst>
                  <a:ext uri="{FF2B5EF4-FFF2-40B4-BE49-F238E27FC236}">
                    <a16:creationId xmlns:a16="http://schemas.microsoft.com/office/drawing/2014/main" id="{96182819-3283-4400-B4A1-749A8B3B69BB}"/>
                  </a:ext>
                </a:extLst>
              </p:cNvPr>
              <p:cNvCxnSpPr>
                <a:stCxn id="55" idx="2"/>
                <a:endCxn id="54" idx="3"/>
              </p:cNvCxnSpPr>
              <p:nvPr/>
            </p:nvCxnSpPr>
            <p:spPr bwMode="auto">
              <a:xfrm flipH="1">
                <a:off x="4324348" y="3869949"/>
                <a:ext cx="578903" cy="230593"/>
              </a:xfrm>
              <a:prstGeom prst="line">
                <a:avLst/>
              </a:prstGeom>
              <a:noFill/>
              <a:ln w="19050" cap="flat" cmpd="sng" algn="ctr">
                <a:solidFill>
                  <a:schemeClr val="accent1"/>
                </a:solidFill>
                <a:prstDash val="solid"/>
                <a:round/>
                <a:headEnd type="none" w="med" len="med"/>
                <a:tailEnd type="none" w="med" len="med"/>
              </a:ln>
              <a:effectLst/>
            </p:spPr>
          </p:cxnSp>
        </p:grpSp>
      </p:grpSp>
      <p:grpSp>
        <p:nvGrpSpPr>
          <p:cNvPr id="57" name="Group 56">
            <a:extLst>
              <a:ext uri="{FF2B5EF4-FFF2-40B4-BE49-F238E27FC236}">
                <a16:creationId xmlns:a16="http://schemas.microsoft.com/office/drawing/2014/main" id="{0C35EA35-CECF-4210-91AC-D6BEA41437B8}"/>
              </a:ext>
            </a:extLst>
          </p:cNvPr>
          <p:cNvGrpSpPr/>
          <p:nvPr/>
        </p:nvGrpSpPr>
        <p:grpSpPr>
          <a:xfrm>
            <a:off x="1130378" y="1556079"/>
            <a:ext cx="6093531" cy="1558424"/>
            <a:chOff x="165100" y="1809337"/>
            <a:chExt cx="6093531" cy="1558424"/>
          </a:xfrm>
        </p:grpSpPr>
        <p:pic>
          <p:nvPicPr>
            <p:cNvPr id="58" name="Picture 57">
              <a:extLst>
                <a:ext uri="{FF2B5EF4-FFF2-40B4-BE49-F238E27FC236}">
                  <a16:creationId xmlns:a16="http://schemas.microsoft.com/office/drawing/2014/main" id="{EE81E5E4-7426-42CE-8F99-00E8884276AC}"/>
                </a:ext>
              </a:extLst>
            </p:cNvPr>
            <p:cNvPicPr>
              <a:picLocks noChangeAspect="1"/>
            </p:cNvPicPr>
            <p:nvPr/>
          </p:nvPicPr>
          <p:blipFill rotWithShape="1">
            <a:blip r:embed="rId6"/>
            <a:srcRect l="50042" t="61238" r="17403" b="12844"/>
            <a:stretch/>
          </p:blipFill>
          <p:spPr>
            <a:xfrm>
              <a:off x="5439443" y="1809337"/>
              <a:ext cx="819188" cy="831686"/>
            </a:xfrm>
            <a:prstGeom prst="rect">
              <a:avLst/>
            </a:prstGeom>
            <a:ln>
              <a:solidFill>
                <a:schemeClr val="accent1"/>
              </a:solidFill>
            </a:ln>
          </p:spPr>
        </p:pic>
        <p:grpSp>
          <p:nvGrpSpPr>
            <p:cNvPr id="59" name="Group 58">
              <a:extLst>
                <a:ext uri="{FF2B5EF4-FFF2-40B4-BE49-F238E27FC236}">
                  <a16:creationId xmlns:a16="http://schemas.microsoft.com/office/drawing/2014/main" id="{4E3146F3-2D6A-4E80-BBDF-84E8728A04AF}"/>
                </a:ext>
              </a:extLst>
            </p:cNvPr>
            <p:cNvGrpSpPr/>
            <p:nvPr/>
          </p:nvGrpSpPr>
          <p:grpSpPr>
            <a:xfrm>
              <a:off x="165100" y="1932888"/>
              <a:ext cx="5976828" cy="1434873"/>
              <a:chOff x="165100" y="1932888"/>
              <a:chExt cx="5976828" cy="1434873"/>
            </a:xfrm>
          </p:grpSpPr>
          <p:sp>
            <p:nvSpPr>
              <p:cNvPr id="60" name="Rectangle 4">
                <a:extLst>
                  <a:ext uri="{FF2B5EF4-FFF2-40B4-BE49-F238E27FC236}">
                    <a16:creationId xmlns:a16="http://schemas.microsoft.com/office/drawing/2014/main" id="{171A44C4-52C8-4A48-B6F6-EBF2592B2F1C}"/>
                  </a:ext>
                </a:extLst>
              </p:cNvPr>
              <p:cNvSpPr>
                <a:spLocks noChangeArrowheads="1"/>
              </p:cNvSpPr>
              <p:nvPr/>
            </p:nvSpPr>
            <p:spPr bwMode="auto">
              <a:xfrm>
                <a:off x="165100" y="2782986"/>
                <a:ext cx="4159249" cy="584775"/>
              </a:xfrm>
              <a:prstGeom prst="rect">
                <a:avLst/>
              </a:prstGeom>
              <a:solidFill>
                <a:schemeClr val="bg1"/>
              </a:solidFill>
              <a:ln>
                <a:solidFill>
                  <a:schemeClr val="accent1"/>
                </a:solidFill>
              </a:ln>
            </p:spPr>
            <p:txBody>
              <a:bodyPr wrap="square">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marL="0" lvl="1">
                  <a:spcBef>
                    <a:spcPct val="50000"/>
                  </a:spcBef>
                  <a:buClr>
                    <a:prstClr val="black"/>
                  </a:buClr>
                  <a:buSzPct val="115000"/>
                  <a:buFontTx/>
                  <a:buNone/>
                </a:pPr>
                <a:r>
                  <a:rPr lang="fr-FR" sz="1600" b="1" dirty="0">
                    <a:latin typeface="+mn-lt"/>
                  </a:rPr>
                  <a:t>Matériaux</a:t>
                </a:r>
                <a:r>
                  <a:rPr lang="fr-FR" sz="1600" dirty="0">
                    <a:latin typeface="+mn-lt"/>
                  </a:rPr>
                  <a:t> d'ingénierie - adaptés à la plupart des projets de conception et de construction. </a:t>
                </a:r>
                <a:endParaRPr lang="en-GB" sz="1600" dirty="0">
                  <a:latin typeface="+mn-lt"/>
                </a:endParaRPr>
              </a:p>
            </p:txBody>
          </p:sp>
          <p:sp>
            <p:nvSpPr>
              <p:cNvPr id="61" name="Oval 61">
                <a:extLst>
                  <a:ext uri="{FF2B5EF4-FFF2-40B4-BE49-F238E27FC236}">
                    <a16:creationId xmlns:a16="http://schemas.microsoft.com/office/drawing/2014/main" id="{0F9DCDE4-83A8-43C6-85D7-9DBE56590C91}"/>
                  </a:ext>
                </a:extLst>
              </p:cNvPr>
              <p:cNvSpPr>
                <a:spLocks noChangeArrowheads="1"/>
              </p:cNvSpPr>
              <p:nvPr/>
            </p:nvSpPr>
            <p:spPr bwMode="auto">
              <a:xfrm>
                <a:off x="5746646" y="1932888"/>
                <a:ext cx="395282" cy="519351"/>
              </a:xfrm>
              <a:prstGeom prst="ellipse">
                <a:avLst/>
              </a:prstGeom>
              <a:solidFill>
                <a:schemeClr val="bg1"/>
              </a:solidFill>
              <a:ln w="28575" algn="ctr">
                <a:solidFill>
                  <a:schemeClr val="accent1"/>
                </a:solidFill>
                <a:round/>
                <a:headEnd/>
                <a:tailEnd/>
              </a:ln>
            </p:spPr>
            <p:txBody>
              <a:bodyP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b="1" dirty="0">
                  <a:solidFill>
                    <a:prstClr val="black"/>
                  </a:solidFill>
                  <a:latin typeface="+mn-lt"/>
                </a:endParaRPr>
              </a:p>
            </p:txBody>
          </p:sp>
          <p:cxnSp>
            <p:nvCxnSpPr>
              <p:cNvPr id="62" name="Straight Connector 61">
                <a:extLst>
                  <a:ext uri="{FF2B5EF4-FFF2-40B4-BE49-F238E27FC236}">
                    <a16:creationId xmlns:a16="http://schemas.microsoft.com/office/drawing/2014/main" id="{4B7E3DE3-EC89-4225-98F5-297291398429}"/>
                  </a:ext>
                </a:extLst>
              </p:cNvPr>
              <p:cNvCxnSpPr>
                <a:stCxn id="61" idx="3"/>
                <a:endCxn id="60" idx="3"/>
              </p:cNvCxnSpPr>
              <p:nvPr/>
            </p:nvCxnSpPr>
            <p:spPr bwMode="auto">
              <a:xfrm flipH="1">
                <a:off x="4324349" y="2376182"/>
                <a:ext cx="1480185" cy="699192"/>
              </a:xfrm>
              <a:prstGeom prst="line">
                <a:avLst/>
              </a:prstGeom>
              <a:noFill/>
              <a:ln w="19050" cap="flat" cmpd="sng" algn="ctr">
                <a:solidFill>
                  <a:schemeClr val="accent1"/>
                </a:solidFill>
                <a:prstDash val="solid"/>
                <a:round/>
                <a:headEnd type="none" w="med" len="med"/>
                <a:tailEnd type="none" w="med" len="med"/>
              </a:ln>
              <a:effectLst/>
            </p:spPr>
          </p:cxnSp>
        </p:grpSp>
      </p:grpSp>
      <p:grpSp>
        <p:nvGrpSpPr>
          <p:cNvPr id="63" name="Group 62">
            <a:extLst>
              <a:ext uri="{FF2B5EF4-FFF2-40B4-BE49-F238E27FC236}">
                <a16:creationId xmlns:a16="http://schemas.microsoft.com/office/drawing/2014/main" id="{842DB471-0588-4381-B0E2-DD37DDDF2591}"/>
              </a:ext>
            </a:extLst>
          </p:cNvPr>
          <p:cNvGrpSpPr/>
          <p:nvPr/>
        </p:nvGrpSpPr>
        <p:grpSpPr>
          <a:xfrm>
            <a:off x="1130378" y="4580064"/>
            <a:ext cx="6985809" cy="1215919"/>
            <a:chOff x="165100" y="4833322"/>
            <a:chExt cx="6985809" cy="1215919"/>
          </a:xfrm>
        </p:grpSpPr>
        <p:pic>
          <p:nvPicPr>
            <p:cNvPr id="64" name="Picture 63">
              <a:extLst>
                <a:ext uri="{FF2B5EF4-FFF2-40B4-BE49-F238E27FC236}">
                  <a16:creationId xmlns:a16="http://schemas.microsoft.com/office/drawing/2014/main" id="{A950BD8E-8CB8-4784-B59F-6800178BC8B5}"/>
                </a:ext>
              </a:extLst>
            </p:cNvPr>
            <p:cNvPicPr>
              <a:picLocks noChangeAspect="1"/>
            </p:cNvPicPr>
            <p:nvPr/>
          </p:nvPicPr>
          <p:blipFill rotWithShape="1">
            <a:blip r:embed="rId7"/>
            <a:srcRect l="71480" t="34264" r="11948" b="38907"/>
            <a:stretch/>
          </p:blipFill>
          <p:spPr>
            <a:xfrm>
              <a:off x="6278779" y="5196932"/>
              <a:ext cx="872130" cy="852309"/>
            </a:xfrm>
            <a:prstGeom prst="rect">
              <a:avLst/>
            </a:prstGeom>
            <a:ln>
              <a:solidFill>
                <a:schemeClr val="accent1"/>
              </a:solidFill>
            </a:ln>
          </p:spPr>
        </p:pic>
        <p:grpSp>
          <p:nvGrpSpPr>
            <p:cNvPr id="65" name="Group 64">
              <a:extLst>
                <a:ext uri="{FF2B5EF4-FFF2-40B4-BE49-F238E27FC236}">
                  <a16:creationId xmlns:a16="http://schemas.microsoft.com/office/drawing/2014/main" id="{5939B85C-0365-4EF5-AA4F-3F5AD6809EEC}"/>
                </a:ext>
              </a:extLst>
            </p:cNvPr>
            <p:cNvGrpSpPr/>
            <p:nvPr/>
          </p:nvGrpSpPr>
          <p:grpSpPr>
            <a:xfrm>
              <a:off x="165100" y="4833322"/>
              <a:ext cx="6829803" cy="1007731"/>
              <a:chOff x="165100" y="4833322"/>
              <a:chExt cx="6829803" cy="1007731"/>
            </a:xfrm>
          </p:grpSpPr>
          <p:sp>
            <p:nvSpPr>
              <p:cNvPr id="66" name="Rectangle 4">
                <a:extLst>
                  <a:ext uri="{FF2B5EF4-FFF2-40B4-BE49-F238E27FC236}">
                    <a16:creationId xmlns:a16="http://schemas.microsoft.com/office/drawing/2014/main" id="{AF30F7AF-12A4-4F20-BC3C-850059300557}"/>
                  </a:ext>
                </a:extLst>
              </p:cNvPr>
              <p:cNvSpPr>
                <a:spLocks noChangeArrowheads="1"/>
              </p:cNvSpPr>
              <p:nvPr/>
            </p:nvSpPr>
            <p:spPr bwMode="auto">
              <a:xfrm>
                <a:off x="165100" y="4833322"/>
                <a:ext cx="4159250" cy="830997"/>
              </a:xfrm>
              <a:prstGeom prst="rect">
                <a:avLst/>
              </a:prstGeom>
              <a:solidFill>
                <a:schemeClr val="bg1"/>
              </a:solidFill>
              <a:ln>
                <a:solidFill>
                  <a:schemeClr val="accent1"/>
                </a:solidFill>
              </a:ln>
            </p:spPr>
            <p:txBody>
              <a:bodyPr wrap="square">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marL="0" lvl="1">
                  <a:spcBef>
                    <a:spcPct val="50000"/>
                  </a:spcBef>
                  <a:buClr>
                    <a:prstClr val="black"/>
                  </a:buClr>
                  <a:buSzPct val="115000"/>
                  <a:buFontTx/>
                  <a:buNone/>
                </a:pPr>
                <a:r>
                  <a:rPr lang="fr-FR" sz="1600" dirty="0">
                    <a:latin typeface="+mn-lt"/>
                  </a:rPr>
                  <a:t>500 Feuillus, résineux, tropicaux, palmiers, panneaux de particules, panneaux de fibres et contreplaqués </a:t>
                </a:r>
                <a:endParaRPr lang="en-GB" sz="1600" dirty="0">
                  <a:latin typeface="+mn-lt"/>
                </a:endParaRPr>
              </a:p>
            </p:txBody>
          </p:sp>
          <p:sp>
            <p:nvSpPr>
              <p:cNvPr id="67" name="Oval 61">
                <a:extLst>
                  <a:ext uri="{FF2B5EF4-FFF2-40B4-BE49-F238E27FC236}">
                    <a16:creationId xmlns:a16="http://schemas.microsoft.com/office/drawing/2014/main" id="{2F8E15FB-4396-47FC-816F-DB999FC541F0}"/>
                  </a:ext>
                </a:extLst>
              </p:cNvPr>
              <p:cNvSpPr>
                <a:spLocks noChangeArrowheads="1"/>
              </p:cNvSpPr>
              <p:nvPr/>
            </p:nvSpPr>
            <p:spPr bwMode="auto">
              <a:xfrm>
                <a:off x="6599621" y="5321702"/>
                <a:ext cx="395282" cy="519351"/>
              </a:xfrm>
              <a:prstGeom prst="ellipse">
                <a:avLst/>
              </a:prstGeom>
              <a:solidFill>
                <a:schemeClr val="bg1"/>
              </a:solidFill>
              <a:ln w="28575" algn="ctr">
                <a:solidFill>
                  <a:schemeClr val="accent1"/>
                </a:solidFill>
                <a:round/>
                <a:headEnd/>
                <a:tailEnd/>
              </a:ln>
            </p:spPr>
            <p:txBody>
              <a:bodyP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b="1" dirty="0">
                  <a:solidFill>
                    <a:prstClr val="black"/>
                  </a:solidFill>
                  <a:latin typeface="+mn-lt"/>
                </a:endParaRPr>
              </a:p>
            </p:txBody>
          </p:sp>
          <p:cxnSp>
            <p:nvCxnSpPr>
              <p:cNvPr id="68" name="Straight Connector 67">
                <a:extLst>
                  <a:ext uri="{FF2B5EF4-FFF2-40B4-BE49-F238E27FC236}">
                    <a16:creationId xmlns:a16="http://schemas.microsoft.com/office/drawing/2014/main" id="{23EA6BF5-95CC-442A-BE98-7EFBB73C62DC}"/>
                  </a:ext>
                </a:extLst>
              </p:cNvPr>
              <p:cNvCxnSpPr>
                <a:stCxn id="67" idx="1"/>
                <a:endCxn id="66" idx="3"/>
              </p:cNvCxnSpPr>
              <p:nvPr/>
            </p:nvCxnSpPr>
            <p:spPr bwMode="auto">
              <a:xfrm flipH="1" flipV="1">
                <a:off x="4324350" y="5248821"/>
                <a:ext cx="2333159" cy="148938"/>
              </a:xfrm>
              <a:prstGeom prst="line">
                <a:avLst/>
              </a:prstGeom>
              <a:noFill/>
              <a:ln w="19050" cap="flat" cmpd="sng" algn="ctr">
                <a:solidFill>
                  <a:schemeClr val="accent1"/>
                </a:solidFill>
                <a:prstDash val="solid"/>
                <a:round/>
                <a:headEnd type="none" w="med" len="med"/>
                <a:tailEnd type="none" w="med" len="med"/>
              </a:ln>
              <a:effectLst/>
            </p:spPr>
          </p:cxnSp>
        </p:grpSp>
      </p:grpSp>
      <p:sp>
        <p:nvSpPr>
          <p:cNvPr id="2" name="Slide Number Placeholder 1">
            <a:extLst>
              <a:ext uri="{FF2B5EF4-FFF2-40B4-BE49-F238E27FC236}">
                <a16:creationId xmlns:a16="http://schemas.microsoft.com/office/drawing/2014/main" id="{35E40742-42FA-49AD-97F9-4DAE4B8D5158}"/>
              </a:ext>
            </a:extLst>
          </p:cNvPr>
          <p:cNvSpPr>
            <a:spLocks noGrp="1"/>
          </p:cNvSpPr>
          <p:nvPr>
            <p:ph type="sldNum" sz="quarter" idx="11"/>
          </p:nvPr>
        </p:nvSpPr>
        <p:spPr/>
        <p:txBody>
          <a:bodyPr/>
          <a:lstStyle/>
          <a:p>
            <a:fld id="{F0D23093-2AB0-F74C-B865-1A12A15B650E}" type="slidenum">
              <a:rPr lang="en-US" smtClean="0">
                <a:latin typeface="+mn-lt"/>
              </a:rPr>
              <a:pPr/>
              <a:t>8</a:t>
            </a:fld>
            <a:endParaRPr lang="en-US" dirty="0">
              <a:latin typeface="+mn-lt"/>
            </a:endParaRPr>
          </a:p>
        </p:txBody>
      </p:sp>
      <p:pic>
        <p:nvPicPr>
          <p:cNvPr id="9" name="Picture 8">
            <a:extLst>
              <a:ext uri="{FF2B5EF4-FFF2-40B4-BE49-F238E27FC236}">
                <a16:creationId xmlns:a16="http://schemas.microsoft.com/office/drawing/2014/main" id="{53181B75-175F-4A16-950A-3B7C33EC1579}"/>
              </a:ext>
            </a:extLst>
          </p:cNvPr>
          <p:cNvPicPr>
            <a:picLocks noChangeAspect="1"/>
          </p:cNvPicPr>
          <p:nvPr/>
        </p:nvPicPr>
        <p:blipFill>
          <a:blip r:embed="rId8"/>
          <a:stretch>
            <a:fillRect/>
          </a:stretch>
        </p:blipFill>
        <p:spPr>
          <a:xfrm>
            <a:off x="8452269" y="3108894"/>
            <a:ext cx="2171364" cy="2605637"/>
          </a:xfrm>
          <a:prstGeom prst="rect">
            <a:avLst/>
          </a:prstGeom>
        </p:spPr>
      </p:pic>
    </p:spTree>
    <p:extLst>
      <p:ext uri="{BB962C8B-B14F-4D97-AF65-F5344CB8AC3E}">
        <p14:creationId xmlns:p14="http://schemas.microsoft.com/office/powerpoint/2010/main" val="3651529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right)">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right)">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right)">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a:xfrm>
            <a:off x="637270" y="1345793"/>
            <a:ext cx="5257800" cy="4572000"/>
          </a:xfrm>
        </p:spPr>
        <p:txBody>
          <a:bodyPr>
            <a:normAutofit fontScale="92500" lnSpcReduction="10000"/>
          </a:bodyPr>
          <a:lstStyle/>
          <a:p>
            <a:pPr marL="0" indent="0">
              <a:buNone/>
            </a:pPr>
            <a:r>
              <a:rPr lang="en-US" sz="2200" b="1" dirty="0" err="1">
                <a:latin typeface="+mn-lt"/>
              </a:rPr>
              <a:t>Données</a:t>
            </a:r>
            <a:r>
              <a:rPr lang="en-US" sz="2200" b="1" dirty="0">
                <a:latin typeface="+mn-lt"/>
              </a:rPr>
              <a:t> :</a:t>
            </a:r>
          </a:p>
          <a:p>
            <a:r>
              <a:rPr lang="fr-FR" sz="1800" dirty="0">
                <a:latin typeface="+mn-lt"/>
              </a:rPr>
              <a:t>Matériaux et données biologiques supplémentaires (4100+ matériaux et 249 procédés au total)</a:t>
            </a:r>
          </a:p>
          <a:p>
            <a:r>
              <a:rPr lang="fr-FR" sz="1800" dirty="0">
                <a:latin typeface="+mn-lt"/>
              </a:rPr>
              <a:t>Données pour les grades médicaux, les noms commerciaux médicaux et la </a:t>
            </a:r>
            <a:r>
              <a:rPr lang="fr-FR" sz="1800" dirty="0" err="1">
                <a:latin typeface="+mn-lt"/>
              </a:rPr>
              <a:t>stérilisabilité</a:t>
            </a:r>
            <a:endParaRPr lang="fr-FR" sz="1800" dirty="0">
              <a:latin typeface="+mn-lt"/>
            </a:endParaRPr>
          </a:p>
          <a:p>
            <a:r>
              <a:rPr lang="en-GB" sz="1800" dirty="0">
                <a:latin typeface="+mn-lt"/>
              </a:rPr>
              <a:t>Liens </a:t>
            </a:r>
            <a:r>
              <a:rPr lang="en-GB" sz="1800" dirty="0" err="1">
                <a:latin typeface="+mn-lt"/>
              </a:rPr>
              <a:t>vers</a:t>
            </a:r>
            <a:r>
              <a:rPr lang="en-GB" sz="1800" dirty="0">
                <a:latin typeface="+mn-lt"/>
              </a:rPr>
              <a:t> les </a:t>
            </a:r>
            <a:r>
              <a:rPr lang="en-GB" sz="1800" dirty="0" err="1">
                <a:latin typeface="+mn-lt"/>
              </a:rPr>
              <a:t>données</a:t>
            </a:r>
            <a:r>
              <a:rPr lang="en-GB" sz="1800" dirty="0">
                <a:latin typeface="+mn-lt"/>
              </a:rPr>
              <a:t> </a:t>
            </a:r>
            <a:r>
              <a:rPr lang="en-GB" sz="1800" dirty="0" err="1">
                <a:latin typeface="+mn-lt"/>
              </a:rPr>
              <a:t>en</a:t>
            </a:r>
            <a:r>
              <a:rPr lang="en-GB" sz="1800" dirty="0">
                <a:latin typeface="+mn-lt"/>
              </a:rPr>
              <a:t> </a:t>
            </a:r>
            <a:r>
              <a:rPr lang="en-GB" sz="1800" dirty="0" err="1">
                <a:latin typeface="+mn-lt"/>
              </a:rPr>
              <a:t>ligne</a:t>
            </a:r>
            <a:r>
              <a:rPr lang="en-GB" sz="1800" dirty="0">
                <a:latin typeface="+mn-lt"/>
              </a:rPr>
              <a:t> de </a:t>
            </a:r>
            <a:r>
              <a:rPr lang="en-GB" sz="1800" dirty="0" err="1">
                <a:latin typeface="+mn-lt"/>
              </a:rPr>
              <a:t>l’ASM</a:t>
            </a:r>
            <a:r>
              <a:rPr lang="en-GB" sz="1800" dirty="0">
                <a:latin typeface="+mn-lt"/>
              </a:rPr>
              <a:t> Medical Materials</a:t>
            </a:r>
          </a:p>
          <a:p>
            <a:pPr lvl="1">
              <a:lnSpc>
                <a:spcPct val="100000"/>
              </a:lnSpc>
            </a:pPr>
            <a:r>
              <a:rPr lang="fr-FR" sz="1800" b="0" dirty="0">
                <a:solidFill>
                  <a:prstClr val="black"/>
                </a:solidFill>
                <a:latin typeface="+mn-lt"/>
                <a:cs typeface="Arial" panose="020B0604020202020204" pitchFamily="34" charset="0"/>
              </a:rPr>
              <a:t>Données de réponse biomédicale avec informations sur l'application du dispositif médical (orthopédique, cardiovasculaire, </a:t>
            </a:r>
            <a:r>
              <a:rPr lang="fr-FR" sz="1800" dirty="0">
                <a:solidFill>
                  <a:prstClr val="black"/>
                </a:solidFill>
                <a:latin typeface="+mn-lt"/>
                <a:cs typeface="Arial" panose="020B0604020202020204" pitchFamily="34" charset="0"/>
              </a:rPr>
              <a:t>neurologique)</a:t>
            </a:r>
          </a:p>
          <a:p>
            <a:pPr lvl="1">
              <a:lnSpc>
                <a:spcPct val="100000"/>
              </a:lnSpc>
            </a:pPr>
            <a:r>
              <a:rPr lang="en-GB" sz="1800" dirty="0">
                <a:solidFill>
                  <a:prstClr val="black"/>
                </a:solidFill>
                <a:latin typeface="+mn-lt"/>
                <a:cs typeface="Arial" panose="020B0604020202020204" pitchFamily="34" charset="0"/>
              </a:rPr>
              <a:t>Sous-ensembles bio-</a:t>
            </a:r>
            <a:r>
              <a:rPr lang="en-GB" sz="1800" dirty="0" err="1">
                <a:solidFill>
                  <a:prstClr val="black"/>
                </a:solidFill>
                <a:latin typeface="+mn-lt"/>
                <a:cs typeface="Arial" panose="020B0604020202020204" pitchFamily="34" charset="0"/>
              </a:rPr>
              <a:t>liés</a:t>
            </a:r>
            <a:endParaRPr lang="en-GB" sz="1800" dirty="0">
              <a:solidFill>
                <a:prstClr val="black"/>
              </a:solidFill>
              <a:latin typeface="+mn-lt"/>
              <a:cs typeface="Arial" panose="020B0604020202020204" pitchFamily="34" charset="0"/>
            </a:endParaRPr>
          </a:p>
          <a:p>
            <a:pPr lvl="2">
              <a:lnSpc>
                <a:spcPct val="100000"/>
              </a:lnSpc>
            </a:pPr>
            <a:r>
              <a:rPr lang="fr-FR" sz="1400" dirty="0">
                <a:solidFill>
                  <a:prstClr val="black"/>
                </a:solidFill>
                <a:latin typeface="+mn-lt"/>
                <a:cs typeface="Arial" panose="020B0604020202020204" pitchFamily="34" charset="0"/>
              </a:rPr>
              <a:t>Matériaux Biologiques, Naturels et Biologiques, Bio-dérivés, </a:t>
            </a:r>
            <a:r>
              <a:rPr lang="fr-FR" sz="1400" dirty="0" err="1">
                <a:solidFill>
                  <a:prstClr val="black"/>
                </a:solidFill>
                <a:latin typeface="+mn-lt"/>
                <a:cs typeface="Arial" panose="020B0604020202020204" pitchFamily="34" charset="0"/>
              </a:rPr>
              <a:t>Bio-polymères</a:t>
            </a:r>
            <a:r>
              <a:rPr lang="fr-FR" sz="1400" dirty="0">
                <a:solidFill>
                  <a:prstClr val="black"/>
                </a:solidFill>
                <a:latin typeface="+mn-lt"/>
                <a:cs typeface="Arial" panose="020B0604020202020204" pitchFamily="34" charset="0"/>
              </a:rPr>
              <a:t>, </a:t>
            </a:r>
            <a:r>
              <a:rPr lang="fr-FR" sz="1400" dirty="0" err="1">
                <a:solidFill>
                  <a:prstClr val="black"/>
                </a:solidFill>
                <a:latin typeface="+mn-lt"/>
                <a:cs typeface="Arial" panose="020B0604020202020204" pitchFamily="34" charset="0"/>
              </a:rPr>
              <a:t>Bio-médical</a:t>
            </a:r>
            <a:r>
              <a:rPr lang="fr-FR" sz="1400" dirty="0">
                <a:solidFill>
                  <a:prstClr val="black"/>
                </a:solidFill>
                <a:latin typeface="+mn-lt"/>
                <a:cs typeface="Arial" panose="020B0604020202020204" pitchFamily="34" charset="0"/>
              </a:rPr>
              <a:t>, Biocéramique</a:t>
            </a:r>
          </a:p>
          <a:p>
            <a:pPr>
              <a:lnSpc>
                <a:spcPct val="100000"/>
              </a:lnSpc>
            </a:pPr>
            <a:r>
              <a:rPr lang="fr-FR" sz="1700" dirty="0">
                <a:solidFill>
                  <a:prstClr val="black"/>
                </a:solidFill>
                <a:latin typeface="+mn-lt"/>
                <a:cs typeface="Arial" panose="020B0604020202020204" pitchFamily="34" charset="0"/>
              </a:rPr>
              <a:t>62 dispositif </a:t>
            </a:r>
            <a:r>
              <a:rPr lang="en-US" sz="1700" dirty="0">
                <a:latin typeface="+mn-lt"/>
              </a:rPr>
              <a:t>medical et 117 </a:t>
            </a:r>
            <a:r>
              <a:rPr lang="en-GB" sz="1700" dirty="0" err="1">
                <a:latin typeface="+mn-lt"/>
              </a:rPr>
              <a:t>exemple</a:t>
            </a:r>
            <a:r>
              <a:rPr lang="en-GB" sz="1700" dirty="0">
                <a:latin typeface="+mn-lt"/>
              </a:rPr>
              <a:t> </a:t>
            </a:r>
            <a:r>
              <a:rPr lang="en-GB" sz="1700" dirty="0" err="1">
                <a:latin typeface="+mn-lt"/>
              </a:rPr>
              <a:t>approuvé</a:t>
            </a:r>
            <a:r>
              <a:rPr lang="en-GB" sz="1700" dirty="0">
                <a:latin typeface="+mn-lt"/>
              </a:rPr>
              <a:t> par la FDA</a:t>
            </a:r>
            <a:endParaRPr lang="fr-FR" sz="1700" dirty="0">
              <a:solidFill>
                <a:prstClr val="black"/>
              </a:solidFill>
              <a:latin typeface="+mn-lt"/>
              <a:cs typeface="Arial" panose="020B0604020202020204" pitchFamily="34" charset="0"/>
            </a:endParaRPr>
          </a:p>
          <a:p>
            <a:pPr lvl="1"/>
            <a:endParaRPr lang="fr-FR" sz="1800" dirty="0">
              <a:solidFill>
                <a:prstClr val="black"/>
              </a:solidFill>
              <a:latin typeface="+mn-lt"/>
              <a:cs typeface="Arial" panose="020B0604020202020204" pitchFamily="34" charset="0"/>
            </a:endParaRPr>
          </a:p>
          <a:p>
            <a:pPr marL="230188" lvl="1" indent="0">
              <a:buNone/>
            </a:pPr>
            <a:r>
              <a:rPr lang="fr-FR" sz="1800" dirty="0">
                <a:solidFill>
                  <a:prstClr val="black"/>
                </a:solidFill>
                <a:latin typeface="+mn-lt"/>
                <a:cs typeface="Arial" panose="020B0604020202020204" pitchFamily="34" charset="0"/>
              </a:rPr>
              <a:t>Également disponible en niveau 2</a:t>
            </a:r>
            <a:endParaRPr lang="en-GB" sz="1800" dirty="0">
              <a:solidFill>
                <a:prstClr val="black"/>
              </a:solidFill>
              <a:latin typeface="+mn-lt"/>
              <a:cs typeface="Arial" panose="020B0604020202020204" pitchFamily="34" charset="0"/>
            </a:endParaRPr>
          </a:p>
          <a:p>
            <a:pPr marL="230188" lvl="1" indent="0">
              <a:buNone/>
            </a:pPr>
            <a:endParaRPr lang="en-GB" sz="1800" dirty="0">
              <a:solidFill>
                <a:prstClr val="black"/>
              </a:solidFill>
              <a:latin typeface="+mn-lt"/>
              <a:cs typeface="Arial" panose="020B0604020202020204" pitchFamily="34" charset="0"/>
            </a:endParaRPr>
          </a:p>
          <a:p>
            <a:pPr marL="0" indent="0" eaLnBrk="1" fontAlgn="auto" hangingPunct="1">
              <a:lnSpc>
                <a:spcPts val="2049"/>
              </a:lnSpc>
              <a:spcBef>
                <a:spcPts val="0"/>
              </a:spcBef>
              <a:buClr>
                <a:srgbClr val="577235"/>
              </a:buClr>
              <a:buNone/>
              <a:defRPr/>
            </a:pPr>
            <a:endParaRPr lang="en-GB" sz="2400" b="0" dirty="0">
              <a:solidFill>
                <a:prstClr val="black"/>
              </a:solidFill>
              <a:latin typeface="+mn-lt"/>
              <a:cs typeface="Arial" panose="020B0604020202020204" pitchFamily="34" charset="0"/>
            </a:endParaRPr>
          </a:p>
        </p:txBody>
      </p:sp>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p:txBody>
          <a:bodyPr/>
          <a:lstStyle/>
          <a:p>
            <a:r>
              <a:rPr lang="fr-FR" dirty="0">
                <a:latin typeface="+mn-lt"/>
              </a:rPr>
              <a:t>	La base de données </a:t>
            </a:r>
            <a:r>
              <a:rPr lang="fr-FR" dirty="0" err="1">
                <a:latin typeface="+mn-lt"/>
              </a:rPr>
              <a:t>Level</a:t>
            </a:r>
            <a:r>
              <a:rPr lang="fr-FR" dirty="0">
                <a:latin typeface="+mn-lt"/>
              </a:rPr>
              <a:t> 3 </a:t>
            </a:r>
            <a:r>
              <a:rPr lang="fr-FR" dirty="0" err="1">
                <a:latin typeface="+mn-lt"/>
              </a:rPr>
              <a:t>Bioengineering</a:t>
            </a:r>
            <a:endParaRPr lang="en-US" dirty="0">
              <a:latin typeface="+mn-lt"/>
            </a:endParaRP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7086600" y="737688"/>
            <a:ext cx="1143000" cy="533400"/>
          </a:xfrm>
        </p:spPr>
        <p:txBody>
          <a:bodyPr/>
          <a:lstStyle/>
          <a:p>
            <a:pPr marL="0" indent="0">
              <a:buNone/>
            </a:pPr>
            <a:r>
              <a:rPr lang="en-US" b="1" dirty="0" err="1">
                <a:latin typeface="+mn-lt"/>
              </a:rPr>
              <a:t>Outils</a:t>
            </a:r>
            <a:r>
              <a:rPr lang="en-US" b="1" dirty="0">
                <a:latin typeface="+mn-lt"/>
              </a:rPr>
              <a:t> :</a:t>
            </a:r>
          </a:p>
        </p:txBody>
      </p:sp>
      <p:pic>
        <p:nvPicPr>
          <p:cNvPr id="3" name="Picture 2">
            <a:extLst>
              <a:ext uri="{FF2B5EF4-FFF2-40B4-BE49-F238E27FC236}">
                <a16:creationId xmlns:a16="http://schemas.microsoft.com/office/drawing/2014/main" id="{B642F6B6-6763-4C26-A670-F43E16E83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404" y="138611"/>
            <a:ext cx="914400" cy="914400"/>
          </a:xfrm>
          <a:prstGeom prst="rect">
            <a:avLst/>
          </a:prstGeom>
        </p:spPr>
      </p:pic>
      <p:grpSp>
        <p:nvGrpSpPr>
          <p:cNvPr id="28" name="Group 27">
            <a:extLst>
              <a:ext uri="{FF2B5EF4-FFF2-40B4-BE49-F238E27FC236}">
                <a16:creationId xmlns:a16="http://schemas.microsoft.com/office/drawing/2014/main" id="{462577E9-55A9-4487-9EC2-114A7EA10FF3}"/>
              </a:ext>
            </a:extLst>
          </p:cNvPr>
          <p:cNvGrpSpPr/>
          <p:nvPr/>
        </p:nvGrpSpPr>
        <p:grpSpPr>
          <a:xfrm>
            <a:off x="7086600" y="2609058"/>
            <a:ext cx="1534856" cy="1401331"/>
            <a:chOff x="7121082" y="4960252"/>
            <a:chExt cx="1534856" cy="1401331"/>
          </a:xfrm>
        </p:grpSpPr>
        <p:sp>
          <p:nvSpPr>
            <p:cNvPr id="29" name="Rectangle 28">
              <a:extLst>
                <a:ext uri="{FF2B5EF4-FFF2-40B4-BE49-F238E27FC236}">
                  <a16:creationId xmlns:a16="http://schemas.microsoft.com/office/drawing/2014/main" id="{A6963363-CEF5-4DDA-9296-ED8C7ED04B55}"/>
                </a:ext>
              </a:extLst>
            </p:cNvPr>
            <p:cNvSpPr/>
            <p:nvPr/>
          </p:nvSpPr>
          <p:spPr>
            <a:xfrm>
              <a:off x="7121082" y="6107667"/>
              <a:ext cx="1486305" cy="253916"/>
            </a:xfrm>
            <a:prstGeom prst="rect">
              <a:avLst/>
            </a:prstGeom>
          </p:spPr>
          <p:txBody>
            <a:bodyPr wrap="none">
              <a:spAutoFit/>
            </a:bodyPr>
            <a:lstStyle/>
            <a:p>
              <a:pPr algn="ctr" eaLnBrk="1" fontAlgn="auto" hangingPunct="1">
                <a:spcBef>
                  <a:spcPts val="0"/>
                </a:spcBef>
                <a:spcAft>
                  <a:spcPts val="0"/>
                </a:spcAft>
                <a:buClrTx/>
                <a:buSzTx/>
              </a:pPr>
              <a:r>
                <a:rPr lang="en-GB" sz="1050" b="1" dirty="0">
                  <a:solidFill>
                    <a:prstClr val="black"/>
                  </a:solidFill>
                </a:rPr>
                <a:t>ASM Medical Materials</a:t>
              </a:r>
            </a:p>
          </p:txBody>
        </p:sp>
        <p:pic>
          <p:nvPicPr>
            <p:cNvPr id="30" name="Picture 29">
              <a:extLst>
                <a:ext uri="{FF2B5EF4-FFF2-40B4-BE49-F238E27FC236}">
                  <a16:creationId xmlns:a16="http://schemas.microsoft.com/office/drawing/2014/main" id="{8751AA65-C26D-498B-885F-FDB3EAB540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324" y="4960252"/>
              <a:ext cx="1500614" cy="1180784"/>
            </a:xfrm>
            <a:prstGeom prst="rect">
              <a:avLst/>
            </a:prstGeom>
            <a:ln>
              <a:solidFill>
                <a:schemeClr val="tx2"/>
              </a:solidFill>
            </a:ln>
            <a:effectLst/>
          </p:spPr>
        </p:pic>
      </p:grpSp>
      <p:grpSp>
        <p:nvGrpSpPr>
          <p:cNvPr id="31" name="Group 30">
            <a:extLst>
              <a:ext uri="{FF2B5EF4-FFF2-40B4-BE49-F238E27FC236}">
                <a16:creationId xmlns:a16="http://schemas.microsoft.com/office/drawing/2014/main" id="{90E13FFB-5D8B-4A15-895E-288933D73A6A}"/>
              </a:ext>
            </a:extLst>
          </p:cNvPr>
          <p:cNvGrpSpPr/>
          <p:nvPr/>
        </p:nvGrpSpPr>
        <p:grpSpPr>
          <a:xfrm>
            <a:off x="6969777" y="1125674"/>
            <a:ext cx="1869423" cy="1391413"/>
            <a:chOff x="561643" y="4970170"/>
            <a:chExt cx="1869423" cy="1391413"/>
          </a:xfrm>
        </p:grpSpPr>
        <p:pic>
          <p:nvPicPr>
            <p:cNvPr id="32" name="Picture 7" descr="All of the materials at level 2 in a Materials Property Chart. ">
              <a:extLst>
                <a:ext uri="{FF2B5EF4-FFF2-40B4-BE49-F238E27FC236}">
                  <a16:creationId xmlns:a16="http://schemas.microsoft.com/office/drawing/2014/main" id="{346DFE75-7468-4210-8D65-CC4499D563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4970170"/>
              <a:ext cx="1524653"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337085FA-D5C9-4C42-AC11-3CF0DA97B367}"/>
                </a:ext>
              </a:extLst>
            </p:cNvPr>
            <p:cNvSpPr/>
            <p:nvPr/>
          </p:nvSpPr>
          <p:spPr>
            <a:xfrm>
              <a:off x="561643" y="6107667"/>
              <a:ext cx="1869423" cy="253916"/>
            </a:xfrm>
            <a:prstGeom prst="rect">
              <a:avLst/>
            </a:prstGeom>
          </p:spPr>
          <p:txBody>
            <a:bodyPr wrap="none">
              <a:spAutoFit/>
            </a:bodyPr>
            <a:lstStyle/>
            <a:p>
              <a:pPr eaLnBrk="1" fontAlgn="auto" hangingPunct="1">
                <a:spcBef>
                  <a:spcPts val="0"/>
                </a:spcBef>
                <a:spcAft>
                  <a:spcPts val="0"/>
                </a:spcAft>
                <a:buClrTx/>
                <a:buSzTx/>
              </a:pPr>
              <a:r>
                <a:rPr lang="en-GB" sz="1050" b="1" dirty="0">
                  <a:solidFill>
                    <a:prstClr val="black"/>
                  </a:solidFill>
                </a:rPr>
                <a:t>Les </a:t>
              </a:r>
              <a:r>
                <a:rPr lang="en-GB" sz="1050" b="1" dirty="0" err="1">
                  <a:solidFill>
                    <a:prstClr val="black"/>
                  </a:solidFill>
                </a:rPr>
                <a:t>outils</a:t>
              </a:r>
              <a:r>
                <a:rPr lang="en-GB" sz="1050" b="1" dirty="0">
                  <a:solidFill>
                    <a:prstClr val="black"/>
                  </a:solidFill>
                </a:rPr>
                <a:t> du Level 3 Standard </a:t>
              </a:r>
            </a:p>
          </p:txBody>
        </p:sp>
      </p:grpSp>
      <p:grpSp>
        <p:nvGrpSpPr>
          <p:cNvPr id="4" name="Group 3">
            <a:extLst>
              <a:ext uri="{FF2B5EF4-FFF2-40B4-BE49-F238E27FC236}">
                <a16:creationId xmlns:a16="http://schemas.microsoft.com/office/drawing/2014/main" id="{371DE33D-DC36-4807-B781-63D8C401097E}"/>
              </a:ext>
            </a:extLst>
          </p:cNvPr>
          <p:cNvGrpSpPr/>
          <p:nvPr/>
        </p:nvGrpSpPr>
        <p:grpSpPr>
          <a:xfrm>
            <a:off x="8911875" y="308707"/>
            <a:ext cx="1557443" cy="1434020"/>
            <a:chOff x="10009310" y="2075627"/>
            <a:chExt cx="1557443" cy="1434020"/>
          </a:xfrm>
        </p:grpSpPr>
        <p:grpSp>
          <p:nvGrpSpPr>
            <p:cNvPr id="41" name="Group 40">
              <a:extLst>
                <a:ext uri="{FF2B5EF4-FFF2-40B4-BE49-F238E27FC236}">
                  <a16:creationId xmlns:a16="http://schemas.microsoft.com/office/drawing/2014/main" id="{969B7796-8D12-4A8F-9E07-96D32CB2F386}"/>
                </a:ext>
              </a:extLst>
            </p:cNvPr>
            <p:cNvGrpSpPr/>
            <p:nvPr/>
          </p:nvGrpSpPr>
          <p:grpSpPr>
            <a:xfrm>
              <a:off x="10009310" y="2120822"/>
              <a:ext cx="1557443" cy="1388825"/>
              <a:chOff x="5526675" y="4970171"/>
              <a:chExt cx="1557443" cy="1388825"/>
            </a:xfrm>
          </p:grpSpPr>
          <p:pic>
            <p:nvPicPr>
              <p:cNvPr id="42" name="Picture 17" descr="Enhanced Eco Audit Tool">
                <a:extLst>
                  <a:ext uri="{FF2B5EF4-FFF2-40B4-BE49-F238E27FC236}">
                    <a16:creationId xmlns:a16="http://schemas.microsoft.com/office/drawing/2014/main" id="{AFAF88F4-B027-4B77-BAC6-8F5E8EAB15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0588" y="4970171"/>
                <a:ext cx="1533530" cy="1158976"/>
              </a:xfrm>
              <a:prstGeom prst="rect">
                <a:avLst/>
              </a:prstGeom>
              <a:solidFill>
                <a:srgbClr val="FFFFFF">
                  <a:shade val="85000"/>
                </a:srgbClr>
              </a:solidFill>
              <a:ln w="9525" cap="sq">
                <a:solidFill>
                  <a:schemeClr val="tx2"/>
                </a:solidFill>
                <a:miter lim="800000"/>
              </a:ln>
              <a:effectLst/>
              <a:scene3d>
                <a:camera prst="orthographicFront"/>
                <a:lightRig rig="twoPt" dir="t">
                  <a:rot lat="0" lon="0" rev="7200000"/>
                </a:lightRig>
              </a:scene3d>
              <a:sp3d>
                <a:bevelT w="25400" h="19050"/>
                <a:contourClr>
                  <a:srgbClr val="FFFFFF"/>
                </a:contourClr>
              </a:sp3d>
            </p:spPr>
          </p:pic>
          <p:grpSp>
            <p:nvGrpSpPr>
              <p:cNvPr id="43" name="Group 42">
                <a:extLst>
                  <a:ext uri="{FF2B5EF4-FFF2-40B4-BE49-F238E27FC236}">
                    <a16:creationId xmlns:a16="http://schemas.microsoft.com/office/drawing/2014/main" id="{A9F139F2-DE69-494B-B185-2FD703B70DF6}"/>
                  </a:ext>
                </a:extLst>
              </p:cNvPr>
              <p:cNvGrpSpPr/>
              <p:nvPr/>
            </p:nvGrpSpPr>
            <p:grpSpPr>
              <a:xfrm>
                <a:off x="5744845" y="5233812"/>
                <a:ext cx="1244677" cy="819075"/>
                <a:chOff x="7518630" y="2846578"/>
                <a:chExt cx="1777005" cy="1271877"/>
              </a:xfrm>
            </p:grpSpPr>
            <p:sp>
              <p:nvSpPr>
                <p:cNvPr id="45" name="Freeform 43">
                  <a:extLst>
                    <a:ext uri="{FF2B5EF4-FFF2-40B4-BE49-F238E27FC236}">
                      <a16:creationId xmlns:a16="http://schemas.microsoft.com/office/drawing/2014/main" id="{EC1DB83A-DB79-403C-B5C0-467709E41DB2}"/>
                    </a:ext>
                  </a:extLst>
                </p:cNvPr>
                <p:cNvSpPr/>
                <p:nvPr/>
              </p:nvSpPr>
              <p:spPr>
                <a:xfrm>
                  <a:off x="7678502" y="2924944"/>
                  <a:ext cx="1617133" cy="1176867"/>
                </a:xfrm>
                <a:custGeom>
                  <a:avLst/>
                  <a:gdLst>
                    <a:gd name="connsiteX0" fmla="*/ 0 w 1617133"/>
                    <a:gd name="connsiteY0" fmla="*/ 93134 h 1176867"/>
                    <a:gd name="connsiteX1" fmla="*/ 575733 w 1617133"/>
                    <a:gd name="connsiteY1" fmla="*/ 84667 h 1176867"/>
                    <a:gd name="connsiteX2" fmla="*/ 575733 w 1617133"/>
                    <a:gd name="connsiteY2" fmla="*/ 8467 h 1176867"/>
                    <a:gd name="connsiteX3" fmla="*/ 1608666 w 1617133"/>
                    <a:gd name="connsiteY3" fmla="*/ 0 h 1176867"/>
                    <a:gd name="connsiteX4" fmla="*/ 1617133 w 1617133"/>
                    <a:gd name="connsiteY4" fmla="*/ 804334 h 1176867"/>
                    <a:gd name="connsiteX5" fmla="*/ 1380066 w 1617133"/>
                    <a:gd name="connsiteY5" fmla="*/ 804334 h 1176867"/>
                    <a:gd name="connsiteX6" fmla="*/ 1380066 w 1617133"/>
                    <a:gd name="connsiteY6" fmla="*/ 1176867 h 1176867"/>
                    <a:gd name="connsiteX7" fmla="*/ 372533 w 1617133"/>
                    <a:gd name="connsiteY7" fmla="*/ 1176867 h 1176867"/>
                    <a:gd name="connsiteX8" fmla="*/ 372533 w 1617133"/>
                    <a:gd name="connsiteY8" fmla="*/ 905934 h 1176867"/>
                    <a:gd name="connsiteX9" fmla="*/ 16933 w 1617133"/>
                    <a:gd name="connsiteY9" fmla="*/ 905934 h 1176867"/>
                    <a:gd name="connsiteX10" fmla="*/ 0 w 1617133"/>
                    <a:gd name="connsiteY10" fmla="*/ 93134 h 117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33" h="1176867">
                      <a:moveTo>
                        <a:pt x="0" y="93134"/>
                      </a:moveTo>
                      <a:lnTo>
                        <a:pt x="575733" y="84667"/>
                      </a:lnTo>
                      <a:lnTo>
                        <a:pt x="575733" y="8467"/>
                      </a:lnTo>
                      <a:lnTo>
                        <a:pt x="1608666" y="0"/>
                      </a:lnTo>
                      <a:cubicBezTo>
                        <a:pt x="1611488" y="268111"/>
                        <a:pt x="1614311" y="536223"/>
                        <a:pt x="1617133" y="804334"/>
                      </a:cubicBezTo>
                      <a:lnTo>
                        <a:pt x="1380066" y="804334"/>
                      </a:lnTo>
                      <a:lnTo>
                        <a:pt x="1380066" y="1176867"/>
                      </a:lnTo>
                      <a:lnTo>
                        <a:pt x="372533" y="1176867"/>
                      </a:lnTo>
                      <a:lnTo>
                        <a:pt x="372533" y="905934"/>
                      </a:lnTo>
                      <a:lnTo>
                        <a:pt x="16933" y="905934"/>
                      </a:lnTo>
                      <a:cubicBezTo>
                        <a:pt x="14111" y="643467"/>
                        <a:pt x="11288" y="381001"/>
                        <a:pt x="0" y="931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Tx/>
                    <a:buSzTx/>
                  </a:pPr>
                  <a:endParaRPr lang="en-GB" dirty="0">
                    <a:solidFill>
                      <a:prstClr val="white"/>
                    </a:solidFill>
                  </a:endParaRPr>
                </a:p>
              </p:txBody>
            </p:sp>
            <p:pic>
              <p:nvPicPr>
                <p:cNvPr id="46" name="Picture 15" descr="Eco Audit Tool graphs showing end of life phase">
                  <a:extLst>
                    <a:ext uri="{FF2B5EF4-FFF2-40B4-BE49-F238E27FC236}">
                      <a16:creationId xmlns:a16="http://schemas.microsoft.com/office/drawing/2014/main" id="{62215F39-E35C-4B40-A63C-4021A6E58597}"/>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630" y="2846578"/>
                  <a:ext cx="1726529" cy="127187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a:extLst>
                  <a:ext uri="{FF2B5EF4-FFF2-40B4-BE49-F238E27FC236}">
                    <a16:creationId xmlns:a16="http://schemas.microsoft.com/office/drawing/2014/main" id="{D5A2851F-4CC7-4F65-A9FE-854F142F4229}"/>
                  </a:ext>
                </a:extLst>
              </p:cNvPr>
              <p:cNvSpPr/>
              <p:nvPr/>
            </p:nvSpPr>
            <p:spPr>
              <a:xfrm>
                <a:off x="5526675" y="6105080"/>
                <a:ext cx="1518365" cy="253916"/>
              </a:xfrm>
              <a:prstGeom prst="rect">
                <a:avLst/>
              </a:prstGeom>
            </p:spPr>
            <p:txBody>
              <a:bodyPr wrap="none">
                <a:spAutoFit/>
              </a:bodyPr>
              <a:lstStyle/>
              <a:p>
                <a:pPr algn="ctr" eaLnBrk="1" fontAlgn="auto" hangingPunct="1">
                  <a:spcBef>
                    <a:spcPts val="0"/>
                  </a:spcBef>
                  <a:spcAft>
                    <a:spcPts val="0"/>
                  </a:spcAft>
                  <a:buClrTx/>
                  <a:buSzTx/>
                </a:pPr>
                <a:r>
                  <a:rPr lang="en-GB" sz="1050" b="1" dirty="0" err="1">
                    <a:solidFill>
                      <a:prstClr val="black"/>
                    </a:solidFill>
                  </a:rPr>
                  <a:t>L’outil</a:t>
                </a:r>
                <a:r>
                  <a:rPr lang="en-GB" sz="1050" b="1" dirty="0">
                    <a:solidFill>
                      <a:prstClr val="black"/>
                    </a:solidFill>
                  </a:rPr>
                  <a:t> Eco Audit </a:t>
                </a:r>
                <a:r>
                  <a:rPr lang="en-GB" sz="1050" b="1" dirty="0" err="1">
                    <a:solidFill>
                      <a:prstClr val="black"/>
                    </a:solidFill>
                  </a:rPr>
                  <a:t>avancé</a:t>
                </a:r>
                <a:endParaRPr lang="en-GB" sz="1050" b="1" dirty="0">
                  <a:solidFill>
                    <a:prstClr val="black"/>
                  </a:solidFill>
                </a:endParaRPr>
              </a:p>
            </p:txBody>
          </p:sp>
        </p:grpSp>
        <p:pic>
          <p:nvPicPr>
            <p:cNvPr id="47" name="Picture 46">
              <a:extLst>
                <a:ext uri="{FF2B5EF4-FFF2-40B4-BE49-F238E27FC236}">
                  <a16:creationId xmlns:a16="http://schemas.microsoft.com/office/drawing/2014/main" id="{9AB6C71F-C554-4690-BE4D-957F8B7252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4622" y="2075627"/>
              <a:ext cx="408433" cy="408433"/>
            </a:xfrm>
            <a:prstGeom prst="rect">
              <a:avLst/>
            </a:prstGeom>
          </p:spPr>
        </p:pic>
      </p:grpSp>
      <p:grpSp>
        <p:nvGrpSpPr>
          <p:cNvPr id="6" name="Group 5">
            <a:extLst>
              <a:ext uri="{FF2B5EF4-FFF2-40B4-BE49-F238E27FC236}">
                <a16:creationId xmlns:a16="http://schemas.microsoft.com/office/drawing/2014/main" id="{ED85992B-7147-4DF3-B472-88F0975D5527}"/>
              </a:ext>
            </a:extLst>
          </p:cNvPr>
          <p:cNvGrpSpPr/>
          <p:nvPr/>
        </p:nvGrpSpPr>
        <p:grpSpPr>
          <a:xfrm>
            <a:off x="7074394" y="4154687"/>
            <a:ext cx="1559268" cy="1425149"/>
            <a:chOff x="6199850" y="3788672"/>
            <a:chExt cx="1559268" cy="1425149"/>
          </a:xfrm>
        </p:grpSpPr>
        <p:grpSp>
          <p:nvGrpSpPr>
            <p:cNvPr id="37" name="Group 36">
              <a:extLst>
                <a:ext uri="{FF2B5EF4-FFF2-40B4-BE49-F238E27FC236}">
                  <a16:creationId xmlns:a16="http://schemas.microsoft.com/office/drawing/2014/main" id="{4D2EACE9-62BE-4A44-8FF3-339322064FED}"/>
                </a:ext>
              </a:extLst>
            </p:cNvPr>
            <p:cNvGrpSpPr/>
            <p:nvPr/>
          </p:nvGrpSpPr>
          <p:grpSpPr>
            <a:xfrm>
              <a:off x="6199850" y="3810000"/>
              <a:ext cx="1559268" cy="1403821"/>
              <a:chOff x="4018386" y="4970170"/>
              <a:chExt cx="1559268" cy="1403821"/>
            </a:xfrm>
          </p:grpSpPr>
          <p:pic>
            <p:nvPicPr>
              <p:cNvPr id="38" name="Picture 13" descr="The Hybrid Synthesizer predicts the performance of sandwich panels, as shown here, helping students compare properties with other materials">
                <a:extLst>
                  <a:ext uri="{FF2B5EF4-FFF2-40B4-BE49-F238E27FC236}">
                    <a16:creationId xmlns:a16="http://schemas.microsoft.com/office/drawing/2014/main" id="{14DC249A-9D2A-4B61-8924-A6BA612340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8386" y="4970170"/>
                <a:ext cx="1559268" cy="1170868"/>
              </a:xfrm>
              <a:prstGeom prst="rect">
                <a:avLst/>
              </a:prstGeom>
              <a:ln>
                <a:solidFill>
                  <a:schemeClr val="tx2"/>
                </a:solidFill>
              </a:ln>
              <a:effectLst/>
              <a:extLst>
                <a:ext uri="{909E8E84-426E-40DD-AFC4-6F175D3DCCD1}">
                  <a14:hiddenFill xmlns:a14="http://schemas.microsoft.com/office/drawing/2010/main">
                    <a:solidFill>
                      <a:srgbClr val="FFFFFF"/>
                    </a:solidFill>
                  </a14:hiddenFill>
                </a:ext>
              </a:extLst>
            </p:spPr>
          </p:pic>
          <p:pic>
            <p:nvPicPr>
              <p:cNvPr id="39" name="Picture 11" descr="An interactive wizard">
                <a:extLst>
                  <a:ext uri="{FF2B5EF4-FFF2-40B4-BE49-F238E27FC236}">
                    <a16:creationId xmlns:a16="http://schemas.microsoft.com/office/drawing/2014/main" id="{3EB020BB-2C83-47AF-893B-714C3FEA7E9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99606" y="5181795"/>
                <a:ext cx="996828" cy="747621"/>
              </a:xfrm>
              <a:prstGeom prst="rect">
                <a:avLst/>
              </a:prstGeom>
              <a:ln>
                <a:noFill/>
              </a:ln>
              <a:effectLst>
                <a:outerShdw blurRad="50800" algn="tl" rotWithShape="0">
                  <a:srgbClr val="000000">
                    <a:alpha val="76000"/>
                  </a:srgbClr>
                </a:outerShdw>
              </a:effectLst>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A2E4346D-4C0B-48AB-9E50-4CA7E77B7718}"/>
                  </a:ext>
                </a:extLst>
              </p:cNvPr>
              <p:cNvSpPr/>
              <p:nvPr/>
            </p:nvSpPr>
            <p:spPr>
              <a:xfrm>
                <a:off x="4118709" y="6120075"/>
                <a:ext cx="1208985" cy="253916"/>
              </a:xfrm>
              <a:prstGeom prst="rect">
                <a:avLst/>
              </a:prstGeom>
            </p:spPr>
            <p:txBody>
              <a:bodyPr wrap="none">
                <a:spAutoFit/>
              </a:bodyPr>
              <a:lstStyle/>
              <a:p>
                <a:pPr algn="ctr"/>
                <a:r>
                  <a:rPr lang="en-GB" sz="1050" b="1" dirty="0" err="1"/>
                  <a:t>L’outil</a:t>
                </a:r>
                <a:r>
                  <a:rPr lang="en-GB" sz="1050" b="1" dirty="0"/>
                  <a:t> Synthesizer</a:t>
                </a:r>
              </a:p>
            </p:txBody>
          </p:sp>
        </p:grpSp>
        <p:pic>
          <p:nvPicPr>
            <p:cNvPr id="48" name="Picture 47">
              <a:extLst>
                <a:ext uri="{FF2B5EF4-FFF2-40B4-BE49-F238E27FC236}">
                  <a16:creationId xmlns:a16="http://schemas.microsoft.com/office/drawing/2014/main" id="{D11F1AB7-2BA3-4D48-8C87-7E4353E7D1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0685" y="3788672"/>
              <a:ext cx="408433" cy="408433"/>
            </a:xfrm>
            <a:prstGeom prst="rect">
              <a:avLst/>
            </a:prstGeom>
          </p:spPr>
        </p:pic>
      </p:grpSp>
      <p:grpSp>
        <p:nvGrpSpPr>
          <p:cNvPr id="51" name="Group 50">
            <a:extLst>
              <a:ext uri="{FF2B5EF4-FFF2-40B4-BE49-F238E27FC236}">
                <a16:creationId xmlns:a16="http://schemas.microsoft.com/office/drawing/2014/main" id="{827E042B-171E-4A5D-83A3-930DECD012E4}"/>
              </a:ext>
            </a:extLst>
          </p:cNvPr>
          <p:cNvGrpSpPr/>
          <p:nvPr/>
        </p:nvGrpSpPr>
        <p:grpSpPr>
          <a:xfrm>
            <a:off x="8923143" y="3392266"/>
            <a:ext cx="1511661" cy="1403821"/>
            <a:chOff x="8163203" y="3830963"/>
            <a:chExt cx="1511661" cy="1403821"/>
          </a:xfrm>
        </p:grpSpPr>
        <p:pic>
          <p:nvPicPr>
            <p:cNvPr id="27" name="Picture 26">
              <a:extLst>
                <a:ext uri="{FF2B5EF4-FFF2-40B4-BE49-F238E27FC236}">
                  <a16:creationId xmlns:a16="http://schemas.microsoft.com/office/drawing/2014/main" id="{ABE7C11E-03EA-4DB6-AF9F-4FB35650AC86}"/>
                </a:ext>
              </a:extLst>
            </p:cNvPr>
            <p:cNvPicPr>
              <a:picLocks/>
            </p:cNvPicPr>
            <p:nvPr/>
          </p:nvPicPr>
          <p:blipFill>
            <a:blip r:embed="rId12"/>
            <a:stretch>
              <a:fillRect/>
            </a:stretch>
          </p:blipFill>
          <p:spPr>
            <a:xfrm>
              <a:off x="8163203" y="3830963"/>
              <a:ext cx="1511661" cy="1149905"/>
            </a:xfrm>
            <a:prstGeom prst="rect">
              <a:avLst/>
            </a:prstGeom>
            <a:ln>
              <a:solidFill>
                <a:schemeClr val="tx1"/>
              </a:solidFill>
            </a:ln>
          </p:spPr>
        </p:pic>
        <p:sp>
          <p:nvSpPr>
            <p:cNvPr id="56" name="Rectangle 55">
              <a:extLst>
                <a:ext uri="{FF2B5EF4-FFF2-40B4-BE49-F238E27FC236}">
                  <a16:creationId xmlns:a16="http://schemas.microsoft.com/office/drawing/2014/main" id="{00CB2440-858A-48D8-B87E-1B97201E15E5}"/>
                </a:ext>
              </a:extLst>
            </p:cNvPr>
            <p:cNvSpPr/>
            <p:nvPr/>
          </p:nvSpPr>
          <p:spPr>
            <a:xfrm>
              <a:off x="8259606" y="4980868"/>
              <a:ext cx="1225015" cy="253916"/>
            </a:xfrm>
            <a:prstGeom prst="rect">
              <a:avLst/>
            </a:prstGeom>
          </p:spPr>
          <p:txBody>
            <a:bodyPr wrap="none">
              <a:spAutoFit/>
            </a:bodyPr>
            <a:lstStyle/>
            <a:p>
              <a:pPr algn="ctr"/>
              <a:r>
                <a:rPr lang="en-GB" sz="1050" b="1" dirty="0"/>
                <a:t>Engineering Solver</a:t>
              </a:r>
            </a:p>
          </p:txBody>
        </p:sp>
        <p:pic>
          <p:nvPicPr>
            <p:cNvPr id="57" name="Picture 56">
              <a:extLst>
                <a:ext uri="{FF2B5EF4-FFF2-40B4-BE49-F238E27FC236}">
                  <a16:creationId xmlns:a16="http://schemas.microsoft.com/office/drawing/2014/main" id="{C8E0B8DB-CFB7-459C-9766-EACB64A60D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5384" y="3847293"/>
              <a:ext cx="408433" cy="408433"/>
            </a:xfrm>
            <a:prstGeom prst="rect">
              <a:avLst/>
            </a:prstGeom>
          </p:spPr>
        </p:pic>
      </p:grpSp>
      <p:grpSp>
        <p:nvGrpSpPr>
          <p:cNvPr id="58" name="Group 57">
            <a:extLst>
              <a:ext uri="{FF2B5EF4-FFF2-40B4-BE49-F238E27FC236}">
                <a16:creationId xmlns:a16="http://schemas.microsoft.com/office/drawing/2014/main" id="{6FB698BB-23D8-4F77-B6CC-D53B94AD1BF3}"/>
              </a:ext>
            </a:extLst>
          </p:cNvPr>
          <p:cNvGrpSpPr/>
          <p:nvPr/>
        </p:nvGrpSpPr>
        <p:grpSpPr>
          <a:xfrm>
            <a:off x="8906305" y="4853150"/>
            <a:ext cx="1545336" cy="1430382"/>
            <a:chOff x="10059473" y="3847293"/>
            <a:chExt cx="1545336" cy="1430382"/>
          </a:xfrm>
        </p:grpSpPr>
        <p:pic>
          <p:nvPicPr>
            <p:cNvPr id="53" name="Picture 52">
              <a:extLst>
                <a:ext uri="{FF2B5EF4-FFF2-40B4-BE49-F238E27FC236}">
                  <a16:creationId xmlns:a16="http://schemas.microsoft.com/office/drawing/2014/main" id="{D2F4BB3D-059E-4FA1-B787-32DFD392D4F7}"/>
                </a:ext>
              </a:extLst>
            </p:cNvPr>
            <p:cNvPicPr>
              <a:picLocks/>
            </p:cNvPicPr>
            <p:nvPr/>
          </p:nvPicPr>
          <p:blipFill>
            <a:blip r:embed="rId14"/>
            <a:stretch>
              <a:fillRect/>
            </a:stretch>
          </p:blipFill>
          <p:spPr>
            <a:xfrm>
              <a:off x="10059473" y="3847293"/>
              <a:ext cx="1545336" cy="1165423"/>
            </a:xfrm>
            <a:prstGeom prst="rect">
              <a:avLst/>
            </a:prstGeom>
            <a:ln>
              <a:solidFill>
                <a:schemeClr val="tx1"/>
              </a:solidFill>
            </a:ln>
          </p:spPr>
        </p:pic>
        <p:sp>
          <p:nvSpPr>
            <p:cNvPr id="61" name="Rectangle 60">
              <a:extLst>
                <a:ext uri="{FF2B5EF4-FFF2-40B4-BE49-F238E27FC236}">
                  <a16:creationId xmlns:a16="http://schemas.microsoft.com/office/drawing/2014/main" id="{3DD6DE4F-8C97-4822-AFE0-056B287F4C32}"/>
                </a:ext>
              </a:extLst>
            </p:cNvPr>
            <p:cNvSpPr/>
            <p:nvPr/>
          </p:nvSpPr>
          <p:spPr>
            <a:xfrm>
              <a:off x="10355087" y="5023759"/>
              <a:ext cx="954107" cy="253916"/>
            </a:xfrm>
            <a:prstGeom prst="rect">
              <a:avLst/>
            </a:prstGeom>
          </p:spPr>
          <p:txBody>
            <a:bodyPr wrap="none">
              <a:spAutoFit/>
            </a:bodyPr>
            <a:lstStyle/>
            <a:p>
              <a:pPr algn="ctr"/>
              <a:r>
                <a:rPr lang="en-GB" sz="1050" b="1" dirty="0" err="1"/>
                <a:t>Comparaiison</a:t>
              </a:r>
              <a:endParaRPr lang="en-GB" sz="1050" b="1" dirty="0"/>
            </a:p>
          </p:txBody>
        </p:sp>
        <p:pic>
          <p:nvPicPr>
            <p:cNvPr id="64" name="Picture 63">
              <a:extLst>
                <a:ext uri="{FF2B5EF4-FFF2-40B4-BE49-F238E27FC236}">
                  <a16:creationId xmlns:a16="http://schemas.microsoft.com/office/drawing/2014/main" id="{06295BDB-166C-47EE-B20E-212CB4655F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7022" y="3889256"/>
              <a:ext cx="204216" cy="207264"/>
            </a:xfrm>
            <a:prstGeom prst="rect">
              <a:avLst/>
            </a:prstGeom>
          </p:spPr>
        </p:pic>
      </p:grpSp>
      <p:grpSp>
        <p:nvGrpSpPr>
          <p:cNvPr id="65" name="Group 64">
            <a:extLst>
              <a:ext uri="{FF2B5EF4-FFF2-40B4-BE49-F238E27FC236}">
                <a16:creationId xmlns:a16="http://schemas.microsoft.com/office/drawing/2014/main" id="{DD94C308-F4D1-4CA9-BCA9-72CD1F28CCD1}"/>
              </a:ext>
            </a:extLst>
          </p:cNvPr>
          <p:cNvGrpSpPr/>
          <p:nvPr/>
        </p:nvGrpSpPr>
        <p:grpSpPr>
          <a:xfrm>
            <a:off x="8906305" y="1863420"/>
            <a:ext cx="1545336" cy="1446304"/>
            <a:chOff x="7874997" y="4420419"/>
            <a:chExt cx="1545336" cy="1446304"/>
          </a:xfrm>
        </p:grpSpPr>
        <p:sp>
          <p:nvSpPr>
            <p:cNvPr id="62" name="Rectangle 61">
              <a:extLst>
                <a:ext uri="{FF2B5EF4-FFF2-40B4-BE49-F238E27FC236}">
                  <a16:creationId xmlns:a16="http://schemas.microsoft.com/office/drawing/2014/main" id="{E515CFB0-7B64-47BC-AC79-D505B7AB9C6C}"/>
                </a:ext>
              </a:extLst>
            </p:cNvPr>
            <p:cNvSpPr/>
            <p:nvPr/>
          </p:nvSpPr>
          <p:spPr>
            <a:xfrm>
              <a:off x="8207503" y="5612807"/>
              <a:ext cx="870751" cy="253916"/>
            </a:xfrm>
            <a:prstGeom prst="rect">
              <a:avLst/>
            </a:prstGeom>
          </p:spPr>
          <p:txBody>
            <a:bodyPr wrap="none">
              <a:spAutoFit/>
            </a:bodyPr>
            <a:lstStyle/>
            <a:p>
              <a:pPr algn="ctr"/>
              <a:r>
                <a:rPr lang="en-GB" sz="1050" b="1" dirty="0"/>
                <a:t>Substitution</a:t>
              </a:r>
            </a:p>
          </p:txBody>
        </p:sp>
        <p:pic>
          <p:nvPicPr>
            <p:cNvPr id="60" name="Picture 59">
              <a:extLst>
                <a:ext uri="{FF2B5EF4-FFF2-40B4-BE49-F238E27FC236}">
                  <a16:creationId xmlns:a16="http://schemas.microsoft.com/office/drawing/2014/main" id="{CBDF34A6-67F1-495A-8A2B-1D054381D16A}"/>
                </a:ext>
              </a:extLst>
            </p:cNvPr>
            <p:cNvPicPr>
              <a:picLocks/>
            </p:cNvPicPr>
            <p:nvPr/>
          </p:nvPicPr>
          <p:blipFill>
            <a:blip r:embed="rId16"/>
            <a:stretch>
              <a:fillRect/>
            </a:stretch>
          </p:blipFill>
          <p:spPr>
            <a:xfrm>
              <a:off x="7874997" y="4420419"/>
              <a:ext cx="1545336" cy="1184594"/>
            </a:xfrm>
            <a:prstGeom prst="rect">
              <a:avLst/>
            </a:prstGeom>
            <a:ln>
              <a:solidFill>
                <a:schemeClr val="tx1"/>
              </a:solidFill>
            </a:ln>
          </p:spPr>
        </p:pic>
        <p:pic>
          <p:nvPicPr>
            <p:cNvPr id="63" name="Picture 62">
              <a:extLst>
                <a:ext uri="{FF2B5EF4-FFF2-40B4-BE49-F238E27FC236}">
                  <a16:creationId xmlns:a16="http://schemas.microsoft.com/office/drawing/2014/main" id="{8C4BF2B9-98CA-457D-9219-6DE6FC994F4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66661" y="4452874"/>
              <a:ext cx="304801" cy="304801"/>
            </a:xfrm>
            <a:prstGeom prst="rect">
              <a:avLst/>
            </a:prstGeom>
          </p:spPr>
        </p:pic>
      </p:grpSp>
      <p:sp>
        <p:nvSpPr>
          <p:cNvPr id="2" name="Slide Number Placeholder 1">
            <a:extLst>
              <a:ext uri="{FF2B5EF4-FFF2-40B4-BE49-F238E27FC236}">
                <a16:creationId xmlns:a16="http://schemas.microsoft.com/office/drawing/2014/main" id="{9683DD90-A9CD-47BD-AF02-B9464E13B42E}"/>
              </a:ext>
            </a:extLst>
          </p:cNvPr>
          <p:cNvSpPr>
            <a:spLocks noGrp="1"/>
          </p:cNvSpPr>
          <p:nvPr>
            <p:ph type="sldNum" sz="quarter" idx="11"/>
          </p:nvPr>
        </p:nvSpPr>
        <p:spPr/>
        <p:txBody>
          <a:bodyPr/>
          <a:lstStyle/>
          <a:p>
            <a:fld id="{F0D23093-2AB0-F74C-B865-1A12A15B650E}" type="slidenum">
              <a:rPr lang="en-US" smtClean="0">
                <a:latin typeface="+mn-lt"/>
              </a:rPr>
              <a:pPr/>
              <a:t>9</a:t>
            </a:fld>
            <a:endParaRPr lang="en-US" dirty="0">
              <a:latin typeface="+mn-lt"/>
            </a:endParaRPr>
          </a:p>
        </p:txBody>
      </p:sp>
    </p:spTree>
    <p:extLst>
      <p:ext uri="{BB962C8B-B14F-4D97-AF65-F5344CB8AC3E}">
        <p14:creationId xmlns:p14="http://schemas.microsoft.com/office/powerpoint/2010/main" val="3354454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A2E55D1-E75E-42A9-B5BE-2EBF54A1B007}" vid="{3CA74CE9-968C-4C38-BCBF-D52F0D1A7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13" ma:contentTypeDescription="Create a new document." ma:contentTypeScope="" ma:versionID="d7be0bb6f63c056c5c0b22d274fb5218">
  <xsd:schema xmlns:xsd="http://www.w3.org/2001/XMLSchema" xmlns:xs="http://www.w3.org/2001/XMLSchema" xmlns:p="http://schemas.microsoft.com/office/2006/metadata/properties" xmlns:ns1="http://schemas.microsoft.com/sharepoint/v3" xmlns:ns2="4486bbf1-55fc-49d2-af7e-ec287a4789b3" xmlns:ns3="592a2861-848e-4487-9e07-fc12779b72dd" targetNamespace="http://schemas.microsoft.com/office/2006/metadata/properties" ma:root="true" ma:fieldsID="55928435a1502ffca128e6244f75cdd4" ns1:_="" ns2:_="" ns3:_="">
    <xsd:import namespace="http://schemas.microsoft.com/sharepoint/v3"/>
    <xsd:import namespace="4486bbf1-55fc-49d2-af7e-ec287a4789b3"/>
    <xsd:import namespace="592a2861-848e-4487-9e07-fc12779b72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Tag"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Tag" ma:index="16" nillable="true" ma:displayName="Tag" ma:format="Dropdown" ma:internalName="Tag">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2a2861-848e-4487-9e07-fc12779b72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CAA45061-DDEA-43A2-83B5-F7A947ABF5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86bbf1-55fc-49d2-af7e-ec287a4789b3"/>
    <ds:schemaRef ds:uri="592a2861-848e-4487-9e07-fc12779b72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AER EduPack Template-PPT 4</Template>
  <TotalTime>654</TotalTime>
  <Words>5092</Words>
  <Application>Microsoft Office PowerPoint</Application>
  <PresentationFormat>Widescreen</PresentationFormat>
  <Paragraphs>598</Paragraphs>
  <Slides>25</Slides>
  <Notes>24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Ansys - Slide Master</vt:lpstr>
      <vt:lpstr>PowerPoint Presentation</vt:lpstr>
      <vt:lpstr>Objectifs pédagogiques de cette unité de cours</vt:lpstr>
      <vt:lpstr>Présentation de l'unité de cours </vt:lpstr>
      <vt:lpstr>Bases de données avancées</vt:lpstr>
      <vt:lpstr>La structure des Niveau Granta EduPack</vt:lpstr>
      <vt:lpstr>Granta EduPack 2023R1</vt:lpstr>
      <vt:lpstr>          La base de données Level 3 Standard</vt:lpstr>
      <vt:lpstr>Sous-ensembles</vt:lpstr>
      <vt:lpstr> La base de données Level 3 Bioengineering</vt:lpstr>
      <vt:lpstr>Exemple de matériaux en bio-ingénierie </vt:lpstr>
      <vt:lpstr>          Base de données Level 3 Polymer</vt:lpstr>
      <vt:lpstr>Utilise le module Polymer</vt:lpstr>
      <vt:lpstr>          La base de données Level 3 Aerospace</vt:lpstr>
      <vt:lpstr>La structure de la base de données Aerospace de Granta EduPack</vt:lpstr>
      <vt:lpstr>MaterialUniverse – Sous-ensemble Aerospace</vt:lpstr>
      <vt:lpstr>Dépendance en température</vt:lpstr>
      <vt:lpstr>          La base de données Level 3 Eco design</vt:lpstr>
      <vt:lpstr>Exemples de données additionnelles</vt:lpstr>
      <vt:lpstr>          Base de données Level 3 Sustainability</vt:lpstr>
      <vt:lpstr>Base de données Sustainability</vt:lpstr>
      <vt:lpstr>Propriétés écologiques et risque d'approvisionnement </vt:lpstr>
      <vt:lpstr>La base de données The Elements</vt:lpstr>
      <vt:lpstr>Études de cas avancées sur la page Web Ansys Education Resources </vt:lpstr>
      <vt:lpstr>Série d’Unité de Cours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Soma Chakrabarti</dc:creator>
  <cp:lastModifiedBy>Kaitlin Tyler</cp:lastModifiedBy>
  <cp:revision>34</cp:revision>
  <dcterms:created xsi:type="dcterms:W3CDTF">2021-07-08T14:00:09Z</dcterms:created>
  <dcterms:modified xsi:type="dcterms:W3CDTF">2022-12-28T09:10:50Z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y fmtid="{D5CDD505-2E9C-101B-9397-08002B2CF9AE}" pid="3" name="_ip_UnifiedCompliancePolicyUIAction">
    <vt:lpwstr/>
  </property>
  <property fmtid="{D5CDD505-2E9C-101B-9397-08002B2CF9AE}" pid="4" name="_ip_UnifiedCompliancePolicyProperties">
    <vt:lpwstr/>
  </property>
  <property fmtid="{D5CDD505-2E9C-101B-9397-08002B2CF9AE}" pid="5" name="Tag">
    <vt:lpwstr/>
  </property>
</Properties>
</file>