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25A_B38027E7.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 id="2147483738" r:id="rId5"/>
  </p:sldMasterIdLst>
  <p:notesMasterIdLst>
    <p:notesMasterId r:id="rId31"/>
  </p:notesMasterIdLst>
  <p:sldIdLst>
    <p:sldId id="256" r:id="rId6"/>
    <p:sldId id="287" r:id="rId7"/>
    <p:sldId id="576" r:id="rId8"/>
    <p:sldId id="578" r:id="rId9"/>
    <p:sldId id="579" r:id="rId10"/>
    <p:sldId id="580" r:id="rId11"/>
    <p:sldId id="581" r:id="rId12"/>
    <p:sldId id="582" r:id="rId13"/>
    <p:sldId id="583" r:id="rId14"/>
    <p:sldId id="597" r:id="rId15"/>
    <p:sldId id="584" r:id="rId16"/>
    <p:sldId id="598" r:id="rId17"/>
    <p:sldId id="599" r:id="rId18"/>
    <p:sldId id="602" r:id="rId19"/>
    <p:sldId id="570" r:id="rId20"/>
    <p:sldId id="470" r:id="rId21"/>
    <p:sldId id="586" r:id="rId22"/>
    <p:sldId id="587" r:id="rId23"/>
    <p:sldId id="595" r:id="rId24"/>
    <p:sldId id="593" r:id="rId25"/>
    <p:sldId id="594" r:id="rId26"/>
    <p:sldId id="600" r:id="rId27"/>
    <p:sldId id="591" r:id="rId28"/>
    <p:sldId id="285" r:id="rId29"/>
    <p:sldId id="258" r:id="rId30"/>
  </p:sldIdLst>
  <p:sldSz cx="12192000" cy="6858000"/>
  <p:notesSz cx="6858000" cy="9144000"/>
  <p:embeddedFontLst>
    <p:embeddedFont>
      <p:font typeface="Calibri" panose="020F050202020403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51444-92EC-62F4-004B-04314D58AFC9}" name="David Mercier" initials="DM" userId="S::david.mercier@ansys.com::af55b25a-2530-45a7-8f11-488cc3cd8e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309CD-2E28-41EF-88BD-3A7DE14EFFF2}" v="1" dt="2022-01-16T20:40:45.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003" autoAdjust="0"/>
    <p:restoredTop sz="84172" autoAdjust="0"/>
  </p:normalViewPr>
  <p:slideViewPr>
    <p:cSldViewPr showGuides="1">
      <p:cViewPr varScale="1">
        <p:scale>
          <a:sx n="111" d="100"/>
          <a:sy n="111" d="100"/>
        </p:scale>
        <p:origin x="510" y="10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3.fntdata"/><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in Tyler" userId="971d5887-dada-4101-bef7-69a3ed4a7a52" providerId="ADAL" clId="{B50144D9-2D37-4561-B753-199465C83750}"/>
    <pc:docChg chg="custSel modSld modMainMaster">
      <pc:chgData name="Kaitlin Tyler" userId="971d5887-dada-4101-bef7-69a3ed4a7a52" providerId="ADAL" clId="{B50144D9-2D37-4561-B753-199465C83750}" dt="2022-01-06T21:21:57.180" v="25" actId="20577"/>
      <pc:docMkLst>
        <pc:docMk/>
      </pc:docMkLst>
      <pc:sldChg chg="modSp modNotesTx">
        <pc:chgData name="Kaitlin Tyler" userId="971d5887-dada-4101-bef7-69a3ed4a7a52" providerId="ADAL" clId="{B50144D9-2D37-4561-B753-199465C83750}" dt="2022-01-06T21:21:40.675" v="4" actId="20577"/>
        <pc:sldMkLst>
          <pc:docMk/>
          <pc:sldMk cId="3207685698" sldId="256"/>
        </pc:sldMkLst>
        <pc:spChg chg="mod">
          <ac:chgData name="Kaitlin Tyler" userId="971d5887-dada-4101-bef7-69a3ed4a7a52" providerId="ADAL" clId="{B50144D9-2D37-4561-B753-199465C83750}" dt="2022-01-06T21:21:09.109" v="0"/>
          <ac:spMkLst>
            <pc:docMk/>
            <pc:sldMk cId="3207685698" sldId="256"/>
            <ac:spMk id="3" creationId="{8DED2F7F-2065-4CCE-9AD5-77DBF0CD5628}"/>
          </ac:spMkLst>
        </pc:spChg>
      </pc:sldChg>
      <pc:sldChg chg="modSp">
        <pc:chgData name="Kaitlin Tyler" userId="971d5887-dada-4101-bef7-69a3ed4a7a52" providerId="ADAL" clId="{B50144D9-2D37-4561-B753-199465C83750}" dt="2022-01-06T21:21:09.109" v="0"/>
        <pc:sldMkLst>
          <pc:docMk/>
          <pc:sldMk cId="3114710565" sldId="258"/>
        </pc:sldMkLst>
        <pc:spChg chg="mod">
          <ac:chgData name="Kaitlin Tyler" userId="971d5887-dada-4101-bef7-69a3ed4a7a52" providerId="ADAL" clId="{B50144D9-2D37-4561-B753-199465C83750}" dt="2022-01-06T21:21:09.109" v="0"/>
          <ac:spMkLst>
            <pc:docMk/>
            <pc:sldMk cId="3114710565" sldId="258"/>
            <ac:spMk id="2" creationId="{0FC3F3E9-6C8B-4F69-BB4F-1361D681D917}"/>
          </ac:spMkLst>
        </pc:spChg>
      </pc:sldChg>
      <pc:sldChg chg="modSp">
        <pc:chgData name="Kaitlin Tyler" userId="971d5887-dada-4101-bef7-69a3ed4a7a52" providerId="ADAL" clId="{B50144D9-2D37-4561-B753-199465C83750}" dt="2022-01-06T21:21:09.109" v="0"/>
        <pc:sldMkLst>
          <pc:docMk/>
          <pc:sldMk cId="2830721450" sldId="285"/>
        </pc:sldMkLst>
        <pc:spChg chg="mod">
          <ac:chgData name="Kaitlin Tyler" userId="971d5887-dada-4101-bef7-69a3ed4a7a52" providerId="ADAL" clId="{B50144D9-2D37-4561-B753-199465C83750}" dt="2022-01-06T21:21:09.109" v="0"/>
          <ac:spMkLst>
            <pc:docMk/>
            <pc:sldMk cId="2830721450" sldId="285"/>
            <ac:spMk id="2" creationId="{E33F4F5D-1678-4229-83FC-C18B2D350F46}"/>
          </ac:spMkLst>
        </pc:spChg>
        <pc:spChg chg="mod">
          <ac:chgData name="Kaitlin Tyler" userId="971d5887-dada-4101-bef7-69a3ed4a7a52" providerId="ADAL" clId="{B50144D9-2D37-4561-B753-199465C83750}" dt="2022-01-06T21:21:09.109" v="0"/>
          <ac:spMkLst>
            <pc:docMk/>
            <pc:sldMk cId="2830721450" sldId="285"/>
            <ac:spMk id="3" creationId="{40AA9338-E692-4C26-BFD3-77F262F85977}"/>
          </ac:spMkLst>
        </pc:spChg>
      </pc:sldChg>
      <pc:sldChg chg="modSp">
        <pc:chgData name="Kaitlin Tyler" userId="971d5887-dada-4101-bef7-69a3ed4a7a52" providerId="ADAL" clId="{B50144D9-2D37-4561-B753-199465C83750}" dt="2022-01-06T21:21:09.109" v="0"/>
        <pc:sldMkLst>
          <pc:docMk/>
          <pc:sldMk cId="3749751118" sldId="287"/>
        </pc:sldMkLst>
        <pc:spChg chg="mod">
          <ac:chgData name="Kaitlin Tyler" userId="971d5887-dada-4101-bef7-69a3ed4a7a52" providerId="ADAL" clId="{B50144D9-2D37-4561-B753-199465C83750}" dt="2022-01-06T21:21:09.109" v="0"/>
          <ac:spMkLst>
            <pc:docMk/>
            <pc:sldMk cId="3749751118" sldId="287"/>
            <ac:spMk id="2" creationId="{E33F4F5D-1678-4229-83FC-C18B2D350F46}"/>
          </ac:spMkLst>
        </pc:spChg>
        <pc:spChg chg="mod">
          <ac:chgData name="Kaitlin Tyler" userId="971d5887-dada-4101-bef7-69a3ed4a7a52" providerId="ADAL" clId="{B50144D9-2D37-4561-B753-199465C83750}" dt="2022-01-06T21:21:09.109" v="0"/>
          <ac:spMkLst>
            <pc:docMk/>
            <pc:sldMk cId="3749751118" sldId="287"/>
            <ac:spMk id="3" creationId="{40AA9338-E692-4C26-BFD3-77F262F85977}"/>
          </ac:spMkLst>
        </pc:spChg>
      </pc:sldChg>
      <pc:sldChg chg="modSp">
        <pc:chgData name="Kaitlin Tyler" userId="971d5887-dada-4101-bef7-69a3ed4a7a52" providerId="ADAL" clId="{B50144D9-2D37-4561-B753-199465C83750}" dt="2022-01-06T21:21:09.109" v="0"/>
        <pc:sldMkLst>
          <pc:docMk/>
          <pc:sldMk cId="36997707" sldId="470"/>
        </pc:sldMkLst>
        <pc:spChg chg="mod">
          <ac:chgData name="Kaitlin Tyler" userId="971d5887-dada-4101-bef7-69a3ed4a7a52" providerId="ADAL" clId="{B50144D9-2D37-4561-B753-199465C83750}" dt="2022-01-06T21:21:09.109" v="0"/>
          <ac:spMkLst>
            <pc:docMk/>
            <pc:sldMk cId="36997707" sldId="470"/>
            <ac:spMk id="3" creationId="{77FC89B2-0D25-4663-AC75-1E35543084E8}"/>
          </ac:spMkLst>
        </pc:spChg>
      </pc:sldChg>
      <pc:sldChg chg="modSp">
        <pc:chgData name="Kaitlin Tyler" userId="971d5887-dada-4101-bef7-69a3ed4a7a52" providerId="ADAL" clId="{B50144D9-2D37-4561-B753-199465C83750}" dt="2022-01-06T21:21:09.109" v="0"/>
        <pc:sldMkLst>
          <pc:docMk/>
          <pc:sldMk cId="3801588478" sldId="570"/>
        </pc:sldMkLst>
        <pc:spChg chg="mod">
          <ac:chgData name="Kaitlin Tyler" userId="971d5887-dada-4101-bef7-69a3ed4a7a52" providerId="ADAL" clId="{B50144D9-2D37-4561-B753-199465C83750}" dt="2022-01-06T21:21:09.109" v="0"/>
          <ac:spMkLst>
            <pc:docMk/>
            <pc:sldMk cId="3801588478" sldId="570"/>
            <ac:spMk id="2" creationId="{00000000-0000-0000-0000-000000000000}"/>
          </ac:spMkLst>
        </pc:spChg>
        <pc:spChg chg="mod">
          <ac:chgData name="Kaitlin Tyler" userId="971d5887-dada-4101-bef7-69a3ed4a7a52" providerId="ADAL" clId="{B50144D9-2D37-4561-B753-199465C83750}" dt="2022-01-06T21:21:09.109" v="0"/>
          <ac:spMkLst>
            <pc:docMk/>
            <pc:sldMk cId="3801588478" sldId="570"/>
            <ac:spMk id="3" creationId="{D094D0FD-78A8-412B-A29D-6F19468F719F}"/>
          </ac:spMkLst>
        </pc:spChg>
      </pc:sldChg>
      <pc:sldChg chg="modSp">
        <pc:chgData name="Kaitlin Tyler" userId="971d5887-dada-4101-bef7-69a3ed4a7a52" providerId="ADAL" clId="{B50144D9-2D37-4561-B753-199465C83750}" dt="2022-01-06T21:21:09.109" v="0"/>
        <pc:sldMkLst>
          <pc:docMk/>
          <pc:sldMk cId="4195438022" sldId="576"/>
        </pc:sldMkLst>
        <pc:spChg chg="mod">
          <ac:chgData name="Kaitlin Tyler" userId="971d5887-dada-4101-bef7-69a3ed4a7a52" providerId="ADAL" clId="{B50144D9-2D37-4561-B753-199465C83750}" dt="2022-01-06T21:21:09.109" v="0"/>
          <ac:spMkLst>
            <pc:docMk/>
            <pc:sldMk cId="4195438022" sldId="576"/>
            <ac:spMk id="2" creationId="{5B02AD59-5807-4652-B5B1-4FE2FF746F8F}"/>
          </ac:spMkLst>
        </pc:spChg>
        <pc:spChg chg="mod">
          <ac:chgData name="Kaitlin Tyler" userId="971d5887-dada-4101-bef7-69a3ed4a7a52" providerId="ADAL" clId="{B50144D9-2D37-4561-B753-199465C83750}" dt="2022-01-06T21:21:09.109" v="0"/>
          <ac:spMkLst>
            <pc:docMk/>
            <pc:sldMk cId="4195438022" sldId="576"/>
            <ac:spMk id="5122" creationId="{00000000-0000-0000-0000-000000000000}"/>
          </ac:spMkLst>
        </pc:spChg>
      </pc:sldChg>
      <pc:sldChg chg="modSp">
        <pc:chgData name="Kaitlin Tyler" userId="971d5887-dada-4101-bef7-69a3ed4a7a52" providerId="ADAL" clId="{B50144D9-2D37-4561-B753-199465C83750}" dt="2022-01-06T21:21:09.109" v="0"/>
        <pc:sldMkLst>
          <pc:docMk/>
          <pc:sldMk cId="714048298" sldId="578"/>
        </pc:sldMkLst>
        <pc:spChg chg="mod">
          <ac:chgData name="Kaitlin Tyler" userId="971d5887-dada-4101-bef7-69a3ed4a7a52" providerId="ADAL" clId="{B50144D9-2D37-4561-B753-199465C83750}" dt="2022-01-06T21:21:09.109" v="0"/>
          <ac:spMkLst>
            <pc:docMk/>
            <pc:sldMk cId="714048298" sldId="578"/>
            <ac:spMk id="2" creationId="{A3F5B470-5AEB-42F9-B5F4-3EF806F74688}"/>
          </ac:spMkLst>
        </pc:spChg>
        <pc:spChg chg="mod">
          <ac:chgData name="Kaitlin Tyler" userId="971d5887-dada-4101-bef7-69a3ed4a7a52" providerId="ADAL" clId="{B50144D9-2D37-4561-B753-199465C83750}" dt="2022-01-06T21:21:09.109" v="0"/>
          <ac:spMkLst>
            <pc:docMk/>
            <pc:sldMk cId="714048298" sldId="578"/>
            <ac:spMk id="9219" creationId="{00000000-0000-0000-0000-000000000000}"/>
          </ac:spMkLst>
        </pc:spChg>
      </pc:sldChg>
      <pc:sldChg chg="modSp">
        <pc:chgData name="Kaitlin Tyler" userId="971d5887-dada-4101-bef7-69a3ed4a7a52" providerId="ADAL" clId="{B50144D9-2D37-4561-B753-199465C83750}" dt="2022-01-06T21:21:09.109" v="0"/>
        <pc:sldMkLst>
          <pc:docMk/>
          <pc:sldMk cId="3911725502" sldId="579"/>
        </pc:sldMkLst>
        <pc:spChg chg="mod">
          <ac:chgData name="Kaitlin Tyler" userId="971d5887-dada-4101-bef7-69a3ed4a7a52" providerId="ADAL" clId="{B50144D9-2D37-4561-B753-199465C83750}" dt="2022-01-06T21:21:09.109" v="0"/>
          <ac:spMkLst>
            <pc:docMk/>
            <pc:sldMk cId="3911725502" sldId="579"/>
            <ac:spMk id="3" creationId="{6C90CA90-8E51-47B2-A1DE-02FD7B32430E}"/>
          </ac:spMkLst>
        </pc:spChg>
        <pc:spChg chg="mod">
          <ac:chgData name="Kaitlin Tyler" userId="971d5887-dada-4101-bef7-69a3ed4a7a52" providerId="ADAL" clId="{B50144D9-2D37-4561-B753-199465C83750}" dt="2022-01-06T21:21:09.109" v="0"/>
          <ac:spMkLst>
            <pc:docMk/>
            <pc:sldMk cId="3911725502" sldId="579"/>
            <ac:spMk id="11266" creationId="{00000000-0000-0000-0000-000000000000}"/>
          </ac:spMkLst>
        </pc:spChg>
      </pc:sldChg>
      <pc:sldChg chg="modSp">
        <pc:chgData name="Kaitlin Tyler" userId="971d5887-dada-4101-bef7-69a3ed4a7a52" providerId="ADAL" clId="{B50144D9-2D37-4561-B753-199465C83750}" dt="2022-01-06T21:21:09.109" v="0"/>
        <pc:sldMkLst>
          <pc:docMk/>
          <pc:sldMk cId="3412389169" sldId="580"/>
        </pc:sldMkLst>
        <pc:spChg chg="mod">
          <ac:chgData name="Kaitlin Tyler" userId="971d5887-dada-4101-bef7-69a3ed4a7a52" providerId="ADAL" clId="{B50144D9-2D37-4561-B753-199465C83750}" dt="2022-01-06T21:21:09.109" v="0"/>
          <ac:spMkLst>
            <pc:docMk/>
            <pc:sldMk cId="3412389169" sldId="580"/>
            <ac:spMk id="2" creationId="{CDABE864-2A12-43D6-B115-C69C2C6B9B48}"/>
          </ac:spMkLst>
        </pc:spChg>
        <pc:spChg chg="mod">
          <ac:chgData name="Kaitlin Tyler" userId="971d5887-dada-4101-bef7-69a3ed4a7a52" providerId="ADAL" clId="{B50144D9-2D37-4561-B753-199465C83750}" dt="2022-01-06T21:21:09.109" v="0"/>
          <ac:spMkLst>
            <pc:docMk/>
            <pc:sldMk cId="3412389169" sldId="580"/>
            <ac:spMk id="13314" creationId="{00000000-0000-0000-0000-000000000000}"/>
          </ac:spMkLst>
        </pc:spChg>
      </pc:sldChg>
      <pc:sldChg chg="modSp">
        <pc:chgData name="Kaitlin Tyler" userId="971d5887-dada-4101-bef7-69a3ed4a7a52" providerId="ADAL" clId="{B50144D9-2D37-4561-B753-199465C83750}" dt="2022-01-06T21:21:09.109" v="0"/>
        <pc:sldMkLst>
          <pc:docMk/>
          <pc:sldMk cId="3298039783" sldId="581"/>
        </pc:sldMkLst>
        <pc:spChg chg="mod">
          <ac:chgData name="Kaitlin Tyler" userId="971d5887-dada-4101-bef7-69a3ed4a7a52" providerId="ADAL" clId="{B50144D9-2D37-4561-B753-199465C83750}" dt="2022-01-06T21:21:09.109" v="0"/>
          <ac:spMkLst>
            <pc:docMk/>
            <pc:sldMk cId="3298039783" sldId="581"/>
            <ac:spMk id="5" creationId="{BDFCDB93-0156-44EA-8CCF-3711788D04C2}"/>
          </ac:spMkLst>
        </pc:spChg>
        <pc:spChg chg="mod">
          <ac:chgData name="Kaitlin Tyler" userId="971d5887-dada-4101-bef7-69a3ed4a7a52" providerId="ADAL" clId="{B50144D9-2D37-4561-B753-199465C83750}" dt="2022-01-06T21:21:09.109" v="0"/>
          <ac:spMkLst>
            <pc:docMk/>
            <pc:sldMk cId="3298039783" sldId="581"/>
            <ac:spMk id="15363" creationId="{00000000-0000-0000-0000-000000000000}"/>
          </ac:spMkLst>
        </pc:spChg>
      </pc:sldChg>
      <pc:sldChg chg="modSp">
        <pc:chgData name="Kaitlin Tyler" userId="971d5887-dada-4101-bef7-69a3ed4a7a52" providerId="ADAL" clId="{B50144D9-2D37-4561-B753-199465C83750}" dt="2022-01-06T21:21:09.109" v="0"/>
        <pc:sldMkLst>
          <pc:docMk/>
          <pc:sldMk cId="2816241833" sldId="582"/>
        </pc:sldMkLst>
        <pc:spChg chg="mod">
          <ac:chgData name="Kaitlin Tyler" userId="971d5887-dada-4101-bef7-69a3ed4a7a52" providerId="ADAL" clId="{B50144D9-2D37-4561-B753-199465C83750}" dt="2022-01-06T21:21:09.109" v="0"/>
          <ac:spMkLst>
            <pc:docMk/>
            <pc:sldMk cId="2816241833" sldId="582"/>
            <ac:spMk id="2" creationId="{92FA2235-2653-4A61-8459-914C0A45CE54}"/>
          </ac:spMkLst>
        </pc:spChg>
        <pc:spChg chg="mod">
          <ac:chgData name="Kaitlin Tyler" userId="971d5887-dada-4101-bef7-69a3ed4a7a52" providerId="ADAL" clId="{B50144D9-2D37-4561-B753-199465C83750}" dt="2022-01-06T21:21:09.109" v="0"/>
          <ac:spMkLst>
            <pc:docMk/>
            <pc:sldMk cId="2816241833" sldId="582"/>
            <ac:spMk id="17410" creationId="{00000000-0000-0000-0000-000000000000}"/>
          </ac:spMkLst>
        </pc:spChg>
      </pc:sldChg>
      <pc:sldChg chg="modSp">
        <pc:chgData name="Kaitlin Tyler" userId="971d5887-dada-4101-bef7-69a3ed4a7a52" providerId="ADAL" clId="{B50144D9-2D37-4561-B753-199465C83750}" dt="2022-01-06T21:21:09.109" v="0"/>
        <pc:sldMkLst>
          <pc:docMk/>
          <pc:sldMk cId="1282239832" sldId="583"/>
        </pc:sldMkLst>
        <pc:spChg chg="mod">
          <ac:chgData name="Kaitlin Tyler" userId="971d5887-dada-4101-bef7-69a3ed4a7a52" providerId="ADAL" clId="{B50144D9-2D37-4561-B753-199465C83750}" dt="2022-01-06T21:21:09.109" v="0"/>
          <ac:spMkLst>
            <pc:docMk/>
            <pc:sldMk cId="1282239832" sldId="583"/>
            <ac:spMk id="2" creationId="{7529019B-BB4E-4A37-A9FF-7AA2170B2624}"/>
          </ac:spMkLst>
        </pc:spChg>
        <pc:spChg chg="mod">
          <ac:chgData name="Kaitlin Tyler" userId="971d5887-dada-4101-bef7-69a3ed4a7a52" providerId="ADAL" clId="{B50144D9-2D37-4561-B753-199465C83750}" dt="2022-01-06T21:21:09.109" v="0"/>
          <ac:spMkLst>
            <pc:docMk/>
            <pc:sldMk cId="1282239832" sldId="583"/>
            <ac:spMk id="19460" creationId="{00000000-0000-0000-0000-000000000000}"/>
          </ac:spMkLst>
        </pc:spChg>
      </pc:sldChg>
      <pc:sldChg chg="modSp">
        <pc:chgData name="Kaitlin Tyler" userId="971d5887-dada-4101-bef7-69a3ed4a7a52" providerId="ADAL" clId="{B50144D9-2D37-4561-B753-199465C83750}" dt="2022-01-06T21:21:09.109" v="0"/>
        <pc:sldMkLst>
          <pc:docMk/>
          <pc:sldMk cId="3592158481" sldId="584"/>
        </pc:sldMkLst>
        <pc:spChg chg="mod">
          <ac:chgData name="Kaitlin Tyler" userId="971d5887-dada-4101-bef7-69a3ed4a7a52" providerId="ADAL" clId="{B50144D9-2D37-4561-B753-199465C83750}" dt="2022-01-06T21:21:09.109" v="0"/>
          <ac:spMkLst>
            <pc:docMk/>
            <pc:sldMk cId="3592158481" sldId="584"/>
            <ac:spMk id="6" creationId="{94250389-EF0F-4F9B-BED2-54CD906F4E14}"/>
          </ac:spMkLst>
        </pc:spChg>
        <pc:spChg chg="mod">
          <ac:chgData name="Kaitlin Tyler" userId="971d5887-dada-4101-bef7-69a3ed4a7a52" providerId="ADAL" clId="{B50144D9-2D37-4561-B753-199465C83750}" dt="2022-01-06T21:21:09.109" v="0"/>
          <ac:spMkLst>
            <pc:docMk/>
            <pc:sldMk cId="3592158481" sldId="584"/>
            <ac:spMk id="21506" creationId="{00000000-0000-0000-0000-000000000000}"/>
          </ac:spMkLst>
        </pc:spChg>
      </pc:sldChg>
      <pc:sldChg chg="modSp">
        <pc:chgData name="Kaitlin Tyler" userId="971d5887-dada-4101-bef7-69a3ed4a7a52" providerId="ADAL" clId="{B50144D9-2D37-4561-B753-199465C83750}" dt="2022-01-06T21:21:09.109" v="0"/>
        <pc:sldMkLst>
          <pc:docMk/>
          <pc:sldMk cId="3916551653" sldId="586"/>
        </pc:sldMkLst>
        <pc:spChg chg="mod">
          <ac:chgData name="Kaitlin Tyler" userId="971d5887-dada-4101-bef7-69a3ed4a7a52" providerId="ADAL" clId="{B50144D9-2D37-4561-B753-199465C83750}" dt="2022-01-06T21:21:09.109" v="0"/>
          <ac:spMkLst>
            <pc:docMk/>
            <pc:sldMk cId="3916551653" sldId="586"/>
            <ac:spMk id="6" creationId="{AE9F5B8C-2B59-4299-B62A-DD77DCEA5BDC}"/>
          </ac:spMkLst>
        </pc:spChg>
      </pc:sldChg>
      <pc:sldChg chg="modSp">
        <pc:chgData name="Kaitlin Tyler" userId="971d5887-dada-4101-bef7-69a3ed4a7a52" providerId="ADAL" clId="{B50144D9-2D37-4561-B753-199465C83750}" dt="2022-01-06T21:21:09.109" v="0"/>
        <pc:sldMkLst>
          <pc:docMk/>
          <pc:sldMk cId="2888291852" sldId="587"/>
        </pc:sldMkLst>
        <pc:spChg chg="mod">
          <ac:chgData name="Kaitlin Tyler" userId="971d5887-dada-4101-bef7-69a3ed4a7a52" providerId="ADAL" clId="{B50144D9-2D37-4561-B753-199465C83750}" dt="2022-01-06T21:21:09.109" v="0"/>
          <ac:spMkLst>
            <pc:docMk/>
            <pc:sldMk cId="2888291852" sldId="587"/>
            <ac:spMk id="3" creationId="{040B9975-6F66-4618-B1A0-CFABF4381AFB}"/>
          </ac:spMkLst>
        </pc:spChg>
        <pc:spChg chg="mod">
          <ac:chgData name="Kaitlin Tyler" userId="971d5887-dada-4101-bef7-69a3ed4a7a52" providerId="ADAL" clId="{B50144D9-2D37-4561-B753-199465C83750}" dt="2022-01-06T21:21:09.109" v="0"/>
          <ac:spMkLst>
            <pc:docMk/>
            <pc:sldMk cId="2888291852" sldId="587"/>
            <ac:spMk id="27652" creationId="{00000000-0000-0000-0000-000000000000}"/>
          </ac:spMkLst>
        </pc:spChg>
      </pc:sldChg>
      <pc:sldChg chg="modSp">
        <pc:chgData name="Kaitlin Tyler" userId="971d5887-dada-4101-bef7-69a3ed4a7a52" providerId="ADAL" clId="{B50144D9-2D37-4561-B753-199465C83750}" dt="2022-01-06T21:21:09.109" v="0"/>
        <pc:sldMkLst>
          <pc:docMk/>
          <pc:sldMk cId="2781466456" sldId="591"/>
        </pc:sldMkLst>
        <pc:spChg chg="mod">
          <ac:chgData name="Kaitlin Tyler" userId="971d5887-dada-4101-bef7-69a3ed4a7a52" providerId="ADAL" clId="{B50144D9-2D37-4561-B753-199465C83750}" dt="2022-01-06T21:21:09.109" v="0"/>
          <ac:spMkLst>
            <pc:docMk/>
            <pc:sldMk cId="2781466456" sldId="591"/>
            <ac:spMk id="2" creationId="{2A69476D-2BFA-45A4-8A45-A0031816B10E}"/>
          </ac:spMkLst>
        </pc:spChg>
        <pc:spChg chg="mod">
          <ac:chgData name="Kaitlin Tyler" userId="971d5887-dada-4101-bef7-69a3ed4a7a52" providerId="ADAL" clId="{B50144D9-2D37-4561-B753-199465C83750}" dt="2022-01-06T21:21:09.109" v="0"/>
          <ac:spMkLst>
            <pc:docMk/>
            <pc:sldMk cId="2781466456" sldId="591"/>
            <ac:spMk id="35842" creationId="{00000000-0000-0000-0000-000000000000}"/>
          </ac:spMkLst>
        </pc:spChg>
      </pc:sldChg>
      <pc:sldChg chg="modSp">
        <pc:chgData name="Kaitlin Tyler" userId="971d5887-dada-4101-bef7-69a3ed4a7a52" providerId="ADAL" clId="{B50144D9-2D37-4561-B753-199465C83750}" dt="2022-01-06T21:21:09.109" v="0"/>
        <pc:sldMkLst>
          <pc:docMk/>
          <pc:sldMk cId="3152691444" sldId="593"/>
        </pc:sldMkLst>
        <pc:spChg chg="mod">
          <ac:chgData name="Kaitlin Tyler" userId="971d5887-dada-4101-bef7-69a3ed4a7a52" providerId="ADAL" clId="{B50144D9-2D37-4561-B753-199465C83750}" dt="2022-01-06T21:21:09.109" v="0"/>
          <ac:spMkLst>
            <pc:docMk/>
            <pc:sldMk cId="3152691444" sldId="593"/>
            <ac:spMk id="3" creationId="{8958CF46-C97E-4CFC-AF4E-E19611392434}"/>
          </ac:spMkLst>
        </pc:spChg>
      </pc:sldChg>
      <pc:sldChg chg="modSp">
        <pc:chgData name="Kaitlin Tyler" userId="971d5887-dada-4101-bef7-69a3ed4a7a52" providerId="ADAL" clId="{B50144D9-2D37-4561-B753-199465C83750}" dt="2022-01-06T21:21:09.109" v="0"/>
        <pc:sldMkLst>
          <pc:docMk/>
          <pc:sldMk cId="2579568472" sldId="594"/>
        </pc:sldMkLst>
        <pc:spChg chg="mod">
          <ac:chgData name="Kaitlin Tyler" userId="971d5887-dada-4101-bef7-69a3ed4a7a52" providerId="ADAL" clId="{B50144D9-2D37-4561-B753-199465C83750}" dt="2022-01-06T21:21:09.109" v="0"/>
          <ac:spMkLst>
            <pc:docMk/>
            <pc:sldMk cId="2579568472" sldId="594"/>
            <ac:spMk id="3" creationId="{A97073D9-3AB3-4C02-9163-4EF8EE1E6764}"/>
          </ac:spMkLst>
        </pc:spChg>
      </pc:sldChg>
      <pc:sldChg chg="modSp">
        <pc:chgData name="Kaitlin Tyler" userId="971d5887-dada-4101-bef7-69a3ed4a7a52" providerId="ADAL" clId="{B50144D9-2D37-4561-B753-199465C83750}" dt="2022-01-06T21:21:09.109" v="0"/>
        <pc:sldMkLst>
          <pc:docMk/>
          <pc:sldMk cId="555969930" sldId="595"/>
        </pc:sldMkLst>
        <pc:spChg chg="mod">
          <ac:chgData name="Kaitlin Tyler" userId="971d5887-dada-4101-bef7-69a3ed4a7a52" providerId="ADAL" clId="{B50144D9-2D37-4561-B753-199465C83750}" dt="2022-01-06T21:21:09.109" v="0"/>
          <ac:spMkLst>
            <pc:docMk/>
            <pc:sldMk cId="555969930" sldId="595"/>
            <ac:spMk id="2" creationId="{74828288-BBDB-49FB-84BD-B32BF1611ABA}"/>
          </ac:spMkLst>
        </pc:spChg>
      </pc:sldChg>
      <pc:sldChg chg="modSp">
        <pc:chgData name="Kaitlin Tyler" userId="971d5887-dada-4101-bef7-69a3ed4a7a52" providerId="ADAL" clId="{B50144D9-2D37-4561-B753-199465C83750}" dt="2022-01-06T21:21:09.109" v="0"/>
        <pc:sldMkLst>
          <pc:docMk/>
          <pc:sldMk cId="3494893005" sldId="597"/>
        </pc:sldMkLst>
        <pc:spChg chg="mod">
          <ac:chgData name="Kaitlin Tyler" userId="971d5887-dada-4101-bef7-69a3ed4a7a52" providerId="ADAL" clId="{B50144D9-2D37-4561-B753-199465C83750}" dt="2022-01-06T21:21:09.109" v="0"/>
          <ac:spMkLst>
            <pc:docMk/>
            <pc:sldMk cId="3494893005" sldId="597"/>
            <ac:spMk id="2" creationId="{3958B7DA-2E20-4877-AB50-02566CDEC563}"/>
          </ac:spMkLst>
        </pc:spChg>
        <pc:spChg chg="mod">
          <ac:chgData name="Kaitlin Tyler" userId="971d5887-dada-4101-bef7-69a3ed4a7a52" providerId="ADAL" clId="{B50144D9-2D37-4561-B753-199465C83750}" dt="2022-01-06T21:21:09.109" v="0"/>
          <ac:spMkLst>
            <pc:docMk/>
            <pc:sldMk cId="3494893005" sldId="597"/>
            <ac:spMk id="6" creationId="{00000000-0000-0000-0000-000000000000}"/>
          </ac:spMkLst>
        </pc:spChg>
      </pc:sldChg>
      <pc:sldChg chg="modSp">
        <pc:chgData name="Kaitlin Tyler" userId="971d5887-dada-4101-bef7-69a3ed4a7a52" providerId="ADAL" clId="{B50144D9-2D37-4561-B753-199465C83750}" dt="2022-01-06T21:21:09.109" v="0"/>
        <pc:sldMkLst>
          <pc:docMk/>
          <pc:sldMk cId="1450075682" sldId="598"/>
        </pc:sldMkLst>
        <pc:spChg chg="mod">
          <ac:chgData name="Kaitlin Tyler" userId="971d5887-dada-4101-bef7-69a3ed4a7a52" providerId="ADAL" clId="{B50144D9-2D37-4561-B753-199465C83750}" dt="2022-01-06T21:21:09.109" v="0"/>
          <ac:spMkLst>
            <pc:docMk/>
            <pc:sldMk cId="1450075682" sldId="598"/>
            <ac:spMk id="3" creationId="{CC74680C-AF9A-4EAB-AB80-D62068D5115D}"/>
          </ac:spMkLst>
        </pc:spChg>
      </pc:sldChg>
      <pc:sldChg chg="modSp">
        <pc:chgData name="Kaitlin Tyler" userId="971d5887-dada-4101-bef7-69a3ed4a7a52" providerId="ADAL" clId="{B50144D9-2D37-4561-B753-199465C83750}" dt="2022-01-06T21:21:09.109" v="0"/>
        <pc:sldMkLst>
          <pc:docMk/>
          <pc:sldMk cId="1940475330" sldId="599"/>
        </pc:sldMkLst>
        <pc:spChg chg="mod">
          <ac:chgData name="Kaitlin Tyler" userId="971d5887-dada-4101-bef7-69a3ed4a7a52" providerId="ADAL" clId="{B50144D9-2D37-4561-B753-199465C83750}" dt="2022-01-06T21:21:09.109" v="0"/>
          <ac:spMkLst>
            <pc:docMk/>
            <pc:sldMk cId="1940475330" sldId="599"/>
            <ac:spMk id="2" creationId="{00000000-0000-0000-0000-000000000000}"/>
          </ac:spMkLst>
        </pc:spChg>
        <pc:spChg chg="mod">
          <ac:chgData name="Kaitlin Tyler" userId="971d5887-dada-4101-bef7-69a3ed4a7a52" providerId="ADAL" clId="{B50144D9-2D37-4561-B753-199465C83750}" dt="2022-01-06T21:21:09.109" v="0"/>
          <ac:spMkLst>
            <pc:docMk/>
            <pc:sldMk cId="1940475330" sldId="599"/>
            <ac:spMk id="3" creationId="{BE28ED47-0234-4F74-8F18-FE7DE8B85E91}"/>
          </ac:spMkLst>
        </pc:spChg>
      </pc:sldChg>
      <pc:sldChg chg="modSp">
        <pc:chgData name="Kaitlin Tyler" userId="971d5887-dada-4101-bef7-69a3ed4a7a52" providerId="ADAL" clId="{B50144D9-2D37-4561-B753-199465C83750}" dt="2022-01-06T21:21:09.109" v="0"/>
        <pc:sldMkLst>
          <pc:docMk/>
          <pc:sldMk cId="4194571956" sldId="600"/>
        </pc:sldMkLst>
        <pc:spChg chg="mod">
          <ac:chgData name="Kaitlin Tyler" userId="971d5887-dada-4101-bef7-69a3ed4a7a52" providerId="ADAL" clId="{B50144D9-2D37-4561-B753-199465C83750}" dt="2022-01-06T21:21:09.109" v="0"/>
          <ac:spMkLst>
            <pc:docMk/>
            <pc:sldMk cId="4194571956" sldId="600"/>
            <ac:spMk id="33" creationId="{14739365-94EB-49F6-B429-6DAB6983B1B2}"/>
          </ac:spMkLst>
        </pc:spChg>
      </pc:sldChg>
      <pc:sldChg chg="modSp">
        <pc:chgData name="Kaitlin Tyler" userId="971d5887-dada-4101-bef7-69a3ed4a7a52" providerId="ADAL" clId="{B50144D9-2D37-4561-B753-199465C83750}" dt="2022-01-06T21:21:09.109" v="0"/>
        <pc:sldMkLst>
          <pc:docMk/>
          <pc:sldMk cId="3011520487" sldId="602"/>
        </pc:sldMkLst>
        <pc:spChg chg="mod">
          <ac:chgData name="Kaitlin Tyler" userId="971d5887-dada-4101-bef7-69a3ed4a7a52" providerId="ADAL" clId="{B50144D9-2D37-4561-B753-199465C83750}" dt="2022-01-06T21:21:09.109" v="0"/>
          <ac:spMkLst>
            <pc:docMk/>
            <pc:sldMk cId="3011520487" sldId="602"/>
            <ac:spMk id="3" creationId="{55F23828-530D-4A83-ABEF-2C8476C1935C}"/>
          </ac:spMkLst>
        </pc:spChg>
      </pc:sldChg>
      <pc:sldMasterChg chg="modSldLayout">
        <pc:chgData name="Kaitlin Tyler" userId="971d5887-dada-4101-bef7-69a3ed4a7a52" providerId="ADAL" clId="{B50144D9-2D37-4561-B753-199465C83750}" dt="2022-01-06T21:21:57.180" v="25" actId="20577"/>
        <pc:sldMasterMkLst>
          <pc:docMk/>
          <pc:sldMasterMk cId="3624680585" sldId="2147483738"/>
        </pc:sldMasterMkLst>
        <pc:sldLayoutChg chg="modSp mod">
          <pc:chgData name="Kaitlin Tyler" userId="971d5887-dada-4101-bef7-69a3ed4a7a52" providerId="ADAL" clId="{B50144D9-2D37-4561-B753-199465C83750}" dt="2022-01-06T21:21:57.180" v="25" actId="20577"/>
          <pc:sldLayoutMkLst>
            <pc:docMk/>
            <pc:sldMasterMk cId="3624680585" sldId="2147483738"/>
            <pc:sldLayoutMk cId="421960848" sldId="2147483751"/>
          </pc:sldLayoutMkLst>
          <pc:spChg chg="mod">
            <ac:chgData name="Kaitlin Tyler" userId="971d5887-dada-4101-bef7-69a3ed4a7a52" providerId="ADAL" clId="{B50144D9-2D37-4561-B753-199465C83750}" dt="2022-01-06T21:21:57.180" v="25" actId="20577"/>
            <ac:spMkLst>
              <pc:docMk/>
              <pc:sldMasterMk cId="3624680585" sldId="2147483738"/>
              <pc:sldLayoutMk cId="421960848" sldId="2147483751"/>
              <ac:spMk id="4" creationId="{E6AEF1B2-1440-4FE5-8C1B-C291F424F993}"/>
            </ac:spMkLst>
          </pc:spChg>
        </pc:sldLayoutChg>
      </pc:sldMasterChg>
    </pc:docChg>
  </pc:docChgLst>
  <pc:docChgLst>
    <pc:chgData name="Soma Chakrabarti" userId="fdf2f2a2-72d0-4b63-90c3-ecc44d4a7896" providerId="ADAL" clId="{1F8309CD-2E28-41EF-88BD-3A7DE14EFFF2}"/>
    <pc:docChg chg="modSld modMainMaster">
      <pc:chgData name="Soma Chakrabarti" userId="fdf2f2a2-72d0-4b63-90c3-ecc44d4a7896" providerId="ADAL" clId="{1F8309CD-2E28-41EF-88BD-3A7DE14EFFF2}" dt="2022-01-16T20:40:45.227" v="2"/>
      <pc:docMkLst>
        <pc:docMk/>
      </pc:docMkLst>
      <pc:sldChg chg="modNotesTx">
        <pc:chgData name="Soma Chakrabarti" userId="fdf2f2a2-72d0-4b63-90c3-ecc44d4a7896" providerId="ADAL" clId="{1F8309CD-2E28-41EF-88BD-3A7DE14EFFF2}" dt="2022-01-16T20:40:25.058" v="1" actId="20577"/>
        <pc:sldMkLst>
          <pc:docMk/>
          <pc:sldMk cId="2830721450" sldId="285"/>
        </pc:sldMkLst>
      </pc:sldChg>
      <pc:sldMasterChg chg="modSp modSldLayout">
        <pc:chgData name="Soma Chakrabarti" userId="fdf2f2a2-72d0-4b63-90c3-ecc44d4a7896" providerId="ADAL" clId="{1F8309CD-2E28-41EF-88BD-3A7DE14EFFF2}" dt="2022-01-16T20:40:45.227" v="2"/>
        <pc:sldMasterMkLst>
          <pc:docMk/>
          <pc:sldMasterMk cId="1291537134" sldId="2147483660"/>
        </pc:sldMasterMkLst>
        <pc:spChg chg="mod">
          <ac:chgData name="Soma Chakrabarti" userId="fdf2f2a2-72d0-4b63-90c3-ecc44d4a7896" providerId="ADAL" clId="{1F8309CD-2E28-41EF-88BD-3A7DE14EFFF2}" dt="2022-01-16T20:40:45.227" v="2"/>
          <ac:spMkLst>
            <pc:docMk/>
            <pc:sldMasterMk cId="1291537134" sldId="2147483660"/>
            <ac:spMk id="3" creationId="{7C66E622-A13F-4675-A281-8D8CC6175629}"/>
          </ac:spMkLst>
        </pc:spChg>
        <pc:sldLayoutChg chg="modSp">
          <pc:chgData name="Soma Chakrabarti" userId="fdf2f2a2-72d0-4b63-90c3-ecc44d4a7896" providerId="ADAL" clId="{1F8309CD-2E28-41EF-88BD-3A7DE14EFFF2}" dt="2022-01-16T20:40:45.227" v="2"/>
          <pc:sldLayoutMkLst>
            <pc:docMk/>
            <pc:sldMasterMk cId="1291537134" sldId="2147483660"/>
            <pc:sldLayoutMk cId="292240569" sldId="2147483662"/>
          </pc:sldLayoutMkLst>
          <pc:spChg chg="mod">
            <ac:chgData name="Soma Chakrabarti" userId="fdf2f2a2-72d0-4b63-90c3-ecc44d4a7896" providerId="ADAL" clId="{1F8309CD-2E28-41EF-88BD-3A7DE14EFFF2}" dt="2022-01-16T20:40:45.227" v="2"/>
            <ac:spMkLst>
              <pc:docMk/>
              <pc:sldMasterMk cId="1291537134" sldId="2147483660"/>
              <pc:sldLayoutMk cId="292240569" sldId="2147483662"/>
              <ac:spMk id="7" creationId="{86191E51-6FFC-4231-97E9-4C436119983B}"/>
            </ac:spMkLst>
          </pc:spChg>
        </pc:sldLayoutChg>
        <pc:sldLayoutChg chg="modSp">
          <pc:chgData name="Soma Chakrabarti" userId="fdf2f2a2-72d0-4b63-90c3-ecc44d4a7896" providerId="ADAL" clId="{1F8309CD-2E28-41EF-88BD-3A7DE14EFFF2}" dt="2022-01-16T20:40:45.227" v="2"/>
          <pc:sldLayoutMkLst>
            <pc:docMk/>
            <pc:sldMasterMk cId="1291537134" sldId="2147483660"/>
            <pc:sldLayoutMk cId="2844354149" sldId="2147483736"/>
          </pc:sldLayoutMkLst>
          <pc:spChg chg="mod">
            <ac:chgData name="Soma Chakrabarti" userId="fdf2f2a2-72d0-4b63-90c3-ecc44d4a7896" providerId="ADAL" clId="{1F8309CD-2E28-41EF-88BD-3A7DE14EFFF2}" dt="2022-01-16T20:40:45.227" v="2"/>
            <ac:spMkLst>
              <pc:docMk/>
              <pc:sldMasterMk cId="1291537134" sldId="2147483660"/>
              <pc:sldLayoutMk cId="2844354149" sldId="2147483736"/>
              <ac:spMk id="4" creationId="{E6AEF1B2-1440-4FE5-8C1B-C291F424F993}"/>
            </ac:spMkLst>
          </pc:spChg>
        </pc:sldLayoutChg>
      </pc:sldMasterChg>
    </pc:docChg>
  </pc:docChgLst>
</pc:chgInfo>
</file>

<file path=ppt/comments/modernComment_25A_B38027E7.xml><?xml version="1.0" encoding="utf-8"?>
<p188:cmLst xmlns:a="http://schemas.openxmlformats.org/drawingml/2006/main" xmlns:r="http://schemas.openxmlformats.org/officeDocument/2006/relationships" xmlns:p188="http://schemas.microsoft.com/office/powerpoint/2018/8/main">
  <p188:cm id="{F50E8FD8-ABCD-465F-BEB2-5364B75AF539}" authorId="{3C951444-92EC-62F4-004B-04314D58AFC9}" created="2021-12-01T11:09:31.152">
    <pc:sldMkLst xmlns:pc="http://schemas.microsoft.com/office/powerpoint/2013/main/command">
      <pc:docMk/>
      <pc:sldMk cId="3011520487" sldId="602"/>
    </pc:sldMkLst>
    <p188:txBody>
      <a:bodyPr/>
      <a:lstStyle/>
      <a:p>
        <a:r>
          <a:rPr lang="en-US"/>
          <a:t>2 times steps number 3.</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Les 25 </a:t>
            </a:r>
            <a:r>
              <a:rPr lang="en-GB" b="1" i="1" dirty="0" err="1"/>
              <a:t>unités</a:t>
            </a:r>
            <a:r>
              <a:rPr lang="en-GB" b="1" i="1" dirty="0"/>
              <a:t> de </a:t>
            </a:r>
            <a:r>
              <a:rPr lang="en-GB" b="1" i="1" dirty="0" err="1"/>
              <a:t>cours</a:t>
            </a:r>
            <a:r>
              <a:rPr lang="en-GB" b="1" i="1" dirty="0"/>
              <a:t> PowerPoint </a:t>
            </a:r>
            <a:r>
              <a:rPr lang="en-GB" b="1" i="1" dirty="0" err="1"/>
              <a:t>en</a:t>
            </a:r>
            <a:r>
              <a:rPr lang="en-GB" b="1" i="1" dirty="0"/>
              <a:t> 2022</a:t>
            </a:r>
          </a:p>
          <a:p>
            <a:pPr algn="ctr"/>
            <a:endParaRPr lang="en-GB" b="1" i="1" dirty="0"/>
          </a:p>
          <a:p>
            <a:r>
              <a:rPr lang="en-GB" dirty="0"/>
              <a:t>Les </a:t>
            </a:r>
            <a:r>
              <a:rPr lang="en-GB" dirty="0" err="1"/>
              <a:t>unités</a:t>
            </a:r>
            <a:r>
              <a:rPr lang="en-GB" dirty="0"/>
              <a:t> de </a:t>
            </a:r>
            <a:r>
              <a:rPr lang="en-GB" dirty="0" err="1"/>
              <a:t>cours</a:t>
            </a:r>
            <a:r>
              <a:rPr lang="en-GB" dirty="0"/>
              <a:t> </a:t>
            </a:r>
            <a:r>
              <a:rPr lang="en-GB" dirty="0" err="1"/>
              <a:t>développées</a:t>
            </a:r>
            <a:r>
              <a:rPr lang="en-GB" dirty="0"/>
              <a:t> pour </a:t>
            </a:r>
            <a:r>
              <a:rPr lang="en-GB" dirty="0" err="1"/>
              <a:t>l’enseignement</a:t>
            </a:r>
            <a:r>
              <a:rPr lang="en-GB" dirty="0"/>
              <a:t> </a:t>
            </a:r>
            <a:r>
              <a:rPr lang="en-GB" dirty="0" err="1"/>
              <a:t>en</a:t>
            </a:r>
            <a:r>
              <a:rPr lang="en-GB" dirty="0"/>
              <a:t> lien avec Granta </a:t>
            </a:r>
            <a:r>
              <a:rPr lang="en-GB" dirty="0" err="1"/>
              <a:t>EduPack</a:t>
            </a:r>
            <a:r>
              <a:rPr lang="en-GB" dirty="0"/>
              <a:t> </a:t>
            </a:r>
            <a:r>
              <a:rPr lang="en-GB" dirty="0" err="1"/>
              <a:t>sont</a:t>
            </a:r>
            <a:r>
              <a:rPr lang="en-GB" dirty="0"/>
              <a:t> </a:t>
            </a:r>
            <a:r>
              <a:rPr lang="en-GB" dirty="0" err="1"/>
              <a:t>listées</a:t>
            </a:r>
            <a:r>
              <a:rPr lang="en-GB" dirty="0"/>
              <a:t> </a:t>
            </a:r>
            <a:r>
              <a:rPr lang="en-GB" dirty="0" err="1"/>
              <a:t>en</a:t>
            </a:r>
            <a:r>
              <a:rPr lang="en-GB" dirty="0"/>
              <a:t> fin de </a:t>
            </a:r>
            <a:r>
              <a:rPr lang="en-GB" dirty="0" err="1"/>
              <a:t>cette</a:t>
            </a:r>
            <a:r>
              <a:rPr lang="en-GB" dirty="0"/>
              <a:t> </a:t>
            </a:r>
            <a:r>
              <a:rPr lang="en-GB" dirty="0" err="1"/>
              <a:t>présentation</a:t>
            </a:r>
            <a:r>
              <a:rPr lang="en-GB" dirty="0"/>
              <a:t>.</a:t>
            </a:r>
            <a:endParaRPr lang="fr-FR"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35215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Q1 </a:t>
            </a:r>
            <a:r>
              <a:rPr lang="en-GB" b="1" i="1" dirty="0" err="1"/>
              <a:t>Exemple</a:t>
            </a:r>
            <a:endParaRPr lang="en-GB" b="1" i="1" dirty="0"/>
          </a:p>
          <a:p>
            <a:endParaRPr lang="en-GB" dirty="0"/>
          </a:p>
          <a:p>
            <a:r>
              <a:rPr lang="fr-FR" dirty="0"/>
              <a:t>Un cas réaliste utilisant une base de données de vélos. Les meilleurs vélos en termes de masse et de coût se situent près de la courbe de compromis rouge.</a:t>
            </a:r>
          </a:p>
          <a:p>
            <a:endParaRPr lang="fr-FR" dirty="0"/>
          </a:p>
          <a:p>
            <a:r>
              <a:rPr lang="fr-FR" dirty="0"/>
              <a:t>La constante d'échange, </a:t>
            </a:r>
            <a:r>
              <a:rPr lang="el-GR" baseline="0" dirty="0">
                <a:sym typeface="Symbol" panose="05050102010706020507" pitchFamily="18" charset="2"/>
              </a:rPr>
              <a:t>α</a:t>
            </a:r>
            <a:r>
              <a:rPr lang="en-GB" baseline="0" dirty="0"/>
              <a:t>, </a:t>
            </a:r>
            <a:r>
              <a:rPr lang="fr-FR" dirty="0"/>
              <a:t>correspond ici au prix du vélo au kilo dans chaque sens de recherche.</a:t>
            </a: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10</a:t>
            </a:fld>
            <a:endParaRPr lang="en-GB" dirty="0"/>
          </a:p>
        </p:txBody>
      </p:sp>
    </p:spTree>
    <p:extLst>
      <p:ext uri="{BB962C8B-B14F-4D97-AF65-F5344CB8AC3E}">
        <p14:creationId xmlns:p14="http://schemas.microsoft.com/office/powerpoint/2010/main" val="79665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28518335-22F0-416A-A045-CE18A6C5D092}"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11</a:t>
            </a:fld>
            <a:endParaRPr lang="en-GB" dirty="0">
              <a:solidFill>
                <a:srgbClr val="000000"/>
              </a:solidFill>
              <a:latin typeface="Symbol" panose="05050102010706020507" pitchFamily="18" charset="2"/>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t>L’importance</a:t>
            </a:r>
            <a:r>
              <a:rPr lang="en-GB" sz="1000" b="1" i="1" dirty="0"/>
              <a:t> de la </a:t>
            </a:r>
            <a:r>
              <a:rPr lang="en-GB" sz="1000" b="1" i="1" dirty="0" err="1"/>
              <a:t>constante</a:t>
            </a:r>
            <a:r>
              <a:rPr lang="en-GB" sz="1000" b="1" i="1" dirty="0"/>
              <a:t> </a:t>
            </a:r>
            <a:r>
              <a:rPr lang="en-GB" sz="1000" b="1" i="1" dirty="0" err="1"/>
              <a:t>d’échange</a:t>
            </a:r>
            <a:endParaRPr lang="en-GB" sz="1000" b="1" i="1" dirty="0"/>
          </a:p>
          <a:p>
            <a:endParaRPr lang="en-GB" sz="900" dirty="0"/>
          </a:p>
          <a:p>
            <a:r>
              <a:rPr lang="fr-FR" sz="1100" dirty="0"/>
              <a:t>Voici maintenant un exemple de sélection de matériaux : des matériaux de structure pour les systèmes de transport. Cinq systèmes sont présentés le long du haut du cadre, avec le choix dominant de matériau structurel répertorié ci-dessous, allant de l'acier à gauche, de l'aluminium au milieu et des composites avancés à droite.</a:t>
            </a:r>
          </a:p>
          <a:p>
            <a:endParaRPr lang="fr-FR" sz="1100" dirty="0"/>
          </a:p>
          <a:p>
            <a:r>
              <a:rPr lang="fr-FR" sz="1100" dirty="0"/>
              <a:t>L'objectif est de minimiser le coût de la vie. C'est la somme du coût initial et du coût sur la durée de vie, dominé par le coût du carburant (la consommation de carburant s'échelonne avec la masse). Les deux sont combinés dans une fonction de pénalité Z. La quantité est appelée constante d'échange (ou "coefficient d'influence des paramètres") car elle convertit les unités d'une métrique - la masse - en l'autre - le coût (comme le taux de change qui convertit une devise dans une autre). Il mesure la valeur d'un changement d'unité de la métrique de performance m : c'est la valeur associée à la réduction unitaire de masse, ainsi que les unités €/kg ou $/kg.</a:t>
            </a:r>
          </a:p>
          <a:p>
            <a:endParaRPr lang="fr-FR" sz="1100" dirty="0"/>
          </a:p>
          <a:p>
            <a:r>
              <a:rPr lang="fr-FR" sz="1100" dirty="0"/>
              <a:t>L'unité 7 a développé des indices de masse et de coût pour les composants chargés en flexion (le mode de chargement le plus courant) - ils sont répertoriés sur le cadre et combinés pour donner la fonction de pénalité. Pour l'évaluer, nous avons besoin d'une valeur pour la constante d'échange, – le coût-pénalité de la masse.</a:t>
            </a:r>
          </a:p>
          <a:p>
            <a:endParaRPr lang="fr-FR" sz="1100" dirty="0"/>
          </a:p>
          <a:p>
            <a:r>
              <a:rPr lang="fr-FR" sz="1100" dirty="0"/>
              <a:t>Le tableau répertorie les valeurs approximatives de la constante d'échange α pour les systèmes de transport, basées sur l'avantage économique d'une réduction de la masse structurelle de 1 kg, toutes choses restant les mêmes. Pour la voiture familiale, il est calculé à partir de l'économie de carburant sur une durée de vie de 100 000 km. Pour le camion, l'avion et l'engin spatial, il est calculé à partir de la valeur de 1 kg de charge utile supplémentaire sur la durée de vie. Les valeurs varient considérablement. La valeur de l'économie de poids dans une voiture est faible ; c'est l'une des raisons pour lesquelles il est difficile de remplacer l'acier par un métal plus léger dans les voitures - l'économie de poids (et donc de carburant) ne compense pas le coût plus élevé du matériau. Mais dans l'espace, c'est différent : ici, parce que les coûts de lancement par kg sont énormes, le gain de masse est très apprécié, ce qui rend économique l'utilisation de matériaux même très coûteux s'ils permettent de gagner du poids.</a:t>
            </a:r>
          </a:p>
          <a:p>
            <a:endParaRPr lang="fr-FR" sz="1100" dirty="0"/>
          </a:p>
          <a:p>
            <a:r>
              <a:rPr lang="fr-FR" sz="1100" dirty="0"/>
              <a:t>Ces valeurs pour les constantes d'échange sont basées sur des critères d'ingénierie. Parfois, cependant, la valeur est définie d'autres manières. La valeur perçue d'un produit est un facteur important dans le marketing. Elle est mesurée – ou estimée – par des études de marché, des questionnaires, etc.</a:t>
            </a:r>
          </a:p>
          <a:p>
            <a:endParaRPr lang="en-GB" sz="900" dirty="0"/>
          </a:p>
        </p:txBody>
      </p:sp>
    </p:spTree>
    <p:extLst>
      <p:ext uri="{BB962C8B-B14F-4D97-AF65-F5344CB8AC3E}">
        <p14:creationId xmlns:p14="http://schemas.microsoft.com/office/powerpoint/2010/main" val="369744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(Q2) </a:t>
            </a:r>
            <a:r>
              <a:rPr lang="fr-FR" b="1" i="1" dirty="0"/>
              <a:t>Les fonctions de pénalité linéaires vont avec des axes linéaires</a:t>
            </a:r>
          </a:p>
          <a:p>
            <a:pPr algn="ctr"/>
            <a:endParaRPr lang="en-GB" dirty="0"/>
          </a:p>
          <a:p>
            <a:r>
              <a:rPr lang="fr-FR" dirty="0"/>
              <a:t>La fonction de pénalité jusqu'à présent a été discutée pour les axes d'échelle linéaire. Mais les graphiques à bulles sont généralement logarithmiques en échelles.</a:t>
            </a:r>
            <a:endParaRPr lang="en-GB" baseline="0" dirty="0"/>
          </a:p>
        </p:txBody>
      </p:sp>
      <p:sp>
        <p:nvSpPr>
          <p:cNvPr id="4" name="Slide Number Placeholder 3"/>
          <p:cNvSpPr>
            <a:spLocks noGrp="1"/>
          </p:cNvSpPr>
          <p:nvPr>
            <p:ph type="sldNum" sz="quarter" idx="10"/>
          </p:nvPr>
        </p:nvSpPr>
        <p:spPr/>
        <p:txBody>
          <a:bodyPr/>
          <a:lstStyle/>
          <a:p>
            <a:fld id="{B38AB951-0C68-4935-84CF-D0AD248AA492}" type="slidenum">
              <a:rPr lang="en-GB" smtClean="0"/>
              <a:t>12</a:t>
            </a:fld>
            <a:endParaRPr lang="en-GB" dirty="0"/>
          </a:p>
        </p:txBody>
      </p:sp>
    </p:spTree>
    <p:extLst>
      <p:ext uri="{BB962C8B-B14F-4D97-AF65-F5344CB8AC3E}">
        <p14:creationId xmlns:p14="http://schemas.microsoft.com/office/powerpoint/2010/main" val="3921194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fr-FR" b="1" i="1" dirty="0"/>
              <a:t>Exemple de graphique à deux objectifs</a:t>
            </a:r>
          </a:p>
          <a:p>
            <a:pPr algn="ctr"/>
            <a:endParaRPr lang="fr-FR" b="1" i="1" dirty="0"/>
          </a:p>
          <a:p>
            <a:pPr defTabSz="879196">
              <a:defRPr/>
            </a:pPr>
            <a:r>
              <a:rPr lang="fr-FR" dirty="0"/>
              <a:t>Dans l'unité de cours 7, nous traçons une combinaison de propriétés de matériaux en tant qu'objectif sur l'axe Y.</a:t>
            </a:r>
          </a:p>
          <a:p>
            <a:pPr defTabSz="879196">
              <a:defRPr/>
            </a:pPr>
            <a:endParaRPr lang="fr-FR" dirty="0"/>
          </a:p>
          <a:p>
            <a:pPr marL="0" marR="0" lvl="0" indent="0" algn="l" defTabSz="879196" rtl="0" eaLnBrk="1" fontAlgn="auto" latinLnBrk="0" hangingPunct="1">
              <a:lnSpc>
                <a:spcPct val="100000"/>
              </a:lnSpc>
              <a:spcBef>
                <a:spcPts val="0"/>
              </a:spcBef>
              <a:spcAft>
                <a:spcPts val="0"/>
              </a:spcAft>
              <a:buClrTx/>
              <a:buSzTx/>
              <a:buFontTx/>
              <a:buNone/>
              <a:tabLst/>
              <a:defRPr/>
            </a:pPr>
            <a:r>
              <a:rPr lang="fr-FR" dirty="0"/>
              <a:t>Dans ce cas, au lieu de maximiser </a:t>
            </a:r>
            <a:r>
              <a:rPr lang="en-GB" b="1" dirty="0"/>
              <a:t>E</a:t>
            </a:r>
            <a:r>
              <a:rPr lang="en-GB" b="1" baseline="30000" dirty="0"/>
              <a:t>1/2</a:t>
            </a:r>
            <a:r>
              <a:rPr lang="en-GB" b="1" dirty="0"/>
              <a:t> / </a:t>
            </a:r>
            <a:r>
              <a:rPr lang="en-GB" sz="1300" b="1" dirty="0">
                <a:sym typeface="Symbol" panose="05050102010706020507" pitchFamily="18" charset="2"/>
              </a:rPr>
              <a:t> </a:t>
            </a:r>
            <a:r>
              <a:rPr lang="fr-FR" dirty="0"/>
              <a:t> nous minimiserons </a:t>
            </a:r>
            <a:r>
              <a:rPr lang="en-GB" b="1" dirty="0">
                <a:sym typeface="Symbol" panose="05050102010706020507" pitchFamily="18" charset="2"/>
              </a:rPr>
              <a:t> / </a:t>
            </a:r>
            <a:r>
              <a:rPr lang="en-GB" b="1" dirty="0"/>
              <a:t>E</a:t>
            </a:r>
            <a:r>
              <a:rPr lang="en-GB" b="1" baseline="30000" dirty="0"/>
              <a:t> </a:t>
            </a:r>
            <a:r>
              <a:rPr lang="fr-FR" dirty="0"/>
              <a:t> (ce qui donne un lien léger et rigide en tension). En abscisse, on minimise le prix au volume, qui s'exprime comme le prix au kilo multiplié par la densité : </a:t>
            </a:r>
            <a:r>
              <a:rPr lang="en-GB" b="1" dirty="0"/>
              <a:t>C</a:t>
            </a:r>
            <a:r>
              <a:rPr lang="en-GB" b="1" baseline="-25000" dirty="0"/>
              <a:t>m</a:t>
            </a:r>
            <a:r>
              <a:rPr lang="en-GB" b="1" dirty="0"/>
              <a:t> * </a:t>
            </a:r>
            <a:r>
              <a:rPr lang="en-GB" b="1" dirty="0">
                <a:sym typeface="Symbol" panose="05050102010706020507" pitchFamily="18" charset="2"/>
              </a:rPr>
              <a:t></a:t>
            </a:r>
          </a:p>
          <a:p>
            <a:pPr defTabSz="879196">
              <a:defRPr/>
            </a:pPr>
            <a:endParaRPr lang="fr-FR" dirty="0"/>
          </a:p>
          <a:p>
            <a:pPr defTabSz="879196">
              <a:defRPr/>
            </a:pPr>
            <a:r>
              <a:rPr lang="fr-FR" dirty="0"/>
              <a:t>Les matériaux les plus performants se retrouveront alors à proximité de la courbe de compromis (vers l'origine).</a:t>
            </a:r>
            <a:endParaRPr lang="en-GB" b="0"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13</a:t>
            </a:fld>
            <a:endParaRPr lang="en-GB" dirty="0"/>
          </a:p>
        </p:txBody>
      </p:sp>
    </p:spTree>
    <p:extLst>
      <p:ext uri="{BB962C8B-B14F-4D97-AF65-F5344CB8AC3E}">
        <p14:creationId xmlns:p14="http://schemas.microsoft.com/office/powerpoint/2010/main" val="3860449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err="1"/>
              <a:t>Graphiques</a:t>
            </a:r>
            <a:r>
              <a:rPr lang="en-GB" b="1" i="1" dirty="0"/>
              <a:t> à </a:t>
            </a:r>
            <a:r>
              <a:rPr lang="en-GB" b="1" i="1" dirty="0" err="1"/>
              <a:t>bulles</a:t>
            </a:r>
            <a:endParaRPr lang="en-GB" b="1" i="1" dirty="0"/>
          </a:p>
          <a:p>
            <a:endParaRPr lang="en-GB" dirty="0"/>
          </a:p>
          <a:p>
            <a:r>
              <a:rPr lang="fr-FR" dirty="0"/>
              <a:t>Voici une séquence décrivant comment gérer les fonctions de pénalité dans les graphiques à bulles.</a:t>
            </a:r>
          </a:p>
          <a:p>
            <a:endParaRPr lang="fr-FR"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14</a:t>
            </a:fld>
            <a:endParaRPr lang="en-GB" dirty="0"/>
          </a:p>
        </p:txBody>
      </p:sp>
    </p:spTree>
    <p:extLst>
      <p:ext uri="{BB962C8B-B14F-4D97-AF65-F5344CB8AC3E}">
        <p14:creationId xmlns:p14="http://schemas.microsoft.com/office/powerpoint/2010/main" val="91718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fr-FR" b="1" i="1" dirty="0"/>
              <a:t>La séquence de recherche d'indice de performance</a:t>
            </a: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fr-FR" b="1" i="1" dirty="0"/>
          </a:p>
          <a:p>
            <a:r>
              <a:rPr lang="fr-FR" dirty="0"/>
              <a:t>La spécification de la fonction, de l'objectif et de la contrainte conduit à l'indice des matériaux. La combinaison dans les cases en surbrillance mène à l’indice </a:t>
            </a:r>
            <a:r>
              <a:rPr lang="en-GB" dirty="0"/>
              <a:t>E</a:t>
            </a:r>
            <a:r>
              <a:rPr lang="en-GB" baseline="30000" dirty="0"/>
              <a:t>1/2</a:t>
            </a:r>
            <a:r>
              <a:rPr lang="en-GB" baseline="0" dirty="0"/>
              <a:t>/</a:t>
            </a:r>
            <a:r>
              <a:rPr lang="en-GB" baseline="0" dirty="0">
                <a:sym typeface="Symbol" panose="05050102010706020507" pitchFamily="18" charset="2"/>
              </a:rPr>
              <a:t>.</a:t>
            </a: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15</a:t>
            </a:fld>
            <a:endParaRPr lang="en-GB" dirty="0"/>
          </a:p>
        </p:txBody>
      </p:sp>
    </p:spTree>
    <p:extLst>
      <p:ext uri="{BB962C8B-B14F-4D97-AF65-F5344CB8AC3E}">
        <p14:creationId xmlns:p14="http://schemas.microsoft.com/office/powerpoint/2010/main" val="301067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algn="ctr"/>
            <a:r>
              <a:rPr lang="fr-FR" b="1" i="1" dirty="0"/>
              <a:t>Recherche des indices de performance</a:t>
            </a:r>
          </a:p>
          <a:p>
            <a:pPr algn="ctr"/>
            <a:endParaRPr lang="en-GB" dirty="0"/>
          </a:p>
          <a:p>
            <a:r>
              <a:rPr lang="fr-FR" dirty="0"/>
              <a:t>Accédez à l'outil de recherche d'indices de performances via l'étape du graphique lorsque vous vous trouvez dans une base de données avancée (niveau 3).</a:t>
            </a:r>
          </a:p>
          <a:p>
            <a:endParaRPr lang="fr-FR" dirty="0"/>
          </a:p>
          <a:p>
            <a:r>
              <a:rPr lang="fr-FR" i="1" dirty="0"/>
              <a:t>Identifier la fonction </a:t>
            </a:r>
            <a:r>
              <a:rPr lang="fr-FR" dirty="0"/>
              <a:t>: </a:t>
            </a:r>
          </a:p>
          <a:p>
            <a:r>
              <a:rPr lang="fr-FR" dirty="0"/>
              <a:t>Nous choisirons ici le panneau en cintrage pour démonstration. Il y a un choix de 43 fonctions.</a:t>
            </a:r>
          </a:p>
          <a:p>
            <a:endParaRPr lang="fr-FR" dirty="0"/>
          </a:p>
          <a:p>
            <a:r>
              <a:rPr lang="fr-FR" i="1" dirty="0"/>
              <a:t>Identifiez les variables libres </a:t>
            </a:r>
            <a:r>
              <a:rPr lang="fr-FR" dirty="0"/>
              <a:t>: </a:t>
            </a:r>
          </a:p>
          <a:p>
            <a:r>
              <a:rPr lang="fr-FR" dirty="0"/>
              <a:t>Identifiez les variables libres. Il peut s'agir de la zone de section, de l'épaisseur de paroi, des dimensions de la forme de la section, etc. selon la fonction et le chargement sélectionnés.</a:t>
            </a:r>
          </a:p>
          <a:p>
            <a:endParaRPr lang="fr-FR" dirty="0"/>
          </a:p>
          <a:p>
            <a:r>
              <a:rPr lang="fr-FR" i="1" dirty="0"/>
              <a:t>Identifier les contraintes </a:t>
            </a:r>
            <a:r>
              <a:rPr lang="fr-FR" dirty="0"/>
              <a:t>:</a:t>
            </a:r>
          </a:p>
          <a:p>
            <a:r>
              <a:rPr lang="fr-FR" dirty="0"/>
              <a:t>Choisissez parmi les contraintes de conception : rigidité, résistance, etc.</a:t>
            </a:r>
          </a:p>
          <a:p>
            <a:endParaRPr lang="fr-FR" dirty="0"/>
          </a:p>
          <a:p>
            <a:r>
              <a:rPr lang="fr-FR" i="1" dirty="0"/>
              <a:t>Identifier l'objectif </a:t>
            </a:r>
            <a:r>
              <a:rPr lang="fr-FR" dirty="0"/>
              <a:t>: </a:t>
            </a:r>
          </a:p>
          <a:p>
            <a:r>
              <a:rPr lang="fr-FR" dirty="0"/>
              <a:t>Habituellement, par défaut on chercher à minimiser. La valeur par défaut est définie pour minimiser votre indice de performance.</a:t>
            </a: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16</a:t>
            </a:fld>
            <a:endParaRPr lang="en-GB" dirty="0"/>
          </a:p>
        </p:txBody>
      </p:sp>
    </p:spTree>
    <p:extLst>
      <p:ext uri="{BB962C8B-B14F-4D97-AF65-F5344CB8AC3E}">
        <p14:creationId xmlns:p14="http://schemas.microsoft.com/office/powerpoint/2010/main" val="2762858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F27C5C-F801-4086-BD8F-2E0D6A0F674B}" type="slidenum">
              <a:rPr lang="en-GB">
                <a:solidFill>
                  <a:srgbClr val="000000"/>
                </a:solidFill>
              </a:rPr>
              <a:pPr>
                <a:spcBef>
                  <a:spcPct val="0"/>
                </a:spcBef>
              </a:pPr>
              <a:t>17</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44463" y="768350"/>
            <a:ext cx="6821487" cy="3838575"/>
          </a:xfrm>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t>(Un exemple) Équilibrer le coût et la masse d'un composant automobile : première méthode dans un histogramme</a:t>
            </a:r>
          </a:p>
          <a:p>
            <a:pPr algn="ctr"/>
            <a:endParaRPr lang="en-GB" sz="1000" b="1" i="1" dirty="0"/>
          </a:p>
          <a:p>
            <a:r>
              <a:rPr lang="fr-FR" sz="900" b="1" dirty="0">
                <a:solidFill>
                  <a:srgbClr val="CC0000"/>
                </a:solidFill>
              </a:rPr>
              <a:t>Les pare-chocs </a:t>
            </a:r>
            <a:r>
              <a:rPr lang="fr-FR" sz="900" b="0" dirty="0">
                <a:solidFill>
                  <a:srgbClr val="CC0000"/>
                </a:solidFill>
              </a:rPr>
              <a:t>des véhicules routiers protègent le véhicule et ses passagers en cas de choc. Le pare-chocs fait partie du véhicule; il ajoute à son poids et donc à sa consommation de carburant. Nous pouvons maintenant évaluer la fonction de pénalité dérivée plus tôt pour sélectionner des matériaux pour différentes classes de véhicules. Pour ce faire, nous évaluons la fonction de pénalité, en utilisant la fonction « Avancé » de Granta </a:t>
            </a:r>
            <a:r>
              <a:rPr lang="fr-FR" sz="900" b="0" dirty="0" err="1">
                <a:solidFill>
                  <a:srgbClr val="CC0000"/>
                </a:solidFill>
              </a:rPr>
              <a:t>EduPack</a:t>
            </a:r>
            <a:r>
              <a:rPr lang="fr-FR" sz="900" b="0" dirty="0">
                <a:solidFill>
                  <a:srgbClr val="CC0000"/>
                </a:solidFill>
              </a:rPr>
              <a:t> pour la tracer.</a:t>
            </a:r>
          </a:p>
          <a:p>
            <a:endParaRPr lang="fr-FR" sz="900" b="1" dirty="0">
              <a:solidFill>
                <a:srgbClr val="CC0000"/>
              </a:solidFill>
            </a:endParaRPr>
          </a:p>
        </p:txBody>
      </p:sp>
    </p:spTree>
    <p:extLst>
      <p:ext uri="{BB962C8B-B14F-4D97-AF65-F5344CB8AC3E}">
        <p14:creationId xmlns:p14="http://schemas.microsoft.com/office/powerpoint/2010/main" val="94973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DB686564-D78B-4D23-9E88-30567D575814}"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18</a:t>
            </a:fld>
            <a:endParaRPr lang="en-GB" dirty="0">
              <a:solidFill>
                <a:srgbClr val="000000"/>
              </a:solidFill>
              <a:latin typeface="Symbol" panose="05050102010706020507" pitchFamily="18" charset="2"/>
            </a:endParaRPr>
          </a:p>
        </p:txBody>
      </p:sp>
      <p:sp>
        <p:nvSpPr>
          <p:cNvPr id="28675" name="Rectangle 2"/>
          <p:cNvSpPr>
            <a:spLocks noGrp="1" noRot="1" noChangeAspect="1" noChangeArrowheads="1" noTextEdit="1"/>
          </p:cNvSpPr>
          <p:nvPr>
            <p:ph type="sldImg"/>
          </p:nvPr>
        </p:nvSpPr>
        <p:spPr>
          <a:xfrm>
            <a:off x="138113" y="768350"/>
            <a:ext cx="6823075" cy="3838575"/>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fr-FR" sz="1000" b="1" i="1" dirty="0"/>
              <a:t>Utilisation du générateur de fonctions pour tracer des fonctions de pénalité</a:t>
            </a:r>
          </a:p>
          <a:p>
            <a:endParaRPr lang="fr-FR" dirty="0"/>
          </a:p>
          <a:p>
            <a:r>
              <a:rPr lang="fr-FR" dirty="0"/>
              <a:t>La </a:t>
            </a:r>
            <a:r>
              <a:rPr lang="fr-FR" b="1" dirty="0"/>
              <a:t>fonction de pénalit</a:t>
            </a:r>
            <a:r>
              <a:rPr lang="fr-FR" dirty="0"/>
              <a:t>é Z est tracée sous forme de graphique à barres de la manière indiquée ici. Le meilleur choix de matériau – celui qui minimise le coût – est celui avec la valeur la plus faible de Z. Le résultat dépend de la valeur de la constante d'échange.</a:t>
            </a:r>
          </a:p>
        </p:txBody>
      </p:sp>
    </p:spTree>
    <p:extLst>
      <p:ext uri="{BB962C8B-B14F-4D97-AF65-F5344CB8AC3E}">
        <p14:creationId xmlns:p14="http://schemas.microsoft.com/office/powerpoint/2010/main" val="1000025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78502905-F6FA-43CD-A740-EDF2116CCD67}"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19</a:t>
            </a:fld>
            <a:endParaRPr lang="en-GB" dirty="0">
              <a:solidFill>
                <a:srgbClr val="000000"/>
              </a:solidFill>
              <a:latin typeface="Symbol" panose="05050102010706020507" pitchFamily="18" charset="2"/>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50" b="1" i="1" dirty="0"/>
              <a:t>La </a:t>
            </a:r>
            <a:r>
              <a:rPr lang="en-GB" sz="1050" b="1" i="1" dirty="0" err="1"/>
              <a:t>fonction</a:t>
            </a:r>
            <a:r>
              <a:rPr lang="en-GB" sz="1050" b="1" i="1" dirty="0"/>
              <a:t> de </a:t>
            </a:r>
            <a:r>
              <a:rPr lang="en-GB" sz="1050" b="1" i="1" dirty="0" err="1"/>
              <a:t>pénalité</a:t>
            </a:r>
            <a:r>
              <a:rPr lang="en-GB" sz="1050" b="1" i="1" dirty="0"/>
              <a:t> avec </a:t>
            </a:r>
            <a:r>
              <a:rPr lang="en-GB" sz="1050" b="1" i="1" dirty="0">
                <a:sym typeface="Symbol" panose="05050102010706020507" pitchFamily="18" charset="2"/>
              </a:rPr>
              <a:t> = 1</a:t>
            </a:r>
          </a:p>
          <a:p>
            <a:pPr algn="ctr"/>
            <a:endParaRPr lang="en-GB" sz="1000" dirty="0"/>
          </a:p>
          <a:p>
            <a:r>
              <a:rPr lang="fr-FR" sz="1000" dirty="0"/>
              <a:t>La </a:t>
            </a:r>
            <a:r>
              <a:rPr lang="fr-FR" sz="1000" b="1" dirty="0"/>
              <a:t>fonction de pénalit</a:t>
            </a:r>
            <a:r>
              <a:rPr lang="fr-FR" sz="1000" dirty="0"/>
              <a:t>é Z est tracée sous forme de graphique à barres de la manière indiquée ici. Le meilleur choix de matériau – celui qui minimise le coût – est celui avec la valeur la plus faible de Z. Le résultat dépend de la valeur de la constante d'échange.</a:t>
            </a:r>
          </a:p>
        </p:txBody>
      </p:sp>
    </p:spTree>
    <p:extLst>
      <p:ext uri="{BB962C8B-B14F-4D97-AF65-F5344CB8AC3E}">
        <p14:creationId xmlns:p14="http://schemas.microsoft.com/office/powerpoint/2010/main" val="338110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err="1">
                <a:solidFill>
                  <a:srgbClr val="CC0000"/>
                </a:solidFill>
              </a:rPr>
              <a:t>Objectifs</a:t>
            </a:r>
            <a:r>
              <a:rPr lang="en-US" sz="1200" b="1" i="1" dirty="0">
                <a:solidFill>
                  <a:srgbClr val="CC0000"/>
                </a:solidFill>
              </a:rPr>
              <a:t> </a:t>
            </a:r>
            <a:r>
              <a:rPr lang="en-US" sz="1200" b="1" i="1" dirty="0" err="1">
                <a:solidFill>
                  <a:srgbClr val="CC0000"/>
                </a:solidFill>
              </a:rPr>
              <a:t>pédagogiques</a:t>
            </a:r>
            <a:endParaRPr lang="en-US" sz="1200" b="1" i="1" dirty="0">
              <a:solidFill>
                <a:srgbClr val="CC0000"/>
              </a:solidFill>
            </a:endParaRPr>
          </a:p>
          <a:p>
            <a:endParaRPr lang="en-US" sz="1200" dirty="0"/>
          </a:p>
          <a:p>
            <a:r>
              <a:rPr lang="fr-FR" dirty="0"/>
              <a:t>Ces résultats d'apprentissage attendus sont basés sur une taxonomie des connaissances et de la compréhension comme base, des compétences et des capacités nécessaires à l'utilisation pratique des connaissances et de la compréhension, suivies des valeurs et attitudes acquises permettant des évaluations et une utilisation responsable de ces capacités. </a:t>
            </a:r>
            <a:endParaRPr lang="en-US" sz="1200" dirty="0"/>
          </a:p>
          <a:p>
            <a:endParaRPr lang="en-US" sz="1200" dirty="0"/>
          </a:p>
          <a:p>
            <a:r>
              <a:rPr lang="fr-FR" dirty="0"/>
              <a:t>Combinées à une évaluation appropriée, elles devraient être utiles dans le cadre des accréditations ou pour le Syllabus CDIO. </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textes énumérés proviennent de livres écrits ou co-écrits par Mike Ashby, mais d'autres textes sont également mentionnés dans les notes scientifiques.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E02B345C-40AA-4786-90AC-D9F452301947}"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20</a:t>
            </a:fld>
            <a:endParaRPr lang="en-GB" dirty="0">
              <a:solidFill>
                <a:srgbClr val="000000"/>
              </a:solidFill>
              <a:latin typeface="Symbol" panose="05050102010706020507" pitchFamily="18" charset="2"/>
            </a:endParaRPr>
          </a:p>
        </p:txBody>
      </p:sp>
      <p:sp>
        <p:nvSpPr>
          <p:cNvPr id="32771" name="Rectangle 2"/>
          <p:cNvSpPr>
            <a:spLocks noGrp="1" noRot="1" noChangeAspect="1" noChangeArrowheads="1" noTextEdit="1"/>
          </p:cNvSpPr>
          <p:nvPr>
            <p:ph type="sldImg"/>
          </p:nvPr>
        </p:nvSpPr>
        <p:spPr>
          <a:xfrm>
            <a:off x="138113" y="768350"/>
            <a:ext cx="6823075" cy="383857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La </a:t>
            </a:r>
            <a:r>
              <a:rPr lang="en-GB" sz="1000" b="1" i="1" dirty="0" err="1"/>
              <a:t>fonction</a:t>
            </a:r>
            <a:r>
              <a:rPr lang="en-GB" sz="1000" b="1" i="1" dirty="0"/>
              <a:t> de </a:t>
            </a:r>
            <a:r>
              <a:rPr lang="en-GB" sz="1000" b="1" i="1" dirty="0" err="1"/>
              <a:t>pénalité</a:t>
            </a:r>
            <a:r>
              <a:rPr lang="en-GB" sz="1000" b="1" i="1" dirty="0"/>
              <a:t> avec </a:t>
            </a:r>
            <a:r>
              <a:rPr lang="en-GB" sz="1000" b="1" i="1" dirty="0">
                <a:sym typeface="Symbol" panose="05050102010706020507" pitchFamily="18" charset="2"/>
              </a:rPr>
              <a:t> = 10</a:t>
            </a:r>
          </a:p>
          <a:p>
            <a:pPr algn="ctr"/>
            <a:endParaRPr lang="en-GB" sz="900" dirty="0"/>
          </a:p>
          <a:p>
            <a:r>
              <a:rPr lang="fr-FR" sz="900" dirty="0"/>
              <a:t>La </a:t>
            </a:r>
            <a:r>
              <a:rPr lang="fr-FR" sz="900" b="1" dirty="0"/>
              <a:t>fonction de pénalit</a:t>
            </a:r>
            <a:r>
              <a:rPr lang="fr-FR" sz="900" dirty="0"/>
              <a:t>é Z est tracée sous forme de graphique à barres de la manière indiquée ici. Le meilleur choix de matériau – celui qui minimise le coût – est celui avec la valeur la plus faible de Z. Le résultat dépend de la valeur de la constante d'échange.</a:t>
            </a:r>
          </a:p>
        </p:txBody>
      </p:sp>
    </p:spTree>
    <p:extLst>
      <p:ext uri="{BB962C8B-B14F-4D97-AF65-F5344CB8AC3E}">
        <p14:creationId xmlns:p14="http://schemas.microsoft.com/office/powerpoint/2010/main" val="206116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0E9806B6-1D11-479F-8A65-486CAC1B5110}"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21</a:t>
            </a:fld>
            <a:endParaRPr lang="en-GB" dirty="0">
              <a:solidFill>
                <a:srgbClr val="000000"/>
              </a:solidFill>
              <a:latin typeface="Symbol" panose="05050102010706020507" pitchFamily="18" charset="2"/>
            </a:endParaRPr>
          </a:p>
        </p:txBody>
      </p:sp>
      <p:sp>
        <p:nvSpPr>
          <p:cNvPr id="34819" name="Rectangle 2"/>
          <p:cNvSpPr>
            <a:spLocks noGrp="1" noRot="1" noChangeAspect="1" noChangeArrowheads="1" noTextEdit="1"/>
          </p:cNvSpPr>
          <p:nvPr>
            <p:ph type="sldImg"/>
          </p:nvPr>
        </p:nvSpPr>
        <p:spPr>
          <a:xfrm>
            <a:off x="138113" y="768350"/>
            <a:ext cx="6823075" cy="383857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50" b="1" i="1" dirty="0"/>
              <a:t>La </a:t>
            </a:r>
            <a:r>
              <a:rPr lang="en-GB" sz="1050" b="1" i="1" dirty="0" err="1"/>
              <a:t>fonction</a:t>
            </a:r>
            <a:r>
              <a:rPr lang="en-GB" sz="1050" b="1" i="1" dirty="0"/>
              <a:t> de </a:t>
            </a:r>
            <a:r>
              <a:rPr lang="en-GB" sz="1050" b="1" i="1" dirty="0" err="1"/>
              <a:t>pénalité</a:t>
            </a:r>
            <a:r>
              <a:rPr lang="en-GB" sz="1050" b="1" i="1" dirty="0"/>
              <a:t> avec </a:t>
            </a:r>
            <a:r>
              <a:rPr lang="en-GB" sz="1050" b="1" i="1" dirty="0">
                <a:sym typeface="Symbol" panose="05050102010706020507" pitchFamily="18" charset="2"/>
              </a:rPr>
              <a:t> = 100</a:t>
            </a:r>
          </a:p>
          <a:p>
            <a:pPr algn="ctr"/>
            <a:endParaRPr lang="en-GB" sz="1000" dirty="0"/>
          </a:p>
          <a:p>
            <a:r>
              <a:rPr lang="fr-FR" sz="1000" dirty="0"/>
              <a:t>La </a:t>
            </a:r>
            <a:r>
              <a:rPr lang="fr-FR" sz="1000" b="1" dirty="0"/>
              <a:t>fonction de pénalit</a:t>
            </a:r>
            <a:r>
              <a:rPr lang="fr-FR" sz="1000" dirty="0"/>
              <a:t>é Z est tracée sous forme de graphique à barres de la manière indiquée ici. Le meilleur choix de matériau – celui qui minimise le coût – est celui avec la valeur la plus faible de Z. Le résultat dépend de la valeur de la constante d'échange.</a:t>
            </a:r>
          </a:p>
        </p:txBody>
      </p:sp>
    </p:spTree>
    <p:extLst>
      <p:ext uri="{BB962C8B-B14F-4D97-AF65-F5344CB8AC3E}">
        <p14:creationId xmlns:p14="http://schemas.microsoft.com/office/powerpoint/2010/main" val="245218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dirty="0"/>
              <a:t>Une </a:t>
            </a:r>
            <a:r>
              <a:rPr lang="en-GB" b="1" dirty="0" err="1"/>
              <a:t>vue</a:t>
            </a:r>
            <a:r>
              <a:rPr lang="en-GB" b="1" dirty="0"/>
              <a:t> </a:t>
            </a:r>
            <a:r>
              <a:rPr lang="en-GB" b="1" dirty="0" err="1"/>
              <a:t>d’alternative</a:t>
            </a:r>
            <a:endParaRPr lang="en-GB" b="1" dirty="0"/>
          </a:p>
          <a:p>
            <a:pPr algn="ctr"/>
            <a:endParaRPr lang="en-GB" b="1" dirty="0"/>
          </a:p>
          <a:p>
            <a:r>
              <a:rPr lang="fr-FR" dirty="0"/>
              <a:t>Le même problème peut être résolu en utilisant un graphique à bulles avec les deux objectifs contradictoires tracés sur chaque axe. Une droite de sélection avec la possibilité de minimiser l’indice peut être utilisée comme fonction de pénalité, implémentée dans un graphique avec des axes d'échelle linéaire, comme indiqué précédemment. α=1, 10 et 100 $/kg correspondent aux pentes : -1/α=-1, -0,1 et -0,01, respectivement. Les résultats peuvent être extraits du graphique à bulles avec des axes Log (plusieurs lignes d’indices peuvent être tracées simultanément dans </a:t>
            </a:r>
            <a:r>
              <a:rPr lang="fr-FR" dirty="0" err="1"/>
              <a:t>EduPack</a:t>
            </a:r>
            <a:r>
              <a:rPr lang="fr-FR" dirty="0"/>
              <a:t>).</a:t>
            </a:r>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22</a:t>
            </a:fld>
            <a:endParaRPr lang="en-GB" dirty="0"/>
          </a:p>
        </p:txBody>
      </p:sp>
    </p:spTree>
    <p:extLst>
      <p:ext uri="{BB962C8B-B14F-4D97-AF65-F5344CB8AC3E}">
        <p14:creationId xmlns:p14="http://schemas.microsoft.com/office/powerpoint/2010/main" val="2254485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7BAC693-C072-454D-94EE-1A9395D46261}" type="slidenum">
              <a:rPr lang="en-GB">
                <a:solidFill>
                  <a:srgbClr val="000000"/>
                </a:solidFill>
              </a:rPr>
              <a:pPr>
                <a:spcBef>
                  <a:spcPct val="0"/>
                </a:spcBef>
              </a:pPr>
              <a:t>23</a:t>
            </a:fld>
            <a:endParaRPr lang="en-GB" dirty="0">
              <a:solidFill>
                <a:srgbClr val="000000"/>
              </a:solidFill>
            </a:endParaRPr>
          </a:p>
        </p:txBody>
      </p:sp>
      <p:sp>
        <p:nvSpPr>
          <p:cNvPr id="36867" name="Rectangle 2"/>
          <p:cNvSpPr>
            <a:spLocks noGrp="1" noRot="1" noChangeAspect="1" noChangeArrowheads="1" noTextEdit="1"/>
          </p:cNvSpPr>
          <p:nvPr>
            <p:ph type="sldImg"/>
          </p:nvPr>
        </p:nvSpPr>
        <p:spPr>
          <a:xfrm>
            <a:off x="138113" y="768350"/>
            <a:ext cx="6823075" cy="3838575"/>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err="1"/>
              <a:t>En</a:t>
            </a:r>
            <a:r>
              <a:rPr lang="en-GB" sz="1000" b="1" i="1" dirty="0"/>
              <a:t> résumé</a:t>
            </a:r>
          </a:p>
          <a:p>
            <a:pPr algn="ctr"/>
            <a:endParaRPr lang="en-GB" sz="1000" b="1" i="1" dirty="0"/>
          </a:p>
          <a:p>
            <a:r>
              <a:rPr lang="fr-FR" sz="1100" dirty="0"/>
              <a:t>Cette unité a introduit des façons de traiter des </a:t>
            </a:r>
            <a:r>
              <a:rPr lang="fr-FR" sz="1100" b="1" dirty="0"/>
              <a:t>objectifs contradictoires </a:t>
            </a:r>
            <a:r>
              <a:rPr lang="fr-FR" sz="1100" dirty="0"/>
              <a:t>dans la sélection des matériaux. Le concept clé est celui du </a:t>
            </a:r>
            <a:r>
              <a:rPr lang="fr-FR" sz="1100" b="1" dirty="0"/>
              <a:t>graphique de compromis </a:t>
            </a:r>
            <a:r>
              <a:rPr lang="fr-FR" sz="1100" dirty="0"/>
              <a:t>– il suffit souvent à lui seul pour identifier les bons choix. Si une plus grande précision est requise, la méthode de </a:t>
            </a:r>
            <a:r>
              <a:rPr lang="fr-FR" sz="1100" b="1" dirty="0"/>
              <a:t>fonction de pénalité </a:t>
            </a:r>
            <a:r>
              <a:rPr lang="fr-FR" sz="1100" dirty="0"/>
              <a:t>la fournit. Cette technique peut être appliquée à la fois aux graphiques à barres de propriétés et aux graphiques à bulles dans Granta </a:t>
            </a:r>
            <a:r>
              <a:rPr lang="fr-FR" sz="1100" dirty="0" err="1"/>
              <a:t>EduPack</a:t>
            </a:r>
            <a:r>
              <a:rPr lang="fr-FR" sz="1100" dirty="0"/>
              <a:t>.</a:t>
            </a:r>
            <a:endParaRPr lang="en-GB" sz="900" dirty="0"/>
          </a:p>
          <a:p>
            <a:endParaRPr lang="en-GB" sz="900" dirty="0"/>
          </a:p>
        </p:txBody>
      </p:sp>
    </p:spTree>
    <p:extLst>
      <p:ext uri="{BB962C8B-B14F-4D97-AF65-F5344CB8AC3E}">
        <p14:creationId xmlns:p14="http://schemas.microsoft.com/office/powerpoint/2010/main" val="96752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err="1"/>
              <a:t>Unité</a:t>
            </a:r>
            <a:r>
              <a:rPr lang="en-GB" sz="1200" b="1" i="1" dirty="0"/>
              <a:t> de </a:t>
            </a:r>
            <a:r>
              <a:rPr lang="en-GB" sz="1200" b="1" i="1" dirty="0" err="1"/>
              <a:t>cours</a:t>
            </a:r>
            <a:r>
              <a:rPr lang="en-GB" sz="1200" b="1" i="1" dirty="0"/>
              <a:t> 2022</a:t>
            </a:r>
          </a:p>
          <a:p>
            <a:endParaRPr lang="fr-FR" dirty="0"/>
          </a:p>
          <a:p>
            <a:r>
              <a:rPr lang="fr-FR" dirty="0"/>
              <a:t>Voici une liste des unités de cours disponibles pour l'enseignement avec Granta </a:t>
            </a:r>
            <a:r>
              <a:rPr lang="fr-FR" dirty="0" err="1"/>
              <a:t>EduPack</a:t>
            </a:r>
            <a:r>
              <a:rPr lang="fr-FR" dirty="0"/>
              <a:t>. Ces présentations PowerPoint et plus d'informations peuvent être trouvées sur le Hub Education: </a:t>
            </a:r>
            <a:r>
              <a:rPr lang="en-GB" sz="1200" dirty="0">
                <a:solidFill>
                  <a:srgbClr val="FF0000"/>
                </a:solidFill>
              </a:rPr>
              <a:t>www.ansys.com/education-resources.</a:t>
            </a:r>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Outline</a:t>
            </a:r>
          </a:p>
          <a:p>
            <a:endParaRPr lang="en-GB" sz="900" dirty="0"/>
          </a:p>
          <a:p>
            <a:r>
              <a:rPr lang="en-GB" sz="900" dirty="0"/>
              <a:t>This is the eighth Unit of a course on </a:t>
            </a:r>
            <a:r>
              <a:rPr lang="en-GB" sz="900" b="1" dirty="0">
                <a:solidFill>
                  <a:srgbClr val="CC0000"/>
                </a:solidFill>
              </a:rPr>
              <a:t>Material and Process Selection</a:t>
            </a:r>
            <a:r>
              <a:rPr lang="en-GB" sz="900" dirty="0"/>
              <a:t>. The Units link closely to the first two </a:t>
            </a:r>
            <a:r>
              <a:rPr lang="en-GB" sz="900" b="1" dirty="0">
                <a:solidFill>
                  <a:srgbClr val="CC0000"/>
                </a:solidFill>
              </a:rPr>
              <a:t>Texts</a:t>
            </a:r>
            <a:r>
              <a:rPr lang="en-GB" sz="900" dirty="0"/>
              <a:t> listed on the previous frame but can equally by used in conjunction with texts such as Callister, Budinski, Askeland and others. The relevant chapters of the Texts are listed on the Outline frame of each Unit. The methods developed in the course are implemented in the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7DE53384-B653-4AE0-A90D-01F849F9CC57}" type="slidenum">
              <a:rPr lang="en-GB">
                <a:latin typeface="Times New Roman" panose="02020603050405020304" pitchFamily="18" charset="0"/>
              </a:rPr>
              <a:pPr algn="r">
                <a:spcBef>
                  <a:spcPct val="0"/>
                </a:spcBef>
              </a:pPr>
              <a:t>4</a:t>
            </a:fld>
            <a:endParaRPr lang="en-GB" dirty="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sz="1000" b="1" i="1" dirty="0">
                <a:latin typeface="Arial" charset="0"/>
                <a:cs typeface="Arial" charset="0"/>
              </a:rPr>
              <a:t>La </a:t>
            </a:r>
            <a:r>
              <a:rPr lang="en-GB" sz="1000" b="1" i="1" dirty="0" err="1">
                <a:latin typeface="Arial" charset="0"/>
                <a:cs typeface="Arial" charset="0"/>
              </a:rPr>
              <a:t>strat</a:t>
            </a:r>
            <a:r>
              <a:rPr lang="fr-FR" sz="1000" b="1" i="1" dirty="0">
                <a:latin typeface="Arial" charset="0"/>
                <a:cs typeface="Arial" charset="0"/>
              </a:rPr>
              <a:t>é</a:t>
            </a:r>
            <a:r>
              <a:rPr lang="en-GB" sz="1000" b="1" i="1" dirty="0" err="1">
                <a:latin typeface="Arial" charset="0"/>
                <a:cs typeface="Arial" charset="0"/>
              </a:rPr>
              <a:t>gie</a:t>
            </a:r>
            <a:r>
              <a:rPr lang="en-GB" sz="1000" b="1" i="1" dirty="0">
                <a:latin typeface="Arial" charset="0"/>
                <a:cs typeface="Arial" charset="0"/>
              </a:rPr>
              <a:t> </a:t>
            </a:r>
            <a:r>
              <a:rPr lang="en-GB" sz="1000" b="1" i="1" dirty="0" err="1">
                <a:latin typeface="Arial" charset="0"/>
                <a:cs typeface="Arial" charset="0"/>
              </a:rPr>
              <a:t>appliqu</a:t>
            </a:r>
            <a:r>
              <a:rPr lang="fr-FR" sz="1000" b="1" i="1" dirty="0" err="1">
                <a:latin typeface="Arial" charset="0"/>
                <a:cs typeface="Arial" charset="0"/>
              </a:rPr>
              <a:t>ée</a:t>
            </a:r>
            <a:r>
              <a:rPr lang="en-GB" sz="1000" b="1" i="1" dirty="0">
                <a:latin typeface="Arial" charset="0"/>
                <a:cs typeface="Arial" charset="0"/>
              </a:rPr>
              <a:t> </a:t>
            </a:r>
            <a:r>
              <a:rPr lang="fr-FR" sz="1000" b="1" i="1" dirty="0">
                <a:latin typeface="Arial" charset="0"/>
                <a:cs typeface="Arial" charset="0"/>
              </a:rPr>
              <a:t>à la sélection d'un matériau</a:t>
            </a:r>
          </a:p>
          <a:p>
            <a:pPr marL="0" marR="0" lvl="0" indent="0" algn="ctr" defTabSz="914400" rtl="0" eaLnBrk="0" fontAlgn="base" latinLnBrk="0" hangingPunct="0">
              <a:lnSpc>
                <a:spcPct val="100000"/>
              </a:lnSpc>
              <a:spcBef>
                <a:spcPct val="30000"/>
              </a:spcBef>
              <a:spcAft>
                <a:spcPct val="0"/>
              </a:spcAft>
              <a:buClrTx/>
              <a:buSzTx/>
              <a:buFontTx/>
              <a:buNone/>
              <a:tabLst/>
              <a:defRPr/>
            </a:pPr>
            <a:endParaRPr lang="fr-FR" altLang="en-US" sz="1000" dirty="0"/>
          </a:p>
          <a:p>
            <a:r>
              <a:rPr lang="fr-FR" altLang="en-US" sz="1000" dirty="0"/>
              <a:t>Ce cadre illustre la stratégie de prise de décision appliquée à la sélection d'un matériau.</a:t>
            </a:r>
          </a:p>
          <a:p>
            <a:endParaRPr lang="fr-FR" altLang="en-US" sz="1000" dirty="0"/>
          </a:p>
          <a:p>
            <a:pPr>
              <a:buFontTx/>
              <a:buChar char="•"/>
            </a:pPr>
            <a:r>
              <a:rPr lang="fr-FR" altLang="en-US" sz="1000" dirty="0"/>
              <a:t>  Les </a:t>
            </a:r>
            <a:r>
              <a:rPr lang="fr-FR" altLang="en-US" sz="1000" b="1" dirty="0"/>
              <a:t>Exigences de Conception</a:t>
            </a:r>
            <a:r>
              <a:rPr lang="fr-FR" altLang="en-US" sz="1000" dirty="0"/>
              <a:t> </a:t>
            </a:r>
            <a:r>
              <a:rPr lang="fr-FR" altLang="en-US" sz="1000" i="1" dirty="0"/>
              <a:t>(coin sup. gauche) </a:t>
            </a:r>
            <a:r>
              <a:rPr lang="fr-FR" altLang="en-US" sz="1000" dirty="0"/>
              <a:t>sont exprimées comme des contraintes que le matériau doit respecter et les objectifs, définis ci-après, comme les moyens de mesures de l'excellence du choix effectué.</a:t>
            </a:r>
          </a:p>
          <a:p>
            <a:pPr>
              <a:buFontTx/>
              <a:buChar char="•"/>
            </a:pPr>
            <a:endParaRPr lang="fr-FR" altLang="en-US" sz="1000" dirty="0"/>
          </a:p>
          <a:p>
            <a:pPr>
              <a:buFontTx/>
              <a:buChar char="•"/>
            </a:pPr>
            <a:r>
              <a:rPr lang="fr-FR" altLang="en-US" sz="1000" dirty="0"/>
              <a:t> Les </a:t>
            </a:r>
            <a:r>
              <a:rPr lang="fr-FR" altLang="en-US" sz="1000" b="1" dirty="0"/>
              <a:t>Données</a:t>
            </a:r>
            <a:r>
              <a:rPr lang="fr-FR" altLang="en-US" sz="1000" dirty="0"/>
              <a:t> prennent la forme d'une base de données d’attributs de matériaux et procédés qui sont des candidats possibles pour cette conception.</a:t>
            </a:r>
          </a:p>
          <a:p>
            <a:pPr>
              <a:buFontTx/>
              <a:buChar char="•"/>
            </a:pPr>
            <a:endParaRPr lang="fr-FR" altLang="en-US" sz="1000" dirty="0"/>
          </a:p>
          <a:p>
            <a:pPr>
              <a:buFontTx/>
              <a:buChar char="•"/>
            </a:pPr>
            <a:r>
              <a:rPr lang="fr-FR" altLang="en-US" sz="1000" dirty="0"/>
              <a:t> Le </a:t>
            </a:r>
            <a:r>
              <a:rPr lang="fr-FR" altLang="en-US" sz="1000" b="1" dirty="0"/>
              <a:t>Moteur de Comparaison </a:t>
            </a:r>
            <a:r>
              <a:rPr lang="fr-FR" altLang="en-US" sz="1000" dirty="0"/>
              <a:t>applique les contraintes, éliminant les matériaux qui ne peuvent pas remplir les exigences et classe ensuite les « survivants », utilisant les objectifs, pour créer une courte liste. Le choix final est fait en explorant la documentation des candidats les mieux classés.</a:t>
            </a:r>
            <a:endParaRPr lang="en-GB" altLang="en-US" sz="1000" dirty="0"/>
          </a:p>
        </p:txBody>
      </p:sp>
    </p:spTree>
    <p:extLst>
      <p:ext uri="{BB962C8B-B14F-4D97-AF65-F5344CB8AC3E}">
        <p14:creationId xmlns:p14="http://schemas.microsoft.com/office/powerpoint/2010/main" val="152363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7614D83-EC09-45B7-A472-801A453206ED}" type="slidenum">
              <a:rPr lang="en-GB">
                <a:solidFill>
                  <a:srgbClr val="000000"/>
                </a:solidFill>
              </a:rPr>
              <a:pPr>
                <a:spcBef>
                  <a:spcPct val="0"/>
                </a:spcBef>
              </a:pPr>
              <a:t>5</a:t>
            </a:fld>
            <a:endParaRPr lang="en-GB" dirty="0">
              <a:solidFill>
                <a:srgbClr val="000000"/>
              </a:solidFill>
            </a:endParaRPr>
          </a:p>
        </p:txBody>
      </p:sp>
      <p:sp>
        <p:nvSpPr>
          <p:cNvPr id="12291" name="Rectangle 2"/>
          <p:cNvSpPr>
            <a:spLocks noGrp="1" noRot="1" noChangeAspect="1" noChangeArrowheads="1" noTextEdit="1"/>
          </p:cNvSpPr>
          <p:nvPr>
            <p:ph type="sldImg"/>
          </p:nvPr>
        </p:nvSpPr>
        <p:spPr>
          <a:xfrm>
            <a:off x="138113" y="768350"/>
            <a:ext cx="6823075" cy="3838575"/>
          </a:xfrm>
          <a:solidFill>
            <a:srgbClr val="FFFFFF"/>
          </a:solidFill>
          <a:ln/>
        </p:spPr>
      </p:sp>
      <p:sp>
        <p:nvSpPr>
          <p:cNvPr id="1229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err="1"/>
              <a:t>Contraintes</a:t>
            </a:r>
            <a:r>
              <a:rPr lang="en-US" sz="1000" b="1" i="1" dirty="0"/>
              <a:t> et </a:t>
            </a:r>
            <a:r>
              <a:rPr lang="en-US" sz="1000" b="1" i="1" dirty="0" err="1"/>
              <a:t>objectifs</a:t>
            </a:r>
            <a:r>
              <a:rPr lang="en-US" sz="1000" b="1" i="1" dirty="0"/>
              <a:t> multiples</a:t>
            </a:r>
          </a:p>
          <a:p>
            <a:endParaRPr lang="en-GB" sz="900" dirty="0"/>
          </a:p>
          <a:p>
            <a:r>
              <a:rPr lang="fr-FR" altLang="en-US" sz="900" dirty="0">
                <a:cs typeface="Times New Roman" panose="02020603050405020304" pitchFamily="18" charset="0"/>
              </a:rPr>
              <a:t>Cette diapositive présente, sur la gauche, les </a:t>
            </a:r>
            <a:r>
              <a:rPr lang="fr-FR" altLang="en-US" sz="900" b="1" dirty="0">
                <a:cs typeface="Times New Roman" panose="02020603050405020304" pitchFamily="18" charset="0"/>
              </a:rPr>
              <a:t>contraintes</a:t>
            </a:r>
            <a:r>
              <a:rPr lang="fr-FR" altLang="en-US" sz="900" dirty="0">
                <a:cs typeface="Times New Roman" panose="02020603050405020304" pitchFamily="18" charset="0"/>
              </a:rPr>
              <a:t> typiques qu'un matériau doit respecter. Traiter </a:t>
            </a:r>
            <a:r>
              <a:rPr lang="fr-FR" altLang="en-US" sz="900" b="1" dirty="0">
                <a:cs typeface="Times New Roman" panose="02020603050405020304" pitchFamily="18" charset="0"/>
              </a:rPr>
              <a:t>plusieurs</a:t>
            </a:r>
            <a:r>
              <a:rPr lang="fr-FR" altLang="en-US" sz="900" dirty="0">
                <a:cs typeface="Times New Roman" panose="02020603050405020304" pitchFamily="18" charset="0"/>
              </a:rPr>
              <a:t> </a:t>
            </a:r>
            <a:r>
              <a:rPr lang="fr-FR" altLang="en-US" sz="900" b="1" dirty="0">
                <a:cs typeface="Times New Roman" panose="02020603050405020304" pitchFamily="18" charset="0"/>
              </a:rPr>
              <a:t>contraintes </a:t>
            </a:r>
            <a:r>
              <a:rPr lang="fr-FR" altLang="en-US" sz="900" dirty="0">
                <a:cs typeface="Times New Roman" panose="02020603050405020304" pitchFamily="18" charset="0"/>
              </a:rPr>
              <a:t>est</a:t>
            </a:r>
            <a:r>
              <a:rPr lang="fr-FR" altLang="en-US" sz="900" baseline="0" dirty="0">
                <a:cs typeface="Times New Roman" panose="02020603050405020304" pitchFamily="18" charset="0"/>
              </a:rPr>
              <a:t> </a:t>
            </a:r>
            <a:r>
              <a:rPr lang="fr-FR" altLang="en-US" sz="900" dirty="0">
                <a:cs typeface="Times New Roman" panose="02020603050405020304" pitchFamily="18" charset="0"/>
              </a:rPr>
              <a:t>simple– il suffit de les</a:t>
            </a:r>
            <a:r>
              <a:rPr lang="fr-FR" altLang="en-US" sz="900" baseline="0" dirty="0">
                <a:cs typeface="Times New Roman" panose="02020603050405020304" pitchFamily="18" charset="0"/>
              </a:rPr>
              <a:t> </a:t>
            </a:r>
            <a:r>
              <a:rPr lang="fr-FR" altLang="en-US" sz="900" dirty="0">
                <a:cs typeface="Times New Roman" panose="02020603050405020304" pitchFamily="18" charset="0"/>
              </a:rPr>
              <a:t>appliquer </a:t>
            </a:r>
            <a:r>
              <a:rPr lang="fr-FR" altLang="en-US" sz="900" baseline="0" dirty="0">
                <a:cs typeface="Times New Roman" panose="02020603050405020304" pitchFamily="18" charset="0"/>
              </a:rPr>
              <a:t>à l’aide des </a:t>
            </a:r>
            <a:r>
              <a:rPr lang="fr-FR" altLang="en-US" sz="900" dirty="0">
                <a:cs typeface="Times New Roman" panose="02020603050405020304" pitchFamily="18" charset="0"/>
              </a:rPr>
              <a:t>outils </a:t>
            </a:r>
            <a:r>
              <a:rPr lang="fr-FR" altLang="en-US" sz="900" i="1" dirty="0">
                <a:cs typeface="Times New Roman" panose="02020603050405020304" pitchFamily="18" charset="0"/>
              </a:rPr>
              <a:t>Limite</a:t>
            </a:r>
            <a:r>
              <a:rPr lang="fr-FR" altLang="en-US" sz="900" dirty="0">
                <a:cs typeface="Times New Roman" panose="02020603050405020304" pitchFamily="18" charset="0"/>
              </a:rPr>
              <a:t>, </a:t>
            </a:r>
            <a:r>
              <a:rPr lang="fr-FR" altLang="en-US" sz="900" i="1" dirty="0">
                <a:cs typeface="Times New Roman" panose="02020603050405020304" pitchFamily="18" charset="0"/>
              </a:rPr>
              <a:t>Graphique et Arborescence</a:t>
            </a:r>
            <a:r>
              <a:rPr lang="fr-FR" altLang="en-US" sz="900" dirty="0">
                <a:cs typeface="Times New Roman" panose="02020603050405020304" pitchFamily="18" charset="0"/>
              </a:rPr>
              <a:t>.  Sur la droite se trouve une liste </a:t>
            </a:r>
            <a:r>
              <a:rPr lang="fr-FR" altLang="en-US" sz="900" b="1" dirty="0">
                <a:cs typeface="Times New Roman" panose="02020603050405020304" pitchFamily="18" charset="0"/>
              </a:rPr>
              <a:t>d'objectifs</a:t>
            </a:r>
            <a:r>
              <a:rPr lang="fr-FR" altLang="en-US" sz="900" dirty="0">
                <a:cs typeface="Times New Roman" panose="02020603050405020304" pitchFamily="18" charset="0"/>
              </a:rPr>
              <a:t> typiques ; Traiter un problème avec plusieurs objectifs est plus compliqué.</a:t>
            </a:r>
          </a:p>
          <a:p>
            <a:endParaRPr lang="fr-FR" altLang="en-US" sz="900" dirty="0">
              <a:cs typeface="Times New Roman" panose="02020603050405020304" pitchFamily="18" charset="0"/>
            </a:endParaRPr>
          </a:p>
          <a:p>
            <a:r>
              <a:rPr lang="fr-FR" altLang="en-US" sz="900" dirty="0">
                <a:cs typeface="Times New Roman" panose="02020603050405020304" pitchFamily="18" charset="0"/>
              </a:rPr>
              <a:t>Un </a:t>
            </a:r>
            <a:r>
              <a:rPr lang="fr-FR" altLang="en-US" sz="900" b="1" dirty="0">
                <a:cs typeface="Times New Roman" panose="02020603050405020304" pitchFamily="18" charset="0"/>
              </a:rPr>
              <a:t>objectif</a:t>
            </a:r>
            <a:r>
              <a:rPr lang="fr-FR" altLang="en-US" sz="900" dirty="0">
                <a:cs typeface="Times New Roman" panose="02020603050405020304" pitchFamily="18" charset="0"/>
              </a:rPr>
              <a:t>, en rappel des unité</a:t>
            </a:r>
            <a:r>
              <a:rPr lang="en-GB" altLang="en-US" sz="900" dirty="0">
                <a:cs typeface="Times New Roman" panose="02020603050405020304" pitchFamily="18" charset="0"/>
              </a:rPr>
              <a:t>s</a:t>
            </a:r>
            <a:r>
              <a:rPr lang="fr-FR" altLang="en-US" sz="900" dirty="0">
                <a:cs typeface="Times New Roman" panose="02020603050405020304" pitchFamily="18" charset="0"/>
              </a:rPr>
              <a:t> 6 et 7, définit une mesure de performance. Si l'objectif est de minimiser la masse, la masse devient la </a:t>
            </a:r>
            <a:r>
              <a:rPr lang="fr-FR" altLang="en-US" sz="900" dirty="0" err="1">
                <a:cs typeface="Times New Roman" panose="02020603050405020304" pitchFamily="18" charset="0"/>
              </a:rPr>
              <a:t>mé</a:t>
            </a:r>
            <a:r>
              <a:rPr lang="en-GB" altLang="en-US" sz="900" dirty="0" err="1">
                <a:cs typeface="Times New Roman" panose="02020603050405020304" pitchFamily="18" charset="0"/>
              </a:rPr>
              <a:t>trique</a:t>
            </a:r>
            <a:r>
              <a:rPr lang="fr-FR" altLang="en-US" sz="900" dirty="0">
                <a:cs typeface="Times New Roman" panose="02020603050405020304" pitchFamily="18" charset="0"/>
              </a:rPr>
              <a:t> du« bon » ou « mauvais » d'un choix donné : la solution la plus légère qui respecte toutes les autres contraintes du problème est le meilleur choix. Si l'objectif est de minimiser le coût, la solution la moins chère qui respecte toutes les autres contraintes est le meilleur choix.  La </a:t>
            </a:r>
            <a:r>
              <a:rPr lang="fr-FR" altLang="en-US" sz="900" dirty="0" err="1">
                <a:cs typeface="Times New Roman" panose="02020603050405020304" pitchFamily="18" charset="0"/>
              </a:rPr>
              <a:t>mé</a:t>
            </a:r>
            <a:r>
              <a:rPr lang="en-GB" altLang="en-US" sz="900" dirty="0">
                <a:cs typeface="Times New Roman" panose="02020603050405020304" pitchFamily="18" charset="0"/>
              </a:rPr>
              <a:t>tri</a:t>
            </a:r>
            <a:r>
              <a:rPr lang="fr-FR" altLang="en-US" sz="900" dirty="0">
                <a:cs typeface="Times New Roman" panose="02020603050405020304" pitchFamily="18" charset="0"/>
              </a:rPr>
              <a:t>que permet aux solutions d'être classées. Cette diapositive liste les objectifs de conception communs ; il y en a, bien sûr, beaucoup plus. Il est rare qu’une conception ait un seul objectif. Et quand il y en a deux, un conflit apparait : le choix qui réduit au minimum une des </a:t>
            </a:r>
            <a:r>
              <a:rPr lang="fr-FR" altLang="en-US" sz="900" dirty="0" err="1">
                <a:cs typeface="Times New Roman" panose="02020603050405020304" pitchFamily="18" charset="0"/>
              </a:rPr>
              <a:t>mé</a:t>
            </a:r>
            <a:r>
              <a:rPr lang="en-GB" altLang="en-US" sz="900" dirty="0" err="1">
                <a:cs typeface="Times New Roman" panose="02020603050405020304" pitchFamily="18" charset="0"/>
              </a:rPr>
              <a:t>triques</a:t>
            </a:r>
            <a:r>
              <a:rPr lang="fr-FR" altLang="en-US" sz="900" dirty="0">
                <a:cs typeface="Times New Roman" panose="02020603050405020304" pitchFamily="18" charset="0"/>
              </a:rPr>
              <a:t>– disons la masse, ne minimise pas forcé</a:t>
            </a:r>
            <a:r>
              <a:rPr lang="en-GB" altLang="en-US" sz="900" dirty="0" err="1">
                <a:cs typeface="Times New Roman" panose="02020603050405020304" pitchFamily="18" charset="0"/>
              </a:rPr>
              <a:t>ment</a:t>
            </a:r>
            <a:r>
              <a:rPr lang="en-GB" altLang="en-US" sz="900" dirty="0">
                <a:cs typeface="Times New Roman" panose="02020603050405020304" pitchFamily="18" charset="0"/>
              </a:rPr>
              <a:t> </a:t>
            </a:r>
            <a:r>
              <a:rPr lang="fr-FR" altLang="en-US" sz="900" dirty="0">
                <a:cs typeface="Times New Roman" panose="02020603050405020304" pitchFamily="18" charset="0"/>
              </a:rPr>
              <a:t>l'autre- par exemple, le coût. Dans ce cas, un compromis doit être cherché.  Pour le trouver, nous avons besoin de quelques idées simples tirées du domaine de l’</a:t>
            </a:r>
            <a:r>
              <a:rPr lang="fr-FR" altLang="en-US" sz="900" b="1" dirty="0">
                <a:cs typeface="Times New Roman" panose="02020603050405020304" pitchFamily="18" charset="0"/>
              </a:rPr>
              <a:t>optimisation multi-objectif</a:t>
            </a:r>
            <a:r>
              <a:rPr lang="fr-FR" altLang="en-US" sz="900" dirty="0">
                <a:cs typeface="Times New Roman" panose="02020603050405020304" pitchFamily="18" charset="0"/>
              </a:rPr>
              <a:t>.</a:t>
            </a:r>
            <a:endParaRPr lang="en-US" altLang="en-US" sz="900" dirty="0">
              <a:cs typeface="Times New Roman" panose="02020603050405020304" pitchFamily="18" charset="0"/>
            </a:endParaRPr>
          </a:p>
          <a:p>
            <a:endParaRPr lang="en-GB" sz="900" b="1" dirty="0">
              <a:solidFill>
                <a:srgbClr val="CC0000"/>
              </a:solidFill>
            </a:endParaRPr>
          </a:p>
        </p:txBody>
      </p:sp>
    </p:spTree>
    <p:extLst>
      <p:ext uri="{BB962C8B-B14F-4D97-AF65-F5344CB8AC3E}">
        <p14:creationId xmlns:p14="http://schemas.microsoft.com/office/powerpoint/2010/main" val="143023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9CABD1-65F4-4651-B1B4-000AD6D7FE33}" type="slidenum">
              <a:rPr lang="en-GB">
                <a:solidFill>
                  <a:srgbClr val="000000"/>
                </a:solidFill>
              </a:rPr>
              <a:pPr>
                <a:spcBef>
                  <a:spcPct val="0"/>
                </a:spcBef>
              </a:pPr>
              <a:t>6</a:t>
            </a:fld>
            <a:endParaRPr lang="en-GB" dirty="0">
              <a:solidFill>
                <a:srgbClr val="000000"/>
              </a:solidFill>
            </a:endParaRPr>
          </a:p>
        </p:txBody>
      </p:sp>
      <p:sp>
        <p:nvSpPr>
          <p:cNvPr id="14339" name="Rectangle 2"/>
          <p:cNvSpPr>
            <a:spLocks noGrp="1" noRot="1" noChangeAspect="1" noChangeArrowheads="1" noTextEdit="1"/>
          </p:cNvSpPr>
          <p:nvPr>
            <p:ph type="sldImg"/>
          </p:nvPr>
        </p:nvSpPr>
        <p:spPr>
          <a:xfrm>
            <a:off x="138113" y="768350"/>
            <a:ext cx="6823075" cy="3838575"/>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La </a:t>
            </a:r>
            <a:r>
              <a:rPr lang="en-US" sz="1000" b="1" i="1" dirty="0" err="1"/>
              <a:t>terminologie</a:t>
            </a:r>
            <a:r>
              <a:rPr lang="en-US" sz="1000" b="1" i="1" dirty="0"/>
              <a:t> de </a:t>
            </a:r>
            <a:r>
              <a:rPr lang="en-US" sz="1000" b="1" i="1" dirty="0" err="1"/>
              <a:t>l’optimisation</a:t>
            </a:r>
            <a:r>
              <a:rPr lang="en-US" sz="1000" b="1" i="1" dirty="0"/>
              <a:t> multi-</a:t>
            </a:r>
            <a:r>
              <a:rPr lang="en-US" sz="1000" b="1" i="1" dirty="0" err="1"/>
              <a:t>objectif</a:t>
            </a:r>
            <a:endParaRPr lang="en-US" sz="1000" b="1" i="1" dirty="0"/>
          </a:p>
          <a:p>
            <a:endParaRPr lang="en-GB" dirty="0"/>
          </a:p>
          <a:p>
            <a:r>
              <a:rPr lang="fr-FR" altLang="en-US" sz="1200" b="1" dirty="0">
                <a:solidFill>
                  <a:srgbClr val="CC0000"/>
                </a:solidFill>
                <a:cs typeface="Times New Roman" panose="02020603050405020304" pitchFamily="18" charset="0"/>
              </a:rPr>
              <a:t>L'optimisation</a:t>
            </a:r>
            <a:r>
              <a:rPr lang="fr-FR" altLang="en-US" sz="1200" dirty="0">
                <a:solidFill>
                  <a:srgbClr val="CC0000"/>
                </a:solidFill>
                <a:cs typeface="Times New Roman" panose="02020603050405020304" pitchFamily="18" charset="0"/>
              </a:rPr>
              <a:t> </a:t>
            </a:r>
            <a:r>
              <a:rPr lang="fr-FR" altLang="en-US" b="1" dirty="0">
                <a:cs typeface="Times New Roman" panose="02020603050405020304" pitchFamily="18" charset="0"/>
              </a:rPr>
              <a:t>multi-objectif </a:t>
            </a:r>
            <a:r>
              <a:rPr lang="fr-FR" altLang="en-US" sz="1200" dirty="0">
                <a:solidFill>
                  <a:srgbClr val="CC0000"/>
                </a:solidFill>
                <a:cs typeface="Times New Roman" panose="02020603050405020304" pitchFamily="18" charset="0"/>
              </a:rPr>
              <a:t>est une technique </a:t>
            </a:r>
            <a:r>
              <a:rPr lang="fr-FR" altLang="en-US" dirty="0">
                <a:solidFill>
                  <a:srgbClr val="CC0000"/>
                </a:solidFill>
                <a:cs typeface="Times New Roman" panose="02020603050405020304" pitchFamily="18" charset="0"/>
              </a:rPr>
              <a:t>permettant d’atteindre </a:t>
            </a:r>
            <a:r>
              <a:rPr lang="fr-FR" altLang="en-US" sz="1200" dirty="0">
                <a:solidFill>
                  <a:srgbClr val="CC0000"/>
                </a:solidFill>
                <a:cs typeface="Times New Roman" panose="02020603050405020304" pitchFamily="18" charset="0"/>
              </a:rPr>
              <a:t>un compromis entre des objectifs en</a:t>
            </a:r>
            <a:r>
              <a:rPr lang="fr-FR" altLang="en-US" dirty="0">
                <a:solidFill>
                  <a:srgbClr val="CC0000"/>
                </a:solidFill>
                <a:cs typeface="Times New Roman" panose="02020603050405020304" pitchFamily="18" charset="0"/>
              </a:rPr>
              <a:t> conflit</a:t>
            </a:r>
            <a:r>
              <a:rPr lang="fr-FR" altLang="en-US" sz="1200" dirty="0">
                <a:solidFill>
                  <a:srgbClr val="CC0000"/>
                </a:solidFill>
                <a:cs typeface="Times New Roman" panose="02020603050405020304" pitchFamily="18" charset="0"/>
              </a:rPr>
              <a:t>. Elle se prête à la présentation visuelle d’une manière qui va bien avec des méthodes développées ici jusqu'à présent. Cette </a:t>
            </a:r>
            <a:r>
              <a:rPr lang="fr-FR" altLang="en-US" dirty="0">
                <a:solidFill>
                  <a:srgbClr val="CC0000"/>
                </a:solidFill>
                <a:cs typeface="Times New Roman" panose="02020603050405020304" pitchFamily="18" charset="0"/>
              </a:rPr>
              <a:t>diapositive explique </a:t>
            </a:r>
            <a:r>
              <a:rPr lang="fr-FR" altLang="en-US" sz="1200" dirty="0">
                <a:solidFill>
                  <a:srgbClr val="CC0000"/>
                </a:solidFill>
                <a:cs typeface="Times New Roman" panose="02020603050405020304" pitchFamily="18" charset="0"/>
              </a:rPr>
              <a:t>la terminologie. Les mots sont illustrés dans le</a:t>
            </a:r>
            <a:r>
              <a:rPr lang="fr-FR" altLang="en-US" sz="1200" baseline="0" dirty="0">
                <a:solidFill>
                  <a:srgbClr val="CC0000"/>
                </a:solidFill>
                <a:cs typeface="Times New Roman" panose="02020603050405020304" pitchFamily="18" charset="0"/>
              </a:rPr>
              <a:t> </a:t>
            </a:r>
            <a:r>
              <a:rPr lang="fr-FR" altLang="en-US" dirty="0">
                <a:solidFill>
                  <a:srgbClr val="CC0000"/>
                </a:solidFill>
                <a:cs typeface="Times New Roman" panose="02020603050405020304" pitchFamily="18" charset="0"/>
              </a:rPr>
              <a:t>graphique </a:t>
            </a:r>
            <a:r>
              <a:rPr lang="fr-FR" altLang="en-US" sz="1200" dirty="0">
                <a:solidFill>
                  <a:srgbClr val="CC0000"/>
                </a:solidFill>
                <a:cs typeface="Times New Roman" panose="02020603050405020304" pitchFamily="18" charset="0"/>
              </a:rPr>
              <a:t>à droite dans lequel </a:t>
            </a:r>
            <a:r>
              <a:rPr lang="fr-FR" altLang="en-US" dirty="0">
                <a:solidFill>
                  <a:srgbClr val="CC0000"/>
                </a:solidFill>
                <a:cs typeface="Times New Roman" panose="02020603050405020304" pitchFamily="18" charset="0"/>
              </a:rPr>
              <a:t>est pré</a:t>
            </a:r>
            <a:r>
              <a:rPr lang="en-GB" altLang="en-US" dirty="0">
                <a:solidFill>
                  <a:srgbClr val="CC0000"/>
                </a:solidFill>
                <a:cs typeface="Times New Roman" panose="02020603050405020304" pitchFamily="18" charset="0"/>
              </a:rPr>
              <a:t>sent</a:t>
            </a:r>
            <a:r>
              <a:rPr lang="fr-FR" altLang="en-US" dirty="0">
                <a:solidFill>
                  <a:srgbClr val="CC0000"/>
                </a:solidFill>
                <a:cs typeface="Times New Roman" panose="02020603050405020304" pitchFamily="18" charset="0"/>
              </a:rPr>
              <a:t>é </a:t>
            </a:r>
            <a:r>
              <a:rPr lang="fr-FR" altLang="en-US" sz="1200" dirty="0">
                <a:solidFill>
                  <a:srgbClr val="CC0000"/>
                </a:solidFill>
                <a:cs typeface="Times New Roman" panose="02020603050405020304" pitchFamily="18" charset="0"/>
              </a:rPr>
              <a:t>un problème avec un compromis entre la masse d'un composant et son coût.  </a:t>
            </a:r>
          </a:p>
          <a:p>
            <a:endParaRPr lang="fr-FR" altLang="en-US" sz="1200" dirty="0">
              <a:solidFill>
                <a:srgbClr val="CC0000"/>
              </a:solidFill>
              <a:cs typeface="Times New Roman" panose="02020603050405020304" pitchFamily="18" charset="0"/>
            </a:endParaRPr>
          </a:p>
          <a:p>
            <a:r>
              <a:rPr lang="fr-FR" altLang="en-US" sz="1200" dirty="0">
                <a:solidFill>
                  <a:srgbClr val="CC0000"/>
                </a:solidFill>
                <a:cs typeface="Times New Roman" panose="02020603050405020304" pitchFamily="18" charset="0"/>
              </a:rPr>
              <a:t>Le premier point explicité</a:t>
            </a:r>
            <a:r>
              <a:rPr lang="fr-FR" altLang="en-US" sz="1200" baseline="0" dirty="0">
                <a:solidFill>
                  <a:srgbClr val="CC0000"/>
                </a:solidFill>
                <a:cs typeface="Times New Roman" panose="02020603050405020304" pitchFamily="18" charset="0"/>
              </a:rPr>
              <a:t> sur </a:t>
            </a:r>
            <a:r>
              <a:rPr lang="fr-FR" altLang="en-US" dirty="0">
                <a:solidFill>
                  <a:srgbClr val="CC0000"/>
                </a:solidFill>
                <a:cs typeface="Times New Roman" panose="02020603050405020304" pitchFamily="18" charset="0"/>
              </a:rPr>
              <a:t>l</a:t>
            </a:r>
            <a:r>
              <a:rPr lang="en-GB" altLang="en-US" dirty="0">
                <a:solidFill>
                  <a:srgbClr val="CC0000"/>
                </a:solidFill>
                <a:cs typeface="Times New Roman" panose="02020603050405020304" pitchFamily="18" charset="0"/>
              </a:rPr>
              <a:t>a</a:t>
            </a:r>
            <a:r>
              <a:rPr lang="fr-FR" altLang="en-US" dirty="0">
                <a:solidFill>
                  <a:srgbClr val="CC0000"/>
                </a:solidFill>
                <a:cs typeface="Times New Roman" panose="02020603050405020304" pitchFamily="18" charset="0"/>
              </a:rPr>
              <a:t> diapositive </a:t>
            </a:r>
            <a:r>
              <a:rPr lang="fr-FR" altLang="en-US" sz="1200" baseline="0" dirty="0">
                <a:solidFill>
                  <a:srgbClr val="CC0000"/>
                </a:solidFill>
                <a:cs typeface="Times New Roman" panose="02020603050405020304" pitchFamily="18" charset="0"/>
              </a:rPr>
              <a:t>est le terme </a:t>
            </a:r>
            <a:r>
              <a:rPr lang="fr-FR" altLang="en-US" i="1" dirty="0">
                <a:solidFill>
                  <a:srgbClr val="CC0000"/>
                </a:solidFill>
                <a:cs typeface="Times New Roman" panose="02020603050405020304" pitchFamily="18" charset="0"/>
              </a:rPr>
              <a:t>solution</a:t>
            </a:r>
            <a:r>
              <a:rPr lang="fr-FR" altLang="en-US" sz="1200" dirty="0">
                <a:solidFill>
                  <a:srgbClr val="CC0000"/>
                </a:solidFill>
                <a:cs typeface="Times New Roman" panose="02020603050405020304" pitchFamily="18" charset="0"/>
              </a:rPr>
              <a:t> : c’est un choix de matériau pour faire un composant qui respecte toutes les autres contraintes nécessaires et est ainsi un candidat valide pour la conception, mais peut-être pas le meilleur. Chaque</a:t>
            </a:r>
            <a:r>
              <a:rPr lang="fr-FR" altLang="en-US" sz="1200" baseline="0" dirty="0">
                <a:solidFill>
                  <a:srgbClr val="CC0000"/>
                </a:solidFill>
                <a:cs typeface="Times New Roman" panose="02020603050405020304" pitchFamily="18" charset="0"/>
              </a:rPr>
              <a:t> bulle sur le graphique représente une solution</a:t>
            </a:r>
            <a:r>
              <a:rPr lang="fr-FR" altLang="en-US" dirty="0">
                <a:solidFill>
                  <a:srgbClr val="CC0000"/>
                </a:solidFill>
                <a:cs typeface="Times New Roman" panose="02020603050405020304" pitchFamily="18" charset="0"/>
              </a:rPr>
              <a:t> </a:t>
            </a:r>
            <a:r>
              <a:rPr lang="fr-FR" altLang="en-US" sz="1200" baseline="0" dirty="0">
                <a:solidFill>
                  <a:srgbClr val="CC0000"/>
                </a:solidFill>
                <a:cs typeface="Times New Roman" panose="02020603050405020304" pitchFamily="18" charset="0"/>
              </a:rPr>
              <a:t>; elle</a:t>
            </a:r>
            <a:r>
              <a:rPr lang="fr-FR" altLang="en-US" sz="1200" dirty="0">
                <a:solidFill>
                  <a:srgbClr val="CC0000"/>
                </a:solidFill>
                <a:cs typeface="Times New Roman" panose="02020603050405020304" pitchFamily="18" charset="0"/>
              </a:rPr>
              <a:t> indique la masse et le coût du composant s’il est fait </a:t>
            </a:r>
            <a:r>
              <a:rPr lang="fr-FR" altLang="en-US" dirty="0">
                <a:solidFill>
                  <a:srgbClr val="CC0000"/>
                </a:solidFill>
                <a:cs typeface="Times New Roman" panose="02020603050405020304" pitchFamily="18" charset="0"/>
              </a:rPr>
              <a:t>d’un </a:t>
            </a:r>
            <a:r>
              <a:rPr lang="fr-FR" altLang="en-US" sz="1200" dirty="0">
                <a:solidFill>
                  <a:srgbClr val="CC0000"/>
                </a:solidFill>
                <a:cs typeface="Times New Roman" panose="02020603050405020304" pitchFamily="18" charset="0"/>
              </a:rPr>
              <a:t>matériau donné. </a:t>
            </a:r>
          </a:p>
          <a:p>
            <a:endParaRPr lang="fr-FR" altLang="en-US" sz="1200" dirty="0">
              <a:solidFill>
                <a:srgbClr val="CC0000"/>
              </a:solidFill>
              <a:cs typeface="Times New Roman" panose="02020603050405020304" pitchFamily="18" charset="0"/>
            </a:endParaRPr>
          </a:p>
          <a:p>
            <a:r>
              <a:rPr lang="fr-FR" altLang="en-US" sz="1200" dirty="0">
                <a:solidFill>
                  <a:srgbClr val="CC0000"/>
                </a:solidFill>
                <a:cs typeface="Times New Roman" panose="02020603050405020304" pitchFamily="18" charset="0"/>
              </a:rPr>
              <a:t>Les deux termes </a:t>
            </a:r>
            <a:r>
              <a:rPr lang="fr-FR" altLang="en-US" dirty="0">
                <a:solidFill>
                  <a:srgbClr val="CC0000"/>
                </a:solidFill>
                <a:cs typeface="Times New Roman" panose="02020603050405020304" pitchFamily="18" charset="0"/>
              </a:rPr>
              <a:t>suivants </a:t>
            </a:r>
            <a:r>
              <a:rPr lang="fr-FR" altLang="en-US" sz="1200" dirty="0">
                <a:solidFill>
                  <a:srgbClr val="CC0000"/>
                </a:solidFill>
                <a:cs typeface="Times New Roman" panose="02020603050405020304" pitchFamily="18" charset="0"/>
              </a:rPr>
              <a:t>distinguent une solution </a:t>
            </a:r>
            <a:r>
              <a:rPr lang="fr-FR" altLang="en-US" i="1" dirty="0">
                <a:solidFill>
                  <a:srgbClr val="CC0000"/>
                </a:solidFill>
                <a:cs typeface="Times New Roman" panose="02020603050405020304" pitchFamily="18" charset="0"/>
              </a:rPr>
              <a:t>dominée</a:t>
            </a:r>
            <a:r>
              <a:rPr lang="fr-FR" altLang="en-US" dirty="0">
                <a:solidFill>
                  <a:srgbClr val="CC0000"/>
                </a:solidFill>
                <a:cs typeface="Times New Roman" panose="02020603050405020304" pitchFamily="18" charset="0"/>
              </a:rPr>
              <a:t> (signifiant que d'autres solutions à la fois plus légères et moins chères existent</a:t>
            </a:r>
            <a:r>
              <a:rPr lang="fr-FR" altLang="en-US" sz="1200" dirty="0">
                <a:solidFill>
                  <a:srgbClr val="CC0000"/>
                </a:solidFill>
                <a:cs typeface="Times New Roman" panose="02020603050405020304" pitchFamily="18" charset="0"/>
              </a:rPr>
              <a:t>) et une solution </a:t>
            </a:r>
            <a:r>
              <a:rPr lang="fr-FR" altLang="en-US" i="1" dirty="0">
                <a:solidFill>
                  <a:srgbClr val="CC0000"/>
                </a:solidFill>
                <a:cs typeface="Times New Roman" panose="02020603050405020304" pitchFamily="18" charset="0"/>
              </a:rPr>
              <a:t>non-dominée</a:t>
            </a:r>
            <a:r>
              <a:rPr lang="fr-FR" altLang="en-US" dirty="0">
                <a:solidFill>
                  <a:srgbClr val="CC0000"/>
                </a:solidFill>
                <a:cs typeface="Times New Roman" panose="02020603050405020304" pitchFamily="18" charset="0"/>
              </a:rPr>
              <a:t> </a:t>
            </a:r>
            <a:r>
              <a:rPr lang="fr-FR" altLang="en-US" sz="1200" dirty="0">
                <a:solidFill>
                  <a:srgbClr val="CC0000"/>
                </a:solidFill>
                <a:cs typeface="Times New Roman" panose="02020603050405020304" pitchFamily="18" charset="0"/>
              </a:rPr>
              <a:t>(solution qui est plus légère que toutes les autres solutions qui coûtent moins, et moins chère que toutes les autres solutions</a:t>
            </a:r>
            <a:r>
              <a:rPr lang="fr-FR" altLang="en-US" sz="1200" baseline="0" dirty="0">
                <a:solidFill>
                  <a:srgbClr val="CC0000"/>
                </a:solidFill>
                <a:cs typeface="Times New Roman" panose="02020603050405020304" pitchFamily="18" charset="0"/>
              </a:rPr>
              <a:t> qui </a:t>
            </a:r>
            <a:r>
              <a:rPr lang="fr-FR" altLang="en-US" sz="1200" dirty="0">
                <a:solidFill>
                  <a:srgbClr val="CC0000"/>
                </a:solidFill>
                <a:cs typeface="Times New Roman" panose="02020603050405020304" pitchFamily="18" charset="0"/>
              </a:rPr>
              <a:t>sont plus légères - Ainsi il n'y a aucune autre solution qui </a:t>
            </a:r>
            <a:r>
              <a:rPr lang="fr-FR" altLang="en-US" dirty="0">
                <a:solidFill>
                  <a:srgbClr val="CC0000"/>
                </a:solidFill>
                <a:cs typeface="Times New Roman" panose="02020603050405020304" pitchFamily="18" charset="0"/>
              </a:rPr>
              <a:t>soit </a:t>
            </a:r>
            <a:r>
              <a:rPr lang="fr-FR" altLang="en-US" sz="1200" dirty="0">
                <a:solidFill>
                  <a:srgbClr val="CC0000"/>
                </a:solidFill>
                <a:cs typeface="Times New Roman" panose="02020603050405020304" pitchFamily="18" charset="0"/>
              </a:rPr>
              <a:t>à la fois plus légère et moins chère que celle-ci). </a:t>
            </a:r>
          </a:p>
          <a:p>
            <a:endParaRPr lang="fr-FR" altLang="en-US" sz="1200" dirty="0">
              <a:solidFill>
                <a:srgbClr val="CC0000"/>
              </a:solidFill>
              <a:cs typeface="Times New Roman" panose="02020603050405020304" pitchFamily="18" charset="0"/>
            </a:endParaRPr>
          </a:p>
          <a:p>
            <a:r>
              <a:rPr lang="fr-FR" altLang="en-US" sz="1200" dirty="0">
                <a:solidFill>
                  <a:srgbClr val="CC0000"/>
                </a:solidFill>
                <a:cs typeface="Times New Roman" panose="02020603050405020304" pitchFamily="18" charset="0"/>
              </a:rPr>
              <a:t>La courbe inférieure relie les solution non exclues. Elle définit la </a:t>
            </a:r>
            <a:r>
              <a:rPr lang="fr-FR" altLang="en-US" sz="1200" b="1" dirty="0">
                <a:solidFill>
                  <a:srgbClr val="CC0000"/>
                </a:solidFill>
                <a:cs typeface="Times New Roman" panose="02020603050405020304" pitchFamily="18" charset="0"/>
              </a:rPr>
              <a:t>surface de compromis </a:t>
            </a:r>
            <a:r>
              <a:rPr lang="fr-FR" altLang="en-US" sz="1200" dirty="0">
                <a:solidFill>
                  <a:srgbClr val="CC0000"/>
                </a:solidFill>
                <a:cs typeface="Times New Roman" panose="02020603050405020304" pitchFamily="18" charset="0"/>
              </a:rPr>
              <a:t>ou </a:t>
            </a:r>
            <a:r>
              <a:rPr lang="fr-FR" altLang="en-US" sz="1200" b="1" dirty="0">
                <a:solidFill>
                  <a:srgbClr val="CC0000"/>
                </a:solidFill>
                <a:cs typeface="Times New Roman" panose="02020603050405020304" pitchFamily="18" charset="0"/>
              </a:rPr>
              <a:t>le front </a:t>
            </a:r>
            <a:r>
              <a:rPr lang="fr-FR" altLang="en-US" b="1" dirty="0">
                <a:solidFill>
                  <a:srgbClr val="CC0000"/>
                </a:solidFill>
                <a:cs typeface="Times New Roman" panose="02020603050405020304" pitchFamily="18" charset="0"/>
              </a:rPr>
              <a:t>de </a:t>
            </a:r>
            <a:r>
              <a:rPr lang="fr-FR" altLang="en-US" sz="1200" b="1" dirty="0">
                <a:solidFill>
                  <a:srgbClr val="CC0000"/>
                </a:solidFill>
                <a:cs typeface="Times New Roman" panose="02020603050405020304" pitchFamily="18" charset="0"/>
              </a:rPr>
              <a:t>Pareto</a:t>
            </a:r>
            <a:r>
              <a:rPr lang="fr-FR" altLang="en-US" sz="1200" dirty="0">
                <a:solidFill>
                  <a:srgbClr val="CC0000"/>
                </a:solidFill>
                <a:cs typeface="Times New Roman" panose="02020603050405020304" pitchFamily="18" charset="0"/>
              </a:rPr>
              <a:t>. Les solutions qui sont sur ou proches de cette surface de compromis sont les </a:t>
            </a:r>
            <a:r>
              <a:rPr lang="fr-FR" altLang="en-US" dirty="0">
                <a:solidFill>
                  <a:srgbClr val="CC0000"/>
                </a:solidFill>
                <a:cs typeface="Times New Roman" panose="02020603050405020304" pitchFamily="18" charset="0"/>
              </a:rPr>
              <a:t>meilleurs </a:t>
            </a:r>
            <a:r>
              <a:rPr lang="fr-FR" altLang="en-US" sz="1200" dirty="0">
                <a:solidFill>
                  <a:srgbClr val="CC0000"/>
                </a:solidFill>
                <a:cs typeface="Times New Roman" panose="02020603050405020304" pitchFamily="18" charset="0"/>
              </a:rPr>
              <a:t>choix que celles </a:t>
            </a:r>
            <a:r>
              <a:rPr lang="fr-FR" altLang="en-US" dirty="0">
                <a:solidFill>
                  <a:srgbClr val="CC0000"/>
                </a:solidFill>
                <a:cs typeface="Times New Roman" panose="02020603050405020304" pitchFamily="18" charset="0"/>
              </a:rPr>
              <a:t>qui </a:t>
            </a:r>
            <a:r>
              <a:rPr lang="fr-FR" altLang="en-US" sz="1200" dirty="0">
                <a:solidFill>
                  <a:srgbClr val="CC0000"/>
                </a:solidFill>
                <a:cs typeface="Times New Roman" panose="02020603050405020304" pitchFamily="18" charset="0"/>
              </a:rPr>
              <a:t>n’y </a:t>
            </a:r>
            <a:r>
              <a:rPr lang="fr-FR" altLang="en-US" dirty="0">
                <a:solidFill>
                  <a:srgbClr val="CC0000"/>
                </a:solidFill>
                <a:cs typeface="Times New Roman" panose="02020603050405020304" pitchFamily="18" charset="0"/>
              </a:rPr>
              <a:t>sont </a:t>
            </a:r>
            <a:r>
              <a:rPr lang="fr-FR" altLang="en-US" sz="1200" dirty="0">
                <a:solidFill>
                  <a:srgbClr val="CC0000"/>
                </a:solidFill>
                <a:cs typeface="Times New Roman" panose="02020603050405020304" pitchFamily="18" charset="0"/>
              </a:rPr>
              <a:t>pas. </a:t>
            </a:r>
            <a:r>
              <a:rPr lang="fr-FR" altLang="en-US" dirty="0">
                <a:solidFill>
                  <a:srgbClr val="CC0000"/>
                </a:solidFill>
                <a:cs typeface="Times New Roman" panose="02020603050405020304" pitchFamily="18" charset="0"/>
              </a:rPr>
              <a:t>On admet </a:t>
            </a:r>
            <a:r>
              <a:rPr lang="fr-FR" altLang="en-US" sz="1200" dirty="0">
                <a:solidFill>
                  <a:srgbClr val="CC0000"/>
                </a:solidFill>
                <a:cs typeface="Times New Roman" panose="02020603050405020304" pitchFamily="18" charset="0"/>
              </a:rPr>
              <a:t>la convention que la </a:t>
            </a:r>
            <a:r>
              <a:rPr lang="fr-FR" altLang="en-US" dirty="0" err="1">
                <a:solidFill>
                  <a:srgbClr val="CC0000"/>
                </a:solidFill>
                <a:cs typeface="Times New Roman" panose="02020603050405020304" pitchFamily="18" charset="0"/>
              </a:rPr>
              <a:t>mé</a:t>
            </a:r>
            <a:r>
              <a:rPr lang="en-GB" altLang="en-US" dirty="0" err="1">
                <a:solidFill>
                  <a:srgbClr val="CC0000"/>
                </a:solidFill>
                <a:cs typeface="Times New Roman" panose="02020603050405020304" pitchFamily="18" charset="0"/>
              </a:rPr>
              <a:t>trique</a:t>
            </a:r>
            <a:r>
              <a:rPr lang="fr-FR" altLang="en-US" dirty="0">
                <a:solidFill>
                  <a:srgbClr val="CC0000"/>
                </a:solidFill>
                <a:cs typeface="Times New Roman" panose="02020603050405020304" pitchFamily="18" charset="0"/>
              </a:rPr>
              <a:t> </a:t>
            </a:r>
            <a:r>
              <a:rPr lang="fr-FR" altLang="en-US" sz="1200" dirty="0">
                <a:solidFill>
                  <a:srgbClr val="CC0000"/>
                </a:solidFill>
                <a:cs typeface="Times New Roman" panose="02020603050405020304" pitchFamily="18" charset="0"/>
              </a:rPr>
              <a:t>de performance est</a:t>
            </a:r>
            <a:r>
              <a:rPr lang="fr-FR" altLang="en-US" sz="1200" baseline="0" dirty="0">
                <a:solidFill>
                  <a:srgbClr val="CC0000"/>
                </a:solidFill>
                <a:cs typeface="Times New Roman" panose="02020603050405020304" pitchFamily="18" charset="0"/>
              </a:rPr>
              <a:t> définie </a:t>
            </a:r>
            <a:r>
              <a:rPr lang="fr-FR" altLang="en-US" dirty="0">
                <a:solidFill>
                  <a:srgbClr val="CC0000"/>
                </a:solidFill>
                <a:cs typeface="Times New Roman" panose="02020603050405020304" pitchFamily="18" charset="0"/>
              </a:rPr>
              <a:t>de </a:t>
            </a:r>
            <a:r>
              <a:rPr lang="fr-FR" altLang="en-US" sz="1200" baseline="0" dirty="0">
                <a:solidFill>
                  <a:srgbClr val="CC0000"/>
                </a:solidFill>
                <a:cs typeface="Times New Roman" panose="02020603050405020304" pitchFamily="18" charset="0"/>
              </a:rPr>
              <a:t>telle manière </a:t>
            </a:r>
            <a:r>
              <a:rPr lang="fr-FR" altLang="en-US" dirty="0">
                <a:solidFill>
                  <a:srgbClr val="CC0000"/>
                </a:solidFill>
                <a:cs typeface="Times New Roman" panose="02020603050405020304" pitchFamily="18" charset="0"/>
              </a:rPr>
              <a:t>qu’un minimum est recherché </a:t>
            </a:r>
            <a:r>
              <a:rPr lang="en-GB" altLang="en-US" dirty="0">
                <a:solidFill>
                  <a:srgbClr val="CC0000"/>
                </a:solidFill>
                <a:cs typeface="Times New Roman" panose="02020603050405020304" pitchFamily="18" charset="0"/>
              </a:rPr>
              <a:t>.</a:t>
            </a:r>
            <a:r>
              <a:rPr lang="fr-FR" altLang="en-US" sz="1200" baseline="0" dirty="0">
                <a:solidFill>
                  <a:srgbClr val="CC0000"/>
                </a:solidFill>
                <a:cs typeface="Times New Roman" panose="02020603050405020304" pitchFamily="18" charset="0"/>
              </a:rPr>
              <a:t> </a:t>
            </a:r>
            <a:r>
              <a:rPr lang="fr-FR" altLang="en-US" sz="1200" dirty="0">
                <a:solidFill>
                  <a:srgbClr val="CC0000"/>
                </a:solidFill>
                <a:cs typeface="Times New Roman" panose="02020603050405020304" pitchFamily="18" charset="0"/>
              </a:rPr>
              <a:t>Pour la masse et le coût, c’est exactement ce </a:t>
            </a:r>
            <a:r>
              <a:rPr lang="fr-FR" altLang="en-US" dirty="0">
                <a:solidFill>
                  <a:srgbClr val="CC0000"/>
                </a:solidFill>
                <a:cs typeface="Times New Roman" panose="02020603050405020304" pitchFamily="18" charset="0"/>
              </a:rPr>
              <a:t>qu’on veut </a:t>
            </a:r>
            <a:r>
              <a:rPr lang="fr-FR" altLang="en-US" sz="1200" dirty="0">
                <a:solidFill>
                  <a:srgbClr val="CC0000"/>
                </a:solidFill>
                <a:cs typeface="Times New Roman" panose="02020603050405020304" pitchFamily="18" charset="0"/>
              </a:rPr>
              <a:t>. Cependant si</a:t>
            </a:r>
            <a:r>
              <a:rPr lang="fr-FR" altLang="en-US" sz="1200" baseline="0" dirty="0">
                <a:solidFill>
                  <a:srgbClr val="CC0000"/>
                </a:solidFill>
                <a:cs typeface="Times New Roman" panose="02020603050405020304" pitchFamily="18" charset="0"/>
              </a:rPr>
              <a:t> la </a:t>
            </a:r>
            <a:r>
              <a:rPr lang="fr-FR" altLang="en-US" dirty="0" err="1">
                <a:solidFill>
                  <a:srgbClr val="CC0000"/>
                </a:solidFill>
                <a:cs typeface="Times New Roman" panose="02020603050405020304" pitchFamily="18" charset="0"/>
              </a:rPr>
              <a:t>mé</a:t>
            </a:r>
            <a:r>
              <a:rPr lang="en-GB" altLang="en-US" dirty="0" err="1">
                <a:solidFill>
                  <a:srgbClr val="CC0000"/>
                </a:solidFill>
                <a:cs typeface="Times New Roman" panose="02020603050405020304" pitchFamily="18" charset="0"/>
              </a:rPr>
              <a:t>trique</a:t>
            </a:r>
            <a:r>
              <a:rPr lang="fr-FR" altLang="en-US" dirty="0">
                <a:solidFill>
                  <a:srgbClr val="CC0000"/>
                </a:solidFill>
                <a:cs typeface="Times New Roman" panose="02020603050405020304" pitchFamily="18" charset="0"/>
              </a:rPr>
              <a:t> </a:t>
            </a:r>
            <a:r>
              <a:rPr lang="fr-FR" altLang="en-US" sz="1200" baseline="0" dirty="0">
                <a:solidFill>
                  <a:srgbClr val="CC0000"/>
                </a:solidFill>
                <a:cs typeface="Times New Roman" panose="02020603050405020304" pitchFamily="18" charset="0"/>
              </a:rPr>
              <a:t>de performance est la vitesse maximale v (un objectif de performance pour les voitures de </a:t>
            </a:r>
            <a:r>
              <a:rPr lang="fr-FR" altLang="en-US" dirty="0">
                <a:solidFill>
                  <a:srgbClr val="CC0000"/>
                </a:solidFill>
                <a:cs typeface="Times New Roman" panose="02020603050405020304" pitchFamily="18" charset="0"/>
              </a:rPr>
              <a:t>sport </a:t>
            </a:r>
            <a:r>
              <a:rPr lang="fr-FR" altLang="en-US" sz="1200" baseline="0" dirty="0">
                <a:solidFill>
                  <a:srgbClr val="CC0000"/>
                </a:solidFill>
                <a:cs typeface="Times New Roman" panose="02020603050405020304" pitchFamily="18" charset="0"/>
              </a:rPr>
              <a:t>par exemple), </a:t>
            </a:r>
            <a:r>
              <a:rPr lang="fr-FR" altLang="en-US" dirty="0">
                <a:solidFill>
                  <a:srgbClr val="CC0000"/>
                </a:solidFill>
                <a:cs typeface="Times New Roman" panose="02020603050405020304" pitchFamily="18" charset="0"/>
              </a:rPr>
              <a:t>il faut </a:t>
            </a:r>
            <a:r>
              <a:rPr lang="fr-FR" altLang="en-US" sz="1200" baseline="0" dirty="0">
                <a:solidFill>
                  <a:srgbClr val="CC0000"/>
                </a:solidFill>
                <a:cs typeface="Times New Roman" panose="02020603050405020304" pitchFamily="18" charset="0"/>
              </a:rPr>
              <a:t>l’inverser et chercher un minimum pour 1/v. Avec cette convention</a:t>
            </a:r>
            <a:r>
              <a:rPr lang="fr-FR" altLang="en-US" dirty="0">
                <a:solidFill>
                  <a:srgbClr val="CC0000"/>
                </a:solidFill>
                <a:cs typeface="Times New Roman" panose="02020603050405020304" pitchFamily="18" charset="0"/>
              </a:rPr>
              <a:t>,</a:t>
            </a:r>
            <a:r>
              <a:rPr lang="fr-FR" altLang="en-US" sz="1200" baseline="0" dirty="0">
                <a:solidFill>
                  <a:srgbClr val="CC0000"/>
                </a:solidFill>
                <a:cs typeface="Times New Roman" panose="02020603050405020304" pitchFamily="18" charset="0"/>
              </a:rPr>
              <a:t> la surface de compromis doit avoir </a:t>
            </a:r>
            <a:r>
              <a:rPr lang="fr-FR" altLang="en-US" dirty="0">
                <a:solidFill>
                  <a:srgbClr val="CC0000"/>
                </a:solidFill>
                <a:cs typeface="Times New Roman" panose="02020603050405020304" pitchFamily="18" charset="0"/>
              </a:rPr>
              <a:t>une tangente de </a:t>
            </a:r>
            <a:r>
              <a:rPr lang="fr-FR" altLang="en-US" sz="1200" baseline="0" dirty="0">
                <a:solidFill>
                  <a:srgbClr val="CC0000"/>
                </a:solidFill>
                <a:cs typeface="Times New Roman" panose="02020603050405020304" pitchFamily="18" charset="0"/>
              </a:rPr>
              <a:t>pente négative partout, comme dans </a:t>
            </a:r>
            <a:r>
              <a:rPr lang="fr-FR" altLang="en-US" dirty="0">
                <a:solidFill>
                  <a:srgbClr val="CC0000"/>
                </a:solidFill>
                <a:cs typeface="Times New Roman" panose="02020603050405020304" pitchFamily="18" charset="0"/>
              </a:rPr>
              <a:t>cette </a:t>
            </a:r>
            <a:r>
              <a:rPr lang="fr-FR" altLang="en-US" sz="1200" baseline="0" dirty="0">
                <a:solidFill>
                  <a:srgbClr val="CC0000"/>
                </a:solidFill>
                <a:cs typeface="Times New Roman" panose="02020603050405020304" pitchFamily="18" charset="0"/>
              </a:rPr>
              <a:t>illustration.</a:t>
            </a:r>
          </a:p>
          <a:p>
            <a:endParaRPr lang="en-US" altLang="en-US" sz="1200" baseline="0" dirty="0">
              <a:solidFill>
                <a:srgbClr val="CC0000"/>
              </a:solidFill>
              <a:cs typeface="Times New Roman" panose="02020603050405020304" pitchFamily="18" charset="0"/>
            </a:endParaRPr>
          </a:p>
          <a:p>
            <a:r>
              <a:rPr lang="en-US" altLang="en-US" sz="1200" baseline="0" dirty="0">
                <a:solidFill>
                  <a:srgbClr val="CC0000"/>
                </a:solidFill>
                <a:cs typeface="Times New Roman" panose="02020603050405020304" pitchFamily="18" charset="0"/>
              </a:rPr>
              <a:t>Avec </a:t>
            </a:r>
            <a:r>
              <a:rPr lang="en-US" altLang="en-US" sz="1200" baseline="0" dirty="0" err="1">
                <a:solidFill>
                  <a:srgbClr val="CC0000"/>
                </a:solidFill>
                <a:cs typeface="Times New Roman" panose="02020603050405020304" pitchFamily="18" charset="0"/>
              </a:rPr>
              <a:t>cet</a:t>
            </a:r>
            <a:r>
              <a:rPr lang="en-US" altLang="en-US" sz="1200" baseline="0" dirty="0">
                <a:solidFill>
                  <a:srgbClr val="CC0000"/>
                </a:solidFill>
                <a:cs typeface="Times New Roman" panose="02020603050405020304" pitchFamily="18" charset="0"/>
              </a:rPr>
              <a:t> </a:t>
            </a:r>
            <a:r>
              <a:rPr lang="en-US" altLang="en-US" sz="1200" baseline="0" dirty="0" err="1">
                <a:solidFill>
                  <a:srgbClr val="CC0000"/>
                </a:solidFill>
                <a:cs typeface="Times New Roman" panose="02020603050405020304" pitchFamily="18" charset="0"/>
              </a:rPr>
              <a:t>état</a:t>
            </a:r>
            <a:r>
              <a:rPr lang="en-US" altLang="en-US" sz="1200" baseline="0" dirty="0">
                <a:solidFill>
                  <a:srgbClr val="CC0000"/>
                </a:solidFill>
                <a:cs typeface="Times New Roman" panose="02020603050405020304" pitchFamily="18" charset="0"/>
              </a:rPr>
              <a:t> </a:t>
            </a:r>
            <a:r>
              <a:rPr lang="en-US" altLang="en-US" dirty="0">
                <a:solidFill>
                  <a:srgbClr val="CC0000"/>
                </a:solidFill>
                <a:cs typeface="Times New Roman" panose="02020603050405020304" pitchFamily="18" charset="0"/>
              </a:rPr>
              <a:t>de </a:t>
            </a:r>
            <a:r>
              <a:rPr lang="en-US" altLang="en-US" dirty="0" err="1">
                <a:solidFill>
                  <a:srgbClr val="CC0000"/>
                </a:solidFill>
                <a:cs typeface="Times New Roman" panose="02020603050405020304" pitchFamily="18" charset="0"/>
              </a:rPr>
              <a:t>l’art</a:t>
            </a:r>
            <a:r>
              <a:rPr lang="en-US" altLang="en-US" dirty="0">
                <a:solidFill>
                  <a:srgbClr val="CC0000"/>
                </a:solidFill>
                <a:cs typeface="Times New Roman" panose="02020603050405020304" pitchFamily="18" charset="0"/>
              </a:rPr>
              <a:t> </a:t>
            </a:r>
            <a:r>
              <a:rPr lang="en-US" altLang="en-US" sz="1200" baseline="0" dirty="0">
                <a:solidFill>
                  <a:srgbClr val="CC0000"/>
                </a:solidFill>
                <a:cs typeface="Times New Roman" panose="02020603050405020304" pitchFamily="18" charset="0"/>
              </a:rPr>
              <a:t>, </a:t>
            </a:r>
            <a:r>
              <a:rPr lang="en-US" altLang="en-US" dirty="0">
                <a:solidFill>
                  <a:srgbClr val="CC0000"/>
                </a:solidFill>
                <a:cs typeface="Times New Roman" panose="02020603050405020304" pitchFamily="18" charset="0"/>
              </a:rPr>
              <a:t>on </a:t>
            </a:r>
            <a:r>
              <a:rPr lang="en-US" altLang="en-US" dirty="0" err="1">
                <a:solidFill>
                  <a:srgbClr val="CC0000"/>
                </a:solidFill>
                <a:cs typeface="Times New Roman" panose="02020603050405020304" pitchFamily="18" charset="0"/>
              </a:rPr>
              <a:t>peut</a:t>
            </a:r>
            <a:r>
              <a:rPr lang="en-US" altLang="en-US" dirty="0">
                <a:solidFill>
                  <a:srgbClr val="CC0000"/>
                </a:solidFill>
                <a:cs typeface="Times New Roman" panose="02020603050405020304" pitchFamily="18" charset="0"/>
              </a:rPr>
              <a:t> </a:t>
            </a:r>
            <a:r>
              <a:rPr lang="en-US" altLang="en-US" sz="1200" baseline="0" dirty="0" err="1">
                <a:solidFill>
                  <a:srgbClr val="CC0000"/>
                </a:solidFill>
                <a:cs typeface="Times New Roman" panose="02020603050405020304" pitchFamily="18" charset="0"/>
              </a:rPr>
              <a:t>maintenant</a:t>
            </a:r>
            <a:r>
              <a:rPr lang="en-US" altLang="en-US" sz="1200" baseline="0" dirty="0">
                <a:solidFill>
                  <a:srgbClr val="CC0000"/>
                </a:solidFill>
                <a:cs typeface="Times New Roman" panose="02020603050405020304" pitchFamily="18" charset="0"/>
              </a:rPr>
              <a:t> examiner des </a:t>
            </a:r>
            <a:r>
              <a:rPr lang="en-US" altLang="en-US" sz="1200" baseline="0" dirty="0" err="1">
                <a:solidFill>
                  <a:srgbClr val="CC0000"/>
                </a:solidFill>
                <a:cs typeface="Times New Roman" panose="02020603050405020304" pitchFamily="18" charset="0"/>
              </a:rPr>
              <a:t>stratégies</a:t>
            </a:r>
            <a:r>
              <a:rPr lang="en-US" altLang="en-US" sz="1200" baseline="0" dirty="0">
                <a:solidFill>
                  <a:srgbClr val="CC0000"/>
                </a:solidFill>
                <a:cs typeface="Times New Roman" panose="02020603050405020304" pitchFamily="18" charset="0"/>
              </a:rPr>
              <a:t> pour </a:t>
            </a:r>
            <a:r>
              <a:rPr lang="en-US" altLang="en-US" sz="1200" baseline="0" dirty="0" err="1">
                <a:solidFill>
                  <a:srgbClr val="CC0000"/>
                </a:solidFill>
                <a:cs typeface="Times New Roman" panose="02020603050405020304" pitchFamily="18" charset="0"/>
              </a:rPr>
              <a:t>trouver</a:t>
            </a:r>
            <a:r>
              <a:rPr lang="en-US" altLang="en-US" sz="1200" baseline="0" dirty="0">
                <a:solidFill>
                  <a:srgbClr val="CC0000"/>
                </a:solidFill>
                <a:cs typeface="Times New Roman" panose="02020603050405020304" pitchFamily="18" charset="0"/>
              </a:rPr>
              <a:t> le </a:t>
            </a:r>
            <a:r>
              <a:rPr lang="en-US" altLang="en-US" sz="1200" baseline="0" dirty="0" err="1">
                <a:solidFill>
                  <a:srgbClr val="CC0000"/>
                </a:solidFill>
                <a:cs typeface="Times New Roman" panose="02020603050405020304" pitchFamily="18" charset="0"/>
              </a:rPr>
              <a:t>meilleur</a:t>
            </a:r>
            <a:r>
              <a:rPr lang="en-US" altLang="en-US" sz="1200" baseline="0" dirty="0">
                <a:solidFill>
                  <a:srgbClr val="CC0000"/>
                </a:solidFill>
                <a:cs typeface="Times New Roman" panose="02020603050405020304" pitchFamily="18" charset="0"/>
              </a:rPr>
              <a:t> </a:t>
            </a:r>
            <a:r>
              <a:rPr lang="en-US" altLang="en-US" sz="1200" baseline="0" dirty="0" err="1">
                <a:solidFill>
                  <a:srgbClr val="CC0000"/>
                </a:solidFill>
                <a:cs typeface="Times New Roman" panose="02020603050405020304" pitchFamily="18" charset="0"/>
              </a:rPr>
              <a:t>compromis</a:t>
            </a:r>
            <a:r>
              <a:rPr lang="en-US" altLang="en-US" sz="1200" baseline="0" dirty="0">
                <a:solidFill>
                  <a:srgbClr val="CC0000"/>
                </a:solidFill>
                <a:cs typeface="Times New Roman" panose="02020603050405020304" pitchFamily="18" charset="0"/>
              </a:rPr>
              <a:t>. Il </a:t>
            </a:r>
            <a:r>
              <a:rPr lang="en-US" altLang="en-US" sz="1200" baseline="0" dirty="0" err="1">
                <a:solidFill>
                  <a:srgbClr val="CC0000"/>
                </a:solidFill>
                <a:cs typeface="Times New Roman" panose="02020603050405020304" pitchFamily="18" charset="0"/>
              </a:rPr>
              <a:t>en</a:t>
            </a:r>
            <a:r>
              <a:rPr lang="en-US" altLang="en-US" sz="1200" baseline="0" dirty="0">
                <a:solidFill>
                  <a:srgbClr val="CC0000"/>
                </a:solidFill>
                <a:cs typeface="Times New Roman" panose="02020603050405020304" pitchFamily="18" charset="0"/>
              </a:rPr>
              <a:t> </a:t>
            </a:r>
            <a:r>
              <a:rPr lang="en-US" altLang="en-US" sz="1200" baseline="0" dirty="0" err="1">
                <a:solidFill>
                  <a:srgbClr val="CC0000"/>
                </a:solidFill>
                <a:cs typeface="Times New Roman" panose="02020603050405020304" pitchFamily="18" charset="0"/>
              </a:rPr>
              <a:t>existe</a:t>
            </a:r>
            <a:r>
              <a:rPr lang="en-US" altLang="en-US" sz="1200" baseline="0" dirty="0">
                <a:solidFill>
                  <a:srgbClr val="CC0000"/>
                </a:solidFill>
                <a:cs typeface="Times New Roman" panose="02020603050405020304" pitchFamily="18" charset="0"/>
              </a:rPr>
              <a:t> 3.</a:t>
            </a:r>
            <a:endParaRPr lang="fr-FR" altLang="en-US" sz="1200" dirty="0">
              <a:solidFill>
                <a:srgbClr val="CC0000"/>
              </a:solidFill>
              <a:cs typeface="Times New Roman" panose="02020603050405020304" pitchFamily="18" charset="0"/>
            </a:endParaRPr>
          </a:p>
        </p:txBody>
      </p:sp>
    </p:spTree>
    <p:extLst>
      <p:ext uri="{BB962C8B-B14F-4D97-AF65-F5344CB8AC3E}">
        <p14:creationId xmlns:p14="http://schemas.microsoft.com/office/powerpoint/2010/main" val="72536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4AE683-D59D-4ECC-964C-D80045938C3B}" type="slidenum">
              <a:rPr lang="en-GB">
                <a:solidFill>
                  <a:srgbClr val="000000"/>
                </a:solidFill>
              </a:rPr>
              <a:pPr>
                <a:spcBef>
                  <a:spcPct val="0"/>
                </a:spcBef>
              </a:pPr>
              <a:t>7</a:t>
            </a:fld>
            <a:endParaRPr lang="en-GB" dirty="0">
              <a:solidFill>
                <a:srgbClr val="000000"/>
              </a:solidFill>
            </a:endParaRPr>
          </a:p>
        </p:txBody>
      </p:sp>
      <p:sp>
        <p:nvSpPr>
          <p:cNvPr id="16387" name="Rectangle 2"/>
          <p:cNvSpPr>
            <a:spLocks noGrp="1" noRot="1" noChangeAspect="1" noChangeArrowheads="1" noTextEdit="1"/>
          </p:cNvSpPr>
          <p:nvPr>
            <p:ph type="sldImg"/>
          </p:nvPr>
        </p:nvSpPr>
        <p:spPr>
          <a:xfrm>
            <a:off x="138113" y="768350"/>
            <a:ext cx="6823075" cy="3838575"/>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err="1"/>
              <a:t>L’approche</a:t>
            </a:r>
            <a:r>
              <a:rPr lang="en-US" sz="1000" b="1" i="1" baseline="0" dirty="0"/>
              <a:t> la plus simple</a:t>
            </a:r>
            <a:endParaRPr lang="en-US" sz="1000" b="1" i="1" dirty="0"/>
          </a:p>
          <a:p>
            <a:endParaRPr lang="en-GB" sz="900" dirty="0"/>
          </a:p>
          <a:p>
            <a:r>
              <a:rPr lang="fr-FR" altLang="en-US" sz="900" dirty="0">
                <a:cs typeface="Times New Roman" panose="02020603050405020304" pitchFamily="18" charset="0"/>
              </a:rPr>
              <a:t>Les </a:t>
            </a:r>
            <a:r>
              <a:rPr lang="fr-FR" altLang="en-US" sz="900" b="1" dirty="0">
                <a:cs typeface="Times New Roman" panose="02020603050405020304" pitchFamily="18" charset="0"/>
              </a:rPr>
              <a:t>solutions sur ou proches de la surface de compromis</a:t>
            </a:r>
            <a:r>
              <a:rPr lang="fr-FR" altLang="en-US" sz="900" dirty="0">
                <a:cs typeface="Times New Roman" panose="02020603050405020304" pitchFamily="18" charset="0"/>
              </a:rPr>
              <a:t>, ici colorées en orange, offrent un meilleur compromis entre la masse et le coût que celles qui en sont distantes. Ceci isole immédiatement un sous-ensemble de la population entière de solutions, identifiant celles-ci comme les meilleurs candidats. C'est un grand pas en avant, mais il nous laisse toujours un choix : quelle partie de la surface de compromis est la meilleure ?  La première stratégie est d’utiliser son intuition </a:t>
            </a:r>
            <a:r>
              <a:rPr lang="fr-FR" altLang="en-US" sz="900" i="1" dirty="0">
                <a:cs typeface="Times New Roman" panose="02020603050405020304" pitchFamily="18" charset="0"/>
              </a:rPr>
              <a:t>(l'expérience, le bon sens – appelez le comme vous voulez)</a:t>
            </a:r>
            <a:r>
              <a:rPr lang="fr-FR" altLang="en-US" sz="900" dirty="0">
                <a:cs typeface="Times New Roman" panose="02020603050405020304" pitchFamily="18" charset="0"/>
              </a:rPr>
              <a:t> pour s’orienter, choisissant des matériaux parmi le groupe des non-dominé</a:t>
            </a:r>
            <a:r>
              <a:rPr lang="en-GB" altLang="en-US" sz="900" dirty="0">
                <a:cs typeface="Times New Roman" panose="02020603050405020304" pitchFamily="18" charset="0"/>
              </a:rPr>
              <a:t>s</a:t>
            </a:r>
            <a:r>
              <a:rPr lang="fr-FR" altLang="en-US" sz="900" dirty="0">
                <a:cs typeface="Times New Roman" panose="02020603050405020304" pitchFamily="18" charset="0"/>
              </a:rPr>
              <a:t> </a:t>
            </a:r>
            <a:r>
              <a:rPr lang="fr-FR" altLang="en-US" sz="900" i="1" dirty="0">
                <a:cs typeface="Times New Roman" panose="02020603050405020304" pitchFamily="18" charset="0"/>
              </a:rPr>
              <a:t>(en orange)</a:t>
            </a:r>
            <a:r>
              <a:rPr lang="fr-FR" altLang="en-US" sz="900" dirty="0">
                <a:cs typeface="Times New Roman" panose="02020603050405020304" pitchFamily="18" charset="0"/>
              </a:rPr>
              <a:t>.</a:t>
            </a:r>
            <a:endParaRPr lang="en-US" altLang="en-US" sz="900" dirty="0">
              <a:cs typeface="Times New Roman" panose="02020603050405020304" pitchFamily="18" charset="0"/>
            </a:endParaRPr>
          </a:p>
        </p:txBody>
      </p:sp>
    </p:spTree>
    <p:extLst>
      <p:ext uri="{BB962C8B-B14F-4D97-AF65-F5344CB8AC3E}">
        <p14:creationId xmlns:p14="http://schemas.microsoft.com/office/powerpoint/2010/main" val="377143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A7F9C5-6972-4EAF-8F06-1223BD74480B}" type="slidenum">
              <a:rPr lang="en-GB">
                <a:solidFill>
                  <a:srgbClr val="000000"/>
                </a:solidFill>
              </a:rPr>
              <a:pPr>
                <a:spcBef>
                  <a:spcPct val="0"/>
                </a:spcBef>
              </a:pPr>
              <a:t>8</a:t>
            </a:fld>
            <a:endParaRPr lang="en-GB" dirty="0">
              <a:solidFill>
                <a:srgbClr val="000000"/>
              </a:solidFill>
            </a:endParaRPr>
          </a:p>
        </p:txBody>
      </p:sp>
      <p:sp>
        <p:nvSpPr>
          <p:cNvPr id="18435" name="Rectangle 2"/>
          <p:cNvSpPr>
            <a:spLocks noGrp="1" noRot="1" noChangeAspect="1" noChangeArrowheads="1" noTextEdit="1"/>
          </p:cNvSpPr>
          <p:nvPr>
            <p:ph type="sldImg"/>
          </p:nvPr>
        </p:nvSpPr>
        <p:spPr>
          <a:xfrm>
            <a:off x="138113" y="768350"/>
            <a:ext cx="6823075" cy="383857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Strat</a:t>
            </a:r>
            <a:r>
              <a:rPr lang="fr-FR" sz="1000" b="1" i="1" dirty="0"/>
              <a:t>é</a:t>
            </a:r>
            <a:r>
              <a:rPr lang="en-US" sz="1000" b="1" i="1" dirty="0" err="1"/>
              <a:t>gie</a:t>
            </a:r>
            <a:r>
              <a:rPr lang="en-US" sz="1000" b="1" i="1" dirty="0"/>
              <a:t> 2 : </a:t>
            </a:r>
            <a:r>
              <a:rPr lang="en-US" sz="1000" b="1" i="1" dirty="0" err="1"/>
              <a:t>traiter</a:t>
            </a:r>
            <a:r>
              <a:rPr lang="en-US" sz="1000" b="1" i="1" dirty="0"/>
              <a:t> les </a:t>
            </a:r>
            <a:r>
              <a:rPr lang="en-US" sz="1000" b="1" i="1" dirty="0" err="1"/>
              <a:t>objectifs</a:t>
            </a:r>
            <a:r>
              <a:rPr lang="en-US" sz="1000" b="1" i="1" dirty="0"/>
              <a:t> </a:t>
            </a:r>
            <a:r>
              <a:rPr lang="en-US" sz="1000" b="1" i="1" dirty="0" err="1"/>
              <a:t>en</a:t>
            </a:r>
            <a:r>
              <a:rPr lang="en-US" sz="1000" b="1" i="1" dirty="0"/>
              <a:t> tant que </a:t>
            </a:r>
            <a:r>
              <a:rPr lang="en-US" sz="1000" b="1" i="1" dirty="0" err="1"/>
              <a:t>contraintes</a:t>
            </a:r>
            <a:endParaRPr lang="en-US" sz="1000" b="1" i="1" dirty="0"/>
          </a:p>
          <a:p>
            <a:endParaRPr lang="en-GB" sz="900" dirty="0"/>
          </a:p>
          <a:p>
            <a:r>
              <a:rPr lang="fr-FR" altLang="en-US" sz="900" dirty="0">
                <a:cs typeface="Times New Roman" panose="02020603050405020304" pitchFamily="18" charset="0"/>
              </a:rPr>
              <a:t>La seconde </a:t>
            </a:r>
            <a:r>
              <a:rPr lang="fr-FR" altLang="en-US" sz="900" dirty="0" err="1">
                <a:cs typeface="Times New Roman" panose="02020603050405020304" pitchFamily="18" charset="0"/>
              </a:rPr>
              <a:t>straté</a:t>
            </a:r>
            <a:r>
              <a:rPr lang="en-GB" altLang="en-US" sz="900" dirty="0" err="1">
                <a:cs typeface="Times New Roman" panose="02020603050405020304" pitchFamily="18" charset="0"/>
              </a:rPr>
              <a:t>gie</a:t>
            </a:r>
            <a:r>
              <a:rPr lang="fr-FR" altLang="en-US" sz="900" dirty="0">
                <a:cs typeface="Times New Roman" panose="02020603050405020304" pitchFamily="18" charset="0"/>
              </a:rPr>
              <a:t> est d’</a:t>
            </a:r>
            <a:r>
              <a:rPr lang="fr-FR" altLang="en-US" sz="900" b="1" dirty="0">
                <a:cs typeface="Times New Roman" panose="02020603050405020304" pitchFamily="18" charset="0"/>
              </a:rPr>
              <a:t>imposer une limite supérieure à une des </a:t>
            </a:r>
            <a:r>
              <a:rPr lang="fr-FR" altLang="en-US" sz="900" b="1" dirty="0" err="1">
                <a:cs typeface="Times New Roman" panose="02020603050405020304" pitchFamily="18" charset="0"/>
              </a:rPr>
              <a:t>mé</a:t>
            </a:r>
            <a:r>
              <a:rPr lang="en-GB" altLang="en-US" sz="900" b="1" dirty="0" err="1">
                <a:cs typeface="Times New Roman" panose="02020603050405020304" pitchFamily="18" charset="0"/>
              </a:rPr>
              <a:t>triques</a:t>
            </a:r>
            <a:r>
              <a:rPr lang="en-GB" altLang="en-US" sz="900" b="1" dirty="0">
                <a:cs typeface="Times New Roman" panose="02020603050405020304" pitchFamily="18" charset="0"/>
              </a:rPr>
              <a:t> </a:t>
            </a:r>
            <a:r>
              <a:rPr lang="fr-FR" altLang="en-US" sz="900" dirty="0">
                <a:cs typeface="Times New Roman" panose="02020603050405020304" pitchFamily="18" charset="0"/>
              </a:rPr>
              <a:t> disons, le coût - permettant n'importe quel choix inférieur à cette limite. Dans ce cas, c'est facile. Choisissez la solution sur la surface de compromis qui vient juste sous la limite. Si vous choisissiez une voiture et aviez voulu la plus rapide, mais avec une limite budgétaire, alors ceci est la bonne façon de choisir. Mais c'est une </a:t>
            </a:r>
            <a:r>
              <a:rPr lang="fr-FR" altLang="en-US" sz="900" dirty="0" err="1">
                <a:cs typeface="Times New Roman" panose="02020603050405020304" pitchFamily="18" charset="0"/>
              </a:rPr>
              <a:t>faç</a:t>
            </a:r>
            <a:r>
              <a:rPr lang="en-GB" altLang="en-US" sz="900" dirty="0">
                <a:cs typeface="Times New Roman" panose="02020603050405020304" pitchFamily="18" charset="0"/>
              </a:rPr>
              <a:t>on </a:t>
            </a:r>
            <a:r>
              <a:rPr lang="en-GB" altLang="en-US" sz="900" dirty="0" err="1">
                <a:cs typeface="Times New Roman" panose="02020603050405020304" pitchFamily="18" charset="0"/>
              </a:rPr>
              <a:t>extrême</a:t>
            </a:r>
            <a:r>
              <a:rPr lang="en-GB" altLang="en-US" sz="900" dirty="0">
                <a:cs typeface="Times New Roman" panose="02020603050405020304" pitchFamily="18" charset="0"/>
              </a:rPr>
              <a:t> </a:t>
            </a:r>
            <a:r>
              <a:rPr lang="en-GB" altLang="en-US" sz="900" dirty="0" err="1">
                <a:cs typeface="Times New Roman" panose="02020603050405020304" pitchFamily="18" charset="0"/>
              </a:rPr>
              <a:t>d’optimiser</a:t>
            </a:r>
            <a:r>
              <a:rPr lang="en-GB" altLang="en-US" sz="900" dirty="0">
                <a:cs typeface="Times New Roman" panose="02020603050405020304" pitchFamily="18" charset="0"/>
              </a:rPr>
              <a:t>  </a:t>
            </a:r>
            <a:r>
              <a:rPr lang="fr-FR" altLang="en-US" sz="900" b="1" dirty="0">
                <a:cs typeface="Times New Roman" panose="02020603050405020304" pitchFamily="18" charset="0"/>
              </a:rPr>
              <a:t>le coût a été traité comme une contrainte, pas un objectif.</a:t>
            </a:r>
            <a:r>
              <a:rPr lang="fr-FR" altLang="en-US" sz="900" dirty="0">
                <a:cs typeface="Times New Roman" panose="02020603050405020304" pitchFamily="18" charset="0"/>
              </a:rPr>
              <a:t> Les stratégies 1 et 2 aident dans tous les problèmes de compromis en sélection de matériau, mais ils s’appuient sur le jugement dans une certaine mesure. Une méthode plus systématique est possible – elle vient dans les diapositives suivantes.</a:t>
            </a:r>
            <a:endParaRPr lang="en-US" altLang="en-US" sz="900" dirty="0">
              <a:cs typeface="Times New Roman" panose="02020603050405020304" pitchFamily="18" charset="0"/>
            </a:endParaRPr>
          </a:p>
        </p:txBody>
      </p:sp>
    </p:spTree>
    <p:extLst>
      <p:ext uri="{BB962C8B-B14F-4D97-AF65-F5344CB8AC3E}">
        <p14:creationId xmlns:p14="http://schemas.microsoft.com/office/powerpoint/2010/main" val="165831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6779C0-23F3-4E75-995B-B86DAED092CB}" type="slidenum">
              <a:rPr lang="en-GB">
                <a:solidFill>
                  <a:srgbClr val="000000"/>
                </a:solidFill>
              </a:rPr>
              <a:pPr>
                <a:spcBef>
                  <a:spcPct val="0"/>
                </a:spcBef>
              </a:pPr>
              <a:t>9</a:t>
            </a:fld>
            <a:endParaRPr lang="en-GB" dirty="0">
              <a:solidFill>
                <a:srgbClr val="000000"/>
              </a:solidFill>
            </a:endParaRPr>
          </a:p>
        </p:txBody>
      </p:sp>
      <p:sp>
        <p:nvSpPr>
          <p:cNvPr id="20483" name="Rectangle 2"/>
          <p:cNvSpPr>
            <a:spLocks noGrp="1" noRot="1" noChangeAspect="1" noChangeArrowheads="1" noTextEdit="1"/>
          </p:cNvSpPr>
          <p:nvPr>
            <p:ph type="sldImg"/>
          </p:nvPr>
        </p:nvSpPr>
        <p:spPr>
          <a:xfrm>
            <a:off x="138113" y="768350"/>
            <a:ext cx="6823075" cy="3838575"/>
          </a:xfrm>
          <a:ln/>
        </p:spPr>
      </p:sp>
      <p:sp>
        <p:nvSpPr>
          <p:cNvPr id="20484" name="Rectangle 3"/>
          <p:cNvSpPr>
            <a:spLocks noGrp="1" noChangeArrowheads="1"/>
          </p:cNvSpPr>
          <p:nvPr>
            <p:ph type="body" idx="1"/>
          </p:nvPr>
        </p:nvSpPr>
        <p:spPr>
          <a:xfrm>
            <a:off x="860425" y="47101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Strat</a:t>
            </a:r>
            <a:r>
              <a:rPr lang="fr-FR" sz="1000" b="1" i="1" dirty="0"/>
              <a:t>é</a:t>
            </a:r>
            <a:r>
              <a:rPr lang="en-US" sz="1000" b="1" i="1" dirty="0" err="1"/>
              <a:t>gie</a:t>
            </a:r>
            <a:r>
              <a:rPr lang="en-US" sz="1000" b="1" i="1" dirty="0"/>
              <a:t> 3 : </a:t>
            </a:r>
            <a:r>
              <a:rPr lang="en-US" sz="1000" b="1" i="1" dirty="0" err="1"/>
              <a:t>Définition</a:t>
            </a:r>
            <a:r>
              <a:rPr lang="en-US" sz="1000" b="1" i="1" baseline="0" dirty="0"/>
              <a:t> </a:t>
            </a:r>
            <a:r>
              <a:rPr lang="en-US" sz="1000" b="1" i="1" baseline="0" dirty="0" err="1"/>
              <a:t>d’une</a:t>
            </a:r>
            <a:r>
              <a:rPr lang="en-US" sz="1000" b="1" i="1" baseline="0" dirty="0"/>
              <a:t> </a:t>
            </a:r>
            <a:r>
              <a:rPr lang="en-US" sz="1000" b="1" i="1" baseline="0" dirty="0" err="1"/>
              <a:t>fonction</a:t>
            </a:r>
            <a:r>
              <a:rPr lang="en-US" sz="1000" b="1" i="1" baseline="0" dirty="0"/>
              <a:t> de </a:t>
            </a:r>
            <a:r>
              <a:rPr lang="en-US" sz="1000" b="1" i="1" baseline="0" dirty="0" err="1"/>
              <a:t>pénalité</a:t>
            </a:r>
            <a:endParaRPr lang="en-US" sz="1000" b="1" i="1" dirty="0"/>
          </a:p>
          <a:p>
            <a:endParaRPr lang="en-GB" sz="900" dirty="0"/>
          </a:p>
          <a:p>
            <a:r>
              <a:rPr lang="fr-FR" altLang="en-US" sz="900" dirty="0">
                <a:cs typeface="Times New Roman" panose="02020603050405020304" pitchFamily="18" charset="0"/>
              </a:rPr>
              <a:t>Il y a une façon plus formelle, systématique, de trouver le meilleur compromis, bien qu'il ne soit pas toujours pratique de l'utiliser. On définit une </a:t>
            </a:r>
            <a:r>
              <a:rPr lang="fr-FR" altLang="en-US" sz="900" b="1" dirty="0">
                <a:cs typeface="Times New Roman" panose="02020603050405020304" pitchFamily="18" charset="0"/>
              </a:rPr>
              <a:t>fonction de pénalité Z localement linéaire </a:t>
            </a:r>
            <a:r>
              <a:rPr lang="fr-FR" altLang="en-US" sz="900" i="1" dirty="0">
                <a:cs typeface="Times New Roman" panose="02020603050405020304" pitchFamily="18" charset="0"/>
              </a:rPr>
              <a:t>(un objectif global)</a:t>
            </a:r>
            <a:r>
              <a:rPr lang="fr-FR" altLang="en-US" sz="900" dirty="0">
                <a:cs typeface="Times New Roman" panose="02020603050405020304" pitchFamily="18" charset="0"/>
              </a:rPr>
              <a:t> combinant les deux </a:t>
            </a:r>
            <a:r>
              <a:rPr lang="fr-FR" altLang="en-US" sz="900" dirty="0" err="1">
                <a:cs typeface="Times New Roman" panose="02020603050405020304" pitchFamily="18" charset="0"/>
              </a:rPr>
              <a:t>mé</a:t>
            </a:r>
            <a:r>
              <a:rPr lang="en-GB" altLang="en-US" sz="900" dirty="0" err="1">
                <a:cs typeface="Times New Roman" panose="02020603050405020304" pitchFamily="18" charset="0"/>
              </a:rPr>
              <a:t>trique</a:t>
            </a:r>
            <a:r>
              <a:rPr lang="fr-FR" altLang="en-US" sz="900" dirty="0">
                <a:cs typeface="Times New Roman" panose="02020603050405020304" pitchFamily="18" charset="0"/>
              </a:rPr>
              <a:t>s , la masse m et le coût C :</a:t>
            </a:r>
          </a:p>
          <a:p>
            <a:endParaRPr lang="fr-FR" altLang="en-US" sz="900" dirty="0">
              <a:cs typeface="Times New Roman" panose="02020603050405020304" pitchFamily="18" charset="0"/>
            </a:endParaRPr>
          </a:p>
          <a:p>
            <a:r>
              <a:rPr lang="en-US" altLang="en-US" sz="900" dirty="0">
                <a:cs typeface="Times New Roman" panose="02020603050405020304" pitchFamily="18" charset="0"/>
              </a:rPr>
              <a:t>	Z = </a:t>
            </a:r>
            <a:r>
              <a:rPr lang="en-US" altLang="en-US" sz="900" dirty="0">
                <a:cs typeface="Times New Roman" panose="02020603050405020304" pitchFamily="18" charset="0"/>
                <a:sym typeface="Symbol" panose="05050102010706020507" pitchFamily="18" charset="2"/>
              </a:rPr>
              <a:t>.</a:t>
            </a:r>
            <a:r>
              <a:rPr lang="en-US" altLang="en-US" sz="900" dirty="0">
                <a:cs typeface="Times New Roman" panose="02020603050405020304" pitchFamily="18" charset="0"/>
              </a:rPr>
              <a:t>m + C</a:t>
            </a:r>
          </a:p>
          <a:p>
            <a:endParaRPr lang="fr-FR" altLang="en-US" sz="900" dirty="0">
              <a:cs typeface="Times New Roman" panose="02020603050405020304" pitchFamily="18" charset="0"/>
            </a:endParaRPr>
          </a:p>
          <a:p>
            <a:r>
              <a:rPr lang="fr-FR" altLang="en-US" sz="900" dirty="0">
                <a:cs typeface="Times New Roman" panose="02020603050405020304" pitchFamily="18" charset="0"/>
              </a:rPr>
              <a:t>On cherche la solution qui réduit au minimum Z </a:t>
            </a:r>
            <a:r>
              <a:rPr lang="fr-FR" altLang="en-US" sz="900" i="1" dirty="0">
                <a:cs typeface="Times New Roman" panose="02020603050405020304" pitchFamily="18" charset="0"/>
              </a:rPr>
              <a:t>(en supposant de nous avons une valeur pour la constante </a:t>
            </a:r>
            <a:r>
              <a:rPr lang="en-US" altLang="en-US" sz="1800" b="1" dirty="0">
                <a:cs typeface="Times New Roman" panose="02020603050405020304" pitchFamily="18" charset="0"/>
                <a:sym typeface="Symbol" panose="05050102010706020507" pitchFamily="18" charset="2"/>
              </a:rPr>
              <a:t></a:t>
            </a:r>
            <a:r>
              <a:rPr lang="fr-FR" altLang="en-US" sz="900" i="1" dirty="0">
                <a:cs typeface="Times New Roman" panose="02020603050405020304" pitchFamily="18" charset="0"/>
              </a:rPr>
              <a:t>).</a:t>
            </a:r>
            <a:r>
              <a:rPr lang="fr-FR" altLang="en-US" sz="900" dirty="0">
                <a:cs typeface="Times New Roman" panose="02020603050405020304" pitchFamily="18" charset="0"/>
              </a:rPr>
              <a:t> </a:t>
            </a:r>
          </a:p>
          <a:p>
            <a:r>
              <a:rPr lang="fr-FR" altLang="en-US" sz="900" dirty="0">
                <a:cs typeface="Times New Roman" panose="02020603050405020304" pitchFamily="18" charset="0"/>
              </a:rPr>
              <a:t>Cela peut être fait simplement en calculant Z pour chaque solution et classant les solutions par cette valeur, ou bien cela peut être obtenu graphiquement de la façon montrée dans cette diapositive. </a:t>
            </a:r>
            <a:r>
              <a:rPr lang="fr-FR" altLang="en-US" sz="900" dirty="0">
                <a:solidFill>
                  <a:srgbClr val="FF0000"/>
                </a:solidFill>
                <a:cs typeface="Times New Roman" panose="02020603050405020304" pitchFamily="18" charset="0"/>
              </a:rPr>
              <a:t>Le réarrangement de l'équation donne : </a:t>
            </a:r>
          </a:p>
          <a:p>
            <a:endParaRPr lang="fr-FR" altLang="en-US" sz="900" dirty="0">
              <a:solidFill>
                <a:srgbClr val="FF0000"/>
              </a:solidFill>
              <a:cs typeface="Times New Roman" panose="02020603050405020304" pitchFamily="18" charset="0"/>
            </a:endParaRPr>
          </a:p>
          <a:p>
            <a:r>
              <a:rPr lang="en-US" altLang="en-US" sz="900" dirty="0">
                <a:cs typeface="Times New Roman" panose="02020603050405020304" pitchFamily="18" charset="0"/>
              </a:rPr>
              <a:t>	C = -</a:t>
            </a:r>
            <a:r>
              <a:rPr lang="en-US" altLang="en-US" sz="900" dirty="0">
                <a:cs typeface="Times New Roman" panose="02020603050405020304" pitchFamily="18" charset="0"/>
                <a:sym typeface="Symbol" panose="05050102010706020507" pitchFamily="18" charset="2"/>
              </a:rPr>
              <a:t>.m + Z  	</a:t>
            </a:r>
            <a:r>
              <a:rPr lang="en-US" altLang="en-US" sz="900" dirty="0" err="1">
                <a:cs typeface="Times New Roman" panose="02020603050405020304" pitchFamily="18" charset="0"/>
                <a:sym typeface="Symbol" panose="05050102010706020507" pitchFamily="18" charset="2"/>
              </a:rPr>
              <a:t>ou</a:t>
            </a:r>
            <a:r>
              <a:rPr lang="en-US" altLang="en-US" sz="900" dirty="0">
                <a:cs typeface="Times New Roman" panose="02020603050405020304" pitchFamily="18" charset="0"/>
                <a:sym typeface="Symbol" panose="05050102010706020507" pitchFamily="18" charset="2"/>
              </a:rPr>
              <a:t>  m = -C/ + Z/</a:t>
            </a:r>
            <a:endParaRPr lang="fr-FR" altLang="en-US" sz="900" dirty="0">
              <a:cs typeface="Times New Roman" panose="02020603050405020304" pitchFamily="18" charset="0"/>
            </a:endParaRPr>
          </a:p>
          <a:p>
            <a:endParaRPr lang="fr-FR" altLang="en-US" sz="900" dirty="0">
              <a:cs typeface="Times New Roman" panose="02020603050405020304" pitchFamily="18" charset="0"/>
            </a:endParaRPr>
          </a:p>
          <a:p>
            <a:r>
              <a:rPr lang="fr-FR" altLang="en-US" sz="900" dirty="0">
                <a:cs typeface="Times New Roman" panose="02020603050405020304" pitchFamily="18" charset="0"/>
              </a:rPr>
              <a:t>Cette équation décrit une famille de lignes parallèles de </a:t>
            </a:r>
            <a:r>
              <a:rPr lang="fr-FR" altLang="en-US" sz="900" b="1" dirty="0">
                <a:cs typeface="Times New Roman" panose="02020603050405020304" pitchFamily="18" charset="0"/>
              </a:rPr>
              <a:t>pente -1/</a:t>
            </a:r>
            <a:r>
              <a:rPr lang="en-US" altLang="en-US" sz="900" b="1" dirty="0">
                <a:cs typeface="Times New Roman" panose="02020603050405020304" pitchFamily="18" charset="0"/>
                <a:sym typeface="Symbol" panose="05050102010706020507" pitchFamily="18" charset="2"/>
              </a:rPr>
              <a:t></a:t>
            </a:r>
            <a:r>
              <a:rPr lang="fr-FR" altLang="en-US" sz="900" dirty="0">
                <a:cs typeface="Times New Roman" panose="02020603050405020304" pitchFamily="18" charset="0"/>
              </a:rPr>
              <a:t>, chaque ligne correspondant à une valeur de Z, comme indiqué. </a:t>
            </a:r>
          </a:p>
          <a:p>
            <a:r>
              <a:rPr lang="fr-FR" altLang="en-US" sz="900" dirty="0">
                <a:cs typeface="Times New Roman" panose="02020603050405020304" pitchFamily="18" charset="0"/>
              </a:rPr>
              <a:t>Les meilleurs choix se situent près du point où une des lignes est tangente à la surface de compromis, puisque ceci minimise Z.</a:t>
            </a:r>
          </a:p>
          <a:p>
            <a:endParaRPr lang="fr-FR" altLang="en-US" sz="900" dirty="0">
              <a:cs typeface="Times New Roman" panose="02020603050405020304" pitchFamily="18" charset="0"/>
            </a:endParaRPr>
          </a:p>
          <a:p>
            <a:r>
              <a:rPr lang="fr-FR" altLang="en-US" sz="900" dirty="0">
                <a:cs typeface="Times New Roman" panose="02020603050405020304" pitchFamily="18" charset="0"/>
              </a:rPr>
              <a:t>Pour tracer les contours nous avons besoin d'une valeur pour </a:t>
            </a:r>
            <a:r>
              <a:rPr lang="en-US" altLang="en-US" sz="900" dirty="0">
                <a:cs typeface="Times New Roman" panose="02020603050405020304" pitchFamily="18" charset="0"/>
                <a:sym typeface="Symbol" panose="05050102010706020507" pitchFamily="18" charset="2"/>
              </a:rPr>
              <a:t></a:t>
            </a:r>
            <a:r>
              <a:rPr lang="fr-FR" altLang="en-US" sz="900" dirty="0">
                <a:cs typeface="Times New Roman" panose="02020603050405020304" pitchFamily="18" charset="0"/>
              </a:rPr>
              <a:t>. Cela dépend de l'application. Nous analyserons cela ci-après, mais voyons d'abord un exemple de tracé de compromis.</a:t>
            </a:r>
            <a:endParaRPr lang="en-GB" sz="900" dirty="0"/>
          </a:p>
          <a:p>
            <a:endParaRPr lang="en-GB" sz="900" dirty="0"/>
          </a:p>
        </p:txBody>
      </p:sp>
    </p:spTree>
    <p:extLst>
      <p:ext uri="{BB962C8B-B14F-4D97-AF65-F5344CB8AC3E}">
        <p14:creationId xmlns:p14="http://schemas.microsoft.com/office/powerpoint/2010/main" val="2390516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dirty="0"/>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p:nvSpPr>
        <p:spPr>
          <a:xfrm>
            <a:off x="7848600" y="6477000"/>
            <a:ext cx="1371600" cy="276999"/>
          </a:xfrm>
          <a:prstGeom prst="rect">
            <a:avLst/>
          </a:prstGeom>
          <a:noFill/>
        </p:spPr>
        <p:txBody>
          <a:bodyPr wrap="square" rtlCol="0">
            <a:spAutoFit/>
          </a:bodyPr>
          <a:lstStyle/>
          <a:p>
            <a:r>
              <a:rPr lang="en-US" sz="1200" dirty="0">
                <a:solidFill>
                  <a:schemeClr val="tx2"/>
                </a:solidFill>
              </a:rPr>
              <a:t>©2022 ANSYS, Inc.</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p15:clr>
            <a:srgbClr val="FBAE40"/>
          </p15:clr>
        </p15:guide>
        <p15:guide id="2" orient="horz" pos="26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p:nvSpPr>
        <p:spPr>
          <a:xfrm>
            <a:off x="533400" y="609600"/>
            <a:ext cx="10972800" cy="356597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effectLst/>
                <a:latin typeface="+mj-lt"/>
                <a:ea typeface="Calibri" panose="020F0502020204030204" pitchFamily="34" charset="0"/>
                <a:cs typeface="Times New Roman" panose="02020603050405020304" pitchFamily="18" charset="0"/>
              </a:rPr>
              <a:t>© </a:t>
            </a:r>
            <a:r>
              <a:rPr lang="en-US" sz="1800" dirty="0">
                <a:solidFill>
                  <a:srgbClr val="000000"/>
                </a:solidFill>
                <a:effectLst/>
                <a:latin typeface="+mj-lt"/>
                <a:ea typeface="Times New Roman" panose="02020603050405020304" pitchFamily="18" charset="0"/>
                <a:cs typeface="Times New Roman" panose="02020603050405020304" pitchFamily="18" charset="0"/>
              </a:rPr>
              <a:t>2022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rgbClr val="000000"/>
                </a:solidFill>
                <a:effectLst/>
                <a:latin typeface="+mj-lt"/>
                <a:ea typeface="Calibri" panose="020F0502020204030204" pitchFamily="34" charset="0"/>
                <a:cs typeface="Times New Roman" panose="02020603050405020304" pitchFamily="18" charset="0"/>
              </a:rPr>
              <a:t>©</a:t>
            </a:r>
            <a:r>
              <a:rPr lang="en-US" sz="18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Use and Reproduction</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The content of this resource </a:t>
            </a:r>
            <a:r>
              <a:rPr lang="en-US" sz="16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600" i="1" dirty="0">
                <a:solidFill>
                  <a:srgbClr val="201F1E"/>
                </a:solidFill>
                <a:effectLst/>
                <a:latin typeface="+mj-lt"/>
                <a:ea typeface="Times New Roman" panose="02020603050405020304" pitchFamily="18"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Document Information</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Ansys Education Resources</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p:nvSpPr>
        <p:spPr>
          <a:xfrm>
            <a:off x="7848600" y="6477000"/>
            <a:ext cx="1371600" cy="276999"/>
          </a:xfrm>
          <a:prstGeom prst="rect">
            <a:avLst/>
          </a:prstGeom>
          <a:noFill/>
        </p:spPr>
        <p:txBody>
          <a:bodyPr wrap="square" rtlCol="0">
            <a:spAutoFit/>
          </a:bodyPr>
          <a:lstStyle/>
          <a:p>
            <a:r>
              <a:rPr lang="en-US" sz="1200" dirty="0">
                <a:solidFill>
                  <a:schemeClr val="tx2"/>
                </a:solidFill>
              </a:rPr>
              <a:t>©2022 ANSYS, Inc.</a:t>
            </a:r>
          </a:p>
        </p:txBody>
      </p:sp>
    </p:spTree>
    <p:extLst>
      <p:ext uri="{BB962C8B-B14F-4D97-AF65-F5344CB8AC3E}">
        <p14:creationId xmlns:p14="http://schemas.microsoft.com/office/powerpoint/2010/main" val="1343502124"/>
      </p:ext>
    </p:extLst>
  </p:cSld>
  <p:clrMapOvr>
    <a:masterClrMapping/>
  </p:clrMapOvr>
  <p:extLst>
    <p:ext uri="{DCECCB84-F9BA-43D5-87BE-67443E8EF086}">
      <p15:sldGuideLst xmlns:p15="http://schemas.microsoft.com/office/powerpoint/2012/main">
        <p15:guide id="1" orient="horz" pos="1584">
          <p15:clr>
            <a:srgbClr val="FBAE40"/>
          </p15:clr>
        </p15:guide>
        <p15:guide id="2" orient="horz" pos="261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8779961"/>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1388301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7051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5224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816479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5390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566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025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86638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88201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594918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p:nvSpPr>
        <p:spPr>
          <a:xfrm>
            <a:off x="533400" y="609600"/>
            <a:ext cx="10972800" cy="3137654"/>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2022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solidFill>
                  <a:srgbClr val="000000"/>
                </a:solidFill>
                <a:effectLst/>
                <a:latin typeface="+mj-lt"/>
                <a:ea typeface="Times New Roman" panose="02020603050405020304" pitchFamily="18" charset="0"/>
                <a:cs typeface="Times New Roman" panose="02020603050405020304" pitchFamily="18" charset="0"/>
              </a:rPr>
              <a:t>© 2018 Mike Ashby</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42196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p:nvSpPr>
        <p:spPr>
          <a:xfrm>
            <a:off x="7835900" y="6513565"/>
            <a:ext cx="1371600" cy="276999"/>
          </a:xfrm>
          <a:prstGeom prst="rect">
            <a:avLst/>
          </a:prstGeom>
          <a:noFill/>
        </p:spPr>
        <p:txBody>
          <a:bodyPr wrap="square" rtlCol="0">
            <a:spAutoFit/>
          </a:bodyPr>
          <a:lstStyle/>
          <a:p>
            <a:r>
              <a:rPr lang="en-US" sz="1200" dirty="0">
                <a:solidFill>
                  <a:schemeClr val="tx2"/>
                </a:solidFill>
              </a:rPr>
              <a:t>©2022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p:nvSpPr>
        <p:spPr>
          <a:xfrm>
            <a:off x="7835900" y="6513565"/>
            <a:ext cx="1371600" cy="276999"/>
          </a:xfrm>
          <a:prstGeom prst="rect">
            <a:avLst/>
          </a:prstGeom>
          <a:noFill/>
        </p:spPr>
        <p:txBody>
          <a:bodyPr wrap="square" rtlCol="0">
            <a:spAutoFit/>
          </a:bodyPr>
          <a:lstStyle/>
          <a:p>
            <a:r>
              <a:rPr lang="en-US" sz="1200" dirty="0">
                <a:solidFill>
                  <a:schemeClr val="tx2"/>
                </a:solidFill>
              </a:rPr>
              <a:t>©2022 ANSYS, Inc.</a:t>
            </a:r>
          </a:p>
        </p:txBody>
      </p:sp>
    </p:spTree>
    <p:extLst>
      <p:ext uri="{BB962C8B-B14F-4D97-AF65-F5344CB8AC3E}">
        <p14:creationId xmlns:p14="http://schemas.microsoft.com/office/powerpoint/2010/main" val="362468058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4.bin"/><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oleObject" Target="../embeddings/oleObject5.bin"/><Relationship Id="rId10" Type="http://schemas.openxmlformats.org/officeDocument/2006/relationships/image" Target="../media/image14.png"/><Relationship Id="rId4" Type="http://schemas.openxmlformats.org/officeDocument/2006/relationships/image" Target="../media/image9.wmf"/><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25A_B38027E7.xml"/><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2.wmf"/><Relationship Id="rId3" Type="http://schemas.openxmlformats.org/officeDocument/2006/relationships/image" Target="../media/image27.png"/><Relationship Id="rId7" Type="http://schemas.openxmlformats.org/officeDocument/2006/relationships/image" Target="../media/image29.wmf"/><Relationship Id="rId12" Type="http://schemas.openxmlformats.org/officeDocument/2006/relationships/oleObject" Target="../embeddings/oleObject10.bin"/><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oleObject" Target="../embeddings/oleObject7.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0.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5.bin"/><Relationship Id="rId18" Type="http://schemas.openxmlformats.org/officeDocument/2006/relationships/image" Target="../media/image47.png"/><Relationship Id="rId3" Type="http://schemas.openxmlformats.org/officeDocument/2006/relationships/image" Target="../media/image37.png"/><Relationship Id="rId21" Type="http://schemas.openxmlformats.org/officeDocument/2006/relationships/oleObject" Target="../embeddings/oleObject18.bin"/><Relationship Id="rId7" Type="http://schemas.openxmlformats.org/officeDocument/2006/relationships/image" Target="../media/image39.wmf"/><Relationship Id="rId12" Type="http://schemas.openxmlformats.org/officeDocument/2006/relationships/image" Target="../media/image43.png"/><Relationship Id="rId17" Type="http://schemas.openxmlformats.org/officeDocument/2006/relationships/image" Target="../media/image46.wmf"/><Relationship Id="rId25" Type="http://schemas.openxmlformats.org/officeDocument/2006/relationships/oleObject" Target="../embeddings/oleObject20.bin"/><Relationship Id="rId2" Type="http://schemas.openxmlformats.org/officeDocument/2006/relationships/notesSlide" Target="../notesSlides/notesSlide22.xml"/><Relationship Id="rId16" Type="http://schemas.openxmlformats.org/officeDocument/2006/relationships/oleObject" Target="../embeddings/oleObject16.bin"/><Relationship Id="rId20" Type="http://schemas.openxmlformats.org/officeDocument/2006/relationships/image" Target="../media/image48.wmf"/><Relationship Id="rId1" Type="http://schemas.openxmlformats.org/officeDocument/2006/relationships/slideLayout" Target="../slideLayouts/slideLayout17.xml"/><Relationship Id="rId6" Type="http://schemas.openxmlformats.org/officeDocument/2006/relationships/oleObject" Target="../embeddings/oleObject13.bin"/><Relationship Id="rId11" Type="http://schemas.openxmlformats.org/officeDocument/2006/relationships/image" Target="../media/image42.png"/><Relationship Id="rId24" Type="http://schemas.openxmlformats.org/officeDocument/2006/relationships/image" Target="../media/image50.wmf"/><Relationship Id="rId5" Type="http://schemas.openxmlformats.org/officeDocument/2006/relationships/image" Target="../media/image38.wmf"/><Relationship Id="rId15" Type="http://schemas.openxmlformats.org/officeDocument/2006/relationships/image" Target="../media/image45.png"/><Relationship Id="rId23" Type="http://schemas.openxmlformats.org/officeDocument/2006/relationships/oleObject" Target="../embeddings/oleObject19.bin"/><Relationship Id="rId10" Type="http://schemas.openxmlformats.org/officeDocument/2006/relationships/image" Target="../media/image41.png"/><Relationship Id="rId19" Type="http://schemas.openxmlformats.org/officeDocument/2006/relationships/oleObject" Target="../embeddings/oleObject17.bin"/><Relationship Id="rId4" Type="http://schemas.openxmlformats.org/officeDocument/2006/relationships/oleObject" Target="../embeddings/oleObject12.bin"/><Relationship Id="rId9" Type="http://schemas.openxmlformats.org/officeDocument/2006/relationships/image" Target="../media/image40.wmf"/><Relationship Id="rId14" Type="http://schemas.openxmlformats.org/officeDocument/2006/relationships/image" Target="../media/image44.wmf"/><Relationship Id="rId22" Type="http://schemas.openxmlformats.org/officeDocument/2006/relationships/image" Target="../media/image49.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14400"/>
            <a:ext cx="4848247" cy="1449388"/>
          </a:xfrm>
        </p:spPr>
        <p:txBody>
          <a:bodyPr>
            <a:normAutofit fontScale="9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Unité</a:t>
            </a:r>
            <a:r>
              <a:rPr kumimoji="0" lang="en-US" sz="35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8.</a:t>
            </a:r>
            <a:br>
              <a:rPr kumimoji="0" lang="en-US" sz="35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br>
            <a:r>
              <a:rPr kumimoji="0" lang="fr-FR" sz="35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Objectifs en conflit : </a:t>
            </a:r>
            <a:br>
              <a:rPr kumimoji="0" lang="fr-FR" sz="35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br>
            <a:r>
              <a:rPr lang="fr-FR" sz="2600" b="0" dirty="0">
                <a:solidFill>
                  <a:srgbClr val="000000"/>
                </a:solidFill>
                <a:latin typeface="Calibri" panose="020F0502020204030204"/>
              </a:rPr>
              <a:t>méthode de compromis et fonction de pénalité</a:t>
            </a:r>
            <a:endPar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Autofit/>
          </a:bodyPr>
          <a:lstStyle/>
          <a:p>
            <a:r>
              <a:rPr lang="en-US" sz="1600" dirty="0">
                <a:latin typeface="+mn-lt"/>
              </a:rPr>
              <a:t>Mike Ashby</a:t>
            </a:r>
          </a:p>
          <a:p>
            <a:r>
              <a:rPr lang="en-GB" sz="1600" dirty="0">
                <a:latin typeface="+mn-lt"/>
              </a:rPr>
              <a:t>Department of Engineering, </a:t>
            </a:r>
          </a:p>
          <a:p>
            <a:r>
              <a:rPr lang="en-GB" sz="1600" dirty="0">
                <a:latin typeface="+mn-lt"/>
              </a:rPr>
              <a:t>University of Cambridge</a:t>
            </a:r>
            <a:endParaRPr lang="en-US" sz="1600" dirty="0">
              <a:solidFill>
                <a:schemeClr val="accent3"/>
              </a:solidFill>
            </a:endParaRPr>
          </a:p>
        </p:txBody>
      </p:sp>
      <p:grpSp>
        <p:nvGrpSpPr>
          <p:cNvPr id="4" name="Group 94">
            <a:extLst>
              <a:ext uri="{FF2B5EF4-FFF2-40B4-BE49-F238E27FC236}">
                <a16:creationId xmlns:a16="http://schemas.microsoft.com/office/drawing/2014/main" id="{297102C2-66C8-4D44-B00C-60C3D7363888}"/>
              </a:ext>
            </a:extLst>
          </p:cNvPr>
          <p:cNvGrpSpPr>
            <a:grpSpLocks/>
          </p:cNvGrpSpPr>
          <p:nvPr/>
        </p:nvGrpSpPr>
        <p:grpSpPr bwMode="auto">
          <a:xfrm>
            <a:off x="6477000" y="307182"/>
            <a:ext cx="5394325" cy="4079277"/>
            <a:chOff x="432753" y="22225"/>
            <a:chExt cx="6119813" cy="4579938"/>
          </a:xfrm>
        </p:grpSpPr>
        <p:sp>
          <p:nvSpPr>
            <p:cNvPr id="5" name="Rectangle 1038">
              <a:extLst>
                <a:ext uri="{FF2B5EF4-FFF2-40B4-BE49-F238E27FC236}">
                  <a16:creationId xmlns:a16="http://schemas.microsoft.com/office/drawing/2014/main" id="{FCBCDC3B-81A3-4195-85A3-B58DC15BCACF}"/>
                </a:ext>
              </a:extLst>
            </p:cNvPr>
            <p:cNvSpPr>
              <a:spLocks noChangeArrowheads="1"/>
            </p:cNvSpPr>
            <p:nvPr/>
          </p:nvSpPr>
          <p:spPr bwMode="auto">
            <a:xfrm>
              <a:off x="1231900" y="815814"/>
              <a:ext cx="209576" cy="4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 name="Line 69">
              <a:extLst>
                <a:ext uri="{FF2B5EF4-FFF2-40B4-BE49-F238E27FC236}">
                  <a16:creationId xmlns:a16="http://schemas.microsoft.com/office/drawing/2014/main" id="{E46C0523-ED22-4ED9-9193-DB395C0BB9D6}"/>
                </a:ext>
              </a:extLst>
            </p:cNvPr>
            <p:cNvSpPr>
              <a:spLocks noChangeShapeType="1"/>
            </p:cNvSpPr>
            <p:nvPr/>
          </p:nvSpPr>
          <p:spPr bwMode="auto">
            <a:xfrm flipH="1">
              <a:off x="3333115" y="1717675"/>
              <a:ext cx="319088" cy="10795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nvGrpSpPr>
            <p:cNvPr id="7" name="Group 2">
              <a:extLst>
                <a:ext uri="{FF2B5EF4-FFF2-40B4-BE49-F238E27FC236}">
                  <a16:creationId xmlns:a16="http://schemas.microsoft.com/office/drawing/2014/main" id="{5BCA2B6C-E16F-4FEB-AA1E-6D989BA75D80}"/>
                </a:ext>
              </a:extLst>
            </p:cNvPr>
            <p:cNvGrpSpPr>
              <a:grpSpLocks/>
            </p:cNvGrpSpPr>
            <p:nvPr/>
          </p:nvGrpSpPr>
          <p:grpSpPr bwMode="auto">
            <a:xfrm>
              <a:off x="432753" y="22225"/>
              <a:ext cx="6119813" cy="4579938"/>
              <a:chOff x="2447" y="302"/>
              <a:chExt cx="3855" cy="2885"/>
            </a:xfrm>
          </p:grpSpPr>
          <p:grpSp>
            <p:nvGrpSpPr>
              <p:cNvPr id="33" name="Group 38">
                <a:extLst>
                  <a:ext uri="{FF2B5EF4-FFF2-40B4-BE49-F238E27FC236}">
                    <a16:creationId xmlns:a16="http://schemas.microsoft.com/office/drawing/2014/main" id="{E4539730-3904-4BA4-BF27-1FBCB5862D1F}"/>
                  </a:ext>
                </a:extLst>
              </p:cNvPr>
              <p:cNvGrpSpPr>
                <a:grpSpLocks/>
              </p:cNvGrpSpPr>
              <p:nvPr/>
            </p:nvGrpSpPr>
            <p:grpSpPr bwMode="auto">
              <a:xfrm>
                <a:off x="2447" y="302"/>
                <a:ext cx="3855" cy="2885"/>
                <a:chOff x="2447" y="281"/>
                <a:chExt cx="3855" cy="2684"/>
              </a:xfrm>
            </p:grpSpPr>
            <p:sp>
              <p:nvSpPr>
                <p:cNvPr id="84" name="Rectangle 4">
                  <a:extLst>
                    <a:ext uri="{FF2B5EF4-FFF2-40B4-BE49-F238E27FC236}">
                      <a16:creationId xmlns:a16="http://schemas.microsoft.com/office/drawing/2014/main" id="{3862F8FF-CDBB-4520-AF5B-B15A0A64D4ED}"/>
                    </a:ext>
                  </a:extLst>
                </p:cNvPr>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5" name="Text Box 5">
                  <a:extLst>
                    <a:ext uri="{FF2B5EF4-FFF2-40B4-BE49-F238E27FC236}">
                      <a16:creationId xmlns:a16="http://schemas.microsoft.com/office/drawing/2014/main" id="{15B42E71-A7A5-4E67-BA79-6221EFAF7790}"/>
                    </a:ext>
                  </a:extLst>
                </p:cNvPr>
                <p:cNvSpPr txBox="1">
                  <a:spLocks noChangeArrowheads="1"/>
                </p:cNvSpPr>
                <p:nvPr/>
              </p:nvSpPr>
              <p:spPr bwMode="auto">
                <a:xfrm>
                  <a:off x="2664" y="2791"/>
                  <a:ext cx="363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err="1">
                      <a:latin typeface="+mn-lt"/>
                    </a:rPr>
                    <a:t>Peu</a:t>
                  </a:r>
                  <a:r>
                    <a:rPr lang="en-GB" sz="1200" b="0" i="1" dirty="0">
                      <a:latin typeface="+mn-lt"/>
                    </a:rPr>
                    <a:t> </a:t>
                  </a:r>
                  <a:r>
                    <a:rPr lang="en-GB" sz="1200" b="0" i="1" dirty="0" err="1">
                      <a:latin typeface="+mn-lt"/>
                    </a:rPr>
                    <a:t>cher</a:t>
                  </a:r>
                  <a:r>
                    <a:rPr lang="en-GB" sz="1200" b="0" dirty="0">
                      <a:latin typeface="+mn-lt"/>
                    </a:rPr>
                    <a:t>                    </a:t>
                  </a:r>
                  <a:r>
                    <a:rPr lang="en-GB" sz="1600" dirty="0" err="1">
                      <a:latin typeface="+mn-lt"/>
                    </a:rPr>
                    <a:t>Mesure</a:t>
                  </a:r>
                  <a:r>
                    <a:rPr lang="en-GB" sz="1600" dirty="0">
                      <a:latin typeface="+mn-lt"/>
                    </a:rPr>
                    <a:t> 1 :  </a:t>
                  </a:r>
                  <a:r>
                    <a:rPr lang="en-GB" sz="1600" dirty="0" err="1">
                      <a:solidFill>
                        <a:schemeClr val="accent1"/>
                      </a:solidFill>
                      <a:latin typeface="+mn-lt"/>
                    </a:rPr>
                    <a:t>Coût</a:t>
                  </a:r>
                  <a:r>
                    <a:rPr lang="en-GB" sz="1600" dirty="0">
                      <a:solidFill>
                        <a:schemeClr val="accent1"/>
                      </a:solidFill>
                      <a:latin typeface="+mn-lt"/>
                    </a:rPr>
                    <a:t> C        </a:t>
                  </a:r>
                  <a:r>
                    <a:rPr lang="en-GB" sz="1200" b="0" i="1" dirty="0" err="1">
                      <a:latin typeface="+mn-lt"/>
                    </a:rPr>
                    <a:t>Très</a:t>
                  </a:r>
                  <a:r>
                    <a:rPr lang="en-GB" sz="1200" b="0" i="1" dirty="0">
                      <a:latin typeface="+mn-lt"/>
                    </a:rPr>
                    <a:t> </a:t>
                  </a:r>
                  <a:r>
                    <a:rPr lang="en-GB" sz="1200" b="0" i="1" dirty="0" err="1">
                      <a:latin typeface="+mn-lt"/>
                    </a:rPr>
                    <a:t>cher</a:t>
                  </a:r>
                  <a:endParaRPr lang="en-GB" sz="1200" b="0" i="1" dirty="0">
                    <a:latin typeface="+mn-lt"/>
                  </a:endParaRPr>
                </a:p>
              </p:txBody>
            </p:sp>
            <p:sp>
              <p:nvSpPr>
                <p:cNvPr id="86" name="Text Box 6">
                  <a:extLst>
                    <a:ext uri="{FF2B5EF4-FFF2-40B4-BE49-F238E27FC236}">
                      <a16:creationId xmlns:a16="http://schemas.microsoft.com/office/drawing/2014/main" id="{D9ED0EB0-3538-4D55-A909-A062DE16FBEB}"/>
                    </a:ext>
                  </a:extLst>
                </p:cNvPr>
                <p:cNvSpPr txBox="1">
                  <a:spLocks noChangeArrowheads="1"/>
                </p:cNvSpPr>
                <p:nvPr/>
              </p:nvSpPr>
              <p:spPr bwMode="auto">
                <a:xfrm rot="-5400000">
                  <a:off x="1250" y="1478"/>
                  <a:ext cx="26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Léger  </a:t>
                  </a:r>
                  <a:r>
                    <a:rPr lang="en-GB" sz="1200" b="0" dirty="0">
                      <a:latin typeface="+mn-lt"/>
                    </a:rPr>
                    <a:t>         </a:t>
                  </a:r>
                  <a:r>
                    <a:rPr lang="en-GB" sz="1600" dirty="0" err="1">
                      <a:latin typeface="+mn-lt"/>
                    </a:rPr>
                    <a:t>Mesure</a:t>
                  </a:r>
                  <a:r>
                    <a:rPr lang="en-GB" sz="1600" dirty="0">
                      <a:latin typeface="+mn-lt"/>
                    </a:rPr>
                    <a:t> 2 : </a:t>
                  </a:r>
                  <a:r>
                    <a:rPr lang="en-GB" sz="1600" dirty="0">
                      <a:solidFill>
                        <a:schemeClr val="accent1"/>
                      </a:solidFill>
                      <a:latin typeface="+mn-lt"/>
                    </a:rPr>
                    <a:t>Masse m     </a:t>
                  </a:r>
                  <a:r>
                    <a:rPr lang="en-GB" sz="1200" b="0" dirty="0" err="1">
                      <a:latin typeface="+mn-lt"/>
                    </a:rPr>
                    <a:t>Lourd</a:t>
                  </a:r>
                  <a:endParaRPr lang="en-GB" sz="1200" b="0" dirty="0">
                    <a:latin typeface="+mn-lt"/>
                  </a:endParaRPr>
                </a:p>
                <a:p>
                  <a:pPr>
                    <a:buClr>
                      <a:srgbClr val="009B9B"/>
                    </a:buClr>
                    <a:buSzPct val="80000"/>
                    <a:buFont typeface="Wingdings" panose="05000000000000000000" pitchFamily="2" charset="2"/>
                    <a:buNone/>
                  </a:pPr>
                  <a:endParaRPr lang="en-GB" sz="1200" b="0" dirty="0">
                    <a:latin typeface="+mn-lt"/>
                  </a:endParaRPr>
                </a:p>
              </p:txBody>
            </p:sp>
          </p:grpSp>
          <p:grpSp>
            <p:nvGrpSpPr>
              <p:cNvPr id="34" name="Group 7">
                <a:extLst>
                  <a:ext uri="{FF2B5EF4-FFF2-40B4-BE49-F238E27FC236}">
                    <a16:creationId xmlns:a16="http://schemas.microsoft.com/office/drawing/2014/main" id="{DF181A2D-BBE2-4956-9DBC-5E87C15A291A}"/>
                  </a:ext>
                </a:extLst>
              </p:cNvPr>
              <p:cNvGrpSpPr>
                <a:grpSpLocks/>
              </p:cNvGrpSpPr>
              <p:nvPr/>
            </p:nvGrpSpPr>
            <p:grpSpPr bwMode="auto">
              <a:xfrm>
                <a:off x="3383" y="893"/>
                <a:ext cx="1938" cy="1778"/>
                <a:chOff x="3383" y="893"/>
                <a:chExt cx="1938" cy="1778"/>
              </a:xfrm>
            </p:grpSpPr>
            <p:sp>
              <p:nvSpPr>
                <p:cNvPr id="35" name="Oval 8">
                  <a:extLst>
                    <a:ext uri="{FF2B5EF4-FFF2-40B4-BE49-F238E27FC236}">
                      <a16:creationId xmlns:a16="http://schemas.microsoft.com/office/drawing/2014/main" id="{65BEB9D2-FDDE-4083-97AA-086277AEFF39}"/>
                    </a:ext>
                  </a:extLst>
                </p:cNvPr>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nvGrpSpPr>
                <p:cNvPr id="36" name="Group 9">
                  <a:extLst>
                    <a:ext uri="{FF2B5EF4-FFF2-40B4-BE49-F238E27FC236}">
                      <a16:creationId xmlns:a16="http://schemas.microsoft.com/office/drawing/2014/main" id="{18BF2A00-C381-4CCC-BE73-A2D72A5FF5B0}"/>
                    </a:ext>
                  </a:extLst>
                </p:cNvPr>
                <p:cNvGrpSpPr>
                  <a:grpSpLocks/>
                </p:cNvGrpSpPr>
                <p:nvPr/>
              </p:nvGrpSpPr>
              <p:grpSpPr bwMode="auto">
                <a:xfrm>
                  <a:off x="3383" y="893"/>
                  <a:ext cx="1938" cy="1778"/>
                  <a:chOff x="3383" y="893"/>
                  <a:chExt cx="1938" cy="1778"/>
                </a:xfrm>
              </p:grpSpPr>
              <p:sp>
                <p:nvSpPr>
                  <p:cNvPr id="37" name="Oval 10">
                    <a:extLst>
                      <a:ext uri="{FF2B5EF4-FFF2-40B4-BE49-F238E27FC236}">
                        <a16:creationId xmlns:a16="http://schemas.microsoft.com/office/drawing/2014/main" id="{D2949340-A110-4C7C-9889-BC79E5F935CB}"/>
                      </a:ext>
                    </a:extLst>
                  </p:cNvPr>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 name="Oval 11">
                    <a:extLst>
                      <a:ext uri="{FF2B5EF4-FFF2-40B4-BE49-F238E27FC236}">
                        <a16:creationId xmlns:a16="http://schemas.microsoft.com/office/drawing/2014/main" id="{6F9BFB4E-C710-4A11-A0F1-9F208F19903B}"/>
                      </a:ext>
                    </a:extLst>
                  </p:cNvPr>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 name="Oval 12">
                    <a:extLst>
                      <a:ext uri="{FF2B5EF4-FFF2-40B4-BE49-F238E27FC236}">
                        <a16:creationId xmlns:a16="http://schemas.microsoft.com/office/drawing/2014/main" id="{98C3BA08-5173-4322-AEE5-CD1EE1600966}"/>
                      </a:ext>
                    </a:extLst>
                  </p:cNvPr>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 name="Oval 13">
                    <a:extLst>
                      <a:ext uri="{FF2B5EF4-FFF2-40B4-BE49-F238E27FC236}">
                        <a16:creationId xmlns:a16="http://schemas.microsoft.com/office/drawing/2014/main" id="{ABB0F98D-9CD9-4746-AA56-72FAF05A35C0}"/>
                      </a:ext>
                    </a:extLst>
                  </p:cNvPr>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 name="Oval 14">
                    <a:extLst>
                      <a:ext uri="{FF2B5EF4-FFF2-40B4-BE49-F238E27FC236}">
                        <a16:creationId xmlns:a16="http://schemas.microsoft.com/office/drawing/2014/main" id="{A3E6925D-144A-4BA4-99C1-BF48896ADC51}"/>
                      </a:ext>
                    </a:extLst>
                  </p:cNvPr>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 name="Oval 16">
                    <a:extLst>
                      <a:ext uri="{FF2B5EF4-FFF2-40B4-BE49-F238E27FC236}">
                        <a16:creationId xmlns:a16="http://schemas.microsoft.com/office/drawing/2014/main" id="{738D02F7-3405-46A7-B314-E127A7C7E65B}"/>
                      </a:ext>
                    </a:extLst>
                  </p:cNvPr>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3" name="Oval 17">
                    <a:extLst>
                      <a:ext uri="{FF2B5EF4-FFF2-40B4-BE49-F238E27FC236}">
                        <a16:creationId xmlns:a16="http://schemas.microsoft.com/office/drawing/2014/main" id="{2055C722-A199-4E55-A395-728F92EAF2AB}"/>
                      </a:ext>
                    </a:extLst>
                  </p:cNvPr>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4" name="Oval 20">
                    <a:extLst>
                      <a:ext uri="{FF2B5EF4-FFF2-40B4-BE49-F238E27FC236}">
                        <a16:creationId xmlns:a16="http://schemas.microsoft.com/office/drawing/2014/main" id="{E4308426-9FBF-4B77-9130-FE100AA568FB}"/>
                      </a:ext>
                    </a:extLst>
                  </p:cNvPr>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5" name="Oval 21">
                    <a:extLst>
                      <a:ext uri="{FF2B5EF4-FFF2-40B4-BE49-F238E27FC236}">
                        <a16:creationId xmlns:a16="http://schemas.microsoft.com/office/drawing/2014/main" id="{E48FFA8D-4598-41E5-A279-B9FC27E1BEC1}"/>
                      </a:ext>
                    </a:extLst>
                  </p:cNvPr>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6" name="Oval 22">
                    <a:extLst>
                      <a:ext uri="{FF2B5EF4-FFF2-40B4-BE49-F238E27FC236}">
                        <a16:creationId xmlns:a16="http://schemas.microsoft.com/office/drawing/2014/main" id="{C0288BD1-76F1-47EB-94A7-B4B87B609405}"/>
                      </a:ext>
                    </a:extLst>
                  </p:cNvPr>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7" name="Oval 23">
                    <a:extLst>
                      <a:ext uri="{FF2B5EF4-FFF2-40B4-BE49-F238E27FC236}">
                        <a16:creationId xmlns:a16="http://schemas.microsoft.com/office/drawing/2014/main" id="{D36B60A6-18FD-4635-9AC9-79A4240AD0A6}"/>
                      </a:ext>
                    </a:extLst>
                  </p:cNvPr>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8" name="Oval 24">
                    <a:extLst>
                      <a:ext uri="{FF2B5EF4-FFF2-40B4-BE49-F238E27FC236}">
                        <a16:creationId xmlns:a16="http://schemas.microsoft.com/office/drawing/2014/main" id="{3F9201AD-4896-4138-A880-28D519D6F901}"/>
                      </a:ext>
                    </a:extLst>
                  </p:cNvPr>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9" name="Oval 25">
                    <a:extLst>
                      <a:ext uri="{FF2B5EF4-FFF2-40B4-BE49-F238E27FC236}">
                        <a16:creationId xmlns:a16="http://schemas.microsoft.com/office/drawing/2014/main" id="{BF71A0C3-07C7-4C5E-85BE-DD9B1874C00B}"/>
                      </a:ext>
                    </a:extLst>
                  </p:cNvPr>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0" name="Oval 26">
                    <a:extLst>
                      <a:ext uri="{FF2B5EF4-FFF2-40B4-BE49-F238E27FC236}">
                        <a16:creationId xmlns:a16="http://schemas.microsoft.com/office/drawing/2014/main" id="{63BF0C36-6C19-4E37-BB51-E02A39908A6B}"/>
                      </a:ext>
                    </a:extLst>
                  </p:cNvPr>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1" name="Oval 27">
                    <a:extLst>
                      <a:ext uri="{FF2B5EF4-FFF2-40B4-BE49-F238E27FC236}">
                        <a16:creationId xmlns:a16="http://schemas.microsoft.com/office/drawing/2014/main" id="{C12E104C-A467-4958-8685-6F116F931D61}"/>
                      </a:ext>
                    </a:extLst>
                  </p:cNvPr>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2" name="Oval 28">
                    <a:extLst>
                      <a:ext uri="{FF2B5EF4-FFF2-40B4-BE49-F238E27FC236}">
                        <a16:creationId xmlns:a16="http://schemas.microsoft.com/office/drawing/2014/main" id="{BCBAF5CA-4C11-4190-A8E7-05AFA2DF7436}"/>
                      </a:ext>
                    </a:extLst>
                  </p:cNvPr>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3" name="Oval 29">
                    <a:extLst>
                      <a:ext uri="{FF2B5EF4-FFF2-40B4-BE49-F238E27FC236}">
                        <a16:creationId xmlns:a16="http://schemas.microsoft.com/office/drawing/2014/main" id="{40F5A0A0-D310-4F50-A5BD-FA3CDA97B917}"/>
                      </a:ext>
                    </a:extLst>
                  </p:cNvPr>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4" name="Oval 30">
                    <a:extLst>
                      <a:ext uri="{FF2B5EF4-FFF2-40B4-BE49-F238E27FC236}">
                        <a16:creationId xmlns:a16="http://schemas.microsoft.com/office/drawing/2014/main" id="{747BCAD4-D704-4303-ADDC-1D26A7E43C29}"/>
                      </a:ext>
                    </a:extLst>
                  </p:cNvPr>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5" name="Oval 31">
                    <a:extLst>
                      <a:ext uri="{FF2B5EF4-FFF2-40B4-BE49-F238E27FC236}">
                        <a16:creationId xmlns:a16="http://schemas.microsoft.com/office/drawing/2014/main" id="{52BD0524-0A57-4F76-887B-0A31BBD72747}"/>
                      </a:ext>
                    </a:extLst>
                  </p:cNvPr>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6" name="Oval 32">
                    <a:extLst>
                      <a:ext uri="{FF2B5EF4-FFF2-40B4-BE49-F238E27FC236}">
                        <a16:creationId xmlns:a16="http://schemas.microsoft.com/office/drawing/2014/main" id="{299BD5F6-D591-4264-8ED6-ABAF94F6E5B8}"/>
                      </a:ext>
                    </a:extLst>
                  </p:cNvPr>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7" name="Oval 33">
                    <a:extLst>
                      <a:ext uri="{FF2B5EF4-FFF2-40B4-BE49-F238E27FC236}">
                        <a16:creationId xmlns:a16="http://schemas.microsoft.com/office/drawing/2014/main" id="{2DC7CD84-5860-4466-A744-74C0905A1BE6}"/>
                      </a:ext>
                    </a:extLst>
                  </p:cNvPr>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8" name="Oval 34">
                    <a:extLst>
                      <a:ext uri="{FF2B5EF4-FFF2-40B4-BE49-F238E27FC236}">
                        <a16:creationId xmlns:a16="http://schemas.microsoft.com/office/drawing/2014/main" id="{0D7E5856-6BC5-4502-B3BA-70B87FBA8829}"/>
                      </a:ext>
                    </a:extLst>
                  </p:cNvPr>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9" name="Oval 35">
                    <a:extLst>
                      <a:ext uri="{FF2B5EF4-FFF2-40B4-BE49-F238E27FC236}">
                        <a16:creationId xmlns:a16="http://schemas.microsoft.com/office/drawing/2014/main" id="{295E0DE6-20CE-4EEC-846C-BCEA0CAEB4A2}"/>
                      </a:ext>
                    </a:extLst>
                  </p:cNvPr>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0" name="Oval 36">
                    <a:extLst>
                      <a:ext uri="{FF2B5EF4-FFF2-40B4-BE49-F238E27FC236}">
                        <a16:creationId xmlns:a16="http://schemas.microsoft.com/office/drawing/2014/main" id="{F6F0B8F7-A21F-4913-8742-C6C7AE968A3B}"/>
                      </a:ext>
                    </a:extLst>
                  </p:cNvPr>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1" name="Oval 37">
                    <a:extLst>
                      <a:ext uri="{FF2B5EF4-FFF2-40B4-BE49-F238E27FC236}">
                        <a16:creationId xmlns:a16="http://schemas.microsoft.com/office/drawing/2014/main" id="{609FC923-0EF8-4B71-90F8-1F810683BB44}"/>
                      </a:ext>
                    </a:extLst>
                  </p:cNvPr>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2" name="Oval 38">
                    <a:extLst>
                      <a:ext uri="{FF2B5EF4-FFF2-40B4-BE49-F238E27FC236}">
                        <a16:creationId xmlns:a16="http://schemas.microsoft.com/office/drawing/2014/main" id="{8B4A93EC-9F98-4430-B095-2BF781C4FB9E}"/>
                      </a:ext>
                    </a:extLst>
                  </p:cNvPr>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3" name="Oval 39">
                    <a:extLst>
                      <a:ext uri="{FF2B5EF4-FFF2-40B4-BE49-F238E27FC236}">
                        <a16:creationId xmlns:a16="http://schemas.microsoft.com/office/drawing/2014/main" id="{83989404-CD8F-4FF9-AAC6-256CF7C1CEEC}"/>
                      </a:ext>
                    </a:extLst>
                  </p:cNvPr>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4" name="Oval 40">
                    <a:extLst>
                      <a:ext uri="{FF2B5EF4-FFF2-40B4-BE49-F238E27FC236}">
                        <a16:creationId xmlns:a16="http://schemas.microsoft.com/office/drawing/2014/main" id="{3B66A259-EE31-4A60-A2D5-4AD7701489A0}"/>
                      </a:ext>
                    </a:extLst>
                  </p:cNvPr>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5" name="Oval 41">
                    <a:extLst>
                      <a:ext uri="{FF2B5EF4-FFF2-40B4-BE49-F238E27FC236}">
                        <a16:creationId xmlns:a16="http://schemas.microsoft.com/office/drawing/2014/main" id="{8A55FF27-4BC7-405A-926A-5C0D9BC71341}"/>
                      </a:ext>
                    </a:extLst>
                  </p:cNvPr>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6" name="Oval 42">
                    <a:extLst>
                      <a:ext uri="{FF2B5EF4-FFF2-40B4-BE49-F238E27FC236}">
                        <a16:creationId xmlns:a16="http://schemas.microsoft.com/office/drawing/2014/main" id="{8C4B68EE-B6AD-41B9-AA06-F522307F12C6}"/>
                      </a:ext>
                    </a:extLst>
                  </p:cNvPr>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7" name="Oval 43">
                    <a:extLst>
                      <a:ext uri="{FF2B5EF4-FFF2-40B4-BE49-F238E27FC236}">
                        <a16:creationId xmlns:a16="http://schemas.microsoft.com/office/drawing/2014/main" id="{A12668B9-1183-4C84-BA8C-22E9B4BAD32E}"/>
                      </a:ext>
                    </a:extLst>
                  </p:cNvPr>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8" name="Oval 44">
                    <a:extLst>
                      <a:ext uri="{FF2B5EF4-FFF2-40B4-BE49-F238E27FC236}">
                        <a16:creationId xmlns:a16="http://schemas.microsoft.com/office/drawing/2014/main" id="{9C74DD06-4C04-462B-BC26-0DF12AF41AEF}"/>
                      </a:ext>
                    </a:extLst>
                  </p:cNvPr>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9" name="Oval 45">
                    <a:extLst>
                      <a:ext uri="{FF2B5EF4-FFF2-40B4-BE49-F238E27FC236}">
                        <a16:creationId xmlns:a16="http://schemas.microsoft.com/office/drawing/2014/main" id="{EDA548F1-72FD-42DB-9C29-B44330A8073B}"/>
                      </a:ext>
                    </a:extLst>
                  </p:cNvPr>
                  <p:cNvSpPr>
                    <a:spLocks noChangeArrowheads="1"/>
                  </p:cNvSpPr>
                  <p:nvPr/>
                </p:nvSpPr>
                <p:spPr bwMode="auto">
                  <a:xfrm>
                    <a:off x="4153" y="1417"/>
                    <a:ext cx="135" cy="88"/>
                  </a:xfrm>
                  <a:prstGeom prst="ellipse">
                    <a:avLst/>
                  </a:prstGeom>
                  <a:solidFill>
                    <a:schemeClr val="bg2">
                      <a:lumMod val="75000"/>
                    </a:schemeClr>
                  </a:solidFill>
                  <a:ln w="9525">
                    <a:solidFill>
                      <a:srgbClr val="CC0000"/>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70" name="Oval 46">
                    <a:extLst>
                      <a:ext uri="{FF2B5EF4-FFF2-40B4-BE49-F238E27FC236}">
                        <a16:creationId xmlns:a16="http://schemas.microsoft.com/office/drawing/2014/main" id="{431F3987-A519-47E3-948E-1DB93E1A33E6}"/>
                      </a:ext>
                    </a:extLst>
                  </p:cNvPr>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1" name="Oval 47">
                    <a:extLst>
                      <a:ext uri="{FF2B5EF4-FFF2-40B4-BE49-F238E27FC236}">
                        <a16:creationId xmlns:a16="http://schemas.microsoft.com/office/drawing/2014/main" id="{9AFD6D92-3726-4D97-AC4B-C84BB6D9621E}"/>
                      </a:ext>
                    </a:extLst>
                  </p:cNvPr>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2" name="Oval 48">
                    <a:extLst>
                      <a:ext uri="{FF2B5EF4-FFF2-40B4-BE49-F238E27FC236}">
                        <a16:creationId xmlns:a16="http://schemas.microsoft.com/office/drawing/2014/main" id="{EDC644CF-DEA3-4973-AE6B-43B0140BD004}"/>
                      </a:ext>
                    </a:extLst>
                  </p:cNvPr>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3" name="Oval 49">
                    <a:extLst>
                      <a:ext uri="{FF2B5EF4-FFF2-40B4-BE49-F238E27FC236}">
                        <a16:creationId xmlns:a16="http://schemas.microsoft.com/office/drawing/2014/main" id="{B2E58E0D-30C2-4368-A36A-269638E3A486}"/>
                      </a:ext>
                    </a:extLst>
                  </p:cNvPr>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4" name="Oval 50">
                    <a:extLst>
                      <a:ext uri="{FF2B5EF4-FFF2-40B4-BE49-F238E27FC236}">
                        <a16:creationId xmlns:a16="http://schemas.microsoft.com/office/drawing/2014/main" id="{85F96911-1064-4EF6-9189-9EB799CB3FEC}"/>
                      </a:ext>
                    </a:extLst>
                  </p:cNvPr>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5" name="Oval 51">
                    <a:extLst>
                      <a:ext uri="{FF2B5EF4-FFF2-40B4-BE49-F238E27FC236}">
                        <a16:creationId xmlns:a16="http://schemas.microsoft.com/office/drawing/2014/main" id="{A4DFDA80-F2D7-4424-8766-86C38A57FEA4}"/>
                      </a:ext>
                    </a:extLst>
                  </p:cNvPr>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6" name="Oval 52">
                    <a:extLst>
                      <a:ext uri="{FF2B5EF4-FFF2-40B4-BE49-F238E27FC236}">
                        <a16:creationId xmlns:a16="http://schemas.microsoft.com/office/drawing/2014/main" id="{227CF4DF-717D-4D24-9293-F1FC121B1E53}"/>
                      </a:ext>
                    </a:extLst>
                  </p:cNvPr>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7" name="Oval 53">
                    <a:extLst>
                      <a:ext uri="{FF2B5EF4-FFF2-40B4-BE49-F238E27FC236}">
                        <a16:creationId xmlns:a16="http://schemas.microsoft.com/office/drawing/2014/main" id="{502A4911-0781-4E7C-B2E1-0C67147FB22D}"/>
                      </a:ext>
                    </a:extLst>
                  </p:cNvPr>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8" name="Oval 54">
                    <a:extLst>
                      <a:ext uri="{FF2B5EF4-FFF2-40B4-BE49-F238E27FC236}">
                        <a16:creationId xmlns:a16="http://schemas.microsoft.com/office/drawing/2014/main" id="{55BFDD8B-4EA3-4457-B840-F2C2892321F8}"/>
                      </a:ext>
                    </a:extLst>
                  </p:cNvPr>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9" name="Oval 55">
                    <a:extLst>
                      <a:ext uri="{FF2B5EF4-FFF2-40B4-BE49-F238E27FC236}">
                        <a16:creationId xmlns:a16="http://schemas.microsoft.com/office/drawing/2014/main" id="{A470B313-1EB1-4E1A-A64F-D7849B258528}"/>
                      </a:ext>
                    </a:extLst>
                  </p:cNvPr>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0" name="Oval 56">
                    <a:extLst>
                      <a:ext uri="{FF2B5EF4-FFF2-40B4-BE49-F238E27FC236}">
                        <a16:creationId xmlns:a16="http://schemas.microsoft.com/office/drawing/2014/main" id="{4B94300F-7064-4129-A3A9-B9E0344A6611}"/>
                      </a:ext>
                    </a:extLst>
                  </p:cNvPr>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1" name="Oval 57">
                    <a:extLst>
                      <a:ext uri="{FF2B5EF4-FFF2-40B4-BE49-F238E27FC236}">
                        <a16:creationId xmlns:a16="http://schemas.microsoft.com/office/drawing/2014/main" id="{A28B4FB4-D496-4519-AC39-E07382D4FD9E}"/>
                      </a:ext>
                    </a:extLst>
                  </p:cNvPr>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2" name="Oval 58">
                    <a:extLst>
                      <a:ext uri="{FF2B5EF4-FFF2-40B4-BE49-F238E27FC236}">
                        <a16:creationId xmlns:a16="http://schemas.microsoft.com/office/drawing/2014/main" id="{CEBEBE5D-0203-45AE-B80F-D30851E0EA1D}"/>
                      </a:ext>
                    </a:extLst>
                  </p:cNvPr>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3" name="Oval 59">
                    <a:extLst>
                      <a:ext uri="{FF2B5EF4-FFF2-40B4-BE49-F238E27FC236}">
                        <a16:creationId xmlns:a16="http://schemas.microsoft.com/office/drawing/2014/main" id="{DB6F703E-8675-4E2D-B9EE-7C1F4F418BE8}"/>
                      </a:ext>
                    </a:extLst>
                  </p:cNvPr>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grpSp>
        </p:grpSp>
        <p:grpSp>
          <p:nvGrpSpPr>
            <p:cNvPr id="8" name="Group 92">
              <a:extLst>
                <a:ext uri="{FF2B5EF4-FFF2-40B4-BE49-F238E27FC236}">
                  <a16:creationId xmlns:a16="http://schemas.microsoft.com/office/drawing/2014/main" id="{A7C45823-5114-4BF8-915C-C04539576082}"/>
                </a:ext>
              </a:extLst>
            </p:cNvPr>
            <p:cNvGrpSpPr>
              <a:grpSpLocks/>
            </p:cNvGrpSpPr>
            <p:nvPr/>
          </p:nvGrpSpPr>
          <p:grpSpPr bwMode="auto">
            <a:xfrm>
              <a:off x="3393465" y="1116021"/>
              <a:ext cx="1425442" cy="661974"/>
              <a:chOff x="6845299" y="1573555"/>
              <a:chExt cx="1425370" cy="661149"/>
            </a:xfrm>
          </p:grpSpPr>
          <p:sp>
            <p:nvSpPr>
              <p:cNvPr id="31" name="Text Box 68">
                <a:extLst>
                  <a:ext uri="{FF2B5EF4-FFF2-40B4-BE49-F238E27FC236}">
                    <a16:creationId xmlns:a16="http://schemas.microsoft.com/office/drawing/2014/main" id="{BE34D98C-2FCA-4280-9751-016899028764}"/>
                  </a:ext>
                </a:extLst>
              </p:cNvPr>
              <p:cNvSpPr txBox="1">
                <a:spLocks noChangeArrowheads="1"/>
              </p:cNvSpPr>
              <p:nvPr/>
            </p:nvSpPr>
            <p:spPr bwMode="auto">
              <a:xfrm>
                <a:off x="7277781" y="1573555"/>
                <a:ext cx="992888" cy="5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Solution </a:t>
                </a:r>
                <a:r>
                  <a:rPr lang="en-GB" sz="1400" dirty="0" err="1">
                    <a:latin typeface="+mn-lt"/>
                  </a:rPr>
                  <a:t>dominée</a:t>
                </a:r>
                <a:endParaRPr lang="en-GB" sz="1800" b="0" dirty="0">
                  <a:latin typeface="+mn-lt"/>
                </a:endParaRPr>
              </a:p>
            </p:txBody>
          </p:sp>
          <p:sp>
            <p:nvSpPr>
              <p:cNvPr id="32" name="Line 69">
                <a:extLst>
                  <a:ext uri="{FF2B5EF4-FFF2-40B4-BE49-F238E27FC236}">
                    <a16:creationId xmlns:a16="http://schemas.microsoft.com/office/drawing/2014/main" id="{2869A5B4-9809-425C-991F-4FC8A6F5FD47}"/>
                  </a:ext>
                </a:extLst>
              </p:cNvPr>
              <p:cNvSpPr>
                <a:spLocks noChangeShapeType="1"/>
              </p:cNvSpPr>
              <p:nvPr/>
            </p:nvSpPr>
            <p:spPr bwMode="auto">
              <a:xfrm flipH="1">
                <a:off x="6845299" y="2049199"/>
                <a:ext cx="284150" cy="18550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9" name="Group 72">
              <a:extLst>
                <a:ext uri="{FF2B5EF4-FFF2-40B4-BE49-F238E27FC236}">
                  <a16:creationId xmlns:a16="http://schemas.microsoft.com/office/drawing/2014/main" id="{129168F6-3DEF-4759-9C08-A5C7421F1FA9}"/>
                </a:ext>
              </a:extLst>
            </p:cNvPr>
            <p:cNvGrpSpPr>
              <a:grpSpLocks/>
            </p:cNvGrpSpPr>
            <p:nvPr/>
          </p:nvGrpSpPr>
          <p:grpSpPr bwMode="auto">
            <a:xfrm>
              <a:off x="978862" y="2227263"/>
              <a:ext cx="1192214" cy="947809"/>
              <a:chOff x="2796" y="1526"/>
              <a:chExt cx="751" cy="555"/>
            </a:xfrm>
          </p:grpSpPr>
          <p:sp>
            <p:nvSpPr>
              <p:cNvPr id="29" name="Text Box 73">
                <a:extLst>
                  <a:ext uri="{FF2B5EF4-FFF2-40B4-BE49-F238E27FC236}">
                    <a16:creationId xmlns:a16="http://schemas.microsoft.com/office/drawing/2014/main" id="{745E7CA5-98EE-4879-9DD1-EFAA94883F5D}"/>
                  </a:ext>
                </a:extLst>
              </p:cNvPr>
              <p:cNvSpPr txBox="1">
                <a:spLocks noChangeArrowheads="1"/>
              </p:cNvSpPr>
              <p:nvPr/>
            </p:nvSpPr>
            <p:spPr bwMode="auto">
              <a:xfrm>
                <a:off x="2796" y="1595"/>
                <a:ext cx="624"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Solution non </a:t>
                </a:r>
                <a:r>
                  <a:rPr lang="en-GB" sz="1400" dirty="0" err="1">
                    <a:latin typeface="+mn-lt"/>
                  </a:rPr>
                  <a:t>dominée</a:t>
                </a:r>
                <a:endParaRPr lang="en-GB" sz="1800" b="0" dirty="0">
                  <a:latin typeface="+mn-lt"/>
                </a:endParaRPr>
              </a:p>
            </p:txBody>
          </p:sp>
          <p:sp>
            <p:nvSpPr>
              <p:cNvPr id="30" name="Line 74">
                <a:extLst>
                  <a:ext uri="{FF2B5EF4-FFF2-40B4-BE49-F238E27FC236}">
                    <a16:creationId xmlns:a16="http://schemas.microsoft.com/office/drawing/2014/main" id="{166A4335-21FC-49D4-8372-1497849FE2AA}"/>
                  </a:ext>
                </a:extLst>
              </p:cNvPr>
              <p:cNvSpPr>
                <a:spLocks noChangeShapeType="1"/>
              </p:cNvSpPr>
              <p:nvPr/>
            </p:nvSpPr>
            <p:spPr bwMode="auto">
              <a:xfrm flipV="1">
                <a:off x="3405" y="1526"/>
                <a:ext cx="142" cy="138"/>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0" name="Group 81">
              <a:extLst>
                <a:ext uri="{FF2B5EF4-FFF2-40B4-BE49-F238E27FC236}">
                  <a16:creationId xmlns:a16="http://schemas.microsoft.com/office/drawing/2014/main" id="{7C3300BC-E453-43DA-87C1-CEA370E9F403}"/>
                </a:ext>
              </a:extLst>
            </p:cNvPr>
            <p:cNvGrpSpPr>
              <a:grpSpLocks/>
            </p:cNvGrpSpPr>
            <p:nvPr/>
          </p:nvGrpSpPr>
          <p:grpSpPr bwMode="auto">
            <a:xfrm>
              <a:off x="1107440" y="774700"/>
              <a:ext cx="3797300" cy="2501900"/>
              <a:chOff x="2864" y="800"/>
              <a:chExt cx="2392" cy="1576"/>
            </a:xfrm>
          </p:grpSpPr>
          <p:sp>
            <p:nvSpPr>
              <p:cNvPr id="27" name="Line 82">
                <a:extLst>
                  <a:ext uri="{FF2B5EF4-FFF2-40B4-BE49-F238E27FC236}">
                    <a16:creationId xmlns:a16="http://schemas.microsoft.com/office/drawing/2014/main" id="{5D0D6D8E-446D-473B-9B52-367AD5CAA08E}"/>
                  </a:ext>
                </a:extLst>
              </p:cNvPr>
              <p:cNvSpPr>
                <a:spLocks noChangeShapeType="1"/>
              </p:cNvSpPr>
              <p:nvPr/>
            </p:nvSpPr>
            <p:spPr bwMode="auto">
              <a:xfrm>
                <a:off x="3632" y="800"/>
                <a:ext cx="0" cy="1576"/>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sp>
            <p:nvSpPr>
              <p:cNvPr id="28" name="Line 83">
                <a:extLst>
                  <a:ext uri="{FF2B5EF4-FFF2-40B4-BE49-F238E27FC236}">
                    <a16:creationId xmlns:a16="http://schemas.microsoft.com/office/drawing/2014/main" id="{B0F92EF6-2F91-4910-8229-1B320CA05748}"/>
                  </a:ext>
                </a:extLst>
              </p:cNvPr>
              <p:cNvSpPr>
                <a:spLocks noChangeShapeType="1"/>
              </p:cNvSpPr>
              <p:nvPr/>
            </p:nvSpPr>
            <p:spPr bwMode="auto">
              <a:xfrm>
                <a:off x="2864" y="1640"/>
                <a:ext cx="2392"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grpSp>
        <p:grpSp>
          <p:nvGrpSpPr>
            <p:cNvPr id="11" name="Group 84">
              <a:extLst>
                <a:ext uri="{FF2B5EF4-FFF2-40B4-BE49-F238E27FC236}">
                  <a16:creationId xmlns:a16="http://schemas.microsoft.com/office/drawing/2014/main" id="{9225FF3B-777A-4DA6-8B61-3029573030EB}"/>
                </a:ext>
              </a:extLst>
            </p:cNvPr>
            <p:cNvGrpSpPr>
              <a:grpSpLocks/>
            </p:cNvGrpSpPr>
            <p:nvPr/>
          </p:nvGrpSpPr>
          <p:grpSpPr bwMode="auto">
            <a:xfrm>
              <a:off x="1621790" y="1139825"/>
              <a:ext cx="3492500" cy="2816225"/>
              <a:chOff x="3284" y="862"/>
              <a:chExt cx="2200" cy="1774"/>
            </a:xfrm>
          </p:grpSpPr>
          <p:sp>
            <p:nvSpPr>
              <p:cNvPr id="25" name="Line 85">
                <a:extLst>
                  <a:ext uri="{FF2B5EF4-FFF2-40B4-BE49-F238E27FC236}">
                    <a16:creationId xmlns:a16="http://schemas.microsoft.com/office/drawing/2014/main" id="{1EB9EBF4-E14D-4C05-A83D-5C7F018F94CB}"/>
                  </a:ext>
                </a:extLst>
              </p:cNvPr>
              <p:cNvSpPr>
                <a:spLocks noChangeShapeType="1"/>
              </p:cNvSpPr>
              <p:nvPr/>
            </p:nvSpPr>
            <p:spPr bwMode="auto">
              <a:xfrm>
                <a:off x="4317" y="862"/>
                <a:ext cx="0" cy="1774"/>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sp>
            <p:nvSpPr>
              <p:cNvPr id="26" name="Line 86">
                <a:extLst>
                  <a:ext uri="{FF2B5EF4-FFF2-40B4-BE49-F238E27FC236}">
                    <a16:creationId xmlns:a16="http://schemas.microsoft.com/office/drawing/2014/main" id="{E5A1D272-02D9-4499-A9EC-B27C916D4EDD}"/>
                  </a:ext>
                </a:extLst>
              </p:cNvPr>
              <p:cNvSpPr>
                <a:spLocks noChangeShapeType="1"/>
              </p:cNvSpPr>
              <p:nvPr/>
            </p:nvSpPr>
            <p:spPr bwMode="auto">
              <a:xfrm>
                <a:off x="3284" y="1317"/>
                <a:ext cx="2200"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grpSp>
        <p:grpSp>
          <p:nvGrpSpPr>
            <p:cNvPr id="12" name="Group 87">
              <a:extLst>
                <a:ext uri="{FF2B5EF4-FFF2-40B4-BE49-F238E27FC236}">
                  <a16:creationId xmlns:a16="http://schemas.microsoft.com/office/drawing/2014/main" id="{10441DBD-F163-4E7F-88D7-8237C301C170}"/>
                </a:ext>
              </a:extLst>
            </p:cNvPr>
            <p:cNvGrpSpPr>
              <a:grpSpLocks/>
            </p:cNvGrpSpPr>
            <p:nvPr/>
          </p:nvGrpSpPr>
          <p:grpSpPr bwMode="auto">
            <a:xfrm>
              <a:off x="1931353" y="1327150"/>
              <a:ext cx="2538412" cy="2455863"/>
              <a:chOff x="3479" y="1220"/>
              <a:chExt cx="1599" cy="1547"/>
            </a:xfrm>
          </p:grpSpPr>
          <p:sp>
            <p:nvSpPr>
              <p:cNvPr id="17" name="Oval 88">
                <a:extLst>
                  <a:ext uri="{FF2B5EF4-FFF2-40B4-BE49-F238E27FC236}">
                    <a16:creationId xmlns:a16="http://schemas.microsoft.com/office/drawing/2014/main" id="{327BAF62-7979-482C-8293-48FF361854A5}"/>
                  </a:ext>
                </a:extLst>
              </p:cNvPr>
              <p:cNvSpPr>
                <a:spLocks noChangeArrowheads="1"/>
              </p:cNvSpPr>
              <p:nvPr/>
            </p:nvSpPr>
            <p:spPr bwMode="auto">
              <a:xfrm>
                <a:off x="3827" y="1867"/>
                <a:ext cx="137" cy="90"/>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8" name="Oval 89">
                <a:extLst>
                  <a:ext uri="{FF2B5EF4-FFF2-40B4-BE49-F238E27FC236}">
                    <a16:creationId xmlns:a16="http://schemas.microsoft.com/office/drawing/2014/main" id="{A8FE94AE-4FD4-447E-8DBA-290F6DE3E1C8}"/>
                  </a:ext>
                </a:extLst>
              </p:cNvPr>
              <p:cNvSpPr>
                <a:spLocks noChangeArrowheads="1"/>
              </p:cNvSpPr>
              <p:nvPr/>
            </p:nvSpPr>
            <p:spPr bwMode="auto">
              <a:xfrm>
                <a:off x="3927" y="1977"/>
                <a:ext cx="137"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 name="Oval 90">
                <a:extLst>
                  <a:ext uri="{FF2B5EF4-FFF2-40B4-BE49-F238E27FC236}">
                    <a16:creationId xmlns:a16="http://schemas.microsoft.com/office/drawing/2014/main" id="{1C4F57DF-314B-4C3F-92E3-40EC7C1E8CA2}"/>
                  </a:ext>
                </a:extLst>
              </p:cNvPr>
              <p:cNvSpPr>
                <a:spLocks noChangeArrowheads="1"/>
              </p:cNvSpPr>
              <p:nvPr/>
            </p:nvSpPr>
            <p:spPr bwMode="auto">
              <a:xfrm>
                <a:off x="4027" y="2086"/>
                <a:ext cx="136"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0" name="Oval 91">
                <a:extLst>
                  <a:ext uri="{FF2B5EF4-FFF2-40B4-BE49-F238E27FC236}">
                    <a16:creationId xmlns:a16="http://schemas.microsoft.com/office/drawing/2014/main" id="{558156AE-3422-4120-9319-B558F0CAD0C3}"/>
                  </a:ext>
                </a:extLst>
              </p:cNvPr>
              <p:cNvSpPr>
                <a:spLocks noChangeArrowheads="1"/>
              </p:cNvSpPr>
              <p:nvPr/>
            </p:nvSpPr>
            <p:spPr bwMode="auto">
              <a:xfrm>
                <a:off x="4281" y="2311"/>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 name="Oval 92">
                <a:extLst>
                  <a:ext uri="{FF2B5EF4-FFF2-40B4-BE49-F238E27FC236}">
                    <a16:creationId xmlns:a16="http://schemas.microsoft.com/office/drawing/2014/main" id="{6B17E900-8098-4C71-AABD-A1AC73236F7F}"/>
                  </a:ext>
                </a:extLst>
              </p:cNvPr>
              <p:cNvSpPr>
                <a:spLocks noChangeArrowheads="1"/>
              </p:cNvSpPr>
              <p:nvPr/>
            </p:nvSpPr>
            <p:spPr bwMode="auto">
              <a:xfrm>
                <a:off x="4449" y="2433"/>
                <a:ext cx="137" cy="89"/>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 name="Oval 93">
                <a:extLst>
                  <a:ext uri="{FF2B5EF4-FFF2-40B4-BE49-F238E27FC236}">
                    <a16:creationId xmlns:a16="http://schemas.microsoft.com/office/drawing/2014/main" id="{279F4A43-F8D8-4BA8-9AC7-BE80EA09D0A7}"/>
                  </a:ext>
                </a:extLst>
              </p:cNvPr>
              <p:cNvSpPr>
                <a:spLocks noChangeArrowheads="1"/>
              </p:cNvSpPr>
              <p:nvPr/>
            </p:nvSpPr>
            <p:spPr bwMode="auto">
              <a:xfrm>
                <a:off x="4941" y="2679"/>
                <a:ext cx="137" cy="88"/>
              </a:xfrm>
              <a:prstGeom prst="ellipse">
                <a:avLst/>
              </a:prstGeom>
              <a:solidFill>
                <a:srgbClr val="C70F44"/>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 name="Oval 94">
                <a:extLst>
                  <a:ext uri="{FF2B5EF4-FFF2-40B4-BE49-F238E27FC236}">
                    <a16:creationId xmlns:a16="http://schemas.microsoft.com/office/drawing/2014/main" id="{9F09A749-97B0-4C61-AB3E-C85A5FA00D23}"/>
                  </a:ext>
                </a:extLst>
              </p:cNvPr>
              <p:cNvSpPr>
                <a:spLocks noChangeArrowheads="1"/>
              </p:cNvSpPr>
              <p:nvPr/>
            </p:nvSpPr>
            <p:spPr bwMode="auto">
              <a:xfrm>
                <a:off x="3479" y="1220"/>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 name="Oval 95">
                <a:extLst>
                  <a:ext uri="{FF2B5EF4-FFF2-40B4-BE49-F238E27FC236}">
                    <a16:creationId xmlns:a16="http://schemas.microsoft.com/office/drawing/2014/main" id="{A4100E24-1516-4245-B44F-5F13321E14F2}"/>
                  </a:ext>
                </a:extLst>
              </p:cNvPr>
              <p:cNvSpPr>
                <a:spLocks noChangeArrowheads="1"/>
              </p:cNvSpPr>
              <p:nvPr/>
            </p:nvSpPr>
            <p:spPr bwMode="auto">
              <a:xfrm>
                <a:off x="3653" y="1683"/>
                <a:ext cx="137" cy="89"/>
              </a:xfrm>
              <a:prstGeom prst="ellipse">
                <a:avLst/>
              </a:prstGeom>
              <a:solidFill>
                <a:srgbClr val="FFFF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13" name="Freeform 80">
              <a:extLst>
                <a:ext uri="{FF2B5EF4-FFF2-40B4-BE49-F238E27FC236}">
                  <a16:creationId xmlns:a16="http://schemas.microsoft.com/office/drawing/2014/main" id="{E80F98F4-451A-447D-A935-2D14CCF4F343}"/>
                </a:ext>
              </a:extLst>
            </p:cNvPr>
            <p:cNvSpPr>
              <a:spLocks noChangeArrowheads="1"/>
            </p:cNvSpPr>
            <p:nvPr/>
          </p:nvSpPr>
          <p:spPr bwMode="auto">
            <a:xfrm>
              <a:off x="1793240" y="888999"/>
              <a:ext cx="3057518" cy="3098793"/>
            </a:xfrm>
            <a:custGeom>
              <a:avLst/>
              <a:gdLst>
                <a:gd name="T0" fmla="*/ 0 w 3175000"/>
                <a:gd name="T1" fmla="*/ 0 h 3111500"/>
                <a:gd name="T2" fmla="*/ 330200 w 3175000"/>
                <a:gd name="T3" fmla="*/ 1206500 h 3111500"/>
                <a:gd name="T4" fmla="*/ 1066800 w 3175000"/>
                <a:gd name="T5" fmla="*/ 2070100 h 3111500"/>
                <a:gd name="T6" fmla="*/ 2209800 w 3175000"/>
                <a:gd name="T7" fmla="*/ 2806700 h 3111500"/>
                <a:gd name="T8" fmla="*/ 3175000 w 3175000"/>
                <a:gd name="T9" fmla="*/ 311150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cxnSp>
          <p:nvCxnSpPr>
            <p:cNvPr id="14" name="Straight Arrow Connector 96">
              <a:extLst>
                <a:ext uri="{FF2B5EF4-FFF2-40B4-BE49-F238E27FC236}">
                  <a16:creationId xmlns:a16="http://schemas.microsoft.com/office/drawing/2014/main" id="{73C6417D-5C26-4D5A-B24B-725B93E96EEF}"/>
                </a:ext>
              </a:extLst>
            </p:cNvPr>
            <p:cNvCxnSpPr>
              <a:cxnSpLocks noChangeShapeType="1"/>
            </p:cNvCxnSpPr>
            <p:nvPr/>
          </p:nvCxnSpPr>
          <p:spPr bwMode="auto">
            <a:xfrm>
              <a:off x="1196340" y="1701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5" name="Text Box 78">
              <a:extLst>
                <a:ext uri="{FF2B5EF4-FFF2-40B4-BE49-F238E27FC236}">
                  <a16:creationId xmlns:a16="http://schemas.microsoft.com/office/drawing/2014/main" id="{D685FE49-03BC-48CC-A71A-B493DD68C6E4}"/>
                </a:ext>
              </a:extLst>
            </p:cNvPr>
            <p:cNvSpPr txBox="1">
              <a:spLocks noChangeArrowheads="1"/>
            </p:cNvSpPr>
            <p:nvPr/>
          </p:nvSpPr>
          <p:spPr bwMode="auto">
            <a:xfrm>
              <a:off x="1218303" y="3374321"/>
              <a:ext cx="1483020" cy="7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i="1" dirty="0">
                  <a:solidFill>
                    <a:srgbClr val="CC0000"/>
                  </a:solidFill>
                  <a:latin typeface="+mn-lt"/>
                </a:rPr>
                <a:t>Surface de </a:t>
              </a:r>
              <a:r>
                <a:rPr lang="en-GB" sz="1800" i="1" dirty="0" err="1">
                  <a:solidFill>
                    <a:srgbClr val="CC0000"/>
                  </a:solidFill>
                  <a:latin typeface="+mn-lt"/>
                </a:rPr>
                <a:t>compromis</a:t>
              </a:r>
              <a:endParaRPr lang="en-GB" sz="1800" b="0" i="1" dirty="0">
                <a:solidFill>
                  <a:srgbClr val="CC0000"/>
                </a:solidFill>
                <a:latin typeface="+mn-lt"/>
              </a:endParaRPr>
            </a:p>
          </p:txBody>
        </p:sp>
        <p:sp>
          <p:nvSpPr>
            <p:cNvPr id="16" name="Line 79">
              <a:extLst>
                <a:ext uri="{FF2B5EF4-FFF2-40B4-BE49-F238E27FC236}">
                  <a16:creationId xmlns:a16="http://schemas.microsoft.com/office/drawing/2014/main" id="{3BDC03DF-F68B-42E9-A102-4932A3FA5CBD}"/>
                </a:ext>
              </a:extLst>
            </p:cNvPr>
            <p:cNvSpPr>
              <a:spLocks noChangeShapeType="1"/>
            </p:cNvSpPr>
            <p:nvPr/>
          </p:nvSpPr>
          <p:spPr bwMode="auto">
            <a:xfrm flipV="1">
              <a:off x="2575878" y="3073400"/>
              <a:ext cx="365125" cy="265113"/>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58B7DA-2E20-4877-AB50-02566CDEC563}"/>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6" name="Title 5"/>
          <p:cNvSpPr>
            <a:spLocks noGrp="1"/>
          </p:cNvSpPr>
          <p:nvPr>
            <p:ph type="title"/>
          </p:nvPr>
        </p:nvSpPr>
        <p:spPr/>
        <p:txBody>
          <a:bodyPr/>
          <a:lstStyle/>
          <a:p>
            <a:r>
              <a:rPr lang="en-GB" dirty="0">
                <a:latin typeface="+mn-lt"/>
              </a:rPr>
              <a:t>(Q1) </a:t>
            </a:r>
            <a:r>
              <a:rPr lang="fr-FR" dirty="0">
                <a:latin typeface="+mn-lt"/>
              </a:rPr>
              <a:t>Exemple de solution graphique pour l'enseignement</a:t>
            </a:r>
            <a:endParaRPr lang="en-GB" dirty="0">
              <a:latin typeface="+mn-lt"/>
            </a:endParaRPr>
          </a:p>
        </p:txBody>
      </p:sp>
      <p:sp>
        <p:nvSpPr>
          <p:cNvPr id="4" name="Text Box 175"/>
          <p:cNvSpPr txBox="1">
            <a:spLocks noChangeArrowheads="1"/>
          </p:cNvSpPr>
          <p:nvPr/>
        </p:nvSpPr>
        <p:spPr bwMode="auto">
          <a:xfrm>
            <a:off x="8319270" y="2686470"/>
            <a:ext cx="2653530" cy="19922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None/>
            </a:pPr>
            <a:r>
              <a:rPr lang="en-GB" sz="2000" dirty="0">
                <a:solidFill>
                  <a:srgbClr val="000000"/>
                </a:solidFill>
                <a:latin typeface="+mn-lt"/>
                <a:sym typeface="Symbol" panose="05050102010706020507" pitchFamily="18" charset="2"/>
              </a:rPr>
              <a:t></a:t>
            </a:r>
            <a:r>
              <a:rPr lang="en-GB" sz="2000" dirty="0">
                <a:solidFill>
                  <a:srgbClr val="000000"/>
                </a:solidFill>
                <a:latin typeface="+mn-lt"/>
                <a:sym typeface="Times New Roman" panose="02020603050405020304" pitchFamily="18" charset="0"/>
              </a:rPr>
              <a:t> </a:t>
            </a:r>
            <a:r>
              <a:rPr lang="fr-FR" sz="2000" b="0" dirty="0">
                <a:solidFill>
                  <a:srgbClr val="000000"/>
                </a:solidFill>
                <a:latin typeface="+mn-lt"/>
              </a:rPr>
              <a:t>détermine un emplacement sur la courbe de compromis et reflète les priorités (prix au kilo)</a:t>
            </a:r>
            <a:endParaRPr lang="en-GB" sz="2000" b="0" dirty="0">
              <a:solidFill>
                <a:srgbClr val="000000"/>
              </a:solidFill>
              <a:latin typeface="+mn-lt"/>
            </a:endParaRPr>
          </a:p>
        </p:txBody>
      </p:sp>
      <p:grpSp>
        <p:nvGrpSpPr>
          <p:cNvPr id="14" name="Group 13"/>
          <p:cNvGrpSpPr/>
          <p:nvPr/>
        </p:nvGrpSpPr>
        <p:grpSpPr>
          <a:xfrm>
            <a:off x="1977246" y="1492124"/>
            <a:ext cx="6001817" cy="4451475"/>
            <a:chOff x="1247323" y="1492125"/>
            <a:chExt cx="5588739" cy="4145100"/>
          </a:xfrm>
        </p:grpSpPr>
        <p:pic>
          <p:nvPicPr>
            <p:cNvPr id="8" name="Picture 7"/>
            <p:cNvPicPr>
              <a:picLocks noChangeAspect="1"/>
            </p:cNvPicPr>
            <p:nvPr/>
          </p:nvPicPr>
          <p:blipFill>
            <a:blip r:embed="rId3"/>
            <a:stretch>
              <a:fillRect/>
            </a:stretch>
          </p:blipFill>
          <p:spPr>
            <a:xfrm>
              <a:off x="1247323" y="1492125"/>
              <a:ext cx="5588739" cy="4145100"/>
            </a:xfrm>
            <a:prstGeom prst="rect">
              <a:avLst/>
            </a:prstGeom>
          </p:spPr>
        </p:pic>
        <p:sp>
          <p:nvSpPr>
            <p:cNvPr id="9" name="Rectangle 8"/>
            <p:cNvSpPr/>
            <p:nvPr/>
          </p:nvSpPr>
          <p:spPr bwMode="auto">
            <a:xfrm>
              <a:off x="2546294" y="3150777"/>
              <a:ext cx="279285" cy="3439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Tree>
    <p:extLst>
      <p:ext uri="{BB962C8B-B14F-4D97-AF65-F5344CB8AC3E}">
        <p14:creationId xmlns:p14="http://schemas.microsoft.com/office/powerpoint/2010/main" val="349489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4250389-EF0F-4F9B-BED2-54CD906F4E14}"/>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21506" name="Rectangle 2"/>
          <p:cNvSpPr>
            <a:spLocks noGrp="1" noChangeArrowheads="1"/>
          </p:cNvSpPr>
          <p:nvPr>
            <p:ph type="title"/>
          </p:nvPr>
        </p:nvSpPr>
        <p:spPr>
          <a:ln w="9525"/>
        </p:spPr>
        <p:txBody>
          <a:bodyPr/>
          <a:lstStyle/>
          <a:p>
            <a:r>
              <a:rPr lang="en-GB" dirty="0">
                <a:latin typeface="+mn-lt"/>
              </a:rPr>
              <a:t>(Q1) </a:t>
            </a:r>
            <a:r>
              <a:rPr lang="en-GB" dirty="0" err="1">
                <a:latin typeface="+mn-lt"/>
              </a:rPr>
              <a:t>Exemple</a:t>
            </a:r>
            <a:r>
              <a:rPr lang="en-GB" dirty="0">
                <a:latin typeface="+mn-lt"/>
              </a:rPr>
              <a:t> : </a:t>
            </a:r>
            <a:r>
              <a:rPr lang="fr-FR" dirty="0">
                <a:latin typeface="+mn-lt"/>
              </a:rPr>
              <a:t>Matériaux pour systèmes de transport</a:t>
            </a:r>
            <a:endParaRPr lang="en-GB" dirty="0">
              <a:latin typeface="+mn-lt"/>
            </a:endParaRPr>
          </a:p>
        </p:txBody>
      </p:sp>
      <p:sp>
        <p:nvSpPr>
          <p:cNvPr id="112649" name="TextBox 2"/>
          <p:cNvSpPr txBox="1">
            <a:spLocks noChangeArrowheads="1"/>
          </p:cNvSpPr>
          <p:nvPr/>
        </p:nvSpPr>
        <p:spPr bwMode="auto">
          <a:xfrm>
            <a:off x="2191885" y="1524000"/>
            <a:ext cx="8383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a:t>
            </a:r>
            <a:r>
              <a:rPr lang="fr-FR" sz="1800" b="0" dirty="0">
                <a:latin typeface="+mn-lt"/>
              </a:rPr>
              <a:t>La</a:t>
            </a:r>
            <a:r>
              <a:rPr lang="fr-FR" sz="1800" dirty="0">
                <a:latin typeface="+mn-lt"/>
              </a:rPr>
              <a:t> masse</a:t>
            </a:r>
            <a:r>
              <a:rPr lang="fr-FR" sz="1800" b="0" dirty="0">
                <a:latin typeface="+mn-lt"/>
              </a:rPr>
              <a:t>, dans les systèmes de transport, se traduit en consommation de </a:t>
            </a:r>
            <a:r>
              <a:rPr lang="fr-FR" sz="1800" dirty="0">
                <a:latin typeface="+mn-lt"/>
              </a:rPr>
              <a:t>carburant</a:t>
            </a:r>
            <a:endParaRPr lang="en-GB" sz="1800" dirty="0">
              <a:latin typeface="+mn-lt"/>
            </a:endParaRPr>
          </a:p>
        </p:txBody>
      </p:sp>
      <p:sp>
        <p:nvSpPr>
          <p:cNvPr id="112650" name="TextBox 3"/>
          <p:cNvSpPr txBox="1">
            <a:spLocks noChangeArrowheads="1"/>
          </p:cNvSpPr>
          <p:nvPr/>
        </p:nvSpPr>
        <p:spPr bwMode="auto">
          <a:xfrm>
            <a:off x="2191885" y="2173069"/>
            <a:ext cx="78082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fr-FR" sz="1800" b="0" dirty="0">
                <a:latin typeface="+mn-lt"/>
              </a:rPr>
              <a:t> </a:t>
            </a:r>
            <a:r>
              <a:rPr lang="fr-FR" sz="1800" dirty="0">
                <a:latin typeface="+mn-lt"/>
              </a:rPr>
              <a:t>Coût</a:t>
            </a:r>
            <a:r>
              <a:rPr lang="fr-FR" sz="1800" b="0" dirty="0">
                <a:latin typeface="+mn-lt"/>
              </a:rPr>
              <a:t> au cours de la vie = coût initial, </a:t>
            </a:r>
            <a:r>
              <a:rPr lang="fr-FR" sz="1800" dirty="0">
                <a:latin typeface="+mn-lt"/>
              </a:rPr>
              <a:t>C</a:t>
            </a:r>
            <a:r>
              <a:rPr lang="fr-FR" sz="1800" b="0" dirty="0">
                <a:latin typeface="+mn-lt"/>
              </a:rPr>
              <a:t> + coût du carburant consommé, 					     proportionnel à la masse </a:t>
            </a:r>
            <a:r>
              <a:rPr lang="fr-FR" sz="1800" dirty="0">
                <a:latin typeface="+mn-lt"/>
              </a:rPr>
              <a:t>m</a:t>
            </a:r>
            <a:endParaRPr lang="en-GB" sz="1800" dirty="0">
              <a:latin typeface="+mn-lt"/>
            </a:endParaRPr>
          </a:p>
        </p:txBody>
      </p:sp>
      <p:grpSp>
        <p:nvGrpSpPr>
          <p:cNvPr id="3" name="Group 33"/>
          <p:cNvGrpSpPr>
            <a:grpSpLocks/>
          </p:cNvGrpSpPr>
          <p:nvPr/>
        </p:nvGrpSpPr>
        <p:grpSpPr bwMode="auto">
          <a:xfrm>
            <a:off x="2191884" y="3119437"/>
            <a:ext cx="4352792" cy="385763"/>
            <a:chOff x="560" y="2522"/>
            <a:chExt cx="2531" cy="243"/>
          </a:xfrm>
        </p:grpSpPr>
        <p:sp>
          <p:nvSpPr>
            <p:cNvPr id="21521" name="TextBox 4"/>
            <p:cNvSpPr txBox="1">
              <a:spLocks noChangeArrowheads="1"/>
            </p:cNvSpPr>
            <p:nvPr/>
          </p:nvSpPr>
          <p:spPr bwMode="auto">
            <a:xfrm>
              <a:off x="560" y="2522"/>
              <a:ext cx="25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a:t>
              </a:r>
              <a:r>
                <a:rPr lang="en-GB" sz="1800" dirty="0" err="1">
                  <a:latin typeface="+mn-lt"/>
                </a:rPr>
                <a:t>Fonctions</a:t>
              </a:r>
              <a:r>
                <a:rPr lang="en-GB" sz="1800" dirty="0">
                  <a:latin typeface="+mn-lt"/>
                </a:rPr>
                <a:t> de </a:t>
              </a:r>
              <a:r>
                <a:rPr lang="en-GB" sz="1800" dirty="0" err="1">
                  <a:latin typeface="+mn-lt"/>
                </a:rPr>
                <a:t>pénalités</a:t>
              </a:r>
              <a:endParaRPr lang="en-GB" sz="1800" dirty="0">
                <a:latin typeface="+mn-lt"/>
              </a:endParaRPr>
            </a:p>
          </p:txBody>
        </p:sp>
        <p:graphicFrame>
          <p:nvGraphicFramePr>
            <p:cNvPr id="21522" name="Object 3"/>
            <p:cNvGraphicFramePr>
              <a:graphicFrameLocks noChangeAspect="1"/>
            </p:cNvGraphicFramePr>
            <p:nvPr/>
          </p:nvGraphicFramePr>
          <p:xfrm>
            <a:off x="1902" y="2554"/>
            <a:ext cx="1189" cy="211"/>
          </p:xfrm>
          <a:graphic>
            <a:graphicData uri="http://schemas.openxmlformats.org/presentationml/2006/ole">
              <mc:AlternateContent xmlns:mc="http://schemas.openxmlformats.org/markup-compatibility/2006">
                <mc:Choice xmlns:v="urn:schemas-microsoft-com:vml" Requires="v">
                  <p:oleObj name="Equation" r:id="rId3" imgW="1549080" imgH="279360" progId="Equation.3">
                    <p:embed/>
                  </p:oleObj>
                </mc:Choice>
                <mc:Fallback>
                  <p:oleObj name="Equation" r:id="rId3" imgW="1549080" imgH="279360" progId="Equation.3">
                    <p:embed/>
                    <p:pic>
                      <p:nvPicPr>
                        <p:cNvPr id="21522" name="Object 3"/>
                        <p:cNvPicPr>
                          <a:picLocks noChangeAspect="1" noChangeArrowheads="1"/>
                        </p:cNvPicPr>
                        <p:nvPr/>
                      </p:nvPicPr>
                      <p:blipFill>
                        <a:blip r:embed="rId4"/>
                        <a:srcRect/>
                        <a:stretch>
                          <a:fillRect/>
                        </a:stretch>
                      </p:blipFill>
                      <p:spPr bwMode="auto">
                        <a:xfrm>
                          <a:off x="1902" y="2554"/>
                          <a:ext cx="118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4"/>
          <p:cNvGrpSpPr>
            <a:grpSpLocks/>
          </p:cNvGrpSpPr>
          <p:nvPr/>
        </p:nvGrpSpPr>
        <p:grpSpPr bwMode="auto">
          <a:xfrm>
            <a:off x="2191885" y="3657600"/>
            <a:ext cx="4609249" cy="369888"/>
            <a:chOff x="519" y="3822"/>
            <a:chExt cx="3616" cy="233"/>
          </a:xfrm>
        </p:grpSpPr>
        <p:sp>
          <p:nvSpPr>
            <p:cNvPr id="21519" name="TextBox 4"/>
            <p:cNvSpPr txBox="1">
              <a:spLocks noChangeArrowheads="1"/>
            </p:cNvSpPr>
            <p:nvPr/>
          </p:nvSpPr>
          <p:spPr bwMode="auto">
            <a:xfrm>
              <a:off x="519" y="3822"/>
              <a:ext cx="36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a:t>
              </a:r>
              <a:r>
                <a:rPr lang="fr-FR" sz="1800" b="0" dirty="0">
                  <a:latin typeface="+mn-lt"/>
                </a:rPr>
                <a:t> On doit définir la </a:t>
              </a:r>
              <a:r>
                <a:rPr lang="fr-FR" sz="1800" dirty="0">
                  <a:latin typeface="+mn-lt"/>
                </a:rPr>
                <a:t>constante d’échange</a:t>
              </a:r>
              <a:r>
                <a:rPr lang="en-GB" sz="1800" dirty="0">
                  <a:latin typeface="+mn-lt"/>
                </a:rPr>
                <a:t>,                                           </a:t>
              </a:r>
            </a:p>
          </p:txBody>
        </p:sp>
        <p:graphicFrame>
          <p:nvGraphicFramePr>
            <p:cNvPr id="21520" name="Object 40"/>
            <p:cNvGraphicFramePr>
              <a:graphicFrameLocks noChangeAspect="1"/>
            </p:cNvGraphicFramePr>
            <p:nvPr>
              <p:extLst>
                <p:ext uri="{D42A27DB-BD31-4B8C-83A1-F6EECF244321}">
                  <p14:modId xmlns:p14="http://schemas.microsoft.com/office/powerpoint/2010/main" val="45737096"/>
                </p:ext>
              </p:extLst>
            </p:nvPr>
          </p:nvGraphicFramePr>
          <p:xfrm>
            <a:off x="3659" y="3882"/>
            <a:ext cx="224" cy="164"/>
          </p:xfrm>
          <a:graphic>
            <a:graphicData uri="http://schemas.openxmlformats.org/presentationml/2006/ole">
              <mc:AlternateContent xmlns:mc="http://schemas.openxmlformats.org/markup-compatibility/2006">
                <mc:Choice xmlns:v="urn:schemas-microsoft-com:vml" Requires="v">
                  <p:oleObj name="Equation" r:id="rId5" imgW="291847" imgH="215713" progId="Equation.3">
                    <p:embed/>
                  </p:oleObj>
                </mc:Choice>
                <mc:Fallback>
                  <p:oleObj name="Equation" r:id="rId5" imgW="291847" imgH="215713" progId="Equation.3">
                    <p:embed/>
                    <p:pic>
                      <p:nvPicPr>
                        <p:cNvPr id="2152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9" y="3882"/>
                          <a:ext cx="224" cy="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21"/>
          <p:cNvGrpSpPr>
            <a:grpSpLocks/>
          </p:cNvGrpSpPr>
          <p:nvPr/>
        </p:nvGrpSpPr>
        <p:grpSpPr bwMode="auto">
          <a:xfrm>
            <a:off x="3505200" y="947871"/>
            <a:ext cx="4552003" cy="419160"/>
            <a:chOff x="2277461" y="2540000"/>
            <a:chExt cx="4552623" cy="419160"/>
          </a:xfrm>
        </p:grpSpPr>
        <p:sp>
          <p:nvSpPr>
            <p:cNvPr id="21517" name="TextBox 2"/>
            <p:cNvSpPr txBox="1">
              <a:spLocks noChangeArrowheads="1"/>
            </p:cNvSpPr>
            <p:nvPr/>
          </p:nvSpPr>
          <p:spPr bwMode="auto">
            <a:xfrm>
              <a:off x="2339332" y="2559050"/>
              <a:ext cx="4490751"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CC0000"/>
                </a:buClr>
                <a:buSzPct val="110000"/>
                <a:buFont typeface="Wingdings" panose="05000000000000000000" pitchFamily="2" charset="2"/>
                <a:buNone/>
              </a:pPr>
              <a:r>
                <a:rPr lang="fr-FR" sz="2000" i="1" dirty="0">
                  <a:solidFill>
                    <a:srgbClr val="000000"/>
                  </a:solidFill>
                  <a:latin typeface="+mn-lt"/>
                </a:rPr>
                <a:t>Le choix du matériau dépend du système</a:t>
              </a:r>
              <a:endParaRPr lang="en-GB" sz="2000" i="1" dirty="0">
                <a:solidFill>
                  <a:srgbClr val="000000"/>
                </a:solidFill>
                <a:latin typeface="+mn-lt"/>
              </a:endParaRPr>
            </a:p>
          </p:txBody>
        </p:sp>
        <p:sp>
          <p:nvSpPr>
            <p:cNvPr id="21518" name="Rounded Rectangle 19"/>
            <p:cNvSpPr>
              <a:spLocks noChangeArrowheads="1"/>
            </p:cNvSpPr>
            <p:nvPr/>
          </p:nvSpPr>
          <p:spPr bwMode="auto">
            <a:xfrm>
              <a:off x="2277461" y="2540000"/>
              <a:ext cx="4552623" cy="419100"/>
            </a:xfrm>
            <a:prstGeom prst="roundRect">
              <a:avLst>
                <a:gd name="adj" fmla="val 16667"/>
              </a:avLst>
            </a:prstGeom>
            <a:noFill/>
            <a:ln w="19050" algn="ctr">
              <a:solidFill>
                <a:srgbClr val="7FC4BC"/>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23" name="Line Callout 2 22"/>
          <p:cNvSpPr>
            <a:spLocks/>
          </p:cNvSpPr>
          <p:nvPr/>
        </p:nvSpPr>
        <p:spPr bwMode="auto">
          <a:xfrm>
            <a:off x="7620000" y="1839912"/>
            <a:ext cx="317500" cy="369888"/>
          </a:xfrm>
          <a:prstGeom prst="borderCallout2">
            <a:avLst>
              <a:gd name="adj1" fmla="val 72648"/>
              <a:gd name="adj2" fmla="val -4167"/>
              <a:gd name="adj3" fmla="val 81694"/>
              <a:gd name="adj4" fmla="val -472833"/>
              <a:gd name="adj5" fmla="val 124231"/>
              <a:gd name="adj6" fmla="val -515722"/>
            </a:avLst>
          </a:prstGeom>
          <a:noFill/>
          <a:ln w="9525" algn="ctr">
            <a:solidFill>
              <a:srgbClr val="66663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b="0" dirty="0">
                <a:latin typeface="+mn-lt"/>
              </a:rPr>
              <a:t>$</a:t>
            </a:r>
          </a:p>
        </p:txBody>
      </p:sp>
      <p:sp>
        <p:nvSpPr>
          <p:cNvPr id="24" name="Line Callout 2 23"/>
          <p:cNvSpPr>
            <a:spLocks/>
          </p:cNvSpPr>
          <p:nvPr/>
        </p:nvSpPr>
        <p:spPr bwMode="auto">
          <a:xfrm>
            <a:off x="9158479" y="2233961"/>
            <a:ext cx="431800" cy="369888"/>
          </a:xfrm>
          <a:prstGeom prst="borderCallout2">
            <a:avLst>
              <a:gd name="adj1" fmla="val 72648"/>
              <a:gd name="adj2" fmla="val -4167"/>
              <a:gd name="adj3" fmla="val 81694"/>
              <a:gd name="adj4" fmla="val -54130"/>
              <a:gd name="adj5" fmla="val 120792"/>
              <a:gd name="adj6" fmla="val -80431"/>
            </a:avLst>
          </a:prstGeom>
          <a:noFill/>
          <a:ln w="9525" algn="ctr">
            <a:solidFill>
              <a:srgbClr val="66663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b="0" dirty="0">
                <a:latin typeface="+mn-lt"/>
              </a:rPr>
              <a:t>kg</a:t>
            </a:r>
          </a:p>
        </p:txBody>
      </p:sp>
      <p:sp>
        <p:nvSpPr>
          <p:cNvPr id="25" name="Line Callout 2 24"/>
          <p:cNvSpPr>
            <a:spLocks/>
          </p:cNvSpPr>
          <p:nvPr/>
        </p:nvSpPr>
        <p:spPr bwMode="auto">
          <a:xfrm>
            <a:off x="6719113" y="2776896"/>
            <a:ext cx="774700" cy="369888"/>
          </a:xfrm>
          <a:prstGeom prst="borderCallout2">
            <a:avLst>
              <a:gd name="adj1" fmla="val 72648"/>
              <a:gd name="adj2" fmla="val -4167"/>
              <a:gd name="adj3" fmla="val 81694"/>
              <a:gd name="adj4" fmla="val -54130"/>
              <a:gd name="adj5" fmla="val 120792"/>
              <a:gd name="adj6" fmla="val -80431"/>
            </a:avLst>
          </a:prstGeom>
          <a:noFill/>
          <a:ln w="9525" algn="ctr">
            <a:solidFill>
              <a:srgbClr val="66663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b="0" dirty="0">
                <a:latin typeface="+mn-lt"/>
              </a:rPr>
              <a:t>$/kg</a:t>
            </a:r>
          </a:p>
        </p:txBody>
      </p:sp>
      <p:grpSp>
        <p:nvGrpSpPr>
          <p:cNvPr id="2" name="Group 1"/>
          <p:cNvGrpSpPr/>
          <p:nvPr/>
        </p:nvGrpSpPr>
        <p:grpSpPr>
          <a:xfrm>
            <a:off x="1560965" y="4243887"/>
            <a:ext cx="8840105" cy="1816023"/>
            <a:chOff x="417964" y="4243886"/>
            <a:chExt cx="8840105" cy="1816023"/>
          </a:xfrm>
        </p:grpSpPr>
        <p:grpSp>
          <p:nvGrpSpPr>
            <p:cNvPr id="26" name="Group 25"/>
            <p:cNvGrpSpPr/>
            <p:nvPr/>
          </p:nvGrpSpPr>
          <p:grpSpPr>
            <a:xfrm>
              <a:off x="1158286" y="4243886"/>
              <a:ext cx="8094567" cy="1254647"/>
              <a:chOff x="373925" y="968586"/>
              <a:chExt cx="9420088" cy="1347785"/>
            </a:xfrm>
          </p:grpSpPr>
          <p:sp>
            <p:nvSpPr>
              <p:cNvPr id="27" name="Text Box 15"/>
              <p:cNvSpPr txBox="1">
                <a:spLocks noChangeArrowheads="1"/>
              </p:cNvSpPr>
              <p:nvPr/>
            </p:nvSpPr>
            <p:spPr bwMode="auto">
              <a:xfrm>
                <a:off x="373926" y="1919622"/>
                <a:ext cx="9420087" cy="39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
                    <a:srgbClr val="009B9B"/>
                  </a:buClr>
                  <a:buSzPct val="80000"/>
                  <a:buFont typeface="Wingdings" panose="05000000000000000000" pitchFamily="2" charset="2"/>
                  <a:buNone/>
                </a:pPr>
                <a:r>
                  <a:rPr lang="en-GB" sz="1800" b="0" dirty="0">
                    <a:solidFill>
                      <a:srgbClr val="666633"/>
                    </a:solidFill>
                    <a:latin typeface="+mn-lt"/>
                  </a:rPr>
                  <a:t>  </a:t>
                </a:r>
                <a:r>
                  <a:rPr lang="en-GB" sz="1200" dirty="0" err="1">
                    <a:latin typeface="+mn-lt"/>
                  </a:rPr>
                  <a:t>Acier</a:t>
                </a:r>
                <a:r>
                  <a:rPr lang="en-GB" sz="1200" dirty="0">
                    <a:latin typeface="+mn-lt"/>
                  </a:rPr>
                  <a:t>                                 </a:t>
                </a:r>
                <a:r>
                  <a:rPr lang="en-GB" sz="1200" dirty="0" err="1">
                    <a:latin typeface="+mn-lt"/>
                  </a:rPr>
                  <a:t>Acier</a:t>
                </a:r>
                <a:r>
                  <a:rPr lang="en-GB" sz="1200" dirty="0">
                    <a:latin typeface="+mn-lt"/>
                  </a:rPr>
                  <a:t> / Alu                                  </a:t>
                </a:r>
                <a:r>
                  <a:rPr lang="en-GB" sz="1200" dirty="0" err="1">
                    <a:latin typeface="+mn-lt"/>
                  </a:rPr>
                  <a:t>Alu</a:t>
                </a:r>
                <a:r>
                  <a:rPr lang="en-GB" sz="1200" dirty="0">
                    <a:latin typeface="+mn-lt"/>
                  </a:rPr>
                  <a:t> / (composite)                  Alu / Ti / composites            </a:t>
                </a:r>
                <a:r>
                  <a:rPr lang="en-GB" sz="1200" dirty="0" err="1">
                    <a:latin typeface="+mn-lt"/>
                  </a:rPr>
                  <a:t>Composites</a:t>
                </a:r>
                <a:endParaRPr lang="en-GB" sz="1200" dirty="0">
                  <a:latin typeface="+mn-lt"/>
                </a:endParaRPr>
              </a:p>
            </p:txBody>
          </p:sp>
          <p:grpSp>
            <p:nvGrpSpPr>
              <p:cNvPr id="28" name="Group 27"/>
              <p:cNvGrpSpPr/>
              <p:nvPr/>
            </p:nvGrpSpPr>
            <p:grpSpPr>
              <a:xfrm>
                <a:off x="373925" y="968586"/>
                <a:ext cx="9420087" cy="940236"/>
                <a:chOff x="261938" y="2484992"/>
                <a:chExt cx="9420087" cy="940236"/>
              </a:xfrm>
            </p:grpSpPr>
            <p:pic>
              <p:nvPicPr>
                <p:cNvPr id="2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2004" y="2527097"/>
                  <a:ext cx="1800000" cy="85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2025" y="2484992"/>
                  <a:ext cx="1440000" cy="94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1982" y="2575110"/>
                  <a:ext cx="2052000" cy="78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938" y="2608292"/>
                  <a:ext cx="1260000" cy="69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0816" y="2510917"/>
                  <a:ext cx="1548000" cy="84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34" name="Group 33"/>
            <p:cNvGrpSpPr/>
            <p:nvPr/>
          </p:nvGrpSpPr>
          <p:grpSpPr>
            <a:xfrm>
              <a:off x="417964" y="5382801"/>
              <a:ext cx="8840105" cy="677108"/>
              <a:chOff x="-43584" y="2008071"/>
              <a:chExt cx="9576777" cy="677108"/>
            </a:xfrm>
          </p:grpSpPr>
          <p:sp>
            <p:nvSpPr>
              <p:cNvPr id="35" name="Text Box 15"/>
              <p:cNvSpPr txBox="1">
                <a:spLocks noChangeArrowheads="1"/>
              </p:cNvSpPr>
              <p:nvPr/>
            </p:nvSpPr>
            <p:spPr bwMode="auto">
              <a:xfrm>
                <a:off x="728546" y="2211267"/>
                <a:ext cx="8804647" cy="276999"/>
              </a:xfrm>
              <a:prstGeom prst="rect">
                <a:avLst/>
              </a:prstGeom>
              <a:solidFill>
                <a:schemeClr val="tx2">
                  <a:lumMod val="20000"/>
                  <a:lumOff val="80000"/>
                </a:schemeClr>
              </a:solidFill>
              <a:ln w="9525">
                <a:solidFill>
                  <a:srgbClr val="7FC4BC"/>
                </a:solidFill>
                <a:miter lim="800000"/>
                <a:headEnd/>
                <a:tailEnd/>
              </a:ln>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ts val="0"/>
                  </a:spcBef>
                  <a:spcAft>
                    <a:spcPct val="0"/>
                  </a:spcAft>
                  <a:buClr>
                    <a:srgbClr val="009B9B"/>
                  </a:buClr>
                  <a:buSzPct val="80000"/>
                  <a:buNone/>
                </a:pPr>
                <a:r>
                  <a:rPr lang="en-GB" sz="1200" dirty="0">
                    <a:latin typeface="+mn-lt"/>
                    <a:sym typeface="Symbol"/>
                  </a:rPr>
                  <a:t>   3 – 6                         6 – 20                                100 – 600                            600 – 2,000 (?)              5,000 – 10,000</a:t>
                </a:r>
              </a:p>
            </p:txBody>
          </p:sp>
          <p:sp>
            <p:nvSpPr>
              <p:cNvPr id="36" name="Text Box 15"/>
              <p:cNvSpPr txBox="1">
                <a:spLocks noChangeArrowheads="1"/>
              </p:cNvSpPr>
              <p:nvPr/>
            </p:nvSpPr>
            <p:spPr bwMode="auto">
              <a:xfrm>
                <a:off x="-43584" y="2008071"/>
                <a:ext cx="7092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ts val="0"/>
                  </a:spcBef>
                  <a:spcAft>
                    <a:spcPct val="0"/>
                  </a:spcAft>
                  <a:buClr>
                    <a:srgbClr val="009B9B"/>
                  </a:buClr>
                  <a:buSzPct val="80000"/>
                  <a:buNone/>
                </a:pPr>
                <a:r>
                  <a:rPr lang="en-GB" sz="2000" dirty="0">
                    <a:solidFill>
                      <a:schemeClr val="accent5"/>
                    </a:solidFill>
                    <a:latin typeface="+mn-lt"/>
                    <a:sym typeface="Symbol"/>
                  </a:rPr>
                  <a:t>  </a:t>
                </a:r>
                <a:r>
                  <a:rPr lang="en-GB" dirty="0">
                    <a:solidFill>
                      <a:schemeClr val="accent5"/>
                    </a:solidFill>
                    <a:latin typeface="+mn-lt"/>
                    <a:sym typeface="Symbol"/>
                  </a:rPr>
                  <a:t></a:t>
                </a:r>
              </a:p>
              <a:p>
                <a:pPr>
                  <a:spcBef>
                    <a:spcPts val="0"/>
                  </a:spcBef>
                  <a:spcAft>
                    <a:spcPct val="0"/>
                  </a:spcAft>
                  <a:buClr>
                    <a:srgbClr val="009B9B"/>
                  </a:buClr>
                  <a:buSzPct val="80000"/>
                  <a:buNone/>
                </a:pPr>
                <a:r>
                  <a:rPr lang="en-GB" sz="1400" dirty="0">
                    <a:solidFill>
                      <a:schemeClr val="accent5"/>
                    </a:solidFill>
                    <a:latin typeface="+mn-lt"/>
                  </a:rPr>
                  <a:t>($/kg</a:t>
                </a:r>
                <a:r>
                  <a:rPr lang="en-GB" sz="1400" b="0" dirty="0">
                    <a:solidFill>
                      <a:schemeClr val="accent5"/>
                    </a:solidFill>
                    <a:latin typeface="+mn-lt"/>
                  </a:rPr>
                  <a:t>)</a:t>
                </a:r>
              </a:p>
            </p:txBody>
          </p:sp>
        </p:grpSp>
      </p:grpSp>
    </p:spTree>
    <p:extLst>
      <p:ext uri="{BB962C8B-B14F-4D97-AF65-F5344CB8AC3E}">
        <p14:creationId xmlns:p14="http://schemas.microsoft.com/office/powerpoint/2010/main" val="3592158481"/>
      </p:ext>
    </p:extLst>
  </p:cSld>
  <p:clrMapOvr>
    <a:masterClrMapping/>
  </p:clrMapOvr>
  <mc:AlternateContent xmlns:mc="http://schemas.openxmlformats.org/markup-compatibility/2006" xmlns:p14="http://schemas.microsoft.com/office/powerpoint/2010/main">
    <mc:Choice Requires="p14">
      <p:transition p14:dur="0" advTm="10825"/>
    </mc:Choice>
    <mc:Fallback xmlns="">
      <p:transition advTm="1082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9"/>
                                        </p:tgtEl>
                                        <p:attrNameLst>
                                          <p:attrName>style.visibility</p:attrName>
                                        </p:attrNameLst>
                                      </p:cBhvr>
                                      <p:to>
                                        <p:strVal val="visible"/>
                                      </p:to>
                                    </p:set>
                                    <p:animEffect transition="in" filter="wipe(left)">
                                      <p:cBhvr>
                                        <p:cTn id="12" dur="500"/>
                                        <p:tgtEl>
                                          <p:spTgt spid="1126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50"/>
                                        </p:tgtEl>
                                        <p:attrNameLst>
                                          <p:attrName>style.visibility</p:attrName>
                                        </p:attrNameLst>
                                      </p:cBhvr>
                                      <p:to>
                                        <p:strVal val="visible"/>
                                      </p:to>
                                    </p:set>
                                    <p:animEffect transition="in" filter="wipe(left)">
                                      <p:cBhvr>
                                        <p:cTn id="17" dur="500"/>
                                        <p:tgtEl>
                                          <p:spTgt spid="1126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utoUpdateAnimBg="0"/>
      <p:bldP spid="112650" grpId="0" autoUpdateAnimBg="0"/>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C74680C-AF9A-4EAB-AB80-D62068D5115D}"/>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6" name="Title 5"/>
          <p:cNvSpPr>
            <a:spLocks noGrp="1"/>
          </p:cNvSpPr>
          <p:nvPr>
            <p:ph type="title"/>
          </p:nvPr>
        </p:nvSpPr>
        <p:spPr>
          <a:xfrm>
            <a:off x="609601" y="148581"/>
            <a:ext cx="11353799" cy="845837"/>
          </a:xfrm>
        </p:spPr>
        <p:txBody>
          <a:bodyPr/>
          <a:lstStyle/>
          <a:p>
            <a:r>
              <a:rPr lang="en-GB" dirty="0">
                <a:latin typeface="+mn-lt"/>
              </a:rPr>
              <a:t>(Q2) </a:t>
            </a:r>
            <a:r>
              <a:rPr lang="fr-FR" dirty="0">
                <a:latin typeface="+mn-lt"/>
              </a:rPr>
              <a:t>Les fonctions de pénalité linéaires vont avec des axes linéaires</a:t>
            </a:r>
            <a:endParaRPr lang="en-GB" dirty="0">
              <a:latin typeface="+mn-lt"/>
            </a:endParaRPr>
          </a:p>
        </p:txBody>
      </p:sp>
      <p:pic>
        <p:nvPicPr>
          <p:cNvPr id="9" name="Picture 8"/>
          <p:cNvPicPr>
            <a:picLocks noChangeAspect="1"/>
          </p:cNvPicPr>
          <p:nvPr/>
        </p:nvPicPr>
        <p:blipFill>
          <a:blip r:embed="rId3"/>
          <a:stretch>
            <a:fillRect/>
          </a:stretch>
        </p:blipFill>
        <p:spPr>
          <a:xfrm>
            <a:off x="1981199" y="1451950"/>
            <a:ext cx="8390409" cy="3270277"/>
          </a:xfrm>
          <a:prstGeom prst="rect">
            <a:avLst/>
          </a:prstGeom>
        </p:spPr>
      </p:pic>
      <p:sp>
        <p:nvSpPr>
          <p:cNvPr id="2" name="TextBox 1"/>
          <p:cNvSpPr txBox="1"/>
          <p:nvPr/>
        </p:nvSpPr>
        <p:spPr>
          <a:xfrm>
            <a:off x="922376" y="5082884"/>
            <a:ext cx="11269624" cy="646331"/>
          </a:xfrm>
          <a:prstGeom prst="rect">
            <a:avLst/>
          </a:prstGeom>
          <a:noFill/>
        </p:spPr>
        <p:txBody>
          <a:bodyPr wrap="none" rtlCol="0">
            <a:spAutoFit/>
          </a:bodyPr>
          <a:lstStyle/>
          <a:p>
            <a:pPr marL="285750" indent="-285750">
              <a:buClr>
                <a:schemeClr val="accent1"/>
              </a:buClr>
              <a:buSzPct val="100000"/>
              <a:buFont typeface="Wingdings" panose="05000000000000000000" pitchFamily="2" charset="2"/>
              <a:buChar char="§"/>
            </a:pPr>
            <a:r>
              <a:rPr lang="fr-FR" dirty="0"/>
              <a:t>Définissez vos axes linéaire avant de tracer des graphiques de propriétés pour les fonctions de pénalité linéaires</a:t>
            </a:r>
          </a:p>
          <a:p>
            <a:pPr marL="285750" indent="-285750">
              <a:buClr>
                <a:schemeClr val="accent1"/>
              </a:buClr>
              <a:buSzPct val="100000"/>
              <a:buFont typeface="Wingdings" panose="05000000000000000000" pitchFamily="2" charset="2"/>
              <a:buChar char="§"/>
            </a:pPr>
            <a:r>
              <a:rPr lang="fr-FR" dirty="0"/>
              <a:t>Les échelles logarithmiques donnent le même meilleur choix mais Z n'apparaît plus comme droit</a:t>
            </a:r>
            <a:endParaRPr lang="en-GB" dirty="0"/>
          </a:p>
        </p:txBody>
      </p:sp>
    </p:spTree>
    <p:extLst>
      <p:ext uri="{BB962C8B-B14F-4D97-AF65-F5344CB8AC3E}">
        <p14:creationId xmlns:p14="http://schemas.microsoft.com/office/powerpoint/2010/main" val="145007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D0E8E49-909B-4D04-8E79-37362436F62C}"/>
              </a:ext>
            </a:extLst>
          </p:cNvPr>
          <p:cNvPicPr>
            <a:picLocks noChangeAspect="1"/>
          </p:cNvPicPr>
          <p:nvPr/>
        </p:nvPicPr>
        <p:blipFill>
          <a:blip r:embed="rId3"/>
          <a:stretch>
            <a:fillRect/>
          </a:stretch>
        </p:blipFill>
        <p:spPr>
          <a:xfrm>
            <a:off x="3726100" y="1835463"/>
            <a:ext cx="6616764" cy="3456000"/>
          </a:xfrm>
          <a:prstGeom prst="rect">
            <a:avLst/>
          </a:prstGeom>
        </p:spPr>
      </p:pic>
      <p:sp>
        <p:nvSpPr>
          <p:cNvPr id="3" name="Slide Number Placeholder 2">
            <a:extLst>
              <a:ext uri="{FF2B5EF4-FFF2-40B4-BE49-F238E27FC236}">
                <a16:creationId xmlns:a16="http://schemas.microsoft.com/office/drawing/2014/main" id="{BE28ED47-0234-4F74-8F18-FE7DE8B85E91}"/>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2" name="Title 1"/>
          <p:cNvSpPr>
            <a:spLocks noGrp="1"/>
          </p:cNvSpPr>
          <p:nvPr>
            <p:ph type="title"/>
          </p:nvPr>
        </p:nvSpPr>
        <p:spPr/>
        <p:txBody>
          <a:bodyPr/>
          <a:lstStyle/>
          <a:p>
            <a:r>
              <a:rPr lang="en-GB" dirty="0">
                <a:latin typeface="+mn-lt"/>
              </a:rPr>
              <a:t>(Q2) </a:t>
            </a:r>
            <a:r>
              <a:rPr lang="fr-FR" dirty="0">
                <a:latin typeface="+mn-lt"/>
              </a:rPr>
              <a:t>Exemple de graphique à deux objectifs dans </a:t>
            </a:r>
            <a:r>
              <a:rPr lang="en-GB" dirty="0" err="1">
                <a:latin typeface="+mn-lt"/>
              </a:rPr>
              <a:t>EduPack</a:t>
            </a:r>
            <a:endParaRPr lang="en-GB" dirty="0">
              <a:latin typeface="+mn-lt"/>
            </a:endParaRPr>
          </a:p>
        </p:txBody>
      </p:sp>
      <p:grpSp>
        <p:nvGrpSpPr>
          <p:cNvPr id="5" name="Group 4"/>
          <p:cNvGrpSpPr/>
          <p:nvPr/>
        </p:nvGrpSpPr>
        <p:grpSpPr>
          <a:xfrm>
            <a:off x="1726233" y="1828800"/>
            <a:ext cx="1999867" cy="2989723"/>
            <a:chOff x="698266" y="1669433"/>
            <a:chExt cx="1999867" cy="2989723"/>
          </a:xfrm>
        </p:grpSpPr>
        <p:sp>
          <p:nvSpPr>
            <p:cNvPr id="98" name="Right Brace 97"/>
            <p:cNvSpPr/>
            <p:nvPr/>
          </p:nvSpPr>
          <p:spPr bwMode="auto">
            <a:xfrm flipH="1">
              <a:off x="2328340" y="1669433"/>
              <a:ext cx="369793" cy="2989723"/>
            </a:xfrm>
            <a:prstGeom prst="rightBrac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02" name="TextBox 101"/>
            <p:cNvSpPr txBox="1"/>
            <p:nvPr/>
          </p:nvSpPr>
          <p:spPr>
            <a:xfrm>
              <a:off x="698266" y="2807170"/>
              <a:ext cx="1432080" cy="707886"/>
            </a:xfrm>
            <a:prstGeom prst="rect">
              <a:avLst/>
            </a:prstGeom>
            <a:noFill/>
          </p:spPr>
          <p:txBody>
            <a:bodyPr wrap="square" rtlCol="0">
              <a:spAutoFit/>
            </a:bodyPr>
            <a:lstStyle/>
            <a:p>
              <a:r>
                <a:rPr lang="en-GB" sz="2000" b="1" dirty="0">
                  <a:sym typeface="Symbol" panose="05050102010706020507" pitchFamily="18" charset="2"/>
                </a:rPr>
                <a:t>Minimiser</a:t>
              </a:r>
            </a:p>
            <a:p>
              <a:r>
                <a:rPr lang="en-GB" sz="2000" b="1" dirty="0">
                  <a:sym typeface="Symbol" panose="05050102010706020507" pitchFamily="18" charset="2"/>
                </a:rPr>
                <a:t>M2 =  / </a:t>
              </a:r>
              <a:r>
                <a:rPr lang="en-GB" sz="2000" b="1" dirty="0"/>
                <a:t>E</a:t>
              </a:r>
            </a:p>
          </p:txBody>
        </p:sp>
      </p:grpSp>
      <p:grpSp>
        <p:nvGrpSpPr>
          <p:cNvPr id="107" name="Group 106"/>
          <p:cNvGrpSpPr/>
          <p:nvPr/>
        </p:nvGrpSpPr>
        <p:grpSpPr>
          <a:xfrm>
            <a:off x="4724401" y="5174158"/>
            <a:ext cx="5333999" cy="949084"/>
            <a:chOff x="4722069" y="5378768"/>
            <a:chExt cx="5273734" cy="949084"/>
          </a:xfrm>
        </p:grpSpPr>
        <p:sp>
          <p:nvSpPr>
            <p:cNvPr id="103" name="Right Brace 102"/>
            <p:cNvSpPr/>
            <p:nvPr/>
          </p:nvSpPr>
          <p:spPr bwMode="auto">
            <a:xfrm rot="5400000">
              <a:off x="7167381" y="2933456"/>
              <a:ext cx="383110" cy="5273734"/>
            </a:xfrm>
            <a:prstGeom prst="rightBrace">
              <a:avLst/>
            </a:prstGeom>
            <a:noFill/>
            <a:ln w="38100" cap="flat" cmpd="sng" algn="ctr">
              <a:solidFill>
                <a:srgbClr val="7FC4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04" name="TextBox 103"/>
            <p:cNvSpPr txBox="1"/>
            <p:nvPr/>
          </p:nvSpPr>
          <p:spPr>
            <a:xfrm>
              <a:off x="5908980" y="5958520"/>
              <a:ext cx="2629652" cy="369332"/>
            </a:xfrm>
            <a:prstGeom prst="rect">
              <a:avLst/>
            </a:prstGeom>
            <a:noFill/>
          </p:spPr>
          <p:txBody>
            <a:bodyPr wrap="none" rtlCol="0">
              <a:spAutoFit/>
            </a:bodyPr>
            <a:lstStyle/>
            <a:p>
              <a:r>
                <a:rPr lang="en-GB" b="1" dirty="0"/>
                <a:t>Minimiser M1 = C</a:t>
              </a:r>
              <a:r>
                <a:rPr lang="en-GB" b="1" baseline="-25000" dirty="0"/>
                <a:t>m</a:t>
              </a:r>
              <a:r>
                <a:rPr lang="en-GB" b="1" dirty="0"/>
                <a:t> * </a:t>
              </a:r>
              <a:r>
                <a:rPr lang="en-GB" b="1" dirty="0">
                  <a:sym typeface="Symbol" panose="05050102010706020507" pitchFamily="18" charset="2"/>
                </a:rPr>
                <a:t> / E</a:t>
              </a:r>
              <a:endParaRPr lang="en-GB" b="1" dirty="0"/>
            </a:p>
          </p:txBody>
        </p:sp>
      </p:grpSp>
      <p:sp>
        <p:nvSpPr>
          <p:cNvPr id="6" name="TextBox 5"/>
          <p:cNvSpPr txBox="1"/>
          <p:nvPr/>
        </p:nvSpPr>
        <p:spPr>
          <a:xfrm>
            <a:off x="1295400" y="925700"/>
            <a:ext cx="10363200" cy="707886"/>
          </a:xfrm>
          <a:prstGeom prst="rect">
            <a:avLst/>
          </a:prstGeom>
          <a:noFill/>
        </p:spPr>
        <p:txBody>
          <a:bodyPr wrap="square" rtlCol="0">
            <a:spAutoFit/>
          </a:bodyPr>
          <a:lstStyle/>
          <a:p>
            <a:pPr algn="ctr"/>
            <a:r>
              <a:rPr lang="fr-FR" sz="2000" b="1" dirty="0"/>
              <a:t>Masse et coût minimum pour l'élément en charge de traction ou de compression et conception à rigidité limitée : axes d'échelle </a:t>
            </a:r>
            <a:r>
              <a:rPr lang="fr-FR" sz="2000" b="1" i="1" dirty="0"/>
              <a:t>logarithmique</a:t>
            </a:r>
            <a:endParaRPr lang="en-GB" sz="2000" b="1" i="1" dirty="0"/>
          </a:p>
        </p:txBody>
      </p:sp>
      <p:pic>
        <p:nvPicPr>
          <p:cNvPr id="30" name="Picture 29">
            <a:extLst>
              <a:ext uri="{FF2B5EF4-FFF2-40B4-BE49-F238E27FC236}">
                <a16:creationId xmlns:a16="http://schemas.microsoft.com/office/drawing/2014/main" id="{EA296C67-277C-4D6D-B210-480051A3EC5F}"/>
              </a:ext>
            </a:extLst>
          </p:cNvPr>
          <p:cNvPicPr>
            <a:picLocks noChangeAspect="1"/>
          </p:cNvPicPr>
          <p:nvPr/>
        </p:nvPicPr>
        <p:blipFill>
          <a:blip r:embed="rId4"/>
          <a:stretch>
            <a:fillRect/>
          </a:stretch>
        </p:blipFill>
        <p:spPr>
          <a:xfrm>
            <a:off x="3726100" y="1835463"/>
            <a:ext cx="6616764" cy="3456000"/>
          </a:xfrm>
          <a:prstGeom prst="rect">
            <a:avLst/>
          </a:prstGeom>
        </p:spPr>
      </p:pic>
    </p:spTree>
    <p:extLst>
      <p:ext uri="{BB962C8B-B14F-4D97-AF65-F5344CB8AC3E}">
        <p14:creationId xmlns:p14="http://schemas.microsoft.com/office/powerpoint/2010/main" val="194047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up)">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4A65C5EC-AE8A-458B-9A2B-62DC0B99EBFF}"/>
              </a:ext>
            </a:extLst>
          </p:cNvPr>
          <p:cNvPicPr>
            <a:picLocks noChangeAspect="1"/>
          </p:cNvPicPr>
          <p:nvPr/>
        </p:nvPicPr>
        <p:blipFill>
          <a:blip r:embed="rId4"/>
          <a:stretch>
            <a:fillRect/>
          </a:stretch>
        </p:blipFill>
        <p:spPr>
          <a:xfrm>
            <a:off x="1210342" y="761872"/>
            <a:ext cx="4921218" cy="2570400"/>
          </a:xfrm>
          <a:prstGeom prst="rect">
            <a:avLst/>
          </a:prstGeom>
        </p:spPr>
      </p:pic>
      <p:pic>
        <p:nvPicPr>
          <p:cNvPr id="26" name="Picture 25">
            <a:extLst>
              <a:ext uri="{FF2B5EF4-FFF2-40B4-BE49-F238E27FC236}">
                <a16:creationId xmlns:a16="http://schemas.microsoft.com/office/drawing/2014/main" id="{16F5EF50-5C08-4AF8-B250-440DF6040FEF}"/>
              </a:ext>
            </a:extLst>
          </p:cNvPr>
          <p:cNvPicPr>
            <a:picLocks noChangeAspect="1"/>
          </p:cNvPicPr>
          <p:nvPr/>
        </p:nvPicPr>
        <p:blipFill>
          <a:blip r:embed="rId5"/>
          <a:stretch>
            <a:fillRect/>
          </a:stretch>
        </p:blipFill>
        <p:spPr>
          <a:xfrm>
            <a:off x="1174783" y="3429000"/>
            <a:ext cx="4921218" cy="2570400"/>
          </a:xfrm>
          <a:prstGeom prst="rect">
            <a:avLst/>
          </a:prstGeom>
        </p:spPr>
      </p:pic>
      <p:pic>
        <p:nvPicPr>
          <p:cNvPr id="24" name="Picture 23">
            <a:extLst>
              <a:ext uri="{FF2B5EF4-FFF2-40B4-BE49-F238E27FC236}">
                <a16:creationId xmlns:a16="http://schemas.microsoft.com/office/drawing/2014/main" id="{17699C8A-28BF-4075-AD2C-78067F216F64}"/>
              </a:ext>
            </a:extLst>
          </p:cNvPr>
          <p:cNvPicPr>
            <a:picLocks noChangeAspect="1"/>
          </p:cNvPicPr>
          <p:nvPr/>
        </p:nvPicPr>
        <p:blipFill>
          <a:blip r:embed="rId6"/>
          <a:stretch>
            <a:fillRect/>
          </a:stretch>
        </p:blipFill>
        <p:spPr>
          <a:xfrm>
            <a:off x="6131560" y="761872"/>
            <a:ext cx="4921218" cy="2570400"/>
          </a:xfrm>
          <a:prstGeom prst="rect">
            <a:avLst/>
          </a:prstGeom>
        </p:spPr>
      </p:pic>
      <p:pic>
        <p:nvPicPr>
          <p:cNvPr id="19" name="Picture 18">
            <a:extLst>
              <a:ext uri="{FF2B5EF4-FFF2-40B4-BE49-F238E27FC236}">
                <a16:creationId xmlns:a16="http://schemas.microsoft.com/office/drawing/2014/main" id="{1E8AC68D-6021-4FAA-BC76-E405EB9FAFFE}"/>
              </a:ext>
            </a:extLst>
          </p:cNvPr>
          <p:cNvPicPr>
            <a:picLocks noChangeAspect="1"/>
          </p:cNvPicPr>
          <p:nvPr/>
        </p:nvPicPr>
        <p:blipFill>
          <a:blip r:embed="rId7"/>
          <a:stretch>
            <a:fillRect/>
          </a:stretch>
        </p:blipFill>
        <p:spPr>
          <a:xfrm>
            <a:off x="6131560" y="3492470"/>
            <a:ext cx="4921218" cy="2570400"/>
          </a:xfrm>
          <a:prstGeom prst="rect">
            <a:avLst/>
          </a:prstGeom>
        </p:spPr>
      </p:pic>
      <p:sp>
        <p:nvSpPr>
          <p:cNvPr id="3" name="Slide Number Placeholder 2">
            <a:extLst>
              <a:ext uri="{FF2B5EF4-FFF2-40B4-BE49-F238E27FC236}">
                <a16:creationId xmlns:a16="http://schemas.microsoft.com/office/drawing/2014/main" id="{55F23828-530D-4A83-ABEF-2C8476C1935C}"/>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2" name="Title 1"/>
          <p:cNvSpPr>
            <a:spLocks noGrp="1"/>
          </p:cNvSpPr>
          <p:nvPr>
            <p:ph type="title"/>
          </p:nvPr>
        </p:nvSpPr>
        <p:spPr>
          <a:xfrm>
            <a:off x="609601" y="148581"/>
            <a:ext cx="11353799" cy="529501"/>
          </a:xfrm>
        </p:spPr>
        <p:txBody>
          <a:bodyPr/>
          <a:lstStyle/>
          <a:p>
            <a:r>
              <a:rPr lang="en-GB" sz="2800" dirty="0">
                <a:latin typeface="+mj-lt"/>
              </a:rPr>
              <a:t>(Q2) </a:t>
            </a:r>
            <a:r>
              <a:rPr lang="fr-FR" sz="2800" dirty="0">
                <a:latin typeface="+mj-lt"/>
              </a:rPr>
              <a:t>Comment utiliser une fonction de pénalité dans les graphiques à bulles</a:t>
            </a:r>
            <a:endParaRPr lang="en-GB" sz="2800" dirty="0">
              <a:latin typeface="+mj-lt"/>
            </a:endParaRPr>
          </a:p>
        </p:txBody>
      </p:sp>
      <p:sp>
        <p:nvSpPr>
          <p:cNvPr id="14" name="TextBox 13"/>
          <p:cNvSpPr txBox="1"/>
          <p:nvPr/>
        </p:nvSpPr>
        <p:spPr>
          <a:xfrm>
            <a:off x="7875304" y="1416114"/>
            <a:ext cx="2411696" cy="461665"/>
          </a:xfrm>
          <a:prstGeom prst="rect">
            <a:avLst/>
          </a:prstGeom>
          <a:solidFill>
            <a:schemeClr val="accent5">
              <a:lumMod val="20000"/>
              <a:lumOff val="80000"/>
            </a:schemeClr>
          </a:solidFill>
        </p:spPr>
        <p:txBody>
          <a:bodyPr wrap="square" rtlCol="0">
            <a:spAutoFit/>
          </a:bodyPr>
          <a:lstStyle/>
          <a:p>
            <a:pPr>
              <a:spcBef>
                <a:spcPts val="0"/>
              </a:spcBef>
              <a:spcAft>
                <a:spcPts val="0"/>
              </a:spcAft>
            </a:pPr>
            <a:r>
              <a:rPr lang="en-GB" sz="1200" dirty="0">
                <a:latin typeface="+mj-lt"/>
              </a:rPr>
              <a:t>(2) </a:t>
            </a:r>
            <a:r>
              <a:rPr lang="fr-FR" sz="1200" dirty="0">
                <a:latin typeface="+mj-lt"/>
              </a:rPr>
              <a:t>Convertir en échelles linéaires (double-clique sur les axes).</a:t>
            </a:r>
          </a:p>
        </p:txBody>
      </p:sp>
      <p:sp>
        <p:nvSpPr>
          <p:cNvPr id="15" name="TextBox 14"/>
          <p:cNvSpPr txBox="1"/>
          <p:nvPr/>
        </p:nvSpPr>
        <p:spPr>
          <a:xfrm>
            <a:off x="1976686" y="1063044"/>
            <a:ext cx="2322815" cy="276999"/>
          </a:xfrm>
          <a:prstGeom prst="rect">
            <a:avLst/>
          </a:prstGeom>
          <a:solidFill>
            <a:schemeClr val="accent5">
              <a:lumMod val="20000"/>
              <a:lumOff val="80000"/>
            </a:schemeClr>
          </a:solidFill>
        </p:spPr>
        <p:txBody>
          <a:bodyPr wrap="none" rtlCol="0">
            <a:spAutoFit/>
          </a:bodyPr>
          <a:lstStyle/>
          <a:p>
            <a:pPr>
              <a:spcBef>
                <a:spcPts val="0"/>
              </a:spcBef>
              <a:spcAft>
                <a:spcPts val="0"/>
              </a:spcAft>
            </a:pPr>
            <a:r>
              <a:rPr lang="en-GB" sz="1200" dirty="0">
                <a:latin typeface="+mj-lt"/>
              </a:rPr>
              <a:t>(1)  Faire un </a:t>
            </a:r>
            <a:r>
              <a:rPr lang="en-GB" sz="1200" dirty="0" err="1">
                <a:latin typeface="+mj-lt"/>
              </a:rPr>
              <a:t>tracé</a:t>
            </a:r>
            <a:r>
              <a:rPr lang="en-GB" sz="1200" dirty="0">
                <a:latin typeface="+mj-lt"/>
              </a:rPr>
              <a:t> de </a:t>
            </a:r>
            <a:r>
              <a:rPr lang="en-GB" sz="1200" dirty="0" err="1">
                <a:latin typeface="+mj-lt"/>
              </a:rPr>
              <a:t>compromis</a:t>
            </a:r>
            <a:r>
              <a:rPr lang="en-GB" sz="1200" dirty="0">
                <a:latin typeface="+mj-lt"/>
              </a:rPr>
              <a:t>.</a:t>
            </a:r>
            <a:endParaRPr lang="en-US" sz="1200" dirty="0">
              <a:latin typeface="+mj-lt"/>
            </a:endParaRPr>
          </a:p>
        </p:txBody>
      </p:sp>
      <p:sp>
        <p:nvSpPr>
          <p:cNvPr id="16" name="Rectangle 15"/>
          <p:cNvSpPr/>
          <p:nvPr/>
        </p:nvSpPr>
        <p:spPr>
          <a:xfrm>
            <a:off x="3253740" y="4777670"/>
            <a:ext cx="2558140" cy="646331"/>
          </a:xfrm>
          <a:prstGeom prst="rect">
            <a:avLst/>
          </a:prstGeom>
          <a:solidFill>
            <a:schemeClr val="accent5">
              <a:lumMod val="20000"/>
              <a:lumOff val="80000"/>
            </a:schemeClr>
          </a:solidFill>
        </p:spPr>
        <p:txBody>
          <a:bodyPr wrap="square">
            <a:spAutoFit/>
          </a:bodyPr>
          <a:lstStyle/>
          <a:p>
            <a:pPr>
              <a:spcBef>
                <a:spcPts val="0"/>
              </a:spcBef>
              <a:spcAft>
                <a:spcPts val="0"/>
              </a:spcAft>
            </a:pPr>
            <a:r>
              <a:rPr lang="en-GB" sz="1200" dirty="0">
                <a:latin typeface="+mj-lt"/>
              </a:rPr>
              <a:t>(3) Appliquer </a:t>
            </a:r>
            <a:r>
              <a:rPr lang="en-GB" sz="1200" dirty="0" err="1">
                <a:latin typeface="+mj-lt"/>
              </a:rPr>
              <a:t>une</a:t>
            </a:r>
            <a:r>
              <a:rPr lang="en-GB" sz="1200" dirty="0">
                <a:latin typeface="+mj-lt"/>
              </a:rPr>
              <a:t> droite de </a:t>
            </a:r>
            <a:r>
              <a:rPr lang="en-GB" sz="1200" dirty="0" err="1">
                <a:latin typeface="+mj-lt"/>
              </a:rPr>
              <a:t>sélection</a:t>
            </a:r>
            <a:r>
              <a:rPr lang="en-GB" sz="1200" dirty="0">
                <a:latin typeface="+mj-lt"/>
              </a:rPr>
              <a:t>, de </a:t>
            </a:r>
            <a:r>
              <a:rPr lang="en-GB" sz="1200" dirty="0" err="1">
                <a:latin typeface="+mj-lt"/>
              </a:rPr>
              <a:t>pente</a:t>
            </a:r>
            <a:r>
              <a:rPr lang="en-GB" sz="1200" dirty="0">
                <a:latin typeface="+mj-lt"/>
              </a:rPr>
              <a:t> -1/</a:t>
            </a:r>
            <a:r>
              <a:rPr lang="en-GB" sz="1200" dirty="0">
                <a:latin typeface="+mj-lt"/>
                <a:sym typeface="Symbol"/>
              </a:rPr>
              <a:t>. </a:t>
            </a:r>
            <a:r>
              <a:rPr lang="en-GB" sz="1200" dirty="0" err="1">
                <a:latin typeface="+mj-lt"/>
                <a:sym typeface="Symbol"/>
              </a:rPr>
              <a:t>Sélectionner</a:t>
            </a:r>
            <a:r>
              <a:rPr lang="en-GB" sz="1200" dirty="0">
                <a:latin typeface="+mj-lt"/>
                <a:sym typeface="Symbol"/>
              </a:rPr>
              <a:t> “minimiser </a:t>
            </a:r>
            <a:r>
              <a:rPr lang="en-GB" sz="1200" dirty="0" err="1">
                <a:latin typeface="+mj-lt"/>
                <a:sym typeface="Symbol"/>
              </a:rPr>
              <a:t>l’indice</a:t>
            </a:r>
            <a:r>
              <a:rPr lang="en-GB" sz="1200" dirty="0">
                <a:latin typeface="+mj-lt"/>
                <a:sym typeface="Symbol"/>
              </a:rPr>
              <a:t>”.</a:t>
            </a:r>
            <a:endParaRPr lang="en-US" sz="1200" dirty="0">
              <a:latin typeface="+mj-lt"/>
            </a:endParaRPr>
          </a:p>
        </p:txBody>
      </p:sp>
      <p:sp>
        <p:nvSpPr>
          <p:cNvPr id="17" name="TextBox 16"/>
          <p:cNvSpPr txBox="1"/>
          <p:nvPr/>
        </p:nvSpPr>
        <p:spPr>
          <a:xfrm>
            <a:off x="8382000" y="3886200"/>
            <a:ext cx="2438300" cy="707886"/>
          </a:xfrm>
          <a:prstGeom prst="rect">
            <a:avLst/>
          </a:prstGeom>
          <a:solidFill>
            <a:schemeClr val="accent5">
              <a:lumMod val="20000"/>
              <a:lumOff val="80000"/>
            </a:schemeClr>
          </a:solidFill>
        </p:spPr>
        <p:txBody>
          <a:bodyPr wrap="square" rtlCol="0">
            <a:spAutoFit/>
          </a:bodyPr>
          <a:lstStyle/>
          <a:p>
            <a:pPr>
              <a:spcBef>
                <a:spcPts val="0"/>
              </a:spcBef>
              <a:spcAft>
                <a:spcPts val="0"/>
              </a:spcAft>
            </a:pPr>
            <a:r>
              <a:rPr lang="en-GB" sz="1000" dirty="0">
                <a:latin typeface="+mj-lt"/>
              </a:rPr>
              <a:t>(4) </a:t>
            </a:r>
            <a:r>
              <a:rPr lang="fr-FR" sz="1000" dirty="0">
                <a:latin typeface="+mj-lt"/>
              </a:rPr>
              <a:t>Reconvertir en échelles logarithmiques.</a:t>
            </a:r>
          </a:p>
          <a:p>
            <a:pPr>
              <a:spcBef>
                <a:spcPts val="0"/>
              </a:spcBef>
              <a:spcAft>
                <a:spcPts val="0"/>
              </a:spcAft>
            </a:pPr>
            <a:r>
              <a:rPr lang="fr-FR" sz="1000" dirty="0">
                <a:latin typeface="+mj-lt"/>
              </a:rPr>
              <a:t>Ligne de sélection maintenant incurvée.</a:t>
            </a:r>
          </a:p>
          <a:p>
            <a:pPr>
              <a:spcBef>
                <a:spcPts val="0"/>
              </a:spcBef>
              <a:spcAft>
                <a:spcPts val="0"/>
              </a:spcAft>
            </a:pPr>
            <a:r>
              <a:rPr lang="fr-FR" sz="1000" dirty="0">
                <a:latin typeface="+mj-lt"/>
              </a:rPr>
              <a:t>Descendre jusqu'à ce qu'il reste peu de matériaux.</a:t>
            </a:r>
            <a:endParaRPr lang="en-US" sz="1000" dirty="0">
              <a:latin typeface="+mj-lt"/>
            </a:endParaRPr>
          </a:p>
        </p:txBody>
      </p:sp>
    </p:spTree>
    <p:extLst>
      <p:ext uri="{BB962C8B-B14F-4D97-AF65-F5344CB8AC3E}">
        <p14:creationId xmlns:p14="http://schemas.microsoft.com/office/powerpoint/2010/main" val="301152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094D0FD-78A8-412B-A29D-6F19468F719F}"/>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2" name="Title 1"/>
          <p:cNvSpPr>
            <a:spLocks noGrp="1"/>
          </p:cNvSpPr>
          <p:nvPr>
            <p:ph type="title"/>
          </p:nvPr>
        </p:nvSpPr>
        <p:spPr>
          <a:ln>
            <a:noFill/>
          </a:ln>
        </p:spPr>
        <p:txBody>
          <a:bodyPr>
            <a:normAutofit/>
          </a:bodyPr>
          <a:lstStyle/>
          <a:p>
            <a:r>
              <a:rPr lang="fr-FR" sz="2800" dirty="0">
                <a:latin typeface="+mn-lt"/>
              </a:rPr>
              <a:t>Méthodologie de recherche d'indice de performance</a:t>
            </a:r>
            <a:endParaRPr lang="en-GB" sz="2800" dirty="0">
              <a:latin typeface="+mn-lt"/>
            </a:endParaRPr>
          </a:p>
        </p:txBody>
      </p:sp>
      <p:sp>
        <p:nvSpPr>
          <p:cNvPr id="10" name="Content Placeholder 2">
            <a:extLst>
              <a:ext uri="{FF2B5EF4-FFF2-40B4-BE49-F238E27FC236}">
                <a16:creationId xmlns:a16="http://schemas.microsoft.com/office/drawing/2014/main" id="{4D829E87-9A5A-413D-A539-CE2028B887A0}"/>
              </a:ext>
            </a:extLst>
          </p:cNvPr>
          <p:cNvSpPr txBox="1">
            <a:spLocks/>
          </p:cNvSpPr>
          <p:nvPr/>
        </p:nvSpPr>
        <p:spPr>
          <a:xfrm>
            <a:off x="3319188" y="908052"/>
            <a:ext cx="5553627" cy="864697"/>
          </a:xfrm>
          <a:prstGeom prst="rect">
            <a:avLst/>
          </a:prstGeom>
          <a:solidFill>
            <a:schemeClr val="bg1"/>
          </a:solidFill>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spcAft>
                <a:spcPts val="400"/>
              </a:spcAft>
              <a:buNone/>
            </a:pPr>
            <a:r>
              <a:rPr lang="fr-FR" sz="1600" dirty="0"/>
              <a:t>Un indice de performance est un groupe de propriétés matériaux qui limite les performances d'une conception</a:t>
            </a:r>
          </a:p>
          <a:p>
            <a:pPr marL="0" indent="0" algn="ctr">
              <a:lnSpc>
                <a:spcPct val="150000"/>
              </a:lnSpc>
              <a:spcBef>
                <a:spcPts val="0"/>
              </a:spcBef>
              <a:spcAft>
                <a:spcPts val="400"/>
              </a:spcAft>
              <a:buNone/>
            </a:pPr>
            <a:endParaRPr lang="fr-FR" sz="1600" dirty="0"/>
          </a:p>
        </p:txBody>
      </p:sp>
      <p:pic>
        <p:nvPicPr>
          <p:cNvPr id="4" name="Picture 3" descr="A screenshot of a cell phone&#10;&#10;Description generated with very high confidence">
            <a:extLst>
              <a:ext uri="{FF2B5EF4-FFF2-40B4-BE49-F238E27FC236}">
                <a16:creationId xmlns:a16="http://schemas.microsoft.com/office/drawing/2014/main" id="{525E9B90-2E33-4188-BA6A-85FD03163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774" y="1969600"/>
            <a:ext cx="7401987" cy="4111595"/>
          </a:xfrm>
          <a:prstGeom prst="rect">
            <a:avLst/>
          </a:prstGeom>
        </p:spPr>
      </p:pic>
    </p:spTree>
    <p:extLst>
      <p:ext uri="{BB962C8B-B14F-4D97-AF65-F5344CB8AC3E}">
        <p14:creationId xmlns:p14="http://schemas.microsoft.com/office/powerpoint/2010/main" val="380158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813C051-CC14-438A-B717-E2CCC16BD728}"/>
              </a:ext>
            </a:extLst>
          </p:cNvPr>
          <p:cNvPicPr>
            <a:picLocks noChangeAspect="1"/>
          </p:cNvPicPr>
          <p:nvPr/>
        </p:nvPicPr>
        <p:blipFill>
          <a:blip r:embed="rId3"/>
          <a:stretch>
            <a:fillRect/>
          </a:stretch>
        </p:blipFill>
        <p:spPr>
          <a:xfrm>
            <a:off x="5507993" y="1870314"/>
            <a:ext cx="5012168" cy="4104000"/>
          </a:xfrm>
          <a:prstGeom prst="rect">
            <a:avLst/>
          </a:prstGeom>
        </p:spPr>
      </p:pic>
      <p:sp>
        <p:nvSpPr>
          <p:cNvPr id="3" name="Slide Number Placeholder 2">
            <a:extLst>
              <a:ext uri="{FF2B5EF4-FFF2-40B4-BE49-F238E27FC236}">
                <a16:creationId xmlns:a16="http://schemas.microsoft.com/office/drawing/2014/main" id="{77FC89B2-0D25-4663-AC75-1E35543084E8}"/>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2" name="Title 1"/>
          <p:cNvSpPr>
            <a:spLocks noGrp="1"/>
          </p:cNvSpPr>
          <p:nvPr>
            <p:ph type="title"/>
          </p:nvPr>
        </p:nvSpPr>
        <p:spPr>
          <a:xfrm>
            <a:off x="609601" y="148581"/>
            <a:ext cx="11277599" cy="845837"/>
          </a:xfrm>
          <a:ln>
            <a:noFill/>
          </a:ln>
        </p:spPr>
        <p:txBody>
          <a:bodyPr>
            <a:noAutofit/>
          </a:bodyPr>
          <a:lstStyle/>
          <a:p>
            <a:r>
              <a:rPr lang="en-US" sz="2800" dirty="0">
                <a:latin typeface="+mn-lt"/>
              </a:rPr>
              <a:t>Recherche des indices de performance </a:t>
            </a:r>
            <a:r>
              <a:rPr lang="fr-FR" sz="2800" dirty="0">
                <a:latin typeface="+mn-lt"/>
              </a:rPr>
              <a:t>dans les bases de données avancées</a:t>
            </a:r>
            <a:endParaRPr lang="en-US" sz="2800" dirty="0">
              <a:latin typeface="+mn-lt"/>
            </a:endParaRPr>
          </a:p>
        </p:txBody>
      </p:sp>
      <p:sp>
        <p:nvSpPr>
          <p:cNvPr id="8" name="Rectangle 7">
            <a:extLst>
              <a:ext uri="{FF2B5EF4-FFF2-40B4-BE49-F238E27FC236}">
                <a16:creationId xmlns:a16="http://schemas.microsoft.com/office/drawing/2014/main" id="{FBB930A6-2F46-440C-8F60-C6C69862669A}"/>
              </a:ext>
            </a:extLst>
          </p:cNvPr>
          <p:cNvSpPr/>
          <p:nvPr/>
        </p:nvSpPr>
        <p:spPr>
          <a:xfrm>
            <a:off x="1189703" y="1757697"/>
            <a:ext cx="3580212" cy="751424"/>
          </a:xfrm>
          <a:prstGeom prst="rect">
            <a:avLst/>
          </a:prstGeom>
        </p:spPr>
        <p:txBody>
          <a:bodyPr wrap="square">
            <a:spAutoFit/>
          </a:bodyPr>
          <a:lstStyle/>
          <a:p>
            <a:pPr marL="85725" algn="ctr">
              <a:lnSpc>
                <a:spcPct val="150000"/>
              </a:lnSpc>
            </a:pPr>
            <a:r>
              <a:rPr lang="fr-FR" sz="1600" dirty="0"/>
              <a:t>Identifier la fonction (choix de 43) </a:t>
            </a:r>
            <a:r>
              <a:rPr lang="fr-FR" sz="1400" i="1" dirty="0"/>
              <a:t>Panneau en flexion</a:t>
            </a:r>
            <a:endParaRPr lang="en-GB" sz="1400" i="1" dirty="0"/>
          </a:p>
        </p:txBody>
      </p:sp>
      <p:sp>
        <p:nvSpPr>
          <p:cNvPr id="22" name="Rectangle 21">
            <a:extLst>
              <a:ext uri="{FF2B5EF4-FFF2-40B4-BE49-F238E27FC236}">
                <a16:creationId xmlns:a16="http://schemas.microsoft.com/office/drawing/2014/main" id="{10CBBA66-AE0F-4577-903C-565063E05923}"/>
              </a:ext>
            </a:extLst>
          </p:cNvPr>
          <p:cNvSpPr/>
          <p:nvPr/>
        </p:nvSpPr>
        <p:spPr>
          <a:xfrm>
            <a:off x="1192496" y="3686778"/>
            <a:ext cx="3574633" cy="984885"/>
          </a:xfrm>
          <a:prstGeom prst="rect">
            <a:avLst/>
          </a:prstGeom>
        </p:spPr>
        <p:txBody>
          <a:bodyPr wrap="none">
            <a:spAutoFit/>
          </a:bodyPr>
          <a:lstStyle/>
          <a:p>
            <a:pPr marL="85725" algn="ctr"/>
            <a:r>
              <a:rPr lang="en-GB" sz="1600" dirty="0"/>
              <a:t>Identifier les variables et les </a:t>
            </a:r>
            <a:r>
              <a:rPr lang="en-GB" sz="1600" dirty="0" err="1"/>
              <a:t>contraintes</a:t>
            </a:r>
            <a:endParaRPr lang="en-GB" sz="1600" dirty="0"/>
          </a:p>
          <a:p>
            <a:pPr algn="ctr"/>
            <a:r>
              <a:rPr lang="fr-FR" sz="1400" i="1" dirty="0"/>
              <a:t>Longueur du panneau</a:t>
            </a:r>
          </a:p>
          <a:p>
            <a:pPr algn="ctr"/>
            <a:r>
              <a:rPr lang="fr-FR" sz="1400" i="1" dirty="0"/>
              <a:t>Largeur du panneau</a:t>
            </a:r>
          </a:p>
          <a:p>
            <a:pPr algn="ctr"/>
            <a:r>
              <a:rPr lang="fr-FR" sz="1400" i="1" dirty="0"/>
              <a:t>Conception à rigidité limitée</a:t>
            </a:r>
            <a:endParaRPr lang="en-GB" sz="1400" i="1" dirty="0"/>
          </a:p>
        </p:txBody>
      </p:sp>
      <p:sp>
        <p:nvSpPr>
          <p:cNvPr id="23" name="Rectangle 22">
            <a:extLst>
              <a:ext uri="{FF2B5EF4-FFF2-40B4-BE49-F238E27FC236}">
                <a16:creationId xmlns:a16="http://schemas.microsoft.com/office/drawing/2014/main" id="{65520339-32A2-4914-A505-0A77B5243EBA}"/>
              </a:ext>
            </a:extLst>
          </p:cNvPr>
          <p:cNvSpPr/>
          <p:nvPr/>
        </p:nvSpPr>
        <p:spPr>
          <a:xfrm>
            <a:off x="1944815" y="5218382"/>
            <a:ext cx="2069990" cy="553998"/>
          </a:xfrm>
          <a:prstGeom prst="rect">
            <a:avLst/>
          </a:prstGeom>
        </p:spPr>
        <p:txBody>
          <a:bodyPr wrap="none">
            <a:spAutoFit/>
          </a:bodyPr>
          <a:lstStyle/>
          <a:p>
            <a:pPr marL="85725" algn="ctr"/>
            <a:r>
              <a:rPr lang="en-GB" sz="1600" dirty="0"/>
              <a:t>Identifier les </a:t>
            </a:r>
            <a:r>
              <a:rPr lang="en-GB" sz="1600" dirty="0" err="1"/>
              <a:t>objectifs</a:t>
            </a:r>
            <a:endParaRPr lang="en-GB" sz="1600" dirty="0"/>
          </a:p>
          <a:p>
            <a:pPr algn="ctr"/>
            <a:r>
              <a:rPr lang="fr-FR" sz="1400" i="1" dirty="0"/>
              <a:t>Par défaut minimiser</a:t>
            </a:r>
          </a:p>
        </p:txBody>
      </p:sp>
      <p:sp>
        <p:nvSpPr>
          <p:cNvPr id="24" name="Rectangle 23">
            <a:extLst>
              <a:ext uri="{FF2B5EF4-FFF2-40B4-BE49-F238E27FC236}">
                <a16:creationId xmlns:a16="http://schemas.microsoft.com/office/drawing/2014/main" id="{3FE46E45-D17D-47C0-9D79-36598714F9DF}"/>
              </a:ext>
            </a:extLst>
          </p:cNvPr>
          <p:cNvSpPr/>
          <p:nvPr/>
        </p:nvSpPr>
        <p:spPr>
          <a:xfrm>
            <a:off x="1680228" y="2758416"/>
            <a:ext cx="2599173" cy="553998"/>
          </a:xfrm>
          <a:prstGeom prst="rect">
            <a:avLst/>
          </a:prstGeom>
        </p:spPr>
        <p:txBody>
          <a:bodyPr wrap="none">
            <a:spAutoFit/>
          </a:bodyPr>
          <a:lstStyle/>
          <a:p>
            <a:pPr marL="85725" algn="ctr"/>
            <a:r>
              <a:rPr lang="en-GB" sz="1600" dirty="0"/>
              <a:t>Identifier les variables </a:t>
            </a:r>
            <a:r>
              <a:rPr lang="en-GB" sz="1600" dirty="0" err="1"/>
              <a:t>libres</a:t>
            </a:r>
            <a:endParaRPr lang="en-GB" sz="1600" dirty="0"/>
          </a:p>
          <a:p>
            <a:pPr algn="ctr"/>
            <a:r>
              <a:rPr lang="en-GB" sz="1400" i="1" dirty="0" err="1"/>
              <a:t>L’épaisseur</a:t>
            </a:r>
            <a:r>
              <a:rPr lang="en-GB" sz="1400" i="1" dirty="0"/>
              <a:t> du </a:t>
            </a:r>
            <a:r>
              <a:rPr lang="en-GB" sz="1400" i="1" dirty="0" err="1"/>
              <a:t>panneau</a:t>
            </a:r>
            <a:endParaRPr lang="en-GB" sz="1400" i="1" dirty="0"/>
          </a:p>
        </p:txBody>
      </p:sp>
      <p:grpSp>
        <p:nvGrpSpPr>
          <p:cNvPr id="48" name="Group 47">
            <a:extLst>
              <a:ext uri="{FF2B5EF4-FFF2-40B4-BE49-F238E27FC236}">
                <a16:creationId xmlns:a16="http://schemas.microsoft.com/office/drawing/2014/main" id="{42F3FEFE-02E4-4FC1-B21B-1A7932463731}"/>
              </a:ext>
            </a:extLst>
          </p:cNvPr>
          <p:cNvGrpSpPr/>
          <p:nvPr/>
        </p:nvGrpSpPr>
        <p:grpSpPr>
          <a:xfrm>
            <a:off x="6766948" y="705481"/>
            <a:ext cx="2689097" cy="2103375"/>
            <a:chOff x="4487903" y="1168406"/>
            <a:chExt cx="3510720" cy="2749422"/>
          </a:xfrm>
        </p:grpSpPr>
        <p:pic>
          <p:nvPicPr>
            <p:cNvPr id="31" name="Picture 30">
              <a:extLst>
                <a:ext uri="{FF2B5EF4-FFF2-40B4-BE49-F238E27FC236}">
                  <a16:creationId xmlns:a16="http://schemas.microsoft.com/office/drawing/2014/main" id="{01ACAD4C-43FD-4484-83E8-3063387F8E7F}"/>
                </a:ext>
              </a:extLst>
            </p:cNvPr>
            <p:cNvPicPr>
              <a:picLocks noChangeAspect="1"/>
            </p:cNvPicPr>
            <p:nvPr/>
          </p:nvPicPr>
          <p:blipFill rotWithShape="1">
            <a:blip r:embed="rId4">
              <a:extLst>
                <a:ext uri="{28A0092B-C50C-407E-A947-70E740481C1C}">
                  <a14:useLocalDpi xmlns:a14="http://schemas.microsoft.com/office/drawing/2010/main" val="0"/>
                </a:ext>
              </a:extLst>
            </a:blip>
            <a:srcRect b="30566"/>
            <a:stretch/>
          </p:blipFill>
          <p:spPr>
            <a:xfrm>
              <a:off x="4492980" y="1194009"/>
              <a:ext cx="3500566" cy="2723819"/>
            </a:xfrm>
            <a:prstGeom prst="rect">
              <a:avLst/>
            </a:prstGeom>
            <a:ln w="6350">
              <a:solidFill>
                <a:srgbClr val="0070C0"/>
              </a:solidFill>
            </a:ln>
          </p:spPr>
        </p:pic>
        <p:sp>
          <p:nvSpPr>
            <p:cNvPr id="39" name="Rectangle 38">
              <a:extLst>
                <a:ext uri="{FF2B5EF4-FFF2-40B4-BE49-F238E27FC236}">
                  <a16:creationId xmlns:a16="http://schemas.microsoft.com/office/drawing/2014/main" id="{859664E6-86AD-487E-ADFF-D9BEEF456B4D}"/>
                </a:ext>
              </a:extLst>
            </p:cNvPr>
            <p:cNvSpPr/>
            <p:nvPr/>
          </p:nvSpPr>
          <p:spPr>
            <a:xfrm>
              <a:off x="4487903" y="1168406"/>
              <a:ext cx="3510720" cy="2749422"/>
            </a:xfrm>
            <a:prstGeom prst="rect">
              <a:avLst/>
            </a:prstGeom>
            <a:no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TextBox 18">
            <a:extLst>
              <a:ext uri="{FF2B5EF4-FFF2-40B4-BE49-F238E27FC236}">
                <a16:creationId xmlns:a16="http://schemas.microsoft.com/office/drawing/2014/main" id="{617670FC-70D8-4543-8B7F-23F656ED50CD}"/>
              </a:ext>
            </a:extLst>
          </p:cNvPr>
          <p:cNvSpPr txBox="1"/>
          <p:nvPr/>
        </p:nvSpPr>
        <p:spPr>
          <a:xfrm>
            <a:off x="912249" y="1066800"/>
            <a:ext cx="4135120" cy="523220"/>
          </a:xfrm>
          <a:prstGeom prst="rect">
            <a:avLst/>
          </a:prstGeom>
          <a:noFill/>
        </p:spPr>
        <p:txBody>
          <a:bodyPr wrap="square" rtlCol="0">
            <a:spAutoFit/>
          </a:bodyPr>
          <a:lstStyle/>
          <a:p>
            <a:r>
              <a:rPr lang="fr-FR" sz="1400" dirty="0"/>
              <a:t>Étape du graphique : sélectionnez l'outil de recherche d'indice de performance</a:t>
            </a:r>
            <a:endParaRPr lang="en-GB" sz="1400" dirty="0"/>
          </a:p>
        </p:txBody>
      </p:sp>
      <p:pic>
        <p:nvPicPr>
          <p:cNvPr id="5" name="Picture 4">
            <a:extLst>
              <a:ext uri="{FF2B5EF4-FFF2-40B4-BE49-F238E27FC236}">
                <a16:creationId xmlns:a16="http://schemas.microsoft.com/office/drawing/2014/main" id="{96B135F5-06E6-4701-AB3A-2D4311F52137}"/>
              </a:ext>
            </a:extLst>
          </p:cNvPr>
          <p:cNvPicPr>
            <a:picLocks noChangeAspect="1"/>
          </p:cNvPicPr>
          <p:nvPr/>
        </p:nvPicPr>
        <p:blipFill>
          <a:blip r:embed="rId5"/>
          <a:stretch>
            <a:fillRect/>
          </a:stretch>
        </p:blipFill>
        <p:spPr>
          <a:xfrm>
            <a:off x="5507993" y="1870314"/>
            <a:ext cx="5012168" cy="4104000"/>
          </a:xfrm>
          <a:prstGeom prst="rect">
            <a:avLst/>
          </a:prstGeom>
        </p:spPr>
      </p:pic>
      <p:sp>
        <p:nvSpPr>
          <p:cNvPr id="9" name="Rectangle 8">
            <a:extLst>
              <a:ext uri="{FF2B5EF4-FFF2-40B4-BE49-F238E27FC236}">
                <a16:creationId xmlns:a16="http://schemas.microsoft.com/office/drawing/2014/main" id="{13AFF3A7-33DE-434B-8D2B-89D1CED61B8D}"/>
              </a:ext>
            </a:extLst>
          </p:cNvPr>
          <p:cNvSpPr/>
          <p:nvPr/>
        </p:nvSpPr>
        <p:spPr>
          <a:xfrm>
            <a:off x="5650659" y="2797603"/>
            <a:ext cx="978741" cy="26923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D71F4AE-AB1C-4899-83E3-57B5D79A1873}"/>
              </a:ext>
            </a:extLst>
          </p:cNvPr>
          <p:cNvSpPr/>
          <p:nvPr/>
        </p:nvSpPr>
        <p:spPr>
          <a:xfrm>
            <a:off x="5659990" y="4130087"/>
            <a:ext cx="936927" cy="354437"/>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CCFDE38B-65C6-4D71-A9E0-D4A0F42305B4}"/>
              </a:ext>
            </a:extLst>
          </p:cNvPr>
          <p:cNvSpPr/>
          <p:nvPr/>
        </p:nvSpPr>
        <p:spPr>
          <a:xfrm>
            <a:off x="5659989" y="3853250"/>
            <a:ext cx="936927" cy="230728"/>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a:extLst>
              <a:ext uri="{FF2B5EF4-FFF2-40B4-BE49-F238E27FC236}">
                <a16:creationId xmlns:a16="http://schemas.microsoft.com/office/drawing/2014/main" id="{FF0F38D7-D3C4-4601-B134-79270FDFA9AB}"/>
              </a:ext>
            </a:extLst>
          </p:cNvPr>
          <p:cNvPicPr>
            <a:picLocks noChangeAspect="1"/>
          </p:cNvPicPr>
          <p:nvPr/>
        </p:nvPicPr>
        <p:blipFill>
          <a:blip r:embed="rId6"/>
          <a:stretch>
            <a:fillRect/>
          </a:stretch>
        </p:blipFill>
        <p:spPr>
          <a:xfrm>
            <a:off x="6596917" y="4536188"/>
            <a:ext cx="2318483" cy="827277"/>
          </a:xfrm>
          <a:prstGeom prst="rect">
            <a:avLst/>
          </a:prstGeom>
        </p:spPr>
      </p:pic>
      <p:sp>
        <p:nvSpPr>
          <p:cNvPr id="26" name="Rectangle 25">
            <a:extLst>
              <a:ext uri="{FF2B5EF4-FFF2-40B4-BE49-F238E27FC236}">
                <a16:creationId xmlns:a16="http://schemas.microsoft.com/office/drawing/2014/main" id="{FBE3BAF5-F66C-49E8-A784-807CD308C39C}"/>
              </a:ext>
            </a:extLst>
          </p:cNvPr>
          <p:cNvSpPr/>
          <p:nvPr/>
        </p:nvSpPr>
        <p:spPr>
          <a:xfrm>
            <a:off x="5659990" y="4530631"/>
            <a:ext cx="936927" cy="236492"/>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99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left)">
                                      <p:cBhvr>
                                        <p:cTn id="40"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par>
                                <p:cTn id="49" presetID="22" presetClass="entr" presetSubtype="1"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P spid="23" grpId="0"/>
      <p:bldP spid="24" grpId="0"/>
      <p:bldP spid="19" grpId="0"/>
      <p:bldP spid="9" grpId="0" animBg="1"/>
      <p:bldP spid="25" grpId="0" animBg="1"/>
      <p:bldP spid="27"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1058864"/>
            <a:ext cx="2971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4403726" y="1955800"/>
            <a:ext cx="2862263" cy="12700"/>
            <a:chOff x="1896" y="1232"/>
            <a:chExt cx="1664" cy="8"/>
          </a:xfrm>
        </p:grpSpPr>
        <p:sp>
          <p:nvSpPr>
            <p:cNvPr id="25637" name="Line 25"/>
            <p:cNvSpPr>
              <a:spLocks noChangeShapeType="1"/>
            </p:cNvSpPr>
            <p:nvPr/>
          </p:nvSpPr>
          <p:spPr bwMode="auto">
            <a:xfrm>
              <a:off x="1896" y="1232"/>
              <a:ext cx="248" cy="0"/>
            </a:xfrm>
            <a:prstGeom prst="line">
              <a:avLst/>
            </a:prstGeom>
            <a:noFill/>
            <a:ln w="38100">
              <a:solidFill>
                <a:srgbClr val="FFB71B"/>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25638" name="Line 26"/>
            <p:cNvSpPr>
              <a:spLocks noChangeShapeType="1"/>
            </p:cNvSpPr>
            <p:nvPr/>
          </p:nvSpPr>
          <p:spPr bwMode="auto">
            <a:xfrm flipH="1">
              <a:off x="3312" y="1240"/>
              <a:ext cx="248" cy="0"/>
            </a:xfrm>
            <a:prstGeom prst="line">
              <a:avLst/>
            </a:prstGeom>
            <a:noFill/>
            <a:ln w="38100">
              <a:solidFill>
                <a:srgbClr val="FFB71B"/>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sp>
        <p:nvSpPr>
          <p:cNvPr id="25604" name="Text Box 4"/>
          <p:cNvSpPr txBox="1">
            <a:spLocks noChangeArrowheads="1"/>
          </p:cNvSpPr>
          <p:nvPr/>
        </p:nvSpPr>
        <p:spPr bwMode="auto">
          <a:xfrm>
            <a:off x="3805238" y="1146176"/>
            <a:ext cx="842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Tx/>
              <a:buSzTx/>
              <a:buFontTx/>
              <a:buNone/>
            </a:pPr>
            <a:r>
              <a:rPr lang="en-GB" sz="1800" i="1" dirty="0" err="1">
                <a:solidFill>
                  <a:schemeClr val="accent1"/>
                </a:solidFill>
                <a:latin typeface="+mn-lt"/>
              </a:rPr>
              <a:t>Poutre</a:t>
            </a:r>
            <a:endParaRPr lang="en-GB" sz="1800" i="1" dirty="0">
              <a:solidFill>
                <a:schemeClr val="accent1"/>
              </a:solidFill>
              <a:latin typeface="+mn-lt"/>
            </a:endParaRPr>
          </a:p>
        </p:txBody>
      </p:sp>
      <p:grpSp>
        <p:nvGrpSpPr>
          <p:cNvPr id="3" name="Group 41"/>
          <p:cNvGrpSpPr>
            <a:grpSpLocks/>
          </p:cNvGrpSpPr>
          <p:nvPr/>
        </p:nvGrpSpPr>
        <p:grpSpPr bwMode="auto">
          <a:xfrm>
            <a:off x="1476375" y="2479676"/>
            <a:ext cx="9691688" cy="417513"/>
            <a:chOff x="154" y="1562"/>
            <a:chExt cx="6105" cy="263"/>
          </a:xfrm>
        </p:grpSpPr>
        <p:sp>
          <p:nvSpPr>
            <p:cNvPr id="25635" name="Text Box 16"/>
            <p:cNvSpPr txBox="1">
              <a:spLocks noChangeArrowheads="1"/>
            </p:cNvSpPr>
            <p:nvPr/>
          </p:nvSpPr>
          <p:spPr bwMode="auto">
            <a:xfrm>
              <a:off x="1171" y="1566"/>
              <a:ext cx="50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fr-FR" sz="1800" b="0" i="1" dirty="0">
                  <a:solidFill>
                    <a:srgbClr val="000000"/>
                  </a:solidFill>
                  <a:latin typeface="+mn-lt"/>
                </a:rPr>
                <a:t>Absorber les chocs, transmettre la charge aux unités ou supports absorbant l'énergie</a:t>
              </a:r>
              <a:endParaRPr lang="en-US" sz="1800" b="0" i="1" dirty="0">
                <a:solidFill>
                  <a:srgbClr val="000000"/>
                </a:solidFill>
                <a:latin typeface="+mn-lt"/>
              </a:endParaRPr>
            </a:p>
          </p:txBody>
        </p:sp>
        <p:sp>
          <p:nvSpPr>
            <p:cNvPr id="25636" name="AutoShape 5"/>
            <p:cNvSpPr>
              <a:spLocks noChangeArrowheads="1"/>
            </p:cNvSpPr>
            <p:nvPr/>
          </p:nvSpPr>
          <p:spPr bwMode="auto">
            <a:xfrm>
              <a:off x="154" y="1562"/>
              <a:ext cx="908"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a:t>
              </a:r>
              <a:r>
                <a:rPr lang="en-US" sz="1800" b="0" dirty="0" err="1">
                  <a:latin typeface="+mn-lt"/>
                </a:rPr>
                <a:t>Fonction</a:t>
              </a:r>
              <a:r>
                <a:rPr lang="en-US" sz="1800" b="0" dirty="0">
                  <a:latin typeface="+mn-lt"/>
                </a:rPr>
                <a:t>  </a:t>
              </a:r>
            </a:p>
          </p:txBody>
        </p:sp>
      </p:grpSp>
      <p:grpSp>
        <p:nvGrpSpPr>
          <p:cNvPr id="4" name="Group 42"/>
          <p:cNvGrpSpPr>
            <a:grpSpLocks/>
          </p:cNvGrpSpPr>
          <p:nvPr/>
        </p:nvGrpSpPr>
        <p:grpSpPr bwMode="auto">
          <a:xfrm>
            <a:off x="1476375" y="3009901"/>
            <a:ext cx="5937251" cy="423863"/>
            <a:chOff x="154" y="1896"/>
            <a:chExt cx="3740" cy="267"/>
          </a:xfrm>
        </p:grpSpPr>
        <p:sp>
          <p:nvSpPr>
            <p:cNvPr id="25633" name="Text Box 16"/>
            <p:cNvSpPr txBox="1">
              <a:spLocks noChangeArrowheads="1"/>
            </p:cNvSpPr>
            <p:nvPr/>
          </p:nvSpPr>
          <p:spPr bwMode="auto">
            <a:xfrm>
              <a:off x="1194" y="1896"/>
              <a:ext cx="27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fr-FR" sz="1800" b="0" i="1" dirty="0">
                  <a:solidFill>
                    <a:srgbClr val="000000"/>
                  </a:solidFill>
                  <a:latin typeface="+mn-lt"/>
                </a:rPr>
                <a:t>Minimiser la masse et le coût des matériaux</a:t>
              </a:r>
              <a:endParaRPr lang="en-US" sz="1800" b="0" i="1" dirty="0">
                <a:solidFill>
                  <a:srgbClr val="000000"/>
                </a:solidFill>
                <a:latin typeface="+mn-lt"/>
              </a:endParaRPr>
            </a:p>
          </p:txBody>
        </p:sp>
        <p:sp>
          <p:nvSpPr>
            <p:cNvPr id="25634" name="AutoShape 8"/>
            <p:cNvSpPr>
              <a:spLocks noChangeArrowheads="1"/>
            </p:cNvSpPr>
            <p:nvPr/>
          </p:nvSpPr>
          <p:spPr bwMode="auto">
            <a:xfrm>
              <a:off x="154" y="1900"/>
              <a:ext cx="900"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a:t>
              </a:r>
              <a:r>
                <a:rPr lang="en-US" sz="1800" b="0" dirty="0" err="1">
                  <a:latin typeface="+mn-lt"/>
                </a:rPr>
                <a:t>Objectifs</a:t>
              </a:r>
              <a:r>
                <a:rPr lang="en-US" sz="1800" b="0" dirty="0">
                  <a:latin typeface="+mn-lt"/>
                </a:rPr>
                <a:t> </a:t>
              </a:r>
            </a:p>
          </p:txBody>
        </p:sp>
      </p:grpSp>
      <p:grpSp>
        <p:nvGrpSpPr>
          <p:cNvPr id="5" name="Group 43"/>
          <p:cNvGrpSpPr>
            <a:grpSpLocks/>
          </p:cNvGrpSpPr>
          <p:nvPr/>
        </p:nvGrpSpPr>
        <p:grpSpPr bwMode="auto">
          <a:xfrm>
            <a:off x="1476375" y="3551239"/>
            <a:ext cx="6643900" cy="936625"/>
            <a:chOff x="154" y="2237"/>
            <a:chExt cx="4144" cy="590"/>
          </a:xfrm>
        </p:grpSpPr>
        <p:grpSp>
          <p:nvGrpSpPr>
            <p:cNvPr id="25627" name="Group 11"/>
            <p:cNvGrpSpPr>
              <a:grpSpLocks/>
            </p:cNvGrpSpPr>
            <p:nvPr/>
          </p:nvGrpSpPr>
          <p:grpSpPr bwMode="auto">
            <a:xfrm>
              <a:off x="191" y="2237"/>
              <a:ext cx="4107" cy="590"/>
              <a:chOff x="128" y="3191"/>
              <a:chExt cx="3791" cy="590"/>
            </a:xfrm>
          </p:grpSpPr>
          <p:sp>
            <p:nvSpPr>
              <p:cNvPr id="25629" name="Text Box 12"/>
              <p:cNvSpPr txBox="1">
                <a:spLocks noChangeArrowheads="1"/>
              </p:cNvSpPr>
              <p:nvPr/>
            </p:nvSpPr>
            <p:spPr bwMode="auto">
              <a:xfrm>
                <a:off x="1138" y="3191"/>
                <a:ext cx="1311"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dirty="0">
                    <a:latin typeface="+mn-lt"/>
                  </a:rPr>
                  <a:t>Masse</a:t>
                </a:r>
                <a:r>
                  <a:rPr lang="en-US" sz="1800" b="0" i="1" dirty="0">
                    <a:latin typeface="+mn-lt"/>
                  </a:rPr>
                  <a:t> </a:t>
                </a:r>
                <a:r>
                  <a:rPr lang="en-US" sz="1800" i="1" dirty="0">
                    <a:latin typeface="+mn-lt"/>
                  </a:rPr>
                  <a:t>m</a:t>
                </a:r>
                <a:r>
                  <a:rPr lang="en-US" sz="1800" b="0" i="1" dirty="0">
                    <a:latin typeface="+mn-lt"/>
                  </a:rPr>
                  <a:t> </a:t>
                </a:r>
                <a:r>
                  <a:rPr lang="fr-FR" sz="1800" b="0" i="1" dirty="0">
                    <a:latin typeface="+mn-lt"/>
                  </a:rPr>
                  <a:t>par unité</a:t>
                </a:r>
              </a:p>
              <a:p>
                <a:pPr algn="ctr">
                  <a:spcBef>
                    <a:spcPct val="0"/>
                  </a:spcBef>
                  <a:spcAft>
                    <a:spcPct val="0"/>
                  </a:spcAft>
                  <a:buClr>
                    <a:srgbClr val="009B9B"/>
                  </a:buClr>
                  <a:buSzPct val="80000"/>
                  <a:buFont typeface="Wingdings" panose="05000000000000000000" pitchFamily="2" charset="2"/>
                  <a:buNone/>
                </a:pPr>
                <a:r>
                  <a:rPr lang="fr-FR" sz="1800" b="0" i="1" dirty="0">
                    <a:latin typeface="+mn-lt"/>
                  </a:rPr>
                  <a:t>résistance à la flexion</a:t>
                </a:r>
                <a:r>
                  <a:rPr lang="en-US" sz="1800" b="0" dirty="0">
                    <a:latin typeface="+mn-lt"/>
                  </a:rPr>
                  <a:t>                                   </a:t>
                </a:r>
              </a:p>
            </p:txBody>
          </p:sp>
          <p:grpSp>
            <p:nvGrpSpPr>
              <p:cNvPr id="25630" name="Group 13"/>
              <p:cNvGrpSpPr>
                <a:grpSpLocks/>
              </p:cNvGrpSpPr>
              <p:nvPr/>
            </p:nvGrpSpPr>
            <p:grpSpPr bwMode="auto">
              <a:xfrm>
                <a:off x="128" y="3199"/>
                <a:ext cx="3791" cy="582"/>
                <a:chOff x="158" y="3075"/>
                <a:chExt cx="3791" cy="582"/>
              </a:xfrm>
            </p:grpSpPr>
            <p:sp>
              <p:nvSpPr>
                <p:cNvPr id="25631" name="Text Box 14"/>
                <p:cNvSpPr txBox="1">
                  <a:spLocks noChangeArrowheads="1"/>
                </p:cNvSpPr>
                <p:nvPr/>
              </p:nvSpPr>
              <p:spPr bwMode="auto">
                <a:xfrm>
                  <a:off x="158" y="3107"/>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US" sz="1800" b="0" dirty="0">
                    <a:solidFill>
                      <a:srgbClr val="CC0000"/>
                    </a:solidFill>
                    <a:latin typeface="+mn-lt"/>
                  </a:endParaRPr>
                </a:p>
              </p:txBody>
            </p:sp>
            <p:sp>
              <p:nvSpPr>
                <p:cNvPr id="25632" name="Rectangle 15"/>
                <p:cNvSpPr>
                  <a:spLocks noChangeArrowheads="1"/>
                </p:cNvSpPr>
                <p:nvPr/>
              </p:nvSpPr>
              <p:spPr bwMode="auto">
                <a:xfrm>
                  <a:off x="2396" y="3075"/>
                  <a:ext cx="1553"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dirty="0" err="1">
                      <a:latin typeface="+mn-lt"/>
                    </a:rPr>
                    <a:t>Coût</a:t>
                  </a:r>
                  <a:r>
                    <a:rPr lang="en-US" sz="1800" i="1" dirty="0">
                      <a:latin typeface="+mn-lt"/>
                    </a:rPr>
                    <a:t> C </a:t>
                  </a:r>
                  <a:r>
                    <a:rPr lang="fr-FR" sz="1800" b="0" i="1" dirty="0">
                      <a:latin typeface="+mn-lt"/>
                    </a:rPr>
                    <a:t>par unité</a:t>
                  </a:r>
                </a:p>
                <a:p>
                  <a:pPr algn="ctr">
                    <a:spcBef>
                      <a:spcPct val="0"/>
                    </a:spcBef>
                    <a:spcAft>
                      <a:spcPct val="0"/>
                    </a:spcAft>
                    <a:buClr>
                      <a:srgbClr val="009B9B"/>
                    </a:buClr>
                    <a:buSzPct val="80000"/>
                    <a:buFont typeface="Wingdings" panose="05000000000000000000" pitchFamily="2" charset="2"/>
                    <a:buNone/>
                  </a:pPr>
                  <a:r>
                    <a:rPr lang="fr-FR" sz="1800" b="0" i="1" dirty="0">
                      <a:latin typeface="+mn-lt"/>
                    </a:rPr>
                    <a:t>résistance à la flexion</a:t>
                  </a:r>
                  <a:r>
                    <a:rPr lang="en-US" sz="1800" b="0" dirty="0">
                      <a:latin typeface="+mn-lt"/>
                    </a:rPr>
                    <a:t>                                   </a:t>
                  </a:r>
                </a:p>
                <a:p>
                  <a:pPr algn="ctr">
                    <a:spcBef>
                      <a:spcPct val="0"/>
                    </a:spcBef>
                    <a:spcAft>
                      <a:spcPct val="0"/>
                    </a:spcAft>
                    <a:buClr>
                      <a:srgbClr val="009B9B"/>
                    </a:buClr>
                    <a:buSzPct val="80000"/>
                    <a:buFont typeface="Wingdings" panose="05000000000000000000" pitchFamily="2" charset="2"/>
                    <a:buNone/>
                  </a:pPr>
                  <a:endParaRPr lang="en-US" sz="1800" b="0" i="1" dirty="0">
                    <a:latin typeface="+mn-lt"/>
                  </a:endParaRPr>
                </a:p>
              </p:txBody>
            </p:sp>
          </p:grpSp>
        </p:grpSp>
        <p:sp>
          <p:nvSpPr>
            <p:cNvPr id="25628" name="AutoShape 11"/>
            <p:cNvSpPr>
              <a:spLocks noChangeArrowheads="1"/>
            </p:cNvSpPr>
            <p:nvPr/>
          </p:nvSpPr>
          <p:spPr bwMode="auto">
            <a:xfrm>
              <a:off x="154" y="2262"/>
              <a:ext cx="876"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a:t>
              </a:r>
              <a:r>
                <a:rPr lang="en-US" sz="1800" b="0" dirty="0" err="1">
                  <a:latin typeface="+mn-lt"/>
                </a:rPr>
                <a:t>Critères</a:t>
              </a:r>
              <a:endParaRPr lang="en-US" sz="1800" b="0" dirty="0">
                <a:latin typeface="+mn-lt"/>
              </a:endParaRPr>
            </a:p>
          </p:txBody>
        </p:sp>
      </p:grpSp>
      <p:grpSp>
        <p:nvGrpSpPr>
          <p:cNvPr id="9" name="Group 44"/>
          <p:cNvGrpSpPr>
            <a:grpSpLocks/>
          </p:cNvGrpSpPr>
          <p:nvPr/>
        </p:nvGrpSpPr>
        <p:grpSpPr bwMode="auto">
          <a:xfrm>
            <a:off x="1476375" y="4187826"/>
            <a:ext cx="9469438" cy="1419225"/>
            <a:chOff x="154" y="2638"/>
            <a:chExt cx="5965" cy="894"/>
          </a:xfrm>
        </p:grpSpPr>
        <p:graphicFrame>
          <p:nvGraphicFramePr>
            <p:cNvPr id="25615" name="Object 3"/>
            <p:cNvGraphicFramePr>
              <a:graphicFrameLocks noChangeAspect="1"/>
            </p:cNvGraphicFramePr>
            <p:nvPr/>
          </p:nvGraphicFramePr>
          <p:xfrm>
            <a:off x="1604" y="2660"/>
            <a:ext cx="839" cy="559"/>
          </p:xfrm>
          <a:graphic>
            <a:graphicData uri="http://schemas.openxmlformats.org/presentationml/2006/ole">
              <mc:AlternateContent xmlns:mc="http://schemas.openxmlformats.org/markup-compatibility/2006">
                <mc:Choice xmlns:v="urn:schemas-microsoft-com:vml" Requires="v">
                  <p:oleObj name="Equation" r:id="rId4" imgW="596900" imgH="431800" progId="Equation.3">
                    <p:embed/>
                  </p:oleObj>
                </mc:Choice>
                <mc:Fallback>
                  <p:oleObj name="Equation" r:id="rId4" imgW="596900" imgH="431800" progId="Equation.3">
                    <p:embed/>
                    <p:pic>
                      <p:nvPicPr>
                        <p:cNvPr id="256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 y="2660"/>
                          <a:ext cx="839" cy="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616" name="Group 28"/>
            <p:cNvGrpSpPr>
              <a:grpSpLocks/>
            </p:cNvGrpSpPr>
            <p:nvPr/>
          </p:nvGrpSpPr>
          <p:grpSpPr bwMode="auto">
            <a:xfrm>
              <a:off x="197" y="2662"/>
              <a:ext cx="3690" cy="609"/>
              <a:chOff x="182" y="2662"/>
              <a:chExt cx="3406" cy="609"/>
            </a:xfrm>
          </p:grpSpPr>
          <p:sp>
            <p:nvSpPr>
              <p:cNvPr id="25625" name="Text Box 35"/>
              <p:cNvSpPr txBox="1">
                <a:spLocks noChangeArrowheads="1"/>
              </p:cNvSpPr>
              <p:nvPr/>
            </p:nvSpPr>
            <p:spPr bwMode="auto">
              <a:xfrm>
                <a:off x="182" y="2792"/>
                <a:ext cx="1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US" sz="1800" b="0" dirty="0">
                  <a:solidFill>
                    <a:srgbClr val="CC0000"/>
                  </a:solidFill>
                  <a:latin typeface="+mn-lt"/>
                </a:endParaRPr>
              </a:p>
            </p:txBody>
          </p:sp>
          <p:graphicFrame>
            <p:nvGraphicFramePr>
              <p:cNvPr id="25626" name="Object 7"/>
              <p:cNvGraphicFramePr>
                <a:graphicFrameLocks noChangeAspect="1"/>
              </p:cNvGraphicFramePr>
              <p:nvPr/>
            </p:nvGraphicFramePr>
            <p:xfrm>
              <a:off x="2864" y="2662"/>
              <a:ext cx="724" cy="609"/>
            </p:xfrm>
            <a:graphic>
              <a:graphicData uri="http://schemas.openxmlformats.org/presentationml/2006/ole">
                <mc:AlternateContent xmlns:mc="http://schemas.openxmlformats.org/markup-compatibility/2006">
                  <mc:Choice xmlns:v="urn:schemas-microsoft-com:vml" Requires="v">
                    <p:oleObj name="Equation" r:id="rId6" imgW="558800" imgH="469900" progId="Equation.3">
                      <p:embed/>
                    </p:oleObj>
                  </mc:Choice>
                  <mc:Fallback>
                    <p:oleObj name="Equation" r:id="rId6" imgW="558800" imgH="469900" progId="Equation.3">
                      <p:embed/>
                      <p:pic>
                        <p:nvPicPr>
                          <p:cNvPr id="25626"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4" y="2662"/>
                            <a:ext cx="724" cy="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617" name="Group 35"/>
            <p:cNvGrpSpPr>
              <a:grpSpLocks/>
            </p:cNvGrpSpPr>
            <p:nvPr/>
          </p:nvGrpSpPr>
          <p:grpSpPr bwMode="auto">
            <a:xfrm>
              <a:off x="4247" y="2638"/>
              <a:ext cx="1872" cy="894"/>
              <a:chOff x="3920" y="2638"/>
              <a:chExt cx="1728" cy="894"/>
            </a:xfrm>
          </p:grpSpPr>
          <p:sp>
            <p:nvSpPr>
              <p:cNvPr id="25619" name="Rounded Rectangle 56"/>
              <p:cNvSpPr>
                <a:spLocks noChangeArrowheads="1"/>
              </p:cNvSpPr>
              <p:nvPr/>
            </p:nvSpPr>
            <p:spPr bwMode="auto">
              <a:xfrm>
                <a:off x="3920" y="2638"/>
                <a:ext cx="1728" cy="894"/>
              </a:xfrm>
              <a:prstGeom prst="roundRect">
                <a:avLst>
                  <a:gd name="adj" fmla="val 5435"/>
                </a:avLst>
              </a:prstGeom>
              <a:solidFill>
                <a:schemeClr val="tx2">
                  <a:lumMod val="20000"/>
                  <a:lumOff val="80000"/>
                  <a:alpha val="39999"/>
                </a:schemeClr>
              </a:solidFill>
              <a:ln w="12700" algn="ctr">
                <a:solidFill>
                  <a:srgbClr val="7FC4BC"/>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600" b="0" dirty="0">
                  <a:solidFill>
                    <a:srgbClr val="000000"/>
                  </a:solidFill>
                  <a:latin typeface="+mn-lt"/>
                </a:endParaRPr>
              </a:p>
              <a:p>
                <a:pPr>
                  <a:buClr>
                    <a:srgbClr val="009B9B"/>
                  </a:buClr>
                  <a:buSzPct val="80000"/>
                  <a:buFont typeface="Wingdings" panose="05000000000000000000" pitchFamily="2" charset="2"/>
                  <a:buNone/>
                </a:pPr>
                <a:endParaRPr lang="en-GB" sz="1600" b="0" dirty="0">
                  <a:solidFill>
                    <a:srgbClr val="000000"/>
                  </a:solidFill>
                  <a:latin typeface="+mn-lt"/>
                </a:endParaRPr>
              </a:p>
              <a:p>
                <a:pPr>
                  <a:buClr>
                    <a:srgbClr val="009B9B"/>
                  </a:buClr>
                  <a:buSzPct val="80000"/>
                  <a:buFont typeface="Wingdings" panose="05000000000000000000" pitchFamily="2" charset="2"/>
                  <a:buNone/>
                </a:pPr>
                <a:endParaRPr lang="en-GB" sz="1600" b="0" dirty="0">
                  <a:solidFill>
                    <a:srgbClr val="000000"/>
                  </a:solidFill>
                  <a:latin typeface="+mn-lt"/>
                </a:endParaRPr>
              </a:p>
              <a:p>
                <a:pPr>
                  <a:buClr>
                    <a:srgbClr val="009B9B"/>
                  </a:buClr>
                  <a:buSzPct val="80000"/>
                  <a:buFont typeface="Wingdings" panose="05000000000000000000" pitchFamily="2" charset="2"/>
                  <a:buNone/>
                </a:pPr>
                <a:endParaRPr lang="en-GB" sz="1600" b="0" dirty="0">
                  <a:solidFill>
                    <a:srgbClr val="000000"/>
                  </a:solidFill>
                  <a:latin typeface="+mn-lt"/>
                </a:endParaRPr>
              </a:p>
            </p:txBody>
          </p:sp>
          <p:grpSp>
            <p:nvGrpSpPr>
              <p:cNvPr id="25620" name="Group 33"/>
              <p:cNvGrpSpPr>
                <a:grpSpLocks/>
              </p:cNvGrpSpPr>
              <p:nvPr/>
            </p:nvGrpSpPr>
            <p:grpSpPr bwMode="auto">
              <a:xfrm>
                <a:off x="3920" y="2726"/>
                <a:ext cx="1716" cy="756"/>
                <a:chOff x="3920" y="2726"/>
                <a:chExt cx="1716" cy="756"/>
              </a:xfrm>
            </p:grpSpPr>
            <p:sp>
              <p:nvSpPr>
                <p:cNvPr id="25621" name="TextBox 49"/>
                <p:cNvSpPr txBox="1">
                  <a:spLocks noChangeArrowheads="1"/>
                </p:cNvSpPr>
                <p:nvPr/>
              </p:nvSpPr>
              <p:spPr bwMode="auto">
                <a:xfrm>
                  <a:off x="3920" y="2726"/>
                  <a:ext cx="171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400" b="0" dirty="0">
                      <a:solidFill>
                        <a:srgbClr val="000000"/>
                      </a:solidFill>
                      <a:latin typeface="+mn-lt"/>
                    </a:rPr>
                    <a:t>C</a:t>
                  </a:r>
                  <a:r>
                    <a:rPr lang="en-GB" sz="1400" b="0" baseline="-25000" dirty="0">
                      <a:solidFill>
                        <a:srgbClr val="000000"/>
                      </a:solidFill>
                      <a:latin typeface="+mn-lt"/>
                    </a:rPr>
                    <a:t>m   </a:t>
                  </a:r>
                  <a:r>
                    <a:rPr lang="en-GB" sz="1400" b="0" dirty="0">
                      <a:solidFill>
                        <a:srgbClr val="000000"/>
                      </a:solidFill>
                      <a:latin typeface="+mn-lt"/>
                    </a:rPr>
                    <a:t>=  </a:t>
                  </a:r>
                  <a:r>
                    <a:rPr lang="en-GB" sz="1400" b="0" dirty="0" err="1">
                      <a:solidFill>
                        <a:srgbClr val="000000"/>
                      </a:solidFill>
                      <a:latin typeface="+mn-lt"/>
                    </a:rPr>
                    <a:t>Coût</a:t>
                  </a:r>
                  <a:r>
                    <a:rPr lang="en-GB" sz="1400" b="0" dirty="0">
                      <a:solidFill>
                        <a:srgbClr val="000000"/>
                      </a:solidFill>
                      <a:latin typeface="+mn-lt"/>
                    </a:rPr>
                    <a:t> du </a:t>
                  </a:r>
                  <a:r>
                    <a:rPr lang="en-GB" sz="1400" b="0" dirty="0" err="1">
                      <a:solidFill>
                        <a:srgbClr val="000000"/>
                      </a:solidFill>
                      <a:latin typeface="+mn-lt"/>
                    </a:rPr>
                    <a:t>matériau</a:t>
                  </a:r>
                  <a:r>
                    <a:rPr lang="en-GB" sz="1400" b="0" dirty="0">
                      <a:solidFill>
                        <a:srgbClr val="000000"/>
                      </a:solidFill>
                      <a:latin typeface="+mn-lt"/>
                    </a:rPr>
                    <a:t> / kg</a:t>
                  </a:r>
                </a:p>
                <a:p>
                  <a:pPr>
                    <a:buClr>
                      <a:srgbClr val="009B9B"/>
                    </a:buClr>
                    <a:buSzPct val="80000"/>
                    <a:buFont typeface="Wingdings" panose="05000000000000000000" pitchFamily="2" charset="2"/>
                    <a:buNone/>
                  </a:pPr>
                  <a:r>
                    <a:rPr lang="en-GB" sz="1400" b="0" dirty="0">
                      <a:solidFill>
                        <a:srgbClr val="000000"/>
                      </a:solidFill>
                      <a:latin typeface="+mn-lt"/>
                    </a:rPr>
                    <a:t> </a:t>
                  </a:r>
                  <a:r>
                    <a:rPr lang="el-GR" sz="1400" b="0" dirty="0">
                      <a:solidFill>
                        <a:srgbClr val="000000"/>
                      </a:solidFill>
                      <a:latin typeface="+mn-lt"/>
                      <a:cs typeface="Times New Roman" panose="02020603050405020304" pitchFamily="18" charset="0"/>
                    </a:rPr>
                    <a:t>ρ</a:t>
                  </a:r>
                  <a:r>
                    <a:rPr lang="en-GB" sz="1400" b="0" dirty="0">
                      <a:solidFill>
                        <a:srgbClr val="000000"/>
                      </a:solidFill>
                      <a:latin typeface="+mn-lt"/>
                    </a:rPr>
                    <a:t>   =  Masse </a:t>
                  </a:r>
                  <a:r>
                    <a:rPr lang="en-GB" sz="1400" b="0" dirty="0" err="1">
                      <a:solidFill>
                        <a:srgbClr val="000000"/>
                      </a:solidFill>
                      <a:latin typeface="+mn-lt"/>
                    </a:rPr>
                    <a:t>volumique</a:t>
                  </a:r>
                  <a:r>
                    <a:rPr lang="en-GB" sz="1400" b="0" dirty="0">
                      <a:solidFill>
                        <a:srgbClr val="000000"/>
                      </a:solidFill>
                      <a:latin typeface="+mn-lt"/>
                    </a:rPr>
                    <a:t>, kg/m</a:t>
                  </a:r>
                  <a:r>
                    <a:rPr lang="en-GB" sz="1400" b="0" baseline="30000" dirty="0">
                      <a:solidFill>
                        <a:srgbClr val="000000"/>
                      </a:solidFill>
                      <a:latin typeface="+mn-lt"/>
                    </a:rPr>
                    <a:t>3</a:t>
                  </a:r>
                  <a:endParaRPr lang="en-GB" sz="1400" b="0" dirty="0">
                    <a:solidFill>
                      <a:srgbClr val="000000"/>
                    </a:solidFill>
                    <a:latin typeface="+mn-lt"/>
                  </a:endParaRPr>
                </a:p>
                <a:p>
                  <a:pPr>
                    <a:buClr>
                      <a:srgbClr val="009B9B"/>
                    </a:buClr>
                    <a:buSzPct val="80000"/>
                    <a:buFont typeface="Wingdings" panose="05000000000000000000" pitchFamily="2" charset="2"/>
                    <a:buNone/>
                  </a:pPr>
                  <a:r>
                    <a:rPr lang="en-GB" sz="1400" b="0" dirty="0">
                      <a:solidFill>
                        <a:srgbClr val="000000"/>
                      </a:solidFill>
                      <a:latin typeface="+mn-lt"/>
                    </a:rPr>
                    <a:t>       =  </a:t>
                  </a:r>
                  <a:r>
                    <a:rPr lang="en-GB" sz="1400" b="0" dirty="0" err="1">
                      <a:solidFill>
                        <a:srgbClr val="000000"/>
                      </a:solidFill>
                      <a:latin typeface="+mn-lt"/>
                    </a:rPr>
                    <a:t>Limite</a:t>
                  </a:r>
                  <a:r>
                    <a:rPr lang="en-GB" sz="1400" b="0" dirty="0">
                      <a:solidFill>
                        <a:srgbClr val="000000"/>
                      </a:solidFill>
                      <a:latin typeface="+mn-lt"/>
                    </a:rPr>
                    <a:t> </a:t>
                  </a:r>
                  <a:r>
                    <a:rPr lang="en-GB" sz="1400" b="0" dirty="0" err="1">
                      <a:solidFill>
                        <a:srgbClr val="000000"/>
                      </a:solidFill>
                      <a:latin typeface="+mn-lt"/>
                    </a:rPr>
                    <a:t>d’élasticité</a:t>
                  </a:r>
                  <a:r>
                    <a:rPr lang="en-GB" sz="1400" b="0" dirty="0">
                      <a:solidFill>
                        <a:srgbClr val="000000"/>
                      </a:solidFill>
                      <a:latin typeface="+mn-lt"/>
                    </a:rPr>
                    <a:t>, MPa</a:t>
                  </a:r>
                </a:p>
                <a:p>
                  <a:pPr>
                    <a:buClr>
                      <a:srgbClr val="009B9B"/>
                    </a:buClr>
                    <a:buSzPct val="80000"/>
                    <a:buFont typeface="Wingdings" panose="05000000000000000000" pitchFamily="2" charset="2"/>
                    <a:buNone/>
                  </a:pPr>
                  <a:r>
                    <a:rPr lang="en-GB" sz="1400" b="0" dirty="0">
                      <a:solidFill>
                        <a:srgbClr val="000000"/>
                      </a:solidFill>
                      <a:latin typeface="+mn-lt"/>
                    </a:rPr>
                    <a:t>       =  </a:t>
                  </a:r>
                  <a:r>
                    <a:rPr lang="en-GB" sz="1400" b="0" dirty="0" err="1">
                      <a:solidFill>
                        <a:srgbClr val="000000"/>
                      </a:solidFill>
                      <a:latin typeface="+mn-lt"/>
                    </a:rPr>
                    <a:t>Constante</a:t>
                  </a:r>
                  <a:r>
                    <a:rPr lang="en-GB" sz="1400" b="0" dirty="0">
                      <a:solidFill>
                        <a:srgbClr val="000000"/>
                      </a:solidFill>
                      <a:latin typeface="+mn-lt"/>
                    </a:rPr>
                    <a:t> </a:t>
                  </a:r>
                  <a:r>
                    <a:rPr lang="en-GB" sz="1400" b="0" dirty="0" err="1">
                      <a:solidFill>
                        <a:srgbClr val="000000"/>
                      </a:solidFill>
                      <a:latin typeface="+mn-lt"/>
                    </a:rPr>
                    <a:t>d’échange</a:t>
                  </a:r>
                  <a:r>
                    <a:rPr lang="en-GB" sz="1400" b="0" dirty="0">
                      <a:solidFill>
                        <a:srgbClr val="000000"/>
                      </a:solidFill>
                      <a:latin typeface="+mn-lt"/>
                    </a:rPr>
                    <a:t>, $/kg</a:t>
                  </a:r>
                </a:p>
              </p:txBody>
            </p:sp>
            <p:grpSp>
              <p:nvGrpSpPr>
                <p:cNvPr id="25622" name="Group 32"/>
                <p:cNvGrpSpPr>
                  <a:grpSpLocks/>
                </p:cNvGrpSpPr>
                <p:nvPr/>
              </p:nvGrpSpPr>
              <p:grpSpPr bwMode="auto">
                <a:xfrm>
                  <a:off x="3948" y="3093"/>
                  <a:ext cx="165" cy="370"/>
                  <a:chOff x="3948" y="3093"/>
                  <a:chExt cx="165" cy="370"/>
                </a:xfrm>
              </p:grpSpPr>
              <p:graphicFrame>
                <p:nvGraphicFramePr>
                  <p:cNvPr id="25623" name="Object 9"/>
                  <p:cNvGraphicFramePr>
                    <a:graphicFrameLocks noChangeAspect="1"/>
                  </p:cNvGraphicFramePr>
                  <p:nvPr>
                    <p:extLst>
                      <p:ext uri="{D42A27DB-BD31-4B8C-83A1-F6EECF244321}">
                        <p14:modId xmlns:p14="http://schemas.microsoft.com/office/powerpoint/2010/main" val="285572788"/>
                      </p:ext>
                    </p:extLst>
                  </p:nvPr>
                </p:nvGraphicFramePr>
                <p:xfrm>
                  <a:off x="3964" y="3093"/>
                  <a:ext cx="149" cy="207"/>
                </p:xfrm>
                <a:graphic>
                  <a:graphicData uri="http://schemas.openxmlformats.org/presentationml/2006/ole">
                    <mc:AlternateContent xmlns:mc="http://schemas.openxmlformats.org/markup-compatibility/2006">
                      <mc:Choice xmlns:v="urn:schemas-microsoft-com:vml" Requires="v">
                        <p:oleObj name="Equation" r:id="rId8" imgW="190335" imgH="215713" progId="Equation.3">
                          <p:embed/>
                        </p:oleObj>
                      </mc:Choice>
                      <mc:Fallback>
                        <p:oleObj name="Equation" r:id="rId8" imgW="190335" imgH="215713" progId="Equation.3">
                          <p:embed/>
                          <p:pic>
                            <p:nvPicPr>
                              <p:cNvPr id="2562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4" y="3093"/>
                                <a:ext cx="149" cy="2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24" name="Object 10"/>
                  <p:cNvGraphicFramePr>
                    <a:graphicFrameLocks noChangeAspect="1"/>
                  </p:cNvGraphicFramePr>
                  <p:nvPr>
                    <p:extLst>
                      <p:ext uri="{D42A27DB-BD31-4B8C-83A1-F6EECF244321}">
                        <p14:modId xmlns:p14="http://schemas.microsoft.com/office/powerpoint/2010/main" val="2262112658"/>
                      </p:ext>
                    </p:extLst>
                  </p:nvPr>
                </p:nvGraphicFramePr>
                <p:xfrm>
                  <a:off x="3948" y="3313"/>
                  <a:ext cx="165" cy="150"/>
                </p:xfrm>
                <a:graphic>
                  <a:graphicData uri="http://schemas.openxmlformats.org/presentationml/2006/ole">
                    <mc:AlternateContent xmlns:mc="http://schemas.openxmlformats.org/markup-compatibility/2006">
                      <mc:Choice xmlns:v="urn:schemas-microsoft-com:vml" Requires="v">
                        <p:oleObj name="Equation" r:id="rId10" imgW="139518" imgH="126835" progId="Equation.3">
                          <p:embed/>
                        </p:oleObj>
                      </mc:Choice>
                      <mc:Fallback>
                        <p:oleObj name="Equation" r:id="rId10" imgW="139518" imgH="126835" progId="Equation.3">
                          <p:embed/>
                          <p:pic>
                            <p:nvPicPr>
                              <p:cNvPr id="2562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48" y="3313"/>
                                <a:ext cx="165" cy="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sp>
          <p:nvSpPr>
            <p:cNvPr id="25618" name="AutoShape 11"/>
            <p:cNvSpPr>
              <a:spLocks noChangeArrowheads="1"/>
            </p:cNvSpPr>
            <p:nvPr/>
          </p:nvSpPr>
          <p:spPr bwMode="auto">
            <a:xfrm>
              <a:off x="154" y="2774"/>
              <a:ext cx="1319" cy="445"/>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Tx/>
                <a:buSzTx/>
                <a:buNone/>
              </a:pPr>
              <a:r>
                <a:rPr lang="en-US" sz="1800" b="0" dirty="0" err="1">
                  <a:latin typeface="+mn-lt"/>
                </a:rPr>
                <a:t>Poutre</a:t>
              </a:r>
              <a:r>
                <a:rPr lang="en-US" sz="1800" b="0" dirty="0">
                  <a:latin typeface="+mn-lt"/>
                </a:rPr>
                <a:t> </a:t>
              </a:r>
              <a:r>
                <a:rPr lang="en-US" sz="1800" b="0" dirty="0" err="1">
                  <a:latin typeface="+mn-lt"/>
                </a:rPr>
                <a:t>en</a:t>
              </a:r>
              <a:r>
                <a:rPr lang="en-US" sz="1800" b="0" dirty="0">
                  <a:latin typeface="+mn-lt"/>
                </a:rPr>
                <a:t> flexion</a:t>
              </a:r>
            </a:p>
            <a:p>
              <a:pPr>
                <a:spcBef>
                  <a:spcPct val="0"/>
                </a:spcBef>
                <a:spcAft>
                  <a:spcPct val="0"/>
                </a:spcAft>
                <a:buClrTx/>
                <a:buSzTx/>
                <a:buFontTx/>
                <a:buNone/>
              </a:pPr>
              <a:r>
                <a:rPr lang="en-US" sz="1800" b="0" dirty="0" err="1">
                  <a:latin typeface="+mn-lt"/>
                </a:rPr>
                <a:t>Indice</a:t>
              </a:r>
              <a:r>
                <a:rPr lang="en-US" sz="1800" b="0" dirty="0">
                  <a:latin typeface="+mn-lt"/>
                </a:rPr>
                <a:t> à </a:t>
              </a:r>
              <a:r>
                <a:rPr lang="en-US" sz="1800" b="0" dirty="0" err="1">
                  <a:latin typeface="+mn-lt"/>
                </a:rPr>
                <a:t>minimiser</a:t>
              </a:r>
              <a:endParaRPr lang="en-US" sz="1800" b="0" dirty="0">
                <a:latin typeface="+mn-lt"/>
              </a:endParaRPr>
            </a:p>
          </p:txBody>
        </p:sp>
      </p:grpSp>
      <p:grpSp>
        <p:nvGrpSpPr>
          <p:cNvPr id="14" name="Group 46"/>
          <p:cNvGrpSpPr>
            <a:grpSpLocks/>
          </p:cNvGrpSpPr>
          <p:nvPr/>
        </p:nvGrpSpPr>
        <p:grpSpPr bwMode="auto">
          <a:xfrm>
            <a:off x="1371596" y="5380038"/>
            <a:ext cx="6015043" cy="887412"/>
            <a:chOff x="159" y="3389"/>
            <a:chExt cx="3774" cy="559"/>
          </a:xfrm>
        </p:grpSpPr>
        <p:grpSp>
          <p:nvGrpSpPr>
            <p:cNvPr id="25611" name="Group 31"/>
            <p:cNvGrpSpPr>
              <a:grpSpLocks/>
            </p:cNvGrpSpPr>
            <p:nvPr/>
          </p:nvGrpSpPr>
          <p:grpSpPr bwMode="auto">
            <a:xfrm>
              <a:off x="230" y="3389"/>
              <a:ext cx="3703" cy="559"/>
              <a:chOff x="212" y="3389"/>
              <a:chExt cx="3418" cy="559"/>
            </a:xfrm>
          </p:grpSpPr>
          <p:sp>
            <p:nvSpPr>
              <p:cNvPr id="25613" name="Text Box 16"/>
              <p:cNvSpPr txBox="1">
                <a:spLocks noChangeArrowheads="1"/>
              </p:cNvSpPr>
              <p:nvPr/>
            </p:nvSpPr>
            <p:spPr bwMode="auto">
              <a:xfrm>
                <a:off x="212" y="3486"/>
                <a:ext cx="1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US" sz="1800" b="0" i="1" dirty="0">
                  <a:solidFill>
                    <a:srgbClr val="000000"/>
                  </a:solidFill>
                  <a:latin typeface="+mn-lt"/>
                </a:endParaRPr>
              </a:p>
            </p:txBody>
          </p:sp>
          <p:graphicFrame>
            <p:nvGraphicFramePr>
              <p:cNvPr id="25614" name="Object 3"/>
              <p:cNvGraphicFramePr>
                <a:graphicFrameLocks noChangeAspect="1"/>
              </p:cNvGraphicFramePr>
              <p:nvPr/>
            </p:nvGraphicFramePr>
            <p:xfrm>
              <a:off x="1456" y="3389"/>
              <a:ext cx="2174" cy="559"/>
            </p:xfrm>
            <a:graphic>
              <a:graphicData uri="http://schemas.openxmlformats.org/presentationml/2006/ole">
                <mc:AlternateContent xmlns:mc="http://schemas.openxmlformats.org/markup-compatibility/2006">
                  <mc:Choice xmlns:v="urn:schemas-microsoft-com:vml" Requires="v">
                    <p:oleObj name="Equation" r:id="rId12" imgW="1676400" imgH="431800" progId="Equation.3">
                      <p:embed/>
                    </p:oleObj>
                  </mc:Choice>
                  <mc:Fallback>
                    <p:oleObj name="Equation" r:id="rId12" imgW="1676400" imgH="431800" progId="Equation.3">
                      <p:embed/>
                      <p:pic>
                        <p:nvPicPr>
                          <p:cNvPr id="25614"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6" y="3389"/>
                            <a:ext cx="2174" cy="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612" name="AutoShape 11"/>
            <p:cNvSpPr>
              <a:spLocks noChangeArrowheads="1"/>
            </p:cNvSpPr>
            <p:nvPr/>
          </p:nvSpPr>
          <p:spPr bwMode="auto">
            <a:xfrm>
              <a:off x="159" y="3493"/>
              <a:ext cx="1365"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err="1">
                  <a:latin typeface="+mn-lt"/>
                </a:rPr>
                <a:t>Fonction</a:t>
              </a:r>
              <a:r>
                <a:rPr lang="en-US" sz="1800" b="0" dirty="0">
                  <a:latin typeface="+mn-lt"/>
                </a:rPr>
                <a:t> de </a:t>
              </a:r>
              <a:r>
                <a:rPr lang="en-US" sz="1800" b="0" dirty="0" err="1">
                  <a:latin typeface="+mn-lt"/>
                </a:rPr>
                <a:t>pénalité</a:t>
              </a:r>
              <a:endParaRPr lang="en-US" sz="1800" b="0" dirty="0">
                <a:latin typeface="+mn-lt"/>
              </a:endParaRPr>
            </a:p>
          </p:txBody>
        </p:sp>
      </p:grpSp>
      <p:sp>
        <p:nvSpPr>
          <p:cNvPr id="6" name="Slide Number Placeholder 5">
            <a:extLst>
              <a:ext uri="{FF2B5EF4-FFF2-40B4-BE49-F238E27FC236}">
                <a16:creationId xmlns:a16="http://schemas.microsoft.com/office/drawing/2014/main" id="{AE9F5B8C-2B59-4299-B62A-DD77DCEA5BDC}"/>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25610" name="Title 38"/>
          <p:cNvSpPr>
            <a:spLocks noGrp="1"/>
          </p:cNvSpPr>
          <p:nvPr>
            <p:ph type="title"/>
          </p:nvPr>
        </p:nvSpPr>
        <p:spPr>
          <a:xfrm>
            <a:off x="609601" y="148581"/>
            <a:ext cx="11353799" cy="845837"/>
          </a:xfrm>
          <a:ln w="9525"/>
        </p:spPr>
        <p:txBody>
          <a:bodyPr/>
          <a:lstStyle/>
          <a:p>
            <a:r>
              <a:rPr lang="fr-FR" sz="2800" dirty="0">
                <a:latin typeface="+mn-lt"/>
              </a:rPr>
              <a:t>Deux façons de trouver des matériaux pour les pare-chocs automobiles</a:t>
            </a:r>
            <a:endParaRPr lang="en-GB" sz="2800" dirty="0">
              <a:latin typeface="+mn-lt"/>
            </a:endParaRPr>
          </a:p>
        </p:txBody>
      </p:sp>
    </p:spTree>
    <p:extLst>
      <p:ext uri="{BB962C8B-B14F-4D97-AF65-F5344CB8AC3E}">
        <p14:creationId xmlns:p14="http://schemas.microsoft.com/office/powerpoint/2010/main" val="3916551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2068513" y="1889126"/>
            <a:ext cx="6051550" cy="3787775"/>
            <a:chOff x="925513" y="1889125"/>
            <a:chExt cx="6051550" cy="3787775"/>
          </a:xfrm>
        </p:grpSpPr>
        <p:sp>
          <p:nvSpPr>
            <p:cNvPr id="27658" name="Text Box 13"/>
            <p:cNvSpPr txBox="1">
              <a:spLocks noChangeArrowheads="1"/>
            </p:cNvSpPr>
            <p:nvPr/>
          </p:nvSpPr>
          <p:spPr bwMode="auto">
            <a:xfrm>
              <a:off x="925513" y="1889125"/>
              <a:ext cx="1585912" cy="121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fr-FR" sz="1600" b="0" i="1" dirty="0">
                  <a:solidFill>
                    <a:srgbClr val="000000"/>
                  </a:solidFill>
                  <a:latin typeface="+mn-lt"/>
                </a:rPr>
                <a:t>Utilisez la fonction « </a:t>
              </a:r>
              <a:r>
                <a:rPr lang="fr-FR" sz="1600" i="1" dirty="0">
                  <a:solidFill>
                    <a:srgbClr val="000000"/>
                  </a:solidFill>
                  <a:latin typeface="+mn-lt"/>
                </a:rPr>
                <a:t>Avancé</a:t>
              </a:r>
              <a:r>
                <a:rPr lang="fr-FR" sz="1600" b="0" i="1" dirty="0">
                  <a:solidFill>
                    <a:srgbClr val="000000"/>
                  </a:solidFill>
                  <a:latin typeface="+mn-lt"/>
                </a:rPr>
                <a:t> » pour mettre en œuvre la fonction de pénalité</a:t>
              </a:r>
              <a:endParaRPr lang="en-GB" sz="1600" b="0" i="1" dirty="0">
                <a:solidFill>
                  <a:srgbClr val="000000"/>
                </a:solidFill>
                <a:latin typeface="+mn-lt"/>
              </a:endParaRPr>
            </a:p>
          </p:txBody>
        </p:sp>
        <p:grpSp>
          <p:nvGrpSpPr>
            <p:cNvPr id="27659" name="Group 34"/>
            <p:cNvGrpSpPr>
              <a:grpSpLocks/>
            </p:cNvGrpSpPr>
            <p:nvPr/>
          </p:nvGrpSpPr>
          <p:grpSpPr bwMode="auto">
            <a:xfrm>
              <a:off x="2655888" y="1892300"/>
              <a:ext cx="4321175" cy="3784600"/>
              <a:chOff x="1473" y="1192"/>
              <a:chExt cx="2722" cy="2384"/>
            </a:xfrm>
          </p:grpSpPr>
          <p:grpSp>
            <p:nvGrpSpPr>
              <p:cNvPr id="27660" name="Group 33"/>
              <p:cNvGrpSpPr>
                <a:grpSpLocks/>
              </p:cNvGrpSpPr>
              <p:nvPr/>
            </p:nvGrpSpPr>
            <p:grpSpPr bwMode="auto">
              <a:xfrm>
                <a:off x="1473" y="1192"/>
                <a:ext cx="2722" cy="2384"/>
                <a:chOff x="1473" y="1192"/>
                <a:chExt cx="2722" cy="2384"/>
              </a:xfrm>
            </p:grpSpPr>
            <p:sp>
              <p:nvSpPr>
                <p:cNvPr id="27662" name="AutoShape 34"/>
                <p:cNvSpPr>
                  <a:spLocks noChangeArrowheads="1"/>
                </p:cNvSpPr>
                <p:nvPr/>
              </p:nvSpPr>
              <p:spPr bwMode="auto">
                <a:xfrm>
                  <a:off x="1473" y="1192"/>
                  <a:ext cx="2722" cy="2384"/>
                </a:xfrm>
                <a:prstGeom prst="roundRect">
                  <a:avLst>
                    <a:gd name="adj" fmla="val 898"/>
                  </a:avLst>
                </a:prstGeom>
                <a:solidFill>
                  <a:schemeClr val="accent1">
                    <a:lumMod val="20000"/>
                    <a:lumOff val="80000"/>
                    <a:alpha val="39999"/>
                  </a:schemeClr>
                </a:solidFill>
                <a:ln w="28575">
                  <a:solidFill>
                    <a:schemeClr val="accent1"/>
                  </a:solidFill>
                  <a:round/>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27663" name="Text Box 24"/>
                <p:cNvSpPr txBox="1">
                  <a:spLocks noChangeArrowheads="1"/>
                </p:cNvSpPr>
                <p:nvPr/>
              </p:nvSpPr>
              <p:spPr bwMode="auto">
                <a:xfrm>
                  <a:off x="1867" y="2452"/>
                  <a:ext cx="1904"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
                    </a:spcBef>
                    <a:buClr>
                      <a:srgbClr val="A50021"/>
                    </a:buClr>
                    <a:buSzPct val="80000"/>
                    <a:buFont typeface="Wingdings" panose="05000000000000000000" pitchFamily="2" charset="2"/>
                    <a:buNone/>
                  </a:pPr>
                  <a:r>
                    <a:rPr lang="en-GB" sz="1600" i="1" dirty="0">
                      <a:solidFill>
                        <a:srgbClr val="000000"/>
                      </a:solidFill>
                      <a:latin typeface="+mn-lt"/>
                    </a:rPr>
                    <a:t>    </a:t>
                  </a:r>
                  <a:r>
                    <a:rPr lang="en-GB" sz="1800" i="1" dirty="0" err="1">
                      <a:solidFill>
                        <a:srgbClr val="000000"/>
                      </a:solidFill>
                      <a:latin typeface="+mn-lt"/>
                    </a:rPr>
                    <a:t>Liste</a:t>
                  </a:r>
                  <a:r>
                    <a:rPr lang="en-GB" sz="1800" i="1" dirty="0">
                      <a:solidFill>
                        <a:srgbClr val="000000"/>
                      </a:solidFill>
                      <a:latin typeface="+mn-lt"/>
                    </a:rPr>
                    <a:t> des </a:t>
                  </a:r>
                  <a:r>
                    <a:rPr lang="en-GB" sz="1800" i="1" dirty="0" err="1">
                      <a:solidFill>
                        <a:srgbClr val="000000"/>
                      </a:solidFill>
                      <a:latin typeface="+mn-lt"/>
                    </a:rPr>
                    <a:t>propriétés</a:t>
                  </a:r>
                  <a:endParaRPr lang="en-GB" sz="1800" i="1" dirty="0">
                    <a:solidFill>
                      <a:srgbClr val="000000"/>
                    </a:solidFill>
                    <a:latin typeface="+mn-lt"/>
                  </a:endParaRPr>
                </a:p>
                <a:p>
                  <a:pPr>
                    <a:spcBef>
                      <a:spcPct val="5000"/>
                    </a:spcBef>
                    <a:buClr>
                      <a:schemeClr val="accent4"/>
                    </a:buClr>
                    <a:buSzPct val="110000"/>
                  </a:pPr>
                  <a:r>
                    <a:rPr lang="en-GB" sz="1600" b="0" dirty="0">
                      <a:solidFill>
                        <a:schemeClr val="accent4"/>
                      </a:solidFill>
                      <a:latin typeface="+mn-lt"/>
                    </a:rPr>
                    <a:t>  </a:t>
                  </a:r>
                  <a:r>
                    <a:rPr lang="en-GB" sz="1600" dirty="0">
                      <a:solidFill>
                        <a:schemeClr val="accent4"/>
                      </a:solidFill>
                      <a:latin typeface="+mn-lt"/>
                    </a:rPr>
                    <a:t>Masse </a:t>
                  </a:r>
                  <a:r>
                    <a:rPr lang="en-GB" sz="1600" dirty="0" err="1">
                      <a:solidFill>
                        <a:schemeClr val="accent4"/>
                      </a:solidFill>
                      <a:latin typeface="+mn-lt"/>
                    </a:rPr>
                    <a:t>Volumique</a:t>
                  </a:r>
                  <a:endParaRPr lang="en-GB" sz="1600" dirty="0">
                    <a:solidFill>
                      <a:schemeClr val="accent4"/>
                    </a:solidFill>
                    <a:latin typeface="+mn-lt"/>
                  </a:endParaRPr>
                </a:p>
                <a:p>
                  <a:pPr>
                    <a:spcBef>
                      <a:spcPct val="5000"/>
                    </a:spcBef>
                    <a:buClr>
                      <a:schemeClr val="accent4"/>
                    </a:buClr>
                    <a:buSzPct val="110000"/>
                  </a:pPr>
                  <a:r>
                    <a:rPr lang="en-GB" sz="1600" dirty="0">
                      <a:solidFill>
                        <a:schemeClr val="accent4"/>
                      </a:solidFill>
                      <a:latin typeface="+mn-lt"/>
                    </a:rPr>
                    <a:t>  Prix </a:t>
                  </a:r>
                </a:p>
                <a:p>
                  <a:pPr>
                    <a:spcBef>
                      <a:spcPct val="5000"/>
                    </a:spcBef>
                    <a:buClr>
                      <a:schemeClr val="accent4"/>
                    </a:buClr>
                    <a:buSzPct val="110000"/>
                  </a:pPr>
                  <a:r>
                    <a:rPr lang="en-GB" sz="1600" dirty="0">
                      <a:solidFill>
                        <a:schemeClr val="accent4"/>
                      </a:solidFill>
                      <a:latin typeface="+mn-lt"/>
                    </a:rPr>
                    <a:t>  </a:t>
                  </a:r>
                  <a:r>
                    <a:rPr lang="en-GB" sz="1600" dirty="0" err="1">
                      <a:solidFill>
                        <a:schemeClr val="accent4"/>
                      </a:solidFill>
                      <a:latin typeface="+mn-lt"/>
                    </a:rPr>
                    <a:t>Résistance</a:t>
                  </a:r>
                  <a:r>
                    <a:rPr lang="en-GB" sz="1600" dirty="0">
                      <a:solidFill>
                        <a:schemeClr val="accent4"/>
                      </a:solidFill>
                      <a:latin typeface="+mn-lt"/>
                    </a:rPr>
                    <a:t> à la traction</a:t>
                  </a:r>
                </a:p>
                <a:p>
                  <a:pPr>
                    <a:spcBef>
                      <a:spcPct val="5000"/>
                    </a:spcBef>
                    <a:buClr>
                      <a:schemeClr val="accent4"/>
                    </a:buClr>
                    <a:buSzPct val="110000"/>
                  </a:pPr>
                  <a:r>
                    <a:rPr lang="en-GB" sz="1600" dirty="0">
                      <a:solidFill>
                        <a:schemeClr val="accent4"/>
                      </a:solidFill>
                      <a:latin typeface="+mn-lt"/>
                    </a:rPr>
                    <a:t>  etc</a:t>
                  </a:r>
                </a:p>
              </p:txBody>
            </p:sp>
            <p:grpSp>
              <p:nvGrpSpPr>
                <p:cNvPr id="27664" name="Group 38"/>
                <p:cNvGrpSpPr>
                  <a:grpSpLocks/>
                </p:cNvGrpSpPr>
                <p:nvPr/>
              </p:nvGrpSpPr>
              <p:grpSpPr bwMode="auto">
                <a:xfrm>
                  <a:off x="1875" y="2112"/>
                  <a:ext cx="1965" cy="246"/>
                  <a:chOff x="1731" y="2024"/>
                  <a:chExt cx="1813" cy="246"/>
                </a:xfrm>
              </p:grpSpPr>
              <p:sp>
                <p:nvSpPr>
                  <p:cNvPr id="27673" name="AutoShape 27"/>
                  <p:cNvSpPr>
                    <a:spLocks noChangeArrowheads="1"/>
                  </p:cNvSpPr>
                  <p:nvPr/>
                </p:nvSpPr>
                <p:spPr bwMode="auto">
                  <a:xfrm>
                    <a:off x="2534"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4" name="AutoShape 28"/>
                  <p:cNvSpPr>
                    <a:spLocks noChangeArrowheads="1"/>
                  </p:cNvSpPr>
                  <p:nvPr/>
                </p:nvSpPr>
                <p:spPr bwMode="auto">
                  <a:xfrm>
                    <a:off x="1731"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5" name="AutoShape 29"/>
                  <p:cNvSpPr>
                    <a:spLocks noChangeArrowheads="1"/>
                  </p:cNvSpPr>
                  <p:nvPr/>
                </p:nvSpPr>
                <p:spPr bwMode="auto">
                  <a:xfrm>
                    <a:off x="2001"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6" name="AutoShape 30"/>
                  <p:cNvSpPr>
                    <a:spLocks noChangeArrowheads="1"/>
                  </p:cNvSpPr>
                  <p:nvPr/>
                </p:nvSpPr>
                <p:spPr bwMode="auto">
                  <a:xfrm>
                    <a:off x="2280" y="2024"/>
                    <a:ext cx="206"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7" name="AutoShape 31"/>
                  <p:cNvSpPr>
                    <a:spLocks noChangeArrowheads="1"/>
                  </p:cNvSpPr>
                  <p:nvPr/>
                </p:nvSpPr>
                <p:spPr bwMode="auto">
                  <a:xfrm>
                    <a:off x="3337"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8" name="AutoShape 32"/>
                  <p:cNvSpPr>
                    <a:spLocks noChangeArrowheads="1"/>
                  </p:cNvSpPr>
                  <p:nvPr/>
                </p:nvSpPr>
                <p:spPr bwMode="auto">
                  <a:xfrm>
                    <a:off x="3067"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9" name="AutoShape 26"/>
                  <p:cNvSpPr>
                    <a:spLocks noChangeArrowheads="1"/>
                  </p:cNvSpPr>
                  <p:nvPr/>
                </p:nvSpPr>
                <p:spPr bwMode="auto">
                  <a:xfrm>
                    <a:off x="2809"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nvGrpSpPr>
                <p:cNvPr id="27665" name="Group 37"/>
                <p:cNvGrpSpPr>
                  <a:grpSpLocks/>
                </p:cNvGrpSpPr>
                <p:nvPr/>
              </p:nvGrpSpPr>
              <p:grpSpPr bwMode="auto">
                <a:xfrm>
                  <a:off x="1863" y="2101"/>
                  <a:ext cx="1935" cy="259"/>
                  <a:chOff x="3872" y="3165"/>
                  <a:chExt cx="1786" cy="259"/>
                </a:xfrm>
              </p:grpSpPr>
              <p:sp>
                <p:nvSpPr>
                  <p:cNvPr id="27666" name="Rectangle 37"/>
                  <p:cNvSpPr>
                    <a:spLocks noChangeArrowheads="1"/>
                  </p:cNvSpPr>
                  <p:nvPr/>
                </p:nvSpPr>
                <p:spPr bwMode="auto">
                  <a:xfrm>
                    <a:off x="4952" y="3197"/>
                    <a:ext cx="1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600" dirty="0">
                        <a:solidFill>
                          <a:srgbClr val="000000"/>
                        </a:solidFill>
                        <a:latin typeface="+mn-lt"/>
                      </a:rPr>
                      <a:t>^</a:t>
                    </a:r>
                  </a:p>
                </p:txBody>
              </p:sp>
              <p:sp>
                <p:nvSpPr>
                  <p:cNvPr id="27667" name="Rectangle 33"/>
                  <p:cNvSpPr>
                    <a:spLocks noChangeArrowheads="1"/>
                  </p:cNvSpPr>
                  <p:nvPr/>
                </p:nvSpPr>
                <p:spPr bwMode="auto">
                  <a:xfrm>
                    <a:off x="3872" y="3167"/>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68" name="Rectangle 34"/>
                  <p:cNvSpPr>
                    <a:spLocks noChangeArrowheads="1"/>
                  </p:cNvSpPr>
                  <p:nvPr/>
                </p:nvSpPr>
                <p:spPr bwMode="auto">
                  <a:xfrm>
                    <a:off x="4166" y="3165"/>
                    <a:ext cx="2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69" name="Rectangle 35"/>
                  <p:cNvSpPr>
                    <a:spLocks noChangeArrowheads="1"/>
                  </p:cNvSpPr>
                  <p:nvPr/>
                </p:nvSpPr>
                <p:spPr bwMode="auto">
                  <a:xfrm>
                    <a:off x="4691" y="3193"/>
                    <a:ext cx="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70" name="Rectangle 36"/>
                  <p:cNvSpPr>
                    <a:spLocks noChangeArrowheads="1"/>
                  </p:cNvSpPr>
                  <p:nvPr/>
                </p:nvSpPr>
                <p:spPr bwMode="auto">
                  <a:xfrm>
                    <a:off x="4437" y="3165"/>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71" name="Rectangle 38"/>
                  <p:cNvSpPr>
                    <a:spLocks noChangeArrowheads="1"/>
                  </p:cNvSpPr>
                  <p:nvPr/>
                </p:nvSpPr>
                <p:spPr bwMode="auto">
                  <a:xfrm>
                    <a:off x="5224" y="3165"/>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72" name="Rectangle 39"/>
                  <p:cNvSpPr>
                    <a:spLocks noChangeArrowheads="1"/>
                  </p:cNvSpPr>
                  <p:nvPr/>
                </p:nvSpPr>
                <p:spPr bwMode="auto">
                  <a:xfrm>
                    <a:off x="5494" y="3165"/>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grpSp>
          </p:grpSp>
          <p:sp>
            <p:nvSpPr>
              <p:cNvPr id="27661" name="Rectangle 23"/>
              <p:cNvSpPr>
                <a:spLocks noChangeArrowheads="1"/>
              </p:cNvSpPr>
              <p:nvPr/>
            </p:nvSpPr>
            <p:spPr bwMode="auto">
              <a:xfrm>
                <a:off x="1669" y="1333"/>
                <a:ext cx="2370" cy="636"/>
              </a:xfrm>
              <a:prstGeom prst="rect">
                <a:avLst/>
              </a:prstGeom>
              <a:solidFill>
                <a:schemeClr val="bg1"/>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666633"/>
                  </a:solidFill>
                  <a:latin typeface="+mn-lt"/>
                </a:endParaRPr>
              </a:p>
            </p:txBody>
          </p:sp>
        </p:grpSp>
      </p:grpSp>
      <p:sp>
        <p:nvSpPr>
          <p:cNvPr id="49" name="TextBox 48"/>
          <p:cNvSpPr txBox="1">
            <a:spLocks noChangeArrowheads="1"/>
          </p:cNvSpPr>
          <p:nvPr/>
        </p:nvSpPr>
        <p:spPr bwMode="auto">
          <a:xfrm>
            <a:off x="4170365" y="2241550"/>
            <a:ext cx="3449636"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600" dirty="0">
                <a:solidFill>
                  <a:srgbClr val="000000"/>
                </a:solidFill>
                <a:latin typeface="+mn-lt"/>
              </a:rPr>
              <a:t>(Masse </a:t>
            </a:r>
            <a:r>
              <a:rPr lang="en-GB" sz="1600" dirty="0" err="1">
                <a:solidFill>
                  <a:srgbClr val="000000"/>
                </a:solidFill>
                <a:latin typeface="+mn-lt"/>
              </a:rPr>
              <a:t>Volumique</a:t>
            </a:r>
            <a:r>
              <a:rPr lang="en-GB" sz="1600" dirty="0">
                <a:solidFill>
                  <a:srgbClr val="000000"/>
                </a:solidFill>
                <a:latin typeface="+mn-lt"/>
              </a:rPr>
              <a:t> / </a:t>
            </a:r>
          </a:p>
          <a:p>
            <a:pPr>
              <a:buClr>
                <a:srgbClr val="009B9B"/>
              </a:buClr>
              <a:buSzPct val="80000"/>
              <a:buFont typeface="Wingdings" panose="05000000000000000000" pitchFamily="2" charset="2"/>
              <a:buNone/>
            </a:pPr>
            <a:r>
              <a:rPr lang="en-GB" sz="1600" dirty="0">
                <a:solidFill>
                  <a:srgbClr val="000000"/>
                </a:solidFill>
                <a:latin typeface="+mn-lt"/>
              </a:rPr>
              <a:t>(</a:t>
            </a:r>
            <a:r>
              <a:rPr lang="en-GB" sz="1600" dirty="0" err="1">
                <a:solidFill>
                  <a:srgbClr val="000000"/>
                </a:solidFill>
                <a:latin typeface="+mn-lt"/>
              </a:rPr>
              <a:t>Limite</a:t>
            </a:r>
            <a:r>
              <a:rPr lang="en-GB" sz="1600" dirty="0">
                <a:solidFill>
                  <a:srgbClr val="000000"/>
                </a:solidFill>
                <a:latin typeface="+mn-lt"/>
              </a:rPr>
              <a:t> d’élasticité^0.66)) *(Prix + 10)</a:t>
            </a:r>
          </a:p>
        </p:txBody>
      </p:sp>
      <p:sp>
        <p:nvSpPr>
          <p:cNvPr id="3" name="Slide Number Placeholder 2">
            <a:extLst>
              <a:ext uri="{FF2B5EF4-FFF2-40B4-BE49-F238E27FC236}">
                <a16:creationId xmlns:a16="http://schemas.microsoft.com/office/drawing/2014/main" id="{040B9975-6F66-4618-B1A0-CFABF4381AFB}"/>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27652" name="Rectangle 2"/>
          <p:cNvSpPr>
            <a:spLocks noGrp="1" noChangeArrowheads="1"/>
          </p:cNvSpPr>
          <p:nvPr>
            <p:ph type="title"/>
          </p:nvPr>
        </p:nvSpPr>
        <p:spPr>
          <a:ln w="9525"/>
        </p:spPr>
        <p:txBody>
          <a:bodyPr/>
          <a:lstStyle/>
          <a:p>
            <a:r>
              <a:rPr lang="fr-FR" dirty="0">
                <a:solidFill>
                  <a:srgbClr val="000000"/>
                </a:solidFill>
                <a:latin typeface="+mn-lt"/>
              </a:rPr>
              <a:t>Sélection de graphique à barres à l'aide de la fonction de pénalité</a:t>
            </a:r>
            <a:endParaRPr lang="en-GB" dirty="0">
              <a:solidFill>
                <a:srgbClr val="000000"/>
              </a:solidFill>
              <a:latin typeface="+mn-lt"/>
            </a:endParaRPr>
          </a:p>
        </p:txBody>
      </p:sp>
      <p:grpSp>
        <p:nvGrpSpPr>
          <p:cNvPr id="7" name="Group 35"/>
          <p:cNvGrpSpPr>
            <a:grpSpLocks/>
          </p:cNvGrpSpPr>
          <p:nvPr/>
        </p:nvGrpSpPr>
        <p:grpSpPr bwMode="auto">
          <a:xfrm>
            <a:off x="7024687" y="1366838"/>
            <a:ext cx="3460750" cy="1376363"/>
            <a:chOff x="3505" y="861"/>
            <a:chExt cx="2180" cy="867"/>
          </a:xfrm>
        </p:grpSpPr>
        <p:sp>
          <p:nvSpPr>
            <p:cNvPr id="27655" name="Text Box 26"/>
            <p:cNvSpPr txBox="1">
              <a:spLocks noChangeArrowheads="1"/>
            </p:cNvSpPr>
            <p:nvPr/>
          </p:nvSpPr>
          <p:spPr bwMode="auto">
            <a:xfrm>
              <a:off x="4550" y="1223"/>
              <a:ext cx="1135" cy="4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b="0" dirty="0">
                  <a:latin typeface="+mn-lt"/>
                </a:rPr>
                <a:t>La </a:t>
              </a:r>
              <a:r>
                <a:rPr lang="en-GB" sz="1800" b="0" dirty="0" err="1">
                  <a:latin typeface="+mn-lt"/>
                </a:rPr>
                <a:t>valeur</a:t>
              </a:r>
              <a:r>
                <a:rPr lang="en-GB" sz="1800" b="0" dirty="0">
                  <a:latin typeface="+mn-lt"/>
                </a:rPr>
                <a:t> de la </a:t>
              </a:r>
              <a:br>
                <a:rPr lang="en-GB" sz="1800" b="0" dirty="0">
                  <a:latin typeface="+mn-lt"/>
                </a:rPr>
              </a:br>
              <a:r>
                <a:rPr lang="en-GB" sz="1800" b="0" dirty="0" err="1">
                  <a:latin typeface="+mn-lt"/>
                </a:rPr>
                <a:t>constante</a:t>
              </a:r>
              <a:r>
                <a:rPr lang="en-GB" sz="1800" b="0" dirty="0">
                  <a:latin typeface="+mn-lt"/>
                </a:rPr>
                <a:t> </a:t>
              </a:r>
              <a:r>
                <a:rPr lang="en-GB" sz="1800" b="0" dirty="0" err="1">
                  <a:latin typeface="+mn-lt"/>
                </a:rPr>
                <a:t>d’échange</a:t>
              </a:r>
              <a:endParaRPr lang="en-GB" sz="1800" b="0" dirty="0">
                <a:latin typeface="+mn-lt"/>
              </a:endParaRPr>
            </a:p>
          </p:txBody>
        </p:sp>
        <p:sp>
          <p:nvSpPr>
            <p:cNvPr id="27656" name="Line 27"/>
            <p:cNvSpPr>
              <a:spLocks noChangeShapeType="1"/>
            </p:cNvSpPr>
            <p:nvPr/>
          </p:nvSpPr>
          <p:spPr bwMode="auto">
            <a:xfrm flipH="1">
              <a:off x="3771" y="1495"/>
              <a:ext cx="746" cy="233"/>
            </a:xfrm>
            <a:prstGeom prst="line">
              <a:avLst/>
            </a:prstGeom>
            <a:ln>
              <a:headEnd/>
              <a:tailEnd type="triangle" w="med" len="lg"/>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GB" dirty="0"/>
            </a:p>
          </p:txBody>
        </p:sp>
        <p:sp>
          <p:nvSpPr>
            <p:cNvPr id="27657" name="Line 45"/>
            <p:cNvSpPr>
              <a:spLocks noChangeShapeType="1"/>
            </p:cNvSpPr>
            <p:nvPr/>
          </p:nvSpPr>
          <p:spPr bwMode="auto">
            <a:xfrm flipH="1" flipV="1">
              <a:off x="3505" y="861"/>
              <a:ext cx="1038" cy="458"/>
            </a:xfrm>
            <a:prstGeom prst="line">
              <a:avLst/>
            </a:prstGeom>
            <a:ln>
              <a:headEnd/>
              <a:tailEnd type="triangle" w="med" len="lg"/>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GB" dirty="0"/>
            </a:p>
          </p:txBody>
        </p:sp>
      </p:grpSp>
      <p:graphicFrame>
        <p:nvGraphicFramePr>
          <p:cNvPr id="27654" name="Object 3"/>
          <p:cNvGraphicFramePr>
            <a:graphicFrameLocks noChangeAspect="1"/>
          </p:cNvGraphicFramePr>
          <p:nvPr/>
        </p:nvGraphicFramePr>
        <p:xfrm>
          <a:off x="4518026" y="896938"/>
          <a:ext cx="2790825" cy="950912"/>
        </p:xfrm>
        <a:graphic>
          <a:graphicData uri="http://schemas.openxmlformats.org/presentationml/2006/ole">
            <mc:AlternateContent xmlns:mc="http://schemas.openxmlformats.org/markup-compatibility/2006">
              <mc:Choice xmlns:v="urn:schemas-microsoft-com:vml" Requires="v">
                <p:oleObj name="Equation" r:id="rId3" imgW="1167893" imgH="431613" progId="Equation.3">
                  <p:embed/>
                </p:oleObj>
              </mc:Choice>
              <mc:Fallback>
                <p:oleObj name="Equation" r:id="rId3" imgW="1167893" imgH="431613" progId="Equation.3">
                  <p:embed/>
                  <p:pic>
                    <p:nvPicPr>
                      <p:cNvPr id="2765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26" y="896938"/>
                        <a:ext cx="2790825"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8291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66D24-0AA5-48ED-859D-32A07F19A341}"/>
              </a:ext>
            </a:extLst>
          </p:cNvPr>
          <p:cNvPicPr>
            <a:picLocks noChangeAspect="1"/>
          </p:cNvPicPr>
          <p:nvPr/>
        </p:nvPicPr>
        <p:blipFill>
          <a:blip r:embed="rId3"/>
          <a:stretch>
            <a:fillRect/>
          </a:stretch>
        </p:blipFill>
        <p:spPr>
          <a:xfrm>
            <a:off x="1470043" y="762000"/>
            <a:ext cx="9251913" cy="5154811"/>
          </a:xfrm>
          <a:prstGeom prst="rect">
            <a:avLst/>
          </a:prstGeom>
        </p:spPr>
      </p:pic>
      <p:sp>
        <p:nvSpPr>
          <p:cNvPr id="2" name="Slide Number Placeholder 1">
            <a:extLst>
              <a:ext uri="{FF2B5EF4-FFF2-40B4-BE49-F238E27FC236}">
                <a16:creationId xmlns:a16="http://schemas.microsoft.com/office/drawing/2014/main" id="{74828288-BBDB-49FB-84BD-B32BF1611ABA}"/>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29698" name="Rectangle 2"/>
          <p:cNvSpPr>
            <a:spLocks noGrp="1" noChangeArrowheads="1"/>
          </p:cNvSpPr>
          <p:nvPr>
            <p:ph type="title"/>
          </p:nvPr>
        </p:nvSpPr>
        <p:spPr>
          <a:xfrm>
            <a:off x="457201" y="148581"/>
            <a:ext cx="11125200" cy="845837"/>
          </a:xfrm>
          <a:ln w="9525"/>
        </p:spPr>
        <p:txBody>
          <a:bodyPr/>
          <a:lstStyle/>
          <a:p>
            <a:r>
              <a:rPr lang="fr-FR" dirty="0">
                <a:solidFill>
                  <a:srgbClr val="000000"/>
                </a:solidFill>
                <a:latin typeface="+mn-lt"/>
              </a:rPr>
              <a:t>Sélection sur graphique à barres à l'aide de la fonction de pénalité</a:t>
            </a:r>
            <a:endParaRPr lang="en-GB" dirty="0">
              <a:solidFill>
                <a:srgbClr val="000000"/>
              </a:solidFill>
              <a:latin typeface="+mn-lt"/>
            </a:endParaRPr>
          </a:p>
        </p:txBody>
      </p:sp>
      <p:sp>
        <p:nvSpPr>
          <p:cNvPr id="29700" name="Text Box 31"/>
          <p:cNvSpPr txBox="1">
            <a:spLocks noChangeArrowheads="1"/>
          </p:cNvSpPr>
          <p:nvPr/>
        </p:nvSpPr>
        <p:spPr bwMode="auto">
          <a:xfrm>
            <a:off x="9282450" y="947082"/>
            <a:ext cx="1254125" cy="377825"/>
          </a:xfrm>
          <a:prstGeom prst="rect">
            <a:avLst/>
          </a:prstGeom>
          <a:solidFill>
            <a:schemeClr val="bg2">
              <a:lumMod val="95000"/>
            </a:schemeClr>
          </a:solidFill>
          <a:ln w="9525">
            <a:solidFill>
              <a:srgbClr val="7FC4BC"/>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l-GR" sz="1800" b="0" dirty="0">
                <a:solidFill>
                  <a:srgbClr val="000000"/>
                </a:solidFill>
                <a:latin typeface="+mn-lt"/>
              </a:rPr>
              <a:t>α</a:t>
            </a:r>
            <a:r>
              <a:rPr lang="en-GB" sz="1800" b="0" dirty="0">
                <a:solidFill>
                  <a:srgbClr val="000000"/>
                </a:solidFill>
                <a:latin typeface="+mn-lt"/>
              </a:rPr>
              <a:t> = $1/kg</a:t>
            </a:r>
          </a:p>
        </p:txBody>
      </p:sp>
      <p:sp>
        <p:nvSpPr>
          <p:cNvPr id="114733" name="Text Box 45"/>
          <p:cNvSpPr txBox="1">
            <a:spLocks noChangeArrowheads="1"/>
          </p:cNvSpPr>
          <p:nvPr/>
        </p:nvSpPr>
        <p:spPr bwMode="auto">
          <a:xfrm>
            <a:off x="8406668" y="2797683"/>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dirty="0" err="1">
                <a:solidFill>
                  <a:srgbClr val="666633"/>
                </a:solidFill>
                <a:latin typeface="+mn-lt"/>
              </a:rPr>
              <a:t>Meilleurs</a:t>
            </a:r>
            <a:r>
              <a:rPr lang="en-GB" sz="1800" i="1" dirty="0">
                <a:solidFill>
                  <a:srgbClr val="666633"/>
                </a:solidFill>
                <a:latin typeface="+mn-lt"/>
              </a:rPr>
              <a:t> </a:t>
            </a:r>
            <a:r>
              <a:rPr lang="en-GB" sz="1800" i="1" dirty="0" err="1">
                <a:solidFill>
                  <a:srgbClr val="666633"/>
                </a:solidFill>
                <a:latin typeface="+mn-lt"/>
              </a:rPr>
              <a:t>choix</a:t>
            </a:r>
            <a:r>
              <a:rPr lang="en-GB" sz="1800" i="1" dirty="0">
                <a:solidFill>
                  <a:srgbClr val="666633"/>
                </a:solidFill>
                <a:latin typeface="+mn-lt"/>
              </a:rPr>
              <a:t>:</a:t>
            </a:r>
            <a:r>
              <a:rPr lang="en-GB" sz="1600" dirty="0">
                <a:solidFill>
                  <a:srgbClr val="000000"/>
                </a:solidFill>
                <a:latin typeface="+mn-lt"/>
              </a:rPr>
              <a:t> </a:t>
            </a:r>
            <a:r>
              <a:rPr lang="en-GB" sz="1600" dirty="0" err="1">
                <a:solidFill>
                  <a:srgbClr val="000000"/>
                </a:solidFill>
                <a:latin typeface="+mn-lt"/>
              </a:rPr>
              <a:t>aciers</a:t>
            </a:r>
            <a:endParaRPr lang="en-GB" sz="1800" b="0" dirty="0">
              <a:solidFill>
                <a:srgbClr val="000000"/>
              </a:solidFill>
              <a:latin typeface="+mn-lt"/>
            </a:endParaRPr>
          </a:p>
        </p:txBody>
      </p:sp>
      <p:sp>
        <p:nvSpPr>
          <p:cNvPr id="114731" name="Rectangle 43"/>
          <p:cNvSpPr>
            <a:spLocks noChangeArrowheads="1"/>
          </p:cNvSpPr>
          <p:nvPr/>
        </p:nvSpPr>
        <p:spPr bwMode="auto">
          <a:xfrm>
            <a:off x="8488337" y="3329730"/>
            <a:ext cx="2193925" cy="258708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14732" name="AutoShape 44"/>
          <p:cNvSpPr>
            <a:spLocks noChangeArrowheads="1"/>
          </p:cNvSpPr>
          <p:nvPr/>
        </p:nvSpPr>
        <p:spPr bwMode="auto">
          <a:xfrm>
            <a:off x="1470043" y="1224923"/>
            <a:ext cx="441325" cy="393700"/>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Tree>
    <p:extLst>
      <p:ext uri="{BB962C8B-B14F-4D97-AF65-F5344CB8AC3E}">
        <p14:creationId xmlns:p14="http://schemas.microsoft.com/office/powerpoint/2010/main" val="55596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732"/>
                                        </p:tgtEl>
                                        <p:attrNameLst>
                                          <p:attrName>style.visibility</p:attrName>
                                        </p:attrNameLst>
                                      </p:cBhvr>
                                      <p:to>
                                        <p:strVal val="visible"/>
                                      </p:to>
                                    </p:set>
                                    <p:animEffect transition="in" filter="wipe(down)">
                                      <p:cBhvr>
                                        <p:cTn id="7" dur="500"/>
                                        <p:tgtEl>
                                          <p:spTgt spid="114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4731"/>
                                        </p:tgtEl>
                                        <p:attrNameLst>
                                          <p:attrName>style.visibility</p:attrName>
                                        </p:attrNameLst>
                                      </p:cBhvr>
                                      <p:to>
                                        <p:strVal val="visible"/>
                                      </p:to>
                                    </p:set>
                                    <p:animEffect transition="in" filter="wipe(down)">
                                      <p:cBhvr>
                                        <p:cTn id="12" dur="500"/>
                                        <p:tgtEl>
                                          <p:spTgt spid="114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733"/>
                                        </p:tgtEl>
                                        <p:attrNameLst>
                                          <p:attrName>style.visibility</p:attrName>
                                        </p:attrNameLst>
                                      </p:cBhvr>
                                      <p:to>
                                        <p:strVal val="visible"/>
                                      </p:to>
                                    </p:set>
                                    <p:animEffect transition="in" filter="wipe(left)">
                                      <p:cBhvr>
                                        <p:cTn id="17" dur="500"/>
                                        <p:tgtEl>
                                          <p:spTgt spid="114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3" grpId="0"/>
      <p:bldP spid="114731" grpId="0" animBg="1"/>
      <p:bldP spid="1147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dirty="0">
              <a:latin typeface="+mn-lt"/>
            </a:endParaRPr>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fr-FR" dirty="0"/>
              <a:t>Objectifs pédagogiques de cette unité de cours</a:t>
            </a:r>
            <a:endParaRPr lang="en-US" dirty="0">
              <a:latin typeface="+mn-lt"/>
            </a:endParaRPr>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extLst>
              <p:ext uri="{D42A27DB-BD31-4B8C-83A1-F6EECF244321}">
                <p14:modId xmlns:p14="http://schemas.microsoft.com/office/powerpoint/2010/main" val="2643567130"/>
              </p:ext>
            </p:extLst>
          </p:nvPr>
        </p:nvGraphicFramePr>
        <p:xfrm>
          <a:off x="957742" y="1234620"/>
          <a:ext cx="10276514" cy="2127316"/>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err="1">
                          <a:solidFill>
                            <a:schemeClr val="tx1"/>
                          </a:solidFill>
                        </a:rPr>
                        <a:t>Résultats</a:t>
                      </a:r>
                      <a:r>
                        <a:rPr lang="en-GB" sz="2000" b="1" dirty="0">
                          <a:solidFill>
                            <a:schemeClr val="tx1"/>
                          </a:solidFill>
                        </a:rPr>
                        <a:t> et acquis </a:t>
                      </a:r>
                      <a:r>
                        <a:rPr lang="en-GB" sz="2000" b="1" dirty="0" err="1">
                          <a:solidFill>
                            <a:schemeClr val="tx1"/>
                          </a:solidFill>
                        </a:rPr>
                        <a:t>prévus</a:t>
                      </a:r>
                      <a:endParaRPr lang="en-GB" sz="2000" b="1" dirty="0">
                        <a:solidFill>
                          <a:schemeClr val="tx1"/>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err="1">
                          <a:solidFill>
                            <a:sysClr val="windowText" lastClr="000000"/>
                          </a:solidFill>
                        </a:rPr>
                        <a:t>Connaître</a:t>
                      </a:r>
                      <a:r>
                        <a:rPr lang="en-GB" sz="1400" b="1" dirty="0">
                          <a:solidFill>
                            <a:sysClr val="windowText" lastClr="000000"/>
                          </a:solidFill>
                        </a:rPr>
                        <a:t> et </a:t>
                      </a:r>
                      <a:r>
                        <a:rPr lang="en-GB" sz="1400" b="1" dirty="0" err="1">
                          <a:solidFill>
                            <a:sysClr val="windowText" lastClr="000000"/>
                          </a:solidFill>
                        </a:rPr>
                        <a:t>comprendre</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Connaissance des méthodes de compromis graphiques et des fonctions de pénalité</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err="1">
                          <a:solidFill>
                            <a:sysClr val="windowText" lastClr="000000"/>
                          </a:solidFill>
                        </a:rPr>
                        <a:t>Compétences</a:t>
                      </a:r>
                      <a:r>
                        <a:rPr lang="en-GB" sz="1400" b="1" dirty="0">
                          <a:solidFill>
                            <a:sysClr val="windowText" lastClr="000000"/>
                          </a:solidFill>
                        </a:rPr>
                        <a:t> et aptitudes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Capacité à sélectionner systématiquement lorsque les objectifs de conception entrent en conflit</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err="1">
                          <a:solidFill>
                            <a:sysClr val="windowText" lastClr="000000"/>
                          </a:solidFill>
                        </a:rPr>
                        <a:t>Valeurs</a:t>
                      </a:r>
                      <a:r>
                        <a:rPr lang="en-GB" sz="1400" b="1" dirty="0">
                          <a:solidFill>
                            <a:sysClr val="windowText" lastClr="000000"/>
                          </a:solidFill>
                        </a:rPr>
                        <a:t> et </a:t>
                      </a:r>
                      <a:r>
                        <a:rPr lang="en-GB" sz="1400" b="1" dirty="0" err="1">
                          <a:solidFill>
                            <a:sysClr val="windowText" lastClr="000000"/>
                          </a:solidFill>
                        </a:rPr>
                        <a:t>comportements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fr-FR" sz="1400" kern="1200" dirty="0">
                          <a:solidFill>
                            <a:schemeClr val="dk1"/>
                          </a:solidFill>
                          <a:effectLst/>
                          <a:latin typeface="+mn-lt"/>
                          <a:ea typeface="+mn-ea"/>
                          <a:cs typeface="+mn-cs"/>
                        </a:rPr>
                        <a:t>Appréciation de la valeur du compromis dans la conception technique</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1354217"/>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2000" b="1" i="0" u="none" strike="noStrike" kern="0" cap="none" spc="0" normalizeH="0" baseline="0" noProof="0" dirty="0" err="1">
                <a:ln>
                  <a:noFill/>
                </a:ln>
                <a:solidFill>
                  <a:srgbClr val="0C0C0C"/>
                </a:solidFill>
                <a:effectLst/>
                <a:uLnTx/>
                <a:uFillTx/>
                <a:ea typeface="+mn-ea"/>
                <a:cs typeface="+mn-cs"/>
              </a:rPr>
              <a:t>Ressources</a:t>
            </a:r>
            <a:endParaRPr kumimoji="0" lang="en-GB" sz="2000" b="1" i="0" u="none" strike="noStrike" kern="0" cap="none" spc="0" normalizeH="0" baseline="0" noProof="0" dirty="0">
              <a:ln>
                <a:noFill/>
              </a:ln>
              <a:solidFill>
                <a:srgbClr val="0C0C0C"/>
              </a:solidFill>
              <a:effectLst/>
              <a:uLnTx/>
              <a:uFillTx/>
              <a:ea typeface="+mn-ea"/>
              <a:cs typeface="+mn-cs"/>
            </a:endParaRPr>
          </a:p>
          <a:p>
            <a:pPr lvl="1">
              <a:spcBef>
                <a:spcPct val="0"/>
              </a:spcBef>
              <a:spcAft>
                <a:spcPct val="0"/>
              </a:spcAft>
              <a:buClr>
                <a:schemeClr val="accent1"/>
              </a:buClr>
              <a:buSzPct val="100000"/>
              <a:buFont typeface="Wingdings" panose="05000000000000000000" pitchFamily="2" charset="2"/>
              <a:buChar char="§"/>
            </a:pPr>
            <a:r>
              <a:rPr lang="en-GB" dirty="0"/>
              <a:t>Livre : “</a:t>
            </a:r>
            <a:r>
              <a:rPr lang="en-GB" b="1" dirty="0"/>
              <a:t>Materials Selection in Mechanical Design</a:t>
            </a:r>
            <a:r>
              <a:rPr lang="en-GB" dirty="0"/>
              <a:t>”,  5</a:t>
            </a:r>
            <a:r>
              <a:rPr lang="en-GB" baseline="30000" dirty="0"/>
              <a:t>th</a:t>
            </a:r>
            <a:r>
              <a:rPr lang="en-GB" dirty="0"/>
              <a:t> Edition by M.F. Ashby, Butterworth Heinemann, Oxford, 2016. </a:t>
            </a:r>
            <a:br>
              <a:rPr lang="en-GB" dirty="0"/>
            </a:br>
            <a:r>
              <a:rPr lang="en-GB" dirty="0"/>
              <a:t>Chapters 8-9</a:t>
            </a:r>
          </a:p>
          <a:p>
            <a:pPr marL="265237" lvl="1" indent="-171450">
              <a:spcBef>
                <a:spcPct val="0"/>
              </a:spcBef>
              <a:spcAft>
                <a:spcPct val="0"/>
              </a:spcAft>
              <a:buClr>
                <a:schemeClr val="accent1"/>
              </a:buClr>
              <a:buSzTx/>
              <a:buFont typeface="Wingdings" panose="05000000000000000000" pitchFamily="2" charset="2"/>
              <a:buChar char="§"/>
              <a:defRPr/>
            </a:pPr>
            <a:endParaRPr lang="en-GB" sz="800" dirty="0"/>
          </a:p>
          <a:p>
            <a:pPr lvl="1">
              <a:spcBef>
                <a:spcPct val="0"/>
              </a:spcBef>
              <a:spcAft>
                <a:spcPct val="0"/>
              </a:spcAft>
              <a:buClr>
                <a:schemeClr val="accent1"/>
              </a:buClr>
              <a:buSzPct val="100000"/>
              <a:buFont typeface="Wingdings" panose="05000000000000000000" pitchFamily="2" charset="2"/>
              <a:buChar char="§"/>
            </a:pPr>
            <a:r>
              <a:rPr lang="en-GB" dirty="0"/>
              <a:t>Livre : “</a:t>
            </a:r>
            <a:r>
              <a:rPr lang="en-GB" b="1" dirty="0"/>
              <a:t>Materials and the Environment</a:t>
            </a:r>
            <a:r>
              <a:rPr lang="en-GB" dirty="0"/>
              <a:t>”, 2</a:t>
            </a:r>
            <a:r>
              <a:rPr lang="en-GB" baseline="30000" dirty="0"/>
              <a:t>nd</a:t>
            </a:r>
            <a:r>
              <a:rPr lang="en-GB" dirty="0"/>
              <a:t> Edition by M.F. Ashby, Butterworth-Heinemann, Oxford 2012, UK. Chapters 9-10</a:t>
            </a:r>
            <a:endParaRPr lang="en-GB" dirty="0">
              <a:solidFill>
                <a:srgbClr val="000000"/>
              </a:solidFill>
            </a:endParaRPr>
          </a:p>
          <a:p>
            <a:pPr marL="265237" lvl="1" indent="-171450">
              <a:spcBef>
                <a:spcPct val="0"/>
              </a:spcBef>
              <a:spcAft>
                <a:spcPct val="0"/>
              </a:spcAft>
              <a:buClr>
                <a:schemeClr val="accent1"/>
              </a:buClr>
              <a:buSzTx/>
              <a:buFont typeface="Wingdings" panose="05000000000000000000" pitchFamily="2" charset="2"/>
              <a:buChar char="§"/>
              <a:defRPr/>
            </a:pPr>
            <a:endParaRPr lang="en-GB" sz="800" dirty="0"/>
          </a:p>
        </p:txBody>
      </p:sp>
    </p:spTree>
    <p:extLst>
      <p:ext uri="{BB962C8B-B14F-4D97-AF65-F5344CB8AC3E}">
        <p14:creationId xmlns:p14="http://schemas.microsoft.com/office/powerpoint/2010/main" val="3749751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B5F284-1003-4C4B-9D56-AA569C72F211}"/>
              </a:ext>
            </a:extLst>
          </p:cNvPr>
          <p:cNvPicPr>
            <a:picLocks noChangeAspect="1"/>
          </p:cNvPicPr>
          <p:nvPr/>
        </p:nvPicPr>
        <p:blipFill>
          <a:blip r:embed="rId3"/>
          <a:stretch>
            <a:fillRect/>
          </a:stretch>
        </p:blipFill>
        <p:spPr>
          <a:xfrm>
            <a:off x="1447800" y="762000"/>
            <a:ext cx="9256230" cy="5157216"/>
          </a:xfrm>
          <a:prstGeom prst="rect">
            <a:avLst/>
          </a:prstGeom>
        </p:spPr>
      </p:pic>
      <p:sp>
        <p:nvSpPr>
          <p:cNvPr id="3" name="Slide Number Placeholder 2">
            <a:extLst>
              <a:ext uri="{FF2B5EF4-FFF2-40B4-BE49-F238E27FC236}">
                <a16:creationId xmlns:a16="http://schemas.microsoft.com/office/drawing/2014/main" id="{8958CF46-C97E-4CFC-AF4E-E19611392434}"/>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
        <p:nvSpPr>
          <p:cNvPr id="31747" name="Rectangle 2"/>
          <p:cNvSpPr>
            <a:spLocks noGrp="1" noChangeArrowheads="1"/>
          </p:cNvSpPr>
          <p:nvPr>
            <p:ph type="title"/>
          </p:nvPr>
        </p:nvSpPr>
        <p:spPr>
          <a:xfrm>
            <a:off x="457201" y="148581"/>
            <a:ext cx="11125200" cy="845837"/>
          </a:xfrm>
          <a:ln w="9525"/>
        </p:spPr>
        <p:txBody>
          <a:bodyPr/>
          <a:lstStyle/>
          <a:p>
            <a:r>
              <a:rPr lang="fr-FR" dirty="0">
                <a:solidFill>
                  <a:srgbClr val="000000"/>
                </a:solidFill>
                <a:latin typeface="+mn-lt"/>
              </a:rPr>
              <a:t>Sélection sur graphique à barres à l'aide de la fonction de pénalité</a:t>
            </a:r>
            <a:endParaRPr lang="en-GB" dirty="0">
              <a:solidFill>
                <a:srgbClr val="000000"/>
              </a:solidFill>
              <a:latin typeface="+mn-lt"/>
            </a:endParaRPr>
          </a:p>
        </p:txBody>
      </p:sp>
      <p:sp>
        <p:nvSpPr>
          <p:cNvPr id="143398" name="Rectangle 38"/>
          <p:cNvSpPr>
            <a:spLocks noChangeArrowheads="1"/>
          </p:cNvSpPr>
          <p:nvPr/>
        </p:nvSpPr>
        <p:spPr bwMode="auto">
          <a:xfrm>
            <a:off x="8884165" y="3406675"/>
            <a:ext cx="1819865" cy="251254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3399" name="AutoShape 39"/>
          <p:cNvSpPr>
            <a:spLocks noChangeArrowheads="1"/>
          </p:cNvSpPr>
          <p:nvPr/>
        </p:nvSpPr>
        <p:spPr bwMode="auto">
          <a:xfrm>
            <a:off x="1447801" y="1254961"/>
            <a:ext cx="351631" cy="327546"/>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3400" name="Text Box 40"/>
          <p:cNvSpPr txBox="1">
            <a:spLocks noChangeArrowheads="1"/>
          </p:cNvSpPr>
          <p:nvPr/>
        </p:nvSpPr>
        <p:spPr bwMode="auto">
          <a:xfrm>
            <a:off x="7239000" y="2446501"/>
            <a:ext cx="272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None/>
            </a:pPr>
            <a:r>
              <a:rPr lang="en-GB" sz="1800" i="1" dirty="0" err="1">
                <a:solidFill>
                  <a:srgbClr val="666633"/>
                </a:solidFill>
              </a:rPr>
              <a:t>Meilleurs</a:t>
            </a:r>
            <a:r>
              <a:rPr lang="en-GB" sz="1800" i="1" dirty="0">
                <a:solidFill>
                  <a:srgbClr val="666633"/>
                </a:solidFill>
              </a:rPr>
              <a:t> </a:t>
            </a:r>
            <a:r>
              <a:rPr lang="en-GB" sz="1800" i="1" dirty="0" err="1">
                <a:solidFill>
                  <a:srgbClr val="666633"/>
                </a:solidFill>
              </a:rPr>
              <a:t>choix</a:t>
            </a:r>
            <a:r>
              <a:rPr lang="en-GB" sz="1800" i="1" dirty="0">
                <a:solidFill>
                  <a:srgbClr val="666633"/>
                </a:solidFill>
              </a:rPr>
              <a:t>:</a:t>
            </a:r>
            <a:r>
              <a:rPr lang="en-GB" sz="1600" dirty="0">
                <a:solidFill>
                  <a:srgbClr val="000000"/>
                </a:solidFill>
              </a:rPr>
              <a:t> </a:t>
            </a:r>
            <a:r>
              <a:rPr lang="en-GB" sz="1600" dirty="0" err="1">
                <a:solidFill>
                  <a:srgbClr val="000000"/>
                </a:solidFill>
              </a:rPr>
              <a:t>alliages</a:t>
            </a:r>
            <a:r>
              <a:rPr lang="en-GB" sz="1600" dirty="0">
                <a:solidFill>
                  <a:srgbClr val="000000"/>
                </a:solidFill>
              </a:rPr>
              <a:t> de Mg</a:t>
            </a:r>
            <a:endParaRPr lang="en-GB" sz="1800" b="0" dirty="0">
              <a:solidFill>
                <a:srgbClr val="000000"/>
              </a:solidFill>
            </a:endParaRPr>
          </a:p>
        </p:txBody>
      </p:sp>
      <p:sp>
        <p:nvSpPr>
          <p:cNvPr id="36" name="Text Box 34"/>
          <p:cNvSpPr txBox="1">
            <a:spLocks noChangeArrowheads="1"/>
          </p:cNvSpPr>
          <p:nvPr/>
        </p:nvSpPr>
        <p:spPr bwMode="auto">
          <a:xfrm>
            <a:off x="9052265" y="939205"/>
            <a:ext cx="1390751" cy="376233"/>
          </a:xfrm>
          <a:prstGeom prst="rect">
            <a:avLst/>
          </a:prstGeom>
          <a:solidFill>
            <a:schemeClr val="bg2">
              <a:lumMod val="95000"/>
            </a:schemeClr>
          </a:solidFill>
          <a:ln w="9525">
            <a:solidFill>
              <a:srgbClr val="7FC4BC"/>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l-GR" sz="1800" b="0" dirty="0">
                <a:solidFill>
                  <a:srgbClr val="000000"/>
                </a:solidFill>
                <a:latin typeface="+mn-lt"/>
              </a:rPr>
              <a:t>α</a:t>
            </a:r>
            <a:r>
              <a:rPr lang="en-GB" sz="1800" b="0" dirty="0">
                <a:solidFill>
                  <a:srgbClr val="000000"/>
                </a:solidFill>
                <a:latin typeface="+mn-lt"/>
              </a:rPr>
              <a:t> = $10/kg</a:t>
            </a:r>
          </a:p>
        </p:txBody>
      </p:sp>
    </p:spTree>
    <p:extLst>
      <p:ext uri="{BB962C8B-B14F-4D97-AF65-F5344CB8AC3E}">
        <p14:creationId xmlns:p14="http://schemas.microsoft.com/office/powerpoint/2010/main" val="315269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9"/>
                                        </p:tgtEl>
                                        <p:attrNameLst>
                                          <p:attrName>style.visibility</p:attrName>
                                        </p:attrNameLst>
                                      </p:cBhvr>
                                      <p:to>
                                        <p:strVal val="visible"/>
                                      </p:to>
                                    </p:set>
                                    <p:animEffect transition="in" filter="wipe(down)">
                                      <p:cBhvr>
                                        <p:cTn id="7" dur="500"/>
                                        <p:tgtEl>
                                          <p:spTgt spid="143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8"/>
                                        </p:tgtEl>
                                        <p:attrNameLst>
                                          <p:attrName>style.visibility</p:attrName>
                                        </p:attrNameLst>
                                      </p:cBhvr>
                                      <p:to>
                                        <p:strVal val="visible"/>
                                      </p:to>
                                    </p:set>
                                    <p:animEffect transition="in" filter="wipe(down)">
                                      <p:cBhvr>
                                        <p:cTn id="12" dur="500"/>
                                        <p:tgtEl>
                                          <p:spTgt spid="143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00"/>
                                        </p:tgtEl>
                                        <p:attrNameLst>
                                          <p:attrName>style.visibility</p:attrName>
                                        </p:attrNameLst>
                                      </p:cBhvr>
                                      <p:to>
                                        <p:strVal val="visible"/>
                                      </p:to>
                                    </p:set>
                                    <p:animEffect transition="in" filter="wipe(left)">
                                      <p:cBhvr>
                                        <p:cTn id="17" dur="500"/>
                                        <p:tgtEl>
                                          <p:spTgt spid="143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8" grpId="0" animBg="1"/>
      <p:bldP spid="143399" grpId="0" animBg="1"/>
      <p:bldP spid="1434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68A767-A6F2-435A-8BD3-8717343D54DC}"/>
              </a:ext>
            </a:extLst>
          </p:cNvPr>
          <p:cNvPicPr>
            <a:picLocks noChangeAspect="1"/>
          </p:cNvPicPr>
          <p:nvPr/>
        </p:nvPicPr>
        <p:blipFill>
          <a:blip r:embed="rId3"/>
          <a:stretch>
            <a:fillRect/>
          </a:stretch>
        </p:blipFill>
        <p:spPr>
          <a:xfrm>
            <a:off x="1524000" y="762000"/>
            <a:ext cx="9256230" cy="5157216"/>
          </a:xfrm>
          <a:prstGeom prst="rect">
            <a:avLst/>
          </a:prstGeom>
        </p:spPr>
      </p:pic>
      <p:sp>
        <p:nvSpPr>
          <p:cNvPr id="3" name="Slide Number Placeholder 2">
            <a:extLst>
              <a:ext uri="{FF2B5EF4-FFF2-40B4-BE49-F238E27FC236}">
                <a16:creationId xmlns:a16="http://schemas.microsoft.com/office/drawing/2014/main" id="{A97073D9-3AB3-4C02-9163-4EF8EE1E6764}"/>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3795" name="Rectangle 2"/>
          <p:cNvSpPr>
            <a:spLocks noGrp="1" noChangeArrowheads="1"/>
          </p:cNvSpPr>
          <p:nvPr>
            <p:ph type="title"/>
          </p:nvPr>
        </p:nvSpPr>
        <p:spPr>
          <a:xfrm>
            <a:off x="457201" y="148581"/>
            <a:ext cx="11125200" cy="845837"/>
          </a:xfrm>
          <a:ln w="9525"/>
        </p:spPr>
        <p:txBody>
          <a:bodyPr/>
          <a:lstStyle/>
          <a:p>
            <a:r>
              <a:rPr lang="fr-FR" dirty="0">
                <a:solidFill>
                  <a:srgbClr val="000000"/>
                </a:solidFill>
                <a:latin typeface="+mn-lt"/>
              </a:rPr>
              <a:t>Sélection sur graphique à barres à l'aide de la fonction de pénalité</a:t>
            </a:r>
            <a:endParaRPr lang="en-GB" dirty="0">
              <a:solidFill>
                <a:srgbClr val="000000"/>
              </a:solidFill>
              <a:latin typeface="+mn-lt"/>
            </a:endParaRPr>
          </a:p>
        </p:txBody>
      </p:sp>
      <p:sp>
        <p:nvSpPr>
          <p:cNvPr id="33796" name="Text Box 37"/>
          <p:cNvSpPr txBox="1">
            <a:spLocks noChangeArrowheads="1"/>
          </p:cNvSpPr>
          <p:nvPr/>
        </p:nvSpPr>
        <p:spPr bwMode="auto">
          <a:xfrm>
            <a:off x="9097877" y="980432"/>
            <a:ext cx="1528763" cy="377825"/>
          </a:xfrm>
          <a:prstGeom prst="rect">
            <a:avLst/>
          </a:prstGeom>
          <a:solidFill>
            <a:schemeClr val="bg2">
              <a:lumMod val="95000"/>
            </a:schemeClr>
          </a:solidFill>
          <a:ln w="9525">
            <a:solidFill>
              <a:srgbClr val="7FC4BC"/>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l-GR" sz="1800" b="0" dirty="0">
                <a:solidFill>
                  <a:srgbClr val="000000"/>
                </a:solidFill>
                <a:latin typeface="+mn-lt"/>
              </a:rPr>
              <a:t>α</a:t>
            </a:r>
            <a:r>
              <a:rPr lang="en-GB" sz="1800" b="0" dirty="0">
                <a:solidFill>
                  <a:srgbClr val="000000"/>
                </a:solidFill>
                <a:latin typeface="+mn-lt"/>
              </a:rPr>
              <a:t> = $100/kg</a:t>
            </a:r>
          </a:p>
        </p:txBody>
      </p:sp>
      <p:sp>
        <p:nvSpPr>
          <p:cNvPr id="145446" name="Rectangle 38"/>
          <p:cNvSpPr>
            <a:spLocks noChangeArrowheads="1"/>
          </p:cNvSpPr>
          <p:nvPr/>
        </p:nvSpPr>
        <p:spPr bwMode="auto">
          <a:xfrm>
            <a:off x="8613294" y="3196927"/>
            <a:ext cx="2166937" cy="2839424"/>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5447" name="AutoShape 39"/>
          <p:cNvSpPr>
            <a:spLocks noChangeArrowheads="1"/>
          </p:cNvSpPr>
          <p:nvPr/>
        </p:nvSpPr>
        <p:spPr bwMode="auto">
          <a:xfrm>
            <a:off x="1524000" y="1169345"/>
            <a:ext cx="378938" cy="457391"/>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5448" name="Text Box 40"/>
          <p:cNvSpPr txBox="1">
            <a:spLocks noChangeArrowheads="1"/>
          </p:cNvSpPr>
          <p:nvPr/>
        </p:nvSpPr>
        <p:spPr bwMode="auto">
          <a:xfrm>
            <a:off x="8153400" y="2251993"/>
            <a:ext cx="2166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None/>
            </a:pPr>
            <a:r>
              <a:rPr lang="en-GB" sz="1800" i="1" dirty="0" err="1">
                <a:solidFill>
                  <a:srgbClr val="666633"/>
                </a:solidFill>
              </a:rPr>
              <a:t>Meilleurs</a:t>
            </a:r>
            <a:r>
              <a:rPr lang="en-GB" sz="1800" i="1" dirty="0">
                <a:solidFill>
                  <a:srgbClr val="666633"/>
                </a:solidFill>
              </a:rPr>
              <a:t> </a:t>
            </a:r>
            <a:r>
              <a:rPr lang="en-GB" sz="1800" i="1" dirty="0" err="1">
                <a:solidFill>
                  <a:srgbClr val="666633"/>
                </a:solidFill>
              </a:rPr>
              <a:t>choix</a:t>
            </a:r>
            <a:r>
              <a:rPr lang="en-GB" sz="1800" i="1" dirty="0">
                <a:solidFill>
                  <a:srgbClr val="666633"/>
                </a:solidFill>
              </a:rPr>
              <a:t>:</a:t>
            </a:r>
            <a:r>
              <a:rPr lang="en-GB" sz="1600" dirty="0">
                <a:solidFill>
                  <a:srgbClr val="000000"/>
                </a:solidFill>
              </a:rPr>
              <a:t> CFRP</a:t>
            </a:r>
            <a:endParaRPr lang="en-GB" sz="1800" b="0" dirty="0">
              <a:solidFill>
                <a:srgbClr val="000000"/>
              </a:solidFill>
            </a:endParaRPr>
          </a:p>
        </p:txBody>
      </p:sp>
    </p:spTree>
    <p:extLst>
      <p:ext uri="{BB962C8B-B14F-4D97-AF65-F5344CB8AC3E}">
        <p14:creationId xmlns:p14="http://schemas.microsoft.com/office/powerpoint/2010/main" val="2579568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5447"/>
                                        </p:tgtEl>
                                        <p:attrNameLst>
                                          <p:attrName>style.visibility</p:attrName>
                                        </p:attrNameLst>
                                      </p:cBhvr>
                                      <p:to>
                                        <p:strVal val="visible"/>
                                      </p:to>
                                    </p:set>
                                    <p:animEffect transition="in" filter="wipe(down)">
                                      <p:cBhvr>
                                        <p:cTn id="7" dur="500"/>
                                        <p:tgtEl>
                                          <p:spTgt spid="1454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5446"/>
                                        </p:tgtEl>
                                        <p:attrNameLst>
                                          <p:attrName>style.visibility</p:attrName>
                                        </p:attrNameLst>
                                      </p:cBhvr>
                                      <p:to>
                                        <p:strVal val="visible"/>
                                      </p:to>
                                    </p:set>
                                    <p:animEffect transition="in" filter="wipe(down)">
                                      <p:cBhvr>
                                        <p:cTn id="12" dur="500"/>
                                        <p:tgtEl>
                                          <p:spTgt spid="1454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48"/>
                                        </p:tgtEl>
                                        <p:attrNameLst>
                                          <p:attrName>style.visibility</p:attrName>
                                        </p:attrNameLst>
                                      </p:cBhvr>
                                      <p:to>
                                        <p:strVal val="visible"/>
                                      </p:to>
                                    </p:set>
                                    <p:animEffect transition="in" filter="wipe(left)">
                                      <p:cBhvr>
                                        <p:cTn id="17" dur="500"/>
                                        <p:tgtEl>
                                          <p:spTgt spid="145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46" grpId="0" animBg="1"/>
      <p:bldP spid="145447" grpId="0" animBg="1"/>
      <p:bldP spid="1454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2">
            <a:extLst>
              <a:ext uri="{FF2B5EF4-FFF2-40B4-BE49-F238E27FC236}">
                <a16:creationId xmlns:a16="http://schemas.microsoft.com/office/drawing/2014/main" id="{14739365-94EB-49F6-B429-6DAB6983B1B2}"/>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2" name="Title 1"/>
          <p:cNvSpPr>
            <a:spLocks noGrp="1"/>
          </p:cNvSpPr>
          <p:nvPr>
            <p:ph type="title"/>
          </p:nvPr>
        </p:nvSpPr>
        <p:spPr>
          <a:xfrm>
            <a:off x="618164" y="119786"/>
            <a:ext cx="10972799" cy="845837"/>
          </a:xfrm>
          <a:ln>
            <a:noFill/>
          </a:ln>
        </p:spPr>
        <p:txBody>
          <a:bodyPr>
            <a:normAutofit fontScale="90000"/>
          </a:bodyPr>
          <a:lstStyle/>
          <a:p>
            <a:r>
              <a:rPr lang="fr-FR" dirty="0">
                <a:latin typeface="+mn-lt"/>
              </a:rPr>
              <a:t>Sélection sur graphique à bulles à l'aide de la fonction de pénalité</a:t>
            </a:r>
            <a:endParaRPr lang="en-US"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841" y="1483234"/>
            <a:ext cx="2075294"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3593" y="731090"/>
            <a:ext cx="2714083" cy="646331"/>
          </a:xfrm>
          <a:prstGeom prst="rect">
            <a:avLst/>
          </a:prstGeom>
          <a:noFill/>
        </p:spPr>
        <p:txBody>
          <a:bodyPr wrap="square" rtlCol="0">
            <a:spAutoFit/>
          </a:bodyPr>
          <a:lstStyle/>
          <a:p>
            <a:pPr algn="ctr"/>
            <a:r>
              <a:rPr lang="fr-FR" dirty="0"/>
              <a:t>Pare-chocs solide, masse et coût minimum</a:t>
            </a:r>
            <a:endParaRPr lang="en-US" sz="1600" dirty="0"/>
          </a:p>
        </p:txBody>
      </p:sp>
      <p:grpSp>
        <p:nvGrpSpPr>
          <p:cNvPr id="3" name="Group 2"/>
          <p:cNvGrpSpPr/>
          <p:nvPr/>
        </p:nvGrpSpPr>
        <p:grpSpPr>
          <a:xfrm>
            <a:off x="1448681" y="2943615"/>
            <a:ext cx="3346373" cy="1524005"/>
            <a:chOff x="297117" y="2972409"/>
            <a:chExt cx="3346373" cy="1524005"/>
          </a:xfrm>
        </p:grpSpPr>
        <p:grpSp>
          <p:nvGrpSpPr>
            <p:cNvPr id="24" name="Group 23"/>
            <p:cNvGrpSpPr/>
            <p:nvPr/>
          </p:nvGrpSpPr>
          <p:grpSpPr>
            <a:xfrm>
              <a:off x="371969" y="2972409"/>
              <a:ext cx="3271521" cy="711200"/>
              <a:chOff x="-9032" y="3051432"/>
              <a:chExt cx="3271521" cy="711200"/>
            </a:xfrm>
          </p:grpSpPr>
          <p:sp>
            <p:nvSpPr>
              <p:cNvPr id="8" name="TextBox 7"/>
              <p:cNvSpPr txBox="1"/>
              <p:nvPr/>
            </p:nvSpPr>
            <p:spPr>
              <a:xfrm>
                <a:off x="-9032" y="3206659"/>
                <a:ext cx="1786066" cy="338554"/>
              </a:xfrm>
              <a:prstGeom prst="rect">
                <a:avLst/>
              </a:prstGeom>
              <a:noFill/>
            </p:spPr>
            <p:txBody>
              <a:bodyPr wrap="none" rtlCol="0">
                <a:spAutoFit/>
              </a:bodyPr>
              <a:lstStyle/>
              <a:p>
                <a:r>
                  <a:rPr lang="en-GB" sz="1600" i="1" dirty="0"/>
                  <a:t>Minimiser la masse</a:t>
                </a:r>
                <a:endParaRPr lang="en-US" sz="1600" i="1" dirty="0"/>
              </a:p>
            </p:txBody>
          </p:sp>
          <p:grpSp>
            <p:nvGrpSpPr>
              <p:cNvPr id="14" name="Group 13"/>
              <p:cNvGrpSpPr/>
              <p:nvPr/>
            </p:nvGrpSpPr>
            <p:grpSpPr>
              <a:xfrm>
                <a:off x="1701989" y="3051432"/>
                <a:ext cx="1560500" cy="711200"/>
                <a:chOff x="7574492" y="2164631"/>
                <a:chExt cx="1560500" cy="711200"/>
              </a:xfrm>
            </p:grpSpPr>
            <p:graphicFrame>
              <p:nvGraphicFramePr>
                <p:cNvPr id="15" name="Object 14"/>
                <p:cNvGraphicFramePr>
                  <a:graphicFrameLocks noChangeAspect="1"/>
                </p:cNvGraphicFramePr>
                <p:nvPr/>
              </p:nvGraphicFramePr>
              <p:xfrm>
                <a:off x="8032378" y="2206264"/>
                <a:ext cx="1026221" cy="604762"/>
              </p:xfrm>
              <a:graphic>
                <a:graphicData uri="http://schemas.openxmlformats.org/presentationml/2006/ole">
                  <mc:AlternateContent xmlns:mc="http://schemas.openxmlformats.org/markup-compatibility/2006">
                    <mc:Choice xmlns:v="urn:schemas-microsoft-com:vml" Requires="v">
                      <p:oleObj name="Equation" r:id="rId4" imgW="685800" imgH="406080" progId="Equation.3">
                        <p:embed/>
                      </p:oleObj>
                    </mc:Choice>
                    <mc:Fallback>
                      <p:oleObj name="Equation" r:id="rId4" imgW="685800" imgH="406080" progId="Equation.3">
                        <p:embed/>
                        <p:pic>
                          <p:nvPicPr>
                            <p:cNvPr id="15" name="Object 14"/>
                            <p:cNvPicPr>
                              <a:picLocks noChangeAspect="1" noChangeArrowheads="1"/>
                            </p:cNvPicPr>
                            <p:nvPr/>
                          </p:nvPicPr>
                          <p:blipFill>
                            <a:blip r:embed="rId5"/>
                            <a:srcRect/>
                            <a:stretch>
                              <a:fillRect/>
                            </a:stretch>
                          </p:blipFill>
                          <p:spPr bwMode="auto">
                            <a:xfrm>
                              <a:off x="8032378" y="2206264"/>
                              <a:ext cx="1026221" cy="604762"/>
                            </a:xfrm>
                            <a:prstGeom prst="rect">
                              <a:avLst/>
                            </a:prstGeom>
                            <a:noFill/>
                          </p:spPr>
                        </p:pic>
                      </p:oleObj>
                    </mc:Fallback>
                  </mc:AlternateContent>
                </a:graphicData>
              </a:graphic>
            </p:graphicFrame>
            <p:sp>
              <p:nvSpPr>
                <p:cNvPr id="16" name="Rounded Rectangle 15"/>
                <p:cNvSpPr/>
                <p:nvPr/>
              </p:nvSpPr>
              <p:spPr>
                <a:xfrm>
                  <a:off x="7930114" y="2164631"/>
                  <a:ext cx="1204878" cy="711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7574492" y="2399761"/>
                  <a:ext cx="274108" cy="198966"/>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6" name="Group 25"/>
            <p:cNvGrpSpPr/>
            <p:nvPr/>
          </p:nvGrpSpPr>
          <p:grpSpPr>
            <a:xfrm>
              <a:off x="297117" y="3785214"/>
              <a:ext cx="3346373" cy="711200"/>
              <a:chOff x="-83884" y="3841659"/>
              <a:chExt cx="3346373" cy="711200"/>
            </a:xfrm>
          </p:grpSpPr>
          <p:grpSp>
            <p:nvGrpSpPr>
              <p:cNvPr id="25" name="Group 24"/>
              <p:cNvGrpSpPr/>
              <p:nvPr/>
            </p:nvGrpSpPr>
            <p:grpSpPr>
              <a:xfrm>
                <a:off x="-83884" y="3841659"/>
                <a:ext cx="3346373" cy="711200"/>
                <a:chOff x="-83884" y="3841659"/>
                <a:chExt cx="3346373" cy="711200"/>
              </a:xfrm>
            </p:grpSpPr>
            <p:sp>
              <p:nvSpPr>
                <p:cNvPr id="9" name="TextBox 8"/>
                <p:cNvSpPr txBox="1"/>
                <p:nvPr/>
              </p:nvSpPr>
              <p:spPr>
                <a:xfrm>
                  <a:off x="-83884" y="4010994"/>
                  <a:ext cx="1709673" cy="338554"/>
                </a:xfrm>
                <a:prstGeom prst="rect">
                  <a:avLst/>
                </a:prstGeom>
                <a:noFill/>
              </p:spPr>
              <p:txBody>
                <a:bodyPr wrap="square" rtlCol="0">
                  <a:spAutoFit/>
                </a:bodyPr>
                <a:lstStyle/>
                <a:p>
                  <a:r>
                    <a:rPr lang="en-GB" sz="1600" i="1" dirty="0"/>
                    <a:t>Minimiser le </a:t>
                  </a:r>
                  <a:r>
                    <a:rPr lang="en-GB" sz="1600" i="1" dirty="0" err="1"/>
                    <a:t>coût</a:t>
                  </a:r>
                  <a:endParaRPr lang="en-US" sz="1600" i="1" dirty="0"/>
                </a:p>
              </p:txBody>
            </p:sp>
            <p:grpSp>
              <p:nvGrpSpPr>
                <p:cNvPr id="10" name="Group 9"/>
                <p:cNvGrpSpPr/>
                <p:nvPr/>
              </p:nvGrpSpPr>
              <p:grpSpPr>
                <a:xfrm>
                  <a:off x="1701989" y="3841659"/>
                  <a:ext cx="1560500" cy="711200"/>
                  <a:chOff x="7574492" y="3090326"/>
                  <a:chExt cx="1560500" cy="711200"/>
                </a:xfrm>
              </p:grpSpPr>
              <p:sp>
                <p:nvSpPr>
                  <p:cNvPr id="12" name="Rounded Rectangle 11"/>
                  <p:cNvSpPr/>
                  <p:nvPr/>
                </p:nvSpPr>
                <p:spPr>
                  <a:xfrm>
                    <a:off x="7950223" y="3090326"/>
                    <a:ext cx="1184769" cy="711200"/>
                  </a:xfrm>
                  <a:prstGeom prst="roundRect">
                    <a:avLst/>
                  </a:prstGeom>
                  <a:noFill/>
                  <a:ln>
                    <a:solidFill>
                      <a:srgbClr val="7FC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7574492" y="3323158"/>
                    <a:ext cx="274108" cy="198966"/>
                  </a:xfrm>
                  <a:prstGeom prst="rightArrow">
                    <a:avLst/>
                  </a:prstGeom>
                  <a:noFill/>
                  <a:ln>
                    <a:solidFill>
                      <a:srgbClr val="7FC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aphicFrame>
            <p:nvGraphicFramePr>
              <p:cNvPr id="18" name="Object 17"/>
              <p:cNvGraphicFramePr>
                <a:graphicFrameLocks noChangeAspect="1"/>
              </p:cNvGraphicFramePr>
              <p:nvPr/>
            </p:nvGraphicFramePr>
            <p:xfrm>
              <a:off x="2144534" y="3885021"/>
              <a:ext cx="1060231" cy="624805"/>
            </p:xfrm>
            <a:graphic>
              <a:graphicData uri="http://schemas.openxmlformats.org/presentationml/2006/ole">
                <mc:AlternateContent xmlns:mc="http://schemas.openxmlformats.org/markup-compatibility/2006">
                  <mc:Choice xmlns:v="urn:schemas-microsoft-com:vml" Requires="v">
                    <p:oleObj name="Equation" r:id="rId6" imgW="685800" imgH="406080" progId="Equation.3">
                      <p:embed/>
                    </p:oleObj>
                  </mc:Choice>
                  <mc:Fallback>
                    <p:oleObj name="Equation" r:id="rId6" imgW="685800" imgH="406080" progId="Equation.3">
                      <p:embed/>
                      <p:pic>
                        <p:nvPicPr>
                          <p:cNvPr id="18" name="Object 17"/>
                          <p:cNvPicPr>
                            <a:picLocks noChangeAspect="1" noChangeArrowheads="1"/>
                          </p:cNvPicPr>
                          <p:nvPr/>
                        </p:nvPicPr>
                        <p:blipFill>
                          <a:blip r:embed="rId7"/>
                          <a:srcRect/>
                          <a:stretch>
                            <a:fillRect/>
                          </a:stretch>
                        </p:blipFill>
                        <p:spPr bwMode="auto">
                          <a:xfrm>
                            <a:off x="2144534" y="3885021"/>
                            <a:ext cx="1060231" cy="624805"/>
                          </a:xfrm>
                          <a:prstGeom prst="rect">
                            <a:avLst/>
                          </a:prstGeom>
                          <a:noFill/>
                        </p:spPr>
                      </p:pic>
                    </p:oleObj>
                  </mc:Fallback>
                </mc:AlternateContent>
              </a:graphicData>
            </a:graphic>
          </p:graphicFrame>
        </p:grpSp>
      </p:grpSp>
      <p:grpSp>
        <p:nvGrpSpPr>
          <p:cNvPr id="19" name="Group 18"/>
          <p:cNvGrpSpPr/>
          <p:nvPr/>
        </p:nvGrpSpPr>
        <p:grpSpPr>
          <a:xfrm>
            <a:off x="0" y="5181600"/>
            <a:ext cx="3165329" cy="383692"/>
            <a:chOff x="-14730" y="4675688"/>
            <a:chExt cx="3165329" cy="383692"/>
          </a:xfrm>
        </p:grpSpPr>
        <p:graphicFrame>
          <p:nvGraphicFramePr>
            <p:cNvPr id="20" name="Object 19"/>
            <p:cNvGraphicFramePr>
              <a:graphicFrameLocks noChangeAspect="1"/>
            </p:cNvGraphicFramePr>
            <p:nvPr/>
          </p:nvGraphicFramePr>
          <p:xfrm>
            <a:off x="1817099" y="4727593"/>
            <a:ext cx="1333500" cy="331787"/>
          </p:xfrm>
          <a:graphic>
            <a:graphicData uri="http://schemas.openxmlformats.org/presentationml/2006/ole">
              <mc:AlternateContent xmlns:mc="http://schemas.openxmlformats.org/markup-compatibility/2006">
                <mc:Choice xmlns:v="urn:schemas-microsoft-com:vml" Requires="v">
                  <p:oleObj name="Equation" r:id="rId8" imgW="876240" imgH="215640" progId="Equation.3">
                    <p:embed/>
                  </p:oleObj>
                </mc:Choice>
                <mc:Fallback>
                  <p:oleObj name="Equation" r:id="rId8" imgW="876240" imgH="215640" progId="Equation.3">
                    <p:embed/>
                    <p:pic>
                      <p:nvPicPr>
                        <p:cNvPr id="20" name="Object 19"/>
                        <p:cNvPicPr>
                          <a:picLocks noChangeAspect="1" noChangeArrowheads="1"/>
                        </p:cNvPicPr>
                        <p:nvPr/>
                      </p:nvPicPr>
                      <p:blipFill>
                        <a:blip r:embed="rId9"/>
                        <a:srcRect/>
                        <a:stretch>
                          <a:fillRect/>
                        </a:stretch>
                      </p:blipFill>
                      <p:spPr bwMode="auto">
                        <a:xfrm>
                          <a:off x="1817099" y="4727593"/>
                          <a:ext cx="13335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14730" y="4675688"/>
              <a:ext cx="1925469" cy="338554"/>
            </a:xfrm>
            <a:prstGeom prst="rect">
              <a:avLst/>
            </a:prstGeom>
            <a:noFill/>
          </p:spPr>
          <p:txBody>
            <a:bodyPr wrap="square" rtlCol="0">
              <a:spAutoFit/>
            </a:bodyPr>
            <a:lstStyle/>
            <a:p>
              <a:r>
                <a:rPr lang="en-GB" sz="1600" i="1" dirty="0" err="1"/>
                <a:t>Fonction</a:t>
              </a:r>
              <a:r>
                <a:rPr lang="en-GB" sz="1600" i="1" dirty="0"/>
                <a:t> de </a:t>
              </a:r>
              <a:r>
                <a:rPr lang="en-GB" sz="1600" i="1" dirty="0" err="1"/>
                <a:t>pénalité</a:t>
              </a:r>
              <a:endParaRPr lang="en-US" sz="1600" i="1" dirty="0"/>
            </a:p>
          </p:txBody>
        </p:sp>
      </p:grpSp>
      <p:pic>
        <p:nvPicPr>
          <p:cNvPr id="206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745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745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5105400" y="745902"/>
            <a:ext cx="5423846" cy="3966768"/>
            <a:chOff x="3469329" y="992902"/>
            <a:chExt cx="5423846" cy="3960000"/>
          </a:xfrm>
        </p:grpSpPr>
        <p:pic>
          <p:nvPicPr>
            <p:cNvPr id="205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9329" y="992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0" name="Object 29"/>
            <p:cNvGraphicFramePr>
              <a:graphicFrameLocks noChangeAspect="1"/>
            </p:cNvGraphicFramePr>
            <p:nvPr/>
          </p:nvGraphicFramePr>
          <p:xfrm>
            <a:off x="4158192" y="4136932"/>
            <a:ext cx="463550" cy="273050"/>
          </p:xfrm>
          <a:graphic>
            <a:graphicData uri="http://schemas.openxmlformats.org/presentationml/2006/ole">
              <mc:AlternateContent xmlns:mc="http://schemas.openxmlformats.org/markup-compatibility/2006">
                <mc:Choice xmlns:v="urn:schemas-microsoft-com:vml" Requires="v">
                  <p:oleObj name="Equation" r:id="rId13" imgW="304560" imgH="177480" progId="Equation.3">
                    <p:embed/>
                  </p:oleObj>
                </mc:Choice>
                <mc:Fallback>
                  <p:oleObj name="Equation" r:id="rId13" imgW="304560" imgH="177480" progId="Equation.3">
                    <p:embed/>
                    <p:pic>
                      <p:nvPicPr>
                        <p:cNvPr id="30" name="Object 29"/>
                        <p:cNvPicPr>
                          <a:picLocks noChangeAspect="1" noChangeArrowheads="1"/>
                        </p:cNvPicPr>
                        <p:nvPr/>
                      </p:nvPicPr>
                      <p:blipFill>
                        <a:blip r:embed="rId14"/>
                        <a:srcRect/>
                        <a:stretch>
                          <a:fillRect/>
                        </a:stretch>
                      </p:blipFill>
                      <p:spPr bwMode="auto">
                        <a:xfrm>
                          <a:off x="4158192" y="4136932"/>
                          <a:ext cx="463550" cy="273050"/>
                        </a:xfrm>
                        <a:prstGeom prst="rect">
                          <a:avLst/>
                        </a:prstGeom>
                        <a:solidFill>
                          <a:schemeClr val="bg2">
                            <a:lumMod val="95000"/>
                          </a:schemeClr>
                        </a:solidFill>
                        <a:ln>
                          <a:solidFill>
                            <a:srgbClr val="7FC4BC"/>
                          </a:solidFill>
                        </a:ln>
                      </p:spPr>
                    </p:pic>
                  </p:oleObj>
                </mc:Fallback>
              </mc:AlternateContent>
            </a:graphicData>
          </a:graphic>
        </p:graphicFrame>
      </p:grpSp>
      <p:grpSp>
        <p:nvGrpSpPr>
          <p:cNvPr id="22" name="Group 21"/>
          <p:cNvGrpSpPr/>
          <p:nvPr/>
        </p:nvGrpSpPr>
        <p:grpSpPr>
          <a:xfrm>
            <a:off x="5105400" y="745902"/>
            <a:ext cx="5423846" cy="3953477"/>
            <a:chOff x="3523601" y="992902"/>
            <a:chExt cx="5423846" cy="3960000"/>
          </a:xfrm>
        </p:grpSpPr>
        <p:pic>
          <p:nvPicPr>
            <p:cNvPr id="2058"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3601" y="992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2" name="Object 31"/>
            <p:cNvGraphicFramePr>
              <a:graphicFrameLocks noChangeAspect="1"/>
            </p:cNvGraphicFramePr>
            <p:nvPr/>
          </p:nvGraphicFramePr>
          <p:xfrm>
            <a:off x="4126971" y="4173974"/>
            <a:ext cx="560387" cy="273050"/>
          </p:xfrm>
          <a:graphic>
            <a:graphicData uri="http://schemas.openxmlformats.org/presentationml/2006/ole">
              <mc:AlternateContent xmlns:mc="http://schemas.openxmlformats.org/markup-compatibility/2006">
                <mc:Choice xmlns:v="urn:schemas-microsoft-com:vml" Requires="v">
                  <p:oleObj name="Equation" r:id="rId16" imgW="368280" imgH="177480" progId="Equation.3">
                    <p:embed/>
                  </p:oleObj>
                </mc:Choice>
                <mc:Fallback>
                  <p:oleObj name="Equation" r:id="rId16" imgW="368280" imgH="177480" progId="Equation.3">
                    <p:embed/>
                    <p:pic>
                      <p:nvPicPr>
                        <p:cNvPr id="32" name="Object 31"/>
                        <p:cNvPicPr>
                          <a:picLocks noChangeAspect="1" noChangeArrowheads="1"/>
                        </p:cNvPicPr>
                        <p:nvPr/>
                      </p:nvPicPr>
                      <p:blipFill>
                        <a:blip r:embed="rId17"/>
                        <a:srcRect/>
                        <a:stretch>
                          <a:fillRect/>
                        </a:stretch>
                      </p:blipFill>
                      <p:spPr bwMode="auto">
                        <a:xfrm>
                          <a:off x="4126971" y="4173974"/>
                          <a:ext cx="560387" cy="273050"/>
                        </a:xfrm>
                        <a:prstGeom prst="rect">
                          <a:avLst/>
                        </a:prstGeom>
                        <a:solidFill>
                          <a:schemeClr val="bg2">
                            <a:lumMod val="95000"/>
                          </a:schemeClr>
                        </a:solidFill>
                        <a:ln>
                          <a:solidFill>
                            <a:srgbClr val="7FC4BC"/>
                          </a:solidFill>
                        </a:ln>
                      </p:spPr>
                    </p:pic>
                  </p:oleObj>
                </mc:Fallback>
              </mc:AlternateContent>
            </a:graphicData>
          </a:graphic>
        </p:graphicFrame>
      </p:grpSp>
      <p:grpSp>
        <p:nvGrpSpPr>
          <p:cNvPr id="23" name="Group 22"/>
          <p:cNvGrpSpPr/>
          <p:nvPr/>
        </p:nvGrpSpPr>
        <p:grpSpPr>
          <a:xfrm>
            <a:off x="5122701" y="745902"/>
            <a:ext cx="5423846" cy="3953478"/>
            <a:chOff x="2570707" y="5127149"/>
            <a:chExt cx="5423846" cy="3960000"/>
          </a:xfrm>
        </p:grpSpPr>
        <p:pic>
          <p:nvPicPr>
            <p:cNvPr id="2057"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0707" y="5127149"/>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nvGraphicFramePr>
          <p:xfrm>
            <a:off x="3181182" y="8248332"/>
            <a:ext cx="714375" cy="292582"/>
          </p:xfrm>
          <a:graphic>
            <a:graphicData uri="http://schemas.openxmlformats.org/presentationml/2006/ole">
              <mc:AlternateContent xmlns:mc="http://schemas.openxmlformats.org/markup-compatibility/2006">
                <mc:Choice xmlns:v="urn:schemas-microsoft-com:vml" Requires="v">
                  <p:oleObj name="Equation" r:id="rId19" imgW="469800" imgH="190440" progId="Equation.3">
                    <p:embed/>
                  </p:oleObj>
                </mc:Choice>
                <mc:Fallback>
                  <p:oleObj name="Equation" r:id="rId19" imgW="469800" imgH="190440" progId="Equation.3">
                    <p:embed/>
                    <p:pic>
                      <p:nvPicPr>
                        <p:cNvPr id="5" name="Object 4"/>
                        <p:cNvPicPr>
                          <a:picLocks noChangeAspect="1" noChangeArrowheads="1"/>
                        </p:cNvPicPr>
                        <p:nvPr/>
                      </p:nvPicPr>
                      <p:blipFill>
                        <a:blip r:embed="rId20"/>
                        <a:srcRect/>
                        <a:stretch>
                          <a:fillRect/>
                        </a:stretch>
                      </p:blipFill>
                      <p:spPr bwMode="auto">
                        <a:xfrm>
                          <a:off x="3181182" y="8248332"/>
                          <a:ext cx="714375" cy="292582"/>
                        </a:xfrm>
                        <a:prstGeom prst="rect">
                          <a:avLst/>
                        </a:prstGeom>
                        <a:solidFill>
                          <a:schemeClr val="bg2">
                            <a:lumMod val="95000"/>
                          </a:schemeClr>
                        </a:solidFill>
                        <a:ln w="9525">
                          <a:solidFill>
                            <a:srgbClr val="7FC4BC"/>
                          </a:solidFill>
                          <a:miter lim="800000"/>
                          <a:headEnd/>
                          <a:tailEnd/>
                        </a:ln>
                      </p:spPr>
                    </p:pic>
                  </p:oleObj>
                </mc:Fallback>
              </mc:AlternateContent>
            </a:graphicData>
          </a:graphic>
        </p:graphicFrame>
      </p:grpSp>
      <p:grpSp>
        <p:nvGrpSpPr>
          <p:cNvPr id="31" name="Group 30"/>
          <p:cNvGrpSpPr/>
          <p:nvPr/>
        </p:nvGrpSpPr>
        <p:grpSpPr>
          <a:xfrm>
            <a:off x="3809766" y="5744415"/>
            <a:ext cx="6248634" cy="338554"/>
            <a:chOff x="1929583" y="6107017"/>
            <a:chExt cx="6248634" cy="338554"/>
          </a:xfrm>
        </p:grpSpPr>
        <p:grpSp>
          <p:nvGrpSpPr>
            <p:cNvPr id="49" name="Group 48"/>
            <p:cNvGrpSpPr/>
            <p:nvPr/>
          </p:nvGrpSpPr>
          <p:grpSpPr>
            <a:xfrm>
              <a:off x="1950213" y="6107017"/>
              <a:ext cx="6228004" cy="338554"/>
              <a:chOff x="472270" y="5361113"/>
              <a:chExt cx="6228004" cy="338554"/>
            </a:xfrm>
          </p:grpSpPr>
          <p:sp>
            <p:nvSpPr>
              <p:cNvPr id="50" name="TextBox 49"/>
              <p:cNvSpPr txBox="1"/>
              <p:nvPr/>
            </p:nvSpPr>
            <p:spPr>
              <a:xfrm>
                <a:off x="472270" y="5361113"/>
                <a:ext cx="6228004" cy="338554"/>
              </a:xfrm>
              <a:prstGeom prst="rect">
                <a:avLst/>
              </a:prstGeom>
              <a:noFill/>
            </p:spPr>
            <p:txBody>
              <a:bodyPr wrap="square" lIns="91440" tIns="45720" rIns="91440" bIns="45720" rtlCol="0" anchor="t">
                <a:spAutoFit/>
              </a:bodyPr>
              <a:lstStyle/>
              <a:p>
                <a:r>
                  <a:rPr lang="en-GB" sz="1600" i="1" dirty="0"/>
                  <a:t>   = 100 $/kg            </a:t>
                </a:r>
                <a:r>
                  <a:rPr lang="fr-FR" sz="1600" i="1" dirty="0"/>
                  <a:t>Composites renforcés de fibre de carbone </a:t>
                </a:r>
                <a:endParaRPr lang="en-US" sz="1600" i="1" dirty="0"/>
              </a:p>
            </p:txBody>
          </p:sp>
          <p:sp>
            <p:nvSpPr>
              <p:cNvPr id="51" name="Right Arrow 50"/>
              <p:cNvSpPr/>
              <p:nvPr/>
            </p:nvSpPr>
            <p:spPr>
              <a:xfrm>
                <a:off x="1804164" y="5430907"/>
                <a:ext cx="274108" cy="1989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graphicFrame>
          <p:nvGraphicFramePr>
            <p:cNvPr id="7" name="Object 6"/>
            <p:cNvGraphicFramePr>
              <a:graphicFrameLocks noChangeAspect="1"/>
            </p:cNvGraphicFramePr>
            <p:nvPr/>
          </p:nvGraphicFramePr>
          <p:xfrm>
            <a:off x="1929583" y="6176811"/>
            <a:ext cx="256055" cy="232777"/>
          </p:xfrm>
          <a:graphic>
            <a:graphicData uri="http://schemas.openxmlformats.org/presentationml/2006/ole">
              <mc:AlternateContent xmlns:mc="http://schemas.openxmlformats.org/markup-compatibility/2006">
                <mc:Choice xmlns:v="urn:schemas-microsoft-com:vml" Requires="v">
                  <p:oleObj name="Equation" r:id="rId21" imgW="139680" imgH="126720" progId="Equation.3">
                    <p:embed/>
                  </p:oleObj>
                </mc:Choice>
                <mc:Fallback>
                  <p:oleObj name="Equation" r:id="rId21" imgW="139680" imgH="126720" progId="Equation.3">
                    <p:embed/>
                    <p:pic>
                      <p:nvPicPr>
                        <p:cNvPr id="7" name="Object 6"/>
                        <p:cNvPicPr/>
                        <p:nvPr/>
                      </p:nvPicPr>
                      <p:blipFill>
                        <a:blip r:embed="rId22"/>
                        <a:stretch>
                          <a:fillRect/>
                        </a:stretch>
                      </p:blipFill>
                      <p:spPr>
                        <a:xfrm>
                          <a:off x="1929583" y="6176811"/>
                          <a:ext cx="256055" cy="232777"/>
                        </a:xfrm>
                        <a:prstGeom prst="rect">
                          <a:avLst/>
                        </a:prstGeom>
                      </p:spPr>
                    </p:pic>
                  </p:oleObj>
                </mc:Fallback>
              </mc:AlternateContent>
            </a:graphicData>
          </a:graphic>
        </p:graphicFrame>
      </p:grpSp>
      <p:grpSp>
        <p:nvGrpSpPr>
          <p:cNvPr id="29" name="Group 28"/>
          <p:cNvGrpSpPr/>
          <p:nvPr/>
        </p:nvGrpSpPr>
        <p:grpSpPr>
          <a:xfrm>
            <a:off x="3793034" y="5294327"/>
            <a:ext cx="5748162" cy="338554"/>
            <a:chOff x="1912851" y="5656929"/>
            <a:chExt cx="5748162" cy="338554"/>
          </a:xfrm>
        </p:grpSpPr>
        <p:grpSp>
          <p:nvGrpSpPr>
            <p:cNvPr id="46" name="Group 45"/>
            <p:cNvGrpSpPr/>
            <p:nvPr/>
          </p:nvGrpSpPr>
          <p:grpSpPr>
            <a:xfrm>
              <a:off x="1950213" y="5656929"/>
              <a:ext cx="5710800" cy="338554"/>
              <a:chOff x="472270" y="5361113"/>
              <a:chExt cx="5710800" cy="338554"/>
            </a:xfrm>
          </p:grpSpPr>
          <p:sp>
            <p:nvSpPr>
              <p:cNvPr id="47" name="TextBox 46"/>
              <p:cNvSpPr txBox="1"/>
              <p:nvPr/>
            </p:nvSpPr>
            <p:spPr>
              <a:xfrm>
                <a:off x="472270" y="5361113"/>
                <a:ext cx="5710800" cy="338554"/>
              </a:xfrm>
              <a:prstGeom prst="rect">
                <a:avLst/>
              </a:prstGeom>
              <a:noFill/>
            </p:spPr>
            <p:txBody>
              <a:bodyPr wrap="square" lIns="91440" tIns="45720" rIns="91440" bIns="45720" rtlCol="0" anchor="t">
                <a:spAutoFit/>
              </a:bodyPr>
              <a:lstStyle/>
              <a:p>
                <a:r>
                  <a:rPr lang="en-GB" sz="1600" i="1" dirty="0"/>
                  <a:t>   = 10 $/kg              </a:t>
                </a:r>
                <a:r>
                  <a:rPr lang="en-GB" sz="1600" i="1" dirty="0" err="1"/>
                  <a:t>Alliages</a:t>
                </a:r>
                <a:r>
                  <a:rPr lang="en-GB" sz="1600" i="1" dirty="0"/>
                  <a:t> </a:t>
                </a:r>
                <a:r>
                  <a:rPr lang="en-GB" sz="1600" i="1" dirty="0" err="1"/>
                  <a:t>d’Al</a:t>
                </a:r>
                <a:r>
                  <a:rPr lang="en-GB" sz="1600" i="1" dirty="0"/>
                  <a:t>, </a:t>
                </a:r>
                <a:r>
                  <a:rPr lang="en-GB" sz="1600" i="1" dirty="0" err="1"/>
                  <a:t>alliages</a:t>
                </a:r>
                <a:r>
                  <a:rPr lang="en-GB" sz="1600" i="1" dirty="0"/>
                  <a:t> de Mg</a:t>
                </a:r>
                <a:endParaRPr lang="en-US" sz="1600" i="1" dirty="0"/>
              </a:p>
            </p:txBody>
          </p:sp>
          <p:sp>
            <p:nvSpPr>
              <p:cNvPr id="48" name="Right Arrow 47"/>
              <p:cNvSpPr/>
              <p:nvPr/>
            </p:nvSpPr>
            <p:spPr>
              <a:xfrm>
                <a:off x="1804164" y="5430907"/>
                <a:ext cx="274108" cy="1989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graphicFrame>
          <p:nvGraphicFramePr>
            <p:cNvPr id="11" name="Object 10"/>
            <p:cNvGraphicFramePr>
              <a:graphicFrameLocks noChangeAspect="1"/>
            </p:cNvGraphicFramePr>
            <p:nvPr/>
          </p:nvGraphicFramePr>
          <p:xfrm>
            <a:off x="1912851" y="5726723"/>
            <a:ext cx="255588" cy="233363"/>
          </p:xfrm>
          <a:graphic>
            <a:graphicData uri="http://schemas.openxmlformats.org/presentationml/2006/ole">
              <mc:AlternateContent xmlns:mc="http://schemas.openxmlformats.org/markup-compatibility/2006">
                <mc:Choice xmlns:v="urn:schemas-microsoft-com:vml" Requires="v">
                  <p:oleObj name="Equation" r:id="rId23" imgW="139680" imgH="126720" progId="Equation.3">
                    <p:embed/>
                  </p:oleObj>
                </mc:Choice>
                <mc:Fallback>
                  <p:oleObj name="Equation" r:id="rId23" imgW="139680" imgH="126720" progId="Equation.3">
                    <p:embed/>
                    <p:pic>
                      <p:nvPicPr>
                        <p:cNvPr id="11" name="Object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12851" y="5726723"/>
                          <a:ext cx="2555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8" name="Group 27"/>
          <p:cNvGrpSpPr/>
          <p:nvPr/>
        </p:nvGrpSpPr>
        <p:grpSpPr>
          <a:xfrm>
            <a:off x="3810000" y="4844240"/>
            <a:ext cx="5731196" cy="338554"/>
            <a:chOff x="1929817" y="5206842"/>
            <a:chExt cx="5731196" cy="338554"/>
          </a:xfrm>
        </p:grpSpPr>
        <p:grpSp>
          <p:nvGrpSpPr>
            <p:cNvPr id="40" name="Group 39"/>
            <p:cNvGrpSpPr/>
            <p:nvPr/>
          </p:nvGrpSpPr>
          <p:grpSpPr>
            <a:xfrm>
              <a:off x="1950213" y="5206842"/>
              <a:ext cx="5710800" cy="338554"/>
              <a:chOff x="472270" y="5361113"/>
              <a:chExt cx="5710800" cy="338554"/>
            </a:xfrm>
          </p:grpSpPr>
          <p:sp>
            <p:nvSpPr>
              <p:cNvPr id="41" name="TextBox 40"/>
              <p:cNvSpPr txBox="1"/>
              <p:nvPr/>
            </p:nvSpPr>
            <p:spPr>
              <a:xfrm>
                <a:off x="472270" y="5361113"/>
                <a:ext cx="5710800" cy="338554"/>
              </a:xfrm>
              <a:prstGeom prst="rect">
                <a:avLst/>
              </a:prstGeom>
              <a:noFill/>
            </p:spPr>
            <p:txBody>
              <a:bodyPr wrap="square" lIns="91440" tIns="45720" rIns="91440" bIns="45720" rtlCol="0" anchor="t">
                <a:spAutoFit/>
              </a:bodyPr>
              <a:lstStyle/>
              <a:p>
                <a:r>
                  <a:rPr lang="en-GB" sz="1600" i="1" dirty="0"/>
                  <a:t>   = 1 $/kg                </a:t>
                </a:r>
                <a:r>
                  <a:rPr lang="fr-FR" sz="1600" i="1" dirty="0"/>
                  <a:t>Aciers faiblement alliés, aciers au carbone</a:t>
                </a:r>
                <a:endParaRPr lang="en-US" sz="1600" i="1" dirty="0"/>
              </a:p>
            </p:txBody>
          </p:sp>
          <p:sp>
            <p:nvSpPr>
              <p:cNvPr id="42" name="Right Arrow 41"/>
              <p:cNvSpPr/>
              <p:nvPr/>
            </p:nvSpPr>
            <p:spPr>
              <a:xfrm>
                <a:off x="1788924" y="5430907"/>
                <a:ext cx="274108" cy="1989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graphicFrame>
          <p:nvGraphicFramePr>
            <p:cNvPr id="27" name="Object 26"/>
            <p:cNvGraphicFramePr>
              <a:graphicFrameLocks noChangeAspect="1"/>
            </p:cNvGraphicFramePr>
            <p:nvPr/>
          </p:nvGraphicFramePr>
          <p:xfrm>
            <a:off x="1929817" y="5259437"/>
            <a:ext cx="255588" cy="233363"/>
          </p:xfrm>
          <a:graphic>
            <a:graphicData uri="http://schemas.openxmlformats.org/presentationml/2006/ole">
              <mc:AlternateContent xmlns:mc="http://schemas.openxmlformats.org/markup-compatibility/2006">
                <mc:Choice xmlns:v="urn:schemas-microsoft-com:vml" Requires="v">
                  <p:oleObj name="Equation" r:id="rId25" imgW="139680" imgH="126720" progId="Equation.3">
                    <p:embed/>
                  </p:oleObj>
                </mc:Choice>
                <mc:Fallback>
                  <p:oleObj name="Equation" r:id="rId25" imgW="139680" imgH="126720" progId="Equation.3">
                    <p:embed/>
                    <p:pic>
                      <p:nvPicPr>
                        <p:cNvPr id="27" name="Object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29817" y="5259437"/>
                          <a:ext cx="2555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419457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5"/>
                                        </p:tgtEl>
                                        <p:attrNameLst>
                                          <p:attrName>style.visibility</p:attrName>
                                        </p:attrNameLst>
                                      </p:cBhvr>
                                      <p:to>
                                        <p:strVal val="visible"/>
                                      </p:to>
                                    </p:set>
                                    <p:animEffect transition="in" filter="fade">
                                      <p:cBhvr>
                                        <p:cTn id="12" dur="500"/>
                                        <p:tgtEl>
                                          <p:spTgt spid="20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wipe(up)">
                                      <p:cBhvr>
                                        <p:cTn id="17" dur="10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69476D-2BFA-45A4-8A45-A0031816B10E}"/>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
        <p:nvSpPr>
          <p:cNvPr id="35842" name="Rectangle 2"/>
          <p:cNvSpPr>
            <a:spLocks noGrp="1" noChangeArrowheads="1"/>
          </p:cNvSpPr>
          <p:nvPr>
            <p:ph type="title"/>
          </p:nvPr>
        </p:nvSpPr>
        <p:spPr>
          <a:ln w="9525"/>
        </p:spPr>
        <p:txBody>
          <a:bodyPr/>
          <a:lstStyle/>
          <a:p>
            <a:r>
              <a:rPr lang="en-GB" dirty="0" err="1">
                <a:latin typeface="+mn-lt"/>
              </a:rPr>
              <a:t>En</a:t>
            </a:r>
            <a:r>
              <a:rPr lang="en-GB" dirty="0">
                <a:latin typeface="+mn-lt"/>
              </a:rPr>
              <a:t> résumé</a:t>
            </a:r>
          </a:p>
        </p:txBody>
      </p:sp>
      <p:sp>
        <p:nvSpPr>
          <p:cNvPr id="35843" name="Rectangle 5"/>
          <p:cNvSpPr>
            <a:spLocks noChangeArrowheads="1"/>
          </p:cNvSpPr>
          <p:nvPr/>
        </p:nvSpPr>
        <p:spPr bwMode="auto">
          <a:xfrm>
            <a:off x="2738438" y="1343025"/>
            <a:ext cx="793591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fr-FR" sz="1800" b="0" dirty="0">
                <a:solidFill>
                  <a:srgbClr val="000000"/>
                </a:solidFill>
                <a:latin typeface="+mn-lt"/>
              </a:rPr>
              <a:t> Dans la réalité, conception implique des objectifs contradictoires -</a:t>
            </a:r>
          </a:p>
          <a:p>
            <a:pPr>
              <a:buClr>
                <a:srgbClr val="000000"/>
              </a:buClr>
              <a:buSzPct val="50000"/>
              <a:buFont typeface="Wingdings" panose="05000000000000000000" pitchFamily="2" charset="2"/>
              <a:buNone/>
            </a:pPr>
            <a:r>
              <a:rPr lang="fr-FR" sz="1800" b="0" dirty="0">
                <a:solidFill>
                  <a:srgbClr val="000000"/>
                </a:solidFill>
                <a:latin typeface="+mn-lt"/>
              </a:rPr>
              <a:t> souvent </a:t>
            </a:r>
            <a:r>
              <a:rPr lang="fr-FR" sz="1800" dirty="0">
                <a:solidFill>
                  <a:srgbClr val="FFB71B"/>
                </a:solidFill>
                <a:latin typeface="+mn-lt"/>
              </a:rPr>
              <a:t>performance technique </a:t>
            </a:r>
            <a:r>
              <a:rPr lang="fr-FR" sz="1800" b="0" dirty="0">
                <a:solidFill>
                  <a:srgbClr val="000000"/>
                </a:solidFill>
                <a:latin typeface="+mn-lt"/>
              </a:rPr>
              <a:t>vs </a:t>
            </a:r>
            <a:r>
              <a:rPr lang="fr-FR" sz="1800" dirty="0">
                <a:solidFill>
                  <a:srgbClr val="FFB71B"/>
                </a:solidFill>
                <a:latin typeface="+mn-lt"/>
              </a:rPr>
              <a:t>performance économique </a:t>
            </a:r>
            <a:r>
              <a:rPr lang="fr-FR" sz="1800" b="0" dirty="0">
                <a:solidFill>
                  <a:srgbClr val="000000"/>
                </a:solidFill>
                <a:latin typeface="+mn-lt"/>
              </a:rPr>
              <a:t>(coût).</a:t>
            </a:r>
            <a:r>
              <a:rPr lang="en-US" sz="1800" b="0" dirty="0">
                <a:solidFill>
                  <a:srgbClr val="000000"/>
                </a:solidFill>
                <a:latin typeface="+mn-lt"/>
              </a:rPr>
              <a:t> </a:t>
            </a:r>
          </a:p>
        </p:txBody>
      </p:sp>
      <p:sp>
        <p:nvSpPr>
          <p:cNvPr id="330759" name="Text Box 7"/>
          <p:cNvSpPr txBox="1">
            <a:spLocks noChangeArrowheads="1"/>
          </p:cNvSpPr>
          <p:nvPr/>
        </p:nvSpPr>
        <p:spPr bwMode="auto">
          <a:xfrm>
            <a:off x="2738438" y="2425700"/>
            <a:ext cx="817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fr-FR" sz="1800" b="0" dirty="0">
                <a:latin typeface="+mn-lt"/>
              </a:rPr>
              <a:t> </a:t>
            </a:r>
            <a:r>
              <a:rPr lang="fr-FR" sz="1800" dirty="0">
                <a:latin typeface="+mn-lt"/>
              </a:rPr>
              <a:t>Les graphiques de compromis </a:t>
            </a:r>
            <a:r>
              <a:rPr lang="fr-FR" sz="1800" b="0" dirty="0">
                <a:latin typeface="+mn-lt"/>
              </a:rPr>
              <a:t>révèlent des options</a:t>
            </a:r>
            <a:endParaRPr lang="en-GB" sz="1800" b="0" dirty="0">
              <a:latin typeface="+mn-lt"/>
            </a:endParaRPr>
          </a:p>
        </p:txBody>
      </p:sp>
      <p:sp>
        <p:nvSpPr>
          <p:cNvPr id="330760" name="Text Box 8"/>
          <p:cNvSpPr txBox="1">
            <a:spLocks noChangeArrowheads="1"/>
          </p:cNvSpPr>
          <p:nvPr/>
        </p:nvSpPr>
        <p:spPr bwMode="auto">
          <a:xfrm>
            <a:off x="2738438" y="3119438"/>
            <a:ext cx="617696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fr-FR" sz="1800" b="0" dirty="0">
                <a:latin typeface="+mn-lt"/>
              </a:rPr>
              <a:t> Si </a:t>
            </a:r>
            <a:r>
              <a:rPr lang="fr-FR" sz="1800" dirty="0">
                <a:latin typeface="+mn-lt"/>
              </a:rPr>
              <a:t>la constante d'échange </a:t>
            </a:r>
            <a:r>
              <a:rPr lang="fr-FR" sz="1800" b="0" dirty="0">
                <a:latin typeface="+mn-lt"/>
              </a:rPr>
              <a:t>est connue – </a:t>
            </a:r>
          </a:p>
          <a:p>
            <a:pPr>
              <a:buClr>
                <a:srgbClr val="000000"/>
              </a:buClr>
              <a:buSzPct val="50000"/>
              <a:buNone/>
            </a:pPr>
            <a:r>
              <a:rPr lang="fr-FR" sz="1800" dirty="0">
                <a:latin typeface="+mn-lt"/>
              </a:rPr>
              <a:t>la fonction de pénalité </a:t>
            </a:r>
            <a:r>
              <a:rPr lang="fr-FR" sz="1800" b="0" dirty="0">
                <a:latin typeface="+mn-lt"/>
              </a:rPr>
              <a:t>permet un choix sans ambiguïté</a:t>
            </a:r>
            <a:endParaRPr lang="en-US" sz="1800" b="0" dirty="0">
              <a:latin typeface="+mn-lt"/>
            </a:endParaRPr>
          </a:p>
        </p:txBody>
      </p:sp>
      <p:sp>
        <p:nvSpPr>
          <p:cNvPr id="6" name="Text Box 8"/>
          <p:cNvSpPr txBox="1">
            <a:spLocks noChangeArrowheads="1"/>
          </p:cNvSpPr>
          <p:nvPr/>
        </p:nvSpPr>
        <p:spPr bwMode="auto">
          <a:xfrm>
            <a:off x="2738438" y="4094798"/>
            <a:ext cx="70913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en-US" sz="1800" b="0" dirty="0">
                <a:latin typeface="+mn-lt"/>
              </a:rPr>
              <a:t>  </a:t>
            </a:r>
            <a:r>
              <a:rPr lang="fr-FR" sz="1800" b="0" dirty="0">
                <a:latin typeface="+mn-lt"/>
              </a:rPr>
              <a:t>La technique de la </a:t>
            </a:r>
            <a:r>
              <a:rPr lang="fr-FR" sz="1800" dirty="0">
                <a:latin typeface="+mn-lt"/>
              </a:rPr>
              <a:t>fonction de pénalité </a:t>
            </a:r>
            <a:r>
              <a:rPr lang="fr-FR" sz="1800" b="0" dirty="0">
                <a:latin typeface="+mn-lt"/>
              </a:rPr>
              <a:t>peut être appliquée aux graphiques à barres ou aux graphiques à bulles dans Granta </a:t>
            </a:r>
            <a:r>
              <a:rPr lang="fr-FR" sz="1800" b="0" dirty="0" err="1">
                <a:latin typeface="+mn-lt"/>
              </a:rPr>
              <a:t>EduPack</a:t>
            </a:r>
            <a:r>
              <a:rPr lang="fr-FR" sz="1800" b="0" dirty="0">
                <a:latin typeface="+mn-lt"/>
              </a:rPr>
              <a:t> pour une sélection interactive et visuelle</a:t>
            </a:r>
            <a:endParaRPr lang="en-US" sz="1800" b="0" dirty="0">
              <a:latin typeface="+mn-lt"/>
            </a:endParaRPr>
          </a:p>
        </p:txBody>
      </p:sp>
    </p:spTree>
    <p:extLst>
      <p:ext uri="{BB962C8B-B14F-4D97-AF65-F5344CB8AC3E}">
        <p14:creationId xmlns:p14="http://schemas.microsoft.com/office/powerpoint/2010/main" val="2781466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07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0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9" grpId="0" autoUpdateAnimBg="0"/>
      <p:bldP spid="330760" grpId="0" autoUpdateAnimBg="0"/>
      <p:bldP spid="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24</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dirty="0"/>
              <a:t>Série </a:t>
            </a:r>
            <a:r>
              <a:rPr lang="en-US" dirty="0" err="1"/>
              <a:t>d’Unité</a:t>
            </a:r>
            <a:r>
              <a:rPr lang="en-US" dirty="0"/>
              <a:t> de </a:t>
            </a:r>
            <a:r>
              <a:rPr lang="en-US" dirty="0" err="1"/>
              <a:t>Cours</a:t>
            </a:r>
            <a:endParaRPr lang="en-US" dirty="0"/>
          </a:p>
        </p:txBody>
      </p:sp>
      <p:sp>
        <p:nvSpPr>
          <p:cNvPr id="5" name="TextBox 4">
            <a:extLst>
              <a:ext uri="{FF2B5EF4-FFF2-40B4-BE49-F238E27FC236}">
                <a16:creationId xmlns:a16="http://schemas.microsoft.com/office/drawing/2014/main" id="{686FA503-9976-4E6C-BEDA-E87D9E0937F5}"/>
              </a:ext>
            </a:extLst>
          </p:cNvPr>
          <p:cNvSpPr txBox="1"/>
          <p:nvPr/>
        </p:nvSpPr>
        <p:spPr>
          <a:xfrm>
            <a:off x="617220" y="601979"/>
            <a:ext cx="10972800" cy="646331"/>
          </a:xfrm>
          <a:prstGeom prst="rect">
            <a:avLst/>
          </a:prstGeom>
          <a:noFill/>
        </p:spPr>
        <p:txBody>
          <a:bodyPr wrap="square" rtlCol="0">
            <a:spAutoFit/>
          </a:bodyPr>
          <a:lstStyle/>
          <a:p>
            <a:r>
              <a:rPr lang="fr-FR" dirty="0"/>
              <a:t>Ces unités de cours PowerPoint, ainsi que de nombreux autres types de ressources, se trouvent sur la page web </a:t>
            </a:r>
            <a:r>
              <a:rPr lang="en-US" dirty="0"/>
              <a:t>Ansys Education Resources. </a:t>
            </a:r>
            <a:endParaRPr lang="fr-FR" dirty="0"/>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a:t>
                      </a:r>
                      <a:r>
                        <a:rPr lang="en-GB" sz="1400" b="0" baseline="0" dirty="0" err="1">
                          <a:solidFill>
                            <a:schemeClr val="tx1"/>
                          </a:solidFill>
                          <a:latin typeface="Calibri" panose="020F0502020204030204" pitchFamily="34" charset="0"/>
                          <a:cs typeface="Calibri" panose="020F0502020204030204" pitchFamily="34" charset="0"/>
                        </a:rPr>
                        <a:t>development?A</a:t>
                      </a:r>
                      <a:r>
                        <a:rPr lang="en-GB" sz="1400" b="0" baseline="0">
                          <a:solidFill>
                            <a:schemeClr val="tx1"/>
                          </a:solidFill>
                          <a:latin typeface="Calibri" panose="020F0502020204030204" pitchFamily="34" charset="0"/>
                          <a:cs typeface="Calibri" panose="020F0502020204030204" pitchFamily="34" charset="0"/>
                        </a:rPr>
                        <a:t> materials </a:t>
                      </a:r>
                      <a:r>
                        <a:rPr lang="en-GB" sz="1400" b="0" baseline="0" dirty="0">
                          <a:solidFill>
                            <a:schemeClr val="tx1"/>
                          </a:solidFill>
                          <a:latin typeface="Calibri" panose="020F0502020204030204" pitchFamily="34" charset="0"/>
                          <a:cs typeface="Calibri" panose="020F0502020204030204" pitchFamily="34" charset="0"/>
                        </a:rPr>
                        <a:t>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for l</a:t>
                      </a:r>
                      <a:r>
                        <a:rPr lang="en-GB" sz="1400" b="0" dirty="0">
                          <a:solidFill>
                            <a:schemeClr val="tx1"/>
                          </a:solidFill>
                          <a:latin typeface="Calibri" panose="020F0502020204030204" pitchFamily="34" charset="0"/>
                          <a:cs typeface="Calibri" panose="020F0502020204030204" pitchFamily="34" charset="0"/>
                        </a:rPr>
                        <a:t>ow</a:t>
                      </a:r>
                      <a:r>
                        <a:rPr lang="en-GB" sz="1400" b="0" baseline="0" dirty="0">
                          <a:solidFill>
                            <a:schemeClr val="tx1"/>
                          </a:solidFill>
                          <a:latin typeface="Calibri" panose="020F0502020204030204" pitchFamily="34" charset="0"/>
                          <a:cs typeface="Calibri" panose="020F0502020204030204" pitchFamily="34" charset="0"/>
                        </a:rPr>
                        <a:t> c</a:t>
                      </a:r>
                      <a:r>
                        <a:rPr lang="en-GB" sz="1400" b="0" dirty="0">
                          <a:solidFill>
                            <a:schemeClr val="tx1"/>
                          </a:solidFill>
                          <a:latin typeface="Calibri" panose="020F0502020204030204" pitchFamily="34" charset="0"/>
                          <a:cs typeface="Calibri" panose="020F0502020204030204" pitchFamily="34" charset="0"/>
                        </a:rPr>
                        <a:t>arbon power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Architecture and the built</a:t>
                      </a:r>
                      <a:r>
                        <a:rPr lang="en-GB" sz="1400" b="0" baseline="0" dirty="0">
                          <a:solidFill>
                            <a:schemeClr val="tx1"/>
                          </a:solidFill>
                          <a:latin typeface="Calibri" panose="020F0502020204030204" pitchFamily="34" charset="0"/>
                          <a:cs typeface="Calibri" panose="020F0502020204030204" pitchFamily="34" charset="0"/>
                        </a:rPr>
                        <a:t> environment: 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25</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02AD59-5807-4652-B5B1-4FE2FF746F8F}"/>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5122" name="Rectangle 2"/>
          <p:cNvSpPr>
            <a:spLocks noGrp="1" noChangeArrowheads="1"/>
          </p:cNvSpPr>
          <p:nvPr>
            <p:ph type="title"/>
          </p:nvPr>
        </p:nvSpPr>
        <p:spPr>
          <a:ln w="9525"/>
        </p:spPr>
        <p:txBody>
          <a:bodyPr/>
          <a:lstStyle/>
          <a:p>
            <a:r>
              <a:rPr lang="en-US" dirty="0" err="1"/>
              <a:t>Sommaire</a:t>
            </a:r>
            <a:r>
              <a:rPr lang="en-US" dirty="0"/>
              <a:t> de </a:t>
            </a:r>
            <a:r>
              <a:rPr lang="en-US" dirty="0" err="1"/>
              <a:t>cette</a:t>
            </a:r>
            <a:r>
              <a:rPr lang="en-US" dirty="0"/>
              <a:t> </a:t>
            </a:r>
            <a:r>
              <a:rPr lang="en-US" dirty="0" err="1"/>
              <a:t>unité</a:t>
            </a:r>
            <a:r>
              <a:rPr lang="en-US" dirty="0"/>
              <a:t> 8</a:t>
            </a:r>
            <a:endParaRPr lang="en-GB" dirty="0">
              <a:latin typeface="+mn-lt"/>
            </a:endParaRP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5130" name="Rectangle 2"/>
          <p:cNvSpPr>
            <a:spLocks noChangeArrowheads="1"/>
          </p:cNvSpPr>
          <p:nvPr/>
        </p:nvSpPr>
        <p:spPr bwMode="auto">
          <a:xfrm>
            <a:off x="3830640" y="1027114"/>
            <a:ext cx="468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182" name="Rectangle 6">
            <a:extLst>
              <a:ext uri="{FF2B5EF4-FFF2-40B4-BE49-F238E27FC236}">
                <a16:creationId xmlns:a16="http://schemas.microsoft.com/office/drawing/2014/main" id="{A6EF8E6B-9928-487D-A6B0-36359E3ECFBF}"/>
              </a:ext>
            </a:extLst>
          </p:cNvPr>
          <p:cNvSpPr>
            <a:spLocks noChangeArrowheads="1"/>
          </p:cNvSpPr>
          <p:nvPr/>
        </p:nvSpPr>
        <p:spPr bwMode="auto">
          <a:xfrm>
            <a:off x="5935422" y="2293920"/>
            <a:ext cx="50146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t>
            </a:r>
            <a:r>
              <a:rPr lang="fr-FR" sz="1800" b="0" u="sng" dirty="0">
                <a:latin typeface="+mn-lt"/>
              </a:rPr>
              <a:t>Presque toujours </a:t>
            </a:r>
            <a:r>
              <a:rPr lang="fr-FR" sz="1800" u="sng" dirty="0">
                <a:latin typeface="+mn-lt"/>
              </a:rPr>
              <a:t>2+ objectifs </a:t>
            </a:r>
            <a:r>
              <a:rPr lang="fr-FR" sz="1800" b="0" u="sng" dirty="0">
                <a:latin typeface="+mn-lt"/>
              </a:rPr>
              <a:t>– souvent en conflit</a:t>
            </a:r>
          </a:p>
        </p:txBody>
      </p:sp>
      <p:sp>
        <p:nvSpPr>
          <p:cNvPr id="183" name="Text Box 10">
            <a:extLst>
              <a:ext uri="{FF2B5EF4-FFF2-40B4-BE49-F238E27FC236}">
                <a16:creationId xmlns:a16="http://schemas.microsoft.com/office/drawing/2014/main" id="{963D3B29-4321-4BCD-B1D6-43642E5FEAF6}"/>
              </a:ext>
            </a:extLst>
          </p:cNvPr>
          <p:cNvSpPr txBox="1">
            <a:spLocks noChangeArrowheads="1"/>
          </p:cNvSpPr>
          <p:nvPr/>
        </p:nvSpPr>
        <p:spPr bwMode="auto">
          <a:xfrm>
            <a:off x="5935422" y="2795570"/>
            <a:ext cx="27903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t>
            </a:r>
            <a:r>
              <a:rPr lang="en-GB" sz="1800" dirty="0" err="1">
                <a:latin typeface="+mn-lt"/>
              </a:rPr>
              <a:t>Méthodes</a:t>
            </a:r>
            <a:r>
              <a:rPr lang="en-GB" sz="1800" dirty="0">
                <a:latin typeface="+mn-lt"/>
              </a:rPr>
              <a:t> de </a:t>
            </a:r>
            <a:r>
              <a:rPr lang="en-GB" sz="1800" dirty="0" err="1">
                <a:latin typeface="+mn-lt"/>
              </a:rPr>
              <a:t>compromis</a:t>
            </a:r>
            <a:endParaRPr lang="en-GB" sz="1800" dirty="0">
              <a:latin typeface="+mn-lt"/>
            </a:endParaRPr>
          </a:p>
        </p:txBody>
      </p:sp>
      <p:sp>
        <p:nvSpPr>
          <p:cNvPr id="184" name="Rectangle 11">
            <a:extLst>
              <a:ext uri="{FF2B5EF4-FFF2-40B4-BE49-F238E27FC236}">
                <a16:creationId xmlns:a16="http://schemas.microsoft.com/office/drawing/2014/main" id="{955B3F14-DCBD-4658-82FF-C5B23AFCE612}"/>
              </a:ext>
            </a:extLst>
          </p:cNvPr>
          <p:cNvSpPr>
            <a:spLocks noChangeArrowheads="1"/>
          </p:cNvSpPr>
          <p:nvPr/>
        </p:nvSpPr>
        <p:spPr bwMode="auto">
          <a:xfrm>
            <a:off x="5935422" y="3286107"/>
            <a:ext cx="50576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t>
            </a:r>
            <a:r>
              <a:rPr lang="en-GB" sz="1800" dirty="0" err="1">
                <a:latin typeface="+mn-lt"/>
              </a:rPr>
              <a:t>Fonctions</a:t>
            </a:r>
            <a:r>
              <a:rPr lang="en-GB" sz="1800" dirty="0">
                <a:latin typeface="+mn-lt"/>
              </a:rPr>
              <a:t> de </a:t>
            </a:r>
            <a:r>
              <a:rPr lang="en-GB" sz="1800" dirty="0" err="1">
                <a:latin typeface="+mn-lt"/>
              </a:rPr>
              <a:t>pénalités</a:t>
            </a:r>
            <a:r>
              <a:rPr lang="en-GB" sz="1800" dirty="0">
                <a:latin typeface="+mn-lt"/>
              </a:rPr>
              <a:t> </a:t>
            </a:r>
            <a:r>
              <a:rPr lang="en-GB" sz="1800" b="0" dirty="0">
                <a:latin typeface="+mn-lt"/>
              </a:rPr>
              <a:t>et </a:t>
            </a:r>
            <a:r>
              <a:rPr lang="en-GB" sz="1800" b="0" dirty="0" err="1">
                <a:latin typeface="+mn-lt"/>
              </a:rPr>
              <a:t>constantes</a:t>
            </a:r>
            <a:r>
              <a:rPr lang="en-GB" sz="1800" b="0" dirty="0">
                <a:latin typeface="+mn-lt"/>
              </a:rPr>
              <a:t> </a:t>
            </a:r>
            <a:r>
              <a:rPr lang="en-GB" sz="1800" b="0" dirty="0" err="1">
                <a:latin typeface="+mn-lt"/>
              </a:rPr>
              <a:t>d’échanges</a:t>
            </a:r>
            <a:endParaRPr lang="en-GB" sz="1800" b="0" dirty="0">
              <a:latin typeface="+mn-lt"/>
            </a:endParaRPr>
          </a:p>
        </p:txBody>
      </p:sp>
      <p:sp>
        <p:nvSpPr>
          <p:cNvPr id="185" name="Rectangle 11">
            <a:extLst>
              <a:ext uri="{FF2B5EF4-FFF2-40B4-BE49-F238E27FC236}">
                <a16:creationId xmlns:a16="http://schemas.microsoft.com/office/drawing/2014/main" id="{DFC8A0E8-ACB9-4B3B-84FB-DB9D12BA6008}"/>
              </a:ext>
            </a:extLst>
          </p:cNvPr>
          <p:cNvSpPr>
            <a:spLocks noChangeArrowheads="1"/>
          </p:cNvSpPr>
          <p:nvPr/>
        </p:nvSpPr>
        <p:spPr bwMode="auto">
          <a:xfrm>
            <a:off x="5955994" y="3807429"/>
            <a:ext cx="57689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t>
            </a:r>
            <a:r>
              <a:rPr lang="fr-FR" sz="1800" b="0" dirty="0">
                <a:latin typeface="+mn-lt"/>
              </a:rPr>
              <a:t>Minimisation à deux objectifs dans </a:t>
            </a:r>
            <a:r>
              <a:rPr lang="fr-FR" sz="1800" b="0" dirty="0" err="1">
                <a:latin typeface="+mn-lt"/>
              </a:rPr>
              <a:t>Ansys</a:t>
            </a:r>
            <a:r>
              <a:rPr lang="fr-FR" sz="1800" b="0" dirty="0">
                <a:latin typeface="+mn-lt"/>
              </a:rPr>
              <a:t> Granta </a:t>
            </a:r>
            <a:r>
              <a:rPr lang="fr-FR" sz="1800" b="0" dirty="0" err="1">
                <a:latin typeface="+mn-lt"/>
              </a:rPr>
              <a:t>EduPack</a:t>
            </a:r>
            <a:endParaRPr lang="fr-FR" sz="1800" b="0" dirty="0">
              <a:latin typeface="+mn-lt"/>
            </a:endParaRPr>
          </a:p>
        </p:txBody>
      </p:sp>
      <p:grpSp>
        <p:nvGrpSpPr>
          <p:cNvPr id="346" name="Group 94">
            <a:extLst>
              <a:ext uri="{FF2B5EF4-FFF2-40B4-BE49-F238E27FC236}">
                <a16:creationId xmlns:a16="http://schemas.microsoft.com/office/drawing/2014/main" id="{59797362-A46E-451B-87AC-D1E852E3051F}"/>
              </a:ext>
            </a:extLst>
          </p:cNvPr>
          <p:cNvGrpSpPr>
            <a:grpSpLocks/>
          </p:cNvGrpSpPr>
          <p:nvPr/>
        </p:nvGrpSpPr>
        <p:grpSpPr bwMode="auto">
          <a:xfrm>
            <a:off x="910096" y="1211780"/>
            <a:ext cx="5394325" cy="4079277"/>
            <a:chOff x="432753" y="22225"/>
            <a:chExt cx="6119813" cy="4579938"/>
          </a:xfrm>
        </p:grpSpPr>
        <p:sp>
          <p:nvSpPr>
            <p:cNvPr id="347" name="Rectangle 1038">
              <a:extLst>
                <a:ext uri="{FF2B5EF4-FFF2-40B4-BE49-F238E27FC236}">
                  <a16:creationId xmlns:a16="http://schemas.microsoft.com/office/drawing/2014/main" id="{FF360F6A-1327-419E-A838-07894ADA9F4E}"/>
                </a:ext>
              </a:extLst>
            </p:cNvPr>
            <p:cNvSpPr>
              <a:spLocks noChangeArrowheads="1"/>
            </p:cNvSpPr>
            <p:nvPr/>
          </p:nvSpPr>
          <p:spPr bwMode="auto">
            <a:xfrm>
              <a:off x="1231900" y="815814"/>
              <a:ext cx="209576" cy="4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48" name="Line 69">
              <a:extLst>
                <a:ext uri="{FF2B5EF4-FFF2-40B4-BE49-F238E27FC236}">
                  <a16:creationId xmlns:a16="http://schemas.microsoft.com/office/drawing/2014/main" id="{56979B16-E018-4B5F-8C27-D4EA244F9163}"/>
                </a:ext>
              </a:extLst>
            </p:cNvPr>
            <p:cNvSpPr>
              <a:spLocks noChangeShapeType="1"/>
            </p:cNvSpPr>
            <p:nvPr/>
          </p:nvSpPr>
          <p:spPr bwMode="auto">
            <a:xfrm flipH="1">
              <a:off x="3333115" y="1717675"/>
              <a:ext cx="319088" cy="10795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nvGrpSpPr>
            <p:cNvPr id="349" name="Group 2">
              <a:extLst>
                <a:ext uri="{FF2B5EF4-FFF2-40B4-BE49-F238E27FC236}">
                  <a16:creationId xmlns:a16="http://schemas.microsoft.com/office/drawing/2014/main" id="{BC0A640D-6B3E-46E5-B54F-F3208176F360}"/>
                </a:ext>
              </a:extLst>
            </p:cNvPr>
            <p:cNvGrpSpPr>
              <a:grpSpLocks/>
            </p:cNvGrpSpPr>
            <p:nvPr/>
          </p:nvGrpSpPr>
          <p:grpSpPr bwMode="auto">
            <a:xfrm>
              <a:off x="432753" y="22225"/>
              <a:ext cx="6119813" cy="4579938"/>
              <a:chOff x="2447" y="302"/>
              <a:chExt cx="3855" cy="2885"/>
            </a:xfrm>
          </p:grpSpPr>
          <p:grpSp>
            <p:nvGrpSpPr>
              <p:cNvPr id="375" name="Group 38">
                <a:extLst>
                  <a:ext uri="{FF2B5EF4-FFF2-40B4-BE49-F238E27FC236}">
                    <a16:creationId xmlns:a16="http://schemas.microsoft.com/office/drawing/2014/main" id="{05DF455B-26CA-4391-97DC-754A9F016055}"/>
                  </a:ext>
                </a:extLst>
              </p:cNvPr>
              <p:cNvGrpSpPr>
                <a:grpSpLocks/>
              </p:cNvGrpSpPr>
              <p:nvPr/>
            </p:nvGrpSpPr>
            <p:grpSpPr bwMode="auto">
              <a:xfrm>
                <a:off x="2447" y="302"/>
                <a:ext cx="3855" cy="2885"/>
                <a:chOff x="2447" y="281"/>
                <a:chExt cx="3855" cy="2684"/>
              </a:xfrm>
            </p:grpSpPr>
            <p:sp>
              <p:nvSpPr>
                <p:cNvPr id="426" name="Rectangle 4">
                  <a:extLst>
                    <a:ext uri="{FF2B5EF4-FFF2-40B4-BE49-F238E27FC236}">
                      <a16:creationId xmlns:a16="http://schemas.microsoft.com/office/drawing/2014/main" id="{BB12C85F-4EEC-4EE1-A29C-F6AD01C0D84B}"/>
                    </a:ext>
                  </a:extLst>
                </p:cNvPr>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7" name="Text Box 5">
                  <a:extLst>
                    <a:ext uri="{FF2B5EF4-FFF2-40B4-BE49-F238E27FC236}">
                      <a16:creationId xmlns:a16="http://schemas.microsoft.com/office/drawing/2014/main" id="{AACB00D6-A42E-40CB-ABD4-585BFF004992}"/>
                    </a:ext>
                  </a:extLst>
                </p:cNvPr>
                <p:cNvSpPr txBox="1">
                  <a:spLocks noChangeArrowheads="1"/>
                </p:cNvSpPr>
                <p:nvPr/>
              </p:nvSpPr>
              <p:spPr bwMode="auto">
                <a:xfrm>
                  <a:off x="2664" y="2791"/>
                  <a:ext cx="363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err="1">
                      <a:latin typeface="+mn-lt"/>
                    </a:rPr>
                    <a:t>Peu</a:t>
                  </a:r>
                  <a:r>
                    <a:rPr lang="en-GB" sz="1200" b="0" i="1" dirty="0">
                      <a:latin typeface="+mn-lt"/>
                    </a:rPr>
                    <a:t> </a:t>
                  </a:r>
                  <a:r>
                    <a:rPr lang="en-GB" sz="1200" b="0" i="1" dirty="0" err="1">
                      <a:latin typeface="+mn-lt"/>
                    </a:rPr>
                    <a:t>cher</a:t>
                  </a:r>
                  <a:r>
                    <a:rPr lang="en-GB" sz="1200" b="0" dirty="0">
                      <a:latin typeface="+mn-lt"/>
                    </a:rPr>
                    <a:t>                    </a:t>
                  </a:r>
                  <a:r>
                    <a:rPr lang="en-GB" sz="1600" dirty="0" err="1">
                      <a:latin typeface="+mn-lt"/>
                    </a:rPr>
                    <a:t>Mesure</a:t>
                  </a:r>
                  <a:r>
                    <a:rPr lang="en-GB" sz="1600" dirty="0">
                      <a:latin typeface="+mn-lt"/>
                    </a:rPr>
                    <a:t> 1 :  </a:t>
                  </a:r>
                  <a:r>
                    <a:rPr lang="en-GB" sz="1600" dirty="0" err="1">
                      <a:solidFill>
                        <a:schemeClr val="accent1"/>
                      </a:solidFill>
                      <a:latin typeface="+mn-lt"/>
                    </a:rPr>
                    <a:t>Coût</a:t>
                  </a:r>
                  <a:r>
                    <a:rPr lang="en-GB" sz="1600" dirty="0">
                      <a:solidFill>
                        <a:schemeClr val="accent1"/>
                      </a:solidFill>
                      <a:latin typeface="+mn-lt"/>
                    </a:rPr>
                    <a:t> C        </a:t>
                  </a:r>
                  <a:r>
                    <a:rPr lang="en-GB" sz="1200" b="0" i="1" dirty="0" err="1">
                      <a:latin typeface="+mn-lt"/>
                    </a:rPr>
                    <a:t>Très</a:t>
                  </a:r>
                  <a:r>
                    <a:rPr lang="en-GB" sz="1200" b="0" i="1" dirty="0">
                      <a:latin typeface="+mn-lt"/>
                    </a:rPr>
                    <a:t> </a:t>
                  </a:r>
                  <a:r>
                    <a:rPr lang="en-GB" sz="1200" b="0" i="1" dirty="0" err="1">
                      <a:latin typeface="+mn-lt"/>
                    </a:rPr>
                    <a:t>cher</a:t>
                  </a:r>
                  <a:endParaRPr lang="en-GB" sz="1200" b="0" i="1" dirty="0">
                    <a:latin typeface="+mn-lt"/>
                  </a:endParaRPr>
                </a:p>
              </p:txBody>
            </p:sp>
            <p:sp>
              <p:nvSpPr>
                <p:cNvPr id="428" name="Text Box 6">
                  <a:extLst>
                    <a:ext uri="{FF2B5EF4-FFF2-40B4-BE49-F238E27FC236}">
                      <a16:creationId xmlns:a16="http://schemas.microsoft.com/office/drawing/2014/main" id="{7F752CF3-F182-4EE1-B934-33492863761A}"/>
                    </a:ext>
                  </a:extLst>
                </p:cNvPr>
                <p:cNvSpPr txBox="1">
                  <a:spLocks noChangeArrowheads="1"/>
                </p:cNvSpPr>
                <p:nvPr/>
              </p:nvSpPr>
              <p:spPr bwMode="auto">
                <a:xfrm rot="-5400000">
                  <a:off x="1250" y="1478"/>
                  <a:ext cx="26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Léger  </a:t>
                  </a:r>
                  <a:r>
                    <a:rPr lang="en-GB" sz="1200" b="0" dirty="0">
                      <a:latin typeface="+mn-lt"/>
                    </a:rPr>
                    <a:t>         </a:t>
                  </a:r>
                  <a:r>
                    <a:rPr lang="en-GB" sz="1600" dirty="0" err="1">
                      <a:latin typeface="+mn-lt"/>
                    </a:rPr>
                    <a:t>Mesure</a:t>
                  </a:r>
                  <a:r>
                    <a:rPr lang="en-GB" sz="1600" dirty="0">
                      <a:latin typeface="+mn-lt"/>
                    </a:rPr>
                    <a:t> 2 : </a:t>
                  </a:r>
                  <a:r>
                    <a:rPr lang="en-GB" sz="1600" dirty="0">
                      <a:solidFill>
                        <a:schemeClr val="accent1"/>
                      </a:solidFill>
                      <a:latin typeface="+mn-lt"/>
                    </a:rPr>
                    <a:t>Masse m     </a:t>
                  </a:r>
                  <a:r>
                    <a:rPr lang="en-GB" sz="1200" b="0" dirty="0" err="1">
                      <a:latin typeface="+mn-lt"/>
                    </a:rPr>
                    <a:t>Lourd</a:t>
                  </a:r>
                  <a:endParaRPr lang="en-GB" sz="1200" b="0" dirty="0">
                    <a:latin typeface="+mn-lt"/>
                  </a:endParaRPr>
                </a:p>
                <a:p>
                  <a:pPr>
                    <a:buClr>
                      <a:srgbClr val="009B9B"/>
                    </a:buClr>
                    <a:buSzPct val="80000"/>
                    <a:buFont typeface="Wingdings" panose="05000000000000000000" pitchFamily="2" charset="2"/>
                    <a:buNone/>
                  </a:pPr>
                  <a:endParaRPr lang="en-GB" sz="1200" b="0" dirty="0">
                    <a:latin typeface="+mn-lt"/>
                  </a:endParaRPr>
                </a:p>
              </p:txBody>
            </p:sp>
          </p:grpSp>
          <p:grpSp>
            <p:nvGrpSpPr>
              <p:cNvPr id="376" name="Group 7">
                <a:extLst>
                  <a:ext uri="{FF2B5EF4-FFF2-40B4-BE49-F238E27FC236}">
                    <a16:creationId xmlns:a16="http://schemas.microsoft.com/office/drawing/2014/main" id="{0A34BABC-54BC-4AE2-8F89-46D9C672DD64}"/>
                  </a:ext>
                </a:extLst>
              </p:cNvPr>
              <p:cNvGrpSpPr>
                <a:grpSpLocks/>
              </p:cNvGrpSpPr>
              <p:nvPr/>
            </p:nvGrpSpPr>
            <p:grpSpPr bwMode="auto">
              <a:xfrm>
                <a:off x="3383" y="893"/>
                <a:ext cx="1938" cy="1778"/>
                <a:chOff x="3383" y="893"/>
                <a:chExt cx="1938" cy="1778"/>
              </a:xfrm>
            </p:grpSpPr>
            <p:sp>
              <p:nvSpPr>
                <p:cNvPr id="377" name="Oval 8">
                  <a:extLst>
                    <a:ext uri="{FF2B5EF4-FFF2-40B4-BE49-F238E27FC236}">
                      <a16:creationId xmlns:a16="http://schemas.microsoft.com/office/drawing/2014/main" id="{ED9872E1-50ED-47B1-B615-73BF8A01F849}"/>
                    </a:ext>
                  </a:extLst>
                </p:cNvPr>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nvGrpSpPr>
                <p:cNvPr id="378" name="Group 9">
                  <a:extLst>
                    <a:ext uri="{FF2B5EF4-FFF2-40B4-BE49-F238E27FC236}">
                      <a16:creationId xmlns:a16="http://schemas.microsoft.com/office/drawing/2014/main" id="{8A4A771F-75A4-4807-8E86-1FC395CA0F8E}"/>
                    </a:ext>
                  </a:extLst>
                </p:cNvPr>
                <p:cNvGrpSpPr>
                  <a:grpSpLocks/>
                </p:cNvGrpSpPr>
                <p:nvPr/>
              </p:nvGrpSpPr>
              <p:grpSpPr bwMode="auto">
                <a:xfrm>
                  <a:off x="3383" y="893"/>
                  <a:ext cx="1938" cy="1778"/>
                  <a:chOff x="3383" y="893"/>
                  <a:chExt cx="1938" cy="1778"/>
                </a:xfrm>
              </p:grpSpPr>
              <p:sp>
                <p:nvSpPr>
                  <p:cNvPr id="379" name="Oval 10">
                    <a:extLst>
                      <a:ext uri="{FF2B5EF4-FFF2-40B4-BE49-F238E27FC236}">
                        <a16:creationId xmlns:a16="http://schemas.microsoft.com/office/drawing/2014/main" id="{CD9831E4-AE13-4855-A749-249D9253968A}"/>
                      </a:ext>
                    </a:extLst>
                  </p:cNvPr>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0" name="Oval 11">
                    <a:extLst>
                      <a:ext uri="{FF2B5EF4-FFF2-40B4-BE49-F238E27FC236}">
                        <a16:creationId xmlns:a16="http://schemas.microsoft.com/office/drawing/2014/main" id="{25DE3DDD-71CA-4E7D-B91D-0F7F2F69CE5C}"/>
                      </a:ext>
                    </a:extLst>
                  </p:cNvPr>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1" name="Oval 12">
                    <a:extLst>
                      <a:ext uri="{FF2B5EF4-FFF2-40B4-BE49-F238E27FC236}">
                        <a16:creationId xmlns:a16="http://schemas.microsoft.com/office/drawing/2014/main" id="{0940687A-C7FD-462D-8365-8FC2AEDD3282}"/>
                      </a:ext>
                    </a:extLst>
                  </p:cNvPr>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2" name="Oval 13">
                    <a:extLst>
                      <a:ext uri="{FF2B5EF4-FFF2-40B4-BE49-F238E27FC236}">
                        <a16:creationId xmlns:a16="http://schemas.microsoft.com/office/drawing/2014/main" id="{E140BBAE-36B2-420F-995D-30CC4F962CEA}"/>
                      </a:ext>
                    </a:extLst>
                  </p:cNvPr>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3" name="Oval 14">
                    <a:extLst>
                      <a:ext uri="{FF2B5EF4-FFF2-40B4-BE49-F238E27FC236}">
                        <a16:creationId xmlns:a16="http://schemas.microsoft.com/office/drawing/2014/main" id="{886F0A63-16F8-4BBB-875D-73B2393433B1}"/>
                      </a:ext>
                    </a:extLst>
                  </p:cNvPr>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4" name="Oval 16">
                    <a:extLst>
                      <a:ext uri="{FF2B5EF4-FFF2-40B4-BE49-F238E27FC236}">
                        <a16:creationId xmlns:a16="http://schemas.microsoft.com/office/drawing/2014/main" id="{7C53C8C4-A15D-4D2B-9B88-21C43153B955}"/>
                      </a:ext>
                    </a:extLst>
                  </p:cNvPr>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5" name="Oval 17">
                    <a:extLst>
                      <a:ext uri="{FF2B5EF4-FFF2-40B4-BE49-F238E27FC236}">
                        <a16:creationId xmlns:a16="http://schemas.microsoft.com/office/drawing/2014/main" id="{99368373-E1A1-4A9E-809A-7A1FB6623A1B}"/>
                      </a:ext>
                    </a:extLst>
                  </p:cNvPr>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6" name="Oval 20">
                    <a:extLst>
                      <a:ext uri="{FF2B5EF4-FFF2-40B4-BE49-F238E27FC236}">
                        <a16:creationId xmlns:a16="http://schemas.microsoft.com/office/drawing/2014/main" id="{815FF686-0405-4B8B-925F-73D4A6F1BF1B}"/>
                      </a:ext>
                    </a:extLst>
                  </p:cNvPr>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7" name="Oval 21">
                    <a:extLst>
                      <a:ext uri="{FF2B5EF4-FFF2-40B4-BE49-F238E27FC236}">
                        <a16:creationId xmlns:a16="http://schemas.microsoft.com/office/drawing/2014/main" id="{E4D844A6-B149-4145-995F-E560D5C440E6}"/>
                      </a:ext>
                    </a:extLst>
                  </p:cNvPr>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8" name="Oval 22">
                    <a:extLst>
                      <a:ext uri="{FF2B5EF4-FFF2-40B4-BE49-F238E27FC236}">
                        <a16:creationId xmlns:a16="http://schemas.microsoft.com/office/drawing/2014/main" id="{58BF951C-6C0A-4B8B-9487-45DDBDE01BF6}"/>
                      </a:ext>
                    </a:extLst>
                  </p:cNvPr>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9" name="Oval 23">
                    <a:extLst>
                      <a:ext uri="{FF2B5EF4-FFF2-40B4-BE49-F238E27FC236}">
                        <a16:creationId xmlns:a16="http://schemas.microsoft.com/office/drawing/2014/main" id="{69F563AB-A437-4BAB-9CF4-E728F09F1D9B}"/>
                      </a:ext>
                    </a:extLst>
                  </p:cNvPr>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0" name="Oval 24">
                    <a:extLst>
                      <a:ext uri="{FF2B5EF4-FFF2-40B4-BE49-F238E27FC236}">
                        <a16:creationId xmlns:a16="http://schemas.microsoft.com/office/drawing/2014/main" id="{4C714393-7D83-4AE2-A045-847FC0C6BA94}"/>
                      </a:ext>
                    </a:extLst>
                  </p:cNvPr>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1" name="Oval 25">
                    <a:extLst>
                      <a:ext uri="{FF2B5EF4-FFF2-40B4-BE49-F238E27FC236}">
                        <a16:creationId xmlns:a16="http://schemas.microsoft.com/office/drawing/2014/main" id="{9F610297-C456-45DA-9DDA-A25D0D80F047}"/>
                      </a:ext>
                    </a:extLst>
                  </p:cNvPr>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2" name="Oval 26">
                    <a:extLst>
                      <a:ext uri="{FF2B5EF4-FFF2-40B4-BE49-F238E27FC236}">
                        <a16:creationId xmlns:a16="http://schemas.microsoft.com/office/drawing/2014/main" id="{9136D258-5756-4024-9B10-FE09230D59EE}"/>
                      </a:ext>
                    </a:extLst>
                  </p:cNvPr>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3" name="Oval 27">
                    <a:extLst>
                      <a:ext uri="{FF2B5EF4-FFF2-40B4-BE49-F238E27FC236}">
                        <a16:creationId xmlns:a16="http://schemas.microsoft.com/office/drawing/2014/main" id="{5EAE42FF-1EDB-4E25-AB5F-23B914B22482}"/>
                      </a:ext>
                    </a:extLst>
                  </p:cNvPr>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4" name="Oval 28">
                    <a:extLst>
                      <a:ext uri="{FF2B5EF4-FFF2-40B4-BE49-F238E27FC236}">
                        <a16:creationId xmlns:a16="http://schemas.microsoft.com/office/drawing/2014/main" id="{6796B48D-CAE8-42EE-8A61-FCDA1C3769D0}"/>
                      </a:ext>
                    </a:extLst>
                  </p:cNvPr>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5" name="Oval 29">
                    <a:extLst>
                      <a:ext uri="{FF2B5EF4-FFF2-40B4-BE49-F238E27FC236}">
                        <a16:creationId xmlns:a16="http://schemas.microsoft.com/office/drawing/2014/main" id="{EA5176BB-3221-4E41-86E8-A8D96E95A924}"/>
                      </a:ext>
                    </a:extLst>
                  </p:cNvPr>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6" name="Oval 30">
                    <a:extLst>
                      <a:ext uri="{FF2B5EF4-FFF2-40B4-BE49-F238E27FC236}">
                        <a16:creationId xmlns:a16="http://schemas.microsoft.com/office/drawing/2014/main" id="{C6837009-6712-4B3E-8C4D-43966CC309BA}"/>
                      </a:ext>
                    </a:extLst>
                  </p:cNvPr>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7" name="Oval 31">
                    <a:extLst>
                      <a:ext uri="{FF2B5EF4-FFF2-40B4-BE49-F238E27FC236}">
                        <a16:creationId xmlns:a16="http://schemas.microsoft.com/office/drawing/2014/main" id="{C6EF5495-0DBC-40AF-A392-421E3B83AB47}"/>
                      </a:ext>
                    </a:extLst>
                  </p:cNvPr>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8" name="Oval 32">
                    <a:extLst>
                      <a:ext uri="{FF2B5EF4-FFF2-40B4-BE49-F238E27FC236}">
                        <a16:creationId xmlns:a16="http://schemas.microsoft.com/office/drawing/2014/main" id="{7B3B545F-F21A-4055-9E16-57CC495870C4}"/>
                      </a:ext>
                    </a:extLst>
                  </p:cNvPr>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9" name="Oval 33">
                    <a:extLst>
                      <a:ext uri="{FF2B5EF4-FFF2-40B4-BE49-F238E27FC236}">
                        <a16:creationId xmlns:a16="http://schemas.microsoft.com/office/drawing/2014/main" id="{ADC9A0DB-78DC-4A6C-BE03-1BD1F712E469}"/>
                      </a:ext>
                    </a:extLst>
                  </p:cNvPr>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0" name="Oval 34">
                    <a:extLst>
                      <a:ext uri="{FF2B5EF4-FFF2-40B4-BE49-F238E27FC236}">
                        <a16:creationId xmlns:a16="http://schemas.microsoft.com/office/drawing/2014/main" id="{7307C84C-F0F5-416F-9F07-E614F5B41DD8}"/>
                      </a:ext>
                    </a:extLst>
                  </p:cNvPr>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1" name="Oval 35">
                    <a:extLst>
                      <a:ext uri="{FF2B5EF4-FFF2-40B4-BE49-F238E27FC236}">
                        <a16:creationId xmlns:a16="http://schemas.microsoft.com/office/drawing/2014/main" id="{C78A4F83-03C9-4A15-85B6-9EB13EEDF0DB}"/>
                      </a:ext>
                    </a:extLst>
                  </p:cNvPr>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2" name="Oval 36">
                    <a:extLst>
                      <a:ext uri="{FF2B5EF4-FFF2-40B4-BE49-F238E27FC236}">
                        <a16:creationId xmlns:a16="http://schemas.microsoft.com/office/drawing/2014/main" id="{5BD1BF23-A85A-4952-BC3B-361661059F7C}"/>
                      </a:ext>
                    </a:extLst>
                  </p:cNvPr>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3" name="Oval 37">
                    <a:extLst>
                      <a:ext uri="{FF2B5EF4-FFF2-40B4-BE49-F238E27FC236}">
                        <a16:creationId xmlns:a16="http://schemas.microsoft.com/office/drawing/2014/main" id="{559BE75A-0BA0-43D7-8992-DE4C7591B3B3}"/>
                      </a:ext>
                    </a:extLst>
                  </p:cNvPr>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4" name="Oval 38">
                    <a:extLst>
                      <a:ext uri="{FF2B5EF4-FFF2-40B4-BE49-F238E27FC236}">
                        <a16:creationId xmlns:a16="http://schemas.microsoft.com/office/drawing/2014/main" id="{82472167-8027-40C7-A74A-3017E82B28A6}"/>
                      </a:ext>
                    </a:extLst>
                  </p:cNvPr>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5" name="Oval 39">
                    <a:extLst>
                      <a:ext uri="{FF2B5EF4-FFF2-40B4-BE49-F238E27FC236}">
                        <a16:creationId xmlns:a16="http://schemas.microsoft.com/office/drawing/2014/main" id="{4F6382B1-8BA2-4B15-92BC-FDA05F79AFD4}"/>
                      </a:ext>
                    </a:extLst>
                  </p:cNvPr>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6" name="Oval 40">
                    <a:extLst>
                      <a:ext uri="{FF2B5EF4-FFF2-40B4-BE49-F238E27FC236}">
                        <a16:creationId xmlns:a16="http://schemas.microsoft.com/office/drawing/2014/main" id="{AFEA9C10-54FC-4D97-A3B0-AAF91AA40F71}"/>
                      </a:ext>
                    </a:extLst>
                  </p:cNvPr>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7" name="Oval 41">
                    <a:extLst>
                      <a:ext uri="{FF2B5EF4-FFF2-40B4-BE49-F238E27FC236}">
                        <a16:creationId xmlns:a16="http://schemas.microsoft.com/office/drawing/2014/main" id="{BF42DDFC-11A6-4053-8499-CBA6CE40B2E0}"/>
                      </a:ext>
                    </a:extLst>
                  </p:cNvPr>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8" name="Oval 42">
                    <a:extLst>
                      <a:ext uri="{FF2B5EF4-FFF2-40B4-BE49-F238E27FC236}">
                        <a16:creationId xmlns:a16="http://schemas.microsoft.com/office/drawing/2014/main" id="{5335EED5-A7BC-4473-ACAC-E057E4683EA5}"/>
                      </a:ext>
                    </a:extLst>
                  </p:cNvPr>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9" name="Oval 43">
                    <a:extLst>
                      <a:ext uri="{FF2B5EF4-FFF2-40B4-BE49-F238E27FC236}">
                        <a16:creationId xmlns:a16="http://schemas.microsoft.com/office/drawing/2014/main" id="{6F66204F-5C3F-40EF-854C-0069C4B26C09}"/>
                      </a:ext>
                    </a:extLst>
                  </p:cNvPr>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0" name="Oval 44">
                    <a:extLst>
                      <a:ext uri="{FF2B5EF4-FFF2-40B4-BE49-F238E27FC236}">
                        <a16:creationId xmlns:a16="http://schemas.microsoft.com/office/drawing/2014/main" id="{43AEE80D-5CE0-4A58-A910-049F26BB9FB5}"/>
                      </a:ext>
                    </a:extLst>
                  </p:cNvPr>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1" name="Oval 45">
                    <a:extLst>
                      <a:ext uri="{FF2B5EF4-FFF2-40B4-BE49-F238E27FC236}">
                        <a16:creationId xmlns:a16="http://schemas.microsoft.com/office/drawing/2014/main" id="{EFDA0B06-86DB-4D03-ACCC-FD136A60B4E1}"/>
                      </a:ext>
                    </a:extLst>
                  </p:cNvPr>
                  <p:cNvSpPr>
                    <a:spLocks noChangeArrowheads="1"/>
                  </p:cNvSpPr>
                  <p:nvPr/>
                </p:nvSpPr>
                <p:spPr bwMode="auto">
                  <a:xfrm>
                    <a:off x="4153" y="1417"/>
                    <a:ext cx="135" cy="88"/>
                  </a:xfrm>
                  <a:prstGeom prst="ellipse">
                    <a:avLst/>
                  </a:prstGeom>
                  <a:solidFill>
                    <a:schemeClr val="bg2">
                      <a:lumMod val="75000"/>
                    </a:schemeClr>
                  </a:solidFill>
                  <a:ln w="9525">
                    <a:solidFill>
                      <a:srgbClr val="CC0000"/>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412" name="Oval 46">
                    <a:extLst>
                      <a:ext uri="{FF2B5EF4-FFF2-40B4-BE49-F238E27FC236}">
                        <a16:creationId xmlns:a16="http://schemas.microsoft.com/office/drawing/2014/main" id="{83FE62F0-30E7-450B-957B-916F588C0916}"/>
                      </a:ext>
                    </a:extLst>
                  </p:cNvPr>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3" name="Oval 47">
                    <a:extLst>
                      <a:ext uri="{FF2B5EF4-FFF2-40B4-BE49-F238E27FC236}">
                        <a16:creationId xmlns:a16="http://schemas.microsoft.com/office/drawing/2014/main" id="{BB90CAF8-BF10-4449-8155-16047A9C7FA8}"/>
                      </a:ext>
                    </a:extLst>
                  </p:cNvPr>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4" name="Oval 48">
                    <a:extLst>
                      <a:ext uri="{FF2B5EF4-FFF2-40B4-BE49-F238E27FC236}">
                        <a16:creationId xmlns:a16="http://schemas.microsoft.com/office/drawing/2014/main" id="{92199BDD-342E-4707-AE4D-49FE82F40ED0}"/>
                      </a:ext>
                    </a:extLst>
                  </p:cNvPr>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5" name="Oval 49">
                    <a:extLst>
                      <a:ext uri="{FF2B5EF4-FFF2-40B4-BE49-F238E27FC236}">
                        <a16:creationId xmlns:a16="http://schemas.microsoft.com/office/drawing/2014/main" id="{CA2F1370-5B4E-4889-ADF0-E7A0470BC14D}"/>
                      </a:ext>
                    </a:extLst>
                  </p:cNvPr>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6" name="Oval 50">
                    <a:extLst>
                      <a:ext uri="{FF2B5EF4-FFF2-40B4-BE49-F238E27FC236}">
                        <a16:creationId xmlns:a16="http://schemas.microsoft.com/office/drawing/2014/main" id="{597B5B93-67B3-46BE-A731-4E1C85BAC573}"/>
                      </a:ext>
                    </a:extLst>
                  </p:cNvPr>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7" name="Oval 51">
                    <a:extLst>
                      <a:ext uri="{FF2B5EF4-FFF2-40B4-BE49-F238E27FC236}">
                        <a16:creationId xmlns:a16="http://schemas.microsoft.com/office/drawing/2014/main" id="{C88FC121-5639-4AC4-9962-B53D040F5307}"/>
                      </a:ext>
                    </a:extLst>
                  </p:cNvPr>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8" name="Oval 52">
                    <a:extLst>
                      <a:ext uri="{FF2B5EF4-FFF2-40B4-BE49-F238E27FC236}">
                        <a16:creationId xmlns:a16="http://schemas.microsoft.com/office/drawing/2014/main" id="{BB88728E-4C80-4F65-AEED-860F9FC64CBF}"/>
                      </a:ext>
                    </a:extLst>
                  </p:cNvPr>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9" name="Oval 53">
                    <a:extLst>
                      <a:ext uri="{FF2B5EF4-FFF2-40B4-BE49-F238E27FC236}">
                        <a16:creationId xmlns:a16="http://schemas.microsoft.com/office/drawing/2014/main" id="{8964A5D3-B531-4799-A49E-25EFBDFF71E1}"/>
                      </a:ext>
                    </a:extLst>
                  </p:cNvPr>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0" name="Oval 54">
                    <a:extLst>
                      <a:ext uri="{FF2B5EF4-FFF2-40B4-BE49-F238E27FC236}">
                        <a16:creationId xmlns:a16="http://schemas.microsoft.com/office/drawing/2014/main" id="{31F7FCB9-C0CD-4A01-8DD2-6B00C1245833}"/>
                      </a:ext>
                    </a:extLst>
                  </p:cNvPr>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1" name="Oval 55">
                    <a:extLst>
                      <a:ext uri="{FF2B5EF4-FFF2-40B4-BE49-F238E27FC236}">
                        <a16:creationId xmlns:a16="http://schemas.microsoft.com/office/drawing/2014/main" id="{ED7AB2F5-E015-4766-ACB3-D06B0FC537BC}"/>
                      </a:ext>
                    </a:extLst>
                  </p:cNvPr>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2" name="Oval 56">
                    <a:extLst>
                      <a:ext uri="{FF2B5EF4-FFF2-40B4-BE49-F238E27FC236}">
                        <a16:creationId xmlns:a16="http://schemas.microsoft.com/office/drawing/2014/main" id="{77EBD74F-3226-4A75-A17D-F785ECE4E3CC}"/>
                      </a:ext>
                    </a:extLst>
                  </p:cNvPr>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3" name="Oval 57">
                    <a:extLst>
                      <a:ext uri="{FF2B5EF4-FFF2-40B4-BE49-F238E27FC236}">
                        <a16:creationId xmlns:a16="http://schemas.microsoft.com/office/drawing/2014/main" id="{6E7430AC-1A63-494F-8A68-1F520E2E1DD9}"/>
                      </a:ext>
                    </a:extLst>
                  </p:cNvPr>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4" name="Oval 58">
                    <a:extLst>
                      <a:ext uri="{FF2B5EF4-FFF2-40B4-BE49-F238E27FC236}">
                        <a16:creationId xmlns:a16="http://schemas.microsoft.com/office/drawing/2014/main" id="{C5519D22-0C92-42F5-A208-209E9080B405}"/>
                      </a:ext>
                    </a:extLst>
                  </p:cNvPr>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5" name="Oval 59">
                    <a:extLst>
                      <a:ext uri="{FF2B5EF4-FFF2-40B4-BE49-F238E27FC236}">
                        <a16:creationId xmlns:a16="http://schemas.microsoft.com/office/drawing/2014/main" id="{B8A34665-BE8E-4198-9F54-B2E8F6953032}"/>
                      </a:ext>
                    </a:extLst>
                  </p:cNvPr>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grpSp>
        </p:grpSp>
        <p:grpSp>
          <p:nvGrpSpPr>
            <p:cNvPr id="350" name="Group 92">
              <a:extLst>
                <a:ext uri="{FF2B5EF4-FFF2-40B4-BE49-F238E27FC236}">
                  <a16:creationId xmlns:a16="http://schemas.microsoft.com/office/drawing/2014/main" id="{9735C5DE-03F2-4856-A2F4-126E70EED0A7}"/>
                </a:ext>
              </a:extLst>
            </p:cNvPr>
            <p:cNvGrpSpPr>
              <a:grpSpLocks/>
            </p:cNvGrpSpPr>
            <p:nvPr/>
          </p:nvGrpSpPr>
          <p:grpSpPr bwMode="auto">
            <a:xfrm>
              <a:off x="3393465" y="1116021"/>
              <a:ext cx="1425442" cy="661974"/>
              <a:chOff x="6845299" y="1573555"/>
              <a:chExt cx="1425370" cy="661149"/>
            </a:xfrm>
          </p:grpSpPr>
          <p:sp>
            <p:nvSpPr>
              <p:cNvPr id="373" name="Text Box 68">
                <a:extLst>
                  <a:ext uri="{FF2B5EF4-FFF2-40B4-BE49-F238E27FC236}">
                    <a16:creationId xmlns:a16="http://schemas.microsoft.com/office/drawing/2014/main" id="{508561B6-4BA9-45AA-BFC3-7D0052CF1018}"/>
                  </a:ext>
                </a:extLst>
              </p:cNvPr>
              <p:cNvSpPr txBox="1">
                <a:spLocks noChangeArrowheads="1"/>
              </p:cNvSpPr>
              <p:nvPr/>
            </p:nvSpPr>
            <p:spPr bwMode="auto">
              <a:xfrm>
                <a:off x="7277781" y="1573555"/>
                <a:ext cx="992888" cy="5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Solution </a:t>
                </a:r>
                <a:r>
                  <a:rPr lang="en-GB" sz="1400" dirty="0" err="1">
                    <a:latin typeface="+mn-lt"/>
                  </a:rPr>
                  <a:t>dominée</a:t>
                </a:r>
                <a:endParaRPr lang="en-GB" sz="1800" b="0" dirty="0">
                  <a:latin typeface="+mn-lt"/>
                </a:endParaRPr>
              </a:p>
            </p:txBody>
          </p:sp>
          <p:sp>
            <p:nvSpPr>
              <p:cNvPr id="374" name="Line 69">
                <a:extLst>
                  <a:ext uri="{FF2B5EF4-FFF2-40B4-BE49-F238E27FC236}">
                    <a16:creationId xmlns:a16="http://schemas.microsoft.com/office/drawing/2014/main" id="{73F620AE-2058-4591-9B31-7CE6429D1BC2}"/>
                  </a:ext>
                </a:extLst>
              </p:cNvPr>
              <p:cNvSpPr>
                <a:spLocks noChangeShapeType="1"/>
              </p:cNvSpPr>
              <p:nvPr/>
            </p:nvSpPr>
            <p:spPr bwMode="auto">
              <a:xfrm flipH="1">
                <a:off x="6845299" y="2049199"/>
                <a:ext cx="284150" cy="18550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351" name="Group 72">
              <a:extLst>
                <a:ext uri="{FF2B5EF4-FFF2-40B4-BE49-F238E27FC236}">
                  <a16:creationId xmlns:a16="http://schemas.microsoft.com/office/drawing/2014/main" id="{50DBA6EA-3D37-42D1-B949-A882C241E9B6}"/>
                </a:ext>
              </a:extLst>
            </p:cNvPr>
            <p:cNvGrpSpPr>
              <a:grpSpLocks/>
            </p:cNvGrpSpPr>
            <p:nvPr/>
          </p:nvGrpSpPr>
          <p:grpSpPr bwMode="auto">
            <a:xfrm>
              <a:off x="978862" y="2227263"/>
              <a:ext cx="1192214" cy="947809"/>
              <a:chOff x="2796" y="1526"/>
              <a:chExt cx="751" cy="555"/>
            </a:xfrm>
          </p:grpSpPr>
          <p:sp>
            <p:nvSpPr>
              <p:cNvPr id="371" name="Text Box 73">
                <a:extLst>
                  <a:ext uri="{FF2B5EF4-FFF2-40B4-BE49-F238E27FC236}">
                    <a16:creationId xmlns:a16="http://schemas.microsoft.com/office/drawing/2014/main" id="{E7828AE4-4C4A-497B-A9EA-1D497D4969BB}"/>
                  </a:ext>
                </a:extLst>
              </p:cNvPr>
              <p:cNvSpPr txBox="1">
                <a:spLocks noChangeArrowheads="1"/>
              </p:cNvSpPr>
              <p:nvPr/>
            </p:nvSpPr>
            <p:spPr bwMode="auto">
              <a:xfrm>
                <a:off x="2796" y="1595"/>
                <a:ext cx="624"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Solution non </a:t>
                </a:r>
                <a:r>
                  <a:rPr lang="en-GB" sz="1400" dirty="0" err="1">
                    <a:latin typeface="+mn-lt"/>
                  </a:rPr>
                  <a:t>dominée</a:t>
                </a:r>
                <a:endParaRPr lang="en-GB" sz="1800" b="0" dirty="0">
                  <a:latin typeface="+mn-lt"/>
                </a:endParaRPr>
              </a:p>
            </p:txBody>
          </p:sp>
          <p:sp>
            <p:nvSpPr>
              <p:cNvPr id="372" name="Line 74">
                <a:extLst>
                  <a:ext uri="{FF2B5EF4-FFF2-40B4-BE49-F238E27FC236}">
                    <a16:creationId xmlns:a16="http://schemas.microsoft.com/office/drawing/2014/main" id="{911D0307-0E74-4B11-9FDD-FD0BE020B341}"/>
                  </a:ext>
                </a:extLst>
              </p:cNvPr>
              <p:cNvSpPr>
                <a:spLocks noChangeShapeType="1"/>
              </p:cNvSpPr>
              <p:nvPr/>
            </p:nvSpPr>
            <p:spPr bwMode="auto">
              <a:xfrm flipV="1">
                <a:off x="3405" y="1526"/>
                <a:ext cx="142" cy="138"/>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352" name="Group 81">
              <a:extLst>
                <a:ext uri="{FF2B5EF4-FFF2-40B4-BE49-F238E27FC236}">
                  <a16:creationId xmlns:a16="http://schemas.microsoft.com/office/drawing/2014/main" id="{07AF3DFB-71DA-4EA9-8207-12B476A7ECB6}"/>
                </a:ext>
              </a:extLst>
            </p:cNvPr>
            <p:cNvGrpSpPr>
              <a:grpSpLocks/>
            </p:cNvGrpSpPr>
            <p:nvPr/>
          </p:nvGrpSpPr>
          <p:grpSpPr bwMode="auto">
            <a:xfrm>
              <a:off x="1107440" y="774700"/>
              <a:ext cx="3797300" cy="2501900"/>
              <a:chOff x="2864" y="800"/>
              <a:chExt cx="2392" cy="1576"/>
            </a:xfrm>
          </p:grpSpPr>
          <p:sp>
            <p:nvSpPr>
              <p:cNvPr id="369" name="Line 82">
                <a:extLst>
                  <a:ext uri="{FF2B5EF4-FFF2-40B4-BE49-F238E27FC236}">
                    <a16:creationId xmlns:a16="http://schemas.microsoft.com/office/drawing/2014/main" id="{27EED09D-3541-43DC-971A-402E8AD2B102}"/>
                  </a:ext>
                </a:extLst>
              </p:cNvPr>
              <p:cNvSpPr>
                <a:spLocks noChangeShapeType="1"/>
              </p:cNvSpPr>
              <p:nvPr/>
            </p:nvSpPr>
            <p:spPr bwMode="auto">
              <a:xfrm>
                <a:off x="3632" y="800"/>
                <a:ext cx="0" cy="1576"/>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sp>
            <p:nvSpPr>
              <p:cNvPr id="370" name="Line 83">
                <a:extLst>
                  <a:ext uri="{FF2B5EF4-FFF2-40B4-BE49-F238E27FC236}">
                    <a16:creationId xmlns:a16="http://schemas.microsoft.com/office/drawing/2014/main" id="{DA121C9A-8978-41E3-A69D-B36D296CC4EC}"/>
                  </a:ext>
                </a:extLst>
              </p:cNvPr>
              <p:cNvSpPr>
                <a:spLocks noChangeShapeType="1"/>
              </p:cNvSpPr>
              <p:nvPr/>
            </p:nvSpPr>
            <p:spPr bwMode="auto">
              <a:xfrm>
                <a:off x="2864" y="1640"/>
                <a:ext cx="2392"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grpSp>
        <p:grpSp>
          <p:nvGrpSpPr>
            <p:cNvPr id="353" name="Group 84">
              <a:extLst>
                <a:ext uri="{FF2B5EF4-FFF2-40B4-BE49-F238E27FC236}">
                  <a16:creationId xmlns:a16="http://schemas.microsoft.com/office/drawing/2014/main" id="{B72E13CD-DFFD-4892-B77F-A7277CDED06D}"/>
                </a:ext>
              </a:extLst>
            </p:cNvPr>
            <p:cNvGrpSpPr>
              <a:grpSpLocks/>
            </p:cNvGrpSpPr>
            <p:nvPr/>
          </p:nvGrpSpPr>
          <p:grpSpPr bwMode="auto">
            <a:xfrm>
              <a:off x="1621790" y="1139825"/>
              <a:ext cx="3492500" cy="2816225"/>
              <a:chOff x="3284" y="862"/>
              <a:chExt cx="2200" cy="1774"/>
            </a:xfrm>
          </p:grpSpPr>
          <p:sp>
            <p:nvSpPr>
              <p:cNvPr id="367" name="Line 85">
                <a:extLst>
                  <a:ext uri="{FF2B5EF4-FFF2-40B4-BE49-F238E27FC236}">
                    <a16:creationId xmlns:a16="http://schemas.microsoft.com/office/drawing/2014/main" id="{963A4E37-7638-4358-90B4-866B781AD8E9}"/>
                  </a:ext>
                </a:extLst>
              </p:cNvPr>
              <p:cNvSpPr>
                <a:spLocks noChangeShapeType="1"/>
              </p:cNvSpPr>
              <p:nvPr/>
            </p:nvSpPr>
            <p:spPr bwMode="auto">
              <a:xfrm>
                <a:off x="4317" y="862"/>
                <a:ext cx="0" cy="1774"/>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sp>
            <p:nvSpPr>
              <p:cNvPr id="368" name="Line 86">
                <a:extLst>
                  <a:ext uri="{FF2B5EF4-FFF2-40B4-BE49-F238E27FC236}">
                    <a16:creationId xmlns:a16="http://schemas.microsoft.com/office/drawing/2014/main" id="{4C5EA6AA-5637-48C5-9715-FA8CD3838011}"/>
                  </a:ext>
                </a:extLst>
              </p:cNvPr>
              <p:cNvSpPr>
                <a:spLocks noChangeShapeType="1"/>
              </p:cNvSpPr>
              <p:nvPr/>
            </p:nvSpPr>
            <p:spPr bwMode="auto">
              <a:xfrm>
                <a:off x="3284" y="1317"/>
                <a:ext cx="2200"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grpSp>
        <p:grpSp>
          <p:nvGrpSpPr>
            <p:cNvPr id="354" name="Group 87">
              <a:extLst>
                <a:ext uri="{FF2B5EF4-FFF2-40B4-BE49-F238E27FC236}">
                  <a16:creationId xmlns:a16="http://schemas.microsoft.com/office/drawing/2014/main" id="{5F7AE40E-72DE-42CD-970F-ACDBD1AA5392}"/>
                </a:ext>
              </a:extLst>
            </p:cNvPr>
            <p:cNvGrpSpPr>
              <a:grpSpLocks/>
            </p:cNvGrpSpPr>
            <p:nvPr/>
          </p:nvGrpSpPr>
          <p:grpSpPr bwMode="auto">
            <a:xfrm>
              <a:off x="1931353" y="1327150"/>
              <a:ext cx="2538412" cy="2455863"/>
              <a:chOff x="3479" y="1220"/>
              <a:chExt cx="1599" cy="1547"/>
            </a:xfrm>
          </p:grpSpPr>
          <p:sp>
            <p:nvSpPr>
              <p:cNvPr id="359" name="Oval 88">
                <a:extLst>
                  <a:ext uri="{FF2B5EF4-FFF2-40B4-BE49-F238E27FC236}">
                    <a16:creationId xmlns:a16="http://schemas.microsoft.com/office/drawing/2014/main" id="{F4F8F7D4-6876-4654-AF74-3F74B5DB7A1D}"/>
                  </a:ext>
                </a:extLst>
              </p:cNvPr>
              <p:cNvSpPr>
                <a:spLocks noChangeArrowheads="1"/>
              </p:cNvSpPr>
              <p:nvPr/>
            </p:nvSpPr>
            <p:spPr bwMode="auto">
              <a:xfrm>
                <a:off x="3827" y="1867"/>
                <a:ext cx="137" cy="90"/>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60" name="Oval 89">
                <a:extLst>
                  <a:ext uri="{FF2B5EF4-FFF2-40B4-BE49-F238E27FC236}">
                    <a16:creationId xmlns:a16="http://schemas.microsoft.com/office/drawing/2014/main" id="{2BA1F398-DFFB-4F1D-9730-3FE6785CBCF5}"/>
                  </a:ext>
                </a:extLst>
              </p:cNvPr>
              <p:cNvSpPr>
                <a:spLocks noChangeArrowheads="1"/>
              </p:cNvSpPr>
              <p:nvPr/>
            </p:nvSpPr>
            <p:spPr bwMode="auto">
              <a:xfrm>
                <a:off x="3927" y="1977"/>
                <a:ext cx="137"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61" name="Oval 90">
                <a:extLst>
                  <a:ext uri="{FF2B5EF4-FFF2-40B4-BE49-F238E27FC236}">
                    <a16:creationId xmlns:a16="http://schemas.microsoft.com/office/drawing/2014/main" id="{0F317BCA-C816-4281-A0E6-6D15621DDA59}"/>
                  </a:ext>
                </a:extLst>
              </p:cNvPr>
              <p:cNvSpPr>
                <a:spLocks noChangeArrowheads="1"/>
              </p:cNvSpPr>
              <p:nvPr/>
            </p:nvSpPr>
            <p:spPr bwMode="auto">
              <a:xfrm>
                <a:off x="4027" y="2086"/>
                <a:ext cx="136"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62" name="Oval 91">
                <a:extLst>
                  <a:ext uri="{FF2B5EF4-FFF2-40B4-BE49-F238E27FC236}">
                    <a16:creationId xmlns:a16="http://schemas.microsoft.com/office/drawing/2014/main" id="{EED99FF0-FB16-4258-8716-35FCD37ECD96}"/>
                  </a:ext>
                </a:extLst>
              </p:cNvPr>
              <p:cNvSpPr>
                <a:spLocks noChangeArrowheads="1"/>
              </p:cNvSpPr>
              <p:nvPr/>
            </p:nvSpPr>
            <p:spPr bwMode="auto">
              <a:xfrm>
                <a:off x="4281" y="2311"/>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63" name="Oval 92">
                <a:extLst>
                  <a:ext uri="{FF2B5EF4-FFF2-40B4-BE49-F238E27FC236}">
                    <a16:creationId xmlns:a16="http://schemas.microsoft.com/office/drawing/2014/main" id="{CAE40C5D-FECD-4108-A4D3-5BC988D75887}"/>
                  </a:ext>
                </a:extLst>
              </p:cNvPr>
              <p:cNvSpPr>
                <a:spLocks noChangeArrowheads="1"/>
              </p:cNvSpPr>
              <p:nvPr/>
            </p:nvSpPr>
            <p:spPr bwMode="auto">
              <a:xfrm>
                <a:off x="4449" y="2433"/>
                <a:ext cx="137" cy="89"/>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64" name="Oval 93">
                <a:extLst>
                  <a:ext uri="{FF2B5EF4-FFF2-40B4-BE49-F238E27FC236}">
                    <a16:creationId xmlns:a16="http://schemas.microsoft.com/office/drawing/2014/main" id="{A5F9BF5F-E46F-45AD-9364-81D1D73456A5}"/>
                  </a:ext>
                </a:extLst>
              </p:cNvPr>
              <p:cNvSpPr>
                <a:spLocks noChangeArrowheads="1"/>
              </p:cNvSpPr>
              <p:nvPr/>
            </p:nvSpPr>
            <p:spPr bwMode="auto">
              <a:xfrm>
                <a:off x="4941" y="2679"/>
                <a:ext cx="137" cy="88"/>
              </a:xfrm>
              <a:prstGeom prst="ellipse">
                <a:avLst/>
              </a:prstGeom>
              <a:solidFill>
                <a:srgbClr val="C70F44"/>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65" name="Oval 94">
                <a:extLst>
                  <a:ext uri="{FF2B5EF4-FFF2-40B4-BE49-F238E27FC236}">
                    <a16:creationId xmlns:a16="http://schemas.microsoft.com/office/drawing/2014/main" id="{7DF75E98-FD37-4DDC-ACBC-82DB0883AE6E}"/>
                  </a:ext>
                </a:extLst>
              </p:cNvPr>
              <p:cNvSpPr>
                <a:spLocks noChangeArrowheads="1"/>
              </p:cNvSpPr>
              <p:nvPr/>
            </p:nvSpPr>
            <p:spPr bwMode="auto">
              <a:xfrm>
                <a:off x="3479" y="1220"/>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66" name="Oval 95">
                <a:extLst>
                  <a:ext uri="{FF2B5EF4-FFF2-40B4-BE49-F238E27FC236}">
                    <a16:creationId xmlns:a16="http://schemas.microsoft.com/office/drawing/2014/main" id="{F223BBA7-209E-4C4B-8688-2FD150712306}"/>
                  </a:ext>
                </a:extLst>
              </p:cNvPr>
              <p:cNvSpPr>
                <a:spLocks noChangeArrowheads="1"/>
              </p:cNvSpPr>
              <p:nvPr/>
            </p:nvSpPr>
            <p:spPr bwMode="auto">
              <a:xfrm>
                <a:off x="3653" y="1683"/>
                <a:ext cx="137" cy="89"/>
              </a:xfrm>
              <a:prstGeom prst="ellipse">
                <a:avLst/>
              </a:prstGeom>
              <a:solidFill>
                <a:srgbClr val="FFFF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355" name="Freeform 80">
              <a:extLst>
                <a:ext uri="{FF2B5EF4-FFF2-40B4-BE49-F238E27FC236}">
                  <a16:creationId xmlns:a16="http://schemas.microsoft.com/office/drawing/2014/main" id="{566A4DF3-12B3-4B3C-8984-66C3ECA6882E}"/>
                </a:ext>
              </a:extLst>
            </p:cNvPr>
            <p:cNvSpPr>
              <a:spLocks noChangeArrowheads="1"/>
            </p:cNvSpPr>
            <p:nvPr/>
          </p:nvSpPr>
          <p:spPr bwMode="auto">
            <a:xfrm>
              <a:off x="1793240" y="888999"/>
              <a:ext cx="3057518" cy="3098793"/>
            </a:xfrm>
            <a:custGeom>
              <a:avLst/>
              <a:gdLst>
                <a:gd name="T0" fmla="*/ 0 w 3175000"/>
                <a:gd name="T1" fmla="*/ 0 h 3111500"/>
                <a:gd name="T2" fmla="*/ 330200 w 3175000"/>
                <a:gd name="T3" fmla="*/ 1206500 h 3111500"/>
                <a:gd name="T4" fmla="*/ 1066800 w 3175000"/>
                <a:gd name="T5" fmla="*/ 2070100 h 3111500"/>
                <a:gd name="T6" fmla="*/ 2209800 w 3175000"/>
                <a:gd name="T7" fmla="*/ 2806700 h 3111500"/>
                <a:gd name="T8" fmla="*/ 3175000 w 3175000"/>
                <a:gd name="T9" fmla="*/ 311150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cxnSp>
          <p:nvCxnSpPr>
            <p:cNvPr id="356" name="Straight Arrow Connector 96">
              <a:extLst>
                <a:ext uri="{FF2B5EF4-FFF2-40B4-BE49-F238E27FC236}">
                  <a16:creationId xmlns:a16="http://schemas.microsoft.com/office/drawing/2014/main" id="{59901F35-99BB-4F94-9156-65D0330A9ECB}"/>
                </a:ext>
              </a:extLst>
            </p:cNvPr>
            <p:cNvCxnSpPr>
              <a:cxnSpLocks noChangeShapeType="1"/>
            </p:cNvCxnSpPr>
            <p:nvPr/>
          </p:nvCxnSpPr>
          <p:spPr bwMode="auto">
            <a:xfrm>
              <a:off x="1196340" y="1701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357" name="Text Box 78">
              <a:extLst>
                <a:ext uri="{FF2B5EF4-FFF2-40B4-BE49-F238E27FC236}">
                  <a16:creationId xmlns:a16="http://schemas.microsoft.com/office/drawing/2014/main" id="{4A9E6252-0EFA-4224-926F-2632D49BC455}"/>
                </a:ext>
              </a:extLst>
            </p:cNvPr>
            <p:cNvSpPr txBox="1">
              <a:spLocks noChangeArrowheads="1"/>
            </p:cNvSpPr>
            <p:nvPr/>
          </p:nvSpPr>
          <p:spPr bwMode="auto">
            <a:xfrm>
              <a:off x="1218303" y="3374321"/>
              <a:ext cx="1483020" cy="7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i="1" dirty="0">
                  <a:solidFill>
                    <a:srgbClr val="CC0000"/>
                  </a:solidFill>
                  <a:latin typeface="+mn-lt"/>
                </a:rPr>
                <a:t>Surface de </a:t>
              </a:r>
              <a:r>
                <a:rPr lang="en-GB" sz="1800" i="1" dirty="0" err="1">
                  <a:solidFill>
                    <a:srgbClr val="CC0000"/>
                  </a:solidFill>
                  <a:latin typeface="+mn-lt"/>
                </a:rPr>
                <a:t>compromis</a:t>
              </a:r>
              <a:endParaRPr lang="en-GB" sz="1800" b="0" i="1" dirty="0">
                <a:solidFill>
                  <a:srgbClr val="CC0000"/>
                </a:solidFill>
                <a:latin typeface="+mn-lt"/>
              </a:endParaRPr>
            </a:p>
          </p:txBody>
        </p:sp>
        <p:sp>
          <p:nvSpPr>
            <p:cNvPr id="358" name="Line 79">
              <a:extLst>
                <a:ext uri="{FF2B5EF4-FFF2-40B4-BE49-F238E27FC236}">
                  <a16:creationId xmlns:a16="http://schemas.microsoft.com/office/drawing/2014/main" id="{024353F2-AFC1-43B2-9578-8E69B223CE4C}"/>
                </a:ext>
              </a:extLst>
            </p:cNvPr>
            <p:cNvSpPr>
              <a:spLocks noChangeShapeType="1"/>
            </p:cNvSpPr>
            <p:nvPr/>
          </p:nvSpPr>
          <p:spPr bwMode="auto">
            <a:xfrm flipV="1">
              <a:off x="2575878" y="3073400"/>
              <a:ext cx="365125" cy="265113"/>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spTree>
    <p:extLst>
      <p:ext uri="{BB962C8B-B14F-4D97-AF65-F5344CB8AC3E}">
        <p14:creationId xmlns:p14="http://schemas.microsoft.com/office/powerpoint/2010/main" val="41954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5">
            <a:extLst>
              <a:ext uri="{FF2B5EF4-FFF2-40B4-BE49-F238E27FC236}">
                <a16:creationId xmlns:a16="http://schemas.microsoft.com/office/drawing/2014/main" id="{E7465CF0-88CB-4F3F-B81C-5D1B2BCE9F5B}"/>
              </a:ext>
            </a:extLst>
          </p:cNvPr>
          <p:cNvSpPr>
            <a:spLocks noChangeArrowheads="1"/>
          </p:cNvSpPr>
          <p:nvPr/>
        </p:nvSpPr>
        <p:spPr bwMode="auto">
          <a:xfrm>
            <a:off x="1371600" y="1924050"/>
            <a:ext cx="291465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Exigences de conception : </a:t>
            </a:r>
          </a:p>
          <a:p>
            <a:pPr algn="ctr" eaLnBrk="0" hangingPunct="0">
              <a:spcAft>
                <a:spcPct val="20000"/>
              </a:spcAft>
              <a:buClr>
                <a:srgbClr val="009B9B"/>
              </a:buClr>
              <a:buSzPct val="80000"/>
              <a:buFont typeface="Wingdings" pitchFamily="2" charset="2"/>
              <a:buNone/>
            </a:pPr>
            <a:r>
              <a:rPr lang="en-GB" i="1" dirty="0" err="1"/>
              <a:t>Exprimées</a:t>
            </a:r>
            <a:r>
              <a:rPr lang="en-GB" i="1" dirty="0"/>
              <a:t> </a:t>
            </a:r>
            <a:r>
              <a:rPr lang="en-GB" i="1" dirty="0" err="1"/>
              <a:t>en</a:t>
            </a:r>
            <a:r>
              <a:rPr lang="en-GB" i="1" dirty="0"/>
              <a:t> tant que</a:t>
            </a:r>
            <a:endParaRPr lang="en-GB" dirty="0"/>
          </a:p>
          <a:p>
            <a:pPr algn="ctr" eaLnBrk="0" hangingPunct="0">
              <a:spcAft>
                <a:spcPct val="20000"/>
              </a:spcAft>
              <a:buClr>
                <a:srgbClr val="009B9B"/>
              </a:buClr>
              <a:buSzPct val="80000"/>
              <a:buFont typeface="Wingdings" pitchFamily="2" charset="2"/>
              <a:buNone/>
            </a:pPr>
            <a:r>
              <a:rPr lang="en-GB" b="1" dirty="0" err="1"/>
              <a:t>Contraintes</a:t>
            </a:r>
            <a:r>
              <a:rPr lang="en-GB" dirty="0"/>
              <a:t> </a:t>
            </a:r>
            <a:r>
              <a:rPr lang="en-GB" i="1" dirty="0"/>
              <a:t>et </a:t>
            </a:r>
          </a:p>
          <a:p>
            <a:pPr algn="ctr" eaLnBrk="0" hangingPunct="0">
              <a:spcAft>
                <a:spcPct val="20000"/>
              </a:spcAft>
              <a:buClr>
                <a:srgbClr val="009B9B"/>
              </a:buClr>
              <a:buSzPct val="80000"/>
              <a:buFont typeface="Wingdings" pitchFamily="2" charset="2"/>
              <a:buNone/>
            </a:pPr>
            <a:r>
              <a:rPr lang="en-GB" b="1" dirty="0"/>
              <a:t>         </a:t>
            </a:r>
            <a:r>
              <a:rPr lang="en-GB" b="1" dirty="0" err="1"/>
              <a:t>Objectifs</a:t>
            </a:r>
            <a:endParaRPr lang="en-GB" b="1" dirty="0"/>
          </a:p>
        </p:txBody>
      </p:sp>
      <p:sp>
        <p:nvSpPr>
          <p:cNvPr id="25" name="AutoShape 8">
            <a:extLst>
              <a:ext uri="{FF2B5EF4-FFF2-40B4-BE49-F238E27FC236}">
                <a16:creationId xmlns:a16="http://schemas.microsoft.com/office/drawing/2014/main" id="{15B90B3C-D822-4E1D-B158-A7C1A69C9CB7}"/>
              </a:ext>
            </a:extLst>
          </p:cNvPr>
          <p:cNvSpPr>
            <a:spLocks noChangeArrowheads="1"/>
          </p:cNvSpPr>
          <p:nvPr/>
        </p:nvSpPr>
        <p:spPr bwMode="auto">
          <a:xfrm>
            <a:off x="7559675" y="1905000"/>
            <a:ext cx="288290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err="1"/>
              <a:t>Données</a:t>
            </a:r>
            <a:r>
              <a:rPr lang="en-GB" b="1" dirty="0"/>
              <a:t> :</a:t>
            </a:r>
          </a:p>
          <a:p>
            <a:pPr algn="ctr" eaLnBrk="0" hangingPunct="0">
              <a:spcAft>
                <a:spcPct val="20000"/>
              </a:spcAft>
              <a:buClr>
                <a:srgbClr val="009B9B"/>
              </a:buClr>
              <a:buSzPct val="80000"/>
              <a:buFont typeface="Wingdings" pitchFamily="2" charset="2"/>
              <a:buNone/>
            </a:pPr>
            <a:r>
              <a:rPr lang="fr-FR" b="1" dirty="0"/>
              <a:t>Propriétés du matériau</a:t>
            </a:r>
          </a:p>
          <a:p>
            <a:pPr algn="ctr" eaLnBrk="0" hangingPunct="0">
              <a:spcAft>
                <a:spcPct val="20000"/>
              </a:spcAft>
              <a:buClr>
                <a:srgbClr val="009B9B"/>
              </a:buClr>
              <a:buSzPct val="80000"/>
              <a:buFont typeface="Wingdings" pitchFamily="2" charset="2"/>
              <a:buNone/>
            </a:pPr>
            <a:r>
              <a:rPr lang="fr-FR" b="1" dirty="0"/>
              <a:t>Propriétés du procédé</a:t>
            </a:r>
          </a:p>
          <a:p>
            <a:pPr algn="ctr" eaLnBrk="0" hangingPunct="0">
              <a:spcAft>
                <a:spcPct val="20000"/>
              </a:spcAft>
              <a:buClr>
                <a:srgbClr val="009B9B"/>
              </a:buClr>
              <a:buSzPct val="80000"/>
              <a:buFont typeface="Wingdings" pitchFamily="2" charset="2"/>
              <a:buNone/>
            </a:pPr>
            <a:r>
              <a:rPr lang="fr-FR" b="1" dirty="0"/>
              <a:t>Documentation</a:t>
            </a:r>
          </a:p>
        </p:txBody>
      </p:sp>
      <p:grpSp>
        <p:nvGrpSpPr>
          <p:cNvPr id="26" name="Group 64">
            <a:extLst>
              <a:ext uri="{FF2B5EF4-FFF2-40B4-BE49-F238E27FC236}">
                <a16:creationId xmlns:a16="http://schemas.microsoft.com/office/drawing/2014/main" id="{97747FB6-301C-4605-BFEB-BE0C29196612}"/>
              </a:ext>
            </a:extLst>
          </p:cNvPr>
          <p:cNvGrpSpPr>
            <a:grpSpLocks/>
          </p:cNvGrpSpPr>
          <p:nvPr/>
        </p:nvGrpSpPr>
        <p:grpSpPr bwMode="auto">
          <a:xfrm>
            <a:off x="4103688" y="3398838"/>
            <a:ext cx="3695700" cy="1885950"/>
            <a:chOff x="1943" y="2115"/>
            <a:chExt cx="2328" cy="1188"/>
          </a:xfrm>
        </p:grpSpPr>
        <p:sp>
          <p:nvSpPr>
            <p:cNvPr id="27" name="AutoShape 14">
              <a:extLst>
                <a:ext uri="{FF2B5EF4-FFF2-40B4-BE49-F238E27FC236}">
                  <a16:creationId xmlns:a16="http://schemas.microsoft.com/office/drawing/2014/main" id="{D4C0FCA9-251E-486A-BAAA-81F63AA4A0B9}"/>
                </a:ext>
              </a:extLst>
            </p:cNvPr>
            <p:cNvSpPr>
              <a:spLocks noChangeArrowheads="1"/>
            </p:cNvSpPr>
            <p:nvPr/>
          </p:nvSpPr>
          <p:spPr bwMode="auto">
            <a:xfrm>
              <a:off x="2274" y="2289"/>
              <a:ext cx="1674" cy="1014"/>
            </a:xfrm>
            <a:prstGeom prst="roundRect">
              <a:avLst>
                <a:gd name="adj" fmla="val 1579"/>
              </a:avLst>
            </a:prstGeom>
            <a:solidFill>
              <a:schemeClr val="bg1">
                <a:lumMod val="95000"/>
              </a:schemeClr>
            </a:solidFill>
            <a:ln w="28575">
              <a:solidFill>
                <a:schemeClr val="accent3"/>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r>
                <a:rPr lang="en-GB" b="1" dirty="0" err="1"/>
                <a:t>Moteur</a:t>
              </a:r>
              <a:r>
                <a:rPr lang="en-GB" b="1" dirty="0"/>
                <a:t> de </a:t>
              </a:r>
              <a:r>
                <a:rPr lang="en-GB" b="1" dirty="0" err="1"/>
                <a:t>comparaison</a:t>
              </a:r>
              <a:endParaRPr lang="en-GB" b="1" dirty="0"/>
            </a:p>
            <a:p>
              <a:pPr eaLnBrk="0" hangingPunct="0">
                <a:spcBef>
                  <a:spcPct val="20000"/>
                </a:spcBef>
                <a:spcAft>
                  <a:spcPct val="20000"/>
                </a:spcAft>
                <a:buSzPct val="105000"/>
                <a:buFont typeface="Wingdings" pitchFamily="2" charset="2"/>
                <a:buChar char="§"/>
              </a:pPr>
              <a:r>
                <a:rPr lang="en-GB" b="1" dirty="0"/>
                <a:t>  </a:t>
              </a:r>
              <a:r>
                <a:rPr lang="en-GB" b="1" dirty="0" err="1"/>
                <a:t>Filtrer</a:t>
              </a:r>
              <a:endParaRPr lang="en-GB" b="1" dirty="0"/>
            </a:p>
            <a:p>
              <a:pPr eaLnBrk="0" hangingPunct="0">
                <a:spcBef>
                  <a:spcPct val="20000"/>
                </a:spcBef>
                <a:spcAft>
                  <a:spcPct val="20000"/>
                </a:spcAft>
                <a:buSzPct val="105000"/>
                <a:buFont typeface="Wingdings" pitchFamily="2" charset="2"/>
                <a:buChar char="§"/>
              </a:pPr>
              <a:r>
                <a:rPr lang="en-GB" b="1" dirty="0"/>
                <a:t>  Classer</a:t>
              </a:r>
            </a:p>
            <a:p>
              <a:pPr eaLnBrk="0" hangingPunct="0">
                <a:spcBef>
                  <a:spcPct val="20000"/>
                </a:spcBef>
                <a:spcAft>
                  <a:spcPct val="20000"/>
                </a:spcAft>
                <a:buSzPct val="105000"/>
                <a:buFont typeface="Wingdings" pitchFamily="2" charset="2"/>
                <a:buChar char="§"/>
              </a:pPr>
              <a:r>
                <a:rPr lang="en-GB" b="1" dirty="0"/>
                <a:t>  Documenter</a:t>
              </a:r>
            </a:p>
          </p:txBody>
        </p:sp>
        <p:sp>
          <p:nvSpPr>
            <p:cNvPr id="28" name="Line 16">
              <a:extLst>
                <a:ext uri="{FF2B5EF4-FFF2-40B4-BE49-F238E27FC236}">
                  <a16:creationId xmlns:a16="http://schemas.microsoft.com/office/drawing/2014/main" id="{665C54B3-7719-4D1B-8719-408D57E041B5}"/>
                </a:ext>
              </a:extLst>
            </p:cNvPr>
            <p:cNvSpPr>
              <a:spLocks noChangeShapeType="1"/>
            </p:cNvSpPr>
            <p:nvPr/>
          </p:nvSpPr>
          <p:spPr bwMode="auto">
            <a:xfrm flipH="1">
              <a:off x="3959"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29" name="Line 17">
              <a:extLst>
                <a:ext uri="{FF2B5EF4-FFF2-40B4-BE49-F238E27FC236}">
                  <a16:creationId xmlns:a16="http://schemas.microsoft.com/office/drawing/2014/main" id="{2F4792B0-0C88-490C-AF89-5146F7911EFF}"/>
                </a:ext>
              </a:extLst>
            </p:cNvPr>
            <p:cNvSpPr>
              <a:spLocks noChangeShapeType="1"/>
            </p:cNvSpPr>
            <p:nvPr/>
          </p:nvSpPr>
          <p:spPr bwMode="auto">
            <a:xfrm>
              <a:off x="1943"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30" name="Group 63">
            <a:extLst>
              <a:ext uri="{FF2B5EF4-FFF2-40B4-BE49-F238E27FC236}">
                <a16:creationId xmlns:a16="http://schemas.microsoft.com/office/drawing/2014/main" id="{C52D108F-58E0-4908-B9E5-2D096C1BB0DF}"/>
              </a:ext>
            </a:extLst>
          </p:cNvPr>
          <p:cNvGrpSpPr>
            <a:grpSpLocks/>
          </p:cNvGrpSpPr>
          <p:nvPr/>
        </p:nvGrpSpPr>
        <p:grpSpPr bwMode="auto">
          <a:xfrm>
            <a:off x="7854950" y="3354389"/>
            <a:ext cx="2406650" cy="2706687"/>
            <a:chOff x="4306" y="2087"/>
            <a:chExt cx="1516" cy="1705"/>
          </a:xfrm>
        </p:grpSpPr>
        <p:grpSp>
          <p:nvGrpSpPr>
            <p:cNvPr id="31" name="Group 62">
              <a:extLst>
                <a:ext uri="{FF2B5EF4-FFF2-40B4-BE49-F238E27FC236}">
                  <a16:creationId xmlns:a16="http://schemas.microsoft.com/office/drawing/2014/main" id="{159CA464-DDD3-4286-B2C7-944B55C83E20}"/>
                </a:ext>
              </a:extLst>
            </p:cNvPr>
            <p:cNvGrpSpPr>
              <a:grpSpLocks/>
            </p:cNvGrpSpPr>
            <p:nvPr/>
          </p:nvGrpSpPr>
          <p:grpSpPr bwMode="auto">
            <a:xfrm>
              <a:off x="4306" y="2398"/>
              <a:ext cx="1516" cy="1394"/>
              <a:chOff x="4306" y="2398"/>
              <a:chExt cx="1516" cy="1394"/>
            </a:xfrm>
          </p:grpSpPr>
          <p:sp>
            <p:nvSpPr>
              <p:cNvPr id="33" name="AutoShape 20">
                <a:extLst>
                  <a:ext uri="{FF2B5EF4-FFF2-40B4-BE49-F238E27FC236}">
                    <a16:creationId xmlns:a16="http://schemas.microsoft.com/office/drawing/2014/main" id="{F2D24BE8-1CC3-4D2F-9660-33E1D69F8554}"/>
                  </a:ext>
                </a:extLst>
              </p:cNvPr>
              <p:cNvSpPr>
                <a:spLocks noChangeArrowheads="1"/>
              </p:cNvSpPr>
              <p:nvPr/>
            </p:nvSpPr>
            <p:spPr bwMode="auto">
              <a:xfrm>
                <a:off x="4306" y="2398"/>
                <a:ext cx="1516" cy="1394"/>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34" name="Text Box 21">
                <a:extLst>
                  <a:ext uri="{FF2B5EF4-FFF2-40B4-BE49-F238E27FC236}">
                    <a16:creationId xmlns:a16="http://schemas.microsoft.com/office/drawing/2014/main" id="{1997ACDA-A614-48A7-8ADA-DDE77479C4F8}"/>
                  </a:ext>
                </a:extLst>
              </p:cNvPr>
              <p:cNvSpPr txBox="1">
                <a:spLocks noChangeArrowheads="1"/>
              </p:cNvSpPr>
              <p:nvPr/>
            </p:nvSpPr>
            <p:spPr bwMode="auto">
              <a:xfrm>
                <a:off x="4401" y="2444"/>
                <a:ext cx="1282" cy="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fr-FR" sz="1400" b="1" dirty="0">
                    <a:latin typeface="+mn-lt"/>
                  </a:rPr>
                  <a:t>Densité </a:t>
                </a:r>
              </a:p>
              <a:p>
                <a:pPr>
                  <a:spcBef>
                    <a:spcPct val="20000"/>
                  </a:spcBef>
                  <a:spcAft>
                    <a:spcPct val="20000"/>
                  </a:spcAft>
                  <a:buClr>
                    <a:srgbClr val="009B9B"/>
                  </a:buClr>
                  <a:buSzPct val="80000"/>
                  <a:buFont typeface="Wingdings" pitchFamily="2" charset="2"/>
                  <a:buNone/>
                </a:pPr>
                <a:r>
                  <a:rPr lang="fr-FR" sz="1400" b="1" dirty="0">
                    <a:latin typeface="+mn-lt"/>
                  </a:rPr>
                  <a:t>Prix</a:t>
                </a:r>
              </a:p>
              <a:p>
                <a:pPr>
                  <a:spcBef>
                    <a:spcPct val="20000"/>
                  </a:spcBef>
                  <a:spcAft>
                    <a:spcPct val="20000"/>
                  </a:spcAft>
                  <a:buClr>
                    <a:srgbClr val="009B9B"/>
                  </a:buClr>
                  <a:buSzPct val="80000"/>
                  <a:buFont typeface="Wingdings" pitchFamily="2" charset="2"/>
                  <a:buNone/>
                </a:pPr>
                <a:r>
                  <a:rPr lang="fr-FR" sz="1400" b="1" dirty="0">
                    <a:latin typeface="+mn-lt"/>
                  </a:rPr>
                  <a:t>Module de Young</a:t>
                </a:r>
              </a:p>
              <a:p>
                <a:pPr>
                  <a:spcBef>
                    <a:spcPct val="20000"/>
                  </a:spcBef>
                  <a:spcAft>
                    <a:spcPct val="20000"/>
                  </a:spcAft>
                  <a:buClr>
                    <a:srgbClr val="009B9B"/>
                  </a:buClr>
                  <a:buSzPct val="80000"/>
                  <a:buFont typeface="Wingdings" pitchFamily="2" charset="2"/>
                  <a:buNone/>
                </a:pPr>
                <a:r>
                  <a:rPr lang="fr-FR" sz="1400" b="1" dirty="0">
                    <a:latin typeface="+mn-lt"/>
                  </a:rPr>
                  <a:t>Robustesse</a:t>
                </a:r>
              </a:p>
              <a:p>
                <a:pPr>
                  <a:spcBef>
                    <a:spcPct val="20000"/>
                  </a:spcBef>
                  <a:spcAft>
                    <a:spcPct val="20000"/>
                  </a:spcAft>
                  <a:buClr>
                    <a:srgbClr val="009B9B"/>
                  </a:buClr>
                  <a:buSzPct val="80000"/>
                  <a:buFont typeface="Wingdings" pitchFamily="2" charset="2"/>
                  <a:buNone/>
                </a:pPr>
                <a:r>
                  <a:rPr lang="fr-FR" sz="1400" b="1" dirty="0">
                    <a:latin typeface="+mn-lt"/>
                  </a:rPr>
                  <a:t>Tenue à la corrosion</a:t>
                </a:r>
              </a:p>
              <a:p>
                <a:pPr>
                  <a:spcBef>
                    <a:spcPct val="20000"/>
                  </a:spcBef>
                  <a:spcAft>
                    <a:spcPct val="20000"/>
                  </a:spcAft>
                  <a:buClr>
                    <a:srgbClr val="009B9B"/>
                  </a:buClr>
                  <a:buSzPct val="80000"/>
                  <a:buFont typeface="Wingdings" pitchFamily="2" charset="2"/>
                  <a:buNone/>
                </a:pPr>
                <a:r>
                  <a:rPr lang="fr-FR" sz="1400" b="1" dirty="0">
                    <a:latin typeface="+mn-lt"/>
                  </a:rPr>
                  <a:t>Compatibilité de procédé</a:t>
                </a:r>
              </a:p>
              <a:p>
                <a:pPr>
                  <a:spcBef>
                    <a:spcPct val="20000"/>
                  </a:spcBef>
                  <a:spcAft>
                    <a:spcPct val="20000"/>
                  </a:spcAft>
                  <a:buClr>
                    <a:srgbClr val="009B9B"/>
                  </a:buClr>
                  <a:buSzPct val="80000"/>
                  <a:buFont typeface="Wingdings" pitchFamily="2" charset="2"/>
                  <a:buNone/>
                </a:pPr>
                <a:r>
                  <a:rPr lang="fr-FR" sz="1400" b="1" dirty="0">
                    <a:latin typeface="+mn-lt"/>
                  </a:rPr>
                  <a:t>…….</a:t>
                </a:r>
              </a:p>
            </p:txBody>
          </p:sp>
        </p:grpSp>
        <p:sp>
          <p:nvSpPr>
            <p:cNvPr id="32" name="Line 22">
              <a:extLst>
                <a:ext uri="{FF2B5EF4-FFF2-40B4-BE49-F238E27FC236}">
                  <a16:creationId xmlns:a16="http://schemas.microsoft.com/office/drawing/2014/main" id="{C68BF880-DA75-464B-B413-1027FA882CEB}"/>
                </a:ext>
              </a:extLst>
            </p:cNvPr>
            <p:cNvSpPr>
              <a:spLocks noChangeShapeType="1"/>
            </p:cNvSpPr>
            <p:nvPr/>
          </p:nvSpPr>
          <p:spPr bwMode="auto">
            <a:xfrm>
              <a:off x="4986" y="2087"/>
              <a:ext cx="0" cy="283"/>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35" name="Group 66">
            <a:extLst>
              <a:ext uri="{FF2B5EF4-FFF2-40B4-BE49-F238E27FC236}">
                <a16:creationId xmlns:a16="http://schemas.microsoft.com/office/drawing/2014/main" id="{D756D820-49F4-46EA-BDCD-A8F1513C6CFC}"/>
              </a:ext>
            </a:extLst>
          </p:cNvPr>
          <p:cNvGrpSpPr>
            <a:grpSpLocks/>
          </p:cNvGrpSpPr>
          <p:nvPr/>
        </p:nvGrpSpPr>
        <p:grpSpPr bwMode="auto">
          <a:xfrm>
            <a:off x="1452564" y="3424238"/>
            <a:ext cx="2657475" cy="2368550"/>
            <a:chOff x="273" y="2131"/>
            <a:chExt cx="1674" cy="1492"/>
          </a:xfrm>
        </p:grpSpPr>
        <p:grpSp>
          <p:nvGrpSpPr>
            <p:cNvPr id="36" name="Group 60">
              <a:extLst>
                <a:ext uri="{FF2B5EF4-FFF2-40B4-BE49-F238E27FC236}">
                  <a16:creationId xmlns:a16="http://schemas.microsoft.com/office/drawing/2014/main" id="{547F9930-06E2-4B26-925D-E5DA689A6192}"/>
                </a:ext>
              </a:extLst>
            </p:cNvPr>
            <p:cNvGrpSpPr>
              <a:grpSpLocks/>
            </p:cNvGrpSpPr>
            <p:nvPr/>
          </p:nvGrpSpPr>
          <p:grpSpPr bwMode="auto">
            <a:xfrm>
              <a:off x="273" y="2378"/>
              <a:ext cx="1674" cy="1245"/>
              <a:chOff x="273" y="2378"/>
              <a:chExt cx="1674" cy="1245"/>
            </a:xfrm>
          </p:grpSpPr>
          <p:sp>
            <p:nvSpPr>
              <p:cNvPr id="38" name="AutoShape 25">
                <a:extLst>
                  <a:ext uri="{FF2B5EF4-FFF2-40B4-BE49-F238E27FC236}">
                    <a16:creationId xmlns:a16="http://schemas.microsoft.com/office/drawing/2014/main" id="{E6C6075E-D991-404F-BF82-86D0F4745D67}"/>
                  </a:ext>
                </a:extLst>
              </p:cNvPr>
              <p:cNvSpPr>
                <a:spLocks noChangeArrowheads="1"/>
              </p:cNvSpPr>
              <p:nvPr/>
            </p:nvSpPr>
            <p:spPr bwMode="auto">
              <a:xfrm>
                <a:off x="273" y="2378"/>
                <a:ext cx="1674" cy="1245"/>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39" name="Text Box 26">
                <a:extLst>
                  <a:ext uri="{FF2B5EF4-FFF2-40B4-BE49-F238E27FC236}">
                    <a16:creationId xmlns:a16="http://schemas.microsoft.com/office/drawing/2014/main" id="{498393AF-AA19-429C-BF3C-AB553E5A9E6C}"/>
                  </a:ext>
                </a:extLst>
              </p:cNvPr>
              <p:cNvSpPr txBox="1">
                <a:spLocks noChangeArrowheads="1"/>
              </p:cNvSpPr>
              <p:nvPr/>
            </p:nvSpPr>
            <p:spPr bwMode="auto">
              <a:xfrm>
                <a:off x="350" y="2435"/>
                <a:ext cx="1346" cy="11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fr-FR" sz="1400" b="1" dirty="0">
                    <a:latin typeface="+mn-lt"/>
                  </a:rPr>
                  <a:t>Capable d’être moulé</a:t>
                </a:r>
              </a:p>
              <a:p>
                <a:pPr>
                  <a:spcBef>
                    <a:spcPct val="20000"/>
                  </a:spcBef>
                  <a:spcAft>
                    <a:spcPct val="20000"/>
                  </a:spcAft>
                  <a:buClr>
                    <a:srgbClr val="009B9B"/>
                  </a:buClr>
                  <a:buSzPct val="80000"/>
                  <a:buFont typeface="Wingdings" pitchFamily="2" charset="2"/>
                  <a:buNone/>
                </a:pPr>
                <a:r>
                  <a:rPr lang="fr-FR" sz="1400" b="1" dirty="0">
                    <a:latin typeface="+mn-lt"/>
                  </a:rPr>
                  <a:t>Résistant à l’eau et aux U.V.</a:t>
                </a:r>
              </a:p>
              <a:p>
                <a:pPr>
                  <a:spcBef>
                    <a:spcPct val="20000"/>
                  </a:spcBef>
                  <a:spcAft>
                    <a:spcPct val="20000"/>
                  </a:spcAft>
                  <a:buClr>
                    <a:srgbClr val="009B9B"/>
                  </a:buClr>
                  <a:buSzPct val="80000"/>
                  <a:buFont typeface="Wingdings" pitchFamily="2" charset="2"/>
                  <a:buNone/>
                </a:pPr>
                <a:r>
                  <a:rPr lang="fr-FR" sz="1400" b="1" dirty="0">
                    <a:latin typeface="+mn-lt"/>
                  </a:rPr>
                  <a:t>Suffisamment rigide</a:t>
                </a:r>
              </a:p>
              <a:p>
                <a:pPr>
                  <a:spcBef>
                    <a:spcPct val="20000"/>
                  </a:spcBef>
                  <a:spcAft>
                    <a:spcPct val="20000"/>
                  </a:spcAft>
                  <a:buClr>
                    <a:srgbClr val="009B9B"/>
                  </a:buClr>
                  <a:buSzPct val="80000"/>
                  <a:buFont typeface="Wingdings" pitchFamily="2" charset="2"/>
                  <a:buNone/>
                </a:pPr>
                <a:r>
                  <a:rPr lang="fr-FR" sz="1400" b="1" dirty="0">
                    <a:latin typeface="+mn-lt"/>
                  </a:rPr>
                  <a:t>Suffisamment robuste</a:t>
                </a:r>
              </a:p>
              <a:p>
                <a:pPr>
                  <a:spcBef>
                    <a:spcPct val="20000"/>
                  </a:spcBef>
                  <a:spcAft>
                    <a:spcPct val="20000"/>
                  </a:spcAft>
                  <a:buClr>
                    <a:srgbClr val="009B9B"/>
                  </a:buClr>
                  <a:buSzPct val="80000"/>
                  <a:buFont typeface="Wingdings" pitchFamily="2" charset="2"/>
                  <a:buNone/>
                </a:pPr>
                <a:r>
                  <a:rPr lang="fr-FR" sz="1400" b="1" i="1" dirty="0">
                    <a:solidFill>
                      <a:srgbClr val="FFB71B"/>
                    </a:solidFill>
                    <a:latin typeface="+mn-lt"/>
                  </a:rPr>
                  <a:t>Aussi économique que possible</a:t>
                </a:r>
              </a:p>
              <a:p>
                <a:pPr>
                  <a:spcBef>
                    <a:spcPct val="20000"/>
                  </a:spcBef>
                  <a:spcAft>
                    <a:spcPct val="20000"/>
                  </a:spcAft>
                  <a:buClr>
                    <a:srgbClr val="009B9B"/>
                  </a:buClr>
                  <a:buSzPct val="80000"/>
                  <a:buFont typeface="Wingdings" pitchFamily="2" charset="2"/>
                  <a:buNone/>
                </a:pPr>
                <a:r>
                  <a:rPr lang="fr-FR" sz="1400" b="1" i="1" dirty="0">
                    <a:solidFill>
                      <a:srgbClr val="FFB71B"/>
                    </a:solidFill>
                    <a:latin typeface="+mn-lt"/>
                  </a:rPr>
                  <a:t>(aussi léger que possible)</a:t>
                </a:r>
              </a:p>
            </p:txBody>
          </p:sp>
        </p:grpSp>
        <p:sp>
          <p:nvSpPr>
            <p:cNvPr id="37" name="Line 27">
              <a:extLst>
                <a:ext uri="{FF2B5EF4-FFF2-40B4-BE49-F238E27FC236}">
                  <a16:creationId xmlns:a16="http://schemas.microsoft.com/office/drawing/2014/main" id="{37D93317-1B27-442A-A350-6438A28CBF58}"/>
                </a:ext>
              </a:extLst>
            </p:cNvPr>
            <p:cNvSpPr>
              <a:spLocks noChangeShapeType="1"/>
            </p:cNvSpPr>
            <p:nvPr/>
          </p:nvSpPr>
          <p:spPr bwMode="auto">
            <a:xfrm>
              <a:off x="1079" y="2131"/>
              <a:ext cx="0" cy="227"/>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935038"/>
            <a:ext cx="299561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3F5B470-5AEB-42F9-B5F4-3EF806F74688}"/>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9219" name="Rectangle 3"/>
          <p:cNvSpPr>
            <a:spLocks noGrp="1" noChangeArrowheads="1"/>
          </p:cNvSpPr>
          <p:nvPr>
            <p:ph type="title"/>
          </p:nvPr>
        </p:nvSpPr>
        <p:spPr>
          <a:ln w="9525"/>
        </p:spPr>
        <p:txBody>
          <a:bodyPr/>
          <a:lstStyle/>
          <a:p>
            <a:r>
              <a:rPr lang="fr-FR" altLang="en-US" sz="3200" dirty="0"/>
              <a:t>Stratégie de sélection</a:t>
            </a:r>
            <a:r>
              <a:rPr lang="en-GB" altLang="en-US" sz="3200" dirty="0"/>
              <a:t> </a:t>
            </a:r>
            <a:r>
              <a:rPr lang="en-US" altLang="en-US" sz="3200" dirty="0"/>
              <a:t>: les </a:t>
            </a:r>
            <a:r>
              <a:rPr lang="en-US" altLang="en-US" sz="3200" dirty="0" err="1"/>
              <a:t>matériaux</a:t>
            </a:r>
            <a:endParaRPr lang="en-US" dirty="0">
              <a:latin typeface="+mn-lt"/>
            </a:endParaRPr>
          </a:p>
        </p:txBody>
      </p:sp>
      <p:sp>
        <p:nvSpPr>
          <p:cNvPr id="135214" name="AutoShape 46"/>
          <p:cNvSpPr>
            <a:spLocks noChangeArrowheads="1"/>
          </p:cNvSpPr>
          <p:nvPr/>
        </p:nvSpPr>
        <p:spPr bwMode="auto">
          <a:xfrm>
            <a:off x="1525589" y="5124452"/>
            <a:ext cx="2489199" cy="596900"/>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Tree>
    <p:extLst>
      <p:ext uri="{BB962C8B-B14F-4D97-AF65-F5344CB8AC3E}">
        <p14:creationId xmlns:p14="http://schemas.microsoft.com/office/powerpoint/2010/main" val="71404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214"/>
                                        </p:tgtEl>
                                        <p:attrNameLst>
                                          <p:attrName>style.visibility</p:attrName>
                                        </p:attrNameLst>
                                      </p:cBhvr>
                                      <p:to>
                                        <p:strVal val="visible"/>
                                      </p:to>
                                    </p:set>
                                    <p:animEffect transition="in" filter="wipe(left)">
                                      <p:cBhvr>
                                        <p:cTn id="7" dur="500"/>
                                        <p:tgtEl>
                                          <p:spTgt spid="135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90CA90-8E51-47B2-A1DE-02FD7B32430E}"/>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11266" name="Rectangle 2"/>
          <p:cNvSpPr>
            <a:spLocks noGrp="1" noChangeArrowheads="1"/>
          </p:cNvSpPr>
          <p:nvPr>
            <p:ph type="title"/>
          </p:nvPr>
        </p:nvSpPr>
        <p:spPr>
          <a:ln w="9525"/>
        </p:spPr>
        <p:txBody>
          <a:bodyPr/>
          <a:lstStyle/>
          <a:p>
            <a:r>
              <a:rPr lang="en-GB" dirty="0" err="1">
                <a:latin typeface="+mn-lt"/>
              </a:rPr>
              <a:t>Contraintes</a:t>
            </a:r>
            <a:r>
              <a:rPr lang="en-GB" dirty="0">
                <a:latin typeface="+mn-lt"/>
              </a:rPr>
              <a:t> et </a:t>
            </a:r>
            <a:r>
              <a:rPr lang="en-GB" dirty="0" err="1">
                <a:latin typeface="+mn-lt"/>
              </a:rPr>
              <a:t>objectifs</a:t>
            </a:r>
            <a:r>
              <a:rPr lang="en-GB" dirty="0">
                <a:latin typeface="+mn-lt"/>
              </a:rPr>
              <a:t> multiples</a:t>
            </a:r>
          </a:p>
        </p:txBody>
      </p:sp>
      <p:sp>
        <p:nvSpPr>
          <p:cNvPr id="11267" name="TextBox 2"/>
          <p:cNvSpPr txBox="1">
            <a:spLocks noChangeArrowheads="1"/>
          </p:cNvSpPr>
          <p:nvPr/>
        </p:nvSpPr>
        <p:spPr bwMode="auto">
          <a:xfrm>
            <a:off x="2209800" y="685800"/>
            <a:ext cx="75406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fr-FR" sz="1800" b="0" dirty="0">
                <a:latin typeface="+mn-lt"/>
              </a:rPr>
              <a:t>Les exigences de conception fixent des </a:t>
            </a:r>
            <a:r>
              <a:rPr lang="fr-FR" sz="1800" dirty="0">
                <a:latin typeface="+mn-lt"/>
              </a:rPr>
              <a:t>contraintes</a:t>
            </a:r>
            <a:r>
              <a:rPr lang="fr-FR" sz="1800" b="0" dirty="0">
                <a:latin typeface="+mn-lt"/>
              </a:rPr>
              <a:t> – critères de filtrage</a:t>
            </a:r>
          </a:p>
          <a:p>
            <a:pPr algn="ctr">
              <a:buClr>
                <a:srgbClr val="009B9B"/>
              </a:buClr>
              <a:buSzPct val="80000"/>
              <a:buFont typeface="Wingdings" panose="05000000000000000000" pitchFamily="2" charset="2"/>
              <a:buNone/>
            </a:pPr>
            <a:r>
              <a:rPr lang="fr-FR" sz="1800" b="0" dirty="0">
                <a:latin typeface="+mn-lt"/>
              </a:rPr>
              <a:t>                                           	             des </a:t>
            </a:r>
            <a:r>
              <a:rPr lang="fr-FR" sz="1800" dirty="0">
                <a:latin typeface="+mn-lt"/>
              </a:rPr>
              <a:t>objectifs</a:t>
            </a:r>
            <a:r>
              <a:rPr lang="fr-FR" sz="1800" b="0" dirty="0">
                <a:latin typeface="+mn-lt"/>
              </a:rPr>
              <a:t> – critères d’optimisation</a:t>
            </a:r>
          </a:p>
        </p:txBody>
      </p:sp>
      <p:sp>
        <p:nvSpPr>
          <p:cNvPr id="17412" name="TextBox 3"/>
          <p:cNvSpPr txBox="1">
            <a:spLocks noChangeArrowheads="1"/>
          </p:cNvSpPr>
          <p:nvPr/>
        </p:nvSpPr>
        <p:spPr bwMode="auto">
          <a:xfrm>
            <a:off x="2395537" y="1638300"/>
            <a:ext cx="3384550" cy="3625099"/>
          </a:xfrm>
          <a:prstGeom prst="rect">
            <a:avLst/>
          </a:prstGeom>
          <a:solidFill>
            <a:schemeClr val="accent1">
              <a:lumMod val="20000"/>
              <a:lumOff val="80000"/>
              <a:alpha val="39999"/>
            </a:schemeClr>
          </a:solidFill>
          <a:ln w="19050">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Aft>
                <a:spcPct val="0"/>
              </a:spcAft>
              <a:buClr>
                <a:srgbClr val="009B9B"/>
              </a:buClr>
              <a:buSzPct val="80000"/>
              <a:buNone/>
            </a:pPr>
            <a:r>
              <a:rPr lang="en-GB" sz="1800" b="0" dirty="0">
                <a:solidFill>
                  <a:srgbClr val="000000"/>
                </a:solidFill>
                <a:latin typeface="+mn-lt"/>
              </a:rPr>
              <a:t>     </a:t>
            </a:r>
            <a:r>
              <a:rPr lang="en-GB" sz="1800" i="1" dirty="0" err="1">
                <a:latin typeface="+mn-lt"/>
              </a:rPr>
              <a:t>Contraintes</a:t>
            </a:r>
            <a:r>
              <a:rPr lang="en-GB" sz="1800" i="1" dirty="0">
                <a:latin typeface="+mn-lt"/>
              </a:rPr>
              <a:t> </a:t>
            </a:r>
            <a:r>
              <a:rPr lang="en-GB" sz="1800" i="1" dirty="0" err="1">
                <a:latin typeface="+mn-lt"/>
              </a:rPr>
              <a:t>typiques</a:t>
            </a:r>
            <a:endParaRPr lang="en-GB" sz="1800" i="1" dirty="0">
              <a:latin typeface="+mn-lt"/>
            </a:endParaRPr>
          </a:p>
          <a:p>
            <a:pPr>
              <a:spcAft>
                <a:spcPct val="0"/>
              </a:spcAft>
              <a:buClr>
                <a:srgbClr val="009B9B"/>
              </a:buClr>
              <a:buSzPct val="80000"/>
              <a:buFont typeface="Wingdings" panose="05000000000000000000" pitchFamily="2" charset="2"/>
              <a:buNone/>
            </a:pPr>
            <a:endParaRPr lang="en-GB" sz="1800" i="1" dirty="0">
              <a:latin typeface="+mn-lt"/>
            </a:endParaRPr>
          </a:p>
          <a:p>
            <a:pPr>
              <a:spcAft>
                <a:spcPct val="0"/>
              </a:spcAft>
              <a:buClr>
                <a:srgbClr val="009B9B"/>
              </a:buClr>
              <a:buSzPct val="80000"/>
              <a:buFont typeface="Wingdings" panose="05000000000000000000" pitchFamily="2" charset="2"/>
              <a:buNone/>
            </a:pPr>
            <a:r>
              <a:rPr lang="en-GB" sz="1800" b="0" i="1" dirty="0">
                <a:latin typeface="+mn-lt"/>
              </a:rPr>
              <a:t>Le </a:t>
            </a:r>
            <a:r>
              <a:rPr lang="en-GB" sz="1800" b="0" i="1" dirty="0" err="1">
                <a:latin typeface="+mn-lt"/>
              </a:rPr>
              <a:t>matériau</a:t>
            </a:r>
            <a:r>
              <a:rPr lang="en-GB" sz="1800" b="0" i="1" dirty="0">
                <a:latin typeface="+mn-lt"/>
              </a:rPr>
              <a:t> doit </a:t>
            </a:r>
            <a:r>
              <a:rPr lang="en-GB" sz="1800" b="0" i="1" dirty="0" err="1">
                <a:latin typeface="+mn-lt"/>
              </a:rPr>
              <a:t>être</a:t>
            </a:r>
            <a:r>
              <a:rPr lang="en-GB" sz="1800" b="0" i="1" dirty="0">
                <a:latin typeface="+mn-lt"/>
              </a:rPr>
              <a:t> :</a:t>
            </a:r>
          </a:p>
          <a:p>
            <a:pPr>
              <a:spcAft>
                <a:spcPct val="0"/>
              </a:spcAft>
              <a:buClr>
                <a:schemeClr val="tx2"/>
              </a:buClr>
              <a:buSzPct val="100000"/>
            </a:pPr>
            <a:r>
              <a:rPr lang="en-GB" sz="1600" b="0" dirty="0">
                <a:solidFill>
                  <a:srgbClr val="666633"/>
                </a:solidFill>
                <a:latin typeface="+mn-lt"/>
              </a:rPr>
              <a:t>  </a:t>
            </a:r>
            <a:r>
              <a:rPr lang="fr-FR" sz="1600" b="0" dirty="0">
                <a:solidFill>
                  <a:schemeClr val="tx2"/>
                </a:solidFill>
                <a:latin typeface="+mn-lt"/>
              </a:rPr>
              <a:t>Conducteur électrique</a:t>
            </a:r>
          </a:p>
          <a:p>
            <a:pPr>
              <a:spcAft>
                <a:spcPct val="0"/>
              </a:spcAft>
              <a:buClr>
                <a:schemeClr val="tx2"/>
              </a:buClr>
              <a:buSzPct val="100000"/>
            </a:pPr>
            <a:r>
              <a:rPr lang="fr-FR" sz="1600" b="0" dirty="0">
                <a:solidFill>
                  <a:schemeClr val="tx2"/>
                </a:solidFill>
                <a:latin typeface="+mn-lt"/>
              </a:rPr>
              <a:t>  Transparent de qualité optique…</a:t>
            </a:r>
          </a:p>
          <a:p>
            <a:pPr>
              <a:spcAft>
                <a:spcPct val="0"/>
              </a:spcAft>
              <a:buClr>
                <a:schemeClr val="tx2"/>
              </a:buClr>
              <a:buSzPct val="100000"/>
              <a:buNone/>
            </a:pPr>
            <a:r>
              <a:rPr lang="fr-FR" sz="1800" b="0" i="1" dirty="0">
                <a:latin typeface="+mn-lt"/>
              </a:rPr>
              <a:t>Et respecter des valeurs cibles de :</a:t>
            </a:r>
            <a:r>
              <a:rPr lang="en-GB" sz="1800" b="0" dirty="0">
                <a:solidFill>
                  <a:schemeClr val="tx2"/>
                </a:solidFill>
                <a:latin typeface="+mn-lt"/>
              </a:rPr>
              <a:t>  </a:t>
            </a:r>
            <a:r>
              <a:rPr lang="en-GB" sz="1600" b="0" dirty="0">
                <a:solidFill>
                  <a:schemeClr val="tx2"/>
                </a:solidFill>
                <a:latin typeface="+mn-lt"/>
              </a:rPr>
              <a:t> </a:t>
            </a:r>
            <a:endParaRPr lang="en-GB" sz="1600" b="0" dirty="0">
              <a:solidFill>
                <a:srgbClr val="666633"/>
              </a:solidFill>
              <a:latin typeface="+mn-lt"/>
            </a:endParaRPr>
          </a:p>
          <a:p>
            <a:pPr indent="-285750">
              <a:spcAft>
                <a:spcPct val="0"/>
              </a:spcAft>
              <a:buClr>
                <a:schemeClr val="tx2"/>
              </a:buClr>
              <a:buSzPct val="100000"/>
            </a:pPr>
            <a:r>
              <a:rPr lang="en-GB" sz="1600" b="0" dirty="0" err="1">
                <a:solidFill>
                  <a:srgbClr val="666633"/>
                </a:solidFill>
                <a:latin typeface="+mn-lt"/>
              </a:rPr>
              <a:t>Rigidité</a:t>
            </a:r>
            <a:endParaRPr lang="en-GB" sz="1600" b="0" dirty="0">
              <a:solidFill>
                <a:srgbClr val="666633"/>
              </a:solidFill>
              <a:latin typeface="+mn-lt"/>
            </a:endParaRPr>
          </a:p>
          <a:p>
            <a:pPr indent="-285750">
              <a:spcAft>
                <a:spcPct val="0"/>
              </a:spcAft>
              <a:buClr>
                <a:schemeClr val="tx2"/>
              </a:buClr>
              <a:buSzPct val="100000"/>
            </a:pPr>
            <a:r>
              <a:rPr lang="en-GB" sz="1600" b="0" dirty="0" err="1">
                <a:solidFill>
                  <a:srgbClr val="666633"/>
                </a:solidFill>
                <a:latin typeface="+mn-lt"/>
              </a:rPr>
              <a:t>Résistance</a:t>
            </a:r>
            <a:r>
              <a:rPr lang="en-GB" sz="1600" b="0" dirty="0">
                <a:solidFill>
                  <a:srgbClr val="666633"/>
                </a:solidFill>
                <a:latin typeface="+mn-lt"/>
              </a:rPr>
              <a:t>…</a:t>
            </a:r>
          </a:p>
          <a:p>
            <a:pPr>
              <a:spcAft>
                <a:spcPct val="0"/>
              </a:spcAft>
              <a:buClr>
                <a:srgbClr val="CC0000"/>
              </a:buClr>
              <a:buSzPct val="100000"/>
              <a:buNone/>
            </a:pPr>
            <a:r>
              <a:rPr lang="en-GB" sz="1800" b="0" i="1" dirty="0" err="1">
                <a:latin typeface="+mn-lt"/>
              </a:rPr>
              <a:t>Ainsi</a:t>
            </a:r>
            <a:r>
              <a:rPr lang="en-GB" sz="1800" b="0" i="1" dirty="0">
                <a:latin typeface="+mn-lt"/>
              </a:rPr>
              <a:t> que capable d’être :</a:t>
            </a:r>
          </a:p>
          <a:p>
            <a:pPr>
              <a:spcAft>
                <a:spcPct val="0"/>
              </a:spcAft>
              <a:buClr>
                <a:schemeClr val="tx2"/>
              </a:buClr>
              <a:buSzPct val="100000"/>
            </a:pPr>
            <a:r>
              <a:rPr lang="en-GB" sz="1600" b="0" dirty="0">
                <a:solidFill>
                  <a:schemeClr val="tx2"/>
                </a:solidFill>
                <a:latin typeface="+mn-lt"/>
              </a:rPr>
              <a:t>  </a:t>
            </a:r>
            <a:r>
              <a:rPr lang="en-GB" sz="1600" b="0" dirty="0" err="1">
                <a:solidFill>
                  <a:schemeClr val="tx2"/>
                </a:solidFill>
                <a:latin typeface="+mn-lt"/>
              </a:rPr>
              <a:t>Moulé</a:t>
            </a:r>
            <a:r>
              <a:rPr lang="en-GB" sz="1600" b="0" dirty="0">
                <a:solidFill>
                  <a:schemeClr val="tx2"/>
                </a:solidFill>
                <a:latin typeface="+mn-lt"/>
              </a:rPr>
              <a:t> sous pression</a:t>
            </a:r>
          </a:p>
          <a:p>
            <a:pPr>
              <a:spcAft>
                <a:spcPct val="0"/>
              </a:spcAft>
              <a:buClr>
                <a:schemeClr val="tx2"/>
              </a:buClr>
              <a:buSzPct val="100000"/>
            </a:pPr>
            <a:r>
              <a:rPr lang="en-GB" sz="1600" b="0" dirty="0">
                <a:solidFill>
                  <a:schemeClr val="tx2"/>
                </a:solidFill>
                <a:latin typeface="+mn-lt"/>
              </a:rPr>
              <a:t>  </a:t>
            </a:r>
            <a:r>
              <a:rPr lang="en-GB" sz="1600" b="0" dirty="0" err="1">
                <a:solidFill>
                  <a:schemeClr val="tx2"/>
                </a:solidFill>
                <a:latin typeface="+mn-lt"/>
              </a:rPr>
              <a:t>Soudé</a:t>
            </a:r>
            <a:r>
              <a:rPr lang="en-GB" sz="1600" b="0" dirty="0">
                <a:solidFill>
                  <a:schemeClr val="tx2"/>
                </a:solidFill>
                <a:latin typeface="+mn-lt"/>
              </a:rPr>
              <a:t> ......</a:t>
            </a:r>
          </a:p>
        </p:txBody>
      </p:sp>
      <p:sp>
        <p:nvSpPr>
          <p:cNvPr id="17413" name="TextBox 4"/>
          <p:cNvSpPr txBox="1">
            <a:spLocks noChangeArrowheads="1"/>
          </p:cNvSpPr>
          <p:nvPr/>
        </p:nvSpPr>
        <p:spPr bwMode="auto">
          <a:xfrm>
            <a:off x="6477000" y="1638299"/>
            <a:ext cx="4343400" cy="3168650"/>
          </a:xfrm>
          <a:prstGeom prst="rect">
            <a:avLst/>
          </a:prstGeom>
          <a:solidFill>
            <a:schemeClr val="accent3">
              <a:lumMod val="20000"/>
              <a:lumOff val="80000"/>
              <a:alpha val="39999"/>
            </a:schemeClr>
          </a:solidFill>
          <a:ln w="19050">
            <a:solidFill>
              <a:schemeClr val="accent3"/>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i="1" dirty="0">
                <a:solidFill>
                  <a:srgbClr val="CC0000"/>
                </a:solidFill>
                <a:latin typeface="+mn-lt"/>
              </a:rPr>
              <a:t>       </a:t>
            </a:r>
            <a:r>
              <a:rPr lang="en-GB" sz="1800" i="1" dirty="0" err="1">
                <a:latin typeface="+mn-lt"/>
              </a:rPr>
              <a:t>Objectifs</a:t>
            </a:r>
            <a:r>
              <a:rPr lang="en-GB" sz="1800" i="1" dirty="0">
                <a:latin typeface="+mn-lt"/>
              </a:rPr>
              <a:t> </a:t>
            </a:r>
            <a:r>
              <a:rPr lang="en-GB" sz="1800" i="1" dirty="0" err="1">
                <a:latin typeface="+mn-lt"/>
              </a:rPr>
              <a:t>typiques</a:t>
            </a:r>
            <a:endParaRPr lang="en-GB" sz="1800" i="1" dirty="0">
              <a:latin typeface="+mn-lt"/>
            </a:endParaRPr>
          </a:p>
          <a:p>
            <a:pPr>
              <a:buClr>
                <a:srgbClr val="009B9B"/>
              </a:buClr>
              <a:buSzPct val="80000"/>
              <a:buFont typeface="Wingdings" panose="05000000000000000000" pitchFamily="2" charset="2"/>
              <a:buNone/>
            </a:pPr>
            <a:r>
              <a:rPr lang="en-GB" sz="1800" b="0" i="1" dirty="0">
                <a:solidFill>
                  <a:srgbClr val="000000"/>
                </a:solidFill>
                <a:latin typeface="+mn-lt"/>
              </a:rPr>
              <a:t>Minimiser</a:t>
            </a:r>
            <a:endParaRPr lang="en-GB" sz="1600" b="0" dirty="0">
              <a:solidFill>
                <a:srgbClr val="000000"/>
              </a:solidFill>
              <a:latin typeface="+mn-lt"/>
            </a:endParaRPr>
          </a:p>
          <a:p>
            <a:pPr>
              <a:buClr>
                <a:schemeClr val="accent4"/>
              </a:buClr>
              <a:buSzPct val="100000"/>
            </a:pPr>
            <a:r>
              <a:rPr lang="en-GB" sz="1600" b="0" dirty="0">
                <a:solidFill>
                  <a:srgbClr val="666633"/>
                </a:solidFill>
                <a:latin typeface="+mn-lt"/>
              </a:rPr>
              <a:t> </a:t>
            </a:r>
            <a:r>
              <a:rPr lang="en-GB" sz="1600" dirty="0">
                <a:solidFill>
                  <a:schemeClr val="accent4">
                    <a:lumMod val="75000"/>
                  </a:schemeClr>
                </a:solidFill>
                <a:latin typeface="+mn-lt"/>
              </a:rPr>
              <a:t>La Masse</a:t>
            </a:r>
            <a:r>
              <a:rPr lang="en-US" sz="1600" i="1" dirty="0">
                <a:solidFill>
                  <a:schemeClr val="accent4">
                    <a:lumMod val="75000"/>
                  </a:schemeClr>
                </a:solidFill>
                <a:latin typeface="+mn-lt"/>
              </a:rPr>
              <a:t> </a:t>
            </a:r>
            <a:r>
              <a:rPr lang="en-US" sz="1600" dirty="0">
                <a:solidFill>
                  <a:schemeClr val="accent4">
                    <a:lumMod val="75000"/>
                  </a:schemeClr>
                </a:solidFill>
                <a:latin typeface="+mn-lt"/>
              </a:rPr>
              <a:t>m</a:t>
            </a:r>
            <a:r>
              <a:rPr lang="en-US" sz="1600" b="0" i="1" dirty="0">
                <a:solidFill>
                  <a:schemeClr val="accent4">
                    <a:lumMod val="75000"/>
                  </a:schemeClr>
                </a:solidFill>
                <a:latin typeface="+mn-lt"/>
              </a:rPr>
              <a:t>  </a:t>
            </a:r>
            <a:r>
              <a:rPr lang="en-US" sz="1400" b="0" i="1" dirty="0">
                <a:solidFill>
                  <a:schemeClr val="accent4">
                    <a:lumMod val="75000"/>
                  </a:schemeClr>
                </a:solidFill>
                <a:latin typeface="+mn-lt"/>
              </a:rPr>
              <a:t>(parties de satellite)</a:t>
            </a:r>
            <a:endParaRPr lang="en-GB" sz="1400" b="0" dirty="0">
              <a:solidFill>
                <a:schemeClr val="accent4">
                  <a:lumMod val="75000"/>
                </a:schemeClr>
              </a:solidFill>
              <a:latin typeface="+mn-lt"/>
            </a:endParaRPr>
          </a:p>
          <a:p>
            <a:pPr>
              <a:buClr>
                <a:schemeClr val="accent4"/>
              </a:buClr>
              <a:buSzPct val="100000"/>
            </a:pPr>
            <a:r>
              <a:rPr lang="en-GB" sz="1600" b="0" dirty="0">
                <a:solidFill>
                  <a:schemeClr val="accent4">
                    <a:lumMod val="75000"/>
                  </a:schemeClr>
                </a:solidFill>
                <a:latin typeface="+mn-lt"/>
              </a:rPr>
              <a:t> </a:t>
            </a:r>
            <a:r>
              <a:rPr lang="en-GB" sz="1600" dirty="0">
                <a:solidFill>
                  <a:schemeClr val="accent4">
                    <a:lumMod val="75000"/>
                  </a:schemeClr>
                </a:solidFill>
                <a:latin typeface="+mn-lt"/>
              </a:rPr>
              <a:t>Le Volume </a:t>
            </a:r>
            <a:r>
              <a:rPr lang="en-GB" sz="1400" b="0" i="1" dirty="0">
                <a:solidFill>
                  <a:schemeClr val="accent4">
                    <a:lumMod val="75000"/>
                  </a:schemeClr>
                </a:solidFill>
                <a:latin typeface="+mn-lt"/>
              </a:rPr>
              <a:t>(</a:t>
            </a:r>
            <a:r>
              <a:rPr lang="en-GB" sz="1400" b="0" i="1" dirty="0" err="1">
                <a:solidFill>
                  <a:schemeClr val="accent4">
                    <a:lumMod val="75000"/>
                  </a:schemeClr>
                </a:solidFill>
                <a:latin typeface="+mn-lt"/>
              </a:rPr>
              <a:t>téléphones</a:t>
            </a:r>
            <a:r>
              <a:rPr lang="en-GB" sz="1400" b="0" i="1" dirty="0">
                <a:solidFill>
                  <a:schemeClr val="accent4">
                    <a:lumMod val="75000"/>
                  </a:schemeClr>
                </a:solidFill>
                <a:latin typeface="+mn-lt"/>
              </a:rPr>
              <a:t> mobiles)</a:t>
            </a:r>
          </a:p>
          <a:p>
            <a:pPr>
              <a:buClr>
                <a:schemeClr val="accent4"/>
              </a:buClr>
              <a:buSzPct val="100000"/>
            </a:pPr>
            <a:r>
              <a:rPr lang="en-GB" sz="1600" dirty="0">
                <a:solidFill>
                  <a:schemeClr val="accent4">
                    <a:lumMod val="75000"/>
                  </a:schemeClr>
                </a:solidFill>
                <a:latin typeface="+mn-lt"/>
              </a:rPr>
              <a:t> La </a:t>
            </a:r>
            <a:r>
              <a:rPr lang="en-GB" sz="1600" dirty="0" err="1">
                <a:solidFill>
                  <a:schemeClr val="accent4">
                    <a:lumMod val="75000"/>
                  </a:schemeClr>
                </a:solidFill>
                <a:latin typeface="+mn-lt"/>
              </a:rPr>
              <a:t>Consommation</a:t>
            </a:r>
            <a:r>
              <a:rPr lang="en-GB" sz="1600" dirty="0">
                <a:solidFill>
                  <a:schemeClr val="accent4">
                    <a:lumMod val="75000"/>
                  </a:schemeClr>
                </a:solidFill>
                <a:latin typeface="+mn-lt"/>
              </a:rPr>
              <a:t> </a:t>
            </a:r>
            <a:r>
              <a:rPr lang="en-GB" sz="1600" dirty="0" err="1">
                <a:solidFill>
                  <a:schemeClr val="accent4">
                    <a:lumMod val="75000"/>
                  </a:schemeClr>
                </a:solidFill>
                <a:latin typeface="+mn-lt"/>
              </a:rPr>
              <a:t>énergétique</a:t>
            </a:r>
            <a:r>
              <a:rPr lang="en-GB" sz="1600" dirty="0">
                <a:solidFill>
                  <a:schemeClr val="accent4">
                    <a:lumMod val="75000"/>
                  </a:schemeClr>
                </a:solidFill>
                <a:latin typeface="+mn-lt"/>
              </a:rPr>
              <a:t> </a:t>
            </a:r>
            <a:r>
              <a:rPr lang="en-GB" sz="1400" b="0" i="1" dirty="0">
                <a:solidFill>
                  <a:schemeClr val="accent4">
                    <a:lumMod val="75000"/>
                  </a:schemeClr>
                </a:solidFill>
                <a:latin typeface="+mn-lt"/>
              </a:rPr>
              <a:t>(</a:t>
            </a:r>
            <a:r>
              <a:rPr lang="en-GB" sz="1400" b="0" i="1" dirty="0" err="1">
                <a:solidFill>
                  <a:schemeClr val="accent4">
                    <a:lumMod val="75000"/>
                  </a:schemeClr>
                </a:solidFill>
                <a:latin typeface="+mn-lt"/>
              </a:rPr>
              <a:t>réfrigérateurs</a:t>
            </a:r>
            <a:r>
              <a:rPr lang="en-GB" sz="1400" b="0" i="1" dirty="0">
                <a:solidFill>
                  <a:schemeClr val="accent4">
                    <a:lumMod val="75000"/>
                  </a:schemeClr>
                </a:solidFill>
                <a:latin typeface="+mn-lt"/>
              </a:rPr>
              <a:t>)</a:t>
            </a:r>
          </a:p>
          <a:p>
            <a:pPr>
              <a:buClr>
                <a:schemeClr val="accent4"/>
              </a:buClr>
              <a:buSzPct val="100000"/>
            </a:pPr>
            <a:r>
              <a:rPr lang="en-GB" sz="1600" dirty="0">
                <a:solidFill>
                  <a:schemeClr val="accent4">
                    <a:lumMod val="75000"/>
                  </a:schemeClr>
                </a:solidFill>
                <a:latin typeface="+mn-lt"/>
              </a:rPr>
              <a:t> </a:t>
            </a:r>
            <a:r>
              <a:rPr lang="en-GB" sz="1600" dirty="0" err="1">
                <a:solidFill>
                  <a:schemeClr val="accent4">
                    <a:lumMod val="75000"/>
                  </a:schemeClr>
                </a:solidFill>
                <a:latin typeface="+mn-lt"/>
              </a:rPr>
              <a:t>L’Empreinte</a:t>
            </a:r>
            <a:r>
              <a:rPr lang="en-GB" sz="1600" dirty="0">
                <a:solidFill>
                  <a:schemeClr val="accent4">
                    <a:lumMod val="75000"/>
                  </a:schemeClr>
                </a:solidFill>
                <a:latin typeface="+mn-lt"/>
              </a:rPr>
              <a:t> </a:t>
            </a:r>
            <a:r>
              <a:rPr lang="en-GB" sz="1600" dirty="0" err="1">
                <a:solidFill>
                  <a:schemeClr val="accent4">
                    <a:lumMod val="75000"/>
                  </a:schemeClr>
                </a:solidFill>
                <a:latin typeface="+mn-lt"/>
              </a:rPr>
              <a:t>carbone</a:t>
            </a:r>
            <a:r>
              <a:rPr lang="en-GB" sz="1600" dirty="0">
                <a:solidFill>
                  <a:schemeClr val="accent4">
                    <a:lumMod val="75000"/>
                  </a:schemeClr>
                </a:solidFill>
                <a:latin typeface="+mn-lt"/>
              </a:rPr>
              <a:t> </a:t>
            </a:r>
            <a:r>
              <a:rPr lang="en-GB" sz="1400" b="0" i="1" dirty="0">
                <a:solidFill>
                  <a:schemeClr val="accent4">
                    <a:lumMod val="75000"/>
                  </a:schemeClr>
                </a:solidFill>
                <a:latin typeface="+mn-lt"/>
              </a:rPr>
              <a:t>(voitures)</a:t>
            </a:r>
          </a:p>
          <a:p>
            <a:pPr>
              <a:buClr>
                <a:schemeClr val="accent4"/>
              </a:buClr>
              <a:buSzPct val="100000"/>
            </a:pPr>
            <a:r>
              <a:rPr lang="en-GB" sz="1600" dirty="0">
                <a:solidFill>
                  <a:schemeClr val="accent4">
                    <a:lumMod val="75000"/>
                  </a:schemeClr>
                </a:solidFill>
                <a:latin typeface="+mn-lt"/>
              </a:rPr>
              <a:t> </a:t>
            </a:r>
            <a:r>
              <a:rPr lang="en-GB" sz="1600" dirty="0" err="1">
                <a:solidFill>
                  <a:schemeClr val="accent4">
                    <a:lumMod val="75000"/>
                  </a:schemeClr>
                </a:solidFill>
                <a:latin typeface="+mn-lt"/>
              </a:rPr>
              <a:t>L’Energie</a:t>
            </a:r>
            <a:r>
              <a:rPr lang="en-GB" sz="1600" dirty="0">
                <a:solidFill>
                  <a:schemeClr val="accent4">
                    <a:lumMod val="75000"/>
                  </a:schemeClr>
                </a:solidFill>
                <a:latin typeface="+mn-lt"/>
              </a:rPr>
              <a:t> grise </a:t>
            </a:r>
            <a:r>
              <a:rPr lang="en-GB" sz="1400" b="0" i="1" dirty="0">
                <a:solidFill>
                  <a:schemeClr val="accent4">
                    <a:lumMod val="75000"/>
                  </a:schemeClr>
                </a:solidFill>
                <a:latin typeface="+mn-lt"/>
              </a:rPr>
              <a:t>(</a:t>
            </a:r>
            <a:r>
              <a:rPr lang="en-GB" sz="1400" b="0" i="1" dirty="0" err="1">
                <a:solidFill>
                  <a:schemeClr val="accent4">
                    <a:lumMod val="75000"/>
                  </a:schemeClr>
                </a:solidFill>
                <a:latin typeface="+mn-lt"/>
              </a:rPr>
              <a:t>matériaux</a:t>
            </a:r>
            <a:r>
              <a:rPr lang="en-GB" sz="1400" b="0" i="1" dirty="0">
                <a:solidFill>
                  <a:schemeClr val="accent4">
                    <a:lumMod val="75000"/>
                  </a:schemeClr>
                </a:solidFill>
                <a:latin typeface="+mn-lt"/>
              </a:rPr>
              <a:t>)</a:t>
            </a:r>
          </a:p>
          <a:p>
            <a:pPr>
              <a:buClr>
                <a:schemeClr val="accent4"/>
              </a:buClr>
              <a:buSzPct val="100000"/>
            </a:pPr>
            <a:r>
              <a:rPr lang="en-GB" sz="1600" b="0" dirty="0">
                <a:solidFill>
                  <a:schemeClr val="accent4">
                    <a:lumMod val="75000"/>
                  </a:schemeClr>
                </a:solidFill>
                <a:latin typeface="+mn-lt"/>
              </a:rPr>
              <a:t> </a:t>
            </a:r>
            <a:r>
              <a:rPr lang="en-GB" sz="1600" dirty="0">
                <a:solidFill>
                  <a:schemeClr val="accent4">
                    <a:lumMod val="75000"/>
                  </a:schemeClr>
                </a:solidFill>
                <a:latin typeface="+mn-lt"/>
              </a:rPr>
              <a:t>Le </a:t>
            </a:r>
            <a:r>
              <a:rPr lang="en-GB" sz="1600" dirty="0" err="1">
                <a:solidFill>
                  <a:schemeClr val="accent4">
                    <a:lumMod val="75000"/>
                  </a:schemeClr>
                </a:solidFill>
                <a:latin typeface="+mn-lt"/>
              </a:rPr>
              <a:t>Coût</a:t>
            </a:r>
            <a:r>
              <a:rPr lang="en-GB" sz="1600" dirty="0">
                <a:solidFill>
                  <a:schemeClr val="accent4">
                    <a:lumMod val="75000"/>
                  </a:schemeClr>
                </a:solidFill>
                <a:latin typeface="+mn-lt"/>
              </a:rPr>
              <a:t> C  </a:t>
            </a:r>
            <a:r>
              <a:rPr lang="en-US" sz="1400" b="0" dirty="0">
                <a:solidFill>
                  <a:schemeClr val="accent4">
                    <a:lumMod val="75000"/>
                  </a:schemeClr>
                </a:solidFill>
                <a:latin typeface="+mn-lt"/>
              </a:rPr>
              <a:t>(</a:t>
            </a:r>
            <a:r>
              <a:rPr lang="en-US" sz="1400" b="0" i="1" dirty="0">
                <a:solidFill>
                  <a:schemeClr val="accent4">
                    <a:lumMod val="75000"/>
                  </a:schemeClr>
                </a:solidFill>
                <a:latin typeface="+mn-lt"/>
              </a:rPr>
              <a:t>tout</a:t>
            </a:r>
            <a:r>
              <a:rPr lang="en-US" sz="1400" b="0" dirty="0">
                <a:solidFill>
                  <a:schemeClr val="accent4">
                    <a:lumMod val="75000"/>
                  </a:schemeClr>
                </a:solidFill>
                <a:latin typeface="+mn-lt"/>
              </a:rPr>
              <a:t>)</a:t>
            </a:r>
            <a:endParaRPr lang="en-GB" sz="1400" b="0" dirty="0">
              <a:solidFill>
                <a:schemeClr val="accent4">
                  <a:lumMod val="75000"/>
                </a:schemeClr>
              </a:solidFill>
              <a:latin typeface="+mn-lt"/>
            </a:endParaRPr>
          </a:p>
          <a:p>
            <a:pPr>
              <a:buClr>
                <a:srgbClr val="CC0000"/>
              </a:buClr>
              <a:buSzPct val="100000"/>
            </a:pPr>
            <a:endParaRPr lang="en-GB" sz="1600" b="0" dirty="0">
              <a:solidFill>
                <a:srgbClr val="000000"/>
              </a:solidFill>
              <a:latin typeface="+mn-lt"/>
            </a:endParaRPr>
          </a:p>
          <a:p>
            <a:pPr>
              <a:buClr>
                <a:srgbClr val="CC0000"/>
              </a:buClr>
              <a:buSzPct val="100000"/>
            </a:pPr>
            <a:endParaRPr lang="en-GB" sz="1600" b="0" dirty="0">
              <a:solidFill>
                <a:srgbClr val="000000"/>
              </a:solidFill>
              <a:latin typeface="+mn-lt"/>
            </a:endParaRPr>
          </a:p>
        </p:txBody>
      </p:sp>
      <p:sp>
        <p:nvSpPr>
          <p:cNvPr id="17414" name="TextBox 5"/>
          <p:cNvSpPr txBox="1">
            <a:spLocks noChangeArrowheads="1"/>
          </p:cNvSpPr>
          <p:nvPr/>
        </p:nvSpPr>
        <p:spPr bwMode="auto">
          <a:xfrm>
            <a:off x="2406650" y="5286375"/>
            <a:ext cx="3384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None/>
            </a:pPr>
            <a:r>
              <a:rPr lang="fr-FR" sz="1600" b="0" dirty="0">
                <a:solidFill>
                  <a:srgbClr val="000000"/>
                </a:solidFill>
                <a:latin typeface="+mn-lt"/>
              </a:rPr>
              <a:t>Traiter plusieurs contraintes est simple</a:t>
            </a:r>
          </a:p>
        </p:txBody>
      </p:sp>
      <p:sp>
        <p:nvSpPr>
          <p:cNvPr id="17415" name="TextBox 6"/>
          <p:cNvSpPr txBox="1">
            <a:spLocks noChangeArrowheads="1"/>
          </p:cNvSpPr>
          <p:nvPr/>
        </p:nvSpPr>
        <p:spPr bwMode="auto">
          <a:xfrm>
            <a:off x="6705600" y="4839642"/>
            <a:ext cx="3384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None/>
            </a:pPr>
            <a:r>
              <a:rPr lang="fr-FR" sz="1600" b="0" dirty="0">
                <a:latin typeface="+mn-lt"/>
              </a:rPr>
              <a:t>Traiter plusieurs objectifs exige des </a:t>
            </a:r>
            <a:r>
              <a:rPr lang="fr-FR" sz="1600" dirty="0">
                <a:latin typeface="+mn-lt"/>
              </a:rPr>
              <a:t>méthodes de compromis</a:t>
            </a:r>
          </a:p>
        </p:txBody>
      </p:sp>
      <p:grpSp>
        <p:nvGrpSpPr>
          <p:cNvPr id="2" name="Group 11"/>
          <p:cNvGrpSpPr>
            <a:grpSpLocks/>
          </p:cNvGrpSpPr>
          <p:nvPr/>
        </p:nvGrpSpPr>
        <p:grpSpPr bwMode="auto">
          <a:xfrm>
            <a:off x="2454275" y="2384740"/>
            <a:ext cx="7462838" cy="3724276"/>
            <a:chOff x="742" y="1656"/>
            <a:chExt cx="4340" cy="2346"/>
          </a:xfrm>
        </p:grpSpPr>
        <p:sp>
          <p:nvSpPr>
            <p:cNvPr id="11273" name="Text Box 8"/>
            <p:cNvSpPr txBox="1">
              <a:spLocks noChangeArrowheads="1"/>
            </p:cNvSpPr>
            <p:nvPr/>
          </p:nvSpPr>
          <p:spPr bwMode="auto">
            <a:xfrm>
              <a:off x="742" y="3771"/>
              <a:ext cx="4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fr-FR" sz="1800" b="0" dirty="0">
                  <a:latin typeface="+mn-lt"/>
                </a:rPr>
                <a:t>Par exemple, minimiser simultanément la </a:t>
              </a:r>
              <a:r>
                <a:rPr lang="fr-FR" sz="1800" dirty="0">
                  <a:latin typeface="+mn-lt"/>
                </a:rPr>
                <a:t>masse m</a:t>
              </a:r>
              <a:r>
                <a:rPr lang="fr-FR" sz="1800" b="0" dirty="0">
                  <a:latin typeface="+mn-lt"/>
                </a:rPr>
                <a:t> et le </a:t>
              </a:r>
              <a:r>
                <a:rPr lang="fr-FR" sz="1800" dirty="0">
                  <a:latin typeface="+mn-lt"/>
                </a:rPr>
                <a:t>coût C</a:t>
              </a:r>
            </a:p>
          </p:txBody>
        </p:sp>
        <p:sp>
          <p:nvSpPr>
            <p:cNvPr id="11274" name="Rectangle 9"/>
            <p:cNvSpPr>
              <a:spLocks noChangeArrowheads="1"/>
            </p:cNvSpPr>
            <p:nvPr/>
          </p:nvSpPr>
          <p:spPr bwMode="auto">
            <a:xfrm>
              <a:off x="3102" y="1656"/>
              <a:ext cx="1720" cy="248"/>
            </a:xfrm>
            <a:prstGeom prst="rect">
              <a:avLst/>
            </a:prstGeom>
            <a:noFill/>
            <a:ln w="28575">
              <a:solidFill>
                <a:srgbClr val="FFB71B"/>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1275" name="Rectangle 10"/>
            <p:cNvSpPr>
              <a:spLocks noChangeArrowheads="1"/>
            </p:cNvSpPr>
            <p:nvPr/>
          </p:nvSpPr>
          <p:spPr bwMode="auto">
            <a:xfrm>
              <a:off x="3095" y="2739"/>
              <a:ext cx="1720" cy="248"/>
            </a:xfrm>
            <a:prstGeom prst="rect">
              <a:avLst/>
            </a:prstGeom>
            <a:noFill/>
            <a:ln w="28575">
              <a:solidFill>
                <a:srgbClr val="FFB71B"/>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grpSp>
    </p:spTree>
    <p:extLst>
      <p:ext uri="{BB962C8B-B14F-4D97-AF65-F5344CB8AC3E}">
        <p14:creationId xmlns:p14="http://schemas.microsoft.com/office/powerpoint/2010/main" val="3911725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up)">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wipe(up)">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wipe(left)">
                                      <p:cBhvr>
                                        <p:cTn id="17" dur="5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wipe(left)">
                                      <p:cBhvr>
                                        <p:cTn id="22" dur="500"/>
                                        <p:tgtEl>
                                          <p:spTgt spid="174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P spid="17413" grpId="0" animBg="1" autoUpdateAnimBg="0"/>
      <p:bldP spid="17414" grpId="0" autoUpdateAnimBg="0"/>
      <p:bldP spid="174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ABE864-2A12-43D6-B115-C69C2C6B9B48}"/>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13314" name="Rectangle 60"/>
          <p:cNvSpPr>
            <a:spLocks noGrp="1" noChangeArrowheads="1"/>
          </p:cNvSpPr>
          <p:nvPr>
            <p:ph type="title"/>
          </p:nvPr>
        </p:nvSpPr>
        <p:spPr>
          <a:ln w="9525"/>
        </p:spPr>
        <p:txBody>
          <a:bodyPr/>
          <a:lstStyle/>
          <a:p>
            <a:r>
              <a:rPr lang="en-GB" dirty="0">
                <a:latin typeface="+mn-lt"/>
              </a:rPr>
              <a:t>Optimisation </a:t>
            </a:r>
            <a:r>
              <a:rPr lang="en-GB" dirty="0" err="1">
                <a:latin typeface="+mn-lt"/>
              </a:rPr>
              <a:t>multiobjectif</a:t>
            </a:r>
            <a:r>
              <a:rPr lang="en-GB" dirty="0">
                <a:latin typeface="+mn-lt"/>
              </a:rPr>
              <a:t> : </a:t>
            </a:r>
            <a:r>
              <a:rPr lang="en-GB" i="1" dirty="0">
                <a:latin typeface="+mn-lt"/>
              </a:rPr>
              <a:t>la </a:t>
            </a:r>
            <a:r>
              <a:rPr lang="en-GB" i="1" dirty="0" err="1">
                <a:latin typeface="+mn-lt"/>
              </a:rPr>
              <a:t>terminologie</a:t>
            </a:r>
            <a:endParaRPr lang="en-GB" i="1" dirty="0">
              <a:latin typeface="+mn-lt"/>
            </a:endParaRPr>
          </a:p>
        </p:txBody>
      </p:sp>
      <p:sp>
        <p:nvSpPr>
          <p:cNvPr id="355389" name="Rectangle 61"/>
          <p:cNvSpPr>
            <a:spLocks noChangeArrowheads="1"/>
          </p:cNvSpPr>
          <p:nvPr/>
        </p:nvSpPr>
        <p:spPr bwMode="auto">
          <a:xfrm>
            <a:off x="1349376" y="5527994"/>
            <a:ext cx="67984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dirty="0">
                <a:latin typeface="+mn-lt"/>
              </a:rPr>
              <a:t>  “</a:t>
            </a:r>
            <a:r>
              <a:rPr lang="en-GB" sz="1800" i="1" dirty="0">
                <a:latin typeface="+mn-lt"/>
              </a:rPr>
              <a:t>Surface de </a:t>
            </a:r>
            <a:r>
              <a:rPr lang="en-GB" sz="1800" i="1" dirty="0" err="1">
                <a:latin typeface="+mn-lt"/>
              </a:rPr>
              <a:t>compromis</a:t>
            </a:r>
            <a:r>
              <a:rPr lang="en-GB" sz="1800" i="1" dirty="0">
                <a:latin typeface="+mn-lt"/>
              </a:rPr>
              <a:t>” :</a:t>
            </a:r>
            <a:r>
              <a:rPr lang="en-GB" sz="1800" b="0" dirty="0">
                <a:latin typeface="+mn-lt"/>
              </a:rPr>
              <a:t> </a:t>
            </a:r>
            <a:r>
              <a:rPr lang="fr-FR" sz="1800" b="0" dirty="0">
                <a:latin typeface="+mn-lt"/>
              </a:rPr>
              <a:t>Surface sur laquelle on rencontre les solutions non dominées (aussi appelée front de Pareto).</a:t>
            </a:r>
          </a:p>
        </p:txBody>
      </p:sp>
      <p:sp>
        <p:nvSpPr>
          <p:cNvPr id="13316" name="Rectangle 62"/>
          <p:cNvSpPr>
            <a:spLocks noChangeArrowheads="1"/>
          </p:cNvSpPr>
          <p:nvPr/>
        </p:nvSpPr>
        <p:spPr bwMode="auto">
          <a:xfrm>
            <a:off x="5295900" y="6199189"/>
            <a:ext cx="18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endParaRPr lang="en-GB" sz="1400" b="0" dirty="0">
              <a:solidFill>
                <a:srgbClr val="000000"/>
              </a:solidFill>
              <a:latin typeface="+mn-lt"/>
            </a:endParaRPr>
          </a:p>
        </p:txBody>
      </p:sp>
      <p:sp>
        <p:nvSpPr>
          <p:cNvPr id="13317" name="Rectangle 63"/>
          <p:cNvSpPr>
            <a:spLocks noChangeArrowheads="1"/>
          </p:cNvSpPr>
          <p:nvPr/>
        </p:nvSpPr>
        <p:spPr bwMode="auto">
          <a:xfrm>
            <a:off x="6608764" y="5818188"/>
            <a:ext cx="200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endParaRPr lang="en-GB" sz="1400" b="0" i="1" dirty="0">
              <a:solidFill>
                <a:srgbClr val="000000"/>
              </a:solidFill>
              <a:latin typeface="+mn-lt"/>
            </a:endParaRPr>
          </a:p>
        </p:txBody>
      </p:sp>
      <p:sp>
        <p:nvSpPr>
          <p:cNvPr id="13318" name="Text Box 64"/>
          <p:cNvSpPr txBox="1">
            <a:spLocks noChangeArrowheads="1"/>
          </p:cNvSpPr>
          <p:nvPr/>
        </p:nvSpPr>
        <p:spPr bwMode="auto">
          <a:xfrm>
            <a:off x="1349376" y="1292226"/>
            <a:ext cx="453858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dirty="0">
                <a:latin typeface="+mn-lt"/>
              </a:rPr>
              <a:t> “</a:t>
            </a:r>
            <a:r>
              <a:rPr lang="en-GB" sz="1800" i="1" dirty="0">
                <a:latin typeface="+mn-lt"/>
              </a:rPr>
              <a:t>Solution” :</a:t>
            </a:r>
            <a:r>
              <a:rPr lang="en-GB" sz="1800" b="0" dirty="0">
                <a:latin typeface="+mn-lt"/>
              </a:rPr>
              <a:t> </a:t>
            </a:r>
            <a:r>
              <a:rPr lang="fr-FR" sz="1800" b="0" dirty="0">
                <a:latin typeface="+mn-lt"/>
              </a:rPr>
              <a:t>candidat valide, satisfaisant les contraintes, mais qui n’est pas nécessairement un optimum pour chacun des critères.</a:t>
            </a:r>
            <a:endParaRPr lang="en-GB" sz="1800" b="0" dirty="0">
              <a:latin typeface="+mn-lt"/>
            </a:endParaRPr>
          </a:p>
        </p:txBody>
      </p:sp>
      <p:sp>
        <p:nvSpPr>
          <p:cNvPr id="19463" name="Text Box 66"/>
          <p:cNvSpPr txBox="1">
            <a:spLocks noChangeArrowheads="1"/>
          </p:cNvSpPr>
          <p:nvPr/>
        </p:nvSpPr>
        <p:spPr bwMode="auto">
          <a:xfrm>
            <a:off x="1349376" y="3421064"/>
            <a:ext cx="38592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buSzPct val="115000"/>
            </a:pPr>
            <a:r>
              <a:rPr lang="en-GB" sz="1800" dirty="0">
                <a:latin typeface="+mn-lt"/>
              </a:rPr>
              <a:t> </a:t>
            </a:r>
            <a:r>
              <a:rPr lang="en-GB" sz="1800" b="0" dirty="0">
                <a:latin typeface="+mn-lt"/>
              </a:rPr>
              <a:t> </a:t>
            </a:r>
            <a:r>
              <a:rPr lang="en-GB" b="0" dirty="0">
                <a:latin typeface="+mn-lt"/>
              </a:rPr>
              <a:t>“</a:t>
            </a:r>
            <a:r>
              <a:rPr lang="en-GB" sz="1800" i="1" dirty="0">
                <a:latin typeface="+mn-lt"/>
              </a:rPr>
              <a:t>Solution </a:t>
            </a:r>
            <a:r>
              <a:rPr lang="en-GB" sz="1800" i="1" dirty="0" err="1">
                <a:latin typeface="+mn-lt"/>
              </a:rPr>
              <a:t>dominée</a:t>
            </a:r>
            <a:r>
              <a:rPr lang="en-GB" sz="1800" i="1" dirty="0">
                <a:latin typeface="+mn-lt"/>
              </a:rPr>
              <a:t>” :</a:t>
            </a:r>
            <a:r>
              <a:rPr lang="en-GB" sz="1800" b="0" dirty="0">
                <a:latin typeface="+mn-lt"/>
              </a:rPr>
              <a:t>  solution </a:t>
            </a:r>
            <a:r>
              <a:rPr lang="en-GB" sz="1800" b="0" dirty="0" err="1">
                <a:latin typeface="+mn-lt"/>
              </a:rPr>
              <a:t>clairement</a:t>
            </a:r>
            <a:r>
              <a:rPr lang="en-GB" sz="1800" b="0" dirty="0">
                <a:latin typeface="+mn-lt"/>
              </a:rPr>
              <a:t> non </a:t>
            </a:r>
            <a:r>
              <a:rPr lang="en-GB" sz="1800" b="0" dirty="0" err="1">
                <a:latin typeface="+mn-lt"/>
              </a:rPr>
              <a:t>optimale</a:t>
            </a:r>
            <a:r>
              <a:rPr lang="en-GB" sz="1800" b="0" dirty="0">
                <a:latin typeface="+mn-lt"/>
              </a:rPr>
              <a:t>.</a:t>
            </a:r>
          </a:p>
        </p:txBody>
      </p:sp>
      <p:sp>
        <p:nvSpPr>
          <p:cNvPr id="19465" name="Text Box 71"/>
          <p:cNvSpPr txBox="1">
            <a:spLocks noChangeArrowheads="1"/>
          </p:cNvSpPr>
          <p:nvPr/>
        </p:nvSpPr>
        <p:spPr bwMode="auto">
          <a:xfrm>
            <a:off x="1349376" y="4385945"/>
            <a:ext cx="38592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dirty="0">
                <a:latin typeface="+mn-lt"/>
              </a:rPr>
              <a:t>  “S</a:t>
            </a:r>
            <a:r>
              <a:rPr lang="en-GB" sz="1800" i="1" dirty="0">
                <a:latin typeface="+mn-lt"/>
              </a:rPr>
              <a:t>olution non </a:t>
            </a:r>
            <a:r>
              <a:rPr lang="en-GB" sz="1800" i="1" dirty="0" err="1">
                <a:latin typeface="+mn-lt"/>
              </a:rPr>
              <a:t>dominée</a:t>
            </a:r>
            <a:r>
              <a:rPr lang="en-GB" sz="1800" i="1" dirty="0">
                <a:latin typeface="+mn-lt"/>
              </a:rPr>
              <a:t>” :</a:t>
            </a:r>
            <a:r>
              <a:rPr lang="en-GB" sz="1800" b="0" dirty="0">
                <a:latin typeface="+mn-lt"/>
              </a:rPr>
              <a:t> </a:t>
            </a:r>
            <a:r>
              <a:rPr lang="fr-FR" sz="1800" b="0" dirty="0">
                <a:latin typeface="+mn-lt"/>
              </a:rPr>
              <a:t>solution optimale pour une métrique (mais généralement pas pour les deux).</a:t>
            </a:r>
            <a:endParaRPr lang="en-GB" sz="1800" b="0" dirty="0">
              <a:latin typeface="+mn-lt"/>
            </a:endParaRPr>
          </a:p>
        </p:txBody>
      </p:sp>
      <p:sp>
        <p:nvSpPr>
          <p:cNvPr id="355424" name="Text Box 96"/>
          <p:cNvSpPr txBox="1">
            <a:spLocks noChangeArrowheads="1"/>
          </p:cNvSpPr>
          <p:nvPr/>
        </p:nvSpPr>
        <p:spPr bwMode="auto">
          <a:xfrm>
            <a:off x="1349376" y="2339340"/>
            <a:ext cx="3714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b="0" dirty="0">
                <a:solidFill>
                  <a:srgbClr val="000000"/>
                </a:solidFill>
                <a:latin typeface="+mn-lt"/>
              </a:rPr>
              <a:t>  </a:t>
            </a:r>
            <a:r>
              <a:rPr lang="en-GB" sz="1800" b="0" dirty="0">
                <a:latin typeface="+mn-lt"/>
              </a:rPr>
              <a:t>Solutions </a:t>
            </a:r>
            <a:r>
              <a:rPr lang="en-GB" sz="1800" b="0" dirty="0" err="1">
                <a:latin typeface="+mn-lt"/>
              </a:rPr>
              <a:t>graphiques</a:t>
            </a:r>
            <a:r>
              <a:rPr lang="en-GB" sz="1800" b="0" dirty="0">
                <a:latin typeface="+mn-lt"/>
              </a:rPr>
              <a:t>.  </a:t>
            </a:r>
          </a:p>
          <a:p>
            <a:pPr>
              <a:spcBef>
                <a:spcPct val="0"/>
              </a:spcBef>
              <a:spcAft>
                <a:spcPct val="0"/>
              </a:spcAft>
              <a:buClr>
                <a:srgbClr val="009B9B"/>
              </a:buClr>
              <a:buSzPct val="80000"/>
              <a:buNone/>
            </a:pPr>
            <a:r>
              <a:rPr lang="en-GB" sz="1800" b="0" dirty="0">
                <a:latin typeface="+mn-lt"/>
              </a:rPr>
              <a:t>(</a:t>
            </a:r>
            <a:r>
              <a:rPr lang="en-GB" sz="1800" i="1" dirty="0">
                <a:latin typeface="+mn-lt"/>
              </a:rPr>
              <a:t>Convention </a:t>
            </a:r>
            <a:r>
              <a:rPr lang="en-GB" sz="1800" b="0" dirty="0">
                <a:latin typeface="+mn-lt"/>
              </a:rPr>
              <a:t>: </a:t>
            </a:r>
            <a:r>
              <a:rPr lang="fr-FR" sz="1800" b="0" dirty="0">
                <a:latin typeface="+mn-lt"/>
              </a:rPr>
              <a:t>veut qu’on exprime des objectifs à </a:t>
            </a:r>
            <a:r>
              <a:rPr lang="en-GB" sz="1800" i="1" dirty="0">
                <a:solidFill>
                  <a:schemeClr val="accent1"/>
                </a:solidFill>
                <a:latin typeface="+mn-lt"/>
              </a:rPr>
              <a:t>minimiser</a:t>
            </a:r>
            <a:r>
              <a:rPr lang="en-GB" sz="1800" b="0" dirty="0">
                <a:latin typeface="+mn-lt"/>
              </a:rPr>
              <a:t>).</a:t>
            </a:r>
          </a:p>
        </p:txBody>
      </p:sp>
      <p:grpSp>
        <p:nvGrpSpPr>
          <p:cNvPr id="94" name="Group 94">
            <a:extLst>
              <a:ext uri="{FF2B5EF4-FFF2-40B4-BE49-F238E27FC236}">
                <a16:creationId xmlns:a16="http://schemas.microsoft.com/office/drawing/2014/main" id="{7CA34D17-94E7-4BE7-9E33-F8C613EA0C22}"/>
              </a:ext>
            </a:extLst>
          </p:cNvPr>
          <p:cNvGrpSpPr>
            <a:grpSpLocks/>
          </p:cNvGrpSpPr>
          <p:nvPr/>
        </p:nvGrpSpPr>
        <p:grpSpPr bwMode="auto">
          <a:xfrm>
            <a:off x="6400800" y="838200"/>
            <a:ext cx="5394325" cy="4079277"/>
            <a:chOff x="432753" y="22225"/>
            <a:chExt cx="6119813" cy="4579938"/>
          </a:xfrm>
        </p:grpSpPr>
        <p:sp>
          <p:nvSpPr>
            <p:cNvPr id="95" name="Rectangle 1038">
              <a:extLst>
                <a:ext uri="{FF2B5EF4-FFF2-40B4-BE49-F238E27FC236}">
                  <a16:creationId xmlns:a16="http://schemas.microsoft.com/office/drawing/2014/main" id="{53A7393E-540D-4AB8-BD14-F3B52F4F1C57}"/>
                </a:ext>
              </a:extLst>
            </p:cNvPr>
            <p:cNvSpPr>
              <a:spLocks noChangeArrowheads="1"/>
            </p:cNvSpPr>
            <p:nvPr/>
          </p:nvSpPr>
          <p:spPr bwMode="auto">
            <a:xfrm>
              <a:off x="1231900" y="815814"/>
              <a:ext cx="209576" cy="4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96" name="Line 69">
              <a:extLst>
                <a:ext uri="{FF2B5EF4-FFF2-40B4-BE49-F238E27FC236}">
                  <a16:creationId xmlns:a16="http://schemas.microsoft.com/office/drawing/2014/main" id="{88F4004D-1F05-4BDC-AA7E-544780A7D8FD}"/>
                </a:ext>
              </a:extLst>
            </p:cNvPr>
            <p:cNvSpPr>
              <a:spLocks noChangeShapeType="1"/>
            </p:cNvSpPr>
            <p:nvPr/>
          </p:nvSpPr>
          <p:spPr bwMode="auto">
            <a:xfrm flipH="1">
              <a:off x="3333115" y="1717675"/>
              <a:ext cx="319088" cy="10795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nvGrpSpPr>
            <p:cNvPr id="97" name="Group 2">
              <a:extLst>
                <a:ext uri="{FF2B5EF4-FFF2-40B4-BE49-F238E27FC236}">
                  <a16:creationId xmlns:a16="http://schemas.microsoft.com/office/drawing/2014/main" id="{FABE07C8-C98F-44D4-8EBB-C6ED4860F823}"/>
                </a:ext>
              </a:extLst>
            </p:cNvPr>
            <p:cNvGrpSpPr>
              <a:grpSpLocks/>
            </p:cNvGrpSpPr>
            <p:nvPr/>
          </p:nvGrpSpPr>
          <p:grpSpPr bwMode="auto">
            <a:xfrm>
              <a:off x="432753" y="22225"/>
              <a:ext cx="6119813" cy="4579938"/>
              <a:chOff x="2447" y="302"/>
              <a:chExt cx="3855" cy="2885"/>
            </a:xfrm>
          </p:grpSpPr>
          <p:grpSp>
            <p:nvGrpSpPr>
              <p:cNvPr id="123" name="Group 38">
                <a:extLst>
                  <a:ext uri="{FF2B5EF4-FFF2-40B4-BE49-F238E27FC236}">
                    <a16:creationId xmlns:a16="http://schemas.microsoft.com/office/drawing/2014/main" id="{6BAC14F3-C4C4-4847-A829-9979FD74966A}"/>
                  </a:ext>
                </a:extLst>
              </p:cNvPr>
              <p:cNvGrpSpPr>
                <a:grpSpLocks/>
              </p:cNvGrpSpPr>
              <p:nvPr/>
            </p:nvGrpSpPr>
            <p:grpSpPr bwMode="auto">
              <a:xfrm>
                <a:off x="2447" y="302"/>
                <a:ext cx="3855" cy="2885"/>
                <a:chOff x="2447" y="281"/>
                <a:chExt cx="3855" cy="2684"/>
              </a:xfrm>
            </p:grpSpPr>
            <p:sp>
              <p:nvSpPr>
                <p:cNvPr id="174" name="Rectangle 4">
                  <a:extLst>
                    <a:ext uri="{FF2B5EF4-FFF2-40B4-BE49-F238E27FC236}">
                      <a16:creationId xmlns:a16="http://schemas.microsoft.com/office/drawing/2014/main" id="{6B35D560-5E19-4633-BA5C-FDB64A237442}"/>
                    </a:ext>
                  </a:extLst>
                </p:cNvPr>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5" name="Text Box 5">
                  <a:extLst>
                    <a:ext uri="{FF2B5EF4-FFF2-40B4-BE49-F238E27FC236}">
                      <a16:creationId xmlns:a16="http://schemas.microsoft.com/office/drawing/2014/main" id="{B749CF04-A385-42C4-88A8-4CD7B892C05E}"/>
                    </a:ext>
                  </a:extLst>
                </p:cNvPr>
                <p:cNvSpPr txBox="1">
                  <a:spLocks noChangeArrowheads="1"/>
                </p:cNvSpPr>
                <p:nvPr/>
              </p:nvSpPr>
              <p:spPr bwMode="auto">
                <a:xfrm>
                  <a:off x="2664" y="2791"/>
                  <a:ext cx="363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err="1">
                      <a:latin typeface="+mn-lt"/>
                    </a:rPr>
                    <a:t>Peu</a:t>
                  </a:r>
                  <a:r>
                    <a:rPr lang="en-GB" sz="1200" b="0" i="1" dirty="0">
                      <a:latin typeface="+mn-lt"/>
                    </a:rPr>
                    <a:t> </a:t>
                  </a:r>
                  <a:r>
                    <a:rPr lang="en-GB" sz="1200" b="0" i="1" dirty="0" err="1">
                      <a:latin typeface="+mn-lt"/>
                    </a:rPr>
                    <a:t>cher</a:t>
                  </a:r>
                  <a:r>
                    <a:rPr lang="en-GB" sz="1200" b="0" dirty="0">
                      <a:latin typeface="+mn-lt"/>
                    </a:rPr>
                    <a:t>                    </a:t>
                  </a:r>
                  <a:r>
                    <a:rPr lang="en-GB" sz="1600" dirty="0" err="1">
                      <a:latin typeface="+mn-lt"/>
                    </a:rPr>
                    <a:t>Mesure</a:t>
                  </a:r>
                  <a:r>
                    <a:rPr lang="en-GB" sz="1600" dirty="0">
                      <a:latin typeface="+mn-lt"/>
                    </a:rPr>
                    <a:t> 1 :  </a:t>
                  </a:r>
                  <a:r>
                    <a:rPr lang="en-GB" sz="1600" dirty="0" err="1">
                      <a:solidFill>
                        <a:schemeClr val="accent1"/>
                      </a:solidFill>
                      <a:latin typeface="+mn-lt"/>
                    </a:rPr>
                    <a:t>Coût</a:t>
                  </a:r>
                  <a:r>
                    <a:rPr lang="en-GB" sz="1600" dirty="0">
                      <a:solidFill>
                        <a:schemeClr val="accent1"/>
                      </a:solidFill>
                      <a:latin typeface="+mn-lt"/>
                    </a:rPr>
                    <a:t> C        </a:t>
                  </a:r>
                  <a:r>
                    <a:rPr lang="en-GB" sz="1200" b="0" i="1" dirty="0" err="1">
                      <a:latin typeface="+mn-lt"/>
                    </a:rPr>
                    <a:t>Très</a:t>
                  </a:r>
                  <a:r>
                    <a:rPr lang="en-GB" sz="1200" b="0" i="1" dirty="0">
                      <a:latin typeface="+mn-lt"/>
                    </a:rPr>
                    <a:t> </a:t>
                  </a:r>
                  <a:r>
                    <a:rPr lang="en-GB" sz="1200" b="0" i="1" dirty="0" err="1">
                      <a:latin typeface="+mn-lt"/>
                    </a:rPr>
                    <a:t>cher</a:t>
                  </a:r>
                  <a:endParaRPr lang="en-GB" sz="1200" b="0" i="1" dirty="0">
                    <a:latin typeface="+mn-lt"/>
                  </a:endParaRPr>
                </a:p>
              </p:txBody>
            </p:sp>
            <p:sp>
              <p:nvSpPr>
                <p:cNvPr id="176" name="Text Box 6">
                  <a:extLst>
                    <a:ext uri="{FF2B5EF4-FFF2-40B4-BE49-F238E27FC236}">
                      <a16:creationId xmlns:a16="http://schemas.microsoft.com/office/drawing/2014/main" id="{E5475370-703F-4AFE-A781-DA0D087E7869}"/>
                    </a:ext>
                  </a:extLst>
                </p:cNvPr>
                <p:cNvSpPr txBox="1">
                  <a:spLocks noChangeArrowheads="1"/>
                </p:cNvSpPr>
                <p:nvPr/>
              </p:nvSpPr>
              <p:spPr bwMode="auto">
                <a:xfrm rot="-5400000">
                  <a:off x="1250" y="1478"/>
                  <a:ext cx="26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Léger  </a:t>
                  </a:r>
                  <a:r>
                    <a:rPr lang="en-GB" sz="1200" b="0" dirty="0">
                      <a:latin typeface="+mn-lt"/>
                    </a:rPr>
                    <a:t>         </a:t>
                  </a:r>
                  <a:r>
                    <a:rPr lang="en-GB" sz="1600" dirty="0" err="1">
                      <a:latin typeface="+mn-lt"/>
                    </a:rPr>
                    <a:t>Mesure</a:t>
                  </a:r>
                  <a:r>
                    <a:rPr lang="en-GB" sz="1600" dirty="0">
                      <a:latin typeface="+mn-lt"/>
                    </a:rPr>
                    <a:t> 2 : </a:t>
                  </a:r>
                  <a:r>
                    <a:rPr lang="en-GB" sz="1600" dirty="0">
                      <a:solidFill>
                        <a:schemeClr val="accent1"/>
                      </a:solidFill>
                      <a:latin typeface="+mn-lt"/>
                    </a:rPr>
                    <a:t>Masse m     </a:t>
                  </a:r>
                  <a:r>
                    <a:rPr lang="en-GB" sz="1200" b="0" dirty="0" err="1">
                      <a:latin typeface="+mn-lt"/>
                    </a:rPr>
                    <a:t>Lourd</a:t>
                  </a:r>
                  <a:endParaRPr lang="en-GB" sz="1200" b="0" dirty="0">
                    <a:latin typeface="+mn-lt"/>
                  </a:endParaRPr>
                </a:p>
                <a:p>
                  <a:pPr>
                    <a:buClr>
                      <a:srgbClr val="009B9B"/>
                    </a:buClr>
                    <a:buSzPct val="80000"/>
                    <a:buFont typeface="Wingdings" panose="05000000000000000000" pitchFamily="2" charset="2"/>
                    <a:buNone/>
                  </a:pPr>
                  <a:endParaRPr lang="en-GB" sz="1200" b="0" dirty="0">
                    <a:latin typeface="+mn-lt"/>
                  </a:endParaRPr>
                </a:p>
              </p:txBody>
            </p:sp>
          </p:grpSp>
          <p:grpSp>
            <p:nvGrpSpPr>
              <p:cNvPr id="124" name="Group 7">
                <a:extLst>
                  <a:ext uri="{FF2B5EF4-FFF2-40B4-BE49-F238E27FC236}">
                    <a16:creationId xmlns:a16="http://schemas.microsoft.com/office/drawing/2014/main" id="{21E8894C-1F4D-4836-AEEA-B6A470E0AE7B}"/>
                  </a:ext>
                </a:extLst>
              </p:cNvPr>
              <p:cNvGrpSpPr>
                <a:grpSpLocks/>
              </p:cNvGrpSpPr>
              <p:nvPr/>
            </p:nvGrpSpPr>
            <p:grpSpPr bwMode="auto">
              <a:xfrm>
                <a:off x="3383" y="893"/>
                <a:ext cx="1938" cy="1778"/>
                <a:chOff x="3383" y="893"/>
                <a:chExt cx="1938" cy="1778"/>
              </a:xfrm>
            </p:grpSpPr>
            <p:sp>
              <p:nvSpPr>
                <p:cNvPr id="125" name="Oval 8">
                  <a:extLst>
                    <a:ext uri="{FF2B5EF4-FFF2-40B4-BE49-F238E27FC236}">
                      <a16:creationId xmlns:a16="http://schemas.microsoft.com/office/drawing/2014/main" id="{1DFE13D8-53BB-47FF-BF69-2B4D29E5B13A}"/>
                    </a:ext>
                  </a:extLst>
                </p:cNvPr>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nvGrpSpPr>
                <p:cNvPr id="126" name="Group 9">
                  <a:extLst>
                    <a:ext uri="{FF2B5EF4-FFF2-40B4-BE49-F238E27FC236}">
                      <a16:creationId xmlns:a16="http://schemas.microsoft.com/office/drawing/2014/main" id="{1DAFDB71-6708-43EE-93D6-D34FA7E34F85}"/>
                    </a:ext>
                  </a:extLst>
                </p:cNvPr>
                <p:cNvGrpSpPr>
                  <a:grpSpLocks/>
                </p:cNvGrpSpPr>
                <p:nvPr/>
              </p:nvGrpSpPr>
              <p:grpSpPr bwMode="auto">
                <a:xfrm>
                  <a:off x="3383" y="893"/>
                  <a:ext cx="1938" cy="1778"/>
                  <a:chOff x="3383" y="893"/>
                  <a:chExt cx="1938" cy="1778"/>
                </a:xfrm>
              </p:grpSpPr>
              <p:sp>
                <p:nvSpPr>
                  <p:cNvPr id="127" name="Oval 10">
                    <a:extLst>
                      <a:ext uri="{FF2B5EF4-FFF2-40B4-BE49-F238E27FC236}">
                        <a16:creationId xmlns:a16="http://schemas.microsoft.com/office/drawing/2014/main" id="{4DB7456D-8C2D-4956-A8C9-80E7285B03EE}"/>
                      </a:ext>
                    </a:extLst>
                  </p:cNvPr>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28" name="Oval 11">
                    <a:extLst>
                      <a:ext uri="{FF2B5EF4-FFF2-40B4-BE49-F238E27FC236}">
                        <a16:creationId xmlns:a16="http://schemas.microsoft.com/office/drawing/2014/main" id="{DFF7C301-CB62-4FB4-B6E9-669DC25A3F37}"/>
                      </a:ext>
                    </a:extLst>
                  </p:cNvPr>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29" name="Oval 12">
                    <a:extLst>
                      <a:ext uri="{FF2B5EF4-FFF2-40B4-BE49-F238E27FC236}">
                        <a16:creationId xmlns:a16="http://schemas.microsoft.com/office/drawing/2014/main" id="{8967AB27-22E4-4F9C-ABD1-1EE028CE6B76}"/>
                      </a:ext>
                    </a:extLst>
                  </p:cNvPr>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0" name="Oval 13">
                    <a:extLst>
                      <a:ext uri="{FF2B5EF4-FFF2-40B4-BE49-F238E27FC236}">
                        <a16:creationId xmlns:a16="http://schemas.microsoft.com/office/drawing/2014/main" id="{129E44DF-0EE9-4E54-B35B-DF4A52D26774}"/>
                      </a:ext>
                    </a:extLst>
                  </p:cNvPr>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1" name="Oval 14">
                    <a:extLst>
                      <a:ext uri="{FF2B5EF4-FFF2-40B4-BE49-F238E27FC236}">
                        <a16:creationId xmlns:a16="http://schemas.microsoft.com/office/drawing/2014/main" id="{A428269E-BFD7-434E-8B28-AC83BDA75A26}"/>
                      </a:ext>
                    </a:extLst>
                  </p:cNvPr>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2" name="Oval 16">
                    <a:extLst>
                      <a:ext uri="{FF2B5EF4-FFF2-40B4-BE49-F238E27FC236}">
                        <a16:creationId xmlns:a16="http://schemas.microsoft.com/office/drawing/2014/main" id="{ADDDEB6C-8E94-4762-9DE6-E8B838ED6ACB}"/>
                      </a:ext>
                    </a:extLst>
                  </p:cNvPr>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3" name="Oval 17">
                    <a:extLst>
                      <a:ext uri="{FF2B5EF4-FFF2-40B4-BE49-F238E27FC236}">
                        <a16:creationId xmlns:a16="http://schemas.microsoft.com/office/drawing/2014/main" id="{1D761033-4058-43F9-A1D2-12F5BF3743EC}"/>
                      </a:ext>
                    </a:extLst>
                  </p:cNvPr>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4" name="Oval 20">
                    <a:extLst>
                      <a:ext uri="{FF2B5EF4-FFF2-40B4-BE49-F238E27FC236}">
                        <a16:creationId xmlns:a16="http://schemas.microsoft.com/office/drawing/2014/main" id="{D35D9DD0-CC50-4296-B25E-EF00B498117D}"/>
                      </a:ext>
                    </a:extLst>
                  </p:cNvPr>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5" name="Oval 21">
                    <a:extLst>
                      <a:ext uri="{FF2B5EF4-FFF2-40B4-BE49-F238E27FC236}">
                        <a16:creationId xmlns:a16="http://schemas.microsoft.com/office/drawing/2014/main" id="{47F90049-02A1-449F-A90F-47F6FD1BD20D}"/>
                      </a:ext>
                    </a:extLst>
                  </p:cNvPr>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6" name="Oval 22">
                    <a:extLst>
                      <a:ext uri="{FF2B5EF4-FFF2-40B4-BE49-F238E27FC236}">
                        <a16:creationId xmlns:a16="http://schemas.microsoft.com/office/drawing/2014/main" id="{DAC9F534-5DFA-4467-8D17-CDAA79D43687}"/>
                      </a:ext>
                    </a:extLst>
                  </p:cNvPr>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7" name="Oval 23">
                    <a:extLst>
                      <a:ext uri="{FF2B5EF4-FFF2-40B4-BE49-F238E27FC236}">
                        <a16:creationId xmlns:a16="http://schemas.microsoft.com/office/drawing/2014/main" id="{A20B33CA-E6AC-42ED-8404-BD02BB1F67E6}"/>
                      </a:ext>
                    </a:extLst>
                  </p:cNvPr>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8" name="Oval 24">
                    <a:extLst>
                      <a:ext uri="{FF2B5EF4-FFF2-40B4-BE49-F238E27FC236}">
                        <a16:creationId xmlns:a16="http://schemas.microsoft.com/office/drawing/2014/main" id="{3FCFB4A5-EE3E-46A8-9836-22AC5D239D4D}"/>
                      </a:ext>
                    </a:extLst>
                  </p:cNvPr>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9" name="Oval 25">
                    <a:extLst>
                      <a:ext uri="{FF2B5EF4-FFF2-40B4-BE49-F238E27FC236}">
                        <a16:creationId xmlns:a16="http://schemas.microsoft.com/office/drawing/2014/main" id="{3B2A2BC5-58A0-44E8-9B08-2D0660F46832}"/>
                      </a:ext>
                    </a:extLst>
                  </p:cNvPr>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0" name="Oval 26">
                    <a:extLst>
                      <a:ext uri="{FF2B5EF4-FFF2-40B4-BE49-F238E27FC236}">
                        <a16:creationId xmlns:a16="http://schemas.microsoft.com/office/drawing/2014/main" id="{E36E5609-EB20-4BD5-8CA0-CB32FC475D90}"/>
                      </a:ext>
                    </a:extLst>
                  </p:cNvPr>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1" name="Oval 27">
                    <a:extLst>
                      <a:ext uri="{FF2B5EF4-FFF2-40B4-BE49-F238E27FC236}">
                        <a16:creationId xmlns:a16="http://schemas.microsoft.com/office/drawing/2014/main" id="{B4F24CDF-A45F-47AA-A2B1-1B2FC8B24F08}"/>
                      </a:ext>
                    </a:extLst>
                  </p:cNvPr>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2" name="Oval 28">
                    <a:extLst>
                      <a:ext uri="{FF2B5EF4-FFF2-40B4-BE49-F238E27FC236}">
                        <a16:creationId xmlns:a16="http://schemas.microsoft.com/office/drawing/2014/main" id="{BB05F962-439C-425C-B528-858A42328405}"/>
                      </a:ext>
                    </a:extLst>
                  </p:cNvPr>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3" name="Oval 29">
                    <a:extLst>
                      <a:ext uri="{FF2B5EF4-FFF2-40B4-BE49-F238E27FC236}">
                        <a16:creationId xmlns:a16="http://schemas.microsoft.com/office/drawing/2014/main" id="{5B9AF106-9529-4841-844F-8470F9FB626E}"/>
                      </a:ext>
                    </a:extLst>
                  </p:cNvPr>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4" name="Oval 30">
                    <a:extLst>
                      <a:ext uri="{FF2B5EF4-FFF2-40B4-BE49-F238E27FC236}">
                        <a16:creationId xmlns:a16="http://schemas.microsoft.com/office/drawing/2014/main" id="{B8435A63-FF91-4AAF-AB94-D0F2D3EFE9EE}"/>
                      </a:ext>
                    </a:extLst>
                  </p:cNvPr>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5" name="Oval 31">
                    <a:extLst>
                      <a:ext uri="{FF2B5EF4-FFF2-40B4-BE49-F238E27FC236}">
                        <a16:creationId xmlns:a16="http://schemas.microsoft.com/office/drawing/2014/main" id="{141F9434-5E75-4B86-A8C6-A135ECFE9590}"/>
                      </a:ext>
                    </a:extLst>
                  </p:cNvPr>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6" name="Oval 32">
                    <a:extLst>
                      <a:ext uri="{FF2B5EF4-FFF2-40B4-BE49-F238E27FC236}">
                        <a16:creationId xmlns:a16="http://schemas.microsoft.com/office/drawing/2014/main" id="{D115CAF6-0E45-4AA1-9C04-D8707F197591}"/>
                      </a:ext>
                    </a:extLst>
                  </p:cNvPr>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7" name="Oval 33">
                    <a:extLst>
                      <a:ext uri="{FF2B5EF4-FFF2-40B4-BE49-F238E27FC236}">
                        <a16:creationId xmlns:a16="http://schemas.microsoft.com/office/drawing/2014/main" id="{C163FBBC-F1F2-441D-BBA6-C3AD181C0A69}"/>
                      </a:ext>
                    </a:extLst>
                  </p:cNvPr>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8" name="Oval 34">
                    <a:extLst>
                      <a:ext uri="{FF2B5EF4-FFF2-40B4-BE49-F238E27FC236}">
                        <a16:creationId xmlns:a16="http://schemas.microsoft.com/office/drawing/2014/main" id="{86BF3053-38DB-45F0-9DC4-CFE81AB84314}"/>
                      </a:ext>
                    </a:extLst>
                  </p:cNvPr>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9" name="Oval 35">
                    <a:extLst>
                      <a:ext uri="{FF2B5EF4-FFF2-40B4-BE49-F238E27FC236}">
                        <a16:creationId xmlns:a16="http://schemas.microsoft.com/office/drawing/2014/main" id="{2806EBA3-3C42-48E4-B208-1386AEBBD0EB}"/>
                      </a:ext>
                    </a:extLst>
                  </p:cNvPr>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0" name="Oval 36">
                    <a:extLst>
                      <a:ext uri="{FF2B5EF4-FFF2-40B4-BE49-F238E27FC236}">
                        <a16:creationId xmlns:a16="http://schemas.microsoft.com/office/drawing/2014/main" id="{2FFCA65B-8A29-4DE8-A946-4F742BAFFF54}"/>
                      </a:ext>
                    </a:extLst>
                  </p:cNvPr>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1" name="Oval 37">
                    <a:extLst>
                      <a:ext uri="{FF2B5EF4-FFF2-40B4-BE49-F238E27FC236}">
                        <a16:creationId xmlns:a16="http://schemas.microsoft.com/office/drawing/2014/main" id="{21ECE777-0A12-400B-A05F-8F1A92B7579F}"/>
                      </a:ext>
                    </a:extLst>
                  </p:cNvPr>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2" name="Oval 38">
                    <a:extLst>
                      <a:ext uri="{FF2B5EF4-FFF2-40B4-BE49-F238E27FC236}">
                        <a16:creationId xmlns:a16="http://schemas.microsoft.com/office/drawing/2014/main" id="{09FA513B-617D-4AA4-A75E-972866AAD735}"/>
                      </a:ext>
                    </a:extLst>
                  </p:cNvPr>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3" name="Oval 39">
                    <a:extLst>
                      <a:ext uri="{FF2B5EF4-FFF2-40B4-BE49-F238E27FC236}">
                        <a16:creationId xmlns:a16="http://schemas.microsoft.com/office/drawing/2014/main" id="{8F8E48DF-EADE-47AA-A4D4-934484FCD70C}"/>
                      </a:ext>
                    </a:extLst>
                  </p:cNvPr>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4" name="Oval 40">
                    <a:extLst>
                      <a:ext uri="{FF2B5EF4-FFF2-40B4-BE49-F238E27FC236}">
                        <a16:creationId xmlns:a16="http://schemas.microsoft.com/office/drawing/2014/main" id="{EAC11724-4F55-4CF3-8448-1F8BE872069B}"/>
                      </a:ext>
                    </a:extLst>
                  </p:cNvPr>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5" name="Oval 41">
                    <a:extLst>
                      <a:ext uri="{FF2B5EF4-FFF2-40B4-BE49-F238E27FC236}">
                        <a16:creationId xmlns:a16="http://schemas.microsoft.com/office/drawing/2014/main" id="{2929BF41-37D6-447F-8055-08A15FE74DB0}"/>
                      </a:ext>
                    </a:extLst>
                  </p:cNvPr>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6" name="Oval 42">
                    <a:extLst>
                      <a:ext uri="{FF2B5EF4-FFF2-40B4-BE49-F238E27FC236}">
                        <a16:creationId xmlns:a16="http://schemas.microsoft.com/office/drawing/2014/main" id="{09413AB0-BEE9-41C2-A3E6-1512FE89F128}"/>
                      </a:ext>
                    </a:extLst>
                  </p:cNvPr>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7" name="Oval 43">
                    <a:extLst>
                      <a:ext uri="{FF2B5EF4-FFF2-40B4-BE49-F238E27FC236}">
                        <a16:creationId xmlns:a16="http://schemas.microsoft.com/office/drawing/2014/main" id="{A131E09F-FF71-4540-AB1A-845A43AFE40A}"/>
                      </a:ext>
                    </a:extLst>
                  </p:cNvPr>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8" name="Oval 44">
                    <a:extLst>
                      <a:ext uri="{FF2B5EF4-FFF2-40B4-BE49-F238E27FC236}">
                        <a16:creationId xmlns:a16="http://schemas.microsoft.com/office/drawing/2014/main" id="{ED917FF4-2293-49AC-8170-1731C1D53C13}"/>
                      </a:ext>
                    </a:extLst>
                  </p:cNvPr>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9" name="Oval 45">
                    <a:extLst>
                      <a:ext uri="{FF2B5EF4-FFF2-40B4-BE49-F238E27FC236}">
                        <a16:creationId xmlns:a16="http://schemas.microsoft.com/office/drawing/2014/main" id="{E156E593-45F2-4EB4-A826-92DCB0077104}"/>
                      </a:ext>
                    </a:extLst>
                  </p:cNvPr>
                  <p:cNvSpPr>
                    <a:spLocks noChangeArrowheads="1"/>
                  </p:cNvSpPr>
                  <p:nvPr/>
                </p:nvSpPr>
                <p:spPr bwMode="auto">
                  <a:xfrm>
                    <a:off x="4153" y="1417"/>
                    <a:ext cx="135" cy="88"/>
                  </a:xfrm>
                  <a:prstGeom prst="ellipse">
                    <a:avLst/>
                  </a:prstGeom>
                  <a:solidFill>
                    <a:schemeClr val="bg2">
                      <a:lumMod val="75000"/>
                    </a:schemeClr>
                  </a:solidFill>
                  <a:ln w="9525">
                    <a:solidFill>
                      <a:srgbClr val="CC0000"/>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160" name="Oval 46">
                    <a:extLst>
                      <a:ext uri="{FF2B5EF4-FFF2-40B4-BE49-F238E27FC236}">
                        <a16:creationId xmlns:a16="http://schemas.microsoft.com/office/drawing/2014/main" id="{A4F97379-A811-4686-B47A-C92DC2389957}"/>
                      </a:ext>
                    </a:extLst>
                  </p:cNvPr>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1" name="Oval 47">
                    <a:extLst>
                      <a:ext uri="{FF2B5EF4-FFF2-40B4-BE49-F238E27FC236}">
                        <a16:creationId xmlns:a16="http://schemas.microsoft.com/office/drawing/2014/main" id="{19DB306D-26E3-469A-A185-33ADAF65DDBD}"/>
                      </a:ext>
                    </a:extLst>
                  </p:cNvPr>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2" name="Oval 48">
                    <a:extLst>
                      <a:ext uri="{FF2B5EF4-FFF2-40B4-BE49-F238E27FC236}">
                        <a16:creationId xmlns:a16="http://schemas.microsoft.com/office/drawing/2014/main" id="{3505F2B9-CF70-46CB-A0AD-CF6143BA9EFF}"/>
                      </a:ext>
                    </a:extLst>
                  </p:cNvPr>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3" name="Oval 49">
                    <a:extLst>
                      <a:ext uri="{FF2B5EF4-FFF2-40B4-BE49-F238E27FC236}">
                        <a16:creationId xmlns:a16="http://schemas.microsoft.com/office/drawing/2014/main" id="{80F0DC1F-D656-44C2-8B6A-DA360B25CC7D}"/>
                      </a:ext>
                    </a:extLst>
                  </p:cNvPr>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4" name="Oval 50">
                    <a:extLst>
                      <a:ext uri="{FF2B5EF4-FFF2-40B4-BE49-F238E27FC236}">
                        <a16:creationId xmlns:a16="http://schemas.microsoft.com/office/drawing/2014/main" id="{5A4AA761-CED2-49F2-BF9D-FEB88FF930F7}"/>
                      </a:ext>
                    </a:extLst>
                  </p:cNvPr>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5" name="Oval 51">
                    <a:extLst>
                      <a:ext uri="{FF2B5EF4-FFF2-40B4-BE49-F238E27FC236}">
                        <a16:creationId xmlns:a16="http://schemas.microsoft.com/office/drawing/2014/main" id="{907DF6DE-94F1-411C-98C4-93226C674E3F}"/>
                      </a:ext>
                    </a:extLst>
                  </p:cNvPr>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6" name="Oval 52">
                    <a:extLst>
                      <a:ext uri="{FF2B5EF4-FFF2-40B4-BE49-F238E27FC236}">
                        <a16:creationId xmlns:a16="http://schemas.microsoft.com/office/drawing/2014/main" id="{9D26326E-164B-4793-84ED-534753C7E4F8}"/>
                      </a:ext>
                    </a:extLst>
                  </p:cNvPr>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7" name="Oval 53">
                    <a:extLst>
                      <a:ext uri="{FF2B5EF4-FFF2-40B4-BE49-F238E27FC236}">
                        <a16:creationId xmlns:a16="http://schemas.microsoft.com/office/drawing/2014/main" id="{6BB48194-26D4-41B6-A46C-108E3E593FC9}"/>
                      </a:ext>
                    </a:extLst>
                  </p:cNvPr>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8" name="Oval 54">
                    <a:extLst>
                      <a:ext uri="{FF2B5EF4-FFF2-40B4-BE49-F238E27FC236}">
                        <a16:creationId xmlns:a16="http://schemas.microsoft.com/office/drawing/2014/main" id="{537A9C84-A494-4E0C-8234-26A46A6401DB}"/>
                      </a:ext>
                    </a:extLst>
                  </p:cNvPr>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9" name="Oval 55">
                    <a:extLst>
                      <a:ext uri="{FF2B5EF4-FFF2-40B4-BE49-F238E27FC236}">
                        <a16:creationId xmlns:a16="http://schemas.microsoft.com/office/drawing/2014/main" id="{54037132-56E4-437E-AA4F-F34D655C9AF2}"/>
                      </a:ext>
                    </a:extLst>
                  </p:cNvPr>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0" name="Oval 56">
                    <a:extLst>
                      <a:ext uri="{FF2B5EF4-FFF2-40B4-BE49-F238E27FC236}">
                        <a16:creationId xmlns:a16="http://schemas.microsoft.com/office/drawing/2014/main" id="{175534F3-24C1-4B42-BF67-261C974871F4}"/>
                      </a:ext>
                    </a:extLst>
                  </p:cNvPr>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1" name="Oval 57">
                    <a:extLst>
                      <a:ext uri="{FF2B5EF4-FFF2-40B4-BE49-F238E27FC236}">
                        <a16:creationId xmlns:a16="http://schemas.microsoft.com/office/drawing/2014/main" id="{5F9077C5-FA9D-4BFD-B4DD-25B632FFD24E}"/>
                      </a:ext>
                    </a:extLst>
                  </p:cNvPr>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2" name="Oval 58">
                    <a:extLst>
                      <a:ext uri="{FF2B5EF4-FFF2-40B4-BE49-F238E27FC236}">
                        <a16:creationId xmlns:a16="http://schemas.microsoft.com/office/drawing/2014/main" id="{EB7267A2-E913-4D0F-A7C0-F6514F2FDB18}"/>
                      </a:ext>
                    </a:extLst>
                  </p:cNvPr>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3" name="Oval 59">
                    <a:extLst>
                      <a:ext uri="{FF2B5EF4-FFF2-40B4-BE49-F238E27FC236}">
                        <a16:creationId xmlns:a16="http://schemas.microsoft.com/office/drawing/2014/main" id="{F09712FD-7FA0-4751-ABCF-282524688A4F}"/>
                      </a:ext>
                    </a:extLst>
                  </p:cNvPr>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grpSp>
        </p:grpSp>
        <p:grpSp>
          <p:nvGrpSpPr>
            <p:cNvPr id="98" name="Group 92">
              <a:extLst>
                <a:ext uri="{FF2B5EF4-FFF2-40B4-BE49-F238E27FC236}">
                  <a16:creationId xmlns:a16="http://schemas.microsoft.com/office/drawing/2014/main" id="{81C26E62-5A34-4C73-80F6-A837BB66747C}"/>
                </a:ext>
              </a:extLst>
            </p:cNvPr>
            <p:cNvGrpSpPr>
              <a:grpSpLocks/>
            </p:cNvGrpSpPr>
            <p:nvPr/>
          </p:nvGrpSpPr>
          <p:grpSpPr bwMode="auto">
            <a:xfrm>
              <a:off x="3393465" y="1116021"/>
              <a:ext cx="1425442" cy="661974"/>
              <a:chOff x="6845299" y="1573555"/>
              <a:chExt cx="1425370" cy="661149"/>
            </a:xfrm>
          </p:grpSpPr>
          <p:sp>
            <p:nvSpPr>
              <p:cNvPr id="121" name="Text Box 68">
                <a:extLst>
                  <a:ext uri="{FF2B5EF4-FFF2-40B4-BE49-F238E27FC236}">
                    <a16:creationId xmlns:a16="http://schemas.microsoft.com/office/drawing/2014/main" id="{1CAE70E4-49E0-4B4E-9BBE-91958C80E71F}"/>
                  </a:ext>
                </a:extLst>
              </p:cNvPr>
              <p:cNvSpPr txBox="1">
                <a:spLocks noChangeArrowheads="1"/>
              </p:cNvSpPr>
              <p:nvPr/>
            </p:nvSpPr>
            <p:spPr bwMode="auto">
              <a:xfrm>
                <a:off x="7277781" y="1573555"/>
                <a:ext cx="992888" cy="58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Solution </a:t>
                </a:r>
                <a:r>
                  <a:rPr lang="en-GB" sz="1400" dirty="0" err="1">
                    <a:latin typeface="+mn-lt"/>
                  </a:rPr>
                  <a:t>dominée</a:t>
                </a:r>
                <a:endParaRPr lang="en-GB" sz="1800" b="0" dirty="0">
                  <a:latin typeface="+mn-lt"/>
                </a:endParaRPr>
              </a:p>
            </p:txBody>
          </p:sp>
          <p:sp>
            <p:nvSpPr>
              <p:cNvPr id="122" name="Line 69">
                <a:extLst>
                  <a:ext uri="{FF2B5EF4-FFF2-40B4-BE49-F238E27FC236}">
                    <a16:creationId xmlns:a16="http://schemas.microsoft.com/office/drawing/2014/main" id="{968BE3C4-EAE3-41A1-B219-D8E5100BFECC}"/>
                  </a:ext>
                </a:extLst>
              </p:cNvPr>
              <p:cNvSpPr>
                <a:spLocks noChangeShapeType="1"/>
              </p:cNvSpPr>
              <p:nvPr/>
            </p:nvSpPr>
            <p:spPr bwMode="auto">
              <a:xfrm flipH="1">
                <a:off x="6845299" y="2049199"/>
                <a:ext cx="284150" cy="18550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99" name="Group 72">
              <a:extLst>
                <a:ext uri="{FF2B5EF4-FFF2-40B4-BE49-F238E27FC236}">
                  <a16:creationId xmlns:a16="http://schemas.microsoft.com/office/drawing/2014/main" id="{E3FFCB78-6286-47B4-B924-335CEA025742}"/>
                </a:ext>
              </a:extLst>
            </p:cNvPr>
            <p:cNvGrpSpPr>
              <a:grpSpLocks/>
            </p:cNvGrpSpPr>
            <p:nvPr/>
          </p:nvGrpSpPr>
          <p:grpSpPr bwMode="auto">
            <a:xfrm>
              <a:off x="978862" y="2227263"/>
              <a:ext cx="1192214" cy="947809"/>
              <a:chOff x="2796" y="1526"/>
              <a:chExt cx="751" cy="555"/>
            </a:xfrm>
          </p:grpSpPr>
          <p:sp>
            <p:nvSpPr>
              <p:cNvPr id="119" name="Text Box 73">
                <a:extLst>
                  <a:ext uri="{FF2B5EF4-FFF2-40B4-BE49-F238E27FC236}">
                    <a16:creationId xmlns:a16="http://schemas.microsoft.com/office/drawing/2014/main" id="{E0214659-8FF5-43A8-8A30-923E26CB21B2}"/>
                  </a:ext>
                </a:extLst>
              </p:cNvPr>
              <p:cNvSpPr txBox="1">
                <a:spLocks noChangeArrowheads="1"/>
              </p:cNvSpPr>
              <p:nvPr/>
            </p:nvSpPr>
            <p:spPr bwMode="auto">
              <a:xfrm>
                <a:off x="2796" y="1595"/>
                <a:ext cx="624" cy="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Solution non </a:t>
                </a:r>
                <a:r>
                  <a:rPr lang="en-GB" sz="1400" dirty="0" err="1">
                    <a:latin typeface="+mn-lt"/>
                  </a:rPr>
                  <a:t>dominée</a:t>
                </a:r>
                <a:endParaRPr lang="en-GB" sz="1800" b="0" dirty="0">
                  <a:latin typeface="+mn-lt"/>
                </a:endParaRPr>
              </a:p>
            </p:txBody>
          </p:sp>
          <p:sp>
            <p:nvSpPr>
              <p:cNvPr id="120" name="Line 74">
                <a:extLst>
                  <a:ext uri="{FF2B5EF4-FFF2-40B4-BE49-F238E27FC236}">
                    <a16:creationId xmlns:a16="http://schemas.microsoft.com/office/drawing/2014/main" id="{9FF3DBE7-177E-4D47-88B4-DFEDA5782D1A}"/>
                  </a:ext>
                </a:extLst>
              </p:cNvPr>
              <p:cNvSpPr>
                <a:spLocks noChangeShapeType="1"/>
              </p:cNvSpPr>
              <p:nvPr/>
            </p:nvSpPr>
            <p:spPr bwMode="auto">
              <a:xfrm flipV="1">
                <a:off x="3405" y="1526"/>
                <a:ext cx="142" cy="138"/>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00" name="Group 81">
              <a:extLst>
                <a:ext uri="{FF2B5EF4-FFF2-40B4-BE49-F238E27FC236}">
                  <a16:creationId xmlns:a16="http://schemas.microsoft.com/office/drawing/2014/main" id="{28CB0375-84C8-4E3C-A339-504894B71EB4}"/>
                </a:ext>
              </a:extLst>
            </p:cNvPr>
            <p:cNvGrpSpPr>
              <a:grpSpLocks/>
            </p:cNvGrpSpPr>
            <p:nvPr/>
          </p:nvGrpSpPr>
          <p:grpSpPr bwMode="auto">
            <a:xfrm>
              <a:off x="1107440" y="774700"/>
              <a:ext cx="3797300" cy="2501900"/>
              <a:chOff x="2864" y="800"/>
              <a:chExt cx="2392" cy="1576"/>
            </a:xfrm>
          </p:grpSpPr>
          <p:sp>
            <p:nvSpPr>
              <p:cNvPr id="117" name="Line 82">
                <a:extLst>
                  <a:ext uri="{FF2B5EF4-FFF2-40B4-BE49-F238E27FC236}">
                    <a16:creationId xmlns:a16="http://schemas.microsoft.com/office/drawing/2014/main" id="{C40C4607-BBB1-4DFD-B938-2B94F39095D4}"/>
                  </a:ext>
                </a:extLst>
              </p:cNvPr>
              <p:cNvSpPr>
                <a:spLocks noChangeShapeType="1"/>
              </p:cNvSpPr>
              <p:nvPr/>
            </p:nvSpPr>
            <p:spPr bwMode="auto">
              <a:xfrm>
                <a:off x="3632" y="800"/>
                <a:ext cx="0" cy="1576"/>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sp>
            <p:nvSpPr>
              <p:cNvPr id="118" name="Line 83">
                <a:extLst>
                  <a:ext uri="{FF2B5EF4-FFF2-40B4-BE49-F238E27FC236}">
                    <a16:creationId xmlns:a16="http://schemas.microsoft.com/office/drawing/2014/main" id="{191A9557-827F-4649-AFDA-5F15E116F68A}"/>
                  </a:ext>
                </a:extLst>
              </p:cNvPr>
              <p:cNvSpPr>
                <a:spLocks noChangeShapeType="1"/>
              </p:cNvSpPr>
              <p:nvPr/>
            </p:nvSpPr>
            <p:spPr bwMode="auto">
              <a:xfrm>
                <a:off x="2864" y="1640"/>
                <a:ext cx="2392"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grpSp>
        <p:grpSp>
          <p:nvGrpSpPr>
            <p:cNvPr id="101" name="Group 84">
              <a:extLst>
                <a:ext uri="{FF2B5EF4-FFF2-40B4-BE49-F238E27FC236}">
                  <a16:creationId xmlns:a16="http://schemas.microsoft.com/office/drawing/2014/main" id="{149FE679-5499-4147-BDE8-049983BAAD7F}"/>
                </a:ext>
              </a:extLst>
            </p:cNvPr>
            <p:cNvGrpSpPr>
              <a:grpSpLocks/>
            </p:cNvGrpSpPr>
            <p:nvPr/>
          </p:nvGrpSpPr>
          <p:grpSpPr bwMode="auto">
            <a:xfrm>
              <a:off x="1621790" y="1139825"/>
              <a:ext cx="3492500" cy="2816225"/>
              <a:chOff x="3284" y="862"/>
              <a:chExt cx="2200" cy="1774"/>
            </a:xfrm>
          </p:grpSpPr>
          <p:sp>
            <p:nvSpPr>
              <p:cNvPr id="115" name="Line 85">
                <a:extLst>
                  <a:ext uri="{FF2B5EF4-FFF2-40B4-BE49-F238E27FC236}">
                    <a16:creationId xmlns:a16="http://schemas.microsoft.com/office/drawing/2014/main" id="{B35285D1-E105-474A-8008-1DF8DA17A07A}"/>
                  </a:ext>
                </a:extLst>
              </p:cNvPr>
              <p:cNvSpPr>
                <a:spLocks noChangeShapeType="1"/>
              </p:cNvSpPr>
              <p:nvPr/>
            </p:nvSpPr>
            <p:spPr bwMode="auto">
              <a:xfrm>
                <a:off x="4317" y="862"/>
                <a:ext cx="0" cy="1774"/>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sp>
            <p:nvSpPr>
              <p:cNvPr id="116" name="Line 86">
                <a:extLst>
                  <a:ext uri="{FF2B5EF4-FFF2-40B4-BE49-F238E27FC236}">
                    <a16:creationId xmlns:a16="http://schemas.microsoft.com/office/drawing/2014/main" id="{6DB067C1-8FD9-4E27-8CF3-C94D5D5CFD97}"/>
                  </a:ext>
                </a:extLst>
              </p:cNvPr>
              <p:cNvSpPr>
                <a:spLocks noChangeShapeType="1"/>
              </p:cNvSpPr>
              <p:nvPr/>
            </p:nvSpPr>
            <p:spPr bwMode="auto">
              <a:xfrm>
                <a:off x="3284" y="1317"/>
                <a:ext cx="2200"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grpSp>
        <p:grpSp>
          <p:nvGrpSpPr>
            <p:cNvPr id="102" name="Group 87">
              <a:extLst>
                <a:ext uri="{FF2B5EF4-FFF2-40B4-BE49-F238E27FC236}">
                  <a16:creationId xmlns:a16="http://schemas.microsoft.com/office/drawing/2014/main" id="{D6A24DDA-DD34-4A04-B946-1CED1A62FEF0}"/>
                </a:ext>
              </a:extLst>
            </p:cNvPr>
            <p:cNvGrpSpPr>
              <a:grpSpLocks/>
            </p:cNvGrpSpPr>
            <p:nvPr/>
          </p:nvGrpSpPr>
          <p:grpSpPr bwMode="auto">
            <a:xfrm>
              <a:off x="1931353" y="1327150"/>
              <a:ext cx="2538412" cy="2455863"/>
              <a:chOff x="3479" y="1220"/>
              <a:chExt cx="1599" cy="1547"/>
            </a:xfrm>
          </p:grpSpPr>
          <p:sp>
            <p:nvSpPr>
              <p:cNvPr id="107" name="Oval 88">
                <a:extLst>
                  <a:ext uri="{FF2B5EF4-FFF2-40B4-BE49-F238E27FC236}">
                    <a16:creationId xmlns:a16="http://schemas.microsoft.com/office/drawing/2014/main" id="{FE056D28-E304-46C1-B75D-AC48DA8B9A54}"/>
                  </a:ext>
                </a:extLst>
              </p:cNvPr>
              <p:cNvSpPr>
                <a:spLocks noChangeArrowheads="1"/>
              </p:cNvSpPr>
              <p:nvPr/>
            </p:nvSpPr>
            <p:spPr bwMode="auto">
              <a:xfrm>
                <a:off x="3827" y="1867"/>
                <a:ext cx="137" cy="90"/>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08" name="Oval 89">
                <a:extLst>
                  <a:ext uri="{FF2B5EF4-FFF2-40B4-BE49-F238E27FC236}">
                    <a16:creationId xmlns:a16="http://schemas.microsoft.com/office/drawing/2014/main" id="{F2DE5AF3-B7FF-41FF-B0A9-A08ABEDF9AC6}"/>
                  </a:ext>
                </a:extLst>
              </p:cNvPr>
              <p:cNvSpPr>
                <a:spLocks noChangeArrowheads="1"/>
              </p:cNvSpPr>
              <p:nvPr/>
            </p:nvSpPr>
            <p:spPr bwMode="auto">
              <a:xfrm>
                <a:off x="3927" y="1977"/>
                <a:ext cx="137"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09" name="Oval 90">
                <a:extLst>
                  <a:ext uri="{FF2B5EF4-FFF2-40B4-BE49-F238E27FC236}">
                    <a16:creationId xmlns:a16="http://schemas.microsoft.com/office/drawing/2014/main" id="{C79F8D45-DC80-4EBF-A167-DF88C274E71C}"/>
                  </a:ext>
                </a:extLst>
              </p:cNvPr>
              <p:cNvSpPr>
                <a:spLocks noChangeArrowheads="1"/>
              </p:cNvSpPr>
              <p:nvPr/>
            </p:nvSpPr>
            <p:spPr bwMode="auto">
              <a:xfrm>
                <a:off x="4027" y="2086"/>
                <a:ext cx="136"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0" name="Oval 91">
                <a:extLst>
                  <a:ext uri="{FF2B5EF4-FFF2-40B4-BE49-F238E27FC236}">
                    <a16:creationId xmlns:a16="http://schemas.microsoft.com/office/drawing/2014/main" id="{5F601679-7011-4CB0-8885-05CEFED7EAF2}"/>
                  </a:ext>
                </a:extLst>
              </p:cNvPr>
              <p:cNvSpPr>
                <a:spLocks noChangeArrowheads="1"/>
              </p:cNvSpPr>
              <p:nvPr/>
            </p:nvSpPr>
            <p:spPr bwMode="auto">
              <a:xfrm>
                <a:off x="4281" y="2311"/>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1" name="Oval 92">
                <a:extLst>
                  <a:ext uri="{FF2B5EF4-FFF2-40B4-BE49-F238E27FC236}">
                    <a16:creationId xmlns:a16="http://schemas.microsoft.com/office/drawing/2014/main" id="{8ABCF92C-A72A-414E-86DA-470926F2FC3F}"/>
                  </a:ext>
                </a:extLst>
              </p:cNvPr>
              <p:cNvSpPr>
                <a:spLocks noChangeArrowheads="1"/>
              </p:cNvSpPr>
              <p:nvPr/>
            </p:nvSpPr>
            <p:spPr bwMode="auto">
              <a:xfrm>
                <a:off x="4449" y="2433"/>
                <a:ext cx="137" cy="89"/>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2" name="Oval 93">
                <a:extLst>
                  <a:ext uri="{FF2B5EF4-FFF2-40B4-BE49-F238E27FC236}">
                    <a16:creationId xmlns:a16="http://schemas.microsoft.com/office/drawing/2014/main" id="{54F30C5F-D94A-4BCA-9A2A-51E2F567F727}"/>
                  </a:ext>
                </a:extLst>
              </p:cNvPr>
              <p:cNvSpPr>
                <a:spLocks noChangeArrowheads="1"/>
              </p:cNvSpPr>
              <p:nvPr/>
            </p:nvSpPr>
            <p:spPr bwMode="auto">
              <a:xfrm>
                <a:off x="4941" y="2679"/>
                <a:ext cx="137" cy="88"/>
              </a:xfrm>
              <a:prstGeom prst="ellipse">
                <a:avLst/>
              </a:prstGeom>
              <a:solidFill>
                <a:srgbClr val="C70F44"/>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3" name="Oval 94">
                <a:extLst>
                  <a:ext uri="{FF2B5EF4-FFF2-40B4-BE49-F238E27FC236}">
                    <a16:creationId xmlns:a16="http://schemas.microsoft.com/office/drawing/2014/main" id="{FBD68663-F63B-4505-BD47-F599C4B04BD0}"/>
                  </a:ext>
                </a:extLst>
              </p:cNvPr>
              <p:cNvSpPr>
                <a:spLocks noChangeArrowheads="1"/>
              </p:cNvSpPr>
              <p:nvPr/>
            </p:nvSpPr>
            <p:spPr bwMode="auto">
              <a:xfrm>
                <a:off x="3479" y="1220"/>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4" name="Oval 95">
                <a:extLst>
                  <a:ext uri="{FF2B5EF4-FFF2-40B4-BE49-F238E27FC236}">
                    <a16:creationId xmlns:a16="http://schemas.microsoft.com/office/drawing/2014/main" id="{34186CD9-4FF3-4746-B829-9E6788AEBEED}"/>
                  </a:ext>
                </a:extLst>
              </p:cNvPr>
              <p:cNvSpPr>
                <a:spLocks noChangeArrowheads="1"/>
              </p:cNvSpPr>
              <p:nvPr/>
            </p:nvSpPr>
            <p:spPr bwMode="auto">
              <a:xfrm>
                <a:off x="3653" y="1683"/>
                <a:ext cx="137" cy="89"/>
              </a:xfrm>
              <a:prstGeom prst="ellipse">
                <a:avLst/>
              </a:prstGeom>
              <a:solidFill>
                <a:srgbClr val="FFFF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103" name="Freeform 80">
              <a:extLst>
                <a:ext uri="{FF2B5EF4-FFF2-40B4-BE49-F238E27FC236}">
                  <a16:creationId xmlns:a16="http://schemas.microsoft.com/office/drawing/2014/main" id="{001C89F5-EE89-4AA3-ACC5-CD21EE8B3410}"/>
                </a:ext>
              </a:extLst>
            </p:cNvPr>
            <p:cNvSpPr>
              <a:spLocks noChangeArrowheads="1"/>
            </p:cNvSpPr>
            <p:nvPr/>
          </p:nvSpPr>
          <p:spPr bwMode="auto">
            <a:xfrm>
              <a:off x="1793240" y="888999"/>
              <a:ext cx="3057518" cy="3098793"/>
            </a:xfrm>
            <a:custGeom>
              <a:avLst/>
              <a:gdLst>
                <a:gd name="T0" fmla="*/ 0 w 3175000"/>
                <a:gd name="T1" fmla="*/ 0 h 3111500"/>
                <a:gd name="T2" fmla="*/ 330200 w 3175000"/>
                <a:gd name="T3" fmla="*/ 1206500 h 3111500"/>
                <a:gd name="T4" fmla="*/ 1066800 w 3175000"/>
                <a:gd name="T5" fmla="*/ 2070100 h 3111500"/>
                <a:gd name="T6" fmla="*/ 2209800 w 3175000"/>
                <a:gd name="T7" fmla="*/ 2806700 h 3111500"/>
                <a:gd name="T8" fmla="*/ 3175000 w 3175000"/>
                <a:gd name="T9" fmla="*/ 311150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cxnSp>
          <p:nvCxnSpPr>
            <p:cNvPr id="104" name="Straight Arrow Connector 96">
              <a:extLst>
                <a:ext uri="{FF2B5EF4-FFF2-40B4-BE49-F238E27FC236}">
                  <a16:creationId xmlns:a16="http://schemas.microsoft.com/office/drawing/2014/main" id="{625BD7B3-C1C6-4028-8D4C-DDBDE2F55D56}"/>
                </a:ext>
              </a:extLst>
            </p:cNvPr>
            <p:cNvCxnSpPr>
              <a:cxnSpLocks noChangeShapeType="1"/>
            </p:cNvCxnSpPr>
            <p:nvPr/>
          </p:nvCxnSpPr>
          <p:spPr bwMode="auto">
            <a:xfrm>
              <a:off x="1196340" y="1701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05" name="Text Box 78">
              <a:extLst>
                <a:ext uri="{FF2B5EF4-FFF2-40B4-BE49-F238E27FC236}">
                  <a16:creationId xmlns:a16="http://schemas.microsoft.com/office/drawing/2014/main" id="{2FCD9A1E-B65A-4A39-853F-35CB67AE590A}"/>
                </a:ext>
              </a:extLst>
            </p:cNvPr>
            <p:cNvSpPr txBox="1">
              <a:spLocks noChangeArrowheads="1"/>
            </p:cNvSpPr>
            <p:nvPr/>
          </p:nvSpPr>
          <p:spPr bwMode="auto">
            <a:xfrm>
              <a:off x="1218303" y="3374321"/>
              <a:ext cx="1483020" cy="72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i="1" dirty="0">
                  <a:solidFill>
                    <a:srgbClr val="CC0000"/>
                  </a:solidFill>
                  <a:latin typeface="+mn-lt"/>
                </a:rPr>
                <a:t>Surface de </a:t>
              </a:r>
              <a:r>
                <a:rPr lang="en-GB" sz="1800" i="1" dirty="0" err="1">
                  <a:solidFill>
                    <a:srgbClr val="CC0000"/>
                  </a:solidFill>
                  <a:latin typeface="+mn-lt"/>
                </a:rPr>
                <a:t>compromis</a:t>
              </a:r>
              <a:endParaRPr lang="en-GB" sz="1800" b="0" i="1" dirty="0">
                <a:solidFill>
                  <a:srgbClr val="CC0000"/>
                </a:solidFill>
                <a:latin typeface="+mn-lt"/>
              </a:endParaRPr>
            </a:p>
          </p:txBody>
        </p:sp>
        <p:sp>
          <p:nvSpPr>
            <p:cNvPr id="106" name="Line 79">
              <a:extLst>
                <a:ext uri="{FF2B5EF4-FFF2-40B4-BE49-F238E27FC236}">
                  <a16:creationId xmlns:a16="http://schemas.microsoft.com/office/drawing/2014/main" id="{0E610467-447E-45FD-8E89-17EA31F5E8B1}"/>
                </a:ext>
              </a:extLst>
            </p:cNvPr>
            <p:cNvSpPr>
              <a:spLocks noChangeShapeType="1"/>
            </p:cNvSpPr>
            <p:nvPr/>
          </p:nvSpPr>
          <p:spPr bwMode="auto">
            <a:xfrm flipV="1">
              <a:off x="2575878" y="3073400"/>
              <a:ext cx="365125" cy="265113"/>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spTree>
    <p:extLst>
      <p:ext uri="{BB962C8B-B14F-4D97-AF65-F5344CB8AC3E}">
        <p14:creationId xmlns:p14="http://schemas.microsoft.com/office/powerpoint/2010/main" val="3412389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5424"/>
                                        </p:tgtEl>
                                        <p:attrNameLst>
                                          <p:attrName>style.visibility</p:attrName>
                                        </p:attrNameLst>
                                      </p:cBhvr>
                                      <p:to>
                                        <p:strVal val="visible"/>
                                      </p:to>
                                    </p:set>
                                    <p:animEffect transition="in" filter="wipe(left)">
                                      <p:cBhvr>
                                        <p:cTn id="7" dur="500"/>
                                        <p:tgtEl>
                                          <p:spTgt spid="355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wipe(left)">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5"/>
                                        </p:tgtEl>
                                        <p:attrNameLst>
                                          <p:attrName>style.visibility</p:attrName>
                                        </p:attrNameLst>
                                      </p:cBhvr>
                                      <p:to>
                                        <p:strVal val="visible"/>
                                      </p:to>
                                    </p:set>
                                    <p:animEffect transition="in" filter="wipe(left)">
                                      <p:cBhvr>
                                        <p:cTn id="17" dur="500"/>
                                        <p:tgtEl>
                                          <p:spTgt spid="194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5389"/>
                                        </p:tgtEl>
                                        <p:attrNameLst>
                                          <p:attrName>style.visibility</p:attrName>
                                        </p:attrNameLst>
                                      </p:cBhvr>
                                      <p:to>
                                        <p:strVal val="visible"/>
                                      </p:to>
                                    </p:set>
                                    <p:animEffect transition="in" filter="wipe(left)">
                                      <p:cBhvr>
                                        <p:cTn id="22" dur="500"/>
                                        <p:tgtEl>
                                          <p:spTgt spid="355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89" grpId="0" autoUpdateAnimBg="0"/>
      <p:bldP spid="19463" grpId="0" autoUpdateAnimBg="0"/>
      <p:bldP spid="19465" grpId="0" autoUpdateAnimBg="0"/>
      <p:bldP spid="35542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p:cNvGrpSpPr>
          <p:nvPr/>
        </p:nvGrpSpPr>
        <p:grpSpPr bwMode="auto">
          <a:xfrm>
            <a:off x="5353051" y="1020763"/>
            <a:ext cx="5521325" cy="4070350"/>
            <a:chOff x="2448" y="643"/>
            <a:chExt cx="3210" cy="2564"/>
          </a:xfrm>
        </p:grpSpPr>
        <p:grpSp>
          <p:nvGrpSpPr>
            <p:cNvPr id="15377" name="Group 2"/>
            <p:cNvGrpSpPr>
              <a:grpSpLocks/>
            </p:cNvGrpSpPr>
            <p:nvPr/>
          </p:nvGrpSpPr>
          <p:grpSpPr bwMode="auto">
            <a:xfrm>
              <a:off x="2448" y="643"/>
              <a:ext cx="3210" cy="2564"/>
              <a:chOff x="2448" y="643"/>
              <a:chExt cx="3210" cy="2564"/>
            </a:xfrm>
          </p:grpSpPr>
          <p:grpSp>
            <p:nvGrpSpPr>
              <p:cNvPr id="15381" name="Group 3"/>
              <p:cNvGrpSpPr>
                <a:grpSpLocks/>
              </p:cNvGrpSpPr>
              <p:nvPr/>
            </p:nvGrpSpPr>
            <p:grpSpPr bwMode="auto">
              <a:xfrm>
                <a:off x="2448" y="643"/>
                <a:ext cx="3210" cy="2564"/>
                <a:chOff x="2448" y="600"/>
                <a:chExt cx="3210" cy="2387"/>
              </a:xfrm>
            </p:grpSpPr>
            <p:sp>
              <p:nvSpPr>
                <p:cNvPr id="15432" name="Rectangle 4"/>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33" name="Text Box 5"/>
                <p:cNvSpPr txBox="1">
                  <a:spLocks noChangeArrowheads="1"/>
                </p:cNvSpPr>
                <p:nvPr/>
              </p:nvSpPr>
              <p:spPr bwMode="auto">
                <a:xfrm>
                  <a:off x="2586" y="2791"/>
                  <a:ext cx="30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400" b="0" i="1" dirty="0" err="1">
                      <a:latin typeface="+mn-lt"/>
                    </a:rPr>
                    <a:t>Peu</a:t>
                  </a:r>
                  <a:r>
                    <a:rPr lang="en-GB" sz="1400" b="0" i="1" dirty="0">
                      <a:latin typeface="+mn-lt"/>
                    </a:rPr>
                    <a:t> </a:t>
                  </a:r>
                  <a:r>
                    <a:rPr lang="en-GB" sz="1400" b="0" i="1" dirty="0" err="1">
                      <a:latin typeface="+mn-lt"/>
                    </a:rPr>
                    <a:t>cher</a:t>
                  </a:r>
                  <a:r>
                    <a:rPr lang="en-GB" sz="1400" b="0" dirty="0">
                      <a:latin typeface="+mn-lt"/>
                    </a:rPr>
                    <a:t>                    	</a:t>
                  </a:r>
                  <a:r>
                    <a:rPr lang="en-GB" sz="1800" dirty="0" err="1">
                      <a:solidFill>
                        <a:schemeClr val="accent1"/>
                      </a:solidFill>
                      <a:latin typeface="+mn-lt"/>
                    </a:rPr>
                    <a:t>Coût</a:t>
                  </a:r>
                  <a:r>
                    <a:rPr lang="en-GB" sz="1800" dirty="0">
                      <a:solidFill>
                        <a:schemeClr val="accent1"/>
                      </a:solidFill>
                      <a:latin typeface="+mn-lt"/>
                    </a:rPr>
                    <a:t> C        	       </a:t>
                  </a:r>
                  <a:r>
                    <a:rPr lang="en-GB" sz="1400" b="0" i="1" dirty="0" err="1">
                      <a:latin typeface="+mn-lt"/>
                    </a:rPr>
                    <a:t>Très</a:t>
                  </a:r>
                  <a:r>
                    <a:rPr lang="en-GB" sz="1400" b="0" i="1" dirty="0">
                      <a:latin typeface="+mn-lt"/>
                    </a:rPr>
                    <a:t> </a:t>
                  </a:r>
                  <a:r>
                    <a:rPr lang="en-GB" sz="1400" b="0" i="1" dirty="0" err="1">
                      <a:latin typeface="+mn-lt"/>
                    </a:rPr>
                    <a:t>cher</a:t>
                  </a:r>
                  <a:endParaRPr lang="en-GB" sz="1400" b="0" i="1" dirty="0">
                    <a:latin typeface="+mn-lt"/>
                  </a:endParaRPr>
                </a:p>
              </p:txBody>
            </p:sp>
            <p:sp>
              <p:nvSpPr>
                <p:cNvPr id="15434" name="Text Box 6"/>
                <p:cNvSpPr txBox="1">
                  <a:spLocks noChangeArrowheads="1"/>
                </p:cNvSpPr>
                <p:nvPr/>
              </p:nvSpPr>
              <p:spPr bwMode="auto">
                <a:xfrm rot="-5400000">
                  <a:off x="1423" y="1625"/>
                  <a:ext cx="225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100" b="0" i="1" dirty="0">
                      <a:latin typeface="+mn-lt"/>
                    </a:rPr>
                    <a:t>Léger  </a:t>
                  </a:r>
                  <a:r>
                    <a:rPr lang="en-GB" sz="1100" b="0" dirty="0">
                      <a:latin typeface="+mn-lt"/>
                    </a:rPr>
                    <a:t>         	               </a:t>
                  </a:r>
                  <a:r>
                    <a:rPr lang="en-GB" sz="1400" dirty="0">
                      <a:solidFill>
                        <a:schemeClr val="accent1"/>
                      </a:solidFill>
                      <a:latin typeface="+mn-lt"/>
                    </a:rPr>
                    <a:t>Masse m     	           </a:t>
                  </a:r>
                  <a:r>
                    <a:rPr lang="en-GB" sz="1100" b="0" dirty="0" err="1">
                      <a:latin typeface="+mn-lt"/>
                    </a:rPr>
                    <a:t>Lourd</a:t>
                  </a:r>
                  <a:endParaRPr lang="en-GB" sz="1100" b="0" dirty="0">
                    <a:latin typeface="+mn-lt"/>
                  </a:endParaRPr>
                </a:p>
                <a:p>
                  <a:pPr>
                    <a:buClr>
                      <a:srgbClr val="009B9B"/>
                    </a:buClr>
                    <a:buSzPct val="80000"/>
                    <a:buFont typeface="Wingdings" panose="05000000000000000000" pitchFamily="2" charset="2"/>
                    <a:buNone/>
                  </a:pPr>
                  <a:endParaRPr lang="en-GB" sz="1100" b="0" dirty="0">
                    <a:latin typeface="+mn-lt"/>
                  </a:endParaRPr>
                </a:p>
              </p:txBody>
            </p:sp>
          </p:grpSp>
          <p:grpSp>
            <p:nvGrpSpPr>
              <p:cNvPr id="15382" name="Group 7"/>
              <p:cNvGrpSpPr>
                <a:grpSpLocks/>
              </p:cNvGrpSpPr>
              <p:nvPr/>
            </p:nvGrpSpPr>
            <p:grpSpPr bwMode="auto">
              <a:xfrm>
                <a:off x="3383" y="893"/>
                <a:ext cx="1938" cy="1778"/>
                <a:chOff x="3383" y="893"/>
                <a:chExt cx="1938" cy="1778"/>
              </a:xfrm>
            </p:grpSpPr>
            <p:sp>
              <p:nvSpPr>
                <p:cNvPr id="15383" name="Oval 8"/>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nvGrpSpPr>
                <p:cNvPr id="15384" name="Group 9"/>
                <p:cNvGrpSpPr>
                  <a:grpSpLocks/>
                </p:cNvGrpSpPr>
                <p:nvPr/>
              </p:nvGrpSpPr>
              <p:grpSpPr bwMode="auto">
                <a:xfrm>
                  <a:off x="3383" y="893"/>
                  <a:ext cx="1938" cy="1778"/>
                  <a:chOff x="3383" y="893"/>
                  <a:chExt cx="1938" cy="1778"/>
                </a:xfrm>
              </p:grpSpPr>
              <p:sp>
                <p:nvSpPr>
                  <p:cNvPr id="15385" name="Oval 10"/>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6" name="Oval 11"/>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7" name="Oval 12"/>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8" name="Oval 13"/>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9" name="Oval 14"/>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0" name="Oval 16"/>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1" name="Oval 17"/>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2" name="Oval 20"/>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3" name="Oval 21"/>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4" name="Oval 22"/>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5" name="Oval 23"/>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6" name="Oval 24"/>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7" name="Oval 25"/>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8" name="Oval 26"/>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9" name="Oval 27"/>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0" name="Oval 28"/>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1" name="Oval 29"/>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2" name="Oval 30"/>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3" name="Oval 31"/>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4" name="Oval 32"/>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5" name="Oval 33"/>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6" name="Oval 34"/>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7" name="Oval 35"/>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8" name="Oval 36"/>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9" name="Oval 37"/>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0" name="Oval 38"/>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1" name="Oval 39"/>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2" name="Oval 40"/>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3" name="Oval 41"/>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4" name="Oval 42"/>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5" name="Oval 43"/>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6" name="Oval 44"/>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7" name="Oval 45"/>
                  <p:cNvSpPr>
                    <a:spLocks noChangeArrowheads="1"/>
                  </p:cNvSpPr>
                  <p:nvPr/>
                </p:nvSpPr>
                <p:spPr bwMode="auto">
                  <a:xfrm>
                    <a:off x="4154" y="141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8" name="Oval 46"/>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9" name="Oval 47"/>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0" name="Oval 48"/>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1" name="Oval 49"/>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2" name="Oval 50"/>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3" name="Oval 51"/>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4" name="Oval 52"/>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5" name="Oval 53"/>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6" name="Oval 54"/>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7" name="Oval 55"/>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8" name="Oval 56"/>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9" name="Oval 57"/>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30" name="Oval 58"/>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31" name="Oval 59"/>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grpSp>
        <p:sp>
          <p:nvSpPr>
            <p:cNvPr id="15378" name="Freeform 143"/>
            <p:cNvSpPr>
              <a:spLocks noChangeArrowheads="1"/>
            </p:cNvSpPr>
            <p:nvPr/>
          </p:nvSpPr>
          <p:spPr bwMode="auto">
            <a:xfrm>
              <a:off x="3304" y="848"/>
              <a:ext cx="2000" cy="1960"/>
            </a:xfrm>
            <a:custGeom>
              <a:avLst/>
              <a:gdLst>
                <a:gd name="T0" fmla="*/ 0 w 3175000"/>
                <a:gd name="T1" fmla="*/ 0 h 3111500"/>
                <a:gd name="T2" fmla="*/ 0 w 3175000"/>
                <a:gd name="T3" fmla="*/ 0 h 3111500"/>
                <a:gd name="T4" fmla="*/ 0 w 3175000"/>
                <a:gd name="T5" fmla="*/ 0 h 3111500"/>
                <a:gd name="T6" fmla="*/ 0 w 3175000"/>
                <a:gd name="T7" fmla="*/ 0 h 3111500"/>
                <a:gd name="T8" fmla="*/ 0 w 3175000"/>
                <a:gd name="T9" fmla="*/ 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5379" name="Text Box 78"/>
            <p:cNvSpPr txBox="1">
              <a:spLocks noChangeArrowheads="1"/>
            </p:cNvSpPr>
            <p:nvPr/>
          </p:nvSpPr>
          <p:spPr bwMode="auto">
            <a:xfrm>
              <a:off x="3397" y="2340"/>
              <a:ext cx="30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i="1" dirty="0">
                  <a:solidFill>
                    <a:srgbClr val="CC0000"/>
                  </a:solidFill>
                  <a:latin typeface="+mn-lt"/>
                </a:rPr>
                <a:t>Surface de </a:t>
              </a:r>
            </a:p>
            <a:p>
              <a:pPr algn="ctr">
                <a:buClr>
                  <a:srgbClr val="009B9B"/>
                </a:buClr>
                <a:buSzPct val="80000"/>
                <a:buFont typeface="Wingdings" panose="05000000000000000000" pitchFamily="2" charset="2"/>
                <a:buNone/>
              </a:pPr>
              <a:r>
                <a:rPr lang="en-GB" sz="1400" i="1" dirty="0" err="1">
                  <a:solidFill>
                    <a:srgbClr val="CC0000"/>
                  </a:solidFill>
                  <a:latin typeface="+mn-lt"/>
                </a:rPr>
                <a:t>compromis</a:t>
              </a:r>
              <a:endParaRPr lang="en-GB" sz="1400" b="0" i="1" dirty="0">
                <a:solidFill>
                  <a:srgbClr val="CC0000"/>
                </a:solidFill>
                <a:latin typeface="+mn-lt"/>
              </a:endParaRPr>
            </a:p>
          </p:txBody>
        </p:sp>
        <p:sp>
          <p:nvSpPr>
            <p:cNvPr id="15380" name="Line 79"/>
            <p:cNvSpPr>
              <a:spLocks noChangeShapeType="1"/>
            </p:cNvSpPr>
            <p:nvPr/>
          </p:nvSpPr>
          <p:spPr bwMode="auto">
            <a:xfrm flipV="1">
              <a:off x="3797" y="2224"/>
              <a:ext cx="230" cy="167"/>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grpSp>
      <p:sp>
        <p:nvSpPr>
          <p:cNvPr id="5" name="Slide Number Placeholder 4">
            <a:extLst>
              <a:ext uri="{FF2B5EF4-FFF2-40B4-BE49-F238E27FC236}">
                <a16:creationId xmlns:a16="http://schemas.microsoft.com/office/drawing/2014/main" id="{BDFCDB93-0156-44EA-8CCF-3711788D04C2}"/>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15363" name="Rectangle 2"/>
          <p:cNvSpPr>
            <a:spLocks noGrp="1" noChangeArrowheads="1"/>
          </p:cNvSpPr>
          <p:nvPr>
            <p:ph type="title"/>
          </p:nvPr>
        </p:nvSpPr>
        <p:spPr>
          <a:ln w="9525"/>
        </p:spPr>
        <p:txBody>
          <a:bodyPr/>
          <a:lstStyle/>
          <a:p>
            <a:r>
              <a:rPr lang="fr-FR" dirty="0">
                <a:latin typeface="+mn-lt"/>
              </a:rPr>
              <a:t> Aboutir à un compromis : stratégie 1</a:t>
            </a:r>
            <a:endParaRPr lang="en-GB" dirty="0">
              <a:latin typeface="+mn-lt"/>
            </a:endParaRPr>
          </a:p>
        </p:txBody>
      </p:sp>
      <p:sp>
        <p:nvSpPr>
          <p:cNvPr id="15364" name="Text Box 3"/>
          <p:cNvSpPr txBox="1">
            <a:spLocks noChangeArrowheads="1"/>
          </p:cNvSpPr>
          <p:nvPr/>
        </p:nvSpPr>
        <p:spPr bwMode="auto">
          <a:xfrm>
            <a:off x="838200" y="1346201"/>
            <a:ext cx="4178018" cy="1749425"/>
          </a:xfrm>
          <a:prstGeom prst="rect">
            <a:avLst/>
          </a:prstGeom>
          <a:solidFill>
            <a:schemeClr val="accent5">
              <a:lumMod val="20000"/>
              <a:lumOff val="80000"/>
            </a:schemeClr>
          </a:solidFill>
          <a:ln w="28575">
            <a:solidFill>
              <a:srgbClr val="FFB71B"/>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4"/>
              </a:buClr>
            </a:pPr>
            <a:r>
              <a:rPr lang="fr-FR" sz="1800" dirty="0">
                <a:latin typeface="+mn-lt"/>
              </a:rPr>
              <a:t> Créer un graphique de compromis</a:t>
            </a:r>
          </a:p>
          <a:p>
            <a:pPr>
              <a:spcBef>
                <a:spcPct val="0"/>
              </a:spcBef>
              <a:spcAft>
                <a:spcPct val="0"/>
              </a:spcAft>
              <a:buClr>
                <a:schemeClr val="accent4"/>
              </a:buClr>
            </a:pPr>
            <a:endParaRPr lang="fr-FR" sz="1800" dirty="0">
              <a:latin typeface="+mn-lt"/>
            </a:endParaRPr>
          </a:p>
          <a:p>
            <a:pPr>
              <a:spcBef>
                <a:spcPct val="0"/>
              </a:spcBef>
              <a:spcAft>
                <a:spcPct val="0"/>
              </a:spcAft>
              <a:buClr>
                <a:schemeClr val="accent4"/>
              </a:buClr>
            </a:pPr>
            <a:r>
              <a:rPr lang="fr-FR" sz="1800" dirty="0">
                <a:latin typeface="+mn-lt"/>
              </a:rPr>
              <a:t> Tracer la surface de compromis</a:t>
            </a:r>
          </a:p>
          <a:p>
            <a:pPr>
              <a:spcBef>
                <a:spcPct val="0"/>
              </a:spcBef>
              <a:spcAft>
                <a:spcPct val="0"/>
              </a:spcAft>
              <a:buClr>
                <a:schemeClr val="accent4"/>
              </a:buClr>
            </a:pPr>
            <a:endParaRPr lang="fr-FR" sz="1800" dirty="0">
              <a:latin typeface="+mn-lt"/>
            </a:endParaRPr>
          </a:p>
          <a:p>
            <a:pPr>
              <a:spcBef>
                <a:spcPct val="0"/>
              </a:spcBef>
              <a:spcAft>
                <a:spcPct val="0"/>
              </a:spcAft>
              <a:buClr>
                <a:schemeClr val="accent4"/>
              </a:buClr>
            </a:pPr>
            <a:r>
              <a:rPr lang="fr-FR" sz="1800" dirty="0">
                <a:latin typeface="+mn-lt"/>
              </a:rPr>
              <a:t> Utiliser son intuition </a:t>
            </a:r>
            <a:r>
              <a:rPr lang="fr-FR" sz="1800" b="0" dirty="0">
                <a:latin typeface="+mn-lt"/>
              </a:rPr>
              <a:t>pour choisir une solution sur la surface de compromis.</a:t>
            </a:r>
            <a:endParaRPr lang="en-GB" sz="1800" b="0" dirty="0">
              <a:latin typeface="+mn-lt"/>
            </a:endParaRPr>
          </a:p>
        </p:txBody>
      </p:sp>
      <p:sp>
        <p:nvSpPr>
          <p:cNvPr id="308312" name="Text Box 88"/>
          <p:cNvSpPr txBox="1">
            <a:spLocks noChangeArrowheads="1"/>
          </p:cNvSpPr>
          <p:nvPr/>
        </p:nvSpPr>
        <p:spPr bwMode="auto">
          <a:xfrm>
            <a:off x="1335088" y="3571875"/>
            <a:ext cx="4127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169863" indent="-169863">
              <a:spcBef>
                <a:spcPct val="40000"/>
              </a:spcBef>
              <a:spcAft>
                <a:spcPct val="40000"/>
              </a:spcAft>
              <a:buClr>
                <a:schemeClr val="accent1"/>
              </a:buClr>
              <a:buSzPct val="105000"/>
            </a:pPr>
            <a:r>
              <a:rPr lang="fr-FR" sz="1800" b="0" dirty="0">
                <a:latin typeface="+mn-lt"/>
              </a:rPr>
              <a:t>Les « solutions » sur ou proches de la surface offrent le meilleur </a:t>
            </a:r>
            <a:r>
              <a:rPr lang="fr-FR" sz="1800" dirty="0">
                <a:latin typeface="+mn-lt"/>
              </a:rPr>
              <a:t>compromis</a:t>
            </a:r>
            <a:r>
              <a:rPr lang="fr-FR" sz="1800" b="0" dirty="0">
                <a:latin typeface="+mn-lt"/>
              </a:rPr>
              <a:t> entre la masse et le coût.</a:t>
            </a:r>
          </a:p>
          <a:p>
            <a:pPr marL="169863" indent="-169863">
              <a:spcBef>
                <a:spcPct val="40000"/>
              </a:spcBef>
              <a:spcAft>
                <a:spcPct val="40000"/>
              </a:spcAft>
              <a:buClr>
                <a:schemeClr val="accent1"/>
              </a:buClr>
              <a:buSzPct val="105000"/>
            </a:pPr>
            <a:endParaRPr lang="en-GB" sz="1800" b="0" dirty="0">
              <a:latin typeface="+mn-lt"/>
            </a:endParaRPr>
          </a:p>
        </p:txBody>
      </p:sp>
      <p:sp>
        <p:nvSpPr>
          <p:cNvPr id="308328" name="Text Box 104"/>
          <p:cNvSpPr txBox="1">
            <a:spLocks noChangeArrowheads="1"/>
          </p:cNvSpPr>
          <p:nvPr/>
        </p:nvSpPr>
        <p:spPr bwMode="auto">
          <a:xfrm>
            <a:off x="1335088" y="5432432"/>
            <a:ext cx="102473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40000"/>
              </a:spcBef>
              <a:spcAft>
                <a:spcPct val="40000"/>
              </a:spcAft>
              <a:buClr>
                <a:schemeClr val="accent1"/>
              </a:buClr>
              <a:buSzPct val="105000"/>
            </a:pPr>
            <a:r>
              <a:rPr lang="fr-FR" sz="1800" b="0" dirty="0">
                <a:solidFill>
                  <a:srgbClr val="000000"/>
                </a:solidFill>
                <a:latin typeface="+mn-lt"/>
              </a:rPr>
              <a:t> Choisissez parmi celles-ci ; le choix dépend fortement de la valeur que vous attribuez à un « poids léger »</a:t>
            </a:r>
            <a:endParaRPr lang="en-GB" sz="1800" b="0" dirty="0">
              <a:solidFill>
                <a:srgbClr val="666633"/>
              </a:solidFill>
              <a:latin typeface="+mn-lt"/>
            </a:endParaRPr>
          </a:p>
        </p:txBody>
      </p:sp>
      <p:grpSp>
        <p:nvGrpSpPr>
          <p:cNvPr id="8" name="Group 87"/>
          <p:cNvGrpSpPr>
            <a:grpSpLocks/>
          </p:cNvGrpSpPr>
          <p:nvPr/>
        </p:nvGrpSpPr>
        <p:grpSpPr bwMode="auto">
          <a:xfrm>
            <a:off x="6965950" y="1784351"/>
            <a:ext cx="2749550" cy="2455863"/>
            <a:chOff x="3479" y="1220"/>
            <a:chExt cx="1599" cy="1547"/>
          </a:xfrm>
        </p:grpSpPr>
        <p:sp>
          <p:nvSpPr>
            <p:cNvPr id="15369" name="Oval 88"/>
            <p:cNvSpPr>
              <a:spLocks noChangeArrowheads="1"/>
            </p:cNvSpPr>
            <p:nvPr/>
          </p:nvSpPr>
          <p:spPr bwMode="auto">
            <a:xfrm>
              <a:off x="3827" y="1867"/>
              <a:ext cx="137" cy="90"/>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0" name="Oval 89"/>
            <p:cNvSpPr>
              <a:spLocks noChangeArrowheads="1"/>
            </p:cNvSpPr>
            <p:nvPr/>
          </p:nvSpPr>
          <p:spPr bwMode="auto">
            <a:xfrm>
              <a:off x="3927" y="1977"/>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1" name="Oval 90"/>
            <p:cNvSpPr>
              <a:spLocks noChangeArrowheads="1"/>
            </p:cNvSpPr>
            <p:nvPr/>
          </p:nvSpPr>
          <p:spPr bwMode="auto">
            <a:xfrm>
              <a:off x="4027" y="2086"/>
              <a:ext cx="136"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2" name="Oval 91"/>
            <p:cNvSpPr>
              <a:spLocks noChangeArrowheads="1"/>
            </p:cNvSpPr>
            <p:nvPr/>
          </p:nvSpPr>
          <p:spPr bwMode="auto">
            <a:xfrm>
              <a:off x="4281" y="2311"/>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3" name="Oval 92"/>
            <p:cNvSpPr>
              <a:spLocks noChangeArrowheads="1"/>
            </p:cNvSpPr>
            <p:nvPr/>
          </p:nvSpPr>
          <p:spPr bwMode="auto">
            <a:xfrm>
              <a:off x="4449" y="243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4" name="Oval 93"/>
            <p:cNvSpPr>
              <a:spLocks noChangeArrowheads="1"/>
            </p:cNvSpPr>
            <p:nvPr/>
          </p:nvSpPr>
          <p:spPr bwMode="auto">
            <a:xfrm>
              <a:off x="4941" y="2679"/>
              <a:ext cx="137" cy="88"/>
            </a:xfrm>
            <a:prstGeom prst="ellipse">
              <a:avLst/>
            </a:prstGeom>
            <a:solidFill>
              <a:srgbClr val="FF6600"/>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5" name="Oval 94"/>
            <p:cNvSpPr>
              <a:spLocks noChangeArrowheads="1"/>
            </p:cNvSpPr>
            <p:nvPr/>
          </p:nvSpPr>
          <p:spPr bwMode="auto">
            <a:xfrm>
              <a:off x="3479" y="1220"/>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6" name="Oval 95"/>
            <p:cNvSpPr>
              <a:spLocks noChangeArrowheads="1"/>
            </p:cNvSpPr>
            <p:nvPr/>
          </p:nvSpPr>
          <p:spPr bwMode="auto">
            <a:xfrm>
              <a:off x="3653" y="168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grpSp>
      <p:sp>
        <p:nvSpPr>
          <p:cNvPr id="3" name="Text Box 104"/>
          <p:cNvSpPr txBox="1">
            <a:spLocks noChangeArrowheads="1"/>
          </p:cNvSpPr>
          <p:nvPr/>
        </p:nvSpPr>
        <p:spPr bwMode="auto">
          <a:xfrm>
            <a:off x="1335088" y="4729163"/>
            <a:ext cx="2855912" cy="324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40000"/>
              </a:spcBef>
              <a:spcAft>
                <a:spcPct val="40000"/>
              </a:spcAft>
              <a:buClr>
                <a:schemeClr val="accent1"/>
              </a:buClr>
              <a:buSzPct val="105000"/>
            </a:pPr>
            <a:r>
              <a:rPr lang="en-GB" sz="1800" b="0" dirty="0">
                <a:solidFill>
                  <a:srgbClr val="000000"/>
                </a:solidFill>
                <a:latin typeface="+mn-lt"/>
              </a:rPr>
              <a:t> 8 solutions sur 50</a:t>
            </a:r>
          </a:p>
        </p:txBody>
      </p:sp>
      <p:grpSp>
        <p:nvGrpSpPr>
          <p:cNvPr id="20" name="Group 19"/>
          <p:cNvGrpSpPr/>
          <p:nvPr/>
        </p:nvGrpSpPr>
        <p:grpSpPr>
          <a:xfrm>
            <a:off x="4447203" y="1376283"/>
            <a:ext cx="440330" cy="369332"/>
            <a:chOff x="3050259" y="1417638"/>
            <a:chExt cx="449711" cy="377201"/>
          </a:xfrm>
        </p:grpSpPr>
        <p:sp>
          <p:nvSpPr>
            <p:cNvPr id="14" name="Rounded Rectangle 13"/>
            <p:cNvSpPr/>
            <p:nvPr/>
          </p:nvSpPr>
          <p:spPr bwMode="auto">
            <a:xfrm>
              <a:off x="3050259" y="1417638"/>
              <a:ext cx="449711" cy="377201"/>
            </a:xfrm>
            <a:prstGeom prst="roundRect">
              <a:avLst>
                <a:gd name="adj" fmla="val 0"/>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cxnSp>
          <p:nvCxnSpPr>
            <p:cNvPr id="7" name="Straight Arrow Connector 6"/>
            <p:cNvCxnSpPr/>
            <p:nvPr/>
          </p:nvCxnSpPr>
          <p:spPr bwMode="auto">
            <a:xfrm>
              <a:off x="3103887" y="1454749"/>
              <a:ext cx="0" cy="292100"/>
            </a:xfrm>
            <a:prstGeom prst="straightConnector1">
              <a:avLst/>
            </a:prstGeom>
            <a:noFill/>
            <a:ln w="9525" cap="flat" cmpd="sng" algn="ctr">
              <a:solidFill>
                <a:srgbClr val="FFB71B"/>
              </a:solidFill>
              <a:prstDash val="solid"/>
              <a:round/>
              <a:headEnd type="none" w="med" len="med"/>
              <a:tailEnd type="triangle"/>
            </a:ln>
            <a:effectLst/>
          </p:spPr>
        </p:cxnSp>
        <p:cxnSp>
          <p:nvCxnSpPr>
            <p:cNvPr id="10" name="Straight Arrow Connector 9"/>
            <p:cNvCxnSpPr/>
            <p:nvPr/>
          </p:nvCxnSpPr>
          <p:spPr bwMode="auto">
            <a:xfrm flipH="1">
              <a:off x="3162864" y="1746849"/>
              <a:ext cx="337106" cy="0"/>
            </a:xfrm>
            <a:prstGeom prst="straightConnector1">
              <a:avLst/>
            </a:prstGeom>
            <a:noFill/>
            <a:ln w="9525" cap="flat" cmpd="sng" algn="ctr">
              <a:solidFill>
                <a:srgbClr val="7FC4BC"/>
              </a:solidFill>
              <a:prstDash val="solid"/>
              <a:round/>
              <a:headEnd type="none" w="med" len="med"/>
              <a:tailEnd type="triangle"/>
            </a:ln>
            <a:effectLst/>
          </p:spPr>
        </p:cxnSp>
      </p:grpSp>
      <p:pic>
        <p:nvPicPr>
          <p:cNvPr id="4" name="Picture 3">
            <a:extLst>
              <a:ext uri="{FF2B5EF4-FFF2-40B4-BE49-F238E27FC236}">
                <a16:creationId xmlns:a16="http://schemas.microsoft.com/office/drawing/2014/main" id="{F787D195-6A8C-4D54-8E91-7FCE67C9E6E0}"/>
              </a:ext>
            </a:extLst>
          </p:cNvPr>
          <p:cNvPicPr>
            <a:picLocks noChangeAspect="1"/>
          </p:cNvPicPr>
          <p:nvPr/>
        </p:nvPicPr>
        <p:blipFill>
          <a:blip r:embed="rId3"/>
          <a:stretch>
            <a:fillRect/>
          </a:stretch>
        </p:blipFill>
        <p:spPr>
          <a:xfrm>
            <a:off x="4475844" y="1850824"/>
            <a:ext cx="361073" cy="361073"/>
          </a:xfrm>
          <a:prstGeom prst="rect">
            <a:avLst/>
          </a:prstGeom>
        </p:spPr>
      </p:pic>
    </p:spTree>
    <p:extLst>
      <p:ext uri="{BB962C8B-B14F-4D97-AF65-F5344CB8AC3E}">
        <p14:creationId xmlns:p14="http://schemas.microsoft.com/office/powerpoint/2010/main" val="3298039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083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8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12" grpId="0" autoUpdateAnimBg="0"/>
      <p:bldP spid="308328" grpId="0" autoUpdateAnimBg="0"/>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FA2235-2653-4A61-8459-914C0A45CE54}"/>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17410" name="Rectangle 2"/>
          <p:cNvSpPr>
            <a:spLocks noGrp="1" noChangeArrowheads="1"/>
          </p:cNvSpPr>
          <p:nvPr>
            <p:ph type="title"/>
          </p:nvPr>
        </p:nvSpPr>
        <p:spPr>
          <a:ln w="9525"/>
        </p:spPr>
        <p:txBody>
          <a:bodyPr/>
          <a:lstStyle/>
          <a:p>
            <a:r>
              <a:rPr lang="fr-FR" dirty="0">
                <a:latin typeface="+mn-lt"/>
              </a:rPr>
              <a:t>Aboutir à un compromis : stratégie 2</a:t>
            </a:r>
            <a:endParaRPr lang="en-GB" dirty="0">
              <a:latin typeface="+mn-lt"/>
            </a:endParaRPr>
          </a:p>
        </p:txBody>
      </p:sp>
      <p:sp>
        <p:nvSpPr>
          <p:cNvPr id="17411" name="Text Box 3"/>
          <p:cNvSpPr txBox="1">
            <a:spLocks noChangeArrowheads="1"/>
          </p:cNvSpPr>
          <p:nvPr/>
        </p:nvSpPr>
        <p:spPr bwMode="auto">
          <a:xfrm>
            <a:off x="1473200" y="1257300"/>
            <a:ext cx="3632200" cy="935038"/>
          </a:xfrm>
          <a:prstGeom prst="rect">
            <a:avLst/>
          </a:prstGeom>
          <a:solidFill>
            <a:schemeClr val="accent1">
              <a:lumMod val="20000"/>
              <a:lumOff val="80000"/>
            </a:schemeClr>
          </a:solidFill>
          <a:ln w="2857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4"/>
              </a:buClr>
              <a:buSzPct val="110000"/>
            </a:pPr>
            <a:r>
              <a:rPr lang="en-GB" sz="1800" dirty="0">
                <a:latin typeface="+mn-lt"/>
              </a:rPr>
              <a:t> </a:t>
            </a:r>
            <a:r>
              <a:rPr lang="fr-FR" sz="1800" i="1" dirty="0">
                <a:latin typeface="+mn-lt"/>
              </a:rPr>
              <a:t> Reformuler </a:t>
            </a:r>
            <a:r>
              <a:rPr lang="fr-FR" sz="1800" b="0" i="1" dirty="0">
                <a:latin typeface="+mn-lt"/>
              </a:rPr>
              <a:t>tous les objectifs, sauf un, comme des contraintes, en leur attribuant une valeur limite.</a:t>
            </a:r>
          </a:p>
          <a:p>
            <a:pPr>
              <a:spcBef>
                <a:spcPct val="0"/>
              </a:spcBef>
              <a:spcAft>
                <a:spcPct val="0"/>
              </a:spcAft>
              <a:buClr>
                <a:schemeClr val="accent4"/>
              </a:buClr>
              <a:buSzPct val="110000"/>
            </a:pPr>
            <a:endParaRPr lang="en-GB" sz="1800" b="0" dirty="0">
              <a:latin typeface="+mn-lt"/>
            </a:endParaRPr>
          </a:p>
        </p:txBody>
      </p:sp>
      <p:sp>
        <p:nvSpPr>
          <p:cNvPr id="345163" name="Rectangle 75"/>
          <p:cNvSpPr>
            <a:spLocks noChangeArrowheads="1"/>
          </p:cNvSpPr>
          <p:nvPr/>
        </p:nvSpPr>
        <p:spPr bwMode="auto">
          <a:xfrm>
            <a:off x="1476376" y="2454275"/>
            <a:ext cx="3643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40000"/>
              </a:spcBef>
              <a:spcAft>
                <a:spcPct val="40000"/>
              </a:spcAft>
              <a:buClr>
                <a:srgbClr val="009B9B"/>
              </a:buClr>
              <a:buSzPct val="80000"/>
              <a:buNone/>
            </a:pPr>
            <a:r>
              <a:rPr lang="fr-FR" sz="1600" b="0" dirty="0">
                <a:solidFill>
                  <a:srgbClr val="000000"/>
                </a:solidFill>
                <a:latin typeface="+mn-lt"/>
              </a:rPr>
              <a:t>C’est une stratégie correcte si le budget est limité.</a:t>
            </a:r>
          </a:p>
        </p:txBody>
      </p:sp>
      <p:sp>
        <p:nvSpPr>
          <p:cNvPr id="345249" name="Text Box 161"/>
          <p:cNvSpPr txBox="1">
            <a:spLocks noChangeArrowheads="1"/>
          </p:cNvSpPr>
          <p:nvPr/>
        </p:nvSpPr>
        <p:spPr bwMode="auto">
          <a:xfrm>
            <a:off x="1428751" y="3111501"/>
            <a:ext cx="361156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spcBef>
                <a:spcPct val="40000"/>
              </a:spcBef>
              <a:spcAft>
                <a:spcPct val="40000"/>
              </a:spcAft>
              <a:buClrTx/>
              <a:buSzPct val="80000"/>
            </a:pPr>
            <a:r>
              <a:rPr lang="fr-FR" sz="1600" dirty="0">
                <a:latin typeface="+mn-lt"/>
              </a:rPr>
              <a:t>Mais….c’est tricher</a:t>
            </a:r>
          </a:p>
          <a:p>
            <a:pPr>
              <a:spcBef>
                <a:spcPct val="40000"/>
              </a:spcBef>
              <a:spcAft>
                <a:spcPct val="40000"/>
              </a:spcAft>
              <a:buClrTx/>
              <a:buSzPct val="80000"/>
              <a:buNone/>
            </a:pPr>
            <a:r>
              <a:rPr lang="fr-FR" sz="1600" dirty="0">
                <a:latin typeface="+mn-lt"/>
              </a:rPr>
              <a:t>Le coût est traité comme une contrainte, et non comme un objectif.</a:t>
            </a:r>
            <a:endParaRPr lang="en-GB" sz="1800" b="0" dirty="0">
              <a:latin typeface="+mn-lt"/>
            </a:endParaRPr>
          </a:p>
        </p:txBody>
      </p:sp>
      <p:grpSp>
        <p:nvGrpSpPr>
          <p:cNvPr id="17414" name="Group 2"/>
          <p:cNvGrpSpPr>
            <a:grpSpLocks/>
          </p:cNvGrpSpPr>
          <p:nvPr/>
        </p:nvGrpSpPr>
        <p:grpSpPr bwMode="auto">
          <a:xfrm>
            <a:off x="5462589" y="1031876"/>
            <a:ext cx="5438775" cy="4060825"/>
            <a:chOff x="2448" y="650"/>
            <a:chExt cx="3162" cy="2558"/>
          </a:xfrm>
        </p:grpSpPr>
        <p:grpSp>
          <p:nvGrpSpPr>
            <p:cNvPr id="17438" name="Group 3"/>
            <p:cNvGrpSpPr>
              <a:grpSpLocks/>
            </p:cNvGrpSpPr>
            <p:nvPr/>
          </p:nvGrpSpPr>
          <p:grpSpPr bwMode="auto">
            <a:xfrm>
              <a:off x="2448" y="650"/>
              <a:ext cx="3162" cy="2558"/>
              <a:chOff x="2448" y="606"/>
              <a:chExt cx="3162" cy="2381"/>
            </a:xfrm>
          </p:grpSpPr>
          <p:sp>
            <p:nvSpPr>
              <p:cNvPr id="17489" name="Rectangle 4"/>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90" name="Text Box 5"/>
              <p:cNvSpPr txBox="1">
                <a:spLocks noChangeArrowheads="1"/>
              </p:cNvSpPr>
              <p:nvPr/>
            </p:nvSpPr>
            <p:spPr bwMode="auto">
              <a:xfrm>
                <a:off x="2538" y="2791"/>
                <a:ext cx="30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400" b="0" i="1" dirty="0" err="1">
                    <a:latin typeface="+mn-lt"/>
                  </a:rPr>
                  <a:t>Peu</a:t>
                </a:r>
                <a:r>
                  <a:rPr lang="en-GB" sz="1400" b="0" i="1" dirty="0">
                    <a:latin typeface="+mn-lt"/>
                  </a:rPr>
                  <a:t> </a:t>
                </a:r>
                <a:r>
                  <a:rPr lang="en-GB" sz="1400" b="0" i="1" dirty="0" err="1">
                    <a:latin typeface="+mn-lt"/>
                  </a:rPr>
                  <a:t>cher</a:t>
                </a:r>
                <a:r>
                  <a:rPr lang="en-GB" sz="1400" b="0" dirty="0">
                    <a:latin typeface="+mn-lt"/>
                  </a:rPr>
                  <a:t>                    	</a:t>
                </a:r>
                <a:r>
                  <a:rPr lang="en-GB" sz="1800" dirty="0" err="1">
                    <a:solidFill>
                      <a:schemeClr val="accent1"/>
                    </a:solidFill>
                    <a:latin typeface="+mn-lt"/>
                  </a:rPr>
                  <a:t>Coût</a:t>
                </a:r>
                <a:r>
                  <a:rPr lang="en-GB" sz="1800" dirty="0">
                    <a:solidFill>
                      <a:schemeClr val="accent1"/>
                    </a:solidFill>
                    <a:latin typeface="+mn-lt"/>
                  </a:rPr>
                  <a:t> C        	       </a:t>
                </a:r>
                <a:r>
                  <a:rPr lang="en-GB" sz="1400" b="0" i="1" dirty="0" err="1">
                    <a:latin typeface="+mn-lt"/>
                  </a:rPr>
                  <a:t>Très</a:t>
                </a:r>
                <a:r>
                  <a:rPr lang="en-GB" sz="1400" b="0" i="1" dirty="0">
                    <a:latin typeface="+mn-lt"/>
                  </a:rPr>
                  <a:t> </a:t>
                </a:r>
                <a:r>
                  <a:rPr lang="en-GB" sz="1400" b="0" i="1" dirty="0" err="1">
                    <a:latin typeface="+mn-lt"/>
                  </a:rPr>
                  <a:t>cher</a:t>
                </a:r>
                <a:endParaRPr lang="en-GB" sz="1400" b="0" i="1" dirty="0">
                  <a:latin typeface="+mn-lt"/>
                </a:endParaRPr>
              </a:p>
            </p:txBody>
          </p:sp>
          <p:sp>
            <p:nvSpPr>
              <p:cNvPr id="17491" name="Text Box 6"/>
              <p:cNvSpPr txBox="1">
                <a:spLocks noChangeArrowheads="1"/>
              </p:cNvSpPr>
              <p:nvPr/>
            </p:nvSpPr>
            <p:spPr bwMode="auto">
              <a:xfrm rot="-5400000">
                <a:off x="1423" y="1631"/>
                <a:ext cx="225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400" b="0" i="1" dirty="0">
                    <a:latin typeface="+mn-lt"/>
                  </a:rPr>
                  <a:t>Léger  </a:t>
                </a:r>
                <a:r>
                  <a:rPr lang="en-GB" sz="1400" b="0" dirty="0">
                    <a:latin typeface="+mn-lt"/>
                  </a:rPr>
                  <a:t>         	             </a:t>
                </a:r>
                <a:r>
                  <a:rPr lang="en-GB" sz="1800" dirty="0">
                    <a:solidFill>
                      <a:schemeClr val="accent1"/>
                    </a:solidFill>
                    <a:latin typeface="+mn-lt"/>
                  </a:rPr>
                  <a:t>Masse m               </a:t>
                </a:r>
                <a:r>
                  <a:rPr lang="en-GB" sz="1400" b="0" dirty="0" err="1">
                    <a:latin typeface="+mn-lt"/>
                  </a:rPr>
                  <a:t>Lourd</a:t>
                </a:r>
                <a:endParaRPr lang="en-GB" sz="1400" b="0" dirty="0">
                  <a:latin typeface="+mn-lt"/>
                </a:endParaRPr>
              </a:p>
              <a:p>
                <a:pPr>
                  <a:buClr>
                    <a:srgbClr val="009B9B"/>
                  </a:buClr>
                  <a:buSzPct val="80000"/>
                  <a:buFont typeface="Wingdings" panose="05000000000000000000" pitchFamily="2" charset="2"/>
                  <a:buNone/>
                </a:pPr>
                <a:endParaRPr lang="en-GB" sz="1400" b="0" dirty="0">
                  <a:latin typeface="+mn-lt"/>
                </a:endParaRPr>
              </a:p>
            </p:txBody>
          </p:sp>
        </p:grpSp>
        <p:grpSp>
          <p:nvGrpSpPr>
            <p:cNvPr id="17439" name="Group 7"/>
            <p:cNvGrpSpPr>
              <a:grpSpLocks/>
            </p:cNvGrpSpPr>
            <p:nvPr/>
          </p:nvGrpSpPr>
          <p:grpSpPr bwMode="auto">
            <a:xfrm>
              <a:off x="3383" y="893"/>
              <a:ext cx="1938" cy="1778"/>
              <a:chOff x="3383" y="893"/>
              <a:chExt cx="1938" cy="1778"/>
            </a:xfrm>
          </p:grpSpPr>
          <p:sp>
            <p:nvSpPr>
              <p:cNvPr id="17440" name="Oval 8"/>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nvGrpSpPr>
              <p:cNvPr id="17441" name="Group 9"/>
              <p:cNvGrpSpPr>
                <a:grpSpLocks/>
              </p:cNvGrpSpPr>
              <p:nvPr/>
            </p:nvGrpSpPr>
            <p:grpSpPr bwMode="auto">
              <a:xfrm>
                <a:off x="3383" y="893"/>
                <a:ext cx="1938" cy="1778"/>
                <a:chOff x="3383" y="893"/>
                <a:chExt cx="1938" cy="1778"/>
              </a:xfrm>
            </p:grpSpPr>
            <p:sp>
              <p:nvSpPr>
                <p:cNvPr id="17442" name="Oval 10"/>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3" name="Oval 11"/>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4" name="Oval 12"/>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5" name="Oval 13"/>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6" name="Oval 14"/>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7" name="Oval 16"/>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8" name="Oval 17"/>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9" name="Oval 20"/>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0" name="Oval 21"/>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1" name="Oval 22"/>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2" name="Oval 23"/>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3" name="Oval 24"/>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4" name="Oval 25"/>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5" name="Oval 26"/>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6" name="Oval 27"/>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7" name="Oval 28"/>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8" name="Oval 29"/>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9" name="Oval 30"/>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0" name="Oval 31"/>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1" name="Oval 32"/>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2" name="Oval 33"/>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3" name="Oval 34"/>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4" name="Oval 35"/>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5" name="Oval 36"/>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6" name="Oval 37"/>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7" name="Oval 38"/>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8" name="Oval 39"/>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9" name="Oval 40"/>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0" name="Oval 41"/>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1" name="Oval 42"/>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2" name="Oval 43"/>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3" name="Oval 44"/>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4" name="Oval 45"/>
                <p:cNvSpPr>
                  <a:spLocks noChangeArrowheads="1"/>
                </p:cNvSpPr>
                <p:nvPr/>
              </p:nvSpPr>
              <p:spPr bwMode="auto">
                <a:xfrm>
                  <a:off x="4154" y="141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5" name="Oval 46"/>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6" name="Oval 47"/>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7" name="Oval 48"/>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8" name="Oval 49"/>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9" name="Oval 50"/>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0" name="Oval 51"/>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1" name="Oval 52"/>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2" name="Oval 53"/>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3" name="Oval 54"/>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4" name="Oval 55"/>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5" name="Oval 56"/>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6" name="Oval 57"/>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7" name="Oval 58"/>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8" name="Oval 59"/>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grpSp>
      <p:grpSp>
        <p:nvGrpSpPr>
          <p:cNvPr id="17415" name="Group 95"/>
          <p:cNvGrpSpPr>
            <a:grpSpLocks/>
          </p:cNvGrpSpPr>
          <p:nvPr/>
        </p:nvGrpSpPr>
        <p:grpSpPr bwMode="auto">
          <a:xfrm>
            <a:off x="7061201" y="1784351"/>
            <a:ext cx="2498725" cy="2455863"/>
            <a:chOff x="3473" y="1124"/>
            <a:chExt cx="1453" cy="1547"/>
          </a:xfrm>
        </p:grpSpPr>
        <p:sp>
          <p:nvSpPr>
            <p:cNvPr id="17430" name="Oval 88"/>
            <p:cNvSpPr>
              <a:spLocks noChangeArrowheads="1"/>
            </p:cNvSpPr>
            <p:nvPr/>
          </p:nvSpPr>
          <p:spPr bwMode="auto">
            <a:xfrm>
              <a:off x="3715" y="1699"/>
              <a:ext cx="137" cy="90"/>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1" name="Oval 89"/>
            <p:cNvSpPr>
              <a:spLocks noChangeArrowheads="1"/>
            </p:cNvSpPr>
            <p:nvPr/>
          </p:nvSpPr>
          <p:spPr bwMode="auto">
            <a:xfrm>
              <a:off x="3855" y="1913"/>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2" name="Oval 90"/>
            <p:cNvSpPr>
              <a:spLocks noChangeArrowheads="1"/>
            </p:cNvSpPr>
            <p:nvPr/>
          </p:nvSpPr>
          <p:spPr bwMode="auto">
            <a:xfrm>
              <a:off x="4043" y="2118"/>
              <a:ext cx="136"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3" name="Oval 91"/>
            <p:cNvSpPr>
              <a:spLocks noChangeArrowheads="1"/>
            </p:cNvSpPr>
            <p:nvPr/>
          </p:nvSpPr>
          <p:spPr bwMode="auto">
            <a:xfrm>
              <a:off x="4193" y="2250"/>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4" name="Oval 92"/>
            <p:cNvSpPr>
              <a:spLocks noChangeArrowheads="1"/>
            </p:cNvSpPr>
            <p:nvPr/>
          </p:nvSpPr>
          <p:spPr bwMode="auto">
            <a:xfrm>
              <a:off x="4313" y="2369"/>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5" name="Oval 93"/>
            <p:cNvSpPr>
              <a:spLocks noChangeArrowheads="1"/>
            </p:cNvSpPr>
            <p:nvPr/>
          </p:nvSpPr>
          <p:spPr bwMode="auto">
            <a:xfrm>
              <a:off x="4789" y="2583"/>
              <a:ext cx="137" cy="88"/>
            </a:xfrm>
            <a:prstGeom prst="ellipse">
              <a:avLst/>
            </a:prstGeom>
            <a:solidFill>
              <a:srgbClr val="FF6600"/>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6" name="Oval 94"/>
            <p:cNvSpPr>
              <a:spLocks noChangeArrowheads="1"/>
            </p:cNvSpPr>
            <p:nvPr/>
          </p:nvSpPr>
          <p:spPr bwMode="auto">
            <a:xfrm>
              <a:off x="3473" y="1124"/>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7" name="Oval 95"/>
            <p:cNvSpPr>
              <a:spLocks noChangeArrowheads="1"/>
            </p:cNvSpPr>
            <p:nvPr/>
          </p:nvSpPr>
          <p:spPr bwMode="auto">
            <a:xfrm>
              <a:off x="3647" y="1587"/>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nvGrpSpPr>
          <p:cNvPr id="7" name="Group 84"/>
          <p:cNvGrpSpPr>
            <a:grpSpLocks/>
          </p:cNvGrpSpPr>
          <p:nvPr/>
        </p:nvGrpSpPr>
        <p:grpSpPr bwMode="auto">
          <a:xfrm>
            <a:off x="8793163" y="1244600"/>
            <a:ext cx="1911350" cy="3505200"/>
            <a:chOff x="3920" y="792"/>
            <a:chExt cx="1040" cy="2208"/>
          </a:xfrm>
        </p:grpSpPr>
        <p:grpSp>
          <p:nvGrpSpPr>
            <p:cNvPr id="17425" name="Group 82"/>
            <p:cNvGrpSpPr>
              <a:grpSpLocks/>
            </p:cNvGrpSpPr>
            <p:nvPr/>
          </p:nvGrpSpPr>
          <p:grpSpPr bwMode="auto">
            <a:xfrm>
              <a:off x="3920" y="792"/>
              <a:ext cx="1040" cy="2208"/>
              <a:chOff x="4512" y="776"/>
              <a:chExt cx="1040" cy="2208"/>
            </a:xfrm>
          </p:grpSpPr>
          <p:sp>
            <p:nvSpPr>
              <p:cNvPr id="17428" name="Rectangle 80"/>
              <p:cNvSpPr>
                <a:spLocks noChangeArrowheads="1"/>
              </p:cNvSpPr>
              <p:nvPr/>
            </p:nvSpPr>
            <p:spPr bwMode="auto">
              <a:xfrm>
                <a:off x="4512" y="776"/>
                <a:ext cx="1040" cy="2208"/>
              </a:xfrm>
              <a:prstGeom prst="rect">
                <a:avLst/>
              </a:prstGeom>
              <a:solidFill>
                <a:srgbClr val="DDDDD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7429" name="Line 81"/>
              <p:cNvSpPr>
                <a:spLocks noChangeShapeType="1"/>
              </p:cNvSpPr>
              <p:nvPr/>
            </p:nvSpPr>
            <p:spPr bwMode="auto">
              <a:xfrm flipV="1">
                <a:off x="4512" y="776"/>
                <a:ext cx="0" cy="220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17426" name="Text Box 68"/>
            <p:cNvSpPr txBox="1">
              <a:spLocks noChangeArrowheads="1"/>
            </p:cNvSpPr>
            <p:nvPr/>
          </p:nvSpPr>
          <p:spPr bwMode="auto">
            <a:xfrm>
              <a:off x="4128" y="1130"/>
              <a:ext cx="65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err="1">
                  <a:solidFill>
                    <a:srgbClr val="000000"/>
                  </a:solidFill>
                  <a:latin typeface="+mn-lt"/>
                </a:rPr>
                <a:t>Limite</a:t>
              </a:r>
              <a:r>
                <a:rPr lang="en-GB" sz="1400" dirty="0">
                  <a:solidFill>
                    <a:srgbClr val="000000"/>
                  </a:solidFill>
                  <a:latin typeface="+mn-lt"/>
                </a:rPr>
                <a:t> </a:t>
              </a: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supérieure sur C</a:t>
              </a:r>
            </a:p>
          </p:txBody>
        </p:sp>
        <p:sp>
          <p:nvSpPr>
            <p:cNvPr id="17427" name="Line 83"/>
            <p:cNvSpPr>
              <a:spLocks noChangeShapeType="1"/>
            </p:cNvSpPr>
            <p:nvPr/>
          </p:nvSpPr>
          <p:spPr bwMode="auto">
            <a:xfrm flipH="1">
              <a:off x="3952" y="1240"/>
              <a:ext cx="264" cy="24"/>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7417" name="Group 96"/>
          <p:cNvGrpSpPr>
            <a:grpSpLocks/>
          </p:cNvGrpSpPr>
          <p:nvPr/>
        </p:nvGrpSpPr>
        <p:grpSpPr bwMode="auto">
          <a:xfrm>
            <a:off x="5969001" y="1358900"/>
            <a:ext cx="4310063" cy="3035300"/>
            <a:chOff x="2806" y="856"/>
            <a:chExt cx="2506" cy="1912"/>
          </a:xfrm>
        </p:grpSpPr>
        <p:sp>
          <p:nvSpPr>
            <p:cNvPr id="17422" name="Text Box 78"/>
            <p:cNvSpPr txBox="1">
              <a:spLocks noChangeArrowheads="1"/>
            </p:cNvSpPr>
            <p:nvPr/>
          </p:nvSpPr>
          <p:spPr bwMode="auto">
            <a:xfrm>
              <a:off x="2806" y="2004"/>
              <a:ext cx="6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i="1" dirty="0">
                  <a:solidFill>
                    <a:srgbClr val="CC0000"/>
                  </a:solidFill>
                  <a:latin typeface="+mn-lt"/>
                </a:rPr>
                <a:t>Surface de </a:t>
              </a:r>
            </a:p>
            <a:p>
              <a:pPr algn="ctr">
                <a:buClr>
                  <a:srgbClr val="009B9B"/>
                </a:buClr>
                <a:buSzPct val="80000"/>
                <a:buFont typeface="Wingdings" panose="05000000000000000000" pitchFamily="2" charset="2"/>
                <a:buNone/>
              </a:pPr>
              <a:r>
                <a:rPr lang="en-GB" sz="1400" i="1" dirty="0" err="1">
                  <a:solidFill>
                    <a:srgbClr val="CC0000"/>
                  </a:solidFill>
                  <a:latin typeface="+mn-lt"/>
                </a:rPr>
                <a:t>compromis</a:t>
              </a:r>
              <a:endParaRPr lang="en-GB" sz="1400" b="0" i="1" dirty="0">
                <a:solidFill>
                  <a:srgbClr val="CC0000"/>
                </a:solidFill>
                <a:latin typeface="+mn-lt"/>
              </a:endParaRPr>
            </a:p>
          </p:txBody>
        </p:sp>
        <p:sp>
          <p:nvSpPr>
            <p:cNvPr id="17423" name="Line 79"/>
            <p:cNvSpPr>
              <a:spLocks noChangeShapeType="1"/>
            </p:cNvSpPr>
            <p:nvPr/>
          </p:nvSpPr>
          <p:spPr bwMode="auto">
            <a:xfrm flipV="1">
              <a:off x="3493" y="1952"/>
              <a:ext cx="230" cy="167"/>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sp>
          <p:nvSpPr>
            <p:cNvPr id="17424" name="Freeform 94"/>
            <p:cNvSpPr>
              <a:spLocks/>
            </p:cNvSpPr>
            <p:nvPr/>
          </p:nvSpPr>
          <p:spPr bwMode="auto">
            <a:xfrm>
              <a:off x="3368" y="856"/>
              <a:ext cx="1944" cy="1912"/>
            </a:xfrm>
            <a:custGeom>
              <a:avLst/>
              <a:gdLst>
                <a:gd name="T0" fmla="*/ 1944 w 1944"/>
                <a:gd name="T1" fmla="*/ 1912 h 1912"/>
                <a:gd name="T2" fmla="*/ 1264 w 1944"/>
                <a:gd name="T3" fmla="*/ 1760 h 1912"/>
                <a:gd name="T4" fmla="*/ 680 w 1944"/>
                <a:gd name="T5" fmla="*/ 1400 h 1912"/>
                <a:gd name="T6" fmla="*/ 256 w 1944"/>
                <a:gd name="T7" fmla="*/ 880 h 1912"/>
                <a:gd name="T8" fmla="*/ 48 w 1944"/>
                <a:gd name="T9" fmla="*/ 320 h 1912"/>
                <a:gd name="T10" fmla="*/ 0 w 1944"/>
                <a:gd name="T11" fmla="*/ 0 h 1912"/>
                <a:gd name="T12" fmla="*/ 0 60000 65536"/>
                <a:gd name="T13" fmla="*/ 0 60000 65536"/>
                <a:gd name="T14" fmla="*/ 0 60000 65536"/>
                <a:gd name="T15" fmla="*/ 0 60000 65536"/>
                <a:gd name="T16" fmla="*/ 0 60000 65536"/>
                <a:gd name="T17" fmla="*/ 0 60000 65536"/>
                <a:gd name="T18" fmla="*/ 0 w 1944"/>
                <a:gd name="T19" fmla="*/ 0 h 1912"/>
                <a:gd name="T20" fmla="*/ 1944 w 1944"/>
                <a:gd name="T21" fmla="*/ 1912 h 1912"/>
              </a:gdLst>
              <a:ahLst/>
              <a:cxnLst>
                <a:cxn ang="T12">
                  <a:pos x="T0" y="T1"/>
                </a:cxn>
                <a:cxn ang="T13">
                  <a:pos x="T2" y="T3"/>
                </a:cxn>
                <a:cxn ang="T14">
                  <a:pos x="T4" y="T5"/>
                </a:cxn>
                <a:cxn ang="T15">
                  <a:pos x="T6" y="T7"/>
                </a:cxn>
                <a:cxn ang="T16">
                  <a:pos x="T8" y="T9"/>
                </a:cxn>
                <a:cxn ang="T17">
                  <a:pos x="T10" y="T11"/>
                </a:cxn>
              </a:cxnLst>
              <a:rect l="T18" t="T19" r="T20" b="T21"/>
              <a:pathLst>
                <a:path w="1944" h="1912">
                  <a:moveTo>
                    <a:pt x="1944" y="1912"/>
                  </a:moveTo>
                  <a:cubicBezTo>
                    <a:pt x="1709" y="1878"/>
                    <a:pt x="1475" y="1845"/>
                    <a:pt x="1264" y="1760"/>
                  </a:cubicBezTo>
                  <a:cubicBezTo>
                    <a:pt x="1053" y="1675"/>
                    <a:pt x="848" y="1547"/>
                    <a:pt x="680" y="1400"/>
                  </a:cubicBezTo>
                  <a:cubicBezTo>
                    <a:pt x="512" y="1253"/>
                    <a:pt x="361" y="1060"/>
                    <a:pt x="256" y="880"/>
                  </a:cubicBezTo>
                  <a:cubicBezTo>
                    <a:pt x="151" y="700"/>
                    <a:pt x="91" y="467"/>
                    <a:pt x="48" y="320"/>
                  </a:cubicBezTo>
                  <a:cubicBezTo>
                    <a:pt x="5" y="173"/>
                    <a:pt x="7" y="53"/>
                    <a:pt x="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grpSp>
      <p:grpSp>
        <p:nvGrpSpPr>
          <p:cNvPr id="10" name="Group 98"/>
          <p:cNvGrpSpPr>
            <a:grpSpLocks/>
          </p:cNvGrpSpPr>
          <p:nvPr/>
        </p:nvGrpSpPr>
        <p:grpSpPr bwMode="auto">
          <a:xfrm>
            <a:off x="7385890" y="3759209"/>
            <a:ext cx="1355674" cy="696914"/>
            <a:chOff x="3086" y="2432"/>
            <a:chExt cx="788" cy="439"/>
          </a:xfrm>
        </p:grpSpPr>
        <p:sp>
          <p:nvSpPr>
            <p:cNvPr id="17419" name="Text Box 151"/>
            <p:cNvSpPr txBox="1">
              <a:spLocks noChangeArrowheads="1"/>
            </p:cNvSpPr>
            <p:nvPr/>
          </p:nvSpPr>
          <p:spPr bwMode="auto">
            <a:xfrm>
              <a:off x="3086" y="2505"/>
              <a:ext cx="34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Meilleur </a:t>
              </a:r>
            </a:p>
            <a:p>
              <a:pPr algn="ctr">
                <a:spcBef>
                  <a:spcPct val="0"/>
                </a:spcBef>
                <a:spcAft>
                  <a:spcPct val="0"/>
                </a:spcAft>
                <a:buClr>
                  <a:srgbClr val="009B9B"/>
                </a:buClr>
                <a:buSzPct val="80000"/>
                <a:buFont typeface="Wingdings" panose="05000000000000000000" pitchFamily="2" charset="2"/>
                <a:buNone/>
              </a:pPr>
              <a:r>
                <a:rPr lang="en-GB" sz="1600" dirty="0" err="1">
                  <a:solidFill>
                    <a:srgbClr val="000000"/>
                  </a:solidFill>
                  <a:latin typeface="+mn-lt"/>
                </a:rPr>
                <a:t>choix</a:t>
              </a:r>
              <a:endParaRPr lang="en-GB" sz="1800" b="0" dirty="0">
                <a:solidFill>
                  <a:srgbClr val="000000"/>
                </a:solidFill>
                <a:latin typeface="+mn-lt"/>
              </a:endParaRPr>
            </a:p>
          </p:txBody>
        </p:sp>
        <p:sp>
          <p:nvSpPr>
            <p:cNvPr id="17420" name="Line 152"/>
            <p:cNvSpPr>
              <a:spLocks noChangeShapeType="1"/>
            </p:cNvSpPr>
            <p:nvPr/>
          </p:nvSpPr>
          <p:spPr bwMode="auto">
            <a:xfrm flipV="1">
              <a:off x="3482" y="2512"/>
              <a:ext cx="190" cy="103"/>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sp>
          <p:nvSpPr>
            <p:cNvPr id="17421" name="Oval 97"/>
            <p:cNvSpPr>
              <a:spLocks noChangeArrowheads="1"/>
            </p:cNvSpPr>
            <p:nvPr/>
          </p:nvSpPr>
          <p:spPr bwMode="auto">
            <a:xfrm>
              <a:off x="3737" y="2432"/>
              <a:ext cx="137" cy="90"/>
            </a:xfrm>
            <a:prstGeom prst="ellipse">
              <a:avLst/>
            </a:prstGeom>
            <a:solidFill>
              <a:schemeClr val="accent1"/>
            </a:solidFill>
            <a:ln w="9525">
              <a:solidFill>
                <a:schemeClr val="tx1"/>
              </a:solidFill>
              <a:round/>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grpSp>
    </p:spTree>
    <p:extLst>
      <p:ext uri="{BB962C8B-B14F-4D97-AF65-F5344CB8AC3E}">
        <p14:creationId xmlns:p14="http://schemas.microsoft.com/office/powerpoint/2010/main" val="2816241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4516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5249"/>
                                        </p:tgtEl>
                                        <p:attrNameLst>
                                          <p:attrName>style.visibility</p:attrName>
                                        </p:attrNameLst>
                                      </p:cBhvr>
                                      <p:to>
                                        <p:strVal val="visible"/>
                                      </p:to>
                                    </p:set>
                                    <p:animEffect transition="in" filter="wipe(left)">
                                      <p:cBhvr>
                                        <p:cTn id="22" dur="500"/>
                                        <p:tgtEl>
                                          <p:spTgt spid="345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63" grpId="0" autoUpdateAnimBg="0"/>
      <p:bldP spid="34524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16"/>
          <p:cNvGrpSpPr>
            <a:grpSpLocks/>
          </p:cNvGrpSpPr>
          <p:nvPr/>
        </p:nvGrpSpPr>
        <p:grpSpPr bwMode="auto">
          <a:xfrm>
            <a:off x="5514569" y="727075"/>
            <a:ext cx="5789665" cy="4060825"/>
            <a:chOff x="2465" y="650"/>
            <a:chExt cx="3366" cy="2558"/>
          </a:xfrm>
        </p:grpSpPr>
        <p:grpSp>
          <p:nvGrpSpPr>
            <p:cNvPr id="19491" name="Group 2"/>
            <p:cNvGrpSpPr>
              <a:grpSpLocks/>
            </p:cNvGrpSpPr>
            <p:nvPr/>
          </p:nvGrpSpPr>
          <p:grpSpPr bwMode="auto">
            <a:xfrm>
              <a:off x="2465" y="650"/>
              <a:ext cx="3366" cy="2558"/>
              <a:chOff x="2409" y="650"/>
              <a:chExt cx="3366" cy="2558"/>
            </a:xfrm>
          </p:grpSpPr>
          <p:grpSp>
            <p:nvGrpSpPr>
              <p:cNvPr id="19503" name="Group 3"/>
              <p:cNvGrpSpPr>
                <a:grpSpLocks/>
              </p:cNvGrpSpPr>
              <p:nvPr/>
            </p:nvGrpSpPr>
            <p:grpSpPr bwMode="auto">
              <a:xfrm>
                <a:off x="2409" y="650"/>
                <a:ext cx="3366" cy="2558"/>
                <a:chOff x="2409" y="606"/>
                <a:chExt cx="3366" cy="2381"/>
              </a:xfrm>
            </p:grpSpPr>
            <p:sp>
              <p:nvSpPr>
                <p:cNvPr id="19554" name="Rectangle 4"/>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5" name="Text Box 5"/>
                <p:cNvSpPr txBox="1">
                  <a:spLocks noChangeArrowheads="1"/>
                </p:cNvSpPr>
                <p:nvPr/>
              </p:nvSpPr>
              <p:spPr bwMode="auto">
                <a:xfrm>
                  <a:off x="2703" y="2791"/>
                  <a:ext cx="30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400" b="0" i="1" dirty="0" err="1">
                      <a:latin typeface="+mn-lt"/>
                    </a:rPr>
                    <a:t>Peu</a:t>
                  </a:r>
                  <a:r>
                    <a:rPr lang="en-GB" sz="1400" b="0" i="1" dirty="0">
                      <a:latin typeface="+mn-lt"/>
                    </a:rPr>
                    <a:t> </a:t>
                  </a:r>
                  <a:r>
                    <a:rPr lang="en-GB" sz="1400" b="0" i="1" dirty="0" err="1">
                      <a:latin typeface="+mn-lt"/>
                    </a:rPr>
                    <a:t>cher</a:t>
                  </a:r>
                  <a:r>
                    <a:rPr lang="en-GB" sz="1400" b="0" dirty="0">
                      <a:latin typeface="+mn-lt"/>
                    </a:rPr>
                    <a:t>                    	</a:t>
                  </a:r>
                  <a:r>
                    <a:rPr lang="en-GB" sz="1800" dirty="0" err="1">
                      <a:solidFill>
                        <a:schemeClr val="accent1"/>
                      </a:solidFill>
                      <a:latin typeface="+mn-lt"/>
                    </a:rPr>
                    <a:t>Coût</a:t>
                  </a:r>
                  <a:r>
                    <a:rPr lang="en-GB" sz="1800" dirty="0">
                      <a:solidFill>
                        <a:schemeClr val="accent1"/>
                      </a:solidFill>
                      <a:latin typeface="+mn-lt"/>
                    </a:rPr>
                    <a:t> C        	       </a:t>
                  </a:r>
                  <a:r>
                    <a:rPr lang="en-GB" sz="1400" b="0" i="1" dirty="0" err="1">
                      <a:latin typeface="+mn-lt"/>
                    </a:rPr>
                    <a:t>Très</a:t>
                  </a:r>
                  <a:r>
                    <a:rPr lang="en-GB" sz="1400" b="0" i="1" dirty="0">
                      <a:latin typeface="+mn-lt"/>
                    </a:rPr>
                    <a:t> </a:t>
                  </a:r>
                  <a:r>
                    <a:rPr lang="en-GB" sz="1400" b="0" i="1" dirty="0" err="1">
                      <a:latin typeface="+mn-lt"/>
                    </a:rPr>
                    <a:t>cher</a:t>
                  </a:r>
                  <a:endParaRPr lang="en-GB" sz="1400" b="0" i="1" dirty="0">
                    <a:latin typeface="+mn-lt"/>
                  </a:endParaRPr>
                </a:p>
              </p:txBody>
            </p:sp>
            <p:sp>
              <p:nvSpPr>
                <p:cNvPr id="19556" name="Text Box 6"/>
                <p:cNvSpPr txBox="1">
                  <a:spLocks noChangeArrowheads="1"/>
                </p:cNvSpPr>
                <p:nvPr/>
              </p:nvSpPr>
              <p:spPr bwMode="auto">
                <a:xfrm rot="16200000">
                  <a:off x="1384" y="1631"/>
                  <a:ext cx="225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400" b="0" i="1" dirty="0">
                      <a:latin typeface="+mn-lt"/>
                    </a:rPr>
                    <a:t>Léger  </a:t>
                  </a:r>
                  <a:r>
                    <a:rPr lang="en-GB" sz="1400" b="0" dirty="0">
                      <a:latin typeface="+mn-lt"/>
                    </a:rPr>
                    <a:t>         	             </a:t>
                  </a:r>
                  <a:r>
                    <a:rPr lang="en-GB" sz="1800" dirty="0">
                      <a:solidFill>
                        <a:schemeClr val="accent1"/>
                      </a:solidFill>
                      <a:latin typeface="+mn-lt"/>
                    </a:rPr>
                    <a:t>Masse m               </a:t>
                  </a:r>
                  <a:r>
                    <a:rPr lang="en-GB" sz="1400" b="0" dirty="0" err="1">
                      <a:latin typeface="+mn-lt"/>
                    </a:rPr>
                    <a:t>Lourd</a:t>
                  </a:r>
                  <a:endParaRPr lang="en-GB" sz="1400" b="0" dirty="0">
                    <a:latin typeface="+mn-lt"/>
                  </a:endParaRPr>
                </a:p>
                <a:p>
                  <a:pPr>
                    <a:buClr>
                      <a:srgbClr val="009B9B"/>
                    </a:buClr>
                    <a:buSzPct val="80000"/>
                    <a:buFont typeface="Wingdings" panose="05000000000000000000" pitchFamily="2" charset="2"/>
                    <a:buNone/>
                  </a:pPr>
                  <a:endParaRPr lang="en-GB" sz="1400" b="0" dirty="0">
                    <a:latin typeface="+mn-lt"/>
                  </a:endParaRPr>
                </a:p>
              </p:txBody>
            </p:sp>
          </p:grpSp>
          <p:grpSp>
            <p:nvGrpSpPr>
              <p:cNvPr id="19504" name="Group 7"/>
              <p:cNvGrpSpPr>
                <a:grpSpLocks/>
              </p:cNvGrpSpPr>
              <p:nvPr/>
            </p:nvGrpSpPr>
            <p:grpSpPr bwMode="auto">
              <a:xfrm>
                <a:off x="3383" y="893"/>
                <a:ext cx="1938" cy="1778"/>
                <a:chOff x="3383" y="893"/>
                <a:chExt cx="1938" cy="1778"/>
              </a:xfrm>
            </p:grpSpPr>
            <p:sp>
              <p:nvSpPr>
                <p:cNvPr id="19505" name="Oval 8"/>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nvGrpSpPr>
                <p:cNvPr id="19506" name="Group 9"/>
                <p:cNvGrpSpPr>
                  <a:grpSpLocks/>
                </p:cNvGrpSpPr>
                <p:nvPr/>
              </p:nvGrpSpPr>
              <p:grpSpPr bwMode="auto">
                <a:xfrm>
                  <a:off x="3383" y="893"/>
                  <a:ext cx="1938" cy="1778"/>
                  <a:chOff x="3383" y="893"/>
                  <a:chExt cx="1938" cy="1778"/>
                </a:xfrm>
              </p:grpSpPr>
              <p:sp>
                <p:nvSpPr>
                  <p:cNvPr id="19507" name="Oval 10"/>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8" name="Oval 11"/>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9" name="Oval 12"/>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0" name="Oval 13"/>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1" name="Oval 14"/>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2" name="Oval 16"/>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3" name="Oval 17"/>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4" name="Oval 20"/>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5" name="Oval 21"/>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6" name="Oval 22"/>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7" name="Oval 23"/>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8" name="Oval 24"/>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9" name="Oval 25"/>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0" name="Oval 26"/>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1" name="Oval 27"/>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2" name="Oval 28"/>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3" name="Oval 29"/>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4" name="Oval 30"/>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5" name="Oval 31"/>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6" name="Oval 32"/>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7" name="Oval 33"/>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8" name="Oval 34"/>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9" name="Oval 35"/>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0" name="Oval 36"/>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1" name="Oval 37"/>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2" name="Oval 38"/>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3" name="Oval 39"/>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4" name="Oval 40"/>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5" name="Oval 41"/>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6" name="Oval 42"/>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7" name="Oval 43"/>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8" name="Oval 44"/>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9" name="Oval 45"/>
                  <p:cNvSpPr>
                    <a:spLocks noChangeArrowheads="1"/>
                  </p:cNvSpPr>
                  <p:nvPr/>
                </p:nvSpPr>
                <p:spPr bwMode="auto">
                  <a:xfrm>
                    <a:off x="4154" y="141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0" name="Oval 46"/>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1" name="Oval 47"/>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2" name="Oval 48"/>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3" name="Oval 49"/>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4" name="Oval 50"/>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5" name="Oval 51"/>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6" name="Oval 52"/>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7" name="Oval 53"/>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8" name="Oval 54"/>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9" name="Oval 55"/>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0" name="Oval 56"/>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1" name="Oval 57"/>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2" name="Oval 58"/>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3" name="Oval 59"/>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grpSp>
        <p:sp>
          <p:nvSpPr>
            <p:cNvPr id="19492" name="Text Box 78"/>
            <p:cNvSpPr txBox="1">
              <a:spLocks noChangeArrowheads="1"/>
            </p:cNvSpPr>
            <p:nvPr/>
          </p:nvSpPr>
          <p:spPr bwMode="auto">
            <a:xfrm>
              <a:off x="2734" y="1668"/>
              <a:ext cx="6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i="1" dirty="0">
                  <a:solidFill>
                    <a:srgbClr val="CC0000"/>
                  </a:solidFill>
                  <a:latin typeface="+mn-lt"/>
                </a:rPr>
                <a:t>Surface de </a:t>
              </a:r>
            </a:p>
            <a:p>
              <a:pPr algn="ctr">
                <a:buClr>
                  <a:srgbClr val="009B9B"/>
                </a:buClr>
                <a:buSzPct val="80000"/>
                <a:buFont typeface="Wingdings" panose="05000000000000000000" pitchFamily="2" charset="2"/>
                <a:buNone/>
              </a:pPr>
              <a:r>
                <a:rPr lang="en-GB" sz="1400" i="1" dirty="0" err="1">
                  <a:solidFill>
                    <a:srgbClr val="CC0000"/>
                  </a:solidFill>
                  <a:latin typeface="+mn-lt"/>
                </a:rPr>
                <a:t>compromis</a:t>
              </a:r>
              <a:endParaRPr lang="en-GB" sz="1400" b="0" i="1" dirty="0">
                <a:solidFill>
                  <a:srgbClr val="CC0000"/>
                </a:solidFill>
                <a:latin typeface="+mn-lt"/>
              </a:endParaRPr>
            </a:p>
          </p:txBody>
        </p:sp>
        <p:sp>
          <p:nvSpPr>
            <p:cNvPr id="19493" name="Line 79"/>
            <p:cNvSpPr>
              <a:spLocks noChangeShapeType="1"/>
            </p:cNvSpPr>
            <p:nvPr/>
          </p:nvSpPr>
          <p:spPr bwMode="auto">
            <a:xfrm flipV="1">
              <a:off x="3357" y="1648"/>
              <a:ext cx="230" cy="167"/>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grpSp>
          <p:nvGrpSpPr>
            <p:cNvPr id="19494" name="Group 87"/>
            <p:cNvGrpSpPr>
              <a:grpSpLocks/>
            </p:cNvGrpSpPr>
            <p:nvPr/>
          </p:nvGrpSpPr>
          <p:grpSpPr bwMode="auto">
            <a:xfrm>
              <a:off x="3436" y="1124"/>
              <a:ext cx="1599" cy="1547"/>
              <a:chOff x="3508" y="1220"/>
              <a:chExt cx="1599" cy="1547"/>
            </a:xfrm>
          </p:grpSpPr>
          <p:sp>
            <p:nvSpPr>
              <p:cNvPr id="19495" name="Oval 88"/>
              <p:cNvSpPr>
                <a:spLocks noChangeArrowheads="1"/>
              </p:cNvSpPr>
              <p:nvPr/>
            </p:nvSpPr>
            <p:spPr bwMode="auto">
              <a:xfrm>
                <a:off x="3856" y="1867"/>
                <a:ext cx="137" cy="90"/>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6" name="Oval 89"/>
              <p:cNvSpPr>
                <a:spLocks noChangeArrowheads="1"/>
              </p:cNvSpPr>
              <p:nvPr/>
            </p:nvSpPr>
            <p:spPr bwMode="auto">
              <a:xfrm>
                <a:off x="3927" y="1977"/>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7" name="Oval 90"/>
              <p:cNvSpPr>
                <a:spLocks noChangeArrowheads="1"/>
              </p:cNvSpPr>
              <p:nvPr/>
            </p:nvSpPr>
            <p:spPr bwMode="auto">
              <a:xfrm>
                <a:off x="4056" y="2086"/>
                <a:ext cx="136"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8" name="Oval 91"/>
              <p:cNvSpPr>
                <a:spLocks noChangeArrowheads="1"/>
              </p:cNvSpPr>
              <p:nvPr/>
            </p:nvSpPr>
            <p:spPr bwMode="auto">
              <a:xfrm>
                <a:off x="4310" y="2311"/>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9" name="Oval 92"/>
              <p:cNvSpPr>
                <a:spLocks noChangeArrowheads="1"/>
              </p:cNvSpPr>
              <p:nvPr/>
            </p:nvSpPr>
            <p:spPr bwMode="auto">
              <a:xfrm>
                <a:off x="4478" y="243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0" name="Oval 93"/>
              <p:cNvSpPr>
                <a:spLocks noChangeArrowheads="1"/>
              </p:cNvSpPr>
              <p:nvPr/>
            </p:nvSpPr>
            <p:spPr bwMode="auto">
              <a:xfrm>
                <a:off x="4970" y="2679"/>
                <a:ext cx="137" cy="88"/>
              </a:xfrm>
              <a:prstGeom prst="ellipse">
                <a:avLst/>
              </a:prstGeom>
              <a:solidFill>
                <a:srgbClr val="FF6600"/>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1" name="Oval 94"/>
              <p:cNvSpPr>
                <a:spLocks noChangeArrowheads="1"/>
              </p:cNvSpPr>
              <p:nvPr/>
            </p:nvSpPr>
            <p:spPr bwMode="auto">
              <a:xfrm>
                <a:off x="3508" y="1220"/>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2" name="Oval 95"/>
              <p:cNvSpPr>
                <a:spLocks noChangeArrowheads="1"/>
              </p:cNvSpPr>
              <p:nvPr/>
            </p:nvSpPr>
            <p:spPr bwMode="auto">
              <a:xfrm>
                <a:off x="3682" y="168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sp>
        <p:nvSpPr>
          <p:cNvPr id="19459" name="Freeform 120"/>
          <p:cNvSpPr>
            <a:spLocks/>
          </p:cNvSpPr>
          <p:nvPr/>
        </p:nvSpPr>
        <p:spPr bwMode="auto">
          <a:xfrm>
            <a:off x="6950075" y="1223962"/>
            <a:ext cx="3632200" cy="2959100"/>
          </a:xfrm>
          <a:custGeom>
            <a:avLst/>
            <a:gdLst>
              <a:gd name="T0" fmla="*/ 0 w 2112"/>
              <a:gd name="T1" fmla="*/ 0 h 1864"/>
              <a:gd name="T2" fmla="*/ 2147483646 w 2112"/>
              <a:gd name="T3" fmla="*/ 2147483646 h 1864"/>
              <a:gd name="T4" fmla="*/ 2147483646 w 2112"/>
              <a:gd name="T5" fmla="*/ 2147483646 h 1864"/>
              <a:gd name="T6" fmla="*/ 2147483646 w 2112"/>
              <a:gd name="T7" fmla="*/ 2147483646 h 1864"/>
              <a:gd name="T8" fmla="*/ 2147483646 w 2112"/>
              <a:gd name="T9" fmla="*/ 2147483646 h 1864"/>
              <a:gd name="T10" fmla="*/ 2147483646 w 2112"/>
              <a:gd name="T11" fmla="*/ 2147483646 h 1864"/>
              <a:gd name="T12" fmla="*/ 0 60000 65536"/>
              <a:gd name="T13" fmla="*/ 0 60000 65536"/>
              <a:gd name="T14" fmla="*/ 0 60000 65536"/>
              <a:gd name="T15" fmla="*/ 0 60000 65536"/>
              <a:gd name="T16" fmla="*/ 0 60000 65536"/>
              <a:gd name="T17" fmla="*/ 0 60000 65536"/>
              <a:gd name="T18" fmla="*/ 0 w 2112"/>
              <a:gd name="T19" fmla="*/ 0 h 1864"/>
              <a:gd name="T20" fmla="*/ 2112 w 2112"/>
              <a:gd name="T21" fmla="*/ 1864 h 1864"/>
            </a:gdLst>
            <a:ahLst/>
            <a:cxnLst>
              <a:cxn ang="T12">
                <a:pos x="T0" y="T1"/>
              </a:cxn>
              <a:cxn ang="T13">
                <a:pos x="T2" y="T3"/>
              </a:cxn>
              <a:cxn ang="T14">
                <a:pos x="T4" y="T5"/>
              </a:cxn>
              <a:cxn ang="T15">
                <a:pos x="T6" y="T7"/>
              </a:cxn>
              <a:cxn ang="T16">
                <a:pos x="T8" y="T9"/>
              </a:cxn>
              <a:cxn ang="T17">
                <a:pos x="T10" y="T11"/>
              </a:cxn>
            </a:cxnLst>
            <a:rect l="T18" t="T19" r="T20" b="T21"/>
            <a:pathLst>
              <a:path w="2112" h="1864">
                <a:moveTo>
                  <a:pt x="0" y="0"/>
                </a:moveTo>
                <a:cubicBezTo>
                  <a:pt x="39" y="188"/>
                  <a:pt x="79" y="376"/>
                  <a:pt x="160" y="544"/>
                </a:cubicBezTo>
                <a:cubicBezTo>
                  <a:pt x="241" y="712"/>
                  <a:pt x="347" y="865"/>
                  <a:pt x="488" y="1008"/>
                </a:cubicBezTo>
                <a:cubicBezTo>
                  <a:pt x="629" y="1151"/>
                  <a:pt x="812" y="1281"/>
                  <a:pt x="1008" y="1400"/>
                </a:cubicBezTo>
                <a:cubicBezTo>
                  <a:pt x="1204" y="1519"/>
                  <a:pt x="1480" y="1643"/>
                  <a:pt x="1664" y="1720"/>
                </a:cubicBezTo>
                <a:cubicBezTo>
                  <a:pt x="1848" y="1797"/>
                  <a:pt x="2037" y="1841"/>
                  <a:pt x="2112" y="1864"/>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2" name="Slide Number Placeholder 1">
            <a:extLst>
              <a:ext uri="{FF2B5EF4-FFF2-40B4-BE49-F238E27FC236}">
                <a16:creationId xmlns:a16="http://schemas.microsoft.com/office/drawing/2014/main" id="{7529019B-BB4E-4A37-A9FF-7AA2170B2624}"/>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19460" name="Rectangle 2"/>
          <p:cNvSpPr>
            <a:spLocks noGrp="1" noChangeArrowheads="1"/>
          </p:cNvSpPr>
          <p:nvPr>
            <p:ph type="title"/>
          </p:nvPr>
        </p:nvSpPr>
        <p:spPr>
          <a:ln w="9525"/>
        </p:spPr>
        <p:txBody>
          <a:bodyPr/>
          <a:lstStyle/>
          <a:p>
            <a:r>
              <a:rPr lang="fr-FR" dirty="0">
                <a:latin typeface="+mn-lt"/>
              </a:rPr>
              <a:t>Aboutir à un compromis : stratégie 3</a:t>
            </a:r>
            <a:endParaRPr lang="en-GB" dirty="0">
              <a:latin typeface="+mn-lt"/>
            </a:endParaRPr>
          </a:p>
        </p:txBody>
      </p:sp>
      <p:sp>
        <p:nvSpPr>
          <p:cNvPr id="346286" name="Text Box 174"/>
          <p:cNvSpPr txBox="1">
            <a:spLocks noChangeArrowheads="1"/>
          </p:cNvSpPr>
          <p:nvPr/>
        </p:nvSpPr>
        <p:spPr bwMode="auto">
          <a:xfrm>
            <a:off x="1512886" y="2528887"/>
            <a:ext cx="3838109" cy="42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chemeClr val="accent1"/>
              </a:buClr>
              <a:buSzPct val="115000"/>
            </a:pPr>
            <a:r>
              <a:rPr lang="fr-FR" sz="1800" b="0" dirty="0">
                <a:latin typeface="+mn-lt"/>
              </a:rPr>
              <a:t>Générer </a:t>
            </a:r>
            <a:r>
              <a:rPr lang="fr-FR" sz="1800" dirty="0">
                <a:latin typeface="+mn-lt"/>
              </a:rPr>
              <a:t>un graphique de compromis</a:t>
            </a:r>
            <a:endParaRPr lang="en-GB" sz="1800" dirty="0">
              <a:latin typeface="+mn-lt"/>
            </a:endParaRPr>
          </a:p>
        </p:txBody>
      </p:sp>
      <p:grpSp>
        <p:nvGrpSpPr>
          <p:cNvPr id="8" name="Group 186"/>
          <p:cNvGrpSpPr>
            <a:grpSpLocks/>
          </p:cNvGrpSpPr>
          <p:nvPr/>
        </p:nvGrpSpPr>
        <p:grpSpPr bwMode="auto">
          <a:xfrm>
            <a:off x="1574784" y="2818811"/>
            <a:ext cx="4035138" cy="1739900"/>
            <a:chOff x="208" y="2482"/>
            <a:chExt cx="2347" cy="1096"/>
          </a:xfrm>
        </p:grpSpPr>
        <p:sp>
          <p:nvSpPr>
            <p:cNvPr id="19489" name="Text Box 177"/>
            <p:cNvSpPr txBox="1">
              <a:spLocks noChangeArrowheads="1"/>
            </p:cNvSpPr>
            <p:nvPr/>
          </p:nvSpPr>
          <p:spPr bwMode="auto">
            <a:xfrm>
              <a:off x="208" y="2482"/>
              <a:ext cx="2347"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fr-FR" sz="1800" b="0" dirty="0">
                  <a:solidFill>
                    <a:srgbClr val="000000"/>
                  </a:solidFill>
                  <a:latin typeface="+mn-lt"/>
                </a:rPr>
                <a:t>Tracer dessus les courbes d’iso-valeurs de Z</a:t>
              </a:r>
              <a:endParaRPr lang="en-GB" sz="180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en-GB" sz="1800" b="0" dirty="0">
                  <a:solidFill>
                    <a:srgbClr val="000000"/>
                  </a:solidFill>
                  <a:latin typeface="+mn-lt"/>
                </a:rPr>
                <a:t> </a:t>
              </a:r>
            </a:p>
            <a:p>
              <a:pPr>
                <a:spcBef>
                  <a:spcPct val="0"/>
                </a:spcBef>
                <a:spcAft>
                  <a:spcPct val="0"/>
                </a:spcAft>
                <a:buClr>
                  <a:srgbClr val="009B9B"/>
                </a:buClr>
                <a:buSzPct val="80000"/>
                <a:buFont typeface="Wingdings" panose="05000000000000000000" pitchFamily="2" charset="2"/>
                <a:buNone/>
              </a:pPr>
              <a:endParaRPr lang="en-GB" sz="1800" b="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fr-FR" sz="1800" b="0" dirty="0">
                  <a:solidFill>
                    <a:srgbClr val="000000"/>
                  </a:solidFill>
                  <a:latin typeface="+mn-lt"/>
                </a:rPr>
                <a:t>Les droites de Z ont une pente de -1/</a:t>
              </a:r>
              <a:r>
                <a:rPr lang="el-GR" sz="1800" b="0" dirty="0">
                  <a:solidFill>
                    <a:srgbClr val="000000"/>
                  </a:solidFill>
                  <a:latin typeface="+mn-lt"/>
                </a:rPr>
                <a:t>α</a:t>
              </a:r>
              <a:r>
                <a:rPr lang="en-GB" sz="1600" b="0" i="1" dirty="0">
                  <a:solidFill>
                    <a:srgbClr val="000000"/>
                  </a:solidFill>
                  <a:latin typeface="+mn-lt"/>
                  <a:sym typeface="Symbol" panose="05050102010706020507" pitchFamily="18" charset="2"/>
                </a:rPr>
                <a:t>       (</a:t>
              </a:r>
              <a:r>
                <a:rPr lang="en-GB" sz="1600" b="0" i="1" dirty="0" err="1">
                  <a:solidFill>
                    <a:srgbClr val="000000"/>
                  </a:solidFill>
                  <a:latin typeface="+mn-lt"/>
                  <a:sym typeface="Symbol" panose="05050102010706020507" pitchFamily="18" charset="2"/>
                </a:rPr>
                <a:t>nécessite</a:t>
              </a:r>
              <a:r>
                <a:rPr lang="en-GB" sz="1600" b="0" i="1" dirty="0">
                  <a:solidFill>
                    <a:srgbClr val="000000"/>
                  </a:solidFill>
                  <a:latin typeface="+mn-lt"/>
                  <a:sym typeface="Symbol" panose="05050102010706020507" pitchFamily="18" charset="2"/>
                </a:rPr>
                <a:t> des </a:t>
              </a:r>
              <a:r>
                <a:rPr lang="en-GB" sz="1600" b="0" i="1" dirty="0" err="1">
                  <a:solidFill>
                    <a:srgbClr val="000000"/>
                  </a:solidFill>
                  <a:latin typeface="+mn-lt"/>
                  <a:sym typeface="Symbol" panose="05050102010706020507" pitchFamily="18" charset="2"/>
                </a:rPr>
                <a:t>échelles</a:t>
              </a:r>
              <a:r>
                <a:rPr lang="en-GB" sz="1600" b="0" i="1" dirty="0">
                  <a:solidFill>
                    <a:srgbClr val="000000"/>
                  </a:solidFill>
                  <a:latin typeface="+mn-lt"/>
                  <a:sym typeface="Symbol" panose="05050102010706020507" pitchFamily="18" charset="2"/>
                </a:rPr>
                <a:t> </a:t>
              </a:r>
              <a:r>
                <a:rPr lang="en-GB" sz="1600" b="0" i="1" dirty="0" err="1">
                  <a:solidFill>
                    <a:srgbClr val="000000"/>
                  </a:solidFill>
                  <a:latin typeface="+mn-lt"/>
                  <a:sym typeface="Symbol" panose="05050102010706020507" pitchFamily="18" charset="2"/>
                </a:rPr>
                <a:t>linéaires</a:t>
              </a:r>
              <a:r>
                <a:rPr lang="en-GB" sz="1600" b="0" i="1" dirty="0">
                  <a:solidFill>
                    <a:srgbClr val="000000"/>
                  </a:solidFill>
                  <a:latin typeface="+mn-lt"/>
                  <a:sym typeface="Symbol" panose="05050102010706020507" pitchFamily="18" charset="2"/>
                </a:rPr>
                <a:t>)</a:t>
              </a:r>
            </a:p>
          </p:txBody>
        </p:sp>
        <p:graphicFrame>
          <p:nvGraphicFramePr>
            <p:cNvPr id="19490" name="Object 178"/>
            <p:cNvGraphicFramePr>
              <a:graphicFrameLocks noChangeAspect="1"/>
            </p:cNvGraphicFramePr>
            <p:nvPr/>
          </p:nvGraphicFramePr>
          <p:xfrm>
            <a:off x="723" y="2808"/>
            <a:ext cx="1054" cy="368"/>
          </p:xfrm>
          <a:graphic>
            <a:graphicData uri="http://schemas.openxmlformats.org/presentationml/2006/ole">
              <mc:AlternateContent xmlns:mc="http://schemas.openxmlformats.org/markup-compatibility/2006">
                <mc:Choice xmlns:v="urn:schemas-microsoft-com:vml" Requires="v">
                  <p:oleObj name="Equation" r:id="rId3" imgW="1548728" imgH="545863" progId="Equation.3">
                    <p:embed/>
                  </p:oleObj>
                </mc:Choice>
                <mc:Fallback>
                  <p:oleObj name="Equation" r:id="rId3" imgW="1548728" imgH="545863" progId="Equation.3">
                    <p:embed/>
                    <p:pic>
                      <p:nvPicPr>
                        <p:cNvPr id="19490" name="Object 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 y="2808"/>
                          <a:ext cx="1054" cy="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6291" name="Text Box 179"/>
          <p:cNvSpPr txBox="1">
            <a:spLocks noChangeArrowheads="1"/>
          </p:cNvSpPr>
          <p:nvPr/>
        </p:nvSpPr>
        <p:spPr bwMode="auto">
          <a:xfrm>
            <a:off x="1499056" y="4578805"/>
            <a:ext cx="4139744"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buSzPct val="115000"/>
            </a:pPr>
            <a:r>
              <a:rPr lang="en-GB" sz="1800" dirty="0">
                <a:latin typeface="+mn-lt"/>
              </a:rPr>
              <a:t> </a:t>
            </a:r>
            <a:r>
              <a:rPr lang="en-GB" sz="1800" b="0" dirty="0">
                <a:latin typeface="+mn-lt"/>
                <a:sym typeface="Times New Roman" panose="02020603050405020304" pitchFamily="18" charset="0"/>
              </a:rPr>
              <a:t> </a:t>
            </a:r>
            <a:r>
              <a:rPr lang="fr-FR" sz="1800" dirty="0">
                <a:latin typeface="+mn-lt"/>
                <a:sym typeface="Times New Roman" panose="02020603050405020304" pitchFamily="18" charset="0"/>
              </a:rPr>
              <a:t>Extraire </a:t>
            </a:r>
            <a:r>
              <a:rPr lang="fr-FR" sz="1800" b="0" dirty="0">
                <a:latin typeface="+mn-lt"/>
                <a:sym typeface="Times New Roman" panose="02020603050405020304" pitchFamily="18" charset="0"/>
              </a:rPr>
              <a:t>la solution ayant le plus petit Z</a:t>
            </a:r>
            <a:endParaRPr lang="en-GB" sz="1800" b="0" dirty="0">
              <a:latin typeface="+mn-lt"/>
              <a:sym typeface="Times New Roman" panose="02020603050405020304" pitchFamily="18" charset="0"/>
            </a:endParaRPr>
          </a:p>
        </p:txBody>
      </p:sp>
      <p:grpSp>
        <p:nvGrpSpPr>
          <p:cNvPr id="19465" name="Group 104"/>
          <p:cNvGrpSpPr>
            <a:grpSpLocks/>
          </p:cNvGrpSpPr>
          <p:nvPr/>
        </p:nvGrpSpPr>
        <p:grpSpPr bwMode="auto">
          <a:xfrm>
            <a:off x="1447800" y="685800"/>
            <a:ext cx="3535362" cy="1766888"/>
            <a:chOff x="217" y="672"/>
            <a:chExt cx="2227" cy="1113"/>
          </a:xfrm>
        </p:grpSpPr>
        <p:sp>
          <p:nvSpPr>
            <p:cNvPr id="19486" name="Rectangle 172"/>
            <p:cNvSpPr>
              <a:spLocks noChangeArrowheads="1"/>
            </p:cNvSpPr>
            <p:nvPr/>
          </p:nvSpPr>
          <p:spPr bwMode="auto">
            <a:xfrm>
              <a:off x="217" y="672"/>
              <a:ext cx="2227" cy="1113"/>
            </a:xfrm>
            <a:prstGeom prst="rect">
              <a:avLst/>
            </a:prstGeom>
            <a:solidFill>
              <a:schemeClr val="accent1">
                <a:lumMod val="20000"/>
                <a:lumOff val="80000"/>
              </a:schemeClr>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aphicFrame>
          <p:nvGraphicFramePr>
            <p:cNvPr id="19487" name="Object 99"/>
            <p:cNvGraphicFramePr>
              <a:graphicFrameLocks noChangeAspect="1"/>
            </p:cNvGraphicFramePr>
            <p:nvPr/>
          </p:nvGraphicFramePr>
          <p:xfrm>
            <a:off x="790" y="1138"/>
            <a:ext cx="973" cy="188"/>
          </p:xfrm>
          <a:graphic>
            <a:graphicData uri="http://schemas.openxmlformats.org/presentationml/2006/ole">
              <mc:AlternateContent xmlns:mc="http://schemas.openxmlformats.org/markup-compatibility/2006">
                <mc:Choice xmlns:v="urn:schemas-microsoft-com:vml" Requires="v">
                  <p:oleObj name="Equation" r:id="rId5" imgW="1320480" imgH="279360" progId="Equation.3">
                    <p:embed/>
                  </p:oleObj>
                </mc:Choice>
                <mc:Fallback>
                  <p:oleObj name="Equation" r:id="rId5" imgW="1320480" imgH="279360" progId="Equation.3">
                    <p:embed/>
                    <p:pic>
                      <p:nvPicPr>
                        <p:cNvPr id="19487" name="Object 99"/>
                        <p:cNvPicPr>
                          <a:picLocks noChangeAspect="1" noChangeArrowheads="1"/>
                        </p:cNvPicPr>
                        <p:nvPr/>
                      </p:nvPicPr>
                      <p:blipFill>
                        <a:blip r:embed="rId6"/>
                        <a:srcRect/>
                        <a:stretch>
                          <a:fillRect/>
                        </a:stretch>
                      </p:blipFill>
                      <p:spPr bwMode="auto">
                        <a:xfrm>
                          <a:off x="790" y="1138"/>
                          <a:ext cx="973" cy="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8" name="Text Box 180"/>
            <p:cNvSpPr txBox="1">
              <a:spLocks noChangeArrowheads="1"/>
            </p:cNvSpPr>
            <p:nvPr/>
          </p:nvSpPr>
          <p:spPr bwMode="auto">
            <a:xfrm>
              <a:off x="264" y="688"/>
              <a:ext cx="2156" cy="10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fr-FR" sz="1800" b="0" dirty="0">
                  <a:latin typeface="+mn-lt"/>
                </a:rPr>
                <a:t>Définir localement une</a:t>
              </a:r>
            </a:p>
            <a:p>
              <a:pPr algn="ctr">
                <a:spcBef>
                  <a:spcPct val="0"/>
                </a:spcBef>
                <a:spcAft>
                  <a:spcPct val="0"/>
                </a:spcAft>
                <a:buClr>
                  <a:srgbClr val="009B9B"/>
                </a:buClr>
                <a:buSzPct val="80000"/>
                <a:buFont typeface="Wingdings" panose="05000000000000000000" pitchFamily="2" charset="2"/>
                <a:buNone/>
              </a:pPr>
              <a:r>
                <a:rPr lang="fr-FR" sz="1800" dirty="0">
                  <a:latin typeface="+mn-lt"/>
                </a:rPr>
                <a:t>Fonction de pénalité </a:t>
              </a:r>
              <a:r>
                <a:rPr lang="fr-FR" sz="1800" b="0" dirty="0">
                  <a:latin typeface="+mn-lt"/>
                </a:rPr>
                <a:t>Z linéaire</a:t>
              </a:r>
            </a:p>
            <a:p>
              <a:pPr algn="ctr">
                <a:spcBef>
                  <a:spcPct val="0"/>
                </a:spcBef>
                <a:spcAft>
                  <a:spcPct val="0"/>
                </a:spcAft>
                <a:buClr>
                  <a:srgbClr val="009B9B"/>
                </a:buClr>
                <a:buSzPct val="80000"/>
                <a:buFont typeface="Wingdings" panose="05000000000000000000" pitchFamily="2" charset="2"/>
                <a:buNone/>
              </a:pPr>
              <a:endParaRPr lang="fr-FR" sz="1800" b="0" dirty="0">
                <a:latin typeface="+mn-lt"/>
              </a:endParaRPr>
            </a:p>
            <a:p>
              <a:pPr algn="ctr">
                <a:spcBef>
                  <a:spcPct val="0"/>
                </a:spcBef>
                <a:spcAft>
                  <a:spcPct val="0"/>
                </a:spcAft>
                <a:buClr>
                  <a:srgbClr val="009B9B"/>
                </a:buClr>
                <a:buSzPct val="80000"/>
                <a:buFont typeface="Wingdings" panose="05000000000000000000" pitchFamily="2" charset="2"/>
                <a:buNone/>
              </a:pPr>
              <a:endParaRPr lang="fr-FR" sz="1800" b="0" dirty="0">
                <a:latin typeface="+mn-lt"/>
              </a:endParaRPr>
            </a:p>
            <a:p>
              <a:pPr algn="ctr">
                <a:spcBef>
                  <a:spcPct val="0"/>
                </a:spcBef>
                <a:spcAft>
                  <a:spcPct val="0"/>
                </a:spcAft>
                <a:buClr>
                  <a:srgbClr val="009B9B"/>
                </a:buClr>
                <a:buSzPct val="80000"/>
                <a:buFont typeface="Wingdings" panose="05000000000000000000" pitchFamily="2" charset="2"/>
                <a:buNone/>
              </a:pPr>
              <a:r>
                <a:rPr lang="fr-FR" sz="1800" b="0" dirty="0">
                  <a:latin typeface="+mn-lt"/>
                </a:rPr>
                <a:t>Rechercher les solutions avec la plus</a:t>
              </a:r>
            </a:p>
            <a:p>
              <a:pPr algn="ctr">
                <a:spcBef>
                  <a:spcPct val="0"/>
                </a:spcBef>
                <a:spcAft>
                  <a:spcPct val="0"/>
                </a:spcAft>
                <a:buClr>
                  <a:srgbClr val="009B9B"/>
                </a:buClr>
                <a:buSzPct val="80000"/>
                <a:buFont typeface="Wingdings" panose="05000000000000000000" pitchFamily="2" charset="2"/>
                <a:buNone/>
              </a:pPr>
              <a:r>
                <a:rPr lang="fr-FR" sz="1800" b="0" dirty="0">
                  <a:latin typeface="+mn-lt"/>
                </a:rPr>
                <a:t> petite valeur de Z</a:t>
              </a:r>
            </a:p>
            <a:p>
              <a:pPr algn="ctr">
                <a:spcBef>
                  <a:spcPct val="0"/>
                </a:spcBef>
                <a:spcAft>
                  <a:spcPct val="0"/>
                </a:spcAft>
                <a:buClr>
                  <a:srgbClr val="009B9B"/>
                </a:buClr>
                <a:buSzPct val="80000"/>
                <a:buFont typeface="Wingdings" panose="05000000000000000000" pitchFamily="2" charset="2"/>
                <a:buNone/>
              </a:pPr>
              <a:endParaRPr lang="fr-FR" sz="1800" b="0" dirty="0">
                <a:latin typeface="+mn-lt"/>
              </a:endParaRPr>
            </a:p>
          </p:txBody>
        </p:sp>
      </p:grpSp>
      <p:grpSp>
        <p:nvGrpSpPr>
          <p:cNvPr id="10" name="Group 101"/>
          <p:cNvGrpSpPr>
            <a:grpSpLocks/>
          </p:cNvGrpSpPr>
          <p:nvPr/>
        </p:nvGrpSpPr>
        <p:grpSpPr bwMode="auto">
          <a:xfrm>
            <a:off x="5748461" y="942975"/>
            <a:ext cx="4924301" cy="3451225"/>
            <a:chOff x="2697" y="834"/>
            <a:chExt cx="2863" cy="2174"/>
          </a:xfrm>
        </p:grpSpPr>
        <p:sp>
          <p:nvSpPr>
            <p:cNvPr id="19472" name="Line 76"/>
            <p:cNvSpPr>
              <a:spLocks noChangeShapeType="1"/>
            </p:cNvSpPr>
            <p:nvPr/>
          </p:nvSpPr>
          <p:spPr bwMode="auto">
            <a:xfrm>
              <a:off x="2856" y="1032"/>
              <a:ext cx="1976" cy="1968"/>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3" name="Line 77"/>
            <p:cNvSpPr>
              <a:spLocks noChangeShapeType="1"/>
            </p:cNvSpPr>
            <p:nvPr/>
          </p:nvSpPr>
          <p:spPr bwMode="auto">
            <a:xfrm>
              <a:off x="3207" y="859"/>
              <a:ext cx="2121" cy="2149"/>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4" name="Line 78"/>
            <p:cNvSpPr>
              <a:spLocks noChangeShapeType="1"/>
            </p:cNvSpPr>
            <p:nvPr/>
          </p:nvSpPr>
          <p:spPr bwMode="auto">
            <a:xfrm>
              <a:off x="3679" y="848"/>
              <a:ext cx="1865" cy="1832"/>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5" name="Line 79"/>
            <p:cNvSpPr>
              <a:spLocks noChangeShapeType="1"/>
            </p:cNvSpPr>
            <p:nvPr/>
          </p:nvSpPr>
          <p:spPr bwMode="auto">
            <a:xfrm>
              <a:off x="4142" y="859"/>
              <a:ext cx="1418" cy="1365"/>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6" name="Text Box 80"/>
            <p:cNvSpPr txBox="1">
              <a:spLocks noChangeArrowheads="1"/>
            </p:cNvSpPr>
            <p:nvPr/>
          </p:nvSpPr>
          <p:spPr bwMode="auto">
            <a:xfrm>
              <a:off x="2766" y="834"/>
              <a:ext cx="263" cy="212"/>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1</a:t>
              </a:r>
              <a:endParaRPr lang="en-GB" sz="1600" dirty="0">
                <a:solidFill>
                  <a:srgbClr val="000000"/>
                </a:solidFill>
                <a:latin typeface="+mn-lt"/>
              </a:endParaRPr>
            </a:p>
          </p:txBody>
        </p:sp>
        <p:sp>
          <p:nvSpPr>
            <p:cNvPr id="19477" name="Text Box 81"/>
            <p:cNvSpPr txBox="1">
              <a:spLocks noChangeArrowheads="1"/>
            </p:cNvSpPr>
            <p:nvPr/>
          </p:nvSpPr>
          <p:spPr bwMode="auto">
            <a:xfrm>
              <a:off x="3301" y="834"/>
              <a:ext cx="263" cy="212"/>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2</a:t>
              </a:r>
              <a:endParaRPr lang="en-GB" sz="1600" dirty="0">
                <a:solidFill>
                  <a:srgbClr val="000000"/>
                </a:solidFill>
                <a:latin typeface="+mn-lt"/>
              </a:endParaRPr>
            </a:p>
          </p:txBody>
        </p:sp>
        <p:sp>
          <p:nvSpPr>
            <p:cNvPr id="19478" name="Text Box 82"/>
            <p:cNvSpPr txBox="1">
              <a:spLocks noChangeArrowheads="1"/>
            </p:cNvSpPr>
            <p:nvPr/>
          </p:nvSpPr>
          <p:spPr bwMode="auto">
            <a:xfrm>
              <a:off x="3788" y="834"/>
              <a:ext cx="263" cy="212"/>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3</a:t>
              </a:r>
              <a:endParaRPr lang="en-GB" sz="1600" dirty="0">
                <a:solidFill>
                  <a:srgbClr val="000000"/>
                </a:solidFill>
                <a:latin typeface="+mn-lt"/>
              </a:endParaRPr>
            </a:p>
          </p:txBody>
        </p:sp>
        <p:sp>
          <p:nvSpPr>
            <p:cNvPr id="19479" name="Text Box 83"/>
            <p:cNvSpPr txBox="1">
              <a:spLocks noChangeArrowheads="1"/>
            </p:cNvSpPr>
            <p:nvPr/>
          </p:nvSpPr>
          <p:spPr bwMode="auto">
            <a:xfrm>
              <a:off x="4231" y="834"/>
              <a:ext cx="263" cy="212"/>
            </a:xfrm>
            <a:prstGeom prst="rect">
              <a:avLst/>
            </a:prstGeom>
            <a:no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4</a:t>
              </a:r>
              <a:endParaRPr lang="en-GB" sz="1600" dirty="0">
                <a:solidFill>
                  <a:srgbClr val="000000"/>
                </a:solidFill>
                <a:latin typeface="+mn-lt"/>
              </a:endParaRPr>
            </a:p>
          </p:txBody>
        </p:sp>
        <p:sp>
          <p:nvSpPr>
            <p:cNvPr id="19480" name="Text Box 84"/>
            <p:cNvSpPr txBox="1">
              <a:spLocks noChangeArrowheads="1"/>
            </p:cNvSpPr>
            <p:nvPr/>
          </p:nvSpPr>
          <p:spPr bwMode="auto">
            <a:xfrm>
              <a:off x="4690" y="955"/>
              <a:ext cx="77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err="1">
                  <a:solidFill>
                    <a:srgbClr val="000000"/>
                  </a:solidFill>
                </a:rPr>
                <a:t>Lignes</a:t>
              </a:r>
              <a:r>
                <a:rPr lang="en-GB" sz="1400" dirty="0">
                  <a:solidFill>
                    <a:srgbClr val="000000"/>
                  </a:solidFill>
                </a:rPr>
                <a:t> à Z </a:t>
              </a: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rPr>
                <a:t>constant</a:t>
              </a:r>
            </a:p>
          </p:txBody>
        </p:sp>
        <p:sp>
          <p:nvSpPr>
            <p:cNvPr id="19481" name="Line 85"/>
            <p:cNvSpPr>
              <a:spLocks noChangeShapeType="1"/>
            </p:cNvSpPr>
            <p:nvPr/>
          </p:nvSpPr>
          <p:spPr bwMode="auto">
            <a:xfrm flipH="1">
              <a:off x="4762" y="1272"/>
              <a:ext cx="126" cy="14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graphicFrame>
          <p:nvGraphicFramePr>
            <p:cNvPr id="19482" name="Object 89"/>
            <p:cNvGraphicFramePr>
              <a:graphicFrameLocks noChangeAspect="1"/>
            </p:cNvGraphicFramePr>
            <p:nvPr/>
          </p:nvGraphicFramePr>
          <p:xfrm>
            <a:off x="4045" y="2762"/>
            <a:ext cx="408" cy="205"/>
          </p:xfrm>
          <a:graphic>
            <a:graphicData uri="http://schemas.openxmlformats.org/presentationml/2006/ole">
              <mc:AlternateContent xmlns:mc="http://schemas.openxmlformats.org/markup-compatibility/2006">
                <mc:Choice xmlns:v="urn:schemas-microsoft-com:vml" Requires="v">
                  <p:oleObj name="Equation" r:id="rId7" imgW="330057" imgH="165028" progId="Equation.3">
                    <p:embed/>
                  </p:oleObj>
                </mc:Choice>
                <mc:Fallback>
                  <p:oleObj name="Equation" r:id="rId7" imgW="330057" imgH="165028" progId="Equation.3">
                    <p:embed/>
                    <p:pic>
                      <p:nvPicPr>
                        <p:cNvPr id="19482" name="Object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5" y="2762"/>
                          <a:ext cx="408" cy="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483" name="Straight Arrow Connector 173"/>
            <p:cNvCxnSpPr>
              <a:cxnSpLocks noChangeShapeType="1"/>
            </p:cNvCxnSpPr>
            <p:nvPr/>
          </p:nvCxnSpPr>
          <p:spPr bwMode="auto">
            <a:xfrm flipH="1">
              <a:off x="3848" y="2024"/>
              <a:ext cx="882" cy="719"/>
            </a:xfrm>
            <a:prstGeom prst="straightConnector1">
              <a:avLst/>
            </a:prstGeom>
            <a:noFill/>
            <a:ln w="57150" algn="ctr">
              <a:solidFill>
                <a:srgbClr val="7FC4BC"/>
              </a:solidFill>
              <a:round/>
              <a:headEnd/>
              <a:tailEnd type="triangle" w="med" len="lg"/>
            </a:ln>
            <a:extLst>
              <a:ext uri="{909E8E84-426E-40DD-AFC4-6F175D3DCCD1}">
                <a14:hiddenFill xmlns:a14="http://schemas.microsoft.com/office/drawing/2010/main">
                  <a:noFill/>
                </a14:hiddenFill>
              </a:ext>
            </a:extLst>
          </p:spPr>
        </p:cxnSp>
        <p:sp>
          <p:nvSpPr>
            <p:cNvPr id="19484" name="AutoShape 114"/>
            <p:cNvSpPr>
              <a:spLocks noChangeArrowheads="1"/>
            </p:cNvSpPr>
            <p:nvPr/>
          </p:nvSpPr>
          <p:spPr bwMode="auto">
            <a:xfrm>
              <a:off x="4440" y="2656"/>
              <a:ext cx="336" cy="336"/>
            </a:xfrm>
            <a:prstGeom prst="rtTriangle">
              <a:avLst/>
            </a:prstGeom>
            <a:solidFill>
              <a:srgbClr val="DDDDDD"/>
            </a:solidFill>
            <a:ln w="19050">
              <a:solidFill>
                <a:srgbClr val="7FC4BC"/>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9485" name="Text Box 87"/>
            <p:cNvSpPr txBox="1">
              <a:spLocks noChangeArrowheads="1"/>
            </p:cNvSpPr>
            <p:nvPr/>
          </p:nvSpPr>
          <p:spPr bwMode="auto">
            <a:xfrm>
              <a:off x="2697" y="2607"/>
              <a:ext cx="1383"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err="1">
                  <a:solidFill>
                    <a:srgbClr val="000000"/>
                  </a:solidFill>
                </a:rPr>
                <a:t>Valeurs</a:t>
              </a:r>
              <a:r>
                <a:rPr lang="en-GB" sz="1400" dirty="0">
                  <a:solidFill>
                    <a:srgbClr val="000000"/>
                  </a:solidFill>
                </a:rPr>
                <a:t> </a:t>
              </a:r>
            </a:p>
            <a:p>
              <a:pPr algn="ctr">
                <a:spcBef>
                  <a:spcPct val="0"/>
                </a:spcBef>
                <a:spcAft>
                  <a:spcPct val="0"/>
                </a:spcAft>
                <a:buClr>
                  <a:srgbClr val="009B9B"/>
                </a:buClr>
                <a:buSzPct val="80000"/>
                <a:buFont typeface="Wingdings" panose="05000000000000000000" pitchFamily="2" charset="2"/>
                <a:buNone/>
              </a:pPr>
              <a:r>
                <a:rPr lang="en-GB" sz="1400" dirty="0" err="1">
                  <a:solidFill>
                    <a:srgbClr val="000000"/>
                  </a:solidFill>
                </a:rPr>
                <a:t>décroissantes</a:t>
              </a:r>
              <a:r>
                <a:rPr lang="en-GB" sz="1400" dirty="0">
                  <a:solidFill>
                    <a:srgbClr val="000000"/>
                  </a:solidFill>
                </a:rPr>
                <a:t> de Z</a:t>
              </a:r>
            </a:p>
          </p:txBody>
        </p:sp>
      </p:grpSp>
      <p:grpSp>
        <p:nvGrpSpPr>
          <p:cNvPr id="11" name="Group 118"/>
          <p:cNvGrpSpPr>
            <a:grpSpLocks/>
          </p:cNvGrpSpPr>
          <p:nvPr/>
        </p:nvGrpSpPr>
        <p:grpSpPr bwMode="auto">
          <a:xfrm>
            <a:off x="6138862" y="2679699"/>
            <a:ext cx="2001838" cy="992188"/>
            <a:chOff x="2828" y="1880"/>
            <a:chExt cx="1164" cy="625"/>
          </a:xfrm>
        </p:grpSpPr>
        <p:sp>
          <p:nvSpPr>
            <p:cNvPr id="19469" name="Text Box 71"/>
            <p:cNvSpPr txBox="1">
              <a:spLocks noChangeArrowheads="1"/>
            </p:cNvSpPr>
            <p:nvPr/>
          </p:nvSpPr>
          <p:spPr bwMode="auto">
            <a:xfrm>
              <a:off x="2828" y="2093"/>
              <a:ext cx="815" cy="412"/>
            </a:xfrm>
            <a:prstGeom prst="rect">
              <a:avLst/>
            </a:prstGeom>
            <a:solidFill>
              <a:srgbClr val="F8F8F8"/>
            </a:solidFill>
            <a:ln w="19050">
              <a:solidFill>
                <a:srgbClr val="7FC4BC"/>
              </a:solidFill>
              <a:miter lim="800000"/>
              <a:headEnd/>
              <a:tailEnd/>
            </a:ln>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lnSpc>
                  <a:spcPct val="85000"/>
                </a:lnSpc>
                <a:spcBef>
                  <a:spcPct val="0"/>
                </a:spcBef>
                <a:spcAft>
                  <a:spcPct val="0"/>
                </a:spcAft>
                <a:buClr>
                  <a:srgbClr val="009B9B"/>
                </a:buClr>
                <a:buSzPct val="80000"/>
                <a:buFont typeface="Wingdings" panose="05000000000000000000" pitchFamily="2" charset="2"/>
                <a:buNone/>
              </a:pPr>
              <a:r>
                <a:rPr lang="en-GB" sz="1400" dirty="0">
                  <a:solidFill>
                    <a:srgbClr val="000000"/>
                  </a:solidFill>
                </a:rPr>
                <a:t>Solution </a:t>
              </a:r>
            </a:p>
            <a:p>
              <a:pPr algn="ctr">
                <a:lnSpc>
                  <a:spcPct val="85000"/>
                </a:lnSpc>
                <a:spcBef>
                  <a:spcPct val="0"/>
                </a:spcBef>
                <a:spcAft>
                  <a:spcPct val="0"/>
                </a:spcAft>
                <a:buClr>
                  <a:srgbClr val="009B9B"/>
                </a:buClr>
                <a:buSzPct val="80000"/>
                <a:buFont typeface="Wingdings" panose="05000000000000000000" pitchFamily="2" charset="2"/>
                <a:buNone/>
              </a:pPr>
              <a:r>
                <a:rPr lang="en-GB" sz="1400" dirty="0" err="1">
                  <a:solidFill>
                    <a:srgbClr val="000000"/>
                  </a:solidFill>
                </a:rPr>
                <a:t>optimale</a:t>
              </a:r>
              <a:r>
                <a:rPr lang="en-GB" sz="1400" dirty="0">
                  <a:solidFill>
                    <a:srgbClr val="000000"/>
                  </a:solidFill>
                </a:rPr>
                <a:t> </a:t>
              </a:r>
            </a:p>
            <a:p>
              <a:pPr algn="ctr">
                <a:lnSpc>
                  <a:spcPct val="85000"/>
                </a:lnSpc>
                <a:spcBef>
                  <a:spcPct val="0"/>
                </a:spcBef>
                <a:spcAft>
                  <a:spcPct val="0"/>
                </a:spcAft>
                <a:buClr>
                  <a:srgbClr val="009B9B"/>
                </a:buClr>
                <a:buSzPct val="80000"/>
                <a:buFont typeface="Wingdings" panose="05000000000000000000" pitchFamily="2" charset="2"/>
                <a:buNone/>
              </a:pPr>
              <a:r>
                <a:rPr lang="en-GB" sz="1400" dirty="0" err="1">
                  <a:solidFill>
                    <a:srgbClr val="000000"/>
                  </a:solidFill>
                </a:rPr>
                <a:t>minimisant</a:t>
              </a:r>
              <a:r>
                <a:rPr lang="en-GB" sz="1400" dirty="0">
                  <a:solidFill>
                    <a:srgbClr val="000000"/>
                  </a:solidFill>
                </a:rPr>
                <a:t> Z</a:t>
              </a:r>
              <a:endParaRPr lang="en-GB" sz="1400" b="0" dirty="0">
                <a:solidFill>
                  <a:srgbClr val="000000"/>
                </a:solidFill>
              </a:endParaRPr>
            </a:p>
          </p:txBody>
        </p:sp>
        <p:sp>
          <p:nvSpPr>
            <p:cNvPr id="19470" name="Line 72"/>
            <p:cNvSpPr>
              <a:spLocks noChangeShapeType="1"/>
            </p:cNvSpPr>
            <p:nvPr/>
          </p:nvSpPr>
          <p:spPr bwMode="auto">
            <a:xfrm flipV="1">
              <a:off x="3640" y="1984"/>
              <a:ext cx="208" cy="1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1" name="Oval 117"/>
            <p:cNvSpPr>
              <a:spLocks noChangeArrowheads="1"/>
            </p:cNvSpPr>
            <p:nvPr/>
          </p:nvSpPr>
          <p:spPr bwMode="auto">
            <a:xfrm>
              <a:off x="3816" y="1880"/>
              <a:ext cx="176" cy="104"/>
            </a:xfrm>
            <a:prstGeom prst="ellipse">
              <a:avLst/>
            </a:prstGeom>
            <a:solidFill>
              <a:srgbClr val="000000"/>
            </a:solidFill>
            <a:ln w="9525">
              <a:solidFill>
                <a:schemeClr val="tx1"/>
              </a:solidFill>
              <a:round/>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endParaRPr lang="en-GB" sz="1800" b="0" dirty="0">
                <a:solidFill>
                  <a:srgbClr val="000000"/>
                </a:solidFill>
                <a:latin typeface="+mn-lt"/>
              </a:endParaRPr>
            </a:p>
          </p:txBody>
        </p:sp>
      </p:grpSp>
      <p:sp>
        <p:nvSpPr>
          <p:cNvPr id="1146" name="Rectangle 122"/>
          <p:cNvSpPr>
            <a:spLocks noChangeArrowheads="1"/>
          </p:cNvSpPr>
          <p:nvPr/>
        </p:nvSpPr>
        <p:spPr bwMode="auto">
          <a:xfrm>
            <a:off x="2938632" y="3335337"/>
            <a:ext cx="424770" cy="596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01" name="Text Box 175"/>
          <p:cNvSpPr txBox="1">
            <a:spLocks noChangeArrowheads="1"/>
          </p:cNvSpPr>
          <p:nvPr/>
        </p:nvSpPr>
        <p:spPr bwMode="auto">
          <a:xfrm>
            <a:off x="3599109" y="5706685"/>
            <a:ext cx="6924225" cy="4095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800" b="0" dirty="0">
                <a:latin typeface="+mn-lt"/>
              </a:rPr>
              <a:t> (Q2)  Que se passe-t-il avec des </a:t>
            </a:r>
            <a:r>
              <a:rPr lang="en-GB" sz="1800" b="0" dirty="0" err="1">
                <a:latin typeface="+mn-lt"/>
              </a:rPr>
              <a:t>échelles</a:t>
            </a:r>
            <a:r>
              <a:rPr lang="en-GB" sz="1800" b="0" dirty="0">
                <a:latin typeface="+mn-lt"/>
              </a:rPr>
              <a:t> </a:t>
            </a:r>
            <a:r>
              <a:rPr lang="en-GB" sz="1800" i="1" dirty="0">
                <a:latin typeface="+mn-lt"/>
              </a:rPr>
              <a:t>Log</a:t>
            </a:r>
            <a:r>
              <a:rPr lang="en-GB" sz="1800" b="0" dirty="0">
                <a:latin typeface="+mn-lt"/>
              </a:rPr>
              <a:t>, et non </a:t>
            </a:r>
            <a:r>
              <a:rPr lang="en-GB" sz="1800" i="1" dirty="0" err="1">
                <a:latin typeface="+mn-lt"/>
              </a:rPr>
              <a:t>Linéaires</a:t>
            </a:r>
            <a:r>
              <a:rPr lang="en-GB" sz="1800" i="1" dirty="0">
                <a:latin typeface="+mn-lt"/>
              </a:rPr>
              <a:t> </a:t>
            </a:r>
            <a:r>
              <a:rPr lang="en-GB" sz="1800" b="0" dirty="0">
                <a:latin typeface="+mn-lt"/>
              </a:rPr>
              <a:t>?</a:t>
            </a:r>
          </a:p>
        </p:txBody>
      </p:sp>
      <p:sp>
        <p:nvSpPr>
          <p:cNvPr id="102" name="Text Box 179"/>
          <p:cNvSpPr txBox="1">
            <a:spLocks noChangeArrowheads="1"/>
          </p:cNvSpPr>
          <p:nvPr/>
        </p:nvSpPr>
        <p:spPr bwMode="auto">
          <a:xfrm>
            <a:off x="1524923" y="5188889"/>
            <a:ext cx="2490536" cy="34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buSzPct val="115000"/>
            </a:pPr>
            <a:r>
              <a:rPr lang="en-GB" sz="1800" dirty="0">
                <a:latin typeface="+mn-lt"/>
              </a:rPr>
              <a:t> </a:t>
            </a:r>
            <a:r>
              <a:rPr lang="en-GB" sz="1800" b="0" dirty="0">
                <a:latin typeface="+mn-lt"/>
                <a:sym typeface="Times New Roman" panose="02020603050405020304" pitchFamily="18" charset="0"/>
              </a:rPr>
              <a:t> </a:t>
            </a:r>
            <a:r>
              <a:rPr lang="en-GB" sz="1800" dirty="0">
                <a:latin typeface="+mn-lt"/>
                <a:sym typeface="Times New Roman" panose="02020603050405020304" pitchFamily="18" charset="0"/>
              </a:rPr>
              <a:t>Deux questions :</a:t>
            </a:r>
            <a:endParaRPr lang="en-GB" sz="1800" b="0" dirty="0">
              <a:latin typeface="+mn-lt"/>
              <a:sym typeface="Times New Roman" panose="02020603050405020304" pitchFamily="18" charset="0"/>
            </a:endParaRPr>
          </a:p>
        </p:txBody>
      </p:sp>
      <p:sp>
        <p:nvSpPr>
          <p:cNvPr id="103" name="Text Box 175"/>
          <p:cNvSpPr txBox="1">
            <a:spLocks noChangeArrowheads="1"/>
          </p:cNvSpPr>
          <p:nvPr/>
        </p:nvSpPr>
        <p:spPr bwMode="auto">
          <a:xfrm>
            <a:off x="3647950" y="5217796"/>
            <a:ext cx="5440867" cy="4382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None/>
            </a:pPr>
            <a:r>
              <a:rPr lang="en-GB" sz="1800" b="0" dirty="0">
                <a:latin typeface="+mn-lt"/>
              </a:rPr>
              <a:t>(Q1) </a:t>
            </a:r>
            <a:r>
              <a:rPr lang="fr-FR" sz="1800" b="0" dirty="0">
                <a:latin typeface="+mn-lt"/>
              </a:rPr>
              <a:t>Quelle est la constante d'échange</a:t>
            </a:r>
            <a:r>
              <a:rPr lang="en-GB" sz="1800" b="0" dirty="0">
                <a:latin typeface="+mn-lt"/>
              </a:rPr>
              <a:t>, </a:t>
            </a:r>
            <a:r>
              <a:rPr lang="en-GB" sz="1800" dirty="0">
                <a:latin typeface="+mn-lt"/>
                <a:sym typeface="Symbol" panose="05050102010706020507" pitchFamily="18" charset="2"/>
              </a:rPr>
              <a:t> </a:t>
            </a:r>
            <a:r>
              <a:rPr lang="en-GB" sz="1800" dirty="0">
                <a:latin typeface="+mn-lt"/>
                <a:sym typeface="Times New Roman" panose="02020603050405020304" pitchFamily="18" charset="0"/>
              </a:rPr>
              <a:t>? </a:t>
            </a:r>
            <a:endParaRPr lang="en-GB" sz="1800" b="0" dirty="0">
              <a:latin typeface="+mn-lt"/>
            </a:endParaRPr>
          </a:p>
        </p:txBody>
      </p:sp>
    </p:spTree>
    <p:extLst>
      <p:ext uri="{BB962C8B-B14F-4D97-AF65-F5344CB8AC3E}">
        <p14:creationId xmlns:p14="http://schemas.microsoft.com/office/powerpoint/2010/main" val="1282239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62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46"/>
                                        </p:tgtEl>
                                        <p:attrNameLst>
                                          <p:attrName>style.visibility</p:attrName>
                                        </p:attrNameLst>
                                      </p:cBhvr>
                                      <p:to>
                                        <p:strVal val="visible"/>
                                      </p:to>
                                    </p:set>
                                    <p:animEffect transition="in" filter="wipe(left)">
                                      <p:cBhvr>
                                        <p:cTn id="16" dur="500"/>
                                        <p:tgtEl>
                                          <p:spTgt spid="11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4629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286" grpId="0" autoUpdateAnimBg="0"/>
      <p:bldP spid="346291" grpId="0" autoUpdateAnimBg="0"/>
      <p:bldP spid="1146" grpId="0" animBg="1"/>
      <p:bldP spid="101" grpId="0"/>
      <p:bldP spid="102" grpId="0" autoUpdateAnimBg="0"/>
      <p:bldP spid="103"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3" id="{5F852FE6-B4B0-45BF-BB0D-5F3B631A4DAB}" vid="{2B3D8B5D-827F-4D05-97AB-4B980066FF73}"/>
    </a:ext>
  </a:extLst>
</a:theme>
</file>

<file path=ppt/theme/theme2.xml><?xml version="1.0" encoding="utf-8"?>
<a:theme xmlns:a="http://schemas.openxmlformats.org/drawingml/2006/main" name="1_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AER EduPack PowerPoint Template.pptx" id="{CE50790F-3CDD-451B-822E-518389F0B2DB}" vid="{0AD10822-98B5-49E1-878D-9FD758BD3E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g xmlns="4486bbf1-55fc-49d2-af7e-ec287a4789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8DE906B6-6D3C-40A8-9269-7D1381F16BC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592a2861-848e-4487-9e07-fc12779b72dd"/>
    <ds:schemaRef ds:uri="http://purl.org/dc/terms/"/>
    <ds:schemaRef ds:uri="4486bbf1-55fc-49d2-af7e-ec287a4789b3"/>
    <ds:schemaRef ds:uri="http://www.w3.org/XML/1998/namespace"/>
    <ds:schemaRef ds:uri="http://purl.org/dc/dcmitype/"/>
  </ds:schemaRefs>
</ds:datastoreItem>
</file>

<file path=customXml/itemProps3.xml><?xml version="1.0" encoding="utf-8"?>
<ds:datastoreItem xmlns:ds="http://schemas.openxmlformats.org/officeDocument/2006/customXml" ds:itemID="{40F23A68-E408-463B-8D5A-9DBCA44AA4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86bbf1-55fc-49d2-af7e-ec287a4789b3"/>
    <ds:schemaRef ds:uri="592a2861-848e-4487-9e07-fc12779b72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AER EduPack Template-PPT3</Template>
  <TotalTime>656</TotalTime>
  <Words>4905</Words>
  <Application>Microsoft Office PowerPoint</Application>
  <PresentationFormat>Widescreen</PresentationFormat>
  <Paragraphs>479</Paragraphs>
  <Slides>25</Slides>
  <Notes>24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4" baseType="lpstr">
      <vt:lpstr>Symbol</vt:lpstr>
      <vt:lpstr>Courier New</vt:lpstr>
      <vt:lpstr>Calibri</vt:lpstr>
      <vt:lpstr>Arial</vt:lpstr>
      <vt:lpstr>Times New Roman</vt:lpstr>
      <vt:lpstr>Wingdings</vt:lpstr>
      <vt:lpstr>Ansys - Slide Master</vt:lpstr>
      <vt:lpstr>1_Ansys - Slide Master</vt:lpstr>
      <vt:lpstr>Equation</vt:lpstr>
      <vt:lpstr>PowerPoint Presentation</vt:lpstr>
      <vt:lpstr>Objectifs pédagogiques de cette unité de cours</vt:lpstr>
      <vt:lpstr>Sommaire de cette unité 8</vt:lpstr>
      <vt:lpstr>Stratégie de sélection : les matériaux</vt:lpstr>
      <vt:lpstr>Contraintes et objectifs multiples</vt:lpstr>
      <vt:lpstr>Optimisation multiobjectif : la terminologie</vt:lpstr>
      <vt:lpstr> Aboutir à un compromis : stratégie 1</vt:lpstr>
      <vt:lpstr>Aboutir à un compromis : stratégie 2</vt:lpstr>
      <vt:lpstr>Aboutir à un compromis : stratégie 3</vt:lpstr>
      <vt:lpstr>(Q1) Exemple de solution graphique pour l'enseignement</vt:lpstr>
      <vt:lpstr>(Q1) Exemple : Matériaux pour systèmes de transport</vt:lpstr>
      <vt:lpstr>(Q2) Les fonctions de pénalité linéaires vont avec des axes linéaires</vt:lpstr>
      <vt:lpstr>(Q2) Exemple de graphique à deux objectifs dans EduPack</vt:lpstr>
      <vt:lpstr>(Q2) Comment utiliser une fonction de pénalité dans les graphiques à bulles</vt:lpstr>
      <vt:lpstr>Méthodologie de recherche d'indice de performance</vt:lpstr>
      <vt:lpstr>Recherche des indices de performance dans les bases de données avancées</vt:lpstr>
      <vt:lpstr>Deux façons de trouver des matériaux pour les pare-chocs automobiles</vt:lpstr>
      <vt:lpstr>Sélection de graphique à barres à l'aide de la fonction de pénalité</vt:lpstr>
      <vt:lpstr>Sélection sur graphique à barres à l'aide de la fonction de pénalité</vt:lpstr>
      <vt:lpstr>Sélection sur graphique à barres à l'aide de la fonction de pénalité</vt:lpstr>
      <vt:lpstr>Sélection sur graphique à barres à l'aide de la fonction de pénalité</vt:lpstr>
      <vt:lpstr>Sélection sur graphique à bulles à l'aide de la fonction de pénalité</vt:lpstr>
      <vt:lpstr>En résumé</vt:lpstr>
      <vt:lpstr>Série d’Unité de Cours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Soma Chakrabarti</cp:lastModifiedBy>
  <cp:revision>29</cp:revision>
  <dcterms:created xsi:type="dcterms:W3CDTF">2021-07-05T17:07:35Z</dcterms:created>
  <dcterms:modified xsi:type="dcterms:W3CDTF">2022-01-16T20:40:50Z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