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37" r:id="rId5"/>
  </p:sldMasterIdLst>
  <p:notesMasterIdLst>
    <p:notesMasterId r:id="rId24"/>
  </p:notesMasterIdLst>
  <p:handoutMasterIdLst>
    <p:handoutMasterId r:id="rId25"/>
  </p:handoutMasterIdLst>
  <p:sldIdLst>
    <p:sldId id="256" r:id="rId6"/>
    <p:sldId id="286" r:id="rId7"/>
    <p:sldId id="287" r:id="rId8"/>
    <p:sldId id="288" r:id="rId9"/>
    <p:sldId id="289" r:id="rId10"/>
    <p:sldId id="290" r:id="rId11"/>
    <p:sldId id="291" r:id="rId12"/>
    <p:sldId id="292" r:id="rId13"/>
    <p:sldId id="293" r:id="rId14"/>
    <p:sldId id="310" r:id="rId15"/>
    <p:sldId id="294" r:id="rId16"/>
    <p:sldId id="295" r:id="rId17"/>
    <p:sldId id="296" r:id="rId18"/>
    <p:sldId id="297" r:id="rId19"/>
    <p:sldId id="298" r:id="rId20"/>
    <p:sldId id="299" r:id="rId21"/>
    <p:sldId id="309" r:id="rId22"/>
    <p:sldId id="284" r:id="rId23"/>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Tahoma" panose="020B0604030504040204" pitchFamily="3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951444-92EC-62F4-004B-04314D58AFC9}" name="David Mercier" initials="DM" userId="S::david.mercier@ansys.com::af55b25a-2530-45a7-8f11-488cc3cd8e58" providerId="AD"/>
  <p188:author id="{9EBCA16D-A4ED-02E1-63D2-6E2DA091A23F}" name="Nicolas Martin" initials="NM" userId="S::nicolas.martin@ansys.com::e8f042b1-366d-4c4b-8694-5d9070da7b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080B42-6405-4DC9-8AE8-8B9507FAE207}" v="3" dt="2022-01-16T20:47:50.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2" autoAdjust="0"/>
    <p:restoredTop sz="83742" autoAdjust="0"/>
  </p:normalViewPr>
  <p:slideViewPr>
    <p:cSldViewPr showGuides="1">
      <p:cViewPr varScale="1">
        <p:scale>
          <a:sx n="92" d="100"/>
          <a:sy n="92" d="100"/>
        </p:scale>
        <p:origin x="94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844"/>
    </p:cViewPr>
  </p:sorterViewPr>
  <p:notesViewPr>
    <p:cSldViewPr>
      <p:cViewPr varScale="1">
        <p:scale>
          <a:sx n="124" d="100"/>
          <a:sy n="124" d="100"/>
        </p:scale>
        <p:origin x="4960" y="8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1E336-6025-4359-AB2D-AAC14E2568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646C0EE-4B7F-49F4-A98E-3684B781CE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BF455C-D6BE-4348-B8EA-5BA1F56F0267}" type="datetimeFigureOut">
              <a:rPr lang="en-US" smtClean="0"/>
              <a:t>1/24/2022</a:t>
            </a:fld>
            <a:endParaRPr lang="en-US" dirty="0"/>
          </a:p>
        </p:txBody>
      </p:sp>
      <p:sp>
        <p:nvSpPr>
          <p:cNvPr id="4" name="Footer Placeholder 3">
            <a:extLst>
              <a:ext uri="{FF2B5EF4-FFF2-40B4-BE49-F238E27FC236}">
                <a16:creationId xmlns:a16="http://schemas.microsoft.com/office/drawing/2014/main" id="{2CF2F54C-0471-4B10-A272-08EDEC5920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A392276-D937-4C9A-86E7-AF03C33FC3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D3438A-2D3E-413F-B90C-05358E0CCB05}" type="slidenum">
              <a:rPr lang="en-US" smtClean="0"/>
              <a:t>‹#›</a:t>
            </a:fld>
            <a:endParaRPr lang="en-US" dirty="0"/>
          </a:p>
        </p:txBody>
      </p:sp>
    </p:spTree>
    <p:extLst>
      <p:ext uri="{BB962C8B-B14F-4D97-AF65-F5344CB8AC3E}">
        <p14:creationId xmlns:p14="http://schemas.microsoft.com/office/powerpoint/2010/main" val="2563380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1/24/2022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Les 25 </a:t>
            </a:r>
            <a:r>
              <a:rPr lang="en-GB" b="1" i="1" dirty="0" err="1"/>
              <a:t>unités</a:t>
            </a:r>
            <a:r>
              <a:rPr lang="en-GB" b="1" i="1" dirty="0"/>
              <a:t> de </a:t>
            </a:r>
            <a:r>
              <a:rPr lang="en-GB" b="1" i="1" dirty="0" err="1"/>
              <a:t>cours</a:t>
            </a:r>
            <a:r>
              <a:rPr lang="en-GB" b="1" i="1" dirty="0"/>
              <a:t> PowerPoint </a:t>
            </a:r>
            <a:r>
              <a:rPr lang="en-GB" b="1" i="1" dirty="0" err="1"/>
              <a:t>en</a:t>
            </a:r>
            <a:r>
              <a:rPr lang="en-GB" b="1" i="1" dirty="0"/>
              <a:t> 2022</a:t>
            </a:r>
          </a:p>
          <a:p>
            <a:pPr algn="ctr"/>
            <a:endParaRPr lang="en-GB" b="1" i="1" dirty="0"/>
          </a:p>
          <a:p>
            <a:r>
              <a:rPr lang="en-GB" dirty="0">
                <a:latin typeface="Calibri"/>
                <a:cs typeface="Calibri"/>
              </a:rPr>
              <a:t>Les </a:t>
            </a:r>
            <a:r>
              <a:rPr lang="en-GB" dirty="0" err="1">
                <a:latin typeface="Calibri"/>
                <a:cs typeface="Calibri"/>
              </a:rPr>
              <a:t>unités</a:t>
            </a:r>
            <a:r>
              <a:rPr lang="en-GB" dirty="0">
                <a:latin typeface="Calibri"/>
                <a:cs typeface="Calibri"/>
              </a:rPr>
              <a:t> de </a:t>
            </a:r>
            <a:r>
              <a:rPr lang="en-GB" dirty="0" err="1">
                <a:latin typeface="Calibri"/>
                <a:cs typeface="Calibri"/>
              </a:rPr>
              <a:t>cours</a:t>
            </a:r>
            <a:r>
              <a:rPr lang="en-GB" dirty="0">
                <a:latin typeface="Calibri"/>
                <a:cs typeface="Calibri"/>
              </a:rPr>
              <a:t> </a:t>
            </a:r>
            <a:r>
              <a:rPr lang="en-GB" dirty="0" err="1">
                <a:latin typeface="Calibri"/>
                <a:cs typeface="Calibri"/>
              </a:rPr>
              <a:t>développées</a:t>
            </a:r>
            <a:r>
              <a:rPr lang="en-GB" dirty="0">
                <a:latin typeface="Calibri"/>
                <a:cs typeface="Calibri"/>
              </a:rPr>
              <a:t> pour </a:t>
            </a:r>
            <a:r>
              <a:rPr lang="en-GB" dirty="0" err="1">
                <a:latin typeface="Calibri"/>
                <a:cs typeface="Calibri"/>
              </a:rPr>
              <a:t>l’enseignement</a:t>
            </a:r>
            <a:r>
              <a:rPr lang="en-GB" dirty="0">
                <a:latin typeface="Calibri"/>
                <a:cs typeface="Calibri"/>
              </a:rPr>
              <a:t> </a:t>
            </a:r>
            <a:r>
              <a:rPr lang="en-GB" dirty="0" err="1">
                <a:latin typeface="Calibri"/>
                <a:cs typeface="Calibri"/>
              </a:rPr>
              <a:t>en</a:t>
            </a:r>
            <a:r>
              <a:rPr lang="en-GB" dirty="0">
                <a:latin typeface="Calibri"/>
                <a:cs typeface="Calibri"/>
              </a:rPr>
              <a:t> lien avec Granta </a:t>
            </a:r>
            <a:r>
              <a:rPr lang="en-GB" dirty="0" err="1">
                <a:latin typeface="Calibri"/>
                <a:cs typeface="Calibri"/>
              </a:rPr>
              <a:t>EduPack</a:t>
            </a:r>
            <a:r>
              <a:rPr lang="en-GB" dirty="0">
                <a:latin typeface="Calibri"/>
                <a:cs typeface="Calibri"/>
              </a:rPr>
              <a:t> </a:t>
            </a:r>
            <a:r>
              <a:rPr lang="en-GB" dirty="0" err="1">
                <a:latin typeface="Calibri"/>
                <a:cs typeface="Calibri"/>
              </a:rPr>
              <a:t>sont</a:t>
            </a:r>
            <a:r>
              <a:rPr lang="en-GB" dirty="0">
                <a:latin typeface="Calibri"/>
                <a:cs typeface="Calibri"/>
              </a:rPr>
              <a:t> </a:t>
            </a:r>
            <a:r>
              <a:rPr lang="en-GB" dirty="0" err="1">
                <a:latin typeface="Calibri"/>
                <a:cs typeface="Calibri"/>
              </a:rPr>
              <a:t>listées</a:t>
            </a:r>
            <a:r>
              <a:rPr lang="en-GB" dirty="0">
                <a:latin typeface="Calibri"/>
                <a:cs typeface="Calibri"/>
              </a:rPr>
              <a:t> </a:t>
            </a:r>
            <a:r>
              <a:rPr lang="en-GB" dirty="0" err="1">
                <a:latin typeface="Calibri"/>
                <a:cs typeface="Calibri"/>
              </a:rPr>
              <a:t>en</a:t>
            </a:r>
            <a:r>
              <a:rPr lang="en-GB" dirty="0">
                <a:latin typeface="Calibri"/>
                <a:cs typeface="Calibri"/>
              </a:rPr>
              <a:t> fin de </a:t>
            </a:r>
            <a:r>
              <a:rPr lang="en-GB" dirty="0" err="1">
                <a:latin typeface="Calibri"/>
                <a:cs typeface="Calibri"/>
              </a:rPr>
              <a:t>cette</a:t>
            </a:r>
            <a:r>
              <a:rPr lang="en-GB" dirty="0">
                <a:latin typeface="Calibri"/>
                <a:cs typeface="Calibri"/>
              </a:rPr>
              <a:t> </a:t>
            </a:r>
            <a:r>
              <a:rPr lang="en-GB" dirty="0" err="1">
                <a:latin typeface="Calibri"/>
                <a:cs typeface="Calibri"/>
              </a:rPr>
              <a:t>présentation</a:t>
            </a:r>
            <a:r>
              <a:rPr lang="en-GB" dirty="0">
                <a:latin typeface="Calibri"/>
                <a:cs typeface="Calibri"/>
              </a:rPr>
              <a:t>.</a:t>
            </a:r>
            <a:endParaRPr lang="fr-FR" dirty="0">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3556841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Sections </a:t>
            </a:r>
            <a:r>
              <a:rPr lang="en-US" sz="1200" b="1" i="1" dirty="0" err="1">
                <a:cs typeface="Times New Roman" panose="02020603050405020304" pitchFamily="18" charset="0"/>
              </a:rPr>
              <a:t>structurelles</a:t>
            </a:r>
            <a:endParaRPr lang="en-US" sz="1200" b="1" i="1" dirty="0">
              <a:cs typeface="Times New Roman" panose="02020603050405020304" pitchFamily="18" charset="0"/>
            </a:endParaRPr>
          </a:p>
          <a:p>
            <a:pPr algn="ctr"/>
            <a:endParaRPr lang="en-US" sz="1200" dirty="0">
              <a:cs typeface="Times New Roman" panose="02020603050405020304" pitchFamily="18" charset="0"/>
            </a:endParaRPr>
          </a:p>
          <a:p>
            <a:r>
              <a:rPr lang="fr-FR" dirty="0"/>
              <a:t>Les sections communes sont largement disponibles en acier de construction, en alliage d'aluminium extrudé, en GFRP pultrudé et en bois. Ils ont la forme illustrée ici - rectangle, canal, cylindre, tube, sections en I, sections en U et angles. Un bon moyen d'avoir une idée de la façon dont l'efficacité de forme est utilisée dans la pratique est de les examiner. La table de données des sections structurelles Granta </a:t>
            </a:r>
            <a:r>
              <a:rPr lang="fr-FR" dirty="0" err="1"/>
              <a:t>EduPack</a:t>
            </a:r>
            <a:r>
              <a:rPr lang="fr-FR" dirty="0"/>
              <a:t> contient 1881 enregistrements couvrant la gamme complète des sections standards. L'organisation des données est montrée ici. Le premier niveau – les familles – fait référence à la forme. Le choix de la forme, on s'en souvient, dépend de la façon dont le profilé sera chargé : les profilés I, L et U sont bons en flexion mais pauvres en torsion ; les sections fermées circulaires et en caisson supportent bien la torsion et la flexion. Le deuxième niveau de l'arborescence est le matériau – nous listons ici les trois pour lesquels des sections standards sont largement disponibles. Chacun d'eux est disponible dans de nombreuses tailles différentes, et pour chaque taille, il existe un ensemble d'attributs. Les enregistrements de la base de données détaillent ces attributs : propriétés des matériaux, dimensions, propriétés de section telles que I et Z et propriétés structurelles telles que E.I et </a:t>
            </a:r>
            <a:r>
              <a:rPr lang="fr-FR" dirty="0" err="1"/>
              <a:t>σy</a:t>
            </a:r>
            <a:r>
              <a:rPr lang="fr-FR" dirty="0"/>
              <a:t>. Z. </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dirty="0"/>
          </a:p>
        </p:txBody>
      </p:sp>
    </p:spTree>
    <p:extLst>
      <p:ext uri="{BB962C8B-B14F-4D97-AF65-F5344CB8AC3E}">
        <p14:creationId xmlns:p14="http://schemas.microsoft.com/office/powerpoint/2010/main" val="4136822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cs typeface="Times New Roman" panose="02020603050405020304" pitchFamily="18" charset="0"/>
              </a:rPr>
              <a:t>Valeurs</a:t>
            </a:r>
            <a:r>
              <a:rPr lang="en-US" sz="1200" b="1" i="1" dirty="0">
                <a:cs typeface="Times New Roman" panose="02020603050405020304" pitchFamily="18" charset="0"/>
              </a:rPr>
              <a:t> des </a:t>
            </a:r>
            <a:r>
              <a:rPr lang="en-US" sz="1200" b="1" i="1" dirty="0" err="1">
                <a:cs typeface="Times New Roman" panose="02020603050405020304" pitchFamily="18" charset="0"/>
              </a:rPr>
              <a:t>facteurs</a:t>
            </a:r>
            <a:r>
              <a:rPr lang="en-US" sz="1200" b="1" i="1" dirty="0">
                <a:cs typeface="Times New Roman" panose="02020603050405020304" pitchFamily="18" charset="0"/>
              </a:rPr>
              <a:t> de </a:t>
            </a:r>
            <a:r>
              <a:rPr lang="en-US" sz="1200" b="1" i="1" dirty="0" err="1">
                <a:cs typeface="Times New Roman" panose="02020603050405020304" pitchFamily="18" charset="0"/>
              </a:rPr>
              <a:t>formes</a:t>
            </a:r>
            <a:endParaRPr lang="en-US" sz="1200" b="1" i="1" dirty="0">
              <a:cs typeface="Times New Roman" panose="02020603050405020304" pitchFamily="18" charset="0"/>
            </a:endParaRPr>
          </a:p>
          <a:p>
            <a:pPr algn="ctr"/>
            <a:endParaRPr lang="en-US" sz="1200" b="1" i="1" dirty="0">
              <a:cs typeface="Times New Roman" panose="02020603050405020304" pitchFamily="18" charset="0"/>
            </a:endParaRPr>
          </a:p>
          <a:p>
            <a:pPr algn="l"/>
            <a:r>
              <a:rPr lang="en-US" sz="1200" b="0" i="0" dirty="0" err="1">
                <a:cs typeface="Times New Roman" panose="02020603050405020304" pitchFamily="18" charset="0"/>
              </a:rPr>
              <a:t>L’acier</a:t>
            </a:r>
            <a:r>
              <a:rPr lang="en-US" sz="1200" b="0" i="0" dirty="0">
                <a:cs typeface="Times New Roman" panose="02020603050405020304" pitchFamily="18" charset="0"/>
              </a:rPr>
              <a:t>, </a:t>
            </a:r>
            <a:r>
              <a:rPr lang="en-US" sz="1200" b="0" i="0" dirty="0" err="1">
                <a:cs typeface="Times New Roman" panose="02020603050405020304" pitchFamily="18" charset="0"/>
              </a:rPr>
              <a:t>l’aluminium</a:t>
            </a:r>
            <a:r>
              <a:rPr lang="en-US" sz="1200" b="0" i="0" dirty="0">
                <a:cs typeface="Times New Roman" panose="02020603050405020304" pitchFamily="18" charset="0"/>
              </a:rPr>
              <a:t>, GFRP et le </a:t>
            </a:r>
            <a:r>
              <a:rPr lang="en-US" sz="1200" b="0" i="0" dirty="0" err="1">
                <a:cs typeface="Times New Roman" panose="02020603050405020304" pitchFamily="18" charset="0"/>
              </a:rPr>
              <a:t>bois</a:t>
            </a:r>
            <a:r>
              <a:rPr lang="en-US" sz="1200" b="0" i="0" dirty="0">
                <a:cs typeface="Times New Roman" panose="02020603050405020304" pitchFamily="18" charset="0"/>
              </a:rPr>
              <a:t> de </a:t>
            </a:r>
            <a:r>
              <a:rPr lang="en-US" sz="1200" b="0" i="0" dirty="0" err="1">
                <a:cs typeface="Times New Roman" panose="02020603050405020304" pitchFamily="18" charset="0"/>
              </a:rPr>
              <a:t>charpente</a:t>
            </a:r>
            <a:r>
              <a:rPr lang="en-US" sz="1200" b="0" i="0" dirty="0">
                <a:cs typeface="Times New Roman" panose="02020603050405020304" pitchFamily="18" charset="0"/>
              </a:rPr>
              <a:t> </a:t>
            </a:r>
            <a:r>
              <a:rPr lang="en-US" sz="1200" b="0" i="0" dirty="0" err="1">
                <a:cs typeface="Times New Roman" panose="02020603050405020304" pitchFamily="18" charset="0"/>
              </a:rPr>
              <a:t>sont</a:t>
            </a:r>
            <a:r>
              <a:rPr lang="en-US" sz="1200" b="0" i="0" dirty="0">
                <a:cs typeface="Times New Roman" panose="02020603050405020304" pitchFamily="18" charset="0"/>
              </a:rPr>
              <a:t> mis sur le </a:t>
            </a:r>
            <a:r>
              <a:rPr lang="en-US" sz="1200" b="0" i="0" dirty="0" err="1">
                <a:cs typeface="Times New Roman" panose="02020603050405020304" pitchFamily="18" charset="0"/>
              </a:rPr>
              <a:t>marché</a:t>
            </a:r>
            <a:r>
              <a:rPr lang="en-US" sz="1200" b="0" i="0" dirty="0">
                <a:cs typeface="Times New Roman" panose="02020603050405020304" pitchFamily="18" charset="0"/>
              </a:rPr>
              <a:t> </a:t>
            </a:r>
            <a:r>
              <a:rPr lang="en-US" sz="1200" b="0" i="0" dirty="0" err="1">
                <a:cs typeface="Times New Roman" panose="02020603050405020304" pitchFamily="18" charset="0"/>
              </a:rPr>
              <a:t>en</a:t>
            </a:r>
            <a:r>
              <a:rPr lang="en-US" sz="1200" b="0" i="0" dirty="0">
                <a:cs typeface="Times New Roman" panose="02020603050405020304" pitchFamily="18" charset="0"/>
              </a:rPr>
              <a:t> sections standards. Il </a:t>
            </a:r>
            <a:r>
              <a:rPr lang="en-US" sz="1200" b="0" i="0" dirty="0" err="1">
                <a:cs typeface="Times New Roman" panose="02020603050405020304" pitchFamily="18" charset="0"/>
              </a:rPr>
              <a:t>en</a:t>
            </a:r>
            <a:r>
              <a:rPr lang="en-US" sz="1200" b="0" i="0" dirty="0">
                <a:cs typeface="Times New Roman" panose="02020603050405020304" pitchFamily="18" charset="0"/>
              </a:rPr>
              <a:t> </a:t>
            </a:r>
            <a:r>
              <a:rPr lang="en-US" sz="1200" b="0" i="0" dirty="0" err="1">
                <a:cs typeface="Times New Roman" panose="02020603050405020304" pitchFamily="18" charset="0"/>
              </a:rPr>
              <a:t>existe</a:t>
            </a:r>
            <a:r>
              <a:rPr lang="en-US" sz="1200" b="0" i="0" dirty="0">
                <a:cs typeface="Times New Roman" panose="02020603050405020304" pitchFamily="18" charset="0"/>
              </a:rPr>
              <a:t> un </a:t>
            </a:r>
            <a:r>
              <a:rPr lang="en-US" sz="1200" b="0" i="0" dirty="0" err="1">
                <a:cs typeface="Times New Roman" panose="02020603050405020304" pitchFamily="18" charset="0"/>
              </a:rPr>
              <a:t>très</a:t>
            </a:r>
            <a:r>
              <a:rPr lang="en-US" sz="1200" b="0" i="0" dirty="0">
                <a:cs typeface="Times New Roman" panose="02020603050405020304" pitchFamily="18" charset="0"/>
              </a:rPr>
              <a:t> grand </a:t>
            </a:r>
            <a:r>
              <a:rPr lang="en-US" sz="1200" b="0" i="0" dirty="0" err="1">
                <a:cs typeface="Times New Roman" panose="02020603050405020304" pitchFamily="18" charset="0"/>
              </a:rPr>
              <a:t>nombre</a:t>
            </a:r>
            <a:r>
              <a:rPr lang="en-US" sz="1200" b="0" i="0" dirty="0">
                <a:cs typeface="Times New Roman" panose="02020603050405020304" pitchFamily="18" charset="0"/>
              </a:rPr>
              <a:t>. Le </a:t>
            </a:r>
            <a:r>
              <a:rPr lang="en-US" sz="1200" b="0" i="0" dirty="0" err="1">
                <a:cs typeface="Times New Roman" panose="02020603050405020304" pitchFamily="18" charset="0"/>
              </a:rPr>
              <a:t>graphique</a:t>
            </a:r>
            <a:r>
              <a:rPr lang="en-US" sz="1200" b="0" i="0" dirty="0">
                <a:cs typeface="Times New Roman" panose="02020603050405020304" pitchFamily="18" charset="0"/>
              </a:rPr>
              <a:t> sur </a:t>
            </a:r>
            <a:r>
              <a:rPr lang="en-US" sz="1200" b="0" i="0" dirty="0" err="1">
                <a:cs typeface="Times New Roman" panose="02020603050405020304" pitchFamily="18" charset="0"/>
              </a:rPr>
              <a:t>cette</a:t>
            </a:r>
            <a:r>
              <a:rPr lang="en-US" sz="1200" b="0" i="0" dirty="0">
                <a:cs typeface="Times New Roman" panose="02020603050405020304" pitchFamily="18" charset="0"/>
              </a:rPr>
              <a:t> </a:t>
            </a:r>
            <a:r>
              <a:rPr lang="en-US" sz="1200" b="0" i="0" dirty="0" err="1">
                <a:cs typeface="Times New Roman" panose="02020603050405020304" pitchFamily="18" charset="0"/>
              </a:rPr>
              <a:t>planche</a:t>
            </a:r>
            <a:r>
              <a:rPr lang="en-US" sz="1200" b="0" i="0" dirty="0">
                <a:cs typeface="Times New Roman" panose="02020603050405020304" pitchFamily="18" charset="0"/>
              </a:rPr>
              <a:t> </a:t>
            </a:r>
            <a:r>
              <a:rPr lang="en-US" sz="1200" b="0" i="0" dirty="0" err="1">
                <a:cs typeface="Times New Roman" panose="02020603050405020304" pitchFamily="18" charset="0"/>
              </a:rPr>
              <a:t>présente</a:t>
            </a:r>
            <a:r>
              <a:rPr lang="en-US" sz="1200" b="0" i="0" dirty="0">
                <a:cs typeface="Times New Roman" panose="02020603050405020304" pitchFamily="18" charset="0"/>
              </a:rPr>
              <a:t> I et A pour environ 1900 </a:t>
            </a:r>
            <a:r>
              <a:rPr lang="en-US" sz="1200" b="0" i="0" dirty="0" err="1">
                <a:cs typeface="Times New Roman" panose="02020603050405020304" pitchFamily="18" charset="0"/>
              </a:rPr>
              <a:t>cas</a:t>
            </a:r>
            <a:r>
              <a:rPr lang="en-US" sz="1200" b="0" i="0" dirty="0">
                <a:cs typeface="Times New Roman" panose="02020603050405020304" pitchFamily="18" charset="0"/>
              </a:rPr>
              <a:t>. </a:t>
            </a:r>
            <a:r>
              <a:rPr lang="en-US" sz="1200" b="0" i="0" dirty="0" err="1">
                <a:cs typeface="Times New Roman" panose="02020603050405020304" pitchFamily="18" charset="0"/>
              </a:rPr>
              <a:t>Rappelez-vous</a:t>
            </a:r>
            <a:r>
              <a:rPr lang="en-US" sz="1200" b="0" i="0" dirty="0">
                <a:cs typeface="Times New Roman" panose="02020603050405020304" pitchFamily="18" charset="0"/>
              </a:rPr>
              <a:t> que le </a:t>
            </a:r>
            <a:r>
              <a:rPr lang="en-US" sz="1200" b="0" i="0" dirty="0" err="1">
                <a:cs typeface="Times New Roman" panose="02020603050405020304" pitchFamily="18" charset="0"/>
              </a:rPr>
              <a:t>facteur</a:t>
            </a:r>
            <a:r>
              <a:rPr lang="en-US" sz="1200" b="0" i="0" dirty="0">
                <a:cs typeface="Times New Roman" panose="02020603050405020304" pitchFamily="18" charset="0"/>
              </a:rPr>
              <a:t> de </a:t>
            </a:r>
            <a:r>
              <a:rPr lang="en-US" sz="1200" b="0" i="0" dirty="0" err="1">
                <a:cs typeface="Times New Roman" panose="02020603050405020304" pitchFamily="18" charset="0"/>
              </a:rPr>
              <a:t>forme</a:t>
            </a:r>
            <a:r>
              <a:rPr lang="en-US" sz="1200" b="0" i="0" dirty="0">
                <a:cs typeface="Times New Roman" panose="02020603050405020304" pitchFamily="18" charset="0"/>
              </a:rPr>
              <a:t> </a:t>
            </a:r>
            <a:r>
              <a:rPr lang="en-US" sz="1200" b="0" i="0" dirty="0" err="1">
                <a:cs typeface="Times New Roman" panose="02020603050405020304" pitchFamily="18" charset="0"/>
              </a:rPr>
              <a:t>élastique</a:t>
            </a:r>
            <a:r>
              <a:rPr lang="en-US" sz="1200" b="0" i="0" dirty="0">
                <a:cs typeface="Times New Roman" panose="02020603050405020304" pitchFamily="18" charset="0"/>
              </a:rPr>
              <a:t> </a:t>
            </a:r>
            <a:r>
              <a:rPr lang="en-US" sz="1200" b="0" i="0" dirty="0" err="1">
                <a:cs typeface="Times New Roman" panose="02020603050405020304" pitchFamily="18" charset="0"/>
              </a:rPr>
              <a:t>est</a:t>
            </a:r>
            <a:r>
              <a:rPr lang="en-US" sz="1200" b="0" i="0" dirty="0">
                <a:cs typeface="Times New Roman" panose="02020603050405020304" pitchFamily="18" charset="0"/>
              </a:rPr>
              <a:t> :</a:t>
            </a:r>
          </a:p>
          <a:p>
            <a:pPr algn="l"/>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a:t>
            </a:r>
            <a:r>
              <a:rPr lang="en-US" sz="1200" dirty="0">
                <a:cs typeface="Times New Roman" panose="02020603050405020304" pitchFamily="18" charset="0"/>
              </a:rPr>
              <a:t>  =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a:t>
            </a:r>
            <a:r>
              <a:rPr lang="en-US" sz="1200" dirty="0">
                <a:latin typeface="Tahoma" panose="020B0604030504040204" pitchFamily="34" charset="0"/>
                <a:cs typeface="Times New Roman" panose="02020603050405020304" pitchFamily="18" charset="0"/>
              </a:rPr>
              <a:t>I</a:t>
            </a:r>
            <a:r>
              <a:rPr lang="en-US" sz="1200" baseline="-25000" dirty="0">
                <a:cs typeface="Times New Roman" panose="02020603050405020304" pitchFamily="18" charset="0"/>
              </a:rPr>
              <a:t>0</a:t>
            </a:r>
            <a:r>
              <a:rPr lang="en-US" sz="1200" dirty="0">
                <a:cs typeface="Times New Roman" panose="02020603050405020304" pitchFamily="18" charset="0"/>
              </a:rPr>
              <a:t> =  12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/A</a:t>
            </a:r>
            <a:r>
              <a:rPr lang="en-US" sz="1200" baseline="30000" dirty="0">
                <a:cs typeface="Times New Roman" panose="02020603050405020304" pitchFamily="18" charset="0"/>
              </a:rPr>
              <a:t>2</a:t>
            </a:r>
            <a:endParaRPr lang="en-US" sz="1200" b="0" i="0" dirty="0">
              <a:cs typeface="Times New Roman" panose="02020603050405020304" pitchFamily="18" charset="0"/>
            </a:endParaRPr>
          </a:p>
          <a:p>
            <a:pPr algn="l"/>
            <a:r>
              <a:rPr lang="en-US" sz="1200" b="0" i="0" dirty="0">
                <a:cs typeface="Times New Roman" panose="02020603050405020304" pitchFamily="18" charset="0"/>
              </a:rPr>
              <a:t>A </a:t>
            </a:r>
            <a:r>
              <a:rPr lang="en-US" sz="1200" b="0" i="0" dirty="0" err="1">
                <a:cs typeface="Times New Roman" panose="02020603050405020304" pitchFamily="18" charset="0"/>
              </a:rPr>
              <a:t>partir</a:t>
            </a:r>
            <a:r>
              <a:rPr lang="en-US" sz="1200" b="0" i="0" dirty="0">
                <a:cs typeface="Times New Roman" panose="02020603050405020304" pitchFamily="18" charset="0"/>
              </a:rPr>
              <a:t> </a:t>
            </a:r>
            <a:r>
              <a:rPr lang="en-US" sz="1200" b="0" i="0" dirty="0" err="1">
                <a:cs typeface="Times New Roman" panose="02020603050405020304" pitchFamily="18" charset="0"/>
              </a:rPr>
              <a:t>duquel</a:t>
            </a:r>
            <a:r>
              <a:rPr lang="en-US" sz="1200" b="0" i="0" dirty="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cs typeface="Times New Roman" panose="02020603050405020304" pitchFamily="18" charset="0"/>
              </a:rPr>
              <a:t>I  = </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a:t>
            </a:r>
            <a:r>
              <a:rPr lang="en-US" sz="1200" dirty="0">
                <a:cs typeface="Times New Roman" panose="02020603050405020304" pitchFamily="18" charset="0"/>
              </a:rPr>
              <a:t> A</a:t>
            </a:r>
            <a:r>
              <a:rPr lang="en-US" sz="1200" baseline="30000" dirty="0">
                <a:cs typeface="Times New Roman" panose="02020603050405020304" pitchFamily="18" charset="0"/>
              </a:rPr>
              <a:t>2</a:t>
            </a:r>
            <a:r>
              <a:rPr lang="en-US" sz="1200" dirty="0">
                <a:cs typeface="Times New Roman" panose="02020603050405020304" pitchFamily="18" charset="0"/>
              </a:rPr>
              <a:t>/12</a:t>
            </a:r>
          </a:p>
          <a:p>
            <a:pPr algn="l"/>
            <a:endParaRPr lang="en-US" sz="1200" b="0" i="0" dirty="0">
              <a:cs typeface="Times New Roman" panose="02020603050405020304" pitchFamily="18" charset="0"/>
            </a:endParaRPr>
          </a:p>
          <a:p>
            <a:pPr algn="l"/>
            <a:r>
              <a:rPr lang="en-US" sz="1200" b="0" i="0" dirty="0">
                <a:cs typeface="Times New Roman" panose="02020603050405020304" pitchFamily="18" charset="0"/>
              </a:rPr>
              <a:t>Les </a:t>
            </a:r>
            <a:r>
              <a:rPr lang="en-US" sz="1200" b="0" i="0" dirty="0" err="1">
                <a:cs typeface="Times New Roman" panose="02020603050405020304" pitchFamily="18" charset="0"/>
              </a:rPr>
              <a:t>échelles</a:t>
            </a:r>
            <a:r>
              <a:rPr lang="en-US" sz="1200" b="0" i="0" dirty="0">
                <a:cs typeface="Times New Roman" panose="02020603050405020304" pitchFamily="18" charset="0"/>
              </a:rPr>
              <a:t> </a:t>
            </a:r>
            <a:r>
              <a:rPr lang="en-US" sz="1200" b="0" i="0" dirty="0" err="1">
                <a:cs typeface="Times New Roman" panose="02020603050405020304" pitchFamily="18" charset="0"/>
              </a:rPr>
              <a:t>sont</a:t>
            </a:r>
            <a:r>
              <a:rPr lang="en-US" sz="1200" b="0" i="0" dirty="0">
                <a:cs typeface="Times New Roman" panose="02020603050405020304" pitchFamily="18" charset="0"/>
              </a:rPr>
              <a:t> </a:t>
            </a:r>
            <a:r>
              <a:rPr lang="en-US" sz="1200" b="0" i="0" dirty="0" err="1">
                <a:cs typeface="Times New Roman" panose="02020603050405020304" pitchFamily="18" charset="0"/>
              </a:rPr>
              <a:t>logarithmiques</a:t>
            </a:r>
            <a:r>
              <a:rPr lang="en-US" sz="1200" b="0" i="0" dirty="0">
                <a:cs typeface="Times New Roman" panose="02020603050405020304" pitchFamily="18" charset="0"/>
              </a:rPr>
              <a:t>, </a:t>
            </a:r>
            <a:r>
              <a:rPr lang="en-US" sz="1200" b="0" i="0" dirty="0" err="1">
                <a:cs typeface="Times New Roman" panose="02020603050405020304" pitchFamily="18" charset="0"/>
              </a:rPr>
              <a:t>ce</a:t>
            </a:r>
            <a:r>
              <a:rPr lang="en-US" sz="1200" b="0" i="0" dirty="0">
                <a:cs typeface="Times New Roman" panose="02020603050405020304" pitchFamily="18" charset="0"/>
              </a:rPr>
              <a:t> qui </a:t>
            </a:r>
            <a:r>
              <a:rPr lang="en-US" sz="1200" b="0" i="0" dirty="0" err="1">
                <a:cs typeface="Times New Roman" panose="02020603050405020304" pitchFamily="18" charset="0"/>
              </a:rPr>
              <a:t>permet</a:t>
            </a:r>
            <a:r>
              <a:rPr lang="en-US" sz="1200" b="0" i="0" dirty="0">
                <a:cs typeface="Times New Roman" panose="02020603050405020304" pitchFamily="18" charset="0"/>
              </a:rPr>
              <a:t> à d’être </a:t>
            </a:r>
            <a:r>
              <a:rPr lang="en-US" sz="1200" b="0" i="0" dirty="0" err="1">
                <a:cs typeface="Times New Roman" panose="02020603050405020304" pitchFamily="18" charset="0"/>
              </a:rPr>
              <a:t>représenté</a:t>
            </a:r>
            <a:r>
              <a:rPr lang="en-US" sz="1200" b="0" i="0" dirty="0">
                <a:cs typeface="Times New Roman" panose="02020603050405020304" pitchFamily="18" charset="0"/>
              </a:rPr>
              <a:t> par des </a:t>
            </a:r>
            <a:r>
              <a:rPr lang="en-US" sz="1200" b="0" i="0" dirty="0" err="1">
                <a:cs typeface="Times New Roman" panose="02020603050405020304" pitchFamily="18" charset="0"/>
              </a:rPr>
              <a:t>droites</a:t>
            </a:r>
            <a:r>
              <a:rPr lang="en-US" sz="1200" b="0" i="0" dirty="0">
                <a:cs typeface="Times New Roman" panose="02020603050405020304" pitchFamily="18" charset="0"/>
              </a:rPr>
              <a:t> de </a:t>
            </a:r>
            <a:r>
              <a:rPr lang="en-US" sz="1200" b="0" i="0" dirty="0" err="1">
                <a:cs typeface="Times New Roman" panose="02020603050405020304" pitchFamily="18" charset="0"/>
              </a:rPr>
              <a:t>pente</a:t>
            </a:r>
            <a:r>
              <a:rPr lang="en-US" sz="1200" b="0" i="0" dirty="0">
                <a:cs typeface="Times New Roman" panose="02020603050405020304" pitchFamily="18" charset="0"/>
              </a:rPr>
              <a:t> 2. Deux </a:t>
            </a:r>
            <a:r>
              <a:rPr lang="en-US" sz="1200" b="0" i="0" dirty="0" err="1">
                <a:cs typeface="Times New Roman" panose="02020603050405020304" pitchFamily="18" charset="0"/>
              </a:rPr>
              <a:t>exemples</a:t>
            </a:r>
            <a:r>
              <a:rPr lang="en-US" sz="1200" b="0" i="0" dirty="0">
                <a:cs typeface="Times New Roman" panose="02020603050405020304" pitchFamily="18" charset="0"/>
              </a:rPr>
              <a:t> </a:t>
            </a:r>
            <a:r>
              <a:rPr lang="en-US" sz="1200" b="0" i="0" dirty="0" err="1">
                <a:cs typeface="Times New Roman" panose="02020603050405020304" pitchFamily="18" charset="0"/>
              </a:rPr>
              <a:t>sont</a:t>
            </a:r>
            <a:r>
              <a:rPr lang="en-US" sz="1200" b="0" i="0" dirty="0">
                <a:cs typeface="Times New Roman" panose="02020603050405020304" pitchFamily="18" charset="0"/>
              </a:rPr>
              <a:t> </a:t>
            </a:r>
            <a:r>
              <a:rPr lang="en-US" sz="1200" b="0" i="0" dirty="0" err="1">
                <a:cs typeface="Times New Roman" panose="02020603050405020304" pitchFamily="18" charset="0"/>
              </a:rPr>
              <a:t>tracés</a:t>
            </a:r>
            <a:r>
              <a:rPr lang="en-US" sz="1200" b="0" i="0" dirty="0">
                <a:cs typeface="Times New Roman" panose="02020603050405020304" pitchFamily="18" charset="0"/>
              </a:rPr>
              <a:t>, un pour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=1 </a:t>
            </a:r>
            <a:r>
              <a:rPr lang="en-US" sz="1200" b="0" i="0" dirty="0">
                <a:cs typeface="Times New Roman" panose="02020603050405020304" pitchFamily="18" charset="0"/>
              </a:rPr>
              <a:t>et un pour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=100. Le </a:t>
            </a:r>
            <a:r>
              <a:rPr lang="en-US" sz="1200" dirty="0" err="1">
                <a:cs typeface="Times New Roman" panose="02020603050405020304" pitchFamily="18" charset="0"/>
              </a:rPr>
              <a:t>bois</a:t>
            </a:r>
            <a:r>
              <a:rPr lang="en-US" sz="1200" dirty="0">
                <a:cs typeface="Times New Roman" panose="02020603050405020304" pitchFamily="18" charset="0"/>
              </a:rPr>
              <a:t> de </a:t>
            </a:r>
            <a:r>
              <a:rPr lang="en-US" sz="1200" dirty="0" err="1">
                <a:cs typeface="Times New Roman" panose="02020603050405020304" pitchFamily="18" charset="0"/>
              </a:rPr>
              <a:t>charpente</a:t>
            </a:r>
            <a:r>
              <a:rPr lang="en-US" sz="1200" dirty="0">
                <a:cs typeface="Times New Roman" panose="02020603050405020304" pitchFamily="18" charset="0"/>
              </a:rPr>
              <a:t> </a:t>
            </a:r>
            <a:r>
              <a:rPr lang="en-US" sz="1200" dirty="0" err="1">
                <a:cs typeface="Times New Roman" panose="02020603050405020304" pitchFamily="18" charset="0"/>
              </a:rPr>
              <a:t>est</a:t>
            </a:r>
            <a:r>
              <a:rPr lang="en-US" sz="1200" dirty="0">
                <a:cs typeface="Times New Roman" panose="02020603050405020304" pitchFamily="18" charset="0"/>
              </a:rPr>
              <a:t> disponible </a:t>
            </a:r>
            <a:r>
              <a:rPr lang="en-US" sz="1200" dirty="0" err="1">
                <a:cs typeface="Times New Roman" panose="02020603050405020304" pitchFamily="18" charset="0"/>
              </a:rPr>
              <a:t>en</a:t>
            </a:r>
            <a:r>
              <a:rPr lang="en-US" sz="1200" dirty="0">
                <a:cs typeface="Times New Roman" panose="02020603050405020304" pitchFamily="18" charset="0"/>
              </a:rPr>
              <a:t> </a:t>
            </a:r>
            <a:r>
              <a:rPr lang="en-US" sz="1200" dirty="0" err="1">
                <a:cs typeface="Times New Roman" panose="02020603050405020304" pitchFamily="18" charset="0"/>
              </a:rPr>
              <a:t>poutre</a:t>
            </a:r>
            <a:r>
              <a:rPr lang="en-US" sz="1200" dirty="0">
                <a:cs typeface="Times New Roman" panose="02020603050405020304" pitchFamily="18" charset="0"/>
              </a:rPr>
              <a:t> à section </a:t>
            </a:r>
            <a:r>
              <a:rPr lang="en-US" sz="1200" dirty="0" err="1">
                <a:cs typeface="Times New Roman" panose="02020603050405020304" pitchFamily="18" charset="0"/>
              </a:rPr>
              <a:t>carré</a:t>
            </a:r>
            <a:r>
              <a:rPr lang="en-US" sz="1200" dirty="0">
                <a:cs typeface="Times New Roman" panose="02020603050405020304" pitchFamily="18" charset="0"/>
              </a:rPr>
              <a:t>, </a:t>
            </a:r>
            <a:r>
              <a:rPr lang="en-US" sz="1200" dirty="0" err="1">
                <a:cs typeface="Times New Roman" panose="02020603050405020304" pitchFamily="18" charset="0"/>
              </a:rPr>
              <a:t>mais</a:t>
            </a:r>
            <a:r>
              <a:rPr lang="en-US" sz="1200" dirty="0">
                <a:cs typeface="Times New Roman" panose="02020603050405020304" pitchFamily="18" charset="0"/>
              </a:rPr>
              <a:t> </a:t>
            </a:r>
            <a:r>
              <a:rPr lang="en-US" sz="1200" dirty="0" err="1">
                <a:cs typeface="Times New Roman" panose="02020603050405020304" pitchFamily="18" charset="0"/>
              </a:rPr>
              <a:t>presque</a:t>
            </a:r>
            <a:r>
              <a:rPr lang="en-US" sz="1200" dirty="0">
                <a:cs typeface="Times New Roman" panose="02020603050405020304" pitchFamily="18" charset="0"/>
              </a:rPr>
              <a:t> </a:t>
            </a:r>
            <a:r>
              <a:rPr lang="en-US" sz="1200" dirty="0" err="1">
                <a:cs typeface="Times New Roman" panose="02020603050405020304" pitchFamily="18" charset="0"/>
              </a:rPr>
              <a:t>toutes</a:t>
            </a:r>
            <a:r>
              <a:rPr lang="en-US" sz="1200" dirty="0">
                <a:cs typeface="Times New Roman" panose="02020603050405020304" pitchFamily="18" charset="0"/>
              </a:rPr>
              <a:t> les </a:t>
            </a:r>
            <a:r>
              <a:rPr lang="en-US" sz="1200" dirty="0" err="1">
                <a:cs typeface="Times New Roman" panose="02020603050405020304" pitchFamily="18" charset="0"/>
              </a:rPr>
              <a:t>autres</a:t>
            </a:r>
            <a:r>
              <a:rPr lang="en-US" sz="1200" dirty="0">
                <a:cs typeface="Times New Roman" panose="02020603050405020304" pitchFamily="18" charset="0"/>
              </a:rPr>
              <a:t> sections </a:t>
            </a:r>
            <a:r>
              <a:rPr lang="en-US" sz="1200" dirty="0" err="1">
                <a:cs typeface="Times New Roman" panose="02020603050405020304" pitchFamily="18" charset="0"/>
              </a:rPr>
              <a:t>sont</a:t>
            </a:r>
            <a:r>
              <a:rPr lang="en-US" sz="1200" dirty="0">
                <a:cs typeface="Times New Roman" panose="02020603050405020304" pitchFamily="18" charset="0"/>
              </a:rPr>
              <a:t> plus </a:t>
            </a:r>
            <a:r>
              <a:rPr lang="en-US" sz="1200" dirty="0" err="1">
                <a:cs typeface="Times New Roman" panose="02020603050405020304" pitchFamily="18" charset="0"/>
              </a:rPr>
              <a:t>efficaces</a:t>
            </a:r>
            <a:r>
              <a:rPr lang="en-US" sz="1200" dirty="0">
                <a:cs typeface="Times New Roman" panose="02020603050405020304" pitchFamily="18" charset="0"/>
              </a:rPr>
              <a:t> que </a:t>
            </a:r>
            <a:r>
              <a:rPr lang="en-US" sz="1200" dirty="0" err="1">
                <a:cs typeface="Times New Roman" panose="02020603050405020304" pitchFamily="18" charset="0"/>
              </a:rPr>
              <a:t>cela</a:t>
            </a:r>
            <a:r>
              <a:rPr lang="en-US" sz="1200" dirty="0">
                <a:cs typeface="Times New Roman" panose="02020603050405020304" pitchFamily="18" charset="0"/>
              </a:rPr>
              <a:t>. Rare </a:t>
            </a:r>
            <a:r>
              <a:rPr lang="en-US" sz="1200" dirty="0" err="1">
                <a:cs typeface="Times New Roman" panose="02020603050405020304" pitchFamily="18" charset="0"/>
              </a:rPr>
              <a:t>sont</a:t>
            </a:r>
            <a:r>
              <a:rPr lang="en-US" sz="1200" dirty="0">
                <a:cs typeface="Times New Roman" panose="02020603050405020304" pitchFamily="18" charset="0"/>
              </a:rPr>
              <a:t> </a:t>
            </a:r>
            <a:r>
              <a:rPr lang="en-US" sz="1200" dirty="0" err="1">
                <a:cs typeface="Times New Roman" panose="02020603050405020304" pitchFamily="18" charset="0"/>
              </a:rPr>
              <a:t>celles</a:t>
            </a:r>
            <a:r>
              <a:rPr lang="en-US" sz="1200" dirty="0">
                <a:cs typeface="Times New Roman" panose="02020603050405020304" pitchFamily="18" charset="0"/>
              </a:rPr>
              <a:t> à </a:t>
            </a:r>
            <a:r>
              <a:rPr lang="en-US" sz="1200" dirty="0" err="1">
                <a:cs typeface="Times New Roman" panose="02020603050405020304" pitchFamily="18" charset="0"/>
              </a:rPr>
              <a:t>une</a:t>
            </a:r>
            <a:r>
              <a:rPr lang="en-US" sz="1200" dirty="0">
                <a:cs typeface="Times New Roman" panose="02020603050405020304" pitchFamily="18" charset="0"/>
              </a:rPr>
              <a:t> </a:t>
            </a:r>
            <a:r>
              <a:rPr lang="en-US" sz="1200" dirty="0" err="1">
                <a:cs typeface="Times New Roman" panose="02020603050405020304" pitchFamily="18" charset="0"/>
              </a:rPr>
              <a:t>efficacité</a:t>
            </a:r>
            <a:r>
              <a:rPr lang="en-US" sz="1200" dirty="0">
                <a:cs typeface="Times New Roman" panose="02020603050405020304" pitchFamily="18" charset="0"/>
              </a:rPr>
              <a:t> plus </a:t>
            </a:r>
            <a:r>
              <a:rPr lang="en-US" sz="1200" dirty="0" err="1">
                <a:cs typeface="Times New Roman" panose="02020603050405020304" pitchFamily="18" charset="0"/>
              </a:rPr>
              <a:t>grande</a:t>
            </a:r>
            <a:r>
              <a:rPr lang="en-US" sz="1200" dirty="0">
                <a:cs typeface="Times New Roman" panose="02020603050405020304" pitchFamily="18" charset="0"/>
              </a:rPr>
              <a:t> que 65, - et </a:t>
            </a:r>
            <a:r>
              <a:rPr lang="en-US" sz="1200" dirty="0" err="1">
                <a:cs typeface="Times New Roman" panose="02020603050405020304" pitchFamily="18" charset="0"/>
              </a:rPr>
              <a:t>aucune</a:t>
            </a:r>
            <a:r>
              <a:rPr lang="en-US" sz="1200" dirty="0">
                <a:cs typeface="Times New Roman" panose="02020603050405020304" pitchFamily="18" charset="0"/>
              </a:rPr>
              <a:t> </a:t>
            </a:r>
            <a:r>
              <a:rPr lang="en-US" sz="1200" dirty="0" err="1">
                <a:cs typeface="Times New Roman" panose="02020603050405020304" pitchFamily="18" charset="0"/>
              </a:rPr>
              <a:t>excède</a:t>
            </a:r>
            <a:r>
              <a:rPr lang="en-US" sz="1200" dirty="0">
                <a:cs typeface="Times New Roman" panose="02020603050405020304" pitchFamily="18" charset="0"/>
              </a:rPr>
              <a:t> 100 – </a:t>
            </a:r>
            <a:r>
              <a:rPr lang="en-US" sz="1200" dirty="0" err="1">
                <a:cs typeface="Times New Roman" panose="02020603050405020304" pitchFamily="18" charset="0"/>
              </a:rPr>
              <a:t>ce</a:t>
            </a:r>
            <a:r>
              <a:rPr lang="en-US" sz="1200" dirty="0">
                <a:cs typeface="Times New Roman" panose="02020603050405020304" pitchFamily="18" charset="0"/>
              </a:rPr>
              <a:t> qui </a:t>
            </a:r>
            <a:r>
              <a:rPr lang="en-US" sz="1200" dirty="0" err="1">
                <a:cs typeface="Times New Roman" panose="02020603050405020304" pitchFamily="18" charset="0"/>
              </a:rPr>
              <a:t>représente</a:t>
            </a:r>
            <a:r>
              <a:rPr lang="en-US" sz="1200" dirty="0">
                <a:cs typeface="Times New Roman" panose="02020603050405020304" pitchFamily="18" charset="0"/>
              </a:rPr>
              <a:t> </a:t>
            </a:r>
            <a:r>
              <a:rPr lang="en-US" sz="1200" dirty="0" err="1">
                <a:cs typeface="Times New Roman" panose="02020603050405020304" pitchFamily="18" charset="0"/>
              </a:rPr>
              <a:t>une</a:t>
            </a:r>
            <a:r>
              <a:rPr lang="en-US" sz="1200" dirty="0">
                <a:cs typeface="Times New Roman" panose="02020603050405020304" pitchFamily="18" charset="0"/>
              </a:rPr>
              <a:t> </a:t>
            </a:r>
            <a:r>
              <a:rPr lang="en-US" sz="1200" dirty="0" err="1">
                <a:cs typeface="Times New Roman" panose="02020603050405020304" pitchFamily="18" charset="0"/>
              </a:rPr>
              <a:t>limite</a:t>
            </a:r>
            <a:r>
              <a:rPr lang="en-US" sz="1200" dirty="0">
                <a:cs typeface="Times New Roman" panose="02020603050405020304" pitchFamily="18" charset="0"/>
              </a:rPr>
              <a:t> haute pour </a:t>
            </a:r>
            <a:r>
              <a:rPr lang="en-US" sz="1200" dirty="0" err="1">
                <a:cs typeface="Times New Roman" panose="02020603050405020304" pitchFamily="18" charset="0"/>
              </a:rPr>
              <a:t>l’efficacité</a:t>
            </a:r>
            <a:r>
              <a:rPr lang="en-US" sz="1200" dirty="0">
                <a:cs typeface="Times New Roman" panose="02020603050405020304" pitchFamily="18" charset="0"/>
              </a:rPr>
              <a:t> de </a:t>
            </a:r>
            <a:r>
              <a:rPr lang="en-US" sz="1200" dirty="0" err="1">
                <a:cs typeface="Times New Roman" panose="02020603050405020304" pitchFamily="18" charset="0"/>
              </a:rPr>
              <a:t>forme</a:t>
            </a:r>
            <a:r>
              <a:rPr lang="en-US" sz="1200" dirty="0">
                <a:cs typeface="Times New Roman" panose="02020603050405020304" pitchFamily="18" charset="0"/>
              </a:rPr>
              <a:t>. Un </a:t>
            </a:r>
            <a:r>
              <a:rPr lang="en-US" sz="1200" dirty="0" err="1">
                <a:cs typeface="Times New Roman" panose="02020603050405020304" pitchFamily="18" charset="0"/>
              </a:rPr>
              <a:t>tracé</a:t>
            </a:r>
            <a:r>
              <a:rPr lang="en-US" sz="1200" dirty="0">
                <a:cs typeface="Times New Roman" panose="02020603050405020304" pitchFamily="18" charset="0"/>
              </a:rPr>
              <a:t> </a:t>
            </a:r>
            <a:r>
              <a:rPr lang="en-US" sz="1200" dirty="0" err="1">
                <a:cs typeface="Times New Roman" panose="02020603050405020304" pitchFamily="18" charset="0"/>
              </a:rPr>
              <a:t>similaire</a:t>
            </a:r>
            <a:r>
              <a:rPr lang="en-US" sz="1200" dirty="0">
                <a:cs typeface="Times New Roman" panose="02020603050405020304" pitchFamily="18" charset="0"/>
              </a:rPr>
              <a:t> pour Z et A </a:t>
            </a:r>
            <a:r>
              <a:rPr lang="en-US" sz="1200" dirty="0" err="1">
                <a:cs typeface="Times New Roman" panose="02020603050405020304" pitchFamily="18" charset="0"/>
              </a:rPr>
              <a:t>permet</a:t>
            </a:r>
            <a:r>
              <a:rPr lang="en-US" sz="1200" dirty="0">
                <a:cs typeface="Times New Roman" panose="02020603050405020304" pitchFamily="18" charset="0"/>
              </a:rPr>
              <a:t> </a:t>
            </a:r>
            <a:r>
              <a:rPr lang="en-US" sz="1200" dirty="0" err="1">
                <a:cs typeface="Times New Roman" panose="02020603050405020304" pitchFamily="18" charset="0"/>
              </a:rPr>
              <a:t>d’explorer</a:t>
            </a:r>
            <a:r>
              <a:rPr lang="en-US" sz="1200" dirty="0">
                <a:cs typeface="Times New Roman" panose="02020603050405020304" pitchFamily="18" charset="0"/>
              </a:rPr>
              <a:t> les </a:t>
            </a:r>
            <a:r>
              <a:rPr lang="en-US" sz="1200" dirty="0" err="1">
                <a:cs typeface="Times New Roman" panose="02020603050405020304" pitchFamily="18" charset="0"/>
              </a:rPr>
              <a:t>valeurs</a:t>
            </a:r>
            <a:r>
              <a:rPr lang="en-US" sz="1200" dirty="0">
                <a:cs typeface="Times New Roman" panose="02020603050405020304" pitchFamily="18" charset="0"/>
              </a:rPr>
              <a:t> </a:t>
            </a:r>
            <a:r>
              <a:rPr lang="en-US" sz="1200" dirty="0" err="1">
                <a:cs typeface="Times New Roman" panose="02020603050405020304" pitchFamily="18" charset="0"/>
              </a:rPr>
              <a:t>limitrophes</a:t>
            </a:r>
            <a:r>
              <a:rPr lang="en-US" sz="1200" dirty="0">
                <a:cs typeface="Times New Roman" panose="02020603050405020304" pitchFamily="18" charset="0"/>
              </a:rPr>
              <a:t> </a:t>
            </a:r>
            <a:r>
              <a:rPr lang="en-US" sz="1200" dirty="0" err="1">
                <a:cs typeface="Times New Roman" panose="02020603050405020304" pitchFamily="18" charset="0"/>
              </a:rPr>
              <a:t>hautes</a:t>
            </a:r>
            <a:r>
              <a:rPr lang="en-US" sz="1200" dirty="0">
                <a:cs typeface="Times New Roman" panose="02020603050405020304" pitchFamily="18" charset="0"/>
              </a:rPr>
              <a:t> de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f</a:t>
            </a:r>
            <a:r>
              <a:rPr lang="en-US" sz="1200" dirty="0">
                <a:cs typeface="Times New Roman" panose="02020603050405020304" pitchFamily="18" charset="0"/>
              </a:rPr>
              <a:t>. La situation </a:t>
            </a:r>
            <a:r>
              <a:rPr lang="en-US" sz="1200" dirty="0" err="1">
                <a:cs typeface="Times New Roman" panose="02020603050405020304" pitchFamily="18" charset="0"/>
              </a:rPr>
              <a:t>est</a:t>
            </a:r>
            <a:r>
              <a:rPr lang="en-US" sz="1200" dirty="0">
                <a:cs typeface="Times New Roman" panose="02020603050405020304" pitchFamily="18" charset="0"/>
              </a:rPr>
              <a:t> plus </a:t>
            </a:r>
            <a:r>
              <a:rPr lang="en-US" sz="1200" dirty="0" err="1">
                <a:cs typeface="Times New Roman" panose="02020603050405020304" pitchFamily="18" charset="0"/>
              </a:rPr>
              <a:t>complexe</a:t>
            </a:r>
            <a:r>
              <a:rPr lang="en-US" sz="1200" dirty="0">
                <a:cs typeface="Times New Roman" panose="02020603050405020304" pitchFamily="18" charset="0"/>
              </a:rPr>
              <a:t> dans </a:t>
            </a:r>
            <a:r>
              <a:rPr lang="en-US" sz="1200" dirty="0" err="1">
                <a:cs typeface="Times New Roman" panose="02020603050405020304" pitchFamily="18" charset="0"/>
              </a:rPr>
              <a:t>ce</a:t>
            </a:r>
            <a:r>
              <a:rPr lang="en-US" sz="1200" dirty="0">
                <a:cs typeface="Times New Roman" panose="02020603050405020304" pitchFamily="18" charset="0"/>
              </a:rPr>
              <a:t> </a:t>
            </a:r>
            <a:r>
              <a:rPr lang="en-US" sz="1200" dirty="0" err="1">
                <a:cs typeface="Times New Roman" panose="02020603050405020304" pitchFamily="18" charset="0"/>
              </a:rPr>
              <a:t>cas</a:t>
            </a:r>
            <a:r>
              <a:rPr lang="en-US" sz="1200" dirty="0">
                <a:cs typeface="Times New Roman" panose="02020603050405020304" pitchFamily="18" charset="0"/>
              </a:rPr>
              <a:t>. Les </a:t>
            </a:r>
            <a:r>
              <a:rPr lang="en-US" sz="1200" dirty="0" err="1">
                <a:cs typeface="Times New Roman" panose="02020603050405020304" pitchFamily="18" charset="0"/>
              </a:rPr>
              <a:t>seules</a:t>
            </a:r>
            <a:r>
              <a:rPr lang="en-US" sz="1200" dirty="0">
                <a:cs typeface="Times New Roman" panose="02020603050405020304" pitchFamily="18" charset="0"/>
              </a:rPr>
              <a:t> sections avec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f</a:t>
            </a:r>
            <a:r>
              <a:rPr lang="fr-FR" sz="1200" dirty="0">
                <a:cs typeface="Times New Roman" panose="02020603050405020304" pitchFamily="18" charset="0"/>
                <a:sym typeface="Symbol" panose="05050102010706020507" pitchFamily="18" charset="2"/>
              </a:rPr>
              <a:t>&gt;45 sont les aciers structuraux. Les autres matériaux on des facteurs de formes plus faibles. Chaque matériau a une limite différente. </a:t>
            </a:r>
            <a:endParaRPr lang="en-US" sz="1200" b="0" i="0" dirty="0">
              <a:cs typeface="Times New Roman" panose="02020603050405020304" pitchFamily="18" charset="0"/>
            </a:endParaRPr>
          </a:p>
          <a:p>
            <a:pPr algn="ctr"/>
            <a:endParaRPr lang="en-US" sz="1200" b="1" i="1"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dirty="0"/>
          </a:p>
        </p:txBody>
      </p:sp>
    </p:spTree>
    <p:extLst>
      <p:ext uri="{BB962C8B-B14F-4D97-AF65-F5344CB8AC3E}">
        <p14:creationId xmlns:p14="http://schemas.microsoft.com/office/powerpoint/2010/main" val="3558945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Les </a:t>
            </a:r>
            <a:r>
              <a:rPr lang="en-US" sz="1200" b="1" i="1" dirty="0" err="1">
                <a:cs typeface="Times New Roman" panose="02020603050405020304" pitchFamily="18" charset="0"/>
              </a:rPr>
              <a:t>limites</a:t>
            </a:r>
            <a:r>
              <a:rPr lang="en-US" sz="1200" b="1" i="1" dirty="0">
                <a:cs typeface="Times New Roman" panose="02020603050405020304" pitchFamily="18" charset="0"/>
              </a:rPr>
              <a:t> des </a:t>
            </a:r>
            <a:r>
              <a:rPr lang="en-US" sz="1200" b="1" i="1" dirty="0" err="1">
                <a:cs typeface="Times New Roman" panose="02020603050405020304" pitchFamily="18" charset="0"/>
              </a:rPr>
              <a:t>facteurs</a:t>
            </a:r>
            <a:r>
              <a:rPr lang="en-US" sz="1200" b="1" i="1" dirty="0">
                <a:cs typeface="Times New Roman" panose="02020603050405020304" pitchFamily="18" charset="0"/>
              </a:rPr>
              <a:t> de </a:t>
            </a:r>
            <a:r>
              <a:rPr lang="en-US" sz="1200" b="1" i="1" dirty="0" err="1">
                <a:cs typeface="Times New Roman" panose="02020603050405020304" pitchFamily="18" charset="0"/>
              </a:rPr>
              <a:t>forme</a:t>
            </a:r>
            <a:endParaRPr lang="en-US" sz="1200" b="1" i="1" dirty="0">
              <a:cs typeface="Times New Roman" panose="02020603050405020304" pitchFamily="18" charset="0"/>
            </a:endParaRPr>
          </a:p>
          <a:p>
            <a:pPr algn="ctr"/>
            <a:endParaRPr lang="en-US" sz="1200" b="1" i="1" dirty="0">
              <a:cs typeface="Times New Roman" panose="02020603050405020304" pitchFamily="18" charset="0"/>
            </a:endParaRPr>
          </a:p>
          <a:p>
            <a:pPr algn="l"/>
            <a:r>
              <a:rPr lang="en-US" sz="1200" b="0" i="0" dirty="0">
                <a:cs typeface="Times New Roman" panose="02020603050405020304" pitchFamily="18" charset="0"/>
              </a:rPr>
              <a:t>Le tableau </a:t>
            </a:r>
            <a:r>
              <a:rPr lang="en-US" sz="1200" b="0" i="0" dirty="0" err="1">
                <a:cs typeface="Times New Roman" panose="02020603050405020304" pitchFamily="18" charset="0"/>
              </a:rPr>
              <a:t>liste</a:t>
            </a:r>
            <a:r>
              <a:rPr lang="en-US" sz="1200" b="0" i="0" dirty="0">
                <a:cs typeface="Times New Roman" panose="02020603050405020304" pitchFamily="18" charset="0"/>
              </a:rPr>
              <a:t> les </a:t>
            </a:r>
            <a:r>
              <a:rPr lang="en-US" sz="1200" b="0" i="0" dirty="0" err="1">
                <a:cs typeface="Times New Roman" panose="02020603050405020304" pitchFamily="18" charset="0"/>
              </a:rPr>
              <a:t>limites</a:t>
            </a:r>
            <a:r>
              <a:rPr lang="en-US" sz="1200" b="0" i="0" dirty="0">
                <a:cs typeface="Times New Roman" panose="02020603050405020304" pitchFamily="18" charset="0"/>
              </a:rPr>
              <a:t> </a:t>
            </a:r>
            <a:r>
              <a:rPr lang="en-US" sz="1200" b="0" i="0" dirty="0" err="1">
                <a:cs typeface="Times New Roman" panose="02020603050405020304" pitchFamily="18" charset="0"/>
              </a:rPr>
              <a:t>hautes</a:t>
            </a:r>
            <a:r>
              <a:rPr lang="en-US" sz="1200" b="0" i="0" dirty="0">
                <a:cs typeface="Times New Roman" panose="02020603050405020304" pitchFamily="18" charset="0"/>
              </a:rPr>
              <a:t> </a:t>
            </a:r>
            <a:r>
              <a:rPr lang="en-US" sz="1200" b="0" i="0" dirty="0" err="1">
                <a:cs typeface="Times New Roman" panose="02020603050405020304" pitchFamily="18" charset="0"/>
              </a:rPr>
              <a:t>empiriques</a:t>
            </a:r>
            <a:r>
              <a:rPr lang="en-US" sz="1200" b="0" i="0" dirty="0">
                <a:cs typeface="Times New Roman" panose="02020603050405020304" pitchFamily="18" charset="0"/>
              </a:rPr>
              <a:t> de </a:t>
            </a:r>
            <a:r>
              <a:rPr lang="en-US" sz="1200" b="0" i="0" dirty="0" err="1">
                <a:cs typeface="Times New Roman" panose="02020603050405020304" pitchFamily="18" charset="0"/>
              </a:rPr>
              <a:t>facteurs</a:t>
            </a:r>
            <a:r>
              <a:rPr lang="en-US" sz="1200" b="0" i="0" dirty="0">
                <a:cs typeface="Times New Roman" panose="02020603050405020304" pitchFamily="18" charset="0"/>
              </a:rPr>
              <a:t> de </a:t>
            </a:r>
            <a:r>
              <a:rPr lang="en-US" sz="1200" b="0" i="0" dirty="0" err="1">
                <a:cs typeface="Times New Roman" panose="02020603050405020304" pitchFamily="18" charset="0"/>
              </a:rPr>
              <a:t>formes</a:t>
            </a:r>
            <a:r>
              <a:rPr lang="en-US" sz="1200" b="0" i="0" dirty="0">
                <a:cs typeface="Times New Roman" panose="02020603050405020304" pitchFamily="18" charset="0"/>
              </a:rPr>
              <a:t> pour </a:t>
            </a:r>
            <a:r>
              <a:rPr lang="en-US" sz="1200" b="0" i="0" dirty="0" err="1">
                <a:cs typeface="Times New Roman" panose="02020603050405020304" pitchFamily="18" charset="0"/>
              </a:rPr>
              <a:t>plusieurs</a:t>
            </a:r>
            <a:r>
              <a:rPr lang="en-US" sz="1200" b="0" i="0" dirty="0">
                <a:cs typeface="Times New Roman" panose="02020603050405020304" pitchFamily="18" charset="0"/>
              </a:rPr>
              <a:t> </a:t>
            </a:r>
            <a:r>
              <a:rPr lang="en-US" sz="1200" b="0" i="0" dirty="0" err="1">
                <a:cs typeface="Times New Roman" panose="02020603050405020304" pitchFamily="18" charset="0"/>
              </a:rPr>
              <a:t>matériaux</a:t>
            </a:r>
            <a:r>
              <a:rPr lang="en-US" sz="1200" b="0" i="0" dirty="0">
                <a:cs typeface="Times New Roman" panose="02020603050405020304" pitchFamily="18" charset="0"/>
              </a:rPr>
              <a:t>. La </a:t>
            </a:r>
            <a:r>
              <a:rPr lang="en-US" sz="1200" b="0" i="0" dirty="0" err="1">
                <a:cs typeface="Times New Roman" panose="02020603050405020304" pitchFamily="18" charset="0"/>
              </a:rPr>
              <a:t>limite</a:t>
            </a:r>
            <a:r>
              <a:rPr lang="en-US" sz="1200" b="0" i="0" dirty="0">
                <a:cs typeface="Times New Roman" panose="02020603050405020304" pitchFamily="18" charset="0"/>
              </a:rPr>
              <a:t> </a:t>
            </a:r>
            <a:r>
              <a:rPr lang="en-US" sz="1200" b="0" i="0" dirty="0" err="1">
                <a:cs typeface="Times New Roman" panose="02020603050405020304" pitchFamily="18" charset="0"/>
              </a:rPr>
              <a:t>est</a:t>
            </a:r>
            <a:r>
              <a:rPr lang="en-US" sz="1200" b="0" i="0" dirty="0">
                <a:cs typeface="Times New Roman" panose="02020603050405020304" pitchFamily="18" charset="0"/>
              </a:rPr>
              <a:t> </a:t>
            </a:r>
            <a:r>
              <a:rPr lang="en-US" sz="1200" b="0" i="0" dirty="0" err="1">
                <a:cs typeface="Times New Roman" panose="02020603050405020304" pitchFamily="18" charset="0"/>
              </a:rPr>
              <a:t>parfois</a:t>
            </a:r>
            <a:r>
              <a:rPr lang="en-US" sz="1200" b="0" i="0" dirty="0">
                <a:cs typeface="Times New Roman" panose="02020603050405020304" pitchFamily="18" charset="0"/>
              </a:rPr>
              <a:t> </a:t>
            </a:r>
            <a:r>
              <a:rPr lang="en-US" sz="1200" b="0" i="0" dirty="0" err="1">
                <a:cs typeface="Times New Roman" panose="02020603050405020304" pitchFamily="18" charset="0"/>
              </a:rPr>
              <a:t>définie</a:t>
            </a:r>
            <a:r>
              <a:rPr lang="en-US" sz="1200" b="0" i="0" dirty="0">
                <a:cs typeface="Times New Roman" panose="02020603050405020304" pitchFamily="18" charset="0"/>
              </a:rPr>
              <a:t> par les </a:t>
            </a:r>
            <a:r>
              <a:rPr lang="en-US" sz="1200" b="0" i="0" dirty="0" err="1">
                <a:cs typeface="Times New Roman" panose="02020603050405020304" pitchFamily="18" charset="0"/>
              </a:rPr>
              <a:t>contraintes</a:t>
            </a:r>
            <a:r>
              <a:rPr lang="en-US" sz="1200" b="0" i="0" dirty="0">
                <a:cs typeface="Times New Roman" panose="02020603050405020304" pitchFamily="18" charset="0"/>
              </a:rPr>
              <a:t> de fabrication. </a:t>
            </a:r>
            <a:r>
              <a:rPr lang="en-US" sz="1200" b="0" i="0" dirty="0" err="1">
                <a:cs typeface="Times New Roman" panose="02020603050405020304" pitchFamily="18" charset="0"/>
              </a:rPr>
              <a:t>Mais</a:t>
            </a:r>
            <a:r>
              <a:rPr lang="en-US" sz="1200" b="0" i="0" dirty="0">
                <a:cs typeface="Times New Roman" panose="02020603050405020304" pitchFamily="18" charset="0"/>
              </a:rPr>
              <a:t> </a:t>
            </a:r>
            <a:r>
              <a:rPr lang="en-US" sz="1200" b="0" i="0" dirty="0" err="1">
                <a:cs typeface="Times New Roman" panose="02020603050405020304" pitchFamily="18" charset="0"/>
              </a:rPr>
              <a:t>si</a:t>
            </a:r>
            <a:r>
              <a:rPr lang="en-US" sz="1200" b="0" i="0" dirty="0">
                <a:cs typeface="Times New Roman" panose="02020603050405020304" pitchFamily="18" charset="0"/>
              </a:rPr>
              <a:t> </a:t>
            </a:r>
            <a:r>
              <a:rPr lang="en-US" sz="1200" b="0" i="0" dirty="0" err="1">
                <a:cs typeface="Times New Roman" panose="02020603050405020304" pitchFamily="18" charset="0"/>
              </a:rPr>
              <a:t>elles</a:t>
            </a:r>
            <a:r>
              <a:rPr lang="en-US" sz="1200" b="0" i="0" dirty="0">
                <a:cs typeface="Times New Roman" panose="02020603050405020304" pitchFamily="18" charset="0"/>
              </a:rPr>
              <a:t> </a:t>
            </a:r>
            <a:r>
              <a:rPr lang="en-US" sz="1200" b="0" i="0" dirty="0" err="1">
                <a:cs typeface="Times New Roman" panose="02020603050405020304" pitchFamily="18" charset="0"/>
              </a:rPr>
              <a:t>sont</a:t>
            </a:r>
            <a:r>
              <a:rPr lang="en-US" sz="1200" b="0" i="0" dirty="0">
                <a:cs typeface="Times New Roman" panose="02020603050405020304" pitchFamily="18" charset="0"/>
              </a:rPr>
              <a:t> </a:t>
            </a:r>
            <a:r>
              <a:rPr lang="en-US" sz="1200" b="0" i="0" dirty="0" err="1">
                <a:cs typeface="Times New Roman" panose="02020603050405020304" pitchFamily="18" charset="0"/>
              </a:rPr>
              <a:t>surpassées</a:t>
            </a:r>
            <a:r>
              <a:rPr lang="en-US" sz="1200" b="0" i="0" dirty="0">
                <a:cs typeface="Times New Roman" panose="02020603050405020304" pitchFamily="18" charset="0"/>
              </a:rPr>
              <a:t> il y a </a:t>
            </a:r>
            <a:r>
              <a:rPr lang="en-US" sz="1200" b="0" i="0" dirty="0" err="1">
                <a:cs typeface="Times New Roman" panose="02020603050405020304" pitchFamily="18" charset="0"/>
              </a:rPr>
              <a:t>une</a:t>
            </a:r>
            <a:r>
              <a:rPr lang="en-US" sz="1200" b="0" i="0" dirty="0">
                <a:cs typeface="Times New Roman" panose="02020603050405020304" pitchFamily="18" charset="0"/>
              </a:rPr>
              <a:t> </a:t>
            </a:r>
            <a:r>
              <a:rPr lang="en-US" sz="1200" b="0" i="0" dirty="0" err="1">
                <a:cs typeface="Times New Roman" panose="02020603050405020304" pitchFamily="18" charset="0"/>
              </a:rPr>
              <a:t>limite</a:t>
            </a:r>
            <a:r>
              <a:rPr lang="en-US" sz="1200" b="0" i="0" dirty="0">
                <a:cs typeface="Times New Roman" panose="02020603050405020304" pitchFamily="18" charset="0"/>
              </a:rPr>
              <a:t> pratique haute </a:t>
            </a:r>
            <a:r>
              <a:rPr lang="en-US" sz="1200" b="0" i="0" dirty="0" err="1">
                <a:cs typeface="Times New Roman" panose="02020603050405020304" pitchFamily="18" charset="0"/>
              </a:rPr>
              <a:t>liée</a:t>
            </a:r>
            <a:r>
              <a:rPr lang="en-US" sz="1200" b="0" i="0" dirty="0">
                <a:cs typeface="Times New Roman" panose="02020603050405020304" pitchFamily="18" charset="0"/>
              </a:rPr>
              <a:t> à la tendance de la section à </a:t>
            </a:r>
            <a:r>
              <a:rPr lang="en-US" sz="1200" b="0" i="0" dirty="0" err="1">
                <a:cs typeface="Times New Roman" panose="02020603050405020304" pitchFamily="18" charset="0"/>
              </a:rPr>
              <a:t>flamber</a:t>
            </a:r>
            <a:r>
              <a:rPr lang="en-US" sz="1200" b="0" i="0" dirty="0">
                <a:cs typeface="Times New Roman" panose="02020603050405020304" pitchFamily="18" charset="0"/>
              </a:rPr>
              <a:t>. Le </a:t>
            </a:r>
            <a:r>
              <a:rPr lang="en-US" sz="1200" b="0" i="0" dirty="0" err="1">
                <a:cs typeface="Times New Roman" panose="02020603050405020304" pitchFamily="18" charset="0"/>
              </a:rPr>
              <a:t>flambage</a:t>
            </a:r>
            <a:r>
              <a:rPr lang="en-US" sz="1200" b="0" i="0" dirty="0">
                <a:cs typeface="Times New Roman" panose="02020603050405020304" pitchFamily="18" charset="0"/>
              </a:rPr>
              <a:t> </a:t>
            </a:r>
            <a:r>
              <a:rPr lang="en-US" sz="1200" b="0" i="0" dirty="0" err="1">
                <a:cs typeface="Times New Roman" panose="02020603050405020304" pitchFamily="18" charset="0"/>
              </a:rPr>
              <a:t>est</a:t>
            </a:r>
            <a:r>
              <a:rPr lang="en-US" sz="1200" b="0" i="0" dirty="0">
                <a:cs typeface="Times New Roman" panose="02020603050405020304" pitchFamily="18" charset="0"/>
              </a:rPr>
              <a:t> un mode </a:t>
            </a:r>
            <a:r>
              <a:rPr lang="en-US" sz="1200" b="0" i="0" dirty="0" err="1">
                <a:cs typeface="Times New Roman" panose="02020603050405020304" pitchFamily="18" charset="0"/>
              </a:rPr>
              <a:t>imprévisible</a:t>
            </a:r>
            <a:r>
              <a:rPr lang="en-US" sz="1200" b="0" i="0" dirty="0">
                <a:cs typeface="Times New Roman" panose="02020603050405020304" pitchFamily="18" charset="0"/>
              </a:rPr>
              <a:t> de </a:t>
            </a:r>
            <a:r>
              <a:rPr lang="en-US" sz="1200" b="0" i="0" dirty="0" err="1">
                <a:cs typeface="Times New Roman" panose="02020603050405020304" pitchFamily="18" charset="0"/>
              </a:rPr>
              <a:t>défaillance</a:t>
            </a:r>
            <a:r>
              <a:rPr lang="en-US" sz="1200" b="0" i="0" dirty="0">
                <a:cs typeface="Times New Roman" panose="02020603050405020304" pitchFamily="18" charset="0"/>
              </a:rPr>
              <a:t>, </a:t>
            </a:r>
            <a:r>
              <a:rPr lang="en-US" sz="1200" b="0" i="0" dirty="0" err="1">
                <a:cs typeface="Times New Roman" panose="02020603050405020304" pitchFamily="18" charset="0"/>
              </a:rPr>
              <a:t>influencé</a:t>
            </a:r>
            <a:r>
              <a:rPr lang="en-US" sz="1200" b="0" i="0" dirty="0">
                <a:cs typeface="Times New Roman" panose="02020603050405020304" pitchFamily="18" charset="0"/>
              </a:rPr>
              <a:t> par de petites imperfections </a:t>
            </a:r>
            <a:r>
              <a:rPr lang="en-US" sz="1200" b="0" i="0" dirty="0" err="1">
                <a:cs typeface="Times New Roman" panose="02020603050405020304" pitchFamily="18" charset="0"/>
              </a:rPr>
              <a:t>géométriques</a:t>
            </a:r>
            <a:r>
              <a:rPr lang="en-US" sz="1200" b="0" i="0" dirty="0">
                <a:cs typeface="Times New Roman" panose="02020603050405020304" pitchFamily="18" charset="0"/>
              </a:rPr>
              <a:t>, et </a:t>
            </a:r>
            <a:r>
              <a:rPr lang="en-US" sz="1200" b="0" i="0" dirty="0" err="1">
                <a:cs typeface="Times New Roman" panose="02020603050405020304" pitchFamily="18" charset="0"/>
              </a:rPr>
              <a:t>cela</a:t>
            </a:r>
            <a:r>
              <a:rPr lang="en-US" sz="1200" b="0" i="0" dirty="0">
                <a:cs typeface="Times New Roman" panose="02020603050405020304" pitchFamily="18" charset="0"/>
              </a:rPr>
              <a:t> </a:t>
            </a:r>
            <a:r>
              <a:rPr lang="en-US" sz="1200" b="0" i="0" dirty="0" err="1">
                <a:cs typeface="Times New Roman" panose="02020603050405020304" pitchFamily="18" charset="0"/>
              </a:rPr>
              <a:t>peut</a:t>
            </a:r>
            <a:r>
              <a:rPr lang="en-US" sz="1200" b="0" i="0" dirty="0">
                <a:cs typeface="Times New Roman" panose="02020603050405020304" pitchFamily="18" charset="0"/>
              </a:rPr>
              <a:t> </a:t>
            </a:r>
            <a:r>
              <a:rPr lang="en-US" sz="1200" b="0" i="0" dirty="0" err="1">
                <a:cs typeface="Times New Roman" panose="02020603050405020304" pitchFamily="18" charset="0"/>
              </a:rPr>
              <a:t>être</a:t>
            </a:r>
            <a:r>
              <a:rPr lang="en-US" sz="1200" b="0" i="0" dirty="0">
                <a:cs typeface="Times New Roman" panose="02020603050405020304" pitchFamily="18" charset="0"/>
              </a:rPr>
              <a:t> </a:t>
            </a:r>
            <a:r>
              <a:rPr lang="en-US" sz="1200" b="0" i="0" dirty="0" err="1">
                <a:cs typeface="Times New Roman" panose="02020603050405020304" pitchFamily="18" charset="0"/>
              </a:rPr>
              <a:t>catastrophique</a:t>
            </a:r>
            <a:r>
              <a:rPr lang="en-US" sz="1200" b="0" i="0" dirty="0">
                <a:cs typeface="Times New Roman" panose="02020603050405020304" pitchFamily="18" charset="0"/>
              </a:rPr>
              <a:t>. </a:t>
            </a:r>
            <a:r>
              <a:rPr lang="en-US" sz="1200" b="0" i="0" dirty="0" err="1">
                <a:cs typeface="Times New Roman" panose="02020603050405020304" pitchFamily="18" charset="0"/>
              </a:rPr>
              <a:t>L’endommagement</a:t>
            </a:r>
            <a:r>
              <a:rPr lang="en-US" sz="1200" b="0" i="0" dirty="0">
                <a:cs typeface="Times New Roman" panose="02020603050405020304" pitchFamily="18" charset="0"/>
              </a:rPr>
              <a:t> </a:t>
            </a:r>
            <a:r>
              <a:rPr lang="en-US" sz="1200" b="0" i="0" dirty="0" err="1">
                <a:cs typeface="Times New Roman" panose="02020603050405020304" pitchFamily="18" charset="0"/>
              </a:rPr>
              <a:t>est</a:t>
            </a:r>
            <a:r>
              <a:rPr lang="en-US" sz="1200" b="0" i="0" dirty="0">
                <a:cs typeface="Times New Roman" panose="02020603050405020304" pitchFamily="18" charset="0"/>
              </a:rPr>
              <a:t> </a:t>
            </a:r>
            <a:r>
              <a:rPr lang="en-US" sz="1200" b="0" i="0" dirty="0" err="1">
                <a:cs typeface="Times New Roman" panose="02020603050405020304" pitchFamily="18" charset="0"/>
              </a:rPr>
              <a:t>bénin</a:t>
            </a:r>
            <a:r>
              <a:rPr lang="en-US" sz="1200" b="0" i="0" dirty="0">
                <a:cs typeface="Times New Roman" panose="02020603050405020304" pitchFamily="18" charset="0"/>
              </a:rPr>
              <a:t> – </a:t>
            </a:r>
            <a:r>
              <a:rPr lang="en-US" sz="1200" b="0" i="0" dirty="0" err="1">
                <a:cs typeface="Times New Roman" panose="02020603050405020304" pitchFamily="18" charset="0"/>
              </a:rPr>
              <a:t>C’est</a:t>
            </a:r>
            <a:r>
              <a:rPr lang="en-US" sz="1200" b="0" i="0" dirty="0">
                <a:cs typeface="Times New Roman" panose="02020603050405020304" pitchFamily="18" charset="0"/>
              </a:rPr>
              <a:t> un </a:t>
            </a:r>
            <a:r>
              <a:rPr lang="en-US" sz="1200" b="0" i="0" dirty="0" err="1">
                <a:cs typeface="Times New Roman" panose="02020603050405020304" pitchFamily="18" charset="0"/>
              </a:rPr>
              <a:t>avertissement</a:t>
            </a:r>
            <a:r>
              <a:rPr lang="en-US" sz="1200" b="0" i="0" dirty="0">
                <a:cs typeface="Times New Roman" panose="02020603050405020304" pitchFamily="18" charset="0"/>
              </a:rPr>
              <a:t>. Plus la structure </a:t>
            </a:r>
            <a:r>
              <a:rPr lang="en-US" sz="1200" b="0" i="0" dirty="0" err="1">
                <a:cs typeface="Times New Roman" panose="02020603050405020304" pitchFamily="18" charset="0"/>
              </a:rPr>
              <a:t>est</a:t>
            </a:r>
            <a:r>
              <a:rPr lang="en-US" sz="1200" b="0" i="0" dirty="0">
                <a:cs typeface="Times New Roman" panose="02020603050405020304" pitchFamily="18" charset="0"/>
              </a:rPr>
              <a:t> fine, plus </a:t>
            </a:r>
            <a:r>
              <a:rPr lang="en-US" sz="1200" b="0" i="0" dirty="0" err="1">
                <a:cs typeface="Times New Roman" panose="02020603050405020304" pitchFamily="18" charset="0"/>
              </a:rPr>
              <a:t>elle</a:t>
            </a:r>
            <a:r>
              <a:rPr lang="en-US" sz="1200" b="0" i="0" dirty="0">
                <a:cs typeface="Times New Roman" panose="02020603050405020304" pitchFamily="18" charset="0"/>
              </a:rPr>
              <a:t> flambe </a:t>
            </a:r>
            <a:r>
              <a:rPr lang="en-US" sz="1200" b="0" i="0" dirty="0" err="1">
                <a:cs typeface="Times New Roman" panose="02020603050405020304" pitchFamily="18" charset="0"/>
              </a:rPr>
              <a:t>facilement</a:t>
            </a:r>
            <a:r>
              <a:rPr lang="en-US" sz="1200" b="0" i="0" dirty="0">
                <a:cs typeface="Times New Roman" panose="02020603050405020304" pitchFamily="18" charset="0"/>
              </a:rPr>
              <a:t>. </a:t>
            </a:r>
            <a:r>
              <a:rPr lang="en-US" sz="1200" b="0" i="0" dirty="0" err="1">
                <a:cs typeface="Times New Roman" panose="02020603050405020304" pitchFamily="18" charset="0"/>
              </a:rPr>
              <a:t>Ainsi</a:t>
            </a:r>
            <a:r>
              <a:rPr lang="en-US" sz="1200" b="0" i="0" dirty="0">
                <a:cs typeface="Times New Roman" panose="02020603050405020304" pitchFamily="18" charset="0"/>
              </a:rPr>
              <a:t> la </a:t>
            </a:r>
            <a:r>
              <a:rPr lang="en-US" sz="1200" b="0" i="0" dirty="0" err="1">
                <a:cs typeface="Times New Roman" panose="02020603050405020304" pitchFamily="18" charset="0"/>
              </a:rPr>
              <a:t>limite</a:t>
            </a:r>
            <a:r>
              <a:rPr lang="en-US" sz="1200" b="0" i="0" dirty="0">
                <a:cs typeface="Times New Roman" panose="02020603050405020304" pitchFamily="18" charset="0"/>
              </a:rPr>
              <a:t> haute de finesse, et </a:t>
            </a:r>
            <a:r>
              <a:rPr lang="en-US" sz="1200" b="0" i="0" dirty="0" err="1">
                <a:cs typeface="Times New Roman" panose="02020603050405020304" pitchFamily="18" charset="0"/>
              </a:rPr>
              <a:t>donc</a:t>
            </a:r>
            <a:r>
              <a:rPr lang="en-US" sz="1200" b="0" i="0" dirty="0">
                <a:cs typeface="Times New Roman" panose="02020603050405020304" pitchFamily="18" charset="0"/>
              </a:rPr>
              <a:t> </a:t>
            </a:r>
            <a:r>
              <a:rPr lang="en-US" sz="1200" b="0" i="0" dirty="0" err="1">
                <a:cs typeface="Times New Roman" panose="02020603050405020304" pitchFamily="18" charset="0"/>
              </a:rPr>
              <a:t>celle</a:t>
            </a:r>
            <a:r>
              <a:rPr lang="en-US" sz="1200" b="0" i="0" dirty="0">
                <a:cs typeface="Times New Roman" panose="02020603050405020304" pitchFamily="18" charset="0"/>
              </a:rPr>
              <a:t> de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a:t>
            </a:r>
            <a:r>
              <a:rPr lang="en-US" sz="1200" b="0" i="0" dirty="0">
                <a:cs typeface="Times New Roman" panose="02020603050405020304" pitchFamily="18" charset="0"/>
              </a:rPr>
              <a:t> , </a:t>
            </a:r>
            <a:r>
              <a:rPr lang="en-US" sz="1200" b="0" i="0" dirty="0" err="1">
                <a:cs typeface="Times New Roman" panose="02020603050405020304" pitchFamily="18" charset="0"/>
              </a:rPr>
              <a:t>est</a:t>
            </a:r>
            <a:r>
              <a:rPr lang="en-US" sz="1200" b="0" i="0" dirty="0">
                <a:cs typeface="Times New Roman" panose="02020603050405020304" pitchFamily="18" charset="0"/>
              </a:rPr>
              <a:t> </a:t>
            </a:r>
            <a:r>
              <a:rPr lang="en-US" sz="1200" b="0" i="0" dirty="0" err="1">
                <a:cs typeface="Times New Roman" panose="02020603050405020304" pitchFamily="18" charset="0"/>
              </a:rPr>
              <a:t>déterminée</a:t>
            </a:r>
            <a:r>
              <a:rPr lang="en-US" sz="1200" b="0" i="0" dirty="0">
                <a:cs typeface="Times New Roman" panose="02020603050405020304" pitchFamily="18" charset="0"/>
              </a:rPr>
              <a:t> par </a:t>
            </a:r>
            <a:r>
              <a:rPr lang="en-US" sz="1200" b="0" i="0" dirty="0" err="1">
                <a:cs typeface="Times New Roman" panose="02020603050405020304" pitchFamily="18" charset="0"/>
              </a:rPr>
              <a:t>l’exigence</a:t>
            </a:r>
            <a:r>
              <a:rPr lang="en-US" sz="1200" b="0" i="0" dirty="0">
                <a:cs typeface="Times New Roman" panose="02020603050405020304" pitchFamily="18" charset="0"/>
              </a:rPr>
              <a:t> que la structure </a:t>
            </a:r>
            <a:r>
              <a:rPr lang="en-US" sz="1200" b="0" i="0" dirty="0" err="1">
                <a:cs typeface="Times New Roman" panose="02020603050405020304" pitchFamily="18" charset="0"/>
              </a:rPr>
              <a:t>ploie</a:t>
            </a:r>
            <a:r>
              <a:rPr lang="en-US" sz="1200" b="0" i="0" dirty="0">
                <a:cs typeface="Times New Roman" panose="02020603050405020304" pitchFamily="18" charset="0"/>
              </a:rPr>
              <a:t> </a:t>
            </a:r>
            <a:r>
              <a:rPr lang="en-US" sz="1200" b="0" i="0" dirty="0" err="1">
                <a:cs typeface="Times New Roman" panose="02020603050405020304" pitchFamily="18" charset="0"/>
              </a:rPr>
              <a:t>avant</a:t>
            </a:r>
            <a:r>
              <a:rPr lang="en-US" sz="1200" b="0" i="0" dirty="0">
                <a:cs typeface="Times New Roman" panose="02020603050405020304" pitchFamily="18" charset="0"/>
              </a:rPr>
              <a:t> de </a:t>
            </a:r>
            <a:r>
              <a:rPr lang="en-US" sz="1200" b="0" i="0" dirty="0" err="1">
                <a:cs typeface="Times New Roman" panose="02020603050405020304" pitchFamily="18" charset="0"/>
              </a:rPr>
              <a:t>flamber</a:t>
            </a:r>
            <a:r>
              <a:rPr lang="en-US" sz="1200" b="0" i="0" dirty="0">
                <a:cs typeface="Times New Roman" panose="02020603050405020304" pitchFamily="18" charset="0"/>
              </a:rPr>
              <a:t> de manière </a:t>
            </a:r>
            <a:r>
              <a:rPr lang="en-US" sz="1200" b="0" i="0" dirty="0" err="1">
                <a:cs typeface="Times New Roman" panose="02020603050405020304" pitchFamily="18" charset="0"/>
              </a:rPr>
              <a:t>catastrophique</a:t>
            </a:r>
            <a:r>
              <a:rPr lang="en-US" sz="1200" b="0" i="0" dirty="0">
                <a:cs typeface="Times New Roman" panose="02020603050405020304" pitchFamily="18" charset="0"/>
              </a:rPr>
              <a:t>, </a:t>
            </a:r>
            <a:r>
              <a:rPr lang="en-US" sz="1200" b="0" i="0" dirty="0" err="1">
                <a:cs typeface="Times New Roman" panose="02020603050405020304" pitchFamily="18" charset="0"/>
              </a:rPr>
              <a:t>ce</a:t>
            </a:r>
            <a:r>
              <a:rPr lang="en-US" sz="1200" b="0" i="0" dirty="0">
                <a:cs typeface="Times New Roman" panose="02020603050405020304" pitchFamily="18" charset="0"/>
              </a:rPr>
              <a:t> qui </a:t>
            </a:r>
            <a:r>
              <a:rPr lang="en-US" sz="1200" b="0" i="0" dirty="0" err="1">
                <a:cs typeface="Times New Roman" panose="02020603050405020304" pitchFamily="18" charset="0"/>
              </a:rPr>
              <a:t>donne</a:t>
            </a:r>
            <a:r>
              <a:rPr lang="en-US" sz="1200" b="0" i="0" dirty="0">
                <a:cs typeface="Times New Roman" panose="02020603050405020304" pitchFamily="18" charset="0"/>
              </a:rPr>
              <a:t> </a:t>
            </a:r>
            <a:r>
              <a:rPr lang="en-US" sz="1200" b="0" i="0" dirty="0" err="1">
                <a:cs typeface="Times New Roman" panose="02020603050405020304" pitchFamily="18" charset="0"/>
              </a:rPr>
              <a:t>l’équation</a:t>
            </a:r>
            <a:r>
              <a:rPr lang="en-US" sz="1200" b="0" i="0" dirty="0">
                <a:cs typeface="Times New Roman" panose="02020603050405020304" pitchFamily="18" charset="0"/>
              </a:rPr>
              <a:t> </a:t>
            </a:r>
            <a:r>
              <a:rPr lang="en-US" sz="1200" b="0" i="0" dirty="0" err="1">
                <a:cs typeface="Times New Roman" panose="02020603050405020304" pitchFamily="18" charset="0"/>
              </a:rPr>
              <a:t>indiquée</a:t>
            </a:r>
            <a:r>
              <a:rPr lang="en-US" sz="1200" b="0" i="0" dirty="0">
                <a:cs typeface="Times New Roman" panose="02020603050405020304" pitchFamily="18" charset="0"/>
              </a:rPr>
              <a:t> sur </a:t>
            </a:r>
            <a:r>
              <a:rPr lang="en-US" sz="1200" b="0" i="0" dirty="0" err="1">
                <a:cs typeface="Times New Roman" panose="02020603050405020304" pitchFamily="18" charset="0"/>
              </a:rPr>
              <a:t>cette</a:t>
            </a:r>
            <a:r>
              <a:rPr lang="en-US" sz="1200" b="0" i="0" dirty="0">
                <a:cs typeface="Times New Roman" panose="02020603050405020304" pitchFamily="18" charset="0"/>
              </a:rPr>
              <a:t> </a:t>
            </a:r>
            <a:r>
              <a:rPr lang="en-US" sz="1200" b="0" i="0" dirty="0" err="1">
                <a:cs typeface="Times New Roman" panose="02020603050405020304" pitchFamily="18" charset="0"/>
              </a:rPr>
              <a:t>planche</a:t>
            </a:r>
            <a:r>
              <a:rPr lang="en-US" sz="1200" b="0" i="0" dirty="0">
                <a:cs typeface="Times New Roman" panose="02020603050405020304" pitchFamily="18" charset="0"/>
              </a:rPr>
              <a:t>. </a:t>
            </a:r>
          </a:p>
          <a:p>
            <a:pPr algn="ctr"/>
            <a:endParaRPr lang="en-US" sz="1200" b="1" i="1"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dirty="0"/>
          </a:p>
        </p:txBody>
      </p:sp>
    </p:spTree>
    <p:extLst>
      <p:ext uri="{BB962C8B-B14F-4D97-AF65-F5344CB8AC3E}">
        <p14:creationId xmlns:p14="http://schemas.microsoft.com/office/powerpoint/2010/main" val="1878221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cs typeface="Times New Roman" panose="02020603050405020304" pitchFamily="18" charset="0"/>
              </a:rPr>
              <a:t>Dérivation</a:t>
            </a:r>
            <a:endParaRPr lang="en-US" sz="1200" b="1" i="1" dirty="0">
              <a:cs typeface="Times New Roman" panose="02020603050405020304" pitchFamily="18" charset="0"/>
            </a:endParaRPr>
          </a:p>
          <a:p>
            <a:pPr algn="ctr"/>
            <a:endParaRPr lang="en-US" sz="1200" b="1" i="1" dirty="0">
              <a:cs typeface="Times New Roman" panose="02020603050405020304" pitchFamily="18" charset="0"/>
            </a:endParaRPr>
          </a:p>
          <a:p>
            <a:r>
              <a:rPr lang="en-US" sz="1200" dirty="0">
                <a:cs typeface="Times New Roman" panose="02020603050405020304" pitchFamily="18" charset="0"/>
              </a:rPr>
              <a:t>La </a:t>
            </a:r>
            <a:r>
              <a:rPr lang="en-US" sz="1200" dirty="0" err="1">
                <a:cs typeface="Times New Roman" panose="02020603050405020304" pitchFamily="18" charset="0"/>
              </a:rPr>
              <a:t>dérivation</a:t>
            </a:r>
            <a:r>
              <a:rPr lang="en-US" sz="1200" dirty="0">
                <a:cs typeface="Times New Roman" panose="02020603050405020304" pitchFamily="18" charset="0"/>
              </a:rPr>
              <a:t> </a:t>
            </a:r>
            <a:r>
              <a:rPr lang="en-US" sz="1200" dirty="0" err="1">
                <a:cs typeface="Times New Roman" panose="02020603050405020304" pitchFamily="18" charset="0"/>
              </a:rPr>
              <a:t>ici</a:t>
            </a:r>
            <a:r>
              <a:rPr lang="en-US" sz="1200" dirty="0">
                <a:cs typeface="Times New Roman" panose="02020603050405020304" pitchFamily="18" charset="0"/>
              </a:rPr>
              <a:t> </a:t>
            </a:r>
            <a:r>
              <a:rPr lang="en-US" sz="1200" dirty="0" err="1">
                <a:cs typeface="Times New Roman" panose="02020603050405020304" pitchFamily="18" charset="0"/>
              </a:rPr>
              <a:t>d’une</a:t>
            </a:r>
            <a:r>
              <a:rPr lang="en-US" sz="1200" dirty="0">
                <a:cs typeface="Times New Roman" panose="02020603050405020304" pitchFamily="18" charset="0"/>
              </a:rPr>
              <a:t> </a:t>
            </a:r>
            <a:r>
              <a:rPr lang="en-US" sz="1200" dirty="0" err="1">
                <a:cs typeface="Times New Roman" panose="02020603050405020304" pitchFamily="18" charset="0"/>
              </a:rPr>
              <a:t>poutre</a:t>
            </a:r>
            <a:r>
              <a:rPr lang="en-US" sz="1200" dirty="0">
                <a:cs typeface="Times New Roman" panose="02020603050405020304" pitchFamily="18" charset="0"/>
              </a:rPr>
              <a:t> </a:t>
            </a:r>
            <a:r>
              <a:rPr lang="en-US" sz="1200" dirty="0" err="1">
                <a:cs typeface="Times New Roman" panose="02020603050405020304" pitchFamily="18" charset="0"/>
              </a:rPr>
              <a:t>rigide</a:t>
            </a:r>
            <a:r>
              <a:rPr lang="en-US" sz="1200" dirty="0">
                <a:cs typeface="Times New Roman" panose="02020603050405020304" pitchFamily="18" charset="0"/>
              </a:rPr>
              <a:t> et </a:t>
            </a:r>
            <a:r>
              <a:rPr lang="en-US" sz="1200" dirty="0" err="1">
                <a:cs typeface="Times New Roman" panose="02020603050405020304" pitchFamily="18" charset="0"/>
              </a:rPr>
              <a:t>légère</a:t>
            </a:r>
            <a:r>
              <a:rPr lang="en-US" sz="1200" dirty="0">
                <a:cs typeface="Times New Roman" panose="02020603050405020304" pitchFamily="18" charset="0"/>
              </a:rPr>
              <a:t> </a:t>
            </a:r>
            <a:r>
              <a:rPr lang="en-US" sz="1200" dirty="0" err="1">
                <a:cs typeface="Times New Roman" panose="02020603050405020304" pitchFamily="18" charset="0"/>
              </a:rPr>
              <a:t>provient</a:t>
            </a:r>
            <a:r>
              <a:rPr lang="en-US" sz="1200" dirty="0">
                <a:cs typeface="Times New Roman" panose="02020603050405020304" pitchFamily="18" charset="0"/>
              </a:rPr>
              <a:t> de </a:t>
            </a:r>
            <a:r>
              <a:rPr lang="en-US" sz="1200" dirty="0" err="1">
                <a:cs typeface="Times New Roman" panose="02020603050405020304" pitchFamily="18" charset="0"/>
              </a:rPr>
              <a:t>l’unité</a:t>
            </a:r>
            <a:r>
              <a:rPr lang="en-US" sz="1200" dirty="0">
                <a:cs typeface="Times New Roman" panose="02020603050405020304" pitchFamily="18" charset="0"/>
              </a:rPr>
              <a:t> de </a:t>
            </a:r>
            <a:r>
              <a:rPr lang="en-US" sz="1200" dirty="0" err="1">
                <a:cs typeface="Times New Roman" panose="02020603050405020304" pitchFamily="18" charset="0"/>
              </a:rPr>
              <a:t>cours</a:t>
            </a:r>
            <a:r>
              <a:rPr lang="en-US" sz="1200" dirty="0">
                <a:cs typeface="Times New Roman" panose="02020603050405020304" pitchFamily="18" charset="0"/>
              </a:rPr>
              <a:t> 7. La </a:t>
            </a:r>
            <a:r>
              <a:rPr lang="en-US" sz="1200" dirty="0" err="1">
                <a:cs typeface="Times New Roman" panose="02020603050405020304" pitchFamily="18" charset="0"/>
              </a:rPr>
              <a:t>seule</a:t>
            </a:r>
            <a:r>
              <a:rPr lang="en-US" sz="1200" dirty="0">
                <a:cs typeface="Times New Roman" panose="02020603050405020304" pitchFamily="18" charset="0"/>
              </a:rPr>
              <a:t> </a:t>
            </a:r>
            <a:r>
              <a:rPr lang="en-US" sz="1200" dirty="0" err="1">
                <a:cs typeface="Times New Roman" panose="02020603050405020304" pitchFamily="18" charset="0"/>
              </a:rPr>
              <a:t>différence</a:t>
            </a:r>
            <a:r>
              <a:rPr lang="en-US" sz="1200" dirty="0">
                <a:cs typeface="Times New Roman" panose="02020603050405020304" pitchFamily="18" charset="0"/>
              </a:rPr>
              <a:t> </a:t>
            </a:r>
            <a:r>
              <a:rPr lang="en-US" sz="1200" dirty="0" err="1">
                <a:cs typeface="Times New Roman" panose="02020603050405020304" pitchFamily="18" charset="0"/>
              </a:rPr>
              <a:t>est</a:t>
            </a:r>
            <a:r>
              <a:rPr lang="en-US" sz="1200" dirty="0">
                <a:cs typeface="Times New Roman" panose="02020603050405020304" pitchFamily="18" charset="0"/>
              </a:rPr>
              <a:t> que, pour la </a:t>
            </a:r>
            <a:r>
              <a:rPr lang="en-US" sz="1200" dirty="0" err="1">
                <a:cs typeface="Times New Roman" panose="02020603050405020304" pitchFamily="18" charset="0"/>
              </a:rPr>
              <a:t>poutre</a:t>
            </a:r>
            <a:r>
              <a:rPr lang="en-US" sz="1200" dirty="0">
                <a:cs typeface="Times New Roman" panose="02020603050405020304" pitchFamily="18" charset="0"/>
              </a:rPr>
              <a:t> à section </a:t>
            </a:r>
            <a:r>
              <a:rPr lang="en-US" sz="1200" dirty="0" err="1">
                <a:cs typeface="Times New Roman" panose="02020603050405020304" pitchFamily="18" charset="0"/>
              </a:rPr>
              <a:t>carrée</a:t>
            </a:r>
            <a:r>
              <a:rPr lang="en-US" sz="1200" dirty="0">
                <a:cs typeface="Times New Roman" panose="02020603050405020304" pitchFamily="18" charset="0"/>
              </a:rPr>
              <a:t> de </a:t>
            </a:r>
            <a:r>
              <a:rPr lang="en-US" sz="1200" dirty="0" err="1">
                <a:cs typeface="Times New Roman" panose="02020603050405020304" pitchFamily="18" charset="0"/>
              </a:rPr>
              <a:t>l’unité</a:t>
            </a:r>
            <a:r>
              <a:rPr lang="en-US" sz="1200" dirty="0">
                <a:cs typeface="Times New Roman" panose="02020603050405020304" pitchFamily="18" charset="0"/>
              </a:rPr>
              <a:t> 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cs typeface="Times New Roman" panose="02020603050405020304" pitchFamily="18" charset="0"/>
              </a:rPr>
              <a:t>I</a:t>
            </a:r>
            <a:r>
              <a:rPr lang="en-US" sz="1200" baseline="-25000" dirty="0">
                <a:cs typeface="Times New Roman" panose="02020603050405020304" pitchFamily="18" charset="0"/>
              </a:rPr>
              <a:t>o</a:t>
            </a:r>
            <a:r>
              <a:rPr lang="en-US" sz="1200" dirty="0">
                <a:cs typeface="Times New Roman" panose="02020603050405020304" pitchFamily="18" charset="0"/>
              </a:rPr>
              <a:t> = A</a:t>
            </a:r>
            <a:r>
              <a:rPr lang="en-US" sz="1200" baseline="30000" dirty="0">
                <a:cs typeface="Times New Roman" panose="02020603050405020304" pitchFamily="18" charset="0"/>
              </a:rPr>
              <a:t>2</a:t>
            </a:r>
            <a:r>
              <a:rPr lang="en-US" sz="1200" dirty="0">
                <a:cs typeface="Times New Roman" panose="02020603050405020304" pitchFamily="18" charset="0"/>
              </a:rPr>
              <a:t>/12</a:t>
            </a:r>
          </a:p>
          <a:p>
            <a:r>
              <a:rPr lang="en-US" sz="1200" dirty="0" err="1">
                <a:cs typeface="Times New Roman" panose="02020603050405020304" pitchFamily="18" charset="0"/>
              </a:rPr>
              <a:t>Tandis</a:t>
            </a:r>
            <a:r>
              <a:rPr lang="en-US" sz="1200" dirty="0">
                <a:cs typeface="Times New Roman" panose="02020603050405020304" pitchFamily="18" charset="0"/>
              </a:rPr>
              <a:t> que pour la </a:t>
            </a:r>
            <a:r>
              <a:rPr lang="en-US" sz="1200" dirty="0" err="1">
                <a:cs typeface="Times New Roman" panose="02020603050405020304" pitchFamily="18" charset="0"/>
              </a:rPr>
              <a:t>poutre</a:t>
            </a:r>
            <a:r>
              <a:rPr lang="en-US" sz="1200" dirty="0">
                <a:cs typeface="Times New Roman" panose="02020603050405020304" pitchFamily="18" charset="0"/>
              </a:rPr>
              <a:t> </a:t>
            </a:r>
            <a:r>
              <a:rPr lang="en-US" sz="1200" dirty="0" err="1">
                <a:cs typeface="Times New Roman" panose="02020603050405020304" pitchFamily="18" charset="0"/>
              </a:rPr>
              <a:t>façonnée</a:t>
            </a:r>
            <a:endParaRPr lang="en-US" sz="120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cs typeface="Times New Roman" panose="02020603050405020304" pitchFamily="18" charset="0"/>
              </a:rPr>
              <a:t>I </a:t>
            </a:r>
            <a:r>
              <a:rPr lang="en-US" sz="1200" dirty="0">
                <a:cs typeface="Times New Roman" panose="02020603050405020304" pitchFamily="18" charset="0"/>
              </a:rPr>
              <a:t>=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A</a:t>
            </a:r>
            <a:r>
              <a:rPr lang="en-US" sz="1200" baseline="30000" dirty="0">
                <a:cs typeface="Times New Roman" panose="02020603050405020304" pitchFamily="18" charset="0"/>
              </a:rPr>
              <a:t>2</a:t>
            </a:r>
            <a:r>
              <a:rPr lang="en-US" sz="1200" dirty="0">
                <a:cs typeface="Times New Roman" panose="02020603050405020304" pitchFamily="18" charset="0"/>
              </a:rPr>
              <a:t>/12.</a:t>
            </a:r>
          </a:p>
          <a:p>
            <a:r>
              <a:rPr lang="en-US" sz="1200" dirty="0" err="1">
                <a:cs typeface="Times New Roman" panose="02020603050405020304" pitchFamily="18" charset="0"/>
              </a:rPr>
              <a:t>L’équation</a:t>
            </a:r>
            <a:r>
              <a:rPr lang="en-US" sz="1200" dirty="0">
                <a:cs typeface="Times New Roman" panose="02020603050405020304" pitchFamily="18" charset="0"/>
              </a:rPr>
              <a:t> </a:t>
            </a:r>
            <a:r>
              <a:rPr lang="en-US" sz="1200" dirty="0" err="1">
                <a:cs typeface="Times New Roman" panose="02020603050405020304" pitchFamily="18" charset="0"/>
              </a:rPr>
              <a:t>obtenue</a:t>
            </a:r>
            <a:r>
              <a:rPr lang="en-US" sz="1200" dirty="0">
                <a:cs typeface="Times New Roman" panose="02020603050405020304" pitchFamily="18" charset="0"/>
              </a:rPr>
              <a:t> pour la </a:t>
            </a:r>
            <a:r>
              <a:rPr lang="en-US" sz="1200" dirty="0" err="1">
                <a:cs typeface="Times New Roman" panose="02020603050405020304" pitchFamily="18" charset="0"/>
              </a:rPr>
              <a:t>métrique</a:t>
            </a:r>
            <a:r>
              <a:rPr lang="en-US" sz="1200" dirty="0">
                <a:cs typeface="Times New Roman" panose="02020603050405020304" pitchFamily="18" charset="0"/>
              </a:rPr>
              <a:t> m </a:t>
            </a:r>
            <a:r>
              <a:rPr lang="en-US" sz="1200" dirty="0" err="1">
                <a:cs typeface="Times New Roman" panose="02020603050405020304" pitchFamily="18" charset="0"/>
              </a:rPr>
              <a:t>indique</a:t>
            </a:r>
            <a:r>
              <a:rPr lang="en-US" sz="1200" dirty="0">
                <a:cs typeface="Times New Roman" panose="02020603050405020304" pitchFamily="18" charset="0"/>
              </a:rPr>
              <a:t> comment le </a:t>
            </a:r>
            <a:r>
              <a:rPr lang="en-US" sz="1200" dirty="0" err="1">
                <a:cs typeface="Times New Roman" panose="02020603050405020304" pitchFamily="18" charset="0"/>
              </a:rPr>
              <a:t>poids</a:t>
            </a:r>
            <a:r>
              <a:rPr lang="en-US" sz="1200" dirty="0">
                <a:cs typeface="Times New Roman" panose="02020603050405020304" pitchFamily="18" charset="0"/>
              </a:rPr>
              <a:t> de la </a:t>
            </a:r>
            <a:r>
              <a:rPr lang="en-US" sz="1200" dirty="0" err="1">
                <a:cs typeface="Times New Roman" panose="02020603050405020304" pitchFamily="18" charset="0"/>
              </a:rPr>
              <a:t>poutre</a:t>
            </a:r>
            <a:r>
              <a:rPr lang="en-US" sz="1200" dirty="0">
                <a:cs typeface="Times New Roman" panose="02020603050405020304" pitchFamily="18" charset="0"/>
              </a:rPr>
              <a:t> </a:t>
            </a:r>
            <a:r>
              <a:rPr lang="en-US" sz="1200" dirty="0" err="1">
                <a:cs typeface="Times New Roman" panose="02020603050405020304" pitchFamily="18" charset="0"/>
              </a:rPr>
              <a:t>dépend</a:t>
            </a:r>
            <a:r>
              <a:rPr lang="en-US" sz="1200" dirty="0">
                <a:cs typeface="Times New Roman" panose="02020603050405020304" pitchFamily="18" charset="0"/>
              </a:rPr>
              <a:t> des </a:t>
            </a:r>
            <a:r>
              <a:rPr lang="en-US" sz="1200" dirty="0" err="1">
                <a:cs typeface="Times New Roman" panose="02020603050405020304" pitchFamily="18" charset="0"/>
              </a:rPr>
              <a:t>containtes</a:t>
            </a:r>
            <a:r>
              <a:rPr lang="en-US" sz="1200" dirty="0">
                <a:cs typeface="Times New Roman" panose="02020603050405020304" pitchFamily="18" charset="0"/>
              </a:rPr>
              <a:t> </a:t>
            </a:r>
            <a:r>
              <a:rPr lang="en-US" sz="1200" dirty="0" err="1">
                <a:cs typeface="Times New Roman" panose="02020603050405020304" pitchFamily="18" charset="0"/>
              </a:rPr>
              <a:t>mécaniques</a:t>
            </a:r>
            <a:r>
              <a:rPr lang="en-US" sz="1200" dirty="0">
                <a:cs typeface="Times New Roman" panose="02020603050405020304" pitchFamily="18" charset="0"/>
              </a:rPr>
              <a:t> </a:t>
            </a:r>
            <a:r>
              <a:rPr lang="en-US" sz="1200" dirty="0" err="1">
                <a:cs typeface="Times New Roman" panose="02020603050405020304" pitchFamily="18" charset="0"/>
              </a:rPr>
              <a:t>qu’elle</a:t>
            </a:r>
            <a:r>
              <a:rPr lang="en-US" sz="1200" dirty="0">
                <a:cs typeface="Times New Roman" panose="02020603050405020304" pitchFamily="18" charset="0"/>
              </a:rPr>
              <a:t> doit </a:t>
            </a:r>
            <a:r>
              <a:rPr lang="en-US" sz="1200" dirty="0" err="1">
                <a:cs typeface="Times New Roman" panose="02020603050405020304" pitchFamily="18" charset="0"/>
              </a:rPr>
              <a:t>satisfaire</a:t>
            </a:r>
            <a:r>
              <a:rPr lang="en-US" sz="1200" dirty="0">
                <a:cs typeface="Times New Roman" panose="02020603050405020304" pitchFamily="18" charset="0"/>
              </a:rPr>
              <a:t> (S) sur la </a:t>
            </a:r>
            <a:r>
              <a:rPr lang="en-US" sz="1200" dirty="0" err="1">
                <a:cs typeface="Times New Roman" panose="02020603050405020304" pitchFamily="18" charset="0"/>
              </a:rPr>
              <a:t>forme</a:t>
            </a:r>
            <a:r>
              <a:rPr lang="en-US" sz="1200" dirty="0">
                <a:cs typeface="Times New Roman" panose="02020603050405020304" pitchFamily="18" charset="0"/>
              </a:rPr>
              <a:t> de la section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a:t>
            </a:r>
            <a:r>
              <a:rPr lang="en-US" sz="1200" dirty="0">
                <a:cs typeface="Times New Roman" panose="02020603050405020304" pitchFamily="18" charset="0"/>
              </a:rPr>
              <a:t>)et du </a:t>
            </a:r>
            <a:r>
              <a:rPr lang="en-US" sz="1200" dirty="0" err="1">
                <a:cs typeface="Times New Roman" panose="02020603050405020304" pitchFamily="18" charset="0"/>
              </a:rPr>
              <a:t>matériau</a:t>
            </a:r>
            <a:r>
              <a:rPr lang="en-US" sz="1200" dirty="0">
                <a:cs typeface="Times New Roman" panose="02020603050405020304" pitchFamily="18" charset="0"/>
              </a:rPr>
              <a:t> à </a:t>
            </a:r>
            <a:r>
              <a:rPr lang="en-US" sz="1200" dirty="0" err="1">
                <a:cs typeface="Times New Roman" panose="02020603050405020304" pitchFamily="18" charset="0"/>
              </a:rPr>
              <a:t>partir</a:t>
            </a:r>
            <a:r>
              <a:rPr lang="en-US" sz="1200" dirty="0">
                <a:cs typeface="Times New Roman" panose="02020603050405020304" pitchFamily="18" charset="0"/>
              </a:rPr>
              <a:t> </a:t>
            </a:r>
            <a:r>
              <a:rPr lang="en-US" sz="1200" dirty="0" err="1">
                <a:cs typeface="Times New Roman" panose="02020603050405020304" pitchFamily="18" charset="0"/>
              </a:rPr>
              <a:t>duquel</a:t>
            </a:r>
            <a:r>
              <a:rPr lang="en-US" sz="1200" dirty="0">
                <a:cs typeface="Times New Roman" panose="02020603050405020304" pitchFamily="18" charset="0"/>
              </a:rPr>
              <a:t> </a:t>
            </a:r>
            <a:r>
              <a:rPr lang="en-US" sz="1200" dirty="0" err="1">
                <a:cs typeface="Times New Roman" panose="02020603050405020304" pitchFamily="18" charset="0"/>
              </a:rPr>
              <a:t>elle</a:t>
            </a:r>
            <a:r>
              <a:rPr lang="en-US" sz="1200" dirty="0">
                <a:cs typeface="Times New Roman" panose="02020603050405020304" pitchFamily="18" charset="0"/>
              </a:rPr>
              <a:t> </a:t>
            </a:r>
            <a:r>
              <a:rPr lang="en-US" sz="1200" dirty="0" err="1">
                <a:cs typeface="Times New Roman" panose="02020603050405020304" pitchFamily="18" charset="0"/>
              </a:rPr>
              <a:t>est</a:t>
            </a:r>
            <a:r>
              <a:rPr lang="en-US" sz="1200" dirty="0">
                <a:cs typeface="Times New Roman" panose="02020603050405020304" pitchFamily="18" charset="0"/>
              </a:rPr>
              <a:t> </a:t>
            </a:r>
            <a:r>
              <a:rPr lang="en-US" sz="1200" dirty="0" err="1">
                <a:cs typeface="Times New Roman" panose="02020603050405020304" pitchFamily="18" charset="0"/>
              </a:rPr>
              <a:t>faite</a:t>
            </a:r>
            <a:r>
              <a:rPr lang="en-US" sz="1200" dirty="0">
                <a:cs typeface="Times New Roman" panose="02020603050405020304" pitchFamily="18" charset="0"/>
              </a:rPr>
              <a:t> (ρ/E</a:t>
            </a:r>
            <a:r>
              <a:rPr lang="en-US" sz="1200" baseline="30000" dirty="0">
                <a:cs typeface="Times New Roman" panose="02020603050405020304" pitchFamily="18" charset="0"/>
              </a:rPr>
              <a:t>1/2</a:t>
            </a:r>
            <a:r>
              <a:rPr lang="en-US" sz="1200" dirty="0">
                <a:cs typeface="Times New Roman" panose="02020603050405020304" pitchFamily="18" charset="0"/>
              </a:rPr>
              <a:t>). La </a:t>
            </a:r>
            <a:r>
              <a:rPr lang="en-US" sz="1200" dirty="0" err="1">
                <a:cs typeface="Times New Roman" panose="02020603050405020304" pitchFamily="18" charset="0"/>
              </a:rPr>
              <a:t>quantité</a:t>
            </a:r>
            <a:r>
              <a:rPr lang="en-US" sz="1200" dirty="0">
                <a:cs typeface="Times New Roman" panose="02020603050405020304" pitchFamily="18" charset="0"/>
              </a:rPr>
              <a:t> ρ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E)</a:t>
            </a:r>
            <a:r>
              <a:rPr lang="en-US" sz="1200" baseline="30000" dirty="0">
                <a:cs typeface="Times New Roman" panose="02020603050405020304" pitchFamily="18" charset="0"/>
              </a:rPr>
              <a:t>1/2</a:t>
            </a:r>
            <a:r>
              <a:rPr lang="en-US" sz="1200" dirty="0">
                <a:cs typeface="Times New Roman" panose="02020603050405020304" pitchFamily="18" charset="0"/>
              </a:rPr>
              <a:t>  </a:t>
            </a:r>
            <a:r>
              <a:rPr lang="en-US" sz="1200" dirty="0" err="1">
                <a:cs typeface="Times New Roman" panose="02020603050405020304" pitchFamily="18" charset="0"/>
              </a:rPr>
              <a:t>peut</a:t>
            </a:r>
            <a:r>
              <a:rPr lang="en-US" sz="1200" dirty="0">
                <a:cs typeface="Times New Roman" panose="02020603050405020304" pitchFamily="18" charset="0"/>
              </a:rPr>
              <a:t> </a:t>
            </a:r>
            <a:r>
              <a:rPr lang="en-US" sz="1200" dirty="0" err="1">
                <a:cs typeface="Times New Roman" panose="02020603050405020304" pitchFamily="18" charset="0"/>
              </a:rPr>
              <a:t>être</a:t>
            </a:r>
            <a:r>
              <a:rPr lang="en-US" sz="1200" dirty="0">
                <a:cs typeface="Times New Roman" panose="02020603050405020304" pitchFamily="18" charset="0"/>
              </a:rPr>
              <a:t> </a:t>
            </a:r>
            <a:r>
              <a:rPr lang="en-US" sz="1200" dirty="0" err="1">
                <a:cs typeface="Times New Roman" panose="02020603050405020304" pitchFamily="18" charset="0"/>
              </a:rPr>
              <a:t>vue</a:t>
            </a:r>
            <a:r>
              <a:rPr lang="en-US" sz="1200" dirty="0">
                <a:cs typeface="Times New Roman" panose="02020603050405020304" pitchFamily="18" charset="0"/>
              </a:rPr>
              <a:t> </a:t>
            </a:r>
            <a:r>
              <a:rPr lang="en-US" sz="1200" dirty="0" err="1">
                <a:cs typeface="Times New Roman" panose="02020603050405020304" pitchFamily="18" charset="0"/>
              </a:rPr>
              <a:t>comme</a:t>
            </a:r>
            <a:r>
              <a:rPr lang="en-US" sz="1200" dirty="0">
                <a:cs typeface="Times New Roman" panose="02020603050405020304" pitchFamily="18" charset="0"/>
              </a:rPr>
              <a:t> </a:t>
            </a:r>
            <a:r>
              <a:rPr lang="en-US" sz="1200" b="1" dirty="0">
                <a:cs typeface="Times New Roman" panose="02020603050405020304" pitchFamily="18" charset="0"/>
              </a:rPr>
              <a:t>un </a:t>
            </a:r>
            <a:r>
              <a:rPr lang="en-US" sz="1200" b="1" dirty="0" err="1">
                <a:cs typeface="Times New Roman" panose="02020603050405020304" pitchFamily="18" charset="0"/>
              </a:rPr>
              <a:t>indice</a:t>
            </a:r>
            <a:r>
              <a:rPr lang="en-US" sz="1200" b="1" dirty="0">
                <a:cs typeface="Times New Roman" panose="02020603050405020304" pitchFamily="18" charset="0"/>
              </a:rPr>
              <a:t> de </a:t>
            </a:r>
            <a:r>
              <a:rPr lang="en-US" sz="1200" b="1" dirty="0" err="1">
                <a:cs typeface="Times New Roman" panose="02020603050405020304" pitchFamily="18" charset="0"/>
              </a:rPr>
              <a:t>matériau</a:t>
            </a:r>
            <a:r>
              <a:rPr lang="en-US" sz="1200" b="1" dirty="0">
                <a:cs typeface="Times New Roman" panose="02020603050405020304" pitchFamily="18" charset="0"/>
              </a:rPr>
              <a:t> mis </a:t>
            </a:r>
            <a:r>
              <a:rPr lang="en-US" sz="1200" b="1" dirty="0" err="1">
                <a:cs typeface="Times New Roman" panose="02020603050405020304" pitchFamily="18" charset="0"/>
              </a:rPr>
              <a:t>en</a:t>
            </a:r>
            <a:r>
              <a:rPr lang="en-US" sz="1200" b="1" dirty="0">
                <a:cs typeface="Times New Roman" panose="02020603050405020304" pitchFamily="18" charset="0"/>
              </a:rPr>
              <a:t> </a:t>
            </a:r>
            <a:r>
              <a:rPr lang="en-US" sz="1200" b="1" dirty="0" err="1">
                <a:cs typeface="Times New Roman" panose="02020603050405020304" pitchFamily="18" charset="0"/>
              </a:rPr>
              <a:t>forme</a:t>
            </a:r>
            <a:r>
              <a:rPr lang="en-US" sz="1200" b="1" dirty="0">
                <a:cs typeface="Times New Roman" panose="02020603050405020304" pitchFamily="18" charset="0"/>
              </a:rPr>
              <a:t>.</a:t>
            </a:r>
          </a:p>
          <a:p>
            <a:endParaRPr lang="en-US"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615566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cs typeface="Times New Roman" panose="02020603050405020304" pitchFamily="18" charset="0"/>
              </a:rPr>
              <a:t>Sélection</a:t>
            </a:r>
            <a:endParaRPr lang="en-US" sz="1200" b="1" i="1" dirty="0">
              <a:cs typeface="Times New Roman" panose="02020603050405020304" pitchFamily="18" charset="0"/>
            </a:endParaRPr>
          </a:p>
          <a:p>
            <a:pPr algn="ctr"/>
            <a:endParaRPr lang="en-US" sz="1200" b="1" i="1" dirty="0">
              <a:cs typeface="Times New Roman" panose="02020603050405020304" pitchFamily="18" charset="0"/>
            </a:endParaRPr>
          </a:p>
          <a:p>
            <a:pPr algn="l"/>
            <a:r>
              <a:rPr lang="en-US" sz="1200" b="0" i="0" dirty="0">
                <a:cs typeface="Times New Roman" panose="02020603050405020304" pitchFamily="18" charset="0"/>
              </a:rPr>
              <a:t>Le tableau </a:t>
            </a:r>
            <a:r>
              <a:rPr lang="en-US" sz="1200" b="0" i="0" dirty="0" err="1">
                <a:cs typeface="Times New Roman" panose="02020603050405020304" pitchFamily="18" charset="0"/>
              </a:rPr>
              <a:t>montre</a:t>
            </a:r>
            <a:r>
              <a:rPr lang="en-US" sz="1200" b="0" i="0" dirty="0">
                <a:cs typeface="Times New Roman" panose="02020603050405020304" pitchFamily="18" charset="0"/>
              </a:rPr>
              <a:t> un </a:t>
            </a:r>
            <a:r>
              <a:rPr lang="en-US" sz="1200" b="0" i="0" dirty="0" err="1">
                <a:cs typeface="Times New Roman" panose="02020603050405020304" pitchFamily="18" charset="0"/>
              </a:rPr>
              <a:t>exemple</a:t>
            </a:r>
            <a:r>
              <a:rPr lang="en-US" sz="1200" b="0" i="0" dirty="0">
                <a:cs typeface="Times New Roman" panose="02020603050405020304" pitchFamily="18" charset="0"/>
              </a:rPr>
              <a:t> de </a:t>
            </a:r>
            <a:r>
              <a:rPr lang="en-US" sz="1200" b="0" i="0" dirty="0" err="1">
                <a:cs typeface="Times New Roman" panose="02020603050405020304" pitchFamily="18" charset="0"/>
              </a:rPr>
              <a:t>comparaison</a:t>
            </a:r>
            <a:r>
              <a:rPr lang="en-US" sz="1200" b="0" i="0" dirty="0">
                <a:cs typeface="Times New Roman" panose="02020603050405020304" pitchFamily="18" charset="0"/>
              </a:rPr>
              <a:t> de </a:t>
            </a:r>
            <a:r>
              <a:rPr lang="en-US" sz="1200" b="0" i="0" dirty="0" err="1">
                <a:cs typeface="Times New Roman" panose="02020603050405020304" pitchFamily="18" charset="0"/>
              </a:rPr>
              <a:t>matériaux</a:t>
            </a:r>
            <a:r>
              <a:rPr lang="en-US" sz="1200" b="0" i="0" dirty="0">
                <a:cs typeface="Times New Roman" panose="02020603050405020304" pitchFamily="18" charset="0"/>
              </a:rPr>
              <a:t> pour des </a:t>
            </a:r>
            <a:r>
              <a:rPr lang="en-US" sz="1200" b="0" i="0" dirty="0" err="1">
                <a:cs typeface="Times New Roman" panose="02020603050405020304" pitchFamily="18" charset="0"/>
              </a:rPr>
              <a:t>poutres</a:t>
            </a:r>
            <a:r>
              <a:rPr lang="en-US" sz="1200" b="0" i="0" dirty="0">
                <a:cs typeface="Times New Roman" panose="02020603050405020304" pitchFamily="18" charset="0"/>
              </a:rPr>
              <a:t> </a:t>
            </a:r>
            <a:r>
              <a:rPr lang="en-US" sz="1200" b="0" i="0" dirty="0" err="1">
                <a:cs typeface="Times New Roman" panose="02020603050405020304" pitchFamily="18" charset="0"/>
              </a:rPr>
              <a:t>rigides</a:t>
            </a:r>
            <a:r>
              <a:rPr lang="en-US" sz="1200" b="0" i="0" dirty="0">
                <a:cs typeface="Times New Roman" panose="02020603050405020304" pitchFamily="18" charset="0"/>
              </a:rPr>
              <a:t> et </a:t>
            </a:r>
            <a:r>
              <a:rPr lang="en-US" sz="1200" b="0" i="0" dirty="0" err="1">
                <a:cs typeface="Times New Roman" panose="02020603050405020304" pitchFamily="18" charset="0"/>
              </a:rPr>
              <a:t>légères</a:t>
            </a:r>
            <a:r>
              <a:rPr lang="en-US" sz="1200" b="0" i="0" dirty="0">
                <a:cs typeface="Times New Roman" panose="02020603050405020304" pitchFamily="18" charset="0"/>
              </a:rPr>
              <a:t>. </a:t>
            </a:r>
            <a:r>
              <a:rPr lang="en-US" sz="1200" b="0" i="0" dirty="0" err="1">
                <a:cs typeface="Times New Roman" panose="02020603050405020304" pitchFamily="18" charset="0"/>
              </a:rPr>
              <a:t>Quand</a:t>
            </a:r>
            <a:r>
              <a:rPr lang="en-US" sz="1200" b="0" i="0" dirty="0">
                <a:cs typeface="Times New Roman" panose="02020603050405020304" pitchFamily="18" charset="0"/>
              </a:rPr>
              <a:t> des </a:t>
            </a:r>
            <a:r>
              <a:rPr lang="en-US" sz="1200" b="0" i="0" dirty="0" err="1">
                <a:cs typeface="Times New Roman" panose="02020603050405020304" pitchFamily="18" charset="0"/>
              </a:rPr>
              <a:t>matériaux</a:t>
            </a:r>
            <a:r>
              <a:rPr lang="en-US" sz="1200" b="0" i="0" dirty="0">
                <a:cs typeface="Times New Roman" panose="02020603050405020304" pitchFamily="18" charset="0"/>
              </a:rPr>
              <a:t> </a:t>
            </a:r>
            <a:r>
              <a:rPr lang="en-US" sz="1200" b="0" i="0" dirty="0" err="1">
                <a:cs typeface="Times New Roman" panose="02020603050405020304" pitchFamily="18" charset="0"/>
              </a:rPr>
              <a:t>sont</a:t>
            </a:r>
            <a:r>
              <a:rPr lang="en-US" sz="1200" b="0" i="0" dirty="0">
                <a:cs typeface="Times New Roman" panose="02020603050405020304" pitchFamily="18" charset="0"/>
              </a:rPr>
              <a:t> </a:t>
            </a:r>
            <a:r>
              <a:rPr lang="en-US" sz="1200" b="0" i="0" dirty="0" err="1">
                <a:cs typeface="Times New Roman" panose="02020603050405020304" pitchFamily="18" charset="0"/>
              </a:rPr>
              <a:t>comparés</a:t>
            </a:r>
            <a:r>
              <a:rPr lang="en-US" sz="1200" b="0" i="0" dirty="0">
                <a:cs typeface="Times New Roman" panose="02020603050405020304" pitchFamily="18" charset="0"/>
              </a:rPr>
              <a:t> dans la </a:t>
            </a:r>
            <a:r>
              <a:rPr lang="en-US" sz="1200" b="0" i="0" dirty="0" err="1">
                <a:cs typeface="Times New Roman" panose="02020603050405020304" pitchFamily="18" charset="0"/>
              </a:rPr>
              <a:t>même</a:t>
            </a:r>
            <a:r>
              <a:rPr lang="en-US" sz="1200" b="0" i="0" dirty="0">
                <a:cs typeface="Times New Roman" panose="02020603050405020304" pitchFamily="18" charset="0"/>
              </a:rPr>
              <a:t> </a:t>
            </a:r>
            <a:r>
              <a:rPr lang="en-US" sz="1200" b="0" i="0" dirty="0" err="1">
                <a:cs typeface="Times New Roman" panose="02020603050405020304" pitchFamily="18" charset="0"/>
              </a:rPr>
              <a:t>forme</a:t>
            </a:r>
            <a:r>
              <a:rPr lang="en-US" sz="1200" b="0" i="0" dirty="0">
                <a:cs typeface="Times New Roman" panose="02020603050405020304" pitchFamily="18" charset="0"/>
              </a:rPr>
              <a:t>, il </a:t>
            </a:r>
            <a:r>
              <a:rPr lang="en-US" sz="1200" b="0" i="0" dirty="0" err="1">
                <a:cs typeface="Times New Roman" panose="02020603050405020304" pitchFamily="18" charset="0"/>
              </a:rPr>
              <a:t>est</a:t>
            </a:r>
            <a:r>
              <a:rPr lang="en-US" sz="1200" b="0" i="0" dirty="0">
                <a:cs typeface="Times New Roman" panose="02020603050405020304" pitchFamily="18" charset="0"/>
              </a:rPr>
              <a:t> </a:t>
            </a:r>
            <a:r>
              <a:rPr lang="en-US" sz="1200" b="0" i="0" dirty="0" err="1">
                <a:cs typeface="Times New Roman" panose="02020603050405020304" pitchFamily="18" charset="0"/>
              </a:rPr>
              <a:t>suffisant</a:t>
            </a:r>
            <a:r>
              <a:rPr lang="en-US" sz="1200" b="0" i="0" dirty="0">
                <a:cs typeface="Times New Roman" panose="02020603050405020304" pitchFamily="18" charset="0"/>
              </a:rPr>
              <a:t> de les classer par </a:t>
            </a:r>
            <a:r>
              <a:rPr lang="en-US" sz="1200" b="0" i="0" dirty="0" err="1">
                <a:cs typeface="Times New Roman" panose="02020603050405020304" pitchFamily="18" charset="0"/>
              </a:rPr>
              <a:t>leur</a:t>
            </a:r>
            <a:r>
              <a:rPr lang="en-US" sz="1200" b="0" i="0" dirty="0">
                <a:cs typeface="Times New Roman" panose="02020603050405020304" pitchFamily="18" charset="0"/>
              </a:rPr>
              <a:t> </a:t>
            </a:r>
            <a:r>
              <a:rPr lang="en-US" sz="1200" b="0" i="0" dirty="0" err="1">
                <a:cs typeface="Times New Roman" panose="02020603050405020304" pitchFamily="18" charset="0"/>
              </a:rPr>
              <a:t>valeur</a:t>
            </a:r>
            <a:r>
              <a:rPr lang="en-US" sz="1200" b="0" i="0" dirty="0">
                <a:cs typeface="Times New Roman" panose="02020603050405020304" pitchFamily="18" charset="0"/>
              </a:rPr>
              <a:t> de </a:t>
            </a:r>
            <a:r>
              <a:rPr lang="en-US" sz="1200" dirty="0">
                <a:cs typeface="Times New Roman" panose="02020603050405020304" pitchFamily="18" charset="0"/>
              </a:rPr>
              <a:t>ρ /E</a:t>
            </a:r>
            <a:r>
              <a:rPr lang="en-US" sz="1200" baseline="30000" dirty="0">
                <a:cs typeface="Times New Roman" panose="02020603050405020304" pitchFamily="18" charset="0"/>
              </a:rPr>
              <a:t>1/2</a:t>
            </a:r>
            <a:r>
              <a:rPr lang="en-US" sz="1200" dirty="0">
                <a:cs typeface="Times New Roman" panose="02020603050405020304" pitchFamily="18" charset="0"/>
              </a:rPr>
              <a:t> . </a:t>
            </a:r>
            <a:r>
              <a:rPr lang="en-US" sz="1200" dirty="0" err="1">
                <a:cs typeface="Times New Roman" panose="02020603050405020304" pitchFamily="18" charset="0"/>
              </a:rPr>
              <a:t>Mais</a:t>
            </a:r>
            <a:r>
              <a:rPr lang="en-US" sz="1200" dirty="0">
                <a:cs typeface="Times New Roman" panose="02020603050405020304" pitchFamily="18" charset="0"/>
              </a:rPr>
              <a:t> </a:t>
            </a:r>
            <a:r>
              <a:rPr lang="en-US" sz="1200" dirty="0" err="1">
                <a:cs typeface="Times New Roman" panose="02020603050405020304" pitchFamily="18" charset="0"/>
              </a:rPr>
              <a:t>lorsque</a:t>
            </a:r>
            <a:r>
              <a:rPr lang="en-US" sz="1200" dirty="0">
                <a:cs typeface="Times New Roman" panose="02020603050405020304" pitchFamily="18" charset="0"/>
              </a:rPr>
              <a:t> </a:t>
            </a:r>
            <a:r>
              <a:rPr lang="en-US" sz="1200" dirty="0" err="1">
                <a:cs typeface="Times New Roman" panose="02020603050405020304" pitchFamily="18" charset="0"/>
              </a:rPr>
              <a:t>celles</a:t>
            </a:r>
            <a:r>
              <a:rPr lang="en-US" sz="1200" dirty="0">
                <a:cs typeface="Times New Roman" panose="02020603050405020304" pitchFamily="18" charset="0"/>
              </a:rPr>
              <a:t>-ci change d’un </a:t>
            </a:r>
            <a:r>
              <a:rPr lang="en-US" sz="1200" dirty="0" err="1">
                <a:cs typeface="Times New Roman" panose="02020603050405020304" pitchFamily="18" charset="0"/>
              </a:rPr>
              <a:t>matériaux</a:t>
            </a:r>
            <a:r>
              <a:rPr lang="en-US" sz="1200" dirty="0">
                <a:cs typeface="Times New Roman" panose="02020603050405020304" pitchFamily="18" charset="0"/>
              </a:rPr>
              <a:t> à </a:t>
            </a:r>
            <a:r>
              <a:rPr lang="en-US" sz="1200" dirty="0" err="1">
                <a:cs typeface="Times New Roman" panose="02020603050405020304" pitchFamily="18" charset="0"/>
              </a:rPr>
              <a:t>l’autre</a:t>
            </a:r>
            <a:r>
              <a:rPr lang="en-US" sz="1200" dirty="0">
                <a:cs typeface="Times New Roman" panose="02020603050405020304" pitchFamily="18" charset="0"/>
              </a:rPr>
              <a:t>, </a:t>
            </a:r>
            <a:r>
              <a:rPr lang="en-US" sz="1200" dirty="0" err="1">
                <a:cs typeface="Times New Roman" panose="02020603050405020304" pitchFamily="18" charset="0"/>
              </a:rPr>
              <a:t>ils</a:t>
            </a:r>
            <a:r>
              <a:rPr lang="en-US" sz="1200" dirty="0">
                <a:cs typeface="Times New Roman" panose="02020603050405020304" pitchFamily="18" charset="0"/>
              </a:rPr>
              <a:t> </a:t>
            </a:r>
            <a:r>
              <a:rPr lang="en-US" sz="1200" dirty="0" err="1">
                <a:cs typeface="Times New Roman" panose="02020603050405020304" pitchFamily="18" charset="0"/>
              </a:rPr>
              <a:t>doivent</a:t>
            </a:r>
            <a:r>
              <a:rPr lang="en-US" sz="1200" dirty="0">
                <a:cs typeface="Times New Roman" panose="02020603050405020304" pitchFamily="18" charset="0"/>
              </a:rPr>
              <a:t> </a:t>
            </a:r>
            <a:r>
              <a:rPr lang="en-US" sz="1200" dirty="0" err="1">
                <a:cs typeface="Times New Roman" panose="02020603050405020304" pitchFamily="18" charset="0"/>
              </a:rPr>
              <a:t>être</a:t>
            </a:r>
            <a:r>
              <a:rPr lang="en-US" sz="1200" dirty="0">
                <a:cs typeface="Times New Roman" panose="02020603050405020304" pitchFamily="18" charset="0"/>
              </a:rPr>
              <a:t> </a:t>
            </a:r>
            <a:r>
              <a:rPr lang="en-US" sz="1200" dirty="0" err="1">
                <a:cs typeface="Times New Roman" panose="02020603050405020304" pitchFamily="18" charset="0"/>
              </a:rPr>
              <a:t>classés</a:t>
            </a:r>
            <a:r>
              <a:rPr lang="en-US" sz="1200" dirty="0">
                <a:cs typeface="Times New Roman" panose="02020603050405020304" pitchFamily="18" charset="0"/>
              </a:rPr>
              <a:t> </a:t>
            </a:r>
            <a:r>
              <a:rPr lang="en-US" sz="1200" dirty="0" err="1">
                <a:cs typeface="Times New Roman" panose="02020603050405020304" pitchFamily="18" charset="0"/>
              </a:rPr>
              <a:t>selon</a:t>
            </a:r>
            <a:r>
              <a:rPr lang="en-US" sz="1200" dirty="0">
                <a:cs typeface="Times New Roman" panose="02020603050405020304" pitchFamily="18" charset="0"/>
              </a:rPr>
              <a:t> ρ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E)</a:t>
            </a:r>
            <a:r>
              <a:rPr lang="en-US" sz="1200" baseline="30000" dirty="0">
                <a:cs typeface="Times New Roman" panose="02020603050405020304" pitchFamily="18" charset="0"/>
              </a:rPr>
              <a:t>1/2</a:t>
            </a:r>
            <a:r>
              <a:rPr lang="en-US" sz="1200" dirty="0">
                <a:cs typeface="Times New Roman" panose="02020603050405020304" pitchFamily="18" charset="0"/>
              </a:rPr>
              <a:t> . </a:t>
            </a:r>
            <a:r>
              <a:rPr lang="en-US" sz="1200" dirty="0" err="1">
                <a:cs typeface="Times New Roman" panose="02020603050405020304" pitchFamily="18" charset="0"/>
              </a:rPr>
              <a:t>Quand</a:t>
            </a:r>
            <a:r>
              <a:rPr lang="en-US" sz="1200" dirty="0">
                <a:cs typeface="Times New Roman" panose="02020603050405020304" pitchFamily="18" charset="0"/>
              </a:rPr>
              <a:t> </a:t>
            </a:r>
            <a:r>
              <a:rPr lang="en-US" sz="1200" dirty="0" err="1">
                <a:cs typeface="Times New Roman" panose="02020603050405020304" pitchFamily="18" charset="0"/>
              </a:rPr>
              <a:t>ces</a:t>
            </a:r>
            <a:r>
              <a:rPr lang="en-US" sz="1200" dirty="0">
                <a:cs typeface="Times New Roman" panose="02020603050405020304" pitchFamily="18" charset="0"/>
              </a:rPr>
              <a:t> 4 </a:t>
            </a:r>
            <a:r>
              <a:rPr lang="en-US" sz="1200" dirty="0" err="1">
                <a:cs typeface="Times New Roman" panose="02020603050405020304" pitchFamily="18" charset="0"/>
              </a:rPr>
              <a:t>matériaux</a:t>
            </a:r>
            <a:r>
              <a:rPr lang="en-US" sz="1200" dirty="0">
                <a:cs typeface="Times New Roman" panose="02020603050405020304" pitchFamily="18" charset="0"/>
              </a:rPr>
              <a:t> </a:t>
            </a:r>
            <a:r>
              <a:rPr lang="en-US" sz="1200" dirty="0" err="1">
                <a:cs typeface="Times New Roman" panose="02020603050405020304" pitchFamily="18" charset="0"/>
              </a:rPr>
              <a:t>sont</a:t>
            </a:r>
            <a:r>
              <a:rPr lang="en-US" sz="1200" dirty="0">
                <a:cs typeface="Times New Roman" panose="02020603050405020304" pitchFamily="18" charset="0"/>
              </a:rPr>
              <a:t> </a:t>
            </a:r>
            <a:r>
              <a:rPr lang="en-US" sz="1200" dirty="0" err="1">
                <a:cs typeface="Times New Roman" panose="02020603050405020304" pitchFamily="18" charset="0"/>
              </a:rPr>
              <a:t>comparés</a:t>
            </a:r>
            <a:r>
              <a:rPr lang="en-US" sz="1200" dirty="0">
                <a:cs typeface="Times New Roman" panose="02020603050405020304" pitchFamily="18" charset="0"/>
              </a:rPr>
              <a:t> à </a:t>
            </a:r>
            <a:r>
              <a:rPr lang="en-US" sz="1200" dirty="0" err="1">
                <a:cs typeface="Times New Roman" panose="02020603050405020304" pitchFamily="18" charset="0"/>
              </a:rPr>
              <a:t>forme</a:t>
            </a:r>
            <a:r>
              <a:rPr lang="en-US" sz="1200" dirty="0">
                <a:cs typeface="Times New Roman" panose="02020603050405020304" pitchFamily="18" charset="0"/>
              </a:rPr>
              <a:t> </a:t>
            </a:r>
            <a:r>
              <a:rPr lang="en-US" sz="1200" dirty="0" err="1">
                <a:cs typeface="Times New Roman" panose="02020603050405020304" pitchFamily="18" charset="0"/>
              </a:rPr>
              <a:t>constante</a:t>
            </a:r>
            <a:r>
              <a:rPr lang="en-US" sz="1200" dirty="0">
                <a:cs typeface="Times New Roman" panose="02020603050405020304" pitchFamily="18" charset="0"/>
              </a:rPr>
              <a:t> (qui doit </a:t>
            </a:r>
            <a:r>
              <a:rPr lang="en-US" sz="1200" dirty="0" err="1">
                <a:cs typeface="Times New Roman" panose="02020603050405020304" pitchFamily="18" charset="0"/>
              </a:rPr>
              <a:t>être</a:t>
            </a:r>
            <a:r>
              <a:rPr lang="en-US" sz="1200" dirty="0">
                <a:cs typeface="Times New Roman" panose="02020603050405020304" pitchFamily="18" charset="0"/>
              </a:rPr>
              <a:t> plus </a:t>
            </a:r>
            <a:r>
              <a:rPr lang="en-US" sz="1200" dirty="0" err="1">
                <a:cs typeface="Times New Roman" panose="02020603050405020304" pitchFamily="18" charset="0"/>
              </a:rPr>
              <a:t>faible</a:t>
            </a:r>
            <a:r>
              <a:rPr lang="en-US" sz="1200" dirty="0">
                <a:cs typeface="Times New Roman" panose="02020603050405020304" pitchFamily="18" charset="0"/>
              </a:rPr>
              <a:t> que car le </a:t>
            </a:r>
            <a:r>
              <a:rPr lang="en-US" sz="1200" dirty="0" err="1">
                <a:cs typeface="Times New Roman" panose="02020603050405020304" pitchFamily="18" charset="0"/>
              </a:rPr>
              <a:t>bois</a:t>
            </a:r>
            <a:r>
              <a:rPr lang="en-US" sz="1200" dirty="0">
                <a:cs typeface="Times New Roman" panose="02020603050405020304" pitchFamily="18" charset="0"/>
              </a:rPr>
              <a:t> de </a:t>
            </a:r>
            <a:r>
              <a:rPr lang="en-US" sz="1200" dirty="0" err="1">
                <a:cs typeface="Times New Roman" panose="02020603050405020304" pitchFamily="18" charset="0"/>
              </a:rPr>
              <a:t>charpente</a:t>
            </a:r>
            <a:r>
              <a:rPr lang="en-US" sz="1200" dirty="0">
                <a:cs typeface="Times New Roman" panose="02020603050405020304" pitchFamily="18" charset="0"/>
              </a:rPr>
              <a:t> </a:t>
            </a:r>
            <a:r>
              <a:rPr lang="en-US" sz="1200" dirty="0" err="1">
                <a:cs typeface="Times New Roman" panose="02020603050405020304" pitchFamily="18" charset="0"/>
              </a:rPr>
              <a:t>n’est</a:t>
            </a:r>
            <a:r>
              <a:rPr lang="en-US" sz="1200" dirty="0">
                <a:cs typeface="Times New Roman" panose="02020603050405020304" pitchFamily="18" charset="0"/>
              </a:rPr>
              <a:t> pas disponible dans des </a:t>
            </a:r>
            <a:r>
              <a:rPr lang="en-US" sz="1200" dirty="0" err="1">
                <a:cs typeface="Times New Roman" panose="02020603050405020304" pitchFamily="18" charset="0"/>
              </a:rPr>
              <a:t>formes</a:t>
            </a:r>
            <a:r>
              <a:rPr lang="en-US" sz="1200" dirty="0">
                <a:cs typeface="Times New Roman" panose="02020603050405020304" pitchFamily="18" charset="0"/>
              </a:rPr>
              <a:t> plus </a:t>
            </a:r>
            <a:r>
              <a:rPr lang="en-US" sz="1200" dirty="0" err="1">
                <a:cs typeface="Times New Roman" panose="02020603050405020304" pitchFamily="18" charset="0"/>
              </a:rPr>
              <a:t>efficaces</a:t>
            </a:r>
            <a:r>
              <a:rPr lang="en-US" sz="1200" dirty="0">
                <a:cs typeface="Times New Roman" panose="02020603050405020304" pitchFamily="18" charset="0"/>
              </a:rPr>
              <a:t> que </a:t>
            </a:r>
            <a:r>
              <a:rPr lang="en-US" sz="1200" dirty="0" err="1">
                <a:cs typeface="Times New Roman" panose="02020603050405020304" pitchFamily="18" charset="0"/>
              </a:rPr>
              <a:t>cela</a:t>
            </a:r>
            <a:r>
              <a:rPr lang="en-US" sz="1200" dirty="0">
                <a:cs typeface="Times New Roman" panose="02020603050405020304" pitchFamily="18" charset="0"/>
              </a:rPr>
              <a:t>) </a:t>
            </a:r>
            <a:r>
              <a:rPr lang="en-US" sz="1200" dirty="0" err="1">
                <a:cs typeface="Times New Roman" panose="02020603050405020304" pitchFamily="18" charset="0"/>
              </a:rPr>
              <a:t>alors</a:t>
            </a:r>
            <a:r>
              <a:rPr lang="en-US" sz="1200" dirty="0">
                <a:cs typeface="Times New Roman" panose="02020603050405020304" pitchFamily="18" charset="0"/>
              </a:rPr>
              <a:t> le </a:t>
            </a:r>
            <a:r>
              <a:rPr lang="en-US" sz="1200" dirty="0" err="1">
                <a:cs typeface="Times New Roman" panose="02020603050405020304" pitchFamily="18" charset="0"/>
              </a:rPr>
              <a:t>bois</a:t>
            </a:r>
            <a:r>
              <a:rPr lang="en-US" sz="1200" dirty="0">
                <a:cs typeface="Times New Roman" panose="02020603050405020304" pitchFamily="18" charset="0"/>
              </a:rPr>
              <a:t> </a:t>
            </a:r>
            <a:r>
              <a:rPr lang="en-US" sz="1200" dirty="0" err="1">
                <a:cs typeface="Times New Roman" panose="02020603050405020304" pitchFamily="18" charset="0"/>
              </a:rPr>
              <a:t>charpente</a:t>
            </a:r>
            <a:r>
              <a:rPr lang="en-US" sz="1200" dirty="0">
                <a:cs typeface="Times New Roman" panose="02020603050405020304" pitchFamily="18" charset="0"/>
              </a:rPr>
              <a:t> </a:t>
            </a:r>
            <a:r>
              <a:rPr lang="en-US" sz="1200" dirty="0" err="1">
                <a:cs typeface="Times New Roman" panose="02020603050405020304" pitchFamily="18" charset="0"/>
              </a:rPr>
              <a:t>donne</a:t>
            </a:r>
            <a:r>
              <a:rPr lang="en-US" sz="1200" dirty="0">
                <a:cs typeface="Times New Roman" panose="02020603050405020304" pitchFamily="18" charset="0"/>
              </a:rPr>
              <a:t> la </a:t>
            </a:r>
            <a:r>
              <a:rPr lang="en-US" sz="1200" dirty="0" err="1">
                <a:cs typeface="Times New Roman" panose="02020603050405020304" pitchFamily="18" charset="0"/>
              </a:rPr>
              <a:t>poutre</a:t>
            </a:r>
            <a:r>
              <a:rPr lang="en-US" sz="1200" dirty="0">
                <a:cs typeface="Times New Roman" panose="02020603050405020304" pitchFamily="18" charset="0"/>
              </a:rPr>
              <a:t> la plus </a:t>
            </a:r>
            <a:r>
              <a:rPr lang="en-US" sz="1200" dirty="0" err="1">
                <a:cs typeface="Times New Roman" panose="02020603050405020304" pitchFamily="18" charset="0"/>
              </a:rPr>
              <a:t>légère</a:t>
            </a:r>
            <a:r>
              <a:rPr lang="en-US" sz="1200" dirty="0">
                <a:cs typeface="Times New Roman" panose="02020603050405020304" pitchFamily="18" charset="0"/>
              </a:rPr>
              <a:t>. </a:t>
            </a:r>
            <a:r>
              <a:rPr lang="en-US" sz="1200" dirty="0" err="1">
                <a:cs typeface="Times New Roman" panose="02020603050405020304" pitchFamily="18" charset="0"/>
              </a:rPr>
              <a:t>Mais</a:t>
            </a:r>
            <a:r>
              <a:rPr lang="en-US" sz="1200" dirty="0">
                <a:cs typeface="Times New Roman" panose="02020603050405020304" pitchFamily="18" charset="0"/>
              </a:rPr>
              <a:t> </a:t>
            </a:r>
            <a:r>
              <a:rPr lang="en-US" sz="1200" dirty="0" err="1">
                <a:cs typeface="Times New Roman" panose="02020603050405020304" pitchFamily="18" charset="0"/>
              </a:rPr>
              <a:t>si</a:t>
            </a:r>
            <a:r>
              <a:rPr lang="en-US" sz="1200" dirty="0">
                <a:cs typeface="Times New Roman" panose="02020603050405020304" pitchFamily="18" charset="0"/>
              </a:rPr>
              <a:t> </a:t>
            </a:r>
            <a:r>
              <a:rPr lang="en-US" sz="1200" dirty="0" err="1">
                <a:cs typeface="Times New Roman" panose="02020603050405020304" pitchFamily="18" charset="0"/>
              </a:rPr>
              <a:t>chaque</a:t>
            </a:r>
            <a:r>
              <a:rPr lang="en-US" sz="1200" dirty="0">
                <a:cs typeface="Times New Roman" panose="02020603050405020304" pitchFamily="18" charset="0"/>
              </a:rPr>
              <a:t> </a:t>
            </a:r>
            <a:r>
              <a:rPr lang="en-US" sz="1200" dirty="0" err="1">
                <a:cs typeface="Times New Roman" panose="02020603050405020304" pitchFamily="18" charset="0"/>
              </a:rPr>
              <a:t>matériaux</a:t>
            </a:r>
            <a:r>
              <a:rPr lang="en-US" sz="1200" dirty="0">
                <a:cs typeface="Times New Roman" panose="02020603050405020304" pitchFamily="18" charset="0"/>
              </a:rPr>
              <a:t> </a:t>
            </a:r>
            <a:r>
              <a:rPr lang="en-US" sz="1200" dirty="0" err="1">
                <a:cs typeface="Times New Roman" panose="02020603050405020304" pitchFamily="18" charset="0"/>
              </a:rPr>
              <a:t>est</a:t>
            </a:r>
            <a:r>
              <a:rPr lang="en-US" sz="1200" dirty="0">
                <a:cs typeface="Times New Roman" panose="02020603050405020304" pitchFamily="18" charset="0"/>
              </a:rPr>
              <a:t> mis </a:t>
            </a:r>
            <a:r>
              <a:rPr lang="en-US" sz="1200" dirty="0" err="1">
                <a:cs typeface="Times New Roman" panose="02020603050405020304" pitchFamily="18" charset="0"/>
              </a:rPr>
              <a:t>en</a:t>
            </a:r>
            <a:r>
              <a:rPr lang="en-US" sz="1200" dirty="0">
                <a:cs typeface="Times New Roman" panose="02020603050405020304" pitchFamily="18" charset="0"/>
              </a:rPr>
              <a:t> </a:t>
            </a:r>
            <a:r>
              <a:rPr lang="en-US" sz="1200" dirty="0" err="1">
                <a:cs typeface="Times New Roman" panose="02020603050405020304" pitchFamily="18" charset="0"/>
              </a:rPr>
              <a:t>forme</a:t>
            </a:r>
            <a:r>
              <a:rPr lang="en-US" sz="1200" dirty="0">
                <a:cs typeface="Times New Roman" panose="02020603050405020304" pitchFamily="18" charset="0"/>
              </a:rPr>
              <a:t> à </a:t>
            </a:r>
            <a:r>
              <a:rPr lang="en-US" sz="1200" dirty="0" err="1">
                <a:cs typeface="Times New Roman" panose="02020603050405020304" pitchFamily="18" charset="0"/>
              </a:rPr>
              <a:t>sa</a:t>
            </a:r>
            <a:r>
              <a:rPr lang="en-US" sz="1200" dirty="0">
                <a:cs typeface="Times New Roman" panose="02020603050405020304" pitchFamily="18" charset="0"/>
              </a:rPr>
              <a:t> </a:t>
            </a:r>
            <a:r>
              <a:rPr lang="en-US" sz="1200" dirty="0" err="1">
                <a:cs typeface="Times New Roman" panose="02020603050405020304" pitchFamily="18" charset="0"/>
              </a:rPr>
              <a:t>valeur</a:t>
            </a:r>
            <a:r>
              <a:rPr lang="en-US" sz="1200" dirty="0">
                <a:cs typeface="Times New Roman" panose="02020603050405020304" pitchFamily="18" charset="0"/>
              </a:rPr>
              <a:t> </a:t>
            </a:r>
            <a:r>
              <a:rPr lang="en-US" sz="1200" dirty="0" err="1">
                <a:cs typeface="Times New Roman" panose="02020603050405020304" pitchFamily="18" charset="0"/>
              </a:rPr>
              <a:t>maximale</a:t>
            </a:r>
            <a:r>
              <a:rPr lang="en-US" sz="1200" dirty="0">
                <a:cs typeface="Times New Roman" panose="02020603050405020304" pitchFamily="18" charset="0"/>
              </a:rPr>
              <a:t> de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a:t>
            </a:r>
            <a:r>
              <a:rPr lang="en-US" sz="1200" dirty="0">
                <a:cs typeface="Times New Roman" panose="02020603050405020304" pitchFamily="18" charset="0"/>
              </a:rPr>
              <a:t>, la </a:t>
            </a:r>
            <a:r>
              <a:rPr lang="en-US" sz="1200" dirty="0" err="1">
                <a:cs typeface="Times New Roman" panose="02020603050405020304" pitchFamily="18" charset="0"/>
              </a:rPr>
              <a:t>poutre</a:t>
            </a:r>
            <a:r>
              <a:rPr lang="en-US" sz="1200" dirty="0">
                <a:cs typeface="Times New Roman" panose="02020603050405020304" pitchFamily="18" charset="0"/>
              </a:rPr>
              <a:t> la plus </a:t>
            </a:r>
            <a:r>
              <a:rPr lang="en-US" sz="1200" dirty="0" err="1">
                <a:cs typeface="Times New Roman" panose="02020603050405020304" pitchFamily="18" charset="0"/>
              </a:rPr>
              <a:t>légère</a:t>
            </a:r>
            <a:r>
              <a:rPr lang="en-US" sz="1200" dirty="0">
                <a:cs typeface="Times New Roman" panose="02020603050405020304" pitchFamily="18" charset="0"/>
              </a:rPr>
              <a:t> </a:t>
            </a:r>
            <a:r>
              <a:rPr lang="en-US" sz="1200" dirty="0" err="1">
                <a:cs typeface="Times New Roman" panose="02020603050405020304" pitchFamily="18" charset="0"/>
              </a:rPr>
              <a:t>est</a:t>
            </a:r>
            <a:r>
              <a:rPr lang="en-US" sz="1200" dirty="0">
                <a:cs typeface="Times New Roman" panose="02020603050405020304" pitchFamily="18" charset="0"/>
              </a:rPr>
              <a:t> </a:t>
            </a:r>
            <a:r>
              <a:rPr lang="en-US" sz="1200" dirty="0" err="1">
                <a:cs typeface="Times New Roman" panose="02020603050405020304" pitchFamily="18" charset="0"/>
              </a:rPr>
              <a:t>faite</a:t>
            </a:r>
            <a:r>
              <a:rPr lang="en-US" sz="1200" dirty="0">
                <a:cs typeface="Times New Roman" panose="02020603050405020304" pitchFamily="18" charset="0"/>
              </a:rPr>
              <a:t> </a:t>
            </a:r>
            <a:r>
              <a:rPr lang="en-US" sz="1200" dirty="0" err="1">
                <a:cs typeface="Times New Roman" panose="02020603050405020304" pitchFamily="18" charset="0"/>
              </a:rPr>
              <a:t>en</a:t>
            </a:r>
            <a:r>
              <a:rPr lang="en-US" sz="1200" dirty="0">
                <a:cs typeface="Times New Roman" panose="02020603050405020304" pitchFamily="18" charset="0"/>
              </a:rPr>
              <a:t> </a:t>
            </a:r>
            <a:r>
              <a:rPr lang="en-US" sz="1200" dirty="0" err="1">
                <a:cs typeface="Times New Roman" panose="02020603050405020304" pitchFamily="18" charset="0"/>
              </a:rPr>
              <a:t>alliage</a:t>
            </a:r>
            <a:r>
              <a:rPr lang="en-US" sz="1200" dirty="0">
                <a:cs typeface="Times New Roman" panose="02020603050405020304" pitchFamily="18" charset="0"/>
              </a:rPr>
              <a:t> </a:t>
            </a:r>
            <a:r>
              <a:rPr lang="en-US" sz="1200" dirty="0" err="1">
                <a:cs typeface="Times New Roman" panose="02020603050405020304" pitchFamily="18" charset="0"/>
              </a:rPr>
              <a:t>d’aluminium</a:t>
            </a:r>
            <a:r>
              <a:rPr lang="en-US" sz="1200" dirty="0">
                <a:cs typeface="Times New Roman" panose="02020603050405020304" pitchFamily="18" charset="0"/>
              </a:rPr>
              <a:t>, </a:t>
            </a:r>
            <a:r>
              <a:rPr lang="en-US" sz="1200" dirty="0" err="1">
                <a:cs typeface="Times New Roman" panose="02020603050405020304" pitchFamily="18" charset="0"/>
              </a:rPr>
              <a:t>suivit</a:t>
            </a:r>
            <a:r>
              <a:rPr lang="en-US" sz="1200" dirty="0">
                <a:cs typeface="Times New Roman" panose="02020603050405020304" pitchFamily="18" charset="0"/>
              </a:rPr>
              <a:t> de GFRP; et la </a:t>
            </a:r>
            <a:r>
              <a:rPr lang="en-US" sz="1200" dirty="0" err="1">
                <a:cs typeface="Times New Roman" panose="02020603050405020304" pitchFamily="18" charset="0"/>
              </a:rPr>
              <a:t>poutre</a:t>
            </a:r>
            <a:r>
              <a:rPr lang="en-US" sz="1200" dirty="0">
                <a:cs typeface="Times New Roman" panose="02020603050405020304" pitchFamily="18" charset="0"/>
              </a:rPr>
              <a:t> </a:t>
            </a:r>
            <a:r>
              <a:rPr lang="en-US" sz="1200" dirty="0" err="1">
                <a:cs typeface="Times New Roman" panose="02020603050405020304" pitchFamily="18" charset="0"/>
              </a:rPr>
              <a:t>en</a:t>
            </a:r>
            <a:r>
              <a:rPr lang="en-US" sz="1200" dirty="0">
                <a:cs typeface="Times New Roman" panose="02020603050405020304" pitchFamily="18" charset="0"/>
              </a:rPr>
              <a:t> </a:t>
            </a:r>
            <a:r>
              <a:rPr lang="en-US" sz="1200" dirty="0" err="1">
                <a:cs typeface="Times New Roman" panose="02020603050405020304" pitchFamily="18" charset="0"/>
              </a:rPr>
              <a:t>acier</a:t>
            </a:r>
            <a:r>
              <a:rPr lang="en-US" sz="1200" dirty="0">
                <a:cs typeface="Times New Roman" panose="02020603050405020304" pitchFamily="18" charset="0"/>
              </a:rPr>
              <a:t> </a:t>
            </a:r>
            <a:r>
              <a:rPr lang="en-US" sz="1200" dirty="0" err="1">
                <a:cs typeface="Times New Roman" panose="02020603050405020304" pitchFamily="18" charset="0"/>
              </a:rPr>
              <a:t>n’est</a:t>
            </a:r>
            <a:r>
              <a:rPr lang="en-US" sz="1200" dirty="0">
                <a:cs typeface="Times New Roman" panose="02020603050405020304" pitchFamily="18" charset="0"/>
              </a:rPr>
              <a:t> que </a:t>
            </a:r>
            <a:r>
              <a:rPr lang="en-US" sz="1200" dirty="0" err="1">
                <a:cs typeface="Times New Roman" panose="02020603050405020304" pitchFamily="18" charset="0"/>
              </a:rPr>
              <a:t>légèrement</a:t>
            </a:r>
            <a:r>
              <a:rPr lang="en-US" sz="1200" dirty="0">
                <a:cs typeface="Times New Roman" panose="02020603050405020304" pitchFamily="18" charset="0"/>
              </a:rPr>
              <a:t> plus </a:t>
            </a:r>
            <a:r>
              <a:rPr lang="en-US" sz="1200" dirty="0" err="1">
                <a:cs typeface="Times New Roman" panose="02020603050405020304" pitchFamily="18" charset="0"/>
              </a:rPr>
              <a:t>légère</a:t>
            </a:r>
            <a:r>
              <a:rPr lang="en-US" sz="1200" dirty="0">
                <a:cs typeface="Times New Roman" panose="02020603050405020304" pitchFamily="18" charset="0"/>
              </a:rPr>
              <a:t> que le </a:t>
            </a:r>
            <a:r>
              <a:rPr lang="en-US" sz="1200" dirty="0" err="1">
                <a:cs typeface="Times New Roman" panose="02020603050405020304" pitchFamily="18" charset="0"/>
              </a:rPr>
              <a:t>bois</a:t>
            </a:r>
            <a:r>
              <a:rPr lang="en-US" sz="1200" dirty="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dirty="0"/>
          </a:p>
        </p:txBody>
      </p:sp>
    </p:spTree>
    <p:extLst>
      <p:ext uri="{BB962C8B-B14F-4D97-AF65-F5344CB8AC3E}">
        <p14:creationId xmlns:p14="http://schemas.microsoft.com/office/powerpoint/2010/main" val="3435033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cs typeface="Times New Roman" panose="02020603050405020304" pitchFamily="18" charset="0"/>
              </a:rPr>
              <a:t>Graphiques</a:t>
            </a:r>
            <a:endParaRPr lang="en-US" sz="1200" b="1" i="1" dirty="0">
              <a:cs typeface="Times New Roman" panose="02020603050405020304" pitchFamily="18" charset="0"/>
            </a:endParaRPr>
          </a:p>
          <a:p>
            <a:pPr algn="ctr"/>
            <a:endParaRPr lang="en-US" sz="1200" b="1" i="1"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cs typeface="Times New Roman" panose="02020603050405020304" pitchFamily="18" charset="0"/>
              </a:rPr>
              <a:t>Le </a:t>
            </a:r>
            <a:r>
              <a:rPr lang="en-US" sz="1200" b="0" i="0" dirty="0" err="1">
                <a:cs typeface="Times New Roman" panose="02020603050405020304" pitchFamily="18" charset="0"/>
              </a:rPr>
              <a:t>même</a:t>
            </a:r>
            <a:r>
              <a:rPr lang="en-US" sz="1200" b="0" i="0" dirty="0">
                <a:cs typeface="Times New Roman" panose="02020603050405020304" pitchFamily="18" charset="0"/>
              </a:rPr>
              <a:t> type de </a:t>
            </a:r>
            <a:r>
              <a:rPr lang="en-US" sz="1200" b="0" i="0" dirty="0" err="1">
                <a:cs typeface="Times New Roman" panose="02020603050405020304" pitchFamily="18" charset="0"/>
              </a:rPr>
              <a:t>comparaison</a:t>
            </a:r>
            <a:r>
              <a:rPr lang="en-US" sz="1200" b="0" i="0" dirty="0">
                <a:cs typeface="Times New Roman" panose="02020603050405020304" pitchFamily="18" charset="0"/>
              </a:rPr>
              <a:t> </a:t>
            </a:r>
            <a:r>
              <a:rPr lang="en-US" sz="1200" b="0" i="0" dirty="0" err="1">
                <a:cs typeface="Times New Roman" panose="02020603050405020304" pitchFamily="18" charset="0"/>
              </a:rPr>
              <a:t>peut</a:t>
            </a:r>
            <a:r>
              <a:rPr lang="en-US" sz="1200" b="0" i="0" dirty="0">
                <a:cs typeface="Times New Roman" panose="02020603050405020304" pitchFamily="18" charset="0"/>
              </a:rPr>
              <a:t> </a:t>
            </a:r>
            <a:r>
              <a:rPr lang="en-US" sz="1200" b="0" i="0" dirty="0" err="1">
                <a:cs typeface="Times New Roman" panose="02020603050405020304" pitchFamily="18" charset="0"/>
              </a:rPr>
              <a:t>être</a:t>
            </a:r>
            <a:r>
              <a:rPr lang="en-US" sz="1200" b="0" i="0" dirty="0">
                <a:cs typeface="Times New Roman" panose="02020603050405020304" pitchFamily="18" charset="0"/>
              </a:rPr>
              <a:t> fait de manière </a:t>
            </a:r>
            <a:r>
              <a:rPr lang="en-US" sz="1200" b="0" i="0" dirty="0" err="1">
                <a:cs typeface="Times New Roman" panose="02020603050405020304" pitchFamily="18" charset="0"/>
              </a:rPr>
              <a:t>graphique</a:t>
            </a:r>
            <a:r>
              <a:rPr lang="en-US" sz="1200" b="0" i="0" dirty="0">
                <a:cs typeface="Times New Roman" panose="02020603050405020304" pitchFamily="18" charset="0"/>
              </a:rPr>
              <a:t> – et </a:t>
            </a:r>
            <a:r>
              <a:rPr lang="en-US" sz="1200" b="0" i="0" dirty="0" err="1">
                <a:cs typeface="Times New Roman" panose="02020603050405020304" pitchFamily="18" charset="0"/>
              </a:rPr>
              <a:t>cela</a:t>
            </a:r>
            <a:r>
              <a:rPr lang="en-US" sz="1200" b="0" i="0" dirty="0">
                <a:cs typeface="Times New Roman" panose="02020603050405020304" pitchFamily="18" charset="0"/>
              </a:rPr>
              <a:t> </a:t>
            </a:r>
            <a:r>
              <a:rPr lang="en-US" sz="1200" b="0" i="0" dirty="0" err="1">
                <a:cs typeface="Times New Roman" panose="02020603050405020304" pitchFamily="18" charset="0"/>
              </a:rPr>
              <a:t>fournit</a:t>
            </a:r>
            <a:r>
              <a:rPr lang="en-US" sz="1200" b="0" i="0" dirty="0">
                <a:cs typeface="Times New Roman" panose="02020603050405020304" pitchFamily="18" charset="0"/>
              </a:rPr>
              <a:t> un </a:t>
            </a:r>
            <a:r>
              <a:rPr lang="en-US" sz="1200" b="0" i="0" dirty="0" err="1">
                <a:cs typeface="Times New Roman" panose="02020603050405020304" pitchFamily="18" charset="0"/>
              </a:rPr>
              <a:t>une</a:t>
            </a:r>
            <a:r>
              <a:rPr lang="en-US" sz="1200" b="0" i="0" dirty="0">
                <a:cs typeface="Times New Roman" panose="02020603050405020304" pitchFamily="18" charset="0"/>
              </a:rPr>
              <a:t> perspective </a:t>
            </a:r>
            <a:r>
              <a:rPr lang="en-US" sz="1200" b="0" i="0" dirty="0" err="1">
                <a:cs typeface="Times New Roman" panose="02020603050405020304" pitchFamily="18" charset="0"/>
              </a:rPr>
              <a:t>intéressante</a:t>
            </a:r>
            <a:r>
              <a:rPr lang="en-US" sz="1200" b="0" i="0" dirty="0">
                <a:cs typeface="Times New Roman" panose="02020603050405020304" pitchFamily="18" charset="0"/>
              </a:rPr>
              <a:t> sur </a:t>
            </a:r>
            <a:r>
              <a:rPr lang="en-US" sz="1200" b="0" i="0" dirty="0" err="1">
                <a:cs typeface="Times New Roman" panose="02020603050405020304" pitchFamily="18" charset="0"/>
              </a:rPr>
              <a:t>l’efficacité</a:t>
            </a:r>
            <a:r>
              <a:rPr lang="en-US" sz="1200" b="0" i="0" dirty="0">
                <a:cs typeface="Times New Roman" panose="02020603050405020304" pitchFamily="18" charset="0"/>
              </a:rPr>
              <a:t> </a:t>
            </a:r>
            <a:r>
              <a:rPr lang="en-US" sz="1200" b="0" i="0" dirty="0" err="1">
                <a:cs typeface="Times New Roman" panose="02020603050405020304" pitchFamily="18" charset="0"/>
              </a:rPr>
              <a:t>structurelle</a:t>
            </a:r>
            <a:r>
              <a:rPr lang="en-US" sz="1200" b="0" i="0" dirty="0">
                <a:cs typeface="Times New Roman" panose="02020603050405020304" pitchFamily="18" charset="0"/>
              </a:rPr>
              <a:t> du </a:t>
            </a:r>
            <a:r>
              <a:rPr lang="en-US" sz="1200" b="0" i="0" dirty="0" err="1">
                <a:cs typeface="Times New Roman" panose="02020603050405020304" pitchFamily="18" charset="0"/>
              </a:rPr>
              <a:t>bois</a:t>
            </a:r>
            <a:r>
              <a:rPr lang="en-US" sz="1200" b="0" i="0" dirty="0">
                <a:cs typeface="Times New Roman" panose="02020603050405020304" pitchFamily="18" charset="0"/>
              </a:rPr>
              <a:t>. </a:t>
            </a:r>
            <a:r>
              <a:rPr lang="en-US" sz="1200" b="0" i="0" dirty="0" err="1">
                <a:cs typeface="Times New Roman" panose="02020603050405020304" pitchFamily="18" charset="0"/>
              </a:rPr>
              <a:t>L’indice</a:t>
            </a:r>
            <a:r>
              <a:rPr lang="en-US" sz="1200" b="0" i="0" dirty="0">
                <a:cs typeface="Times New Roman" panose="02020603050405020304" pitchFamily="18" charset="0"/>
              </a:rPr>
              <a:t> de </a:t>
            </a:r>
            <a:r>
              <a:rPr lang="en-US" sz="1200" b="0" i="0" dirty="0" err="1">
                <a:cs typeface="Times New Roman" panose="02020603050405020304" pitchFamily="18" charset="0"/>
              </a:rPr>
              <a:t>matériau</a:t>
            </a:r>
            <a:r>
              <a:rPr lang="en-US" sz="1200" b="0" i="0" dirty="0">
                <a:cs typeface="Times New Roman" panose="02020603050405020304" pitchFamily="18" charset="0"/>
              </a:rPr>
              <a:t> </a:t>
            </a:r>
            <a:r>
              <a:rPr lang="en-US" sz="1200" b="0" i="0" dirty="0" err="1">
                <a:cs typeface="Times New Roman" panose="02020603050405020304" pitchFamily="18" charset="0"/>
              </a:rPr>
              <a:t>façonné</a:t>
            </a:r>
            <a:r>
              <a:rPr lang="en-US" sz="1200" b="0" i="0" dirty="0">
                <a:cs typeface="Times New Roman" panose="02020603050405020304" pitchFamily="18" charset="0"/>
              </a:rPr>
              <a:t> </a:t>
            </a:r>
            <a:r>
              <a:rPr lang="en-US" sz="1200" b="0" i="0" dirty="0" err="1">
                <a:cs typeface="Times New Roman" panose="02020603050405020304" pitchFamily="18" charset="0"/>
              </a:rPr>
              <a:t>peut-être</a:t>
            </a:r>
            <a:r>
              <a:rPr lang="en-US" sz="1200" b="0" i="0" dirty="0">
                <a:cs typeface="Times New Roman" panose="02020603050405020304" pitchFamily="18" charset="0"/>
              </a:rPr>
              <a:t> </a:t>
            </a:r>
            <a:r>
              <a:rPr lang="en-US" sz="1200" b="0" i="0" dirty="0" err="1">
                <a:cs typeface="Times New Roman" panose="02020603050405020304" pitchFamily="18" charset="0"/>
              </a:rPr>
              <a:t>redéfini</a:t>
            </a:r>
            <a:r>
              <a:rPr lang="en-US" sz="1200" b="0" i="0" dirty="0">
                <a:cs typeface="Times New Roman" panose="02020603050405020304" pitchFamily="18" charset="0"/>
              </a:rPr>
              <a:t> par </a:t>
            </a:r>
            <a:r>
              <a:rPr lang="en-US" sz="1200" dirty="0">
                <a:cs typeface="Times New Roman" panose="02020603050405020304" pitchFamily="18" charset="0"/>
              </a:rPr>
              <a:t>ρ*  = ρ/</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   </a:t>
            </a:r>
            <a:r>
              <a:rPr lang="en-US" sz="1200" dirty="0">
                <a:cs typeface="Times New Roman" panose="02020603050405020304" pitchFamily="18" charset="0"/>
              </a:rPr>
              <a:t>et E* = E/ </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 </a:t>
            </a:r>
            <a:endParaRPr lang="en-GB" sz="1200" dirty="0">
              <a:cs typeface="Times New Roman" panose="02020603050405020304" pitchFamily="18" charset="0"/>
            </a:endParaRPr>
          </a:p>
          <a:p>
            <a:pPr algn="l"/>
            <a:endParaRPr lang="en-US" sz="1200" b="0" i="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cs typeface="Times New Roman" panose="02020603050405020304" pitchFamily="18" charset="0"/>
              </a:rPr>
              <a:t>Le </a:t>
            </a:r>
            <a:r>
              <a:rPr lang="en-US" sz="1200" b="0" i="0" dirty="0" err="1">
                <a:cs typeface="Times New Roman" panose="02020603050405020304" pitchFamily="18" charset="0"/>
              </a:rPr>
              <a:t>matériau</a:t>
            </a:r>
            <a:r>
              <a:rPr lang="en-US" sz="1200" b="0" i="0" dirty="0">
                <a:cs typeface="Times New Roman" panose="02020603050405020304" pitchFamily="18" charset="0"/>
              </a:rPr>
              <a:t> </a:t>
            </a:r>
            <a:r>
              <a:rPr lang="en-US" sz="1200" b="0" i="0" dirty="0" err="1">
                <a:cs typeface="Times New Roman" panose="02020603050405020304" pitchFamily="18" charset="0"/>
              </a:rPr>
              <a:t>façonné</a:t>
            </a:r>
            <a:r>
              <a:rPr lang="en-US" sz="1200" b="0" i="0" dirty="0">
                <a:cs typeface="Times New Roman" panose="02020603050405020304" pitchFamily="18" charset="0"/>
              </a:rPr>
              <a:t> </a:t>
            </a:r>
            <a:r>
              <a:rPr lang="en-US" sz="1200" b="0" i="0" dirty="0" err="1">
                <a:cs typeface="Times New Roman" panose="02020603050405020304" pitchFamily="18" charset="0"/>
              </a:rPr>
              <a:t>peut</a:t>
            </a:r>
            <a:r>
              <a:rPr lang="en-US" sz="1200" b="0" i="0" dirty="0">
                <a:cs typeface="Times New Roman" panose="02020603050405020304" pitchFamily="18" charset="0"/>
              </a:rPr>
              <a:t> </a:t>
            </a:r>
            <a:r>
              <a:rPr lang="en-US" sz="1200" b="0" i="0" dirty="0" err="1">
                <a:cs typeface="Times New Roman" panose="02020603050405020304" pitchFamily="18" charset="0"/>
              </a:rPr>
              <a:t>être</a:t>
            </a:r>
            <a:r>
              <a:rPr lang="en-US" sz="1200" b="0" i="0" dirty="0">
                <a:cs typeface="Times New Roman" panose="02020603050405020304" pitchFamily="18" charset="0"/>
              </a:rPr>
              <a:t> </a:t>
            </a:r>
            <a:r>
              <a:rPr lang="en-US" sz="1200" b="0" i="0" dirty="0" err="1">
                <a:cs typeface="Times New Roman" panose="02020603050405020304" pitchFamily="18" charset="0"/>
              </a:rPr>
              <a:t>pensé</a:t>
            </a:r>
            <a:r>
              <a:rPr lang="en-US" sz="1200" b="0" i="0" dirty="0">
                <a:cs typeface="Times New Roman" panose="02020603050405020304" pitchFamily="18" charset="0"/>
              </a:rPr>
              <a:t> </a:t>
            </a:r>
            <a:r>
              <a:rPr lang="en-US" sz="1200" b="0" i="0" dirty="0" err="1">
                <a:cs typeface="Times New Roman" panose="02020603050405020304" pitchFamily="18" charset="0"/>
              </a:rPr>
              <a:t>comme</a:t>
            </a:r>
            <a:r>
              <a:rPr lang="en-US" sz="1200" b="0" i="0" dirty="0">
                <a:cs typeface="Times New Roman" panose="02020603050405020304" pitchFamily="18" charset="0"/>
              </a:rPr>
              <a:t> un nouveau </a:t>
            </a:r>
            <a:r>
              <a:rPr lang="en-US" sz="1200" b="0" i="0" dirty="0" err="1">
                <a:cs typeface="Times New Roman" panose="02020603050405020304" pitchFamily="18" charset="0"/>
              </a:rPr>
              <a:t>matériau</a:t>
            </a:r>
            <a:r>
              <a:rPr lang="en-US" sz="1200" b="0" i="0" dirty="0">
                <a:cs typeface="Times New Roman" panose="02020603050405020304" pitchFamily="18" charset="0"/>
              </a:rPr>
              <a:t> avec les </a:t>
            </a:r>
            <a:r>
              <a:rPr lang="en-US" sz="1200" b="0" i="0" dirty="0" err="1">
                <a:cs typeface="Times New Roman" panose="02020603050405020304" pitchFamily="18" charset="0"/>
              </a:rPr>
              <a:t>propriétés</a:t>
            </a:r>
            <a:r>
              <a:rPr lang="en-US" sz="1200" b="0" i="0" dirty="0">
                <a:cs typeface="Times New Roman" panose="02020603050405020304" pitchFamily="18" charset="0"/>
              </a:rPr>
              <a:t> </a:t>
            </a:r>
            <a:r>
              <a:rPr lang="en-US" sz="1200" dirty="0">
                <a:cs typeface="Times New Roman" panose="02020603050405020304" pitchFamily="18" charset="0"/>
              </a:rPr>
              <a:t>ρ* et E* </a:t>
            </a:r>
            <a:r>
              <a:rPr lang="en-US" sz="1200" dirty="0" err="1">
                <a:cs typeface="Times New Roman" panose="02020603050405020304" pitchFamily="18" charset="0"/>
              </a:rPr>
              <a:t>ce</a:t>
            </a:r>
            <a:r>
              <a:rPr lang="en-US" sz="1200" dirty="0">
                <a:cs typeface="Times New Roman" panose="02020603050405020304" pitchFamily="18" charset="0"/>
              </a:rPr>
              <a:t> qui </a:t>
            </a:r>
            <a:r>
              <a:rPr lang="en-US" sz="1200" dirty="0" err="1">
                <a:cs typeface="Times New Roman" panose="02020603050405020304" pitchFamily="18" charset="0"/>
              </a:rPr>
              <a:t>permet</a:t>
            </a:r>
            <a:r>
              <a:rPr lang="en-US" sz="1200" dirty="0">
                <a:cs typeface="Times New Roman" panose="02020603050405020304" pitchFamily="18" charset="0"/>
              </a:rPr>
              <a:t> de le tracer sur </a:t>
            </a:r>
            <a:r>
              <a:rPr lang="en-US" sz="1200" dirty="0" err="1">
                <a:cs typeface="Times New Roman" panose="02020603050405020304" pitchFamily="18" charset="0"/>
              </a:rPr>
              <a:t>ce</a:t>
            </a:r>
            <a:r>
              <a:rPr lang="en-US" sz="1200" dirty="0">
                <a:cs typeface="Times New Roman" panose="02020603050405020304" pitchFamily="18" charset="0"/>
              </a:rPr>
              <a:t> </a:t>
            </a:r>
            <a:r>
              <a:rPr lang="en-US" sz="1200" dirty="0" err="1">
                <a:cs typeface="Times New Roman" panose="02020603050405020304" pitchFamily="18" charset="0"/>
              </a:rPr>
              <a:t>graphique</a:t>
            </a:r>
            <a:r>
              <a:rPr lang="en-US" sz="1200" dirty="0">
                <a:cs typeface="Times New Roman" panose="02020603050405020304" pitchFamily="18" charset="0"/>
              </a:rPr>
              <a:t> E-ρ. La construction </a:t>
            </a:r>
            <a:r>
              <a:rPr lang="en-US" sz="1200" dirty="0" err="1">
                <a:cs typeface="Times New Roman" panose="02020603050405020304" pitchFamily="18" charset="0"/>
              </a:rPr>
              <a:t>est</a:t>
            </a:r>
            <a:r>
              <a:rPr lang="en-US" sz="1200" dirty="0">
                <a:cs typeface="Times New Roman" panose="02020603050405020304" pitchFamily="18" charset="0"/>
              </a:rPr>
              <a:t> </a:t>
            </a:r>
            <a:r>
              <a:rPr lang="en-US" sz="1200" dirty="0" err="1">
                <a:cs typeface="Times New Roman" panose="02020603050405020304" pitchFamily="18" charset="0"/>
              </a:rPr>
              <a:t>montrée</a:t>
            </a:r>
            <a:r>
              <a:rPr lang="en-US" sz="1200" dirty="0">
                <a:cs typeface="Times New Roman" panose="02020603050405020304" pitchFamily="18" charset="0"/>
              </a:rPr>
              <a:t> </a:t>
            </a:r>
            <a:r>
              <a:rPr lang="en-US" sz="1200" dirty="0" err="1">
                <a:cs typeface="Times New Roman" panose="02020603050405020304" pitchFamily="18" charset="0"/>
              </a:rPr>
              <a:t>ici</a:t>
            </a:r>
            <a:r>
              <a:rPr lang="en-US" sz="1200" dirty="0">
                <a:cs typeface="Times New Roman" panose="02020603050405020304" pitchFamily="18" charset="0"/>
              </a:rPr>
              <a:t> </a:t>
            </a:r>
            <a:r>
              <a:rPr lang="en-US" sz="1200" dirty="0" err="1">
                <a:cs typeface="Times New Roman" panose="02020603050405020304" pitchFamily="18" charset="0"/>
              </a:rPr>
              <a:t>en</a:t>
            </a:r>
            <a:r>
              <a:rPr lang="en-US" sz="1200" dirty="0">
                <a:cs typeface="Times New Roman" panose="02020603050405020304" pitchFamily="18" charset="0"/>
              </a:rPr>
              <a:t> </a:t>
            </a:r>
            <a:r>
              <a:rPr lang="en-US" sz="1200" dirty="0" err="1">
                <a:cs typeface="Times New Roman" panose="02020603050405020304" pitchFamily="18" charset="0"/>
              </a:rPr>
              <a:t>exemple</a:t>
            </a:r>
            <a:r>
              <a:rPr lang="en-US" sz="1200" dirty="0">
                <a:cs typeface="Times New Roman" panose="02020603050405020304" pitchFamily="18" charset="0"/>
              </a:rPr>
              <a:t> dans le </a:t>
            </a:r>
            <a:r>
              <a:rPr lang="en-US" sz="1200" dirty="0" err="1">
                <a:cs typeface="Times New Roman" panose="02020603050405020304" pitchFamily="18" charset="0"/>
              </a:rPr>
              <a:t>cas</a:t>
            </a:r>
            <a:r>
              <a:rPr lang="en-US" sz="1200" dirty="0">
                <a:cs typeface="Times New Roman" panose="02020603050405020304" pitchFamily="18" charset="0"/>
              </a:rPr>
              <a:t> de </a:t>
            </a:r>
            <a:r>
              <a:rPr lang="en-US" sz="1200" dirty="0" err="1">
                <a:cs typeface="Times New Roman" panose="02020603050405020304" pitchFamily="18" charset="0"/>
              </a:rPr>
              <a:t>l’aluminium</a:t>
            </a:r>
            <a:r>
              <a:rPr lang="en-US" sz="1200" dirty="0">
                <a:cs typeface="Times New Roman" panose="02020603050405020304" pitchFamily="18" charset="0"/>
              </a:rPr>
              <a:t>, </a:t>
            </a:r>
            <a:r>
              <a:rPr lang="en-US" sz="1200" dirty="0" err="1">
                <a:cs typeface="Times New Roman" panose="02020603050405020304" pitchFamily="18" charset="0"/>
              </a:rPr>
              <a:t>d’abord</a:t>
            </a:r>
            <a:r>
              <a:rPr lang="en-US" sz="1200" dirty="0">
                <a:cs typeface="Times New Roman" panose="02020603050405020304" pitchFamily="18" charset="0"/>
              </a:rPr>
              <a:t> </a:t>
            </a:r>
            <a:r>
              <a:rPr lang="en-US" sz="1200" dirty="0" err="1">
                <a:cs typeface="Times New Roman" panose="02020603050405020304" pitchFamily="18" charset="0"/>
              </a:rPr>
              <a:t>en</a:t>
            </a:r>
            <a:r>
              <a:rPr lang="en-US" sz="1200" dirty="0">
                <a:cs typeface="Times New Roman" panose="02020603050405020304" pitchFamily="18" charset="0"/>
              </a:rPr>
              <a:t> tant que section </a:t>
            </a:r>
            <a:r>
              <a:rPr lang="en-US" sz="1200" dirty="0" err="1">
                <a:cs typeface="Times New Roman" panose="02020603050405020304" pitchFamily="18" charset="0"/>
              </a:rPr>
              <a:t>carrée</a:t>
            </a:r>
            <a:r>
              <a:rPr lang="en-US" sz="1200" dirty="0">
                <a:cs typeface="Times New Roman" panose="02020603050405020304" pitchFamily="18" charset="0"/>
              </a:rPr>
              <a:t> </a:t>
            </a:r>
            <a:r>
              <a:rPr lang="en-US" sz="1200" dirty="0" err="1">
                <a:cs typeface="Times New Roman" panose="02020603050405020304" pitchFamily="18" charset="0"/>
              </a:rPr>
              <a:t>pleine</a:t>
            </a:r>
            <a:r>
              <a:rPr lang="en-US" sz="1200" dirty="0">
                <a:cs typeface="Times New Roman" panose="02020603050405020304" pitchFamily="18" charset="0"/>
              </a:rPr>
              <a:t> </a:t>
            </a:r>
            <a:r>
              <a:rPr lang="en-US" sz="1200" dirty="0" err="1">
                <a:cs typeface="Times New Roman" panose="02020603050405020304" pitchFamily="18" charset="0"/>
              </a:rPr>
              <a:t>lorsqu’il</a:t>
            </a:r>
            <a:r>
              <a:rPr lang="en-US" sz="1200" dirty="0">
                <a:cs typeface="Times New Roman" panose="02020603050405020304" pitchFamily="18" charset="0"/>
              </a:rPr>
              <a:t> </a:t>
            </a:r>
            <a:r>
              <a:rPr lang="en-US" sz="1200" dirty="0" err="1">
                <a:cs typeface="Times New Roman" panose="02020603050405020304" pitchFamily="18" charset="0"/>
              </a:rPr>
              <a:t>utilise</a:t>
            </a:r>
            <a:r>
              <a:rPr lang="en-US" sz="1200" dirty="0">
                <a:cs typeface="Times New Roman" panose="02020603050405020304" pitchFamily="18" charset="0"/>
              </a:rPr>
              <a:t> les </a:t>
            </a:r>
            <a:r>
              <a:rPr lang="en-US" sz="1200" dirty="0" err="1">
                <a:cs typeface="Times New Roman" panose="02020603050405020304" pitchFamily="18" charset="0"/>
              </a:rPr>
              <a:t>valeurs</a:t>
            </a:r>
            <a:r>
              <a:rPr lang="en-US" sz="1200" dirty="0">
                <a:cs typeface="Times New Roman" panose="02020603050405020304" pitchFamily="18" charset="0"/>
              </a:rPr>
              <a:t> de ρ et E de </a:t>
            </a:r>
            <a:r>
              <a:rPr lang="en-US" sz="1200" dirty="0" err="1">
                <a:cs typeface="Times New Roman" panose="02020603050405020304" pitchFamily="18" charset="0"/>
              </a:rPr>
              <a:t>l’aluminium</a:t>
            </a:r>
            <a:r>
              <a:rPr lang="en-US" sz="1200" dirty="0">
                <a:cs typeface="Times New Roman" panose="02020603050405020304" pitchFamily="18" charset="0"/>
              </a:rPr>
              <a:t>, et le second avec le point de </a:t>
            </a:r>
            <a:r>
              <a:rPr lang="en-US" sz="1200" dirty="0" err="1">
                <a:cs typeface="Times New Roman" panose="02020603050405020304" pitchFamily="18" charset="0"/>
              </a:rPr>
              <a:t>coordonées</a:t>
            </a:r>
            <a:r>
              <a:rPr lang="en-US" sz="1200" dirty="0">
                <a:cs typeface="Times New Roman" panose="02020603050405020304" pitchFamily="18" charset="0"/>
              </a:rPr>
              <a:t> E/ </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 </a:t>
            </a:r>
            <a:r>
              <a:rPr lang="en-US" sz="1200" dirty="0">
                <a:cs typeface="Times New Roman" panose="02020603050405020304" pitchFamily="18" charset="0"/>
              </a:rPr>
              <a:t>ρ/</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a:t>
            </a:r>
            <a:endParaRPr lang="en-US" sz="1200" b="0" i="0" dirty="0">
              <a:cs typeface="Times New Roman" panose="02020603050405020304" pitchFamily="18" charset="0"/>
            </a:endParaRPr>
          </a:p>
          <a:p>
            <a:pPr algn="l"/>
            <a:r>
              <a:rPr lang="en-US" sz="1200" b="0" i="0" dirty="0">
                <a:cs typeface="Times New Roman" panose="02020603050405020304" pitchFamily="18" charset="0"/>
              </a:rPr>
              <a:t>Une droite de </a:t>
            </a:r>
            <a:r>
              <a:rPr lang="en-US" sz="1200" b="0" i="0" dirty="0" err="1">
                <a:cs typeface="Times New Roman" panose="02020603050405020304" pitchFamily="18" charset="0"/>
              </a:rPr>
              <a:t>sélection</a:t>
            </a:r>
            <a:r>
              <a:rPr lang="en-US" sz="1200" b="0" i="0" dirty="0">
                <a:cs typeface="Times New Roman" panose="02020603050405020304" pitchFamily="18" charset="0"/>
              </a:rPr>
              <a:t> pour </a:t>
            </a:r>
            <a:r>
              <a:rPr lang="en-US" sz="1200" b="0" i="0" dirty="0" err="1">
                <a:cs typeface="Times New Roman" panose="02020603050405020304" pitchFamily="18" charset="0"/>
              </a:rPr>
              <a:t>l’indice</a:t>
            </a:r>
            <a:r>
              <a:rPr lang="en-US" sz="1200" b="0" i="0" dirty="0">
                <a:cs typeface="Times New Roman" panose="02020603050405020304" pitchFamily="18" charset="0"/>
              </a:rPr>
              <a:t> </a:t>
            </a:r>
            <a:r>
              <a:rPr lang="en-US" sz="1200" b="0" i="0" dirty="0" err="1">
                <a:cs typeface="Times New Roman" panose="02020603050405020304" pitchFamily="18" charset="0"/>
              </a:rPr>
              <a:t>est</a:t>
            </a:r>
            <a:r>
              <a:rPr lang="en-US" sz="1200" b="0" i="0" dirty="0">
                <a:cs typeface="Times New Roman" panose="02020603050405020304" pitchFamily="18" charset="0"/>
              </a:rPr>
              <a:t> </a:t>
            </a:r>
            <a:r>
              <a:rPr lang="en-US" sz="1200" b="0" i="0" dirty="0" err="1">
                <a:cs typeface="Times New Roman" panose="02020603050405020304" pitchFamily="18" charset="0"/>
              </a:rPr>
              <a:t>tracée</a:t>
            </a:r>
            <a:r>
              <a:rPr lang="en-US" sz="1200" b="0" i="0" dirty="0">
                <a:cs typeface="Times New Roman" panose="02020603050405020304" pitchFamily="18" charset="0"/>
              </a:rPr>
              <a:t>. La mise </a:t>
            </a:r>
            <a:r>
              <a:rPr lang="en-US" sz="1200" b="0" i="0" dirty="0" err="1">
                <a:cs typeface="Times New Roman" panose="02020603050405020304" pitchFamily="18" charset="0"/>
              </a:rPr>
              <a:t>en</a:t>
            </a:r>
            <a:r>
              <a:rPr lang="en-US" sz="1200" b="0" i="0" dirty="0">
                <a:cs typeface="Times New Roman" panose="02020603050405020304" pitchFamily="18" charset="0"/>
              </a:rPr>
              <a:t> </a:t>
            </a:r>
            <a:r>
              <a:rPr lang="en-US" sz="1200" b="0" i="0" dirty="0" err="1">
                <a:cs typeface="Times New Roman" panose="02020603050405020304" pitchFamily="18" charset="0"/>
              </a:rPr>
              <a:t>forme</a:t>
            </a:r>
            <a:r>
              <a:rPr lang="en-US" sz="1200" b="0" i="0" dirty="0">
                <a:cs typeface="Times New Roman" panose="02020603050405020304" pitchFamily="18" charset="0"/>
              </a:rPr>
              <a:t> de </a:t>
            </a:r>
            <a:r>
              <a:rPr lang="en-US" sz="1200" b="0" i="0" dirty="0" err="1">
                <a:cs typeface="Times New Roman" panose="02020603050405020304" pitchFamily="18" charset="0"/>
              </a:rPr>
              <a:t>l’aluminium</a:t>
            </a:r>
            <a:r>
              <a:rPr lang="en-US" sz="1200" b="0" i="0" dirty="0">
                <a:cs typeface="Times New Roman" panose="02020603050405020304" pitchFamily="18" charset="0"/>
              </a:rPr>
              <a:t> </a:t>
            </a:r>
            <a:r>
              <a:rPr lang="en-US" sz="1200" b="0" i="0" dirty="0" err="1">
                <a:cs typeface="Times New Roman" panose="02020603050405020304" pitchFamily="18" charset="0"/>
              </a:rPr>
              <a:t>l’a</a:t>
            </a:r>
            <a:r>
              <a:rPr lang="en-US" sz="1200" b="0" i="0" dirty="0">
                <a:cs typeface="Times New Roman" panose="02020603050405020304" pitchFamily="18" charset="0"/>
              </a:rPr>
              <a:t> </a:t>
            </a:r>
            <a:r>
              <a:rPr lang="en-US" sz="1200" b="0" i="0" dirty="0" err="1">
                <a:cs typeface="Times New Roman" panose="02020603050405020304" pitchFamily="18" charset="0"/>
              </a:rPr>
              <a:t>déplacée</a:t>
            </a:r>
            <a:r>
              <a:rPr lang="en-US" sz="1200" b="0" i="0" dirty="0">
                <a:cs typeface="Times New Roman" panose="02020603050405020304" pitchFamily="18" charset="0"/>
              </a:rPr>
              <a:t> vis-à-vis de la droite dans </a:t>
            </a:r>
            <a:r>
              <a:rPr lang="en-US" sz="1200" b="0" i="0" dirty="0" err="1">
                <a:cs typeface="Times New Roman" panose="02020603050405020304" pitchFamily="18" charset="0"/>
              </a:rPr>
              <a:t>une</a:t>
            </a:r>
            <a:r>
              <a:rPr lang="en-US" sz="1200" b="0" i="0" dirty="0">
                <a:cs typeface="Times New Roman" panose="02020603050405020304" pitchFamily="18" charset="0"/>
              </a:rPr>
              <a:t> zone non </a:t>
            </a:r>
            <a:r>
              <a:rPr lang="en-US" sz="1200" b="0" i="0" dirty="0" err="1">
                <a:cs typeface="Times New Roman" panose="02020603050405020304" pitchFamily="18" charset="0"/>
              </a:rPr>
              <a:t>occupée</a:t>
            </a:r>
            <a:r>
              <a:rPr lang="en-US" sz="1200" b="0" i="0" dirty="0">
                <a:cs typeface="Times New Roman" panose="02020603050405020304" pitchFamily="18" charset="0"/>
              </a:rPr>
              <a:t> par </a:t>
            </a:r>
            <a:r>
              <a:rPr lang="en-US" sz="1200" b="0" i="0" dirty="0" err="1">
                <a:cs typeface="Times New Roman" panose="02020603050405020304" pitchFamily="18" charset="0"/>
              </a:rPr>
              <a:t>aucun</a:t>
            </a:r>
            <a:r>
              <a:rPr lang="en-US" sz="1200" b="0" i="0" dirty="0">
                <a:cs typeface="Times New Roman" panose="02020603050405020304" pitchFamily="18" charset="0"/>
              </a:rPr>
              <a:t> </a:t>
            </a:r>
            <a:r>
              <a:rPr lang="en-US" sz="1200" b="0" i="0" dirty="0" err="1">
                <a:cs typeface="Times New Roman" panose="02020603050405020304" pitchFamily="18" charset="0"/>
              </a:rPr>
              <a:t>matériau</a:t>
            </a:r>
            <a:r>
              <a:rPr lang="en-US" sz="1200" b="0" i="0" dirty="0">
                <a:cs typeface="Times New Roman" panose="02020603050405020304" pitchFamily="18" charset="0"/>
              </a:rPr>
              <a:t> non </a:t>
            </a:r>
            <a:r>
              <a:rPr lang="en-US" sz="1200" b="0" i="0" dirty="0" err="1">
                <a:cs typeface="Times New Roman" panose="02020603050405020304" pitchFamily="18" charset="0"/>
              </a:rPr>
              <a:t>façonné</a:t>
            </a:r>
            <a:r>
              <a:rPr lang="en-US" sz="1200" b="0" i="0" dirty="0">
                <a:cs typeface="Times New Roman" panose="02020603050405020304" pitchFamily="18" charset="0"/>
              </a:rPr>
              <a:t>. </a:t>
            </a:r>
          </a:p>
          <a:p>
            <a:pPr algn="ctr"/>
            <a:endParaRPr lang="en-US" sz="1200" b="1" i="1" dirty="0">
              <a:cs typeface="Times New Roman" panose="02020603050405020304" pitchFamily="18" charset="0"/>
            </a:endParaRPr>
          </a:p>
          <a:p>
            <a:pPr algn="ctr"/>
            <a:endParaRPr lang="en-US" sz="1200" b="1" i="1"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dirty="0"/>
          </a:p>
        </p:txBody>
      </p:sp>
    </p:spTree>
    <p:extLst>
      <p:ext uri="{BB962C8B-B14F-4D97-AF65-F5344CB8AC3E}">
        <p14:creationId xmlns:p14="http://schemas.microsoft.com/office/powerpoint/2010/main" val="1174735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cs typeface="Times New Roman" panose="02020603050405020304" pitchFamily="18" charset="0"/>
              </a:rPr>
              <a:t>En</a:t>
            </a:r>
            <a:r>
              <a:rPr lang="en-US" sz="1200" b="1" i="1" dirty="0">
                <a:cs typeface="Times New Roman" panose="02020603050405020304" pitchFamily="18" charset="0"/>
              </a:rPr>
              <a:t> résumé</a:t>
            </a:r>
          </a:p>
          <a:p>
            <a:pPr algn="ctr"/>
            <a:endParaRPr lang="en-US" sz="1200" b="1" i="1" dirty="0">
              <a:cs typeface="Times New Roman" panose="02020603050405020304" pitchFamily="18" charset="0"/>
            </a:endParaRPr>
          </a:p>
          <a:p>
            <a:pPr algn="l"/>
            <a:r>
              <a:rPr lang="en-US" sz="1200" b="0" i="0" dirty="0" err="1">
                <a:cs typeface="Times New Roman" panose="02020603050405020304" pitchFamily="18" charset="0"/>
              </a:rPr>
              <a:t>L’idée</a:t>
            </a:r>
            <a:r>
              <a:rPr lang="en-US" sz="1200" b="0" i="0" dirty="0">
                <a:cs typeface="Times New Roman" panose="02020603050405020304" pitchFamily="18" charset="0"/>
              </a:rPr>
              <a:t> </a:t>
            </a:r>
            <a:r>
              <a:rPr lang="en-US" sz="1200" b="0" i="0" dirty="0" err="1">
                <a:cs typeface="Times New Roman" panose="02020603050405020304" pitchFamily="18" charset="0"/>
              </a:rPr>
              <a:t>principale</a:t>
            </a:r>
            <a:r>
              <a:rPr lang="en-US" sz="1200" b="0" i="0" dirty="0">
                <a:cs typeface="Times New Roman" panose="02020603050405020304" pitchFamily="18" charset="0"/>
              </a:rPr>
              <a:t> </a:t>
            </a:r>
            <a:r>
              <a:rPr lang="en-US" sz="1200" b="0" i="0" dirty="0" err="1">
                <a:cs typeface="Times New Roman" panose="02020603050405020304" pitchFamily="18" charset="0"/>
              </a:rPr>
              <a:t>ici</a:t>
            </a:r>
            <a:r>
              <a:rPr lang="en-US" sz="1200" b="0" i="0" dirty="0">
                <a:cs typeface="Times New Roman" panose="02020603050405020304" pitchFamily="18" charset="0"/>
              </a:rPr>
              <a:t> </a:t>
            </a:r>
            <a:r>
              <a:rPr lang="en-US" sz="1200" b="0" i="0" dirty="0" err="1">
                <a:cs typeface="Times New Roman" panose="02020603050405020304" pitchFamily="18" charset="0"/>
              </a:rPr>
              <a:t>est</a:t>
            </a:r>
            <a:r>
              <a:rPr lang="en-US" sz="1200" b="0" i="0" dirty="0">
                <a:cs typeface="Times New Roman" panose="02020603050405020304" pitchFamily="18" charset="0"/>
              </a:rPr>
              <a:t> de </a:t>
            </a:r>
            <a:r>
              <a:rPr lang="en-US" sz="1200" b="0" i="0" dirty="0" err="1">
                <a:cs typeface="Times New Roman" panose="02020603050405020304" pitchFamily="18" charset="0"/>
              </a:rPr>
              <a:t>l’efficacité</a:t>
            </a:r>
            <a:r>
              <a:rPr lang="en-US" sz="1200" b="0" i="0" dirty="0">
                <a:cs typeface="Times New Roman" panose="02020603050405020304" pitchFamily="18" charset="0"/>
              </a:rPr>
              <a:t> de la </a:t>
            </a:r>
            <a:r>
              <a:rPr lang="en-US" sz="1200" b="0" i="0" dirty="0" err="1">
                <a:cs typeface="Times New Roman" panose="02020603050405020304" pitchFamily="18" charset="0"/>
              </a:rPr>
              <a:t>forme</a:t>
            </a:r>
            <a:r>
              <a:rPr lang="en-US" sz="1200" b="0" i="0" dirty="0">
                <a:cs typeface="Times New Roman" panose="02020603050405020304" pitchFamily="18" charset="0"/>
              </a:rPr>
              <a:t> et la </a:t>
            </a:r>
            <a:r>
              <a:rPr lang="en-US" sz="1200" b="0" i="0" dirty="0" err="1">
                <a:cs typeface="Times New Roman" panose="02020603050405020304" pitchFamily="18" charset="0"/>
              </a:rPr>
              <a:t>capacité</a:t>
            </a:r>
            <a:r>
              <a:rPr lang="en-US" sz="1200" b="0" i="0" dirty="0">
                <a:cs typeface="Times New Roman" panose="02020603050405020304" pitchFamily="18" charset="0"/>
              </a:rPr>
              <a:t> à la quantifier dans un jeu unique de </a:t>
            </a:r>
            <a:r>
              <a:rPr lang="en-US" sz="1200" b="0" i="0" dirty="0" err="1">
                <a:cs typeface="Times New Roman" panose="02020603050405020304" pitchFamily="18" charset="0"/>
              </a:rPr>
              <a:t>facteurs</a:t>
            </a:r>
            <a:r>
              <a:rPr lang="en-US" sz="1200" b="0" i="0" dirty="0">
                <a:cs typeface="Times New Roman" panose="02020603050405020304" pitchFamily="18" charset="0"/>
              </a:rPr>
              <a:t> de </a:t>
            </a:r>
            <a:r>
              <a:rPr lang="en-US" sz="1200" b="0" i="0" dirty="0" err="1">
                <a:cs typeface="Times New Roman" panose="02020603050405020304" pitchFamily="18" charset="0"/>
              </a:rPr>
              <a:t>forme</a:t>
            </a:r>
            <a:r>
              <a:rPr lang="en-US" sz="1200" b="0" i="0" dirty="0">
                <a:cs typeface="Times New Roman" panose="02020603050405020304" pitchFamily="18" charset="0"/>
              </a:rPr>
              <a:t> </a:t>
            </a:r>
            <a:r>
              <a:rPr lang="en-US" sz="1200" b="0" i="0" dirty="0" err="1">
                <a:cs typeface="Times New Roman" panose="02020603050405020304" pitchFamily="18" charset="0"/>
              </a:rPr>
              <a:t>adimensionnels</a:t>
            </a:r>
            <a:r>
              <a:rPr lang="en-US" sz="1200" b="0" i="0" dirty="0">
                <a:cs typeface="Times New Roman" panose="02020603050405020304" pitchFamily="18" charset="0"/>
              </a:rPr>
              <a:t> </a:t>
            </a:r>
            <a:r>
              <a:rPr lang="el-GR" sz="1200" b="1" dirty="0">
                <a:cs typeface="Times New Roman" panose="02020603050405020304" pitchFamily="18" charset="0"/>
                <a:sym typeface="Symbol" panose="05050102010706020507" pitchFamily="18" charset="2"/>
              </a:rPr>
              <a:t>φ</a:t>
            </a:r>
            <a:r>
              <a:rPr lang="en-US" sz="1200" b="1" i="1" baseline="-25000" dirty="0">
                <a:solidFill>
                  <a:srgbClr val="CC0000"/>
                </a:solidFill>
                <a:cs typeface="Times New Roman" panose="02020603050405020304" pitchFamily="18" charset="0"/>
              </a:rPr>
              <a:t>e</a:t>
            </a:r>
            <a:r>
              <a:rPr lang="en-US" sz="1200" dirty="0">
                <a:cs typeface="Times New Roman" panose="02020603050405020304" pitchFamily="18" charset="0"/>
              </a:rPr>
              <a:t> et </a:t>
            </a:r>
            <a:r>
              <a:rPr lang="el-GR" sz="1200" b="1" dirty="0">
                <a:cs typeface="Times New Roman" panose="02020603050405020304" pitchFamily="18" charset="0"/>
                <a:sym typeface="Symbol" panose="05050102010706020507" pitchFamily="18" charset="2"/>
              </a:rPr>
              <a:t>φ</a:t>
            </a:r>
            <a:r>
              <a:rPr lang="en-US" sz="1200" b="1" i="1" baseline="-25000" dirty="0">
                <a:solidFill>
                  <a:srgbClr val="CC0000"/>
                </a:solidFill>
                <a:cs typeface="Times New Roman" panose="02020603050405020304" pitchFamily="18" charset="0"/>
              </a:rPr>
              <a:t>f</a:t>
            </a:r>
            <a:r>
              <a:rPr lang="en-US" sz="1200" dirty="0">
                <a:cs typeface="Times New Roman" panose="02020603050405020304" pitchFamily="18" charset="0"/>
              </a:rPr>
              <a:t> . </a:t>
            </a:r>
            <a:r>
              <a:rPr lang="en-US" sz="1200" dirty="0" err="1">
                <a:cs typeface="Times New Roman" panose="02020603050405020304" pitchFamily="18" charset="0"/>
              </a:rPr>
              <a:t>Ils</a:t>
            </a:r>
            <a:r>
              <a:rPr lang="en-US" sz="1200" dirty="0">
                <a:cs typeface="Times New Roman" panose="02020603050405020304" pitchFamily="18" charset="0"/>
              </a:rPr>
              <a:t> </a:t>
            </a:r>
            <a:r>
              <a:rPr lang="en-US" sz="1200" dirty="0" err="1">
                <a:cs typeface="Times New Roman" panose="02020603050405020304" pitchFamily="18" charset="0"/>
              </a:rPr>
              <a:t>mesurent</a:t>
            </a:r>
            <a:r>
              <a:rPr lang="en-US" sz="1200" dirty="0">
                <a:cs typeface="Times New Roman" panose="02020603050405020304" pitchFamily="18" charset="0"/>
              </a:rPr>
              <a:t> le </a:t>
            </a:r>
            <a:r>
              <a:rPr lang="en-US" sz="1200" dirty="0" err="1">
                <a:cs typeface="Times New Roman" panose="02020603050405020304" pitchFamily="18" charset="0"/>
              </a:rPr>
              <a:t>facteur</a:t>
            </a:r>
            <a:r>
              <a:rPr lang="en-US" sz="1200" dirty="0">
                <a:cs typeface="Times New Roman" panose="02020603050405020304" pitchFamily="18" charset="0"/>
              </a:rPr>
              <a:t> par </a:t>
            </a:r>
            <a:r>
              <a:rPr lang="en-US" sz="1200" dirty="0" err="1">
                <a:cs typeface="Times New Roman" panose="02020603050405020304" pitchFamily="18" charset="0"/>
              </a:rPr>
              <a:t>lequel</a:t>
            </a:r>
            <a:r>
              <a:rPr lang="en-US" sz="1200" dirty="0">
                <a:cs typeface="Times New Roman" panose="02020603050405020304" pitchFamily="18" charset="0"/>
              </a:rPr>
              <a:t> la section </a:t>
            </a:r>
            <a:r>
              <a:rPr lang="en-US" sz="1200" dirty="0" err="1">
                <a:cs typeface="Times New Roman" panose="02020603050405020304" pitchFamily="18" charset="0"/>
              </a:rPr>
              <a:t>formée</a:t>
            </a:r>
            <a:r>
              <a:rPr lang="en-US" sz="1200" dirty="0">
                <a:cs typeface="Times New Roman" panose="02020603050405020304" pitchFamily="18" charset="0"/>
              </a:rPr>
              <a:t> </a:t>
            </a:r>
            <a:r>
              <a:rPr lang="en-US" sz="1200" dirty="0" err="1">
                <a:cs typeface="Times New Roman" panose="02020603050405020304" pitchFamily="18" charset="0"/>
              </a:rPr>
              <a:t>est</a:t>
            </a:r>
            <a:r>
              <a:rPr lang="en-US" sz="1200" dirty="0">
                <a:cs typeface="Times New Roman" panose="02020603050405020304" pitchFamily="18" charset="0"/>
              </a:rPr>
              <a:t> plus </a:t>
            </a:r>
            <a:r>
              <a:rPr lang="en-US" sz="1200" dirty="0" err="1">
                <a:cs typeface="Times New Roman" panose="02020603050405020304" pitchFamily="18" charset="0"/>
              </a:rPr>
              <a:t>rigide</a:t>
            </a:r>
            <a:r>
              <a:rPr lang="en-US" sz="1200" dirty="0">
                <a:cs typeface="Times New Roman" panose="02020603050405020304" pitchFamily="18" charset="0"/>
              </a:rPr>
              <a:t> </a:t>
            </a:r>
            <a:r>
              <a:rPr lang="en-US" sz="1200" dirty="0" err="1">
                <a:cs typeface="Times New Roman" panose="02020603050405020304" pitchFamily="18" charset="0"/>
              </a:rPr>
              <a:t>ou</a:t>
            </a:r>
            <a:r>
              <a:rPr lang="en-US" sz="1200" dirty="0">
                <a:cs typeface="Times New Roman" panose="02020603050405020304" pitchFamily="18" charset="0"/>
              </a:rPr>
              <a:t> </a:t>
            </a:r>
            <a:r>
              <a:rPr lang="en-US" sz="1200" dirty="0" err="1">
                <a:cs typeface="Times New Roman" panose="02020603050405020304" pitchFamily="18" charset="0"/>
              </a:rPr>
              <a:t>résistance</a:t>
            </a:r>
            <a:r>
              <a:rPr lang="en-US" sz="1200" dirty="0">
                <a:cs typeface="Times New Roman" panose="02020603050405020304" pitchFamily="18" charset="0"/>
              </a:rPr>
              <a:t> que </a:t>
            </a:r>
            <a:r>
              <a:rPr lang="en-US" sz="1200" dirty="0" err="1">
                <a:cs typeface="Times New Roman" panose="02020603050405020304" pitchFamily="18" charset="0"/>
              </a:rPr>
              <a:t>celle</a:t>
            </a:r>
            <a:r>
              <a:rPr lang="en-US" sz="1200" dirty="0">
                <a:cs typeface="Times New Roman" panose="02020603050405020304" pitchFamily="18" charset="0"/>
              </a:rPr>
              <a:t> </a:t>
            </a:r>
            <a:r>
              <a:rPr lang="en-US" sz="1200" dirty="0" err="1">
                <a:cs typeface="Times New Roman" panose="02020603050405020304" pitchFamily="18" charset="0"/>
              </a:rPr>
              <a:t>d’une</a:t>
            </a:r>
            <a:r>
              <a:rPr lang="en-US" sz="1200" dirty="0">
                <a:cs typeface="Times New Roman" panose="02020603050405020304" pitchFamily="18" charset="0"/>
              </a:rPr>
              <a:t> </a:t>
            </a:r>
            <a:r>
              <a:rPr lang="en-US" sz="1200" dirty="0" err="1">
                <a:cs typeface="Times New Roman" panose="02020603050405020304" pitchFamily="18" charset="0"/>
              </a:rPr>
              <a:t>forme</a:t>
            </a:r>
            <a:r>
              <a:rPr lang="en-US" sz="1200" dirty="0">
                <a:cs typeface="Times New Roman" panose="02020603050405020304" pitchFamily="18" charset="0"/>
              </a:rPr>
              <a:t> standard, que nous </a:t>
            </a:r>
            <a:r>
              <a:rPr lang="en-US" sz="1200" dirty="0" err="1">
                <a:cs typeface="Times New Roman" panose="02020603050405020304" pitchFamily="18" charset="0"/>
              </a:rPr>
              <a:t>identifions</a:t>
            </a:r>
            <a:r>
              <a:rPr lang="en-US" sz="1200" dirty="0">
                <a:cs typeface="Times New Roman" panose="02020603050405020304" pitchFamily="18" charset="0"/>
              </a:rPr>
              <a:t> </a:t>
            </a:r>
            <a:r>
              <a:rPr lang="en-US" sz="1200" dirty="0" err="1">
                <a:cs typeface="Times New Roman" panose="02020603050405020304" pitchFamily="18" charset="0"/>
              </a:rPr>
              <a:t>comme</a:t>
            </a:r>
            <a:r>
              <a:rPr lang="en-US" sz="1200" dirty="0">
                <a:cs typeface="Times New Roman" panose="02020603050405020304" pitchFamily="18" charset="0"/>
              </a:rPr>
              <a:t> </a:t>
            </a:r>
            <a:r>
              <a:rPr lang="en-US" sz="1200" dirty="0" err="1">
                <a:cs typeface="Times New Roman" panose="02020603050405020304" pitchFamily="18" charset="0"/>
              </a:rPr>
              <a:t>une</a:t>
            </a:r>
            <a:r>
              <a:rPr lang="en-US" sz="1200" dirty="0">
                <a:cs typeface="Times New Roman" panose="02020603050405020304" pitchFamily="18" charset="0"/>
              </a:rPr>
              <a:t> section </a:t>
            </a:r>
            <a:r>
              <a:rPr lang="en-US" sz="1200" dirty="0" err="1">
                <a:cs typeface="Times New Roman" panose="02020603050405020304" pitchFamily="18" charset="0"/>
              </a:rPr>
              <a:t>carrée</a:t>
            </a:r>
            <a:r>
              <a:rPr lang="en-US" sz="1200" dirty="0">
                <a:cs typeface="Times New Roman" panose="02020603050405020304" pitchFamily="18" charset="0"/>
              </a:rPr>
              <a:t> </a:t>
            </a:r>
            <a:r>
              <a:rPr lang="en-US" sz="1200" dirty="0" err="1">
                <a:cs typeface="Times New Roman" panose="02020603050405020304" pitchFamily="18" charset="0"/>
              </a:rPr>
              <a:t>pleine</a:t>
            </a:r>
            <a:r>
              <a:rPr lang="en-US" sz="1200" dirty="0">
                <a:cs typeface="Times New Roman" panose="02020603050405020304" pitchFamily="18" charset="0"/>
              </a:rPr>
              <a:t> de </a:t>
            </a:r>
            <a:r>
              <a:rPr lang="en-US" sz="1200" dirty="0" err="1">
                <a:cs typeface="Times New Roman" panose="02020603050405020304" pitchFamily="18" charset="0"/>
              </a:rPr>
              <a:t>même</a:t>
            </a:r>
            <a:r>
              <a:rPr lang="en-US" sz="1200" dirty="0">
                <a:cs typeface="Times New Roman" panose="02020603050405020304" pitchFamily="18" charset="0"/>
              </a:rPr>
              <a:t> surface. </a:t>
            </a:r>
            <a:r>
              <a:rPr lang="en-US" sz="1200" dirty="0" err="1">
                <a:cs typeface="Times New Roman" panose="02020603050405020304" pitchFamily="18" charset="0"/>
              </a:rPr>
              <a:t>Ils</a:t>
            </a:r>
            <a:r>
              <a:rPr lang="en-US" sz="1200" dirty="0">
                <a:cs typeface="Times New Roman" panose="02020603050405020304" pitchFamily="18" charset="0"/>
              </a:rPr>
              <a:t> </a:t>
            </a:r>
            <a:r>
              <a:rPr lang="en-US" sz="1200" dirty="0" err="1">
                <a:cs typeface="Times New Roman" panose="02020603050405020304" pitchFamily="18" charset="0"/>
              </a:rPr>
              <a:t>permettent</a:t>
            </a:r>
            <a:r>
              <a:rPr lang="en-US" sz="1200" dirty="0">
                <a:cs typeface="Times New Roman" panose="02020603050405020304" pitchFamily="18" charset="0"/>
              </a:rPr>
              <a:t> </a:t>
            </a:r>
            <a:r>
              <a:rPr lang="en-US" sz="1200" dirty="0" err="1">
                <a:cs typeface="Times New Roman" panose="02020603050405020304" pitchFamily="18" charset="0"/>
              </a:rPr>
              <a:t>d’adapter</a:t>
            </a:r>
            <a:r>
              <a:rPr lang="en-US" sz="1200" dirty="0">
                <a:cs typeface="Times New Roman" panose="02020603050405020304" pitchFamily="18" charset="0"/>
              </a:rPr>
              <a:t> la </a:t>
            </a:r>
            <a:r>
              <a:rPr lang="en-US" sz="1200" dirty="0" err="1">
                <a:cs typeface="Times New Roman" panose="02020603050405020304" pitchFamily="18" charset="0"/>
              </a:rPr>
              <a:t>méthode</a:t>
            </a:r>
            <a:r>
              <a:rPr lang="en-US" sz="1200" dirty="0">
                <a:cs typeface="Times New Roman" panose="02020603050405020304" pitchFamily="18" charset="0"/>
              </a:rPr>
              <a:t> de </a:t>
            </a:r>
            <a:r>
              <a:rPr lang="en-US" sz="1200" dirty="0" err="1">
                <a:cs typeface="Times New Roman" panose="02020603050405020304" pitchFamily="18" charset="0"/>
              </a:rPr>
              <a:t>sélection</a:t>
            </a:r>
            <a:r>
              <a:rPr lang="en-US" sz="1200" dirty="0">
                <a:cs typeface="Times New Roman" panose="02020603050405020304" pitchFamily="18" charset="0"/>
              </a:rPr>
              <a:t> des </a:t>
            </a:r>
            <a:r>
              <a:rPr lang="en-US" sz="1200" dirty="0" err="1">
                <a:cs typeface="Times New Roman" panose="02020603050405020304" pitchFamily="18" charset="0"/>
              </a:rPr>
              <a:t>unités</a:t>
            </a:r>
            <a:r>
              <a:rPr lang="en-US" sz="1200" dirty="0">
                <a:cs typeface="Times New Roman" panose="02020603050405020304" pitchFamily="18" charset="0"/>
              </a:rPr>
              <a:t> de </a:t>
            </a:r>
            <a:r>
              <a:rPr lang="en-US" sz="1200" dirty="0" err="1">
                <a:cs typeface="Times New Roman" panose="02020603050405020304" pitchFamily="18" charset="0"/>
              </a:rPr>
              <a:t>cours</a:t>
            </a:r>
            <a:r>
              <a:rPr lang="en-US" sz="1200" dirty="0">
                <a:cs typeface="Times New Roman" panose="02020603050405020304" pitchFamily="18" charset="0"/>
              </a:rPr>
              <a:t> </a:t>
            </a:r>
            <a:r>
              <a:rPr lang="en-US" sz="1200" dirty="0" err="1">
                <a:cs typeface="Times New Roman" panose="02020603050405020304" pitchFamily="18" charset="0"/>
              </a:rPr>
              <a:t>précédents</a:t>
            </a:r>
            <a:r>
              <a:rPr lang="en-US" sz="1200" dirty="0">
                <a:cs typeface="Times New Roman" panose="02020603050405020304" pitchFamily="18" charset="0"/>
              </a:rPr>
              <a:t> de manière naturelle dans la </a:t>
            </a:r>
            <a:r>
              <a:rPr lang="en-US" sz="1200" dirty="0" err="1">
                <a:cs typeface="Times New Roman" panose="02020603050405020304" pitchFamily="18" charset="0"/>
              </a:rPr>
              <a:t>sélection</a:t>
            </a:r>
            <a:r>
              <a:rPr lang="en-US" sz="1200" dirty="0">
                <a:cs typeface="Times New Roman" panose="02020603050405020304" pitchFamily="18" charset="0"/>
              </a:rPr>
              <a:t> de </a:t>
            </a:r>
            <a:r>
              <a:rPr lang="en-US" sz="1200" dirty="0" err="1">
                <a:cs typeface="Times New Roman" panose="02020603050405020304" pitchFamily="18" charset="0"/>
              </a:rPr>
              <a:t>matériaux</a:t>
            </a:r>
            <a:r>
              <a:rPr lang="en-US" sz="1200" dirty="0">
                <a:cs typeface="Times New Roman" panose="02020603050405020304" pitchFamily="18" charset="0"/>
              </a:rPr>
              <a:t> mis </a:t>
            </a:r>
            <a:r>
              <a:rPr lang="en-US" sz="1200" dirty="0" err="1">
                <a:cs typeface="Times New Roman" panose="02020603050405020304" pitchFamily="18" charset="0"/>
              </a:rPr>
              <a:t>en</a:t>
            </a:r>
            <a:r>
              <a:rPr lang="en-US" sz="1200" dirty="0">
                <a:cs typeface="Times New Roman" panose="02020603050405020304" pitchFamily="18" charset="0"/>
              </a:rPr>
              <a:t> </a:t>
            </a:r>
            <a:r>
              <a:rPr lang="en-US" sz="1200" dirty="0" err="1">
                <a:cs typeface="Times New Roman" panose="02020603050405020304" pitchFamily="18" charset="0"/>
              </a:rPr>
              <a:t>forme</a:t>
            </a:r>
            <a:r>
              <a:rPr lang="en-US" sz="1200" dirty="0">
                <a:cs typeface="Times New Roman" panose="02020603050405020304" pitchFamily="18" charset="0"/>
              </a:rPr>
              <a:t>. </a:t>
            </a:r>
            <a:endParaRPr lang="en-US" sz="1200" b="0" i="0" dirty="0">
              <a:cs typeface="Times New Roman" panose="02020603050405020304" pitchFamily="18" charset="0"/>
            </a:endParaRPr>
          </a:p>
          <a:p>
            <a:pPr algn="ctr"/>
            <a:endParaRPr lang="en-US" sz="1200" b="1" i="1"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16</a:t>
            </a:fld>
            <a:endParaRPr lang="en-US" dirty="0"/>
          </a:p>
        </p:txBody>
      </p:sp>
    </p:spTree>
    <p:extLst>
      <p:ext uri="{BB962C8B-B14F-4D97-AF65-F5344CB8AC3E}">
        <p14:creationId xmlns:p14="http://schemas.microsoft.com/office/powerpoint/2010/main" val="2231533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err="1"/>
              <a:t>Unité</a:t>
            </a:r>
            <a:r>
              <a:rPr lang="en-GB" sz="1200" b="1" i="1" dirty="0"/>
              <a:t> de </a:t>
            </a:r>
            <a:r>
              <a:rPr lang="en-GB" sz="1200" b="1" i="1" dirty="0" err="1"/>
              <a:t>cours</a:t>
            </a:r>
            <a:r>
              <a:rPr lang="en-GB" sz="1200" b="1" i="1" dirty="0"/>
              <a:t> 2022</a:t>
            </a:r>
          </a:p>
          <a:p>
            <a:endParaRPr lang="fr-FR" dirty="0"/>
          </a:p>
          <a:p>
            <a:r>
              <a:rPr lang="fr-FR" dirty="0"/>
              <a:t>Voici une liste des unités de cours disponibles pour l'enseignement avec Granta </a:t>
            </a:r>
            <a:r>
              <a:rPr lang="fr-FR" dirty="0" err="1"/>
              <a:t>EduPack</a:t>
            </a:r>
            <a:r>
              <a:rPr lang="fr-FR" dirty="0"/>
              <a:t>. Ces présentations PowerPoint et plus d'informations peuvent être trouvées sur le Hub Education: </a:t>
            </a:r>
            <a:r>
              <a:rPr lang="en-GB" sz="1200" dirty="0">
                <a:solidFill>
                  <a:srgbClr val="FF0000"/>
                </a:solidFill>
              </a:rPr>
              <a:t>www.ansys.com/education-resources.</a:t>
            </a:r>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latin typeface="Arial" charset="0"/>
                <a:cs typeface="Arial" charset="0"/>
              </a:rPr>
              <a:t>The range of courses supported by the </a:t>
            </a:r>
            <a:r>
              <a:rPr lang="en-GB" sz="1200" b="1" i="1" dirty="0"/>
              <a:t>Granta</a:t>
            </a:r>
            <a:r>
              <a:rPr lang="en-GB" sz="1200" b="1" i="1" dirty="0">
                <a:latin typeface="Arial" charset="0"/>
                <a:cs typeface="Arial" charset="0"/>
              </a:rPr>
              <a:t> EduPack</a:t>
            </a:r>
          </a:p>
          <a:p>
            <a:pPr algn="ctr"/>
            <a:endParaRPr lang="en-GB" sz="1200" b="1" i="1" dirty="0">
              <a:latin typeface="Arial" charset="0"/>
              <a:cs typeface="Arial" charset="0"/>
            </a:endParaRPr>
          </a:p>
          <a:p>
            <a:r>
              <a:rPr lang="en-GB" sz="1200" dirty="0">
                <a:latin typeface="Arial" charset="0"/>
                <a:cs typeface="Arial" charset="0"/>
              </a:rPr>
              <a:t>The </a:t>
            </a:r>
            <a:r>
              <a:rPr lang="en-GB" sz="1200" b="0" dirty="0"/>
              <a:t>Granta </a:t>
            </a:r>
            <a:r>
              <a:rPr lang="en-GB" sz="1200" dirty="0">
                <a:latin typeface="Arial" charset="0"/>
                <a:cs typeface="Arial" charset="0"/>
              </a:rPr>
              <a:t>EduPack offers databases for Materials Science, for General Mechanical Engineering and for more specialized courses, among them Polymer and Aerospace Engineering, Architecture and Bioengineering.</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dirty="0"/>
          </a:p>
        </p:txBody>
      </p:sp>
    </p:spTree>
    <p:extLst>
      <p:ext uri="{BB962C8B-B14F-4D97-AF65-F5344CB8AC3E}">
        <p14:creationId xmlns:p14="http://schemas.microsoft.com/office/powerpoint/2010/main" val="281055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solidFill>
                  <a:srgbClr val="CC0000"/>
                </a:solidFill>
              </a:rPr>
              <a:t>Objectifs</a:t>
            </a:r>
            <a:r>
              <a:rPr lang="en-US" sz="1200" b="1" i="1" dirty="0">
                <a:solidFill>
                  <a:srgbClr val="CC0000"/>
                </a:solidFill>
              </a:rPr>
              <a:t> </a:t>
            </a:r>
            <a:r>
              <a:rPr lang="en-US" sz="1200" b="1" i="1" dirty="0" err="1">
                <a:solidFill>
                  <a:srgbClr val="CC0000"/>
                </a:solidFill>
              </a:rPr>
              <a:t>pédagogiques</a:t>
            </a:r>
            <a:endParaRPr lang="en-US" sz="1200" b="1" i="1" dirty="0">
              <a:solidFill>
                <a:srgbClr val="CC0000"/>
              </a:solidFill>
            </a:endParaRPr>
          </a:p>
          <a:p>
            <a:endParaRPr lang="en-US" sz="1200" dirty="0"/>
          </a:p>
          <a:p>
            <a:r>
              <a:rPr lang="fr-FR" dirty="0"/>
              <a:t>Ces résultats d'apprentissage attendus sont basés sur une taxonomie des connaissances et de la compréhension comme base, des compétences et des capacités nécessaires à l'utilisation pratique des connaissances et de la compréhension, suivies des valeurs et attitudes acquises permettant des évaluations et une utilisation responsable de ces capacités. </a:t>
            </a:r>
            <a:endParaRPr lang="en-US" sz="1200" dirty="0"/>
          </a:p>
          <a:p>
            <a:endParaRPr lang="en-US" sz="1200" dirty="0"/>
          </a:p>
          <a:p>
            <a:r>
              <a:rPr lang="fr-FR" dirty="0"/>
              <a:t>Combinées à une évaluation appropriée, elles devraient être utiles dans le cadre des accréditations ou pour le Syllabus CDIO.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textes énumérés proviennent de livres écrits ou co-écrits par Mike Ashby, mais d'autres textes sont également mentionnés dans les notes scientifiques.</a:t>
            </a:r>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125225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1" dirty="0" err="1"/>
              <a:t>Sommaire</a:t>
            </a:r>
            <a:r>
              <a:rPr lang="en-GB" sz="1400" b="1" i="1"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p>
          <a:p>
            <a:r>
              <a:rPr lang="en-GB" sz="1200" dirty="0" err="1"/>
              <a:t>C’est</a:t>
            </a:r>
            <a:r>
              <a:rPr lang="en-GB" sz="1200" dirty="0"/>
              <a:t> la </a:t>
            </a:r>
            <a:r>
              <a:rPr lang="en-GB" sz="1200" dirty="0" err="1"/>
              <a:t>neuvième</a:t>
            </a:r>
            <a:r>
              <a:rPr lang="en-GB" sz="1200" dirty="0"/>
              <a:t> </a:t>
            </a:r>
            <a:r>
              <a:rPr lang="en-GB" sz="1200" dirty="0" err="1"/>
              <a:t>leçon</a:t>
            </a:r>
            <a:r>
              <a:rPr lang="en-GB" sz="1200" dirty="0"/>
              <a:t> </a:t>
            </a:r>
            <a:r>
              <a:rPr lang="fr-FR" altLang="fr-FR" sz="1200" dirty="0"/>
              <a:t>d'un cours sur la </a:t>
            </a:r>
            <a:r>
              <a:rPr lang="fr-FR" altLang="fr-FR" sz="1200" b="1" dirty="0"/>
              <a:t>sélection de matériaux et procédés. </a:t>
            </a:r>
            <a:r>
              <a:rPr lang="fr-FR" altLang="fr-FR" sz="1200" dirty="0"/>
              <a:t>Ce cours est étroitement lié</a:t>
            </a:r>
            <a:r>
              <a:rPr lang="en-GB" altLang="fr-FR" sz="1200" dirty="0"/>
              <a:t> </a:t>
            </a:r>
            <a:r>
              <a:rPr lang="fr-FR" altLang="fr-FR" sz="1200" dirty="0"/>
              <a:t>aux 3 premiers </a:t>
            </a:r>
            <a:r>
              <a:rPr lang="fr-FR" altLang="fr-FR" sz="1200" b="1" dirty="0"/>
              <a:t>ouvrages</a:t>
            </a:r>
            <a:r>
              <a:rPr lang="fr-FR" altLang="fr-FR" sz="1200" dirty="0"/>
              <a:t> mentionné</a:t>
            </a:r>
            <a:r>
              <a:rPr lang="en-GB" altLang="fr-FR" sz="1200" dirty="0"/>
              <a:t>s </a:t>
            </a:r>
            <a:r>
              <a:rPr lang="en-GB" altLang="fr-FR" sz="1200" dirty="0" err="1"/>
              <a:t>parmi</a:t>
            </a:r>
            <a:r>
              <a:rPr lang="en-GB" altLang="fr-FR" sz="1200" dirty="0"/>
              <a:t> les r</a:t>
            </a:r>
            <a:r>
              <a:rPr lang="fr-FR" altLang="fr-FR" sz="1200" dirty="0" err="1"/>
              <a:t>éf</a:t>
            </a:r>
            <a:r>
              <a:rPr lang="en-GB" altLang="fr-FR" sz="1200" dirty="0"/>
              <a:t>é</a:t>
            </a:r>
            <a:r>
              <a:rPr lang="fr-FR" altLang="fr-FR" sz="1200" dirty="0" err="1"/>
              <a:t>rences</a:t>
            </a:r>
            <a:r>
              <a:rPr lang="fr-FR" altLang="fr-FR" sz="1200" dirty="0"/>
              <a:t>, mais peut également être utilisé conjointement avec des livres comme </a:t>
            </a:r>
            <a:r>
              <a:rPr lang="fr-FR" altLang="fr-FR" sz="1200" dirty="0" err="1"/>
              <a:t>Callister</a:t>
            </a:r>
            <a:r>
              <a:rPr lang="fr-FR" altLang="fr-FR" sz="1200" dirty="0"/>
              <a:t>, </a:t>
            </a:r>
            <a:r>
              <a:rPr lang="fr-FR" altLang="fr-FR" sz="1200" dirty="0" err="1"/>
              <a:t>Budinski</a:t>
            </a:r>
            <a:r>
              <a:rPr lang="fr-FR" altLang="fr-FR" sz="1200" dirty="0"/>
              <a:t>, </a:t>
            </a:r>
            <a:r>
              <a:rPr lang="fr-FR" altLang="fr-FR" sz="1200" dirty="0" err="1"/>
              <a:t>Askeland</a:t>
            </a:r>
            <a:r>
              <a:rPr lang="fr-FR" altLang="fr-FR" sz="1200" dirty="0"/>
              <a:t> et d'autres.</a:t>
            </a:r>
          </a:p>
          <a:p>
            <a:endParaRPr lang="fr-FR" altLang="fr-FR" sz="1200" dirty="0"/>
          </a:p>
          <a:p>
            <a:r>
              <a:rPr lang="fr-FR" altLang="fr-FR" sz="1200" dirty="0"/>
              <a:t>Les chapitres pertinents des ouvrages sont mentionné</a:t>
            </a:r>
            <a:r>
              <a:rPr lang="en-GB" altLang="fr-FR" sz="1200" dirty="0"/>
              <a:t>s</a:t>
            </a:r>
            <a:r>
              <a:rPr lang="fr-FR" altLang="fr-FR" sz="1200" dirty="0"/>
              <a:t> dans le sommaire de chaque leçon.</a:t>
            </a:r>
          </a:p>
          <a:p>
            <a:r>
              <a:rPr lang="fr-FR" altLang="fr-FR" sz="1200" dirty="0"/>
              <a:t>Les méthodes développées dans ce cours sont mises en œuvre dans le logiciel Granta </a:t>
            </a:r>
            <a:r>
              <a:rPr lang="fr-FR" altLang="fr-FR" sz="1200" dirty="0" err="1"/>
              <a:t>EduPack</a:t>
            </a:r>
            <a:r>
              <a:rPr lang="fr-FR" altLang="fr-FR" sz="1200" dirty="0"/>
              <a:t>, qui est structuré pour évoluer pas à pas avec l’étudiant tout au long d’un programme d'ingénierie de quatre ans. La première leçon de la série présente les matériaux et les procédés, et les diverses façons dont leurs informations peuvent être classifiées, stockées, ré</a:t>
            </a:r>
            <a:r>
              <a:rPr lang="en-GB" altLang="fr-FR" sz="1200" dirty="0"/>
              <a:t>cup</a:t>
            </a:r>
            <a:r>
              <a:rPr lang="fr-FR" altLang="fr-FR" sz="1200" dirty="0" err="1"/>
              <a:t>érées</a:t>
            </a:r>
            <a:r>
              <a:rPr lang="fr-FR" altLang="fr-FR" sz="1200" dirty="0"/>
              <a:t> et explorées.</a:t>
            </a:r>
            <a:endParaRPr lang="en-GB" altLang="fr-FR"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dirty="0"/>
          </a:p>
        </p:txBody>
      </p:sp>
    </p:spTree>
    <p:extLst>
      <p:ext uri="{BB962C8B-B14F-4D97-AF65-F5344CB8AC3E}">
        <p14:creationId xmlns:p14="http://schemas.microsoft.com/office/powerpoint/2010/main" val="1488585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cs typeface="Times New Roman" panose="02020603050405020304" pitchFamily="18" charset="0"/>
              </a:rPr>
              <a:t>Efficacité</a:t>
            </a:r>
            <a:r>
              <a:rPr lang="en-US" sz="1200" b="1" i="1" dirty="0">
                <a:cs typeface="Times New Roman" panose="02020603050405020304" pitchFamily="18" charset="0"/>
              </a:rPr>
              <a:t> des </a:t>
            </a:r>
            <a:r>
              <a:rPr lang="en-US" sz="1200" b="1" i="1" dirty="0" err="1">
                <a:cs typeface="Times New Roman" panose="02020603050405020304" pitchFamily="18" charset="0"/>
              </a:rPr>
              <a:t>formes</a:t>
            </a:r>
            <a:endParaRPr lang="en-US" sz="1200" b="1" i="1" dirty="0">
              <a:cs typeface="Times New Roman" panose="02020603050405020304" pitchFamily="18" charset="0"/>
            </a:endParaRPr>
          </a:p>
          <a:p>
            <a:pPr algn="ctr"/>
            <a:endParaRPr lang="en-US" sz="1200" b="1" i="1" dirty="0">
              <a:cs typeface="Times New Roman" panose="02020603050405020304" pitchFamily="18" charset="0"/>
            </a:endParaRPr>
          </a:p>
          <a:p>
            <a:pPr algn="l"/>
            <a:r>
              <a:rPr lang="en-US" sz="1200" b="0" i="0" dirty="0">
                <a:cs typeface="Times New Roman" panose="02020603050405020304" pitchFamily="18" charset="0"/>
              </a:rPr>
              <a:t>Dans beaucoup </a:t>
            </a:r>
            <a:r>
              <a:rPr lang="en-US" sz="1200" b="0" i="0" dirty="0" err="1">
                <a:cs typeface="Times New Roman" panose="02020603050405020304" pitchFamily="18" charset="0"/>
              </a:rPr>
              <a:t>d’applications</a:t>
            </a:r>
            <a:r>
              <a:rPr lang="en-US" sz="1200" b="0" i="0" dirty="0">
                <a:cs typeface="Times New Roman" panose="02020603050405020304" pitchFamily="18" charset="0"/>
              </a:rPr>
              <a:t> la </a:t>
            </a:r>
            <a:r>
              <a:rPr lang="en-US" sz="1200" b="0" i="0" dirty="0" err="1">
                <a:cs typeface="Times New Roman" panose="02020603050405020304" pitchFamily="18" charset="0"/>
              </a:rPr>
              <a:t>forme</a:t>
            </a:r>
            <a:r>
              <a:rPr lang="en-US" sz="1200" b="0" i="0" dirty="0">
                <a:cs typeface="Times New Roman" panose="02020603050405020304" pitchFamily="18" charset="0"/>
              </a:rPr>
              <a:t> de la section </a:t>
            </a:r>
            <a:r>
              <a:rPr lang="en-US" sz="1200" b="0" i="0" dirty="0" err="1">
                <a:cs typeface="Times New Roman" panose="02020603050405020304" pitchFamily="18" charset="0"/>
              </a:rPr>
              <a:t>n’est</a:t>
            </a:r>
            <a:r>
              <a:rPr lang="en-US" sz="1200" b="0" i="0" dirty="0">
                <a:cs typeface="Times New Roman" panose="02020603050405020304" pitchFamily="18" charset="0"/>
              </a:rPr>
              <a:t> pas </a:t>
            </a:r>
            <a:r>
              <a:rPr lang="en-US" sz="1200" b="0" i="0" dirty="0" err="1">
                <a:cs typeface="Times New Roman" panose="02020603050405020304" pitchFamily="18" charset="0"/>
              </a:rPr>
              <a:t>une</a:t>
            </a:r>
            <a:r>
              <a:rPr lang="en-US" sz="1200" b="0" i="0" dirty="0">
                <a:cs typeface="Times New Roman" panose="02020603050405020304" pitchFamily="18" charset="0"/>
              </a:rPr>
              <a:t> variable. </a:t>
            </a:r>
            <a:r>
              <a:rPr lang="en-US" sz="1200" b="0" i="0" dirty="0" err="1">
                <a:cs typeface="Times New Roman" panose="02020603050405020304" pitchFamily="18" charset="0"/>
              </a:rPr>
              <a:t>Mais</a:t>
            </a:r>
            <a:r>
              <a:rPr lang="en-US" sz="1200" b="0" i="0" dirty="0">
                <a:cs typeface="Times New Roman" panose="02020603050405020304" pitchFamily="18" charset="0"/>
              </a:rPr>
              <a:t> </a:t>
            </a:r>
            <a:r>
              <a:rPr lang="en-US" sz="1200" b="0" i="0" dirty="0" err="1">
                <a:cs typeface="Times New Roman" panose="02020603050405020304" pitchFamily="18" charset="0"/>
              </a:rPr>
              <a:t>lorsque</a:t>
            </a:r>
            <a:r>
              <a:rPr lang="en-US" sz="1200" b="0" i="0" dirty="0">
                <a:cs typeface="Times New Roman" panose="02020603050405020304" pitchFamily="18" charset="0"/>
              </a:rPr>
              <a:t> des </a:t>
            </a:r>
            <a:r>
              <a:rPr lang="en-US" sz="1200" b="0" i="0" dirty="0" err="1">
                <a:cs typeface="Times New Roman" panose="02020603050405020304" pitchFamily="18" charset="0"/>
              </a:rPr>
              <a:t>composants</a:t>
            </a:r>
            <a:r>
              <a:rPr lang="en-US" sz="1200" b="0" i="0" dirty="0">
                <a:cs typeface="Times New Roman" panose="02020603050405020304" pitchFamily="18" charset="0"/>
              </a:rPr>
              <a:t> </a:t>
            </a:r>
            <a:r>
              <a:rPr lang="en-US" sz="1200" b="0" i="0" dirty="0" err="1">
                <a:cs typeface="Times New Roman" panose="02020603050405020304" pitchFamily="18" charset="0"/>
              </a:rPr>
              <a:t>supportent</a:t>
            </a:r>
            <a:r>
              <a:rPr lang="en-US" sz="1200" b="0" i="0" dirty="0">
                <a:cs typeface="Times New Roman" panose="02020603050405020304" pitchFamily="18" charset="0"/>
              </a:rPr>
              <a:t> des charges </a:t>
            </a:r>
            <a:r>
              <a:rPr lang="en-US" sz="1200" b="0" i="0" dirty="0" err="1">
                <a:cs typeface="Times New Roman" panose="02020603050405020304" pitchFamily="18" charset="0"/>
              </a:rPr>
              <a:t>en</a:t>
            </a:r>
            <a:r>
              <a:rPr lang="en-US" sz="1200" b="0" i="0" dirty="0">
                <a:cs typeface="Times New Roman" panose="02020603050405020304" pitchFamily="18" charset="0"/>
              </a:rPr>
              <a:t> flexion, torsion </a:t>
            </a:r>
            <a:r>
              <a:rPr lang="en-US" sz="1200" b="0" i="0" dirty="0" err="1">
                <a:cs typeface="Times New Roman" panose="02020603050405020304" pitchFamily="18" charset="0"/>
              </a:rPr>
              <a:t>ou</a:t>
            </a:r>
            <a:r>
              <a:rPr lang="en-US" sz="1200" b="0" i="0" dirty="0">
                <a:cs typeface="Times New Roman" panose="02020603050405020304" pitchFamily="18" charset="0"/>
              </a:rPr>
              <a:t> compression, </a:t>
            </a:r>
            <a:r>
              <a:rPr lang="en-US" sz="1200" b="0" i="0" dirty="0" err="1">
                <a:cs typeface="Times New Roman" panose="02020603050405020304" pitchFamily="18" charset="0"/>
              </a:rPr>
              <a:t>l’aire</a:t>
            </a:r>
            <a:r>
              <a:rPr lang="en-US" sz="1200" b="0" i="0" dirty="0">
                <a:cs typeface="Times New Roman" panose="02020603050405020304" pitchFamily="18" charset="0"/>
              </a:rPr>
              <a:t> et la </a:t>
            </a:r>
            <a:r>
              <a:rPr lang="en-US" sz="1200" b="0" i="0" dirty="0" err="1">
                <a:cs typeface="Times New Roman" panose="02020603050405020304" pitchFamily="18" charset="0"/>
              </a:rPr>
              <a:t>forme</a:t>
            </a:r>
            <a:r>
              <a:rPr lang="en-US" sz="1200" b="0" i="0" dirty="0">
                <a:cs typeface="Times New Roman" panose="02020603050405020304" pitchFamily="18" charset="0"/>
              </a:rPr>
              <a:t> de la section </a:t>
            </a:r>
            <a:r>
              <a:rPr lang="en-US" sz="1200" b="0" i="0" dirty="0" err="1">
                <a:cs typeface="Times New Roman" panose="02020603050405020304" pitchFamily="18" charset="0"/>
              </a:rPr>
              <a:t>transversale</a:t>
            </a:r>
            <a:r>
              <a:rPr lang="en-US" sz="1200" b="0" i="0" dirty="0">
                <a:cs typeface="Times New Roman" panose="02020603050405020304" pitchFamily="18" charset="0"/>
              </a:rPr>
              <a:t> </a:t>
            </a:r>
            <a:r>
              <a:rPr lang="en-US" sz="1200" b="0" i="0" dirty="0" err="1">
                <a:cs typeface="Times New Roman" panose="02020603050405020304" pitchFamily="18" charset="0"/>
              </a:rPr>
              <a:t>sont</a:t>
            </a:r>
            <a:r>
              <a:rPr lang="en-US" sz="1200" b="0" i="0" dirty="0">
                <a:cs typeface="Times New Roman" panose="02020603050405020304" pitchFamily="18" charset="0"/>
              </a:rPr>
              <a:t> </a:t>
            </a:r>
            <a:r>
              <a:rPr lang="en-US" sz="1200" b="0" i="0" dirty="0" err="1">
                <a:cs typeface="Times New Roman" panose="02020603050405020304" pitchFamily="18" charset="0"/>
              </a:rPr>
              <a:t>tous</a:t>
            </a:r>
            <a:r>
              <a:rPr lang="en-US" sz="1200" b="0" i="0" dirty="0">
                <a:cs typeface="Times New Roman" panose="02020603050405020304" pitchFamily="18" charset="0"/>
              </a:rPr>
              <a:t> les deux </a:t>
            </a:r>
            <a:r>
              <a:rPr lang="en-US" sz="1200" b="0" i="0" dirty="0" err="1">
                <a:cs typeface="Times New Roman" panose="02020603050405020304" pitchFamily="18" charset="0"/>
              </a:rPr>
              <a:t>importantes</a:t>
            </a:r>
            <a:r>
              <a:rPr lang="en-US" sz="1200" b="0" i="0" dirty="0">
                <a:cs typeface="Times New Roman" panose="02020603050405020304" pitchFamily="18" charset="0"/>
              </a:rPr>
              <a:t>. Par </a:t>
            </a:r>
            <a:r>
              <a:rPr lang="en-US" sz="1200" b="0" i="0" dirty="0" err="1">
                <a:cs typeface="Times New Roman" panose="02020603050405020304" pitchFamily="18" charset="0"/>
              </a:rPr>
              <a:t>forme</a:t>
            </a:r>
            <a:r>
              <a:rPr lang="en-US" sz="1200" b="0" i="0" dirty="0">
                <a:cs typeface="Times New Roman" panose="02020603050405020304" pitchFamily="18" charset="0"/>
              </a:rPr>
              <a:t>, nous </a:t>
            </a:r>
            <a:r>
              <a:rPr lang="en-US" sz="1200" b="0" i="0" dirty="0" err="1">
                <a:cs typeface="Times New Roman" panose="02020603050405020304" pitchFamily="18" charset="0"/>
              </a:rPr>
              <a:t>renvoyons</a:t>
            </a:r>
            <a:r>
              <a:rPr lang="en-US" sz="1200" b="0" i="0" dirty="0">
                <a:cs typeface="Times New Roman" panose="02020603050405020304" pitchFamily="18" charset="0"/>
              </a:rPr>
              <a:t> au fait que la section transverse se </a:t>
            </a:r>
            <a:r>
              <a:rPr lang="en-US" sz="1200" b="0" i="0" dirty="0" err="1">
                <a:cs typeface="Times New Roman" panose="02020603050405020304" pitchFamily="18" charset="0"/>
              </a:rPr>
              <a:t>trouve</a:t>
            </a:r>
            <a:r>
              <a:rPr lang="en-US" sz="1200" b="0" i="0" dirty="0">
                <a:cs typeface="Times New Roman" panose="02020603050405020304" pitchFamily="18" charset="0"/>
              </a:rPr>
              <a:t> </a:t>
            </a:r>
            <a:r>
              <a:rPr lang="en-US" sz="1200" b="0" i="0" dirty="0" err="1">
                <a:cs typeface="Times New Roman" panose="02020603050405020304" pitchFamily="18" charset="0"/>
              </a:rPr>
              <a:t>en</a:t>
            </a:r>
            <a:r>
              <a:rPr lang="en-US" sz="1200" b="0" i="0" dirty="0">
                <a:cs typeface="Times New Roman" panose="02020603050405020304" pitchFamily="18" charset="0"/>
              </a:rPr>
              <a:t> tube, </a:t>
            </a:r>
            <a:r>
              <a:rPr lang="en-US" sz="1200" b="0" i="0" dirty="0" err="1">
                <a:cs typeface="Times New Roman" panose="02020603050405020304" pitchFamily="18" charset="0"/>
              </a:rPr>
              <a:t>en</a:t>
            </a:r>
            <a:r>
              <a:rPr lang="en-US" sz="1200" b="0" i="0" dirty="0">
                <a:cs typeface="Times New Roman" panose="02020603050405020304" pitchFamily="18" charset="0"/>
              </a:rPr>
              <a:t> section </a:t>
            </a:r>
            <a:r>
              <a:rPr lang="en-US" sz="1200" b="0" i="0" dirty="0" err="1">
                <a:cs typeface="Times New Roman" panose="02020603050405020304" pitchFamily="18" charset="0"/>
              </a:rPr>
              <a:t>en</a:t>
            </a:r>
            <a:r>
              <a:rPr lang="en-US" sz="1200" b="0" i="0" dirty="0">
                <a:cs typeface="Times New Roman" panose="02020603050405020304" pitchFamily="18" charset="0"/>
              </a:rPr>
              <a:t> I </a:t>
            </a:r>
            <a:r>
              <a:rPr lang="en-US" sz="1200" b="0" i="0" dirty="0" err="1">
                <a:cs typeface="Times New Roman" panose="02020603050405020304" pitchFamily="18" charset="0"/>
              </a:rPr>
              <a:t>ou</a:t>
            </a:r>
            <a:r>
              <a:rPr lang="en-US" sz="1200" b="0" i="0" dirty="0">
                <a:cs typeface="Times New Roman" panose="02020603050405020304" pitchFamily="18" charset="0"/>
              </a:rPr>
              <a:t> </a:t>
            </a:r>
            <a:r>
              <a:rPr lang="en-US" sz="1200" b="0" i="0" dirty="0" err="1">
                <a:cs typeface="Times New Roman" panose="02020603050405020304" pitchFamily="18" charset="0"/>
              </a:rPr>
              <a:t>similaire</a:t>
            </a:r>
            <a:r>
              <a:rPr lang="en-US" sz="1200" b="0" i="0" dirty="0">
                <a:cs typeface="Times New Roman" panose="02020603050405020304" pitchFamily="18" charset="0"/>
              </a:rPr>
              <a:t>. Les </a:t>
            </a:r>
            <a:r>
              <a:rPr lang="en-US" sz="1200" b="0" i="0" dirty="0" err="1">
                <a:cs typeface="Times New Roman" panose="02020603050405020304" pitchFamily="18" charset="0"/>
              </a:rPr>
              <a:t>formes</a:t>
            </a:r>
            <a:r>
              <a:rPr lang="en-US" sz="1200" b="0" i="0" dirty="0">
                <a:cs typeface="Times New Roman" panose="02020603050405020304" pitchFamily="18" charset="0"/>
              </a:rPr>
              <a:t> </a:t>
            </a:r>
            <a:r>
              <a:rPr lang="en-US" sz="1200" b="0" i="0" dirty="0" err="1">
                <a:cs typeface="Times New Roman" panose="02020603050405020304" pitchFamily="18" charset="0"/>
              </a:rPr>
              <a:t>efficaces</a:t>
            </a:r>
            <a:r>
              <a:rPr lang="en-US" sz="1200" b="0" i="0" dirty="0">
                <a:cs typeface="Times New Roman" panose="02020603050405020304" pitchFamily="18" charset="0"/>
              </a:rPr>
              <a:t> </a:t>
            </a:r>
            <a:r>
              <a:rPr lang="en-US" sz="1200" b="0" i="0" dirty="0" err="1">
                <a:cs typeface="Times New Roman" panose="02020603050405020304" pitchFamily="18" charset="0"/>
              </a:rPr>
              <a:t>utilisent</a:t>
            </a:r>
            <a:r>
              <a:rPr lang="en-US" sz="1200" b="0" i="0" dirty="0">
                <a:cs typeface="Times New Roman" panose="02020603050405020304" pitchFamily="18" charset="0"/>
              </a:rPr>
              <a:t> le </a:t>
            </a:r>
            <a:r>
              <a:rPr lang="en-US" sz="1200" b="0" i="0" dirty="0" err="1">
                <a:cs typeface="Times New Roman" panose="02020603050405020304" pitchFamily="18" charset="0"/>
              </a:rPr>
              <a:t>moins</a:t>
            </a:r>
            <a:r>
              <a:rPr lang="en-US" sz="1200" b="0" i="0" dirty="0">
                <a:cs typeface="Times New Roman" panose="02020603050405020304" pitchFamily="18" charset="0"/>
              </a:rPr>
              <a:t> de </a:t>
            </a:r>
            <a:r>
              <a:rPr lang="en-US" sz="1200" b="0" i="0" dirty="0" err="1">
                <a:cs typeface="Times New Roman" panose="02020603050405020304" pitchFamily="18" charset="0"/>
              </a:rPr>
              <a:t>matériau</a:t>
            </a:r>
            <a:r>
              <a:rPr lang="en-US" sz="1200" b="0" i="0" dirty="0">
                <a:cs typeface="Times New Roman" panose="02020603050405020304" pitchFamily="18" charset="0"/>
              </a:rPr>
              <a:t> pour </a:t>
            </a:r>
            <a:r>
              <a:rPr lang="en-US" sz="1200" b="0" i="0" dirty="0" err="1">
                <a:cs typeface="Times New Roman" panose="02020603050405020304" pitchFamily="18" charset="0"/>
              </a:rPr>
              <a:t>produire</a:t>
            </a:r>
            <a:r>
              <a:rPr lang="en-US" sz="1200" b="0" i="0" dirty="0">
                <a:cs typeface="Times New Roman" panose="02020603050405020304" pitchFamily="18" charset="0"/>
              </a:rPr>
              <a:t> </a:t>
            </a:r>
            <a:r>
              <a:rPr lang="en-US" sz="1200" b="0" i="0" dirty="0" err="1">
                <a:cs typeface="Times New Roman" panose="02020603050405020304" pitchFamily="18" charset="0"/>
              </a:rPr>
              <a:t>une</a:t>
            </a:r>
            <a:r>
              <a:rPr lang="en-US" sz="1200" b="0" i="0" dirty="0">
                <a:cs typeface="Times New Roman" panose="02020603050405020304" pitchFamily="18" charset="0"/>
              </a:rPr>
              <a:t> </a:t>
            </a:r>
            <a:r>
              <a:rPr lang="en-US" sz="1200" b="0" i="0" dirty="0" err="1">
                <a:cs typeface="Times New Roman" panose="02020603050405020304" pitchFamily="18" charset="0"/>
              </a:rPr>
              <a:t>rigidité</a:t>
            </a:r>
            <a:r>
              <a:rPr lang="en-US" sz="1200" b="0" i="0" dirty="0">
                <a:cs typeface="Times New Roman" panose="02020603050405020304" pitchFamily="18" charset="0"/>
              </a:rPr>
              <a:t> </a:t>
            </a:r>
            <a:r>
              <a:rPr lang="en-US" sz="1200" b="0" i="0" dirty="0" err="1">
                <a:cs typeface="Times New Roman" panose="02020603050405020304" pitchFamily="18" charset="0"/>
              </a:rPr>
              <a:t>ou</a:t>
            </a:r>
            <a:r>
              <a:rPr lang="en-US" sz="1200" b="0" i="0" dirty="0">
                <a:cs typeface="Times New Roman" panose="02020603050405020304" pitchFamily="18" charset="0"/>
              </a:rPr>
              <a:t> </a:t>
            </a:r>
            <a:r>
              <a:rPr lang="en-US" sz="1200" b="0" i="0" dirty="0" err="1">
                <a:cs typeface="Times New Roman" panose="02020603050405020304" pitchFamily="18" charset="0"/>
              </a:rPr>
              <a:t>une</a:t>
            </a:r>
            <a:r>
              <a:rPr lang="en-US" sz="1200" b="0" i="0" dirty="0">
                <a:cs typeface="Times New Roman" panose="02020603050405020304" pitchFamily="18" charset="0"/>
              </a:rPr>
              <a:t> </a:t>
            </a:r>
            <a:r>
              <a:rPr lang="en-US" sz="1200" b="0" i="0" dirty="0" err="1">
                <a:cs typeface="Times New Roman" panose="02020603050405020304" pitchFamily="18" charset="0"/>
              </a:rPr>
              <a:t>résistance</a:t>
            </a:r>
            <a:r>
              <a:rPr lang="en-US" sz="1200" b="0" i="0" dirty="0">
                <a:cs typeface="Times New Roman" panose="02020603050405020304" pitchFamily="18" charset="0"/>
              </a:rPr>
              <a:t> </a:t>
            </a:r>
            <a:r>
              <a:rPr lang="en-US" sz="1200" b="0" i="0" dirty="0" err="1">
                <a:cs typeface="Times New Roman" panose="02020603050405020304" pitchFamily="18" charset="0"/>
              </a:rPr>
              <a:t>donnée</a:t>
            </a:r>
            <a:r>
              <a:rPr lang="en-US" sz="1200" b="0" i="0" dirty="0">
                <a:cs typeface="Times New Roman" panose="02020603050405020304" pitchFamily="18" charset="0"/>
              </a:rPr>
              <a:t>. On </a:t>
            </a:r>
            <a:r>
              <a:rPr lang="en-US" sz="1200" b="0" i="0" dirty="0" err="1">
                <a:cs typeface="Times New Roman" panose="02020603050405020304" pitchFamily="18" charset="0"/>
              </a:rPr>
              <a:t>pourrait</a:t>
            </a:r>
            <a:r>
              <a:rPr lang="en-US" sz="1200" b="0" i="0" dirty="0">
                <a:cs typeface="Times New Roman" panose="02020603050405020304" pitchFamily="18" charset="0"/>
              </a:rPr>
              <a:t> </a:t>
            </a:r>
            <a:r>
              <a:rPr lang="en-US" sz="1200" b="0" i="0" dirty="0" err="1">
                <a:cs typeface="Times New Roman" panose="02020603050405020304" pitchFamily="18" charset="0"/>
              </a:rPr>
              <a:t>s’attendre</a:t>
            </a:r>
            <a:r>
              <a:rPr lang="en-US" sz="1200" b="0" i="0" dirty="0">
                <a:cs typeface="Times New Roman" panose="02020603050405020304" pitchFamily="18" charset="0"/>
              </a:rPr>
              <a:t> à </a:t>
            </a:r>
            <a:r>
              <a:rPr lang="en-US" sz="1200" b="0" i="0" dirty="0" err="1">
                <a:cs typeface="Times New Roman" panose="02020603050405020304" pitchFamily="18" charset="0"/>
              </a:rPr>
              <a:t>ce</a:t>
            </a:r>
            <a:r>
              <a:rPr lang="en-US" sz="1200" b="0" i="0" dirty="0">
                <a:cs typeface="Times New Roman" panose="02020603050405020304" pitchFamily="18" charset="0"/>
              </a:rPr>
              <a:t> que </a:t>
            </a:r>
            <a:r>
              <a:rPr lang="en-US" sz="1200" b="0" i="0" dirty="0" err="1">
                <a:cs typeface="Times New Roman" panose="02020603050405020304" pitchFamily="18" charset="0"/>
              </a:rPr>
              <a:t>l’approche</a:t>
            </a:r>
            <a:r>
              <a:rPr lang="en-US" sz="1200" b="0" i="0" dirty="0">
                <a:cs typeface="Times New Roman" panose="02020603050405020304" pitchFamily="18" charset="0"/>
              </a:rPr>
              <a:t> </a:t>
            </a:r>
            <a:r>
              <a:rPr lang="en-US" sz="1200" b="0" i="0" dirty="0" err="1">
                <a:cs typeface="Times New Roman" panose="02020603050405020304" pitchFamily="18" charset="0"/>
              </a:rPr>
              <a:t>soit</a:t>
            </a:r>
            <a:r>
              <a:rPr lang="en-US" sz="1200" b="0" i="0" dirty="0">
                <a:cs typeface="Times New Roman" panose="02020603050405020304" pitchFamily="18" charset="0"/>
              </a:rPr>
              <a:t> de </a:t>
            </a:r>
            <a:r>
              <a:rPr lang="en-US" sz="1200" b="0" i="0" dirty="0" err="1">
                <a:cs typeface="Times New Roman" panose="02020603050405020304" pitchFamily="18" charset="0"/>
              </a:rPr>
              <a:t>d’abord</a:t>
            </a:r>
            <a:r>
              <a:rPr lang="en-US" sz="1200" b="0" i="0" dirty="0">
                <a:cs typeface="Times New Roman" panose="02020603050405020304" pitchFamily="18" charset="0"/>
              </a:rPr>
              <a:t> </a:t>
            </a:r>
            <a:r>
              <a:rPr lang="en-US" sz="1200" b="0" i="0" dirty="0" err="1">
                <a:cs typeface="Times New Roman" panose="02020603050405020304" pitchFamily="18" charset="0"/>
              </a:rPr>
              <a:t>choisir</a:t>
            </a:r>
            <a:r>
              <a:rPr lang="en-US" sz="1200" b="0" i="0" dirty="0">
                <a:cs typeface="Times New Roman" panose="02020603050405020304" pitchFamily="18" charset="0"/>
              </a:rPr>
              <a:t> la </a:t>
            </a:r>
            <a:r>
              <a:rPr lang="en-US" sz="1200" b="0" i="0" dirty="0" err="1">
                <a:cs typeface="Times New Roman" panose="02020603050405020304" pitchFamily="18" charset="0"/>
              </a:rPr>
              <a:t>forme</a:t>
            </a:r>
            <a:r>
              <a:rPr lang="en-US" sz="1200" b="0" i="0" dirty="0">
                <a:cs typeface="Times New Roman" panose="02020603050405020304" pitchFamily="18" charset="0"/>
              </a:rPr>
              <a:t>, </a:t>
            </a:r>
            <a:r>
              <a:rPr lang="en-US" sz="1200" b="0" i="0" dirty="0" err="1">
                <a:cs typeface="Times New Roman" panose="02020603050405020304" pitchFamily="18" charset="0"/>
              </a:rPr>
              <a:t>puis</a:t>
            </a:r>
            <a:r>
              <a:rPr lang="en-US" sz="1200" b="0" i="0" dirty="0">
                <a:cs typeface="Times New Roman" panose="02020603050405020304" pitchFamily="18" charset="0"/>
              </a:rPr>
              <a:t> de </a:t>
            </a:r>
            <a:r>
              <a:rPr lang="en-US" sz="1200" b="0" i="0" dirty="0" err="1">
                <a:cs typeface="Times New Roman" panose="02020603050405020304" pitchFamily="18" charset="0"/>
              </a:rPr>
              <a:t>choisir</a:t>
            </a:r>
            <a:r>
              <a:rPr lang="en-US" sz="1200" b="0" i="0" dirty="0">
                <a:cs typeface="Times New Roman" panose="02020603050405020304" pitchFamily="18" charset="0"/>
              </a:rPr>
              <a:t> le </a:t>
            </a:r>
            <a:r>
              <a:rPr lang="en-US" sz="1200" b="0" i="0" dirty="0" err="1">
                <a:cs typeface="Times New Roman" panose="02020603050405020304" pitchFamily="18" charset="0"/>
              </a:rPr>
              <a:t>matériau</a:t>
            </a:r>
            <a:r>
              <a:rPr lang="en-US" sz="1200" b="0" i="0" dirty="0">
                <a:cs typeface="Times New Roman" panose="02020603050405020304" pitchFamily="18" charset="0"/>
              </a:rPr>
              <a:t> qui sera </a:t>
            </a:r>
            <a:r>
              <a:rPr lang="en-US" sz="1200" b="0" i="0" dirty="0" err="1">
                <a:cs typeface="Times New Roman" panose="02020603050405020304" pitchFamily="18" charset="0"/>
              </a:rPr>
              <a:t>façonné</a:t>
            </a:r>
            <a:r>
              <a:rPr lang="en-US" sz="1200" b="0" i="0" dirty="0">
                <a:cs typeface="Times New Roman" panose="02020603050405020304" pitchFamily="18" charset="0"/>
              </a:rPr>
              <a:t> de la </a:t>
            </a:r>
            <a:r>
              <a:rPr lang="en-US" sz="1200" b="0" i="0" dirty="0" err="1">
                <a:cs typeface="Times New Roman" panose="02020603050405020304" pitchFamily="18" charset="0"/>
              </a:rPr>
              <a:t>sorte</a:t>
            </a:r>
            <a:r>
              <a:rPr lang="en-US" sz="1200" b="0" i="0" dirty="0">
                <a:cs typeface="Times New Roman" panose="02020603050405020304" pitchFamily="18" charset="0"/>
              </a:rPr>
              <a:t>. </a:t>
            </a:r>
            <a:r>
              <a:rPr lang="en-US" sz="1200" b="0" i="0" dirty="0" err="1">
                <a:cs typeface="Times New Roman" panose="02020603050405020304" pitchFamily="18" charset="0"/>
              </a:rPr>
              <a:t>Mais</a:t>
            </a:r>
            <a:r>
              <a:rPr lang="en-US" sz="1200" b="0" i="0" dirty="0">
                <a:cs typeface="Times New Roman" panose="02020603050405020304" pitchFamily="18" charset="0"/>
              </a:rPr>
              <a:t> </a:t>
            </a:r>
            <a:r>
              <a:rPr lang="en-US" sz="1200" b="0" i="0" dirty="0" err="1">
                <a:cs typeface="Times New Roman" panose="02020603050405020304" pitchFamily="18" charset="0"/>
              </a:rPr>
              <a:t>certains</a:t>
            </a:r>
            <a:r>
              <a:rPr lang="en-US" sz="1200" b="0" i="0" dirty="0">
                <a:cs typeface="Times New Roman" panose="02020603050405020304" pitchFamily="18" charset="0"/>
              </a:rPr>
              <a:t> </a:t>
            </a:r>
            <a:r>
              <a:rPr lang="en-US" sz="1200" b="0" i="0" dirty="0" err="1">
                <a:cs typeface="Times New Roman" panose="02020603050405020304" pitchFamily="18" charset="0"/>
              </a:rPr>
              <a:t>matériaux</a:t>
            </a:r>
            <a:r>
              <a:rPr lang="en-US" sz="1200" b="0" i="0" dirty="0">
                <a:cs typeface="Times New Roman" panose="02020603050405020304" pitchFamily="18" charset="0"/>
              </a:rPr>
              <a:t> </a:t>
            </a:r>
            <a:r>
              <a:rPr lang="en-US" sz="1200" b="0" i="0" dirty="0" err="1">
                <a:cs typeface="Times New Roman" panose="02020603050405020304" pitchFamily="18" charset="0"/>
              </a:rPr>
              <a:t>sont</a:t>
            </a:r>
            <a:r>
              <a:rPr lang="en-US" sz="1200" b="0" i="0" dirty="0">
                <a:cs typeface="Times New Roman" panose="02020603050405020304" pitchFamily="18" charset="0"/>
              </a:rPr>
              <a:t> </a:t>
            </a:r>
            <a:r>
              <a:rPr lang="en-US" sz="1200" b="0" i="0" dirty="0" err="1">
                <a:cs typeface="Times New Roman" panose="02020603050405020304" pitchFamily="18" charset="0"/>
              </a:rPr>
              <a:t>régulièrement</a:t>
            </a:r>
            <a:r>
              <a:rPr lang="en-US" sz="1200" b="0" i="0" dirty="0">
                <a:cs typeface="Times New Roman" panose="02020603050405020304" pitchFamily="18" charset="0"/>
              </a:rPr>
              <a:t> </a:t>
            </a:r>
            <a:r>
              <a:rPr lang="en-US" sz="1200" b="0" i="0" dirty="0" err="1">
                <a:cs typeface="Times New Roman" panose="02020603050405020304" pitchFamily="18" charset="0"/>
              </a:rPr>
              <a:t>fabriqués</a:t>
            </a:r>
            <a:r>
              <a:rPr lang="en-US" sz="1200" b="0" i="0" dirty="0">
                <a:cs typeface="Times New Roman" panose="02020603050405020304" pitchFamily="18" charset="0"/>
              </a:rPr>
              <a:t> </a:t>
            </a:r>
            <a:r>
              <a:rPr lang="en-US" sz="1200" b="0" i="0" dirty="0" err="1">
                <a:cs typeface="Times New Roman" panose="02020603050405020304" pitchFamily="18" charset="0"/>
              </a:rPr>
              <a:t>en</a:t>
            </a:r>
            <a:r>
              <a:rPr lang="en-US" sz="1200" b="0" i="0" dirty="0">
                <a:cs typeface="Times New Roman" panose="02020603050405020304" pitchFamily="18" charset="0"/>
              </a:rPr>
              <a:t> </a:t>
            </a:r>
            <a:r>
              <a:rPr lang="en-US" sz="1200" b="0" i="0" dirty="0" err="1">
                <a:cs typeface="Times New Roman" panose="02020603050405020304" pitchFamily="18" charset="0"/>
              </a:rPr>
              <a:t>formes</a:t>
            </a:r>
            <a:r>
              <a:rPr lang="en-US" sz="1200" b="0" i="0" dirty="0">
                <a:cs typeface="Times New Roman" panose="02020603050405020304" pitchFamily="18" charset="0"/>
              </a:rPr>
              <a:t> </a:t>
            </a:r>
            <a:r>
              <a:rPr lang="en-US" sz="1200" b="0" i="0" dirty="0" err="1">
                <a:cs typeface="Times New Roman" panose="02020603050405020304" pitchFamily="18" charset="0"/>
              </a:rPr>
              <a:t>efficaces</a:t>
            </a:r>
            <a:r>
              <a:rPr lang="en-US" sz="1200" b="0" i="0" dirty="0">
                <a:cs typeface="Times New Roman" panose="02020603050405020304" pitchFamily="18" charset="0"/>
              </a:rPr>
              <a:t> </a:t>
            </a:r>
            <a:r>
              <a:rPr lang="en-US" sz="1200" b="0" i="0" dirty="0" err="1">
                <a:cs typeface="Times New Roman" panose="02020603050405020304" pitchFamily="18" charset="0"/>
              </a:rPr>
              <a:t>tandis</a:t>
            </a:r>
            <a:r>
              <a:rPr lang="en-US" sz="1200" b="0" i="0" dirty="0">
                <a:cs typeface="Times New Roman" panose="02020603050405020304" pitchFamily="18" charset="0"/>
              </a:rPr>
              <a:t> que </a:t>
            </a:r>
            <a:r>
              <a:rPr lang="en-US" sz="1200" b="0" i="0" dirty="0" err="1">
                <a:cs typeface="Times New Roman" panose="02020603050405020304" pitchFamily="18" charset="0"/>
              </a:rPr>
              <a:t>d’autres</a:t>
            </a:r>
            <a:r>
              <a:rPr lang="en-US" sz="1200" b="0" i="0" dirty="0">
                <a:cs typeface="Times New Roman" panose="02020603050405020304" pitchFamily="18" charset="0"/>
              </a:rPr>
              <a:t> non, </a:t>
            </a:r>
            <a:r>
              <a:rPr lang="en-US" sz="1200" b="0" i="0" dirty="0" err="1">
                <a:cs typeface="Times New Roman" panose="02020603050405020304" pitchFamily="18" charset="0"/>
              </a:rPr>
              <a:t>soit</a:t>
            </a:r>
            <a:r>
              <a:rPr lang="en-US" sz="1200" b="0" i="0" dirty="0">
                <a:cs typeface="Times New Roman" panose="02020603050405020304" pitchFamily="18" charset="0"/>
              </a:rPr>
              <a:t> pour des </a:t>
            </a:r>
            <a:r>
              <a:rPr lang="en-US" sz="1200" b="0" i="0" dirty="0" err="1">
                <a:cs typeface="Times New Roman" panose="02020603050405020304" pitchFamily="18" charset="0"/>
              </a:rPr>
              <a:t>difficultés</a:t>
            </a:r>
            <a:r>
              <a:rPr lang="en-US" sz="1200" b="0" i="0" dirty="0">
                <a:cs typeface="Times New Roman" panose="02020603050405020304" pitchFamily="18" charset="0"/>
              </a:rPr>
              <a:t> de fabrication </a:t>
            </a:r>
            <a:r>
              <a:rPr lang="en-US" sz="1200" b="0" i="0" dirty="0" err="1">
                <a:cs typeface="Times New Roman" panose="02020603050405020304" pitchFamily="18" charset="0"/>
              </a:rPr>
              <a:t>soit</a:t>
            </a:r>
            <a:r>
              <a:rPr lang="en-US" sz="1200" b="0" i="0" dirty="0">
                <a:cs typeface="Times New Roman" panose="02020603050405020304" pitchFamily="18" charset="0"/>
              </a:rPr>
              <a:t> </a:t>
            </a:r>
            <a:r>
              <a:rPr lang="en-US" sz="1200" b="0" i="0" dirty="0" err="1">
                <a:cs typeface="Times New Roman" panose="02020603050405020304" pitchFamily="18" charset="0"/>
              </a:rPr>
              <a:t>parce</a:t>
            </a:r>
            <a:r>
              <a:rPr lang="en-US" sz="1200" b="0" i="0" dirty="0">
                <a:cs typeface="Times New Roman" panose="02020603050405020304" pitchFamily="18" charset="0"/>
              </a:rPr>
              <a:t> </a:t>
            </a:r>
            <a:r>
              <a:rPr lang="en-US" sz="1200" b="0" i="0" dirty="0" err="1">
                <a:cs typeface="Times New Roman" panose="02020603050405020304" pitchFamily="18" charset="0"/>
              </a:rPr>
              <a:t>qu’elles</a:t>
            </a:r>
            <a:r>
              <a:rPr lang="en-US" sz="1200" b="0" i="0" dirty="0">
                <a:cs typeface="Times New Roman" panose="02020603050405020304" pitchFamily="18" charset="0"/>
              </a:rPr>
              <a:t> </a:t>
            </a:r>
            <a:r>
              <a:rPr lang="en-US" sz="1200" b="0" i="0" dirty="0" err="1">
                <a:cs typeface="Times New Roman" panose="02020603050405020304" pitchFamily="18" charset="0"/>
              </a:rPr>
              <a:t>flambent</a:t>
            </a:r>
            <a:r>
              <a:rPr lang="en-US" sz="1200" b="0" i="0" dirty="0">
                <a:cs typeface="Times New Roman" panose="02020603050405020304" pitchFamily="18" charset="0"/>
              </a:rPr>
              <a:t> </a:t>
            </a:r>
            <a:r>
              <a:rPr lang="en-US" sz="1200" b="0" i="0" dirty="0" err="1">
                <a:cs typeface="Times New Roman" panose="02020603050405020304" pitchFamily="18" charset="0"/>
              </a:rPr>
              <a:t>facilement</a:t>
            </a:r>
            <a:r>
              <a:rPr lang="en-US" sz="1200" b="0" i="0" dirty="0">
                <a:cs typeface="Times New Roman" panose="02020603050405020304" pitchFamily="18" charset="0"/>
              </a:rPr>
              <a:t> (nous y </a:t>
            </a:r>
            <a:r>
              <a:rPr lang="en-US" sz="1200" b="0" i="0" dirty="0" err="1">
                <a:cs typeface="Times New Roman" panose="02020603050405020304" pitchFamily="18" charset="0"/>
              </a:rPr>
              <a:t>reviendrons</a:t>
            </a:r>
            <a:r>
              <a:rPr lang="en-US" sz="1200" b="0" i="0" dirty="0">
                <a:cs typeface="Times New Roman" panose="02020603050405020304" pitchFamily="18" charset="0"/>
              </a:rPr>
              <a:t>). </a:t>
            </a:r>
            <a:r>
              <a:rPr lang="en-US" sz="1200" b="0" i="0" dirty="0" err="1">
                <a:cs typeface="Times New Roman" panose="02020603050405020304" pitchFamily="18" charset="0"/>
              </a:rPr>
              <a:t>Donc</a:t>
            </a:r>
            <a:r>
              <a:rPr lang="en-US" sz="1200" b="0" i="0" dirty="0">
                <a:cs typeface="Times New Roman" panose="02020603050405020304" pitchFamily="18" charset="0"/>
              </a:rPr>
              <a:t> </a:t>
            </a:r>
            <a:r>
              <a:rPr lang="en-US" sz="1200" b="0" i="0" dirty="0" err="1">
                <a:cs typeface="Times New Roman" panose="02020603050405020304" pitchFamily="18" charset="0"/>
              </a:rPr>
              <a:t>matériaux</a:t>
            </a:r>
            <a:r>
              <a:rPr lang="en-US" sz="1200" b="0" i="0" dirty="0">
                <a:cs typeface="Times New Roman" panose="02020603050405020304" pitchFamily="18" charset="0"/>
              </a:rPr>
              <a:t> et </a:t>
            </a:r>
            <a:r>
              <a:rPr lang="en-US" sz="1200" b="0" i="0" dirty="0" err="1">
                <a:cs typeface="Times New Roman" panose="02020603050405020304" pitchFamily="18" charset="0"/>
              </a:rPr>
              <a:t>formes</a:t>
            </a:r>
            <a:r>
              <a:rPr lang="en-US" sz="1200" b="0" i="0" dirty="0">
                <a:cs typeface="Times New Roman" panose="02020603050405020304" pitchFamily="18" charset="0"/>
              </a:rPr>
              <a:t> </a:t>
            </a:r>
            <a:r>
              <a:rPr lang="en-US" sz="1200" b="0" i="0" dirty="0" err="1">
                <a:cs typeface="Times New Roman" panose="02020603050405020304" pitchFamily="18" charset="0"/>
              </a:rPr>
              <a:t>sont</a:t>
            </a:r>
            <a:r>
              <a:rPr lang="en-US" sz="1200" b="0" i="0" dirty="0">
                <a:cs typeface="Times New Roman" panose="02020603050405020304" pitchFamily="18" charset="0"/>
              </a:rPr>
              <a:t> </a:t>
            </a:r>
            <a:r>
              <a:rPr lang="en-US" sz="1200" b="0" i="0" dirty="0" err="1">
                <a:cs typeface="Times New Roman" panose="02020603050405020304" pitchFamily="18" charset="0"/>
              </a:rPr>
              <a:t>couplés</a:t>
            </a:r>
            <a:r>
              <a:rPr lang="en-US" sz="1200" b="0" i="0" dirty="0">
                <a:cs typeface="Times New Roman" panose="02020603050405020304" pitchFamily="18" charset="0"/>
              </a:rPr>
              <a:t>, </a:t>
            </a:r>
            <a:r>
              <a:rPr lang="en-US" sz="1200" b="0" i="0" dirty="0" err="1">
                <a:cs typeface="Times New Roman" panose="02020603050405020304" pitchFamily="18" charset="0"/>
              </a:rPr>
              <a:t>ce</a:t>
            </a:r>
            <a:r>
              <a:rPr lang="en-US" sz="1200" b="0" i="0" dirty="0">
                <a:cs typeface="Times New Roman" panose="02020603050405020304" pitchFamily="18" charset="0"/>
              </a:rPr>
              <a:t> qui </a:t>
            </a:r>
            <a:r>
              <a:rPr lang="en-US" sz="1200" b="0" i="0" dirty="0" err="1">
                <a:cs typeface="Times New Roman" panose="02020603050405020304" pitchFamily="18" charset="0"/>
              </a:rPr>
              <a:t>requiert</a:t>
            </a:r>
            <a:r>
              <a:rPr lang="en-US" sz="1200" b="0" i="0" dirty="0">
                <a:cs typeface="Times New Roman" panose="02020603050405020304" pitchFamily="18" charset="0"/>
              </a:rPr>
              <a:t> </a:t>
            </a:r>
            <a:r>
              <a:rPr lang="en-US" sz="1200" b="0" i="0" dirty="0" err="1">
                <a:cs typeface="Times New Roman" panose="02020603050405020304" pitchFamily="18" charset="0"/>
              </a:rPr>
              <a:t>une</a:t>
            </a:r>
            <a:r>
              <a:rPr lang="en-US" sz="1200" b="0" i="0" dirty="0">
                <a:cs typeface="Times New Roman" panose="02020603050405020304" pitchFamily="18" charset="0"/>
              </a:rPr>
              <a:t> </a:t>
            </a:r>
            <a:r>
              <a:rPr lang="en-US" sz="1200" b="0" i="0" dirty="0" err="1">
                <a:cs typeface="Times New Roman" panose="02020603050405020304" pitchFamily="18" charset="0"/>
              </a:rPr>
              <a:t>méthode</a:t>
            </a:r>
            <a:r>
              <a:rPr lang="en-US" sz="1200" b="0" i="0" dirty="0">
                <a:cs typeface="Times New Roman" panose="02020603050405020304" pitchFamily="18" charset="0"/>
              </a:rPr>
              <a:t> pour les </a:t>
            </a:r>
            <a:r>
              <a:rPr lang="en-US" sz="1200" b="0" i="0" dirty="0" err="1">
                <a:cs typeface="Times New Roman" panose="02020603050405020304" pitchFamily="18" charset="0"/>
              </a:rPr>
              <a:t>choisir</a:t>
            </a:r>
            <a:r>
              <a:rPr lang="en-US" sz="1200" b="0" i="0" dirty="0">
                <a:cs typeface="Times New Roman" panose="02020603050405020304" pitchFamily="18" charset="0"/>
              </a:rPr>
              <a:t> </a:t>
            </a:r>
            <a:r>
              <a:rPr lang="en-US" sz="1200" b="0" i="0" dirty="0" err="1">
                <a:cs typeface="Times New Roman" panose="02020603050405020304" pitchFamily="18" charset="0"/>
              </a:rPr>
              <a:t>en</a:t>
            </a:r>
            <a:r>
              <a:rPr lang="en-US" sz="1200" b="0" i="0" dirty="0">
                <a:cs typeface="Times New Roman" panose="02020603050405020304" pitchFamily="18" charset="0"/>
              </a:rPr>
              <a:t> </a:t>
            </a:r>
            <a:r>
              <a:rPr lang="en-US" sz="1200" b="0" i="0" dirty="0" err="1">
                <a:cs typeface="Times New Roman" panose="02020603050405020304" pitchFamily="18" charset="0"/>
              </a:rPr>
              <a:t>simultané</a:t>
            </a:r>
            <a:r>
              <a:rPr lang="en-US" sz="1200" b="0" i="0" dirty="0">
                <a:cs typeface="Times New Roman" panose="02020603050405020304" pitchFamily="18" charset="0"/>
              </a:rPr>
              <a:t>. </a:t>
            </a:r>
          </a:p>
          <a:p>
            <a:pPr algn="ctr"/>
            <a:endParaRPr lang="en-US" sz="1200" b="1" i="1"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dirty="0"/>
          </a:p>
        </p:txBody>
      </p:sp>
    </p:spTree>
    <p:extLst>
      <p:ext uri="{BB962C8B-B14F-4D97-AF65-F5344CB8AC3E}">
        <p14:creationId xmlns:p14="http://schemas.microsoft.com/office/powerpoint/2010/main" val="273490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Mode de </a:t>
            </a:r>
            <a:r>
              <a:rPr lang="en-US" sz="1200" b="1" i="1" dirty="0" err="1">
                <a:cs typeface="Times New Roman" panose="02020603050405020304" pitchFamily="18" charset="0"/>
              </a:rPr>
              <a:t>chargement</a:t>
            </a:r>
            <a:endParaRPr lang="en-US" sz="1200" b="1" i="1" dirty="0">
              <a:cs typeface="Times New Roman" panose="02020603050405020304" pitchFamily="18" charset="0"/>
            </a:endParaRPr>
          </a:p>
          <a:p>
            <a:pPr algn="ctr"/>
            <a:endParaRPr lang="en-US" sz="1200" b="1" i="1" dirty="0">
              <a:cs typeface="Times New Roman" panose="02020603050405020304" pitchFamily="18" charset="0"/>
            </a:endParaRPr>
          </a:p>
          <a:p>
            <a:pPr algn="l"/>
            <a:r>
              <a:rPr lang="en-US" sz="1200" b="0" i="0" dirty="0">
                <a:cs typeface="Times New Roman" panose="02020603050405020304" pitchFamily="18" charset="0"/>
              </a:rPr>
              <a:t>Le </a:t>
            </a:r>
            <a:r>
              <a:rPr lang="en-US" sz="1200" b="0" i="0" dirty="0" err="1">
                <a:cs typeface="Times New Roman" panose="02020603050405020304" pitchFamily="18" charset="0"/>
              </a:rPr>
              <a:t>choix</a:t>
            </a:r>
            <a:r>
              <a:rPr lang="en-US" sz="1200" b="0" i="0" dirty="0">
                <a:cs typeface="Times New Roman" panose="02020603050405020304" pitchFamily="18" charset="0"/>
              </a:rPr>
              <a:t> </a:t>
            </a:r>
            <a:r>
              <a:rPr lang="en-US" sz="1200" b="0" i="0" dirty="0" err="1">
                <a:cs typeface="Times New Roman" panose="02020603050405020304" pitchFamily="18" charset="0"/>
              </a:rPr>
              <a:t>d’une</a:t>
            </a:r>
            <a:r>
              <a:rPr lang="en-US" sz="1200" b="0" i="0" dirty="0">
                <a:cs typeface="Times New Roman" panose="02020603050405020304" pitchFamily="18" charset="0"/>
              </a:rPr>
              <a:t> </a:t>
            </a:r>
            <a:r>
              <a:rPr lang="en-US" sz="1200" b="0" i="0" dirty="0" err="1">
                <a:cs typeface="Times New Roman" panose="02020603050405020304" pitchFamily="18" charset="0"/>
              </a:rPr>
              <a:t>forme</a:t>
            </a:r>
            <a:r>
              <a:rPr lang="en-US" sz="1200" b="0" i="0" dirty="0">
                <a:cs typeface="Times New Roman" panose="02020603050405020304" pitchFamily="18" charset="0"/>
              </a:rPr>
              <a:t> de section </a:t>
            </a:r>
            <a:r>
              <a:rPr lang="en-US" sz="1200" b="0" i="0" dirty="0" err="1">
                <a:cs typeface="Times New Roman" panose="02020603050405020304" pitchFamily="18" charset="0"/>
              </a:rPr>
              <a:t>est</a:t>
            </a:r>
            <a:r>
              <a:rPr lang="en-US" sz="1200" b="0" i="0" dirty="0">
                <a:cs typeface="Times New Roman" panose="02020603050405020304" pitchFamily="18" charset="0"/>
              </a:rPr>
              <a:t> </a:t>
            </a:r>
            <a:r>
              <a:rPr lang="en-US" sz="1200" b="0" i="0" dirty="0" err="1">
                <a:cs typeface="Times New Roman" panose="02020603050405020304" pitchFamily="18" charset="0"/>
              </a:rPr>
              <a:t>lié</a:t>
            </a:r>
            <a:r>
              <a:rPr lang="en-US" sz="1200" b="0" i="0" dirty="0">
                <a:cs typeface="Times New Roman" panose="02020603050405020304" pitchFamily="18" charset="0"/>
              </a:rPr>
              <a:t> au mode de </a:t>
            </a:r>
            <a:r>
              <a:rPr lang="en-US" sz="1200" b="0" i="0" dirty="0" err="1">
                <a:cs typeface="Times New Roman" panose="02020603050405020304" pitchFamily="18" charset="0"/>
              </a:rPr>
              <a:t>chargement</a:t>
            </a:r>
            <a:r>
              <a:rPr lang="en-US" sz="1200" b="0" i="0" dirty="0">
                <a:cs typeface="Times New Roman" panose="02020603050405020304" pitchFamily="18" charset="0"/>
              </a:rPr>
              <a:t>. Les sections I </a:t>
            </a:r>
            <a:r>
              <a:rPr lang="en-US" sz="1200" b="0" i="0" dirty="0" err="1">
                <a:cs typeface="Times New Roman" panose="02020603050405020304" pitchFamily="18" charset="0"/>
              </a:rPr>
              <a:t>résistent</a:t>
            </a:r>
            <a:r>
              <a:rPr lang="en-US" sz="1200" b="0" i="0" dirty="0">
                <a:cs typeface="Times New Roman" panose="02020603050405020304" pitchFamily="18" charset="0"/>
              </a:rPr>
              <a:t> bien à la flexion, </a:t>
            </a:r>
            <a:r>
              <a:rPr lang="en-US" sz="1200" b="0" i="0" dirty="0" err="1">
                <a:cs typeface="Times New Roman" panose="02020603050405020304" pitchFamily="18" charset="0"/>
              </a:rPr>
              <a:t>mais</a:t>
            </a:r>
            <a:r>
              <a:rPr lang="en-US" sz="1200" b="0" i="0" dirty="0">
                <a:cs typeface="Times New Roman" panose="02020603050405020304" pitchFamily="18" charset="0"/>
              </a:rPr>
              <a:t> </a:t>
            </a:r>
            <a:r>
              <a:rPr lang="en-US" sz="1200" b="0" i="0" dirty="0" err="1">
                <a:cs typeface="Times New Roman" panose="02020603050405020304" pitchFamily="18" charset="0"/>
              </a:rPr>
              <a:t>sont</a:t>
            </a:r>
            <a:r>
              <a:rPr lang="en-US" sz="1200" b="0" i="0" dirty="0">
                <a:cs typeface="Times New Roman" panose="02020603050405020304" pitchFamily="18" charset="0"/>
              </a:rPr>
              <a:t> </a:t>
            </a:r>
            <a:r>
              <a:rPr lang="en-US" sz="1200" b="0" i="0" dirty="0" err="1">
                <a:cs typeface="Times New Roman" panose="02020603050405020304" pitchFamily="18" charset="0"/>
              </a:rPr>
              <a:t>mauvaises</a:t>
            </a:r>
            <a:r>
              <a:rPr lang="en-US" sz="1200" b="0" i="0" dirty="0">
                <a:cs typeface="Times New Roman" panose="02020603050405020304" pitchFamily="18" charset="0"/>
              </a:rPr>
              <a:t> </a:t>
            </a:r>
            <a:r>
              <a:rPr lang="en-US" sz="1200" b="0" i="0" dirty="0" err="1">
                <a:cs typeface="Times New Roman" panose="02020603050405020304" pitchFamily="18" charset="0"/>
              </a:rPr>
              <a:t>en</a:t>
            </a:r>
            <a:r>
              <a:rPr lang="en-US" sz="1200" b="0" i="0" dirty="0">
                <a:cs typeface="Times New Roman" panose="02020603050405020304" pitchFamily="18" charset="0"/>
              </a:rPr>
              <a:t> torsion. Les tubes </a:t>
            </a:r>
            <a:r>
              <a:rPr lang="en-US" sz="1200" b="0" i="0" dirty="0" err="1">
                <a:cs typeface="Times New Roman" panose="02020603050405020304" pitchFamily="18" charset="0"/>
              </a:rPr>
              <a:t>sont</a:t>
            </a:r>
            <a:r>
              <a:rPr lang="en-US" sz="1200" b="0" i="0" dirty="0">
                <a:cs typeface="Times New Roman" panose="02020603050405020304" pitchFamily="18" charset="0"/>
              </a:rPr>
              <a:t> performants </a:t>
            </a:r>
            <a:r>
              <a:rPr lang="en-US" sz="1200" b="0" i="0" dirty="0" err="1">
                <a:cs typeface="Times New Roman" panose="02020603050405020304" pitchFamily="18" charset="0"/>
              </a:rPr>
              <a:t>en</a:t>
            </a:r>
            <a:r>
              <a:rPr lang="en-US" sz="1200" b="0" i="0" dirty="0">
                <a:cs typeface="Times New Roman" panose="02020603050405020304" pitchFamily="18" charset="0"/>
              </a:rPr>
              <a:t> torsion. Les tubes et le </a:t>
            </a:r>
            <a:r>
              <a:rPr lang="en-US" sz="1200" b="0" i="0" dirty="0" err="1">
                <a:cs typeface="Times New Roman" panose="02020603050405020304" pitchFamily="18" charset="0"/>
              </a:rPr>
              <a:t>carré</a:t>
            </a:r>
            <a:r>
              <a:rPr lang="en-US" sz="1200" b="0" i="0" dirty="0">
                <a:cs typeface="Times New Roman" panose="02020603050405020304" pitchFamily="18" charset="0"/>
              </a:rPr>
              <a:t> creux </a:t>
            </a:r>
            <a:r>
              <a:rPr lang="en-US" sz="1200" b="0" i="0" dirty="0" err="1">
                <a:cs typeface="Times New Roman" panose="02020603050405020304" pitchFamily="18" charset="0"/>
              </a:rPr>
              <a:t>sont</a:t>
            </a:r>
            <a:r>
              <a:rPr lang="en-US" sz="1200" b="0" i="0" dirty="0">
                <a:cs typeface="Times New Roman" panose="02020603050405020304" pitchFamily="18" charset="0"/>
              </a:rPr>
              <a:t> de </a:t>
            </a:r>
            <a:r>
              <a:rPr lang="en-US" sz="1200" b="0" i="0" dirty="0" err="1">
                <a:cs typeface="Times New Roman" panose="02020603050405020304" pitchFamily="18" charset="0"/>
              </a:rPr>
              <a:t>bonnes</a:t>
            </a:r>
            <a:r>
              <a:rPr lang="en-US" sz="1200" b="0" i="0" dirty="0">
                <a:cs typeface="Times New Roman" panose="02020603050405020304" pitchFamily="18" charset="0"/>
              </a:rPr>
              <a:t> </a:t>
            </a:r>
            <a:r>
              <a:rPr lang="en-US" sz="1200" b="0" i="0" dirty="0" err="1">
                <a:cs typeface="Times New Roman" panose="02020603050405020304" pitchFamily="18" charset="0"/>
              </a:rPr>
              <a:t>colonnes</a:t>
            </a:r>
            <a:r>
              <a:rPr lang="en-US" sz="1200" b="0" i="0" dirty="0">
                <a:cs typeface="Times New Roman" panose="02020603050405020304" pitchFamily="18" charset="0"/>
              </a:rPr>
              <a:t>, bien que les sections </a:t>
            </a:r>
            <a:r>
              <a:rPr lang="en-US" sz="1200" b="0" i="0" dirty="0" err="1">
                <a:cs typeface="Times New Roman" panose="02020603050405020304" pitchFamily="18" charset="0"/>
              </a:rPr>
              <a:t>en</a:t>
            </a:r>
            <a:r>
              <a:rPr lang="en-US" sz="1200" b="0" i="0" dirty="0">
                <a:cs typeface="Times New Roman" panose="02020603050405020304" pitchFamily="18" charset="0"/>
              </a:rPr>
              <a:t> I </a:t>
            </a:r>
            <a:r>
              <a:rPr lang="en-US" sz="1200" b="0" i="0" dirty="0" err="1">
                <a:cs typeface="Times New Roman" panose="02020603050405020304" pitchFamily="18" charset="0"/>
              </a:rPr>
              <a:t>sont</a:t>
            </a:r>
            <a:r>
              <a:rPr lang="en-US" sz="1200" b="0" i="0" dirty="0">
                <a:cs typeface="Times New Roman" panose="02020603050405020304" pitchFamily="18" charset="0"/>
              </a:rPr>
              <a:t> </a:t>
            </a:r>
            <a:r>
              <a:rPr lang="en-US" sz="1200" b="0" i="0" dirty="0" err="1">
                <a:cs typeface="Times New Roman" panose="02020603050405020304" pitchFamily="18" charset="0"/>
              </a:rPr>
              <a:t>souvent</a:t>
            </a:r>
            <a:r>
              <a:rPr lang="en-US" sz="1200" b="0" i="0" dirty="0">
                <a:cs typeface="Times New Roman" panose="02020603050405020304" pitchFamily="18" charset="0"/>
              </a:rPr>
              <a:t> </a:t>
            </a:r>
            <a:r>
              <a:rPr lang="en-US" sz="1200" b="0" i="0" dirty="0" err="1">
                <a:cs typeface="Times New Roman" panose="02020603050405020304" pitchFamily="18" charset="0"/>
              </a:rPr>
              <a:t>utilisées</a:t>
            </a:r>
            <a:r>
              <a:rPr lang="en-US" sz="1200" b="0" i="0" dirty="0">
                <a:cs typeface="Times New Roman" panose="02020603050405020304" pitchFamily="18" charset="0"/>
              </a:rPr>
              <a:t> car </a:t>
            </a:r>
            <a:r>
              <a:rPr lang="en-US" sz="1200" b="0" i="0" dirty="0" err="1">
                <a:cs typeface="Times New Roman" panose="02020603050405020304" pitchFamily="18" charset="0"/>
              </a:rPr>
              <a:t>leur</a:t>
            </a:r>
            <a:r>
              <a:rPr lang="en-US" sz="1200" b="0" i="0" dirty="0">
                <a:cs typeface="Times New Roman" panose="02020603050405020304" pitchFamily="18" charset="0"/>
              </a:rPr>
              <a:t> surface </a:t>
            </a:r>
            <a:r>
              <a:rPr lang="en-US" sz="1200" b="0" i="0" dirty="0" err="1">
                <a:cs typeface="Times New Roman" panose="02020603050405020304" pitchFamily="18" charset="0"/>
              </a:rPr>
              <a:t>entière</a:t>
            </a:r>
            <a:r>
              <a:rPr lang="en-US" sz="1200" b="0" i="0" dirty="0">
                <a:cs typeface="Times New Roman" panose="02020603050405020304" pitchFamily="18" charset="0"/>
              </a:rPr>
              <a:t> </a:t>
            </a:r>
            <a:r>
              <a:rPr lang="en-US" sz="1200" b="0" i="0" dirty="0" err="1">
                <a:cs typeface="Times New Roman" panose="02020603050405020304" pitchFamily="18" charset="0"/>
              </a:rPr>
              <a:t>est</a:t>
            </a:r>
            <a:r>
              <a:rPr lang="en-US" sz="1200" b="0" i="0" dirty="0">
                <a:cs typeface="Times New Roman" panose="02020603050405020304" pitchFamily="18" charset="0"/>
              </a:rPr>
              <a:t> </a:t>
            </a:r>
            <a:r>
              <a:rPr lang="en-US" sz="1200" b="0" i="0" dirty="0" err="1">
                <a:cs typeface="Times New Roman" panose="02020603050405020304" pitchFamily="18" charset="0"/>
              </a:rPr>
              <a:t>accessibles</a:t>
            </a:r>
            <a:r>
              <a:rPr lang="en-US" sz="1200" b="0" i="0" dirty="0">
                <a:cs typeface="Times New Roman" panose="02020603050405020304" pitchFamily="18" charset="0"/>
              </a:rPr>
              <a:t> pour de la </a:t>
            </a:r>
            <a:r>
              <a:rPr lang="en-US" sz="1200" b="0" i="0" dirty="0" err="1">
                <a:cs typeface="Times New Roman" panose="02020603050405020304" pitchFamily="18" charset="0"/>
              </a:rPr>
              <a:t>peinture</a:t>
            </a:r>
            <a:r>
              <a:rPr lang="en-US" sz="1200" b="0" i="0" dirty="0">
                <a:cs typeface="Times New Roman" panose="02020603050405020304" pitchFamily="18" charset="0"/>
              </a:rPr>
              <a:t> </a:t>
            </a:r>
            <a:r>
              <a:rPr lang="en-US" sz="1200" b="0" i="0" dirty="0" err="1">
                <a:cs typeface="Times New Roman" panose="02020603050405020304" pitchFamily="18" charset="0"/>
              </a:rPr>
              <a:t>ou</a:t>
            </a:r>
            <a:r>
              <a:rPr lang="en-US" sz="1200" b="0" i="0" dirty="0">
                <a:cs typeface="Times New Roman" panose="02020603050405020304" pitchFamily="18" charset="0"/>
              </a:rPr>
              <a:t> des </a:t>
            </a:r>
            <a:r>
              <a:rPr lang="en-US" sz="1200" b="0" i="0" dirty="0" err="1">
                <a:cs typeface="Times New Roman" panose="02020603050405020304" pitchFamily="18" charset="0"/>
              </a:rPr>
              <a:t>contrôles</a:t>
            </a:r>
            <a:r>
              <a:rPr lang="en-US" sz="1200" b="0" i="0" dirty="0">
                <a:cs typeface="Times New Roman" panose="02020603050405020304" pitchFamily="18" charset="0"/>
              </a:rPr>
              <a:t>, au contraire des surfaces internes des tubes et </a:t>
            </a:r>
            <a:r>
              <a:rPr lang="en-US" sz="1200" b="0" i="0" dirty="0" err="1">
                <a:cs typeface="Times New Roman" panose="02020603050405020304" pitchFamily="18" charset="0"/>
              </a:rPr>
              <a:t>carrés</a:t>
            </a:r>
            <a:r>
              <a:rPr lang="en-US" sz="1200" b="0" i="0" dirty="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326115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Flexion</a:t>
            </a:r>
          </a:p>
          <a:p>
            <a:pPr algn="ctr"/>
            <a:endParaRPr lang="en-US" sz="1200" b="1" i="1" dirty="0">
              <a:cs typeface="Times New Roman" panose="02020603050405020304" pitchFamily="18" charset="0"/>
            </a:endParaRPr>
          </a:p>
          <a:p>
            <a:pPr algn="l"/>
            <a:r>
              <a:rPr lang="en-US" sz="1200" b="0" i="0" dirty="0">
                <a:cs typeface="Times New Roman" panose="02020603050405020304" pitchFamily="18" charset="0"/>
              </a:rPr>
              <a:t>La manière </a:t>
            </a:r>
            <a:r>
              <a:rPr lang="en-US" sz="1200" b="0" i="0" dirty="0" err="1">
                <a:cs typeface="Times New Roman" panose="02020603050405020304" pitchFamily="18" charset="0"/>
              </a:rPr>
              <a:t>évidente</a:t>
            </a:r>
            <a:r>
              <a:rPr lang="en-US" sz="1200" b="0" i="0" dirty="0">
                <a:cs typeface="Times New Roman" panose="02020603050405020304" pitchFamily="18" charset="0"/>
              </a:rPr>
              <a:t> de </a:t>
            </a:r>
            <a:r>
              <a:rPr lang="en-US" sz="1200" b="0" i="0" dirty="0" err="1">
                <a:cs typeface="Times New Roman" panose="02020603050405020304" pitchFamily="18" charset="0"/>
              </a:rPr>
              <a:t>mesurer</a:t>
            </a:r>
            <a:r>
              <a:rPr lang="en-US" sz="1200" b="0" i="0" dirty="0">
                <a:cs typeface="Times New Roman" panose="02020603050405020304" pitchFamily="18" charset="0"/>
              </a:rPr>
              <a:t> </a:t>
            </a:r>
            <a:r>
              <a:rPr lang="en-US" sz="1200" b="0" i="0" dirty="0" err="1">
                <a:cs typeface="Times New Roman" panose="02020603050405020304" pitchFamily="18" charset="0"/>
              </a:rPr>
              <a:t>l’efficacité</a:t>
            </a:r>
            <a:r>
              <a:rPr lang="en-US" sz="1200" b="0" i="0" dirty="0">
                <a:cs typeface="Times New Roman" panose="02020603050405020304" pitchFamily="18" charset="0"/>
              </a:rPr>
              <a:t> de </a:t>
            </a:r>
            <a:r>
              <a:rPr lang="en-US" sz="1200" b="0" i="0" dirty="0" err="1">
                <a:cs typeface="Times New Roman" panose="02020603050405020304" pitchFamily="18" charset="0"/>
              </a:rPr>
              <a:t>forme</a:t>
            </a:r>
            <a:r>
              <a:rPr lang="en-US" sz="1200" b="0" i="0" dirty="0">
                <a:cs typeface="Times New Roman" panose="02020603050405020304" pitchFamily="18" charset="0"/>
              </a:rPr>
              <a:t> </a:t>
            </a:r>
            <a:r>
              <a:rPr lang="en-US" sz="1200" b="0" i="0" dirty="0" err="1">
                <a:cs typeface="Times New Roman" panose="02020603050405020304" pitchFamily="18" charset="0"/>
              </a:rPr>
              <a:t>est</a:t>
            </a:r>
            <a:r>
              <a:rPr lang="en-US" sz="1200" b="0" i="0" dirty="0">
                <a:cs typeface="Times New Roman" panose="02020603050405020304" pitchFamily="18" charset="0"/>
              </a:rPr>
              <a:t> de comparer le </a:t>
            </a:r>
            <a:r>
              <a:rPr lang="en-US" sz="1200" b="0" i="0" dirty="0" err="1">
                <a:cs typeface="Times New Roman" panose="02020603050405020304" pitchFamily="18" charset="0"/>
              </a:rPr>
              <a:t>comportement</a:t>
            </a:r>
            <a:r>
              <a:rPr lang="en-US" sz="1200" b="0" i="0" dirty="0">
                <a:cs typeface="Times New Roman" panose="02020603050405020304" pitchFamily="18" charset="0"/>
              </a:rPr>
              <a:t> </a:t>
            </a:r>
            <a:r>
              <a:rPr lang="en-US" sz="1200" b="0" i="0" dirty="0" err="1">
                <a:cs typeface="Times New Roman" panose="02020603050405020304" pitchFamily="18" charset="0"/>
              </a:rPr>
              <a:t>d’une</a:t>
            </a:r>
            <a:r>
              <a:rPr lang="en-US" sz="1200" b="0" i="0" dirty="0">
                <a:cs typeface="Times New Roman" panose="02020603050405020304" pitchFamily="18" charset="0"/>
              </a:rPr>
              <a:t> section mise </a:t>
            </a:r>
            <a:r>
              <a:rPr lang="en-US" sz="1200" b="0" i="0" dirty="0" err="1">
                <a:cs typeface="Times New Roman" panose="02020603050405020304" pitchFamily="18" charset="0"/>
              </a:rPr>
              <a:t>en</a:t>
            </a:r>
            <a:r>
              <a:rPr lang="en-US" sz="1200" b="0" i="0" dirty="0">
                <a:cs typeface="Times New Roman" panose="02020603050405020304" pitchFamily="18" charset="0"/>
              </a:rPr>
              <a:t> </a:t>
            </a:r>
            <a:r>
              <a:rPr lang="en-US" sz="1200" b="0" i="0" dirty="0" err="1">
                <a:cs typeface="Times New Roman" panose="02020603050405020304" pitchFamily="18" charset="0"/>
              </a:rPr>
              <a:t>forme</a:t>
            </a:r>
            <a:r>
              <a:rPr lang="en-US" sz="1200" b="0" i="0" dirty="0">
                <a:cs typeface="Times New Roman" panose="02020603050405020304" pitchFamily="18" charset="0"/>
              </a:rPr>
              <a:t> avec </a:t>
            </a:r>
            <a:r>
              <a:rPr lang="en-US" sz="1200" b="0" i="0" dirty="0" err="1">
                <a:cs typeface="Times New Roman" panose="02020603050405020304" pitchFamily="18" charset="0"/>
              </a:rPr>
              <a:t>celui</a:t>
            </a:r>
            <a:r>
              <a:rPr lang="en-US" sz="1200" b="0" i="0" dirty="0">
                <a:cs typeface="Times New Roman" panose="02020603050405020304" pitchFamily="18" charset="0"/>
              </a:rPr>
              <a:t> </a:t>
            </a:r>
            <a:r>
              <a:rPr lang="en-US" sz="1200" b="0" i="0" dirty="0" err="1">
                <a:cs typeface="Times New Roman" panose="02020603050405020304" pitchFamily="18" charset="0"/>
              </a:rPr>
              <a:t>d’une</a:t>
            </a:r>
            <a:r>
              <a:rPr lang="en-US" sz="1200" b="0" i="0" dirty="0">
                <a:cs typeface="Times New Roman" panose="02020603050405020304" pitchFamily="18" charset="0"/>
              </a:rPr>
              <a:t> section standard de </a:t>
            </a:r>
            <a:r>
              <a:rPr lang="en-US" sz="1200" b="0" i="0" dirty="0" err="1">
                <a:cs typeface="Times New Roman" panose="02020603050405020304" pitchFamily="18" charset="0"/>
              </a:rPr>
              <a:t>même</a:t>
            </a:r>
            <a:r>
              <a:rPr lang="en-US" sz="1200" b="0" i="0" dirty="0">
                <a:cs typeface="Times New Roman" panose="02020603050405020304" pitchFamily="18" charset="0"/>
              </a:rPr>
              <a:t> surface – et </a:t>
            </a:r>
            <a:r>
              <a:rPr lang="en-US" sz="1200" b="0" i="0" dirty="0" err="1">
                <a:cs typeface="Times New Roman" panose="02020603050405020304" pitchFamily="18" charset="0"/>
              </a:rPr>
              <a:t>donc</a:t>
            </a:r>
            <a:r>
              <a:rPr lang="en-US" sz="1200" b="0" i="0" dirty="0">
                <a:cs typeface="Times New Roman" panose="02020603050405020304" pitchFamily="18" charset="0"/>
              </a:rPr>
              <a:t> de </a:t>
            </a:r>
            <a:r>
              <a:rPr lang="en-US" sz="1200" b="0" i="0" dirty="0" err="1">
                <a:cs typeface="Times New Roman" panose="02020603050405020304" pitchFamily="18" charset="0"/>
              </a:rPr>
              <a:t>même</a:t>
            </a:r>
            <a:r>
              <a:rPr lang="en-US" sz="1200" b="0" i="0" dirty="0">
                <a:cs typeface="Times New Roman" panose="02020603050405020304" pitchFamily="18" charset="0"/>
              </a:rPr>
              <a:t> masse de </a:t>
            </a:r>
            <a:r>
              <a:rPr lang="en-US" sz="1200" b="0" i="0" dirty="0" err="1">
                <a:cs typeface="Times New Roman" panose="02020603050405020304" pitchFamily="18" charset="0"/>
              </a:rPr>
              <a:t>matériau</a:t>
            </a:r>
            <a:r>
              <a:rPr lang="en-US" sz="1200" b="0" i="0" dirty="0">
                <a:cs typeface="Times New Roman" panose="02020603050405020304" pitchFamily="18" charset="0"/>
              </a:rPr>
              <a:t> par </a:t>
            </a:r>
            <a:r>
              <a:rPr lang="en-US" sz="1200" b="0" i="0" dirty="0" err="1">
                <a:cs typeface="Times New Roman" panose="02020603050405020304" pitchFamily="18" charset="0"/>
              </a:rPr>
              <a:t>unité</a:t>
            </a:r>
            <a:r>
              <a:rPr lang="en-US" sz="1200" b="0" i="0" dirty="0">
                <a:cs typeface="Times New Roman" panose="02020603050405020304" pitchFamily="18" charset="0"/>
              </a:rPr>
              <a:t> de longueur. Nous </a:t>
            </a:r>
            <a:r>
              <a:rPr lang="en-US" sz="1200" b="0" i="0" dirty="0" err="1">
                <a:cs typeface="Times New Roman" panose="02020603050405020304" pitchFamily="18" charset="0"/>
              </a:rPr>
              <a:t>prenons</a:t>
            </a:r>
            <a:r>
              <a:rPr lang="en-US" sz="1200" b="0" i="0" dirty="0">
                <a:cs typeface="Times New Roman" panose="02020603050405020304" pitchFamily="18" charset="0"/>
              </a:rPr>
              <a:t> </a:t>
            </a:r>
            <a:r>
              <a:rPr lang="en-US" sz="1200" b="0" i="0" dirty="0" err="1">
                <a:cs typeface="Times New Roman" panose="02020603050405020304" pitchFamily="18" charset="0"/>
              </a:rPr>
              <a:t>comme</a:t>
            </a:r>
            <a:r>
              <a:rPr lang="en-US" sz="1200" b="0" i="0" dirty="0">
                <a:cs typeface="Times New Roman" panose="02020603050405020304" pitchFamily="18" charset="0"/>
              </a:rPr>
              <a:t> section standard un </a:t>
            </a:r>
            <a:r>
              <a:rPr lang="en-US" sz="1200" b="0" i="0" dirty="0" err="1">
                <a:cs typeface="Times New Roman" panose="02020603050405020304" pitchFamily="18" charset="0"/>
              </a:rPr>
              <a:t>carré</a:t>
            </a:r>
            <a:r>
              <a:rPr lang="en-US" sz="1200" b="0" i="0" dirty="0">
                <a:cs typeface="Times New Roman" panose="02020603050405020304" pitchFamily="18" charset="0"/>
              </a:rPr>
              <a:t> plein. Si la section </a:t>
            </a:r>
            <a:r>
              <a:rPr lang="en-US" sz="1200" b="0" i="0" dirty="0" err="1">
                <a:cs typeface="Times New Roman" panose="02020603050405020304" pitchFamily="18" charset="0"/>
              </a:rPr>
              <a:t>carré</a:t>
            </a:r>
            <a:r>
              <a:rPr lang="en-US" sz="1200" b="0" i="0" dirty="0">
                <a:cs typeface="Times New Roman" panose="02020603050405020304" pitchFamily="18" charset="0"/>
              </a:rPr>
              <a:t> </a:t>
            </a:r>
            <a:r>
              <a:rPr lang="en-US" sz="1200" b="0" i="0" dirty="0" err="1">
                <a:cs typeface="Times New Roman" panose="02020603050405020304" pitchFamily="18" charset="0"/>
              </a:rPr>
              <a:t>est</a:t>
            </a:r>
            <a:r>
              <a:rPr lang="en-US" sz="1200" b="0" i="0" dirty="0">
                <a:cs typeface="Times New Roman" panose="02020603050405020304" pitchFamily="18" charset="0"/>
              </a:rPr>
              <a:t> </a:t>
            </a:r>
            <a:r>
              <a:rPr lang="en-US" sz="1200" b="0" i="0" dirty="0" err="1">
                <a:cs typeface="Times New Roman" panose="02020603050405020304" pitchFamily="18" charset="0"/>
              </a:rPr>
              <a:t>reformée</a:t>
            </a:r>
            <a:r>
              <a:rPr lang="en-US" sz="1200" b="0" i="0" dirty="0">
                <a:cs typeface="Times New Roman" panose="02020603050405020304" pitchFamily="18" charset="0"/>
              </a:rPr>
              <a:t> </a:t>
            </a:r>
            <a:r>
              <a:rPr lang="en-US" sz="1200" b="0" i="0" dirty="0" err="1">
                <a:cs typeface="Times New Roman" panose="02020603050405020304" pitchFamily="18" charset="0"/>
              </a:rPr>
              <a:t>en</a:t>
            </a:r>
            <a:r>
              <a:rPr lang="en-US" sz="1200" b="0" i="0" dirty="0">
                <a:cs typeface="Times New Roman" panose="02020603050405020304" pitchFamily="18" charset="0"/>
              </a:rPr>
              <a:t> tube </a:t>
            </a:r>
            <a:r>
              <a:rPr lang="en-US" sz="1200" b="0" i="0" dirty="0" err="1">
                <a:cs typeface="Times New Roman" panose="02020603050405020304" pitchFamily="18" charset="0"/>
              </a:rPr>
              <a:t>ou</a:t>
            </a:r>
            <a:r>
              <a:rPr lang="en-US" sz="1200" b="0" i="0" dirty="0">
                <a:cs typeface="Times New Roman" panose="02020603050405020304" pitchFamily="18" charset="0"/>
              </a:rPr>
              <a:t> section </a:t>
            </a:r>
            <a:r>
              <a:rPr lang="en-US" sz="1200" b="0" i="0" dirty="0" err="1">
                <a:cs typeface="Times New Roman" panose="02020603050405020304" pitchFamily="18" charset="0"/>
              </a:rPr>
              <a:t>en</a:t>
            </a:r>
            <a:r>
              <a:rPr lang="en-US" sz="1200" b="0" i="0" dirty="0">
                <a:cs typeface="Times New Roman" panose="02020603050405020304" pitchFamily="18" charset="0"/>
              </a:rPr>
              <a:t> I, la section transverse </a:t>
            </a:r>
            <a:r>
              <a:rPr lang="en-US" sz="1200" b="0" i="0" dirty="0" err="1">
                <a:cs typeface="Times New Roman" panose="02020603050405020304" pitchFamily="18" charset="0"/>
              </a:rPr>
              <a:t>reste</a:t>
            </a:r>
            <a:r>
              <a:rPr lang="en-US" sz="1200" b="0" i="0" dirty="0">
                <a:cs typeface="Times New Roman" panose="02020603050405020304" pitchFamily="18" charset="0"/>
              </a:rPr>
              <a:t> la </a:t>
            </a:r>
            <a:r>
              <a:rPr lang="en-US" sz="1200" b="0" i="0" dirty="0" err="1">
                <a:cs typeface="Times New Roman" panose="02020603050405020304" pitchFamily="18" charset="0"/>
              </a:rPr>
              <a:t>même</a:t>
            </a:r>
            <a:r>
              <a:rPr lang="en-US" sz="1200" b="0" i="0" dirty="0">
                <a:cs typeface="Times New Roman" panose="02020603050405020304" pitchFamily="18" charset="0"/>
              </a:rPr>
              <a:t> </a:t>
            </a:r>
            <a:r>
              <a:rPr lang="en-US" sz="1200" b="0" i="0" dirty="0" err="1">
                <a:cs typeface="Times New Roman" panose="02020603050405020304" pitchFamily="18" charset="0"/>
              </a:rPr>
              <a:t>mais</a:t>
            </a:r>
            <a:r>
              <a:rPr lang="en-US" sz="1200" b="0" i="0" dirty="0">
                <a:cs typeface="Times New Roman" panose="02020603050405020304" pitchFamily="18" charset="0"/>
              </a:rPr>
              <a:t> la </a:t>
            </a:r>
            <a:r>
              <a:rPr lang="en-US" sz="1200" b="0" i="0" dirty="0" err="1">
                <a:cs typeface="Times New Roman" panose="02020603050405020304" pitchFamily="18" charset="0"/>
              </a:rPr>
              <a:t>rigidité</a:t>
            </a:r>
            <a:r>
              <a:rPr lang="en-US" sz="1200" b="0" i="0" dirty="0">
                <a:cs typeface="Times New Roman" panose="02020603050405020304" pitchFamily="18" charset="0"/>
              </a:rPr>
              <a:t> </a:t>
            </a:r>
            <a:r>
              <a:rPr lang="en-US" sz="1200" b="0" i="0" dirty="0" err="1">
                <a:cs typeface="Times New Roman" panose="02020603050405020304" pitchFamily="18" charset="0"/>
              </a:rPr>
              <a:t>en</a:t>
            </a:r>
            <a:r>
              <a:rPr lang="en-US" sz="1200" b="0" i="0" dirty="0">
                <a:cs typeface="Times New Roman" panose="02020603050405020304" pitchFamily="18" charset="0"/>
              </a:rPr>
              <a:t> flexion </a:t>
            </a:r>
            <a:r>
              <a:rPr lang="en-US" sz="1200" b="0" i="0" dirty="0" err="1">
                <a:cs typeface="Times New Roman" panose="02020603050405020304" pitchFamily="18" charset="0"/>
              </a:rPr>
              <a:t>augmente</a:t>
            </a:r>
            <a:r>
              <a:rPr lang="en-US" sz="1200" b="0" i="0" dirty="0">
                <a:cs typeface="Times New Roman" panose="02020603050405020304" pitchFamily="18" charset="0"/>
              </a:rPr>
              <a:t>. La </a:t>
            </a:r>
            <a:r>
              <a:rPr lang="en-US" sz="1200" b="0" i="0" dirty="0" err="1">
                <a:cs typeface="Times New Roman" panose="02020603050405020304" pitchFamily="18" charset="0"/>
              </a:rPr>
              <a:t>rigidité</a:t>
            </a:r>
            <a:r>
              <a:rPr lang="en-US" sz="1200" b="0" i="0" dirty="0">
                <a:cs typeface="Times New Roman" panose="02020603050405020304" pitchFamily="18" charset="0"/>
              </a:rPr>
              <a:t> </a:t>
            </a:r>
            <a:r>
              <a:rPr lang="en-US" sz="1200" b="0" i="0" dirty="0" err="1">
                <a:cs typeface="Times New Roman" panose="02020603050405020304" pitchFamily="18" charset="0"/>
              </a:rPr>
              <a:t>en</a:t>
            </a:r>
            <a:r>
              <a:rPr lang="en-US" sz="1200" b="0" i="0" dirty="0">
                <a:cs typeface="Times New Roman" panose="02020603050405020304" pitchFamily="18" charset="0"/>
              </a:rPr>
              <a:t> flexion </a:t>
            </a:r>
            <a:r>
              <a:rPr lang="en-US" sz="1200" b="0" i="0" dirty="0" err="1">
                <a:cs typeface="Times New Roman" panose="02020603050405020304" pitchFamily="18" charset="0"/>
              </a:rPr>
              <a:t>est</a:t>
            </a:r>
            <a:r>
              <a:rPr lang="en-US" sz="1200" b="0" i="0" dirty="0">
                <a:cs typeface="Times New Roman" panose="02020603050405020304" pitchFamily="18" charset="0"/>
              </a:rPr>
              <a:t> </a:t>
            </a:r>
            <a:r>
              <a:rPr lang="en-US" sz="1200" b="0" i="0" dirty="0" err="1">
                <a:cs typeface="Times New Roman" panose="02020603050405020304" pitchFamily="18" charset="0"/>
              </a:rPr>
              <a:t>proportionelle</a:t>
            </a:r>
            <a:r>
              <a:rPr lang="en-US" sz="1200" b="0" i="0" dirty="0">
                <a:cs typeface="Times New Roman" panose="02020603050405020304" pitchFamily="18" charset="0"/>
              </a:rPr>
              <a:t> à EI </a:t>
            </a:r>
            <a:r>
              <a:rPr lang="en-US" sz="1200" b="0" i="0" dirty="0" err="1">
                <a:cs typeface="Times New Roman" panose="02020603050405020304" pitchFamily="18" charset="0"/>
              </a:rPr>
              <a:t>ou</a:t>
            </a:r>
            <a:r>
              <a:rPr lang="en-US" sz="1200" b="0" i="0" dirty="0">
                <a:cs typeface="Times New Roman" panose="02020603050405020304" pitchFamily="18" charset="0"/>
              </a:rPr>
              <a:t> E </a:t>
            </a:r>
            <a:r>
              <a:rPr lang="en-US" sz="1200" b="0" i="0" dirty="0" err="1">
                <a:cs typeface="Times New Roman" panose="02020603050405020304" pitchFamily="18" charset="0"/>
              </a:rPr>
              <a:t>est</a:t>
            </a:r>
            <a:r>
              <a:rPr lang="en-US" sz="1200" b="0" i="0" dirty="0">
                <a:cs typeface="Times New Roman" panose="02020603050405020304" pitchFamily="18" charset="0"/>
              </a:rPr>
              <a:t> le module de Young et I </a:t>
            </a:r>
            <a:r>
              <a:rPr lang="en-US" sz="1200" b="0" i="0" dirty="0" err="1">
                <a:cs typeface="Times New Roman" panose="02020603050405020304" pitchFamily="18" charset="0"/>
              </a:rPr>
              <a:t>est</a:t>
            </a:r>
            <a:r>
              <a:rPr lang="en-US" sz="1200" b="0" i="0" dirty="0">
                <a:cs typeface="Times New Roman" panose="02020603050405020304" pitchFamily="18" charset="0"/>
              </a:rPr>
              <a:t> le moment </a:t>
            </a:r>
            <a:r>
              <a:rPr lang="en-US" sz="1200" b="0" i="0" dirty="0" err="1">
                <a:cs typeface="Times New Roman" panose="02020603050405020304" pitchFamily="18" charset="0"/>
              </a:rPr>
              <a:t>quadratique</a:t>
            </a:r>
            <a:r>
              <a:rPr lang="en-US" sz="1200" b="0" i="0" dirty="0">
                <a:cs typeface="Times New Roman" panose="02020603050405020304" pitchFamily="18" charset="0"/>
              </a:rPr>
              <a:t> de la section transverse. La </a:t>
            </a:r>
            <a:r>
              <a:rPr lang="en-US" sz="1200" b="0" i="0" dirty="0" err="1">
                <a:cs typeface="Times New Roman" panose="02020603050405020304" pitchFamily="18" charset="0"/>
              </a:rPr>
              <a:t>poutre</a:t>
            </a:r>
            <a:r>
              <a:rPr lang="en-US" sz="1200" b="0" i="0" dirty="0">
                <a:cs typeface="Times New Roman" panose="02020603050405020304" pitchFamily="18" charset="0"/>
              </a:rPr>
              <a:t> standard et </a:t>
            </a:r>
            <a:r>
              <a:rPr lang="en-US" sz="1200" b="0" i="0" dirty="0" err="1">
                <a:cs typeface="Times New Roman" panose="02020603050405020304" pitchFamily="18" charset="0"/>
              </a:rPr>
              <a:t>celle</a:t>
            </a:r>
            <a:r>
              <a:rPr lang="en-US" sz="1200" b="0" i="0" dirty="0">
                <a:cs typeface="Times New Roman" panose="02020603050405020304" pitchFamily="18" charset="0"/>
              </a:rPr>
              <a:t> </a:t>
            </a:r>
            <a:r>
              <a:rPr lang="en-US" sz="1200" b="0" i="0" dirty="0" err="1">
                <a:cs typeface="Times New Roman" panose="02020603050405020304" pitchFamily="18" charset="0"/>
              </a:rPr>
              <a:t>façonnée</a:t>
            </a:r>
            <a:r>
              <a:rPr lang="en-US" sz="1200" b="0" i="0" dirty="0">
                <a:cs typeface="Times New Roman" panose="02020603050405020304" pitchFamily="18" charset="0"/>
              </a:rPr>
              <a:t> </a:t>
            </a:r>
            <a:r>
              <a:rPr lang="en-US" sz="1200" b="0" i="0" dirty="0" err="1">
                <a:cs typeface="Times New Roman" panose="02020603050405020304" pitchFamily="18" charset="0"/>
              </a:rPr>
              <a:t>sont</a:t>
            </a:r>
            <a:r>
              <a:rPr lang="en-US" sz="1200" b="0" i="0" dirty="0">
                <a:cs typeface="Times New Roman" panose="02020603050405020304" pitchFamily="18" charset="0"/>
              </a:rPr>
              <a:t> du </a:t>
            </a:r>
            <a:r>
              <a:rPr lang="en-US" sz="1200" b="0" i="0" dirty="0" err="1">
                <a:cs typeface="Times New Roman" panose="02020603050405020304" pitchFamily="18" charset="0"/>
              </a:rPr>
              <a:t>même</a:t>
            </a:r>
            <a:r>
              <a:rPr lang="en-US" sz="1200" b="0" i="0" dirty="0">
                <a:cs typeface="Times New Roman" panose="02020603050405020304" pitchFamily="18" charset="0"/>
              </a:rPr>
              <a:t> </a:t>
            </a:r>
            <a:r>
              <a:rPr lang="en-US" sz="1200" b="0" i="0" dirty="0" err="1">
                <a:cs typeface="Times New Roman" panose="02020603050405020304" pitchFamily="18" charset="0"/>
              </a:rPr>
              <a:t>matériau</a:t>
            </a:r>
            <a:r>
              <a:rPr lang="en-US" sz="1200" b="0" i="0" dirty="0">
                <a:cs typeface="Times New Roman" panose="02020603050405020304" pitchFamily="18" charset="0"/>
              </a:rPr>
              <a:t>, </a:t>
            </a:r>
            <a:r>
              <a:rPr lang="en-US" sz="1200" b="0" i="0" dirty="0" err="1">
                <a:cs typeface="Times New Roman" panose="02020603050405020304" pitchFamily="18" charset="0"/>
              </a:rPr>
              <a:t>donc</a:t>
            </a:r>
            <a:r>
              <a:rPr lang="en-US" sz="1200" b="0" i="0" dirty="0">
                <a:cs typeface="Times New Roman" panose="02020603050405020304" pitchFamily="18" charset="0"/>
              </a:rPr>
              <a:t> E ne change pas. Le moment </a:t>
            </a:r>
            <a:r>
              <a:rPr lang="en-US" sz="1200" b="0" i="0" dirty="0" err="1">
                <a:cs typeface="Times New Roman" panose="02020603050405020304" pitchFamily="18" charset="0"/>
              </a:rPr>
              <a:t>quadratique</a:t>
            </a:r>
            <a:r>
              <a:rPr lang="en-US" sz="1200" b="0" i="0" dirty="0">
                <a:cs typeface="Times New Roman" panose="02020603050405020304" pitchFamily="18" charset="0"/>
              </a:rPr>
              <a:t> </a:t>
            </a:r>
            <a:r>
              <a:rPr lang="en-US" sz="1200" b="0" i="0" dirty="0" err="1">
                <a:cs typeface="Times New Roman" panose="02020603050405020304" pitchFamily="18" charset="0"/>
              </a:rPr>
              <a:t>augmente</a:t>
            </a:r>
            <a:r>
              <a:rPr lang="en-US" sz="1200" b="0" i="0" dirty="0">
                <a:cs typeface="Times New Roman" panose="02020603050405020304" pitchFamily="18" charset="0"/>
              </a:rPr>
              <a:t> de :</a:t>
            </a:r>
          </a:p>
          <a:p>
            <a:pPr algn="l"/>
            <a:r>
              <a:rPr lang="en-US" sz="1200" dirty="0">
                <a:latin typeface="Tahoma" panose="020B0604030504040204" pitchFamily="34" charset="0"/>
                <a:cs typeface="Times New Roman" panose="02020603050405020304" pitchFamily="18" charset="0"/>
              </a:rPr>
              <a:t>I</a:t>
            </a:r>
            <a:r>
              <a:rPr lang="en-US" sz="1200" baseline="-25000" dirty="0">
                <a:latin typeface="Tahoma" panose="020B0604030504040204" pitchFamily="34" charset="0"/>
                <a:cs typeface="Times New Roman" panose="02020603050405020304" pitchFamily="18" charset="0"/>
              </a:rPr>
              <a:t>0  </a:t>
            </a:r>
            <a:r>
              <a:rPr lang="en-US" sz="1200" dirty="0">
                <a:cs typeface="Times New Roman" panose="02020603050405020304" pitchFamily="18" charset="0"/>
              </a:rPr>
              <a:t>= A</a:t>
            </a:r>
            <a:r>
              <a:rPr lang="en-US" sz="1200" baseline="30000" dirty="0">
                <a:cs typeface="Times New Roman" panose="02020603050405020304" pitchFamily="18" charset="0"/>
              </a:rPr>
              <a:t>2</a:t>
            </a:r>
            <a:r>
              <a:rPr lang="en-US" sz="1200" dirty="0">
                <a:cs typeface="Times New Roman" panose="02020603050405020304" pitchFamily="18" charset="0"/>
              </a:rPr>
              <a:t>/12</a:t>
            </a:r>
            <a:endParaRPr lang="en-US" sz="1200" b="0" i="0" dirty="0">
              <a:cs typeface="Times New Roman" panose="02020603050405020304" pitchFamily="18" charset="0"/>
            </a:endParaRPr>
          </a:p>
          <a:p>
            <a:pPr algn="l"/>
            <a:r>
              <a:rPr lang="en-US" sz="1200" b="0" i="0" dirty="0">
                <a:cs typeface="Times New Roman" panose="02020603050405020304" pitchFamily="18" charset="0"/>
              </a:rPr>
              <a:t>à I, </a:t>
            </a:r>
            <a:r>
              <a:rPr lang="en-US" sz="1200" b="0" i="0" dirty="0" err="1">
                <a:cs typeface="Times New Roman" panose="02020603050405020304" pitchFamily="18" charset="0"/>
              </a:rPr>
              <a:t>donc</a:t>
            </a:r>
            <a:r>
              <a:rPr lang="en-US" sz="1200" b="0" i="0" dirty="0">
                <a:cs typeface="Times New Roman" panose="02020603050405020304" pitchFamily="18" charset="0"/>
              </a:rPr>
              <a:t> la </a:t>
            </a:r>
            <a:r>
              <a:rPr lang="en-US" sz="1200" b="0" i="0" dirty="0" err="1">
                <a:cs typeface="Times New Roman" panose="02020603050405020304" pitchFamily="18" charset="0"/>
              </a:rPr>
              <a:t>rigidité</a:t>
            </a:r>
            <a:r>
              <a:rPr lang="en-US" sz="1200" b="0" i="0" dirty="0">
                <a:cs typeface="Times New Roman" panose="02020603050405020304" pitchFamily="18" charset="0"/>
              </a:rPr>
              <a:t> </a:t>
            </a:r>
            <a:r>
              <a:rPr lang="en-US" sz="1200" b="0" i="0" dirty="0" err="1">
                <a:cs typeface="Times New Roman" panose="02020603050405020304" pitchFamily="18" charset="0"/>
              </a:rPr>
              <a:t>en</a:t>
            </a:r>
            <a:r>
              <a:rPr lang="en-US" sz="1200" b="0" i="0" dirty="0">
                <a:cs typeface="Times New Roman" panose="02020603050405020304" pitchFamily="18" charset="0"/>
              </a:rPr>
              <a:t> flexion </a:t>
            </a:r>
            <a:r>
              <a:rPr lang="en-US" sz="1200" b="0" i="0" dirty="0" err="1">
                <a:cs typeface="Times New Roman" panose="02020603050405020304" pitchFamily="18" charset="0"/>
              </a:rPr>
              <a:t>augmente</a:t>
            </a:r>
            <a:r>
              <a:rPr lang="en-US" sz="1200" b="0" i="0" dirty="0">
                <a:cs typeface="Times New Roman" panose="02020603050405020304" pitchFamily="18" charset="0"/>
              </a:rPr>
              <a:t> d’un </a:t>
            </a:r>
            <a:r>
              <a:rPr lang="en-US" sz="1200" b="0" i="0" dirty="0" err="1">
                <a:cs typeface="Times New Roman" panose="02020603050405020304" pitchFamily="18" charset="0"/>
              </a:rPr>
              <a:t>facteur</a:t>
            </a:r>
            <a:r>
              <a:rPr lang="en-US" sz="1200" b="0" i="0" dirty="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a:t>
            </a:r>
            <a:r>
              <a:rPr lang="en-US" sz="1200" dirty="0">
                <a:cs typeface="Times New Roman" panose="02020603050405020304" pitchFamily="18" charset="0"/>
              </a:rPr>
              <a:t>  =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a:t>
            </a:r>
            <a:r>
              <a:rPr lang="en-US" sz="1200" dirty="0">
                <a:latin typeface="Tahoma" panose="020B0604030504040204" pitchFamily="34" charset="0"/>
                <a:cs typeface="Times New Roman" panose="02020603050405020304" pitchFamily="18" charset="0"/>
              </a:rPr>
              <a:t>I</a:t>
            </a:r>
            <a:r>
              <a:rPr lang="en-US" sz="1200" baseline="-25000" dirty="0">
                <a:cs typeface="Times New Roman" panose="02020603050405020304" pitchFamily="18" charset="0"/>
              </a:rPr>
              <a:t>0</a:t>
            </a:r>
            <a:r>
              <a:rPr lang="en-US" sz="1200" dirty="0">
                <a:cs typeface="Times New Roman" panose="02020603050405020304" pitchFamily="18" charset="0"/>
              </a:rPr>
              <a:t> =  12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/A</a:t>
            </a:r>
            <a:r>
              <a:rPr lang="en-US" sz="1200" baseline="30000" dirty="0">
                <a:cs typeface="Times New Roman" panose="02020603050405020304" pitchFamily="18" charset="0"/>
              </a:rPr>
              <a:t>2</a:t>
            </a:r>
            <a:endParaRPr lang="en-US" sz="1200" dirty="0">
              <a:cs typeface="Times New Roman" panose="02020603050405020304" pitchFamily="18" charset="0"/>
            </a:endParaRPr>
          </a:p>
          <a:p>
            <a:pPr algn="l"/>
            <a:r>
              <a:rPr lang="en-US" sz="1200" b="1" i="0" dirty="0">
                <a:cs typeface="Times New Roman" panose="02020603050405020304" pitchFamily="18" charset="0"/>
              </a:rPr>
              <a:t>La </a:t>
            </a:r>
            <a:r>
              <a:rPr lang="en-US" sz="1200" b="1" i="0" dirty="0" err="1">
                <a:cs typeface="Times New Roman" panose="02020603050405020304" pitchFamily="18" charset="0"/>
              </a:rPr>
              <a:t>quantité</a:t>
            </a:r>
            <a:r>
              <a:rPr lang="en-US" sz="1200" b="1" i="0" dirty="0">
                <a:cs typeface="Times New Roman" panose="02020603050405020304" pitchFamily="18" charset="0"/>
              </a:rPr>
              <a:t> </a:t>
            </a:r>
            <a:r>
              <a:rPr lang="el-GR" sz="1200" b="1" dirty="0">
                <a:cs typeface="Times New Roman" panose="02020603050405020304" pitchFamily="18" charset="0"/>
                <a:sym typeface="Symbol" panose="05050102010706020507" pitchFamily="18" charset="2"/>
              </a:rPr>
              <a:t>φ</a:t>
            </a:r>
            <a:r>
              <a:rPr lang="en-US" sz="1200" b="1" i="1" baseline="-25000" dirty="0">
                <a:solidFill>
                  <a:srgbClr val="CC0000"/>
                </a:solidFill>
                <a:cs typeface="Times New Roman" panose="02020603050405020304" pitchFamily="18" charset="0"/>
              </a:rPr>
              <a:t>e</a:t>
            </a:r>
            <a:r>
              <a:rPr lang="en-US" sz="1200" i="1" dirty="0">
                <a:cs typeface="Times New Roman" panose="02020603050405020304" pitchFamily="18" charset="0"/>
              </a:rPr>
              <a:t> </a:t>
            </a:r>
            <a:r>
              <a:rPr lang="en-US" sz="1200" b="0" i="0" dirty="0" err="1">
                <a:cs typeface="Times New Roman" panose="02020603050405020304" pitchFamily="18" charset="0"/>
              </a:rPr>
              <a:t>mesure</a:t>
            </a:r>
            <a:r>
              <a:rPr lang="en-US" sz="1200" b="0" i="0" dirty="0">
                <a:cs typeface="Times New Roman" panose="02020603050405020304" pitchFamily="18" charset="0"/>
              </a:rPr>
              <a:t> </a:t>
            </a:r>
            <a:r>
              <a:rPr lang="en-US" sz="1200" b="0" i="0" dirty="0" err="1">
                <a:cs typeface="Times New Roman" panose="02020603050405020304" pitchFamily="18" charset="0"/>
              </a:rPr>
              <a:t>l’efficacité</a:t>
            </a:r>
            <a:r>
              <a:rPr lang="en-US" sz="1200" b="0" i="0" dirty="0">
                <a:cs typeface="Times New Roman" panose="02020603050405020304" pitchFamily="18" charset="0"/>
              </a:rPr>
              <a:t> de la </a:t>
            </a:r>
            <a:r>
              <a:rPr lang="en-US" sz="1200" b="0" i="0" dirty="0" err="1">
                <a:cs typeface="Times New Roman" panose="02020603050405020304" pitchFamily="18" charset="0"/>
              </a:rPr>
              <a:t>forme</a:t>
            </a:r>
            <a:r>
              <a:rPr lang="en-US" sz="1200" b="0" i="0" dirty="0">
                <a:cs typeface="Times New Roman" panose="02020603050405020304" pitchFamily="18" charset="0"/>
              </a:rPr>
              <a:t> </a:t>
            </a:r>
            <a:r>
              <a:rPr lang="en-US" sz="1200" b="0" i="0" dirty="0" err="1">
                <a:cs typeface="Times New Roman" panose="02020603050405020304" pitchFamily="18" charset="0"/>
              </a:rPr>
              <a:t>lorsque</a:t>
            </a:r>
            <a:r>
              <a:rPr lang="en-US" sz="1200" b="0" i="0" dirty="0">
                <a:cs typeface="Times New Roman" panose="02020603050405020304" pitchFamily="18" charset="0"/>
              </a:rPr>
              <a:t> la </a:t>
            </a:r>
            <a:r>
              <a:rPr lang="en-US" sz="1200" b="0" i="0" dirty="0" err="1">
                <a:cs typeface="Times New Roman" panose="02020603050405020304" pitchFamily="18" charset="0"/>
              </a:rPr>
              <a:t>rigidité</a:t>
            </a:r>
            <a:r>
              <a:rPr lang="en-US" sz="1200" b="0" i="0" dirty="0">
                <a:cs typeface="Times New Roman" panose="02020603050405020304" pitchFamily="18" charset="0"/>
              </a:rPr>
              <a:t> </a:t>
            </a:r>
            <a:r>
              <a:rPr lang="en-US" sz="1200" b="0" i="0" dirty="0" err="1">
                <a:cs typeface="Times New Roman" panose="02020603050405020304" pitchFamily="18" charset="0"/>
              </a:rPr>
              <a:t>est</a:t>
            </a:r>
            <a:r>
              <a:rPr lang="en-US" sz="1200" b="0" i="0" dirty="0">
                <a:cs typeface="Times New Roman" panose="02020603050405020304" pitchFamily="18" charset="0"/>
              </a:rPr>
              <a:t> </a:t>
            </a:r>
            <a:r>
              <a:rPr lang="en-US" sz="1200" b="0" i="0" dirty="0" err="1">
                <a:cs typeface="Times New Roman" panose="02020603050405020304" pitchFamily="18" charset="0"/>
              </a:rPr>
              <a:t>l’objectif</a:t>
            </a:r>
            <a:r>
              <a:rPr lang="en-US" sz="1200" b="0" i="0" dirty="0">
                <a:cs typeface="Times New Roman" panose="02020603050405020304" pitchFamily="18" charset="0"/>
              </a:rPr>
              <a:t>. </a:t>
            </a:r>
            <a:r>
              <a:rPr lang="en-US" sz="1200" b="0" i="0" dirty="0" err="1">
                <a:cs typeface="Times New Roman" panose="02020603050405020304" pitchFamily="18" charset="0"/>
              </a:rPr>
              <a:t>Cela</a:t>
            </a:r>
            <a:r>
              <a:rPr lang="en-US" sz="1200" b="0" i="0" dirty="0">
                <a:cs typeface="Times New Roman" panose="02020603050405020304" pitchFamily="18" charset="0"/>
              </a:rPr>
              <a:t> </a:t>
            </a:r>
            <a:r>
              <a:rPr lang="en-US" sz="1200" b="0" i="0" dirty="0" err="1">
                <a:cs typeface="Times New Roman" panose="02020603050405020304" pitchFamily="18" charset="0"/>
              </a:rPr>
              <a:t>s’appelle</a:t>
            </a:r>
            <a:r>
              <a:rPr lang="en-US" sz="1200" b="0" i="0" dirty="0">
                <a:cs typeface="Times New Roman" panose="02020603050405020304" pitchFamily="18" charset="0"/>
              </a:rPr>
              <a:t> </a:t>
            </a:r>
            <a:r>
              <a:rPr lang="en-US" sz="1200" b="1" i="0" dirty="0">
                <a:cs typeface="Times New Roman" panose="02020603050405020304" pitchFamily="18" charset="0"/>
              </a:rPr>
              <a:t>le </a:t>
            </a:r>
            <a:r>
              <a:rPr lang="en-US" sz="1200" b="1" i="0" dirty="0" err="1">
                <a:cs typeface="Times New Roman" panose="02020603050405020304" pitchFamily="18" charset="0"/>
              </a:rPr>
              <a:t>facteur</a:t>
            </a:r>
            <a:r>
              <a:rPr lang="en-US" sz="1200" b="1" i="0" dirty="0">
                <a:cs typeface="Times New Roman" panose="02020603050405020304" pitchFamily="18" charset="0"/>
              </a:rPr>
              <a:t> de </a:t>
            </a:r>
            <a:r>
              <a:rPr lang="en-US" sz="1200" b="1" i="0" dirty="0" err="1">
                <a:cs typeface="Times New Roman" panose="02020603050405020304" pitchFamily="18" charset="0"/>
              </a:rPr>
              <a:t>forme</a:t>
            </a:r>
            <a:r>
              <a:rPr lang="en-US" sz="1200" b="1" i="0" dirty="0">
                <a:cs typeface="Times New Roman" panose="02020603050405020304" pitchFamily="18" charset="0"/>
              </a:rPr>
              <a:t> </a:t>
            </a:r>
            <a:r>
              <a:rPr lang="en-US" sz="1200" b="1" i="0" dirty="0" err="1">
                <a:cs typeface="Times New Roman" panose="02020603050405020304" pitchFamily="18" charset="0"/>
              </a:rPr>
              <a:t>élastique</a:t>
            </a:r>
            <a:r>
              <a:rPr lang="en-US" sz="1200" b="1" i="0" dirty="0">
                <a:cs typeface="Times New Roman" panose="02020603050405020304" pitchFamily="18" charset="0"/>
              </a:rPr>
              <a:t>.</a:t>
            </a:r>
          </a:p>
          <a:p>
            <a:pPr algn="ctr"/>
            <a:endParaRPr lang="en-US" sz="1200" b="1" i="1"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dirty="0"/>
          </a:p>
        </p:txBody>
      </p:sp>
    </p:spTree>
    <p:extLst>
      <p:ext uri="{BB962C8B-B14F-4D97-AF65-F5344CB8AC3E}">
        <p14:creationId xmlns:p14="http://schemas.microsoft.com/office/powerpoint/2010/main" val="154045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latin typeface="TimesNewRoman"/>
                <a:cs typeface="Times New Roman" panose="02020603050405020304" pitchFamily="18" charset="0"/>
              </a:rPr>
              <a:t>Facteur</a:t>
            </a:r>
            <a:r>
              <a:rPr lang="en-US" sz="1200" b="1" i="1" dirty="0">
                <a:latin typeface="TimesNewRoman"/>
                <a:cs typeface="Times New Roman" panose="02020603050405020304" pitchFamily="18" charset="0"/>
              </a:rPr>
              <a:t> de </a:t>
            </a:r>
            <a:r>
              <a:rPr lang="en-US" sz="1200" b="1" i="1" dirty="0" err="1">
                <a:latin typeface="TimesNewRoman"/>
                <a:cs typeface="Times New Roman" panose="02020603050405020304" pitchFamily="18" charset="0"/>
              </a:rPr>
              <a:t>forme</a:t>
            </a:r>
            <a:endParaRPr lang="en-US" sz="1200" b="1" i="1" dirty="0">
              <a:latin typeface="TimesNewRoman"/>
              <a:cs typeface="Times New Roman" panose="02020603050405020304" pitchFamily="18" charset="0"/>
            </a:endParaRPr>
          </a:p>
          <a:p>
            <a:pPr algn="ctr"/>
            <a:endParaRPr lang="en-US" sz="1200" b="1" i="1" dirty="0">
              <a:latin typeface="TimesNewRoman"/>
              <a:cs typeface="Times New Roman" panose="02020603050405020304" pitchFamily="18" charset="0"/>
            </a:endParaRPr>
          </a:p>
          <a:p>
            <a:pPr algn="l"/>
            <a:r>
              <a:rPr lang="en-US" sz="1200" b="0" i="0" dirty="0" err="1">
                <a:latin typeface="TimesNewRoman"/>
                <a:cs typeface="Times New Roman" panose="02020603050405020304" pitchFamily="18" charset="0"/>
              </a:rPr>
              <a:t>L’aire</a:t>
            </a:r>
            <a:r>
              <a:rPr lang="en-US" sz="1200" b="0" i="0" dirty="0">
                <a:latin typeface="TimesNewRoman"/>
                <a:cs typeface="Times New Roman" panose="02020603050405020304" pitchFamily="18" charset="0"/>
              </a:rPr>
              <a:t> A </a:t>
            </a:r>
            <a:r>
              <a:rPr lang="en-US" sz="1200" b="0" i="0" dirty="0" err="1">
                <a:latin typeface="TimesNewRoman"/>
                <a:cs typeface="Times New Roman" panose="02020603050405020304" pitchFamily="18" charset="0"/>
              </a:rPr>
              <a:t>est</a:t>
            </a:r>
            <a:r>
              <a:rPr lang="en-US" sz="1200" b="0" i="0" dirty="0">
                <a:latin typeface="TimesNewRoman"/>
                <a:cs typeface="Times New Roman" panose="02020603050405020304" pitchFamily="18" charset="0"/>
              </a:rPr>
              <a:t> un </a:t>
            </a:r>
            <a:r>
              <a:rPr lang="en-US" sz="1200" b="0" i="0" dirty="0" err="1">
                <a:latin typeface="TimesNewRoman"/>
                <a:cs typeface="Times New Roman" panose="02020603050405020304" pitchFamily="18" charset="0"/>
              </a:rPr>
              <a:t>paramètre</a:t>
            </a:r>
            <a:r>
              <a:rPr lang="en-US" sz="1200" b="0" i="0" dirty="0">
                <a:latin typeface="TimesNewRoman"/>
                <a:cs typeface="Times New Roman" panose="02020603050405020304" pitchFamily="18" charset="0"/>
              </a:rPr>
              <a:t> </a:t>
            </a:r>
            <a:r>
              <a:rPr lang="en-US" sz="1200" b="0" i="0" dirty="0" err="1">
                <a:latin typeface="TimesNewRoman"/>
                <a:cs typeface="Times New Roman" panose="02020603050405020304" pitchFamily="18" charset="0"/>
              </a:rPr>
              <a:t>dimensionné</a:t>
            </a:r>
            <a:r>
              <a:rPr lang="en-US" sz="1200" b="0" i="0" dirty="0">
                <a:latin typeface="TimesNewRoman"/>
                <a:cs typeface="Times New Roman" panose="02020603050405020304" pitchFamily="18" charset="0"/>
              </a:rPr>
              <a:t> (m</a:t>
            </a:r>
            <a:r>
              <a:rPr lang="en-US" sz="1200" b="0" i="0" baseline="30000" dirty="0">
                <a:latin typeface="TimesNewRoman"/>
                <a:cs typeface="Times New Roman" panose="02020603050405020304" pitchFamily="18" charset="0"/>
              </a:rPr>
              <a:t>2</a:t>
            </a:r>
            <a:r>
              <a:rPr lang="en-US" sz="1200" b="0" i="0" dirty="0">
                <a:latin typeface="TimesNewRoman"/>
                <a:cs typeface="Times New Roman" panose="02020603050405020304" pitchFamily="18" charset="0"/>
              </a:rPr>
              <a:t>) </a:t>
            </a:r>
            <a:r>
              <a:rPr lang="en-US" sz="1200" b="0" i="0" dirty="0" err="1">
                <a:latin typeface="TimesNewRoman"/>
                <a:cs typeface="Times New Roman" panose="02020603050405020304" pitchFamily="18" charset="0"/>
              </a:rPr>
              <a:t>mais</a:t>
            </a:r>
            <a:r>
              <a:rPr lang="en-US" sz="1200" b="0" i="0" dirty="0">
                <a:latin typeface="TimesNewRoman"/>
                <a:cs typeface="Times New Roman" panose="02020603050405020304" pitchFamily="18" charset="0"/>
              </a:rPr>
              <a:t> pas le </a:t>
            </a:r>
            <a:r>
              <a:rPr lang="en-US" sz="1200" b="0" i="0" dirty="0" err="1">
                <a:latin typeface="TimesNewRoman"/>
                <a:cs typeface="Times New Roman" panose="02020603050405020304" pitchFamily="18" charset="0"/>
              </a:rPr>
              <a:t>facteur</a:t>
            </a:r>
            <a:r>
              <a:rPr lang="en-US" sz="1200" b="0" i="0" dirty="0">
                <a:latin typeface="TimesNewRoman"/>
                <a:cs typeface="Times New Roman" panose="02020603050405020304" pitchFamily="18" charset="0"/>
              </a:rPr>
              <a:t> de </a:t>
            </a:r>
            <a:r>
              <a:rPr lang="en-US" sz="1200" b="0" i="0" dirty="0" err="1">
                <a:latin typeface="TimesNewRoman"/>
                <a:cs typeface="Times New Roman" panose="02020603050405020304" pitchFamily="18" charset="0"/>
              </a:rPr>
              <a:t>forme</a:t>
            </a:r>
            <a:r>
              <a:rPr lang="en-US" sz="1200" b="0" i="0" dirty="0">
                <a:latin typeface="TimesNewRoman"/>
                <a:cs typeface="Times New Roman" panose="02020603050405020304" pitchFamily="18" charset="0"/>
              </a:rPr>
              <a:t> – il </a:t>
            </a:r>
            <a:r>
              <a:rPr lang="en-US" sz="1200" b="0" i="0" dirty="0" err="1">
                <a:latin typeface="TimesNewRoman"/>
                <a:cs typeface="Times New Roman" panose="02020603050405020304" pitchFamily="18" charset="0"/>
              </a:rPr>
              <a:t>est</a:t>
            </a:r>
            <a:r>
              <a:rPr lang="en-US" sz="1200" b="0" i="0" dirty="0">
                <a:latin typeface="TimesNewRoman"/>
                <a:cs typeface="Times New Roman" panose="02020603050405020304" pitchFamily="18" charset="0"/>
              </a:rPr>
              <a:t> </a:t>
            </a:r>
            <a:r>
              <a:rPr lang="en-US" sz="1200" b="0" i="0" dirty="0" err="1">
                <a:latin typeface="TimesNewRoman"/>
                <a:cs typeface="Times New Roman" panose="02020603050405020304" pitchFamily="18" charset="0"/>
              </a:rPr>
              <a:t>adimensionnel</a:t>
            </a:r>
            <a:r>
              <a:rPr lang="en-US" sz="1200" b="0" i="0" dirty="0">
                <a:latin typeface="TimesNewRoman"/>
                <a:cs typeface="Times New Roman" panose="02020603050405020304" pitchFamily="18" charset="0"/>
              </a:rPr>
              <a:t>. La </a:t>
            </a:r>
            <a:r>
              <a:rPr lang="en-US" sz="1200" b="0" i="0" dirty="0" err="1">
                <a:latin typeface="TimesNewRoman"/>
                <a:cs typeface="Times New Roman" panose="02020603050405020304" pitchFamily="18" charset="0"/>
              </a:rPr>
              <a:t>planche</a:t>
            </a:r>
            <a:r>
              <a:rPr lang="en-US" sz="1200" b="0" i="0" dirty="0">
                <a:latin typeface="TimesNewRoman"/>
                <a:cs typeface="Times New Roman" panose="02020603050405020304" pitchFamily="18" charset="0"/>
              </a:rPr>
              <a:t> </a:t>
            </a:r>
            <a:r>
              <a:rPr lang="en-US" sz="1200" b="0" i="0" dirty="0" err="1">
                <a:latin typeface="TimesNewRoman"/>
                <a:cs typeface="Times New Roman" panose="02020603050405020304" pitchFamily="18" charset="0"/>
              </a:rPr>
              <a:t>associe</a:t>
            </a:r>
            <a:r>
              <a:rPr lang="en-US" sz="1200" b="0" i="0" dirty="0">
                <a:latin typeface="TimesNewRoman"/>
                <a:cs typeface="Times New Roman" panose="02020603050405020304" pitchFamily="18" charset="0"/>
              </a:rPr>
              <a:t> les sections </a:t>
            </a:r>
            <a:r>
              <a:rPr lang="en-US" sz="1200" b="0" i="0" dirty="0" err="1">
                <a:latin typeface="TimesNewRoman"/>
                <a:cs typeface="Times New Roman" panose="02020603050405020304" pitchFamily="18" charset="0"/>
              </a:rPr>
              <a:t>en</a:t>
            </a:r>
            <a:r>
              <a:rPr lang="en-US" sz="1200" b="0" i="0" dirty="0">
                <a:latin typeface="TimesNewRoman"/>
                <a:cs typeface="Times New Roman" panose="02020603050405020304" pitchFamily="18" charset="0"/>
              </a:rPr>
              <a:t> I et tubes à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a:t>
            </a:r>
            <a:r>
              <a:rPr lang="en-US" sz="1200" i="1" dirty="0">
                <a:cs typeface="Times New Roman" panose="02020603050405020304" pitchFamily="18" charset="0"/>
              </a:rPr>
              <a:t> </a:t>
            </a:r>
            <a:r>
              <a:rPr lang="en-US" sz="1200" dirty="0">
                <a:latin typeface="TimesNewRoman"/>
                <a:cs typeface="Times New Roman" panose="02020603050405020304" pitchFamily="18" charset="0"/>
              </a:rPr>
              <a:t>= 10</a:t>
            </a:r>
            <a:r>
              <a:rPr lang="en-US" sz="1200" b="0" i="0" dirty="0">
                <a:latin typeface="TimesNewRoman"/>
                <a:cs typeface="Times New Roman" panose="02020603050405020304" pitchFamily="18" charset="0"/>
              </a:rPr>
              <a:t>, </a:t>
            </a:r>
            <a:r>
              <a:rPr lang="en-US" sz="1200" b="0" i="0" dirty="0" err="1">
                <a:latin typeface="TimesNewRoman"/>
                <a:cs typeface="Times New Roman" panose="02020603050405020304" pitchFamily="18" charset="0"/>
              </a:rPr>
              <a:t>signifiant</a:t>
            </a:r>
            <a:r>
              <a:rPr lang="en-US" sz="1200" b="0" i="0" dirty="0">
                <a:latin typeface="TimesNewRoman"/>
                <a:cs typeface="Times New Roman" panose="02020603050405020304" pitchFamily="18" charset="0"/>
              </a:rPr>
              <a:t> </a:t>
            </a:r>
            <a:r>
              <a:rPr lang="en-US" sz="1200" b="0" i="0" dirty="0" err="1">
                <a:latin typeface="TimesNewRoman"/>
                <a:cs typeface="Times New Roman" panose="02020603050405020304" pitchFamily="18" charset="0"/>
              </a:rPr>
              <a:t>qu’elles</a:t>
            </a:r>
            <a:r>
              <a:rPr lang="en-US" sz="1200" b="0" i="0" dirty="0">
                <a:latin typeface="TimesNewRoman"/>
                <a:cs typeface="Times New Roman" panose="02020603050405020304" pitchFamily="18" charset="0"/>
              </a:rPr>
              <a:t> </a:t>
            </a:r>
            <a:r>
              <a:rPr lang="en-US" sz="1200" b="0" i="0" dirty="0" err="1">
                <a:latin typeface="TimesNewRoman"/>
                <a:cs typeface="Times New Roman" panose="02020603050405020304" pitchFamily="18" charset="0"/>
              </a:rPr>
              <a:t>sont</a:t>
            </a:r>
            <a:r>
              <a:rPr lang="en-US" sz="1200" b="0" i="0" dirty="0">
                <a:latin typeface="TimesNewRoman"/>
                <a:cs typeface="Times New Roman" panose="02020603050405020304" pitchFamily="18" charset="0"/>
              </a:rPr>
              <a:t> 10 font plus </a:t>
            </a:r>
            <a:r>
              <a:rPr lang="en-US" sz="1200" b="0" i="0" dirty="0" err="1">
                <a:latin typeface="TimesNewRoman"/>
                <a:cs typeface="Times New Roman" panose="02020603050405020304" pitchFamily="18" charset="0"/>
              </a:rPr>
              <a:t>rigides</a:t>
            </a:r>
            <a:r>
              <a:rPr lang="en-US" sz="1200" b="0" i="0" dirty="0">
                <a:latin typeface="TimesNewRoman"/>
                <a:cs typeface="Times New Roman" panose="02020603050405020304" pitchFamily="18" charset="0"/>
              </a:rPr>
              <a:t> </a:t>
            </a:r>
            <a:r>
              <a:rPr lang="en-US" sz="1200" b="0" i="0" dirty="0" err="1">
                <a:latin typeface="TimesNewRoman"/>
                <a:cs typeface="Times New Roman" panose="02020603050405020304" pitchFamily="18" charset="0"/>
              </a:rPr>
              <a:t>en</a:t>
            </a:r>
            <a:r>
              <a:rPr lang="en-US" sz="1200" b="0" i="0" dirty="0">
                <a:latin typeface="TimesNewRoman"/>
                <a:cs typeface="Times New Roman" panose="02020603050405020304" pitchFamily="18" charset="0"/>
              </a:rPr>
              <a:t> flexion </a:t>
            </a:r>
            <a:r>
              <a:rPr lang="en-US" sz="1200" b="0" i="0" dirty="0" err="1">
                <a:latin typeface="TimesNewRoman"/>
                <a:cs typeface="Times New Roman" panose="02020603050405020304" pitchFamily="18" charset="0"/>
              </a:rPr>
              <a:t>qu’un</a:t>
            </a:r>
            <a:r>
              <a:rPr lang="en-US" sz="1200" b="0" i="0" dirty="0">
                <a:latin typeface="TimesNewRoman"/>
                <a:cs typeface="Times New Roman" panose="02020603050405020304" pitchFamily="18" charset="0"/>
              </a:rPr>
              <a:t> </a:t>
            </a:r>
            <a:r>
              <a:rPr lang="en-US" sz="1200" b="0" i="0" dirty="0" err="1">
                <a:latin typeface="TimesNewRoman"/>
                <a:cs typeface="Times New Roman" panose="02020603050405020304" pitchFamily="18" charset="0"/>
              </a:rPr>
              <a:t>solide</a:t>
            </a:r>
            <a:r>
              <a:rPr lang="en-US" sz="1200" b="0" i="0" dirty="0">
                <a:latin typeface="TimesNewRoman"/>
                <a:cs typeface="Times New Roman" panose="02020603050405020304" pitchFamily="18" charset="0"/>
              </a:rPr>
              <a:t> de section </a:t>
            </a:r>
            <a:r>
              <a:rPr lang="en-US" sz="1200" b="0" i="0" dirty="0" err="1">
                <a:latin typeface="TimesNewRoman"/>
                <a:cs typeface="Times New Roman" panose="02020603050405020304" pitchFamily="18" charset="0"/>
              </a:rPr>
              <a:t>carré</a:t>
            </a:r>
            <a:r>
              <a:rPr lang="en-US" sz="1200" b="0" i="0" dirty="0">
                <a:latin typeface="TimesNewRoman"/>
                <a:cs typeface="Times New Roman" panose="02020603050405020304" pitchFamily="18" charset="0"/>
              </a:rPr>
              <a:t> de </a:t>
            </a:r>
            <a:r>
              <a:rPr lang="en-US" sz="1200" b="0" i="0" dirty="0" err="1">
                <a:latin typeface="TimesNewRoman"/>
                <a:cs typeface="Times New Roman" panose="02020603050405020304" pitchFamily="18" charset="0"/>
              </a:rPr>
              <a:t>même</a:t>
            </a:r>
            <a:r>
              <a:rPr lang="en-US" sz="1200" b="0" i="0" dirty="0">
                <a:latin typeface="TimesNewRoman"/>
                <a:cs typeface="Times New Roman" panose="02020603050405020304" pitchFamily="18" charset="0"/>
              </a:rPr>
              <a:t> surface.  Les trois sections </a:t>
            </a:r>
            <a:r>
              <a:rPr lang="en-US" sz="1200" b="0" i="0" dirty="0" err="1">
                <a:latin typeface="TimesNewRoman"/>
                <a:cs typeface="Times New Roman" panose="02020603050405020304" pitchFamily="18" charset="0"/>
              </a:rPr>
              <a:t>en</a:t>
            </a:r>
            <a:r>
              <a:rPr lang="en-US" sz="1200" b="0" i="0" dirty="0">
                <a:latin typeface="TimesNewRoman"/>
                <a:cs typeface="Times New Roman" panose="02020603050405020304" pitchFamily="18" charset="0"/>
              </a:rPr>
              <a:t> I </a:t>
            </a:r>
            <a:r>
              <a:rPr lang="en-US" sz="1200" b="0" i="0" dirty="0" err="1">
                <a:latin typeface="TimesNewRoman"/>
                <a:cs typeface="Times New Roman" panose="02020603050405020304" pitchFamily="18" charset="0"/>
              </a:rPr>
              <a:t>sont</a:t>
            </a:r>
            <a:r>
              <a:rPr lang="en-US" sz="1200" b="0" i="0" dirty="0">
                <a:latin typeface="TimesNewRoman"/>
                <a:cs typeface="Times New Roman" panose="02020603050405020304" pitchFamily="18" charset="0"/>
              </a:rPr>
              <a:t> </a:t>
            </a:r>
            <a:r>
              <a:rPr lang="en-US" sz="1200" b="0" i="0" dirty="0" err="1">
                <a:latin typeface="TimesNewRoman"/>
                <a:cs typeface="Times New Roman" panose="02020603050405020304" pitchFamily="18" charset="0"/>
              </a:rPr>
              <a:t>différentes</a:t>
            </a:r>
            <a:r>
              <a:rPr lang="en-US" sz="1200" b="0" i="0" dirty="0">
                <a:latin typeface="TimesNewRoman"/>
                <a:cs typeface="Times New Roman" panose="02020603050405020304" pitchFamily="18" charset="0"/>
              </a:rPr>
              <a:t> </a:t>
            </a:r>
            <a:r>
              <a:rPr lang="en-US" sz="1200" b="0" i="0" dirty="0" err="1">
                <a:latin typeface="TimesNewRoman"/>
                <a:cs typeface="Times New Roman" panose="02020603050405020304" pitchFamily="18" charset="0"/>
              </a:rPr>
              <a:t>en</a:t>
            </a:r>
            <a:r>
              <a:rPr lang="en-US" sz="1200" b="0" i="0" dirty="0">
                <a:latin typeface="TimesNewRoman"/>
                <a:cs typeface="Times New Roman" panose="02020603050405020304" pitchFamily="18" charset="0"/>
              </a:rPr>
              <a:t> </a:t>
            </a:r>
            <a:r>
              <a:rPr lang="en-US" sz="1200" b="0" i="0" dirty="0" err="1">
                <a:latin typeface="TimesNewRoman"/>
                <a:cs typeface="Times New Roman" panose="02020603050405020304" pitchFamily="18" charset="0"/>
              </a:rPr>
              <a:t>tailles</a:t>
            </a:r>
            <a:r>
              <a:rPr lang="en-US" sz="1200" b="0" i="0" dirty="0">
                <a:latin typeface="TimesNewRoman"/>
                <a:cs typeface="Times New Roman" panose="02020603050405020304" pitchFamily="18" charset="0"/>
              </a:rPr>
              <a:t> </a:t>
            </a:r>
            <a:r>
              <a:rPr lang="en-US" sz="1200" b="0" i="0" dirty="0" err="1">
                <a:latin typeface="TimesNewRoman"/>
                <a:cs typeface="Times New Roman" panose="02020603050405020304" pitchFamily="18" charset="0"/>
              </a:rPr>
              <a:t>mais</a:t>
            </a:r>
            <a:r>
              <a:rPr lang="en-US" sz="1200" b="0" i="0" dirty="0">
                <a:latin typeface="TimesNewRoman"/>
                <a:cs typeface="Times New Roman" panose="02020603050405020304" pitchFamily="18" charset="0"/>
              </a:rPr>
              <a:t> </a:t>
            </a:r>
            <a:r>
              <a:rPr lang="en-US" sz="1200" b="0" i="0" dirty="0" err="1">
                <a:latin typeface="TimesNewRoman"/>
                <a:cs typeface="Times New Roman" panose="02020603050405020304" pitchFamily="18" charset="0"/>
              </a:rPr>
              <a:t>ont</a:t>
            </a:r>
            <a:r>
              <a:rPr lang="en-US" sz="1200" b="0" i="0" dirty="0">
                <a:latin typeface="TimesNewRoman"/>
                <a:cs typeface="Times New Roman" panose="02020603050405020304" pitchFamily="18" charset="0"/>
              </a:rPr>
              <a:t> </a:t>
            </a:r>
            <a:r>
              <a:rPr lang="en-US" sz="1200" b="0" i="0" dirty="0" err="1">
                <a:latin typeface="TimesNewRoman"/>
                <a:cs typeface="Times New Roman" panose="02020603050405020304" pitchFamily="18" charset="0"/>
              </a:rPr>
              <a:t>toutes</a:t>
            </a:r>
            <a:r>
              <a:rPr lang="en-US" sz="1200" b="0" i="0" dirty="0">
                <a:latin typeface="TimesNewRoman"/>
                <a:cs typeface="Times New Roman" panose="02020603050405020304" pitchFamily="18" charset="0"/>
              </a:rPr>
              <a:t> le </a:t>
            </a:r>
            <a:r>
              <a:rPr lang="en-US" sz="1200" b="0" i="0" dirty="0" err="1">
                <a:latin typeface="TimesNewRoman"/>
                <a:cs typeface="Times New Roman" panose="02020603050405020304" pitchFamily="18" charset="0"/>
              </a:rPr>
              <a:t>même</a:t>
            </a:r>
            <a:r>
              <a:rPr lang="en-US" sz="1200" b="0" i="0" dirty="0">
                <a:latin typeface="TimesNewRoman"/>
                <a:cs typeface="Times New Roman" panose="02020603050405020304" pitchFamily="18" charset="0"/>
              </a:rPr>
              <a:t> </a:t>
            </a:r>
            <a:r>
              <a:rPr lang="en-US" sz="1200" b="0" i="0" dirty="0" err="1">
                <a:latin typeface="TimesNewRoman"/>
                <a:cs typeface="Times New Roman" panose="02020603050405020304" pitchFamily="18" charset="0"/>
              </a:rPr>
              <a:t>facteur</a:t>
            </a:r>
            <a:r>
              <a:rPr lang="en-US" sz="1200" b="0" i="0" dirty="0">
                <a:latin typeface="TimesNewRoman"/>
                <a:cs typeface="Times New Roman" panose="02020603050405020304" pitchFamily="18" charset="0"/>
              </a:rPr>
              <a:t> de </a:t>
            </a:r>
            <a:r>
              <a:rPr lang="en-US" sz="1200" b="0" i="0" dirty="0" err="1">
                <a:latin typeface="TimesNewRoman"/>
                <a:cs typeface="Times New Roman" panose="02020603050405020304" pitchFamily="18" charset="0"/>
              </a:rPr>
              <a:t>forme</a:t>
            </a:r>
            <a:r>
              <a:rPr lang="en-US" sz="1200" b="0" i="0" dirty="0">
                <a:latin typeface="TimesNewRoman"/>
                <a:cs typeface="Times New Roman" panose="02020603050405020304" pitchFamily="18" charset="0"/>
              </a:rPr>
              <a:t> – </a:t>
            </a:r>
            <a:r>
              <a:rPr lang="en-US" sz="1200" b="0" i="0" dirty="0" err="1">
                <a:latin typeface="TimesNewRoman"/>
                <a:cs typeface="Times New Roman" panose="02020603050405020304" pitchFamily="18" charset="0"/>
              </a:rPr>
              <a:t>chacune</a:t>
            </a:r>
            <a:r>
              <a:rPr lang="en-US" sz="1200" b="0" i="0" dirty="0">
                <a:latin typeface="TimesNewRoman"/>
                <a:cs typeface="Times New Roman" panose="02020603050405020304" pitchFamily="18" charset="0"/>
              </a:rPr>
              <a:t> </a:t>
            </a:r>
            <a:r>
              <a:rPr lang="en-US" sz="1200" b="0" i="0" dirty="0" err="1">
                <a:latin typeface="TimesNewRoman"/>
                <a:cs typeface="Times New Roman" panose="02020603050405020304" pitchFamily="18" charset="0"/>
              </a:rPr>
              <a:t>est</a:t>
            </a:r>
            <a:r>
              <a:rPr lang="en-US" sz="1200" b="0" i="0" dirty="0">
                <a:latin typeface="TimesNewRoman"/>
                <a:cs typeface="Times New Roman" panose="02020603050405020304" pitchFamily="18" charset="0"/>
              </a:rPr>
              <a:t> </a:t>
            </a:r>
            <a:r>
              <a:rPr lang="en-US" sz="1200" b="0" i="0" dirty="0" err="1">
                <a:latin typeface="TimesNewRoman"/>
                <a:cs typeface="Times New Roman" panose="02020603050405020304" pitchFamily="18" charset="0"/>
              </a:rPr>
              <a:t>une</a:t>
            </a:r>
            <a:r>
              <a:rPr lang="en-US" sz="1200" b="0" i="0" dirty="0">
                <a:latin typeface="TimesNewRoman"/>
                <a:cs typeface="Times New Roman" panose="02020603050405020304" pitchFamily="18" charset="0"/>
              </a:rPr>
              <a:t> version </a:t>
            </a:r>
            <a:r>
              <a:rPr lang="en-US" sz="1200" b="0" i="0" dirty="0" err="1">
                <a:latin typeface="TimesNewRoman"/>
                <a:cs typeface="Times New Roman" panose="02020603050405020304" pitchFamily="18" charset="0"/>
              </a:rPr>
              <a:t>aggrandie</a:t>
            </a:r>
            <a:r>
              <a:rPr lang="en-US" sz="1200" b="0" i="0" dirty="0">
                <a:latin typeface="TimesNewRoman"/>
                <a:cs typeface="Times New Roman" panose="02020603050405020304" pitchFamily="18" charset="0"/>
              </a:rPr>
              <a:t> de </a:t>
            </a:r>
            <a:r>
              <a:rPr lang="en-US" sz="1200" b="0" i="0" dirty="0" err="1">
                <a:latin typeface="TimesNewRoman"/>
                <a:cs typeface="Times New Roman" panose="02020603050405020304" pitchFamily="18" charset="0"/>
              </a:rPr>
              <a:t>sa</a:t>
            </a:r>
            <a:r>
              <a:rPr lang="en-US" sz="1200" b="0" i="0" dirty="0">
                <a:latin typeface="TimesNewRoman"/>
                <a:cs typeface="Times New Roman" panose="02020603050405020304" pitchFamily="18" charset="0"/>
              </a:rPr>
              <a:t> </a:t>
            </a:r>
            <a:r>
              <a:rPr lang="en-US" sz="1200" b="0" i="0" dirty="0" err="1">
                <a:latin typeface="TimesNewRoman"/>
                <a:cs typeface="Times New Roman" panose="02020603050405020304" pitchFamily="18" charset="0"/>
              </a:rPr>
              <a:t>voisine</a:t>
            </a:r>
            <a:r>
              <a:rPr lang="en-US" sz="1200" b="0" i="0" dirty="0">
                <a:latin typeface="TimesNewRoman"/>
                <a:cs typeface="Times New Roman" panose="02020603050405020304" pitchFamily="18" charset="0"/>
              </a:rPr>
              <a:t> de gauche. Idem pour les tubes.</a:t>
            </a:r>
          </a:p>
          <a:p>
            <a:pPr algn="ctr"/>
            <a:endParaRPr lang="en-US" sz="1200" b="1" i="1" dirty="0">
              <a:latin typeface="TimesNewRoman"/>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6656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Flexion</a:t>
            </a:r>
          </a:p>
          <a:p>
            <a:pPr algn="ctr"/>
            <a:endParaRPr lang="en-US" sz="1200" b="1" i="1" dirty="0">
              <a:cs typeface="Times New Roman" panose="02020603050405020304" pitchFamily="18" charset="0"/>
            </a:endParaRPr>
          </a:p>
          <a:p>
            <a:pPr algn="l"/>
            <a:r>
              <a:rPr lang="en-US" sz="1200" b="0" i="0" dirty="0">
                <a:cs typeface="Times New Roman" panose="02020603050405020304" pitchFamily="18" charset="0"/>
              </a:rPr>
              <a:t>Un </a:t>
            </a:r>
            <a:r>
              <a:rPr lang="en-US" sz="1200" b="0" i="0" dirty="0" err="1">
                <a:cs typeface="Times New Roman" panose="02020603050405020304" pitchFamily="18" charset="0"/>
              </a:rPr>
              <a:t>raisonnement</a:t>
            </a:r>
            <a:r>
              <a:rPr lang="en-US" sz="1200" b="0" i="0" dirty="0">
                <a:cs typeface="Times New Roman" panose="02020603050405020304" pitchFamily="18" charset="0"/>
              </a:rPr>
              <a:t> </a:t>
            </a:r>
            <a:r>
              <a:rPr lang="en-US" sz="1200" b="0" i="0" dirty="0" err="1">
                <a:cs typeface="Times New Roman" panose="02020603050405020304" pitchFamily="18" charset="0"/>
              </a:rPr>
              <a:t>similaire</a:t>
            </a:r>
            <a:r>
              <a:rPr lang="en-US" sz="1200" b="0" i="0" dirty="0">
                <a:cs typeface="Times New Roman" panose="02020603050405020304" pitchFamily="18" charset="0"/>
              </a:rPr>
              <a:t> </a:t>
            </a:r>
            <a:r>
              <a:rPr lang="en-US" sz="1200" b="0" i="0" dirty="0" err="1">
                <a:cs typeface="Times New Roman" panose="02020603050405020304" pitchFamily="18" charset="0"/>
              </a:rPr>
              <a:t>amène</a:t>
            </a:r>
            <a:r>
              <a:rPr lang="en-US" sz="1200" b="0" i="0" dirty="0">
                <a:cs typeface="Times New Roman" panose="02020603050405020304" pitchFamily="18" charset="0"/>
              </a:rPr>
              <a:t> à la </a:t>
            </a:r>
            <a:r>
              <a:rPr lang="en-US" sz="1200" b="0" i="0" dirty="0" err="1">
                <a:cs typeface="Times New Roman" panose="02020603050405020304" pitchFamily="18" charset="0"/>
              </a:rPr>
              <a:t>définition</a:t>
            </a:r>
            <a:r>
              <a:rPr lang="en-US" sz="1200" b="0" i="0" dirty="0">
                <a:cs typeface="Times New Roman" panose="02020603050405020304" pitchFamily="18" charset="0"/>
              </a:rPr>
              <a:t> du </a:t>
            </a:r>
            <a:r>
              <a:rPr lang="en-US" sz="1200" b="0" i="0" dirty="0" err="1">
                <a:cs typeface="Times New Roman" panose="02020603050405020304" pitchFamily="18" charset="0"/>
              </a:rPr>
              <a:t>facteur</a:t>
            </a:r>
            <a:r>
              <a:rPr lang="en-US" sz="1200" b="0" i="0" dirty="0">
                <a:cs typeface="Times New Roman" panose="02020603050405020304" pitchFamily="18" charset="0"/>
              </a:rPr>
              <a:t> de </a:t>
            </a:r>
            <a:r>
              <a:rPr lang="en-US" sz="1200" b="0" i="0" dirty="0" err="1">
                <a:cs typeface="Times New Roman" panose="02020603050405020304" pitchFamily="18" charset="0"/>
              </a:rPr>
              <a:t>forme</a:t>
            </a:r>
            <a:r>
              <a:rPr lang="en-US" sz="1200" b="0" i="0" dirty="0">
                <a:cs typeface="Times New Roman" panose="02020603050405020304" pitchFamily="18" charset="0"/>
              </a:rPr>
              <a:t> du </a:t>
            </a:r>
            <a:r>
              <a:rPr lang="en-US" sz="1200" b="0" i="0" dirty="0" err="1">
                <a:cs typeface="Times New Roman" panose="02020603050405020304" pitchFamily="18" charset="0"/>
              </a:rPr>
              <a:t>déclenchement</a:t>
            </a:r>
            <a:r>
              <a:rPr lang="en-US" sz="1200" b="0" i="0" dirty="0">
                <a:cs typeface="Times New Roman" panose="02020603050405020304" pitchFamily="18" charset="0"/>
              </a:rPr>
              <a:t> de </a:t>
            </a:r>
            <a:r>
              <a:rPr lang="en-US" sz="1200" b="0" i="0" dirty="0" err="1">
                <a:cs typeface="Times New Roman" panose="02020603050405020304" pitchFamily="18" charset="0"/>
              </a:rPr>
              <a:t>flambage</a:t>
            </a:r>
            <a:r>
              <a:rPr lang="en-US" sz="1200" b="0" i="0" dirty="0">
                <a:cs typeface="Times New Roman" panose="02020603050405020304" pitchFamily="18" charset="0"/>
              </a:rPr>
              <a:t> </a:t>
            </a:r>
            <a:r>
              <a:rPr lang="en-US" sz="1200" b="0" i="0" dirty="0" err="1">
                <a:cs typeface="Times New Roman" panose="02020603050405020304" pitchFamily="18" charset="0"/>
              </a:rPr>
              <a:t>ou</a:t>
            </a:r>
            <a:r>
              <a:rPr lang="en-US" sz="1200" b="0" i="0" dirty="0">
                <a:cs typeface="Times New Roman" panose="02020603050405020304" pitchFamily="18" charset="0"/>
              </a:rPr>
              <a:t> de </a:t>
            </a:r>
            <a:r>
              <a:rPr lang="en-US" sz="1200" b="0" i="0" dirty="0" err="1">
                <a:cs typeface="Times New Roman" panose="02020603050405020304" pitchFamily="18" charset="0"/>
              </a:rPr>
              <a:t>défaillance</a:t>
            </a:r>
            <a:r>
              <a:rPr lang="en-US" sz="1200" b="0" i="0" dirty="0">
                <a:cs typeface="Times New Roman" panose="02020603050405020304" pitchFamily="18" charset="0"/>
              </a:rPr>
              <a:t> </a:t>
            </a:r>
            <a:r>
              <a:rPr lang="en-US" sz="1200" b="0" i="0" dirty="0" err="1">
                <a:cs typeface="Times New Roman" panose="02020603050405020304" pitchFamily="18" charset="0"/>
              </a:rPr>
              <a:t>en</a:t>
            </a:r>
            <a:r>
              <a:rPr lang="en-US" sz="1200" b="0" i="0" dirty="0">
                <a:cs typeface="Times New Roman" panose="02020603050405020304" pitchFamily="18" charset="0"/>
              </a:rPr>
              <a:t> flexion. </a:t>
            </a:r>
            <a:r>
              <a:rPr lang="en-US" sz="1200" b="0" i="0" dirty="0" err="1">
                <a:cs typeface="Times New Roman" panose="02020603050405020304" pitchFamily="18" charset="0"/>
              </a:rPr>
              <a:t>Ici</a:t>
            </a:r>
            <a:r>
              <a:rPr lang="en-US" sz="1200" b="0" i="0" dirty="0">
                <a:cs typeface="Times New Roman" panose="02020603050405020304" pitchFamily="18" charset="0"/>
              </a:rPr>
              <a:t> </a:t>
            </a:r>
            <a:r>
              <a:rPr lang="en-US" sz="1200" b="0" i="0" dirty="0" err="1">
                <a:cs typeface="Times New Roman" panose="02020603050405020304" pitchFamily="18" charset="0"/>
              </a:rPr>
              <a:t>l’étape</a:t>
            </a:r>
            <a:r>
              <a:rPr lang="en-US" sz="1200" b="0" i="0" dirty="0">
                <a:cs typeface="Times New Roman" panose="02020603050405020304" pitchFamily="18" charset="0"/>
              </a:rPr>
              <a:t> de mise </a:t>
            </a:r>
            <a:r>
              <a:rPr lang="en-US" sz="1200" b="0" i="0" dirty="0" err="1">
                <a:cs typeface="Times New Roman" panose="02020603050405020304" pitchFamily="18" charset="0"/>
              </a:rPr>
              <a:t>en</a:t>
            </a:r>
            <a:r>
              <a:rPr lang="en-US" sz="1200" b="0" i="0" dirty="0">
                <a:cs typeface="Times New Roman" panose="02020603050405020304" pitchFamily="18" charset="0"/>
              </a:rPr>
              <a:t> </a:t>
            </a:r>
            <a:r>
              <a:rPr lang="en-US" sz="1200" b="0" i="0" dirty="0" err="1">
                <a:cs typeface="Times New Roman" panose="02020603050405020304" pitchFamily="18" charset="0"/>
              </a:rPr>
              <a:t>forme</a:t>
            </a:r>
            <a:r>
              <a:rPr lang="en-US" sz="1200" b="0" i="0" dirty="0">
                <a:cs typeface="Times New Roman" panose="02020603050405020304" pitchFamily="18" charset="0"/>
              </a:rPr>
              <a:t> </a:t>
            </a:r>
            <a:r>
              <a:rPr lang="en-US" sz="1200" b="0" i="0" dirty="0" err="1">
                <a:cs typeface="Times New Roman" panose="02020603050405020304" pitchFamily="18" charset="0"/>
              </a:rPr>
              <a:t>augmente</a:t>
            </a:r>
            <a:r>
              <a:rPr lang="en-US" sz="1200" b="0" i="0" dirty="0">
                <a:cs typeface="Times New Roman" panose="02020603050405020304" pitchFamily="18" charset="0"/>
              </a:rPr>
              <a:t> le module de section Z. </a:t>
            </a:r>
            <a:r>
              <a:rPr lang="en-US" sz="1200" b="0" i="0" dirty="0" err="1">
                <a:cs typeface="Times New Roman" panose="02020603050405020304" pitchFamily="18" charset="0"/>
              </a:rPr>
              <a:t>L’efficacité</a:t>
            </a:r>
            <a:r>
              <a:rPr lang="en-US" sz="1200" b="0" i="0" dirty="0">
                <a:cs typeface="Times New Roman" panose="02020603050405020304" pitchFamily="18" charset="0"/>
              </a:rPr>
              <a:t> </a:t>
            </a:r>
            <a:r>
              <a:rPr lang="en-US" sz="1200" b="0" i="0" dirty="0" err="1">
                <a:cs typeface="Times New Roman" panose="02020603050405020304" pitchFamily="18" charset="0"/>
              </a:rPr>
              <a:t>est</a:t>
            </a:r>
            <a:r>
              <a:rPr lang="en-US" sz="1200" b="0" i="0" dirty="0">
                <a:cs typeface="Times New Roman" panose="02020603050405020304" pitchFamily="18" charset="0"/>
              </a:rPr>
              <a:t> </a:t>
            </a:r>
            <a:r>
              <a:rPr lang="en-US" sz="1200" b="0" i="0" dirty="0" err="1">
                <a:cs typeface="Times New Roman" panose="02020603050405020304" pitchFamily="18" charset="0"/>
              </a:rPr>
              <a:t>proportionnelle</a:t>
            </a:r>
            <a:r>
              <a:rPr lang="en-US" sz="1200" b="0" i="0" dirty="0">
                <a:cs typeface="Times New Roman" panose="02020603050405020304" pitchFamily="18" charset="0"/>
              </a:rPr>
              <a:t> à la </a:t>
            </a:r>
            <a:r>
              <a:rPr lang="en-US" sz="1200" b="0" i="0" dirty="0" err="1">
                <a:cs typeface="Times New Roman" panose="02020603050405020304" pitchFamily="18" charset="0"/>
              </a:rPr>
              <a:t>valeur</a:t>
            </a:r>
            <a:endParaRPr lang="en-US" sz="1200" b="0" i="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Times New Roman" panose="02020603050405020304" pitchFamily="18" charset="0"/>
              </a:rPr>
              <a:t>Z</a:t>
            </a:r>
            <a:r>
              <a:rPr lang="en-US" sz="1200" baseline="-25000" dirty="0">
                <a:cs typeface="Times New Roman" panose="02020603050405020304" pitchFamily="18" charset="0"/>
              </a:rPr>
              <a:t>0  </a:t>
            </a:r>
            <a:r>
              <a:rPr lang="en-US" sz="1200" dirty="0">
                <a:cs typeface="Times New Roman" panose="02020603050405020304" pitchFamily="18" charset="0"/>
              </a:rPr>
              <a:t> =  A</a:t>
            </a:r>
            <a:r>
              <a:rPr lang="en-US" sz="1200" baseline="30000" dirty="0">
                <a:cs typeface="Times New Roman" panose="02020603050405020304" pitchFamily="18" charset="0"/>
              </a:rPr>
              <a:t>2/3</a:t>
            </a:r>
            <a:r>
              <a:rPr lang="en-US" sz="1200" dirty="0">
                <a:cs typeface="Times New Roman" panose="02020603050405020304" pitchFamily="18" charset="0"/>
              </a:rPr>
              <a:t>/6</a:t>
            </a:r>
            <a:endParaRPr lang="en-US" sz="1200" b="0" i="0" dirty="0">
              <a:cs typeface="Times New Roman" panose="02020603050405020304" pitchFamily="18" charset="0"/>
            </a:endParaRPr>
          </a:p>
          <a:p>
            <a:pPr algn="l"/>
            <a:r>
              <a:rPr lang="en-US" sz="1200" b="0" i="0" dirty="0">
                <a:cs typeface="Times New Roman" panose="02020603050405020304" pitchFamily="18" charset="0"/>
              </a:rPr>
              <a:t>Pour la section </a:t>
            </a:r>
            <a:r>
              <a:rPr lang="en-US" sz="1200" b="0" i="0" dirty="0" err="1">
                <a:cs typeface="Times New Roman" panose="02020603050405020304" pitchFamily="18" charset="0"/>
              </a:rPr>
              <a:t>carrée</a:t>
            </a:r>
            <a:r>
              <a:rPr lang="en-US" sz="1200" b="0" i="0" dirty="0">
                <a:cs typeface="Times New Roman" panose="02020603050405020304" pitchFamily="18" charset="0"/>
              </a:rPr>
              <a:t> </a:t>
            </a:r>
            <a:r>
              <a:rPr lang="en-US" sz="1200" b="0" i="0" dirty="0" err="1">
                <a:cs typeface="Times New Roman" panose="02020603050405020304" pitchFamily="18" charset="0"/>
              </a:rPr>
              <a:t>pleine</a:t>
            </a:r>
            <a:r>
              <a:rPr lang="en-US" sz="1200" b="0" i="0" dirty="0">
                <a:cs typeface="Times New Roman" panose="02020603050405020304" pitchFamily="18" charset="0"/>
              </a:rPr>
              <a:t>, </a:t>
            </a:r>
            <a:r>
              <a:rPr lang="en-US" sz="1200" b="0" i="0" dirty="0" err="1">
                <a:cs typeface="Times New Roman" panose="02020603050405020304" pitchFamily="18" charset="0"/>
              </a:rPr>
              <a:t>aboutissant</a:t>
            </a:r>
            <a:r>
              <a:rPr lang="en-US" sz="1200" b="0" i="0" dirty="0">
                <a:cs typeface="Times New Roman" panose="02020603050405020304" pitchFamily="18" charset="0"/>
              </a:rPr>
              <a:t> au </a:t>
            </a:r>
            <a:r>
              <a:rPr lang="en-US" sz="1200" b="0" i="0" dirty="0" err="1">
                <a:cs typeface="Times New Roman" panose="02020603050405020304" pitchFamily="18" charset="0"/>
              </a:rPr>
              <a:t>facteur</a:t>
            </a:r>
            <a:r>
              <a:rPr lang="en-US" sz="1200" b="0" i="0" dirty="0">
                <a:cs typeface="Times New Roman" panose="02020603050405020304" pitchFamily="18" charset="0"/>
              </a:rPr>
              <a:t> de </a:t>
            </a:r>
            <a:r>
              <a:rPr lang="en-US" sz="1200" b="0" i="0" dirty="0" err="1">
                <a:cs typeface="Times New Roman" panose="02020603050405020304" pitchFamily="18" charset="0"/>
              </a:rPr>
              <a:t>forme</a:t>
            </a:r>
            <a:endParaRPr lang="en-US" sz="1200" b="0" i="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f</a:t>
            </a:r>
            <a:r>
              <a:rPr lang="en-US" sz="1200" dirty="0">
                <a:cs typeface="Times New Roman" panose="02020603050405020304" pitchFamily="18" charset="0"/>
              </a:rPr>
              <a:t>  =  Z/Z</a:t>
            </a:r>
            <a:r>
              <a:rPr lang="en-US" sz="1200" baseline="-25000" dirty="0">
                <a:cs typeface="Times New Roman" panose="02020603050405020304" pitchFamily="18" charset="0"/>
              </a:rPr>
              <a:t>0</a:t>
            </a:r>
            <a:r>
              <a:rPr lang="en-US" sz="1200" dirty="0">
                <a:cs typeface="Times New Roman" panose="02020603050405020304" pitchFamily="18" charset="0"/>
              </a:rPr>
              <a:t>  =  6Z/A</a:t>
            </a:r>
            <a:r>
              <a:rPr lang="en-US" sz="1200" baseline="30000" dirty="0">
                <a:cs typeface="Times New Roman" panose="02020603050405020304" pitchFamily="18" charset="0"/>
              </a:rPr>
              <a:t>3/2</a:t>
            </a:r>
            <a:endParaRPr lang="en-US" sz="1200" dirty="0">
              <a:cs typeface="Times New Roman" panose="02020603050405020304" pitchFamily="18" charset="0"/>
            </a:endParaRPr>
          </a:p>
          <a:p>
            <a:pPr algn="l"/>
            <a:r>
              <a:rPr lang="en-US" sz="1200" b="0" i="0" dirty="0">
                <a:cs typeface="Times New Roman" panose="02020603050405020304" pitchFamily="18" charset="0"/>
              </a:rPr>
              <a:t>La </a:t>
            </a:r>
            <a:r>
              <a:rPr lang="en-US" sz="1200" b="0" i="0" dirty="0" err="1">
                <a:cs typeface="Times New Roman" panose="02020603050405020304" pitchFamily="18" charset="0"/>
              </a:rPr>
              <a:t>quantité</a:t>
            </a:r>
            <a:r>
              <a:rPr lang="en-US" sz="1200" b="0" i="0" dirty="0">
                <a:cs typeface="Times New Roman" panose="02020603050405020304" pitchFamily="18" charset="0"/>
              </a:rPr>
              <a:t> </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f</a:t>
            </a:r>
            <a:r>
              <a:rPr lang="en-US" sz="1200" i="1" baseline="-25000" dirty="0">
                <a:cs typeface="Times New Roman" panose="02020603050405020304" pitchFamily="18" charset="0"/>
              </a:rPr>
              <a:t> </a:t>
            </a:r>
            <a:r>
              <a:rPr lang="en-US" sz="1200" b="0" i="0" dirty="0">
                <a:cs typeface="Times New Roman" panose="02020603050405020304" pitchFamily="18" charset="0"/>
              </a:rPr>
              <a:t>, le </a:t>
            </a:r>
            <a:r>
              <a:rPr lang="en-US" sz="1200" b="0" i="0" dirty="0" err="1">
                <a:cs typeface="Times New Roman" panose="02020603050405020304" pitchFamily="18" charset="0"/>
              </a:rPr>
              <a:t>facteur</a:t>
            </a:r>
            <a:r>
              <a:rPr lang="en-US" sz="1200" b="0" i="0" dirty="0">
                <a:cs typeface="Times New Roman" panose="02020603050405020304" pitchFamily="18" charset="0"/>
              </a:rPr>
              <a:t> de </a:t>
            </a:r>
            <a:r>
              <a:rPr lang="en-US" sz="1200" b="0" i="0" dirty="0" err="1">
                <a:cs typeface="Times New Roman" panose="02020603050405020304" pitchFamily="18" charset="0"/>
              </a:rPr>
              <a:t>forme</a:t>
            </a:r>
            <a:r>
              <a:rPr lang="en-US" sz="1200" b="0" i="0" dirty="0">
                <a:cs typeface="Times New Roman" panose="02020603050405020304" pitchFamily="18" charset="0"/>
              </a:rPr>
              <a:t> de </a:t>
            </a:r>
            <a:r>
              <a:rPr lang="en-US" sz="1200" b="0" i="0" dirty="0" err="1">
                <a:cs typeface="Times New Roman" panose="02020603050405020304" pitchFamily="18" charset="0"/>
              </a:rPr>
              <a:t>plasticité</a:t>
            </a:r>
            <a:r>
              <a:rPr lang="en-US" sz="1200" b="0" i="0" dirty="0">
                <a:cs typeface="Times New Roman" panose="02020603050405020304" pitchFamily="18" charset="0"/>
              </a:rPr>
              <a:t>, </a:t>
            </a:r>
            <a:r>
              <a:rPr lang="en-US" sz="1200" b="0" i="0" dirty="0" err="1">
                <a:cs typeface="Times New Roman" panose="02020603050405020304" pitchFamily="18" charset="0"/>
              </a:rPr>
              <a:t>mesure</a:t>
            </a:r>
            <a:r>
              <a:rPr lang="en-US" sz="1200" b="0" i="0" dirty="0">
                <a:cs typeface="Times New Roman" panose="02020603050405020304" pitchFamily="18" charset="0"/>
              </a:rPr>
              <a:t> </a:t>
            </a:r>
            <a:r>
              <a:rPr lang="en-US" sz="1200" b="0" i="0" dirty="0" err="1">
                <a:cs typeface="Times New Roman" panose="02020603050405020304" pitchFamily="18" charset="0"/>
              </a:rPr>
              <a:t>l’efficacité</a:t>
            </a:r>
            <a:r>
              <a:rPr lang="en-US" sz="1200" b="0" i="0" dirty="0">
                <a:cs typeface="Times New Roman" panose="02020603050405020304" pitchFamily="18" charset="0"/>
              </a:rPr>
              <a:t> de la </a:t>
            </a:r>
            <a:r>
              <a:rPr lang="en-US" sz="1200" b="0" i="0" dirty="0" err="1">
                <a:cs typeface="Times New Roman" panose="02020603050405020304" pitchFamily="18" charset="0"/>
              </a:rPr>
              <a:t>forme</a:t>
            </a:r>
            <a:r>
              <a:rPr lang="en-US" sz="1200" b="0" i="0" dirty="0">
                <a:cs typeface="Times New Roman" panose="02020603050405020304" pitchFamily="18" charset="0"/>
              </a:rPr>
              <a:t> </a:t>
            </a:r>
            <a:r>
              <a:rPr lang="en-US" sz="1200" b="0" i="0" dirty="0" err="1">
                <a:cs typeface="Times New Roman" panose="02020603050405020304" pitchFamily="18" charset="0"/>
              </a:rPr>
              <a:t>lorsque</a:t>
            </a:r>
            <a:r>
              <a:rPr lang="en-US" sz="1200" b="0" i="0" dirty="0">
                <a:cs typeface="Times New Roman" panose="02020603050405020304" pitchFamily="18" charset="0"/>
              </a:rPr>
              <a:t> la </a:t>
            </a:r>
            <a:r>
              <a:rPr lang="en-US" sz="1200" b="0" i="0" dirty="0" err="1">
                <a:cs typeface="Times New Roman" panose="02020603050405020304" pitchFamily="18" charset="0"/>
              </a:rPr>
              <a:t>résistance</a:t>
            </a:r>
            <a:r>
              <a:rPr lang="en-US" sz="1200" b="0" i="0" dirty="0">
                <a:cs typeface="Times New Roman" panose="02020603050405020304" pitchFamily="18" charset="0"/>
              </a:rPr>
              <a:t> </a:t>
            </a:r>
            <a:r>
              <a:rPr lang="en-US" sz="1200" b="0" i="0" dirty="0" err="1">
                <a:cs typeface="Times New Roman" panose="02020603050405020304" pitchFamily="18" charset="0"/>
              </a:rPr>
              <a:t>est</a:t>
            </a:r>
            <a:r>
              <a:rPr lang="en-US" sz="1200" b="0" i="0" dirty="0">
                <a:cs typeface="Times New Roman" panose="02020603050405020304" pitchFamily="18" charset="0"/>
              </a:rPr>
              <a:t> </a:t>
            </a:r>
            <a:r>
              <a:rPr lang="en-US" sz="1200" b="0" i="0" dirty="0" err="1">
                <a:cs typeface="Times New Roman" panose="02020603050405020304" pitchFamily="18" charset="0"/>
              </a:rPr>
              <a:t>l’objectif</a:t>
            </a:r>
            <a:r>
              <a:rPr lang="en-US" sz="1200" b="0" i="0" dirty="0">
                <a:cs typeface="Times New Roman" panose="02020603050405020304" pitchFamily="18" charset="0"/>
              </a:rPr>
              <a:t>. Les </a:t>
            </a:r>
            <a:r>
              <a:rPr lang="en-US" sz="1200" b="0" i="0" dirty="0" err="1">
                <a:cs typeface="Times New Roman" panose="02020603050405020304" pitchFamily="18" charset="0"/>
              </a:rPr>
              <a:t>formes</a:t>
            </a:r>
            <a:r>
              <a:rPr lang="en-US" sz="1200" b="0" i="0" dirty="0">
                <a:cs typeface="Times New Roman" panose="02020603050405020304" pitchFamily="18" charset="0"/>
              </a:rPr>
              <a:t> avec haute </a:t>
            </a:r>
            <a:r>
              <a:rPr lang="en-US" sz="1200" b="0" i="0" dirty="0" err="1">
                <a:cs typeface="Times New Roman" panose="02020603050405020304" pitchFamily="18" charset="0"/>
              </a:rPr>
              <a:t>valeur</a:t>
            </a:r>
            <a:r>
              <a:rPr lang="en-US" sz="1200" b="0" i="0" dirty="0">
                <a:cs typeface="Times New Roman" panose="02020603050405020304" pitchFamily="18" charset="0"/>
              </a:rPr>
              <a:t> de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b="0" i="0" dirty="0" err="1">
                <a:cs typeface="Times New Roman" panose="02020603050405020304" pitchFamily="18" charset="0"/>
              </a:rPr>
              <a:t>ont</a:t>
            </a:r>
            <a:r>
              <a:rPr lang="en-US" sz="1200" b="0" i="0" dirty="0">
                <a:cs typeface="Times New Roman" panose="02020603050405020304" pitchFamily="18" charset="0"/>
              </a:rPr>
              <a:t> </a:t>
            </a:r>
            <a:r>
              <a:rPr lang="en-US" sz="1200" b="0" i="0" dirty="0" err="1">
                <a:cs typeface="Times New Roman" panose="02020603050405020304" pitchFamily="18" charset="0"/>
              </a:rPr>
              <a:t>généralement</a:t>
            </a:r>
            <a:r>
              <a:rPr lang="en-US" sz="1200" b="0" i="0" dirty="0">
                <a:cs typeface="Times New Roman" panose="02020603050405020304" pitchFamily="18" charset="0"/>
              </a:rPr>
              <a:t> </a:t>
            </a:r>
            <a:r>
              <a:rPr lang="en-US" sz="1200" b="0" i="0" dirty="0" err="1">
                <a:cs typeface="Times New Roman" panose="02020603050405020304" pitchFamily="18" charset="0"/>
              </a:rPr>
              <a:t>une</a:t>
            </a:r>
            <a:r>
              <a:rPr lang="en-US" sz="1200" b="0" i="0" dirty="0">
                <a:cs typeface="Times New Roman" panose="02020603050405020304" pitchFamily="18" charset="0"/>
              </a:rPr>
              <a:t> haute </a:t>
            </a:r>
            <a:r>
              <a:rPr lang="en-US" sz="1200" b="0" i="0" dirty="0" err="1">
                <a:cs typeface="Times New Roman" panose="02020603050405020304" pitchFamily="18" charset="0"/>
              </a:rPr>
              <a:t>valeur</a:t>
            </a:r>
            <a:r>
              <a:rPr lang="en-US" sz="1200" b="0" i="0" dirty="0">
                <a:cs typeface="Times New Roman" panose="02020603050405020304" pitchFamily="18" charset="0"/>
              </a:rPr>
              <a:t> de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f</a:t>
            </a:r>
            <a:r>
              <a:rPr lang="en-US" sz="1200" b="0" i="0" dirty="0">
                <a:cs typeface="Times New Roman" panose="02020603050405020304" pitchFamily="18" charset="0"/>
              </a:rPr>
              <a:t>. Des </a:t>
            </a:r>
            <a:r>
              <a:rPr lang="en-US" sz="1200" b="0" i="0" dirty="0" err="1">
                <a:cs typeface="Times New Roman" panose="02020603050405020304" pitchFamily="18" charset="0"/>
              </a:rPr>
              <a:t>facteur</a:t>
            </a:r>
            <a:r>
              <a:rPr lang="en-US" sz="1200" b="0" i="0" dirty="0">
                <a:cs typeface="Times New Roman" panose="02020603050405020304" pitchFamily="18" charset="0"/>
              </a:rPr>
              <a:t> de </a:t>
            </a:r>
            <a:r>
              <a:rPr lang="en-US" sz="1200" b="0" i="0" dirty="0" err="1">
                <a:cs typeface="Times New Roman" panose="02020603050405020304" pitchFamily="18" charset="0"/>
              </a:rPr>
              <a:t>forme</a:t>
            </a:r>
            <a:r>
              <a:rPr lang="en-US" sz="1200" b="0" i="0" dirty="0">
                <a:cs typeface="Times New Roman" panose="02020603050405020304" pitchFamily="18" charset="0"/>
              </a:rPr>
              <a:t> </a:t>
            </a:r>
            <a:r>
              <a:rPr lang="en-US" sz="1200" b="0" i="0" dirty="0" err="1">
                <a:cs typeface="Times New Roman" panose="02020603050405020304" pitchFamily="18" charset="0"/>
              </a:rPr>
              <a:t>similaires</a:t>
            </a:r>
            <a:r>
              <a:rPr lang="en-US" sz="1200" b="0" i="0" dirty="0">
                <a:cs typeface="Times New Roman" panose="02020603050405020304" pitchFamily="18" charset="0"/>
              </a:rPr>
              <a:t> </a:t>
            </a:r>
            <a:r>
              <a:rPr lang="en-US" sz="1200" b="0" i="0" dirty="0" err="1">
                <a:cs typeface="Times New Roman" panose="02020603050405020304" pitchFamily="18" charset="0"/>
              </a:rPr>
              <a:t>caractérisent</a:t>
            </a:r>
            <a:r>
              <a:rPr lang="en-US" sz="1200" b="0" i="0" dirty="0">
                <a:cs typeface="Times New Roman" panose="02020603050405020304" pitchFamily="18" charset="0"/>
              </a:rPr>
              <a:t> la </a:t>
            </a:r>
            <a:r>
              <a:rPr lang="en-US" sz="1200" b="0" i="0" dirty="0" err="1">
                <a:cs typeface="Times New Roman" panose="02020603050405020304" pitchFamily="18" charset="0"/>
              </a:rPr>
              <a:t>rigidité</a:t>
            </a:r>
            <a:r>
              <a:rPr lang="en-US" sz="1200" b="0" i="0" dirty="0">
                <a:cs typeface="Times New Roman" panose="02020603050405020304" pitchFamily="18" charset="0"/>
              </a:rPr>
              <a:t> et la force </a:t>
            </a:r>
            <a:r>
              <a:rPr lang="en-US" sz="1200" b="0" i="0" dirty="0" err="1">
                <a:cs typeface="Times New Roman" panose="02020603050405020304" pitchFamily="18" charset="0"/>
              </a:rPr>
              <a:t>en</a:t>
            </a:r>
            <a:r>
              <a:rPr lang="en-US" sz="1200" b="0" i="0" dirty="0">
                <a:cs typeface="Times New Roman" panose="02020603050405020304" pitchFamily="18" charset="0"/>
              </a:rPr>
              <a:t> torsion.  </a:t>
            </a:r>
          </a:p>
          <a:p>
            <a:pPr algn="ctr"/>
            <a:endParaRPr lang="en-US" sz="1200" b="1" i="1" dirty="0">
              <a:cs typeface="Times New Roman" panose="02020603050405020304" pitchFamily="18" charset="0"/>
            </a:endParaRPr>
          </a:p>
          <a:p>
            <a:endParaRPr lang="en-GB"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dirty="0"/>
          </a:p>
        </p:txBody>
      </p:sp>
    </p:spTree>
    <p:extLst>
      <p:ext uri="{BB962C8B-B14F-4D97-AF65-F5344CB8AC3E}">
        <p14:creationId xmlns:p14="http://schemas.microsoft.com/office/powerpoint/2010/main" val="129613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cs typeface="Times New Roman" panose="02020603050405020304" pitchFamily="18" charset="0"/>
              </a:rPr>
              <a:t>Facteurs</a:t>
            </a:r>
            <a:r>
              <a:rPr lang="en-US" sz="1200" b="1" i="1" dirty="0">
                <a:cs typeface="Times New Roman" panose="02020603050405020304" pitchFamily="18" charset="0"/>
              </a:rPr>
              <a:t> de </a:t>
            </a:r>
            <a:r>
              <a:rPr lang="en-US" sz="1200" b="1" i="1" dirty="0" err="1">
                <a:cs typeface="Times New Roman" panose="02020603050405020304" pitchFamily="18" charset="0"/>
              </a:rPr>
              <a:t>forme</a:t>
            </a:r>
            <a:endParaRPr lang="en-US" sz="1200" b="1" i="1" dirty="0">
              <a:cs typeface="Times New Roman" panose="02020603050405020304" pitchFamily="18" charset="0"/>
            </a:endParaRPr>
          </a:p>
          <a:p>
            <a:pPr algn="ctr"/>
            <a:endParaRPr lang="en-US" sz="1200" b="1" i="1" dirty="0">
              <a:cs typeface="Times New Roman" panose="02020603050405020304" pitchFamily="18" charset="0"/>
            </a:endParaRPr>
          </a:p>
          <a:p>
            <a:pPr algn="l"/>
            <a:r>
              <a:rPr lang="en-US" sz="1200" b="0" i="0" dirty="0">
                <a:cs typeface="Times New Roman" panose="02020603050405020304" pitchFamily="18" charset="0"/>
              </a:rPr>
              <a:t>Les </a:t>
            </a:r>
            <a:r>
              <a:rPr lang="en-US" sz="1200" b="0" i="0" dirty="0" err="1">
                <a:cs typeface="Times New Roman" panose="02020603050405020304" pitchFamily="18" charset="0"/>
              </a:rPr>
              <a:t>quantités</a:t>
            </a:r>
            <a:r>
              <a:rPr lang="en-US" sz="1200" b="0" i="0" dirty="0">
                <a:cs typeface="Times New Roman" panose="02020603050405020304" pitchFamily="18" charset="0"/>
              </a:rPr>
              <a:t> I, Z et A </a:t>
            </a:r>
            <a:r>
              <a:rPr lang="en-US" sz="1200" b="0" i="0" dirty="0" err="1">
                <a:cs typeface="Times New Roman" panose="02020603050405020304" pitchFamily="18" charset="0"/>
              </a:rPr>
              <a:t>peuvent</a:t>
            </a:r>
            <a:r>
              <a:rPr lang="en-US" sz="1200" b="0" i="0" dirty="0">
                <a:cs typeface="Times New Roman" panose="02020603050405020304" pitchFamily="18" charset="0"/>
              </a:rPr>
              <a:t> </a:t>
            </a:r>
            <a:r>
              <a:rPr lang="en-US" sz="1200" b="0" i="0" dirty="0" err="1">
                <a:cs typeface="Times New Roman" panose="02020603050405020304" pitchFamily="18" charset="0"/>
              </a:rPr>
              <a:t>toutes</a:t>
            </a:r>
            <a:r>
              <a:rPr lang="en-US" sz="1200" b="0" i="0" dirty="0">
                <a:cs typeface="Times New Roman" panose="02020603050405020304" pitchFamily="18" charset="0"/>
              </a:rPr>
              <a:t> </a:t>
            </a:r>
            <a:r>
              <a:rPr lang="en-US" sz="1200" b="0" i="0" dirty="0" err="1">
                <a:cs typeface="Times New Roman" panose="02020603050405020304" pitchFamily="18" charset="0"/>
              </a:rPr>
              <a:t>être</a:t>
            </a:r>
            <a:r>
              <a:rPr lang="en-US" sz="1200" b="0" i="0" dirty="0">
                <a:cs typeface="Times New Roman" panose="02020603050405020304" pitchFamily="18" charset="0"/>
              </a:rPr>
              <a:t> </a:t>
            </a:r>
            <a:r>
              <a:rPr lang="en-US" sz="1200" b="0" i="0" dirty="0" err="1">
                <a:cs typeface="Times New Roman" panose="02020603050405020304" pitchFamily="18" charset="0"/>
              </a:rPr>
              <a:t>calculées</a:t>
            </a:r>
            <a:r>
              <a:rPr lang="en-US" sz="1200" b="0" i="0" dirty="0">
                <a:cs typeface="Times New Roman" panose="02020603050405020304" pitchFamily="18" charset="0"/>
              </a:rPr>
              <a:t> à </a:t>
            </a:r>
            <a:r>
              <a:rPr lang="en-US" sz="1200" b="0" i="0" dirty="0" err="1">
                <a:cs typeface="Times New Roman" panose="02020603050405020304" pitchFamily="18" charset="0"/>
              </a:rPr>
              <a:t>partir</a:t>
            </a:r>
            <a:r>
              <a:rPr lang="en-US" sz="1200" b="0" i="0" dirty="0">
                <a:cs typeface="Times New Roman" panose="02020603050405020304" pitchFamily="18" charset="0"/>
              </a:rPr>
              <a:t> des dimensions de la section, </a:t>
            </a:r>
            <a:r>
              <a:rPr lang="en-US" sz="1200" b="0" i="0" dirty="0" err="1">
                <a:cs typeface="Times New Roman" panose="02020603050405020304" pitchFamily="18" charset="0"/>
              </a:rPr>
              <a:t>ce</a:t>
            </a:r>
            <a:r>
              <a:rPr lang="en-US" sz="1200" b="0" i="0" dirty="0">
                <a:cs typeface="Times New Roman" panose="02020603050405020304" pitchFamily="18" charset="0"/>
              </a:rPr>
              <a:t> qui </a:t>
            </a:r>
            <a:r>
              <a:rPr lang="en-US" sz="1200" b="0" i="0" dirty="0" err="1">
                <a:cs typeface="Times New Roman" panose="02020603050405020304" pitchFamily="18" charset="0"/>
              </a:rPr>
              <a:t>permet</a:t>
            </a:r>
            <a:r>
              <a:rPr lang="en-US" sz="1200" b="0" i="0" dirty="0">
                <a:cs typeface="Times New Roman" panose="02020603050405020304" pitchFamily="18" charset="0"/>
              </a:rPr>
              <a:t> à d’être </a:t>
            </a:r>
            <a:r>
              <a:rPr lang="en-US" sz="1200" b="0" i="0" dirty="0" err="1">
                <a:cs typeface="Times New Roman" panose="02020603050405020304" pitchFamily="18" charset="0"/>
              </a:rPr>
              <a:t>calculée</a:t>
            </a:r>
            <a:r>
              <a:rPr lang="en-US" sz="1200" b="0" i="0" dirty="0">
                <a:cs typeface="Times New Roman" panose="02020603050405020304" pitchFamily="18" charset="0"/>
              </a:rPr>
              <a:t> </a:t>
            </a:r>
            <a:r>
              <a:rPr lang="en-US" sz="1200" b="0" i="0" dirty="0" err="1">
                <a:cs typeface="Times New Roman" panose="02020603050405020304" pitchFamily="18" charset="0"/>
              </a:rPr>
              <a:t>quand</a:t>
            </a:r>
            <a:r>
              <a:rPr lang="en-US" sz="1200" b="0" i="0" dirty="0">
                <a:cs typeface="Times New Roman" panose="02020603050405020304" pitchFamily="18" charset="0"/>
              </a:rPr>
              <a:t> </a:t>
            </a:r>
            <a:r>
              <a:rPr lang="en-US" sz="1200" b="0" i="0" dirty="0" err="1">
                <a:cs typeface="Times New Roman" panose="02020603050405020304" pitchFamily="18" charset="0"/>
              </a:rPr>
              <a:t>elles</a:t>
            </a:r>
            <a:r>
              <a:rPr lang="en-US" sz="1200" b="0" i="0" dirty="0">
                <a:cs typeface="Times New Roman" panose="02020603050405020304" pitchFamily="18" charset="0"/>
              </a:rPr>
              <a:t> </a:t>
            </a:r>
            <a:r>
              <a:rPr lang="en-US" sz="1200" b="0" i="0" dirty="0" err="1">
                <a:cs typeface="Times New Roman" panose="02020603050405020304" pitchFamily="18" charset="0"/>
              </a:rPr>
              <a:t>sont</a:t>
            </a:r>
            <a:r>
              <a:rPr lang="en-US" sz="1200" b="0" i="0" dirty="0">
                <a:cs typeface="Times New Roman" panose="02020603050405020304" pitchFamily="18" charset="0"/>
              </a:rPr>
              <a:t> </a:t>
            </a:r>
            <a:r>
              <a:rPr lang="en-US" sz="1200" b="0" i="0" dirty="0" err="1">
                <a:cs typeface="Times New Roman" panose="02020603050405020304" pitchFamily="18" charset="0"/>
              </a:rPr>
              <a:t>connues</a:t>
            </a:r>
            <a:r>
              <a:rPr lang="en-US" sz="1200" b="0" i="0" dirty="0">
                <a:cs typeface="Times New Roman" panose="02020603050405020304" pitchFamily="18" charset="0"/>
              </a:rPr>
              <a:t>. </a:t>
            </a:r>
            <a:r>
              <a:rPr lang="en-US" sz="1200" b="0" i="0" dirty="0" err="1">
                <a:cs typeface="Times New Roman" panose="02020603050405020304" pitchFamily="18" charset="0"/>
              </a:rPr>
              <a:t>Cette</a:t>
            </a:r>
            <a:r>
              <a:rPr lang="en-US" sz="1200" b="0" i="0" dirty="0">
                <a:cs typeface="Times New Roman" panose="02020603050405020304" pitchFamily="18" charset="0"/>
              </a:rPr>
              <a:t> </a:t>
            </a:r>
            <a:r>
              <a:rPr lang="en-US" sz="1200" b="0" i="0" dirty="0" err="1">
                <a:cs typeface="Times New Roman" panose="02020603050405020304" pitchFamily="18" charset="0"/>
              </a:rPr>
              <a:t>planche</a:t>
            </a:r>
            <a:r>
              <a:rPr lang="en-US" sz="1200" b="0" i="0" dirty="0">
                <a:cs typeface="Times New Roman" panose="02020603050405020304" pitchFamily="18" charset="0"/>
              </a:rPr>
              <a:t> </a:t>
            </a:r>
            <a:r>
              <a:rPr lang="en-US" sz="1200" b="0" i="0" dirty="0" err="1">
                <a:cs typeface="Times New Roman" panose="02020603050405020304" pitchFamily="18" charset="0"/>
              </a:rPr>
              <a:t>montre</a:t>
            </a:r>
            <a:r>
              <a:rPr lang="en-US" sz="1200" b="0" i="0" dirty="0">
                <a:cs typeface="Times New Roman" panose="02020603050405020304" pitchFamily="18" charset="0"/>
              </a:rPr>
              <a:t> </a:t>
            </a:r>
            <a:r>
              <a:rPr lang="en-US" sz="1200" b="0" i="0" dirty="0" err="1">
                <a:cs typeface="Times New Roman" panose="02020603050405020304" pitchFamily="18" charset="0"/>
              </a:rPr>
              <a:t>une</a:t>
            </a:r>
            <a:r>
              <a:rPr lang="en-US" sz="1200" b="0" i="0" dirty="0">
                <a:cs typeface="Times New Roman" panose="02020603050405020304" pitchFamily="18" charset="0"/>
              </a:rPr>
              <a:t> petite </a:t>
            </a:r>
            <a:r>
              <a:rPr lang="en-US" sz="1200" b="0" i="0" dirty="0" err="1">
                <a:cs typeface="Times New Roman" panose="02020603050405020304" pitchFamily="18" charset="0"/>
              </a:rPr>
              <a:t>partie</a:t>
            </a:r>
            <a:r>
              <a:rPr lang="en-US" sz="1200" b="0" i="0" dirty="0">
                <a:cs typeface="Times New Roman" panose="02020603050405020304" pitchFamily="18" charset="0"/>
              </a:rPr>
              <a:t> d’un tableau plus </a:t>
            </a:r>
            <a:r>
              <a:rPr lang="en-US" sz="1200" b="0" i="0" dirty="0" err="1">
                <a:cs typeface="Times New Roman" panose="02020603050405020304" pitchFamily="18" charset="0"/>
              </a:rPr>
              <a:t>conséquent</a:t>
            </a:r>
            <a:r>
              <a:rPr lang="en-US" sz="1200" b="0" i="0" dirty="0">
                <a:cs typeface="Times New Roman" panose="02020603050405020304" pitchFamily="18" charset="0"/>
              </a:rPr>
              <a:t> qui les </a:t>
            </a:r>
            <a:r>
              <a:rPr lang="en-US" sz="1200" b="0" i="0" dirty="0" err="1">
                <a:cs typeface="Times New Roman" panose="02020603050405020304" pitchFamily="18" charset="0"/>
              </a:rPr>
              <a:t>répertorie</a:t>
            </a:r>
            <a:r>
              <a:rPr lang="en-US" sz="1200" b="0" i="0" dirty="0">
                <a:cs typeface="Times New Roman" panose="02020603050405020304" pitchFamily="18" charset="0"/>
              </a:rPr>
              <a:t> (</a:t>
            </a:r>
            <a:r>
              <a:rPr lang="en-US" sz="1200" b="0" i="0" dirty="0" err="1">
                <a:cs typeface="Times New Roman" panose="02020603050405020304" pitchFamily="18" charset="0"/>
              </a:rPr>
              <a:t>voir</a:t>
            </a:r>
            <a:r>
              <a:rPr lang="en-US" sz="1200" b="0" i="0" dirty="0">
                <a:cs typeface="Times New Roman" panose="02020603050405020304" pitchFamily="18" charset="0"/>
              </a:rPr>
              <a:t>  </a:t>
            </a:r>
            <a:r>
              <a:rPr lang="en-US" sz="1200" dirty="0">
                <a:cs typeface="Times New Roman" panose="02020603050405020304" pitchFamily="18" charset="0"/>
              </a:rPr>
              <a:t>“Materials Selection in Mechanical Design”). </a:t>
            </a:r>
            <a:r>
              <a:rPr lang="en-US" sz="1200" dirty="0" err="1">
                <a:cs typeface="Times New Roman" panose="02020603050405020304" pitchFamily="18" charset="0"/>
              </a:rPr>
              <a:t>Notez</a:t>
            </a:r>
            <a:r>
              <a:rPr lang="en-US" sz="1200" dirty="0">
                <a:cs typeface="Times New Roman" panose="02020603050405020304" pitchFamily="18" charset="0"/>
              </a:rPr>
              <a:t> que la section </a:t>
            </a:r>
            <a:r>
              <a:rPr lang="en-US" sz="1200" dirty="0" err="1">
                <a:cs typeface="Times New Roman" panose="02020603050405020304" pitchFamily="18" charset="0"/>
              </a:rPr>
              <a:t>carré</a:t>
            </a:r>
            <a:r>
              <a:rPr lang="en-US" sz="1200" dirty="0">
                <a:cs typeface="Times New Roman" panose="02020603050405020304" pitchFamily="18" charset="0"/>
              </a:rPr>
              <a:t> a un </a:t>
            </a:r>
            <a:r>
              <a:rPr lang="en-US" sz="1200" dirty="0" err="1">
                <a:cs typeface="Times New Roman" panose="02020603050405020304" pitchFamily="18" charset="0"/>
              </a:rPr>
              <a:t>facteur</a:t>
            </a:r>
            <a:r>
              <a:rPr lang="en-US" sz="1200" dirty="0">
                <a:cs typeface="Times New Roman" panose="02020603050405020304" pitchFamily="18" charset="0"/>
              </a:rPr>
              <a:t> de </a:t>
            </a:r>
            <a:r>
              <a:rPr lang="en-US" sz="1200" dirty="0" err="1">
                <a:cs typeface="Times New Roman" panose="02020603050405020304" pitchFamily="18" charset="0"/>
              </a:rPr>
              <a:t>forme</a:t>
            </a:r>
            <a:r>
              <a:rPr lang="en-US" sz="1200" dirty="0">
                <a:cs typeface="Times New Roman" panose="02020603050405020304" pitchFamily="18" charset="0"/>
              </a:rPr>
              <a:t> de 1; </a:t>
            </a:r>
            <a:r>
              <a:rPr lang="en-US" sz="1200" dirty="0" err="1">
                <a:cs typeface="Times New Roman" panose="02020603050405020304" pitchFamily="18" charset="0"/>
              </a:rPr>
              <a:t>qu’une</a:t>
            </a:r>
            <a:r>
              <a:rPr lang="en-US" sz="1200" dirty="0">
                <a:cs typeface="Times New Roman" panose="02020603050405020304" pitchFamily="18" charset="0"/>
              </a:rPr>
              <a:t> section ronde </a:t>
            </a:r>
            <a:r>
              <a:rPr lang="en-US" sz="1200" dirty="0" err="1">
                <a:cs typeface="Times New Roman" panose="02020603050405020304" pitchFamily="18" charset="0"/>
              </a:rPr>
              <a:t>pleine</a:t>
            </a:r>
            <a:r>
              <a:rPr lang="en-US" sz="1200" dirty="0">
                <a:cs typeface="Times New Roman" panose="02020603050405020304" pitchFamily="18" charset="0"/>
              </a:rPr>
              <a:t> </a:t>
            </a:r>
            <a:r>
              <a:rPr lang="en-US" sz="1200" dirty="0" err="1">
                <a:cs typeface="Times New Roman" panose="02020603050405020304" pitchFamily="18" charset="0"/>
              </a:rPr>
              <a:t>est</a:t>
            </a:r>
            <a:r>
              <a:rPr lang="en-US" sz="1200" dirty="0">
                <a:cs typeface="Times New Roman" panose="02020603050405020304" pitchFamily="18" charset="0"/>
              </a:rPr>
              <a:t> </a:t>
            </a:r>
            <a:r>
              <a:rPr lang="en-US" sz="1200" dirty="0" err="1">
                <a:cs typeface="Times New Roman" panose="02020603050405020304" pitchFamily="18" charset="0"/>
              </a:rPr>
              <a:t>proche</a:t>
            </a:r>
            <a:r>
              <a:rPr lang="en-US" sz="1200" dirty="0">
                <a:cs typeface="Times New Roman" panose="02020603050405020304" pitchFamily="18" charset="0"/>
              </a:rPr>
              <a:t> de 1 (3/</a:t>
            </a:r>
            <a:r>
              <a:rPr lang="el-GR" sz="1200" i="1" dirty="0">
                <a:cs typeface="Times New Roman" panose="02020603050405020304" pitchFamily="18" charset="0"/>
              </a:rPr>
              <a:t>π</a:t>
            </a:r>
            <a:r>
              <a:rPr lang="en-US" sz="1200" dirty="0">
                <a:cs typeface="Times New Roman" panose="02020603050405020304" pitchFamily="18" charset="0"/>
              </a:rPr>
              <a:t> = 0.95). </a:t>
            </a:r>
            <a:r>
              <a:rPr lang="en-US" sz="1200" dirty="0" err="1">
                <a:cs typeface="Times New Roman" panose="02020603050405020304" pitchFamily="18" charset="0"/>
              </a:rPr>
              <a:t>Enfin</a:t>
            </a:r>
            <a:r>
              <a:rPr lang="en-US" sz="1200" dirty="0">
                <a:cs typeface="Times New Roman" panose="02020603050405020304" pitchFamily="18" charset="0"/>
              </a:rPr>
              <a:t> que </a:t>
            </a:r>
            <a:r>
              <a:rPr lang="en-US" sz="1200" dirty="0" err="1">
                <a:cs typeface="Times New Roman" panose="02020603050405020304" pitchFamily="18" charset="0"/>
              </a:rPr>
              <a:t>celui</a:t>
            </a:r>
            <a:r>
              <a:rPr lang="en-US" sz="1200" dirty="0">
                <a:cs typeface="Times New Roman" panose="02020603050405020304" pitchFamily="18" charset="0"/>
              </a:rPr>
              <a:t> de </a:t>
            </a:r>
            <a:r>
              <a:rPr lang="en-US" sz="1200" dirty="0" err="1">
                <a:cs typeface="Times New Roman" panose="02020603050405020304" pitchFamily="18" charset="0"/>
              </a:rPr>
              <a:t>parois</a:t>
            </a:r>
            <a:r>
              <a:rPr lang="en-US" sz="1200" dirty="0">
                <a:cs typeface="Times New Roman" panose="02020603050405020304" pitchFamily="18" charset="0"/>
              </a:rPr>
              <a:t> </a:t>
            </a:r>
            <a:r>
              <a:rPr lang="en-US" sz="1200" dirty="0" err="1">
                <a:cs typeface="Times New Roman" panose="02020603050405020304" pitchFamily="18" charset="0"/>
              </a:rPr>
              <a:t>en</a:t>
            </a:r>
            <a:r>
              <a:rPr lang="en-US" sz="1200" dirty="0">
                <a:cs typeface="Times New Roman" panose="02020603050405020304" pitchFamily="18" charset="0"/>
              </a:rPr>
              <a:t> tube, sections </a:t>
            </a:r>
            <a:r>
              <a:rPr lang="en-US" sz="1200" dirty="0" err="1">
                <a:cs typeface="Times New Roman" panose="02020603050405020304" pitchFamily="18" charset="0"/>
              </a:rPr>
              <a:t>en</a:t>
            </a:r>
            <a:r>
              <a:rPr lang="en-US" sz="1200" dirty="0">
                <a:cs typeface="Times New Roman" panose="02020603050405020304" pitchFamily="18" charset="0"/>
              </a:rPr>
              <a:t> I et </a:t>
            </a:r>
            <a:r>
              <a:rPr lang="en-US" sz="1200" dirty="0" err="1">
                <a:cs typeface="Times New Roman" panose="02020603050405020304" pitchFamily="18" charset="0"/>
              </a:rPr>
              <a:t>boites</a:t>
            </a:r>
            <a:r>
              <a:rPr lang="en-US" sz="1200" dirty="0">
                <a:cs typeface="Times New Roman" panose="02020603050405020304" pitchFamily="18" charset="0"/>
              </a:rPr>
              <a:t> </a:t>
            </a:r>
            <a:r>
              <a:rPr lang="en-US" sz="1200" dirty="0" err="1">
                <a:cs typeface="Times New Roman" panose="02020603050405020304" pitchFamily="18" charset="0"/>
              </a:rPr>
              <a:t>sont</a:t>
            </a:r>
            <a:r>
              <a:rPr lang="en-US" sz="1200" dirty="0">
                <a:cs typeface="Times New Roman" panose="02020603050405020304" pitchFamily="18" charset="0"/>
              </a:rPr>
              <a:t> beaucoup plus grands. </a:t>
            </a:r>
            <a:endParaRPr lang="en-US" sz="1200" b="0" i="0" dirty="0">
              <a:cs typeface="Times New Roman" panose="02020603050405020304" pitchFamily="18" charset="0"/>
            </a:endParaRPr>
          </a:p>
          <a:p>
            <a:pPr algn="ctr"/>
            <a:endParaRPr lang="en-US" sz="1200" b="1" i="1"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dirty="0"/>
          </a:p>
        </p:txBody>
      </p:sp>
    </p:spTree>
    <p:extLst>
      <p:ext uri="{BB962C8B-B14F-4D97-AF65-F5344CB8AC3E}">
        <p14:creationId xmlns:p14="http://schemas.microsoft.com/office/powerpoint/2010/main" val="3234558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granta-education-team@ansys.com"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www.ansys.com/" TargetMode="External"/><Relationship Id="rId5" Type="http://schemas.openxmlformats.org/officeDocument/2006/relationships/hyperlink" Target="https://grantadesign.com/education/teachingresources/" TargetMode="External"/><Relationship Id="rId4" Type="http://schemas.openxmlformats.org/officeDocument/2006/relationships/hyperlink" Target="https://www.ansys.com/products/materials/granta-edupack/" TargetMode="Externa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mailto:granta-education-team@ansys.com"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www.ansys.com/" TargetMode="External"/><Relationship Id="rId5" Type="http://schemas.openxmlformats.org/officeDocument/2006/relationships/hyperlink" Target="https://grantadesign.com/education/teachingresources/" TargetMode="External"/><Relationship Id="rId4" Type="http://schemas.openxmlformats.org/officeDocument/2006/relationships/hyperlink" Target="https://www.ansys.com/products/materials/granta-edupack/"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5380545" y="3557619"/>
            <a:ext cx="4449256" cy="848315"/>
          </a:xfrm>
          <a:prstGeom prst="rect">
            <a:avLst/>
          </a:prstGeom>
        </p:spPr>
        <p:txBody>
          <a:bodyPr anchor="t">
            <a:normAutofit/>
          </a:bodyPr>
          <a:lstStyle>
            <a:lvl1pPr marL="0" indent="0">
              <a:buNone/>
              <a:defRPr sz="2000" b="0"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pic>
        <p:nvPicPr>
          <p:cNvPr id="3" name="Picture 2">
            <a:extLst>
              <a:ext uri="{FF2B5EF4-FFF2-40B4-BE49-F238E27FC236}">
                <a16:creationId xmlns:a16="http://schemas.microsoft.com/office/drawing/2014/main" id="{F69461D6-FB3C-4A8B-8B69-660E1E9569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220" y="2177786"/>
            <a:ext cx="2017780" cy="4680214"/>
          </a:xfrm>
          <a:prstGeom prst="rect">
            <a:avLst/>
          </a:prstGeom>
        </p:spPr>
      </p:pic>
      <p:sp>
        <p:nvSpPr>
          <p:cNvPr id="6" name="Picture Placeholder 5">
            <a:extLst>
              <a:ext uri="{FF2B5EF4-FFF2-40B4-BE49-F238E27FC236}">
                <a16:creationId xmlns:a16="http://schemas.microsoft.com/office/drawing/2014/main" id="{A9643B53-695C-49D3-8188-AC5B526E36D3}"/>
              </a:ext>
            </a:extLst>
          </p:cNvPr>
          <p:cNvSpPr>
            <a:spLocks noGrp="1"/>
          </p:cNvSpPr>
          <p:nvPr>
            <p:ph type="pic" sz="quarter" idx="13"/>
          </p:nvPr>
        </p:nvSpPr>
        <p:spPr>
          <a:xfrm>
            <a:off x="609600" y="1828800"/>
            <a:ext cx="4114800" cy="2514600"/>
          </a:xfrm>
        </p:spPr>
        <p:txBody>
          <a:bodyPr/>
          <a:lstStyle/>
          <a:p>
            <a:r>
              <a:rPr lang="en-US"/>
              <a:t>Click icon to add picture</a:t>
            </a:r>
            <a:endParaRPr lang="en-US" dirty="0"/>
          </a:p>
        </p:txBody>
      </p:sp>
      <p:sp>
        <p:nvSpPr>
          <p:cNvPr id="4" name="Title 3">
            <a:extLst>
              <a:ext uri="{FF2B5EF4-FFF2-40B4-BE49-F238E27FC236}">
                <a16:creationId xmlns:a16="http://schemas.microsoft.com/office/drawing/2014/main" id="{3ABE6DB8-DB28-4468-BFEE-EF4039C4B9EA}"/>
              </a:ext>
            </a:extLst>
          </p:cNvPr>
          <p:cNvSpPr>
            <a:spLocks noGrp="1"/>
          </p:cNvSpPr>
          <p:nvPr>
            <p:ph type="title"/>
          </p:nvPr>
        </p:nvSpPr>
        <p:spPr>
          <a:xfrm>
            <a:off x="5380544" y="1828800"/>
            <a:ext cx="5394324" cy="1371600"/>
          </a:xfrm>
        </p:spPr>
        <p:txBody>
          <a:bodyPr/>
          <a:lstStyle>
            <a:lvl1pPr>
              <a:defRPr b="1"/>
            </a:lvl1pPr>
          </a:lstStyle>
          <a:p>
            <a:r>
              <a:rPr lang="en-US"/>
              <a:t>Click to edit Master title style</a:t>
            </a:r>
            <a:endParaRPr lang="en-US" dirty="0"/>
          </a:p>
        </p:txBody>
      </p:sp>
      <p:sp>
        <p:nvSpPr>
          <p:cNvPr id="2" name="Text Placeholder 10">
            <a:extLst>
              <a:ext uri="{FF2B5EF4-FFF2-40B4-BE49-F238E27FC236}">
                <a16:creationId xmlns:a16="http://schemas.microsoft.com/office/drawing/2014/main" id="{16F0BBF0-88EA-4472-BF65-3E195E6B8676}"/>
              </a:ext>
            </a:extLst>
          </p:cNvPr>
          <p:cNvSpPr txBox="1">
            <a:spLocks/>
          </p:cNvSpPr>
          <p:nvPr userDrawn="1"/>
        </p:nvSpPr>
        <p:spPr>
          <a:xfrm>
            <a:off x="533400" y="5749433"/>
            <a:ext cx="9366250" cy="7744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200" b="1" dirty="0"/>
              <a:t>© 2022 ANSYS, Inc. and Mike Ashby</a:t>
            </a:r>
          </a:p>
          <a:p>
            <a:pPr>
              <a:spcBef>
                <a:spcPts val="0"/>
              </a:spcBef>
            </a:pPr>
            <a:r>
              <a:rPr lang="en-US" sz="1200" dirty="0"/>
              <a:t>For use and reproduction guidance, see the last page.</a:t>
            </a:r>
          </a:p>
          <a:p>
            <a:pPr>
              <a:spcBef>
                <a:spcPts val="0"/>
              </a:spcBef>
            </a:pPr>
            <a:endParaRPr lang="en-US" sz="1200" dirty="0"/>
          </a:p>
          <a:p>
            <a:pPr>
              <a:spcBef>
                <a:spcPts val="0"/>
              </a:spcBef>
            </a:pPr>
            <a:r>
              <a:rPr lang="en-US" sz="1200" dirty="0"/>
              <a:t>Originally prepared by Dr. Mike Ashby, co-founder of Granta Design, this teaching resource is updated yearly by the Ansys Granta Education Division. </a:t>
            </a:r>
            <a:endParaRPr lang="en-US" dirty="0"/>
          </a:p>
        </p:txBody>
      </p:sp>
    </p:spTree>
    <p:extLst>
      <p:ext uri="{BB962C8B-B14F-4D97-AF65-F5344CB8AC3E}">
        <p14:creationId xmlns:p14="http://schemas.microsoft.com/office/powerpoint/2010/main" val="292240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0B27FF-7368-4C94-B45B-81EEFD1FC2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220" y="2177786"/>
            <a:ext cx="2017780" cy="4680214"/>
          </a:xfrm>
          <a:prstGeom prst="rect">
            <a:avLst/>
          </a:prstGeom>
        </p:spPr>
      </p:pic>
      <p:sp>
        <p:nvSpPr>
          <p:cNvPr id="2" name="Text Placeholder 10">
            <a:extLst>
              <a:ext uri="{FF2B5EF4-FFF2-40B4-BE49-F238E27FC236}">
                <a16:creationId xmlns:a16="http://schemas.microsoft.com/office/drawing/2014/main" id="{3172B74F-450A-497D-A7A9-75541A788F56}"/>
              </a:ext>
            </a:extLst>
          </p:cNvPr>
          <p:cNvSpPr txBox="1">
            <a:spLocks/>
          </p:cNvSpPr>
          <p:nvPr userDrawn="1"/>
        </p:nvSpPr>
        <p:spPr>
          <a:xfrm>
            <a:off x="467319" y="1945161"/>
            <a:ext cx="5547360" cy="30354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rPr>
              <a:t>© 2022 ANSYS, Inc. and Mike Ashby</a:t>
            </a:r>
          </a:p>
          <a:p>
            <a:pPr>
              <a:lnSpc>
                <a:spcPct val="100000"/>
              </a:lnSpc>
              <a:spcBef>
                <a:spcPts val="0"/>
              </a:spcBef>
            </a:pPr>
            <a:endParaRPr lang="en-US" sz="1200" b="1" dirty="0">
              <a:solidFill>
                <a:schemeClr val="tx1"/>
              </a:solidFill>
            </a:endParaRPr>
          </a:p>
          <a:p>
            <a:pPr>
              <a:lnSpc>
                <a:spcPct val="100000"/>
              </a:lnSpc>
              <a:spcBef>
                <a:spcPts val="0"/>
              </a:spcBef>
            </a:pPr>
            <a:r>
              <a:rPr lang="en-US" sz="1200" b="1" dirty="0">
                <a:solidFill>
                  <a:schemeClr val="tx1"/>
                </a:solidFill>
              </a:rPr>
              <a:t>Use and Reproduction</a:t>
            </a:r>
            <a:endParaRPr lang="en-US" sz="1200" dirty="0">
              <a:solidFill>
                <a:schemeClr val="tx1"/>
              </a:solidFill>
            </a:endParaRPr>
          </a:p>
          <a:p>
            <a:pPr>
              <a:lnSpc>
                <a:spcPct val="100000"/>
              </a:lnSpc>
              <a:spcBef>
                <a:spcPts val="0"/>
              </a:spcBef>
            </a:pPr>
            <a:r>
              <a:rPr lang="en-US" sz="1200" dirty="0">
                <a:solidFill>
                  <a:schemeClr val="tx1"/>
                </a:solidFill>
              </a:rPr>
              <a:t>These resources can be used and reproduced for teaching purposes only. Please credit the author(s) on any reproduction. You cannot use these resources for commercial purpose.</a:t>
            </a:r>
          </a:p>
          <a:p>
            <a:pPr>
              <a:lnSpc>
                <a:spcPct val="100000"/>
              </a:lnSpc>
              <a:spcBef>
                <a:spcPts val="0"/>
              </a:spcBef>
            </a:pPr>
            <a:endParaRPr lang="en-US" sz="1200" dirty="0">
              <a:solidFill>
                <a:schemeClr val="tx1"/>
              </a:solidFill>
            </a:endParaRPr>
          </a:p>
          <a:p>
            <a:pPr>
              <a:spcBef>
                <a:spcPts val="0"/>
              </a:spcBef>
            </a:pPr>
            <a:r>
              <a:rPr lang="en-US" sz="1200" b="1" dirty="0">
                <a:solidFill>
                  <a:schemeClr val="tx1"/>
                </a:solidFill>
              </a:rPr>
              <a:t>Document Information</a:t>
            </a:r>
          </a:p>
          <a:p>
            <a:pPr>
              <a:spcBef>
                <a:spcPts val="0"/>
              </a:spcBef>
            </a:pPr>
            <a:r>
              <a:rPr lang="en-US" sz="1200" dirty="0">
                <a:solidFill>
                  <a:schemeClr val="tx1"/>
                </a:solidFill>
              </a:rPr>
              <a:t>This lecture unit is part of a set of teaching resources to help introduce students to materials, processes and rational selections. </a:t>
            </a:r>
          </a:p>
          <a:p>
            <a:pPr>
              <a:lnSpc>
                <a:spcPct val="100000"/>
              </a:lnSpc>
              <a:spcBef>
                <a:spcPts val="0"/>
              </a:spcBef>
            </a:pPr>
            <a:endParaRPr lang="en-US" sz="1200" dirty="0">
              <a:solidFill>
                <a:schemeClr val="tx1"/>
              </a:solidFill>
            </a:endParaRPr>
          </a:p>
          <a:p>
            <a:pPr>
              <a:lnSpc>
                <a:spcPct val="100000"/>
              </a:lnSpc>
              <a:spcBef>
                <a:spcPts val="0"/>
              </a:spcBef>
            </a:pPr>
            <a:r>
              <a:rPr lang="en-US" sz="1200" b="1" dirty="0">
                <a:solidFill>
                  <a:schemeClr val="tx1"/>
                </a:solidFill>
              </a:rPr>
              <a:t>Accuracy</a:t>
            </a:r>
          </a:p>
          <a:p>
            <a:pPr>
              <a:lnSpc>
                <a:spcPct val="100000"/>
              </a:lnSpc>
              <a:spcBef>
                <a:spcPts val="0"/>
              </a:spcBef>
            </a:pPr>
            <a:r>
              <a:rPr lang="en-US" sz="1200" dirty="0">
                <a:solidFill>
                  <a:schemeClr val="tx1"/>
                </a:solidFill>
              </a:rPr>
              <a:t>The author(s) try hard to make sure that these resources are of a high quality. If you have any suggestions for improvements, please contact the author(s) by email. You may also write to the Ansys Granta Education Team with your suggestions at </a:t>
            </a:r>
            <a:r>
              <a:rPr lang="en-US" sz="1200" dirty="0">
                <a:solidFill>
                  <a:schemeClr val="tx1"/>
                </a:solidFill>
                <a:hlinkClick r:id="rId3">
                  <a:extLst>
                    <a:ext uri="{A12FA001-AC4F-418D-AE19-62706E023703}">
                      <ahyp:hlinkClr xmlns:ahyp="http://schemas.microsoft.com/office/drawing/2018/hyperlinkcolor" val="tx"/>
                    </a:ext>
                  </a:extLst>
                </a:hlinkClick>
              </a:rPr>
              <a:t>granta-education-team@ansys.com</a:t>
            </a:r>
            <a:r>
              <a:rPr lang="en-US" sz="1200" dirty="0">
                <a:solidFill>
                  <a:schemeClr val="tx1"/>
                </a:solidFill>
              </a:rPr>
              <a:t>. </a:t>
            </a:r>
          </a:p>
          <a:p>
            <a:pPr>
              <a:lnSpc>
                <a:spcPct val="100000"/>
              </a:lnSpc>
              <a:spcBef>
                <a:spcPts val="0"/>
              </a:spcBef>
            </a:pPr>
            <a:endParaRPr lang="en-US" sz="1200" dirty="0">
              <a:solidFill>
                <a:schemeClr val="tx1"/>
              </a:solidFill>
            </a:endParaRPr>
          </a:p>
          <a:p>
            <a:pPr>
              <a:lnSpc>
                <a:spcPct val="100000"/>
              </a:lnSpc>
              <a:spcBef>
                <a:spcPts val="0"/>
              </a:spcBef>
            </a:pPr>
            <a:r>
              <a:rPr lang="en-US" sz="1200" dirty="0">
                <a:solidFill>
                  <a:schemeClr val="tx1"/>
                </a:solidFill>
              </a:rPr>
              <a:t> </a:t>
            </a:r>
          </a:p>
        </p:txBody>
      </p:sp>
      <p:sp>
        <p:nvSpPr>
          <p:cNvPr id="4" name="TextBox 3">
            <a:extLst>
              <a:ext uri="{FF2B5EF4-FFF2-40B4-BE49-F238E27FC236}">
                <a16:creationId xmlns:a16="http://schemas.microsoft.com/office/drawing/2014/main" id="{B4C255C9-E519-4E12-83C2-86355B01134B}"/>
              </a:ext>
            </a:extLst>
          </p:cNvPr>
          <p:cNvSpPr txBox="1"/>
          <p:nvPr userDrawn="1"/>
        </p:nvSpPr>
        <p:spPr>
          <a:xfrm>
            <a:off x="6177321" y="286970"/>
            <a:ext cx="4013159" cy="4693593"/>
          </a:xfrm>
          <a:prstGeom prst="rect">
            <a:avLst/>
          </a:prstGeom>
          <a:noFill/>
        </p:spPr>
        <p:txBody>
          <a:bodyPr wrap="square" rtlCol="0">
            <a:spAutoFit/>
          </a:bodyPr>
          <a:lstStyle/>
          <a:p>
            <a:r>
              <a:rPr lang="en-US" sz="1200" b="1" baseline="0" dirty="0">
                <a:solidFill>
                  <a:schemeClr val="tx1"/>
                </a:solidFill>
              </a:rPr>
              <a:t>Ansys Granta Education Hub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For more information on Ansys Granta EduPack software and related teaching resources, please visit </a:t>
            </a:r>
            <a:r>
              <a:rPr lang="en-US" sz="1100" dirty="0">
                <a:solidFill>
                  <a:schemeClr val="tx1"/>
                </a:solidFill>
                <a:hlinkClick r:id="rId4">
                  <a:extLst>
                    <a:ext uri="{A12FA001-AC4F-418D-AE19-62706E023703}">
                      <ahyp:hlinkClr xmlns:ahyp="http://schemas.microsoft.com/office/drawing/2018/hyperlinkcolor" val="tx"/>
                    </a:ext>
                  </a:extLst>
                </a:hlinkClick>
              </a:rPr>
              <a:t>https://www.ansys.com/products/materials/granta-edupack/</a:t>
            </a:r>
            <a:r>
              <a:rPr lang="en-US" sz="1100" dirty="0">
                <a:solidFill>
                  <a:schemeClr val="tx1"/>
                </a:solidFill>
              </a:rPr>
              <a:t>. </a:t>
            </a:r>
          </a:p>
          <a:p>
            <a:endParaRPr lang="en-US" sz="1100" baseline="0" dirty="0">
              <a:solidFill>
                <a:schemeClr val="tx1"/>
              </a:solidFill>
            </a:endParaRPr>
          </a:p>
          <a:p>
            <a:r>
              <a:rPr lang="en-US" sz="1200" b="1" baseline="0" dirty="0">
                <a:solidFill>
                  <a:schemeClr val="tx1"/>
                </a:solidFill>
              </a:rPr>
              <a:t>Teaching Resources Website</a:t>
            </a:r>
            <a:endParaRPr lang="en-US" sz="11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The Teaching Resources website aims to support teaching of materials-related courses in design, engineering and science. Resources come in various formats and are aimed primarily at undergraduate education. Visit </a:t>
            </a:r>
            <a:r>
              <a:rPr lang="en-US" sz="1100" baseline="0" dirty="0">
                <a:solidFill>
                  <a:schemeClr val="tx1"/>
                </a:solidFill>
                <a:hlinkClick r:id="rId5">
                  <a:extLst>
                    <a:ext uri="{A12FA001-AC4F-418D-AE19-62706E023703}">
                      <ahyp:hlinkClr xmlns:ahyp="http://schemas.microsoft.com/office/drawing/2018/hyperlinkcolor" val="tx"/>
                    </a:ext>
                  </a:extLst>
                </a:hlinkClick>
              </a:rPr>
              <a:t>grantadesign.com/education/</a:t>
            </a:r>
            <a:r>
              <a:rPr lang="en-US" sz="1100" baseline="0" dirty="0" err="1">
                <a:solidFill>
                  <a:schemeClr val="tx1"/>
                </a:solidFill>
                <a:hlinkClick r:id="rId5">
                  <a:extLst>
                    <a:ext uri="{A12FA001-AC4F-418D-AE19-62706E023703}">
                      <ahyp:hlinkClr xmlns:ahyp="http://schemas.microsoft.com/office/drawing/2018/hyperlinkcolor" val="tx"/>
                    </a:ext>
                  </a:extLst>
                </a:hlinkClick>
              </a:rPr>
              <a:t>teachingresources</a:t>
            </a:r>
            <a:r>
              <a:rPr lang="en-US" sz="1100" baseline="0" dirty="0">
                <a:solidFill>
                  <a:schemeClr val="tx1"/>
                </a:solidFill>
                <a:hlinkClick r:id="rId5">
                  <a:extLst>
                    <a:ext uri="{A12FA001-AC4F-418D-AE19-62706E023703}">
                      <ahyp:hlinkClr xmlns:ahyp="http://schemas.microsoft.com/office/drawing/2018/hyperlinkcolor" val="tx"/>
                    </a:ext>
                  </a:extLst>
                </a:hlinkClick>
              </a:rPr>
              <a:t>/ </a:t>
            </a:r>
            <a:r>
              <a:rPr lang="en-US" sz="1100" dirty="0">
                <a:solidFill>
                  <a:schemeClr val="tx1"/>
                </a:solidFill>
              </a:rPr>
              <a:t>to learn more.</a:t>
            </a:r>
          </a:p>
          <a:p>
            <a:endParaRPr lang="en-US" sz="1100" baseline="0" dirty="0">
              <a:solidFill>
                <a:schemeClr val="tx1"/>
              </a:solidFill>
            </a:endParaRPr>
          </a:p>
          <a:p>
            <a:r>
              <a:rPr lang="en-US" sz="1100" baseline="0" dirty="0">
                <a:solidFill>
                  <a:schemeClr val="tx1"/>
                </a:solidFill>
              </a:rPr>
              <a:t>There are 350+ resources on the Ansys Granta Education Hub. The resources include:</a:t>
            </a:r>
          </a:p>
          <a:p>
            <a:endParaRPr lang="en-US" sz="1100" baseline="0" dirty="0">
              <a:solidFill>
                <a:schemeClr val="tx1"/>
              </a:solidFill>
            </a:endParaRPr>
          </a:p>
          <a:p>
            <a:pPr marL="285750" indent="-285750">
              <a:buFont typeface="Arial" panose="020B0604020202020204" pitchFamily="34" charset="0"/>
              <a:buChar char="•"/>
            </a:pPr>
            <a:r>
              <a:rPr lang="en-US" sz="1100" baseline="0" dirty="0">
                <a:solidFill>
                  <a:schemeClr val="tx1"/>
                </a:solidFill>
              </a:rPr>
              <a:t>Lecture presentations with notes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1"/>
                </a:solidFill>
              </a:rPr>
              <a:t>Case studies</a:t>
            </a:r>
          </a:p>
          <a:p>
            <a:pPr marL="285750" indent="-285750">
              <a:buFont typeface="Arial" panose="020B0604020202020204" pitchFamily="34" charset="0"/>
              <a:buChar char="•"/>
            </a:pPr>
            <a:r>
              <a:rPr lang="en-US" sz="1100" baseline="0" dirty="0">
                <a:solidFill>
                  <a:schemeClr val="tx1"/>
                </a:solidFill>
              </a:rPr>
              <a:t>Exercises with worked solutions</a:t>
            </a:r>
          </a:p>
          <a:p>
            <a:pPr marL="285750" indent="-285750">
              <a:buFont typeface="Arial" panose="020B0604020202020204" pitchFamily="34" charset="0"/>
              <a:buChar char="•"/>
            </a:pPr>
            <a:r>
              <a:rPr lang="en-US" sz="1100" baseline="0" dirty="0">
                <a:solidFill>
                  <a:schemeClr val="tx1"/>
                </a:solidFill>
              </a:rPr>
              <a:t>Microprojects</a:t>
            </a:r>
          </a:p>
          <a:p>
            <a:pPr marL="285750" indent="-285750">
              <a:buFont typeface="Arial" panose="020B0604020202020204" pitchFamily="34" charset="0"/>
              <a:buChar char="•"/>
            </a:pPr>
            <a:r>
              <a:rPr lang="en-US" sz="1100" baseline="0" dirty="0">
                <a:solidFill>
                  <a:schemeClr val="tx1"/>
                </a:solidFill>
              </a:rPr>
              <a:t>Recorded webinars</a:t>
            </a:r>
          </a:p>
          <a:p>
            <a:pPr marL="285750" indent="-285750">
              <a:buFont typeface="Arial" panose="020B0604020202020204" pitchFamily="34" charset="0"/>
              <a:buChar char="•"/>
            </a:pPr>
            <a:r>
              <a:rPr lang="en-US" sz="1100" baseline="0" dirty="0">
                <a:solidFill>
                  <a:schemeClr val="tx1"/>
                </a:solidFill>
              </a:rPr>
              <a:t>White papers</a:t>
            </a:r>
          </a:p>
          <a:p>
            <a:pPr marL="285750" indent="-285750">
              <a:buFont typeface="Arial" panose="020B0604020202020204" pitchFamily="34" charset="0"/>
              <a:buChar char="•"/>
            </a:pPr>
            <a:r>
              <a:rPr lang="en-US" sz="1100" baseline="0" dirty="0">
                <a:solidFill>
                  <a:schemeClr val="tx1"/>
                </a:solidFill>
              </a:rPr>
              <a:t>Solution manuals</a:t>
            </a:r>
          </a:p>
          <a:p>
            <a:pPr marL="285750" indent="-285750">
              <a:buFont typeface="Arial" panose="020B0604020202020204" pitchFamily="34" charset="0"/>
              <a:buChar char="•"/>
            </a:pPr>
            <a:r>
              <a:rPr lang="en-US" sz="1100" baseline="0" dirty="0">
                <a:solidFill>
                  <a:schemeClr val="tx1"/>
                </a:solidFill>
              </a:rPr>
              <a:t>Interactive exercises</a:t>
            </a:r>
          </a:p>
          <a:p>
            <a:pPr marL="285750" indent="-285750">
              <a:buFont typeface="Arial" panose="020B0604020202020204" pitchFamily="34" charset="0"/>
              <a:buChar char="•"/>
            </a:pPr>
            <a:endParaRPr lang="en-US" sz="11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solidFill>
                  <a:schemeClr val="tx1"/>
                </a:solidFill>
              </a:rPr>
              <a:t>Some of the resources are open access and students can access them. Others are only available to educators using Granta EduPack.</a:t>
            </a:r>
          </a:p>
        </p:txBody>
      </p:sp>
      <p:sp>
        <p:nvSpPr>
          <p:cNvPr id="8" name="TextBox 7">
            <a:extLst>
              <a:ext uri="{FF2B5EF4-FFF2-40B4-BE49-F238E27FC236}">
                <a16:creationId xmlns:a16="http://schemas.microsoft.com/office/drawing/2014/main" id="{49060EF5-393A-4965-AEE1-2E2FFFCF8274}"/>
              </a:ext>
            </a:extLst>
          </p:cNvPr>
          <p:cNvSpPr txBox="1"/>
          <p:nvPr userDrawn="1"/>
        </p:nvSpPr>
        <p:spPr>
          <a:xfrm>
            <a:off x="467319" y="5863054"/>
            <a:ext cx="97231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Ansys Granta (formerly Granta Design) is the leader in materials information technology – software, information resources, and services to advance materials education, and to enable better, greener, safer products. We are the Materials Business Unit of ANSYS, Inc., the global leader in engineering simulation. Visit </a:t>
            </a:r>
            <a:r>
              <a:rPr lang="en-GB" sz="1200" b="0" dirty="0">
                <a:solidFill>
                  <a:schemeClr val="tx1"/>
                </a:solidFill>
                <a:hlinkClick r:id="rId6">
                  <a:extLst>
                    <a:ext uri="{A12FA001-AC4F-418D-AE19-62706E023703}">
                      <ahyp:hlinkClr xmlns:ahyp="http://schemas.microsoft.com/office/drawing/2018/hyperlinkcolor" val="tx"/>
                    </a:ext>
                  </a:extLst>
                </a:hlinkClick>
              </a:rPr>
              <a:t>www.ansys.com</a:t>
            </a:r>
            <a:r>
              <a:rPr lang="en-GB" sz="1200" b="0" dirty="0">
                <a:solidFill>
                  <a:schemeClr val="tx1"/>
                </a:solidFill>
              </a:rPr>
              <a:t> to learn more.</a:t>
            </a:r>
            <a:endParaRPr lang="en-US" sz="1200" dirty="0"/>
          </a:p>
        </p:txBody>
      </p:sp>
    </p:spTree>
    <p:extLst>
      <p:ext uri="{BB962C8B-B14F-4D97-AF65-F5344CB8AC3E}">
        <p14:creationId xmlns:p14="http://schemas.microsoft.com/office/powerpoint/2010/main" val="84378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p:nvSpPr>
        <p:spPr>
          <a:xfrm>
            <a:off x="7848600" y="6477000"/>
            <a:ext cx="1371600" cy="276999"/>
          </a:xfrm>
          <a:prstGeom prst="rect">
            <a:avLst/>
          </a:prstGeom>
          <a:noFill/>
        </p:spPr>
        <p:txBody>
          <a:bodyPr wrap="square" rtlCol="0">
            <a:spAutoFit/>
          </a:bodyPr>
          <a:lstStyle/>
          <a:p>
            <a:r>
              <a:rPr lang="en-US" sz="1200" dirty="0">
                <a:solidFill>
                  <a:schemeClr val="tx2"/>
                </a:solidFill>
              </a:rPr>
              <a:t>©2022 ANSYS, Inc.</a:t>
            </a:r>
          </a:p>
        </p:txBody>
      </p:sp>
    </p:spTree>
    <p:extLst>
      <p:ext uri="{BB962C8B-B14F-4D97-AF65-F5344CB8AC3E}">
        <p14:creationId xmlns:p14="http://schemas.microsoft.com/office/powerpoint/2010/main" val="974504861"/>
      </p:ext>
    </p:extLst>
  </p:cSld>
  <p:clrMapOvr>
    <a:masterClrMapping/>
  </p:clrMapOvr>
  <p:hf hdr="0" dt="0"/>
  <p:extLst>
    <p:ext uri="{DCECCB84-F9BA-43D5-87BE-67443E8EF086}">
      <p15:sldGuideLst xmlns:p15="http://schemas.microsoft.com/office/powerpoint/2012/main">
        <p15:guide id="1" orient="horz" pos="1584">
          <p15:clr>
            <a:srgbClr val="FBAE40"/>
          </p15:clr>
        </p15:guide>
        <p15:guide id="2" orient="horz" pos="261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1629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1457501307"/>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7713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643DBD4-B6EA-4DE1-8D77-DC282214A20F}"/>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785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901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9698B-7A26-4188-9D40-33985A6F9AC8}"/>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C3D276F9-910B-4236-AE21-A2B8A76716F9}"/>
              </a:ext>
            </a:extLst>
          </p:cNvPr>
          <p:cNvSpPr>
            <a:spLocks noGrp="1"/>
          </p:cNvSpPr>
          <p:nvPr>
            <p:ph type="sldNum" sz="quarter" idx="10"/>
          </p:nvPr>
        </p:nvSpPr>
        <p:spPr/>
        <p:txBody>
          <a:bodyPr/>
          <a:lstStyle/>
          <a:p>
            <a:fld id="{F0D23093-2AB0-F74C-B865-1A12A15B650E}" type="slidenum">
              <a:rPr lang="en-US" smtClean="0"/>
              <a:pPr/>
              <a:t>‹#›</a:t>
            </a:fld>
            <a:endParaRPr lang="en-US" dirty="0"/>
          </a:p>
        </p:txBody>
      </p:sp>
      <p:graphicFrame>
        <p:nvGraphicFramePr>
          <p:cNvPr id="4" name="Table 4">
            <a:extLst>
              <a:ext uri="{FF2B5EF4-FFF2-40B4-BE49-F238E27FC236}">
                <a16:creationId xmlns:a16="http://schemas.microsoft.com/office/drawing/2014/main" id="{23029CFD-AFE5-4EDB-A420-645D15F80DC8}"/>
              </a:ext>
            </a:extLst>
          </p:cNvPr>
          <p:cNvGraphicFramePr>
            <a:graphicFrameLocks noGrp="1"/>
          </p:cNvGraphicFramePr>
          <p:nvPr userDrawn="1">
            <p:extLst>
              <p:ext uri="{D42A27DB-BD31-4B8C-83A1-F6EECF244321}">
                <p14:modId xmlns:p14="http://schemas.microsoft.com/office/powerpoint/2010/main" val="479828219"/>
              </p:ext>
            </p:extLst>
          </p:nvPr>
        </p:nvGraphicFramePr>
        <p:xfrm>
          <a:off x="2032000" y="1447800"/>
          <a:ext cx="8128000" cy="20574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178917247"/>
                    </a:ext>
                  </a:extLst>
                </a:gridCol>
                <a:gridCol w="5765800">
                  <a:extLst>
                    <a:ext uri="{9D8B030D-6E8A-4147-A177-3AD203B41FA5}">
                      <a16:colId xmlns:a16="http://schemas.microsoft.com/office/drawing/2014/main" val="82562025"/>
                    </a:ext>
                  </a:extLst>
                </a:gridCol>
              </a:tblGrid>
              <a:tr h="435334">
                <a:tc gridSpan="2">
                  <a:txBody>
                    <a:bodyPr/>
                    <a:lstStyle/>
                    <a:p>
                      <a:pPr algn="ctr"/>
                      <a:r>
                        <a:rPr lang="en-US" dirty="0"/>
                        <a:t>Intended Learning Outcomes</a:t>
                      </a:r>
                    </a:p>
                  </a:txBody>
                  <a:tcPr/>
                </a:tc>
                <a:tc hMerge="1">
                  <a:txBody>
                    <a:bodyPr/>
                    <a:lstStyle/>
                    <a:p>
                      <a:endParaRPr lang="en-US" dirty="0"/>
                    </a:p>
                  </a:txBody>
                  <a:tcPr/>
                </a:tc>
                <a:extLst>
                  <a:ext uri="{0D108BD9-81ED-4DB2-BD59-A6C34878D82A}">
                    <a16:rowId xmlns:a16="http://schemas.microsoft.com/office/drawing/2014/main" val="1086537530"/>
                  </a:ext>
                </a:extLst>
              </a:tr>
              <a:tr h="751398">
                <a:tc>
                  <a:txBody>
                    <a:bodyPr/>
                    <a:lstStyle/>
                    <a:p>
                      <a:r>
                        <a:rPr lang="en-US" i="1" dirty="0"/>
                        <a:t>Knowledge and Understanding</a:t>
                      </a:r>
                    </a:p>
                  </a:txBody>
                  <a:tcPr/>
                </a:tc>
                <a:tc>
                  <a:txBody>
                    <a:bodyPr/>
                    <a:lstStyle/>
                    <a:p>
                      <a:endParaRPr lang="en-US" dirty="0"/>
                    </a:p>
                  </a:txBody>
                  <a:tcPr/>
                </a:tc>
                <a:extLst>
                  <a:ext uri="{0D108BD9-81ED-4DB2-BD59-A6C34878D82A}">
                    <a16:rowId xmlns:a16="http://schemas.microsoft.com/office/drawing/2014/main" val="1046305855"/>
                  </a:ext>
                </a:extLst>
              </a:tr>
              <a:tr h="435334">
                <a:tc>
                  <a:txBody>
                    <a:bodyPr/>
                    <a:lstStyle/>
                    <a:p>
                      <a:r>
                        <a:rPr lang="en-US" i="1" dirty="0"/>
                        <a:t>Skills and Abilities</a:t>
                      </a:r>
                    </a:p>
                  </a:txBody>
                  <a:tcPr/>
                </a:tc>
                <a:tc>
                  <a:txBody>
                    <a:bodyPr/>
                    <a:lstStyle/>
                    <a:p>
                      <a:endParaRPr lang="en-US"/>
                    </a:p>
                  </a:txBody>
                  <a:tcPr/>
                </a:tc>
                <a:extLst>
                  <a:ext uri="{0D108BD9-81ED-4DB2-BD59-A6C34878D82A}">
                    <a16:rowId xmlns:a16="http://schemas.microsoft.com/office/drawing/2014/main" val="3044793129"/>
                  </a:ext>
                </a:extLst>
              </a:tr>
              <a:tr h="435334">
                <a:tc>
                  <a:txBody>
                    <a:bodyPr/>
                    <a:lstStyle/>
                    <a:p>
                      <a:r>
                        <a:rPr lang="en-US" i="1" dirty="0"/>
                        <a:t>Values and Attributes</a:t>
                      </a:r>
                    </a:p>
                  </a:txBody>
                  <a:tcPr/>
                </a:tc>
                <a:tc>
                  <a:txBody>
                    <a:bodyPr/>
                    <a:lstStyle/>
                    <a:p>
                      <a:endParaRPr lang="en-US" dirty="0"/>
                    </a:p>
                  </a:txBody>
                  <a:tcPr/>
                </a:tc>
                <a:extLst>
                  <a:ext uri="{0D108BD9-81ED-4DB2-BD59-A6C34878D82A}">
                    <a16:rowId xmlns:a16="http://schemas.microsoft.com/office/drawing/2014/main" val="4132493292"/>
                  </a:ext>
                </a:extLst>
              </a:tr>
            </a:tbl>
          </a:graphicData>
        </a:graphic>
      </p:graphicFrame>
      <p:sp>
        <p:nvSpPr>
          <p:cNvPr id="6" name="Text Placeholder 5">
            <a:extLst>
              <a:ext uri="{FF2B5EF4-FFF2-40B4-BE49-F238E27FC236}">
                <a16:creationId xmlns:a16="http://schemas.microsoft.com/office/drawing/2014/main" id="{C93EAD7A-A3F6-43E7-8981-17270D9B762B}"/>
              </a:ext>
            </a:extLst>
          </p:cNvPr>
          <p:cNvSpPr>
            <a:spLocks noGrp="1"/>
          </p:cNvSpPr>
          <p:nvPr>
            <p:ph type="body" sz="quarter" idx="11" hasCustomPrompt="1"/>
          </p:nvPr>
        </p:nvSpPr>
        <p:spPr>
          <a:xfrm>
            <a:off x="2133600" y="4038600"/>
            <a:ext cx="8001000" cy="1752600"/>
          </a:xfrm>
        </p:spPr>
        <p:style>
          <a:lnRef idx="2">
            <a:schemeClr val="accent1"/>
          </a:lnRef>
          <a:fillRef idx="1">
            <a:schemeClr val="lt1"/>
          </a:fillRef>
          <a:effectRef idx="0">
            <a:schemeClr val="accent1"/>
          </a:effectRef>
          <a:fontRef idx="minor">
            <a:schemeClr val="dk1"/>
          </a:fontRef>
        </p:style>
        <p:txBody>
          <a:bodyPr/>
          <a:lstStyle>
            <a:lvl1pPr marL="0" indent="0" algn="ctr">
              <a:buNone/>
              <a:defRPr/>
            </a:lvl1pPr>
          </a:lstStyle>
          <a:p>
            <a:pPr lvl="0"/>
            <a:r>
              <a:rPr lang="en-US" dirty="0"/>
              <a:t>Resources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9412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3241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7373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699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688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1889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2451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2022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solidFill>
                  <a:srgbClr val="000000"/>
                </a:solidFill>
                <a:effectLst/>
                <a:latin typeface="+mj-lt"/>
                <a:ea typeface="Times New Roman" panose="02020603050405020304" pitchFamily="18" charset="0"/>
                <a:cs typeface="Times New Roman" panose="02020603050405020304" pitchFamily="18" charset="0"/>
              </a:rPr>
              <a:t>© 2018 Mike Ashby</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3064212097"/>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5380545" y="3557619"/>
            <a:ext cx="4449256" cy="848315"/>
          </a:xfrm>
          <a:prstGeom prst="rect">
            <a:avLst/>
          </a:prstGeom>
        </p:spPr>
        <p:txBody>
          <a:bodyPr anchor="t">
            <a:normAutofit/>
          </a:bodyPr>
          <a:lstStyle>
            <a:lvl1pPr marL="0" indent="0">
              <a:buNone/>
              <a:defRPr sz="2000" b="0"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pic>
        <p:nvPicPr>
          <p:cNvPr id="3" name="Picture 2">
            <a:extLst>
              <a:ext uri="{FF2B5EF4-FFF2-40B4-BE49-F238E27FC236}">
                <a16:creationId xmlns:a16="http://schemas.microsoft.com/office/drawing/2014/main" id="{F69461D6-FB3C-4A8B-8B69-660E1E9569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220" y="2177786"/>
            <a:ext cx="2017780" cy="4680214"/>
          </a:xfrm>
          <a:prstGeom prst="rect">
            <a:avLst/>
          </a:prstGeom>
        </p:spPr>
      </p:pic>
      <p:sp>
        <p:nvSpPr>
          <p:cNvPr id="6" name="Picture Placeholder 5">
            <a:extLst>
              <a:ext uri="{FF2B5EF4-FFF2-40B4-BE49-F238E27FC236}">
                <a16:creationId xmlns:a16="http://schemas.microsoft.com/office/drawing/2014/main" id="{A9643B53-695C-49D3-8188-AC5B526E36D3}"/>
              </a:ext>
            </a:extLst>
          </p:cNvPr>
          <p:cNvSpPr>
            <a:spLocks noGrp="1"/>
          </p:cNvSpPr>
          <p:nvPr>
            <p:ph type="pic" sz="quarter" idx="13"/>
          </p:nvPr>
        </p:nvSpPr>
        <p:spPr>
          <a:xfrm>
            <a:off x="609600" y="1828800"/>
            <a:ext cx="4114800" cy="2514600"/>
          </a:xfrm>
        </p:spPr>
        <p:txBody>
          <a:bodyPr/>
          <a:lstStyle/>
          <a:p>
            <a:r>
              <a:rPr lang="en-US"/>
              <a:t>Click icon to add picture</a:t>
            </a:r>
            <a:endParaRPr lang="en-US" dirty="0"/>
          </a:p>
        </p:txBody>
      </p:sp>
      <p:sp>
        <p:nvSpPr>
          <p:cNvPr id="4" name="Title 3">
            <a:extLst>
              <a:ext uri="{FF2B5EF4-FFF2-40B4-BE49-F238E27FC236}">
                <a16:creationId xmlns:a16="http://schemas.microsoft.com/office/drawing/2014/main" id="{3ABE6DB8-DB28-4468-BFEE-EF4039C4B9EA}"/>
              </a:ext>
            </a:extLst>
          </p:cNvPr>
          <p:cNvSpPr>
            <a:spLocks noGrp="1"/>
          </p:cNvSpPr>
          <p:nvPr>
            <p:ph type="title"/>
          </p:nvPr>
        </p:nvSpPr>
        <p:spPr>
          <a:xfrm>
            <a:off x="5380544" y="1828800"/>
            <a:ext cx="5394324" cy="1371600"/>
          </a:xfrm>
        </p:spPr>
        <p:txBody>
          <a:bodyPr/>
          <a:lstStyle>
            <a:lvl1pPr>
              <a:defRPr b="1"/>
            </a:lvl1pPr>
          </a:lstStyle>
          <a:p>
            <a:r>
              <a:rPr lang="en-US"/>
              <a:t>Click to edit Master title style</a:t>
            </a:r>
            <a:endParaRPr lang="en-US" dirty="0"/>
          </a:p>
        </p:txBody>
      </p:sp>
      <p:sp>
        <p:nvSpPr>
          <p:cNvPr id="2" name="Text Placeholder 10">
            <a:extLst>
              <a:ext uri="{FF2B5EF4-FFF2-40B4-BE49-F238E27FC236}">
                <a16:creationId xmlns:a16="http://schemas.microsoft.com/office/drawing/2014/main" id="{16F0BBF0-88EA-4472-BF65-3E195E6B8676}"/>
              </a:ext>
            </a:extLst>
          </p:cNvPr>
          <p:cNvSpPr txBox="1">
            <a:spLocks/>
          </p:cNvSpPr>
          <p:nvPr userDrawn="1"/>
        </p:nvSpPr>
        <p:spPr>
          <a:xfrm>
            <a:off x="533400" y="5749433"/>
            <a:ext cx="9366250" cy="7744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200" b="1" dirty="0"/>
              <a:t>© 2022 ANSYS, Inc. and Mike Ashby</a:t>
            </a:r>
          </a:p>
          <a:p>
            <a:pPr>
              <a:spcBef>
                <a:spcPts val="0"/>
              </a:spcBef>
            </a:pPr>
            <a:r>
              <a:rPr lang="en-US" sz="1200" dirty="0"/>
              <a:t>For use and reproduction guidance, see the last page.</a:t>
            </a:r>
          </a:p>
          <a:p>
            <a:pPr>
              <a:spcBef>
                <a:spcPts val="0"/>
              </a:spcBef>
            </a:pPr>
            <a:endParaRPr lang="en-US" sz="1200" dirty="0"/>
          </a:p>
          <a:p>
            <a:pPr>
              <a:spcBef>
                <a:spcPts val="0"/>
              </a:spcBef>
            </a:pPr>
            <a:r>
              <a:rPr lang="en-US" sz="1200" dirty="0"/>
              <a:t>Originally prepared by Dr. Mike Ashby, co-founder of Granta Design, this teaching resource is updated yearly by the Ansys Granta Education Division. </a:t>
            </a:r>
            <a:endParaRPr lang="en-US" dirty="0"/>
          </a:p>
        </p:txBody>
      </p:sp>
    </p:spTree>
    <p:extLst>
      <p:ext uri="{BB962C8B-B14F-4D97-AF65-F5344CB8AC3E}">
        <p14:creationId xmlns:p14="http://schemas.microsoft.com/office/powerpoint/2010/main" val="191009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584">
          <p15:clr>
            <a:srgbClr val="FBAE40"/>
          </p15:clr>
        </p15:guide>
        <p15:guide id="2" orient="horz" pos="261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0B27FF-7368-4C94-B45B-81EEFD1FC2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220" y="2177786"/>
            <a:ext cx="2017780" cy="4680214"/>
          </a:xfrm>
          <a:prstGeom prst="rect">
            <a:avLst/>
          </a:prstGeom>
        </p:spPr>
      </p:pic>
      <p:sp>
        <p:nvSpPr>
          <p:cNvPr id="2" name="Text Placeholder 10">
            <a:extLst>
              <a:ext uri="{FF2B5EF4-FFF2-40B4-BE49-F238E27FC236}">
                <a16:creationId xmlns:a16="http://schemas.microsoft.com/office/drawing/2014/main" id="{3172B74F-450A-497D-A7A9-75541A788F56}"/>
              </a:ext>
            </a:extLst>
          </p:cNvPr>
          <p:cNvSpPr txBox="1">
            <a:spLocks/>
          </p:cNvSpPr>
          <p:nvPr userDrawn="1"/>
        </p:nvSpPr>
        <p:spPr>
          <a:xfrm>
            <a:off x="467319" y="1945161"/>
            <a:ext cx="5547360" cy="30354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rPr>
              <a:t>© 2022 ANSYS, Inc. and Mike Ashby</a:t>
            </a:r>
          </a:p>
          <a:p>
            <a:pPr>
              <a:lnSpc>
                <a:spcPct val="100000"/>
              </a:lnSpc>
              <a:spcBef>
                <a:spcPts val="0"/>
              </a:spcBef>
            </a:pPr>
            <a:endParaRPr lang="en-US" sz="1200" b="1" dirty="0">
              <a:solidFill>
                <a:schemeClr val="tx1"/>
              </a:solidFill>
            </a:endParaRPr>
          </a:p>
          <a:p>
            <a:pPr>
              <a:lnSpc>
                <a:spcPct val="100000"/>
              </a:lnSpc>
              <a:spcBef>
                <a:spcPts val="0"/>
              </a:spcBef>
            </a:pPr>
            <a:r>
              <a:rPr lang="en-US" sz="1200" b="1" dirty="0">
                <a:solidFill>
                  <a:schemeClr val="tx1"/>
                </a:solidFill>
              </a:rPr>
              <a:t>Use and Reproduction</a:t>
            </a:r>
            <a:endParaRPr lang="en-US" sz="1200" dirty="0">
              <a:solidFill>
                <a:schemeClr val="tx1"/>
              </a:solidFill>
            </a:endParaRPr>
          </a:p>
          <a:p>
            <a:pPr>
              <a:lnSpc>
                <a:spcPct val="100000"/>
              </a:lnSpc>
              <a:spcBef>
                <a:spcPts val="0"/>
              </a:spcBef>
            </a:pPr>
            <a:r>
              <a:rPr lang="en-US" sz="1200" dirty="0">
                <a:solidFill>
                  <a:schemeClr val="tx1"/>
                </a:solidFill>
              </a:rPr>
              <a:t>These resources can be used and reproduced for teaching purposes only. Please credit the author(s) on any reproduction. You cannot use these resources for commercial purpose.</a:t>
            </a:r>
          </a:p>
          <a:p>
            <a:pPr>
              <a:lnSpc>
                <a:spcPct val="100000"/>
              </a:lnSpc>
              <a:spcBef>
                <a:spcPts val="0"/>
              </a:spcBef>
            </a:pPr>
            <a:endParaRPr lang="en-US" sz="1200" dirty="0">
              <a:solidFill>
                <a:schemeClr val="tx1"/>
              </a:solidFill>
            </a:endParaRPr>
          </a:p>
          <a:p>
            <a:pPr>
              <a:spcBef>
                <a:spcPts val="0"/>
              </a:spcBef>
            </a:pPr>
            <a:r>
              <a:rPr lang="en-US" sz="1200" b="1" dirty="0">
                <a:solidFill>
                  <a:schemeClr val="tx1"/>
                </a:solidFill>
              </a:rPr>
              <a:t>Document Information</a:t>
            </a:r>
          </a:p>
          <a:p>
            <a:pPr>
              <a:spcBef>
                <a:spcPts val="0"/>
              </a:spcBef>
            </a:pPr>
            <a:r>
              <a:rPr lang="en-US" sz="1200" dirty="0">
                <a:solidFill>
                  <a:schemeClr val="tx1"/>
                </a:solidFill>
              </a:rPr>
              <a:t>This lecture unit is part of a set of teaching resources to help introduce students to materials, processes and rational selections. </a:t>
            </a:r>
          </a:p>
          <a:p>
            <a:pPr>
              <a:lnSpc>
                <a:spcPct val="100000"/>
              </a:lnSpc>
              <a:spcBef>
                <a:spcPts val="0"/>
              </a:spcBef>
            </a:pPr>
            <a:endParaRPr lang="en-US" sz="1200" dirty="0">
              <a:solidFill>
                <a:schemeClr val="tx1"/>
              </a:solidFill>
            </a:endParaRPr>
          </a:p>
          <a:p>
            <a:pPr>
              <a:lnSpc>
                <a:spcPct val="100000"/>
              </a:lnSpc>
              <a:spcBef>
                <a:spcPts val="0"/>
              </a:spcBef>
            </a:pPr>
            <a:r>
              <a:rPr lang="en-US" sz="1200" b="1" dirty="0">
                <a:solidFill>
                  <a:schemeClr val="tx1"/>
                </a:solidFill>
              </a:rPr>
              <a:t>Accuracy</a:t>
            </a:r>
          </a:p>
          <a:p>
            <a:pPr>
              <a:lnSpc>
                <a:spcPct val="100000"/>
              </a:lnSpc>
              <a:spcBef>
                <a:spcPts val="0"/>
              </a:spcBef>
            </a:pPr>
            <a:r>
              <a:rPr lang="en-US" sz="1200" dirty="0">
                <a:solidFill>
                  <a:schemeClr val="tx1"/>
                </a:solidFill>
              </a:rPr>
              <a:t>The author(s) try hard to make sure that these resources are of a high quality. If you have any suggestions for improvements, please contact the author(s) by email. You may also write to the Ansys Granta Education Team with your suggestions at </a:t>
            </a:r>
            <a:r>
              <a:rPr lang="en-US" sz="1200" dirty="0">
                <a:solidFill>
                  <a:schemeClr val="tx1"/>
                </a:solidFill>
                <a:hlinkClick r:id="rId3">
                  <a:extLst>
                    <a:ext uri="{A12FA001-AC4F-418D-AE19-62706E023703}">
                      <ahyp:hlinkClr xmlns:ahyp="http://schemas.microsoft.com/office/drawing/2018/hyperlinkcolor" val="tx"/>
                    </a:ext>
                  </a:extLst>
                </a:hlinkClick>
              </a:rPr>
              <a:t>granta-education-team@ansys.com</a:t>
            </a:r>
            <a:r>
              <a:rPr lang="en-US" sz="1200" dirty="0">
                <a:solidFill>
                  <a:schemeClr val="tx1"/>
                </a:solidFill>
              </a:rPr>
              <a:t>. </a:t>
            </a:r>
          </a:p>
          <a:p>
            <a:pPr>
              <a:lnSpc>
                <a:spcPct val="100000"/>
              </a:lnSpc>
              <a:spcBef>
                <a:spcPts val="0"/>
              </a:spcBef>
            </a:pPr>
            <a:endParaRPr lang="en-US" sz="1200" dirty="0">
              <a:solidFill>
                <a:schemeClr val="tx1"/>
              </a:solidFill>
            </a:endParaRPr>
          </a:p>
          <a:p>
            <a:pPr>
              <a:lnSpc>
                <a:spcPct val="100000"/>
              </a:lnSpc>
              <a:spcBef>
                <a:spcPts val="0"/>
              </a:spcBef>
            </a:pPr>
            <a:r>
              <a:rPr lang="en-US" sz="1200" dirty="0">
                <a:solidFill>
                  <a:schemeClr val="tx1"/>
                </a:solidFill>
              </a:rPr>
              <a:t> </a:t>
            </a:r>
          </a:p>
        </p:txBody>
      </p:sp>
      <p:sp>
        <p:nvSpPr>
          <p:cNvPr id="4" name="TextBox 3">
            <a:extLst>
              <a:ext uri="{FF2B5EF4-FFF2-40B4-BE49-F238E27FC236}">
                <a16:creationId xmlns:a16="http://schemas.microsoft.com/office/drawing/2014/main" id="{B4C255C9-E519-4E12-83C2-86355B01134B}"/>
              </a:ext>
            </a:extLst>
          </p:cNvPr>
          <p:cNvSpPr txBox="1"/>
          <p:nvPr userDrawn="1"/>
        </p:nvSpPr>
        <p:spPr>
          <a:xfrm>
            <a:off x="6177321" y="286970"/>
            <a:ext cx="4013159" cy="4693593"/>
          </a:xfrm>
          <a:prstGeom prst="rect">
            <a:avLst/>
          </a:prstGeom>
          <a:noFill/>
        </p:spPr>
        <p:txBody>
          <a:bodyPr wrap="square" rtlCol="0">
            <a:spAutoFit/>
          </a:bodyPr>
          <a:lstStyle/>
          <a:p>
            <a:r>
              <a:rPr lang="en-US" sz="1200" b="1" baseline="0" dirty="0">
                <a:solidFill>
                  <a:schemeClr val="tx1"/>
                </a:solidFill>
              </a:rPr>
              <a:t>Ansys Granta Education Hub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For more information on Ansys Granta EduPack software and related teaching resources, please visit </a:t>
            </a:r>
            <a:r>
              <a:rPr lang="en-US" sz="1100" dirty="0">
                <a:solidFill>
                  <a:schemeClr val="tx1"/>
                </a:solidFill>
                <a:hlinkClick r:id="rId4">
                  <a:extLst>
                    <a:ext uri="{A12FA001-AC4F-418D-AE19-62706E023703}">
                      <ahyp:hlinkClr xmlns:ahyp="http://schemas.microsoft.com/office/drawing/2018/hyperlinkcolor" val="tx"/>
                    </a:ext>
                  </a:extLst>
                </a:hlinkClick>
              </a:rPr>
              <a:t>https://www.ansys.com/products/materials/granta-edupack/</a:t>
            </a:r>
            <a:r>
              <a:rPr lang="en-US" sz="1100" dirty="0">
                <a:solidFill>
                  <a:schemeClr val="tx1"/>
                </a:solidFill>
              </a:rPr>
              <a:t>. </a:t>
            </a:r>
          </a:p>
          <a:p>
            <a:endParaRPr lang="en-US" sz="1100" baseline="0" dirty="0">
              <a:solidFill>
                <a:schemeClr val="tx1"/>
              </a:solidFill>
            </a:endParaRPr>
          </a:p>
          <a:p>
            <a:r>
              <a:rPr lang="en-US" sz="1200" b="1" baseline="0" dirty="0">
                <a:solidFill>
                  <a:schemeClr val="tx1"/>
                </a:solidFill>
              </a:rPr>
              <a:t>Teaching Resources Website</a:t>
            </a:r>
            <a:endParaRPr lang="en-US" sz="11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The Teaching Resources website aims to support teaching of materials-related courses in design, engineering and science. Resources come in various formats and are aimed primarily at undergraduate education. Visit </a:t>
            </a:r>
            <a:r>
              <a:rPr lang="en-US" sz="1100" baseline="0" dirty="0">
                <a:solidFill>
                  <a:schemeClr val="tx1"/>
                </a:solidFill>
                <a:hlinkClick r:id="rId5">
                  <a:extLst>
                    <a:ext uri="{A12FA001-AC4F-418D-AE19-62706E023703}">
                      <ahyp:hlinkClr xmlns:ahyp="http://schemas.microsoft.com/office/drawing/2018/hyperlinkcolor" val="tx"/>
                    </a:ext>
                  </a:extLst>
                </a:hlinkClick>
              </a:rPr>
              <a:t>grantadesign.com/education/</a:t>
            </a:r>
            <a:r>
              <a:rPr lang="en-US" sz="1100" baseline="0" dirty="0" err="1">
                <a:solidFill>
                  <a:schemeClr val="tx1"/>
                </a:solidFill>
                <a:hlinkClick r:id="rId5">
                  <a:extLst>
                    <a:ext uri="{A12FA001-AC4F-418D-AE19-62706E023703}">
                      <ahyp:hlinkClr xmlns:ahyp="http://schemas.microsoft.com/office/drawing/2018/hyperlinkcolor" val="tx"/>
                    </a:ext>
                  </a:extLst>
                </a:hlinkClick>
              </a:rPr>
              <a:t>teachingresources</a:t>
            </a:r>
            <a:r>
              <a:rPr lang="en-US" sz="1100" baseline="0" dirty="0">
                <a:solidFill>
                  <a:schemeClr val="tx1"/>
                </a:solidFill>
                <a:hlinkClick r:id="rId5">
                  <a:extLst>
                    <a:ext uri="{A12FA001-AC4F-418D-AE19-62706E023703}">
                      <ahyp:hlinkClr xmlns:ahyp="http://schemas.microsoft.com/office/drawing/2018/hyperlinkcolor" val="tx"/>
                    </a:ext>
                  </a:extLst>
                </a:hlinkClick>
              </a:rPr>
              <a:t>/ </a:t>
            </a:r>
            <a:r>
              <a:rPr lang="en-US" sz="1100" dirty="0">
                <a:solidFill>
                  <a:schemeClr val="tx1"/>
                </a:solidFill>
              </a:rPr>
              <a:t>to learn more.</a:t>
            </a:r>
          </a:p>
          <a:p>
            <a:endParaRPr lang="en-US" sz="1100" baseline="0" dirty="0">
              <a:solidFill>
                <a:schemeClr val="tx1"/>
              </a:solidFill>
            </a:endParaRPr>
          </a:p>
          <a:p>
            <a:r>
              <a:rPr lang="en-US" sz="1100" baseline="0" dirty="0">
                <a:solidFill>
                  <a:schemeClr val="tx1"/>
                </a:solidFill>
              </a:rPr>
              <a:t>There are 350+ resources on the Ansys Granta Education Hub. The resources include:</a:t>
            </a:r>
          </a:p>
          <a:p>
            <a:endParaRPr lang="en-US" sz="1100" baseline="0" dirty="0">
              <a:solidFill>
                <a:schemeClr val="tx1"/>
              </a:solidFill>
            </a:endParaRPr>
          </a:p>
          <a:p>
            <a:pPr marL="285750" indent="-285750">
              <a:buFont typeface="Arial" panose="020B0604020202020204" pitchFamily="34" charset="0"/>
              <a:buChar char="•"/>
            </a:pPr>
            <a:r>
              <a:rPr lang="en-US" sz="1100" baseline="0" dirty="0">
                <a:solidFill>
                  <a:schemeClr val="tx1"/>
                </a:solidFill>
              </a:rPr>
              <a:t>Lecture presentations with notes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1"/>
                </a:solidFill>
              </a:rPr>
              <a:t>Case studies</a:t>
            </a:r>
          </a:p>
          <a:p>
            <a:pPr marL="285750" indent="-285750">
              <a:buFont typeface="Arial" panose="020B0604020202020204" pitchFamily="34" charset="0"/>
              <a:buChar char="•"/>
            </a:pPr>
            <a:r>
              <a:rPr lang="en-US" sz="1100" baseline="0" dirty="0">
                <a:solidFill>
                  <a:schemeClr val="tx1"/>
                </a:solidFill>
              </a:rPr>
              <a:t>Exercises with worked solutions</a:t>
            </a:r>
          </a:p>
          <a:p>
            <a:pPr marL="285750" indent="-285750">
              <a:buFont typeface="Arial" panose="020B0604020202020204" pitchFamily="34" charset="0"/>
              <a:buChar char="•"/>
            </a:pPr>
            <a:r>
              <a:rPr lang="en-US" sz="1100" baseline="0" dirty="0">
                <a:solidFill>
                  <a:schemeClr val="tx1"/>
                </a:solidFill>
              </a:rPr>
              <a:t>Microprojects</a:t>
            </a:r>
          </a:p>
          <a:p>
            <a:pPr marL="285750" indent="-285750">
              <a:buFont typeface="Arial" panose="020B0604020202020204" pitchFamily="34" charset="0"/>
              <a:buChar char="•"/>
            </a:pPr>
            <a:r>
              <a:rPr lang="en-US" sz="1100" baseline="0" dirty="0">
                <a:solidFill>
                  <a:schemeClr val="tx1"/>
                </a:solidFill>
              </a:rPr>
              <a:t>Recorded webinars</a:t>
            </a:r>
          </a:p>
          <a:p>
            <a:pPr marL="285750" indent="-285750">
              <a:buFont typeface="Arial" panose="020B0604020202020204" pitchFamily="34" charset="0"/>
              <a:buChar char="•"/>
            </a:pPr>
            <a:r>
              <a:rPr lang="en-US" sz="1100" baseline="0" dirty="0">
                <a:solidFill>
                  <a:schemeClr val="tx1"/>
                </a:solidFill>
              </a:rPr>
              <a:t>White papers</a:t>
            </a:r>
          </a:p>
          <a:p>
            <a:pPr marL="285750" indent="-285750">
              <a:buFont typeface="Arial" panose="020B0604020202020204" pitchFamily="34" charset="0"/>
              <a:buChar char="•"/>
            </a:pPr>
            <a:r>
              <a:rPr lang="en-US" sz="1100" baseline="0" dirty="0">
                <a:solidFill>
                  <a:schemeClr val="tx1"/>
                </a:solidFill>
              </a:rPr>
              <a:t>Solution manuals</a:t>
            </a:r>
          </a:p>
          <a:p>
            <a:pPr marL="285750" indent="-285750">
              <a:buFont typeface="Arial" panose="020B0604020202020204" pitchFamily="34" charset="0"/>
              <a:buChar char="•"/>
            </a:pPr>
            <a:r>
              <a:rPr lang="en-US" sz="1100" baseline="0" dirty="0">
                <a:solidFill>
                  <a:schemeClr val="tx1"/>
                </a:solidFill>
              </a:rPr>
              <a:t>Interactive exercises</a:t>
            </a:r>
          </a:p>
          <a:p>
            <a:pPr marL="285750" indent="-285750">
              <a:buFont typeface="Arial" panose="020B0604020202020204" pitchFamily="34" charset="0"/>
              <a:buChar char="•"/>
            </a:pPr>
            <a:endParaRPr lang="en-US" sz="11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solidFill>
                  <a:schemeClr val="tx1"/>
                </a:solidFill>
              </a:rPr>
              <a:t>Some of the resources are open access and students can access them. Others are only available to educators using Granta EduPack.</a:t>
            </a:r>
          </a:p>
        </p:txBody>
      </p:sp>
      <p:sp>
        <p:nvSpPr>
          <p:cNvPr id="8" name="TextBox 7">
            <a:extLst>
              <a:ext uri="{FF2B5EF4-FFF2-40B4-BE49-F238E27FC236}">
                <a16:creationId xmlns:a16="http://schemas.microsoft.com/office/drawing/2014/main" id="{49060EF5-393A-4965-AEE1-2E2FFFCF8274}"/>
              </a:ext>
            </a:extLst>
          </p:cNvPr>
          <p:cNvSpPr txBox="1"/>
          <p:nvPr userDrawn="1"/>
        </p:nvSpPr>
        <p:spPr>
          <a:xfrm>
            <a:off x="467319" y="5863054"/>
            <a:ext cx="97231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Ansys Granta (formerly Granta Design) is the leader in materials information technology – software, information resources, and services to advance materials education, and to enable better, greener, safer products. We are the Materials Business Unit of ANSYS, Inc., the global leader in engineering simulation. Visit </a:t>
            </a:r>
            <a:r>
              <a:rPr lang="en-GB" sz="1200" b="0" dirty="0">
                <a:solidFill>
                  <a:schemeClr val="tx1"/>
                </a:solidFill>
                <a:hlinkClick r:id="rId6">
                  <a:extLst>
                    <a:ext uri="{A12FA001-AC4F-418D-AE19-62706E023703}">
                      <ahyp:hlinkClr xmlns:ahyp="http://schemas.microsoft.com/office/drawing/2018/hyperlinkcolor" val="tx"/>
                    </a:ext>
                  </a:extLst>
                </a:hlinkClick>
              </a:rPr>
              <a:t>www.ansys.com</a:t>
            </a:r>
            <a:r>
              <a:rPr lang="en-GB" sz="1200" b="0" dirty="0">
                <a:solidFill>
                  <a:schemeClr val="tx1"/>
                </a:solidFill>
              </a:rPr>
              <a:t> to learn more.</a:t>
            </a:r>
            <a:endParaRPr lang="en-US" sz="1200" dirty="0"/>
          </a:p>
        </p:txBody>
      </p:sp>
    </p:spTree>
    <p:extLst>
      <p:ext uri="{BB962C8B-B14F-4D97-AF65-F5344CB8AC3E}">
        <p14:creationId xmlns:p14="http://schemas.microsoft.com/office/powerpoint/2010/main" val="31708838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5060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dirty="0"/>
              <a:t>Click icon to add table</a:t>
            </a:r>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B7D6F7-C552-414F-AC15-FF0D5F09DDE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16" y="0"/>
            <a:ext cx="12187768" cy="6858000"/>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6" name="Parallelogram 15">
            <a:extLst>
              <a:ext uri="{FF2B5EF4-FFF2-40B4-BE49-F238E27FC236}">
                <a16:creationId xmlns:a16="http://schemas.microsoft.com/office/drawing/2014/main" id="{4BB4A01D-7D6E-BB4E-BD5D-E3A388293815}"/>
              </a:ext>
            </a:extLst>
          </p:cNvPr>
          <p:cNvSpPr>
            <a:spLocks noChangeAspect="1"/>
          </p:cNvSpPr>
          <p:nvPr userDrawn="1"/>
        </p:nvSpPr>
        <p:spPr>
          <a:xfrm>
            <a:off x="256215" y="130869"/>
            <a:ext cx="353385" cy="515176"/>
          </a:xfrm>
          <a:prstGeom prst="parallelogram">
            <a:avLst>
              <a:gd name="adj" fmla="val 5961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4572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BBD855F5-8C00-4528-83D8-4C2744168863}"/>
              </a:ext>
            </a:extLst>
          </p:cNvPr>
          <p:cNvSpPr txBox="1"/>
          <p:nvPr userDrawn="1"/>
        </p:nvSpPr>
        <p:spPr>
          <a:xfrm>
            <a:off x="3810000" y="6542840"/>
            <a:ext cx="3962400" cy="261610"/>
          </a:xfrm>
          <a:prstGeom prst="rect">
            <a:avLst/>
          </a:prstGeom>
          <a:noFill/>
        </p:spPr>
        <p:txBody>
          <a:bodyPr wrap="square" rtlCol="0">
            <a:spAutoFit/>
          </a:bodyPr>
          <a:lstStyle/>
          <a:p>
            <a:pPr algn="ctr"/>
            <a:r>
              <a:rPr lang="en-US" sz="1100" dirty="0"/>
              <a:t>© 2022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736" r:id="rId2"/>
    <p:sldLayoutId id="2147483661"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25" r:id="rId1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p:nvSpPr>
        <p:spPr>
          <a:xfrm>
            <a:off x="7835900" y="6513565"/>
            <a:ext cx="1371600" cy="276999"/>
          </a:xfrm>
          <a:prstGeom prst="rect">
            <a:avLst/>
          </a:prstGeom>
          <a:noFill/>
        </p:spPr>
        <p:txBody>
          <a:bodyPr wrap="square" rtlCol="0">
            <a:spAutoFit/>
          </a:bodyPr>
          <a:lstStyle/>
          <a:p>
            <a:r>
              <a:rPr lang="en-US" sz="1200" dirty="0">
                <a:solidFill>
                  <a:schemeClr val="tx2"/>
                </a:solidFill>
              </a:rPr>
              <a:t>©2022 ANSYS, Inc.</a:t>
            </a:r>
          </a:p>
        </p:txBody>
      </p:sp>
      <p:sp>
        <p:nvSpPr>
          <p:cNvPr id="10" name="Parallelogram 9">
            <a:extLst>
              <a:ext uri="{FF2B5EF4-FFF2-40B4-BE49-F238E27FC236}">
                <a16:creationId xmlns:a16="http://schemas.microsoft.com/office/drawing/2014/main" id="{DA56973E-162B-43D8-B571-91651827B27B}"/>
              </a:ext>
            </a:extLst>
          </p:cNvPr>
          <p:cNvSpPr>
            <a:spLocks noChangeAspect="1"/>
          </p:cNvSpPr>
          <p:nvPr userDrawn="1"/>
        </p:nvSpPr>
        <p:spPr>
          <a:xfrm>
            <a:off x="256215" y="130869"/>
            <a:ext cx="353385" cy="515176"/>
          </a:xfrm>
          <a:prstGeom prst="parallelogram">
            <a:avLst>
              <a:gd name="adj" fmla="val 5961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05455185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1.xml"/><Relationship Id="rId7" Type="http://schemas.openxmlformats.org/officeDocument/2006/relationships/image" Target="../media/image20.wmf"/><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19.wmf"/><Relationship Id="rId10" Type="http://schemas.openxmlformats.org/officeDocument/2006/relationships/image" Target="../media/image22.png"/><Relationship Id="rId4" Type="http://schemas.openxmlformats.org/officeDocument/2006/relationships/oleObject" Target="../embeddings/oleObject12.bin"/><Relationship Id="rId9"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vmlDrawing" Target="../drawings/vmlDrawing5.vml"/><Relationship Id="rId5" Type="http://schemas.openxmlformats.org/officeDocument/2006/relationships/image" Target="../media/image23.wmf"/><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8.wmf"/><Relationship Id="rId3" Type="http://schemas.openxmlformats.org/officeDocument/2006/relationships/notesSlide" Target="../notesSlides/notesSlide13.xml"/><Relationship Id="rId7" Type="http://schemas.openxmlformats.org/officeDocument/2006/relationships/image" Target="../media/image25.wmf"/><Relationship Id="rId12" Type="http://schemas.openxmlformats.org/officeDocument/2006/relationships/oleObject" Target="../embeddings/oleObject20.bin"/><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oleObject" Target="../embeddings/oleObject17.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6.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4.xml"/><Relationship Id="rId7" Type="http://schemas.openxmlformats.org/officeDocument/2006/relationships/image" Target="../media/image30.wmf"/><Relationship Id="rId2" Type="http://schemas.openxmlformats.org/officeDocument/2006/relationships/slideLayout" Target="../slideLayouts/slideLayout17.xml"/><Relationship Id="rId1" Type="http://schemas.openxmlformats.org/officeDocument/2006/relationships/vmlDrawing" Target="../drawings/vmlDrawing7.vml"/><Relationship Id="rId6" Type="http://schemas.openxmlformats.org/officeDocument/2006/relationships/oleObject" Target="../embeddings/oleObject22.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1.wmf"/></Relationships>
</file>

<file path=ppt/slides/_rels/slide15.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15.xml"/><Relationship Id="rId7" Type="http://schemas.openxmlformats.org/officeDocument/2006/relationships/oleObject" Target="../embeddings/oleObject26.bin"/><Relationship Id="rId12" Type="http://schemas.openxmlformats.org/officeDocument/2006/relationships/image" Target="../media/image36.wmf"/><Relationship Id="rId2" Type="http://schemas.openxmlformats.org/officeDocument/2006/relationships/slideLayout" Target="../slideLayouts/slideLayout17.xml"/><Relationship Id="rId1" Type="http://schemas.openxmlformats.org/officeDocument/2006/relationships/vmlDrawing" Target="../drawings/vmlDrawing8.vml"/><Relationship Id="rId6" Type="http://schemas.openxmlformats.org/officeDocument/2006/relationships/image" Target="../media/image33.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35.wmf"/><Relationship Id="rId4" Type="http://schemas.openxmlformats.org/officeDocument/2006/relationships/image" Target="../media/image37.png"/><Relationship Id="rId9" Type="http://schemas.openxmlformats.org/officeDocument/2006/relationships/oleObject" Target="../embeddings/oleObject2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9.wmf"/><Relationship Id="rId2" Type="http://schemas.openxmlformats.org/officeDocument/2006/relationships/slideLayout" Target="../slideLayouts/slideLayout17.xml"/><Relationship Id="rId1" Type="http://schemas.openxmlformats.org/officeDocument/2006/relationships/vmlDrawing" Target="../drawings/vmlDrawing9.vml"/><Relationship Id="rId6" Type="http://schemas.openxmlformats.org/officeDocument/2006/relationships/oleObject" Target="../embeddings/oleObject30.bin"/><Relationship Id="rId5" Type="http://schemas.openxmlformats.org/officeDocument/2006/relationships/image" Target="../media/image38.wmf"/><Relationship Id="rId4" Type="http://schemas.openxmlformats.org/officeDocument/2006/relationships/oleObject" Target="../embeddings/oleObject29.bin"/></Relationships>
</file>

<file path=ppt/slides/_rels/slide17.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9.wm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1.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6.wmf"/><Relationship Id="rId3" Type="http://schemas.openxmlformats.org/officeDocument/2006/relationships/notesSlide" Target="../notesSlides/notesSlide8.xml"/><Relationship Id="rId7" Type="http://schemas.openxmlformats.org/officeDocument/2006/relationships/image" Target="../media/image13.wmf"/><Relationship Id="rId12" Type="http://schemas.openxmlformats.org/officeDocument/2006/relationships/oleObject" Target="../embeddings/oleObject10.bin"/><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4.wmf"/><Relationship Id="rId1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6A2DAE-91FC-4BD7-87E1-97AB5942E427}"/>
              </a:ext>
            </a:extLst>
          </p:cNvPr>
          <p:cNvSpPr>
            <a:spLocks noGrp="1"/>
          </p:cNvSpPr>
          <p:nvPr>
            <p:ph type="body" sz="quarter" idx="10"/>
          </p:nvPr>
        </p:nvSpPr>
        <p:spPr/>
        <p:txBody>
          <a:bodyPr>
            <a:normAutofit fontScale="92500" lnSpcReduction="20000"/>
          </a:bodyPr>
          <a:lstStyle/>
          <a:p>
            <a:pPr marL="0" indent="0">
              <a:buNone/>
            </a:pPr>
            <a:r>
              <a:rPr lang="en-US" sz="3600" b="1" dirty="0" err="1"/>
              <a:t>Unité</a:t>
            </a:r>
            <a:r>
              <a:rPr lang="en-US" sz="3600" b="1" dirty="0"/>
              <a:t> 9.</a:t>
            </a:r>
          </a:p>
          <a:p>
            <a:pPr marL="0" indent="0">
              <a:buNone/>
            </a:pPr>
            <a:r>
              <a:rPr lang="en-US" sz="3600" b="1" dirty="0" err="1"/>
              <a:t>Matériau</a:t>
            </a:r>
            <a:r>
              <a:rPr lang="en-US" sz="3600" b="1" dirty="0"/>
              <a:t> et </a:t>
            </a:r>
            <a:r>
              <a:rPr lang="en-US" sz="3600" b="1" dirty="0" err="1"/>
              <a:t>forme</a:t>
            </a:r>
            <a:endParaRPr lang="en-US" sz="3600" b="1" dirty="0"/>
          </a:p>
          <a:p>
            <a:pPr marL="0" indent="0">
              <a:buNone/>
            </a:pPr>
            <a:r>
              <a:rPr lang="en-US" sz="2600" dirty="0" err="1"/>
              <a:t>Matériaux</a:t>
            </a:r>
            <a:r>
              <a:rPr lang="en-US" sz="2600" dirty="0"/>
              <a:t> pour structures </a:t>
            </a:r>
            <a:r>
              <a:rPr lang="en-US" sz="2600" dirty="0" err="1"/>
              <a:t>efficaces</a:t>
            </a:r>
            <a:endParaRPr lang="en-US" sz="2600" dirty="0"/>
          </a:p>
        </p:txBody>
      </p:sp>
      <p:sp>
        <p:nvSpPr>
          <p:cNvPr id="3" name="Text Placeholder 2">
            <a:extLst>
              <a:ext uri="{FF2B5EF4-FFF2-40B4-BE49-F238E27FC236}">
                <a16:creationId xmlns:a16="http://schemas.microsoft.com/office/drawing/2014/main" id="{A11A82C4-FEC7-47B6-90A3-A156051D0485}"/>
              </a:ext>
            </a:extLst>
          </p:cNvPr>
          <p:cNvSpPr>
            <a:spLocks noGrp="1"/>
          </p:cNvSpPr>
          <p:nvPr>
            <p:ph type="body" sz="quarter" idx="12"/>
          </p:nvPr>
        </p:nvSpPr>
        <p:spPr>
          <a:xfrm>
            <a:off x="601663" y="2667000"/>
            <a:ext cx="5394325" cy="1554088"/>
          </a:xfrm>
        </p:spPr>
        <p:txBody>
          <a:bodyPr>
            <a:normAutofit/>
          </a:bodyPr>
          <a:lstStyle/>
          <a:p>
            <a:r>
              <a:rPr lang="en-US" dirty="0"/>
              <a:t>Mike Ashby</a:t>
            </a:r>
          </a:p>
          <a:p>
            <a:r>
              <a:rPr lang="en-GB" dirty="0"/>
              <a:t>Department of Engineering, </a:t>
            </a:r>
          </a:p>
          <a:p>
            <a:r>
              <a:rPr lang="en-GB" dirty="0"/>
              <a:t>University of Cambridge</a:t>
            </a:r>
            <a:endParaRPr lang="en-US" dirty="0"/>
          </a:p>
          <a:p>
            <a:endParaRPr lang="en-US" dirty="0"/>
          </a:p>
        </p:txBody>
      </p:sp>
      <p:sp>
        <p:nvSpPr>
          <p:cNvPr id="7" name="Text Placeholder 2">
            <a:extLst>
              <a:ext uri="{FF2B5EF4-FFF2-40B4-BE49-F238E27FC236}">
                <a16:creationId xmlns:a16="http://schemas.microsoft.com/office/drawing/2014/main" id="{64D7CC91-DFA5-4F45-8428-A1B0EABDF8AD}"/>
              </a:ext>
            </a:extLst>
          </p:cNvPr>
          <p:cNvSpPr txBox="1">
            <a:spLocks/>
          </p:cNvSpPr>
          <p:nvPr/>
        </p:nvSpPr>
        <p:spPr>
          <a:xfrm>
            <a:off x="839416" y="3515315"/>
            <a:ext cx="4449256" cy="1093933"/>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kern="1200" baseline="0">
                <a:solidFill>
                  <a:schemeClr val="tx1"/>
                </a:solidFill>
                <a:latin typeface="Calibri" panose="020F0502020204030204" pitchFamily="34" charset="0"/>
                <a:ea typeface="+mn-ea"/>
                <a:cs typeface="Calibri" panose="020F0502020204030204" pitchFamily="34" charset="0"/>
              </a:defRPr>
            </a:lvl1pPr>
            <a:lvl2pPr marL="230188" marR="0" indent="0" algn="l" defTabSz="914400" rtl="0" eaLnBrk="1" fontAlgn="auto" latinLnBrk="0" hangingPunct="1">
              <a:lnSpc>
                <a:spcPct val="90000"/>
              </a:lnSpc>
              <a:spcBef>
                <a:spcPts val="500"/>
              </a:spcBef>
              <a:spcAft>
                <a:spcPts val="0"/>
              </a:spcAft>
              <a:buClrTx/>
              <a:buSzTx/>
              <a:buFont typeface="Calibri" panose="020F0502020204030204" pitchFamily="34" charset="0"/>
              <a:buNone/>
              <a:tabLst/>
              <a:defRPr sz="2000" b="0" i="0" kern="1200" baseline="0">
                <a:solidFill>
                  <a:schemeClr val="bg1"/>
                </a:solidFill>
                <a:latin typeface="Calibri" panose="020F0502020204030204" pitchFamily="34" charset="0"/>
                <a:ea typeface="+mn-ea"/>
                <a:cs typeface="Calibri" panose="020F0502020204030204" pitchFamily="34" charset="0"/>
              </a:defRPr>
            </a:lvl2pPr>
            <a:lvl3pPr marL="4572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baseline="0">
                <a:solidFill>
                  <a:schemeClr val="bg1"/>
                </a:solidFill>
                <a:latin typeface="Calibri" panose="020F0502020204030204" pitchFamily="34" charset="0"/>
                <a:ea typeface="+mn-ea"/>
                <a:cs typeface="Calibri" panose="020F0502020204030204" pitchFamily="34" charset="0"/>
              </a:defRPr>
            </a:lvl3pPr>
            <a:lvl4pPr marL="746125" marR="0" indent="0" algn="l" defTabSz="914400" rtl="0" eaLnBrk="1" fontAlgn="auto" latinLnBrk="0" hangingPunct="1">
              <a:lnSpc>
                <a:spcPct val="90000"/>
              </a:lnSpc>
              <a:spcBef>
                <a:spcPts val="500"/>
              </a:spcBef>
              <a:spcAft>
                <a:spcPts val="0"/>
              </a:spcAft>
              <a:buClrTx/>
              <a:buSzTx/>
              <a:buFont typeface="Wingdings" panose="05000000000000000000" pitchFamily="2" charset="2"/>
              <a:buNone/>
              <a:tabLst/>
              <a:defRPr sz="1400" kern="1200" baseline="0">
                <a:solidFill>
                  <a:schemeClr val="bg1"/>
                </a:solidFill>
                <a:latin typeface="Calibri" panose="020F0502020204030204" pitchFamily="34" charset="0"/>
                <a:ea typeface="+mn-ea"/>
                <a:cs typeface="Calibri" panose="020F0502020204030204" pitchFamily="34" charset="0"/>
              </a:defRPr>
            </a:lvl4pPr>
            <a:lvl5pPr marL="969962" marR="0" indent="0" algn="l" defTabSz="914400" rtl="0" eaLnBrk="1" fontAlgn="auto" latinLnBrk="0" hangingPunct="1">
              <a:lnSpc>
                <a:spcPct val="90000"/>
              </a:lnSpc>
              <a:spcBef>
                <a:spcPts val="500"/>
              </a:spcBef>
              <a:spcAft>
                <a:spcPts val="0"/>
              </a:spcAft>
              <a:buClrTx/>
              <a:buSzTx/>
              <a:buFont typeface="Courier New" panose="02070309020205020404" pitchFamily="49" charset="0"/>
              <a:buNone/>
              <a:tabLst/>
              <a:defRPr sz="1200" kern="1200" baseline="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9" name="Picture 38">
            <a:extLst>
              <a:ext uri="{FF2B5EF4-FFF2-40B4-BE49-F238E27FC236}">
                <a16:creationId xmlns:a16="http://schemas.microsoft.com/office/drawing/2014/main" id="{DB2AE7EF-58D2-478C-8AA1-4033704C7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360" y="936639"/>
            <a:ext cx="34147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9">
            <a:extLst>
              <a:ext uri="{FF2B5EF4-FFF2-40B4-BE49-F238E27FC236}">
                <a16:creationId xmlns:a16="http://schemas.microsoft.com/office/drawing/2014/main" id="{69259C6F-A4D3-4B0F-905A-F1493881B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1708" y="2996952"/>
            <a:ext cx="34417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03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9D81C8-D3B2-4801-8CA3-FD98B6611C1E}"/>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3" name="Title 2">
            <a:extLst>
              <a:ext uri="{FF2B5EF4-FFF2-40B4-BE49-F238E27FC236}">
                <a16:creationId xmlns:a16="http://schemas.microsoft.com/office/drawing/2014/main" id="{9D2F48DE-078F-4C8C-B115-EC5E4F2FB6C0}"/>
              </a:ext>
            </a:extLst>
          </p:cNvPr>
          <p:cNvSpPr>
            <a:spLocks noGrp="1"/>
          </p:cNvSpPr>
          <p:nvPr>
            <p:ph type="title"/>
          </p:nvPr>
        </p:nvSpPr>
        <p:spPr/>
        <p:txBody>
          <a:bodyPr/>
          <a:lstStyle/>
          <a:p>
            <a:r>
              <a:rPr lang="en-GB" dirty="0"/>
              <a:t>Table de </a:t>
            </a:r>
            <a:r>
              <a:rPr lang="en-GB" dirty="0" err="1"/>
              <a:t>données</a:t>
            </a:r>
            <a:r>
              <a:rPr lang="en-GB" dirty="0"/>
              <a:t> dans Granta </a:t>
            </a:r>
            <a:r>
              <a:rPr lang="en-GB" dirty="0" err="1"/>
              <a:t>EduPack</a:t>
            </a:r>
            <a:r>
              <a:rPr lang="en-GB" dirty="0"/>
              <a:t> : sections </a:t>
            </a:r>
            <a:r>
              <a:rPr lang="en-GB" dirty="0" err="1"/>
              <a:t>structurelles</a:t>
            </a:r>
            <a:endParaRPr lang="en-US" dirty="0"/>
          </a:p>
        </p:txBody>
      </p:sp>
      <p:sp>
        <p:nvSpPr>
          <p:cNvPr id="36" name="Text Box 73">
            <a:extLst>
              <a:ext uri="{FF2B5EF4-FFF2-40B4-BE49-F238E27FC236}">
                <a16:creationId xmlns:a16="http://schemas.microsoft.com/office/drawing/2014/main" id="{1574A009-A639-4762-9CB0-38CF883442EE}"/>
              </a:ext>
            </a:extLst>
          </p:cNvPr>
          <p:cNvSpPr txBox="1">
            <a:spLocks noChangeArrowheads="1"/>
          </p:cNvSpPr>
          <p:nvPr/>
        </p:nvSpPr>
        <p:spPr bwMode="auto">
          <a:xfrm>
            <a:off x="1562099" y="1103470"/>
            <a:ext cx="2260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dirty="0">
                <a:solidFill>
                  <a:srgbClr val="000000"/>
                </a:solidFill>
                <a:latin typeface="+mn-lt"/>
              </a:rPr>
              <a:t>Sections standards</a:t>
            </a:r>
          </a:p>
          <a:p>
            <a:pPr algn="ctr">
              <a:spcBef>
                <a:spcPct val="0"/>
              </a:spcBef>
              <a:spcAft>
                <a:spcPct val="0"/>
              </a:spcAft>
              <a:buClr>
                <a:srgbClr val="009B9B"/>
              </a:buClr>
              <a:buSzPct val="80000"/>
              <a:buFont typeface="Wingdings" panose="05000000000000000000" pitchFamily="2" charset="2"/>
              <a:buNone/>
            </a:pPr>
            <a:r>
              <a:rPr lang="en-US" sz="1800" dirty="0" err="1">
                <a:solidFill>
                  <a:srgbClr val="000000"/>
                </a:solidFill>
                <a:latin typeface="+mn-lt"/>
              </a:rPr>
              <a:t>prismatiques</a:t>
            </a:r>
            <a:endParaRPr lang="en-US" sz="2000" dirty="0">
              <a:solidFill>
                <a:srgbClr val="000000"/>
              </a:solidFill>
              <a:latin typeface="+mn-lt"/>
            </a:endParaRPr>
          </a:p>
        </p:txBody>
      </p:sp>
      <p:grpSp>
        <p:nvGrpSpPr>
          <p:cNvPr id="37" name="Group 90">
            <a:extLst>
              <a:ext uri="{FF2B5EF4-FFF2-40B4-BE49-F238E27FC236}">
                <a16:creationId xmlns:a16="http://schemas.microsoft.com/office/drawing/2014/main" id="{58655842-AD1F-448F-9232-096426FFCD90}"/>
              </a:ext>
            </a:extLst>
          </p:cNvPr>
          <p:cNvGrpSpPr>
            <a:grpSpLocks/>
          </p:cNvGrpSpPr>
          <p:nvPr/>
        </p:nvGrpSpPr>
        <p:grpSpPr bwMode="auto">
          <a:xfrm>
            <a:off x="3925888" y="1017745"/>
            <a:ext cx="5906326" cy="809625"/>
            <a:chOff x="1614" y="750"/>
            <a:chExt cx="3720" cy="510"/>
          </a:xfrm>
        </p:grpSpPr>
        <p:sp>
          <p:nvSpPr>
            <p:cNvPr id="38" name="Rectangle 52">
              <a:extLst>
                <a:ext uri="{FF2B5EF4-FFF2-40B4-BE49-F238E27FC236}">
                  <a16:creationId xmlns:a16="http://schemas.microsoft.com/office/drawing/2014/main" id="{02818B66-06E6-49DD-A030-EBCD9B74A384}"/>
                </a:ext>
              </a:extLst>
            </p:cNvPr>
            <p:cNvSpPr>
              <a:spLocks noChangeArrowheads="1"/>
            </p:cNvSpPr>
            <p:nvPr/>
          </p:nvSpPr>
          <p:spPr bwMode="auto">
            <a:xfrm>
              <a:off x="1614" y="786"/>
              <a:ext cx="264"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dirty="0">
                <a:solidFill>
                  <a:srgbClr val="000000"/>
                </a:solidFill>
                <a:latin typeface="+mn-lt"/>
              </a:endParaRPr>
            </a:p>
          </p:txBody>
        </p:sp>
        <p:grpSp>
          <p:nvGrpSpPr>
            <p:cNvPr id="39" name="Group 89">
              <a:extLst>
                <a:ext uri="{FF2B5EF4-FFF2-40B4-BE49-F238E27FC236}">
                  <a16:creationId xmlns:a16="http://schemas.microsoft.com/office/drawing/2014/main" id="{A65FBE23-AEF1-4397-B1D8-A31C57BF0C39}"/>
                </a:ext>
              </a:extLst>
            </p:cNvPr>
            <p:cNvGrpSpPr>
              <a:grpSpLocks/>
            </p:cNvGrpSpPr>
            <p:nvPr/>
          </p:nvGrpSpPr>
          <p:grpSpPr bwMode="auto">
            <a:xfrm>
              <a:off x="2046" y="786"/>
              <a:ext cx="264" cy="462"/>
              <a:chOff x="2046" y="786"/>
              <a:chExt cx="264" cy="462"/>
            </a:xfrm>
          </p:grpSpPr>
          <p:sp>
            <p:nvSpPr>
              <p:cNvPr id="58" name="Rectangle 53">
                <a:extLst>
                  <a:ext uri="{FF2B5EF4-FFF2-40B4-BE49-F238E27FC236}">
                    <a16:creationId xmlns:a16="http://schemas.microsoft.com/office/drawing/2014/main" id="{6AF64691-4CBA-4EB1-8F6F-51D8C6CE26C7}"/>
                  </a:ext>
                </a:extLst>
              </p:cNvPr>
              <p:cNvSpPr>
                <a:spLocks noChangeArrowheads="1"/>
              </p:cNvSpPr>
              <p:nvPr/>
            </p:nvSpPr>
            <p:spPr bwMode="auto">
              <a:xfrm>
                <a:off x="2046" y="786"/>
                <a:ext cx="264"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dirty="0">
                  <a:solidFill>
                    <a:srgbClr val="000000"/>
                  </a:solidFill>
                  <a:latin typeface="+mn-lt"/>
                </a:endParaRPr>
              </a:p>
            </p:txBody>
          </p:sp>
          <p:sp>
            <p:nvSpPr>
              <p:cNvPr id="59" name="Rectangle 55">
                <a:extLst>
                  <a:ext uri="{FF2B5EF4-FFF2-40B4-BE49-F238E27FC236}">
                    <a16:creationId xmlns:a16="http://schemas.microsoft.com/office/drawing/2014/main" id="{08204613-14B9-461E-9BD3-52F625F7FD2E}"/>
                  </a:ext>
                </a:extLst>
              </p:cNvPr>
              <p:cNvSpPr>
                <a:spLocks noChangeArrowheads="1"/>
              </p:cNvSpPr>
              <p:nvPr/>
            </p:nvSpPr>
            <p:spPr bwMode="auto">
              <a:xfrm>
                <a:off x="2079" y="810"/>
                <a:ext cx="198" cy="408"/>
              </a:xfrm>
              <a:prstGeom prst="rect">
                <a:avLst/>
              </a:prstGeom>
              <a:solidFill>
                <a:schemeClr val="bg1"/>
              </a:soli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dirty="0">
                  <a:solidFill>
                    <a:srgbClr val="000000"/>
                  </a:solidFill>
                  <a:latin typeface="+mn-lt"/>
                </a:endParaRPr>
              </a:p>
            </p:txBody>
          </p:sp>
        </p:grpSp>
        <p:sp>
          <p:nvSpPr>
            <p:cNvPr id="40" name="Oval 56">
              <a:extLst>
                <a:ext uri="{FF2B5EF4-FFF2-40B4-BE49-F238E27FC236}">
                  <a16:creationId xmlns:a16="http://schemas.microsoft.com/office/drawing/2014/main" id="{BE9E74DA-C6D1-4122-9FAC-08D807CBFA23}"/>
                </a:ext>
              </a:extLst>
            </p:cNvPr>
            <p:cNvSpPr>
              <a:spLocks noChangeArrowheads="1"/>
            </p:cNvSpPr>
            <p:nvPr/>
          </p:nvSpPr>
          <p:spPr bwMode="auto">
            <a:xfrm>
              <a:off x="2472" y="786"/>
              <a:ext cx="468" cy="462"/>
            </a:xfrm>
            <a:prstGeom prst="ellipse">
              <a:avLst/>
            </a:prstGeom>
            <a:gradFill rotWithShape="0">
              <a:gsLst>
                <a:gs pos="0">
                  <a:srgbClr val="5E5E76"/>
                </a:gs>
                <a:gs pos="50000">
                  <a:srgbClr val="CCCCFF"/>
                </a:gs>
                <a:gs pos="100000">
                  <a:srgbClr val="5E5E76"/>
                </a:gs>
              </a:gsLst>
              <a:lin ang="2700000" scaled="1"/>
            </a:gradFill>
            <a:ln w="9525">
              <a:solidFill>
                <a:schemeClr val="tx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dirty="0">
                <a:solidFill>
                  <a:srgbClr val="000000"/>
                </a:solidFill>
                <a:latin typeface="+mn-lt"/>
              </a:endParaRPr>
            </a:p>
          </p:txBody>
        </p:sp>
        <p:grpSp>
          <p:nvGrpSpPr>
            <p:cNvPr id="41" name="Group 79">
              <a:extLst>
                <a:ext uri="{FF2B5EF4-FFF2-40B4-BE49-F238E27FC236}">
                  <a16:creationId xmlns:a16="http://schemas.microsoft.com/office/drawing/2014/main" id="{3B86C900-A446-4484-83FE-86EA7BD2E062}"/>
                </a:ext>
              </a:extLst>
            </p:cNvPr>
            <p:cNvGrpSpPr>
              <a:grpSpLocks/>
            </p:cNvGrpSpPr>
            <p:nvPr/>
          </p:nvGrpSpPr>
          <p:grpSpPr bwMode="auto">
            <a:xfrm>
              <a:off x="3061" y="792"/>
              <a:ext cx="449" cy="462"/>
              <a:chOff x="3061" y="792"/>
              <a:chExt cx="449" cy="462"/>
            </a:xfrm>
          </p:grpSpPr>
          <p:sp>
            <p:nvSpPr>
              <p:cNvPr id="56" name="Oval 57">
                <a:extLst>
                  <a:ext uri="{FF2B5EF4-FFF2-40B4-BE49-F238E27FC236}">
                    <a16:creationId xmlns:a16="http://schemas.microsoft.com/office/drawing/2014/main" id="{0218F737-F5E8-43E5-BE4B-D4C20C756BA5}"/>
                  </a:ext>
                </a:extLst>
              </p:cNvPr>
              <p:cNvSpPr>
                <a:spLocks noChangeArrowheads="1"/>
              </p:cNvSpPr>
              <p:nvPr/>
            </p:nvSpPr>
            <p:spPr bwMode="auto">
              <a:xfrm>
                <a:off x="3061" y="792"/>
                <a:ext cx="449" cy="462"/>
              </a:xfrm>
              <a:prstGeom prst="ellipse">
                <a:avLst/>
              </a:prstGeom>
              <a:gradFill rotWithShape="0">
                <a:gsLst>
                  <a:gs pos="0">
                    <a:srgbClr val="5E5E76"/>
                  </a:gs>
                  <a:gs pos="50000">
                    <a:srgbClr val="CCCCFF"/>
                  </a:gs>
                  <a:gs pos="100000">
                    <a:srgbClr val="5E5E76"/>
                  </a:gs>
                </a:gsLst>
                <a:lin ang="2700000" scaled="1"/>
              </a:gradFill>
              <a:ln w="9525">
                <a:solidFill>
                  <a:schemeClr val="tx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dirty="0">
                  <a:solidFill>
                    <a:srgbClr val="000000"/>
                  </a:solidFill>
                  <a:latin typeface="+mn-lt"/>
                </a:endParaRPr>
              </a:p>
            </p:txBody>
          </p:sp>
          <p:sp>
            <p:nvSpPr>
              <p:cNvPr id="57" name="Oval 59">
                <a:extLst>
                  <a:ext uri="{FF2B5EF4-FFF2-40B4-BE49-F238E27FC236}">
                    <a16:creationId xmlns:a16="http://schemas.microsoft.com/office/drawing/2014/main" id="{D733B48C-212C-41EE-9BD0-9906FA52BCCE}"/>
                  </a:ext>
                </a:extLst>
              </p:cNvPr>
              <p:cNvSpPr>
                <a:spLocks noChangeArrowheads="1"/>
              </p:cNvSpPr>
              <p:nvPr/>
            </p:nvSpPr>
            <p:spPr bwMode="auto">
              <a:xfrm>
                <a:off x="3107" y="840"/>
                <a:ext cx="357" cy="360"/>
              </a:xfrm>
              <a:prstGeom prst="ellipse">
                <a:avLst/>
              </a:prstGeom>
              <a:solidFill>
                <a:schemeClr val="bg1"/>
              </a:solidFill>
              <a:ln w="9525">
                <a:solidFill>
                  <a:schemeClr val="tx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dirty="0">
                  <a:solidFill>
                    <a:srgbClr val="000000"/>
                  </a:solidFill>
                  <a:latin typeface="+mn-lt"/>
                </a:endParaRPr>
              </a:p>
            </p:txBody>
          </p:sp>
        </p:grpSp>
        <p:grpSp>
          <p:nvGrpSpPr>
            <p:cNvPr id="42" name="Group 88">
              <a:extLst>
                <a:ext uri="{FF2B5EF4-FFF2-40B4-BE49-F238E27FC236}">
                  <a16:creationId xmlns:a16="http://schemas.microsoft.com/office/drawing/2014/main" id="{2C69526A-7EF1-406C-914E-0050641F95D8}"/>
                </a:ext>
              </a:extLst>
            </p:cNvPr>
            <p:cNvGrpSpPr>
              <a:grpSpLocks/>
            </p:cNvGrpSpPr>
            <p:nvPr/>
          </p:nvGrpSpPr>
          <p:grpSpPr bwMode="auto">
            <a:xfrm>
              <a:off x="3630" y="792"/>
              <a:ext cx="366" cy="462"/>
              <a:chOff x="3630" y="792"/>
              <a:chExt cx="366" cy="462"/>
            </a:xfrm>
          </p:grpSpPr>
          <p:sp>
            <p:nvSpPr>
              <p:cNvPr id="51" name="Rectangle 60">
                <a:extLst>
                  <a:ext uri="{FF2B5EF4-FFF2-40B4-BE49-F238E27FC236}">
                    <a16:creationId xmlns:a16="http://schemas.microsoft.com/office/drawing/2014/main" id="{54743712-682A-4389-A208-5D8D32345A38}"/>
                  </a:ext>
                </a:extLst>
              </p:cNvPr>
              <p:cNvSpPr>
                <a:spLocks noChangeArrowheads="1"/>
              </p:cNvSpPr>
              <p:nvPr/>
            </p:nvSpPr>
            <p:spPr bwMode="auto">
              <a:xfrm>
                <a:off x="3638" y="792"/>
                <a:ext cx="335"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dirty="0">
                  <a:solidFill>
                    <a:srgbClr val="000000"/>
                  </a:solidFill>
                  <a:latin typeface="+mn-lt"/>
                </a:endParaRPr>
              </a:p>
            </p:txBody>
          </p:sp>
          <p:sp>
            <p:nvSpPr>
              <p:cNvPr id="52" name="Rectangle 61">
                <a:extLst>
                  <a:ext uri="{FF2B5EF4-FFF2-40B4-BE49-F238E27FC236}">
                    <a16:creationId xmlns:a16="http://schemas.microsoft.com/office/drawing/2014/main" id="{A0A216F9-DD39-4E48-B58E-ABC89EC02573}"/>
                  </a:ext>
                </a:extLst>
              </p:cNvPr>
              <p:cNvSpPr>
                <a:spLocks noChangeArrowheads="1"/>
              </p:cNvSpPr>
              <p:nvPr/>
            </p:nvSpPr>
            <p:spPr bwMode="auto">
              <a:xfrm>
                <a:off x="3841" y="831"/>
                <a:ext cx="155" cy="3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dirty="0">
                  <a:solidFill>
                    <a:srgbClr val="000000"/>
                  </a:solidFill>
                  <a:latin typeface="+mn-lt"/>
                </a:endParaRPr>
              </a:p>
            </p:txBody>
          </p:sp>
          <p:sp>
            <p:nvSpPr>
              <p:cNvPr id="53" name="Rectangle 62">
                <a:extLst>
                  <a:ext uri="{FF2B5EF4-FFF2-40B4-BE49-F238E27FC236}">
                    <a16:creationId xmlns:a16="http://schemas.microsoft.com/office/drawing/2014/main" id="{5EF45D83-D790-40B9-A440-06BC730BDFF6}"/>
                  </a:ext>
                </a:extLst>
              </p:cNvPr>
              <p:cNvSpPr>
                <a:spLocks noChangeArrowheads="1"/>
              </p:cNvSpPr>
              <p:nvPr/>
            </p:nvSpPr>
            <p:spPr bwMode="auto">
              <a:xfrm>
                <a:off x="3630" y="831"/>
                <a:ext cx="152" cy="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dirty="0">
                  <a:solidFill>
                    <a:srgbClr val="000000"/>
                  </a:solidFill>
                  <a:latin typeface="+mn-lt"/>
                </a:endParaRPr>
              </a:p>
            </p:txBody>
          </p:sp>
          <p:sp>
            <p:nvSpPr>
              <p:cNvPr id="54" name="Freeform 80">
                <a:extLst>
                  <a:ext uri="{FF2B5EF4-FFF2-40B4-BE49-F238E27FC236}">
                    <a16:creationId xmlns:a16="http://schemas.microsoft.com/office/drawing/2014/main" id="{C3F586D5-8D9C-46B5-B17E-D00CBABF656E}"/>
                  </a:ext>
                </a:extLst>
              </p:cNvPr>
              <p:cNvSpPr>
                <a:spLocks/>
              </p:cNvSpPr>
              <p:nvPr/>
            </p:nvSpPr>
            <p:spPr bwMode="auto">
              <a:xfrm>
                <a:off x="3636" y="831"/>
                <a:ext cx="150" cy="375"/>
              </a:xfrm>
              <a:custGeom>
                <a:avLst/>
                <a:gdLst>
                  <a:gd name="T0" fmla="*/ 0 w 129"/>
                  <a:gd name="T1" fmla="*/ 940 h 312"/>
                  <a:gd name="T2" fmla="*/ 317 w 129"/>
                  <a:gd name="T3" fmla="*/ 940 h 312"/>
                  <a:gd name="T4" fmla="*/ 317 w 129"/>
                  <a:gd name="T5" fmla="*/ 0 h 312"/>
                  <a:gd name="T6" fmla="*/ 0 w 129"/>
                  <a:gd name="T7" fmla="*/ 0 h 312"/>
                  <a:gd name="T8" fmla="*/ 0 60000 65536"/>
                  <a:gd name="T9" fmla="*/ 0 60000 65536"/>
                  <a:gd name="T10" fmla="*/ 0 60000 65536"/>
                  <a:gd name="T11" fmla="*/ 0 60000 65536"/>
                  <a:gd name="T12" fmla="*/ 0 w 129"/>
                  <a:gd name="T13" fmla="*/ 0 h 312"/>
                  <a:gd name="T14" fmla="*/ 129 w 129"/>
                  <a:gd name="T15" fmla="*/ 312 h 312"/>
                </a:gdLst>
                <a:ahLst/>
                <a:cxnLst>
                  <a:cxn ang="T8">
                    <a:pos x="T0" y="T1"/>
                  </a:cxn>
                  <a:cxn ang="T9">
                    <a:pos x="T2" y="T3"/>
                  </a:cxn>
                  <a:cxn ang="T10">
                    <a:pos x="T4" y="T5"/>
                  </a:cxn>
                  <a:cxn ang="T11">
                    <a:pos x="T6" y="T7"/>
                  </a:cxn>
                </a:cxnLst>
                <a:rect l="T12" t="T13" r="T14" b="T15"/>
                <a:pathLst>
                  <a:path w="129" h="312">
                    <a:moveTo>
                      <a:pt x="0" y="312"/>
                    </a:moveTo>
                    <a:lnTo>
                      <a:pt x="129" y="312"/>
                    </a:lnTo>
                    <a:lnTo>
                      <a:pt x="129" y="0"/>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2000" dirty="0"/>
              </a:p>
            </p:txBody>
          </p:sp>
          <p:sp>
            <p:nvSpPr>
              <p:cNvPr id="55" name="Freeform 81">
                <a:extLst>
                  <a:ext uri="{FF2B5EF4-FFF2-40B4-BE49-F238E27FC236}">
                    <a16:creationId xmlns:a16="http://schemas.microsoft.com/office/drawing/2014/main" id="{DB759A23-411B-4C80-A9CC-A819503D29BB}"/>
                  </a:ext>
                </a:extLst>
              </p:cNvPr>
              <p:cNvSpPr>
                <a:spLocks/>
              </p:cNvSpPr>
              <p:nvPr/>
            </p:nvSpPr>
            <p:spPr bwMode="auto">
              <a:xfrm>
                <a:off x="3837" y="825"/>
                <a:ext cx="135" cy="381"/>
              </a:xfrm>
              <a:custGeom>
                <a:avLst/>
                <a:gdLst>
                  <a:gd name="T0" fmla="*/ 306 w 114"/>
                  <a:gd name="T1" fmla="*/ 0 h 309"/>
                  <a:gd name="T2" fmla="*/ 0 w 114"/>
                  <a:gd name="T3" fmla="*/ 21 h 309"/>
                  <a:gd name="T4" fmla="*/ 0 w 114"/>
                  <a:gd name="T5" fmla="*/ 1088 h 309"/>
                  <a:gd name="T6" fmla="*/ 314 w 114"/>
                  <a:gd name="T7" fmla="*/ 1088 h 309"/>
                  <a:gd name="T8" fmla="*/ 0 60000 65536"/>
                  <a:gd name="T9" fmla="*/ 0 60000 65536"/>
                  <a:gd name="T10" fmla="*/ 0 60000 65536"/>
                  <a:gd name="T11" fmla="*/ 0 60000 65536"/>
                  <a:gd name="T12" fmla="*/ 0 w 114"/>
                  <a:gd name="T13" fmla="*/ 0 h 309"/>
                  <a:gd name="T14" fmla="*/ 114 w 114"/>
                  <a:gd name="T15" fmla="*/ 309 h 309"/>
                </a:gdLst>
                <a:ahLst/>
                <a:cxnLst>
                  <a:cxn ang="T8">
                    <a:pos x="T0" y="T1"/>
                  </a:cxn>
                  <a:cxn ang="T9">
                    <a:pos x="T2" y="T3"/>
                  </a:cxn>
                  <a:cxn ang="T10">
                    <a:pos x="T4" y="T5"/>
                  </a:cxn>
                  <a:cxn ang="T11">
                    <a:pos x="T6" y="T7"/>
                  </a:cxn>
                </a:cxnLst>
                <a:rect l="T12" t="T13" r="T14" b="T15"/>
                <a:pathLst>
                  <a:path w="114" h="309">
                    <a:moveTo>
                      <a:pt x="111" y="0"/>
                    </a:moveTo>
                    <a:lnTo>
                      <a:pt x="0" y="6"/>
                    </a:lnTo>
                    <a:lnTo>
                      <a:pt x="0" y="309"/>
                    </a:lnTo>
                    <a:lnTo>
                      <a:pt x="114" y="309"/>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2000" dirty="0"/>
              </a:p>
            </p:txBody>
          </p:sp>
        </p:grpSp>
        <p:grpSp>
          <p:nvGrpSpPr>
            <p:cNvPr id="43" name="Group 86">
              <a:extLst>
                <a:ext uri="{FF2B5EF4-FFF2-40B4-BE49-F238E27FC236}">
                  <a16:creationId xmlns:a16="http://schemas.microsoft.com/office/drawing/2014/main" id="{E8DA77E6-5F9A-42DE-8FE5-A97F88705E79}"/>
                </a:ext>
              </a:extLst>
            </p:cNvPr>
            <p:cNvGrpSpPr>
              <a:grpSpLocks/>
            </p:cNvGrpSpPr>
            <p:nvPr/>
          </p:nvGrpSpPr>
          <p:grpSpPr bwMode="auto">
            <a:xfrm>
              <a:off x="4169" y="768"/>
              <a:ext cx="403" cy="492"/>
              <a:chOff x="4169" y="768"/>
              <a:chExt cx="403" cy="492"/>
            </a:xfrm>
          </p:grpSpPr>
          <p:sp>
            <p:nvSpPr>
              <p:cNvPr id="48" name="Rectangle 63">
                <a:extLst>
                  <a:ext uri="{FF2B5EF4-FFF2-40B4-BE49-F238E27FC236}">
                    <a16:creationId xmlns:a16="http://schemas.microsoft.com/office/drawing/2014/main" id="{FEDE310B-7092-4D63-AAEF-0FBC94E085D9}"/>
                  </a:ext>
                </a:extLst>
              </p:cNvPr>
              <p:cNvSpPr>
                <a:spLocks noChangeArrowheads="1"/>
              </p:cNvSpPr>
              <p:nvPr/>
            </p:nvSpPr>
            <p:spPr bwMode="auto">
              <a:xfrm>
                <a:off x="4169" y="798"/>
                <a:ext cx="403"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dirty="0">
                  <a:solidFill>
                    <a:srgbClr val="000000"/>
                  </a:solidFill>
                  <a:latin typeface="+mn-lt"/>
                </a:endParaRPr>
              </a:p>
            </p:txBody>
          </p:sp>
          <p:sp>
            <p:nvSpPr>
              <p:cNvPr id="49" name="Rectangle 66">
                <a:extLst>
                  <a:ext uri="{FF2B5EF4-FFF2-40B4-BE49-F238E27FC236}">
                    <a16:creationId xmlns:a16="http://schemas.microsoft.com/office/drawing/2014/main" id="{C025A5DC-09A6-47BA-ABF9-DEB73471E514}"/>
                  </a:ext>
                </a:extLst>
              </p:cNvPr>
              <p:cNvSpPr>
                <a:spLocks noChangeArrowheads="1"/>
              </p:cNvSpPr>
              <p:nvPr/>
            </p:nvSpPr>
            <p:spPr bwMode="auto">
              <a:xfrm>
                <a:off x="4215" y="768"/>
                <a:ext cx="311" cy="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dirty="0">
                  <a:solidFill>
                    <a:srgbClr val="000000"/>
                  </a:solidFill>
                  <a:latin typeface="+mn-lt"/>
                </a:endParaRPr>
              </a:p>
            </p:txBody>
          </p:sp>
          <p:sp>
            <p:nvSpPr>
              <p:cNvPr id="50" name="Freeform 83">
                <a:extLst>
                  <a:ext uri="{FF2B5EF4-FFF2-40B4-BE49-F238E27FC236}">
                    <a16:creationId xmlns:a16="http://schemas.microsoft.com/office/drawing/2014/main" id="{8C7C54A2-F750-4A3E-BD50-50916F7F23B5}"/>
                  </a:ext>
                </a:extLst>
              </p:cNvPr>
              <p:cNvSpPr>
                <a:spLocks/>
              </p:cNvSpPr>
              <p:nvPr/>
            </p:nvSpPr>
            <p:spPr bwMode="auto">
              <a:xfrm>
                <a:off x="4212" y="792"/>
                <a:ext cx="315" cy="423"/>
              </a:xfrm>
              <a:custGeom>
                <a:avLst/>
                <a:gdLst>
                  <a:gd name="T0" fmla="*/ 0 w 315"/>
                  <a:gd name="T1" fmla="*/ 3 h 423"/>
                  <a:gd name="T2" fmla="*/ 0 w 315"/>
                  <a:gd name="T3" fmla="*/ 423 h 423"/>
                  <a:gd name="T4" fmla="*/ 315 w 315"/>
                  <a:gd name="T5" fmla="*/ 423 h 423"/>
                  <a:gd name="T6" fmla="*/ 315 w 315"/>
                  <a:gd name="T7" fmla="*/ 0 h 423"/>
                  <a:gd name="T8" fmla="*/ 0 60000 65536"/>
                  <a:gd name="T9" fmla="*/ 0 60000 65536"/>
                  <a:gd name="T10" fmla="*/ 0 60000 65536"/>
                  <a:gd name="T11" fmla="*/ 0 60000 65536"/>
                  <a:gd name="T12" fmla="*/ 0 w 315"/>
                  <a:gd name="T13" fmla="*/ 0 h 423"/>
                  <a:gd name="T14" fmla="*/ 315 w 315"/>
                  <a:gd name="T15" fmla="*/ 423 h 423"/>
                </a:gdLst>
                <a:ahLst/>
                <a:cxnLst>
                  <a:cxn ang="T8">
                    <a:pos x="T0" y="T1"/>
                  </a:cxn>
                  <a:cxn ang="T9">
                    <a:pos x="T2" y="T3"/>
                  </a:cxn>
                  <a:cxn ang="T10">
                    <a:pos x="T4" y="T5"/>
                  </a:cxn>
                  <a:cxn ang="T11">
                    <a:pos x="T6" y="T7"/>
                  </a:cxn>
                </a:cxnLst>
                <a:rect l="T12" t="T13" r="T14" b="T15"/>
                <a:pathLst>
                  <a:path w="315" h="423">
                    <a:moveTo>
                      <a:pt x="0" y="3"/>
                    </a:moveTo>
                    <a:lnTo>
                      <a:pt x="0" y="423"/>
                    </a:lnTo>
                    <a:lnTo>
                      <a:pt x="315" y="423"/>
                    </a:lnTo>
                    <a:lnTo>
                      <a:pt x="31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2000" dirty="0"/>
              </a:p>
            </p:txBody>
          </p:sp>
        </p:grpSp>
        <p:grpSp>
          <p:nvGrpSpPr>
            <p:cNvPr id="44" name="Group 87">
              <a:extLst>
                <a:ext uri="{FF2B5EF4-FFF2-40B4-BE49-F238E27FC236}">
                  <a16:creationId xmlns:a16="http://schemas.microsoft.com/office/drawing/2014/main" id="{29789D1D-24B6-4772-9007-98B422570C7B}"/>
                </a:ext>
              </a:extLst>
            </p:cNvPr>
            <p:cNvGrpSpPr>
              <a:grpSpLocks/>
            </p:cNvGrpSpPr>
            <p:nvPr/>
          </p:nvGrpSpPr>
          <p:grpSpPr bwMode="auto">
            <a:xfrm>
              <a:off x="4808" y="750"/>
              <a:ext cx="526" cy="495"/>
              <a:chOff x="4808" y="750"/>
              <a:chExt cx="526" cy="495"/>
            </a:xfrm>
          </p:grpSpPr>
          <p:sp>
            <p:nvSpPr>
              <p:cNvPr id="45" name="Rectangle 69">
                <a:extLst>
                  <a:ext uri="{FF2B5EF4-FFF2-40B4-BE49-F238E27FC236}">
                    <a16:creationId xmlns:a16="http://schemas.microsoft.com/office/drawing/2014/main" id="{A837DE28-A6CE-4DB2-A375-D914A833C208}"/>
                  </a:ext>
                </a:extLst>
              </p:cNvPr>
              <p:cNvSpPr>
                <a:spLocks noChangeArrowheads="1"/>
              </p:cNvSpPr>
              <p:nvPr/>
            </p:nvSpPr>
            <p:spPr bwMode="auto">
              <a:xfrm>
                <a:off x="4808" y="783"/>
                <a:ext cx="402"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dirty="0">
                  <a:solidFill>
                    <a:srgbClr val="000000"/>
                  </a:solidFill>
                  <a:latin typeface="+mn-lt"/>
                </a:endParaRPr>
              </a:p>
            </p:txBody>
          </p:sp>
          <p:sp>
            <p:nvSpPr>
              <p:cNvPr id="46" name="Freeform 84">
                <a:extLst>
                  <a:ext uri="{FF2B5EF4-FFF2-40B4-BE49-F238E27FC236}">
                    <a16:creationId xmlns:a16="http://schemas.microsoft.com/office/drawing/2014/main" id="{1AAB8766-8323-4C8D-90B0-EBFAD21C2C8F}"/>
                  </a:ext>
                </a:extLst>
              </p:cNvPr>
              <p:cNvSpPr>
                <a:spLocks/>
              </p:cNvSpPr>
              <p:nvPr/>
            </p:nvSpPr>
            <p:spPr bwMode="auto">
              <a:xfrm>
                <a:off x="4854" y="783"/>
                <a:ext cx="360" cy="420"/>
              </a:xfrm>
              <a:custGeom>
                <a:avLst/>
                <a:gdLst>
                  <a:gd name="T0" fmla="*/ 0 w 360"/>
                  <a:gd name="T1" fmla="*/ 0 h 420"/>
                  <a:gd name="T2" fmla="*/ 0 w 360"/>
                  <a:gd name="T3" fmla="*/ 420 h 420"/>
                  <a:gd name="T4" fmla="*/ 360 w 360"/>
                  <a:gd name="T5" fmla="*/ 420 h 420"/>
                  <a:gd name="T6" fmla="*/ 0 60000 65536"/>
                  <a:gd name="T7" fmla="*/ 0 60000 65536"/>
                  <a:gd name="T8" fmla="*/ 0 60000 65536"/>
                  <a:gd name="T9" fmla="*/ 0 w 360"/>
                  <a:gd name="T10" fmla="*/ 0 h 420"/>
                  <a:gd name="T11" fmla="*/ 360 w 360"/>
                  <a:gd name="T12" fmla="*/ 420 h 420"/>
                </a:gdLst>
                <a:ahLst/>
                <a:cxnLst>
                  <a:cxn ang="T6">
                    <a:pos x="T0" y="T1"/>
                  </a:cxn>
                  <a:cxn ang="T7">
                    <a:pos x="T2" y="T3"/>
                  </a:cxn>
                  <a:cxn ang="T8">
                    <a:pos x="T4" y="T5"/>
                  </a:cxn>
                </a:cxnLst>
                <a:rect l="T9" t="T10" r="T11" b="T12"/>
                <a:pathLst>
                  <a:path w="360" h="420">
                    <a:moveTo>
                      <a:pt x="0" y="0"/>
                    </a:moveTo>
                    <a:lnTo>
                      <a:pt x="0" y="420"/>
                    </a:lnTo>
                    <a:lnTo>
                      <a:pt x="360" y="42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2000" dirty="0"/>
              </a:p>
            </p:txBody>
          </p:sp>
          <p:sp>
            <p:nvSpPr>
              <p:cNvPr id="47" name="Rectangle 70">
                <a:extLst>
                  <a:ext uri="{FF2B5EF4-FFF2-40B4-BE49-F238E27FC236}">
                    <a16:creationId xmlns:a16="http://schemas.microsoft.com/office/drawing/2014/main" id="{6E79573F-FCA6-48FC-910A-DB02E9579937}"/>
                  </a:ext>
                </a:extLst>
              </p:cNvPr>
              <p:cNvSpPr>
                <a:spLocks noChangeArrowheads="1"/>
              </p:cNvSpPr>
              <p:nvPr/>
            </p:nvSpPr>
            <p:spPr bwMode="auto">
              <a:xfrm>
                <a:off x="4857" y="750"/>
                <a:ext cx="477" cy="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dirty="0">
                  <a:solidFill>
                    <a:srgbClr val="000000"/>
                  </a:solidFill>
                  <a:latin typeface="+mn-lt"/>
                </a:endParaRPr>
              </a:p>
            </p:txBody>
          </p:sp>
        </p:grpSp>
      </p:grpSp>
      <p:grpSp>
        <p:nvGrpSpPr>
          <p:cNvPr id="69" name="Group 68">
            <a:extLst>
              <a:ext uri="{FF2B5EF4-FFF2-40B4-BE49-F238E27FC236}">
                <a16:creationId xmlns:a16="http://schemas.microsoft.com/office/drawing/2014/main" id="{CEE61A35-B269-48D8-8721-B1EB1A036488}"/>
              </a:ext>
            </a:extLst>
          </p:cNvPr>
          <p:cNvGrpSpPr/>
          <p:nvPr/>
        </p:nvGrpSpPr>
        <p:grpSpPr>
          <a:xfrm>
            <a:off x="1390320" y="2394991"/>
            <a:ext cx="10663480" cy="3770313"/>
            <a:chOff x="1390320" y="2394991"/>
            <a:chExt cx="10663480" cy="3770313"/>
          </a:xfrm>
        </p:grpSpPr>
        <p:grpSp>
          <p:nvGrpSpPr>
            <p:cNvPr id="4" name="Group 96">
              <a:extLst>
                <a:ext uri="{FF2B5EF4-FFF2-40B4-BE49-F238E27FC236}">
                  <a16:creationId xmlns:a16="http://schemas.microsoft.com/office/drawing/2014/main" id="{D374FE9D-69CD-4A0D-A2F0-262A96D5D15A}"/>
                </a:ext>
              </a:extLst>
            </p:cNvPr>
            <p:cNvGrpSpPr>
              <a:grpSpLocks/>
            </p:cNvGrpSpPr>
            <p:nvPr/>
          </p:nvGrpSpPr>
          <p:grpSpPr bwMode="auto">
            <a:xfrm>
              <a:off x="1390320" y="2408395"/>
              <a:ext cx="1810080" cy="2428875"/>
              <a:chOff x="63" y="1482"/>
              <a:chExt cx="1130" cy="1530"/>
            </a:xfrm>
          </p:grpSpPr>
          <p:grpSp>
            <p:nvGrpSpPr>
              <p:cNvPr id="5" name="Group 7">
                <a:extLst>
                  <a:ext uri="{FF2B5EF4-FFF2-40B4-BE49-F238E27FC236}">
                    <a16:creationId xmlns:a16="http://schemas.microsoft.com/office/drawing/2014/main" id="{DF83D502-502B-4E95-B227-3FDEDF4FB6F0}"/>
                  </a:ext>
                </a:extLst>
              </p:cNvPr>
              <p:cNvGrpSpPr>
                <a:grpSpLocks/>
              </p:cNvGrpSpPr>
              <p:nvPr/>
            </p:nvGrpSpPr>
            <p:grpSpPr bwMode="auto">
              <a:xfrm>
                <a:off x="328" y="1482"/>
                <a:ext cx="865" cy="240"/>
                <a:chOff x="384" y="816"/>
                <a:chExt cx="865" cy="240"/>
              </a:xfrm>
            </p:grpSpPr>
            <p:sp>
              <p:nvSpPr>
                <p:cNvPr id="9" name="Rectangle 8">
                  <a:extLst>
                    <a:ext uri="{FF2B5EF4-FFF2-40B4-BE49-F238E27FC236}">
                      <a16:creationId xmlns:a16="http://schemas.microsoft.com/office/drawing/2014/main" id="{BAB184D6-504C-4B66-B1DE-4A0ADCD233F2}"/>
                    </a:ext>
                  </a:extLst>
                </p:cNvPr>
                <p:cNvSpPr>
                  <a:spLocks noChangeArrowheads="1"/>
                </p:cNvSpPr>
                <p:nvPr/>
              </p:nvSpPr>
              <p:spPr bwMode="auto">
                <a:xfrm>
                  <a:off x="384" y="820"/>
                  <a:ext cx="809"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dirty="0">
                    <a:solidFill>
                      <a:srgbClr val="000000"/>
                    </a:solidFill>
                    <a:latin typeface="+mn-lt"/>
                  </a:endParaRPr>
                </a:p>
              </p:txBody>
            </p:sp>
            <p:sp>
              <p:nvSpPr>
                <p:cNvPr id="10" name="Text Box 9">
                  <a:extLst>
                    <a:ext uri="{FF2B5EF4-FFF2-40B4-BE49-F238E27FC236}">
                      <a16:creationId xmlns:a16="http://schemas.microsoft.com/office/drawing/2014/main" id="{67A0F5B1-7EC9-4F8F-B4E7-D55AD45228A5}"/>
                    </a:ext>
                  </a:extLst>
                </p:cNvPr>
                <p:cNvSpPr txBox="1">
                  <a:spLocks noChangeArrowheads="1"/>
                </p:cNvSpPr>
                <p:nvPr/>
              </p:nvSpPr>
              <p:spPr bwMode="auto">
                <a:xfrm>
                  <a:off x="384" y="816"/>
                  <a:ext cx="8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2000" dirty="0" err="1">
                      <a:solidFill>
                        <a:srgbClr val="000000"/>
                      </a:solidFill>
                      <a:latin typeface="+mn-lt"/>
                    </a:rPr>
                    <a:t>Univers</a:t>
                  </a:r>
                  <a:endParaRPr lang="en-GB" sz="2000" dirty="0">
                    <a:solidFill>
                      <a:srgbClr val="000000"/>
                    </a:solidFill>
                    <a:latin typeface="+mn-lt"/>
                  </a:endParaRPr>
                </a:p>
              </p:txBody>
            </p:sp>
          </p:grpSp>
          <p:grpSp>
            <p:nvGrpSpPr>
              <p:cNvPr id="6" name="Group 75">
                <a:extLst>
                  <a:ext uri="{FF2B5EF4-FFF2-40B4-BE49-F238E27FC236}">
                    <a16:creationId xmlns:a16="http://schemas.microsoft.com/office/drawing/2014/main" id="{87FDD8BF-E899-47FE-B6BB-F5BF0C5EDC32}"/>
                  </a:ext>
                </a:extLst>
              </p:cNvPr>
              <p:cNvGrpSpPr>
                <a:grpSpLocks/>
              </p:cNvGrpSpPr>
              <p:nvPr/>
            </p:nvGrpSpPr>
            <p:grpSpPr bwMode="auto">
              <a:xfrm>
                <a:off x="63" y="2100"/>
                <a:ext cx="1049" cy="912"/>
                <a:chOff x="71" y="2124"/>
                <a:chExt cx="1049" cy="912"/>
              </a:xfrm>
            </p:grpSpPr>
            <p:sp>
              <p:nvSpPr>
                <p:cNvPr id="7" name="Oval 26">
                  <a:extLst>
                    <a:ext uri="{FF2B5EF4-FFF2-40B4-BE49-F238E27FC236}">
                      <a16:creationId xmlns:a16="http://schemas.microsoft.com/office/drawing/2014/main" id="{9FD7BE44-D323-4E01-A037-166574C49407}"/>
                    </a:ext>
                  </a:extLst>
                </p:cNvPr>
                <p:cNvSpPr>
                  <a:spLocks noChangeArrowheads="1"/>
                </p:cNvSpPr>
                <p:nvPr/>
              </p:nvSpPr>
              <p:spPr bwMode="auto">
                <a:xfrm>
                  <a:off x="71" y="2124"/>
                  <a:ext cx="1049" cy="912"/>
                </a:xfrm>
                <a:prstGeom prst="ellipse">
                  <a:avLst/>
                </a:prstGeom>
                <a:solidFill>
                  <a:schemeClr val="bg1">
                    <a:lumMod val="95000"/>
                    <a:alpha val="50195"/>
                  </a:schemeClr>
                </a:solidFill>
                <a:ln w="28575">
                  <a:solidFill>
                    <a:srgbClr val="FAB707"/>
                  </a:solidFill>
                  <a:round/>
                  <a:headEnd/>
                  <a:tailEnd/>
                </a:ln>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dirty="0">
                    <a:solidFill>
                      <a:srgbClr val="000000"/>
                    </a:solidFill>
                    <a:latin typeface="+mn-lt"/>
                  </a:endParaRPr>
                </a:p>
              </p:txBody>
            </p:sp>
            <p:sp>
              <p:nvSpPr>
                <p:cNvPr id="8" name="Text Box 27">
                  <a:extLst>
                    <a:ext uri="{FF2B5EF4-FFF2-40B4-BE49-F238E27FC236}">
                      <a16:creationId xmlns:a16="http://schemas.microsoft.com/office/drawing/2014/main" id="{04FDF14C-9B62-4E05-94E1-7C7A3D2C7BD4}"/>
                    </a:ext>
                  </a:extLst>
                </p:cNvPr>
                <p:cNvSpPr txBox="1">
                  <a:spLocks noChangeArrowheads="1"/>
                </p:cNvSpPr>
                <p:nvPr/>
              </p:nvSpPr>
              <p:spPr bwMode="auto">
                <a:xfrm>
                  <a:off x="71" y="2352"/>
                  <a:ext cx="103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2000" dirty="0">
                      <a:solidFill>
                        <a:srgbClr val="000000"/>
                      </a:solidFill>
                      <a:latin typeface="+mn-lt"/>
                    </a:rPr>
                    <a:t>Sections </a:t>
                  </a:r>
                  <a:r>
                    <a:rPr lang="en-GB" sz="2000" dirty="0" err="1">
                      <a:solidFill>
                        <a:srgbClr val="000000"/>
                      </a:solidFill>
                      <a:latin typeface="+mn-lt"/>
                    </a:rPr>
                    <a:t>structurelles</a:t>
                  </a:r>
                  <a:endParaRPr lang="en-GB" sz="2000" b="0" dirty="0">
                    <a:solidFill>
                      <a:srgbClr val="000000"/>
                    </a:solidFill>
                    <a:latin typeface="+mn-lt"/>
                  </a:endParaRPr>
                </a:p>
              </p:txBody>
            </p:sp>
          </p:grpSp>
        </p:grpSp>
        <p:grpSp>
          <p:nvGrpSpPr>
            <p:cNvPr id="11" name="Group 97">
              <a:extLst>
                <a:ext uri="{FF2B5EF4-FFF2-40B4-BE49-F238E27FC236}">
                  <a16:creationId xmlns:a16="http://schemas.microsoft.com/office/drawing/2014/main" id="{51732CAA-3E94-4D25-B23B-C394A830E307}"/>
                </a:ext>
              </a:extLst>
            </p:cNvPr>
            <p:cNvGrpSpPr>
              <a:grpSpLocks/>
            </p:cNvGrpSpPr>
            <p:nvPr/>
          </p:nvGrpSpPr>
          <p:grpSpPr bwMode="auto">
            <a:xfrm>
              <a:off x="3116263" y="2408395"/>
              <a:ext cx="2003425" cy="2676525"/>
              <a:chOff x="1144" y="1482"/>
              <a:chExt cx="1165" cy="1686"/>
            </a:xfrm>
          </p:grpSpPr>
          <p:sp>
            <p:nvSpPr>
              <p:cNvPr id="12" name="Text Box 10">
                <a:extLst>
                  <a:ext uri="{FF2B5EF4-FFF2-40B4-BE49-F238E27FC236}">
                    <a16:creationId xmlns:a16="http://schemas.microsoft.com/office/drawing/2014/main" id="{006465E2-6120-41F8-9FD9-73057AB161A8}"/>
                  </a:ext>
                </a:extLst>
              </p:cNvPr>
              <p:cNvSpPr txBox="1">
                <a:spLocks noChangeArrowheads="1"/>
              </p:cNvSpPr>
              <p:nvPr/>
            </p:nvSpPr>
            <p:spPr bwMode="auto">
              <a:xfrm>
                <a:off x="1432" y="1482"/>
                <a:ext cx="72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2000" dirty="0" err="1">
                    <a:solidFill>
                      <a:srgbClr val="000000"/>
                    </a:solidFill>
                    <a:latin typeface="+mn-lt"/>
                  </a:rPr>
                  <a:t>Famille</a:t>
                </a:r>
                <a:endParaRPr lang="en-GB" sz="2000" b="0" dirty="0">
                  <a:solidFill>
                    <a:srgbClr val="000000"/>
                  </a:solidFill>
                  <a:latin typeface="+mn-lt"/>
                </a:endParaRPr>
              </a:p>
            </p:txBody>
          </p:sp>
          <p:grpSp>
            <p:nvGrpSpPr>
              <p:cNvPr id="13" name="Group 95">
                <a:extLst>
                  <a:ext uri="{FF2B5EF4-FFF2-40B4-BE49-F238E27FC236}">
                    <a16:creationId xmlns:a16="http://schemas.microsoft.com/office/drawing/2014/main" id="{75500D26-955D-44F0-A2E0-7448FE397A15}"/>
                  </a:ext>
                </a:extLst>
              </p:cNvPr>
              <p:cNvGrpSpPr>
                <a:grpSpLocks/>
              </p:cNvGrpSpPr>
              <p:nvPr/>
            </p:nvGrpSpPr>
            <p:grpSpPr bwMode="auto">
              <a:xfrm>
                <a:off x="1144" y="1486"/>
                <a:ext cx="1165" cy="1682"/>
                <a:chOff x="1144" y="1486"/>
                <a:chExt cx="1165" cy="1682"/>
              </a:xfrm>
            </p:grpSpPr>
            <p:sp>
              <p:nvSpPr>
                <p:cNvPr id="14" name="Rectangle 6">
                  <a:extLst>
                    <a:ext uri="{FF2B5EF4-FFF2-40B4-BE49-F238E27FC236}">
                      <a16:creationId xmlns:a16="http://schemas.microsoft.com/office/drawing/2014/main" id="{B80461F4-4D45-4A8D-B93B-37FC03143072}"/>
                    </a:ext>
                  </a:extLst>
                </p:cNvPr>
                <p:cNvSpPr>
                  <a:spLocks noChangeArrowheads="1"/>
                </p:cNvSpPr>
                <p:nvPr/>
              </p:nvSpPr>
              <p:spPr bwMode="auto">
                <a:xfrm>
                  <a:off x="1480" y="1486"/>
                  <a:ext cx="624"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dirty="0">
                    <a:solidFill>
                      <a:srgbClr val="000000"/>
                    </a:solidFill>
                    <a:latin typeface="+mn-lt"/>
                  </a:endParaRPr>
                </a:p>
              </p:txBody>
            </p:sp>
            <p:sp>
              <p:nvSpPr>
                <p:cNvPr id="15" name="Text Box 22">
                  <a:extLst>
                    <a:ext uri="{FF2B5EF4-FFF2-40B4-BE49-F238E27FC236}">
                      <a16:creationId xmlns:a16="http://schemas.microsoft.com/office/drawing/2014/main" id="{66A8E630-8904-4870-A819-4838AFC82D34}"/>
                    </a:ext>
                  </a:extLst>
                </p:cNvPr>
                <p:cNvSpPr txBox="1">
                  <a:spLocks noChangeArrowheads="1"/>
                </p:cNvSpPr>
                <p:nvPr/>
              </p:nvSpPr>
              <p:spPr bwMode="auto">
                <a:xfrm>
                  <a:off x="1336" y="1956"/>
                  <a:ext cx="973"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marL="190500" indent="-190500">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30000"/>
                    </a:spcBef>
                    <a:spcAft>
                      <a:spcPct val="0"/>
                    </a:spcAft>
                    <a:buClrTx/>
                    <a:buSzPct val="80000"/>
                    <a:buFontTx/>
                    <a:buChar char="•"/>
                  </a:pPr>
                  <a:r>
                    <a:rPr lang="en-GB" sz="1800" b="0" dirty="0">
                      <a:solidFill>
                        <a:schemeClr val="accent3"/>
                      </a:solidFill>
                      <a:latin typeface="+mn-lt"/>
                    </a:rPr>
                    <a:t>Angle</a:t>
                  </a:r>
                </a:p>
                <a:p>
                  <a:pPr>
                    <a:spcBef>
                      <a:spcPct val="30000"/>
                    </a:spcBef>
                    <a:spcAft>
                      <a:spcPct val="0"/>
                    </a:spcAft>
                    <a:buClrTx/>
                    <a:buSzPct val="80000"/>
                    <a:buFontTx/>
                    <a:buChar char="•"/>
                  </a:pPr>
                  <a:r>
                    <a:rPr lang="en-GB" sz="1800" b="0" dirty="0">
                      <a:solidFill>
                        <a:schemeClr val="accent3"/>
                      </a:solidFill>
                      <a:latin typeface="+mn-lt"/>
                    </a:rPr>
                    <a:t>Canal</a:t>
                  </a:r>
                </a:p>
                <a:p>
                  <a:pPr>
                    <a:spcBef>
                      <a:spcPct val="30000"/>
                    </a:spcBef>
                    <a:spcAft>
                      <a:spcPct val="0"/>
                    </a:spcAft>
                    <a:buClrTx/>
                    <a:buSzPct val="80000"/>
                    <a:buFontTx/>
                    <a:buChar char="•"/>
                  </a:pPr>
                  <a:r>
                    <a:rPr lang="en-GB" sz="1800" dirty="0">
                      <a:latin typeface="+mn-lt"/>
                    </a:rPr>
                    <a:t>Section </a:t>
                  </a:r>
                  <a:r>
                    <a:rPr lang="en-GB" sz="1800" dirty="0" err="1">
                      <a:latin typeface="+mn-lt"/>
                    </a:rPr>
                    <a:t>en</a:t>
                  </a:r>
                  <a:r>
                    <a:rPr lang="en-GB" sz="1800" dirty="0">
                      <a:latin typeface="+mn-lt"/>
                    </a:rPr>
                    <a:t> I</a:t>
                  </a:r>
                </a:p>
                <a:p>
                  <a:pPr>
                    <a:spcBef>
                      <a:spcPct val="30000"/>
                    </a:spcBef>
                    <a:spcAft>
                      <a:spcPct val="0"/>
                    </a:spcAft>
                    <a:buClrTx/>
                    <a:buSzPct val="80000"/>
                    <a:buFontTx/>
                    <a:buChar char="•"/>
                  </a:pPr>
                  <a:r>
                    <a:rPr lang="en-GB" sz="1800" b="0" dirty="0" err="1">
                      <a:solidFill>
                        <a:schemeClr val="accent3"/>
                      </a:solidFill>
                      <a:latin typeface="+mn-lt"/>
                    </a:rPr>
                    <a:t>Rectangulaire</a:t>
                  </a:r>
                  <a:endParaRPr lang="en-GB" sz="1800" b="0" dirty="0">
                    <a:solidFill>
                      <a:schemeClr val="accent3"/>
                    </a:solidFill>
                    <a:latin typeface="+mn-lt"/>
                  </a:endParaRPr>
                </a:p>
                <a:p>
                  <a:pPr>
                    <a:spcBef>
                      <a:spcPct val="30000"/>
                    </a:spcBef>
                    <a:spcAft>
                      <a:spcPct val="0"/>
                    </a:spcAft>
                    <a:buClrTx/>
                    <a:buSzPct val="80000"/>
                    <a:buFontTx/>
                    <a:buChar char="•"/>
                  </a:pPr>
                  <a:r>
                    <a:rPr lang="en-GB" sz="1800" b="0" dirty="0">
                      <a:solidFill>
                        <a:schemeClr val="accent3"/>
                      </a:solidFill>
                      <a:latin typeface="+mn-lt"/>
                    </a:rPr>
                    <a:t>Section </a:t>
                  </a:r>
                  <a:r>
                    <a:rPr lang="en-GB" sz="1800" b="0" dirty="0" err="1">
                      <a:solidFill>
                        <a:schemeClr val="accent3"/>
                      </a:solidFill>
                      <a:latin typeface="+mn-lt"/>
                    </a:rPr>
                    <a:t>en</a:t>
                  </a:r>
                  <a:r>
                    <a:rPr lang="en-GB" sz="1800" b="0" dirty="0">
                      <a:solidFill>
                        <a:schemeClr val="accent3"/>
                      </a:solidFill>
                      <a:latin typeface="+mn-lt"/>
                    </a:rPr>
                    <a:t> T</a:t>
                  </a:r>
                </a:p>
                <a:p>
                  <a:pPr>
                    <a:spcBef>
                      <a:spcPct val="30000"/>
                    </a:spcBef>
                    <a:spcAft>
                      <a:spcPct val="0"/>
                    </a:spcAft>
                    <a:buClrTx/>
                    <a:buSzPct val="80000"/>
                    <a:buFontTx/>
                    <a:buChar char="•"/>
                  </a:pPr>
                  <a:r>
                    <a:rPr lang="en-GB" sz="1800" b="0" dirty="0">
                      <a:solidFill>
                        <a:schemeClr val="accent3"/>
                      </a:solidFill>
                      <a:latin typeface="+mn-lt"/>
                    </a:rPr>
                    <a:t>Tube</a:t>
                  </a:r>
                  <a:endParaRPr lang="en-US" sz="1800" b="0" dirty="0">
                    <a:solidFill>
                      <a:schemeClr val="accent3"/>
                    </a:solidFill>
                    <a:latin typeface="+mn-lt"/>
                  </a:endParaRPr>
                </a:p>
              </p:txBody>
            </p:sp>
            <p:sp>
              <p:nvSpPr>
                <p:cNvPr id="16" name="Line 28">
                  <a:extLst>
                    <a:ext uri="{FF2B5EF4-FFF2-40B4-BE49-F238E27FC236}">
                      <a16:creationId xmlns:a16="http://schemas.microsoft.com/office/drawing/2014/main" id="{E5A20E6C-E492-454E-BFC7-9E07AB43FA12}"/>
                    </a:ext>
                  </a:extLst>
                </p:cNvPr>
                <p:cNvSpPr>
                  <a:spLocks noChangeShapeType="1"/>
                </p:cNvSpPr>
                <p:nvPr/>
              </p:nvSpPr>
              <p:spPr bwMode="auto">
                <a:xfrm flipV="1">
                  <a:off x="1144" y="2075"/>
                  <a:ext cx="219" cy="3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17" name="Line 29">
                  <a:extLst>
                    <a:ext uri="{FF2B5EF4-FFF2-40B4-BE49-F238E27FC236}">
                      <a16:creationId xmlns:a16="http://schemas.microsoft.com/office/drawing/2014/main" id="{25661367-B5EC-48D3-9F9F-7CC9FE2B32B2}"/>
                    </a:ext>
                  </a:extLst>
                </p:cNvPr>
                <p:cNvSpPr>
                  <a:spLocks noChangeShapeType="1"/>
                </p:cNvSpPr>
                <p:nvPr/>
              </p:nvSpPr>
              <p:spPr bwMode="auto">
                <a:xfrm>
                  <a:off x="1144" y="2628"/>
                  <a:ext cx="208"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grpSp>
        </p:grpSp>
        <p:grpSp>
          <p:nvGrpSpPr>
            <p:cNvPr id="26" name="Group 92">
              <a:extLst>
                <a:ext uri="{FF2B5EF4-FFF2-40B4-BE49-F238E27FC236}">
                  <a16:creationId xmlns:a16="http://schemas.microsoft.com/office/drawing/2014/main" id="{0A9148D0-F35D-49DD-A75B-B4D011199FAB}"/>
                </a:ext>
              </a:extLst>
            </p:cNvPr>
            <p:cNvGrpSpPr>
              <a:grpSpLocks/>
            </p:cNvGrpSpPr>
            <p:nvPr/>
          </p:nvGrpSpPr>
          <p:grpSpPr bwMode="auto">
            <a:xfrm>
              <a:off x="8291035" y="2394991"/>
              <a:ext cx="3762765" cy="3770313"/>
              <a:chOff x="3470" y="1360"/>
              <a:chExt cx="2188" cy="2375"/>
            </a:xfrm>
          </p:grpSpPr>
          <p:grpSp>
            <p:nvGrpSpPr>
              <p:cNvPr id="27" name="Group 14">
                <a:extLst>
                  <a:ext uri="{FF2B5EF4-FFF2-40B4-BE49-F238E27FC236}">
                    <a16:creationId xmlns:a16="http://schemas.microsoft.com/office/drawing/2014/main" id="{9D4A37EF-15FE-49C0-AE5F-F6A4D11EFEDC}"/>
                  </a:ext>
                </a:extLst>
              </p:cNvPr>
              <p:cNvGrpSpPr>
                <a:grpSpLocks/>
              </p:cNvGrpSpPr>
              <p:nvPr/>
            </p:nvGrpSpPr>
            <p:grpSpPr bwMode="auto">
              <a:xfrm>
                <a:off x="4015" y="1360"/>
                <a:ext cx="1200" cy="243"/>
                <a:chOff x="3735" y="682"/>
                <a:chExt cx="1200" cy="243"/>
              </a:xfrm>
            </p:grpSpPr>
            <p:sp>
              <p:nvSpPr>
                <p:cNvPr id="34" name="Rectangle 15">
                  <a:extLst>
                    <a:ext uri="{FF2B5EF4-FFF2-40B4-BE49-F238E27FC236}">
                      <a16:creationId xmlns:a16="http://schemas.microsoft.com/office/drawing/2014/main" id="{ECCF37E6-ACC8-401E-A025-3E8CF896E29E}"/>
                    </a:ext>
                  </a:extLst>
                </p:cNvPr>
                <p:cNvSpPr>
                  <a:spLocks noChangeArrowheads="1"/>
                </p:cNvSpPr>
                <p:nvPr/>
              </p:nvSpPr>
              <p:spPr bwMode="auto">
                <a:xfrm>
                  <a:off x="3857" y="682"/>
                  <a:ext cx="91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dirty="0">
                    <a:solidFill>
                      <a:srgbClr val="000000"/>
                    </a:solidFill>
                    <a:latin typeface="+mn-lt"/>
                  </a:endParaRPr>
                </a:p>
              </p:txBody>
            </p:sp>
            <p:sp>
              <p:nvSpPr>
                <p:cNvPr id="35" name="Text Box 16">
                  <a:extLst>
                    <a:ext uri="{FF2B5EF4-FFF2-40B4-BE49-F238E27FC236}">
                      <a16:creationId xmlns:a16="http://schemas.microsoft.com/office/drawing/2014/main" id="{AA2E5F4E-8BE9-4CCD-A78A-7D34D19EAAC3}"/>
                    </a:ext>
                  </a:extLst>
                </p:cNvPr>
                <p:cNvSpPr txBox="1">
                  <a:spLocks noChangeArrowheads="1"/>
                </p:cNvSpPr>
                <p:nvPr/>
              </p:nvSpPr>
              <p:spPr bwMode="auto">
                <a:xfrm>
                  <a:off x="3735" y="694"/>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2000" dirty="0" err="1">
                      <a:solidFill>
                        <a:srgbClr val="000000"/>
                      </a:solidFill>
                      <a:latin typeface="+mn-lt"/>
                    </a:rPr>
                    <a:t>Attributs</a:t>
                  </a:r>
                  <a:endParaRPr lang="en-GB" sz="2000" b="0" dirty="0">
                    <a:solidFill>
                      <a:srgbClr val="000000"/>
                    </a:solidFill>
                    <a:latin typeface="+mn-lt"/>
                  </a:endParaRPr>
                </a:p>
              </p:txBody>
            </p:sp>
          </p:grpSp>
          <p:grpSp>
            <p:nvGrpSpPr>
              <p:cNvPr id="28" name="Group 91">
                <a:extLst>
                  <a:ext uri="{FF2B5EF4-FFF2-40B4-BE49-F238E27FC236}">
                    <a16:creationId xmlns:a16="http://schemas.microsoft.com/office/drawing/2014/main" id="{2849AFCF-63ED-4147-B393-AD686A4CE11D}"/>
                  </a:ext>
                </a:extLst>
              </p:cNvPr>
              <p:cNvGrpSpPr>
                <a:grpSpLocks/>
              </p:cNvGrpSpPr>
              <p:nvPr/>
            </p:nvGrpSpPr>
            <p:grpSpPr bwMode="auto">
              <a:xfrm>
                <a:off x="3470" y="1965"/>
                <a:ext cx="256" cy="1144"/>
                <a:chOff x="3430" y="1973"/>
                <a:chExt cx="456" cy="1112"/>
              </a:xfrm>
            </p:grpSpPr>
            <p:sp>
              <p:nvSpPr>
                <p:cNvPr id="32" name="Line 34">
                  <a:extLst>
                    <a:ext uri="{FF2B5EF4-FFF2-40B4-BE49-F238E27FC236}">
                      <a16:creationId xmlns:a16="http://schemas.microsoft.com/office/drawing/2014/main" id="{3D79864E-FE30-4497-A36C-A0B13D1A73AD}"/>
                    </a:ext>
                  </a:extLst>
                </p:cNvPr>
                <p:cNvSpPr>
                  <a:spLocks noChangeShapeType="1"/>
                </p:cNvSpPr>
                <p:nvPr/>
              </p:nvSpPr>
              <p:spPr bwMode="auto">
                <a:xfrm flipV="1">
                  <a:off x="3430" y="1973"/>
                  <a:ext cx="402" cy="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33" name="Line 35">
                  <a:extLst>
                    <a:ext uri="{FF2B5EF4-FFF2-40B4-BE49-F238E27FC236}">
                      <a16:creationId xmlns:a16="http://schemas.microsoft.com/office/drawing/2014/main" id="{4E0F0A2D-352A-42C2-AECB-C9AC7617A1C6}"/>
                    </a:ext>
                  </a:extLst>
                </p:cNvPr>
                <p:cNvSpPr>
                  <a:spLocks noChangeShapeType="1"/>
                </p:cNvSpPr>
                <p:nvPr/>
              </p:nvSpPr>
              <p:spPr bwMode="auto">
                <a:xfrm>
                  <a:off x="3430" y="2575"/>
                  <a:ext cx="456" cy="5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grpSp>
          <p:sp>
            <p:nvSpPr>
              <p:cNvPr id="29" name="AutoShape 36">
                <a:extLst>
                  <a:ext uri="{FF2B5EF4-FFF2-40B4-BE49-F238E27FC236}">
                    <a16:creationId xmlns:a16="http://schemas.microsoft.com/office/drawing/2014/main" id="{372249D6-1F88-4680-A60B-C5024D71B8BC}"/>
                  </a:ext>
                </a:extLst>
              </p:cNvPr>
              <p:cNvSpPr>
                <a:spLocks/>
              </p:cNvSpPr>
              <p:nvPr/>
            </p:nvSpPr>
            <p:spPr bwMode="auto">
              <a:xfrm rot="5429615">
                <a:off x="4645" y="2696"/>
                <a:ext cx="160" cy="1392"/>
              </a:xfrm>
              <a:prstGeom prst="rightBrace">
                <a:avLst>
                  <a:gd name="adj1" fmla="val 69439"/>
                  <a:gd name="adj2" fmla="val 50000"/>
                </a:avLst>
              </a:prstGeom>
              <a:noFill/>
              <a:ln w="19050">
                <a:solidFill>
                  <a:schemeClr val="accent3"/>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dirty="0">
                  <a:solidFill>
                    <a:srgbClr val="000000"/>
                  </a:solidFill>
                  <a:latin typeface="+mn-lt"/>
                </a:endParaRPr>
              </a:p>
            </p:txBody>
          </p:sp>
          <p:sp>
            <p:nvSpPr>
              <p:cNvPr id="30" name="Text Box 37">
                <a:extLst>
                  <a:ext uri="{FF2B5EF4-FFF2-40B4-BE49-F238E27FC236}">
                    <a16:creationId xmlns:a16="http://schemas.microsoft.com/office/drawing/2014/main" id="{949B04DF-DB0C-442D-9A79-C8F08E3368D5}"/>
                  </a:ext>
                </a:extLst>
              </p:cNvPr>
              <p:cNvSpPr txBox="1">
                <a:spLocks noChangeArrowheads="1"/>
              </p:cNvSpPr>
              <p:nvPr/>
            </p:nvSpPr>
            <p:spPr bwMode="auto">
              <a:xfrm>
                <a:off x="4221" y="3523"/>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i="1" dirty="0">
                    <a:solidFill>
                      <a:sysClr val="windowText" lastClr="000000"/>
                    </a:solidFill>
                    <a:latin typeface="+mn-lt"/>
                  </a:rPr>
                  <a:t>Une fiche</a:t>
                </a:r>
              </a:p>
            </p:txBody>
          </p:sp>
          <p:sp>
            <p:nvSpPr>
              <p:cNvPr id="31" name="AutoShape 38">
                <a:extLst>
                  <a:ext uri="{FF2B5EF4-FFF2-40B4-BE49-F238E27FC236}">
                    <a16:creationId xmlns:a16="http://schemas.microsoft.com/office/drawing/2014/main" id="{1DACF7BD-45D7-42AF-8996-E36474C3F1EC}"/>
                  </a:ext>
                </a:extLst>
              </p:cNvPr>
              <p:cNvSpPr>
                <a:spLocks noChangeArrowheads="1"/>
              </p:cNvSpPr>
              <p:nvPr/>
            </p:nvSpPr>
            <p:spPr bwMode="auto">
              <a:xfrm>
                <a:off x="3785" y="1655"/>
                <a:ext cx="1873" cy="1590"/>
              </a:xfrm>
              <a:prstGeom prst="roundRect">
                <a:avLst>
                  <a:gd name="adj" fmla="val 8157"/>
                </a:avLst>
              </a:prstGeom>
              <a:solidFill>
                <a:schemeClr val="bg1">
                  <a:lumMod val="95000"/>
                  <a:alpha val="50195"/>
                </a:schemeClr>
              </a:solidFill>
              <a:ln w="19050">
                <a:solidFill>
                  <a:srgbClr val="FAB707"/>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lnSpc>
                    <a:spcPct val="80000"/>
                  </a:lnSpc>
                  <a:spcBef>
                    <a:spcPct val="50000"/>
                  </a:spcBef>
                  <a:spcAft>
                    <a:spcPct val="50000"/>
                  </a:spcAft>
                  <a:buClr>
                    <a:srgbClr val="009B9B"/>
                  </a:buClr>
                  <a:buSzPct val="80000"/>
                  <a:buFont typeface="Wingdings" panose="05000000000000000000" pitchFamily="2" charset="2"/>
                  <a:buNone/>
                </a:pPr>
                <a:r>
                  <a:rPr lang="fr-FR" sz="1800" i="1" dirty="0">
                    <a:solidFill>
                      <a:sysClr val="windowText" lastClr="000000"/>
                    </a:solidFill>
                    <a:latin typeface="+mn-lt"/>
                  </a:rPr>
                  <a:t>Solive en acier </a:t>
                </a:r>
                <a:br>
                  <a:rPr lang="fr-FR" sz="1800" i="1" dirty="0">
                    <a:solidFill>
                      <a:sysClr val="windowText" lastClr="000000"/>
                    </a:solidFill>
                    <a:latin typeface="+mn-lt"/>
                  </a:rPr>
                </a:br>
                <a:r>
                  <a:rPr lang="fr-FR" sz="1800" i="1" dirty="0">
                    <a:solidFill>
                      <a:sysClr val="windowText" lastClr="000000"/>
                    </a:solidFill>
                    <a:latin typeface="+mn-lt"/>
                  </a:rPr>
                  <a:t>laminée à chaud</a:t>
                </a:r>
                <a:endParaRPr lang="en-GB" sz="1800" i="1" dirty="0">
                  <a:solidFill>
                    <a:sysClr val="windowText" lastClr="000000"/>
                  </a:solidFill>
                  <a:latin typeface="+mn-lt"/>
                </a:endParaRPr>
              </a:p>
              <a:p>
                <a:pPr>
                  <a:lnSpc>
                    <a:spcPct val="80000"/>
                  </a:lnSpc>
                  <a:spcBef>
                    <a:spcPct val="50000"/>
                  </a:spcBef>
                  <a:spcAft>
                    <a:spcPct val="50000"/>
                  </a:spcAft>
                  <a:buClr>
                    <a:schemeClr val="accent1"/>
                  </a:buClr>
                  <a:buSzPct val="115000"/>
                  <a:buFontTx/>
                  <a:buChar char="•"/>
                </a:pPr>
                <a:r>
                  <a:rPr lang="en-GB" sz="1600" b="0" dirty="0">
                    <a:solidFill>
                      <a:srgbClr val="000000"/>
                    </a:solidFill>
                    <a:latin typeface="+mn-lt"/>
                  </a:rPr>
                  <a:t> </a:t>
                </a:r>
                <a:r>
                  <a:rPr lang="en-GB" sz="1600" dirty="0" err="1">
                    <a:solidFill>
                      <a:srgbClr val="000000"/>
                    </a:solidFill>
                    <a:latin typeface="+mn-lt"/>
                  </a:rPr>
                  <a:t>Propriétés</a:t>
                </a:r>
                <a:r>
                  <a:rPr lang="en-GB" sz="1600" dirty="0">
                    <a:solidFill>
                      <a:srgbClr val="000000"/>
                    </a:solidFill>
                    <a:latin typeface="+mn-lt"/>
                  </a:rPr>
                  <a:t> </a:t>
                </a:r>
                <a:r>
                  <a:rPr lang="en-GB" sz="1600" dirty="0" err="1">
                    <a:solidFill>
                      <a:srgbClr val="000000"/>
                    </a:solidFill>
                    <a:latin typeface="+mn-lt"/>
                  </a:rPr>
                  <a:t>générales</a:t>
                </a:r>
                <a:r>
                  <a:rPr lang="en-GB" sz="1600" dirty="0">
                    <a:solidFill>
                      <a:srgbClr val="000000"/>
                    </a:solidFill>
                    <a:latin typeface="+mn-lt"/>
                  </a:rPr>
                  <a:t> :</a:t>
                </a:r>
                <a:r>
                  <a:rPr lang="en-GB" sz="1600" b="0" dirty="0">
                    <a:solidFill>
                      <a:srgbClr val="000000"/>
                    </a:solidFill>
                    <a:latin typeface="+mn-lt"/>
                  </a:rPr>
                  <a:t> </a:t>
                </a:r>
                <a:r>
                  <a:rPr lang="en-GB" sz="1600" b="0" dirty="0">
                    <a:solidFill>
                      <a:srgbClr val="000000"/>
                    </a:solidFill>
                    <a:latin typeface="+mn-lt"/>
                    <a:sym typeface="Symbol" panose="05050102010706020507" pitchFamily="18" charset="2"/>
                  </a:rPr>
                  <a:t>, </a:t>
                </a:r>
                <a:r>
                  <a:rPr lang="en-GB" sz="1600" b="0" dirty="0">
                    <a:solidFill>
                      <a:srgbClr val="000000"/>
                    </a:solidFill>
                    <a:latin typeface="+mn-lt"/>
                  </a:rPr>
                  <a:t>E, </a:t>
                </a:r>
                <a:r>
                  <a:rPr lang="en-GB" sz="1600" b="0" dirty="0">
                    <a:solidFill>
                      <a:srgbClr val="000000"/>
                    </a:solidFill>
                    <a:latin typeface="+mn-lt"/>
                    <a:sym typeface="Symbol" panose="05050102010706020507" pitchFamily="18" charset="2"/>
                  </a:rPr>
                  <a:t></a:t>
                </a:r>
                <a:r>
                  <a:rPr lang="en-GB" sz="1600" b="0" baseline="-25000" dirty="0">
                    <a:solidFill>
                      <a:srgbClr val="000000"/>
                    </a:solidFill>
                    <a:latin typeface="+mn-lt"/>
                    <a:sym typeface="Symbol" panose="05050102010706020507" pitchFamily="18" charset="2"/>
                  </a:rPr>
                  <a:t>y</a:t>
                </a:r>
                <a:endParaRPr lang="en-GB" sz="1600" b="0" baseline="-25000" dirty="0">
                  <a:solidFill>
                    <a:srgbClr val="000000"/>
                  </a:solidFill>
                  <a:latin typeface="+mn-lt"/>
                </a:endParaRPr>
              </a:p>
              <a:p>
                <a:pPr>
                  <a:lnSpc>
                    <a:spcPct val="80000"/>
                  </a:lnSpc>
                  <a:spcBef>
                    <a:spcPct val="50000"/>
                  </a:spcBef>
                  <a:spcAft>
                    <a:spcPct val="50000"/>
                  </a:spcAft>
                  <a:buClr>
                    <a:schemeClr val="accent1"/>
                  </a:buClr>
                  <a:buSzPct val="115000"/>
                  <a:buFontTx/>
                  <a:buChar char="•"/>
                </a:pPr>
                <a:r>
                  <a:rPr lang="en-GB" sz="1600" b="0" dirty="0">
                    <a:solidFill>
                      <a:srgbClr val="000000"/>
                    </a:solidFill>
                    <a:latin typeface="+mn-lt"/>
                  </a:rPr>
                  <a:t> </a:t>
                </a:r>
                <a:r>
                  <a:rPr lang="en-GB" sz="1600" dirty="0">
                    <a:solidFill>
                      <a:srgbClr val="000000"/>
                    </a:solidFill>
                    <a:latin typeface="+mn-lt"/>
                  </a:rPr>
                  <a:t>Dimensions :</a:t>
                </a:r>
                <a:r>
                  <a:rPr lang="en-GB" sz="1600" b="0" dirty="0">
                    <a:solidFill>
                      <a:srgbClr val="000000"/>
                    </a:solidFill>
                    <a:latin typeface="+mn-lt"/>
                  </a:rPr>
                  <a:t> </a:t>
                </a:r>
                <a:r>
                  <a:rPr lang="en-GB" sz="1600" b="0" dirty="0" err="1">
                    <a:solidFill>
                      <a:srgbClr val="000000"/>
                    </a:solidFill>
                    <a:latin typeface="+mn-lt"/>
                  </a:rPr>
                  <a:t>Profondeur</a:t>
                </a:r>
                <a:r>
                  <a:rPr lang="en-GB" sz="1600" b="0" dirty="0">
                    <a:solidFill>
                      <a:srgbClr val="000000"/>
                    </a:solidFill>
                    <a:latin typeface="+mn-lt"/>
                  </a:rPr>
                  <a:t> max, </a:t>
                </a:r>
                <a:r>
                  <a:rPr lang="en-GB" sz="1600" b="0" dirty="0" err="1">
                    <a:solidFill>
                      <a:srgbClr val="000000"/>
                    </a:solidFill>
                    <a:latin typeface="+mn-lt"/>
                  </a:rPr>
                  <a:t>épaisseur</a:t>
                </a:r>
                <a:r>
                  <a:rPr lang="en-GB" sz="1600" b="0" dirty="0">
                    <a:solidFill>
                      <a:srgbClr val="000000"/>
                    </a:solidFill>
                    <a:latin typeface="+mn-lt"/>
                  </a:rPr>
                  <a:t>,...</a:t>
                </a:r>
              </a:p>
              <a:p>
                <a:pPr>
                  <a:lnSpc>
                    <a:spcPct val="80000"/>
                  </a:lnSpc>
                  <a:spcBef>
                    <a:spcPct val="50000"/>
                  </a:spcBef>
                  <a:spcAft>
                    <a:spcPct val="50000"/>
                  </a:spcAft>
                  <a:buClr>
                    <a:schemeClr val="accent1"/>
                  </a:buClr>
                  <a:buSzPct val="115000"/>
                  <a:buFontTx/>
                  <a:buChar char="•"/>
                </a:pPr>
                <a:r>
                  <a:rPr lang="en-GB" sz="1600" b="0" dirty="0">
                    <a:solidFill>
                      <a:srgbClr val="000000"/>
                    </a:solidFill>
                    <a:latin typeface="+mn-lt"/>
                  </a:rPr>
                  <a:t> </a:t>
                </a:r>
                <a:r>
                  <a:rPr lang="en-GB" sz="1600" dirty="0">
                    <a:solidFill>
                      <a:srgbClr val="000000"/>
                    </a:solidFill>
                    <a:latin typeface="+mn-lt"/>
                  </a:rPr>
                  <a:t>Section </a:t>
                </a:r>
                <a:r>
                  <a:rPr lang="en-GB" sz="1600" b="0" dirty="0">
                    <a:solidFill>
                      <a:srgbClr val="000000"/>
                    </a:solidFill>
                    <a:latin typeface="+mn-lt"/>
                  </a:rPr>
                  <a:t>:  Aire, I, Z, K, Q ...</a:t>
                </a:r>
              </a:p>
              <a:p>
                <a:pPr>
                  <a:lnSpc>
                    <a:spcPct val="80000"/>
                  </a:lnSpc>
                  <a:spcBef>
                    <a:spcPct val="50000"/>
                  </a:spcBef>
                  <a:spcAft>
                    <a:spcPct val="50000"/>
                  </a:spcAft>
                  <a:buClr>
                    <a:schemeClr val="accent1"/>
                  </a:buClr>
                  <a:buSzPct val="115000"/>
                  <a:buFontTx/>
                  <a:buChar char="•"/>
                </a:pPr>
                <a:r>
                  <a:rPr lang="en-GB" sz="1600" b="0" dirty="0">
                    <a:solidFill>
                      <a:srgbClr val="000000"/>
                    </a:solidFill>
                    <a:latin typeface="+mn-lt"/>
                  </a:rPr>
                  <a:t> </a:t>
                </a:r>
                <a:r>
                  <a:rPr lang="en-GB" sz="1600" dirty="0" err="1">
                    <a:solidFill>
                      <a:srgbClr val="000000"/>
                    </a:solidFill>
                    <a:latin typeface="+mn-lt"/>
                  </a:rPr>
                  <a:t>Structurelle</a:t>
                </a:r>
                <a:r>
                  <a:rPr lang="en-GB" sz="1600" dirty="0">
                    <a:solidFill>
                      <a:srgbClr val="000000"/>
                    </a:solidFill>
                    <a:latin typeface="+mn-lt"/>
                  </a:rPr>
                  <a:t> </a:t>
                </a:r>
                <a:r>
                  <a:rPr lang="en-GB" sz="1600" b="0" dirty="0">
                    <a:solidFill>
                      <a:srgbClr val="000000"/>
                    </a:solidFill>
                    <a:latin typeface="+mn-lt"/>
                  </a:rPr>
                  <a:t>: EI,</a:t>
                </a:r>
                <a:r>
                  <a:rPr lang="en-GB" sz="1600" b="0" dirty="0">
                    <a:solidFill>
                      <a:srgbClr val="000000"/>
                    </a:solidFill>
                    <a:latin typeface="+mn-lt"/>
                    <a:sym typeface="Symbol" panose="05050102010706020507" pitchFamily="18" charset="2"/>
                  </a:rPr>
                  <a:t> </a:t>
                </a:r>
                <a:r>
                  <a:rPr lang="en-GB" sz="1600" b="0" baseline="-25000" dirty="0">
                    <a:solidFill>
                      <a:srgbClr val="000000"/>
                    </a:solidFill>
                    <a:latin typeface="+mn-lt"/>
                    <a:sym typeface="Symbol" panose="05050102010706020507" pitchFamily="18" charset="2"/>
                  </a:rPr>
                  <a:t>y </a:t>
                </a:r>
                <a:r>
                  <a:rPr lang="en-GB" sz="1600" b="0" dirty="0">
                    <a:solidFill>
                      <a:srgbClr val="000000"/>
                    </a:solidFill>
                    <a:latin typeface="+mn-lt"/>
                  </a:rPr>
                  <a:t>Z, ...</a:t>
                </a:r>
                <a:endParaRPr lang="en-GB" sz="900" b="0" dirty="0">
                  <a:solidFill>
                    <a:srgbClr val="000000"/>
                  </a:solidFill>
                  <a:latin typeface="+mn-lt"/>
                </a:endParaRPr>
              </a:p>
            </p:txBody>
          </p:sp>
        </p:grpSp>
        <p:grpSp>
          <p:nvGrpSpPr>
            <p:cNvPr id="68" name="Group 67">
              <a:extLst>
                <a:ext uri="{FF2B5EF4-FFF2-40B4-BE49-F238E27FC236}">
                  <a16:creationId xmlns:a16="http://schemas.microsoft.com/office/drawing/2014/main" id="{E18BD0B9-A8BB-44A1-B7FC-533B00EED28A}"/>
                </a:ext>
              </a:extLst>
            </p:cNvPr>
            <p:cNvGrpSpPr/>
            <p:nvPr/>
          </p:nvGrpSpPr>
          <p:grpSpPr>
            <a:xfrm>
              <a:off x="4944666" y="2411571"/>
              <a:ext cx="3374499" cy="2397898"/>
              <a:chOff x="4944666" y="2411571"/>
              <a:chExt cx="3374499" cy="2397898"/>
            </a:xfrm>
          </p:grpSpPr>
          <p:grpSp>
            <p:nvGrpSpPr>
              <p:cNvPr id="18" name="Group 94">
                <a:extLst>
                  <a:ext uri="{FF2B5EF4-FFF2-40B4-BE49-F238E27FC236}">
                    <a16:creationId xmlns:a16="http://schemas.microsoft.com/office/drawing/2014/main" id="{C01AAA25-EFFC-4E4A-9EF4-A7C3102AF58A}"/>
                  </a:ext>
                </a:extLst>
              </p:cNvPr>
              <p:cNvGrpSpPr>
                <a:grpSpLocks/>
              </p:cNvGrpSpPr>
              <p:nvPr/>
            </p:nvGrpSpPr>
            <p:grpSpPr bwMode="auto">
              <a:xfrm>
                <a:off x="4944666" y="2411571"/>
                <a:ext cx="2794399" cy="2101851"/>
                <a:chOff x="2207" y="1484"/>
                <a:chExt cx="1625" cy="1324"/>
              </a:xfrm>
            </p:grpSpPr>
            <p:grpSp>
              <p:nvGrpSpPr>
                <p:cNvPr id="19" name="Group 50">
                  <a:extLst>
                    <a:ext uri="{FF2B5EF4-FFF2-40B4-BE49-F238E27FC236}">
                      <a16:creationId xmlns:a16="http://schemas.microsoft.com/office/drawing/2014/main" id="{E4B74645-6E81-4C64-84D3-CB8F55A3FCB1}"/>
                    </a:ext>
                  </a:extLst>
                </p:cNvPr>
                <p:cNvGrpSpPr>
                  <a:grpSpLocks/>
                </p:cNvGrpSpPr>
                <p:nvPr/>
              </p:nvGrpSpPr>
              <p:grpSpPr bwMode="auto">
                <a:xfrm>
                  <a:off x="2236" y="1484"/>
                  <a:ext cx="1596" cy="240"/>
                  <a:chOff x="2244" y="1458"/>
                  <a:chExt cx="1596" cy="240"/>
                </a:xfrm>
              </p:grpSpPr>
              <p:sp>
                <p:nvSpPr>
                  <p:cNvPr id="24" name="Rectangle 18">
                    <a:extLst>
                      <a:ext uri="{FF2B5EF4-FFF2-40B4-BE49-F238E27FC236}">
                        <a16:creationId xmlns:a16="http://schemas.microsoft.com/office/drawing/2014/main" id="{FD45B639-5A50-456C-8200-5C72A756AFC6}"/>
                      </a:ext>
                    </a:extLst>
                  </p:cNvPr>
                  <p:cNvSpPr>
                    <a:spLocks noChangeArrowheads="1"/>
                  </p:cNvSpPr>
                  <p:nvPr/>
                </p:nvSpPr>
                <p:spPr bwMode="auto">
                  <a:xfrm>
                    <a:off x="2244" y="1458"/>
                    <a:ext cx="157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dirty="0">
                      <a:solidFill>
                        <a:srgbClr val="000000"/>
                      </a:solidFill>
                      <a:latin typeface="+mn-lt"/>
                    </a:endParaRPr>
                  </a:p>
                </p:txBody>
              </p:sp>
              <p:sp>
                <p:nvSpPr>
                  <p:cNvPr id="25" name="Text Box 19">
                    <a:extLst>
                      <a:ext uri="{FF2B5EF4-FFF2-40B4-BE49-F238E27FC236}">
                        <a16:creationId xmlns:a16="http://schemas.microsoft.com/office/drawing/2014/main" id="{B7F3891F-0955-48D6-B3AD-863193B66AA7}"/>
                      </a:ext>
                    </a:extLst>
                  </p:cNvPr>
                  <p:cNvSpPr txBox="1">
                    <a:spLocks noChangeArrowheads="1"/>
                  </p:cNvSpPr>
                  <p:nvPr/>
                </p:nvSpPr>
                <p:spPr bwMode="auto">
                  <a:xfrm>
                    <a:off x="2292" y="1458"/>
                    <a:ext cx="1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2000" dirty="0" err="1">
                        <a:solidFill>
                          <a:srgbClr val="000000"/>
                        </a:solidFill>
                        <a:latin typeface="+mn-lt"/>
                      </a:rPr>
                      <a:t>Matériau</a:t>
                    </a:r>
                    <a:endParaRPr lang="en-US" sz="2000" dirty="0">
                      <a:solidFill>
                        <a:srgbClr val="000000"/>
                      </a:solidFill>
                      <a:latin typeface="+mn-lt"/>
                    </a:endParaRPr>
                  </a:p>
                </p:txBody>
              </p:sp>
            </p:grpSp>
            <p:sp>
              <p:nvSpPr>
                <p:cNvPr id="20" name="Text Box 23">
                  <a:extLst>
                    <a:ext uri="{FF2B5EF4-FFF2-40B4-BE49-F238E27FC236}">
                      <a16:creationId xmlns:a16="http://schemas.microsoft.com/office/drawing/2014/main" id="{63C11D8A-2939-410D-AC09-2DCD6A93D164}"/>
                    </a:ext>
                  </a:extLst>
                </p:cNvPr>
                <p:cNvSpPr txBox="1">
                  <a:spLocks noChangeArrowheads="1"/>
                </p:cNvSpPr>
                <p:nvPr/>
              </p:nvSpPr>
              <p:spPr bwMode="auto">
                <a:xfrm>
                  <a:off x="2466" y="2152"/>
                  <a:ext cx="978"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spcAft>
                      <a:spcPct val="0"/>
                    </a:spcAft>
                    <a:buClr>
                      <a:srgbClr val="009B9B"/>
                    </a:buClr>
                    <a:buSzPct val="80000"/>
                    <a:buFont typeface="Wingdings" panose="05000000000000000000" pitchFamily="2" charset="2"/>
                    <a:buNone/>
                  </a:pPr>
                  <a:r>
                    <a:rPr lang="en-GB" sz="1600" b="0" dirty="0">
                      <a:solidFill>
                        <a:schemeClr val="accent3"/>
                      </a:solidFill>
                      <a:latin typeface="+mn-lt"/>
                    </a:rPr>
                    <a:t>Aluminium</a:t>
                  </a:r>
                  <a:endParaRPr lang="en-GB" sz="1800" b="0" dirty="0">
                    <a:solidFill>
                      <a:schemeClr val="accent3"/>
                    </a:solidFill>
                    <a:latin typeface="+mn-lt"/>
                  </a:endParaRPr>
                </a:p>
                <a:p>
                  <a:pPr>
                    <a:spcBef>
                      <a:spcPct val="50000"/>
                    </a:spcBef>
                    <a:spcAft>
                      <a:spcPct val="0"/>
                    </a:spcAft>
                    <a:buClr>
                      <a:srgbClr val="009B9B"/>
                    </a:buClr>
                    <a:buSzPct val="80000"/>
                    <a:buFont typeface="Wingdings" panose="05000000000000000000" pitchFamily="2" charset="2"/>
                    <a:buNone/>
                  </a:pPr>
                  <a:r>
                    <a:rPr lang="en-GB" sz="1600" b="0" dirty="0" err="1">
                      <a:solidFill>
                        <a:schemeClr val="accent3"/>
                      </a:solidFill>
                      <a:latin typeface="+mn-lt"/>
                    </a:rPr>
                    <a:t>Verre</a:t>
                  </a:r>
                  <a:endParaRPr lang="en-GB" sz="1600" b="0" dirty="0">
                    <a:solidFill>
                      <a:schemeClr val="accent3"/>
                    </a:solidFill>
                    <a:latin typeface="+mn-lt"/>
                  </a:endParaRPr>
                </a:p>
                <a:p>
                  <a:pPr>
                    <a:spcBef>
                      <a:spcPct val="50000"/>
                    </a:spcBef>
                    <a:spcAft>
                      <a:spcPct val="0"/>
                    </a:spcAft>
                    <a:buClr>
                      <a:srgbClr val="009B9B"/>
                    </a:buClr>
                    <a:buSzPct val="80000"/>
                    <a:buFont typeface="Wingdings" panose="05000000000000000000" pitchFamily="2" charset="2"/>
                    <a:buNone/>
                  </a:pPr>
                  <a:r>
                    <a:rPr lang="en-GB" sz="1600" dirty="0" err="1">
                      <a:latin typeface="+mn-lt"/>
                    </a:rPr>
                    <a:t>Acier</a:t>
                  </a:r>
                  <a:endParaRPr lang="en-GB" sz="1600" b="0" dirty="0">
                    <a:latin typeface="+mn-lt"/>
                  </a:endParaRPr>
                </a:p>
              </p:txBody>
            </p:sp>
            <p:grpSp>
              <p:nvGrpSpPr>
                <p:cNvPr id="21" name="Group 93">
                  <a:extLst>
                    <a:ext uri="{FF2B5EF4-FFF2-40B4-BE49-F238E27FC236}">
                      <a16:creationId xmlns:a16="http://schemas.microsoft.com/office/drawing/2014/main" id="{528D1755-7359-4D04-8A2E-ECEAD4AFB96E}"/>
                    </a:ext>
                  </a:extLst>
                </p:cNvPr>
                <p:cNvGrpSpPr>
                  <a:grpSpLocks/>
                </p:cNvGrpSpPr>
                <p:nvPr/>
              </p:nvGrpSpPr>
              <p:grpSpPr bwMode="auto">
                <a:xfrm>
                  <a:off x="2207" y="2111"/>
                  <a:ext cx="274" cy="652"/>
                  <a:chOff x="2148" y="2117"/>
                  <a:chExt cx="402" cy="588"/>
                </a:xfrm>
              </p:grpSpPr>
              <p:sp>
                <p:nvSpPr>
                  <p:cNvPr id="22" name="Line 30">
                    <a:extLst>
                      <a:ext uri="{FF2B5EF4-FFF2-40B4-BE49-F238E27FC236}">
                        <a16:creationId xmlns:a16="http://schemas.microsoft.com/office/drawing/2014/main" id="{C64AF71D-3E2B-4C8C-B0BA-AEF0DE669378}"/>
                      </a:ext>
                    </a:extLst>
                  </p:cNvPr>
                  <p:cNvSpPr>
                    <a:spLocks noChangeShapeType="1"/>
                  </p:cNvSpPr>
                  <p:nvPr/>
                </p:nvSpPr>
                <p:spPr bwMode="auto">
                  <a:xfrm flipV="1">
                    <a:off x="2150" y="2117"/>
                    <a:ext cx="378" cy="2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23" name="Line 31">
                    <a:extLst>
                      <a:ext uri="{FF2B5EF4-FFF2-40B4-BE49-F238E27FC236}">
                        <a16:creationId xmlns:a16="http://schemas.microsoft.com/office/drawing/2014/main" id="{22F26295-F7B3-4A9B-AE73-B748CFEEBFB6}"/>
                      </a:ext>
                    </a:extLst>
                  </p:cNvPr>
                  <p:cNvSpPr>
                    <a:spLocks noChangeShapeType="1"/>
                  </p:cNvSpPr>
                  <p:nvPr/>
                </p:nvSpPr>
                <p:spPr bwMode="auto">
                  <a:xfrm>
                    <a:off x="2148" y="2423"/>
                    <a:ext cx="402" cy="2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grpSp>
          </p:grpSp>
          <p:sp>
            <p:nvSpPr>
              <p:cNvPr id="60" name="Line 30">
                <a:extLst>
                  <a:ext uri="{FF2B5EF4-FFF2-40B4-BE49-F238E27FC236}">
                    <a16:creationId xmlns:a16="http://schemas.microsoft.com/office/drawing/2014/main" id="{E7A94CC3-88F7-4729-B717-E4D4F20C9992}"/>
                  </a:ext>
                </a:extLst>
              </p:cNvPr>
              <p:cNvSpPr>
                <a:spLocks noChangeShapeType="1"/>
              </p:cNvSpPr>
              <p:nvPr/>
            </p:nvSpPr>
            <p:spPr bwMode="auto">
              <a:xfrm>
                <a:off x="6031208" y="4375464"/>
                <a:ext cx="6061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62" name="TextBox 61">
                <a:extLst>
                  <a:ext uri="{FF2B5EF4-FFF2-40B4-BE49-F238E27FC236}">
                    <a16:creationId xmlns:a16="http://schemas.microsoft.com/office/drawing/2014/main" id="{00E2F3D1-93DD-4E8B-870B-F9C2C15CB979}"/>
                  </a:ext>
                </a:extLst>
              </p:cNvPr>
              <p:cNvSpPr txBox="1"/>
              <p:nvPr/>
            </p:nvSpPr>
            <p:spPr>
              <a:xfrm>
                <a:off x="6637367" y="4163138"/>
                <a:ext cx="1681798" cy="646331"/>
              </a:xfrm>
              <a:prstGeom prst="rect">
                <a:avLst/>
              </a:prstGeom>
              <a:noFill/>
            </p:spPr>
            <p:txBody>
              <a:bodyPr wrap="square">
                <a:spAutoFit/>
              </a:bodyPr>
              <a:lstStyle/>
              <a:p>
                <a:pPr>
                  <a:spcBef>
                    <a:spcPct val="50000"/>
                  </a:spcBef>
                  <a:spcAft>
                    <a:spcPct val="0"/>
                  </a:spcAft>
                  <a:buClr>
                    <a:srgbClr val="009B9B"/>
                  </a:buClr>
                  <a:buSzPct val="80000"/>
                  <a:buFont typeface="Wingdings" panose="05000000000000000000" pitchFamily="2" charset="2"/>
                  <a:buNone/>
                </a:pPr>
                <a:r>
                  <a:rPr lang="en-GB" sz="1800" dirty="0" err="1">
                    <a:latin typeface="+mn-lt"/>
                  </a:rPr>
                  <a:t>Acier</a:t>
                </a:r>
                <a:r>
                  <a:rPr lang="en-GB" sz="1800" dirty="0">
                    <a:latin typeface="+mn-lt"/>
                  </a:rPr>
                  <a:t> </a:t>
                </a:r>
                <a:r>
                  <a:rPr lang="en-GB" sz="1800" dirty="0" err="1">
                    <a:latin typeface="+mn-lt"/>
                  </a:rPr>
                  <a:t>laminé</a:t>
                </a:r>
                <a:r>
                  <a:rPr lang="en-GB" sz="1800" dirty="0">
                    <a:latin typeface="+mn-lt"/>
                  </a:rPr>
                  <a:t> à </a:t>
                </a:r>
                <a:r>
                  <a:rPr lang="en-GB" sz="1800" dirty="0" err="1">
                    <a:latin typeface="+mn-lt"/>
                  </a:rPr>
                  <a:t>chaud</a:t>
                </a:r>
                <a:endParaRPr lang="en-GB" sz="1800" b="0" dirty="0">
                  <a:latin typeface="+mn-lt"/>
                </a:endParaRPr>
              </a:p>
            </p:txBody>
          </p:sp>
        </p:grpSp>
      </p:grpSp>
    </p:spTree>
    <p:extLst>
      <p:ext uri="{BB962C8B-B14F-4D97-AF65-F5344CB8AC3E}">
        <p14:creationId xmlns:p14="http://schemas.microsoft.com/office/powerpoint/2010/main" val="3218522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err="1"/>
              <a:t>Quelles</a:t>
            </a:r>
            <a:r>
              <a:rPr lang="en-GB" dirty="0"/>
              <a:t> </a:t>
            </a:r>
            <a:r>
              <a:rPr lang="en-GB" dirty="0" err="1"/>
              <a:t>valeurs</a:t>
            </a:r>
            <a:r>
              <a:rPr lang="en-GB" dirty="0"/>
              <a:t> de </a:t>
            </a:r>
            <a:r>
              <a:rPr lang="en-GB" dirty="0">
                <a:sym typeface="Symbol" panose="05050102010706020507" pitchFamily="18" charset="2"/>
              </a:rPr>
              <a:t></a:t>
            </a:r>
            <a:r>
              <a:rPr lang="en-GB" baseline="-25000" dirty="0">
                <a:sym typeface="Symbol" panose="05050102010706020507" pitchFamily="18" charset="2"/>
              </a:rPr>
              <a:t>e </a:t>
            </a:r>
            <a:r>
              <a:rPr lang="en-GB" dirty="0">
                <a:sym typeface="Symbol" panose="05050102010706020507" pitchFamily="18" charset="2"/>
              </a:rPr>
              <a:t>existent </a:t>
            </a:r>
            <a:r>
              <a:rPr lang="en-GB" dirty="0" err="1">
                <a:sym typeface="Symbol" panose="05050102010706020507" pitchFamily="18" charset="2"/>
              </a:rPr>
              <a:t>en</a:t>
            </a:r>
            <a:r>
              <a:rPr lang="en-GB" dirty="0">
                <a:sym typeface="Symbol" panose="05050102010706020507" pitchFamily="18" charset="2"/>
              </a:rPr>
              <a:t> pratique ?</a:t>
            </a:r>
            <a:endParaRPr lang="en-US" dirty="0"/>
          </a:p>
        </p:txBody>
      </p:sp>
      <p:graphicFrame>
        <p:nvGraphicFramePr>
          <p:cNvPr id="4" name="Object 4">
            <a:extLst>
              <a:ext uri="{FF2B5EF4-FFF2-40B4-BE49-F238E27FC236}">
                <a16:creationId xmlns:a16="http://schemas.microsoft.com/office/drawing/2014/main" id="{D140797D-7763-4095-81DF-9EB988A6FCE3}"/>
              </a:ext>
            </a:extLst>
          </p:cNvPr>
          <p:cNvGraphicFramePr>
            <a:graphicFrameLocks noChangeAspect="1"/>
          </p:cNvGraphicFramePr>
          <p:nvPr>
            <p:extLst>
              <p:ext uri="{D42A27DB-BD31-4B8C-83A1-F6EECF244321}">
                <p14:modId xmlns:p14="http://schemas.microsoft.com/office/powerpoint/2010/main" val="3535209235"/>
              </p:ext>
            </p:extLst>
          </p:nvPr>
        </p:nvGraphicFramePr>
        <p:xfrm>
          <a:off x="690711" y="829080"/>
          <a:ext cx="3033713" cy="483699"/>
        </p:xfrm>
        <a:graphic>
          <a:graphicData uri="http://schemas.openxmlformats.org/presentationml/2006/ole">
            <mc:AlternateContent xmlns:mc="http://schemas.openxmlformats.org/markup-compatibility/2006">
              <mc:Choice xmlns:v="urn:schemas-microsoft-com:vml" Requires="v">
                <p:oleObj spid="_x0000_s54273" name="Equation" r:id="rId4" imgW="3873500" imgH="647700" progId="Equation.3">
                  <p:embed/>
                </p:oleObj>
              </mc:Choice>
              <mc:Fallback>
                <p:oleObj name="Equation" r:id="rId4" imgW="3873500" imgH="647700" progId="Equation.3">
                  <p:embed/>
                  <p:pic>
                    <p:nvPicPr>
                      <p:cNvPr id="4" name="Object 4">
                        <a:extLst>
                          <a:ext uri="{FF2B5EF4-FFF2-40B4-BE49-F238E27FC236}">
                            <a16:creationId xmlns:a16="http://schemas.microsoft.com/office/drawing/2014/main" id="{D140797D-7763-4095-81DF-9EB988A6FC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711" y="829080"/>
                        <a:ext cx="3033713" cy="483699"/>
                      </a:xfrm>
                      <a:prstGeom prst="rect">
                        <a:avLst/>
                      </a:prstGeom>
                      <a:solidFill>
                        <a:schemeClr val="bg1">
                          <a:lumMod val="95000"/>
                        </a:schemeClr>
                      </a:solidFill>
                      <a:ln w="9525">
                        <a:solidFill>
                          <a:schemeClr val="accent1"/>
                        </a:solidFill>
                        <a:miter lim="800000"/>
                        <a:headEnd/>
                        <a:tailEnd/>
                      </a:ln>
                      <a:effectLst/>
                    </p:spPr>
                  </p:pic>
                </p:oleObj>
              </mc:Fallback>
            </mc:AlternateContent>
          </a:graphicData>
        </a:graphic>
      </p:graphicFrame>
      <p:grpSp>
        <p:nvGrpSpPr>
          <p:cNvPr id="5" name="Group 27">
            <a:extLst>
              <a:ext uri="{FF2B5EF4-FFF2-40B4-BE49-F238E27FC236}">
                <a16:creationId xmlns:a16="http://schemas.microsoft.com/office/drawing/2014/main" id="{2C6709D7-A142-462C-A347-BEDAF301EB88}"/>
              </a:ext>
            </a:extLst>
          </p:cNvPr>
          <p:cNvGrpSpPr>
            <a:grpSpLocks/>
          </p:cNvGrpSpPr>
          <p:nvPr/>
        </p:nvGrpSpPr>
        <p:grpSpPr bwMode="auto">
          <a:xfrm>
            <a:off x="8147630" y="933699"/>
            <a:ext cx="1947400" cy="573015"/>
            <a:chOff x="4518" y="840"/>
            <a:chExt cx="1255" cy="366"/>
          </a:xfrm>
        </p:grpSpPr>
        <p:sp>
          <p:nvSpPr>
            <p:cNvPr id="6" name="Line 22">
              <a:extLst>
                <a:ext uri="{FF2B5EF4-FFF2-40B4-BE49-F238E27FC236}">
                  <a16:creationId xmlns:a16="http://schemas.microsoft.com/office/drawing/2014/main" id="{1691FBBC-B671-4D97-8A11-8668043737C4}"/>
                </a:ext>
              </a:extLst>
            </p:cNvPr>
            <p:cNvSpPr>
              <a:spLocks noChangeShapeType="1"/>
            </p:cNvSpPr>
            <p:nvPr/>
          </p:nvSpPr>
          <p:spPr bwMode="auto">
            <a:xfrm flipV="1">
              <a:off x="5297" y="1092"/>
              <a:ext cx="180" cy="11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graphicFrame>
          <p:nvGraphicFramePr>
            <p:cNvPr id="7" name="Object 2">
              <a:extLst>
                <a:ext uri="{FF2B5EF4-FFF2-40B4-BE49-F238E27FC236}">
                  <a16:creationId xmlns:a16="http://schemas.microsoft.com/office/drawing/2014/main" id="{3A457721-9EA6-4DBC-A56C-D5609B63797E}"/>
                </a:ext>
              </a:extLst>
            </p:cNvPr>
            <p:cNvGraphicFramePr>
              <a:graphicFrameLocks noChangeAspect="1"/>
            </p:cNvGraphicFramePr>
            <p:nvPr/>
          </p:nvGraphicFramePr>
          <p:xfrm>
            <a:off x="5477" y="931"/>
            <a:ext cx="296" cy="191"/>
          </p:xfrm>
          <a:graphic>
            <a:graphicData uri="http://schemas.openxmlformats.org/presentationml/2006/ole">
              <mc:AlternateContent xmlns:mc="http://schemas.openxmlformats.org/markup-compatibility/2006">
                <mc:Choice xmlns:v="urn:schemas-microsoft-com:vml" Requires="v">
                  <p:oleObj spid="_x0000_s54274" name="Equation" r:id="rId6" imgW="469696" imgH="304668" progId="Equation.3">
                    <p:embed/>
                  </p:oleObj>
                </mc:Choice>
                <mc:Fallback>
                  <p:oleObj name="Equation" r:id="rId6" imgW="469696" imgH="304668" progId="Equation.3">
                    <p:embed/>
                    <p:pic>
                      <p:nvPicPr>
                        <p:cNvPr id="7" name="Object 2">
                          <a:extLst>
                            <a:ext uri="{FF2B5EF4-FFF2-40B4-BE49-F238E27FC236}">
                              <a16:creationId xmlns:a16="http://schemas.microsoft.com/office/drawing/2014/main" id="{3A457721-9EA6-4DBC-A56C-D5609B6379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7" y="931"/>
                          <a:ext cx="296" cy="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a:extLst>
                <a:ext uri="{FF2B5EF4-FFF2-40B4-BE49-F238E27FC236}">
                  <a16:creationId xmlns:a16="http://schemas.microsoft.com/office/drawing/2014/main" id="{F7A50355-984D-4EE4-ADEF-A0DA03897E52}"/>
                </a:ext>
              </a:extLst>
            </p:cNvPr>
            <p:cNvGraphicFramePr>
              <a:graphicFrameLocks noChangeAspect="1"/>
            </p:cNvGraphicFramePr>
            <p:nvPr/>
          </p:nvGraphicFramePr>
          <p:xfrm>
            <a:off x="4572" y="840"/>
            <a:ext cx="504" cy="192"/>
          </p:xfrm>
          <a:graphic>
            <a:graphicData uri="http://schemas.openxmlformats.org/presentationml/2006/ole">
              <mc:AlternateContent xmlns:mc="http://schemas.openxmlformats.org/markup-compatibility/2006">
                <mc:Choice xmlns:v="urn:schemas-microsoft-com:vml" Requires="v">
                  <p:oleObj spid="_x0000_s54275" name="Equation" r:id="rId8" imgW="799753" imgH="304668" progId="Equation.3">
                    <p:embed/>
                  </p:oleObj>
                </mc:Choice>
                <mc:Fallback>
                  <p:oleObj name="Equation" r:id="rId8" imgW="799753" imgH="304668" progId="Equation.3">
                    <p:embed/>
                    <p:pic>
                      <p:nvPicPr>
                        <p:cNvPr id="8" name="Object 3">
                          <a:extLst>
                            <a:ext uri="{FF2B5EF4-FFF2-40B4-BE49-F238E27FC236}">
                              <a16:creationId xmlns:a16="http://schemas.microsoft.com/office/drawing/2014/main" id="{F7A50355-984D-4EE4-ADEF-A0DA03897E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 y="840"/>
                          <a:ext cx="504"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Line 26">
              <a:extLst>
                <a:ext uri="{FF2B5EF4-FFF2-40B4-BE49-F238E27FC236}">
                  <a16:creationId xmlns:a16="http://schemas.microsoft.com/office/drawing/2014/main" id="{48EDBF71-CBB8-4C1B-95DE-100852DF05D1}"/>
                </a:ext>
              </a:extLst>
            </p:cNvPr>
            <p:cNvSpPr>
              <a:spLocks noChangeShapeType="1"/>
            </p:cNvSpPr>
            <p:nvPr/>
          </p:nvSpPr>
          <p:spPr bwMode="auto">
            <a:xfrm flipV="1">
              <a:off x="4518" y="1032"/>
              <a:ext cx="180" cy="11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grpSp>
      <p:pic>
        <p:nvPicPr>
          <p:cNvPr id="10" name="Picture 9">
            <a:extLst>
              <a:ext uri="{FF2B5EF4-FFF2-40B4-BE49-F238E27FC236}">
                <a16:creationId xmlns:a16="http://schemas.microsoft.com/office/drawing/2014/main" id="{660C899D-E68F-4417-8191-4908663B1077}"/>
              </a:ext>
            </a:extLst>
          </p:cNvPr>
          <p:cNvPicPr>
            <a:picLocks noChangeAspect="1"/>
          </p:cNvPicPr>
          <p:nvPr/>
        </p:nvPicPr>
        <p:blipFill>
          <a:blip r:embed="rId10"/>
          <a:stretch>
            <a:fillRect/>
          </a:stretch>
        </p:blipFill>
        <p:spPr>
          <a:xfrm>
            <a:off x="2207568" y="1412776"/>
            <a:ext cx="7134651" cy="4572751"/>
          </a:xfrm>
          <a:prstGeom prst="rect">
            <a:avLst/>
          </a:prstGeom>
        </p:spPr>
      </p:pic>
    </p:spTree>
    <p:extLst>
      <p:ext uri="{BB962C8B-B14F-4D97-AF65-F5344CB8AC3E}">
        <p14:creationId xmlns:p14="http://schemas.microsoft.com/office/powerpoint/2010/main" val="2271788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a:xfrm>
            <a:off x="609600" y="188640"/>
            <a:ext cx="10972799" cy="845837"/>
          </a:xfrm>
        </p:spPr>
        <p:txBody>
          <a:bodyPr/>
          <a:lstStyle/>
          <a:p>
            <a:r>
              <a:rPr lang="en-GB" dirty="0" err="1"/>
              <a:t>Limites</a:t>
            </a:r>
            <a:r>
              <a:rPr lang="en-GB" dirty="0"/>
              <a:t> pour les </a:t>
            </a:r>
            <a:r>
              <a:rPr lang="en-GB" dirty="0" err="1"/>
              <a:t>facteurs</a:t>
            </a:r>
            <a:r>
              <a:rPr lang="en-GB" dirty="0"/>
              <a:t> de </a:t>
            </a:r>
            <a:r>
              <a:rPr lang="en-GB" dirty="0" err="1"/>
              <a:t>forme</a:t>
            </a:r>
            <a:r>
              <a:rPr lang="en-GB" dirty="0"/>
              <a:t> </a:t>
            </a:r>
            <a:r>
              <a:rPr lang="en-GB" dirty="0">
                <a:sym typeface="Symbol" panose="05050102010706020507" pitchFamily="18" charset="2"/>
              </a:rPr>
              <a:t></a:t>
            </a:r>
            <a:r>
              <a:rPr lang="en-GB" baseline="-25000" dirty="0">
                <a:sym typeface="Symbol" panose="05050102010706020507" pitchFamily="18" charset="2"/>
              </a:rPr>
              <a:t>e </a:t>
            </a:r>
            <a:r>
              <a:rPr lang="en-GB" dirty="0"/>
              <a:t>et </a:t>
            </a:r>
            <a:r>
              <a:rPr lang="en-GB" dirty="0">
                <a:sym typeface="Symbol" panose="05050102010706020507" pitchFamily="18" charset="2"/>
              </a:rPr>
              <a:t></a:t>
            </a:r>
            <a:r>
              <a:rPr lang="en-GB" baseline="-25000" dirty="0">
                <a:sym typeface="Symbol" panose="05050102010706020507" pitchFamily="18" charset="2"/>
              </a:rPr>
              <a:t>f</a:t>
            </a:r>
            <a:endParaRPr lang="en-US" dirty="0"/>
          </a:p>
        </p:txBody>
      </p:sp>
      <p:sp>
        <p:nvSpPr>
          <p:cNvPr id="4" name="Text Box 5">
            <a:extLst>
              <a:ext uri="{FF2B5EF4-FFF2-40B4-BE49-F238E27FC236}">
                <a16:creationId xmlns:a16="http://schemas.microsoft.com/office/drawing/2014/main" id="{2C890453-3296-48BE-9A47-699F5BFEAC4D}"/>
              </a:ext>
            </a:extLst>
          </p:cNvPr>
          <p:cNvSpPr txBox="1">
            <a:spLocks noChangeArrowheads="1"/>
          </p:cNvSpPr>
          <p:nvPr/>
        </p:nvSpPr>
        <p:spPr bwMode="auto">
          <a:xfrm>
            <a:off x="2567608" y="4653136"/>
            <a:ext cx="543150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
                <a:schemeClr val="accent1"/>
              </a:buClr>
              <a:buSzPct val="110000"/>
              <a:buFont typeface="Wingdings" panose="05000000000000000000" pitchFamily="2" charset="2"/>
              <a:buChar char="§"/>
            </a:pPr>
            <a:r>
              <a:rPr lang="en-GB" sz="2000" dirty="0">
                <a:solidFill>
                  <a:srgbClr val="000000"/>
                </a:solidFill>
                <a:latin typeface="+mn-lt"/>
              </a:rPr>
              <a:t>  </a:t>
            </a:r>
            <a:r>
              <a:rPr lang="en-GB" sz="2000" dirty="0" err="1">
                <a:solidFill>
                  <a:srgbClr val="000000"/>
                </a:solidFill>
                <a:latin typeface="+mn-lt"/>
              </a:rPr>
              <a:t>Limite</a:t>
            </a:r>
            <a:r>
              <a:rPr lang="en-GB" sz="2000" dirty="0">
                <a:solidFill>
                  <a:srgbClr val="000000"/>
                </a:solidFill>
                <a:latin typeface="+mn-lt"/>
              </a:rPr>
              <a:t> </a:t>
            </a:r>
            <a:r>
              <a:rPr lang="en-GB" sz="2000" dirty="0" err="1">
                <a:solidFill>
                  <a:srgbClr val="000000"/>
                </a:solidFill>
                <a:latin typeface="+mn-lt"/>
              </a:rPr>
              <a:t>définie</a:t>
            </a:r>
            <a:r>
              <a:rPr lang="en-GB" sz="2000" dirty="0">
                <a:solidFill>
                  <a:srgbClr val="000000"/>
                </a:solidFill>
                <a:latin typeface="+mn-lt"/>
              </a:rPr>
              <a:t> par :	(a)  </a:t>
            </a:r>
            <a:r>
              <a:rPr lang="en-GB" sz="2000" dirty="0" err="1">
                <a:solidFill>
                  <a:srgbClr val="000000"/>
                </a:solidFill>
                <a:latin typeface="+mn-lt"/>
              </a:rPr>
              <a:t>Contraintes</a:t>
            </a:r>
            <a:r>
              <a:rPr lang="en-GB" sz="2000" dirty="0">
                <a:solidFill>
                  <a:srgbClr val="000000"/>
                </a:solidFill>
                <a:latin typeface="+mn-lt"/>
              </a:rPr>
              <a:t> de fabrication</a:t>
            </a:r>
          </a:p>
          <a:p>
            <a:pPr>
              <a:spcBef>
                <a:spcPct val="0"/>
              </a:spcBef>
              <a:spcAft>
                <a:spcPct val="0"/>
              </a:spcAft>
              <a:buClr>
                <a:srgbClr val="006600"/>
              </a:buClr>
              <a:buSzPct val="110000"/>
            </a:pPr>
            <a:r>
              <a:rPr lang="en-GB" sz="2000" dirty="0">
                <a:solidFill>
                  <a:srgbClr val="000000"/>
                </a:solidFill>
                <a:latin typeface="+mn-lt"/>
              </a:rPr>
              <a:t>			(b)  </a:t>
            </a:r>
            <a:r>
              <a:rPr lang="en-GB" sz="2000" dirty="0" err="1">
                <a:solidFill>
                  <a:srgbClr val="000000"/>
                </a:solidFill>
                <a:latin typeface="+mn-lt"/>
              </a:rPr>
              <a:t>Flambage</a:t>
            </a:r>
            <a:r>
              <a:rPr lang="en-GB" sz="2000" dirty="0">
                <a:solidFill>
                  <a:srgbClr val="000000"/>
                </a:solidFill>
                <a:latin typeface="+mn-lt"/>
              </a:rPr>
              <a:t> </a:t>
            </a:r>
            <a:r>
              <a:rPr lang="en-GB" sz="2000" dirty="0" err="1">
                <a:solidFill>
                  <a:srgbClr val="000000"/>
                </a:solidFill>
                <a:latin typeface="+mn-lt"/>
              </a:rPr>
              <a:t>localisé</a:t>
            </a:r>
            <a:endParaRPr lang="en-GB" sz="2000" dirty="0">
              <a:solidFill>
                <a:srgbClr val="000000"/>
              </a:solidFill>
              <a:latin typeface="+mn-lt"/>
            </a:endParaRPr>
          </a:p>
        </p:txBody>
      </p:sp>
      <p:grpSp>
        <p:nvGrpSpPr>
          <p:cNvPr id="5" name="Group 24">
            <a:extLst>
              <a:ext uri="{FF2B5EF4-FFF2-40B4-BE49-F238E27FC236}">
                <a16:creationId xmlns:a16="http://schemas.microsoft.com/office/drawing/2014/main" id="{2F587F93-B947-43B6-B8C8-E12D665BDCC3}"/>
              </a:ext>
            </a:extLst>
          </p:cNvPr>
          <p:cNvGrpSpPr>
            <a:grpSpLocks/>
          </p:cNvGrpSpPr>
          <p:nvPr/>
        </p:nvGrpSpPr>
        <p:grpSpPr bwMode="auto">
          <a:xfrm>
            <a:off x="3134681" y="1256222"/>
            <a:ext cx="4864434" cy="3257682"/>
            <a:chOff x="1200" y="1680"/>
            <a:chExt cx="2976" cy="2083"/>
          </a:xfrm>
        </p:grpSpPr>
        <p:sp>
          <p:nvSpPr>
            <p:cNvPr id="6" name="Text Box 14">
              <a:extLst>
                <a:ext uri="{FF2B5EF4-FFF2-40B4-BE49-F238E27FC236}">
                  <a16:creationId xmlns:a16="http://schemas.microsoft.com/office/drawing/2014/main" id="{F4D62EF3-34CE-49A2-843B-9EB9DFF8FDE1}"/>
                </a:ext>
              </a:extLst>
            </p:cNvPr>
            <p:cNvSpPr txBox="1">
              <a:spLocks noChangeArrowheads="1"/>
            </p:cNvSpPr>
            <p:nvPr/>
          </p:nvSpPr>
          <p:spPr bwMode="auto">
            <a:xfrm>
              <a:off x="1200" y="1680"/>
              <a:ext cx="2976" cy="20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7429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7429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7429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7429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7429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74295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74295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74295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74295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dirty="0" err="1">
                  <a:solidFill>
                    <a:srgbClr val="000000"/>
                  </a:solidFill>
                  <a:latin typeface="+mn-lt"/>
                </a:rPr>
                <a:t>Matériau</a:t>
              </a:r>
              <a:r>
                <a:rPr lang="en-US" sz="1600" dirty="0">
                  <a:solidFill>
                    <a:srgbClr val="000000"/>
                  </a:solidFill>
                  <a:latin typeface="+mn-lt"/>
                </a:rPr>
                <a:t>		      Max </a:t>
              </a:r>
              <a:r>
                <a:rPr lang="en-US" sz="1600" dirty="0">
                  <a:solidFill>
                    <a:srgbClr val="000000"/>
                  </a:solidFill>
                  <a:latin typeface="+mn-lt"/>
                  <a:sym typeface="Symbol" panose="05050102010706020507" pitchFamily="18" charset="2"/>
                </a:rPr>
                <a:t></a:t>
              </a:r>
              <a:r>
                <a:rPr lang="en-US" sz="1600" baseline="-25000" dirty="0">
                  <a:solidFill>
                    <a:srgbClr val="000000"/>
                  </a:solidFill>
                  <a:latin typeface="+mn-lt"/>
                  <a:sym typeface="Symbol" panose="05050102010706020507" pitchFamily="18" charset="2"/>
                </a:rPr>
                <a:t>e   	</a:t>
              </a:r>
              <a:r>
                <a:rPr lang="en-US" sz="1600" dirty="0">
                  <a:solidFill>
                    <a:srgbClr val="000000"/>
                  </a:solidFill>
                  <a:latin typeface="+mn-lt"/>
                </a:rPr>
                <a:t>Max </a:t>
              </a:r>
              <a:r>
                <a:rPr lang="en-US" sz="1600" dirty="0">
                  <a:solidFill>
                    <a:srgbClr val="000000"/>
                  </a:solidFill>
                  <a:latin typeface="+mn-lt"/>
                  <a:sym typeface="Symbol" panose="05050102010706020507" pitchFamily="18" charset="2"/>
                </a:rPr>
                <a:t></a:t>
              </a:r>
              <a:r>
                <a:rPr lang="en-US" sz="1600" baseline="-25000" dirty="0">
                  <a:solidFill>
                    <a:srgbClr val="000000"/>
                  </a:solidFill>
                  <a:latin typeface="+mn-lt"/>
                  <a:sym typeface="Symbol" panose="05050102010706020507" pitchFamily="18" charset="2"/>
                </a:rPr>
                <a:t>f</a:t>
              </a:r>
              <a:r>
                <a:rPr lang="en-US" sz="1600" dirty="0">
                  <a:solidFill>
                    <a:srgbClr val="000000"/>
                  </a:solidFill>
                  <a:latin typeface="+mn-lt"/>
                </a:rPr>
                <a:t> </a:t>
              </a:r>
            </a:p>
            <a:p>
              <a:pPr>
                <a:spcBef>
                  <a:spcPct val="50000"/>
                </a:spcBef>
              </a:pPr>
              <a:r>
                <a:rPr lang="en-US" sz="1600" dirty="0" err="1">
                  <a:solidFill>
                    <a:srgbClr val="000000"/>
                  </a:solidFill>
                  <a:latin typeface="+mn-lt"/>
                </a:rPr>
                <a:t>Aciers</a:t>
              </a:r>
              <a:r>
                <a:rPr lang="en-US" sz="1600" dirty="0">
                  <a:solidFill>
                    <a:srgbClr val="000000"/>
                  </a:solidFill>
                  <a:latin typeface="+mn-lt"/>
                </a:rPr>
                <a:t>			      65		13</a:t>
              </a:r>
            </a:p>
            <a:p>
              <a:pPr>
                <a:spcBef>
                  <a:spcPct val="50000"/>
                </a:spcBef>
              </a:pPr>
              <a:r>
                <a:rPr lang="en-US" sz="1600" dirty="0" err="1">
                  <a:solidFill>
                    <a:srgbClr val="000000"/>
                  </a:solidFill>
                  <a:latin typeface="+mn-lt"/>
                </a:rPr>
                <a:t>Alliages</a:t>
              </a:r>
              <a:r>
                <a:rPr lang="en-US" sz="1600" dirty="0">
                  <a:solidFill>
                    <a:srgbClr val="000000"/>
                  </a:solidFill>
                  <a:latin typeface="+mn-lt"/>
                </a:rPr>
                <a:t> </a:t>
              </a:r>
              <a:r>
                <a:rPr lang="en-US" sz="1600" dirty="0" err="1">
                  <a:solidFill>
                    <a:srgbClr val="000000"/>
                  </a:solidFill>
                  <a:latin typeface="+mn-lt"/>
                </a:rPr>
                <a:t>d’aluminium</a:t>
              </a:r>
              <a:r>
                <a:rPr lang="en-US" sz="1600" dirty="0">
                  <a:solidFill>
                    <a:srgbClr val="000000"/>
                  </a:solidFill>
                  <a:latin typeface="+mn-lt"/>
                </a:rPr>
                <a:t>	      44		10</a:t>
              </a:r>
            </a:p>
            <a:p>
              <a:pPr>
                <a:spcBef>
                  <a:spcPct val="50000"/>
                </a:spcBef>
              </a:pPr>
              <a:r>
                <a:rPr lang="en-US" sz="1600" dirty="0">
                  <a:solidFill>
                    <a:srgbClr val="000000"/>
                  </a:solidFill>
                  <a:latin typeface="+mn-lt"/>
                </a:rPr>
                <a:t>GFRP et CFRP	      	      39		9</a:t>
              </a:r>
            </a:p>
            <a:p>
              <a:pPr>
                <a:spcBef>
                  <a:spcPct val="50000"/>
                </a:spcBef>
              </a:pPr>
              <a:r>
                <a:rPr lang="en-US" sz="1600" dirty="0" err="1">
                  <a:solidFill>
                    <a:srgbClr val="000000"/>
                  </a:solidFill>
                  <a:latin typeface="+mn-lt"/>
                </a:rPr>
                <a:t>Polymères</a:t>
              </a:r>
              <a:r>
                <a:rPr lang="en-US" sz="1600" dirty="0">
                  <a:solidFill>
                    <a:srgbClr val="000000"/>
                  </a:solidFill>
                  <a:latin typeface="+mn-lt"/>
                </a:rPr>
                <a:t> non </a:t>
              </a:r>
              <a:r>
                <a:rPr lang="en-US" sz="1600" dirty="0" err="1">
                  <a:solidFill>
                    <a:srgbClr val="000000"/>
                  </a:solidFill>
                  <a:latin typeface="+mn-lt"/>
                </a:rPr>
                <a:t>renforcés</a:t>
              </a:r>
              <a:r>
                <a:rPr lang="en-US" sz="1600" dirty="0">
                  <a:solidFill>
                    <a:srgbClr val="000000"/>
                  </a:solidFill>
                  <a:latin typeface="+mn-lt"/>
                </a:rPr>
                <a:t>	      12		5</a:t>
              </a:r>
            </a:p>
            <a:p>
              <a:pPr>
                <a:spcBef>
                  <a:spcPct val="50000"/>
                </a:spcBef>
              </a:pPr>
              <a:r>
                <a:rPr lang="en-US" sz="1600" dirty="0" err="1">
                  <a:solidFill>
                    <a:srgbClr val="000000"/>
                  </a:solidFill>
                  <a:latin typeface="+mn-lt"/>
                </a:rPr>
                <a:t>Bois</a:t>
              </a:r>
              <a:r>
                <a:rPr lang="en-US" sz="1600" dirty="0">
                  <a:solidFill>
                    <a:srgbClr val="000000"/>
                  </a:solidFill>
                  <a:latin typeface="+mn-lt"/>
                </a:rPr>
                <a:t>			       8		3</a:t>
              </a:r>
            </a:p>
            <a:p>
              <a:pPr>
                <a:spcBef>
                  <a:spcPct val="50000"/>
                </a:spcBef>
              </a:pPr>
              <a:r>
                <a:rPr lang="en-US" sz="1600" dirty="0" err="1">
                  <a:solidFill>
                    <a:srgbClr val="000000"/>
                  </a:solidFill>
                  <a:latin typeface="+mn-lt"/>
                </a:rPr>
                <a:t>Elastomères</a:t>
              </a:r>
              <a:r>
                <a:rPr lang="en-US" sz="1600" dirty="0">
                  <a:solidFill>
                    <a:srgbClr val="000000"/>
                  </a:solidFill>
                  <a:latin typeface="+mn-lt"/>
                </a:rPr>
                <a:t>		      &lt;6		-</a:t>
              </a:r>
            </a:p>
            <a:p>
              <a:pPr>
                <a:spcBef>
                  <a:spcPct val="50000"/>
                </a:spcBef>
              </a:pPr>
              <a:r>
                <a:rPr lang="en-US" sz="1600" dirty="0" err="1">
                  <a:solidFill>
                    <a:srgbClr val="000000"/>
                  </a:solidFill>
                  <a:latin typeface="+mn-lt"/>
                </a:rPr>
                <a:t>Autres</a:t>
              </a:r>
              <a:r>
                <a:rPr lang="en-US" sz="1600" dirty="0">
                  <a:solidFill>
                    <a:srgbClr val="000000"/>
                  </a:solidFill>
                  <a:latin typeface="+mn-lt"/>
                </a:rPr>
                <a:t> </a:t>
              </a:r>
              <a:r>
                <a:rPr lang="en-US" sz="1600" dirty="0" err="1">
                  <a:solidFill>
                    <a:srgbClr val="000000"/>
                  </a:solidFill>
                  <a:latin typeface="+mn-lt"/>
                </a:rPr>
                <a:t>matériaux</a:t>
              </a:r>
              <a:r>
                <a:rPr lang="en-US" sz="1600" dirty="0">
                  <a:solidFill>
                    <a:srgbClr val="000000"/>
                  </a:solidFill>
                  <a:latin typeface="+mn-lt"/>
                </a:rPr>
                <a:t> 		      ...calculable</a:t>
              </a:r>
            </a:p>
          </p:txBody>
        </p:sp>
        <p:sp>
          <p:nvSpPr>
            <p:cNvPr id="7" name="Line 15">
              <a:extLst>
                <a:ext uri="{FF2B5EF4-FFF2-40B4-BE49-F238E27FC236}">
                  <a16:creationId xmlns:a16="http://schemas.microsoft.com/office/drawing/2014/main" id="{60182287-C31D-4735-A157-90DDA056D14B}"/>
                </a:ext>
              </a:extLst>
            </p:cNvPr>
            <p:cNvSpPr>
              <a:spLocks noChangeShapeType="1"/>
            </p:cNvSpPr>
            <p:nvPr/>
          </p:nvSpPr>
          <p:spPr bwMode="auto">
            <a:xfrm>
              <a:off x="1200" y="1968"/>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8" name="Line 16">
              <a:extLst>
                <a:ext uri="{FF2B5EF4-FFF2-40B4-BE49-F238E27FC236}">
                  <a16:creationId xmlns:a16="http://schemas.microsoft.com/office/drawing/2014/main" id="{8151C1CC-17DE-49D2-B11B-94717EBDCC29}"/>
                </a:ext>
              </a:extLst>
            </p:cNvPr>
            <p:cNvSpPr>
              <a:spLocks noChangeShapeType="1"/>
            </p:cNvSpPr>
            <p:nvPr/>
          </p:nvSpPr>
          <p:spPr bwMode="auto">
            <a:xfrm>
              <a:off x="1200" y="2688"/>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9" name="Line 17">
              <a:extLst>
                <a:ext uri="{FF2B5EF4-FFF2-40B4-BE49-F238E27FC236}">
                  <a16:creationId xmlns:a16="http://schemas.microsoft.com/office/drawing/2014/main" id="{6F41783C-2805-4AB8-BF43-CC2C5F4E9CA3}"/>
                </a:ext>
              </a:extLst>
            </p:cNvPr>
            <p:cNvSpPr>
              <a:spLocks noChangeShapeType="1"/>
            </p:cNvSpPr>
            <p:nvPr/>
          </p:nvSpPr>
          <p:spPr bwMode="auto">
            <a:xfrm>
              <a:off x="1200" y="2976"/>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 name="Line 18">
              <a:extLst>
                <a:ext uri="{FF2B5EF4-FFF2-40B4-BE49-F238E27FC236}">
                  <a16:creationId xmlns:a16="http://schemas.microsoft.com/office/drawing/2014/main" id="{D7E0D0D0-7E5F-465D-B432-A919CACB9807}"/>
                </a:ext>
              </a:extLst>
            </p:cNvPr>
            <p:cNvSpPr>
              <a:spLocks noChangeShapeType="1"/>
            </p:cNvSpPr>
            <p:nvPr/>
          </p:nvSpPr>
          <p:spPr bwMode="auto">
            <a:xfrm>
              <a:off x="1200" y="3264"/>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1" name="Line 19">
              <a:extLst>
                <a:ext uri="{FF2B5EF4-FFF2-40B4-BE49-F238E27FC236}">
                  <a16:creationId xmlns:a16="http://schemas.microsoft.com/office/drawing/2014/main" id="{8C3B013A-9445-4615-A252-BF117DF1113C}"/>
                </a:ext>
              </a:extLst>
            </p:cNvPr>
            <p:cNvSpPr>
              <a:spLocks noChangeShapeType="1"/>
            </p:cNvSpPr>
            <p:nvPr/>
          </p:nvSpPr>
          <p:spPr bwMode="auto">
            <a:xfrm>
              <a:off x="1200" y="3504"/>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2" name="Line 20">
              <a:extLst>
                <a:ext uri="{FF2B5EF4-FFF2-40B4-BE49-F238E27FC236}">
                  <a16:creationId xmlns:a16="http://schemas.microsoft.com/office/drawing/2014/main" id="{AC972C8C-F898-4E05-93A8-1F82D9A76A9E}"/>
                </a:ext>
              </a:extLst>
            </p:cNvPr>
            <p:cNvSpPr>
              <a:spLocks noChangeShapeType="1"/>
            </p:cNvSpPr>
            <p:nvPr/>
          </p:nvSpPr>
          <p:spPr bwMode="auto">
            <a:xfrm>
              <a:off x="1200" y="2448"/>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3" name="Line 21">
              <a:extLst>
                <a:ext uri="{FF2B5EF4-FFF2-40B4-BE49-F238E27FC236}">
                  <a16:creationId xmlns:a16="http://schemas.microsoft.com/office/drawing/2014/main" id="{612CF218-33F9-4487-820D-A3D1DF51DAEB}"/>
                </a:ext>
              </a:extLst>
            </p:cNvPr>
            <p:cNvSpPr>
              <a:spLocks noChangeShapeType="1"/>
            </p:cNvSpPr>
            <p:nvPr/>
          </p:nvSpPr>
          <p:spPr bwMode="auto">
            <a:xfrm>
              <a:off x="1200" y="2208"/>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4" name="Line 22">
              <a:extLst>
                <a:ext uri="{FF2B5EF4-FFF2-40B4-BE49-F238E27FC236}">
                  <a16:creationId xmlns:a16="http://schemas.microsoft.com/office/drawing/2014/main" id="{9A3CF7BD-15A8-4FF7-9553-34FEDC391231}"/>
                </a:ext>
              </a:extLst>
            </p:cNvPr>
            <p:cNvSpPr>
              <a:spLocks noChangeShapeType="1"/>
            </p:cNvSpPr>
            <p:nvPr/>
          </p:nvSpPr>
          <p:spPr bwMode="auto">
            <a:xfrm>
              <a:off x="2592" y="1680"/>
              <a:ext cx="0" cy="20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5" name="Line 23">
              <a:extLst>
                <a:ext uri="{FF2B5EF4-FFF2-40B4-BE49-F238E27FC236}">
                  <a16:creationId xmlns:a16="http://schemas.microsoft.com/office/drawing/2014/main" id="{BA9DC6C4-D082-4956-AD19-34D9B16CEE11}"/>
                </a:ext>
              </a:extLst>
            </p:cNvPr>
            <p:cNvSpPr>
              <a:spLocks noChangeShapeType="1"/>
            </p:cNvSpPr>
            <p:nvPr/>
          </p:nvSpPr>
          <p:spPr bwMode="auto">
            <a:xfrm>
              <a:off x="3360" y="1680"/>
              <a:ext cx="0" cy="18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grpSp>
      <p:grpSp>
        <p:nvGrpSpPr>
          <p:cNvPr id="16" name="Group 26">
            <a:extLst>
              <a:ext uri="{FF2B5EF4-FFF2-40B4-BE49-F238E27FC236}">
                <a16:creationId xmlns:a16="http://schemas.microsoft.com/office/drawing/2014/main" id="{5BC20C78-D5CE-4526-A32E-EF4434035F04}"/>
              </a:ext>
            </a:extLst>
          </p:cNvPr>
          <p:cNvGrpSpPr>
            <a:grpSpLocks/>
          </p:cNvGrpSpPr>
          <p:nvPr/>
        </p:nvGrpSpPr>
        <p:grpSpPr bwMode="auto">
          <a:xfrm>
            <a:off x="2350818" y="5228627"/>
            <a:ext cx="6180230" cy="984250"/>
            <a:chOff x="227" y="3321"/>
            <a:chExt cx="3594" cy="620"/>
          </a:xfrm>
        </p:grpSpPr>
        <p:sp>
          <p:nvSpPr>
            <p:cNvPr id="17" name="Text Box 8">
              <a:extLst>
                <a:ext uri="{FF2B5EF4-FFF2-40B4-BE49-F238E27FC236}">
                  <a16:creationId xmlns:a16="http://schemas.microsoft.com/office/drawing/2014/main" id="{D40776D3-3A7B-4BC3-9226-FA5D3439711B}"/>
                </a:ext>
              </a:extLst>
            </p:cNvPr>
            <p:cNvSpPr txBox="1">
              <a:spLocks noChangeArrowheads="1"/>
            </p:cNvSpPr>
            <p:nvPr/>
          </p:nvSpPr>
          <p:spPr bwMode="auto">
            <a:xfrm>
              <a:off x="227" y="3600"/>
              <a:ext cx="155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
                  <a:schemeClr val="accent1"/>
                </a:buClr>
                <a:buSzPct val="110000"/>
                <a:buFont typeface="Wingdings" panose="05000000000000000000" pitchFamily="2" charset="2"/>
                <a:buChar char="§"/>
              </a:pPr>
              <a:r>
                <a:rPr lang="en-GB" sz="2000" dirty="0">
                  <a:solidFill>
                    <a:srgbClr val="000000"/>
                  </a:solidFill>
                  <a:latin typeface="+mn-lt"/>
                </a:rPr>
                <a:t>  </a:t>
              </a:r>
              <a:r>
                <a:rPr lang="en-GB" sz="2000" dirty="0" err="1">
                  <a:solidFill>
                    <a:srgbClr val="000000"/>
                  </a:solidFill>
                  <a:latin typeface="+mn-lt"/>
                </a:rPr>
                <a:t>Limite</a:t>
              </a:r>
              <a:r>
                <a:rPr lang="en-GB" sz="2000" dirty="0">
                  <a:solidFill>
                    <a:srgbClr val="000000"/>
                  </a:solidFill>
                  <a:latin typeface="+mn-lt"/>
                </a:rPr>
                <a:t> </a:t>
              </a:r>
              <a:r>
                <a:rPr lang="en-GB" sz="2000" dirty="0" err="1">
                  <a:solidFill>
                    <a:srgbClr val="000000"/>
                  </a:solidFill>
                  <a:latin typeface="+mn-lt"/>
                </a:rPr>
                <a:t>théorique</a:t>
              </a:r>
              <a:r>
                <a:rPr lang="en-GB" sz="2000" dirty="0">
                  <a:solidFill>
                    <a:srgbClr val="000000"/>
                  </a:solidFill>
                  <a:latin typeface="+mn-lt"/>
                </a:rPr>
                <a:t> :</a:t>
              </a:r>
              <a:r>
                <a:rPr lang="en-GB" sz="1600" dirty="0">
                  <a:solidFill>
                    <a:srgbClr val="000000"/>
                  </a:solidFill>
                  <a:latin typeface="+mn-lt"/>
                </a:rPr>
                <a:t> </a:t>
              </a:r>
            </a:p>
          </p:txBody>
        </p:sp>
        <p:graphicFrame>
          <p:nvGraphicFramePr>
            <p:cNvPr id="18" name="Object 2">
              <a:extLst>
                <a:ext uri="{FF2B5EF4-FFF2-40B4-BE49-F238E27FC236}">
                  <a16:creationId xmlns:a16="http://schemas.microsoft.com/office/drawing/2014/main" id="{EEB58137-38BE-4027-86E1-D2D6F61E9C4B}"/>
                </a:ext>
              </a:extLst>
            </p:cNvPr>
            <p:cNvGraphicFramePr>
              <a:graphicFrameLocks noChangeAspect="1"/>
            </p:cNvGraphicFramePr>
            <p:nvPr>
              <p:extLst>
                <p:ext uri="{D42A27DB-BD31-4B8C-83A1-F6EECF244321}">
                  <p14:modId xmlns:p14="http://schemas.microsoft.com/office/powerpoint/2010/main" val="171555741"/>
                </p:ext>
              </p:extLst>
            </p:nvPr>
          </p:nvGraphicFramePr>
          <p:xfrm>
            <a:off x="2027" y="3499"/>
            <a:ext cx="792" cy="368"/>
          </p:xfrm>
          <a:graphic>
            <a:graphicData uri="http://schemas.openxmlformats.org/presentationml/2006/ole">
              <mc:AlternateContent xmlns:mc="http://schemas.openxmlformats.org/markup-compatibility/2006">
                <mc:Choice xmlns:v="urn:schemas-microsoft-com:vml" Requires="v">
                  <p:oleObj spid="_x0000_s56321" name="Equation" r:id="rId4" imgW="1257120" imgH="583920" progId="Equation.3">
                    <p:embed/>
                  </p:oleObj>
                </mc:Choice>
                <mc:Fallback>
                  <p:oleObj name="Equation" r:id="rId4" imgW="1257120" imgH="583920" progId="Equation.3">
                    <p:embed/>
                    <p:pic>
                      <p:nvPicPr>
                        <p:cNvPr id="18" name="Object 2">
                          <a:extLst>
                            <a:ext uri="{FF2B5EF4-FFF2-40B4-BE49-F238E27FC236}">
                              <a16:creationId xmlns:a16="http://schemas.microsoft.com/office/drawing/2014/main" id="{EEB58137-38BE-4027-86E1-D2D6F61E9C4B}"/>
                            </a:ext>
                          </a:extLst>
                        </p:cNvPr>
                        <p:cNvPicPr>
                          <a:picLocks noChangeAspect="1" noChangeArrowheads="1"/>
                        </p:cNvPicPr>
                        <p:nvPr/>
                      </p:nvPicPr>
                      <p:blipFill>
                        <a:blip r:embed="rId5"/>
                        <a:srcRect/>
                        <a:stretch>
                          <a:fillRect/>
                        </a:stretch>
                      </p:blipFill>
                      <p:spPr bwMode="auto">
                        <a:xfrm>
                          <a:off x="2027" y="3499"/>
                          <a:ext cx="792" cy="368"/>
                        </a:xfrm>
                        <a:prstGeom prst="rect">
                          <a:avLst/>
                        </a:prstGeom>
                        <a:solidFill>
                          <a:schemeClr val="bg1">
                            <a:lumMod val="95000"/>
                          </a:schemeClr>
                        </a:solidFill>
                        <a:ln w="9525">
                          <a:solidFill>
                            <a:schemeClr val="accent1"/>
                          </a:solidFill>
                          <a:miter lim="800000"/>
                          <a:headEnd/>
                          <a:tailEnd/>
                        </a:ln>
                      </p:spPr>
                    </p:pic>
                  </p:oleObj>
                </mc:Fallback>
              </mc:AlternateContent>
            </a:graphicData>
          </a:graphic>
        </p:graphicFrame>
        <p:grpSp>
          <p:nvGrpSpPr>
            <p:cNvPr id="19" name="Group 25">
              <a:extLst>
                <a:ext uri="{FF2B5EF4-FFF2-40B4-BE49-F238E27FC236}">
                  <a16:creationId xmlns:a16="http://schemas.microsoft.com/office/drawing/2014/main" id="{206E1907-6012-42F3-94EA-9E15FD114F8A}"/>
                </a:ext>
              </a:extLst>
            </p:cNvPr>
            <p:cNvGrpSpPr>
              <a:grpSpLocks/>
            </p:cNvGrpSpPr>
            <p:nvPr/>
          </p:nvGrpSpPr>
          <p:grpSpPr bwMode="auto">
            <a:xfrm>
              <a:off x="2835" y="3321"/>
              <a:ext cx="986" cy="620"/>
              <a:chOff x="2835" y="3321"/>
              <a:chExt cx="986" cy="620"/>
            </a:xfrm>
          </p:grpSpPr>
          <p:cxnSp>
            <p:nvCxnSpPr>
              <p:cNvPr id="20" name="AutoShape 9">
                <a:extLst>
                  <a:ext uri="{FF2B5EF4-FFF2-40B4-BE49-F238E27FC236}">
                    <a16:creationId xmlns:a16="http://schemas.microsoft.com/office/drawing/2014/main" id="{BA4145BA-F46F-46DA-B90B-52967962C56C}"/>
                  </a:ext>
                </a:extLst>
              </p:cNvPr>
              <p:cNvCxnSpPr>
                <a:cxnSpLocks noChangeShapeType="1"/>
              </p:cNvCxnSpPr>
              <p:nvPr/>
            </p:nvCxnSpPr>
            <p:spPr bwMode="auto">
              <a:xfrm rot="10800000" flipV="1">
                <a:off x="2842" y="3423"/>
                <a:ext cx="302" cy="216"/>
              </a:xfrm>
              <a:prstGeom prst="curvedConnector3">
                <a:avLst>
                  <a:gd name="adj1" fmla="val 50000"/>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AutoShape 10">
                <a:extLst>
                  <a:ext uri="{FF2B5EF4-FFF2-40B4-BE49-F238E27FC236}">
                    <a16:creationId xmlns:a16="http://schemas.microsoft.com/office/drawing/2014/main" id="{F7511868-72BB-45EA-A614-5F8DDB166857}"/>
                  </a:ext>
                </a:extLst>
              </p:cNvPr>
              <p:cNvCxnSpPr>
                <a:cxnSpLocks noChangeShapeType="1"/>
              </p:cNvCxnSpPr>
              <p:nvPr/>
            </p:nvCxnSpPr>
            <p:spPr bwMode="auto">
              <a:xfrm rot="10800000">
                <a:off x="2835" y="3765"/>
                <a:ext cx="302" cy="108"/>
              </a:xfrm>
              <a:prstGeom prst="curvedConnector3">
                <a:avLst>
                  <a:gd name="adj1" fmla="val 50000"/>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22" name="Text Box 11">
                <a:extLst>
                  <a:ext uri="{FF2B5EF4-FFF2-40B4-BE49-F238E27FC236}">
                    <a16:creationId xmlns:a16="http://schemas.microsoft.com/office/drawing/2014/main" id="{FDE58A60-1D01-49ED-A1B9-1940D4FCCA60}"/>
                  </a:ext>
                </a:extLst>
              </p:cNvPr>
              <p:cNvSpPr txBox="1">
                <a:spLocks noChangeArrowheads="1"/>
              </p:cNvSpPr>
              <p:nvPr/>
            </p:nvSpPr>
            <p:spPr bwMode="auto">
              <a:xfrm>
                <a:off x="3120" y="3321"/>
                <a:ext cx="48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200" dirty="0">
                    <a:solidFill>
                      <a:srgbClr val="000000"/>
                    </a:solidFill>
                  </a:rPr>
                  <a:t>Module </a:t>
                </a:r>
                <a:endParaRPr lang="en-GB" sz="1400" dirty="0">
                  <a:solidFill>
                    <a:srgbClr val="000000"/>
                  </a:solidFill>
                </a:endParaRPr>
              </a:p>
            </p:txBody>
          </p:sp>
          <p:sp>
            <p:nvSpPr>
              <p:cNvPr id="23" name="Text Box 12">
                <a:extLst>
                  <a:ext uri="{FF2B5EF4-FFF2-40B4-BE49-F238E27FC236}">
                    <a16:creationId xmlns:a16="http://schemas.microsoft.com/office/drawing/2014/main" id="{EC314CB9-74B6-47D9-85E5-BD72DABB5886}"/>
                  </a:ext>
                </a:extLst>
              </p:cNvPr>
              <p:cNvSpPr txBox="1">
                <a:spLocks noChangeArrowheads="1"/>
              </p:cNvSpPr>
              <p:nvPr/>
            </p:nvSpPr>
            <p:spPr bwMode="auto">
              <a:xfrm>
                <a:off x="3120" y="3768"/>
                <a:ext cx="7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200" dirty="0" err="1">
                    <a:solidFill>
                      <a:srgbClr val="000000"/>
                    </a:solidFill>
                  </a:rPr>
                  <a:t>Limite</a:t>
                </a:r>
                <a:r>
                  <a:rPr lang="en-GB" sz="1200" dirty="0">
                    <a:solidFill>
                      <a:srgbClr val="000000"/>
                    </a:solidFill>
                  </a:rPr>
                  <a:t> </a:t>
                </a:r>
                <a:r>
                  <a:rPr lang="en-GB" sz="1200" dirty="0" err="1">
                    <a:solidFill>
                      <a:srgbClr val="000000"/>
                    </a:solidFill>
                  </a:rPr>
                  <a:t>élastique</a:t>
                </a:r>
                <a:endParaRPr lang="en-GB" sz="1400" dirty="0">
                  <a:solidFill>
                    <a:srgbClr val="000000"/>
                  </a:solidFill>
                </a:endParaRPr>
              </a:p>
            </p:txBody>
          </p:sp>
        </p:grpSp>
      </p:grpSp>
      <p:sp>
        <p:nvSpPr>
          <p:cNvPr id="24" name="Rectangle 28">
            <a:extLst>
              <a:ext uri="{FF2B5EF4-FFF2-40B4-BE49-F238E27FC236}">
                <a16:creationId xmlns:a16="http://schemas.microsoft.com/office/drawing/2014/main" id="{A341931E-ED1B-4995-A809-D49B22D16C35}"/>
              </a:ext>
            </a:extLst>
          </p:cNvPr>
          <p:cNvSpPr>
            <a:spLocks noChangeArrowheads="1"/>
          </p:cNvSpPr>
          <p:nvPr/>
        </p:nvSpPr>
        <p:spPr bwMode="auto">
          <a:xfrm>
            <a:off x="2842914" y="766937"/>
            <a:ext cx="6421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
                <a:schemeClr val="accent1"/>
              </a:buClr>
              <a:buSzPct val="110000"/>
              <a:buFont typeface="Wingdings" panose="05000000000000000000" pitchFamily="2" charset="2"/>
              <a:buChar char="§"/>
            </a:pPr>
            <a:r>
              <a:rPr lang="en-GB" sz="2000" dirty="0">
                <a:solidFill>
                  <a:srgbClr val="000000"/>
                </a:solidFill>
                <a:latin typeface="+mn-lt"/>
              </a:rPr>
              <a:t>Il </a:t>
            </a:r>
            <a:r>
              <a:rPr lang="en-GB" sz="2000" dirty="0" err="1">
                <a:solidFill>
                  <a:srgbClr val="000000"/>
                </a:solidFill>
                <a:latin typeface="+mn-lt"/>
              </a:rPr>
              <a:t>existe</a:t>
            </a:r>
            <a:r>
              <a:rPr lang="en-GB" sz="2000" dirty="0">
                <a:solidFill>
                  <a:srgbClr val="000000"/>
                </a:solidFill>
                <a:latin typeface="+mn-lt"/>
              </a:rPr>
              <a:t> </a:t>
            </a:r>
            <a:r>
              <a:rPr lang="en-GB" sz="2000" dirty="0" err="1">
                <a:solidFill>
                  <a:srgbClr val="000000"/>
                </a:solidFill>
                <a:latin typeface="+mn-lt"/>
              </a:rPr>
              <a:t>une</a:t>
            </a:r>
            <a:r>
              <a:rPr lang="en-GB" sz="2000" dirty="0">
                <a:solidFill>
                  <a:srgbClr val="000000"/>
                </a:solidFill>
                <a:latin typeface="+mn-lt"/>
              </a:rPr>
              <a:t> </a:t>
            </a:r>
            <a:r>
              <a:rPr lang="en-GB" sz="2000" dirty="0" err="1">
                <a:solidFill>
                  <a:srgbClr val="000000"/>
                </a:solidFill>
                <a:latin typeface="+mn-lt"/>
              </a:rPr>
              <a:t>limite</a:t>
            </a:r>
            <a:r>
              <a:rPr lang="en-GB" sz="2000" dirty="0">
                <a:solidFill>
                  <a:srgbClr val="000000"/>
                </a:solidFill>
                <a:latin typeface="+mn-lt"/>
              </a:rPr>
              <a:t> supérieure de </a:t>
            </a:r>
            <a:r>
              <a:rPr lang="en-GB" sz="2000" dirty="0" err="1">
                <a:solidFill>
                  <a:srgbClr val="000000"/>
                </a:solidFill>
                <a:latin typeface="+mn-lt"/>
              </a:rPr>
              <a:t>forme</a:t>
            </a:r>
            <a:r>
              <a:rPr lang="en-GB" sz="2000" dirty="0">
                <a:solidFill>
                  <a:srgbClr val="000000"/>
                </a:solidFill>
                <a:latin typeface="+mn-lt"/>
              </a:rPr>
              <a:t> pour </a:t>
            </a:r>
            <a:r>
              <a:rPr lang="en-GB" sz="2000" dirty="0" err="1">
                <a:solidFill>
                  <a:srgbClr val="000000"/>
                </a:solidFill>
                <a:latin typeface="+mn-lt"/>
              </a:rPr>
              <a:t>chaque</a:t>
            </a:r>
            <a:r>
              <a:rPr lang="en-GB" sz="2000" dirty="0">
                <a:solidFill>
                  <a:srgbClr val="000000"/>
                </a:solidFill>
                <a:latin typeface="+mn-lt"/>
              </a:rPr>
              <a:t> </a:t>
            </a:r>
            <a:r>
              <a:rPr lang="en-GB" sz="2000" dirty="0" err="1">
                <a:solidFill>
                  <a:srgbClr val="000000"/>
                </a:solidFill>
                <a:latin typeface="+mn-lt"/>
              </a:rPr>
              <a:t>matériau</a:t>
            </a:r>
            <a:endParaRPr lang="en-US" sz="2000" dirty="0">
              <a:solidFill>
                <a:srgbClr val="000000"/>
              </a:solidFill>
              <a:latin typeface="+mn-lt"/>
            </a:endParaRPr>
          </a:p>
        </p:txBody>
      </p:sp>
    </p:spTree>
    <p:extLst>
      <p:ext uri="{BB962C8B-B14F-4D97-AF65-F5344CB8AC3E}">
        <p14:creationId xmlns:p14="http://schemas.microsoft.com/office/powerpoint/2010/main" val="305776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Indices de performances qui </a:t>
            </a:r>
            <a:r>
              <a:rPr lang="en-GB" dirty="0" err="1"/>
              <a:t>incluent</a:t>
            </a:r>
            <a:r>
              <a:rPr lang="en-GB" dirty="0"/>
              <a:t> la </a:t>
            </a:r>
            <a:r>
              <a:rPr lang="en-GB" dirty="0" err="1"/>
              <a:t>forme</a:t>
            </a:r>
            <a:endParaRPr lang="en-US" dirty="0"/>
          </a:p>
        </p:txBody>
      </p:sp>
      <p:sp>
        <p:nvSpPr>
          <p:cNvPr id="4" name="AutoShape 2">
            <a:extLst>
              <a:ext uri="{FF2B5EF4-FFF2-40B4-BE49-F238E27FC236}">
                <a16:creationId xmlns:a16="http://schemas.microsoft.com/office/drawing/2014/main" id="{635EC4CB-81F9-4477-A692-EB2D40260344}"/>
              </a:ext>
            </a:extLst>
          </p:cNvPr>
          <p:cNvSpPr>
            <a:spLocks noChangeArrowheads="1"/>
          </p:cNvSpPr>
          <p:nvPr/>
        </p:nvSpPr>
        <p:spPr bwMode="auto">
          <a:xfrm>
            <a:off x="7903152" y="2653530"/>
            <a:ext cx="3737464" cy="2301877"/>
          </a:xfrm>
          <a:prstGeom prst="roundRect">
            <a:avLst>
              <a:gd name="adj" fmla="val 5097"/>
            </a:avLst>
          </a:prstGeom>
          <a:solidFill>
            <a:schemeClr val="bg1"/>
          </a:solidFill>
          <a:ln w="9525">
            <a:solidFill>
              <a:schemeClr val="accent1"/>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5" name="Rectangle 3">
            <a:extLst>
              <a:ext uri="{FF2B5EF4-FFF2-40B4-BE49-F238E27FC236}">
                <a16:creationId xmlns:a16="http://schemas.microsoft.com/office/drawing/2014/main" id="{B703D749-5817-4251-B11A-4E2FE560DC8A}"/>
              </a:ext>
            </a:extLst>
          </p:cNvPr>
          <p:cNvSpPr>
            <a:spLocks noChangeArrowheads="1"/>
          </p:cNvSpPr>
          <p:nvPr/>
        </p:nvSpPr>
        <p:spPr bwMode="auto">
          <a:xfrm>
            <a:off x="5738058" y="5176068"/>
            <a:ext cx="6118582" cy="876300"/>
          </a:xfrm>
          <a:prstGeom prst="rect">
            <a:avLst/>
          </a:prstGeom>
          <a:solidFill>
            <a:schemeClr val="bg1">
              <a:lumMod val="95000"/>
            </a:schemeClr>
          </a:solidFill>
          <a:ln w="28575">
            <a:solidFill>
              <a:schemeClr val="accent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6" name="Text Box 5">
            <a:extLst>
              <a:ext uri="{FF2B5EF4-FFF2-40B4-BE49-F238E27FC236}">
                <a16:creationId xmlns:a16="http://schemas.microsoft.com/office/drawing/2014/main" id="{7238A8CB-2DD1-463E-B15D-9026A3643BC9}"/>
              </a:ext>
            </a:extLst>
          </p:cNvPr>
          <p:cNvSpPr txBox="1">
            <a:spLocks noChangeArrowheads="1"/>
          </p:cNvSpPr>
          <p:nvPr/>
        </p:nvSpPr>
        <p:spPr bwMode="auto">
          <a:xfrm>
            <a:off x="8074269" y="2683692"/>
            <a:ext cx="363835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697" tIns="25348" rIns="50697" bIns="25348"/>
          <a:lstStyle>
            <a:lvl1pPr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dirty="0">
                <a:solidFill>
                  <a:srgbClr val="000000"/>
                </a:solidFill>
                <a:latin typeface="+mn-lt"/>
              </a:rPr>
              <a:t>m = masse</a:t>
            </a:r>
          </a:p>
          <a:p>
            <a:pPr>
              <a:spcBef>
                <a:spcPct val="0"/>
              </a:spcBef>
              <a:spcAft>
                <a:spcPct val="0"/>
              </a:spcAft>
            </a:pPr>
            <a:r>
              <a:rPr lang="en-GB" dirty="0">
                <a:solidFill>
                  <a:srgbClr val="000000"/>
                </a:solidFill>
                <a:latin typeface="+mn-lt"/>
              </a:rPr>
              <a:t>A = </a:t>
            </a:r>
            <a:r>
              <a:rPr lang="en-GB" dirty="0" err="1">
                <a:solidFill>
                  <a:srgbClr val="000000"/>
                </a:solidFill>
                <a:latin typeface="+mn-lt"/>
              </a:rPr>
              <a:t>aire</a:t>
            </a:r>
            <a:endParaRPr lang="en-GB" dirty="0">
              <a:solidFill>
                <a:srgbClr val="000000"/>
              </a:solidFill>
              <a:latin typeface="+mn-lt"/>
            </a:endParaRPr>
          </a:p>
          <a:p>
            <a:pPr>
              <a:spcBef>
                <a:spcPct val="0"/>
              </a:spcBef>
              <a:spcAft>
                <a:spcPct val="0"/>
              </a:spcAft>
            </a:pPr>
            <a:r>
              <a:rPr lang="en-GB" dirty="0">
                <a:solidFill>
                  <a:srgbClr val="000000"/>
                </a:solidFill>
                <a:latin typeface="+mn-lt"/>
              </a:rPr>
              <a:t>L = longueur</a:t>
            </a:r>
          </a:p>
          <a:p>
            <a:pPr>
              <a:spcBef>
                <a:spcPct val="0"/>
              </a:spcBef>
              <a:spcAft>
                <a:spcPct val="0"/>
              </a:spcAft>
            </a:pPr>
            <a:r>
              <a:rPr lang="en-GB" dirty="0">
                <a:solidFill>
                  <a:srgbClr val="000000"/>
                </a:solidFill>
                <a:latin typeface="+mn-lt"/>
                <a:sym typeface="Symbol" panose="05050102010706020507" pitchFamily="18" charset="2"/>
              </a:rPr>
              <a:t></a:t>
            </a:r>
            <a:r>
              <a:rPr lang="en-GB" dirty="0">
                <a:solidFill>
                  <a:srgbClr val="000000"/>
                </a:solidFill>
                <a:latin typeface="+mn-lt"/>
              </a:rPr>
              <a:t> = masse </a:t>
            </a:r>
            <a:r>
              <a:rPr lang="en-GB" dirty="0" err="1">
                <a:solidFill>
                  <a:srgbClr val="000000"/>
                </a:solidFill>
                <a:latin typeface="+mn-lt"/>
              </a:rPr>
              <a:t>volumique</a:t>
            </a:r>
            <a:endParaRPr lang="en-GB" dirty="0">
              <a:solidFill>
                <a:srgbClr val="000000"/>
              </a:solidFill>
              <a:latin typeface="+mn-lt"/>
            </a:endParaRPr>
          </a:p>
          <a:p>
            <a:pPr>
              <a:spcBef>
                <a:spcPct val="0"/>
              </a:spcBef>
              <a:spcAft>
                <a:spcPct val="0"/>
              </a:spcAft>
            </a:pPr>
            <a:r>
              <a:rPr lang="en-GB" dirty="0">
                <a:solidFill>
                  <a:srgbClr val="000000"/>
                </a:solidFill>
                <a:latin typeface="+mn-lt"/>
              </a:rPr>
              <a:t>b = </a:t>
            </a:r>
            <a:r>
              <a:rPr lang="en-GB" dirty="0" err="1">
                <a:solidFill>
                  <a:srgbClr val="000000"/>
                </a:solidFill>
                <a:latin typeface="+mn-lt"/>
              </a:rPr>
              <a:t>largeur</a:t>
            </a:r>
            <a:r>
              <a:rPr lang="en-GB" dirty="0">
                <a:solidFill>
                  <a:srgbClr val="000000"/>
                </a:solidFill>
                <a:latin typeface="+mn-lt"/>
              </a:rPr>
              <a:t> du bord</a:t>
            </a:r>
          </a:p>
          <a:p>
            <a:pPr>
              <a:spcBef>
                <a:spcPct val="0"/>
              </a:spcBef>
              <a:spcAft>
                <a:spcPct val="0"/>
              </a:spcAft>
            </a:pPr>
            <a:r>
              <a:rPr lang="en-GB" dirty="0">
                <a:solidFill>
                  <a:srgbClr val="000000"/>
                </a:solidFill>
                <a:latin typeface="+mn-lt"/>
              </a:rPr>
              <a:t>S = </a:t>
            </a:r>
            <a:r>
              <a:rPr lang="en-GB" dirty="0" err="1">
                <a:solidFill>
                  <a:srgbClr val="000000"/>
                </a:solidFill>
                <a:latin typeface="+mn-lt"/>
              </a:rPr>
              <a:t>rigidité</a:t>
            </a:r>
            <a:endParaRPr lang="en-GB" dirty="0">
              <a:solidFill>
                <a:srgbClr val="000000"/>
              </a:solidFill>
              <a:latin typeface="+mn-lt"/>
            </a:endParaRPr>
          </a:p>
          <a:p>
            <a:pPr>
              <a:spcBef>
                <a:spcPct val="0"/>
              </a:spcBef>
              <a:spcAft>
                <a:spcPct val="0"/>
              </a:spcAft>
            </a:pPr>
            <a:r>
              <a:rPr lang="en-GB" dirty="0">
                <a:solidFill>
                  <a:srgbClr val="000000"/>
                </a:solidFill>
                <a:latin typeface="+mn-lt"/>
              </a:rPr>
              <a:t>I = </a:t>
            </a:r>
            <a:r>
              <a:rPr lang="en-GB" sz="1800" dirty="0">
                <a:solidFill>
                  <a:srgbClr val="000000"/>
                </a:solidFill>
                <a:latin typeface="+mn-lt"/>
              </a:rPr>
              <a:t>moment </a:t>
            </a:r>
            <a:r>
              <a:rPr lang="en-GB" sz="1800" dirty="0" err="1">
                <a:solidFill>
                  <a:srgbClr val="000000"/>
                </a:solidFill>
                <a:latin typeface="+mn-lt"/>
              </a:rPr>
              <a:t>quadratique</a:t>
            </a:r>
            <a:r>
              <a:rPr lang="en-GB" sz="1800" dirty="0">
                <a:solidFill>
                  <a:srgbClr val="000000"/>
                </a:solidFill>
                <a:latin typeface="+mn-lt"/>
              </a:rPr>
              <a:t> de la section</a:t>
            </a:r>
            <a:endParaRPr lang="en-GB" dirty="0">
              <a:solidFill>
                <a:srgbClr val="000000"/>
              </a:solidFill>
              <a:latin typeface="+mn-lt"/>
            </a:endParaRPr>
          </a:p>
          <a:p>
            <a:pPr>
              <a:spcBef>
                <a:spcPct val="0"/>
              </a:spcBef>
              <a:spcAft>
                <a:spcPct val="0"/>
              </a:spcAft>
            </a:pPr>
            <a:r>
              <a:rPr lang="en-GB" dirty="0">
                <a:solidFill>
                  <a:srgbClr val="000000"/>
                </a:solidFill>
                <a:latin typeface="+mn-lt"/>
              </a:rPr>
              <a:t>E = module de Young</a:t>
            </a:r>
          </a:p>
        </p:txBody>
      </p:sp>
      <p:sp>
        <p:nvSpPr>
          <p:cNvPr id="7" name="Text Box 6">
            <a:extLst>
              <a:ext uri="{FF2B5EF4-FFF2-40B4-BE49-F238E27FC236}">
                <a16:creationId xmlns:a16="http://schemas.microsoft.com/office/drawing/2014/main" id="{A2DCF509-00A2-4ADD-80F3-D03843E33520}"/>
              </a:ext>
            </a:extLst>
          </p:cNvPr>
          <p:cNvSpPr txBox="1">
            <a:spLocks noChangeArrowheads="1"/>
          </p:cNvSpPr>
          <p:nvPr/>
        </p:nvSpPr>
        <p:spPr bwMode="auto">
          <a:xfrm>
            <a:off x="2877647" y="1003530"/>
            <a:ext cx="3711575" cy="33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697" tIns="25348" rIns="50697" bIns="25348"/>
          <a:lstStyle>
            <a:lvl1pPr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2000" i="1" dirty="0" err="1">
                <a:solidFill>
                  <a:srgbClr val="000000"/>
                </a:solidFill>
                <a:latin typeface="+mn-lt"/>
              </a:rPr>
              <a:t>Poutre</a:t>
            </a:r>
            <a:r>
              <a:rPr lang="en-GB" sz="2000" dirty="0">
                <a:solidFill>
                  <a:srgbClr val="000000"/>
                </a:solidFill>
                <a:latin typeface="+mn-lt"/>
              </a:rPr>
              <a:t> (section de </a:t>
            </a:r>
            <a:r>
              <a:rPr lang="en-GB" sz="2000" dirty="0" err="1">
                <a:solidFill>
                  <a:srgbClr val="000000"/>
                </a:solidFill>
                <a:latin typeface="+mn-lt"/>
              </a:rPr>
              <a:t>forme</a:t>
            </a:r>
            <a:r>
              <a:rPr lang="en-GB" sz="2000" dirty="0">
                <a:solidFill>
                  <a:srgbClr val="000000"/>
                </a:solidFill>
                <a:latin typeface="+mn-lt"/>
              </a:rPr>
              <a:t> </a:t>
            </a:r>
            <a:r>
              <a:rPr lang="en-GB" sz="2000" dirty="0" err="1">
                <a:solidFill>
                  <a:srgbClr val="000000"/>
                </a:solidFill>
                <a:latin typeface="+mn-lt"/>
              </a:rPr>
              <a:t>donnée</a:t>
            </a:r>
            <a:r>
              <a:rPr lang="en-GB" sz="2000" dirty="0">
                <a:solidFill>
                  <a:srgbClr val="000000"/>
                </a:solidFill>
                <a:latin typeface="+mn-lt"/>
              </a:rPr>
              <a:t>). </a:t>
            </a:r>
          </a:p>
        </p:txBody>
      </p:sp>
      <p:sp>
        <p:nvSpPr>
          <p:cNvPr id="8" name="Text Box 7">
            <a:extLst>
              <a:ext uri="{FF2B5EF4-FFF2-40B4-BE49-F238E27FC236}">
                <a16:creationId xmlns:a16="http://schemas.microsoft.com/office/drawing/2014/main" id="{B61E2A3D-11FB-40E7-B2A1-D1CB32507C5A}"/>
              </a:ext>
            </a:extLst>
          </p:cNvPr>
          <p:cNvSpPr txBox="1">
            <a:spLocks noChangeArrowheads="1"/>
          </p:cNvSpPr>
          <p:nvPr/>
        </p:nvSpPr>
        <p:spPr bwMode="auto">
          <a:xfrm>
            <a:off x="2883145" y="1584508"/>
            <a:ext cx="37115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086" tIns="34043" rIns="68086" bIns="34043"/>
          <a:lstStyle>
            <a:lvl1pPr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2000" i="1" dirty="0" err="1">
                <a:solidFill>
                  <a:srgbClr val="000000"/>
                </a:solidFill>
                <a:latin typeface="+mn-lt"/>
              </a:rPr>
              <a:t>Rigidité</a:t>
            </a:r>
            <a:r>
              <a:rPr lang="en-GB" sz="2000" i="1" dirty="0">
                <a:solidFill>
                  <a:srgbClr val="000000"/>
                </a:solidFill>
                <a:latin typeface="+mn-lt"/>
              </a:rPr>
              <a:t> </a:t>
            </a:r>
            <a:r>
              <a:rPr lang="en-GB" sz="2000" i="1" dirty="0" err="1">
                <a:solidFill>
                  <a:srgbClr val="000000"/>
                </a:solidFill>
                <a:latin typeface="+mn-lt"/>
              </a:rPr>
              <a:t>en</a:t>
            </a:r>
            <a:r>
              <a:rPr lang="en-GB" sz="2000" i="1" dirty="0">
                <a:solidFill>
                  <a:srgbClr val="000000"/>
                </a:solidFill>
                <a:latin typeface="+mn-lt"/>
              </a:rPr>
              <a:t> flexion</a:t>
            </a:r>
            <a:r>
              <a:rPr lang="en-GB" sz="2000" dirty="0">
                <a:solidFill>
                  <a:srgbClr val="000000"/>
                </a:solidFill>
                <a:latin typeface="+mn-lt"/>
              </a:rPr>
              <a:t>= S :</a:t>
            </a:r>
          </a:p>
        </p:txBody>
      </p:sp>
      <p:sp>
        <p:nvSpPr>
          <p:cNvPr id="9" name="Text Box 8">
            <a:extLst>
              <a:ext uri="{FF2B5EF4-FFF2-40B4-BE49-F238E27FC236}">
                <a16:creationId xmlns:a16="http://schemas.microsoft.com/office/drawing/2014/main" id="{A9F4436A-9581-444D-A413-0554AB94D112}"/>
              </a:ext>
            </a:extLst>
          </p:cNvPr>
          <p:cNvSpPr txBox="1">
            <a:spLocks noChangeArrowheads="1"/>
          </p:cNvSpPr>
          <p:nvPr/>
        </p:nvSpPr>
        <p:spPr bwMode="auto">
          <a:xfrm>
            <a:off x="1709737" y="2528119"/>
            <a:ext cx="4193841"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086" tIns="34043" rIns="68086" bIns="34043"/>
          <a:lstStyle>
            <a:lvl1pPr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2000" dirty="0">
                <a:solidFill>
                  <a:srgbClr val="000000"/>
                </a:solidFill>
                <a:latin typeface="+mn-lt"/>
              </a:rPr>
              <a:t>I </a:t>
            </a:r>
            <a:r>
              <a:rPr lang="en-GB" sz="2000" dirty="0" err="1">
                <a:solidFill>
                  <a:srgbClr val="000000"/>
                </a:solidFill>
                <a:latin typeface="+mn-lt"/>
              </a:rPr>
              <a:t>est</a:t>
            </a:r>
            <a:r>
              <a:rPr lang="en-GB" sz="2000" dirty="0">
                <a:solidFill>
                  <a:srgbClr val="000000"/>
                </a:solidFill>
                <a:latin typeface="+mn-lt"/>
              </a:rPr>
              <a:t> le moment </a:t>
            </a:r>
            <a:r>
              <a:rPr lang="en-GB" sz="2000" dirty="0" err="1">
                <a:solidFill>
                  <a:srgbClr val="000000"/>
                </a:solidFill>
                <a:latin typeface="+mn-lt"/>
              </a:rPr>
              <a:t>quadratique</a:t>
            </a:r>
            <a:r>
              <a:rPr lang="en-GB" sz="2000" dirty="0">
                <a:solidFill>
                  <a:srgbClr val="000000"/>
                </a:solidFill>
                <a:latin typeface="+mn-lt"/>
              </a:rPr>
              <a:t> de la section :</a:t>
            </a:r>
          </a:p>
        </p:txBody>
      </p:sp>
      <p:graphicFrame>
        <p:nvGraphicFramePr>
          <p:cNvPr id="10" name="Object 2">
            <a:extLst>
              <a:ext uri="{FF2B5EF4-FFF2-40B4-BE49-F238E27FC236}">
                <a16:creationId xmlns:a16="http://schemas.microsoft.com/office/drawing/2014/main" id="{E13B12B0-8A1E-4E22-90FB-723F9A9D6901}"/>
              </a:ext>
            </a:extLst>
          </p:cNvPr>
          <p:cNvGraphicFramePr>
            <a:graphicFrameLocks noChangeAspect="1"/>
          </p:cNvGraphicFramePr>
          <p:nvPr>
            <p:extLst>
              <p:ext uri="{D42A27DB-BD31-4B8C-83A1-F6EECF244321}">
                <p14:modId xmlns:p14="http://schemas.microsoft.com/office/powerpoint/2010/main" val="957332424"/>
              </p:ext>
            </p:extLst>
          </p:nvPr>
        </p:nvGraphicFramePr>
        <p:xfrm>
          <a:off x="4890668" y="1959622"/>
          <a:ext cx="962025" cy="596900"/>
        </p:xfrm>
        <a:graphic>
          <a:graphicData uri="http://schemas.openxmlformats.org/presentationml/2006/ole">
            <mc:AlternateContent xmlns:mc="http://schemas.openxmlformats.org/markup-compatibility/2006">
              <mc:Choice xmlns:v="urn:schemas-microsoft-com:vml" Requires="v">
                <p:oleObj spid="_x0000_s58369" name="Equation" r:id="rId4" imgW="889000" imgH="596900" progId="Equation.3">
                  <p:embed/>
                </p:oleObj>
              </mc:Choice>
              <mc:Fallback>
                <p:oleObj name="Equation" r:id="rId4" imgW="889000" imgH="596900" progId="Equation.3">
                  <p:embed/>
                  <p:pic>
                    <p:nvPicPr>
                      <p:cNvPr id="10" name="Object 2">
                        <a:extLst>
                          <a:ext uri="{FF2B5EF4-FFF2-40B4-BE49-F238E27FC236}">
                            <a16:creationId xmlns:a16="http://schemas.microsoft.com/office/drawing/2014/main" id="{E13B12B0-8A1E-4E22-90FB-723F9A9D69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0668" y="1959622"/>
                        <a:ext cx="962025" cy="5969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3">
            <a:extLst>
              <a:ext uri="{FF2B5EF4-FFF2-40B4-BE49-F238E27FC236}">
                <a16:creationId xmlns:a16="http://schemas.microsoft.com/office/drawing/2014/main" id="{BF3B81D7-39CF-44E6-8090-F72FCA6E7346}"/>
              </a:ext>
            </a:extLst>
          </p:cNvPr>
          <p:cNvGraphicFramePr>
            <a:graphicFrameLocks noChangeAspect="1"/>
          </p:cNvGraphicFramePr>
          <p:nvPr>
            <p:extLst>
              <p:ext uri="{D42A27DB-BD31-4B8C-83A1-F6EECF244321}">
                <p14:modId xmlns:p14="http://schemas.microsoft.com/office/powerpoint/2010/main" val="3348943976"/>
              </p:ext>
            </p:extLst>
          </p:nvPr>
        </p:nvGraphicFramePr>
        <p:xfrm>
          <a:off x="1709737" y="5161781"/>
          <a:ext cx="3363912" cy="893762"/>
        </p:xfrm>
        <a:graphic>
          <a:graphicData uri="http://schemas.openxmlformats.org/presentationml/2006/ole">
            <mc:AlternateContent xmlns:mc="http://schemas.openxmlformats.org/markup-compatibility/2006">
              <mc:Choice xmlns:v="urn:schemas-microsoft-com:vml" Requires="v">
                <p:oleObj spid="_x0000_s58370" name="Equation" r:id="rId6" imgW="2819400" imgH="812800" progId="Equation.3">
                  <p:embed/>
                </p:oleObj>
              </mc:Choice>
              <mc:Fallback>
                <p:oleObj name="Equation" r:id="rId6" imgW="2819400" imgH="812800" progId="Equation.3">
                  <p:embed/>
                  <p:pic>
                    <p:nvPicPr>
                      <p:cNvPr id="11" name="Object 3">
                        <a:extLst>
                          <a:ext uri="{FF2B5EF4-FFF2-40B4-BE49-F238E27FC236}">
                            <a16:creationId xmlns:a16="http://schemas.microsoft.com/office/drawing/2014/main" id="{BF3B81D7-39CF-44E6-8090-F72FCA6E73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9737" y="5161781"/>
                        <a:ext cx="3363912"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53">
            <a:extLst>
              <a:ext uri="{FF2B5EF4-FFF2-40B4-BE49-F238E27FC236}">
                <a16:creationId xmlns:a16="http://schemas.microsoft.com/office/drawing/2014/main" id="{FF2AE456-EFAB-49EA-A4FB-F2A4358038AF}"/>
              </a:ext>
            </a:extLst>
          </p:cNvPr>
          <p:cNvGrpSpPr>
            <a:grpSpLocks/>
          </p:cNvGrpSpPr>
          <p:nvPr/>
        </p:nvGrpSpPr>
        <p:grpSpPr bwMode="auto">
          <a:xfrm>
            <a:off x="5852693" y="5264972"/>
            <a:ext cx="5950973" cy="719138"/>
            <a:chOff x="2736" y="3464"/>
            <a:chExt cx="2827" cy="453"/>
          </a:xfrm>
        </p:grpSpPr>
        <p:sp>
          <p:nvSpPr>
            <p:cNvPr id="13" name="Text Box 16">
              <a:extLst>
                <a:ext uri="{FF2B5EF4-FFF2-40B4-BE49-F238E27FC236}">
                  <a16:creationId xmlns:a16="http://schemas.microsoft.com/office/drawing/2014/main" id="{F4D9BF4B-62D7-4977-92EB-AF89AFC43808}"/>
                </a:ext>
              </a:extLst>
            </p:cNvPr>
            <p:cNvSpPr txBox="1">
              <a:spLocks noChangeArrowheads="1"/>
            </p:cNvSpPr>
            <p:nvPr/>
          </p:nvSpPr>
          <p:spPr bwMode="auto">
            <a:xfrm>
              <a:off x="2736" y="3568"/>
              <a:ext cx="260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2000" dirty="0" err="1">
                  <a:solidFill>
                    <a:srgbClr val="000000"/>
                  </a:solidFill>
                  <a:latin typeface="+mn-lt"/>
                </a:rPr>
                <a:t>Choisir</a:t>
              </a:r>
              <a:r>
                <a:rPr lang="en-US" sz="2000" dirty="0">
                  <a:solidFill>
                    <a:srgbClr val="000000"/>
                  </a:solidFill>
                  <a:latin typeface="+mn-lt"/>
                </a:rPr>
                <a:t> le </a:t>
              </a:r>
              <a:r>
                <a:rPr lang="en-US" sz="2000" dirty="0" err="1">
                  <a:solidFill>
                    <a:srgbClr val="000000"/>
                  </a:solidFill>
                  <a:latin typeface="+mn-lt"/>
                </a:rPr>
                <a:t>matériau</a:t>
              </a:r>
              <a:r>
                <a:rPr lang="en-US" sz="2000" dirty="0">
                  <a:solidFill>
                    <a:srgbClr val="000000"/>
                  </a:solidFill>
                  <a:latin typeface="+mn-lt"/>
                </a:rPr>
                <a:t> avec le plus petit </a:t>
              </a:r>
              <a:r>
                <a:rPr lang="en-US" sz="2000" dirty="0" err="1">
                  <a:solidFill>
                    <a:srgbClr val="000000"/>
                  </a:solidFill>
                  <a:latin typeface="+mn-lt"/>
                </a:rPr>
                <a:t>indice</a:t>
              </a:r>
              <a:r>
                <a:rPr lang="en-US" sz="2000" dirty="0">
                  <a:solidFill>
                    <a:srgbClr val="000000"/>
                  </a:solidFill>
                  <a:latin typeface="+mn-lt"/>
                </a:rPr>
                <a:t> </a:t>
              </a:r>
              <a:endParaRPr lang="en-US" sz="2000" b="1" dirty="0">
                <a:solidFill>
                  <a:srgbClr val="000000"/>
                </a:solidFill>
                <a:latin typeface="+mn-lt"/>
              </a:endParaRPr>
            </a:p>
          </p:txBody>
        </p:sp>
        <p:graphicFrame>
          <p:nvGraphicFramePr>
            <p:cNvPr id="14" name="Object 6">
              <a:extLst>
                <a:ext uri="{FF2B5EF4-FFF2-40B4-BE49-F238E27FC236}">
                  <a16:creationId xmlns:a16="http://schemas.microsoft.com/office/drawing/2014/main" id="{945D6121-E1F5-4D6B-9A23-51642483BDA4}"/>
                </a:ext>
              </a:extLst>
            </p:cNvPr>
            <p:cNvGraphicFramePr>
              <a:graphicFrameLocks noChangeAspect="1"/>
            </p:cNvGraphicFramePr>
            <p:nvPr>
              <p:extLst>
                <p:ext uri="{D42A27DB-BD31-4B8C-83A1-F6EECF244321}">
                  <p14:modId xmlns:p14="http://schemas.microsoft.com/office/powerpoint/2010/main" val="998194476"/>
                </p:ext>
              </p:extLst>
            </p:nvPr>
          </p:nvGraphicFramePr>
          <p:xfrm>
            <a:off x="4880" y="3464"/>
            <a:ext cx="683" cy="453"/>
          </p:xfrm>
          <a:graphic>
            <a:graphicData uri="http://schemas.openxmlformats.org/presentationml/2006/ole">
              <mc:AlternateContent xmlns:mc="http://schemas.openxmlformats.org/markup-compatibility/2006">
                <mc:Choice xmlns:v="urn:schemas-microsoft-com:vml" Requires="v">
                  <p:oleObj spid="_x0000_s58371" name="Equation" r:id="rId8" imgW="1130300" imgH="749300" progId="Equation.3">
                    <p:embed/>
                  </p:oleObj>
                </mc:Choice>
                <mc:Fallback>
                  <p:oleObj name="Equation" r:id="rId8" imgW="1130300" imgH="749300" progId="Equation.3">
                    <p:embed/>
                    <p:pic>
                      <p:nvPicPr>
                        <p:cNvPr id="14" name="Object 6">
                          <a:extLst>
                            <a:ext uri="{FF2B5EF4-FFF2-40B4-BE49-F238E27FC236}">
                              <a16:creationId xmlns:a16="http://schemas.microsoft.com/office/drawing/2014/main" id="{945D6121-E1F5-4D6B-9A23-51642483BD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0" y="3464"/>
                          <a:ext cx="683" cy="453"/>
                        </a:xfrm>
                        <a:prstGeom prst="rect">
                          <a:avLst/>
                        </a:prstGeom>
                        <a:noFill/>
                        <a:ln>
                          <a:noFill/>
                        </a:ln>
                      </p:spPr>
                    </p:pic>
                  </p:oleObj>
                </mc:Fallback>
              </mc:AlternateContent>
            </a:graphicData>
          </a:graphic>
        </p:graphicFrame>
      </p:grpSp>
      <p:sp>
        <p:nvSpPr>
          <p:cNvPr id="15" name="AutoShape 48">
            <a:extLst>
              <a:ext uri="{FF2B5EF4-FFF2-40B4-BE49-F238E27FC236}">
                <a16:creationId xmlns:a16="http://schemas.microsoft.com/office/drawing/2014/main" id="{362650B7-3720-4683-883C-BF20C9D58638}"/>
              </a:ext>
            </a:extLst>
          </p:cNvPr>
          <p:cNvSpPr>
            <a:spLocks noChangeArrowheads="1"/>
          </p:cNvSpPr>
          <p:nvPr/>
        </p:nvSpPr>
        <p:spPr bwMode="auto">
          <a:xfrm>
            <a:off x="1222460" y="941933"/>
            <a:ext cx="1565275" cy="417512"/>
          </a:xfrm>
          <a:prstGeom prst="roundRect">
            <a:avLst>
              <a:gd name="adj" fmla="val 16667"/>
            </a:avLst>
          </a:prstGeom>
          <a:solidFill>
            <a:schemeClr val="bg1">
              <a:lumMod val="95000"/>
            </a:schemeClr>
          </a:solidFill>
          <a:ln w="19050">
            <a:solidFill>
              <a:schemeClr val="accent1"/>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2000" dirty="0">
                <a:solidFill>
                  <a:srgbClr val="000000"/>
                </a:solidFill>
                <a:latin typeface="+mn-lt"/>
              </a:rPr>
              <a:t> </a:t>
            </a:r>
            <a:r>
              <a:rPr lang="en-US" sz="2000" dirty="0" err="1">
                <a:solidFill>
                  <a:srgbClr val="000000"/>
                </a:solidFill>
                <a:latin typeface="+mn-lt"/>
              </a:rPr>
              <a:t>Fonction</a:t>
            </a:r>
            <a:r>
              <a:rPr lang="en-US" sz="2000" dirty="0">
                <a:solidFill>
                  <a:srgbClr val="000000"/>
                </a:solidFill>
                <a:latin typeface="+mn-lt"/>
              </a:rPr>
              <a:t>  </a:t>
            </a:r>
          </a:p>
        </p:txBody>
      </p:sp>
      <p:grpSp>
        <p:nvGrpSpPr>
          <p:cNvPr id="16" name="Group 1">
            <a:extLst>
              <a:ext uri="{FF2B5EF4-FFF2-40B4-BE49-F238E27FC236}">
                <a16:creationId xmlns:a16="http://schemas.microsoft.com/office/drawing/2014/main" id="{4B84CD1E-0866-4499-BF4C-4CE91BC7EDA6}"/>
              </a:ext>
            </a:extLst>
          </p:cNvPr>
          <p:cNvGrpSpPr>
            <a:grpSpLocks/>
          </p:cNvGrpSpPr>
          <p:nvPr/>
        </p:nvGrpSpPr>
        <p:grpSpPr bwMode="auto">
          <a:xfrm>
            <a:off x="1339935" y="3933056"/>
            <a:ext cx="4756065" cy="775370"/>
            <a:chOff x="330200" y="1600200"/>
            <a:chExt cx="4756066" cy="776779"/>
          </a:xfrm>
        </p:grpSpPr>
        <p:graphicFrame>
          <p:nvGraphicFramePr>
            <p:cNvPr id="17" name="Object 4">
              <a:extLst>
                <a:ext uri="{FF2B5EF4-FFF2-40B4-BE49-F238E27FC236}">
                  <a16:creationId xmlns:a16="http://schemas.microsoft.com/office/drawing/2014/main" id="{FA716029-1FE7-4966-BA77-B43156EE8573}"/>
                </a:ext>
              </a:extLst>
            </p:cNvPr>
            <p:cNvGraphicFramePr>
              <a:graphicFrameLocks noChangeAspect="1"/>
            </p:cNvGraphicFramePr>
            <p:nvPr>
              <p:extLst>
                <p:ext uri="{D42A27DB-BD31-4B8C-83A1-F6EECF244321}">
                  <p14:modId xmlns:p14="http://schemas.microsoft.com/office/powerpoint/2010/main" val="1523565725"/>
                </p:ext>
              </p:extLst>
            </p:nvPr>
          </p:nvGraphicFramePr>
          <p:xfrm>
            <a:off x="2640762" y="2092299"/>
            <a:ext cx="1209675" cy="284680"/>
          </p:xfrm>
          <a:graphic>
            <a:graphicData uri="http://schemas.openxmlformats.org/presentationml/2006/ole">
              <mc:AlternateContent xmlns:mc="http://schemas.openxmlformats.org/markup-compatibility/2006">
                <mc:Choice xmlns:v="urn:schemas-microsoft-com:vml" Requires="v">
                  <p:oleObj spid="_x0000_s58372" name="Equation" r:id="rId10" imgW="1040948" imgH="266584" progId="Equation.3">
                    <p:embed/>
                  </p:oleObj>
                </mc:Choice>
                <mc:Fallback>
                  <p:oleObj name="Equation" r:id="rId10" imgW="1040948" imgH="266584" progId="Equation.3">
                    <p:embed/>
                    <p:pic>
                      <p:nvPicPr>
                        <p:cNvPr id="17" name="Object 4">
                          <a:extLst>
                            <a:ext uri="{FF2B5EF4-FFF2-40B4-BE49-F238E27FC236}">
                              <a16:creationId xmlns:a16="http://schemas.microsoft.com/office/drawing/2014/main" id="{FA716029-1FE7-4966-BA77-B43156EE85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0762" y="2092299"/>
                          <a:ext cx="1209675" cy="28468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Box 46">
              <a:extLst>
                <a:ext uri="{FF2B5EF4-FFF2-40B4-BE49-F238E27FC236}">
                  <a16:creationId xmlns:a16="http://schemas.microsoft.com/office/drawing/2014/main" id="{7C23F107-17EB-468F-BA76-493F01554244}"/>
                </a:ext>
              </a:extLst>
            </p:cNvPr>
            <p:cNvSpPr txBox="1">
              <a:spLocks noChangeArrowheads="1"/>
            </p:cNvSpPr>
            <p:nvPr/>
          </p:nvSpPr>
          <p:spPr bwMode="auto">
            <a:xfrm>
              <a:off x="2025566" y="1608138"/>
              <a:ext cx="3060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2000" i="1" dirty="0">
                  <a:solidFill>
                    <a:srgbClr val="000000"/>
                  </a:solidFill>
                  <a:latin typeface="+mn-lt"/>
                </a:rPr>
                <a:t>Minimiser la masse</a:t>
              </a:r>
              <a:r>
                <a:rPr lang="en-GB" sz="2000" dirty="0">
                  <a:solidFill>
                    <a:srgbClr val="000000"/>
                  </a:solidFill>
                  <a:latin typeface="+mn-lt"/>
                </a:rPr>
                <a:t>, m :</a:t>
              </a:r>
              <a:endParaRPr lang="en-US" sz="2000" dirty="0">
                <a:solidFill>
                  <a:srgbClr val="000000"/>
                </a:solidFill>
                <a:latin typeface="+mn-lt"/>
              </a:endParaRPr>
            </a:p>
          </p:txBody>
        </p:sp>
        <p:sp>
          <p:nvSpPr>
            <p:cNvPr id="19" name="AutoShape 49">
              <a:extLst>
                <a:ext uri="{FF2B5EF4-FFF2-40B4-BE49-F238E27FC236}">
                  <a16:creationId xmlns:a16="http://schemas.microsoft.com/office/drawing/2014/main" id="{9E0767EA-6B89-4E1E-882E-920398CFE7E6}"/>
                </a:ext>
              </a:extLst>
            </p:cNvPr>
            <p:cNvSpPr>
              <a:spLocks noChangeArrowheads="1"/>
            </p:cNvSpPr>
            <p:nvPr/>
          </p:nvSpPr>
          <p:spPr bwMode="auto">
            <a:xfrm>
              <a:off x="330200" y="1600200"/>
              <a:ext cx="1568450" cy="417513"/>
            </a:xfrm>
            <a:prstGeom prst="roundRect">
              <a:avLst>
                <a:gd name="adj" fmla="val 16667"/>
              </a:avLst>
            </a:prstGeom>
            <a:solidFill>
              <a:schemeClr val="bg1">
                <a:lumMod val="95000"/>
              </a:schemeClr>
            </a:solidFill>
            <a:ln w="19050">
              <a:solidFill>
                <a:schemeClr val="accent1"/>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2000" dirty="0">
                  <a:solidFill>
                    <a:srgbClr val="000000"/>
                  </a:solidFill>
                  <a:latin typeface="+mn-lt"/>
                </a:rPr>
                <a:t> Objectif </a:t>
              </a:r>
            </a:p>
          </p:txBody>
        </p:sp>
      </p:grpSp>
      <p:sp>
        <p:nvSpPr>
          <p:cNvPr id="20" name="AutoShape 50">
            <a:extLst>
              <a:ext uri="{FF2B5EF4-FFF2-40B4-BE49-F238E27FC236}">
                <a16:creationId xmlns:a16="http://schemas.microsoft.com/office/drawing/2014/main" id="{EB853923-E9A8-4426-ABDB-D12799E68F5A}"/>
              </a:ext>
            </a:extLst>
          </p:cNvPr>
          <p:cNvSpPr>
            <a:spLocks noChangeArrowheads="1"/>
          </p:cNvSpPr>
          <p:nvPr/>
        </p:nvSpPr>
        <p:spPr bwMode="auto">
          <a:xfrm>
            <a:off x="1236747" y="1530896"/>
            <a:ext cx="1552575" cy="417513"/>
          </a:xfrm>
          <a:prstGeom prst="roundRect">
            <a:avLst>
              <a:gd name="adj" fmla="val 16667"/>
            </a:avLst>
          </a:prstGeom>
          <a:solidFill>
            <a:schemeClr val="bg1">
              <a:lumMod val="95000"/>
            </a:schemeClr>
          </a:solidFill>
          <a:ln w="19050">
            <a:solidFill>
              <a:schemeClr val="accent1"/>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2000" dirty="0">
                <a:solidFill>
                  <a:srgbClr val="000000"/>
                </a:solidFill>
                <a:latin typeface="+mn-lt"/>
              </a:rPr>
              <a:t> </a:t>
            </a:r>
            <a:r>
              <a:rPr lang="en-US" sz="2000" dirty="0" err="1">
                <a:solidFill>
                  <a:srgbClr val="000000"/>
                </a:solidFill>
                <a:latin typeface="+mn-lt"/>
              </a:rPr>
              <a:t>Contrainte</a:t>
            </a:r>
            <a:endParaRPr lang="en-US" sz="2000" dirty="0">
              <a:solidFill>
                <a:srgbClr val="000000"/>
              </a:solidFill>
              <a:latin typeface="+mn-lt"/>
            </a:endParaRPr>
          </a:p>
        </p:txBody>
      </p:sp>
      <p:graphicFrame>
        <p:nvGraphicFramePr>
          <p:cNvPr id="21" name="Object 5">
            <a:extLst>
              <a:ext uri="{FF2B5EF4-FFF2-40B4-BE49-F238E27FC236}">
                <a16:creationId xmlns:a16="http://schemas.microsoft.com/office/drawing/2014/main" id="{88AD19CD-10EC-4CDB-8EAD-6C44C466942A}"/>
              </a:ext>
            </a:extLst>
          </p:cNvPr>
          <p:cNvGraphicFramePr>
            <a:graphicFrameLocks noChangeAspect="1"/>
          </p:cNvGraphicFramePr>
          <p:nvPr>
            <p:extLst>
              <p:ext uri="{D42A27DB-BD31-4B8C-83A1-F6EECF244321}">
                <p14:modId xmlns:p14="http://schemas.microsoft.com/office/powerpoint/2010/main" val="2080372099"/>
              </p:ext>
            </p:extLst>
          </p:nvPr>
        </p:nvGraphicFramePr>
        <p:xfrm>
          <a:off x="2530581" y="3005373"/>
          <a:ext cx="3646488" cy="749300"/>
        </p:xfrm>
        <a:graphic>
          <a:graphicData uri="http://schemas.openxmlformats.org/presentationml/2006/ole">
            <mc:AlternateContent xmlns:mc="http://schemas.openxmlformats.org/markup-compatibility/2006">
              <mc:Choice xmlns:v="urn:schemas-microsoft-com:vml" Requires="v">
                <p:oleObj spid="_x0000_s58373" name="Equation" r:id="rId12" imgW="3365500" imgH="749300" progId="Equation.3">
                  <p:embed/>
                </p:oleObj>
              </mc:Choice>
              <mc:Fallback>
                <p:oleObj name="Equation" r:id="rId12" imgW="3365500" imgH="749300" progId="Equation.3">
                  <p:embed/>
                  <p:pic>
                    <p:nvPicPr>
                      <p:cNvPr id="21" name="Object 5">
                        <a:extLst>
                          <a:ext uri="{FF2B5EF4-FFF2-40B4-BE49-F238E27FC236}">
                            <a16:creationId xmlns:a16="http://schemas.microsoft.com/office/drawing/2014/main" id="{88AD19CD-10EC-4CDB-8EAD-6C44C46694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30581" y="3005373"/>
                        <a:ext cx="3646488" cy="7493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2" name="Group 54">
            <a:extLst>
              <a:ext uri="{FF2B5EF4-FFF2-40B4-BE49-F238E27FC236}">
                <a16:creationId xmlns:a16="http://schemas.microsoft.com/office/drawing/2014/main" id="{47E0FB09-6A2F-4E86-9A63-74F69C7293A8}"/>
              </a:ext>
            </a:extLst>
          </p:cNvPr>
          <p:cNvGrpSpPr>
            <a:grpSpLocks/>
          </p:cNvGrpSpPr>
          <p:nvPr/>
        </p:nvGrpSpPr>
        <p:grpSpPr bwMode="auto">
          <a:xfrm>
            <a:off x="7010064" y="605657"/>
            <a:ext cx="4075113" cy="1836738"/>
            <a:chOff x="2218" y="2557"/>
            <a:chExt cx="2369" cy="1157"/>
          </a:xfrm>
        </p:grpSpPr>
        <p:grpSp>
          <p:nvGrpSpPr>
            <p:cNvPr id="23" name="Group 55">
              <a:extLst>
                <a:ext uri="{FF2B5EF4-FFF2-40B4-BE49-F238E27FC236}">
                  <a16:creationId xmlns:a16="http://schemas.microsoft.com/office/drawing/2014/main" id="{530B68A0-AFFF-4178-B617-577800361E37}"/>
                </a:ext>
              </a:extLst>
            </p:cNvPr>
            <p:cNvGrpSpPr>
              <a:grpSpLocks/>
            </p:cNvGrpSpPr>
            <p:nvPr/>
          </p:nvGrpSpPr>
          <p:grpSpPr bwMode="auto">
            <a:xfrm>
              <a:off x="2266" y="3448"/>
              <a:ext cx="2106" cy="266"/>
              <a:chOff x="2248" y="3526"/>
              <a:chExt cx="2106" cy="266"/>
            </a:xfrm>
          </p:grpSpPr>
          <p:sp>
            <p:nvSpPr>
              <p:cNvPr id="51" name="Line 56">
                <a:extLst>
                  <a:ext uri="{FF2B5EF4-FFF2-40B4-BE49-F238E27FC236}">
                    <a16:creationId xmlns:a16="http://schemas.microsoft.com/office/drawing/2014/main" id="{855B1AE7-A902-401F-9363-EE19D420364B}"/>
                  </a:ext>
                </a:extLst>
              </p:cNvPr>
              <p:cNvSpPr>
                <a:spLocks noChangeShapeType="1"/>
              </p:cNvSpPr>
              <p:nvPr/>
            </p:nvSpPr>
            <p:spPr bwMode="auto">
              <a:xfrm>
                <a:off x="2248" y="3666"/>
                <a:ext cx="210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sp>
            <p:nvSpPr>
              <p:cNvPr id="52" name="Text Box 57">
                <a:extLst>
                  <a:ext uri="{FF2B5EF4-FFF2-40B4-BE49-F238E27FC236}">
                    <a16:creationId xmlns:a16="http://schemas.microsoft.com/office/drawing/2014/main" id="{B3EE81B7-5C74-465F-B1B2-A5773A5CEB26}"/>
                  </a:ext>
                </a:extLst>
              </p:cNvPr>
              <p:cNvSpPr txBox="1">
                <a:spLocks noChangeArrowheads="1"/>
              </p:cNvSpPr>
              <p:nvPr/>
            </p:nvSpPr>
            <p:spPr bwMode="auto">
              <a:xfrm>
                <a:off x="3163" y="3526"/>
                <a:ext cx="204" cy="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US" b="1" dirty="0">
                    <a:solidFill>
                      <a:srgbClr val="000000"/>
                    </a:solidFill>
                  </a:rPr>
                  <a:t>L</a:t>
                </a:r>
              </a:p>
            </p:txBody>
          </p:sp>
        </p:grpSp>
        <p:grpSp>
          <p:nvGrpSpPr>
            <p:cNvPr id="24" name="Group 58">
              <a:extLst>
                <a:ext uri="{FF2B5EF4-FFF2-40B4-BE49-F238E27FC236}">
                  <a16:creationId xmlns:a16="http://schemas.microsoft.com/office/drawing/2014/main" id="{DB7D06FC-7B81-42E2-BB95-7F8396347150}"/>
                </a:ext>
              </a:extLst>
            </p:cNvPr>
            <p:cNvGrpSpPr>
              <a:grpSpLocks/>
            </p:cNvGrpSpPr>
            <p:nvPr/>
          </p:nvGrpSpPr>
          <p:grpSpPr bwMode="auto">
            <a:xfrm>
              <a:off x="2218" y="2557"/>
              <a:ext cx="2369" cy="976"/>
              <a:chOff x="2308" y="2353"/>
              <a:chExt cx="2369" cy="976"/>
            </a:xfrm>
          </p:grpSpPr>
          <p:grpSp>
            <p:nvGrpSpPr>
              <p:cNvPr id="25" name="Group 59">
                <a:extLst>
                  <a:ext uri="{FF2B5EF4-FFF2-40B4-BE49-F238E27FC236}">
                    <a16:creationId xmlns:a16="http://schemas.microsoft.com/office/drawing/2014/main" id="{B9D7270A-2492-40D6-BBCA-5886B7D4F53A}"/>
                  </a:ext>
                </a:extLst>
              </p:cNvPr>
              <p:cNvGrpSpPr>
                <a:grpSpLocks/>
              </p:cNvGrpSpPr>
              <p:nvPr/>
            </p:nvGrpSpPr>
            <p:grpSpPr bwMode="auto">
              <a:xfrm>
                <a:off x="2308" y="3145"/>
                <a:ext cx="308" cy="184"/>
                <a:chOff x="4369" y="3136"/>
                <a:chExt cx="308" cy="184"/>
              </a:xfrm>
            </p:grpSpPr>
            <p:sp>
              <p:nvSpPr>
                <p:cNvPr id="46" name="AutoShape 60">
                  <a:extLst>
                    <a:ext uri="{FF2B5EF4-FFF2-40B4-BE49-F238E27FC236}">
                      <a16:creationId xmlns:a16="http://schemas.microsoft.com/office/drawing/2014/main" id="{0889A836-F0A5-4BB2-9962-A708062548C4}"/>
                    </a:ext>
                  </a:extLst>
                </p:cNvPr>
                <p:cNvSpPr>
                  <a:spLocks noChangeArrowheads="1"/>
                </p:cNvSpPr>
                <p:nvPr/>
              </p:nvSpPr>
              <p:spPr bwMode="auto">
                <a:xfrm flipH="1">
                  <a:off x="4372" y="3188"/>
                  <a:ext cx="114" cy="126"/>
                </a:xfrm>
                <a:prstGeom prst="triangle">
                  <a:avLst>
                    <a:gd name="adj" fmla="val 50000"/>
                  </a:avLst>
                </a:prstGeom>
                <a:gradFill rotWithShape="0">
                  <a:gsLst>
                    <a:gs pos="0">
                      <a:schemeClr val="tx1">
                        <a:gamma/>
                        <a:tint val="0"/>
                        <a:invGamma/>
                      </a:schemeClr>
                    </a:gs>
                    <a:gs pos="100000">
                      <a:schemeClr val="tx1"/>
                    </a:gs>
                  </a:gsLst>
                  <a:lin ang="5400000" scaled="1"/>
                </a:gradFill>
                <a:ln w="9525">
                  <a:solidFill>
                    <a:schemeClr val="tx1"/>
                  </a:solidFill>
                  <a:miter lim="800000"/>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b="1" dirty="0">
                    <a:solidFill>
                      <a:srgbClr val="000000"/>
                    </a:solidFill>
                    <a:cs typeface="+mn-cs"/>
                  </a:endParaRPr>
                </a:p>
              </p:txBody>
            </p:sp>
            <p:grpSp>
              <p:nvGrpSpPr>
                <p:cNvPr id="47" name="Group 61">
                  <a:extLst>
                    <a:ext uri="{FF2B5EF4-FFF2-40B4-BE49-F238E27FC236}">
                      <a16:creationId xmlns:a16="http://schemas.microsoft.com/office/drawing/2014/main" id="{616021D9-986E-4133-B556-3CF4AE799943}"/>
                    </a:ext>
                  </a:extLst>
                </p:cNvPr>
                <p:cNvGrpSpPr>
                  <a:grpSpLocks/>
                </p:cNvGrpSpPr>
                <p:nvPr/>
              </p:nvGrpSpPr>
              <p:grpSpPr bwMode="auto">
                <a:xfrm>
                  <a:off x="4369" y="3136"/>
                  <a:ext cx="308" cy="184"/>
                  <a:chOff x="4369" y="3136"/>
                  <a:chExt cx="308" cy="184"/>
                </a:xfrm>
              </p:grpSpPr>
              <p:sp>
                <p:nvSpPr>
                  <p:cNvPr id="48" name="Line 62">
                    <a:extLst>
                      <a:ext uri="{FF2B5EF4-FFF2-40B4-BE49-F238E27FC236}">
                        <a16:creationId xmlns:a16="http://schemas.microsoft.com/office/drawing/2014/main" id="{6FF3693B-0267-40D8-AC72-7779B63C215E}"/>
                      </a:ext>
                    </a:extLst>
                  </p:cNvPr>
                  <p:cNvSpPr>
                    <a:spLocks noChangeShapeType="1"/>
                  </p:cNvSpPr>
                  <p:nvPr/>
                </p:nvSpPr>
                <p:spPr bwMode="auto">
                  <a:xfrm flipV="1">
                    <a:off x="4481" y="3223"/>
                    <a:ext cx="196" cy="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49" name="Line 63">
                    <a:extLst>
                      <a:ext uri="{FF2B5EF4-FFF2-40B4-BE49-F238E27FC236}">
                        <a16:creationId xmlns:a16="http://schemas.microsoft.com/office/drawing/2014/main" id="{8E0B6216-2A1D-42D8-91D1-3ADFB1917CA0}"/>
                      </a:ext>
                    </a:extLst>
                  </p:cNvPr>
                  <p:cNvSpPr>
                    <a:spLocks noChangeShapeType="1"/>
                  </p:cNvSpPr>
                  <p:nvPr/>
                </p:nvSpPr>
                <p:spPr bwMode="auto">
                  <a:xfrm flipH="1" flipV="1">
                    <a:off x="4610" y="3136"/>
                    <a:ext cx="62" cy="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50" name="AutoShape 64">
                    <a:extLst>
                      <a:ext uri="{FF2B5EF4-FFF2-40B4-BE49-F238E27FC236}">
                        <a16:creationId xmlns:a16="http://schemas.microsoft.com/office/drawing/2014/main" id="{ADB4B01B-4CBB-4713-B885-F21607935205}"/>
                      </a:ext>
                    </a:extLst>
                  </p:cNvPr>
                  <p:cNvSpPr>
                    <a:spLocks noChangeArrowheads="1"/>
                  </p:cNvSpPr>
                  <p:nvPr/>
                </p:nvSpPr>
                <p:spPr bwMode="auto">
                  <a:xfrm flipH="1">
                    <a:off x="4369" y="3194"/>
                    <a:ext cx="112" cy="126"/>
                  </a:xfrm>
                  <a:prstGeom prst="triangle">
                    <a:avLst>
                      <a:gd name="adj" fmla="val 50000"/>
                    </a:avLst>
                  </a:prstGeom>
                  <a:gradFill rotWithShape="0">
                    <a:gsLst>
                      <a:gs pos="0">
                        <a:schemeClr val="tx1">
                          <a:gamma/>
                          <a:tint val="0"/>
                          <a:invGamma/>
                        </a:schemeClr>
                      </a:gs>
                      <a:gs pos="100000">
                        <a:schemeClr val="tx1"/>
                      </a:gs>
                    </a:gsLst>
                    <a:lin ang="5400000" scaled="1"/>
                  </a:gradFill>
                  <a:ln w="9525">
                    <a:noFill/>
                    <a:miter lim="800000"/>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b="1" dirty="0">
                      <a:solidFill>
                        <a:srgbClr val="000000"/>
                      </a:solidFill>
                      <a:cs typeface="+mn-cs"/>
                    </a:endParaRPr>
                  </a:p>
                </p:txBody>
              </p:sp>
            </p:grpSp>
          </p:grpSp>
          <p:grpSp>
            <p:nvGrpSpPr>
              <p:cNvPr id="26" name="Group 65">
                <a:extLst>
                  <a:ext uri="{FF2B5EF4-FFF2-40B4-BE49-F238E27FC236}">
                    <a16:creationId xmlns:a16="http://schemas.microsoft.com/office/drawing/2014/main" id="{1081F0B7-766C-405F-84DD-901EC0FCCD9D}"/>
                  </a:ext>
                </a:extLst>
              </p:cNvPr>
              <p:cNvGrpSpPr>
                <a:grpSpLocks/>
              </p:cNvGrpSpPr>
              <p:nvPr/>
            </p:nvGrpSpPr>
            <p:grpSpPr bwMode="auto">
              <a:xfrm>
                <a:off x="4369" y="3136"/>
                <a:ext cx="308" cy="184"/>
                <a:chOff x="4369" y="3136"/>
                <a:chExt cx="308" cy="184"/>
              </a:xfrm>
            </p:grpSpPr>
            <p:sp>
              <p:nvSpPr>
                <p:cNvPr id="41" name="AutoShape 66">
                  <a:extLst>
                    <a:ext uri="{FF2B5EF4-FFF2-40B4-BE49-F238E27FC236}">
                      <a16:creationId xmlns:a16="http://schemas.microsoft.com/office/drawing/2014/main" id="{2C50EB4E-FB28-43A6-8899-7D39E118192C}"/>
                    </a:ext>
                  </a:extLst>
                </p:cNvPr>
                <p:cNvSpPr>
                  <a:spLocks noChangeArrowheads="1"/>
                </p:cNvSpPr>
                <p:nvPr/>
              </p:nvSpPr>
              <p:spPr bwMode="auto">
                <a:xfrm flipH="1">
                  <a:off x="4372" y="3188"/>
                  <a:ext cx="114" cy="126"/>
                </a:xfrm>
                <a:prstGeom prst="triangle">
                  <a:avLst>
                    <a:gd name="adj" fmla="val 50000"/>
                  </a:avLst>
                </a:prstGeom>
                <a:gradFill rotWithShape="0">
                  <a:gsLst>
                    <a:gs pos="0">
                      <a:schemeClr val="tx1">
                        <a:gamma/>
                        <a:tint val="0"/>
                        <a:invGamma/>
                      </a:schemeClr>
                    </a:gs>
                    <a:gs pos="100000">
                      <a:schemeClr val="tx1"/>
                    </a:gs>
                  </a:gsLst>
                  <a:lin ang="5400000" scaled="1"/>
                </a:gradFill>
                <a:ln w="9525">
                  <a:solidFill>
                    <a:schemeClr val="tx1"/>
                  </a:solidFill>
                  <a:miter lim="800000"/>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b="1" dirty="0">
                    <a:solidFill>
                      <a:srgbClr val="000000"/>
                    </a:solidFill>
                    <a:cs typeface="+mn-cs"/>
                  </a:endParaRPr>
                </a:p>
              </p:txBody>
            </p:sp>
            <p:grpSp>
              <p:nvGrpSpPr>
                <p:cNvPr id="42" name="Group 67">
                  <a:extLst>
                    <a:ext uri="{FF2B5EF4-FFF2-40B4-BE49-F238E27FC236}">
                      <a16:creationId xmlns:a16="http://schemas.microsoft.com/office/drawing/2014/main" id="{9D75D964-5C03-4401-B351-8C9C2A8AEF36}"/>
                    </a:ext>
                  </a:extLst>
                </p:cNvPr>
                <p:cNvGrpSpPr>
                  <a:grpSpLocks/>
                </p:cNvGrpSpPr>
                <p:nvPr/>
              </p:nvGrpSpPr>
              <p:grpSpPr bwMode="auto">
                <a:xfrm>
                  <a:off x="4369" y="3136"/>
                  <a:ext cx="308" cy="184"/>
                  <a:chOff x="4369" y="3136"/>
                  <a:chExt cx="308" cy="184"/>
                </a:xfrm>
              </p:grpSpPr>
              <p:sp>
                <p:nvSpPr>
                  <p:cNvPr id="43" name="Line 68">
                    <a:extLst>
                      <a:ext uri="{FF2B5EF4-FFF2-40B4-BE49-F238E27FC236}">
                        <a16:creationId xmlns:a16="http://schemas.microsoft.com/office/drawing/2014/main" id="{0718AABA-B113-4707-B817-6D8D1FEF4164}"/>
                      </a:ext>
                    </a:extLst>
                  </p:cNvPr>
                  <p:cNvSpPr>
                    <a:spLocks noChangeShapeType="1"/>
                  </p:cNvSpPr>
                  <p:nvPr/>
                </p:nvSpPr>
                <p:spPr bwMode="auto">
                  <a:xfrm flipV="1">
                    <a:off x="4481" y="3223"/>
                    <a:ext cx="196" cy="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44" name="Line 69">
                    <a:extLst>
                      <a:ext uri="{FF2B5EF4-FFF2-40B4-BE49-F238E27FC236}">
                        <a16:creationId xmlns:a16="http://schemas.microsoft.com/office/drawing/2014/main" id="{015D63E1-84F9-4830-837A-C5D2AE5282DD}"/>
                      </a:ext>
                    </a:extLst>
                  </p:cNvPr>
                  <p:cNvSpPr>
                    <a:spLocks noChangeShapeType="1"/>
                  </p:cNvSpPr>
                  <p:nvPr/>
                </p:nvSpPr>
                <p:spPr bwMode="auto">
                  <a:xfrm flipH="1" flipV="1">
                    <a:off x="4610" y="3136"/>
                    <a:ext cx="62" cy="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45" name="AutoShape 70">
                    <a:extLst>
                      <a:ext uri="{FF2B5EF4-FFF2-40B4-BE49-F238E27FC236}">
                        <a16:creationId xmlns:a16="http://schemas.microsoft.com/office/drawing/2014/main" id="{6E7D2BFD-0CDF-46EC-8CE8-C3AFB8AFA0E5}"/>
                      </a:ext>
                    </a:extLst>
                  </p:cNvPr>
                  <p:cNvSpPr>
                    <a:spLocks noChangeArrowheads="1"/>
                  </p:cNvSpPr>
                  <p:nvPr/>
                </p:nvSpPr>
                <p:spPr bwMode="auto">
                  <a:xfrm flipH="1">
                    <a:off x="4369" y="3194"/>
                    <a:ext cx="112" cy="126"/>
                  </a:xfrm>
                  <a:prstGeom prst="triangle">
                    <a:avLst>
                      <a:gd name="adj" fmla="val 50000"/>
                    </a:avLst>
                  </a:prstGeom>
                  <a:gradFill rotWithShape="0">
                    <a:gsLst>
                      <a:gs pos="0">
                        <a:schemeClr val="tx1">
                          <a:gamma/>
                          <a:tint val="0"/>
                          <a:invGamma/>
                        </a:schemeClr>
                      </a:gs>
                      <a:gs pos="100000">
                        <a:schemeClr val="tx1"/>
                      </a:gs>
                    </a:gsLst>
                    <a:lin ang="5400000" scaled="1"/>
                  </a:gradFill>
                  <a:ln w="9525">
                    <a:noFill/>
                    <a:miter lim="800000"/>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b="1" dirty="0">
                      <a:solidFill>
                        <a:srgbClr val="000000"/>
                      </a:solidFill>
                      <a:cs typeface="+mn-cs"/>
                    </a:endParaRPr>
                  </a:p>
                </p:txBody>
              </p:sp>
            </p:grpSp>
          </p:grpSp>
          <p:sp>
            <p:nvSpPr>
              <p:cNvPr id="27" name="Line 71">
                <a:extLst>
                  <a:ext uri="{FF2B5EF4-FFF2-40B4-BE49-F238E27FC236}">
                    <a16:creationId xmlns:a16="http://schemas.microsoft.com/office/drawing/2014/main" id="{8B584517-7AD3-45B7-B79B-B31394B95F47}"/>
                  </a:ext>
                </a:extLst>
              </p:cNvPr>
              <p:cNvSpPr>
                <a:spLocks noChangeShapeType="1"/>
              </p:cNvSpPr>
              <p:nvPr/>
            </p:nvSpPr>
            <p:spPr bwMode="auto">
              <a:xfrm>
                <a:off x="3445" y="2407"/>
                <a:ext cx="0" cy="2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sp>
            <p:nvSpPr>
              <p:cNvPr id="28" name="Text Box 72">
                <a:extLst>
                  <a:ext uri="{FF2B5EF4-FFF2-40B4-BE49-F238E27FC236}">
                    <a16:creationId xmlns:a16="http://schemas.microsoft.com/office/drawing/2014/main" id="{AC558FD1-EB13-4FA1-9C49-A52E4EB83968}"/>
                  </a:ext>
                </a:extLst>
              </p:cNvPr>
              <p:cNvSpPr txBox="1">
                <a:spLocks noChangeArrowheads="1"/>
              </p:cNvSpPr>
              <p:nvPr/>
            </p:nvSpPr>
            <p:spPr bwMode="auto">
              <a:xfrm>
                <a:off x="3445" y="2353"/>
                <a:ext cx="20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b="1" dirty="0">
                    <a:solidFill>
                      <a:srgbClr val="000000"/>
                    </a:solidFill>
                  </a:rPr>
                  <a:t>F</a:t>
                </a:r>
              </a:p>
            </p:txBody>
          </p:sp>
          <p:grpSp>
            <p:nvGrpSpPr>
              <p:cNvPr id="29" name="Group 73">
                <a:extLst>
                  <a:ext uri="{FF2B5EF4-FFF2-40B4-BE49-F238E27FC236}">
                    <a16:creationId xmlns:a16="http://schemas.microsoft.com/office/drawing/2014/main" id="{9E28E232-FC60-4F65-A4F4-A76100225E3B}"/>
                  </a:ext>
                </a:extLst>
              </p:cNvPr>
              <p:cNvGrpSpPr>
                <a:grpSpLocks/>
              </p:cNvGrpSpPr>
              <p:nvPr/>
            </p:nvGrpSpPr>
            <p:grpSpPr bwMode="auto">
              <a:xfrm>
                <a:off x="2358" y="2745"/>
                <a:ext cx="2275" cy="450"/>
                <a:chOff x="2721" y="2754"/>
                <a:chExt cx="2275" cy="450"/>
              </a:xfrm>
            </p:grpSpPr>
            <p:sp>
              <p:nvSpPr>
                <p:cNvPr id="34" name="Line 74">
                  <a:extLst>
                    <a:ext uri="{FF2B5EF4-FFF2-40B4-BE49-F238E27FC236}">
                      <a16:creationId xmlns:a16="http://schemas.microsoft.com/office/drawing/2014/main" id="{A192B478-8455-4B4C-A1DD-0308A604B039}"/>
                    </a:ext>
                  </a:extLst>
                </p:cNvPr>
                <p:cNvSpPr>
                  <a:spLocks noChangeShapeType="1"/>
                </p:cNvSpPr>
                <p:nvPr/>
              </p:nvSpPr>
              <p:spPr bwMode="auto">
                <a:xfrm flipV="1">
                  <a:off x="2724" y="3117"/>
                  <a:ext cx="105" cy="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5" name="Rectangle 75">
                  <a:extLst>
                    <a:ext uri="{FF2B5EF4-FFF2-40B4-BE49-F238E27FC236}">
                      <a16:creationId xmlns:a16="http://schemas.microsoft.com/office/drawing/2014/main" id="{74A05A13-B30A-49F5-8EA2-92B09CD8F055}"/>
                    </a:ext>
                  </a:extLst>
                </p:cNvPr>
                <p:cNvSpPr>
                  <a:spLocks noChangeArrowheads="1"/>
                </p:cNvSpPr>
                <p:nvPr/>
              </p:nvSpPr>
              <p:spPr bwMode="auto">
                <a:xfrm>
                  <a:off x="2820" y="2787"/>
                  <a:ext cx="2055" cy="336"/>
                </a:xfrm>
                <a:prstGeom prst="rect">
                  <a:avLst/>
                </a:prstGeom>
                <a:gradFill rotWithShape="0">
                  <a:gsLst>
                    <a:gs pos="0">
                      <a:srgbClr val="525252"/>
                    </a:gs>
                    <a:gs pos="100000">
                      <a:srgbClr val="B2B2B2"/>
                    </a:gs>
                  </a:gsLst>
                  <a:lin ang="5400000" scaled="1"/>
                </a:gra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6" name="Rectangle 76">
                  <a:extLst>
                    <a:ext uri="{FF2B5EF4-FFF2-40B4-BE49-F238E27FC236}">
                      <a16:creationId xmlns:a16="http://schemas.microsoft.com/office/drawing/2014/main" id="{69447181-E7A4-4613-B34D-B6DE51C8505C}"/>
                    </a:ext>
                  </a:extLst>
                </p:cNvPr>
                <p:cNvSpPr>
                  <a:spLocks noChangeArrowheads="1"/>
                </p:cNvSpPr>
                <p:nvPr/>
              </p:nvSpPr>
              <p:spPr bwMode="auto">
                <a:xfrm>
                  <a:off x="2727" y="3144"/>
                  <a:ext cx="2064" cy="60"/>
                </a:xfrm>
                <a:prstGeom prst="rect">
                  <a:avLst/>
                </a:prstGeom>
                <a:solidFill>
                  <a:srgbClr val="DDDDDD"/>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7" name="Rectangle 77">
                  <a:extLst>
                    <a:ext uri="{FF2B5EF4-FFF2-40B4-BE49-F238E27FC236}">
                      <a16:creationId xmlns:a16="http://schemas.microsoft.com/office/drawing/2014/main" id="{C1E09B3D-C01F-42CF-BD5F-D9C4C37FDF17}"/>
                    </a:ext>
                  </a:extLst>
                </p:cNvPr>
                <p:cNvSpPr>
                  <a:spLocks noChangeArrowheads="1"/>
                </p:cNvSpPr>
                <p:nvPr/>
              </p:nvSpPr>
              <p:spPr bwMode="auto">
                <a:xfrm>
                  <a:off x="2727" y="2808"/>
                  <a:ext cx="2064" cy="60"/>
                </a:xfrm>
                <a:prstGeom prst="rect">
                  <a:avLst/>
                </a:prstGeom>
                <a:solidFill>
                  <a:srgbClr val="DDDDDD"/>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8" name="AutoShape 78">
                  <a:extLst>
                    <a:ext uri="{FF2B5EF4-FFF2-40B4-BE49-F238E27FC236}">
                      <a16:creationId xmlns:a16="http://schemas.microsoft.com/office/drawing/2014/main" id="{2F4EF406-B8F5-4F0B-86B9-6FDEDF31D05D}"/>
                    </a:ext>
                  </a:extLst>
                </p:cNvPr>
                <p:cNvSpPr>
                  <a:spLocks noChangeArrowheads="1"/>
                </p:cNvSpPr>
                <p:nvPr/>
              </p:nvSpPr>
              <p:spPr bwMode="auto">
                <a:xfrm>
                  <a:off x="2721" y="2754"/>
                  <a:ext cx="2275" cy="53"/>
                </a:xfrm>
                <a:prstGeom prst="parallelogram">
                  <a:avLst>
                    <a:gd name="adj" fmla="val 414738"/>
                  </a:avLst>
                </a:prstGeom>
                <a:solidFill>
                  <a:schemeClr val="bg1"/>
                </a:soli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9" name="Freeform 79">
                  <a:extLst>
                    <a:ext uri="{FF2B5EF4-FFF2-40B4-BE49-F238E27FC236}">
                      <a16:creationId xmlns:a16="http://schemas.microsoft.com/office/drawing/2014/main" id="{B16C0822-6142-4E0E-8653-ED4447C4AFAC}"/>
                    </a:ext>
                  </a:extLst>
                </p:cNvPr>
                <p:cNvSpPr>
                  <a:spLocks/>
                </p:cNvSpPr>
                <p:nvPr/>
              </p:nvSpPr>
              <p:spPr bwMode="auto">
                <a:xfrm>
                  <a:off x="4785" y="2757"/>
                  <a:ext cx="210" cy="447"/>
                </a:xfrm>
                <a:custGeom>
                  <a:avLst/>
                  <a:gdLst>
                    <a:gd name="T0" fmla="*/ 0 w 210"/>
                    <a:gd name="T1" fmla="*/ 48 h 444"/>
                    <a:gd name="T2" fmla="*/ 207 w 210"/>
                    <a:gd name="T3" fmla="*/ 0 h 444"/>
                    <a:gd name="T4" fmla="*/ 210 w 210"/>
                    <a:gd name="T5" fmla="*/ 45 h 444"/>
                    <a:gd name="T6" fmla="*/ 132 w 210"/>
                    <a:gd name="T7" fmla="*/ 72 h 444"/>
                    <a:gd name="T8" fmla="*/ 132 w 210"/>
                    <a:gd name="T9" fmla="*/ 376 h 444"/>
                    <a:gd name="T10" fmla="*/ 195 w 210"/>
                    <a:gd name="T11" fmla="*/ 353 h 444"/>
                    <a:gd name="T12" fmla="*/ 195 w 210"/>
                    <a:gd name="T13" fmla="*/ 405 h 444"/>
                    <a:gd name="T14" fmla="*/ 0 w 210"/>
                    <a:gd name="T15" fmla="*/ 474 h 444"/>
                    <a:gd name="T16" fmla="*/ 3 w 210"/>
                    <a:gd name="T17" fmla="*/ 414 h 444"/>
                    <a:gd name="T18" fmla="*/ 90 w 210"/>
                    <a:gd name="T19" fmla="*/ 398 h 444"/>
                    <a:gd name="T20" fmla="*/ 90 w 210"/>
                    <a:gd name="T21" fmla="*/ 91 h 444"/>
                    <a:gd name="T22" fmla="*/ 3 w 210"/>
                    <a:gd name="T23" fmla="*/ 115 h 444"/>
                    <a:gd name="T24" fmla="*/ 0 w 210"/>
                    <a:gd name="T25" fmla="*/ 48 h 4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0"/>
                    <a:gd name="T40" fmla="*/ 0 h 444"/>
                    <a:gd name="T41" fmla="*/ 210 w 210"/>
                    <a:gd name="T42" fmla="*/ 444 h 4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0" h="444">
                      <a:moveTo>
                        <a:pt x="0" y="48"/>
                      </a:moveTo>
                      <a:lnTo>
                        <a:pt x="207" y="0"/>
                      </a:lnTo>
                      <a:lnTo>
                        <a:pt x="210" y="45"/>
                      </a:lnTo>
                      <a:lnTo>
                        <a:pt x="132" y="72"/>
                      </a:lnTo>
                      <a:lnTo>
                        <a:pt x="132" y="354"/>
                      </a:lnTo>
                      <a:lnTo>
                        <a:pt x="195" y="333"/>
                      </a:lnTo>
                      <a:lnTo>
                        <a:pt x="195" y="375"/>
                      </a:lnTo>
                      <a:lnTo>
                        <a:pt x="0" y="444"/>
                      </a:lnTo>
                      <a:lnTo>
                        <a:pt x="3" y="384"/>
                      </a:lnTo>
                      <a:lnTo>
                        <a:pt x="90" y="369"/>
                      </a:lnTo>
                      <a:lnTo>
                        <a:pt x="90" y="81"/>
                      </a:lnTo>
                      <a:lnTo>
                        <a:pt x="3" y="105"/>
                      </a:lnTo>
                      <a:lnTo>
                        <a:pt x="0" y="48"/>
                      </a:lnTo>
                      <a:close/>
                    </a:path>
                  </a:pathLst>
                </a:custGeom>
                <a:solidFill>
                  <a:srgbClr val="B2B2B2"/>
                </a:solidFill>
                <a:ln w="9525">
                  <a:solidFill>
                    <a:schemeClr val="tx1"/>
                  </a:solidFill>
                  <a:round/>
                  <a:headEnd/>
                  <a:tailEnd/>
                </a:ln>
              </p:spPr>
              <p:txBody>
                <a:bodyPr anchor="ctr"/>
                <a:lstStyle/>
                <a:p>
                  <a:endParaRPr lang="en-GB" dirty="0"/>
                </a:p>
              </p:txBody>
            </p:sp>
            <p:sp>
              <p:nvSpPr>
                <p:cNvPr id="40" name="Line 80">
                  <a:extLst>
                    <a:ext uri="{FF2B5EF4-FFF2-40B4-BE49-F238E27FC236}">
                      <a16:creationId xmlns:a16="http://schemas.microsoft.com/office/drawing/2014/main" id="{0D5BCAF2-B70B-4E7A-98C5-F11BDE03C8C5}"/>
                    </a:ext>
                  </a:extLst>
                </p:cNvPr>
                <p:cNvSpPr>
                  <a:spLocks noChangeShapeType="1"/>
                </p:cNvSpPr>
                <p:nvPr/>
              </p:nvSpPr>
              <p:spPr bwMode="auto">
                <a:xfrm flipH="1">
                  <a:off x="4908" y="3090"/>
                  <a:ext cx="6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30" name="Group 81">
                <a:extLst>
                  <a:ext uri="{FF2B5EF4-FFF2-40B4-BE49-F238E27FC236}">
                    <a16:creationId xmlns:a16="http://schemas.microsoft.com/office/drawing/2014/main" id="{195F75BB-2799-4B7F-9A39-5F1552B0A6E8}"/>
                  </a:ext>
                </a:extLst>
              </p:cNvPr>
              <p:cNvGrpSpPr>
                <a:grpSpLocks/>
              </p:cNvGrpSpPr>
              <p:nvPr/>
            </p:nvGrpSpPr>
            <p:grpSpPr bwMode="auto">
              <a:xfrm>
                <a:off x="3303" y="2664"/>
                <a:ext cx="325" cy="126"/>
                <a:chOff x="4268" y="932"/>
                <a:chExt cx="325" cy="126"/>
              </a:xfrm>
            </p:grpSpPr>
            <p:sp>
              <p:nvSpPr>
                <p:cNvPr id="31" name="AutoShape 82">
                  <a:extLst>
                    <a:ext uri="{FF2B5EF4-FFF2-40B4-BE49-F238E27FC236}">
                      <a16:creationId xmlns:a16="http://schemas.microsoft.com/office/drawing/2014/main" id="{1F053BB0-438E-4A0C-860D-39E17F386831}"/>
                    </a:ext>
                  </a:extLst>
                </p:cNvPr>
                <p:cNvSpPr>
                  <a:spLocks noChangeArrowheads="1"/>
                </p:cNvSpPr>
                <p:nvPr/>
              </p:nvSpPr>
              <p:spPr bwMode="auto">
                <a:xfrm rot="10800000">
                  <a:off x="4268" y="932"/>
                  <a:ext cx="112" cy="126"/>
                </a:xfrm>
                <a:prstGeom prst="triangle">
                  <a:avLst>
                    <a:gd name="adj" fmla="val 50000"/>
                  </a:avLst>
                </a:prstGeom>
                <a:gradFill rotWithShape="0">
                  <a:gsLst>
                    <a:gs pos="0">
                      <a:schemeClr val="tx1">
                        <a:gamma/>
                        <a:tint val="0"/>
                        <a:invGamma/>
                      </a:schemeClr>
                    </a:gs>
                    <a:gs pos="100000">
                      <a:schemeClr val="tx1"/>
                    </a:gs>
                  </a:gsLst>
                  <a:lin ang="5400000" scaled="1"/>
                </a:gradFill>
                <a:ln w="9525">
                  <a:noFill/>
                  <a:miter lim="800000"/>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b="1" dirty="0">
                    <a:solidFill>
                      <a:srgbClr val="000000"/>
                    </a:solidFill>
                    <a:cs typeface="+mn-cs"/>
                  </a:endParaRPr>
                </a:p>
              </p:txBody>
            </p:sp>
            <p:sp>
              <p:nvSpPr>
                <p:cNvPr id="32" name="AutoShape 83">
                  <a:extLst>
                    <a:ext uri="{FF2B5EF4-FFF2-40B4-BE49-F238E27FC236}">
                      <a16:creationId xmlns:a16="http://schemas.microsoft.com/office/drawing/2014/main" id="{447954F7-8A3A-4BEB-96F1-2202888076AA}"/>
                    </a:ext>
                  </a:extLst>
                </p:cNvPr>
                <p:cNvSpPr>
                  <a:spLocks noChangeArrowheads="1"/>
                </p:cNvSpPr>
                <p:nvPr/>
              </p:nvSpPr>
              <p:spPr bwMode="auto">
                <a:xfrm rot="-849551">
                  <a:off x="4311" y="939"/>
                  <a:ext cx="282" cy="84"/>
                </a:xfrm>
                <a:prstGeom prst="parallelogram">
                  <a:avLst>
                    <a:gd name="adj" fmla="val 83929"/>
                  </a:avLst>
                </a:prstGeom>
                <a:solidFill>
                  <a:schemeClr val="bg1"/>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3" name="Line 84">
                  <a:extLst>
                    <a:ext uri="{FF2B5EF4-FFF2-40B4-BE49-F238E27FC236}">
                      <a16:creationId xmlns:a16="http://schemas.microsoft.com/office/drawing/2014/main" id="{6B2937B1-B820-4A99-8461-9E5A91834456}"/>
                    </a:ext>
                  </a:extLst>
                </p:cNvPr>
                <p:cNvSpPr>
                  <a:spLocks noChangeShapeType="1"/>
                </p:cNvSpPr>
                <p:nvPr/>
              </p:nvSpPr>
              <p:spPr bwMode="auto">
                <a:xfrm rot="10800000" flipV="1">
                  <a:off x="4284" y="954"/>
                  <a:ext cx="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grpSp>
        </p:grpSp>
      </p:grpSp>
      <p:sp>
        <p:nvSpPr>
          <p:cNvPr id="53" name="Text Box 85">
            <a:extLst>
              <a:ext uri="{FF2B5EF4-FFF2-40B4-BE49-F238E27FC236}">
                <a16:creationId xmlns:a16="http://schemas.microsoft.com/office/drawing/2014/main" id="{5B8A13ED-7EC4-4CF5-8B03-6FB7CB1A593E}"/>
              </a:ext>
            </a:extLst>
          </p:cNvPr>
          <p:cNvSpPr txBox="1">
            <a:spLocks noChangeArrowheads="1"/>
          </p:cNvSpPr>
          <p:nvPr/>
        </p:nvSpPr>
        <p:spPr bwMode="auto">
          <a:xfrm>
            <a:off x="6548431" y="812031"/>
            <a:ext cx="96043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dirty="0">
                <a:solidFill>
                  <a:srgbClr val="000000"/>
                </a:solidFill>
              </a:rPr>
              <a:t>Aire A</a:t>
            </a:r>
            <a:endParaRPr lang="en-US" b="1" dirty="0">
              <a:solidFill>
                <a:srgbClr val="000000"/>
              </a:solidFill>
            </a:endParaRPr>
          </a:p>
        </p:txBody>
      </p:sp>
      <p:sp>
        <p:nvSpPr>
          <p:cNvPr id="54" name="Line 86">
            <a:extLst>
              <a:ext uri="{FF2B5EF4-FFF2-40B4-BE49-F238E27FC236}">
                <a16:creationId xmlns:a16="http://schemas.microsoft.com/office/drawing/2014/main" id="{530A7DCF-CBC1-445F-A96A-D5948BBB2AD4}"/>
              </a:ext>
            </a:extLst>
          </p:cNvPr>
          <p:cNvSpPr>
            <a:spLocks noChangeShapeType="1"/>
          </p:cNvSpPr>
          <p:nvPr/>
        </p:nvSpPr>
        <p:spPr bwMode="auto">
          <a:xfrm>
            <a:off x="6838613" y="1137468"/>
            <a:ext cx="217488" cy="171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55" name="AutoShape 53">
            <a:extLst>
              <a:ext uri="{FF2B5EF4-FFF2-40B4-BE49-F238E27FC236}">
                <a16:creationId xmlns:a16="http://schemas.microsoft.com/office/drawing/2014/main" id="{946F7E57-3341-4CAD-B769-881D0EF43602}"/>
              </a:ext>
            </a:extLst>
          </p:cNvPr>
          <p:cNvSpPr>
            <a:spLocks noChangeArrowheads="1"/>
          </p:cNvSpPr>
          <p:nvPr/>
        </p:nvSpPr>
        <p:spPr bwMode="auto">
          <a:xfrm rot="4942465">
            <a:off x="5858710" y="3502844"/>
            <a:ext cx="847725" cy="876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70 h 21600"/>
              <a:gd name="T20" fmla="*/ 18439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56" y="11088"/>
                </a:moveTo>
                <a:cubicBezTo>
                  <a:pt x="18960" y="10992"/>
                  <a:pt x="18962" y="10896"/>
                  <a:pt x="18962" y="10800"/>
                </a:cubicBezTo>
                <a:cubicBezTo>
                  <a:pt x="18962" y="6292"/>
                  <a:pt x="15307" y="2638"/>
                  <a:pt x="10800" y="2638"/>
                </a:cubicBezTo>
                <a:cubicBezTo>
                  <a:pt x="6457" y="2637"/>
                  <a:pt x="2874" y="6038"/>
                  <a:pt x="2649" y="10375"/>
                </a:cubicBezTo>
                <a:lnTo>
                  <a:pt x="14" y="10238"/>
                </a:lnTo>
                <a:cubicBezTo>
                  <a:pt x="313" y="4499"/>
                  <a:pt x="5053" y="-1"/>
                  <a:pt x="10800" y="0"/>
                </a:cubicBezTo>
                <a:cubicBezTo>
                  <a:pt x="16764" y="0"/>
                  <a:pt x="21600" y="4835"/>
                  <a:pt x="21600" y="10800"/>
                </a:cubicBezTo>
                <a:cubicBezTo>
                  <a:pt x="21600" y="10927"/>
                  <a:pt x="21597" y="11054"/>
                  <a:pt x="21593" y="11182"/>
                </a:cubicBezTo>
                <a:lnTo>
                  <a:pt x="24291" y="11277"/>
                </a:lnTo>
                <a:lnTo>
                  <a:pt x="20133" y="15152"/>
                </a:lnTo>
                <a:lnTo>
                  <a:pt x="16258" y="10993"/>
                </a:lnTo>
                <a:lnTo>
                  <a:pt x="18956" y="11088"/>
                </a:lnTo>
                <a:close/>
              </a:path>
            </a:pathLst>
          </a:custGeom>
          <a:solidFill>
            <a:schemeClr val="accent1"/>
          </a:solidFill>
          <a:ln w="28575">
            <a:noFill/>
            <a:miter lim="800000"/>
            <a:headEnd/>
            <a:tailEnd/>
          </a:ln>
        </p:spPr>
        <p:txBody>
          <a:bodyPr rot="10800000" vert="eaVert" anchor="ctr"/>
          <a:lstStyle/>
          <a:p>
            <a:endParaRPr lang="en-GB" dirty="0"/>
          </a:p>
        </p:txBody>
      </p:sp>
      <p:sp>
        <p:nvSpPr>
          <p:cNvPr id="56" name="AutoShape 53">
            <a:extLst>
              <a:ext uri="{FF2B5EF4-FFF2-40B4-BE49-F238E27FC236}">
                <a16:creationId xmlns:a16="http://schemas.microsoft.com/office/drawing/2014/main" id="{C07989BB-5845-4B37-88E6-7D9A6B7CF7EA}"/>
              </a:ext>
            </a:extLst>
          </p:cNvPr>
          <p:cNvSpPr>
            <a:spLocks noChangeArrowheads="1"/>
          </p:cNvSpPr>
          <p:nvPr/>
        </p:nvSpPr>
        <p:spPr bwMode="auto">
          <a:xfrm rot="4942465">
            <a:off x="5876172" y="2194744"/>
            <a:ext cx="847725" cy="876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70 h 21600"/>
              <a:gd name="T20" fmla="*/ 18439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56" y="11088"/>
                </a:moveTo>
                <a:cubicBezTo>
                  <a:pt x="18960" y="10992"/>
                  <a:pt x="18962" y="10896"/>
                  <a:pt x="18962" y="10800"/>
                </a:cubicBezTo>
                <a:cubicBezTo>
                  <a:pt x="18962" y="6292"/>
                  <a:pt x="15307" y="2638"/>
                  <a:pt x="10800" y="2638"/>
                </a:cubicBezTo>
                <a:cubicBezTo>
                  <a:pt x="6457" y="2637"/>
                  <a:pt x="2874" y="6038"/>
                  <a:pt x="2649" y="10375"/>
                </a:cubicBezTo>
                <a:lnTo>
                  <a:pt x="14" y="10238"/>
                </a:lnTo>
                <a:cubicBezTo>
                  <a:pt x="313" y="4499"/>
                  <a:pt x="5053" y="-1"/>
                  <a:pt x="10800" y="0"/>
                </a:cubicBezTo>
                <a:cubicBezTo>
                  <a:pt x="16764" y="0"/>
                  <a:pt x="21600" y="4835"/>
                  <a:pt x="21600" y="10800"/>
                </a:cubicBezTo>
                <a:cubicBezTo>
                  <a:pt x="21600" y="10927"/>
                  <a:pt x="21597" y="11054"/>
                  <a:pt x="21593" y="11182"/>
                </a:cubicBezTo>
                <a:lnTo>
                  <a:pt x="24291" y="11277"/>
                </a:lnTo>
                <a:lnTo>
                  <a:pt x="20133" y="15152"/>
                </a:lnTo>
                <a:lnTo>
                  <a:pt x="16258" y="10993"/>
                </a:lnTo>
                <a:lnTo>
                  <a:pt x="18956" y="11088"/>
                </a:lnTo>
                <a:close/>
              </a:path>
            </a:pathLst>
          </a:custGeom>
          <a:solidFill>
            <a:schemeClr val="accent1"/>
          </a:solidFill>
          <a:ln w="28575">
            <a:noFill/>
            <a:miter lim="800000"/>
            <a:headEnd/>
            <a:tailEnd/>
          </a:ln>
        </p:spPr>
        <p:txBody>
          <a:bodyPr rot="10800000" vert="eaVert" anchor="ctr"/>
          <a:lstStyle/>
          <a:p>
            <a:endParaRPr lang="en-GB" dirty="0"/>
          </a:p>
        </p:txBody>
      </p:sp>
      <p:sp>
        <p:nvSpPr>
          <p:cNvPr id="57" name="AutoShape 75">
            <a:extLst>
              <a:ext uri="{FF2B5EF4-FFF2-40B4-BE49-F238E27FC236}">
                <a16:creationId xmlns:a16="http://schemas.microsoft.com/office/drawing/2014/main" id="{94FB1B4C-B302-4D8A-A954-8637C3864CF8}"/>
              </a:ext>
            </a:extLst>
          </p:cNvPr>
          <p:cNvSpPr>
            <a:spLocks noChangeArrowheads="1"/>
          </p:cNvSpPr>
          <p:nvPr/>
        </p:nvSpPr>
        <p:spPr bwMode="auto">
          <a:xfrm>
            <a:off x="4191098" y="4815844"/>
            <a:ext cx="325453" cy="406400"/>
          </a:xfrm>
          <a:prstGeom prst="downArrow">
            <a:avLst>
              <a:gd name="adj1" fmla="val 50000"/>
              <a:gd name="adj2" fmla="val 53614"/>
            </a:avLst>
          </a:prstGeom>
          <a:solidFill>
            <a:schemeClr val="accent1"/>
          </a:solidFill>
          <a:ln w="28575">
            <a:no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58" name="AutoShape 76">
            <a:extLst>
              <a:ext uri="{FF2B5EF4-FFF2-40B4-BE49-F238E27FC236}">
                <a16:creationId xmlns:a16="http://schemas.microsoft.com/office/drawing/2014/main" id="{5799A381-41DC-4ADE-82C3-B69E42095C6C}"/>
              </a:ext>
            </a:extLst>
          </p:cNvPr>
          <p:cNvSpPr>
            <a:spLocks noChangeArrowheads="1"/>
          </p:cNvSpPr>
          <p:nvPr/>
        </p:nvSpPr>
        <p:spPr bwMode="auto">
          <a:xfrm rot="16200000">
            <a:off x="5229266" y="5394350"/>
            <a:ext cx="374650" cy="439737"/>
          </a:xfrm>
          <a:prstGeom prst="downArrow">
            <a:avLst>
              <a:gd name="adj1" fmla="val 50000"/>
              <a:gd name="adj2" fmla="val 49949"/>
            </a:avLst>
          </a:prstGeom>
          <a:solidFill>
            <a:schemeClr val="accent1"/>
          </a:solidFill>
          <a:ln w="28575">
            <a:no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Tree>
    <p:extLst>
      <p:ext uri="{BB962C8B-B14F-4D97-AF65-F5344CB8AC3E}">
        <p14:creationId xmlns:p14="http://schemas.microsoft.com/office/powerpoint/2010/main" val="2723746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a:xfrm>
            <a:off x="609600" y="100264"/>
            <a:ext cx="10972799" cy="845837"/>
          </a:xfrm>
        </p:spPr>
        <p:txBody>
          <a:bodyPr/>
          <a:lstStyle/>
          <a:p>
            <a:r>
              <a:rPr lang="en-GB" dirty="0" err="1"/>
              <a:t>Choisir</a:t>
            </a:r>
            <a:r>
              <a:rPr lang="en-GB" dirty="0"/>
              <a:t> des </a:t>
            </a:r>
            <a:r>
              <a:rPr lang="en-GB" dirty="0" err="1"/>
              <a:t>combinaisons</a:t>
            </a:r>
            <a:r>
              <a:rPr lang="en-GB" dirty="0"/>
              <a:t> </a:t>
            </a:r>
            <a:r>
              <a:rPr lang="en-GB" dirty="0" err="1"/>
              <a:t>matériau-forme</a:t>
            </a:r>
            <a:endParaRPr lang="en-US" dirty="0"/>
          </a:p>
        </p:txBody>
      </p:sp>
      <p:grpSp>
        <p:nvGrpSpPr>
          <p:cNvPr id="4" name="Group 31">
            <a:extLst>
              <a:ext uri="{FF2B5EF4-FFF2-40B4-BE49-F238E27FC236}">
                <a16:creationId xmlns:a16="http://schemas.microsoft.com/office/drawing/2014/main" id="{896342F5-CB80-46BA-A461-A65C20CE7D91}"/>
              </a:ext>
            </a:extLst>
          </p:cNvPr>
          <p:cNvGrpSpPr>
            <a:grpSpLocks/>
          </p:cNvGrpSpPr>
          <p:nvPr/>
        </p:nvGrpSpPr>
        <p:grpSpPr bwMode="auto">
          <a:xfrm>
            <a:off x="2359327" y="2691761"/>
            <a:ext cx="6934200" cy="2058988"/>
            <a:chOff x="720" y="2831"/>
            <a:chExt cx="4032" cy="1297"/>
          </a:xfrm>
        </p:grpSpPr>
        <p:sp>
          <p:nvSpPr>
            <p:cNvPr id="5" name="Rectangle 28">
              <a:extLst>
                <a:ext uri="{FF2B5EF4-FFF2-40B4-BE49-F238E27FC236}">
                  <a16:creationId xmlns:a16="http://schemas.microsoft.com/office/drawing/2014/main" id="{01F2B427-5057-453F-BF11-D6CE92673C25}"/>
                </a:ext>
              </a:extLst>
            </p:cNvPr>
            <p:cNvSpPr>
              <a:spLocks noChangeArrowheads="1"/>
            </p:cNvSpPr>
            <p:nvPr/>
          </p:nvSpPr>
          <p:spPr bwMode="auto">
            <a:xfrm>
              <a:off x="3312" y="3840"/>
              <a:ext cx="672" cy="288"/>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nvGrpSpPr>
            <p:cNvPr id="6" name="Group 30">
              <a:extLst>
                <a:ext uri="{FF2B5EF4-FFF2-40B4-BE49-F238E27FC236}">
                  <a16:creationId xmlns:a16="http://schemas.microsoft.com/office/drawing/2014/main" id="{0DA358A3-2E94-4E60-BD2D-28F2F6EDD24E}"/>
                </a:ext>
              </a:extLst>
            </p:cNvPr>
            <p:cNvGrpSpPr>
              <a:grpSpLocks/>
            </p:cNvGrpSpPr>
            <p:nvPr/>
          </p:nvGrpSpPr>
          <p:grpSpPr bwMode="auto">
            <a:xfrm>
              <a:off x="720" y="2831"/>
              <a:ext cx="4032" cy="1297"/>
              <a:chOff x="720" y="2831"/>
              <a:chExt cx="4032" cy="1297"/>
            </a:xfrm>
          </p:grpSpPr>
          <p:sp>
            <p:nvSpPr>
              <p:cNvPr id="7" name="Rectangle 29">
                <a:extLst>
                  <a:ext uri="{FF2B5EF4-FFF2-40B4-BE49-F238E27FC236}">
                    <a16:creationId xmlns:a16="http://schemas.microsoft.com/office/drawing/2014/main" id="{0D43F69C-1ACE-491F-8A85-9800ADBD6B33}"/>
                  </a:ext>
                </a:extLst>
              </p:cNvPr>
              <p:cNvSpPr>
                <a:spLocks noChangeArrowheads="1"/>
              </p:cNvSpPr>
              <p:nvPr/>
            </p:nvSpPr>
            <p:spPr bwMode="auto">
              <a:xfrm>
                <a:off x="3984" y="3360"/>
                <a:ext cx="768" cy="24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nvGrpSpPr>
              <p:cNvPr id="8" name="Group 27">
                <a:extLst>
                  <a:ext uri="{FF2B5EF4-FFF2-40B4-BE49-F238E27FC236}">
                    <a16:creationId xmlns:a16="http://schemas.microsoft.com/office/drawing/2014/main" id="{1ECBE331-0E38-4977-A86C-318A71128FD1}"/>
                  </a:ext>
                </a:extLst>
              </p:cNvPr>
              <p:cNvGrpSpPr>
                <a:grpSpLocks/>
              </p:cNvGrpSpPr>
              <p:nvPr/>
            </p:nvGrpSpPr>
            <p:grpSpPr bwMode="auto">
              <a:xfrm>
                <a:off x="720" y="2831"/>
                <a:ext cx="4032" cy="1297"/>
                <a:chOff x="1248" y="2879"/>
                <a:chExt cx="4032" cy="1297"/>
              </a:xfrm>
            </p:grpSpPr>
            <p:sp>
              <p:nvSpPr>
                <p:cNvPr id="9" name="Text Box 12">
                  <a:extLst>
                    <a:ext uri="{FF2B5EF4-FFF2-40B4-BE49-F238E27FC236}">
                      <a16:creationId xmlns:a16="http://schemas.microsoft.com/office/drawing/2014/main" id="{B5A66270-F072-4E80-B194-BD47E3427B75}"/>
                    </a:ext>
                  </a:extLst>
                </p:cNvPr>
                <p:cNvSpPr txBox="1">
                  <a:spLocks noChangeArrowheads="1"/>
                </p:cNvSpPr>
                <p:nvPr/>
              </p:nvSpPr>
              <p:spPr bwMode="auto">
                <a:xfrm>
                  <a:off x="1248" y="2879"/>
                  <a:ext cx="4032" cy="12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dirty="0" err="1">
                      <a:solidFill>
                        <a:srgbClr val="000000"/>
                      </a:solidFill>
                    </a:rPr>
                    <a:t>Matériau</a:t>
                  </a:r>
                  <a:r>
                    <a:rPr lang="en-US" sz="1600" dirty="0">
                      <a:solidFill>
                        <a:srgbClr val="000000"/>
                      </a:solidFill>
                    </a:rPr>
                    <a:t>          </a:t>
                  </a:r>
                  <a:r>
                    <a:rPr lang="en-US" sz="1600" dirty="0">
                      <a:solidFill>
                        <a:srgbClr val="000000"/>
                      </a:solidFill>
                      <a:sym typeface="Symbol" panose="05050102010706020507" pitchFamily="18" charset="2"/>
                    </a:rPr>
                    <a:t>, </a:t>
                  </a:r>
                  <a:r>
                    <a:rPr lang="en-US" sz="1200" dirty="0">
                      <a:solidFill>
                        <a:srgbClr val="000000"/>
                      </a:solidFill>
                      <a:sym typeface="Symbol" panose="05050102010706020507" pitchFamily="18" charset="2"/>
                    </a:rPr>
                    <a:t>Mg/m</a:t>
                  </a:r>
                  <a:r>
                    <a:rPr lang="en-US" sz="1200" baseline="30000" dirty="0">
                      <a:solidFill>
                        <a:srgbClr val="000000"/>
                      </a:solidFill>
                      <a:sym typeface="Symbol" panose="05050102010706020507" pitchFamily="18" charset="2"/>
                    </a:rPr>
                    <a:t>3  </a:t>
                  </a:r>
                  <a:r>
                    <a:rPr lang="en-US" sz="1600" dirty="0">
                      <a:solidFill>
                        <a:srgbClr val="000000"/>
                      </a:solidFill>
                    </a:rPr>
                    <a:t>     </a:t>
                  </a:r>
                  <a:r>
                    <a:rPr lang="en-US" sz="1600" dirty="0">
                      <a:solidFill>
                        <a:srgbClr val="000000"/>
                      </a:solidFill>
                      <a:sym typeface="Symbol" panose="05050102010706020507" pitchFamily="18" charset="2"/>
                    </a:rPr>
                    <a:t>E, </a:t>
                  </a:r>
                  <a:r>
                    <a:rPr lang="en-US" sz="1200" dirty="0">
                      <a:solidFill>
                        <a:srgbClr val="000000"/>
                      </a:solidFill>
                      <a:sym typeface="Symbol" panose="05050102010706020507" pitchFamily="18" charset="2"/>
                    </a:rPr>
                    <a:t>GPa</a:t>
                  </a:r>
                  <a:r>
                    <a:rPr lang="en-US" sz="1600" dirty="0">
                      <a:solidFill>
                        <a:srgbClr val="000000"/>
                      </a:solidFill>
                    </a:rPr>
                    <a:t>         </a:t>
                  </a:r>
                  <a:r>
                    <a:rPr lang="en-US" sz="1600" dirty="0">
                      <a:solidFill>
                        <a:srgbClr val="000000"/>
                      </a:solidFill>
                      <a:sym typeface="Symbol" panose="05050102010706020507" pitchFamily="18" charset="2"/>
                    </a:rPr>
                    <a:t></a:t>
                  </a:r>
                  <a:r>
                    <a:rPr lang="en-US" sz="1600" baseline="-25000" dirty="0">
                      <a:solidFill>
                        <a:srgbClr val="000000"/>
                      </a:solidFill>
                      <a:sym typeface="Symbol" panose="05050102010706020507" pitchFamily="18" charset="2"/>
                    </a:rPr>
                    <a:t>e,max</a:t>
                  </a:r>
                  <a:endParaRPr lang="en-US" sz="1600" dirty="0">
                    <a:solidFill>
                      <a:srgbClr val="000000"/>
                    </a:solidFill>
                    <a:sym typeface="Symbol" panose="05050102010706020507" pitchFamily="18" charset="2"/>
                  </a:endParaRPr>
                </a:p>
                <a:p>
                  <a:pPr>
                    <a:spcBef>
                      <a:spcPct val="50000"/>
                    </a:spcBef>
                  </a:pPr>
                  <a:r>
                    <a:rPr lang="en-US" sz="1600" dirty="0" err="1">
                      <a:solidFill>
                        <a:srgbClr val="000000"/>
                      </a:solidFill>
                    </a:rPr>
                    <a:t>Acier</a:t>
                  </a:r>
                  <a:r>
                    <a:rPr lang="en-US" sz="1600" dirty="0">
                      <a:solidFill>
                        <a:srgbClr val="000000"/>
                      </a:solidFill>
                    </a:rPr>
                    <a:t> 1020           7.85         205            65                0.55          0.068                            </a:t>
                  </a:r>
                </a:p>
                <a:p>
                  <a:pPr>
                    <a:spcBef>
                      <a:spcPct val="50000"/>
                    </a:spcBef>
                  </a:pPr>
                  <a:r>
                    <a:rPr lang="en-US" sz="1600" dirty="0">
                      <a:solidFill>
                        <a:srgbClr val="000000"/>
                      </a:solidFill>
                    </a:rPr>
                    <a:t>6061 T4 Al           2.70          70             44                0.32          0.049</a:t>
                  </a:r>
                </a:p>
                <a:p>
                  <a:pPr>
                    <a:spcBef>
                      <a:spcPct val="50000"/>
                    </a:spcBef>
                  </a:pPr>
                  <a:r>
                    <a:rPr lang="en-US" sz="1600" dirty="0">
                      <a:solidFill>
                        <a:srgbClr val="000000"/>
                      </a:solidFill>
                    </a:rPr>
                    <a:t>GFRP                  1.75          28              39               0.35          0.053</a:t>
                  </a:r>
                </a:p>
                <a:p>
                  <a:pPr>
                    <a:spcBef>
                      <a:spcPct val="50000"/>
                    </a:spcBef>
                  </a:pPr>
                  <a:r>
                    <a:rPr lang="en-US" sz="1600" dirty="0" err="1">
                      <a:solidFill>
                        <a:srgbClr val="000000"/>
                      </a:solidFill>
                    </a:rPr>
                    <a:t>Bois</a:t>
                  </a:r>
                  <a:r>
                    <a:rPr lang="en-US" sz="1600" dirty="0">
                      <a:solidFill>
                        <a:srgbClr val="000000"/>
                      </a:solidFill>
                    </a:rPr>
                    <a:t> (</a:t>
                  </a:r>
                  <a:r>
                    <a:rPr lang="en-US" sz="1600" dirty="0" err="1">
                      <a:solidFill>
                        <a:srgbClr val="000000"/>
                      </a:solidFill>
                    </a:rPr>
                    <a:t>chêne</a:t>
                  </a:r>
                  <a:r>
                    <a:rPr lang="en-US" sz="1600" dirty="0">
                      <a:solidFill>
                        <a:srgbClr val="000000"/>
                      </a:solidFill>
                    </a:rPr>
                    <a:t>)         0.9           13               8                0.25          0.088</a:t>
                  </a:r>
                </a:p>
              </p:txBody>
            </p:sp>
            <p:graphicFrame>
              <p:nvGraphicFramePr>
                <p:cNvPr id="10" name="Object 4">
                  <a:extLst>
                    <a:ext uri="{FF2B5EF4-FFF2-40B4-BE49-F238E27FC236}">
                      <a16:creationId xmlns:a16="http://schemas.microsoft.com/office/drawing/2014/main" id="{2602D06B-ACE8-49E7-AFA3-29EC8379CA90}"/>
                    </a:ext>
                  </a:extLst>
                </p:cNvPr>
                <p:cNvGraphicFramePr>
                  <a:graphicFrameLocks noChangeAspect="1"/>
                </p:cNvGraphicFramePr>
                <p:nvPr/>
              </p:nvGraphicFramePr>
              <p:xfrm>
                <a:off x="4032" y="2928"/>
                <a:ext cx="345" cy="175"/>
              </p:xfrm>
              <a:graphic>
                <a:graphicData uri="http://schemas.openxmlformats.org/presentationml/2006/ole">
                  <mc:AlternateContent xmlns:mc="http://schemas.openxmlformats.org/markup-compatibility/2006">
                    <mc:Choice xmlns:v="urn:schemas-microsoft-com:vml" Requires="v">
                      <p:oleObj spid="_x0000_s60417" name="Equation" r:id="rId4" imgW="698197" imgH="355446" progId="Equation.3">
                        <p:embed/>
                      </p:oleObj>
                    </mc:Choice>
                    <mc:Fallback>
                      <p:oleObj name="Equation" r:id="rId4" imgW="698197" imgH="355446" progId="Equation.3">
                        <p:embed/>
                        <p:pic>
                          <p:nvPicPr>
                            <p:cNvPr id="10" name="Object 4">
                              <a:extLst>
                                <a:ext uri="{FF2B5EF4-FFF2-40B4-BE49-F238E27FC236}">
                                  <a16:creationId xmlns:a16="http://schemas.microsoft.com/office/drawing/2014/main" id="{2602D06B-ACE8-49E7-AFA3-29EC8379CA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 y="2928"/>
                              <a:ext cx="345" cy="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a:extLst>
                    <a:ext uri="{FF2B5EF4-FFF2-40B4-BE49-F238E27FC236}">
                      <a16:creationId xmlns:a16="http://schemas.microsoft.com/office/drawing/2014/main" id="{AE7DA3A6-238B-4D13-842F-A53270626B49}"/>
                    </a:ext>
                  </a:extLst>
                </p:cNvPr>
                <p:cNvGraphicFramePr>
                  <a:graphicFrameLocks noChangeAspect="1"/>
                </p:cNvGraphicFramePr>
                <p:nvPr/>
              </p:nvGraphicFramePr>
              <p:xfrm>
                <a:off x="4560" y="2928"/>
                <a:ext cx="716" cy="200"/>
              </p:xfrm>
              <a:graphic>
                <a:graphicData uri="http://schemas.openxmlformats.org/presentationml/2006/ole">
                  <mc:AlternateContent xmlns:mc="http://schemas.openxmlformats.org/markup-compatibility/2006">
                    <mc:Choice xmlns:v="urn:schemas-microsoft-com:vml" Requires="v">
                      <p:oleObj spid="_x0000_s60418" name="Equation" r:id="rId6" imgW="1447172" imgH="406224" progId="Equation.3">
                        <p:embed/>
                      </p:oleObj>
                    </mc:Choice>
                    <mc:Fallback>
                      <p:oleObj name="Equation" r:id="rId6" imgW="1447172" imgH="406224" progId="Equation.3">
                        <p:embed/>
                        <p:pic>
                          <p:nvPicPr>
                            <p:cNvPr id="11" name="Object 5">
                              <a:extLst>
                                <a:ext uri="{FF2B5EF4-FFF2-40B4-BE49-F238E27FC236}">
                                  <a16:creationId xmlns:a16="http://schemas.microsoft.com/office/drawing/2014/main" id="{AE7DA3A6-238B-4D13-842F-A53270626B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0" y="2928"/>
                              <a:ext cx="716" cy="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Line 18">
                  <a:extLst>
                    <a:ext uri="{FF2B5EF4-FFF2-40B4-BE49-F238E27FC236}">
                      <a16:creationId xmlns:a16="http://schemas.microsoft.com/office/drawing/2014/main" id="{52863947-1EBA-4888-B887-CF4577D3BE94}"/>
                    </a:ext>
                  </a:extLst>
                </p:cNvPr>
                <p:cNvSpPr>
                  <a:spLocks noChangeShapeType="1"/>
                </p:cNvSpPr>
                <p:nvPr/>
              </p:nvSpPr>
              <p:spPr bwMode="auto">
                <a:xfrm>
                  <a:off x="1248" y="3120"/>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3" name="Line 19">
                  <a:extLst>
                    <a:ext uri="{FF2B5EF4-FFF2-40B4-BE49-F238E27FC236}">
                      <a16:creationId xmlns:a16="http://schemas.microsoft.com/office/drawing/2014/main" id="{553BEFA7-96FD-4AA2-B457-183EB6898D20}"/>
                    </a:ext>
                  </a:extLst>
                </p:cNvPr>
                <p:cNvSpPr>
                  <a:spLocks noChangeShapeType="1"/>
                </p:cNvSpPr>
                <p:nvPr/>
              </p:nvSpPr>
              <p:spPr bwMode="auto">
                <a:xfrm>
                  <a:off x="1248" y="3408"/>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4" name="Line 20">
                  <a:extLst>
                    <a:ext uri="{FF2B5EF4-FFF2-40B4-BE49-F238E27FC236}">
                      <a16:creationId xmlns:a16="http://schemas.microsoft.com/office/drawing/2014/main" id="{C02A4703-B101-4159-8A06-01D5BAF4D26C}"/>
                    </a:ext>
                  </a:extLst>
                </p:cNvPr>
                <p:cNvSpPr>
                  <a:spLocks noChangeShapeType="1"/>
                </p:cNvSpPr>
                <p:nvPr/>
              </p:nvSpPr>
              <p:spPr bwMode="auto">
                <a:xfrm>
                  <a:off x="1248" y="3648"/>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5" name="Line 21">
                  <a:extLst>
                    <a:ext uri="{FF2B5EF4-FFF2-40B4-BE49-F238E27FC236}">
                      <a16:creationId xmlns:a16="http://schemas.microsoft.com/office/drawing/2014/main" id="{9EE3BC80-0B94-4EEC-A16F-EAE010BC3377}"/>
                    </a:ext>
                  </a:extLst>
                </p:cNvPr>
                <p:cNvSpPr>
                  <a:spLocks noChangeShapeType="1"/>
                </p:cNvSpPr>
                <p:nvPr/>
              </p:nvSpPr>
              <p:spPr bwMode="auto">
                <a:xfrm>
                  <a:off x="1248" y="3888"/>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6" name="Line 22">
                  <a:extLst>
                    <a:ext uri="{FF2B5EF4-FFF2-40B4-BE49-F238E27FC236}">
                      <a16:creationId xmlns:a16="http://schemas.microsoft.com/office/drawing/2014/main" id="{57D08567-C1FF-4BB1-9FE5-BABC101009D6}"/>
                    </a:ext>
                  </a:extLst>
                </p:cNvPr>
                <p:cNvSpPr>
                  <a:spLocks noChangeShapeType="1"/>
                </p:cNvSpPr>
                <p:nvPr/>
              </p:nvSpPr>
              <p:spPr bwMode="auto">
                <a:xfrm>
                  <a:off x="2016" y="2880"/>
                  <a:ext cx="0" cy="1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7" name="Line 23">
                  <a:extLst>
                    <a:ext uri="{FF2B5EF4-FFF2-40B4-BE49-F238E27FC236}">
                      <a16:creationId xmlns:a16="http://schemas.microsoft.com/office/drawing/2014/main" id="{4EE4E22B-20F5-4DB7-8E03-F786B9EEE1C2}"/>
                    </a:ext>
                  </a:extLst>
                </p:cNvPr>
                <p:cNvSpPr>
                  <a:spLocks noChangeShapeType="1"/>
                </p:cNvSpPr>
                <p:nvPr/>
              </p:nvSpPr>
              <p:spPr bwMode="auto">
                <a:xfrm>
                  <a:off x="2592" y="2880"/>
                  <a:ext cx="0" cy="1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8" name="Line 24">
                  <a:extLst>
                    <a:ext uri="{FF2B5EF4-FFF2-40B4-BE49-F238E27FC236}">
                      <a16:creationId xmlns:a16="http://schemas.microsoft.com/office/drawing/2014/main" id="{5EE929D5-91CB-4478-B78C-21D45A094B96}"/>
                    </a:ext>
                  </a:extLst>
                </p:cNvPr>
                <p:cNvSpPr>
                  <a:spLocks noChangeShapeType="1"/>
                </p:cNvSpPr>
                <p:nvPr/>
              </p:nvSpPr>
              <p:spPr bwMode="auto">
                <a:xfrm>
                  <a:off x="3216" y="2880"/>
                  <a:ext cx="0" cy="1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9" name="Line 25">
                  <a:extLst>
                    <a:ext uri="{FF2B5EF4-FFF2-40B4-BE49-F238E27FC236}">
                      <a16:creationId xmlns:a16="http://schemas.microsoft.com/office/drawing/2014/main" id="{A38054BF-F7C7-4DB3-822F-5FAF283884AF}"/>
                    </a:ext>
                  </a:extLst>
                </p:cNvPr>
                <p:cNvSpPr>
                  <a:spLocks noChangeShapeType="1"/>
                </p:cNvSpPr>
                <p:nvPr/>
              </p:nvSpPr>
              <p:spPr bwMode="auto">
                <a:xfrm>
                  <a:off x="3840" y="2880"/>
                  <a:ext cx="0" cy="1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0" name="Line 26">
                  <a:extLst>
                    <a:ext uri="{FF2B5EF4-FFF2-40B4-BE49-F238E27FC236}">
                      <a16:creationId xmlns:a16="http://schemas.microsoft.com/office/drawing/2014/main" id="{6B8D5E99-88EC-4D47-B392-8D67EF2CD856}"/>
                    </a:ext>
                  </a:extLst>
                </p:cNvPr>
                <p:cNvSpPr>
                  <a:spLocks noChangeShapeType="1"/>
                </p:cNvSpPr>
                <p:nvPr/>
              </p:nvSpPr>
              <p:spPr bwMode="auto">
                <a:xfrm>
                  <a:off x="4512" y="2880"/>
                  <a:ext cx="0" cy="1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grpSp>
      <p:sp>
        <p:nvSpPr>
          <p:cNvPr id="21" name="Text Box 3">
            <a:extLst>
              <a:ext uri="{FF2B5EF4-FFF2-40B4-BE49-F238E27FC236}">
                <a16:creationId xmlns:a16="http://schemas.microsoft.com/office/drawing/2014/main" id="{C72A99C2-CE96-4E68-8F71-0B1F15155C59}"/>
              </a:ext>
            </a:extLst>
          </p:cNvPr>
          <p:cNvSpPr txBox="1">
            <a:spLocks noChangeArrowheads="1"/>
          </p:cNvSpPr>
          <p:nvPr/>
        </p:nvSpPr>
        <p:spPr bwMode="auto">
          <a:xfrm>
            <a:off x="2063552" y="764704"/>
            <a:ext cx="732880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50000"/>
              </a:spcAft>
              <a:buClr>
                <a:schemeClr val="accent1"/>
              </a:buClr>
              <a:buSzPct val="110000"/>
              <a:buFont typeface="Wingdings" panose="05000000000000000000" pitchFamily="2" charset="2"/>
              <a:buChar char="§"/>
            </a:pPr>
            <a:r>
              <a:rPr lang="en-GB" sz="2000" dirty="0">
                <a:solidFill>
                  <a:srgbClr val="000000"/>
                </a:solidFill>
                <a:latin typeface="+mn-lt"/>
              </a:rPr>
              <a:t>  </a:t>
            </a:r>
            <a:r>
              <a:rPr lang="en-GB" sz="2000" dirty="0" err="1">
                <a:solidFill>
                  <a:srgbClr val="000000"/>
                </a:solidFill>
                <a:latin typeface="+mn-lt"/>
              </a:rPr>
              <a:t>Matériaux</a:t>
            </a:r>
            <a:r>
              <a:rPr lang="en-GB" sz="2000" dirty="0">
                <a:solidFill>
                  <a:srgbClr val="000000"/>
                </a:solidFill>
                <a:latin typeface="+mn-lt"/>
              </a:rPr>
              <a:t> pour </a:t>
            </a:r>
            <a:r>
              <a:rPr lang="en-GB" sz="2000" dirty="0" err="1">
                <a:solidFill>
                  <a:srgbClr val="000000"/>
                </a:solidFill>
                <a:latin typeface="+mn-lt"/>
              </a:rPr>
              <a:t>poutres</a:t>
            </a:r>
            <a:r>
              <a:rPr lang="en-GB" sz="2000" dirty="0">
                <a:solidFill>
                  <a:srgbClr val="000000"/>
                </a:solidFill>
                <a:latin typeface="+mn-lt"/>
              </a:rPr>
              <a:t> </a:t>
            </a:r>
            <a:r>
              <a:rPr lang="en-GB" sz="2000" dirty="0" err="1">
                <a:solidFill>
                  <a:srgbClr val="000000"/>
                </a:solidFill>
                <a:latin typeface="+mn-lt"/>
              </a:rPr>
              <a:t>rigide</a:t>
            </a:r>
            <a:r>
              <a:rPr lang="en-GB" sz="2000" dirty="0">
                <a:solidFill>
                  <a:srgbClr val="000000"/>
                </a:solidFill>
                <a:latin typeface="+mn-lt"/>
              </a:rPr>
              <a:t> </a:t>
            </a:r>
            <a:r>
              <a:rPr lang="en-GB" sz="2000" i="1" dirty="0">
                <a:solidFill>
                  <a:srgbClr val="000000"/>
                </a:solidFill>
                <a:latin typeface="+mn-lt"/>
              </a:rPr>
              <a:t>mises </a:t>
            </a:r>
            <a:r>
              <a:rPr lang="en-GB" sz="2000" i="1" dirty="0" err="1">
                <a:solidFill>
                  <a:srgbClr val="000000"/>
                </a:solidFill>
                <a:latin typeface="+mn-lt"/>
              </a:rPr>
              <a:t>en</a:t>
            </a:r>
            <a:r>
              <a:rPr lang="en-GB" sz="2000" i="1" dirty="0">
                <a:solidFill>
                  <a:srgbClr val="000000"/>
                </a:solidFill>
                <a:latin typeface="+mn-lt"/>
              </a:rPr>
              <a:t> </a:t>
            </a:r>
            <a:r>
              <a:rPr lang="en-GB" sz="2000" i="1" dirty="0" err="1">
                <a:solidFill>
                  <a:srgbClr val="000000"/>
                </a:solidFill>
                <a:latin typeface="+mn-lt"/>
              </a:rPr>
              <a:t>forme</a:t>
            </a:r>
            <a:r>
              <a:rPr lang="en-GB" sz="2000" dirty="0">
                <a:solidFill>
                  <a:srgbClr val="000000"/>
                </a:solidFill>
                <a:latin typeface="+mn-lt"/>
              </a:rPr>
              <a:t>, de masse </a:t>
            </a:r>
            <a:r>
              <a:rPr lang="en-GB" sz="2000" dirty="0" err="1">
                <a:solidFill>
                  <a:srgbClr val="000000"/>
                </a:solidFill>
                <a:latin typeface="+mn-lt"/>
              </a:rPr>
              <a:t>minimale</a:t>
            </a:r>
            <a:endParaRPr lang="en-GB" sz="2000" dirty="0">
              <a:solidFill>
                <a:srgbClr val="000000"/>
              </a:solidFill>
              <a:latin typeface="+mn-lt"/>
            </a:endParaRPr>
          </a:p>
          <a:p>
            <a:pPr>
              <a:spcBef>
                <a:spcPct val="50000"/>
              </a:spcBef>
              <a:spcAft>
                <a:spcPct val="50000"/>
              </a:spcAft>
              <a:buClr>
                <a:schemeClr val="accent1"/>
              </a:buClr>
              <a:buSzPct val="110000"/>
              <a:buFont typeface="Wingdings" panose="05000000000000000000" pitchFamily="2" charset="2"/>
              <a:buChar char="§"/>
            </a:pPr>
            <a:r>
              <a:rPr lang="en-GB" sz="2000" dirty="0">
                <a:solidFill>
                  <a:srgbClr val="000000"/>
                </a:solidFill>
                <a:latin typeface="+mn-lt"/>
              </a:rPr>
              <a:t>  </a:t>
            </a:r>
            <a:r>
              <a:rPr lang="en-GB" sz="2000" dirty="0" err="1">
                <a:solidFill>
                  <a:srgbClr val="000000"/>
                </a:solidFill>
                <a:latin typeface="+mn-lt"/>
              </a:rPr>
              <a:t>Forme</a:t>
            </a:r>
            <a:r>
              <a:rPr lang="en-GB" sz="2000" dirty="0">
                <a:solidFill>
                  <a:srgbClr val="000000"/>
                </a:solidFill>
                <a:latin typeface="+mn-lt"/>
              </a:rPr>
              <a:t> </a:t>
            </a:r>
            <a:r>
              <a:rPr lang="en-GB" sz="2000" dirty="0" err="1">
                <a:solidFill>
                  <a:srgbClr val="000000"/>
                </a:solidFill>
                <a:latin typeface="+mn-lt"/>
              </a:rPr>
              <a:t>définie</a:t>
            </a:r>
            <a:r>
              <a:rPr lang="en-GB" sz="2000" dirty="0">
                <a:solidFill>
                  <a:srgbClr val="000000"/>
                </a:solidFill>
                <a:latin typeface="+mn-lt"/>
              </a:rPr>
              <a:t> (</a:t>
            </a:r>
            <a:r>
              <a:rPr lang="en-GB" sz="2000" dirty="0">
                <a:solidFill>
                  <a:srgbClr val="000000"/>
                </a:solidFill>
                <a:latin typeface="+mn-lt"/>
                <a:sym typeface="Symbol" panose="05050102010706020507" pitchFamily="18" charset="2"/>
              </a:rPr>
              <a:t></a:t>
            </a:r>
            <a:r>
              <a:rPr lang="en-GB" sz="2000" baseline="-25000" dirty="0">
                <a:solidFill>
                  <a:srgbClr val="000000"/>
                </a:solidFill>
                <a:latin typeface="+mn-lt"/>
                <a:sym typeface="Symbol" panose="05050102010706020507" pitchFamily="18" charset="2"/>
              </a:rPr>
              <a:t>e</a:t>
            </a:r>
            <a:r>
              <a:rPr lang="en-GB" sz="2000" dirty="0">
                <a:solidFill>
                  <a:srgbClr val="000000"/>
                </a:solidFill>
                <a:latin typeface="+mn-lt"/>
                <a:sym typeface="Symbol" panose="05050102010706020507" pitchFamily="18" charset="2"/>
              </a:rPr>
              <a:t> </a:t>
            </a:r>
            <a:r>
              <a:rPr lang="en-GB" sz="2000" dirty="0" err="1">
                <a:solidFill>
                  <a:srgbClr val="000000"/>
                </a:solidFill>
                <a:latin typeface="+mn-lt"/>
                <a:sym typeface="Symbol" panose="05050102010706020507" pitchFamily="18" charset="2"/>
              </a:rPr>
              <a:t>fixé</a:t>
            </a:r>
            <a:r>
              <a:rPr lang="en-GB" sz="2000" dirty="0">
                <a:solidFill>
                  <a:srgbClr val="000000"/>
                </a:solidFill>
                <a:latin typeface="+mn-lt"/>
                <a:sym typeface="Symbol" panose="05050102010706020507" pitchFamily="18" charset="2"/>
              </a:rPr>
              <a:t>) :  </a:t>
            </a:r>
            <a:r>
              <a:rPr lang="en-GB" sz="2000" dirty="0" err="1">
                <a:solidFill>
                  <a:srgbClr val="000000"/>
                </a:solidFill>
                <a:latin typeface="+mn-lt"/>
                <a:sym typeface="Symbol" panose="05050102010706020507" pitchFamily="18" charset="2"/>
              </a:rPr>
              <a:t>choisir</a:t>
            </a:r>
            <a:r>
              <a:rPr lang="en-GB" sz="2000" dirty="0">
                <a:solidFill>
                  <a:srgbClr val="000000"/>
                </a:solidFill>
                <a:latin typeface="+mn-lt"/>
                <a:sym typeface="Symbol" panose="05050102010706020507" pitchFamily="18" charset="2"/>
              </a:rPr>
              <a:t> </a:t>
            </a:r>
            <a:r>
              <a:rPr lang="en-GB" sz="2000" dirty="0" err="1">
                <a:solidFill>
                  <a:srgbClr val="000000"/>
                </a:solidFill>
                <a:latin typeface="+mn-lt"/>
                <a:sym typeface="Symbol" panose="05050102010706020507" pitchFamily="18" charset="2"/>
              </a:rPr>
              <a:t>matériau</a:t>
            </a:r>
            <a:r>
              <a:rPr lang="en-GB" sz="2000" dirty="0">
                <a:solidFill>
                  <a:srgbClr val="000000"/>
                </a:solidFill>
                <a:latin typeface="+mn-lt"/>
                <a:sym typeface="Symbol" panose="05050102010706020507" pitchFamily="18" charset="2"/>
              </a:rPr>
              <a:t> à </a:t>
            </a:r>
            <a:r>
              <a:rPr lang="en-GB" sz="2000" dirty="0" err="1">
                <a:solidFill>
                  <a:srgbClr val="000000"/>
                </a:solidFill>
                <a:latin typeface="+mn-lt"/>
                <a:sym typeface="Symbol" panose="05050102010706020507" pitchFamily="18" charset="2"/>
              </a:rPr>
              <a:t>indice</a:t>
            </a:r>
            <a:r>
              <a:rPr lang="en-GB" sz="2000" dirty="0">
                <a:solidFill>
                  <a:srgbClr val="000000"/>
                </a:solidFill>
                <a:latin typeface="+mn-lt"/>
                <a:sym typeface="Symbol" panose="05050102010706020507" pitchFamily="18" charset="2"/>
              </a:rPr>
              <a:t> 	       bas</a:t>
            </a:r>
          </a:p>
          <a:p>
            <a:pPr>
              <a:spcBef>
                <a:spcPct val="50000"/>
              </a:spcBef>
              <a:spcAft>
                <a:spcPct val="50000"/>
              </a:spcAft>
              <a:buClr>
                <a:schemeClr val="accent1"/>
              </a:buClr>
              <a:buSzPct val="110000"/>
              <a:buFont typeface="Wingdings" panose="05000000000000000000" pitchFamily="2" charset="2"/>
              <a:buChar char="§"/>
            </a:pPr>
            <a:r>
              <a:rPr lang="en-GB" sz="2000" dirty="0">
                <a:solidFill>
                  <a:srgbClr val="000000"/>
                </a:solidFill>
                <a:latin typeface="+mn-lt"/>
                <a:sym typeface="Symbol" panose="05050102010706020507" pitchFamily="18" charset="2"/>
              </a:rPr>
              <a:t> </a:t>
            </a:r>
            <a:r>
              <a:rPr lang="en-GB" sz="2000" dirty="0" err="1">
                <a:solidFill>
                  <a:srgbClr val="000000"/>
                </a:solidFill>
                <a:latin typeface="+mn-lt"/>
                <a:sym typeface="Symbol" panose="05050102010706020507" pitchFamily="18" charset="2"/>
              </a:rPr>
              <a:t>Forme</a:t>
            </a:r>
            <a:r>
              <a:rPr lang="en-GB" sz="2000" dirty="0">
                <a:solidFill>
                  <a:srgbClr val="000000"/>
                </a:solidFill>
                <a:latin typeface="+mn-lt"/>
                <a:sym typeface="Symbol" panose="05050102010706020507" pitchFamily="18" charset="2"/>
              </a:rPr>
              <a:t> </a:t>
            </a:r>
            <a:r>
              <a:rPr lang="en-GB" sz="2000" baseline="-25000" dirty="0">
                <a:solidFill>
                  <a:srgbClr val="000000"/>
                </a:solidFill>
                <a:latin typeface="+mn-lt"/>
                <a:sym typeface="Symbol" panose="05050102010706020507" pitchFamily="18" charset="2"/>
              </a:rPr>
              <a:t>e</a:t>
            </a:r>
            <a:r>
              <a:rPr lang="en-GB" sz="2000" dirty="0">
                <a:solidFill>
                  <a:srgbClr val="000000"/>
                </a:solidFill>
                <a:latin typeface="+mn-lt"/>
                <a:sym typeface="Symbol" panose="05050102010706020507" pitchFamily="18" charset="2"/>
              </a:rPr>
              <a:t> variable : </a:t>
            </a:r>
            <a:r>
              <a:rPr lang="en-GB" sz="2000" dirty="0" err="1">
                <a:solidFill>
                  <a:srgbClr val="000000"/>
                </a:solidFill>
                <a:latin typeface="+mn-lt"/>
                <a:sym typeface="Symbol" panose="05050102010706020507" pitchFamily="18" charset="2"/>
              </a:rPr>
              <a:t>choisir</a:t>
            </a:r>
            <a:r>
              <a:rPr lang="en-GB" sz="2000" dirty="0">
                <a:solidFill>
                  <a:srgbClr val="000000"/>
                </a:solidFill>
                <a:latin typeface="+mn-lt"/>
                <a:sym typeface="Symbol" panose="05050102010706020507" pitchFamily="18" charset="2"/>
              </a:rPr>
              <a:t> </a:t>
            </a:r>
            <a:r>
              <a:rPr lang="en-GB" sz="2000" dirty="0" err="1">
                <a:solidFill>
                  <a:srgbClr val="000000"/>
                </a:solidFill>
                <a:latin typeface="+mn-lt"/>
                <a:sym typeface="Symbol" panose="05050102010706020507" pitchFamily="18" charset="2"/>
              </a:rPr>
              <a:t>matériaux</a:t>
            </a:r>
            <a:r>
              <a:rPr lang="en-GB" sz="2000" dirty="0">
                <a:solidFill>
                  <a:srgbClr val="000000"/>
                </a:solidFill>
                <a:latin typeface="+mn-lt"/>
                <a:sym typeface="Symbol" panose="05050102010706020507" pitchFamily="18" charset="2"/>
              </a:rPr>
              <a:t> avec		bas</a:t>
            </a:r>
          </a:p>
        </p:txBody>
      </p:sp>
      <p:sp>
        <p:nvSpPr>
          <p:cNvPr id="22" name="Text Box 7">
            <a:extLst>
              <a:ext uri="{FF2B5EF4-FFF2-40B4-BE49-F238E27FC236}">
                <a16:creationId xmlns:a16="http://schemas.microsoft.com/office/drawing/2014/main" id="{8CEF8B2F-E8CD-485F-A425-09FC359ADB4E}"/>
              </a:ext>
            </a:extLst>
          </p:cNvPr>
          <p:cNvSpPr txBox="1">
            <a:spLocks noChangeArrowheads="1"/>
          </p:cNvSpPr>
          <p:nvPr/>
        </p:nvSpPr>
        <p:spPr bwMode="auto">
          <a:xfrm>
            <a:off x="2063551" y="4853906"/>
            <a:ext cx="8928987"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sz="2000" dirty="0">
                <a:solidFill>
                  <a:srgbClr val="000000"/>
                </a:solidFill>
                <a:latin typeface="+mn-lt"/>
              </a:rPr>
              <a:t>  </a:t>
            </a:r>
            <a:r>
              <a:rPr lang="en-GB" sz="2000" dirty="0" err="1">
                <a:solidFill>
                  <a:srgbClr val="000000"/>
                </a:solidFill>
                <a:latin typeface="+mn-lt"/>
              </a:rPr>
              <a:t>Commentaire</a:t>
            </a:r>
            <a:r>
              <a:rPr lang="en-GB" sz="2000" dirty="0">
                <a:solidFill>
                  <a:srgbClr val="000000"/>
                </a:solidFill>
                <a:latin typeface="+mn-lt"/>
              </a:rPr>
              <a:t> :  </a:t>
            </a:r>
            <a:r>
              <a:rPr lang="en-GB" sz="2000" dirty="0" err="1">
                <a:solidFill>
                  <a:srgbClr val="000000"/>
                </a:solidFill>
                <a:latin typeface="+mn-lt"/>
              </a:rPr>
              <a:t>Forme</a:t>
            </a:r>
            <a:r>
              <a:rPr lang="en-GB" sz="2000" dirty="0">
                <a:solidFill>
                  <a:srgbClr val="000000"/>
                </a:solidFill>
                <a:latin typeface="+mn-lt"/>
              </a:rPr>
              <a:t> </a:t>
            </a:r>
            <a:r>
              <a:rPr lang="en-GB" sz="2000" dirty="0" err="1">
                <a:solidFill>
                  <a:srgbClr val="000000"/>
                </a:solidFill>
                <a:latin typeface="+mn-lt"/>
              </a:rPr>
              <a:t>fixée</a:t>
            </a:r>
            <a:r>
              <a:rPr lang="en-GB" sz="2000" dirty="0">
                <a:solidFill>
                  <a:srgbClr val="000000"/>
                </a:solidFill>
                <a:latin typeface="+mn-lt"/>
              </a:rPr>
              <a:t>, (</a:t>
            </a:r>
            <a:r>
              <a:rPr lang="en-GB" sz="2000" dirty="0" err="1">
                <a:solidFill>
                  <a:srgbClr val="000000"/>
                </a:solidFill>
                <a:latin typeface="+mn-lt"/>
              </a:rPr>
              <a:t>jusqu’à</a:t>
            </a:r>
            <a:r>
              <a:rPr lang="en-GB" sz="2000" dirty="0">
                <a:solidFill>
                  <a:srgbClr val="000000"/>
                </a:solidFill>
                <a:latin typeface="+mn-lt"/>
              </a:rPr>
              <a:t> </a:t>
            </a:r>
            <a:r>
              <a:rPr lang="en-GB" sz="2000" dirty="0">
                <a:solidFill>
                  <a:srgbClr val="000000"/>
                </a:solidFill>
                <a:latin typeface="+mn-lt"/>
                <a:sym typeface="Symbol" panose="05050102010706020507" pitchFamily="18" charset="2"/>
              </a:rPr>
              <a:t></a:t>
            </a:r>
            <a:r>
              <a:rPr lang="en-GB" sz="2000" baseline="-25000" dirty="0">
                <a:solidFill>
                  <a:srgbClr val="000000"/>
                </a:solidFill>
                <a:latin typeface="+mn-lt"/>
                <a:sym typeface="Symbol" panose="05050102010706020507" pitchFamily="18" charset="2"/>
              </a:rPr>
              <a:t>e</a:t>
            </a:r>
            <a:r>
              <a:rPr lang="en-GB" sz="2000" dirty="0">
                <a:solidFill>
                  <a:srgbClr val="000000"/>
                </a:solidFill>
                <a:latin typeface="+mn-lt"/>
                <a:sym typeface="Symbol" panose="05050102010706020507" pitchFamily="18" charset="2"/>
              </a:rPr>
              <a:t> = 8) :  le </a:t>
            </a:r>
            <a:r>
              <a:rPr lang="en-GB" sz="2000" dirty="0" err="1">
                <a:solidFill>
                  <a:srgbClr val="000000"/>
                </a:solidFill>
                <a:latin typeface="+mn-lt"/>
                <a:sym typeface="Symbol" panose="05050102010706020507" pitchFamily="18" charset="2"/>
              </a:rPr>
              <a:t>bois</a:t>
            </a:r>
            <a:r>
              <a:rPr lang="en-GB" sz="2000" dirty="0">
                <a:solidFill>
                  <a:srgbClr val="000000"/>
                </a:solidFill>
                <a:latin typeface="+mn-lt"/>
                <a:sym typeface="Symbol" panose="05050102010706020507" pitchFamily="18" charset="2"/>
              </a:rPr>
              <a:t> de </a:t>
            </a:r>
            <a:r>
              <a:rPr lang="en-GB" sz="2000" dirty="0" err="1">
                <a:solidFill>
                  <a:srgbClr val="000000"/>
                </a:solidFill>
                <a:latin typeface="+mn-lt"/>
                <a:sym typeface="Symbol" panose="05050102010706020507" pitchFamily="18" charset="2"/>
              </a:rPr>
              <a:t>charpente</a:t>
            </a:r>
            <a:r>
              <a:rPr lang="en-GB" sz="2000" dirty="0">
                <a:solidFill>
                  <a:srgbClr val="000000"/>
                </a:solidFill>
                <a:latin typeface="+mn-lt"/>
                <a:sym typeface="Symbol" panose="05050102010706020507" pitchFamily="18" charset="2"/>
              </a:rPr>
              <a:t>  </a:t>
            </a:r>
            <a:r>
              <a:rPr lang="en-GB" sz="2000" dirty="0" err="1">
                <a:solidFill>
                  <a:srgbClr val="000000"/>
                </a:solidFill>
                <a:latin typeface="+mn-lt"/>
                <a:sym typeface="Symbol" panose="05050102010706020507" pitchFamily="18" charset="2"/>
              </a:rPr>
              <a:t>est</a:t>
            </a:r>
            <a:r>
              <a:rPr lang="en-GB" sz="2000" dirty="0">
                <a:solidFill>
                  <a:srgbClr val="000000"/>
                </a:solidFill>
                <a:latin typeface="+mn-lt"/>
                <a:sym typeface="Symbol" panose="05050102010706020507" pitchFamily="18" charset="2"/>
              </a:rPr>
              <a:t> le </a:t>
            </a:r>
            <a:r>
              <a:rPr lang="en-GB" sz="2000" dirty="0" err="1">
                <a:solidFill>
                  <a:srgbClr val="000000"/>
                </a:solidFill>
                <a:latin typeface="+mn-lt"/>
                <a:sym typeface="Symbol" panose="05050102010706020507" pitchFamily="18" charset="2"/>
              </a:rPr>
              <a:t>meilleur</a:t>
            </a:r>
            <a:endParaRPr lang="en-GB" sz="2000" dirty="0">
              <a:solidFill>
                <a:srgbClr val="000000"/>
              </a:solidFill>
              <a:latin typeface="+mn-lt"/>
              <a:sym typeface="Symbol" panose="05050102010706020507" pitchFamily="18" charset="2"/>
            </a:endParaRPr>
          </a:p>
          <a:p>
            <a:r>
              <a:rPr lang="en-GB" sz="2000" dirty="0">
                <a:solidFill>
                  <a:srgbClr val="000000"/>
                </a:solidFill>
                <a:latin typeface="+mn-lt"/>
                <a:sym typeface="Symbol" panose="05050102010706020507" pitchFamily="18" charset="2"/>
              </a:rPr>
              <a:t>                              	</a:t>
            </a:r>
            <a:r>
              <a:rPr lang="en-GB" sz="2000" dirty="0" err="1">
                <a:solidFill>
                  <a:srgbClr val="000000"/>
                </a:solidFill>
                <a:latin typeface="+mn-lt"/>
                <a:sym typeface="Symbol" panose="05050102010706020507" pitchFamily="18" charset="2"/>
              </a:rPr>
              <a:t>Meilleure</a:t>
            </a:r>
            <a:r>
              <a:rPr lang="en-GB" sz="2000" dirty="0">
                <a:solidFill>
                  <a:srgbClr val="000000"/>
                </a:solidFill>
                <a:latin typeface="+mn-lt"/>
                <a:sym typeface="Symbol" panose="05050102010706020507" pitchFamily="18" charset="2"/>
              </a:rPr>
              <a:t> </a:t>
            </a:r>
            <a:r>
              <a:rPr lang="en-GB" sz="2000" dirty="0" err="1">
                <a:solidFill>
                  <a:srgbClr val="000000"/>
                </a:solidFill>
                <a:latin typeface="+mn-lt"/>
                <a:sym typeface="Symbol" panose="05050102010706020507" pitchFamily="18" charset="2"/>
              </a:rPr>
              <a:t>forme</a:t>
            </a:r>
            <a:r>
              <a:rPr lang="en-GB" sz="2000" dirty="0">
                <a:solidFill>
                  <a:srgbClr val="000000"/>
                </a:solidFill>
                <a:latin typeface="+mn-lt"/>
                <a:sym typeface="Symbol" panose="05050102010706020507" pitchFamily="18" charset="2"/>
              </a:rPr>
              <a:t> (</a:t>
            </a:r>
            <a:r>
              <a:rPr lang="en-GB" sz="2000" baseline="-25000" dirty="0">
                <a:solidFill>
                  <a:srgbClr val="000000"/>
                </a:solidFill>
                <a:latin typeface="+mn-lt"/>
                <a:sym typeface="Symbol" panose="05050102010706020507" pitchFamily="18" charset="2"/>
              </a:rPr>
              <a:t>e</a:t>
            </a:r>
            <a:r>
              <a:rPr lang="en-GB" sz="2000" dirty="0">
                <a:solidFill>
                  <a:srgbClr val="000000"/>
                </a:solidFill>
                <a:latin typeface="+mn-lt"/>
                <a:sym typeface="Symbol" panose="05050102010706020507" pitchFamily="18" charset="2"/>
              </a:rPr>
              <a:t> = </a:t>
            </a:r>
            <a:r>
              <a:rPr lang="en-GB" sz="2000" baseline="-25000" dirty="0" err="1">
                <a:solidFill>
                  <a:srgbClr val="000000"/>
                </a:solidFill>
                <a:latin typeface="+mn-lt"/>
                <a:sym typeface="Symbol" panose="05050102010706020507" pitchFamily="18" charset="2"/>
              </a:rPr>
              <a:t>e,max</a:t>
            </a:r>
            <a:r>
              <a:rPr lang="en-GB" sz="2000" dirty="0">
                <a:solidFill>
                  <a:srgbClr val="000000"/>
                </a:solidFill>
                <a:latin typeface="+mn-lt"/>
                <a:sym typeface="Symbol" panose="05050102010706020507" pitchFamily="18" charset="2"/>
              </a:rPr>
              <a:t>) :  </a:t>
            </a:r>
            <a:r>
              <a:rPr lang="en-GB" sz="2000" dirty="0" err="1">
                <a:solidFill>
                  <a:srgbClr val="000000"/>
                </a:solidFill>
                <a:latin typeface="+mn-lt"/>
                <a:sym typeface="Symbol" panose="05050102010706020507" pitchFamily="18" charset="2"/>
              </a:rPr>
              <a:t>l’alliage</a:t>
            </a:r>
            <a:r>
              <a:rPr lang="en-GB" sz="2000" dirty="0">
                <a:solidFill>
                  <a:srgbClr val="000000"/>
                </a:solidFill>
                <a:latin typeface="+mn-lt"/>
                <a:sym typeface="Symbol" panose="05050102010706020507" pitchFamily="18" charset="2"/>
              </a:rPr>
              <a:t> </a:t>
            </a:r>
            <a:r>
              <a:rPr lang="en-GB" sz="2000" dirty="0" err="1">
                <a:solidFill>
                  <a:srgbClr val="000000"/>
                </a:solidFill>
                <a:latin typeface="+mn-lt"/>
                <a:sym typeface="Symbol" panose="05050102010706020507" pitchFamily="18" charset="2"/>
              </a:rPr>
              <a:t>d’Al</a:t>
            </a:r>
            <a:r>
              <a:rPr lang="en-GB" sz="2000" dirty="0">
                <a:solidFill>
                  <a:srgbClr val="000000"/>
                </a:solidFill>
                <a:latin typeface="+mn-lt"/>
                <a:sym typeface="Symbol" panose="05050102010706020507" pitchFamily="18" charset="2"/>
              </a:rPr>
              <a:t> </a:t>
            </a:r>
            <a:r>
              <a:rPr lang="en-GB" sz="2000" dirty="0" err="1">
                <a:solidFill>
                  <a:srgbClr val="000000"/>
                </a:solidFill>
                <a:latin typeface="+mn-lt"/>
                <a:sym typeface="Symbol" panose="05050102010706020507" pitchFamily="18" charset="2"/>
              </a:rPr>
              <a:t>est</a:t>
            </a:r>
            <a:r>
              <a:rPr lang="en-GB" sz="2000" dirty="0">
                <a:solidFill>
                  <a:srgbClr val="000000"/>
                </a:solidFill>
                <a:latin typeface="+mn-lt"/>
                <a:sym typeface="Symbol" panose="05050102010706020507" pitchFamily="18" charset="2"/>
              </a:rPr>
              <a:t> le </a:t>
            </a:r>
            <a:r>
              <a:rPr lang="en-GB" sz="2000" dirty="0" err="1">
                <a:solidFill>
                  <a:srgbClr val="000000"/>
                </a:solidFill>
                <a:latin typeface="+mn-lt"/>
                <a:sym typeface="Symbol" panose="05050102010706020507" pitchFamily="18" charset="2"/>
              </a:rPr>
              <a:t>meilleur</a:t>
            </a:r>
            <a:endParaRPr lang="en-GB" sz="2000" dirty="0">
              <a:solidFill>
                <a:srgbClr val="000000"/>
              </a:solidFill>
              <a:latin typeface="+mn-lt"/>
              <a:sym typeface="Symbol" panose="05050102010706020507" pitchFamily="18" charset="2"/>
            </a:endParaRPr>
          </a:p>
          <a:p>
            <a:r>
              <a:rPr lang="en-GB" sz="2000" dirty="0">
                <a:solidFill>
                  <a:srgbClr val="000000"/>
                </a:solidFill>
                <a:latin typeface="+mn-lt"/>
                <a:sym typeface="Symbol" panose="05050102010706020507" pitchFamily="18" charset="2"/>
              </a:rPr>
              <a:t>                              	</a:t>
            </a:r>
            <a:r>
              <a:rPr lang="en-GB" sz="2000" dirty="0" err="1">
                <a:solidFill>
                  <a:srgbClr val="000000"/>
                </a:solidFill>
                <a:latin typeface="+mn-lt"/>
                <a:sym typeface="Symbol" panose="05050102010706020507" pitchFamily="18" charset="2"/>
              </a:rPr>
              <a:t>L’acier</a:t>
            </a:r>
            <a:r>
              <a:rPr lang="en-GB" sz="2000" dirty="0">
                <a:solidFill>
                  <a:srgbClr val="000000"/>
                </a:solidFill>
                <a:latin typeface="+mn-lt"/>
                <a:sym typeface="Symbol" panose="05050102010706020507" pitchFamily="18" charset="2"/>
              </a:rPr>
              <a:t> </a:t>
            </a:r>
            <a:r>
              <a:rPr lang="en-GB" sz="2000" dirty="0" err="1">
                <a:solidFill>
                  <a:srgbClr val="000000"/>
                </a:solidFill>
                <a:latin typeface="+mn-lt"/>
                <a:sym typeface="Symbol" panose="05050102010706020507" pitchFamily="18" charset="2"/>
              </a:rPr>
              <a:t>améliore</a:t>
            </a:r>
            <a:r>
              <a:rPr lang="en-GB" sz="2000" dirty="0">
                <a:solidFill>
                  <a:srgbClr val="000000"/>
                </a:solidFill>
                <a:latin typeface="+mn-lt"/>
                <a:sym typeface="Symbol" panose="05050102010706020507" pitchFamily="18" charset="2"/>
              </a:rPr>
              <a:t> son </a:t>
            </a:r>
            <a:r>
              <a:rPr lang="en-GB" sz="2000" dirty="0" err="1">
                <a:solidFill>
                  <a:srgbClr val="000000"/>
                </a:solidFill>
                <a:latin typeface="+mn-lt"/>
                <a:sym typeface="Symbol" panose="05050102010706020507" pitchFamily="18" charset="2"/>
              </a:rPr>
              <a:t>classement</a:t>
            </a:r>
            <a:r>
              <a:rPr lang="en-GB" sz="2000" dirty="0">
                <a:solidFill>
                  <a:srgbClr val="000000"/>
                </a:solidFill>
                <a:latin typeface="+mn-lt"/>
                <a:sym typeface="Symbol" panose="05050102010706020507" pitchFamily="18" charset="2"/>
              </a:rPr>
              <a:t> grâce à </a:t>
            </a:r>
            <a:r>
              <a:rPr lang="en-GB" sz="2000" baseline="-25000" dirty="0" err="1">
                <a:solidFill>
                  <a:srgbClr val="000000"/>
                </a:solidFill>
                <a:latin typeface="+mn-lt"/>
                <a:sym typeface="Symbol" panose="05050102010706020507" pitchFamily="18" charset="2"/>
              </a:rPr>
              <a:t>e,max</a:t>
            </a:r>
            <a:r>
              <a:rPr lang="en-GB" sz="2000" baseline="-25000" dirty="0">
                <a:solidFill>
                  <a:srgbClr val="000000"/>
                </a:solidFill>
                <a:latin typeface="+mn-lt"/>
                <a:sym typeface="Symbol" panose="05050102010706020507" pitchFamily="18" charset="2"/>
              </a:rPr>
              <a:t> </a:t>
            </a:r>
          </a:p>
        </p:txBody>
      </p:sp>
      <p:graphicFrame>
        <p:nvGraphicFramePr>
          <p:cNvPr id="23" name="Object 2">
            <a:extLst>
              <a:ext uri="{FF2B5EF4-FFF2-40B4-BE49-F238E27FC236}">
                <a16:creationId xmlns:a16="http://schemas.microsoft.com/office/drawing/2014/main" id="{2779BDED-8E0E-4AFF-98A2-572B0DF10030}"/>
              </a:ext>
            </a:extLst>
          </p:cNvPr>
          <p:cNvGraphicFramePr>
            <a:graphicFrameLocks noChangeAspect="1"/>
          </p:cNvGraphicFramePr>
          <p:nvPr>
            <p:extLst>
              <p:ext uri="{D42A27DB-BD31-4B8C-83A1-F6EECF244321}">
                <p14:modId xmlns:p14="http://schemas.microsoft.com/office/powerpoint/2010/main" val="2741775209"/>
              </p:ext>
            </p:extLst>
          </p:nvPr>
        </p:nvGraphicFramePr>
        <p:xfrm>
          <a:off x="7505228" y="1153307"/>
          <a:ext cx="534988" cy="596900"/>
        </p:xfrm>
        <a:graphic>
          <a:graphicData uri="http://schemas.openxmlformats.org/presentationml/2006/ole">
            <mc:AlternateContent xmlns:mc="http://schemas.openxmlformats.org/markup-compatibility/2006">
              <mc:Choice xmlns:v="urn:schemas-microsoft-com:vml" Requires="v">
                <p:oleObj spid="_x0000_s60419" name="Equation" r:id="rId8" imgW="495085" imgH="596641" progId="Equation.3">
                  <p:embed/>
                </p:oleObj>
              </mc:Choice>
              <mc:Fallback>
                <p:oleObj name="Equation" r:id="rId8" imgW="495085" imgH="596641" progId="Equation.3">
                  <p:embed/>
                  <p:pic>
                    <p:nvPicPr>
                      <p:cNvPr id="23" name="Object 2">
                        <a:extLst>
                          <a:ext uri="{FF2B5EF4-FFF2-40B4-BE49-F238E27FC236}">
                            <a16:creationId xmlns:a16="http://schemas.microsoft.com/office/drawing/2014/main" id="{2779BDED-8E0E-4AFF-98A2-572B0DF1003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5228" y="1153307"/>
                        <a:ext cx="534988"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3">
            <a:extLst>
              <a:ext uri="{FF2B5EF4-FFF2-40B4-BE49-F238E27FC236}">
                <a16:creationId xmlns:a16="http://schemas.microsoft.com/office/drawing/2014/main" id="{E235B7B8-B5F6-43DE-B8B9-4DB59ED81E44}"/>
              </a:ext>
            </a:extLst>
          </p:cNvPr>
          <p:cNvGraphicFramePr>
            <a:graphicFrameLocks noChangeAspect="1"/>
          </p:cNvGraphicFramePr>
          <p:nvPr>
            <p:extLst>
              <p:ext uri="{D42A27DB-BD31-4B8C-83A1-F6EECF244321}">
                <p14:modId xmlns:p14="http://schemas.microsoft.com/office/powerpoint/2010/main" val="4221725816"/>
              </p:ext>
            </p:extLst>
          </p:nvPr>
        </p:nvGraphicFramePr>
        <p:xfrm>
          <a:off x="6672564" y="1803571"/>
          <a:ext cx="949325" cy="660400"/>
        </p:xfrm>
        <a:graphic>
          <a:graphicData uri="http://schemas.openxmlformats.org/presentationml/2006/ole">
            <mc:AlternateContent xmlns:mc="http://schemas.openxmlformats.org/markup-compatibility/2006">
              <mc:Choice xmlns:v="urn:schemas-microsoft-com:vml" Requires="v">
                <p:oleObj spid="_x0000_s60420" name="Equation" r:id="rId10" imgW="876300" imgH="660400" progId="Equation.3">
                  <p:embed/>
                </p:oleObj>
              </mc:Choice>
              <mc:Fallback>
                <p:oleObj name="Equation" r:id="rId10" imgW="876300" imgH="660400" progId="Equation.3">
                  <p:embed/>
                  <p:pic>
                    <p:nvPicPr>
                      <p:cNvPr id="24" name="Object 3">
                        <a:extLst>
                          <a:ext uri="{FF2B5EF4-FFF2-40B4-BE49-F238E27FC236}">
                            <a16:creationId xmlns:a16="http://schemas.microsoft.com/office/drawing/2014/main" id="{E235B7B8-B5F6-43DE-B8B9-4DB59ED81E4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72564" y="1803571"/>
                        <a:ext cx="949325"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98526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err="1"/>
              <a:t>Forme</a:t>
            </a:r>
            <a:r>
              <a:rPr lang="en-GB" dirty="0"/>
              <a:t> et </a:t>
            </a:r>
            <a:r>
              <a:rPr lang="en-GB" dirty="0" err="1"/>
              <a:t>graphiques</a:t>
            </a:r>
            <a:r>
              <a:rPr lang="en-GB" dirty="0"/>
              <a:t> de </a:t>
            </a:r>
            <a:r>
              <a:rPr lang="en-GB" dirty="0" err="1"/>
              <a:t>sélection</a:t>
            </a:r>
            <a:endParaRPr lang="en-US" dirty="0"/>
          </a:p>
        </p:txBody>
      </p:sp>
      <p:pic>
        <p:nvPicPr>
          <p:cNvPr id="4" name="Picture 36">
            <a:extLst>
              <a:ext uri="{FF2B5EF4-FFF2-40B4-BE49-F238E27FC236}">
                <a16:creationId xmlns:a16="http://schemas.microsoft.com/office/drawing/2014/main" id="{E822850F-7794-4722-A2A4-AD68D8F0F2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25" y="1628800"/>
            <a:ext cx="7270750"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23">
            <a:extLst>
              <a:ext uri="{FF2B5EF4-FFF2-40B4-BE49-F238E27FC236}">
                <a16:creationId xmlns:a16="http://schemas.microsoft.com/office/drawing/2014/main" id="{E65AAD32-333B-4F3C-AA7D-DA63BFA63793}"/>
              </a:ext>
            </a:extLst>
          </p:cNvPr>
          <p:cNvSpPr>
            <a:spLocks noChangeArrowheads="1"/>
          </p:cNvSpPr>
          <p:nvPr/>
        </p:nvSpPr>
        <p:spPr bwMode="auto">
          <a:xfrm>
            <a:off x="7369175" y="2381275"/>
            <a:ext cx="165100" cy="1524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6" name="Oval 25">
            <a:extLst>
              <a:ext uri="{FF2B5EF4-FFF2-40B4-BE49-F238E27FC236}">
                <a16:creationId xmlns:a16="http://schemas.microsoft.com/office/drawing/2014/main" id="{B1F1B3B5-48EC-42DB-AE4D-5826A2A7329C}"/>
              </a:ext>
            </a:extLst>
          </p:cNvPr>
          <p:cNvSpPr>
            <a:spLocks noChangeArrowheads="1"/>
          </p:cNvSpPr>
          <p:nvPr/>
        </p:nvSpPr>
        <p:spPr bwMode="auto">
          <a:xfrm>
            <a:off x="4645025" y="3219475"/>
            <a:ext cx="165100" cy="1524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7" name="Line 24">
            <a:extLst>
              <a:ext uri="{FF2B5EF4-FFF2-40B4-BE49-F238E27FC236}">
                <a16:creationId xmlns:a16="http://schemas.microsoft.com/office/drawing/2014/main" id="{D7D4D2A9-4BFE-4A5D-8F01-4FE0F5F5D35D}"/>
              </a:ext>
            </a:extLst>
          </p:cNvPr>
          <p:cNvSpPr>
            <a:spLocks noChangeShapeType="1"/>
          </p:cNvSpPr>
          <p:nvPr/>
        </p:nvSpPr>
        <p:spPr bwMode="auto">
          <a:xfrm flipH="1">
            <a:off x="4810126" y="2471763"/>
            <a:ext cx="2582863" cy="8239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grpSp>
        <p:nvGrpSpPr>
          <p:cNvPr id="8" name="Group 35">
            <a:extLst>
              <a:ext uri="{FF2B5EF4-FFF2-40B4-BE49-F238E27FC236}">
                <a16:creationId xmlns:a16="http://schemas.microsoft.com/office/drawing/2014/main" id="{9BA62063-084F-4046-A7A8-4BAC9A74C014}"/>
              </a:ext>
            </a:extLst>
          </p:cNvPr>
          <p:cNvGrpSpPr>
            <a:grpSpLocks/>
          </p:cNvGrpSpPr>
          <p:nvPr/>
        </p:nvGrpSpPr>
        <p:grpSpPr bwMode="auto">
          <a:xfrm>
            <a:off x="1838325" y="1695475"/>
            <a:ext cx="6846888" cy="3698876"/>
            <a:chOff x="432" y="1296"/>
            <a:chExt cx="3981" cy="2330"/>
          </a:xfrm>
        </p:grpSpPr>
        <p:grpSp>
          <p:nvGrpSpPr>
            <p:cNvPr id="9" name="Group 34">
              <a:extLst>
                <a:ext uri="{FF2B5EF4-FFF2-40B4-BE49-F238E27FC236}">
                  <a16:creationId xmlns:a16="http://schemas.microsoft.com/office/drawing/2014/main" id="{AC5912BC-3B5D-4234-9E3F-AA16C9F5C818}"/>
                </a:ext>
              </a:extLst>
            </p:cNvPr>
            <p:cNvGrpSpPr>
              <a:grpSpLocks/>
            </p:cNvGrpSpPr>
            <p:nvPr/>
          </p:nvGrpSpPr>
          <p:grpSpPr bwMode="auto">
            <a:xfrm>
              <a:off x="432" y="1355"/>
              <a:ext cx="3981" cy="2271"/>
              <a:chOff x="432" y="1355"/>
              <a:chExt cx="3981" cy="2271"/>
            </a:xfrm>
          </p:grpSpPr>
          <p:sp>
            <p:nvSpPr>
              <p:cNvPr id="16" name="Line 17">
                <a:extLst>
                  <a:ext uri="{FF2B5EF4-FFF2-40B4-BE49-F238E27FC236}">
                    <a16:creationId xmlns:a16="http://schemas.microsoft.com/office/drawing/2014/main" id="{3DE676BD-00F4-499F-B618-A5E6E9789141}"/>
                  </a:ext>
                </a:extLst>
              </p:cNvPr>
              <p:cNvSpPr>
                <a:spLocks noChangeShapeType="1"/>
              </p:cNvSpPr>
              <p:nvPr/>
            </p:nvSpPr>
            <p:spPr bwMode="auto">
              <a:xfrm flipV="1">
                <a:off x="1249" y="1355"/>
                <a:ext cx="3164" cy="1830"/>
              </a:xfrm>
              <a:prstGeom prst="line">
                <a:avLst/>
              </a:prstGeom>
              <a:noFill/>
              <a:ln w="38100">
                <a:solidFill>
                  <a:srgbClr val="A5002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aphicFrame>
            <p:nvGraphicFramePr>
              <p:cNvPr id="17" name="Object 5">
                <a:extLst>
                  <a:ext uri="{FF2B5EF4-FFF2-40B4-BE49-F238E27FC236}">
                    <a16:creationId xmlns:a16="http://schemas.microsoft.com/office/drawing/2014/main" id="{196CA338-8FBF-437F-B6FB-CA0D50BB08E3}"/>
                  </a:ext>
                </a:extLst>
              </p:cNvPr>
              <p:cNvGraphicFramePr>
                <a:graphicFrameLocks noChangeAspect="1"/>
              </p:cNvGraphicFramePr>
              <p:nvPr>
                <p:extLst>
                  <p:ext uri="{D42A27DB-BD31-4B8C-83A1-F6EECF244321}">
                    <p14:modId xmlns:p14="http://schemas.microsoft.com/office/powerpoint/2010/main" val="3028341225"/>
                  </p:ext>
                </p:extLst>
              </p:nvPr>
            </p:nvGraphicFramePr>
            <p:xfrm>
              <a:off x="432" y="3360"/>
              <a:ext cx="510" cy="266"/>
            </p:xfrm>
            <a:graphic>
              <a:graphicData uri="http://schemas.openxmlformats.org/presentationml/2006/ole">
                <mc:AlternateContent xmlns:mc="http://schemas.openxmlformats.org/markup-compatibility/2006">
                  <mc:Choice xmlns:v="urn:schemas-microsoft-com:vml" Requires="v">
                    <p:oleObj spid="_x0000_s62465" name="Equation" r:id="rId5" imgW="1181100" imgH="596900" progId="Equation.3">
                      <p:embed/>
                    </p:oleObj>
                  </mc:Choice>
                  <mc:Fallback>
                    <p:oleObj name="Equation" r:id="rId5" imgW="1181100" imgH="596900" progId="Equation.3">
                      <p:embed/>
                      <p:pic>
                        <p:nvPicPr>
                          <p:cNvPr id="17" name="Object 5">
                            <a:extLst>
                              <a:ext uri="{FF2B5EF4-FFF2-40B4-BE49-F238E27FC236}">
                                <a16:creationId xmlns:a16="http://schemas.microsoft.com/office/drawing/2014/main" id="{196CA338-8FBF-437F-B6FB-CA0D50BB08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 y="3360"/>
                            <a:ext cx="510" cy="266"/>
                          </a:xfrm>
                          <a:prstGeom prst="rect">
                            <a:avLst/>
                          </a:prstGeom>
                          <a:solidFill>
                            <a:schemeClr val="bg1">
                              <a:lumMod val="95000"/>
                            </a:schemeClr>
                          </a:solidFill>
                          <a:ln w="19050">
                            <a:solidFill>
                              <a:schemeClr val="accent1"/>
                            </a:solidFill>
                            <a:miter lim="800000"/>
                            <a:headEnd/>
                            <a:tailEnd/>
                          </a:ln>
                          <a:effectLst/>
                        </p:spPr>
                      </p:pic>
                    </p:oleObj>
                  </mc:Fallback>
                </mc:AlternateContent>
              </a:graphicData>
            </a:graphic>
          </p:graphicFrame>
          <p:sp>
            <p:nvSpPr>
              <p:cNvPr id="18" name="Line 21">
                <a:extLst>
                  <a:ext uri="{FF2B5EF4-FFF2-40B4-BE49-F238E27FC236}">
                    <a16:creationId xmlns:a16="http://schemas.microsoft.com/office/drawing/2014/main" id="{EDC5120A-8030-44C2-AFDF-EBD160537DDD}"/>
                  </a:ext>
                </a:extLst>
              </p:cNvPr>
              <p:cNvSpPr>
                <a:spLocks noChangeShapeType="1"/>
              </p:cNvSpPr>
              <p:nvPr/>
            </p:nvSpPr>
            <p:spPr bwMode="auto">
              <a:xfrm flipV="1">
                <a:off x="960" y="3204"/>
                <a:ext cx="289" cy="155"/>
              </a:xfrm>
              <a:prstGeom prst="line">
                <a:avLst/>
              </a:prstGeom>
              <a:noFill/>
              <a:ln w="190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10" name="Group 33">
              <a:extLst>
                <a:ext uri="{FF2B5EF4-FFF2-40B4-BE49-F238E27FC236}">
                  <a16:creationId xmlns:a16="http://schemas.microsoft.com/office/drawing/2014/main" id="{8494263C-A019-4B6C-A580-004F40F02192}"/>
                </a:ext>
              </a:extLst>
            </p:cNvPr>
            <p:cNvGrpSpPr>
              <a:grpSpLocks/>
            </p:cNvGrpSpPr>
            <p:nvPr/>
          </p:nvGrpSpPr>
          <p:grpSpPr bwMode="auto">
            <a:xfrm>
              <a:off x="1488" y="1824"/>
              <a:ext cx="672" cy="480"/>
              <a:chOff x="1488" y="1824"/>
              <a:chExt cx="672" cy="480"/>
            </a:xfrm>
          </p:grpSpPr>
          <p:sp>
            <p:nvSpPr>
              <p:cNvPr id="14" name="Text Box 26">
                <a:extLst>
                  <a:ext uri="{FF2B5EF4-FFF2-40B4-BE49-F238E27FC236}">
                    <a16:creationId xmlns:a16="http://schemas.microsoft.com/office/drawing/2014/main" id="{60654745-5972-48CB-AC02-930EDEE45E66}"/>
                  </a:ext>
                </a:extLst>
              </p:cNvPr>
              <p:cNvSpPr txBox="1">
                <a:spLocks noChangeArrowheads="1"/>
              </p:cNvSpPr>
              <p:nvPr/>
            </p:nvSpPr>
            <p:spPr bwMode="auto">
              <a:xfrm>
                <a:off x="1488" y="1824"/>
                <a:ext cx="672" cy="225"/>
              </a:xfrm>
              <a:prstGeom prst="rect">
                <a:avLst/>
              </a:prstGeom>
              <a:solidFill>
                <a:srgbClr val="EAEAEA"/>
              </a:solidFill>
              <a:ln w="9525">
                <a:solidFill>
                  <a:schemeClr val="accent1"/>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400" dirty="0">
                    <a:solidFill>
                      <a:srgbClr val="000000"/>
                    </a:solidFill>
                  </a:rPr>
                  <a:t>Al:  </a:t>
                </a:r>
                <a:r>
                  <a:rPr lang="en-US" sz="1400" dirty="0">
                    <a:solidFill>
                      <a:srgbClr val="000000"/>
                    </a:solidFill>
                    <a:sym typeface="Symbol" panose="05050102010706020507" pitchFamily="18" charset="2"/>
                  </a:rPr>
                  <a:t></a:t>
                </a:r>
                <a:r>
                  <a:rPr lang="en-US" sz="1400" baseline="-25000" dirty="0">
                    <a:solidFill>
                      <a:srgbClr val="000000"/>
                    </a:solidFill>
                    <a:sym typeface="Symbol" panose="05050102010706020507" pitchFamily="18" charset="2"/>
                  </a:rPr>
                  <a:t>e </a:t>
                </a:r>
                <a:r>
                  <a:rPr lang="en-US" sz="1400" dirty="0">
                    <a:solidFill>
                      <a:srgbClr val="000000"/>
                    </a:solidFill>
                  </a:rPr>
                  <a:t>= 44 </a:t>
                </a:r>
              </a:p>
            </p:txBody>
          </p:sp>
          <p:sp>
            <p:nvSpPr>
              <p:cNvPr id="15" name="Line 27">
                <a:extLst>
                  <a:ext uri="{FF2B5EF4-FFF2-40B4-BE49-F238E27FC236}">
                    <a16:creationId xmlns:a16="http://schemas.microsoft.com/office/drawing/2014/main" id="{64C0F398-4A70-4A1A-8101-4C724ACBC626}"/>
                  </a:ext>
                </a:extLst>
              </p:cNvPr>
              <p:cNvSpPr>
                <a:spLocks noChangeShapeType="1"/>
              </p:cNvSpPr>
              <p:nvPr/>
            </p:nvSpPr>
            <p:spPr bwMode="auto">
              <a:xfrm>
                <a:off x="1968" y="2064"/>
                <a:ext cx="96" cy="24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11" name="Group 32">
              <a:extLst>
                <a:ext uri="{FF2B5EF4-FFF2-40B4-BE49-F238E27FC236}">
                  <a16:creationId xmlns:a16="http://schemas.microsoft.com/office/drawing/2014/main" id="{1F535C79-B855-4CC4-8B92-0480A2D71CAE}"/>
                </a:ext>
              </a:extLst>
            </p:cNvPr>
            <p:cNvGrpSpPr>
              <a:grpSpLocks/>
            </p:cNvGrpSpPr>
            <p:nvPr/>
          </p:nvGrpSpPr>
          <p:grpSpPr bwMode="auto">
            <a:xfrm>
              <a:off x="2496" y="1296"/>
              <a:ext cx="1174" cy="492"/>
              <a:chOff x="2496" y="1296"/>
              <a:chExt cx="1174" cy="492"/>
            </a:xfrm>
          </p:grpSpPr>
          <p:sp>
            <p:nvSpPr>
              <p:cNvPr id="12" name="Text Box 30">
                <a:extLst>
                  <a:ext uri="{FF2B5EF4-FFF2-40B4-BE49-F238E27FC236}">
                    <a16:creationId xmlns:a16="http://schemas.microsoft.com/office/drawing/2014/main" id="{1C70ECF5-B596-4316-A362-45BA7FE380EF}"/>
                  </a:ext>
                </a:extLst>
              </p:cNvPr>
              <p:cNvSpPr txBox="1">
                <a:spLocks noChangeArrowheads="1"/>
              </p:cNvSpPr>
              <p:nvPr/>
            </p:nvSpPr>
            <p:spPr bwMode="auto">
              <a:xfrm>
                <a:off x="2496" y="1296"/>
                <a:ext cx="624" cy="225"/>
              </a:xfrm>
              <a:prstGeom prst="rect">
                <a:avLst/>
              </a:prstGeom>
              <a:solidFill>
                <a:srgbClr val="EAEAEA"/>
              </a:solidFill>
              <a:ln w="9525">
                <a:solidFill>
                  <a:schemeClr val="accent1"/>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400" dirty="0">
                    <a:solidFill>
                      <a:srgbClr val="000000"/>
                    </a:solidFill>
                  </a:rPr>
                  <a:t>Al:  </a:t>
                </a:r>
                <a:r>
                  <a:rPr lang="en-US" sz="1400" dirty="0">
                    <a:solidFill>
                      <a:srgbClr val="000000"/>
                    </a:solidFill>
                    <a:sym typeface="Symbol" panose="05050102010706020507" pitchFamily="18" charset="2"/>
                  </a:rPr>
                  <a:t></a:t>
                </a:r>
                <a:r>
                  <a:rPr lang="en-US" sz="1400" baseline="-25000" dirty="0">
                    <a:solidFill>
                      <a:srgbClr val="000000"/>
                    </a:solidFill>
                    <a:sym typeface="Symbol" panose="05050102010706020507" pitchFamily="18" charset="2"/>
                  </a:rPr>
                  <a:t>e </a:t>
                </a:r>
                <a:r>
                  <a:rPr lang="en-US" sz="1400" dirty="0">
                    <a:solidFill>
                      <a:srgbClr val="000000"/>
                    </a:solidFill>
                  </a:rPr>
                  <a:t>= 1 </a:t>
                </a:r>
              </a:p>
            </p:txBody>
          </p:sp>
          <p:sp>
            <p:nvSpPr>
              <p:cNvPr id="13" name="Line 31">
                <a:extLst>
                  <a:ext uri="{FF2B5EF4-FFF2-40B4-BE49-F238E27FC236}">
                    <a16:creationId xmlns:a16="http://schemas.microsoft.com/office/drawing/2014/main" id="{D379A54B-E35D-47D3-84E3-DBFE42CDEA18}"/>
                  </a:ext>
                </a:extLst>
              </p:cNvPr>
              <p:cNvSpPr>
                <a:spLocks noChangeShapeType="1"/>
              </p:cNvSpPr>
              <p:nvPr/>
            </p:nvSpPr>
            <p:spPr bwMode="auto">
              <a:xfrm>
                <a:off x="3120" y="1488"/>
                <a:ext cx="550" cy="3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grpSp>
      </p:grpSp>
      <p:graphicFrame>
        <p:nvGraphicFramePr>
          <p:cNvPr id="20" name="Object 2">
            <a:extLst>
              <a:ext uri="{FF2B5EF4-FFF2-40B4-BE49-F238E27FC236}">
                <a16:creationId xmlns:a16="http://schemas.microsoft.com/office/drawing/2014/main" id="{2A666860-5450-4343-B079-8221FC73B6AD}"/>
              </a:ext>
            </a:extLst>
          </p:cNvPr>
          <p:cNvGraphicFramePr>
            <a:graphicFrameLocks noChangeAspect="1"/>
          </p:cNvGraphicFramePr>
          <p:nvPr>
            <p:extLst>
              <p:ext uri="{D42A27DB-BD31-4B8C-83A1-F6EECF244321}">
                <p14:modId xmlns:p14="http://schemas.microsoft.com/office/powerpoint/2010/main" val="1931478489"/>
              </p:ext>
            </p:extLst>
          </p:nvPr>
        </p:nvGraphicFramePr>
        <p:xfrm>
          <a:off x="3571876" y="801726"/>
          <a:ext cx="2532063" cy="660400"/>
        </p:xfrm>
        <a:graphic>
          <a:graphicData uri="http://schemas.openxmlformats.org/presentationml/2006/ole">
            <mc:AlternateContent xmlns:mc="http://schemas.openxmlformats.org/markup-compatibility/2006">
              <mc:Choice xmlns:v="urn:schemas-microsoft-com:vml" Requires="v">
                <p:oleObj spid="_x0000_s62466" name="Equation" r:id="rId7" imgW="2336800" imgH="660400" progId="Equation.3">
                  <p:embed/>
                </p:oleObj>
              </mc:Choice>
              <mc:Fallback>
                <p:oleObj name="Equation" r:id="rId7" imgW="2336800" imgH="660400" progId="Equation.3">
                  <p:embed/>
                  <p:pic>
                    <p:nvPicPr>
                      <p:cNvPr id="20" name="Object 2">
                        <a:extLst>
                          <a:ext uri="{FF2B5EF4-FFF2-40B4-BE49-F238E27FC236}">
                            <a16:creationId xmlns:a16="http://schemas.microsoft.com/office/drawing/2014/main" id="{2A666860-5450-4343-B079-8221FC73B6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1876" y="801726"/>
                        <a:ext cx="2532063"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40">
            <a:extLst>
              <a:ext uri="{FF2B5EF4-FFF2-40B4-BE49-F238E27FC236}">
                <a16:creationId xmlns:a16="http://schemas.microsoft.com/office/drawing/2014/main" id="{BFDF7DCD-B380-4F5E-B3AF-3D2E9F5FCE01}"/>
              </a:ext>
            </a:extLst>
          </p:cNvPr>
          <p:cNvSpPr txBox="1">
            <a:spLocks noChangeArrowheads="1"/>
          </p:cNvSpPr>
          <p:nvPr/>
        </p:nvSpPr>
        <p:spPr bwMode="auto">
          <a:xfrm>
            <a:off x="2085975" y="928727"/>
            <a:ext cx="8172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rgbClr val="006600"/>
              </a:buClr>
              <a:buSzPct val="110000"/>
              <a:buFont typeface="Wingdings" panose="05000000000000000000" pitchFamily="2" charset="2"/>
              <a:buChar char="§"/>
            </a:pPr>
            <a:r>
              <a:rPr lang="en-US" dirty="0">
                <a:solidFill>
                  <a:srgbClr val="000000"/>
                </a:solidFill>
              </a:rPr>
              <a:t>  </a:t>
            </a:r>
            <a:r>
              <a:rPr lang="en-US" sz="2000" dirty="0" err="1">
                <a:solidFill>
                  <a:srgbClr val="000000"/>
                </a:solidFill>
                <a:latin typeface="+mn-lt"/>
              </a:rPr>
              <a:t>Notez</a:t>
            </a:r>
            <a:r>
              <a:rPr lang="en-US" sz="2000" dirty="0">
                <a:solidFill>
                  <a:srgbClr val="000000"/>
                </a:solidFill>
                <a:latin typeface="+mn-lt"/>
              </a:rPr>
              <a:t> que                                                  Nouveau </a:t>
            </a:r>
            <a:r>
              <a:rPr lang="en-US" sz="2000" dirty="0" err="1">
                <a:solidFill>
                  <a:srgbClr val="000000"/>
                </a:solidFill>
                <a:latin typeface="+mn-lt"/>
              </a:rPr>
              <a:t>matériau</a:t>
            </a:r>
            <a:r>
              <a:rPr lang="en-US" sz="2000" dirty="0">
                <a:solidFill>
                  <a:srgbClr val="000000"/>
                </a:solidFill>
                <a:latin typeface="+mn-lt"/>
              </a:rPr>
              <a:t> avec </a:t>
            </a:r>
            <a:endParaRPr lang="en-US" b="1" dirty="0">
              <a:solidFill>
                <a:srgbClr val="000000"/>
              </a:solidFill>
              <a:latin typeface="+mn-lt"/>
            </a:endParaRPr>
          </a:p>
        </p:txBody>
      </p:sp>
      <p:graphicFrame>
        <p:nvGraphicFramePr>
          <p:cNvPr id="22" name="Object 3">
            <a:extLst>
              <a:ext uri="{FF2B5EF4-FFF2-40B4-BE49-F238E27FC236}">
                <a16:creationId xmlns:a16="http://schemas.microsoft.com/office/drawing/2014/main" id="{C60377C1-C05A-4B7A-8D3F-048A1FC54380}"/>
              </a:ext>
            </a:extLst>
          </p:cNvPr>
          <p:cNvGraphicFramePr>
            <a:graphicFrameLocks noChangeAspect="1"/>
          </p:cNvGraphicFramePr>
          <p:nvPr>
            <p:extLst>
              <p:ext uri="{D42A27DB-BD31-4B8C-83A1-F6EECF244321}">
                <p14:modId xmlns:p14="http://schemas.microsoft.com/office/powerpoint/2010/main" val="3874552808"/>
              </p:ext>
            </p:extLst>
          </p:nvPr>
        </p:nvGraphicFramePr>
        <p:xfrm>
          <a:off x="9086030" y="796379"/>
          <a:ext cx="1073150" cy="303213"/>
        </p:xfrm>
        <a:graphic>
          <a:graphicData uri="http://schemas.openxmlformats.org/presentationml/2006/ole">
            <mc:AlternateContent xmlns:mc="http://schemas.openxmlformats.org/markup-compatibility/2006">
              <mc:Choice xmlns:v="urn:schemas-microsoft-com:vml" Requires="v">
                <p:oleObj spid="_x0000_s62467" name="Equation" r:id="rId9" imgW="990170" imgH="304668" progId="Equation.3">
                  <p:embed/>
                </p:oleObj>
              </mc:Choice>
              <mc:Fallback>
                <p:oleObj name="Equation" r:id="rId9" imgW="990170" imgH="304668" progId="Equation.3">
                  <p:embed/>
                  <p:pic>
                    <p:nvPicPr>
                      <p:cNvPr id="22" name="Object 3">
                        <a:extLst>
                          <a:ext uri="{FF2B5EF4-FFF2-40B4-BE49-F238E27FC236}">
                            <a16:creationId xmlns:a16="http://schemas.microsoft.com/office/drawing/2014/main" id="{C60377C1-C05A-4B7A-8D3F-048A1FC543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86030" y="796379"/>
                        <a:ext cx="1073150"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Object 4">
            <a:extLst>
              <a:ext uri="{FF2B5EF4-FFF2-40B4-BE49-F238E27FC236}">
                <a16:creationId xmlns:a16="http://schemas.microsoft.com/office/drawing/2014/main" id="{646959E2-DAA5-49CC-9AA0-B03F54A5C28C}"/>
              </a:ext>
            </a:extLst>
          </p:cNvPr>
          <p:cNvGraphicFramePr>
            <a:graphicFrameLocks noChangeAspect="1"/>
          </p:cNvGraphicFramePr>
          <p:nvPr>
            <p:extLst>
              <p:ext uri="{D42A27DB-BD31-4B8C-83A1-F6EECF244321}">
                <p14:modId xmlns:p14="http://schemas.microsoft.com/office/powerpoint/2010/main" val="2189148513"/>
              </p:ext>
            </p:extLst>
          </p:nvPr>
        </p:nvGraphicFramePr>
        <p:xfrm>
          <a:off x="9086031" y="1253579"/>
          <a:ext cx="1114425" cy="303213"/>
        </p:xfrm>
        <a:graphic>
          <a:graphicData uri="http://schemas.openxmlformats.org/presentationml/2006/ole">
            <mc:AlternateContent xmlns:mc="http://schemas.openxmlformats.org/markup-compatibility/2006">
              <mc:Choice xmlns:v="urn:schemas-microsoft-com:vml" Requires="v">
                <p:oleObj spid="_x0000_s62468" name="Equation" r:id="rId11" imgW="1028254" imgH="304668" progId="Equation.3">
                  <p:embed/>
                </p:oleObj>
              </mc:Choice>
              <mc:Fallback>
                <p:oleObj name="Equation" r:id="rId11" imgW="1028254" imgH="304668" progId="Equation.3">
                  <p:embed/>
                  <p:pic>
                    <p:nvPicPr>
                      <p:cNvPr id="23" name="Object 4">
                        <a:extLst>
                          <a:ext uri="{FF2B5EF4-FFF2-40B4-BE49-F238E27FC236}">
                            <a16:creationId xmlns:a16="http://schemas.microsoft.com/office/drawing/2014/main" id="{646959E2-DAA5-49CC-9AA0-B03F54A5C28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86031" y="1253579"/>
                        <a:ext cx="111442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AutoShape 45">
            <a:extLst>
              <a:ext uri="{FF2B5EF4-FFF2-40B4-BE49-F238E27FC236}">
                <a16:creationId xmlns:a16="http://schemas.microsoft.com/office/drawing/2014/main" id="{E450027A-A4ED-42A9-BF63-35FDEC4A6653}"/>
              </a:ext>
            </a:extLst>
          </p:cNvPr>
          <p:cNvSpPr>
            <a:spLocks/>
          </p:cNvSpPr>
          <p:nvPr/>
        </p:nvSpPr>
        <p:spPr bwMode="auto">
          <a:xfrm>
            <a:off x="8838380" y="872578"/>
            <a:ext cx="165100" cy="609600"/>
          </a:xfrm>
          <a:prstGeom prst="leftBrace">
            <a:avLst>
              <a:gd name="adj1" fmla="val 33333"/>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Tree>
    <p:extLst>
      <p:ext uri="{BB962C8B-B14F-4D97-AF65-F5344CB8AC3E}">
        <p14:creationId xmlns:p14="http://schemas.microsoft.com/office/powerpoint/2010/main" val="3908022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16</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US" dirty="0" err="1"/>
              <a:t>En</a:t>
            </a:r>
            <a:r>
              <a:rPr lang="en-US" dirty="0"/>
              <a:t> résumé</a:t>
            </a:r>
          </a:p>
        </p:txBody>
      </p:sp>
      <p:grpSp>
        <p:nvGrpSpPr>
          <p:cNvPr id="4" name="Group 3">
            <a:extLst>
              <a:ext uri="{FF2B5EF4-FFF2-40B4-BE49-F238E27FC236}">
                <a16:creationId xmlns:a16="http://schemas.microsoft.com/office/drawing/2014/main" id="{DD5ADB7D-E170-4193-BAF4-F94E911A742A}"/>
              </a:ext>
            </a:extLst>
          </p:cNvPr>
          <p:cNvGrpSpPr>
            <a:grpSpLocks/>
          </p:cNvGrpSpPr>
          <p:nvPr/>
        </p:nvGrpSpPr>
        <p:grpSpPr bwMode="auto">
          <a:xfrm>
            <a:off x="2073819" y="1315243"/>
            <a:ext cx="8044362" cy="4094164"/>
            <a:chOff x="534" y="942"/>
            <a:chExt cx="4518" cy="2579"/>
          </a:xfrm>
        </p:grpSpPr>
        <p:sp>
          <p:nvSpPr>
            <p:cNvPr id="5" name="Text Box 4">
              <a:extLst>
                <a:ext uri="{FF2B5EF4-FFF2-40B4-BE49-F238E27FC236}">
                  <a16:creationId xmlns:a16="http://schemas.microsoft.com/office/drawing/2014/main" id="{9871F296-8DF8-4AA8-89A5-99CEC32DC467}"/>
                </a:ext>
              </a:extLst>
            </p:cNvPr>
            <p:cNvSpPr txBox="1">
              <a:spLocks noChangeArrowheads="1"/>
            </p:cNvSpPr>
            <p:nvPr/>
          </p:nvSpPr>
          <p:spPr bwMode="auto">
            <a:xfrm>
              <a:off x="534" y="942"/>
              <a:ext cx="4518" cy="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ts val="1600"/>
                </a:spcBef>
                <a:spcAft>
                  <a:spcPts val="1600"/>
                </a:spcAft>
                <a:buClr>
                  <a:schemeClr val="accent1"/>
                </a:buClr>
                <a:buSzPct val="110000"/>
                <a:buFont typeface="Wingdings" panose="05000000000000000000" pitchFamily="2" charset="2"/>
                <a:buChar char="§"/>
              </a:pPr>
              <a:r>
                <a:rPr lang="fr-FR" sz="2000" dirty="0">
                  <a:latin typeface="+mn-lt"/>
                </a:rPr>
                <a:t>  Lorsqu’un matériau est sollicité en flexion, torsion ou compression axiale la forme de la section devient importante.</a:t>
              </a:r>
              <a:endParaRPr lang="en-US" sz="2000" dirty="0">
                <a:latin typeface="+mn-lt"/>
              </a:endParaRPr>
            </a:p>
            <a:p>
              <a:pPr>
                <a:spcBef>
                  <a:spcPts val="1600"/>
                </a:spcBef>
                <a:spcAft>
                  <a:spcPts val="1600"/>
                </a:spcAft>
                <a:buClr>
                  <a:schemeClr val="accent1"/>
                </a:buClr>
                <a:buSzPct val="110000"/>
                <a:buFont typeface="Wingdings" panose="05000000000000000000" pitchFamily="2" charset="2"/>
                <a:buChar char="§"/>
              </a:pPr>
              <a:r>
                <a:rPr lang="en-US" sz="2000" dirty="0">
                  <a:latin typeface="+mn-lt"/>
                </a:rPr>
                <a:t>  </a:t>
              </a:r>
              <a:r>
                <a:rPr lang="fr-FR" sz="2000" dirty="0">
                  <a:latin typeface="+mn-lt"/>
                </a:rPr>
                <a:t>L’efficacité de la forme représente la quantité de matériau nécessaire pour supporter la charge. Elle est représentée par le facteur de forme </a:t>
              </a:r>
              <a:r>
                <a:rPr lang="en-US" sz="2000" dirty="0">
                  <a:latin typeface="+mn-lt"/>
                  <a:sym typeface="Symbol" panose="05050102010706020507" pitchFamily="18" charset="2"/>
                </a:rPr>
                <a:t>.</a:t>
              </a:r>
            </a:p>
            <a:p>
              <a:pPr>
                <a:spcBef>
                  <a:spcPts val="1600"/>
                </a:spcBef>
                <a:spcAft>
                  <a:spcPts val="1600"/>
                </a:spcAft>
                <a:buClr>
                  <a:schemeClr val="accent1"/>
                </a:buClr>
                <a:buSzPct val="110000"/>
                <a:buFont typeface="Wingdings" panose="05000000000000000000" pitchFamily="2" charset="2"/>
                <a:buChar char="§"/>
              </a:pPr>
              <a:r>
                <a:rPr lang="en-US" sz="2000" b="1" dirty="0">
                  <a:latin typeface="+mn-lt"/>
                </a:rPr>
                <a:t>  </a:t>
              </a:r>
              <a:r>
                <a:rPr lang="fr-FR" sz="2000" dirty="0">
                  <a:latin typeface="+mn-lt"/>
                </a:rPr>
                <a:t>Si deux matériaux ont la même forme, les indices standard pour la flexion (e.g.               ) guident le choix.</a:t>
              </a:r>
            </a:p>
            <a:p>
              <a:pPr>
                <a:spcBef>
                  <a:spcPts val="1600"/>
                </a:spcBef>
                <a:spcAft>
                  <a:spcPts val="1600"/>
                </a:spcAft>
                <a:buClr>
                  <a:schemeClr val="accent1"/>
                </a:buClr>
                <a:buSzPct val="110000"/>
                <a:buFont typeface="Wingdings" panose="05000000000000000000" pitchFamily="2" charset="2"/>
                <a:buChar char="§"/>
              </a:pPr>
              <a:r>
                <a:rPr lang="en-US" sz="2000" dirty="0">
                  <a:latin typeface="+mn-lt"/>
                </a:rPr>
                <a:t>  </a:t>
              </a:r>
              <a:r>
                <a:rPr lang="fr-FR" sz="2000" dirty="0">
                  <a:latin typeface="+mn-lt"/>
                </a:rPr>
                <a:t>Si des matériaux peuvent être fabriqués (ou sont disponibles) en plusieurs sections de  formes différentes, alors les indices incluant la forme </a:t>
              </a:r>
              <a:r>
                <a:rPr lang="en-US" sz="2000" dirty="0">
                  <a:latin typeface="+mn-lt"/>
                </a:rPr>
                <a:t>(e.g.                   ) </a:t>
              </a:r>
              <a:r>
                <a:rPr lang="en-US" sz="2000" dirty="0" err="1">
                  <a:latin typeface="+mn-lt"/>
                </a:rPr>
                <a:t>guident</a:t>
              </a:r>
              <a:r>
                <a:rPr lang="en-US" sz="2000" dirty="0">
                  <a:latin typeface="+mn-lt"/>
                </a:rPr>
                <a:t> le </a:t>
              </a:r>
              <a:r>
                <a:rPr lang="en-US" sz="2000" dirty="0" err="1">
                  <a:latin typeface="+mn-lt"/>
                </a:rPr>
                <a:t>choix</a:t>
              </a:r>
              <a:r>
                <a:rPr lang="en-US" sz="2000" dirty="0">
                  <a:latin typeface="+mn-lt"/>
                </a:rPr>
                <a:t>.</a:t>
              </a:r>
            </a:p>
          </p:txBody>
        </p:sp>
        <p:graphicFrame>
          <p:nvGraphicFramePr>
            <p:cNvPr id="6" name="Object 2">
              <a:extLst>
                <a:ext uri="{FF2B5EF4-FFF2-40B4-BE49-F238E27FC236}">
                  <a16:creationId xmlns:a16="http://schemas.microsoft.com/office/drawing/2014/main" id="{4F24A1CD-9B34-484E-AFC8-28F8F1A33B38}"/>
                </a:ext>
              </a:extLst>
            </p:cNvPr>
            <p:cNvGraphicFramePr>
              <a:graphicFrameLocks noChangeAspect="1"/>
            </p:cNvGraphicFramePr>
            <p:nvPr>
              <p:extLst>
                <p:ext uri="{D42A27DB-BD31-4B8C-83A1-F6EECF244321}">
                  <p14:modId xmlns:p14="http://schemas.microsoft.com/office/powerpoint/2010/main" val="2455131215"/>
                </p:ext>
              </p:extLst>
            </p:nvPr>
          </p:nvGraphicFramePr>
          <p:xfrm>
            <a:off x="863" y="2413"/>
            <a:ext cx="440" cy="223"/>
          </p:xfrm>
          <a:graphic>
            <a:graphicData uri="http://schemas.openxmlformats.org/presentationml/2006/ole">
              <mc:AlternateContent xmlns:mc="http://schemas.openxmlformats.org/markup-compatibility/2006">
                <mc:Choice xmlns:v="urn:schemas-microsoft-com:vml" Requires="v">
                  <p:oleObj spid="_x0000_s64513" name="Equation" r:id="rId4" imgW="698197" imgH="355446" progId="Equation.3">
                    <p:embed/>
                  </p:oleObj>
                </mc:Choice>
                <mc:Fallback>
                  <p:oleObj name="Equation" r:id="rId4" imgW="698197" imgH="355446" progId="Equation.3">
                    <p:embed/>
                    <p:pic>
                      <p:nvPicPr>
                        <p:cNvPr id="6" name="Object 2">
                          <a:extLst>
                            <a:ext uri="{FF2B5EF4-FFF2-40B4-BE49-F238E27FC236}">
                              <a16:creationId xmlns:a16="http://schemas.microsoft.com/office/drawing/2014/main" id="{4F24A1CD-9B34-484E-AFC8-28F8F1A33B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 y="2413"/>
                          <a:ext cx="440" cy="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a:extLst>
                <a:ext uri="{FF2B5EF4-FFF2-40B4-BE49-F238E27FC236}">
                  <a16:creationId xmlns:a16="http://schemas.microsoft.com/office/drawing/2014/main" id="{78864FB2-E11F-4896-B8AE-EDBED64A5E79}"/>
                </a:ext>
              </a:extLst>
            </p:cNvPr>
            <p:cNvGraphicFramePr>
              <a:graphicFrameLocks noChangeAspect="1"/>
            </p:cNvGraphicFramePr>
            <p:nvPr>
              <p:extLst>
                <p:ext uri="{D42A27DB-BD31-4B8C-83A1-F6EECF244321}">
                  <p14:modId xmlns:p14="http://schemas.microsoft.com/office/powerpoint/2010/main" val="178979636"/>
                </p:ext>
              </p:extLst>
            </p:nvPr>
          </p:nvGraphicFramePr>
          <p:xfrm>
            <a:off x="863" y="3238"/>
            <a:ext cx="608" cy="223"/>
          </p:xfrm>
          <a:graphic>
            <a:graphicData uri="http://schemas.openxmlformats.org/presentationml/2006/ole">
              <mc:AlternateContent xmlns:mc="http://schemas.openxmlformats.org/markup-compatibility/2006">
                <mc:Choice xmlns:v="urn:schemas-microsoft-com:vml" Requires="v">
                  <p:oleObj spid="_x0000_s64514" name="Equation" r:id="rId6" imgW="964781" imgH="355446" progId="Equation.3">
                    <p:embed/>
                  </p:oleObj>
                </mc:Choice>
                <mc:Fallback>
                  <p:oleObj name="Equation" r:id="rId6" imgW="964781" imgH="355446" progId="Equation.3">
                    <p:embed/>
                    <p:pic>
                      <p:nvPicPr>
                        <p:cNvPr id="7" name="Object 3">
                          <a:extLst>
                            <a:ext uri="{FF2B5EF4-FFF2-40B4-BE49-F238E27FC236}">
                              <a16:creationId xmlns:a16="http://schemas.microsoft.com/office/drawing/2014/main" id="{78864FB2-E11F-4896-B8AE-EDBED64A5E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 y="3238"/>
                          <a:ext cx="608" cy="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740936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17</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dirty="0"/>
              <a:t>Série </a:t>
            </a:r>
            <a:r>
              <a:rPr lang="en-US" dirty="0" err="1"/>
              <a:t>d’Unité</a:t>
            </a:r>
            <a:r>
              <a:rPr lang="en-US" dirty="0"/>
              <a:t> de </a:t>
            </a:r>
            <a:r>
              <a:rPr lang="en-US" dirty="0" err="1"/>
              <a:t>Cours</a:t>
            </a:r>
            <a:endParaRPr lang="en-US" dirty="0"/>
          </a:p>
        </p:txBody>
      </p:sp>
      <p:sp>
        <p:nvSpPr>
          <p:cNvPr id="5" name="TextBox 4">
            <a:extLst>
              <a:ext uri="{FF2B5EF4-FFF2-40B4-BE49-F238E27FC236}">
                <a16:creationId xmlns:a16="http://schemas.microsoft.com/office/drawing/2014/main" id="{686FA503-9976-4E6C-BEDA-E87D9E0937F5}"/>
              </a:ext>
            </a:extLst>
          </p:cNvPr>
          <p:cNvSpPr txBox="1"/>
          <p:nvPr/>
        </p:nvSpPr>
        <p:spPr>
          <a:xfrm>
            <a:off x="617220" y="601979"/>
            <a:ext cx="10972800" cy="646331"/>
          </a:xfrm>
          <a:prstGeom prst="rect">
            <a:avLst/>
          </a:prstGeom>
          <a:noFill/>
        </p:spPr>
        <p:txBody>
          <a:bodyPr wrap="square" rtlCol="0">
            <a:spAutoFit/>
          </a:bodyPr>
          <a:lstStyle/>
          <a:p>
            <a:r>
              <a:rPr lang="fr-FR" dirty="0"/>
              <a:t>Ces unités de cours PowerPoint, ainsi que de nombreux autres types de ressources, se trouvent sur la page web </a:t>
            </a:r>
            <a:r>
              <a:rPr lang="en-US" dirty="0"/>
              <a:t>Ansys Education Resources </a:t>
            </a:r>
            <a:endParaRPr lang="fr-FR" dirty="0"/>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a:t>
                      </a:r>
                      <a:r>
                        <a:rPr lang="en-GB" sz="1400" b="0" baseline="0" dirty="0" err="1">
                          <a:solidFill>
                            <a:schemeClr val="tx1"/>
                          </a:solidFill>
                          <a:latin typeface="Calibri" panose="020F0502020204030204" pitchFamily="34" charset="0"/>
                          <a:cs typeface="Calibri" panose="020F0502020204030204" pitchFamily="34" charset="0"/>
                        </a:rPr>
                        <a:t>development?A</a:t>
                      </a:r>
                      <a:r>
                        <a:rPr lang="en-GB" sz="1400" b="0" baseline="0">
                          <a:solidFill>
                            <a:schemeClr val="tx1"/>
                          </a:solidFill>
                          <a:latin typeface="Calibri" panose="020F0502020204030204" pitchFamily="34" charset="0"/>
                          <a:cs typeface="Calibri" panose="020F0502020204030204" pitchFamily="34" charset="0"/>
                        </a:rPr>
                        <a:t> materials </a:t>
                      </a:r>
                      <a:r>
                        <a:rPr lang="en-GB" sz="1400" b="0" baseline="0" dirty="0">
                          <a:solidFill>
                            <a:schemeClr val="tx1"/>
                          </a:solidFill>
                          <a:latin typeface="Calibri" panose="020F0502020204030204" pitchFamily="34" charset="0"/>
                          <a:cs typeface="Calibri" panose="020F0502020204030204" pitchFamily="34" charset="0"/>
                        </a:rPr>
                        <a:t>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for l</a:t>
                      </a:r>
                      <a:r>
                        <a:rPr lang="en-GB" sz="1400" b="0" dirty="0">
                          <a:solidFill>
                            <a:schemeClr val="tx1"/>
                          </a:solidFill>
                          <a:latin typeface="Calibri" panose="020F0502020204030204" pitchFamily="34" charset="0"/>
                          <a:cs typeface="Calibri" panose="020F0502020204030204" pitchFamily="34" charset="0"/>
                        </a:rPr>
                        <a:t>ow</a:t>
                      </a:r>
                      <a:r>
                        <a:rPr lang="en-GB" sz="1400" b="0" baseline="0" dirty="0">
                          <a:solidFill>
                            <a:schemeClr val="tx1"/>
                          </a:solidFill>
                          <a:latin typeface="Calibri" panose="020F0502020204030204" pitchFamily="34" charset="0"/>
                          <a:cs typeface="Calibri" panose="020F0502020204030204" pitchFamily="34" charset="0"/>
                        </a:rPr>
                        <a:t> c</a:t>
                      </a:r>
                      <a:r>
                        <a:rPr lang="en-GB" sz="1400" b="0" dirty="0">
                          <a:solidFill>
                            <a:schemeClr val="tx1"/>
                          </a:solidFill>
                          <a:latin typeface="Calibri" panose="020F0502020204030204" pitchFamily="34" charset="0"/>
                          <a:cs typeface="Calibri" panose="020F0502020204030204" pitchFamily="34" charset="0"/>
                        </a:rPr>
                        <a:t>arbon power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Architecture and the built</a:t>
                      </a:r>
                      <a:r>
                        <a:rPr lang="en-GB" sz="1400" b="0" baseline="0" dirty="0">
                          <a:solidFill>
                            <a:schemeClr val="tx1"/>
                          </a:solidFill>
                          <a:latin typeface="Calibri" panose="020F0502020204030204" pitchFamily="34" charset="0"/>
                          <a:cs typeface="Calibri" panose="020F0502020204030204" pitchFamily="34" charset="0"/>
                        </a:rPr>
                        <a:t> environment: 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2615225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48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C3AC82-3D3A-4868-BB3C-C47FF7A0ACBE}"/>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D4CFD269-58A5-4A78-A2E8-BA30CB07E7D8}"/>
              </a:ext>
            </a:extLst>
          </p:cNvPr>
          <p:cNvSpPr>
            <a:spLocks noGrp="1"/>
          </p:cNvSpPr>
          <p:nvPr>
            <p:ph type="title"/>
          </p:nvPr>
        </p:nvSpPr>
        <p:spPr/>
        <p:txBody>
          <a:bodyPr/>
          <a:lstStyle/>
          <a:p>
            <a:r>
              <a:rPr lang="en-US" dirty="0" err="1">
                <a:latin typeface="+mn-lt"/>
              </a:rPr>
              <a:t>Objectifs</a:t>
            </a:r>
            <a:r>
              <a:rPr lang="en-US" dirty="0">
                <a:latin typeface="+mn-lt"/>
              </a:rPr>
              <a:t> </a:t>
            </a:r>
            <a:r>
              <a:rPr lang="en-US" dirty="0" err="1">
                <a:latin typeface="+mn-lt"/>
              </a:rPr>
              <a:t>d’apprentissage</a:t>
            </a:r>
            <a:r>
              <a:rPr lang="en-US" dirty="0">
                <a:latin typeface="+mn-lt"/>
              </a:rPr>
              <a:t> de </a:t>
            </a:r>
            <a:r>
              <a:rPr lang="en-US" dirty="0" err="1">
                <a:latin typeface="+mn-lt"/>
              </a:rPr>
              <a:t>cette</a:t>
            </a:r>
            <a:r>
              <a:rPr lang="en-US" dirty="0">
                <a:latin typeface="+mn-lt"/>
              </a:rPr>
              <a:t> </a:t>
            </a:r>
            <a:r>
              <a:rPr lang="en-US" dirty="0" err="1">
                <a:latin typeface="+mn-lt"/>
              </a:rPr>
              <a:t>unité</a:t>
            </a:r>
            <a:r>
              <a:rPr lang="en-US" dirty="0">
                <a:latin typeface="+mn-lt"/>
              </a:rPr>
              <a:t> de </a:t>
            </a:r>
            <a:r>
              <a:rPr lang="en-US" dirty="0" err="1">
                <a:latin typeface="+mn-lt"/>
              </a:rPr>
              <a:t>cours</a:t>
            </a:r>
            <a:endParaRPr lang="en-US" dirty="0"/>
          </a:p>
        </p:txBody>
      </p:sp>
      <p:graphicFrame>
        <p:nvGraphicFramePr>
          <p:cNvPr id="5" name="Table 4">
            <a:extLst>
              <a:ext uri="{FF2B5EF4-FFF2-40B4-BE49-F238E27FC236}">
                <a16:creationId xmlns:a16="http://schemas.microsoft.com/office/drawing/2014/main" id="{4480C8EA-098E-40F0-BC26-1ADC1AB9F702}"/>
              </a:ext>
            </a:extLst>
          </p:cNvPr>
          <p:cNvGraphicFramePr>
            <a:graphicFrameLocks noGrp="1"/>
          </p:cNvGraphicFramePr>
          <p:nvPr>
            <p:extLst>
              <p:ext uri="{D42A27DB-BD31-4B8C-83A1-F6EECF244321}">
                <p14:modId xmlns:p14="http://schemas.microsoft.com/office/powerpoint/2010/main" val="416229107"/>
              </p:ext>
            </p:extLst>
          </p:nvPr>
        </p:nvGraphicFramePr>
        <p:xfrm>
          <a:off x="957742" y="1234620"/>
          <a:ext cx="10276514" cy="2127316"/>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err="1">
                          <a:solidFill>
                            <a:schemeClr val="tx1"/>
                          </a:solidFill>
                        </a:rPr>
                        <a:t>Résultats</a:t>
                      </a:r>
                      <a:r>
                        <a:rPr lang="en-GB" sz="2000" b="1" dirty="0">
                          <a:solidFill>
                            <a:schemeClr val="tx1"/>
                          </a:solidFill>
                        </a:rPr>
                        <a:t> et acquis </a:t>
                      </a:r>
                      <a:r>
                        <a:rPr lang="en-GB" sz="2000" b="1" dirty="0" err="1">
                          <a:solidFill>
                            <a:schemeClr val="tx1"/>
                          </a:solidFill>
                        </a:rPr>
                        <a:t>attendus</a:t>
                      </a:r>
                      <a:endParaRPr lang="en-GB" sz="2000" b="1" dirty="0">
                        <a:solidFill>
                          <a:schemeClr val="tx1"/>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err="1">
                          <a:solidFill>
                            <a:sysClr val="windowText" lastClr="000000"/>
                          </a:solidFill>
                        </a:rPr>
                        <a:t>Connaître</a:t>
                      </a:r>
                      <a:r>
                        <a:rPr lang="en-GB" sz="1400" b="1" dirty="0">
                          <a:solidFill>
                            <a:sysClr val="windowText" lastClr="000000"/>
                          </a:solidFill>
                        </a:rPr>
                        <a:t> et </a:t>
                      </a:r>
                      <a:r>
                        <a:rPr lang="en-GB" sz="1400" b="1" dirty="0" err="1">
                          <a:solidFill>
                            <a:sysClr val="windowText" lastClr="000000"/>
                          </a:solidFill>
                        </a:rPr>
                        <a:t>comprendre</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err="1">
                          <a:solidFill>
                            <a:schemeClr val="dk1"/>
                          </a:solidFill>
                          <a:effectLst/>
                          <a:latin typeface="+mn-lt"/>
                          <a:ea typeface="+mn-ea"/>
                          <a:cs typeface="+mn-cs"/>
                        </a:rPr>
                        <a:t>Comprenre</a:t>
                      </a:r>
                      <a:r>
                        <a:rPr lang="en-GB" sz="1400" kern="1200" dirty="0">
                          <a:solidFill>
                            <a:schemeClr val="dk1"/>
                          </a:solidFill>
                          <a:effectLst/>
                          <a:latin typeface="+mn-lt"/>
                          <a:ea typeface="+mn-ea"/>
                          <a:cs typeface="+mn-cs"/>
                        </a:rPr>
                        <a:t> le concept </a:t>
                      </a:r>
                      <a:r>
                        <a:rPr lang="en-GB" sz="1400" kern="1200" dirty="0" err="1">
                          <a:solidFill>
                            <a:schemeClr val="dk1"/>
                          </a:solidFill>
                          <a:effectLst/>
                          <a:latin typeface="+mn-lt"/>
                          <a:ea typeface="+mn-ea"/>
                          <a:cs typeface="+mn-cs"/>
                        </a:rPr>
                        <a:t>d’efficacité</a:t>
                      </a:r>
                      <a:r>
                        <a:rPr lang="en-GB" sz="1400" kern="1200" dirty="0">
                          <a:solidFill>
                            <a:schemeClr val="dk1"/>
                          </a:solidFill>
                          <a:effectLst/>
                          <a:latin typeface="+mn-lt"/>
                          <a:ea typeface="+mn-ea"/>
                          <a:cs typeface="+mn-cs"/>
                        </a:rPr>
                        <a:t> de </a:t>
                      </a:r>
                      <a:r>
                        <a:rPr lang="en-GB" sz="1400" kern="1200" dirty="0" err="1">
                          <a:solidFill>
                            <a:schemeClr val="dk1"/>
                          </a:solidFill>
                          <a:effectLst/>
                          <a:latin typeface="+mn-lt"/>
                          <a:ea typeface="+mn-ea"/>
                          <a:cs typeface="+mn-cs"/>
                        </a:rPr>
                        <a:t>forme</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err="1">
                          <a:solidFill>
                            <a:sysClr val="windowText" lastClr="000000"/>
                          </a:solidFill>
                        </a:rPr>
                        <a:t>Compétences</a:t>
                      </a:r>
                      <a:r>
                        <a:rPr lang="en-GB" sz="1400" b="1" dirty="0">
                          <a:solidFill>
                            <a:sysClr val="windowText" lastClr="000000"/>
                          </a:solidFill>
                        </a:rPr>
                        <a:t> et aptitudes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err="1">
                          <a:solidFill>
                            <a:schemeClr val="dk1"/>
                          </a:solidFill>
                          <a:effectLst/>
                          <a:latin typeface="+mn-lt"/>
                          <a:ea typeface="+mn-ea"/>
                          <a:cs typeface="+mn-cs"/>
                        </a:rPr>
                        <a:t>Capacité</a:t>
                      </a:r>
                      <a:r>
                        <a:rPr lang="en-GB" sz="1400" kern="1200" dirty="0">
                          <a:solidFill>
                            <a:schemeClr val="dk1"/>
                          </a:solidFill>
                          <a:effectLst/>
                          <a:latin typeface="+mn-lt"/>
                          <a:ea typeface="+mn-ea"/>
                          <a:cs typeface="+mn-cs"/>
                        </a:rPr>
                        <a:t> à </a:t>
                      </a:r>
                      <a:r>
                        <a:rPr lang="en-GB" sz="1400" kern="1200" dirty="0" err="1">
                          <a:solidFill>
                            <a:schemeClr val="dk1"/>
                          </a:solidFill>
                          <a:effectLst/>
                          <a:latin typeface="+mn-lt"/>
                          <a:ea typeface="+mn-ea"/>
                          <a:cs typeface="+mn-cs"/>
                        </a:rPr>
                        <a:t>sélectionner</a:t>
                      </a:r>
                      <a:r>
                        <a:rPr lang="en-GB" sz="1400" kern="1200" dirty="0">
                          <a:solidFill>
                            <a:schemeClr val="dk1"/>
                          </a:solidFill>
                          <a:effectLst/>
                          <a:latin typeface="+mn-lt"/>
                          <a:ea typeface="+mn-ea"/>
                          <a:cs typeface="+mn-cs"/>
                        </a:rPr>
                        <a:t> des </a:t>
                      </a:r>
                      <a:r>
                        <a:rPr lang="en-GB" sz="1400" kern="1200" dirty="0" err="1">
                          <a:solidFill>
                            <a:schemeClr val="dk1"/>
                          </a:solidFill>
                          <a:effectLst/>
                          <a:latin typeface="+mn-lt"/>
                          <a:ea typeface="+mn-ea"/>
                          <a:cs typeface="+mn-cs"/>
                        </a:rPr>
                        <a:t>combinaisons</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matériau-forme</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efficaces</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err="1">
                          <a:solidFill>
                            <a:sysClr val="windowText" lastClr="000000"/>
                          </a:solidFill>
                        </a:rPr>
                        <a:t>Valeurs</a:t>
                      </a:r>
                      <a:r>
                        <a:rPr lang="en-GB" sz="1400" b="1" dirty="0">
                          <a:solidFill>
                            <a:sysClr val="windowText" lastClr="000000"/>
                          </a:solidFill>
                        </a:rPr>
                        <a:t> et </a:t>
                      </a:r>
                      <a:r>
                        <a:rPr lang="en-GB" sz="1400" b="1" dirty="0" err="1">
                          <a:solidFill>
                            <a:sysClr val="windowText" lastClr="000000"/>
                          </a:solidFill>
                        </a:rPr>
                        <a:t>comportements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Prise de conscience de comment les </a:t>
                      </a:r>
                      <a:r>
                        <a:rPr lang="en-GB" sz="1400" kern="1200" dirty="0" err="1">
                          <a:solidFill>
                            <a:schemeClr val="dk1"/>
                          </a:solidFill>
                          <a:effectLst/>
                          <a:latin typeface="+mn-lt"/>
                          <a:ea typeface="+mn-ea"/>
                          <a:cs typeface="+mn-cs"/>
                        </a:rPr>
                        <a:t>matériaux</a:t>
                      </a:r>
                      <a:r>
                        <a:rPr lang="en-GB" sz="1400" kern="1200" dirty="0">
                          <a:solidFill>
                            <a:schemeClr val="dk1"/>
                          </a:solidFill>
                          <a:effectLst/>
                          <a:latin typeface="+mn-lt"/>
                          <a:ea typeface="+mn-ea"/>
                          <a:cs typeface="+mn-cs"/>
                        </a:rPr>
                        <a:t> et la </a:t>
                      </a:r>
                      <a:r>
                        <a:rPr lang="en-GB" sz="1400" kern="1200" dirty="0" err="1">
                          <a:solidFill>
                            <a:schemeClr val="dk1"/>
                          </a:solidFill>
                          <a:effectLst/>
                          <a:latin typeface="+mn-lt"/>
                          <a:ea typeface="+mn-ea"/>
                          <a:cs typeface="+mn-cs"/>
                        </a:rPr>
                        <a:t>forme</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intéragissent</a:t>
                      </a:r>
                      <a:endParaRPr lang="en-GB"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E3911DEA-8358-410D-B92A-8F5DD9C2BECD}"/>
              </a:ext>
            </a:extLst>
          </p:cNvPr>
          <p:cNvSpPr txBox="1">
            <a:spLocks/>
          </p:cNvSpPr>
          <p:nvPr/>
        </p:nvSpPr>
        <p:spPr bwMode="auto">
          <a:xfrm>
            <a:off x="957741" y="3637549"/>
            <a:ext cx="10276514" cy="1200329"/>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err="1">
                <a:ln>
                  <a:noFill/>
                </a:ln>
                <a:solidFill>
                  <a:srgbClr val="0C0C0C"/>
                </a:solidFill>
                <a:effectLst/>
                <a:uLnTx/>
                <a:uFillTx/>
                <a:ea typeface="+mn-ea"/>
                <a:cs typeface="+mn-cs"/>
              </a:rPr>
              <a:t>Ressources</a:t>
            </a:r>
            <a:endParaRPr kumimoji="0" lang="en-GB" sz="1800" b="1" i="0" u="none" strike="noStrike" kern="0" cap="none" spc="0" normalizeH="0" baseline="0" noProof="0" dirty="0">
              <a:ln>
                <a:noFill/>
              </a:ln>
              <a:solidFill>
                <a:srgbClr val="0C0C0C"/>
              </a:solidFill>
              <a:effectLst/>
              <a:uLnTx/>
              <a:uFillTx/>
              <a:ea typeface="+mn-ea"/>
              <a:cs typeface="+mn-cs"/>
            </a:endParaRP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GB" sz="1400" i="0" u="none" strike="noStrike" kern="0" cap="none" spc="0" normalizeH="0" baseline="0" noProof="0" dirty="0">
                <a:ln>
                  <a:noFill/>
                </a:ln>
                <a:solidFill>
                  <a:prstClr val="black"/>
                </a:solidFill>
                <a:effectLst/>
                <a:uLnTx/>
                <a:uFillTx/>
                <a:ea typeface="+mn-ea"/>
                <a:cs typeface="+mn-cs"/>
              </a:rPr>
              <a:t>Livre : </a:t>
            </a:r>
            <a:r>
              <a:rPr kumimoji="0" lang="en-GB" sz="1400" b="0" i="0" u="none" strike="noStrike" kern="0" cap="none" spc="0" normalizeH="0" baseline="0" noProof="0" dirty="0">
                <a:ln>
                  <a:noFill/>
                </a:ln>
                <a:solidFill>
                  <a:prstClr val="black"/>
                </a:solidFill>
                <a:effectLst/>
                <a:uLnTx/>
                <a:uFillTx/>
                <a:ea typeface="+mn-ea"/>
                <a:cs typeface="+mn-cs"/>
              </a:rPr>
              <a:t>“Materials Selection in Mechanical Design”, 5th edition by M.F. Ashby, Butterworth Heinemann, Oxford, 2016, Chapters 10-11</a:t>
            </a: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93861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US" dirty="0" err="1"/>
              <a:t>Sommaire</a:t>
            </a:r>
            <a:r>
              <a:rPr lang="en-US" dirty="0"/>
              <a:t> de </a:t>
            </a:r>
            <a:r>
              <a:rPr lang="en-US" dirty="0" err="1"/>
              <a:t>l’unité</a:t>
            </a:r>
            <a:r>
              <a:rPr lang="en-US" dirty="0"/>
              <a:t> de lecture 9</a:t>
            </a:r>
          </a:p>
        </p:txBody>
      </p:sp>
      <p:sp>
        <p:nvSpPr>
          <p:cNvPr id="5" name="Content Placeholder 6">
            <a:extLst>
              <a:ext uri="{FF2B5EF4-FFF2-40B4-BE49-F238E27FC236}">
                <a16:creationId xmlns:a16="http://schemas.microsoft.com/office/drawing/2014/main" id="{FF300BFB-BCB4-46CD-B9A1-58649B78F421}"/>
              </a:ext>
            </a:extLst>
          </p:cNvPr>
          <p:cNvSpPr txBox="1">
            <a:spLocks/>
          </p:cNvSpPr>
          <p:nvPr/>
        </p:nvSpPr>
        <p:spPr>
          <a:xfrm>
            <a:off x="5255558" y="1997869"/>
            <a:ext cx="6745098" cy="2862262"/>
          </a:xfrm>
          <a:prstGeom prst="rect">
            <a:avLst/>
          </a:prstGeom>
        </p:spPr>
        <p:txBody>
          <a:bodyPr/>
          <a:lstStyle>
            <a:lvl1pPr marL="290520" indent="-290520" algn="l" rtl="0" eaLnBrk="0" fontAlgn="base" hangingPunct="0">
              <a:spcBef>
                <a:spcPct val="20000"/>
              </a:spcBef>
              <a:spcAft>
                <a:spcPct val="20000"/>
              </a:spcAft>
              <a:buClr>
                <a:srgbClr val="3C7837"/>
              </a:buClr>
              <a:buSzPct val="120000"/>
              <a:buFont typeface="Wingdings" pitchFamily="2" charset="2"/>
              <a:buChar char="§"/>
              <a:defRPr sz="2400" b="1">
                <a:solidFill>
                  <a:schemeClr val="tx1"/>
                </a:solidFill>
                <a:latin typeface="+mn-lt"/>
                <a:ea typeface="+mn-ea"/>
                <a:cs typeface="+mn-cs"/>
              </a:defRPr>
            </a:lvl1pPr>
            <a:lvl2pPr marL="827109" indent="-346084" algn="l" rtl="0" eaLnBrk="0" fontAlgn="base" hangingPunct="0">
              <a:spcBef>
                <a:spcPct val="20000"/>
              </a:spcBef>
              <a:spcAft>
                <a:spcPct val="20000"/>
              </a:spcAft>
              <a:buClr>
                <a:srgbClr val="009999"/>
              </a:buClr>
              <a:buSzPct val="80000"/>
              <a:buFont typeface="Wingdings" pitchFamily="2" charset="2"/>
              <a:buChar char="n"/>
              <a:defRPr sz="2800" b="1">
                <a:solidFill>
                  <a:schemeClr val="tx1"/>
                </a:solidFill>
                <a:latin typeface="+mn-lt"/>
              </a:defRPr>
            </a:lvl2pPr>
            <a:lvl3pPr marL="1079527" indent="-165104" algn="l" rtl="0" eaLnBrk="0" fontAlgn="base" hangingPunct="0">
              <a:spcBef>
                <a:spcPct val="20000"/>
              </a:spcBef>
              <a:spcAft>
                <a:spcPct val="0"/>
              </a:spcAft>
              <a:buClr>
                <a:srgbClr val="3C7837"/>
              </a:buClr>
              <a:buSzPct val="110000"/>
              <a:buFont typeface="Wingdings" pitchFamily="2" charset="2"/>
              <a:buChar char="§"/>
              <a:defRPr sz="2000" b="1">
                <a:solidFill>
                  <a:schemeClr val="tx1"/>
                </a:solidFill>
                <a:latin typeface="+mn-lt"/>
              </a:defRPr>
            </a:lvl3pPr>
            <a:lvl4pPr marL="1439899" indent="-231781" algn="l" rtl="0" eaLnBrk="0" fontAlgn="base" hangingPunct="0">
              <a:spcBef>
                <a:spcPct val="20000"/>
              </a:spcBef>
              <a:spcAft>
                <a:spcPct val="0"/>
              </a:spcAft>
              <a:buClr>
                <a:srgbClr val="3C7837"/>
              </a:buClr>
              <a:buSzPct val="110000"/>
              <a:buFont typeface="Wingdings" pitchFamily="2" charset="2"/>
              <a:buChar char="§"/>
              <a:defRPr b="1">
                <a:solidFill>
                  <a:schemeClr val="tx1"/>
                </a:solidFill>
                <a:latin typeface="+mn-lt"/>
              </a:defRPr>
            </a:lvl4pPr>
            <a:lvl5pPr marL="1862184" indent="-231781" algn="l" rtl="0" eaLnBrk="0" fontAlgn="base" hangingPunct="0">
              <a:spcBef>
                <a:spcPct val="20000"/>
              </a:spcBef>
              <a:spcAft>
                <a:spcPct val="0"/>
              </a:spcAft>
              <a:buClr>
                <a:srgbClr val="3C7837"/>
              </a:buClr>
              <a:buFont typeface="Wingdings" pitchFamily="2" charset="2"/>
              <a:buChar char="§"/>
              <a:defRPr sz="1600" b="1">
                <a:solidFill>
                  <a:schemeClr val="tx1"/>
                </a:solidFill>
                <a:latin typeface="+mn-lt"/>
              </a:defRPr>
            </a:lvl5pPr>
            <a:lvl6pPr marL="2319396" indent="-231781"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607" indent="-231781"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819" indent="-231781"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1030" indent="-231781"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a:spcBef>
                <a:spcPct val="0"/>
              </a:spcBef>
              <a:spcAft>
                <a:spcPct val="0"/>
              </a:spcAft>
              <a:buClr>
                <a:schemeClr val="accent1"/>
              </a:buClr>
              <a:buSzPct val="110000"/>
              <a:defRPr/>
            </a:pPr>
            <a:r>
              <a:rPr lang="en-GB" sz="1800" b="0" kern="0" dirty="0"/>
              <a:t>Les </a:t>
            </a:r>
            <a:r>
              <a:rPr lang="en-GB" sz="1800" b="0" kern="0" dirty="0" err="1"/>
              <a:t>formes</a:t>
            </a:r>
            <a:r>
              <a:rPr lang="en-GB" sz="1800" b="0" kern="0" dirty="0"/>
              <a:t> </a:t>
            </a:r>
            <a:r>
              <a:rPr lang="en-GB" sz="1800" b="0" kern="0" dirty="0" err="1"/>
              <a:t>efficaces</a:t>
            </a:r>
            <a:r>
              <a:rPr lang="en-GB" sz="1800" b="0" kern="0" dirty="0"/>
              <a:t> : tubes, </a:t>
            </a:r>
            <a:r>
              <a:rPr lang="en-GB" sz="1800" b="0" kern="0" dirty="0" err="1"/>
              <a:t>poutres</a:t>
            </a:r>
            <a:r>
              <a:rPr lang="en-GB" sz="1800" b="0" kern="0" dirty="0"/>
              <a:t> </a:t>
            </a:r>
            <a:r>
              <a:rPr lang="en-GB" sz="1800" b="0" kern="0" dirty="0" err="1"/>
              <a:t>en</a:t>
            </a:r>
            <a:r>
              <a:rPr lang="en-GB" sz="1800" b="0" kern="0" dirty="0"/>
              <a:t> I, etc</a:t>
            </a:r>
          </a:p>
          <a:p>
            <a:pPr marL="0" indent="0">
              <a:spcBef>
                <a:spcPct val="0"/>
              </a:spcBef>
              <a:spcAft>
                <a:spcPct val="0"/>
              </a:spcAft>
              <a:buClr>
                <a:srgbClr val="006600"/>
              </a:buClr>
              <a:buSzPct val="110000"/>
              <a:buFont typeface="Wingdings" pitchFamily="2" charset="2"/>
              <a:buNone/>
              <a:defRPr/>
            </a:pPr>
            <a:endParaRPr lang="en-GB" sz="1800" b="0" i="1" kern="0" dirty="0"/>
          </a:p>
          <a:p>
            <a:pPr>
              <a:spcBef>
                <a:spcPct val="0"/>
              </a:spcBef>
              <a:spcAft>
                <a:spcPct val="0"/>
              </a:spcAft>
              <a:buClr>
                <a:schemeClr val="accent1"/>
              </a:buClr>
              <a:buSzPct val="110000"/>
              <a:defRPr/>
            </a:pPr>
            <a:r>
              <a:rPr lang="fr-FR" sz="1800" b="0" kern="0" dirty="0"/>
              <a:t>Facteur de forme et limites de forme</a:t>
            </a:r>
          </a:p>
          <a:p>
            <a:pPr>
              <a:spcBef>
                <a:spcPct val="100000"/>
              </a:spcBef>
              <a:spcAft>
                <a:spcPct val="0"/>
              </a:spcAft>
              <a:buClr>
                <a:schemeClr val="accent1"/>
              </a:buClr>
              <a:buSzPct val="110000"/>
              <a:defRPr/>
            </a:pPr>
            <a:r>
              <a:rPr lang="en-GB" sz="1800" b="0" kern="0" dirty="0"/>
              <a:t>Les indices </a:t>
            </a:r>
            <a:r>
              <a:rPr lang="en-GB" sz="1800" b="0" kern="0" dirty="0" err="1"/>
              <a:t>matériaux</a:t>
            </a:r>
            <a:r>
              <a:rPr lang="en-GB" sz="1800" b="0" kern="0" dirty="0"/>
              <a:t> qui </a:t>
            </a:r>
            <a:r>
              <a:rPr lang="en-GB" sz="1800" b="0" kern="0" dirty="0" err="1"/>
              <a:t>incluent</a:t>
            </a:r>
            <a:r>
              <a:rPr lang="en-GB" sz="1800" b="0" kern="0" dirty="0"/>
              <a:t> la </a:t>
            </a:r>
            <a:r>
              <a:rPr lang="en-GB" sz="1800" b="0" kern="0" dirty="0" err="1"/>
              <a:t>forme</a:t>
            </a:r>
            <a:endParaRPr lang="en-GB" sz="1800" b="0" kern="0" dirty="0"/>
          </a:p>
          <a:p>
            <a:pPr>
              <a:spcBef>
                <a:spcPct val="100000"/>
              </a:spcBef>
              <a:spcAft>
                <a:spcPct val="0"/>
              </a:spcAft>
              <a:buClr>
                <a:schemeClr val="accent1"/>
              </a:buClr>
              <a:buSzPct val="110000"/>
              <a:defRPr/>
            </a:pPr>
            <a:r>
              <a:rPr lang="en-GB" sz="1800" b="0" kern="0" dirty="0" err="1"/>
              <a:t>Méthodes</a:t>
            </a:r>
            <a:r>
              <a:rPr lang="en-GB" sz="1800" b="0" kern="0" dirty="0"/>
              <a:t> </a:t>
            </a:r>
            <a:r>
              <a:rPr lang="en-GB" sz="1800" b="0" kern="0" dirty="0" err="1"/>
              <a:t>graphiques</a:t>
            </a:r>
            <a:r>
              <a:rPr lang="en-GB" sz="1800" b="0" kern="0" dirty="0"/>
              <a:t> pour </a:t>
            </a:r>
            <a:r>
              <a:rPr lang="en-GB" sz="1800" b="0" kern="0" dirty="0" err="1"/>
              <a:t>manipuler</a:t>
            </a:r>
            <a:r>
              <a:rPr lang="en-GB" sz="1800" b="0" kern="0" dirty="0"/>
              <a:t> la </a:t>
            </a:r>
            <a:r>
              <a:rPr lang="en-GB" sz="1800" b="0" kern="0" dirty="0" err="1"/>
              <a:t>forme</a:t>
            </a:r>
            <a:endParaRPr lang="en-GB" sz="1800" b="0" kern="0" dirty="0"/>
          </a:p>
          <a:p>
            <a:pPr>
              <a:spcBef>
                <a:spcPct val="100000"/>
              </a:spcBef>
              <a:spcAft>
                <a:spcPct val="0"/>
              </a:spcAft>
              <a:buClr>
                <a:schemeClr val="accent1"/>
              </a:buClr>
              <a:buSzPct val="110000"/>
              <a:defRPr/>
            </a:pPr>
            <a:r>
              <a:rPr lang="fr-FR" sz="1800" b="0" kern="0" dirty="0"/>
              <a:t>Table de données : sections structurelles</a:t>
            </a:r>
            <a:endParaRPr lang="en-GB" sz="1800" b="0" kern="0" dirty="0"/>
          </a:p>
        </p:txBody>
      </p:sp>
      <p:pic>
        <p:nvPicPr>
          <p:cNvPr id="7" name="Picture 38">
            <a:extLst>
              <a:ext uri="{FF2B5EF4-FFF2-40B4-BE49-F238E27FC236}">
                <a16:creationId xmlns:a16="http://schemas.microsoft.com/office/drawing/2014/main" id="{6BCEC723-72F8-4310-B4BB-6AD3FD89A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655" y="1543844"/>
            <a:ext cx="34147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9">
            <a:extLst>
              <a:ext uri="{FF2B5EF4-FFF2-40B4-BE49-F238E27FC236}">
                <a16:creationId xmlns:a16="http://schemas.microsoft.com/office/drawing/2014/main" id="{F6F05AF6-16A6-4742-A500-056A19A31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942" y="3507581"/>
            <a:ext cx="34417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047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err="1"/>
              <a:t>Efficacité</a:t>
            </a:r>
            <a:r>
              <a:rPr lang="en-GB" dirty="0"/>
              <a:t> des </a:t>
            </a:r>
            <a:r>
              <a:rPr lang="en-GB" dirty="0" err="1"/>
              <a:t>formes</a:t>
            </a:r>
            <a:endParaRPr lang="en-US" dirty="0"/>
          </a:p>
        </p:txBody>
      </p:sp>
      <p:sp>
        <p:nvSpPr>
          <p:cNvPr id="4" name="Content Placeholder 3">
            <a:extLst>
              <a:ext uri="{FF2B5EF4-FFF2-40B4-BE49-F238E27FC236}">
                <a16:creationId xmlns:a16="http://schemas.microsoft.com/office/drawing/2014/main" id="{1FCE34C3-077E-4760-A7E0-89B355D8DEAC}"/>
              </a:ext>
            </a:extLst>
          </p:cNvPr>
          <p:cNvSpPr txBox="1">
            <a:spLocks/>
          </p:cNvSpPr>
          <p:nvPr/>
        </p:nvSpPr>
        <p:spPr>
          <a:xfrm>
            <a:off x="1133475" y="1212850"/>
            <a:ext cx="9925050" cy="4432300"/>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100000"/>
              </a:spcBef>
              <a:spcAft>
                <a:spcPct val="0"/>
              </a:spcAft>
            </a:pPr>
            <a:r>
              <a:rPr lang="en-GB" sz="1800" dirty="0" err="1"/>
              <a:t>Lorsque</a:t>
            </a:r>
            <a:r>
              <a:rPr lang="en-GB" sz="1800" dirty="0"/>
              <a:t> les </a:t>
            </a:r>
            <a:r>
              <a:rPr lang="en-GB" sz="1800" dirty="0" err="1"/>
              <a:t>matériaux</a:t>
            </a:r>
            <a:r>
              <a:rPr lang="en-GB" sz="1800" dirty="0"/>
              <a:t> </a:t>
            </a:r>
            <a:r>
              <a:rPr lang="en-GB" sz="1800" dirty="0" err="1"/>
              <a:t>sont</a:t>
            </a:r>
            <a:r>
              <a:rPr lang="en-GB" sz="1800" dirty="0"/>
              <a:t> chargés </a:t>
            </a:r>
            <a:r>
              <a:rPr lang="en-GB" sz="1800" dirty="0" err="1"/>
              <a:t>en</a:t>
            </a:r>
            <a:r>
              <a:rPr lang="en-GB" sz="1800" dirty="0"/>
              <a:t> flexion, torsion, </a:t>
            </a:r>
            <a:r>
              <a:rPr lang="en-GB" sz="1800" dirty="0" err="1"/>
              <a:t>ou</a:t>
            </a:r>
            <a:r>
              <a:rPr lang="en-GB" sz="1800" dirty="0"/>
              <a:t> </a:t>
            </a:r>
            <a:r>
              <a:rPr lang="en-GB" sz="1800" dirty="0" err="1"/>
              <a:t>utilisés</a:t>
            </a:r>
            <a:r>
              <a:rPr lang="en-GB" sz="1800" dirty="0"/>
              <a:t> </a:t>
            </a:r>
            <a:r>
              <a:rPr lang="en-GB" sz="1800" dirty="0" err="1"/>
              <a:t>comme</a:t>
            </a:r>
            <a:r>
              <a:rPr lang="en-GB" sz="1800" dirty="0"/>
              <a:t> </a:t>
            </a:r>
            <a:r>
              <a:rPr lang="en-GB" sz="1800" dirty="0" err="1"/>
              <a:t>colonne</a:t>
            </a:r>
            <a:r>
              <a:rPr lang="en-GB" sz="1800" dirty="0"/>
              <a:t> mince, la </a:t>
            </a:r>
            <a:r>
              <a:rPr lang="en-GB" sz="1800" dirty="0" err="1"/>
              <a:t>forme</a:t>
            </a:r>
            <a:r>
              <a:rPr lang="en-GB" sz="1800" dirty="0"/>
              <a:t> de la section </a:t>
            </a:r>
            <a:r>
              <a:rPr lang="en-GB" sz="1800" dirty="0" err="1"/>
              <a:t>devient</a:t>
            </a:r>
            <a:r>
              <a:rPr lang="en-GB" sz="1800" dirty="0"/>
              <a:t> </a:t>
            </a:r>
            <a:r>
              <a:rPr lang="en-GB" sz="1800" dirty="0" err="1"/>
              <a:t>importante</a:t>
            </a:r>
            <a:r>
              <a:rPr lang="en-GB" sz="1800" dirty="0"/>
              <a:t>. </a:t>
            </a:r>
          </a:p>
          <a:p>
            <a:pPr>
              <a:spcBef>
                <a:spcPct val="100000"/>
              </a:spcBef>
              <a:spcAft>
                <a:spcPct val="0"/>
              </a:spcAft>
            </a:pPr>
            <a:r>
              <a:rPr lang="en-GB" sz="1800" b="1" dirty="0"/>
              <a:t>”</a:t>
            </a:r>
            <a:r>
              <a:rPr lang="en-GB" sz="1800" b="1" dirty="0" err="1">
                <a:solidFill>
                  <a:schemeClr val="accent1"/>
                </a:solidFill>
              </a:rPr>
              <a:t>Forme</a:t>
            </a:r>
            <a:r>
              <a:rPr lang="en-GB" sz="1800" b="1" dirty="0"/>
              <a:t>” </a:t>
            </a:r>
            <a:r>
              <a:rPr lang="en-GB" sz="1800" dirty="0"/>
              <a:t>= Coupe </a:t>
            </a:r>
            <a:r>
              <a:rPr lang="en-GB" sz="1800" dirty="0" err="1"/>
              <a:t>transversale</a:t>
            </a:r>
            <a:r>
              <a:rPr lang="en-GB" sz="1800" dirty="0"/>
              <a:t> mise </a:t>
            </a:r>
            <a:r>
              <a:rPr lang="en-GB" sz="1800" dirty="0" err="1"/>
              <a:t>en</a:t>
            </a:r>
            <a:r>
              <a:rPr lang="en-GB" sz="1800" dirty="0"/>
              <a:t> </a:t>
            </a:r>
            <a:r>
              <a:rPr lang="en-GB" sz="1800" dirty="0" err="1"/>
              <a:t>forme</a:t>
            </a:r>
            <a:r>
              <a:rPr lang="en-GB" sz="1800" dirty="0"/>
              <a:t> de</a:t>
            </a:r>
          </a:p>
          <a:p>
            <a:pPr marL="1706563" lvl="4" indent="0">
              <a:spcBef>
                <a:spcPct val="0"/>
              </a:spcBef>
              <a:buClr>
                <a:srgbClr val="006600"/>
              </a:buClr>
              <a:buFont typeface="Courier New" panose="02070309020205020404" pitchFamily="49" charset="0"/>
              <a:buNone/>
            </a:pPr>
            <a:r>
              <a:rPr lang="en-GB" sz="1400" dirty="0"/>
              <a:t>tubes </a:t>
            </a:r>
          </a:p>
          <a:p>
            <a:pPr marL="1706563" lvl="4" indent="0">
              <a:spcBef>
                <a:spcPct val="0"/>
              </a:spcBef>
              <a:buClr>
                <a:srgbClr val="006600"/>
              </a:buClr>
              <a:buFont typeface="Courier New" panose="02070309020205020404" pitchFamily="49" charset="0"/>
              <a:buNone/>
            </a:pPr>
            <a:r>
              <a:rPr lang="en-GB" sz="1400" dirty="0"/>
              <a:t>sections </a:t>
            </a:r>
            <a:r>
              <a:rPr lang="en-GB" sz="1400" dirty="0" err="1"/>
              <a:t>en</a:t>
            </a:r>
            <a:r>
              <a:rPr lang="en-GB" sz="1400" dirty="0"/>
              <a:t> I</a:t>
            </a:r>
            <a:br>
              <a:rPr lang="en-GB" sz="1400" dirty="0"/>
            </a:br>
            <a:r>
              <a:rPr lang="en-GB" sz="1400" dirty="0"/>
              <a:t>section </a:t>
            </a:r>
            <a:r>
              <a:rPr lang="en-GB" sz="1400" dirty="0" err="1"/>
              <a:t>en</a:t>
            </a:r>
            <a:r>
              <a:rPr lang="en-GB" sz="1400" dirty="0"/>
              <a:t> </a:t>
            </a:r>
            <a:r>
              <a:rPr lang="en-GB" sz="1400" dirty="0" err="1"/>
              <a:t>boîte</a:t>
            </a:r>
            <a:r>
              <a:rPr lang="en-GB" sz="1400" dirty="0"/>
              <a:t> </a:t>
            </a:r>
            <a:r>
              <a:rPr lang="en-GB" sz="1400" dirty="0" err="1"/>
              <a:t>creuse</a:t>
            </a:r>
            <a:br>
              <a:rPr lang="en-GB" sz="1400" dirty="0"/>
            </a:br>
            <a:r>
              <a:rPr lang="en-GB" sz="1400" dirty="0" err="1"/>
              <a:t>panneaux</a:t>
            </a:r>
            <a:r>
              <a:rPr lang="en-GB" sz="1400" dirty="0"/>
              <a:t> </a:t>
            </a:r>
            <a:r>
              <a:rPr lang="en-GB" sz="1400" dirty="0" err="1"/>
              <a:t>sandwichs</a:t>
            </a:r>
            <a:br>
              <a:rPr lang="en-GB" sz="1400" dirty="0"/>
            </a:br>
            <a:r>
              <a:rPr lang="en-GB" sz="1400" dirty="0" err="1"/>
              <a:t>panneaux</a:t>
            </a:r>
            <a:r>
              <a:rPr lang="en-GB" sz="1400" dirty="0"/>
              <a:t> </a:t>
            </a:r>
            <a:r>
              <a:rPr lang="en-GB" sz="1400" dirty="0" err="1"/>
              <a:t>nervurés</a:t>
            </a:r>
            <a:endParaRPr lang="en-GB" sz="1400" dirty="0"/>
          </a:p>
          <a:p>
            <a:pPr>
              <a:spcBef>
                <a:spcPct val="100000"/>
              </a:spcBef>
              <a:spcAft>
                <a:spcPct val="0"/>
              </a:spcAft>
              <a:buClr>
                <a:schemeClr val="tx1"/>
              </a:buClr>
            </a:pPr>
            <a:r>
              <a:rPr lang="en-GB" sz="1800" b="1" dirty="0"/>
              <a:t>“</a:t>
            </a:r>
            <a:r>
              <a:rPr lang="en-GB" sz="1800" b="1" dirty="0" err="1">
                <a:solidFill>
                  <a:schemeClr val="accent1"/>
                </a:solidFill>
              </a:rPr>
              <a:t>Efficaces</a:t>
            </a:r>
            <a:r>
              <a:rPr lang="en-GB" sz="1800" b="1" dirty="0"/>
              <a:t>”</a:t>
            </a:r>
            <a:r>
              <a:rPr lang="en-GB" sz="1800" b="1" dirty="0">
                <a:solidFill>
                  <a:schemeClr val="accent1"/>
                </a:solidFill>
              </a:rPr>
              <a:t> </a:t>
            </a:r>
            <a:r>
              <a:rPr lang="en-GB" sz="1800" dirty="0"/>
              <a:t>= utilise le </a:t>
            </a:r>
            <a:r>
              <a:rPr lang="en-GB" sz="1800" dirty="0" err="1"/>
              <a:t>moins</a:t>
            </a:r>
            <a:r>
              <a:rPr lang="en-GB" sz="1800" dirty="0"/>
              <a:t> de </a:t>
            </a:r>
            <a:r>
              <a:rPr lang="en-GB" sz="1800" dirty="0" err="1"/>
              <a:t>matériau</a:t>
            </a:r>
            <a:r>
              <a:rPr lang="en-GB" sz="1800" dirty="0"/>
              <a:t> pour </a:t>
            </a:r>
            <a:r>
              <a:rPr lang="en-GB" sz="1800" dirty="0" err="1"/>
              <a:t>une</a:t>
            </a:r>
            <a:r>
              <a:rPr lang="en-GB" sz="1800" dirty="0"/>
              <a:t> </a:t>
            </a:r>
            <a:r>
              <a:rPr lang="en-GB" sz="1800" dirty="0" err="1"/>
              <a:t>rigidité</a:t>
            </a:r>
            <a:r>
              <a:rPr lang="en-GB" sz="1800" dirty="0"/>
              <a:t> </a:t>
            </a:r>
            <a:r>
              <a:rPr lang="en-GB" sz="1800" dirty="0" err="1"/>
              <a:t>ou</a:t>
            </a:r>
            <a:r>
              <a:rPr lang="en-GB" sz="1800" dirty="0"/>
              <a:t> </a:t>
            </a:r>
            <a:r>
              <a:rPr lang="en-GB" sz="1800" dirty="0" err="1"/>
              <a:t>une</a:t>
            </a:r>
            <a:r>
              <a:rPr lang="en-GB" sz="1800" dirty="0"/>
              <a:t> </a:t>
            </a:r>
            <a:r>
              <a:rPr lang="en-GB" sz="1800" dirty="0" err="1"/>
              <a:t>résistance</a:t>
            </a:r>
            <a:r>
              <a:rPr lang="en-GB" sz="1800" dirty="0"/>
              <a:t> </a:t>
            </a:r>
            <a:r>
              <a:rPr lang="en-GB" sz="1800" dirty="0" err="1"/>
              <a:t>donnée</a:t>
            </a:r>
            <a:r>
              <a:rPr lang="en-GB" sz="1800" dirty="0"/>
              <a:t>.</a:t>
            </a:r>
          </a:p>
          <a:p>
            <a:pPr>
              <a:spcBef>
                <a:spcPct val="100000"/>
              </a:spcBef>
              <a:spcAft>
                <a:spcPct val="0"/>
              </a:spcAft>
              <a:buClr>
                <a:schemeClr val="tx1"/>
              </a:buClr>
            </a:pPr>
            <a:r>
              <a:rPr lang="en-GB" sz="1800" dirty="0"/>
              <a:t>Les </a:t>
            </a:r>
            <a:r>
              <a:rPr lang="en-GB" sz="1800" dirty="0" err="1"/>
              <a:t>formes</a:t>
            </a:r>
            <a:r>
              <a:rPr lang="en-GB" sz="1800" dirty="0"/>
              <a:t> dans </a:t>
            </a:r>
            <a:r>
              <a:rPr lang="en-GB" sz="1800" dirty="0" err="1"/>
              <a:t>lesquelles</a:t>
            </a:r>
            <a:r>
              <a:rPr lang="en-GB" sz="1800" dirty="0"/>
              <a:t> un </a:t>
            </a:r>
            <a:r>
              <a:rPr lang="en-GB" sz="1800" dirty="0" err="1"/>
              <a:t>matériau</a:t>
            </a:r>
            <a:r>
              <a:rPr lang="en-GB" sz="1800" dirty="0"/>
              <a:t> </a:t>
            </a:r>
            <a:r>
              <a:rPr lang="en-GB" sz="1800" dirty="0" err="1"/>
              <a:t>peut</a:t>
            </a:r>
            <a:r>
              <a:rPr lang="en-GB" sz="1800" dirty="0"/>
              <a:t> </a:t>
            </a:r>
            <a:r>
              <a:rPr lang="en-GB" sz="1800" dirty="0" err="1"/>
              <a:t>être</a:t>
            </a:r>
            <a:r>
              <a:rPr lang="en-GB" sz="1800" dirty="0"/>
              <a:t> </a:t>
            </a:r>
            <a:r>
              <a:rPr lang="en-GB" sz="1800" dirty="0" err="1"/>
              <a:t>façonnée</a:t>
            </a:r>
            <a:r>
              <a:rPr lang="en-GB" sz="1800" dirty="0"/>
              <a:t> </a:t>
            </a:r>
            <a:r>
              <a:rPr lang="en-GB" sz="1800" dirty="0" err="1"/>
              <a:t>sont</a:t>
            </a:r>
            <a:r>
              <a:rPr lang="en-GB" sz="1800" dirty="0"/>
              <a:t> </a:t>
            </a:r>
            <a:r>
              <a:rPr lang="en-GB" sz="1800" dirty="0" err="1"/>
              <a:t>limitées</a:t>
            </a:r>
            <a:r>
              <a:rPr lang="en-GB" sz="1800" dirty="0"/>
              <a:t> par le </a:t>
            </a:r>
            <a:r>
              <a:rPr lang="en-GB" sz="1800" dirty="0" err="1"/>
              <a:t>matériau</a:t>
            </a:r>
            <a:r>
              <a:rPr lang="en-GB" sz="1800" dirty="0"/>
              <a:t> </a:t>
            </a:r>
            <a:r>
              <a:rPr lang="en-GB" sz="1800" dirty="0" err="1"/>
              <a:t>lui-même</a:t>
            </a:r>
            <a:r>
              <a:rPr lang="en-GB" sz="1800" dirty="0"/>
              <a:t>.</a:t>
            </a:r>
          </a:p>
          <a:p>
            <a:pPr>
              <a:spcBef>
                <a:spcPct val="100000"/>
              </a:spcBef>
              <a:spcAft>
                <a:spcPct val="0"/>
              </a:spcAft>
              <a:buClr>
                <a:schemeClr val="tx1"/>
              </a:buClr>
            </a:pPr>
            <a:r>
              <a:rPr lang="en-GB" sz="1800" dirty="0" err="1"/>
              <a:t>Objectifs</a:t>
            </a:r>
            <a:r>
              <a:rPr lang="en-GB" sz="1800" dirty="0"/>
              <a:t> : </a:t>
            </a:r>
            <a:r>
              <a:rPr lang="en-GB" sz="1800" dirty="0" err="1"/>
              <a:t>comprendre</a:t>
            </a:r>
            <a:r>
              <a:rPr lang="en-GB" sz="1800" dirty="0"/>
              <a:t> les </a:t>
            </a:r>
            <a:r>
              <a:rPr lang="en-GB" sz="1800" dirty="0" err="1"/>
              <a:t>limites</a:t>
            </a:r>
            <a:r>
              <a:rPr lang="en-GB" sz="1800" dirty="0"/>
              <a:t> des </a:t>
            </a:r>
            <a:r>
              <a:rPr lang="en-GB" sz="1800" dirty="0" err="1"/>
              <a:t>formes</a:t>
            </a:r>
            <a:r>
              <a:rPr lang="en-GB" sz="1800" dirty="0"/>
              <a:t>, </a:t>
            </a:r>
            <a:r>
              <a:rPr lang="en-GB" sz="1800" dirty="0" err="1"/>
              <a:t>développer</a:t>
            </a:r>
            <a:r>
              <a:rPr lang="en-GB" sz="1800" dirty="0"/>
              <a:t> des </a:t>
            </a:r>
            <a:r>
              <a:rPr lang="en-GB" sz="1800" dirty="0" err="1"/>
              <a:t>méthodes</a:t>
            </a:r>
            <a:r>
              <a:rPr lang="en-GB" sz="1800" dirty="0"/>
              <a:t> pour co-</a:t>
            </a:r>
            <a:r>
              <a:rPr lang="en-GB" sz="1800" dirty="0" err="1"/>
              <a:t>sélectionner</a:t>
            </a:r>
            <a:r>
              <a:rPr lang="en-GB" sz="1800" dirty="0"/>
              <a:t> </a:t>
            </a:r>
            <a:r>
              <a:rPr lang="en-GB" sz="1800" dirty="0" err="1"/>
              <a:t>matériau</a:t>
            </a:r>
            <a:r>
              <a:rPr lang="en-GB" sz="1800" dirty="0"/>
              <a:t> et </a:t>
            </a:r>
            <a:r>
              <a:rPr lang="en-GB" sz="1800" dirty="0" err="1"/>
              <a:t>forme</a:t>
            </a:r>
            <a:r>
              <a:rPr lang="en-GB" sz="1800" dirty="0"/>
              <a:t>.</a:t>
            </a:r>
          </a:p>
        </p:txBody>
      </p:sp>
    </p:spTree>
    <p:extLst>
      <p:ext uri="{BB962C8B-B14F-4D97-AF65-F5344CB8AC3E}">
        <p14:creationId xmlns:p14="http://schemas.microsoft.com/office/powerpoint/2010/main" val="3703914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1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1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par>
                          <p:cTn id="13" fill="hold">
                            <p:stCondLst>
                              <p:cond delay="600"/>
                            </p:stCondLst>
                            <p:childTnLst>
                              <p:par>
                                <p:cTn id="14" presetID="22" presetClass="entr" presetSubtype="1"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par>
                          <p:cTn id="17" fill="hold">
                            <p:stCondLst>
                              <p:cond delay="1100"/>
                            </p:stCondLst>
                            <p:childTnLst>
                              <p:par>
                                <p:cTn id="18" presetID="22" presetClass="entr" presetSubtype="1"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up)">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left)">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left)">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left)">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err="1"/>
              <a:t>Forme</a:t>
            </a:r>
            <a:r>
              <a:rPr lang="en-GB" dirty="0"/>
              <a:t> et mode de </a:t>
            </a:r>
            <a:r>
              <a:rPr lang="en-GB" dirty="0" err="1"/>
              <a:t>chargement</a:t>
            </a:r>
            <a:endParaRPr lang="en-US" dirty="0"/>
          </a:p>
        </p:txBody>
      </p:sp>
      <p:sp>
        <p:nvSpPr>
          <p:cNvPr id="4" name="Text Box 3">
            <a:extLst>
              <a:ext uri="{FF2B5EF4-FFF2-40B4-BE49-F238E27FC236}">
                <a16:creationId xmlns:a16="http://schemas.microsoft.com/office/drawing/2014/main" id="{C72ED9B1-E465-46A0-9AAC-BAA2648DF009}"/>
              </a:ext>
            </a:extLst>
          </p:cNvPr>
          <p:cNvSpPr txBox="1">
            <a:spLocks noChangeArrowheads="1"/>
          </p:cNvSpPr>
          <p:nvPr/>
        </p:nvSpPr>
        <p:spPr bwMode="auto">
          <a:xfrm>
            <a:off x="2920918" y="819884"/>
            <a:ext cx="3195661"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dirty="0" err="1">
                <a:latin typeface="+mn-lt"/>
              </a:rPr>
              <a:t>Eléments</a:t>
            </a:r>
            <a:r>
              <a:rPr lang="en-GB" b="1" dirty="0">
                <a:latin typeface="+mn-lt"/>
              </a:rPr>
              <a:t> </a:t>
            </a:r>
            <a:r>
              <a:rPr lang="en-GB" b="1" dirty="0" err="1">
                <a:latin typeface="+mn-lt"/>
              </a:rPr>
              <a:t>structuraux</a:t>
            </a:r>
            <a:r>
              <a:rPr lang="en-GB" b="1" dirty="0">
                <a:latin typeface="+mn-lt"/>
              </a:rPr>
              <a:t> standards</a:t>
            </a:r>
            <a:endParaRPr lang="en-GB" sz="1400" b="1" dirty="0">
              <a:latin typeface="+mn-lt"/>
            </a:endParaRPr>
          </a:p>
        </p:txBody>
      </p:sp>
      <p:grpSp>
        <p:nvGrpSpPr>
          <p:cNvPr id="5" name="Group 4">
            <a:extLst>
              <a:ext uri="{FF2B5EF4-FFF2-40B4-BE49-F238E27FC236}">
                <a16:creationId xmlns:a16="http://schemas.microsoft.com/office/drawing/2014/main" id="{6CB31A82-F1DA-4A8E-94DA-C0AC12AAA8F2}"/>
              </a:ext>
            </a:extLst>
          </p:cNvPr>
          <p:cNvGrpSpPr>
            <a:grpSpLocks/>
          </p:cNvGrpSpPr>
          <p:nvPr/>
        </p:nvGrpSpPr>
        <p:grpSpPr bwMode="auto">
          <a:xfrm>
            <a:off x="7534399" y="1357314"/>
            <a:ext cx="2233612" cy="4051301"/>
            <a:chOff x="3901" y="1003"/>
            <a:chExt cx="1298" cy="2552"/>
          </a:xfrm>
        </p:grpSpPr>
        <p:sp>
          <p:nvSpPr>
            <p:cNvPr id="6" name="Text Box 5">
              <a:extLst>
                <a:ext uri="{FF2B5EF4-FFF2-40B4-BE49-F238E27FC236}">
                  <a16:creationId xmlns:a16="http://schemas.microsoft.com/office/drawing/2014/main" id="{6BEDA9FD-379C-4712-A124-B59E99982091}"/>
                </a:ext>
              </a:extLst>
            </p:cNvPr>
            <p:cNvSpPr txBox="1">
              <a:spLocks noChangeArrowheads="1"/>
            </p:cNvSpPr>
            <p:nvPr/>
          </p:nvSpPr>
          <p:spPr bwMode="auto">
            <a:xfrm>
              <a:off x="3901" y="1003"/>
              <a:ext cx="126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600" dirty="0">
                  <a:solidFill>
                    <a:srgbClr val="000000"/>
                  </a:solidFill>
                  <a:latin typeface="+mn-lt"/>
                </a:rPr>
                <a:t>La surface A </a:t>
              </a:r>
              <a:r>
                <a:rPr lang="en-GB" sz="1600" dirty="0" err="1">
                  <a:solidFill>
                    <a:srgbClr val="000000"/>
                  </a:solidFill>
                  <a:latin typeface="+mn-lt"/>
                </a:rPr>
                <a:t>importe</a:t>
              </a:r>
              <a:r>
                <a:rPr lang="en-GB" sz="1600" dirty="0">
                  <a:solidFill>
                    <a:srgbClr val="000000"/>
                  </a:solidFill>
                  <a:latin typeface="+mn-lt"/>
                </a:rPr>
                <a:t>, pas la </a:t>
              </a:r>
              <a:r>
                <a:rPr lang="en-GB" sz="1600" dirty="0" err="1">
                  <a:solidFill>
                    <a:srgbClr val="000000"/>
                  </a:solidFill>
                  <a:latin typeface="+mn-lt"/>
                </a:rPr>
                <a:t>forme</a:t>
              </a:r>
              <a:endParaRPr lang="en-GB" sz="1600" dirty="0">
                <a:solidFill>
                  <a:srgbClr val="000000"/>
                </a:solidFill>
                <a:latin typeface="+mn-lt"/>
              </a:endParaRPr>
            </a:p>
          </p:txBody>
        </p:sp>
        <p:sp>
          <p:nvSpPr>
            <p:cNvPr id="7" name="Text Box 6">
              <a:extLst>
                <a:ext uri="{FF2B5EF4-FFF2-40B4-BE49-F238E27FC236}">
                  <a16:creationId xmlns:a16="http://schemas.microsoft.com/office/drawing/2014/main" id="{99F89134-1F99-4C07-AF21-C9898B5C2273}"/>
                </a:ext>
              </a:extLst>
            </p:cNvPr>
            <p:cNvSpPr txBox="1">
              <a:spLocks noChangeArrowheads="1"/>
            </p:cNvSpPr>
            <p:nvPr/>
          </p:nvSpPr>
          <p:spPr bwMode="auto">
            <a:xfrm>
              <a:off x="3907" y="1699"/>
              <a:ext cx="126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600" dirty="0">
                  <a:solidFill>
                    <a:srgbClr val="000000"/>
                  </a:solidFill>
                  <a:latin typeface="+mn-lt"/>
                </a:rPr>
                <a:t>La surface A et les </a:t>
              </a:r>
              <a:r>
                <a:rPr lang="en-GB" sz="1600" dirty="0" err="1">
                  <a:solidFill>
                    <a:srgbClr val="000000"/>
                  </a:solidFill>
                  <a:latin typeface="+mn-lt"/>
                </a:rPr>
                <a:t>formes</a:t>
              </a:r>
              <a:r>
                <a:rPr lang="en-GB" sz="1600" dirty="0">
                  <a:solidFill>
                    <a:srgbClr val="000000"/>
                  </a:solidFill>
                  <a:latin typeface="+mn-lt"/>
                </a:rPr>
                <a:t> I</a:t>
              </a:r>
              <a:r>
                <a:rPr lang="en-GB" sz="1400" baseline="-25000" dirty="0">
                  <a:solidFill>
                    <a:srgbClr val="000000"/>
                  </a:solidFill>
                  <a:latin typeface="+mn-lt"/>
                </a:rPr>
                <a:t>XX</a:t>
              </a:r>
              <a:r>
                <a:rPr lang="en-GB" sz="1600" dirty="0">
                  <a:solidFill>
                    <a:srgbClr val="000000"/>
                  </a:solidFill>
                  <a:latin typeface="+mn-lt"/>
                </a:rPr>
                <a:t>, I</a:t>
              </a:r>
              <a:r>
                <a:rPr lang="en-GB" sz="1400" baseline="-25000" dirty="0">
                  <a:solidFill>
                    <a:srgbClr val="000000"/>
                  </a:solidFill>
                  <a:latin typeface="+mn-lt"/>
                </a:rPr>
                <a:t>YY</a:t>
              </a:r>
              <a:r>
                <a:rPr lang="en-GB" sz="1600" dirty="0">
                  <a:solidFill>
                    <a:srgbClr val="000000"/>
                  </a:solidFill>
                  <a:latin typeface="+mn-lt"/>
                </a:rPr>
                <a:t> </a:t>
              </a:r>
              <a:r>
                <a:rPr lang="en-GB" sz="1600" dirty="0" err="1">
                  <a:solidFill>
                    <a:srgbClr val="000000"/>
                  </a:solidFill>
                  <a:latin typeface="+mn-lt"/>
                </a:rPr>
                <a:t>importent</a:t>
              </a:r>
              <a:endParaRPr lang="en-GB" sz="1600" dirty="0">
                <a:solidFill>
                  <a:srgbClr val="000000"/>
                </a:solidFill>
                <a:latin typeface="+mn-lt"/>
              </a:endParaRPr>
            </a:p>
          </p:txBody>
        </p:sp>
        <p:sp>
          <p:nvSpPr>
            <p:cNvPr id="8" name="Text Box 7">
              <a:extLst>
                <a:ext uri="{FF2B5EF4-FFF2-40B4-BE49-F238E27FC236}">
                  <a16:creationId xmlns:a16="http://schemas.microsoft.com/office/drawing/2014/main" id="{E211B727-3358-46B5-9C00-6406B1167AF3}"/>
                </a:ext>
              </a:extLst>
            </p:cNvPr>
            <p:cNvSpPr txBox="1">
              <a:spLocks noChangeArrowheads="1"/>
            </p:cNvSpPr>
            <p:nvPr/>
          </p:nvSpPr>
          <p:spPr bwMode="auto">
            <a:xfrm>
              <a:off x="3931" y="2467"/>
              <a:ext cx="126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600" dirty="0">
                  <a:solidFill>
                    <a:srgbClr val="000000"/>
                  </a:solidFill>
                  <a:latin typeface="+mn-lt"/>
                </a:rPr>
                <a:t>La surface A et la </a:t>
              </a:r>
              <a:r>
                <a:rPr lang="en-GB" sz="1600" dirty="0" err="1">
                  <a:solidFill>
                    <a:srgbClr val="000000"/>
                  </a:solidFill>
                  <a:latin typeface="+mn-lt"/>
                </a:rPr>
                <a:t>forme</a:t>
              </a:r>
              <a:r>
                <a:rPr lang="en-GB" sz="1600" dirty="0">
                  <a:solidFill>
                    <a:srgbClr val="000000"/>
                  </a:solidFill>
                  <a:latin typeface="+mn-lt"/>
                </a:rPr>
                <a:t> J </a:t>
              </a:r>
              <a:r>
                <a:rPr lang="en-GB" sz="1600" dirty="0" err="1">
                  <a:solidFill>
                    <a:srgbClr val="000000"/>
                  </a:solidFill>
                  <a:latin typeface="+mn-lt"/>
                </a:rPr>
                <a:t>importent</a:t>
              </a:r>
              <a:endParaRPr lang="en-GB" sz="1600" dirty="0">
                <a:solidFill>
                  <a:srgbClr val="000000"/>
                </a:solidFill>
                <a:latin typeface="+mn-lt"/>
              </a:endParaRPr>
            </a:p>
          </p:txBody>
        </p:sp>
        <p:sp>
          <p:nvSpPr>
            <p:cNvPr id="9" name="Text Box 8">
              <a:extLst>
                <a:ext uri="{FF2B5EF4-FFF2-40B4-BE49-F238E27FC236}">
                  <a16:creationId xmlns:a16="http://schemas.microsoft.com/office/drawing/2014/main" id="{06BB8CBD-8998-43C1-8606-4169976F2FAE}"/>
                </a:ext>
              </a:extLst>
            </p:cNvPr>
            <p:cNvSpPr txBox="1">
              <a:spLocks noChangeArrowheads="1"/>
            </p:cNvSpPr>
            <p:nvPr/>
          </p:nvSpPr>
          <p:spPr bwMode="auto">
            <a:xfrm>
              <a:off x="3925" y="3187"/>
              <a:ext cx="126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600" dirty="0">
                  <a:solidFill>
                    <a:srgbClr val="000000"/>
                  </a:solidFill>
                  <a:latin typeface="+mn-lt"/>
                </a:rPr>
                <a:t>La surface A et la </a:t>
              </a:r>
              <a:r>
                <a:rPr lang="en-GB" sz="1600" dirty="0" err="1">
                  <a:solidFill>
                    <a:srgbClr val="000000"/>
                  </a:solidFill>
                  <a:latin typeface="+mn-lt"/>
                </a:rPr>
                <a:t>forme</a:t>
              </a:r>
              <a:r>
                <a:rPr lang="en-GB" sz="1600" dirty="0">
                  <a:solidFill>
                    <a:srgbClr val="000000"/>
                  </a:solidFill>
                  <a:latin typeface="+mn-lt"/>
                </a:rPr>
                <a:t> </a:t>
              </a:r>
              <a:r>
                <a:rPr lang="en-GB" sz="1600" dirty="0" err="1">
                  <a:solidFill>
                    <a:srgbClr val="000000"/>
                  </a:solidFill>
                  <a:latin typeface="+mn-lt"/>
                </a:rPr>
                <a:t>I</a:t>
              </a:r>
              <a:r>
                <a:rPr lang="en-GB" sz="1400" baseline="-25000" dirty="0" err="1">
                  <a:solidFill>
                    <a:srgbClr val="000000"/>
                  </a:solidFill>
                  <a:latin typeface="+mn-lt"/>
                </a:rPr>
                <a:t>min</a:t>
              </a:r>
              <a:r>
                <a:rPr lang="en-GB" sz="1600" dirty="0">
                  <a:solidFill>
                    <a:srgbClr val="000000"/>
                  </a:solidFill>
                  <a:latin typeface="+mn-lt"/>
                </a:rPr>
                <a:t> </a:t>
              </a:r>
              <a:r>
                <a:rPr lang="en-GB" sz="1600" dirty="0" err="1">
                  <a:solidFill>
                    <a:srgbClr val="000000"/>
                  </a:solidFill>
                  <a:latin typeface="+mn-lt"/>
                </a:rPr>
                <a:t>importent</a:t>
              </a:r>
              <a:endParaRPr lang="en-GB" sz="1600" dirty="0">
                <a:solidFill>
                  <a:srgbClr val="000000"/>
                </a:solidFill>
                <a:latin typeface="+mn-lt"/>
              </a:endParaRPr>
            </a:p>
          </p:txBody>
        </p:sp>
      </p:grpSp>
      <p:sp>
        <p:nvSpPr>
          <p:cNvPr id="10" name="Text Box 9">
            <a:extLst>
              <a:ext uri="{FF2B5EF4-FFF2-40B4-BE49-F238E27FC236}">
                <a16:creationId xmlns:a16="http://schemas.microsoft.com/office/drawing/2014/main" id="{CF0B49BE-A0DE-4FEC-8459-32B33D288648}"/>
              </a:ext>
            </a:extLst>
          </p:cNvPr>
          <p:cNvSpPr txBox="1">
            <a:spLocks noChangeArrowheads="1"/>
          </p:cNvSpPr>
          <p:nvPr/>
        </p:nvSpPr>
        <p:spPr bwMode="auto">
          <a:xfrm>
            <a:off x="1055440" y="5697581"/>
            <a:ext cx="100811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dirty="0" err="1">
                <a:solidFill>
                  <a:schemeClr val="accent1"/>
                </a:solidFill>
                <a:latin typeface="+mn-lt"/>
              </a:rPr>
              <a:t>Certains</a:t>
            </a:r>
            <a:r>
              <a:rPr lang="en-GB" b="1" dirty="0">
                <a:solidFill>
                  <a:schemeClr val="accent1"/>
                </a:solidFill>
                <a:latin typeface="+mn-lt"/>
              </a:rPr>
              <a:t> </a:t>
            </a:r>
            <a:r>
              <a:rPr lang="en-GB" b="1" dirty="0" err="1">
                <a:solidFill>
                  <a:schemeClr val="accent1"/>
                </a:solidFill>
                <a:latin typeface="+mn-lt"/>
              </a:rPr>
              <a:t>matériaux</a:t>
            </a:r>
            <a:r>
              <a:rPr lang="en-GB" b="1" dirty="0">
                <a:solidFill>
                  <a:schemeClr val="accent1"/>
                </a:solidFill>
                <a:latin typeface="+mn-lt"/>
              </a:rPr>
              <a:t> </a:t>
            </a:r>
            <a:r>
              <a:rPr lang="en-GB" b="1" dirty="0" err="1">
                <a:solidFill>
                  <a:schemeClr val="accent1"/>
                </a:solidFill>
                <a:latin typeface="+mn-lt"/>
              </a:rPr>
              <a:t>peuvent</a:t>
            </a:r>
            <a:r>
              <a:rPr lang="en-GB" b="1" dirty="0">
                <a:solidFill>
                  <a:schemeClr val="accent1"/>
                </a:solidFill>
                <a:latin typeface="+mn-lt"/>
              </a:rPr>
              <a:t> </a:t>
            </a:r>
            <a:r>
              <a:rPr lang="en-GB" b="1" dirty="0" err="1">
                <a:solidFill>
                  <a:schemeClr val="accent1"/>
                </a:solidFill>
                <a:latin typeface="+mn-lt"/>
              </a:rPr>
              <a:t>être</a:t>
            </a:r>
            <a:r>
              <a:rPr lang="en-GB" b="1" dirty="0">
                <a:solidFill>
                  <a:schemeClr val="accent1"/>
                </a:solidFill>
                <a:latin typeface="+mn-lt"/>
              </a:rPr>
              <a:t> </a:t>
            </a:r>
            <a:r>
              <a:rPr lang="en-GB" b="1" dirty="0" err="1">
                <a:solidFill>
                  <a:schemeClr val="accent1"/>
                </a:solidFill>
                <a:latin typeface="+mn-lt"/>
              </a:rPr>
              <a:t>transformés</a:t>
            </a:r>
            <a:r>
              <a:rPr lang="en-GB" b="1" dirty="0">
                <a:solidFill>
                  <a:schemeClr val="accent1"/>
                </a:solidFill>
                <a:latin typeface="+mn-lt"/>
              </a:rPr>
              <a:t> </a:t>
            </a:r>
            <a:r>
              <a:rPr lang="en-GB" b="1" dirty="0" err="1">
                <a:solidFill>
                  <a:schemeClr val="accent1"/>
                </a:solidFill>
                <a:latin typeface="+mn-lt"/>
              </a:rPr>
              <a:t>en</a:t>
            </a:r>
            <a:r>
              <a:rPr lang="en-GB" b="1" dirty="0">
                <a:solidFill>
                  <a:schemeClr val="accent1"/>
                </a:solidFill>
                <a:latin typeface="+mn-lt"/>
              </a:rPr>
              <a:t> </a:t>
            </a:r>
            <a:r>
              <a:rPr lang="en-GB" b="1" dirty="0" err="1">
                <a:solidFill>
                  <a:schemeClr val="accent1"/>
                </a:solidFill>
                <a:latin typeface="+mn-lt"/>
              </a:rPr>
              <a:t>certaines</a:t>
            </a:r>
            <a:r>
              <a:rPr lang="en-GB" b="1" dirty="0">
                <a:solidFill>
                  <a:schemeClr val="accent1"/>
                </a:solidFill>
                <a:latin typeface="+mn-lt"/>
              </a:rPr>
              <a:t> </a:t>
            </a:r>
            <a:r>
              <a:rPr lang="en-GB" b="1" dirty="0" err="1">
                <a:solidFill>
                  <a:schemeClr val="accent1"/>
                </a:solidFill>
                <a:latin typeface="+mn-lt"/>
              </a:rPr>
              <a:t>formes</a:t>
            </a:r>
            <a:r>
              <a:rPr lang="en-GB" b="1" dirty="0">
                <a:solidFill>
                  <a:schemeClr val="accent1"/>
                </a:solidFill>
                <a:latin typeface="+mn-lt"/>
              </a:rPr>
              <a:t> </a:t>
            </a:r>
            <a:r>
              <a:rPr lang="en-GB" dirty="0">
                <a:solidFill>
                  <a:schemeClr val="accent1"/>
                </a:solidFill>
                <a:latin typeface="+mn-lt"/>
              </a:rPr>
              <a:t>:  </a:t>
            </a:r>
            <a:r>
              <a:rPr lang="en-GB" dirty="0">
                <a:solidFill>
                  <a:srgbClr val="000000"/>
                </a:solidFill>
                <a:latin typeface="+mn-lt"/>
              </a:rPr>
              <a:t>Quelle </a:t>
            </a:r>
            <a:r>
              <a:rPr lang="en-GB" dirty="0" err="1">
                <a:solidFill>
                  <a:srgbClr val="000000"/>
                </a:solidFill>
                <a:latin typeface="+mn-lt"/>
              </a:rPr>
              <a:t>est</a:t>
            </a:r>
            <a:r>
              <a:rPr lang="en-GB" dirty="0">
                <a:solidFill>
                  <a:srgbClr val="000000"/>
                </a:solidFill>
                <a:latin typeface="+mn-lt"/>
              </a:rPr>
              <a:t> la </a:t>
            </a:r>
            <a:r>
              <a:rPr lang="en-GB" dirty="0" err="1">
                <a:solidFill>
                  <a:srgbClr val="000000"/>
                </a:solidFill>
                <a:latin typeface="+mn-lt"/>
              </a:rPr>
              <a:t>meilleure</a:t>
            </a:r>
            <a:r>
              <a:rPr lang="en-GB" dirty="0">
                <a:solidFill>
                  <a:srgbClr val="000000"/>
                </a:solidFill>
                <a:latin typeface="+mn-lt"/>
              </a:rPr>
              <a:t> </a:t>
            </a:r>
            <a:r>
              <a:rPr lang="en-GB" dirty="0" err="1">
                <a:solidFill>
                  <a:srgbClr val="000000"/>
                </a:solidFill>
                <a:latin typeface="+mn-lt"/>
              </a:rPr>
              <a:t>combinaison</a:t>
            </a:r>
            <a:r>
              <a:rPr lang="en-GB" dirty="0">
                <a:solidFill>
                  <a:srgbClr val="000000"/>
                </a:solidFill>
                <a:latin typeface="+mn-lt"/>
              </a:rPr>
              <a:t> ?</a:t>
            </a:r>
          </a:p>
        </p:txBody>
      </p:sp>
      <p:grpSp>
        <p:nvGrpSpPr>
          <p:cNvPr id="11" name="Group 19">
            <a:extLst>
              <a:ext uri="{FF2B5EF4-FFF2-40B4-BE49-F238E27FC236}">
                <a16:creationId xmlns:a16="http://schemas.microsoft.com/office/drawing/2014/main" id="{B57AD59D-F1DF-467A-94A1-9FAA57B840DB}"/>
              </a:ext>
            </a:extLst>
          </p:cNvPr>
          <p:cNvGrpSpPr>
            <a:grpSpLocks/>
          </p:cNvGrpSpPr>
          <p:nvPr/>
        </p:nvGrpSpPr>
        <p:grpSpPr bwMode="auto">
          <a:xfrm>
            <a:off x="1416307" y="1222375"/>
            <a:ext cx="5776780" cy="4413250"/>
            <a:chOff x="553" y="906"/>
            <a:chExt cx="3359" cy="2780"/>
          </a:xfrm>
        </p:grpSpPr>
        <p:pic>
          <p:nvPicPr>
            <p:cNvPr id="12" name="Picture 13">
              <a:extLst>
                <a:ext uri="{FF2B5EF4-FFF2-40B4-BE49-F238E27FC236}">
                  <a16:creationId xmlns:a16="http://schemas.microsoft.com/office/drawing/2014/main" id="{7AA7A081-757B-47E6-B9D1-E16025517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 y="906"/>
              <a:ext cx="2513" cy="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5">
              <a:extLst>
                <a:ext uri="{FF2B5EF4-FFF2-40B4-BE49-F238E27FC236}">
                  <a16:creationId xmlns:a16="http://schemas.microsoft.com/office/drawing/2014/main" id="{29A62E5B-5170-49C9-A90A-36BD2B56157D}"/>
                </a:ext>
              </a:extLst>
            </p:cNvPr>
            <p:cNvSpPr txBox="1">
              <a:spLocks noChangeArrowheads="1"/>
            </p:cNvSpPr>
            <p:nvPr/>
          </p:nvSpPr>
          <p:spPr bwMode="auto">
            <a:xfrm>
              <a:off x="553" y="1079"/>
              <a:ext cx="955" cy="25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r">
                <a:spcBef>
                  <a:spcPct val="0"/>
                </a:spcBef>
                <a:spcAft>
                  <a:spcPct val="0"/>
                </a:spcAft>
              </a:pPr>
              <a:r>
                <a:rPr lang="en-GB" sz="1600" b="1" dirty="0" err="1">
                  <a:latin typeface="+mn-lt"/>
                </a:rPr>
                <a:t>Barreau</a:t>
              </a: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r>
                <a:rPr lang="en-GB" sz="1600" b="1" dirty="0" err="1">
                  <a:latin typeface="+mn-lt"/>
                </a:rPr>
                <a:t>Poutre</a:t>
              </a: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r>
                <a:rPr lang="en-GB" sz="1600" b="1" dirty="0">
                  <a:latin typeface="+mn-lt"/>
                </a:rPr>
                <a:t>Bar de torsion</a:t>
              </a: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r>
                <a:rPr lang="en-GB" sz="1600" b="1" dirty="0" err="1">
                  <a:latin typeface="+mn-lt"/>
                </a:rPr>
                <a:t>Colonne</a:t>
              </a:r>
              <a:endParaRPr lang="en-GB" sz="1600" b="1" dirty="0">
                <a:latin typeface="+mn-lt"/>
              </a:endParaRPr>
            </a:p>
            <a:p>
              <a:pPr algn="r">
                <a:spcBef>
                  <a:spcPct val="0"/>
                </a:spcBef>
                <a:spcAft>
                  <a:spcPct val="0"/>
                </a:spcAft>
              </a:pPr>
              <a:endParaRPr lang="en-GB" sz="1600" b="1" dirty="0">
                <a:solidFill>
                  <a:srgbClr val="C70F44"/>
                </a:solidFill>
                <a:latin typeface="+mn-lt"/>
              </a:endParaRPr>
            </a:p>
          </p:txBody>
        </p:sp>
      </p:grpSp>
    </p:spTree>
    <p:extLst>
      <p:ext uri="{BB962C8B-B14F-4D97-AF65-F5344CB8AC3E}">
        <p14:creationId xmlns:p14="http://schemas.microsoft.com/office/powerpoint/2010/main" val="1758364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err="1"/>
              <a:t>Efficacité</a:t>
            </a:r>
            <a:r>
              <a:rPr lang="en-GB" dirty="0"/>
              <a:t> de </a:t>
            </a:r>
            <a:r>
              <a:rPr lang="en-GB" dirty="0" err="1"/>
              <a:t>forme</a:t>
            </a:r>
            <a:r>
              <a:rPr lang="en-GB" dirty="0"/>
              <a:t>: </a:t>
            </a:r>
            <a:r>
              <a:rPr lang="en-GB" dirty="0" err="1"/>
              <a:t>rigidité</a:t>
            </a:r>
            <a:r>
              <a:rPr lang="en-GB" dirty="0"/>
              <a:t> </a:t>
            </a:r>
            <a:r>
              <a:rPr lang="en-GB" dirty="0" err="1"/>
              <a:t>en</a:t>
            </a:r>
            <a:r>
              <a:rPr lang="en-GB" dirty="0"/>
              <a:t> flexion</a:t>
            </a:r>
            <a:endParaRPr lang="en-US" dirty="0"/>
          </a:p>
        </p:txBody>
      </p:sp>
      <p:graphicFrame>
        <p:nvGraphicFramePr>
          <p:cNvPr id="5" name="Object 2">
            <a:extLst>
              <a:ext uri="{FF2B5EF4-FFF2-40B4-BE49-F238E27FC236}">
                <a16:creationId xmlns:a16="http://schemas.microsoft.com/office/drawing/2014/main" id="{B6B885AF-43E3-405D-AB45-4EAA7492DCF1}"/>
              </a:ext>
            </a:extLst>
          </p:cNvPr>
          <p:cNvGraphicFramePr>
            <a:graphicFrameLocks noChangeAspect="1"/>
          </p:cNvGraphicFramePr>
          <p:nvPr>
            <p:extLst>
              <p:ext uri="{D42A27DB-BD31-4B8C-83A1-F6EECF244321}">
                <p14:modId xmlns:p14="http://schemas.microsoft.com/office/powerpoint/2010/main" val="671642018"/>
              </p:ext>
            </p:extLst>
          </p:nvPr>
        </p:nvGraphicFramePr>
        <p:xfrm>
          <a:off x="4499769" y="5455236"/>
          <a:ext cx="3192462" cy="620713"/>
        </p:xfrm>
        <a:graphic>
          <a:graphicData uri="http://schemas.openxmlformats.org/presentationml/2006/ole">
            <mc:AlternateContent xmlns:mc="http://schemas.openxmlformats.org/markup-compatibility/2006">
              <mc:Choice xmlns:v="urn:schemas-microsoft-com:vml" Requires="v">
                <p:oleObj spid="_x0000_s44033" name="Equation" r:id="rId4" imgW="2946400" imgH="622300" progId="Equation.3">
                  <p:embed/>
                </p:oleObj>
              </mc:Choice>
              <mc:Fallback>
                <p:oleObj name="Equation" r:id="rId4" imgW="2946400" imgH="622300" progId="Equation.3">
                  <p:embed/>
                  <p:pic>
                    <p:nvPicPr>
                      <p:cNvPr id="5" name="Object 2">
                        <a:extLst>
                          <a:ext uri="{FF2B5EF4-FFF2-40B4-BE49-F238E27FC236}">
                            <a16:creationId xmlns:a16="http://schemas.microsoft.com/office/drawing/2014/main" id="{B6B885AF-43E3-405D-AB45-4EAA7492D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769" y="5455236"/>
                        <a:ext cx="3192462" cy="620713"/>
                      </a:xfrm>
                      <a:prstGeom prst="rect">
                        <a:avLst/>
                      </a:prstGeom>
                      <a:solidFill>
                        <a:schemeClr val="bg1">
                          <a:lumMod val="95000"/>
                        </a:schemeClr>
                      </a:solidFill>
                      <a:ln w="19050">
                        <a:solidFill>
                          <a:schemeClr val="accent1"/>
                        </a:solidFill>
                        <a:miter lim="800000"/>
                        <a:headEnd/>
                        <a:tailEnd/>
                      </a:ln>
                    </p:spPr>
                  </p:pic>
                </p:oleObj>
              </mc:Fallback>
            </mc:AlternateContent>
          </a:graphicData>
        </a:graphic>
      </p:graphicFrame>
      <p:graphicFrame>
        <p:nvGraphicFramePr>
          <p:cNvPr id="6" name="Object 3">
            <a:extLst>
              <a:ext uri="{FF2B5EF4-FFF2-40B4-BE49-F238E27FC236}">
                <a16:creationId xmlns:a16="http://schemas.microsoft.com/office/drawing/2014/main" id="{8CD81B30-ADB5-4C25-8673-89164922D9FB}"/>
              </a:ext>
            </a:extLst>
          </p:cNvPr>
          <p:cNvGraphicFramePr>
            <a:graphicFrameLocks noChangeAspect="1"/>
          </p:cNvGraphicFramePr>
          <p:nvPr>
            <p:extLst>
              <p:ext uri="{D42A27DB-BD31-4B8C-83A1-F6EECF244321}">
                <p14:modId xmlns:p14="http://schemas.microsoft.com/office/powerpoint/2010/main" val="2213803033"/>
              </p:ext>
            </p:extLst>
          </p:nvPr>
        </p:nvGraphicFramePr>
        <p:xfrm>
          <a:off x="1690833" y="2478252"/>
          <a:ext cx="2105025" cy="620712"/>
        </p:xfrm>
        <a:graphic>
          <a:graphicData uri="http://schemas.openxmlformats.org/presentationml/2006/ole">
            <mc:AlternateContent xmlns:mc="http://schemas.openxmlformats.org/markup-compatibility/2006">
              <mc:Choice xmlns:v="urn:schemas-microsoft-com:vml" Requires="v">
                <p:oleObj spid="_x0000_s44034" name="Equation" r:id="rId6" imgW="1943100" imgH="622300" progId="Equation.3">
                  <p:embed/>
                </p:oleObj>
              </mc:Choice>
              <mc:Fallback>
                <p:oleObj name="Equation" r:id="rId6" imgW="1943100" imgH="622300" progId="Equation.3">
                  <p:embed/>
                  <p:pic>
                    <p:nvPicPr>
                      <p:cNvPr id="6" name="Object 3">
                        <a:extLst>
                          <a:ext uri="{FF2B5EF4-FFF2-40B4-BE49-F238E27FC236}">
                            <a16:creationId xmlns:a16="http://schemas.microsoft.com/office/drawing/2014/main" id="{8CD81B30-ADB5-4C25-8673-89164922D9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0833" y="2478252"/>
                        <a:ext cx="2105025" cy="620712"/>
                      </a:xfrm>
                      <a:prstGeom prst="rect">
                        <a:avLst/>
                      </a:prstGeom>
                      <a:solidFill>
                        <a:schemeClr val="bg1">
                          <a:lumMod val="95000"/>
                        </a:schemeClr>
                      </a:solidFill>
                      <a:ln w="9525">
                        <a:solidFill>
                          <a:schemeClr val="bg2"/>
                        </a:solidFill>
                        <a:miter lim="800000"/>
                        <a:headEnd/>
                        <a:tailEnd/>
                      </a:ln>
                    </p:spPr>
                  </p:pic>
                </p:oleObj>
              </mc:Fallback>
            </mc:AlternateContent>
          </a:graphicData>
        </a:graphic>
      </p:graphicFrame>
      <p:sp>
        <p:nvSpPr>
          <p:cNvPr id="7" name="Text Box 6">
            <a:extLst>
              <a:ext uri="{FF2B5EF4-FFF2-40B4-BE49-F238E27FC236}">
                <a16:creationId xmlns:a16="http://schemas.microsoft.com/office/drawing/2014/main" id="{5CBBE482-8257-478D-BF0F-7E6C6419D292}"/>
              </a:ext>
            </a:extLst>
          </p:cNvPr>
          <p:cNvSpPr txBox="1">
            <a:spLocks noChangeArrowheads="1"/>
          </p:cNvSpPr>
          <p:nvPr/>
        </p:nvSpPr>
        <p:spPr bwMode="auto">
          <a:xfrm>
            <a:off x="2224881" y="5006246"/>
            <a:ext cx="7742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
                <a:srgbClr val="006600"/>
              </a:buClr>
              <a:buSzPct val="110000"/>
            </a:pPr>
            <a:r>
              <a:rPr lang="en-US" sz="2000" dirty="0" err="1">
                <a:solidFill>
                  <a:srgbClr val="000000"/>
                </a:solidFill>
                <a:latin typeface="+mn-lt"/>
              </a:rPr>
              <a:t>Définir</a:t>
            </a:r>
            <a:r>
              <a:rPr lang="en-US" sz="2000" dirty="0">
                <a:solidFill>
                  <a:srgbClr val="000000"/>
                </a:solidFill>
                <a:latin typeface="+mn-lt"/>
              </a:rPr>
              <a:t> </a:t>
            </a:r>
            <a:r>
              <a:rPr lang="en-US" sz="2000" b="1" dirty="0">
                <a:solidFill>
                  <a:srgbClr val="000000"/>
                </a:solidFill>
                <a:latin typeface="+mn-lt"/>
              </a:rPr>
              <a:t>un </a:t>
            </a:r>
            <a:r>
              <a:rPr lang="en-US" sz="2000" b="1" dirty="0" err="1">
                <a:solidFill>
                  <a:srgbClr val="000000"/>
                </a:solidFill>
                <a:latin typeface="+mn-lt"/>
              </a:rPr>
              <a:t>facteur</a:t>
            </a:r>
            <a:r>
              <a:rPr lang="en-US" sz="2000" b="1" dirty="0">
                <a:solidFill>
                  <a:srgbClr val="000000"/>
                </a:solidFill>
                <a:latin typeface="+mn-lt"/>
              </a:rPr>
              <a:t> de </a:t>
            </a:r>
            <a:r>
              <a:rPr lang="en-US" sz="2000" b="1" dirty="0" err="1">
                <a:solidFill>
                  <a:srgbClr val="000000"/>
                </a:solidFill>
                <a:latin typeface="+mn-lt"/>
              </a:rPr>
              <a:t>forme</a:t>
            </a:r>
            <a:r>
              <a:rPr lang="en-US" sz="2000" b="1" dirty="0">
                <a:solidFill>
                  <a:srgbClr val="000000"/>
                </a:solidFill>
                <a:latin typeface="+mn-lt"/>
              </a:rPr>
              <a:t> pour flexion </a:t>
            </a:r>
            <a:r>
              <a:rPr lang="en-US" sz="2000" b="1" dirty="0" err="1">
                <a:solidFill>
                  <a:srgbClr val="000000"/>
                </a:solidFill>
                <a:latin typeface="+mn-lt"/>
              </a:rPr>
              <a:t>en</a:t>
            </a:r>
            <a:r>
              <a:rPr lang="en-US" sz="2000" b="1" dirty="0">
                <a:solidFill>
                  <a:srgbClr val="000000"/>
                </a:solidFill>
                <a:latin typeface="+mn-lt"/>
              </a:rPr>
              <a:t> </a:t>
            </a:r>
            <a:r>
              <a:rPr lang="en-US" sz="2000" b="1" dirty="0" err="1">
                <a:solidFill>
                  <a:srgbClr val="000000"/>
                </a:solidFill>
                <a:latin typeface="+mn-lt"/>
              </a:rPr>
              <a:t>élasticité</a:t>
            </a:r>
            <a:r>
              <a:rPr lang="en-US" sz="2000" b="1" dirty="0">
                <a:solidFill>
                  <a:srgbClr val="000000"/>
                </a:solidFill>
                <a:latin typeface="+mn-lt"/>
              </a:rPr>
              <a:t>, </a:t>
            </a:r>
            <a:r>
              <a:rPr lang="en-US" sz="2000" dirty="0" err="1">
                <a:solidFill>
                  <a:srgbClr val="000000"/>
                </a:solidFill>
                <a:latin typeface="+mn-lt"/>
              </a:rPr>
              <a:t>mesurant</a:t>
            </a:r>
            <a:r>
              <a:rPr lang="en-US" sz="2000" dirty="0">
                <a:solidFill>
                  <a:srgbClr val="000000"/>
                </a:solidFill>
                <a:latin typeface="+mn-lt"/>
              </a:rPr>
              <a:t> </a:t>
            </a:r>
            <a:r>
              <a:rPr lang="en-US" sz="2000" dirty="0" err="1">
                <a:solidFill>
                  <a:srgbClr val="000000"/>
                </a:solidFill>
                <a:latin typeface="+mn-lt"/>
              </a:rPr>
              <a:t>l’efficacité</a:t>
            </a:r>
            <a:r>
              <a:rPr lang="en-US" sz="2000" dirty="0">
                <a:solidFill>
                  <a:srgbClr val="000000"/>
                </a:solidFill>
                <a:latin typeface="+mn-lt"/>
              </a:rPr>
              <a:t> </a:t>
            </a:r>
            <a:r>
              <a:rPr lang="en-US" sz="2000" dirty="0" err="1">
                <a:solidFill>
                  <a:srgbClr val="000000"/>
                </a:solidFill>
                <a:latin typeface="+mn-lt"/>
              </a:rPr>
              <a:t>comme</a:t>
            </a:r>
            <a:r>
              <a:rPr lang="en-US" sz="2000" dirty="0">
                <a:solidFill>
                  <a:srgbClr val="000000"/>
                </a:solidFill>
                <a:latin typeface="+mn-lt"/>
              </a:rPr>
              <a:t> :</a:t>
            </a:r>
            <a:endParaRPr lang="en-US" sz="1600" dirty="0">
              <a:solidFill>
                <a:srgbClr val="000000"/>
              </a:solidFill>
              <a:latin typeface="+mn-lt"/>
            </a:endParaRPr>
          </a:p>
        </p:txBody>
      </p:sp>
      <p:graphicFrame>
        <p:nvGraphicFramePr>
          <p:cNvPr id="8" name="Object 4">
            <a:extLst>
              <a:ext uri="{FF2B5EF4-FFF2-40B4-BE49-F238E27FC236}">
                <a16:creationId xmlns:a16="http://schemas.microsoft.com/office/drawing/2014/main" id="{D083ABDE-D011-4EB0-9F99-1CAE401C62AC}"/>
              </a:ext>
            </a:extLst>
          </p:cNvPr>
          <p:cNvGraphicFramePr>
            <a:graphicFrameLocks noChangeAspect="1"/>
          </p:cNvGraphicFramePr>
          <p:nvPr>
            <p:extLst>
              <p:ext uri="{D42A27DB-BD31-4B8C-83A1-F6EECF244321}">
                <p14:modId xmlns:p14="http://schemas.microsoft.com/office/powerpoint/2010/main" val="2477695115"/>
              </p:ext>
            </p:extLst>
          </p:nvPr>
        </p:nvGraphicFramePr>
        <p:xfrm>
          <a:off x="8794750" y="2481263"/>
          <a:ext cx="1981200" cy="354012"/>
        </p:xfrm>
        <a:graphic>
          <a:graphicData uri="http://schemas.openxmlformats.org/presentationml/2006/ole">
            <mc:AlternateContent xmlns:mc="http://schemas.openxmlformats.org/markup-compatibility/2006">
              <mc:Choice xmlns:v="urn:schemas-microsoft-com:vml" Requires="v">
                <p:oleObj spid="_x0000_s44035" name="Equation" r:id="rId8" imgW="1828800" imgH="355600" progId="Equation.3">
                  <p:embed/>
                </p:oleObj>
              </mc:Choice>
              <mc:Fallback>
                <p:oleObj name="Equation" r:id="rId8" imgW="1828800" imgH="355600" progId="Equation.3">
                  <p:embed/>
                  <p:pic>
                    <p:nvPicPr>
                      <p:cNvPr id="8" name="Object 4">
                        <a:extLst>
                          <a:ext uri="{FF2B5EF4-FFF2-40B4-BE49-F238E27FC236}">
                            <a16:creationId xmlns:a16="http://schemas.microsoft.com/office/drawing/2014/main" id="{D083ABDE-D011-4EB0-9F99-1CAE401C62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94750" y="2481263"/>
                        <a:ext cx="1981200" cy="354012"/>
                      </a:xfrm>
                      <a:prstGeom prst="rect">
                        <a:avLst/>
                      </a:prstGeom>
                      <a:solidFill>
                        <a:schemeClr val="bg1">
                          <a:lumMod val="95000"/>
                        </a:schemeClr>
                      </a:solidFill>
                      <a:ln w="9525">
                        <a:solidFill>
                          <a:schemeClr val="bg2"/>
                        </a:solidFill>
                        <a:miter lim="800000"/>
                        <a:headEnd/>
                        <a:tailEnd/>
                      </a:ln>
                    </p:spPr>
                  </p:pic>
                </p:oleObj>
              </mc:Fallback>
            </mc:AlternateContent>
          </a:graphicData>
        </a:graphic>
      </p:graphicFrame>
      <p:sp>
        <p:nvSpPr>
          <p:cNvPr id="10" name="Rectangle 9">
            <a:extLst>
              <a:ext uri="{FF2B5EF4-FFF2-40B4-BE49-F238E27FC236}">
                <a16:creationId xmlns:a16="http://schemas.microsoft.com/office/drawing/2014/main" id="{7C3A06BE-178D-4B44-B083-8F0E98A836FB}"/>
              </a:ext>
            </a:extLst>
          </p:cNvPr>
          <p:cNvSpPr>
            <a:spLocks noChangeArrowheads="1"/>
          </p:cNvSpPr>
          <p:nvPr/>
        </p:nvSpPr>
        <p:spPr bwMode="auto">
          <a:xfrm>
            <a:off x="898709" y="811496"/>
            <a:ext cx="10853269"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chemeClr val="accent1"/>
              </a:buClr>
              <a:buSzPct val="110000"/>
              <a:buFont typeface="Wingdings" panose="05000000000000000000" pitchFamily="2" charset="2"/>
              <a:buChar char="§"/>
            </a:pPr>
            <a:r>
              <a:rPr lang="fr-FR" dirty="0">
                <a:latin typeface="+mn-lt"/>
              </a:rPr>
              <a:t> Prendre le rapport de rigidité en flexion S d’une forme donnée à la rigidité d’une forme standard définie (So) ayant la même aire de section.</a:t>
            </a:r>
            <a:endParaRPr lang="en-US" dirty="0">
              <a:latin typeface="+mn-lt"/>
            </a:endParaRPr>
          </a:p>
          <a:p>
            <a:pPr>
              <a:spcBef>
                <a:spcPct val="0"/>
              </a:spcBef>
              <a:spcAft>
                <a:spcPct val="100000"/>
              </a:spcAft>
              <a:buClr>
                <a:schemeClr val="accent1"/>
              </a:buClr>
              <a:buSzPct val="110000"/>
              <a:buFont typeface="Wingdings" panose="05000000000000000000" pitchFamily="2" charset="2"/>
              <a:buChar char="§"/>
            </a:pPr>
            <a:r>
              <a:rPr lang="en-US" dirty="0">
                <a:latin typeface="+mn-lt"/>
              </a:rPr>
              <a:t> </a:t>
            </a:r>
            <a:r>
              <a:rPr lang="en-US" dirty="0" err="1">
                <a:latin typeface="+mn-lt"/>
              </a:rPr>
              <a:t>Définir</a:t>
            </a:r>
            <a:r>
              <a:rPr lang="en-US" dirty="0">
                <a:latin typeface="+mn-lt"/>
              </a:rPr>
              <a:t> </a:t>
            </a:r>
            <a:r>
              <a:rPr lang="fr-FR" dirty="0">
                <a:latin typeface="+mn-lt"/>
              </a:rPr>
              <a:t>une section standard de référence : une section carrée pleine d’aire  A = b</a:t>
            </a:r>
            <a:r>
              <a:rPr lang="fr-FR" baseline="30000" dirty="0">
                <a:latin typeface="+mn-lt"/>
              </a:rPr>
              <a:t>2</a:t>
            </a:r>
            <a:endParaRPr lang="en-US" baseline="30000" dirty="0">
              <a:latin typeface="+mn-lt"/>
            </a:endParaRPr>
          </a:p>
          <a:p>
            <a:pPr>
              <a:spcBef>
                <a:spcPct val="0"/>
              </a:spcBef>
              <a:spcAft>
                <a:spcPct val="100000"/>
              </a:spcAft>
              <a:buClr>
                <a:schemeClr val="accent1"/>
              </a:buClr>
              <a:buSzPct val="110000"/>
              <a:buFont typeface="Wingdings" panose="05000000000000000000" pitchFamily="2" charset="2"/>
              <a:buChar char="§"/>
            </a:pPr>
            <a:r>
              <a:rPr lang="en-US" dirty="0">
                <a:latin typeface="+mn-lt"/>
              </a:rPr>
              <a:t> Le moment </a:t>
            </a:r>
            <a:r>
              <a:rPr lang="en-US" dirty="0" err="1">
                <a:latin typeface="+mn-lt"/>
              </a:rPr>
              <a:t>quadratique</a:t>
            </a:r>
            <a:r>
              <a:rPr lang="en-US" dirty="0">
                <a:latin typeface="+mn-lt"/>
              </a:rPr>
              <a:t> de </a:t>
            </a:r>
            <a:r>
              <a:rPr lang="en-US" dirty="0" err="1">
                <a:latin typeface="+mn-lt"/>
              </a:rPr>
              <a:t>cette</a:t>
            </a:r>
            <a:r>
              <a:rPr lang="en-US" dirty="0">
                <a:latin typeface="+mn-lt"/>
              </a:rPr>
              <a:t> section </a:t>
            </a:r>
            <a:r>
              <a:rPr lang="en-US" dirty="0" err="1">
                <a:latin typeface="+mn-lt"/>
              </a:rPr>
              <a:t>est</a:t>
            </a:r>
            <a:r>
              <a:rPr lang="en-US" dirty="0">
                <a:latin typeface="+mn-lt"/>
              </a:rPr>
              <a:t> </a:t>
            </a:r>
            <a:r>
              <a:rPr lang="en-US" b="1" dirty="0">
                <a:latin typeface="+mn-lt"/>
              </a:rPr>
              <a:t>I</a:t>
            </a:r>
            <a:r>
              <a:rPr lang="en-US" dirty="0">
                <a:latin typeface="+mn-lt"/>
              </a:rPr>
              <a:t>; la </a:t>
            </a:r>
            <a:r>
              <a:rPr lang="en-US" dirty="0" err="1">
                <a:latin typeface="+mn-lt"/>
              </a:rPr>
              <a:t>rigidité</a:t>
            </a:r>
            <a:r>
              <a:rPr lang="en-US" dirty="0">
                <a:latin typeface="+mn-lt"/>
              </a:rPr>
              <a:t> </a:t>
            </a:r>
            <a:r>
              <a:rPr lang="en-US" dirty="0" err="1">
                <a:latin typeface="+mn-lt"/>
              </a:rPr>
              <a:t>augmente</a:t>
            </a:r>
            <a:r>
              <a:rPr lang="en-US" dirty="0">
                <a:latin typeface="+mn-lt"/>
              </a:rPr>
              <a:t> avec E</a:t>
            </a:r>
            <a:r>
              <a:rPr lang="en-US" b="1" dirty="0">
                <a:latin typeface="+mn-lt"/>
              </a:rPr>
              <a:t>I.</a:t>
            </a:r>
            <a:endParaRPr lang="en-US" dirty="0">
              <a:latin typeface="+mn-lt"/>
            </a:endParaRPr>
          </a:p>
        </p:txBody>
      </p:sp>
      <p:grpSp>
        <p:nvGrpSpPr>
          <p:cNvPr id="11" name="Group 10">
            <a:extLst>
              <a:ext uri="{FF2B5EF4-FFF2-40B4-BE49-F238E27FC236}">
                <a16:creationId xmlns:a16="http://schemas.microsoft.com/office/drawing/2014/main" id="{619A409B-8344-4CAF-89E6-C80921A67FC1}"/>
              </a:ext>
            </a:extLst>
          </p:cNvPr>
          <p:cNvGrpSpPr>
            <a:grpSpLocks/>
          </p:cNvGrpSpPr>
          <p:nvPr/>
        </p:nvGrpSpPr>
        <p:grpSpPr bwMode="auto">
          <a:xfrm>
            <a:off x="3220854" y="2215157"/>
            <a:ext cx="5013325" cy="2509838"/>
            <a:chOff x="2413" y="1348"/>
            <a:chExt cx="2915" cy="1581"/>
          </a:xfrm>
        </p:grpSpPr>
        <p:sp>
          <p:nvSpPr>
            <p:cNvPr id="12" name="Text Box 11">
              <a:extLst>
                <a:ext uri="{FF2B5EF4-FFF2-40B4-BE49-F238E27FC236}">
                  <a16:creationId xmlns:a16="http://schemas.microsoft.com/office/drawing/2014/main" id="{BFD86818-676D-45CE-A8D9-44A8E97F8C96}"/>
                </a:ext>
              </a:extLst>
            </p:cNvPr>
            <p:cNvSpPr txBox="1">
              <a:spLocks noChangeArrowheads="1"/>
            </p:cNvSpPr>
            <p:nvPr/>
          </p:nvSpPr>
          <p:spPr bwMode="auto">
            <a:xfrm>
              <a:off x="2665" y="260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400" dirty="0">
                  <a:solidFill>
                    <a:srgbClr val="000000"/>
                  </a:solidFill>
                </a:rPr>
                <a:t>b</a:t>
              </a:r>
            </a:p>
          </p:txBody>
        </p:sp>
        <p:sp>
          <p:nvSpPr>
            <p:cNvPr id="13" name="Text Box 12">
              <a:extLst>
                <a:ext uri="{FF2B5EF4-FFF2-40B4-BE49-F238E27FC236}">
                  <a16:creationId xmlns:a16="http://schemas.microsoft.com/office/drawing/2014/main" id="{FAA00102-B3F0-406B-B9BB-EF923EA9DBCD}"/>
                </a:ext>
              </a:extLst>
            </p:cNvPr>
            <p:cNvSpPr txBox="1">
              <a:spLocks noChangeArrowheads="1"/>
            </p:cNvSpPr>
            <p:nvPr/>
          </p:nvSpPr>
          <p:spPr bwMode="auto">
            <a:xfrm>
              <a:off x="2413" y="236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US" sz="1400" dirty="0">
                  <a:solidFill>
                    <a:srgbClr val="000000"/>
                  </a:solidFill>
                </a:rPr>
                <a:t>b</a:t>
              </a:r>
            </a:p>
          </p:txBody>
        </p:sp>
        <p:grpSp>
          <p:nvGrpSpPr>
            <p:cNvPr id="14" name="Group 13">
              <a:extLst>
                <a:ext uri="{FF2B5EF4-FFF2-40B4-BE49-F238E27FC236}">
                  <a16:creationId xmlns:a16="http://schemas.microsoft.com/office/drawing/2014/main" id="{C9541893-E174-4E7A-8AB3-C7C8EFCBAAB6}"/>
                </a:ext>
              </a:extLst>
            </p:cNvPr>
            <p:cNvGrpSpPr>
              <a:grpSpLocks/>
            </p:cNvGrpSpPr>
            <p:nvPr/>
          </p:nvGrpSpPr>
          <p:grpSpPr bwMode="auto">
            <a:xfrm>
              <a:off x="4230" y="2177"/>
              <a:ext cx="1084" cy="752"/>
              <a:chOff x="2526" y="3239"/>
              <a:chExt cx="1012" cy="632"/>
            </a:xfrm>
          </p:grpSpPr>
          <p:sp>
            <p:nvSpPr>
              <p:cNvPr id="27" name="Freeform 14">
                <a:extLst>
                  <a:ext uri="{FF2B5EF4-FFF2-40B4-BE49-F238E27FC236}">
                    <a16:creationId xmlns:a16="http://schemas.microsoft.com/office/drawing/2014/main" id="{0F036237-695F-48DF-B7B9-7E2FBF8B9444}"/>
                  </a:ext>
                </a:extLst>
              </p:cNvPr>
              <p:cNvSpPr>
                <a:spLocks/>
              </p:cNvSpPr>
              <p:nvPr/>
            </p:nvSpPr>
            <p:spPr bwMode="auto">
              <a:xfrm>
                <a:off x="2788" y="3346"/>
                <a:ext cx="568" cy="478"/>
              </a:xfrm>
              <a:custGeom>
                <a:avLst/>
                <a:gdLst>
                  <a:gd name="T0" fmla="*/ 4 w 568"/>
                  <a:gd name="T1" fmla="*/ 478 h 478"/>
                  <a:gd name="T2" fmla="*/ 30 w 568"/>
                  <a:gd name="T3" fmla="*/ 476 h 478"/>
                  <a:gd name="T4" fmla="*/ 568 w 568"/>
                  <a:gd name="T5" fmla="*/ 282 h 478"/>
                  <a:gd name="T6" fmla="*/ 568 w 568"/>
                  <a:gd name="T7" fmla="*/ 0 h 478"/>
                  <a:gd name="T8" fmla="*/ 214 w 568"/>
                  <a:gd name="T9" fmla="*/ 116 h 478"/>
                  <a:gd name="T10" fmla="*/ 0 w 568"/>
                  <a:gd name="T11" fmla="*/ 116 h 478"/>
                  <a:gd name="T12" fmla="*/ 4 w 568"/>
                  <a:gd name="T13" fmla="*/ 478 h 478"/>
                  <a:gd name="T14" fmla="*/ 0 60000 65536"/>
                  <a:gd name="T15" fmla="*/ 0 60000 65536"/>
                  <a:gd name="T16" fmla="*/ 0 60000 65536"/>
                  <a:gd name="T17" fmla="*/ 0 60000 65536"/>
                  <a:gd name="T18" fmla="*/ 0 60000 65536"/>
                  <a:gd name="T19" fmla="*/ 0 60000 65536"/>
                  <a:gd name="T20" fmla="*/ 0 60000 65536"/>
                  <a:gd name="T21" fmla="*/ 0 w 568"/>
                  <a:gd name="T22" fmla="*/ 0 h 478"/>
                  <a:gd name="T23" fmla="*/ 568 w 568"/>
                  <a:gd name="T24" fmla="*/ 478 h 4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8" h="478">
                    <a:moveTo>
                      <a:pt x="4" y="478"/>
                    </a:moveTo>
                    <a:cubicBezTo>
                      <a:pt x="23" y="476"/>
                      <a:pt x="15" y="476"/>
                      <a:pt x="30" y="476"/>
                    </a:cubicBezTo>
                    <a:cubicBezTo>
                      <a:pt x="209" y="411"/>
                      <a:pt x="568" y="282"/>
                      <a:pt x="568" y="282"/>
                    </a:cubicBezTo>
                    <a:lnTo>
                      <a:pt x="568" y="0"/>
                    </a:lnTo>
                    <a:lnTo>
                      <a:pt x="214" y="116"/>
                    </a:lnTo>
                    <a:lnTo>
                      <a:pt x="0" y="116"/>
                    </a:lnTo>
                    <a:lnTo>
                      <a:pt x="4" y="478"/>
                    </a:lnTo>
                    <a:close/>
                  </a:path>
                </a:pathLst>
              </a:custGeom>
              <a:gradFill rotWithShape="0">
                <a:gsLst>
                  <a:gs pos="0">
                    <a:srgbClr val="6C6C6C"/>
                  </a:gs>
                  <a:gs pos="50000">
                    <a:srgbClr val="EAEAEA"/>
                  </a:gs>
                  <a:gs pos="100000">
                    <a:srgbClr val="6C6C6C"/>
                  </a:gs>
                </a:gsLst>
                <a:lin ang="5400000" scaled="1"/>
              </a:gradFill>
              <a:ln w="12700">
                <a:solidFill>
                  <a:schemeClr val="tx1"/>
                </a:solidFill>
                <a:round/>
                <a:headEnd/>
                <a:tailEnd/>
              </a:ln>
            </p:spPr>
            <p:txBody>
              <a:bodyPr wrap="none" anchor="ctr"/>
              <a:lstStyle/>
              <a:p>
                <a:endParaRPr lang="en-GB" dirty="0"/>
              </a:p>
            </p:txBody>
          </p:sp>
          <p:grpSp>
            <p:nvGrpSpPr>
              <p:cNvPr id="28" name="Group 15">
                <a:extLst>
                  <a:ext uri="{FF2B5EF4-FFF2-40B4-BE49-F238E27FC236}">
                    <a16:creationId xmlns:a16="http://schemas.microsoft.com/office/drawing/2014/main" id="{933AE4D1-508F-4B35-ABE2-26940AF131EA}"/>
                  </a:ext>
                </a:extLst>
              </p:cNvPr>
              <p:cNvGrpSpPr>
                <a:grpSpLocks/>
              </p:cNvGrpSpPr>
              <p:nvPr/>
            </p:nvGrpSpPr>
            <p:grpSpPr bwMode="auto">
              <a:xfrm>
                <a:off x="2526" y="3239"/>
                <a:ext cx="1012" cy="632"/>
                <a:chOff x="2526" y="3239"/>
                <a:chExt cx="1012" cy="632"/>
              </a:xfrm>
            </p:grpSpPr>
            <p:sp>
              <p:nvSpPr>
                <p:cNvPr id="29" name="Freeform 16">
                  <a:extLst>
                    <a:ext uri="{FF2B5EF4-FFF2-40B4-BE49-F238E27FC236}">
                      <a16:creationId xmlns:a16="http://schemas.microsoft.com/office/drawing/2014/main" id="{8C5136F7-2C60-4B33-BA1A-3E4B998CA8F5}"/>
                    </a:ext>
                  </a:extLst>
                </p:cNvPr>
                <p:cNvSpPr>
                  <a:spLocks/>
                </p:cNvSpPr>
                <p:nvPr/>
              </p:nvSpPr>
              <p:spPr bwMode="auto">
                <a:xfrm>
                  <a:off x="2998" y="3630"/>
                  <a:ext cx="518" cy="240"/>
                </a:xfrm>
                <a:custGeom>
                  <a:avLst/>
                  <a:gdLst>
                    <a:gd name="T0" fmla="*/ 2 w 518"/>
                    <a:gd name="T1" fmla="*/ 196 h 240"/>
                    <a:gd name="T2" fmla="*/ 516 w 518"/>
                    <a:gd name="T3" fmla="*/ 0 h 240"/>
                    <a:gd name="T4" fmla="*/ 518 w 518"/>
                    <a:gd name="T5" fmla="*/ 24 h 240"/>
                    <a:gd name="T6" fmla="*/ 0 w 518"/>
                    <a:gd name="T7" fmla="*/ 240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0">
                  <a:gsLst>
                    <a:gs pos="0">
                      <a:srgbClr val="6C6C6C"/>
                    </a:gs>
                    <a:gs pos="50000">
                      <a:srgbClr val="EAEAEA"/>
                    </a:gs>
                    <a:gs pos="100000">
                      <a:srgbClr val="6C6C6C"/>
                    </a:gs>
                  </a:gsLst>
                  <a:lin ang="5400000" scaled="1"/>
                </a:gradFill>
                <a:ln w="9525">
                  <a:solidFill>
                    <a:schemeClr val="tx1"/>
                  </a:solidFill>
                  <a:round/>
                  <a:headEnd/>
                  <a:tailEnd/>
                </a:ln>
              </p:spPr>
              <p:txBody>
                <a:bodyPr wrap="none" anchor="ctr"/>
                <a:lstStyle/>
                <a:p>
                  <a:endParaRPr lang="en-GB" dirty="0"/>
                </a:p>
              </p:txBody>
            </p:sp>
            <p:sp>
              <p:nvSpPr>
                <p:cNvPr id="30" name="Freeform 17">
                  <a:extLst>
                    <a:ext uri="{FF2B5EF4-FFF2-40B4-BE49-F238E27FC236}">
                      <a16:creationId xmlns:a16="http://schemas.microsoft.com/office/drawing/2014/main" id="{0ECD342D-3987-4336-90E3-74BEE8646ADC}"/>
                    </a:ext>
                  </a:extLst>
                </p:cNvPr>
                <p:cNvSpPr>
                  <a:spLocks/>
                </p:cNvSpPr>
                <p:nvPr/>
              </p:nvSpPr>
              <p:spPr bwMode="auto">
                <a:xfrm>
                  <a:off x="2526" y="3758"/>
                  <a:ext cx="224" cy="70"/>
                </a:xfrm>
                <a:custGeom>
                  <a:avLst/>
                  <a:gdLst>
                    <a:gd name="T0" fmla="*/ 0 w 224"/>
                    <a:gd name="T1" fmla="*/ 66 h 70"/>
                    <a:gd name="T2" fmla="*/ 224 w 224"/>
                    <a:gd name="T3" fmla="*/ 0 h 70"/>
                    <a:gd name="T4" fmla="*/ 224 w 224"/>
                    <a:gd name="T5" fmla="*/ 70 h 70"/>
                    <a:gd name="T6" fmla="*/ 0 w 224"/>
                    <a:gd name="T7" fmla="*/ 66 h 70"/>
                    <a:gd name="T8" fmla="*/ 0 60000 65536"/>
                    <a:gd name="T9" fmla="*/ 0 60000 65536"/>
                    <a:gd name="T10" fmla="*/ 0 60000 65536"/>
                    <a:gd name="T11" fmla="*/ 0 60000 65536"/>
                    <a:gd name="T12" fmla="*/ 0 w 224"/>
                    <a:gd name="T13" fmla="*/ 0 h 70"/>
                    <a:gd name="T14" fmla="*/ 224 w 224"/>
                    <a:gd name="T15" fmla="*/ 70 h 70"/>
                  </a:gdLst>
                  <a:ahLst/>
                  <a:cxnLst>
                    <a:cxn ang="T8">
                      <a:pos x="T0" y="T1"/>
                    </a:cxn>
                    <a:cxn ang="T9">
                      <a:pos x="T2" y="T3"/>
                    </a:cxn>
                    <a:cxn ang="T10">
                      <a:pos x="T4" y="T5"/>
                    </a:cxn>
                    <a:cxn ang="T11">
                      <a:pos x="T6" y="T7"/>
                    </a:cxn>
                  </a:cxnLst>
                  <a:rect l="T12" t="T13" r="T14" b="T15"/>
                  <a:pathLst>
                    <a:path w="224" h="70">
                      <a:moveTo>
                        <a:pt x="0" y="66"/>
                      </a:moveTo>
                      <a:lnTo>
                        <a:pt x="224" y="0"/>
                      </a:lnTo>
                      <a:lnTo>
                        <a:pt x="224" y="70"/>
                      </a:lnTo>
                      <a:lnTo>
                        <a:pt x="0" y="66"/>
                      </a:lnTo>
                      <a:close/>
                    </a:path>
                  </a:pathLst>
                </a:custGeom>
                <a:solidFill>
                  <a:srgbClr val="EAEAEA"/>
                </a:solidFill>
                <a:ln w="12700">
                  <a:solidFill>
                    <a:schemeClr val="tx1"/>
                  </a:solidFill>
                  <a:round/>
                  <a:headEnd/>
                  <a:tailEnd/>
                </a:ln>
              </p:spPr>
              <p:txBody>
                <a:bodyPr wrap="none" anchor="ctr"/>
                <a:lstStyle/>
                <a:p>
                  <a:endParaRPr lang="en-GB" dirty="0"/>
                </a:p>
              </p:txBody>
            </p:sp>
            <p:sp>
              <p:nvSpPr>
                <p:cNvPr id="31" name="Freeform 18">
                  <a:extLst>
                    <a:ext uri="{FF2B5EF4-FFF2-40B4-BE49-F238E27FC236}">
                      <a16:creationId xmlns:a16="http://schemas.microsoft.com/office/drawing/2014/main" id="{C074497D-7851-400F-BA13-5577226F8E7C}"/>
                    </a:ext>
                  </a:extLst>
                </p:cNvPr>
                <p:cNvSpPr>
                  <a:spLocks/>
                </p:cNvSpPr>
                <p:nvPr/>
              </p:nvSpPr>
              <p:spPr bwMode="auto">
                <a:xfrm>
                  <a:off x="2526" y="3274"/>
                  <a:ext cx="1012" cy="148"/>
                </a:xfrm>
                <a:custGeom>
                  <a:avLst/>
                  <a:gdLst>
                    <a:gd name="T0" fmla="*/ 0 w 1012"/>
                    <a:gd name="T1" fmla="*/ 243 h 140"/>
                    <a:gd name="T2" fmla="*/ 712 w 1012"/>
                    <a:gd name="T3" fmla="*/ 0 h 140"/>
                    <a:gd name="T4" fmla="*/ 1012 w 1012"/>
                    <a:gd name="T5" fmla="*/ 0 h 140"/>
                    <a:gd name="T6" fmla="*/ 472 w 1012"/>
                    <a:gd name="T7" fmla="*/ 237 h 140"/>
                    <a:gd name="T8" fmla="*/ 0 w 1012"/>
                    <a:gd name="T9" fmla="*/ 243 h 140"/>
                    <a:gd name="T10" fmla="*/ 0 60000 65536"/>
                    <a:gd name="T11" fmla="*/ 0 60000 65536"/>
                    <a:gd name="T12" fmla="*/ 0 60000 65536"/>
                    <a:gd name="T13" fmla="*/ 0 60000 65536"/>
                    <a:gd name="T14" fmla="*/ 0 60000 65536"/>
                    <a:gd name="T15" fmla="*/ 0 w 1012"/>
                    <a:gd name="T16" fmla="*/ 0 h 140"/>
                    <a:gd name="T17" fmla="*/ 1012 w 1012"/>
                    <a:gd name="T18" fmla="*/ 140 h 140"/>
                  </a:gdLst>
                  <a:ahLst/>
                  <a:cxnLst>
                    <a:cxn ang="T10">
                      <a:pos x="T0" y="T1"/>
                    </a:cxn>
                    <a:cxn ang="T11">
                      <a:pos x="T2" y="T3"/>
                    </a:cxn>
                    <a:cxn ang="T12">
                      <a:pos x="T4" y="T5"/>
                    </a:cxn>
                    <a:cxn ang="T13">
                      <a:pos x="T6" y="T7"/>
                    </a:cxn>
                    <a:cxn ang="T14">
                      <a:pos x="T8" y="T9"/>
                    </a:cxn>
                  </a:cxnLst>
                  <a:rect l="T15" t="T16" r="T17" b="T18"/>
                  <a:pathLst>
                    <a:path w="1012" h="140">
                      <a:moveTo>
                        <a:pt x="0" y="140"/>
                      </a:moveTo>
                      <a:lnTo>
                        <a:pt x="712" y="0"/>
                      </a:lnTo>
                      <a:lnTo>
                        <a:pt x="1012" y="0"/>
                      </a:lnTo>
                      <a:lnTo>
                        <a:pt x="472" y="136"/>
                      </a:lnTo>
                      <a:lnTo>
                        <a:pt x="0" y="140"/>
                      </a:lnTo>
                      <a:close/>
                    </a:path>
                  </a:pathLst>
                </a:custGeom>
                <a:solidFill>
                  <a:srgbClr val="EAEAEA"/>
                </a:solidFill>
                <a:ln w="12700">
                  <a:solidFill>
                    <a:schemeClr val="tx1"/>
                  </a:solidFill>
                  <a:round/>
                  <a:headEnd/>
                  <a:tailEnd/>
                </a:ln>
              </p:spPr>
              <p:txBody>
                <a:bodyPr anchor="ctr"/>
                <a:lstStyle/>
                <a:p>
                  <a:endParaRPr lang="en-GB" dirty="0"/>
                </a:p>
              </p:txBody>
            </p:sp>
            <p:sp>
              <p:nvSpPr>
                <p:cNvPr id="32" name="Freeform 19">
                  <a:extLst>
                    <a:ext uri="{FF2B5EF4-FFF2-40B4-BE49-F238E27FC236}">
                      <a16:creationId xmlns:a16="http://schemas.microsoft.com/office/drawing/2014/main" id="{A342CBA8-4529-4257-94FD-FD5A64C8CF9E}"/>
                    </a:ext>
                  </a:extLst>
                </p:cNvPr>
                <p:cNvSpPr>
                  <a:spLocks/>
                </p:cNvSpPr>
                <p:nvPr/>
              </p:nvSpPr>
              <p:spPr bwMode="auto">
                <a:xfrm rot="400703">
                  <a:off x="3008" y="3239"/>
                  <a:ext cx="518" cy="251"/>
                </a:xfrm>
                <a:custGeom>
                  <a:avLst/>
                  <a:gdLst>
                    <a:gd name="T0" fmla="*/ 2 w 518"/>
                    <a:gd name="T1" fmla="*/ 306 h 240"/>
                    <a:gd name="T2" fmla="*/ 516 w 518"/>
                    <a:gd name="T3" fmla="*/ 0 h 240"/>
                    <a:gd name="T4" fmla="*/ 518 w 518"/>
                    <a:gd name="T5" fmla="*/ 35 h 240"/>
                    <a:gd name="T6" fmla="*/ 0 w 518"/>
                    <a:gd name="T7" fmla="*/ 377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0">
                  <a:gsLst>
                    <a:gs pos="0">
                      <a:srgbClr val="6C6C6C"/>
                    </a:gs>
                    <a:gs pos="50000">
                      <a:srgbClr val="EAEAEA"/>
                    </a:gs>
                    <a:gs pos="100000">
                      <a:srgbClr val="6C6C6C"/>
                    </a:gs>
                  </a:gsLst>
                  <a:lin ang="5400000" scaled="1"/>
                </a:gradFill>
                <a:ln w="9525">
                  <a:solidFill>
                    <a:schemeClr val="tx1"/>
                  </a:solidFill>
                  <a:round/>
                  <a:headEnd/>
                  <a:tailEnd/>
                </a:ln>
              </p:spPr>
              <p:txBody>
                <a:bodyPr anchor="ctr"/>
                <a:lstStyle/>
                <a:p>
                  <a:endParaRPr lang="en-GB" dirty="0"/>
                </a:p>
              </p:txBody>
            </p:sp>
            <p:sp>
              <p:nvSpPr>
                <p:cNvPr id="33" name="Freeform 20">
                  <a:extLst>
                    <a:ext uri="{FF2B5EF4-FFF2-40B4-BE49-F238E27FC236}">
                      <a16:creationId xmlns:a16="http://schemas.microsoft.com/office/drawing/2014/main" id="{7DD0E72D-3843-4B82-872F-D843B2061393}"/>
                    </a:ext>
                  </a:extLst>
                </p:cNvPr>
                <p:cNvSpPr>
                  <a:spLocks/>
                </p:cNvSpPr>
                <p:nvPr/>
              </p:nvSpPr>
              <p:spPr bwMode="auto">
                <a:xfrm>
                  <a:off x="2790" y="3628"/>
                  <a:ext cx="726" cy="196"/>
                </a:xfrm>
                <a:custGeom>
                  <a:avLst/>
                  <a:gdLst>
                    <a:gd name="T0" fmla="*/ 0 w 726"/>
                    <a:gd name="T1" fmla="*/ 196 h 196"/>
                    <a:gd name="T2" fmla="*/ 564 w 726"/>
                    <a:gd name="T3" fmla="*/ 2 h 196"/>
                    <a:gd name="T4" fmla="*/ 726 w 726"/>
                    <a:gd name="T5" fmla="*/ 0 h 196"/>
                    <a:gd name="T6" fmla="*/ 214 w 726"/>
                    <a:gd name="T7" fmla="*/ 196 h 196"/>
                    <a:gd name="T8" fmla="*/ 0 w 726"/>
                    <a:gd name="T9" fmla="*/ 196 h 196"/>
                    <a:gd name="T10" fmla="*/ 0 60000 65536"/>
                    <a:gd name="T11" fmla="*/ 0 60000 65536"/>
                    <a:gd name="T12" fmla="*/ 0 60000 65536"/>
                    <a:gd name="T13" fmla="*/ 0 60000 65536"/>
                    <a:gd name="T14" fmla="*/ 0 60000 65536"/>
                    <a:gd name="T15" fmla="*/ 0 w 726"/>
                    <a:gd name="T16" fmla="*/ 0 h 196"/>
                    <a:gd name="T17" fmla="*/ 726 w 726"/>
                    <a:gd name="T18" fmla="*/ 196 h 196"/>
                  </a:gdLst>
                  <a:ahLst/>
                  <a:cxnLst>
                    <a:cxn ang="T10">
                      <a:pos x="T0" y="T1"/>
                    </a:cxn>
                    <a:cxn ang="T11">
                      <a:pos x="T2" y="T3"/>
                    </a:cxn>
                    <a:cxn ang="T12">
                      <a:pos x="T4" y="T5"/>
                    </a:cxn>
                    <a:cxn ang="T13">
                      <a:pos x="T6" y="T7"/>
                    </a:cxn>
                    <a:cxn ang="T14">
                      <a:pos x="T8" y="T9"/>
                    </a:cxn>
                  </a:cxnLst>
                  <a:rect l="T15" t="T16" r="T17" b="T18"/>
                  <a:pathLst>
                    <a:path w="726" h="196">
                      <a:moveTo>
                        <a:pt x="0" y="196"/>
                      </a:moveTo>
                      <a:lnTo>
                        <a:pt x="564" y="2"/>
                      </a:lnTo>
                      <a:lnTo>
                        <a:pt x="726" y="0"/>
                      </a:lnTo>
                      <a:lnTo>
                        <a:pt x="214" y="196"/>
                      </a:lnTo>
                      <a:lnTo>
                        <a:pt x="0" y="196"/>
                      </a:lnTo>
                      <a:close/>
                    </a:path>
                  </a:pathLst>
                </a:custGeom>
                <a:solidFill>
                  <a:srgbClr val="EAEAEA"/>
                </a:solidFill>
                <a:ln w="12700">
                  <a:solidFill>
                    <a:schemeClr val="tx1"/>
                  </a:solidFill>
                  <a:round/>
                  <a:headEnd/>
                  <a:tailEnd/>
                </a:ln>
              </p:spPr>
              <p:txBody>
                <a:bodyPr wrap="none" anchor="ctr"/>
                <a:lstStyle/>
                <a:p>
                  <a:endParaRPr lang="en-GB" dirty="0"/>
                </a:p>
              </p:txBody>
            </p:sp>
            <p:grpSp>
              <p:nvGrpSpPr>
                <p:cNvPr id="34" name="Group 21">
                  <a:extLst>
                    <a:ext uri="{FF2B5EF4-FFF2-40B4-BE49-F238E27FC236}">
                      <a16:creationId xmlns:a16="http://schemas.microsoft.com/office/drawing/2014/main" id="{A46DEAFD-F3E5-4CB6-98A3-D85ECD3512F3}"/>
                    </a:ext>
                  </a:extLst>
                </p:cNvPr>
                <p:cNvGrpSpPr>
                  <a:grpSpLocks/>
                </p:cNvGrpSpPr>
                <p:nvPr/>
              </p:nvGrpSpPr>
              <p:grpSpPr bwMode="auto">
                <a:xfrm>
                  <a:off x="2526" y="3414"/>
                  <a:ext cx="480" cy="457"/>
                  <a:chOff x="3768" y="2295"/>
                  <a:chExt cx="480" cy="457"/>
                </a:xfrm>
              </p:grpSpPr>
              <p:sp>
                <p:nvSpPr>
                  <p:cNvPr id="35" name="Rectangle 22">
                    <a:extLst>
                      <a:ext uri="{FF2B5EF4-FFF2-40B4-BE49-F238E27FC236}">
                        <a16:creationId xmlns:a16="http://schemas.microsoft.com/office/drawing/2014/main" id="{805C7986-3DD0-406F-B69B-BFB9AEC3454D}"/>
                      </a:ext>
                    </a:extLst>
                  </p:cNvPr>
                  <p:cNvSpPr>
                    <a:spLocks noChangeArrowheads="1"/>
                  </p:cNvSpPr>
                  <p:nvPr/>
                </p:nvSpPr>
                <p:spPr bwMode="auto">
                  <a:xfrm>
                    <a:off x="3768" y="2295"/>
                    <a:ext cx="480" cy="4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6" name="Rectangle 23">
                    <a:extLst>
                      <a:ext uri="{FF2B5EF4-FFF2-40B4-BE49-F238E27FC236}">
                        <a16:creationId xmlns:a16="http://schemas.microsoft.com/office/drawing/2014/main" id="{2AF0DB55-07E0-4F08-A3EA-E60D08065A58}"/>
                      </a:ext>
                    </a:extLst>
                  </p:cNvPr>
                  <p:cNvSpPr>
                    <a:spLocks noChangeArrowheads="1"/>
                  </p:cNvSpPr>
                  <p:nvPr/>
                </p:nvSpPr>
                <p:spPr bwMode="auto">
                  <a:xfrm>
                    <a:off x="3985" y="2318"/>
                    <a:ext cx="48" cy="40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7" name="Rectangle 24">
                    <a:extLst>
                      <a:ext uri="{FF2B5EF4-FFF2-40B4-BE49-F238E27FC236}">
                        <a16:creationId xmlns:a16="http://schemas.microsoft.com/office/drawing/2014/main" id="{C6DEB10E-38BD-4378-B93C-4F1A7DCAB3B2}"/>
                      </a:ext>
                    </a:extLst>
                  </p:cNvPr>
                  <p:cNvSpPr>
                    <a:spLocks noChangeArrowheads="1"/>
                  </p:cNvSpPr>
                  <p:nvPr/>
                </p:nvSpPr>
                <p:spPr bwMode="auto">
                  <a:xfrm>
                    <a:off x="3768" y="2704"/>
                    <a:ext cx="480" cy="4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grpSp>
        </p:grpSp>
        <p:grpSp>
          <p:nvGrpSpPr>
            <p:cNvPr id="15" name="Group 25">
              <a:extLst>
                <a:ext uri="{FF2B5EF4-FFF2-40B4-BE49-F238E27FC236}">
                  <a16:creationId xmlns:a16="http://schemas.microsoft.com/office/drawing/2014/main" id="{16F28F72-8979-45EF-9B98-556495FD7F87}"/>
                </a:ext>
              </a:extLst>
            </p:cNvPr>
            <p:cNvGrpSpPr>
              <a:grpSpLocks/>
            </p:cNvGrpSpPr>
            <p:nvPr/>
          </p:nvGrpSpPr>
          <p:grpSpPr bwMode="auto">
            <a:xfrm rot="496865">
              <a:off x="4164" y="1348"/>
              <a:ext cx="1164" cy="830"/>
              <a:chOff x="4146" y="3034"/>
              <a:chExt cx="1164" cy="830"/>
            </a:xfrm>
          </p:grpSpPr>
          <p:sp>
            <p:nvSpPr>
              <p:cNvPr id="22" name="Oval 26">
                <a:extLst>
                  <a:ext uri="{FF2B5EF4-FFF2-40B4-BE49-F238E27FC236}">
                    <a16:creationId xmlns:a16="http://schemas.microsoft.com/office/drawing/2014/main" id="{383AF43E-5C2E-4291-9CEB-0228FB7671D0}"/>
                  </a:ext>
                </a:extLst>
              </p:cNvPr>
              <p:cNvSpPr>
                <a:spLocks noChangeArrowheads="1"/>
              </p:cNvSpPr>
              <p:nvPr/>
            </p:nvSpPr>
            <p:spPr bwMode="auto">
              <a:xfrm rot="-572921">
                <a:off x="4865" y="3034"/>
                <a:ext cx="445" cy="519"/>
              </a:xfrm>
              <a:prstGeom prst="ellipse">
                <a:avLst/>
              </a:prstGeom>
              <a:solidFill>
                <a:srgbClr val="EAEAEA"/>
              </a:solidFill>
              <a:ln w="1270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23" name="Freeform 27">
                <a:extLst>
                  <a:ext uri="{FF2B5EF4-FFF2-40B4-BE49-F238E27FC236}">
                    <a16:creationId xmlns:a16="http://schemas.microsoft.com/office/drawing/2014/main" id="{10B14EB7-EAA0-4997-B876-8E32386EF256}"/>
                  </a:ext>
                </a:extLst>
              </p:cNvPr>
              <p:cNvSpPr>
                <a:spLocks/>
              </p:cNvSpPr>
              <p:nvPr/>
            </p:nvSpPr>
            <p:spPr bwMode="auto">
              <a:xfrm>
                <a:off x="4312" y="3038"/>
                <a:ext cx="888" cy="826"/>
              </a:xfrm>
              <a:custGeom>
                <a:avLst/>
                <a:gdLst>
                  <a:gd name="T0" fmla="*/ 0 w 888"/>
                  <a:gd name="T1" fmla="*/ 252 h 826"/>
                  <a:gd name="T2" fmla="*/ 174 w 888"/>
                  <a:gd name="T3" fmla="*/ 826 h 826"/>
                  <a:gd name="T4" fmla="*/ 888 w 888"/>
                  <a:gd name="T5" fmla="*/ 486 h 826"/>
                  <a:gd name="T6" fmla="*/ 722 w 888"/>
                  <a:gd name="T7" fmla="*/ 0 h 826"/>
                  <a:gd name="T8" fmla="*/ 0 w 888"/>
                  <a:gd name="T9" fmla="*/ 252 h 826"/>
                  <a:gd name="T10" fmla="*/ 0 60000 65536"/>
                  <a:gd name="T11" fmla="*/ 0 60000 65536"/>
                  <a:gd name="T12" fmla="*/ 0 60000 65536"/>
                  <a:gd name="T13" fmla="*/ 0 60000 65536"/>
                  <a:gd name="T14" fmla="*/ 0 60000 65536"/>
                  <a:gd name="T15" fmla="*/ 0 w 888"/>
                  <a:gd name="T16" fmla="*/ 0 h 826"/>
                  <a:gd name="T17" fmla="*/ 888 w 888"/>
                  <a:gd name="T18" fmla="*/ 826 h 826"/>
                </a:gdLst>
                <a:ahLst/>
                <a:cxnLst>
                  <a:cxn ang="T10">
                    <a:pos x="T0" y="T1"/>
                  </a:cxn>
                  <a:cxn ang="T11">
                    <a:pos x="T2" y="T3"/>
                  </a:cxn>
                  <a:cxn ang="T12">
                    <a:pos x="T4" y="T5"/>
                  </a:cxn>
                  <a:cxn ang="T13">
                    <a:pos x="T6" y="T7"/>
                  </a:cxn>
                  <a:cxn ang="T14">
                    <a:pos x="T8" y="T9"/>
                  </a:cxn>
                </a:cxnLst>
                <a:rect l="T15" t="T16" r="T17" b="T18"/>
                <a:pathLst>
                  <a:path w="888" h="826">
                    <a:moveTo>
                      <a:pt x="0" y="252"/>
                    </a:moveTo>
                    <a:lnTo>
                      <a:pt x="174" y="826"/>
                    </a:lnTo>
                    <a:lnTo>
                      <a:pt x="888" y="486"/>
                    </a:lnTo>
                    <a:lnTo>
                      <a:pt x="722" y="0"/>
                    </a:lnTo>
                    <a:lnTo>
                      <a:pt x="0" y="252"/>
                    </a:lnTo>
                    <a:close/>
                  </a:path>
                </a:pathLst>
              </a:custGeom>
              <a:solidFill>
                <a:srgbClr val="EAEAE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dirty="0"/>
              </a:p>
            </p:txBody>
          </p:sp>
          <p:sp>
            <p:nvSpPr>
              <p:cNvPr id="24" name="Oval 28">
                <a:extLst>
                  <a:ext uri="{FF2B5EF4-FFF2-40B4-BE49-F238E27FC236}">
                    <a16:creationId xmlns:a16="http://schemas.microsoft.com/office/drawing/2014/main" id="{D3EDE8EB-D5A9-4FAB-B6B8-72DF9B788FC8}"/>
                  </a:ext>
                </a:extLst>
              </p:cNvPr>
              <p:cNvSpPr>
                <a:spLocks noChangeArrowheads="1"/>
              </p:cNvSpPr>
              <p:nvPr/>
            </p:nvSpPr>
            <p:spPr bwMode="auto">
              <a:xfrm rot="-572921">
                <a:off x="4146" y="3306"/>
                <a:ext cx="480" cy="549"/>
              </a:xfrm>
              <a:prstGeom prst="ellipse">
                <a:avLst/>
              </a:prstGeom>
              <a:gradFill rotWithShape="0">
                <a:gsLst>
                  <a:gs pos="0">
                    <a:srgbClr val="555555"/>
                  </a:gs>
                  <a:gs pos="50000">
                    <a:srgbClr val="FFFFFF"/>
                  </a:gs>
                  <a:gs pos="100000">
                    <a:srgbClr val="555555"/>
                  </a:gs>
                </a:gsLst>
                <a:lin ang="5400000" scaled="1"/>
              </a:gradFill>
              <a:ln w="7620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25" name="Line 29">
                <a:extLst>
                  <a:ext uri="{FF2B5EF4-FFF2-40B4-BE49-F238E27FC236}">
                    <a16:creationId xmlns:a16="http://schemas.microsoft.com/office/drawing/2014/main" id="{A1EA2D88-8D07-4CEB-9CEC-9E90B1478E20}"/>
                  </a:ext>
                </a:extLst>
              </p:cNvPr>
              <p:cNvSpPr>
                <a:spLocks noChangeShapeType="1"/>
              </p:cNvSpPr>
              <p:nvPr/>
            </p:nvSpPr>
            <p:spPr bwMode="auto">
              <a:xfrm flipV="1">
                <a:off x="4294" y="3040"/>
                <a:ext cx="742" cy="2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26" name="Line 30">
                <a:extLst>
                  <a:ext uri="{FF2B5EF4-FFF2-40B4-BE49-F238E27FC236}">
                    <a16:creationId xmlns:a16="http://schemas.microsoft.com/office/drawing/2014/main" id="{8333DB38-9401-468B-B36A-46242359B34F}"/>
                  </a:ext>
                </a:extLst>
              </p:cNvPr>
              <p:cNvSpPr>
                <a:spLocks noChangeShapeType="1"/>
              </p:cNvSpPr>
              <p:nvPr/>
            </p:nvSpPr>
            <p:spPr bwMode="auto">
              <a:xfrm flipV="1">
                <a:off x="4482" y="3524"/>
                <a:ext cx="722" cy="3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grpSp>
        <p:grpSp>
          <p:nvGrpSpPr>
            <p:cNvPr id="16" name="Group 31">
              <a:extLst>
                <a:ext uri="{FF2B5EF4-FFF2-40B4-BE49-F238E27FC236}">
                  <a16:creationId xmlns:a16="http://schemas.microsoft.com/office/drawing/2014/main" id="{54132779-D858-4DD6-906B-39E90590A342}"/>
                </a:ext>
              </a:extLst>
            </p:cNvPr>
            <p:cNvGrpSpPr>
              <a:grpSpLocks/>
            </p:cNvGrpSpPr>
            <p:nvPr/>
          </p:nvGrpSpPr>
          <p:grpSpPr bwMode="auto">
            <a:xfrm>
              <a:off x="2610" y="2164"/>
              <a:ext cx="1102" cy="446"/>
              <a:chOff x="2940" y="2092"/>
              <a:chExt cx="1102" cy="446"/>
            </a:xfrm>
          </p:grpSpPr>
          <p:sp>
            <p:nvSpPr>
              <p:cNvPr id="19" name="Freeform 32">
                <a:extLst>
                  <a:ext uri="{FF2B5EF4-FFF2-40B4-BE49-F238E27FC236}">
                    <a16:creationId xmlns:a16="http://schemas.microsoft.com/office/drawing/2014/main" id="{8EB33A1C-E23C-4FD9-8F87-B227AE569BF2}"/>
                  </a:ext>
                </a:extLst>
              </p:cNvPr>
              <p:cNvSpPr>
                <a:spLocks/>
              </p:cNvSpPr>
              <p:nvPr/>
            </p:nvSpPr>
            <p:spPr bwMode="auto">
              <a:xfrm>
                <a:off x="3252" y="2094"/>
                <a:ext cx="790" cy="442"/>
              </a:xfrm>
              <a:custGeom>
                <a:avLst/>
                <a:gdLst>
                  <a:gd name="T0" fmla="*/ 2 w 790"/>
                  <a:gd name="T1" fmla="*/ 121 h 454"/>
                  <a:gd name="T2" fmla="*/ 790 w 790"/>
                  <a:gd name="T3" fmla="*/ 0 h 454"/>
                  <a:gd name="T4" fmla="*/ 790 w 790"/>
                  <a:gd name="T5" fmla="*/ 188 h 454"/>
                  <a:gd name="T6" fmla="*/ 0 w 790"/>
                  <a:gd name="T7" fmla="*/ 348 h 454"/>
                  <a:gd name="T8" fmla="*/ 0 60000 65536"/>
                  <a:gd name="T9" fmla="*/ 0 60000 65536"/>
                  <a:gd name="T10" fmla="*/ 0 60000 65536"/>
                  <a:gd name="T11" fmla="*/ 0 60000 65536"/>
                  <a:gd name="T12" fmla="*/ 0 w 790"/>
                  <a:gd name="T13" fmla="*/ 0 h 454"/>
                  <a:gd name="T14" fmla="*/ 790 w 790"/>
                  <a:gd name="T15" fmla="*/ 454 h 454"/>
                </a:gdLst>
                <a:ahLst/>
                <a:cxnLst>
                  <a:cxn ang="T8">
                    <a:pos x="T0" y="T1"/>
                  </a:cxn>
                  <a:cxn ang="T9">
                    <a:pos x="T2" y="T3"/>
                  </a:cxn>
                  <a:cxn ang="T10">
                    <a:pos x="T4" y="T5"/>
                  </a:cxn>
                  <a:cxn ang="T11">
                    <a:pos x="T6" y="T7"/>
                  </a:cxn>
                </a:cxnLst>
                <a:rect l="T12" t="T13" r="T14" b="T15"/>
                <a:pathLst>
                  <a:path w="790" h="454">
                    <a:moveTo>
                      <a:pt x="2" y="158"/>
                    </a:moveTo>
                    <a:lnTo>
                      <a:pt x="790" y="0"/>
                    </a:lnTo>
                    <a:lnTo>
                      <a:pt x="790" y="246"/>
                    </a:lnTo>
                    <a:lnTo>
                      <a:pt x="0" y="454"/>
                    </a:lnTo>
                  </a:path>
                </a:pathLst>
              </a:custGeom>
              <a:gradFill rotWithShape="0">
                <a:gsLst>
                  <a:gs pos="0">
                    <a:srgbClr val="6C6C6C"/>
                  </a:gs>
                  <a:gs pos="50000">
                    <a:srgbClr val="EAEAEA"/>
                  </a:gs>
                  <a:gs pos="100000">
                    <a:srgbClr val="6C6C6C"/>
                  </a:gs>
                </a:gsLst>
                <a:lin ang="5400000" scaled="1"/>
              </a:gradFill>
              <a:ln w="12700">
                <a:solidFill>
                  <a:schemeClr val="tx1"/>
                </a:solidFill>
                <a:round/>
                <a:headEnd/>
                <a:tailEnd/>
              </a:ln>
            </p:spPr>
            <p:txBody>
              <a:bodyPr anchor="ctr"/>
              <a:lstStyle/>
              <a:p>
                <a:endParaRPr lang="en-GB" dirty="0"/>
              </a:p>
            </p:txBody>
          </p:sp>
          <p:sp>
            <p:nvSpPr>
              <p:cNvPr id="20" name="Freeform 33">
                <a:extLst>
                  <a:ext uri="{FF2B5EF4-FFF2-40B4-BE49-F238E27FC236}">
                    <a16:creationId xmlns:a16="http://schemas.microsoft.com/office/drawing/2014/main" id="{A4774D45-5F15-494B-9108-C3A375C5DA81}"/>
                  </a:ext>
                </a:extLst>
              </p:cNvPr>
              <p:cNvSpPr>
                <a:spLocks/>
              </p:cNvSpPr>
              <p:nvPr/>
            </p:nvSpPr>
            <p:spPr bwMode="auto">
              <a:xfrm>
                <a:off x="2940" y="2092"/>
                <a:ext cx="1098" cy="160"/>
              </a:xfrm>
              <a:custGeom>
                <a:avLst/>
                <a:gdLst>
                  <a:gd name="T0" fmla="*/ 314 w 1098"/>
                  <a:gd name="T1" fmla="*/ 160 h 160"/>
                  <a:gd name="T2" fmla="*/ 1098 w 1098"/>
                  <a:gd name="T3" fmla="*/ 0 h 160"/>
                  <a:gd name="T4" fmla="*/ 840 w 1098"/>
                  <a:gd name="T5" fmla="*/ 0 h 160"/>
                  <a:gd name="T6" fmla="*/ 0 w 1098"/>
                  <a:gd name="T7" fmla="*/ 156 h 160"/>
                  <a:gd name="T8" fmla="*/ 0 60000 65536"/>
                  <a:gd name="T9" fmla="*/ 0 60000 65536"/>
                  <a:gd name="T10" fmla="*/ 0 60000 65536"/>
                  <a:gd name="T11" fmla="*/ 0 60000 65536"/>
                  <a:gd name="T12" fmla="*/ 0 w 1098"/>
                  <a:gd name="T13" fmla="*/ 0 h 160"/>
                  <a:gd name="T14" fmla="*/ 1098 w 1098"/>
                  <a:gd name="T15" fmla="*/ 160 h 160"/>
                </a:gdLst>
                <a:ahLst/>
                <a:cxnLst>
                  <a:cxn ang="T8">
                    <a:pos x="T0" y="T1"/>
                  </a:cxn>
                  <a:cxn ang="T9">
                    <a:pos x="T2" y="T3"/>
                  </a:cxn>
                  <a:cxn ang="T10">
                    <a:pos x="T4" y="T5"/>
                  </a:cxn>
                  <a:cxn ang="T11">
                    <a:pos x="T6" y="T7"/>
                  </a:cxn>
                </a:cxnLst>
                <a:rect l="T12" t="T13" r="T14" b="T15"/>
                <a:pathLst>
                  <a:path w="1098" h="160">
                    <a:moveTo>
                      <a:pt x="314" y="160"/>
                    </a:moveTo>
                    <a:lnTo>
                      <a:pt x="1098" y="0"/>
                    </a:lnTo>
                    <a:lnTo>
                      <a:pt x="840" y="0"/>
                    </a:lnTo>
                    <a:lnTo>
                      <a:pt x="0" y="156"/>
                    </a:lnTo>
                  </a:path>
                </a:pathLst>
              </a:custGeom>
              <a:gradFill rotWithShape="0">
                <a:gsLst>
                  <a:gs pos="0">
                    <a:srgbClr val="EAEAEA"/>
                  </a:gs>
                  <a:gs pos="50000">
                    <a:srgbClr val="6C6C6C"/>
                  </a:gs>
                  <a:gs pos="100000">
                    <a:srgbClr val="EAEAEA"/>
                  </a:gs>
                </a:gsLst>
                <a:lin ang="5400000" scaled="1"/>
              </a:gradFill>
              <a:ln w="12700">
                <a:solidFill>
                  <a:schemeClr val="tx1"/>
                </a:solidFill>
                <a:round/>
                <a:headEnd/>
                <a:tailEnd/>
              </a:ln>
            </p:spPr>
            <p:txBody>
              <a:bodyPr wrap="none" anchor="ctr"/>
              <a:lstStyle/>
              <a:p>
                <a:endParaRPr lang="en-GB" dirty="0"/>
              </a:p>
            </p:txBody>
          </p:sp>
          <p:sp>
            <p:nvSpPr>
              <p:cNvPr id="21" name="Rectangle 34">
                <a:extLst>
                  <a:ext uri="{FF2B5EF4-FFF2-40B4-BE49-F238E27FC236}">
                    <a16:creationId xmlns:a16="http://schemas.microsoft.com/office/drawing/2014/main" id="{4207AEEA-EDB5-4888-8D19-87E939591A20}"/>
                  </a:ext>
                </a:extLst>
              </p:cNvPr>
              <p:cNvSpPr>
                <a:spLocks noChangeArrowheads="1"/>
              </p:cNvSpPr>
              <p:nvPr/>
            </p:nvSpPr>
            <p:spPr bwMode="auto">
              <a:xfrm>
                <a:off x="2942" y="2250"/>
                <a:ext cx="312" cy="288"/>
              </a:xfrm>
              <a:prstGeom prst="rect">
                <a:avLst/>
              </a:prstGeom>
              <a:solidFill>
                <a:schemeClr val="tx1"/>
              </a:soli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sp>
          <p:nvSpPr>
            <p:cNvPr id="17" name="AutoShape 35">
              <a:extLst>
                <a:ext uri="{FF2B5EF4-FFF2-40B4-BE49-F238E27FC236}">
                  <a16:creationId xmlns:a16="http://schemas.microsoft.com/office/drawing/2014/main" id="{E97E1D05-D885-4303-BF3B-F73F5D424484}"/>
                </a:ext>
              </a:extLst>
            </p:cNvPr>
            <p:cNvSpPr>
              <a:spLocks noChangeArrowheads="1"/>
            </p:cNvSpPr>
            <p:nvPr/>
          </p:nvSpPr>
          <p:spPr bwMode="auto">
            <a:xfrm rot="-1692784">
              <a:off x="3774" y="2087"/>
              <a:ext cx="323" cy="109"/>
            </a:xfrm>
            <a:prstGeom prst="rightArrow">
              <a:avLst>
                <a:gd name="adj1" fmla="val 50000"/>
                <a:gd name="adj2" fmla="val 74083"/>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18" name="AutoShape 36">
              <a:extLst>
                <a:ext uri="{FF2B5EF4-FFF2-40B4-BE49-F238E27FC236}">
                  <a16:creationId xmlns:a16="http://schemas.microsoft.com/office/drawing/2014/main" id="{69BCDE60-E596-4EF0-A961-9E73298F02C9}"/>
                </a:ext>
              </a:extLst>
            </p:cNvPr>
            <p:cNvSpPr>
              <a:spLocks noChangeArrowheads="1"/>
            </p:cNvSpPr>
            <p:nvPr/>
          </p:nvSpPr>
          <p:spPr bwMode="auto">
            <a:xfrm rot="1692784" flipV="1">
              <a:off x="3774" y="2387"/>
              <a:ext cx="323" cy="109"/>
            </a:xfrm>
            <a:prstGeom prst="rightArrow">
              <a:avLst>
                <a:gd name="adj1" fmla="val 50000"/>
                <a:gd name="adj2" fmla="val 74083"/>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sp>
        <p:nvSpPr>
          <p:cNvPr id="38" name="AutoShape 37">
            <a:extLst>
              <a:ext uri="{FF2B5EF4-FFF2-40B4-BE49-F238E27FC236}">
                <a16:creationId xmlns:a16="http://schemas.microsoft.com/office/drawing/2014/main" id="{B0B517DE-9284-45B1-B2F4-3BEDEFB60E41}"/>
              </a:ext>
            </a:extLst>
          </p:cNvPr>
          <p:cNvSpPr>
            <a:spLocks noChangeArrowheads="1"/>
          </p:cNvSpPr>
          <p:nvPr/>
        </p:nvSpPr>
        <p:spPr bwMode="auto">
          <a:xfrm>
            <a:off x="4511423" y="2497697"/>
            <a:ext cx="1096743" cy="556006"/>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400" dirty="0">
                <a:solidFill>
                  <a:srgbClr val="000000"/>
                </a:solidFill>
              </a:rPr>
              <a:t>Aire A </a:t>
            </a:r>
          </a:p>
          <a:p>
            <a:pPr algn="ctr">
              <a:spcBef>
                <a:spcPct val="0"/>
              </a:spcBef>
              <a:spcAft>
                <a:spcPct val="0"/>
              </a:spcAft>
            </a:pPr>
            <a:r>
              <a:rPr lang="en-US" sz="1400" dirty="0" err="1">
                <a:solidFill>
                  <a:srgbClr val="000000"/>
                </a:solidFill>
              </a:rPr>
              <a:t>constante</a:t>
            </a:r>
            <a:r>
              <a:rPr lang="en-US" sz="1400" dirty="0">
                <a:solidFill>
                  <a:srgbClr val="000000"/>
                </a:solidFill>
              </a:rPr>
              <a:t> </a:t>
            </a:r>
            <a:endParaRPr lang="en-US" b="1" dirty="0">
              <a:solidFill>
                <a:srgbClr val="000000"/>
              </a:solidFill>
            </a:endParaRPr>
          </a:p>
        </p:txBody>
      </p:sp>
      <p:sp>
        <p:nvSpPr>
          <p:cNvPr id="39" name="Line 38">
            <a:extLst>
              <a:ext uri="{FF2B5EF4-FFF2-40B4-BE49-F238E27FC236}">
                <a16:creationId xmlns:a16="http://schemas.microsoft.com/office/drawing/2014/main" id="{99BDF428-43D5-427B-8910-14BE1E45AE0B}"/>
              </a:ext>
            </a:extLst>
          </p:cNvPr>
          <p:cNvSpPr>
            <a:spLocks noChangeShapeType="1"/>
          </p:cNvSpPr>
          <p:nvPr/>
        </p:nvSpPr>
        <p:spPr bwMode="auto">
          <a:xfrm>
            <a:off x="5375920" y="3050829"/>
            <a:ext cx="286166" cy="306684"/>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0" name="Text Box 40">
            <a:extLst>
              <a:ext uri="{FF2B5EF4-FFF2-40B4-BE49-F238E27FC236}">
                <a16:creationId xmlns:a16="http://schemas.microsoft.com/office/drawing/2014/main" id="{CCFCF20B-3DB3-447D-879F-C0499954A301}"/>
              </a:ext>
            </a:extLst>
          </p:cNvPr>
          <p:cNvSpPr txBox="1">
            <a:spLocks noChangeArrowheads="1"/>
          </p:cNvSpPr>
          <p:nvPr/>
        </p:nvSpPr>
        <p:spPr bwMode="auto">
          <a:xfrm>
            <a:off x="1690833" y="3347398"/>
            <a:ext cx="1290638" cy="357188"/>
          </a:xfrm>
          <a:prstGeom prst="rect">
            <a:avLst/>
          </a:prstGeom>
          <a:solidFill>
            <a:schemeClr val="bg1">
              <a:lumMod val="95000"/>
            </a:schemeClr>
          </a:solidFill>
          <a:ln w="9525">
            <a:solidFill>
              <a:schemeClr val="bg2"/>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dirty="0">
                <a:solidFill>
                  <a:srgbClr val="000000"/>
                </a:solidFill>
                <a:latin typeface="+mn-lt"/>
              </a:rPr>
              <a:t>Aire A = b</a:t>
            </a:r>
            <a:r>
              <a:rPr lang="en-US" sz="1600" baseline="30000" dirty="0">
                <a:solidFill>
                  <a:srgbClr val="000000"/>
                </a:solidFill>
                <a:latin typeface="+mn-lt"/>
              </a:rPr>
              <a:t>2</a:t>
            </a:r>
            <a:endParaRPr lang="en-US" sz="2000" b="1" dirty="0">
              <a:solidFill>
                <a:srgbClr val="000000"/>
              </a:solidFill>
              <a:latin typeface="+mn-lt"/>
            </a:endParaRPr>
          </a:p>
        </p:txBody>
      </p:sp>
      <p:sp>
        <p:nvSpPr>
          <p:cNvPr id="41" name="Text Box 41">
            <a:extLst>
              <a:ext uri="{FF2B5EF4-FFF2-40B4-BE49-F238E27FC236}">
                <a16:creationId xmlns:a16="http://schemas.microsoft.com/office/drawing/2014/main" id="{0B2F629A-35D3-4F00-8E37-CD56701CCB7C}"/>
              </a:ext>
            </a:extLst>
          </p:cNvPr>
          <p:cNvSpPr txBox="1">
            <a:spLocks noChangeArrowheads="1"/>
          </p:cNvSpPr>
          <p:nvPr/>
        </p:nvSpPr>
        <p:spPr bwMode="auto">
          <a:xfrm>
            <a:off x="9393237" y="3083520"/>
            <a:ext cx="2358741" cy="7826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dirty="0">
                <a:solidFill>
                  <a:srgbClr val="000000"/>
                </a:solidFill>
                <a:latin typeface="+mn-lt"/>
              </a:rPr>
              <a:t>Aire A et module E </a:t>
            </a:r>
            <a:r>
              <a:rPr lang="en-US" sz="1600" dirty="0" err="1">
                <a:solidFill>
                  <a:srgbClr val="000000"/>
                </a:solidFill>
                <a:latin typeface="+mn-lt"/>
              </a:rPr>
              <a:t>inchangés</a:t>
            </a:r>
            <a:endParaRPr lang="en-US" sz="2000" b="1" dirty="0">
              <a:solidFill>
                <a:srgbClr val="000000"/>
              </a:solidFill>
              <a:latin typeface="+mn-lt"/>
            </a:endParaRPr>
          </a:p>
        </p:txBody>
      </p:sp>
    </p:spTree>
    <p:extLst>
      <p:ext uri="{BB962C8B-B14F-4D97-AF65-F5344CB8AC3E}">
        <p14:creationId xmlns:p14="http://schemas.microsoft.com/office/powerpoint/2010/main" val="2714321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err="1"/>
              <a:t>Propriétés</a:t>
            </a:r>
            <a:r>
              <a:rPr lang="en-GB" dirty="0"/>
              <a:t> du </a:t>
            </a:r>
            <a:r>
              <a:rPr lang="en-GB" dirty="0" err="1"/>
              <a:t>facteur</a:t>
            </a:r>
            <a:r>
              <a:rPr lang="en-GB" dirty="0"/>
              <a:t> de </a:t>
            </a:r>
            <a:r>
              <a:rPr lang="en-GB" dirty="0" err="1"/>
              <a:t>forme</a:t>
            </a:r>
            <a:endParaRPr lang="en-US" dirty="0"/>
          </a:p>
        </p:txBody>
      </p:sp>
      <p:sp>
        <p:nvSpPr>
          <p:cNvPr id="4" name="Text Box 3">
            <a:extLst>
              <a:ext uri="{FF2B5EF4-FFF2-40B4-BE49-F238E27FC236}">
                <a16:creationId xmlns:a16="http://schemas.microsoft.com/office/drawing/2014/main" id="{A1B1F74A-C685-4331-A504-7277398A1ECC}"/>
              </a:ext>
            </a:extLst>
          </p:cNvPr>
          <p:cNvSpPr txBox="1">
            <a:spLocks noChangeArrowheads="1"/>
          </p:cNvSpPr>
          <p:nvPr/>
        </p:nvSpPr>
        <p:spPr bwMode="auto">
          <a:xfrm>
            <a:off x="3860800" y="1343026"/>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endParaRPr lang="en-GB" sz="1400" dirty="0">
              <a:solidFill>
                <a:srgbClr val="000000"/>
              </a:solidFill>
            </a:endParaRPr>
          </a:p>
        </p:txBody>
      </p:sp>
      <p:sp>
        <p:nvSpPr>
          <p:cNvPr id="5" name="Rectangle 147">
            <a:extLst>
              <a:ext uri="{FF2B5EF4-FFF2-40B4-BE49-F238E27FC236}">
                <a16:creationId xmlns:a16="http://schemas.microsoft.com/office/drawing/2014/main" id="{BE208694-B423-4297-9CAA-83A34487E3C4}"/>
              </a:ext>
            </a:extLst>
          </p:cNvPr>
          <p:cNvSpPr>
            <a:spLocks noChangeArrowheads="1"/>
          </p:cNvSpPr>
          <p:nvPr/>
        </p:nvSpPr>
        <p:spPr bwMode="auto">
          <a:xfrm>
            <a:off x="1719263" y="1066801"/>
            <a:ext cx="8585200" cy="95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110000"/>
              </a:lnSpc>
              <a:spcBef>
                <a:spcPct val="50000"/>
              </a:spcBef>
              <a:buClr>
                <a:schemeClr val="accent1"/>
              </a:buClr>
              <a:buSzPct val="110000"/>
              <a:buFont typeface="Wingdings" panose="05000000000000000000" pitchFamily="2" charset="2"/>
              <a:buChar char="§"/>
            </a:pPr>
            <a:r>
              <a:rPr lang="en-US" sz="2000" dirty="0">
                <a:solidFill>
                  <a:srgbClr val="000000"/>
                </a:solidFill>
                <a:latin typeface="+mn-lt"/>
              </a:rPr>
              <a:t> Le </a:t>
            </a:r>
            <a:r>
              <a:rPr lang="en-US" sz="2000" dirty="0" err="1">
                <a:solidFill>
                  <a:srgbClr val="000000"/>
                </a:solidFill>
                <a:latin typeface="+mn-lt"/>
              </a:rPr>
              <a:t>facteur</a:t>
            </a:r>
            <a:r>
              <a:rPr lang="en-US" sz="2000" dirty="0">
                <a:solidFill>
                  <a:srgbClr val="000000"/>
                </a:solidFill>
                <a:latin typeface="+mn-lt"/>
              </a:rPr>
              <a:t> de </a:t>
            </a:r>
            <a:r>
              <a:rPr lang="en-US" sz="2000" dirty="0" err="1">
                <a:solidFill>
                  <a:srgbClr val="000000"/>
                </a:solidFill>
                <a:latin typeface="+mn-lt"/>
              </a:rPr>
              <a:t>forme</a:t>
            </a:r>
            <a:r>
              <a:rPr lang="en-US" sz="2000" dirty="0">
                <a:solidFill>
                  <a:srgbClr val="000000"/>
                </a:solidFill>
                <a:latin typeface="+mn-lt"/>
              </a:rPr>
              <a:t> </a:t>
            </a:r>
            <a:r>
              <a:rPr lang="en-US" sz="2000" dirty="0" err="1">
                <a:solidFill>
                  <a:srgbClr val="000000"/>
                </a:solidFill>
                <a:latin typeface="+mn-lt"/>
              </a:rPr>
              <a:t>est</a:t>
            </a:r>
            <a:r>
              <a:rPr lang="en-US" sz="2000" dirty="0">
                <a:solidFill>
                  <a:srgbClr val="000000"/>
                </a:solidFill>
                <a:latin typeface="+mn-lt"/>
              </a:rPr>
              <a:t> sans dimension – un </a:t>
            </a:r>
            <a:r>
              <a:rPr lang="en-US" sz="2000" dirty="0" err="1">
                <a:solidFill>
                  <a:srgbClr val="000000"/>
                </a:solidFill>
                <a:latin typeface="+mn-lt"/>
              </a:rPr>
              <a:t>nombre</a:t>
            </a:r>
            <a:r>
              <a:rPr lang="en-US" sz="2000" dirty="0">
                <a:solidFill>
                  <a:srgbClr val="000000"/>
                </a:solidFill>
                <a:latin typeface="+mn-lt"/>
              </a:rPr>
              <a:t> </a:t>
            </a:r>
            <a:r>
              <a:rPr lang="en-US" sz="2000" dirty="0" err="1">
                <a:solidFill>
                  <a:srgbClr val="000000"/>
                </a:solidFill>
                <a:latin typeface="+mn-lt"/>
              </a:rPr>
              <a:t>pur</a:t>
            </a:r>
            <a:r>
              <a:rPr lang="en-US" sz="2000" dirty="0">
                <a:solidFill>
                  <a:srgbClr val="000000"/>
                </a:solidFill>
                <a:latin typeface="+mn-lt"/>
              </a:rPr>
              <a:t>.</a:t>
            </a:r>
          </a:p>
          <a:p>
            <a:pPr>
              <a:lnSpc>
                <a:spcPct val="105000"/>
              </a:lnSpc>
              <a:spcBef>
                <a:spcPct val="50000"/>
              </a:spcBef>
              <a:buClr>
                <a:schemeClr val="accent1"/>
              </a:buClr>
              <a:buSzPct val="110000"/>
              <a:buFont typeface="Wingdings" panose="05000000000000000000" pitchFamily="2" charset="2"/>
              <a:buChar char="§"/>
            </a:pPr>
            <a:r>
              <a:rPr lang="en-US" sz="2000" dirty="0">
                <a:solidFill>
                  <a:srgbClr val="000000"/>
                </a:solidFill>
                <a:latin typeface="+mn-lt"/>
              </a:rPr>
              <a:t>  Il </a:t>
            </a:r>
            <a:r>
              <a:rPr lang="en-US" sz="2000" dirty="0" err="1">
                <a:solidFill>
                  <a:srgbClr val="000000"/>
                </a:solidFill>
                <a:latin typeface="+mn-lt"/>
              </a:rPr>
              <a:t>caractérise</a:t>
            </a:r>
            <a:r>
              <a:rPr lang="en-US" sz="2000" dirty="0">
                <a:solidFill>
                  <a:srgbClr val="000000"/>
                </a:solidFill>
                <a:latin typeface="+mn-lt"/>
              </a:rPr>
              <a:t> la </a:t>
            </a:r>
            <a:r>
              <a:rPr lang="en-US" sz="2000" dirty="0" err="1">
                <a:solidFill>
                  <a:srgbClr val="000000"/>
                </a:solidFill>
                <a:latin typeface="+mn-lt"/>
              </a:rPr>
              <a:t>forme</a:t>
            </a:r>
            <a:r>
              <a:rPr lang="en-US" sz="2000" dirty="0">
                <a:solidFill>
                  <a:srgbClr val="000000"/>
                </a:solidFill>
                <a:latin typeface="+mn-lt"/>
              </a:rPr>
              <a:t>.</a:t>
            </a:r>
          </a:p>
        </p:txBody>
      </p:sp>
      <p:sp>
        <p:nvSpPr>
          <p:cNvPr id="6" name="Text Box 194">
            <a:extLst>
              <a:ext uri="{FF2B5EF4-FFF2-40B4-BE49-F238E27FC236}">
                <a16:creationId xmlns:a16="http://schemas.microsoft.com/office/drawing/2014/main" id="{DF619D82-900B-4DAA-87F3-2899EDC0FD44}"/>
              </a:ext>
            </a:extLst>
          </p:cNvPr>
          <p:cNvSpPr txBox="1">
            <a:spLocks noChangeArrowheads="1"/>
          </p:cNvSpPr>
          <p:nvPr/>
        </p:nvSpPr>
        <p:spPr bwMode="auto">
          <a:xfrm>
            <a:off x="1803400" y="5048251"/>
            <a:ext cx="68516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chemeClr val="accent1"/>
              </a:buClr>
              <a:buSzPct val="110000"/>
              <a:buFont typeface="Wingdings" panose="05000000000000000000" pitchFamily="2" charset="2"/>
              <a:buChar char="§"/>
            </a:pPr>
            <a:r>
              <a:rPr lang="en-US" sz="2000" b="1" dirty="0">
                <a:solidFill>
                  <a:srgbClr val="000000"/>
                </a:solidFill>
                <a:latin typeface="+mn-lt"/>
              </a:rPr>
              <a:t>  </a:t>
            </a:r>
            <a:r>
              <a:rPr lang="en-US" sz="2000" dirty="0" err="1">
                <a:solidFill>
                  <a:srgbClr val="000000"/>
                </a:solidFill>
                <a:latin typeface="+mn-lt"/>
              </a:rPr>
              <a:t>Chacune</a:t>
            </a:r>
            <a:r>
              <a:rPr lang="en-US" sz="2000" dirty="0">
                <a:solidFill>
                  <a:srgbClr val="000000"/>
                </a:solidFill>
                <a:latin typeface="+mn-lt"/>
              </a:rPr>
              <a:t> de </a:t>
            </a:r>
            <a:r>
              <a:rPr lang="en-US" sz="2000" dirty="0" err="1">
                <a:solidFill>
                  <a:srgbClr val="000000"/>
                </a:solidFill>
                <a:latin typeface="+mn-lt"/>
              </a:rPr>
              <a:t>ces</a:t>
            </a:r>
            <a:r>
              <a:rPr lang="en-US" sz="2000" dirty="0">
                <a:solidFill>
                  <a:srgbClr val="000000"/>
                </a:solidFill>
                <a:latin typeface="+mn-lt"/>
              </a:rPr>
              <a:t> </a:t>
            </a:r>
            <a:r>
              <a:rPr lang="en-US" sz="2000" dirty="0" err="1">
                <a:solidFill>
                  <a:srgbClr val="000000"/>
                </a:solidFill>
                <a:latin typeface="+mn-lt"/>
              </a:rPr>
              <a:t>formes</a:t>
            </a:r>
            <a:r>
              <a:rPr lang="en-US" sz="2000" dirty="0">
                <a:solidFill>
                  <a:srgbClr val="000000"/>
                </a:solidFill>
                <a:latin typeface="+mn-lt"/>
              </a:rPr>
              <a:t> et environ 10 </a:t>
            </a:r>
            <a:r>
              <a:rPr lang="en-US" sz="2000" dirty="0" err="1">
                <a:solidFill>
                  <a:srgbClr val="000000"/>
                </a:solidFill>
                <a:latin typeface="+mn-lt"/>
              </a:rPr>
              <a:t>fois</a:t>
            </a:r>
            <a:r>
              <a:rPr lang="en-US" sz="2000" dirty="0">
                <a:solidFill>
                  <a:srgbClr val="000000"/>
                </a:solidFill>
                <a:latin typeface="+mn-lt"/>
              </a:rPr>
              <a:t> plus </a:t>
            </a:r>
            <a:r>
              <a:rPr lang="en-US" sz="2000" dirty="0" err="1">
                <a:solidFill>
                  <a:srgbClr val="000000"/>
                </a:solidFill>
                <a:latin typeface="+mn-lt"/>
              </a:rPr>
              <a:t>rigide</a:t>
            </a:r>
            <a:r>
              <a:rPr lang="en-US" sz="2000" dirty="0">
                <a:solidFill>
                  <a:srgbClr val="000000"/>
                </a:solidFill>
                <a:latin typeface="+mn-lt"/>
              </a:rPr>
              <a:t> </a:t>
            </a:r>
            <a:r>
              <a:rPr lang="en-US" sz="2000" dirty="0" err="1">
                <a:solidFill>
                  <a:srgbClr val="000000"/>
                </a:solidFill>
                <a:latin typeface="+mn-lt"/>
              </a:rPr>
              <a:t>en</a:t>
            </a:r>
            <a:r>
              <a:rPr lang="en-US" sz="2000" dirty="0">
                <a:solidFill>
                  <a:srgbClr val="000000"/>
                </a:solidFill>
                <a:latin typeface="+mn-lt"/>
              </a:rPr>
              <a:t> flexion </a:t>
            </a:r>
            <a:r>
              <a:rPr lang="en-US" sz="2000" dirty="0" err="1">
                <a:solidFill>
                  <a:srgbClr val="000000"/>
                </a:solidFill>
                <a:latin typeface="+mn-lt"/>
              </a:rPr>
              <a:t>qu’une</a:t>
            </a:r>
            <a:r>
              <a:rPr lang="en-US" sz="2000" dirty="0">
                <a:solidFill>
                  <a:srgbClr val="000000"/>
                </a:solidFill>
                <a:latin typeface="+mn-lt"/>
              </a:rPr>
              <a:t> section </a:t>
            </a:r>
            <a:r>
              <a:rPr lang="en-US" sz="2000" dirty="0" err="1">
                <a:solidFill>
                  <a:srgbClr val="000000"/>
                </a:solidFill>
                <a:latin typeface="+mn-lt"/>
              </a:rPr>
              <a:t>carrée</a:t>
            </a:r>
            <a:r>
              <a:rPr lang="en-US" sz="2000" dirty="0">
                <a:solidFill>
                  <a:srgbClr val="000000"/>
                </a:solidFill>
                <a:latin typeface="+mn-lt"/>
              </a:rPr>
              <a:t> </a:t>
            </a:r>
            <a:r>
              <a:rPr lang="en-US" sz="2000" dirty="0" err="1">
                <a:solidFill>
                  <a:srgbClr val="000000"/>
                </a:solidFill>
                <a:latin typeface="+mn-lt"/>
              </a:rPr>
              <a:t>pleine</a:t>
            </a:r>
            <a:r>
              <a:rPr lang="en-US" sz="2000" dirty="0">
                <a:solidFill>
                  <a:srgbClr val="000000"/>
                </a:solidFill>
                <a:latin typeface="+mn-lt"/>
              </a:rPr>
              <a:t> de </a:t>
            </a:r>
            <a:r>
              <a:rPr lang="en-US" sz="2000" dirty="0" err="1">
                <a:solidFill>
                  <a:srgbClr val="000000"/>
                </a:solidFill>
                <a:latin typeface="+mn-lt"/>
              </a:rPr>
              <a:t>même</a:t>
            </a:r>
            <a:r>
              <a:rPr lang="en-US" sz="2000" dirty="0">
                <a:solidFill>
                  <a:srgbClr val="000000"/>
                </a:solidFill>
                <a:latin typeface="+mn-lt"/>
              </a:rPr>
              <a:t> surface.</a:t>
            </a:r>
            <a:endParaRPr lang="en-US" sz="2000" b="1" dirty="0">
              <a:solidFill>
                <a:srgbClr val="000000"/>
              </a:solidFill>
              <a:latin typeface="+mn-lt"/>
            </a:endParaRPr>
          </a:p>
        </p:txBody>
      </p:sp>
      <p:grpSp>
        <p:nvGrpSpPr>
          <p:cNvPr id="7" name="Group 202">
            <a:extLst>
              <a:ext uri="{FF2B5EF4-FFF2-40B4-BE49-F238E27FC236}">
                <a16:creationId xmlns:a16="http://schemas.microsoft.com/office/drawing/2014/main" id="{B319EBB3-AB50-4AFB-8297-F88531C90856}"/>
              </a:ext>
            </a:extLst>
          </p:cNvPr>
          <p:cNvGrpSpPr>
            <a:grpSpLocks/>
          </p:cNvGrpSpPr>
          <p:nvPr/>
        </p:nvGrpSpPr>
        <p:grpSpPr bwMode="auto">
          <a:xfrm>
            <a:off x="3867150" y="4191000"/>
            <a:ext cx="3136900" cy="590550"/>
            <a:chOff x="1584" y="2544"/>
            <a:chExt cx="1824" cy="384"/>
          </a:xfrm>
        </p:grpSpPr>
        <p:sp>
          <p:nvSpPr>
            <p:cNvPr id="8" name="AutoShape 200">
              <a:extLst>
                <a:ext uri="{FF2B5EF4-FFF2-40B4-BE49-F238E27FC236}">
                  <a16:creationId xmlns:a16="http://schemas.microsoft.com/office/drawing/2014/main" id="{662A295E-FA0F-4948-BE4C-C88C045E177C}"/>
                </a:ext>
              </a:extLst>
            </p:cNvPr>
            <p:cNvSpPr>
              <a:spLocks noChangeArrowheads="1"/>
            </p:cNvSpPr>
            <p:nvPr/>
          </p:nvSpPr>
          <p:spPr bwMode="auto">
            <a:xfrm>
              <a:off x="1584" y="2544"/>
              <a:ext cx="1824" cy="384"/>
            </a:xfrm>
            <a:prstGeom prst="rightArrow">
              <a:avLst>
                <a:gd name="adj1" fmla="val 50000"/>
                <a:gd name="adj2" fmla="val 11875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2000" b="1" dirty="0">
                <a:solidFill>
                  <a:srgbClr val="000000"/>
                </a:solidFill>
                <a:latin typeface="+mn-lt"/>
              </a:endParaRPr>
            </a:p>
          </p:txBody>
        </p:sp>
        <p:sp>
          <p:nvSpPr>
            <p:cNvPr id="9" name="Text Box 201">
              <a:extLst>
                <a:ext uri="{FF2B5EF4-FFF2-40B4-BE49-F238E27FC236}">
                  <a16:creationId xmlns:a16="http://schemas.microsoft.com/office/drawing/2014/main" id="{FABD54EA-D722-4851-98E9-FF0FB211A983}"/>
                </a:ext>
              </a:extLst>
            </p:cNvPr>
            <p:cNvSpPr txBox="1">
              <a:spLocks noChangeArrowheads="1"/>
            </p:cNvSpPr>
            <p:nvPr/>
          </p:nvSpPr>
          <p:spPr bwMode="auto">
            <a:xfrm>
              <a:off x="1584" y="2640"/>
              <a:ext cx="164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US" sz="1400" b="1" dirty="0">
                  <a:solidFill>
                    <a:srgbClr val="000000"/>
                  </a:solidFill>
                  <a:latin typeface="+mn-lt"/>
                </a:rPr>
                <a:t>Taille </a:t>
              </a:r>
              <a:r>
                <a:rPr lang="en-US" sz="1400" b="1" dirty="0" err="1">
                  <a:solidFill>
                    <a:srgbClr val="000000"/>
                  </a:solidFill>
                  <a:latin typeface="+mn-lt"/>
                </a:rPr>
                <a:t>croissante</a:t>
              </a:r>
              <a:r>
                <a:rPr lang="en-US" sz="1400" b="1" dirty="0">
                  <a:solidFill>
                    <a:srgbClr val="000000"/>
                  </a:solidFill>
                  <a:latin typeface="+mn-lt"/>
                </a:rPr>
                <a:t> à </a:t>
              </a:r>
              <a:r>
                <a:rPr lang="en-US" sz="1400" b="1" dirty="0" err="1">
                  <a:solidFill>
                    <a:srgbClr val="000000"/>
                  </a:solidFill>
                  <a:latin typeface="+mn-lt"/>
                </a:rPr>
                <a:t>forme</a:t>
              </a:r>
              <a:r>
                <a:rPr lang="en-US" sz="1400" b="1" dirty="0">
                  <a:solidFill>
                    <a:srgbClr val="000000"/>
                  </a:solidFill>
                  <a:latin typeface="+mn-lt"/>
                </a:rPr>
                <a:t> </a:t>
              </a:r>
              <a:r>
                <a:rPr lang="en-US" sz="1400" b="1" dirty="0" err="1">
                  <a:solidFill>
                    <a:srgbClr val="000000"/>
                  </a:solidFill>
                  <a:latin typeface="+mn-lt"/>
                </a:rPr>
                <a:t>constante</a:t>
              </a:r>
              <a:endParaRPr lang="en-US" sz="2000" b="1" dirty="0">
                <a:solidFill>
                  <a:srgbClr val="000000"/>
                </a:solidFill>
                <a:latin typeface="+mn-lt"/>
              </a:endParaRPr>
            </a:p>
          </p:txBody>
        </p:sp>
      </p:grpSp>
      <p:grpSp>
        <p:nvGrpSpPr>
          <p:cNvPr id="10" name="Group 198">
            <a:extLst>
              <a:ext uri="{FF2B5EF4-FFF2-40B4-BE49-F238E27FC236}">
                <a16:creationId xmlns:a16="http://schemas.microsoft.com/office/drawing/2014/main" id="{7C333E4C-5315-4814-A360-E9E4DC3A6D08}"/>
              </a:ext>
            </a:extLst>
          </p:cNvPr>
          <p:cNvGrpSpPr>
            <a:grpSpLocks/>
          </p:cNvGrpSpPr>
          <p:nvPr/>
        </p:nvGrpSpPr>
        <p:grpSpPr bwMode="auto">
          <a:xfrm>
            <a:off x="3352801" y="2286000"/>
            <a:ext cx="4687888" cy="1739900"/>
            <a:chOff x="1440" y="1056"/>
            <a:chExt cx="2953" cy="1096"/>
          </a:xfrm>
        </p:grpSpPr>
        <p:grpSp>
          <p:nvGrpSpPr>
            <p:cNvPr id="11" name="Group 196">
              <a:extLst>
                <a:ext uri="{FF2B5EF4-FFF2-40B4-BE49-F238E27FC236}">
                  <a16:creationId xmlns:a16="http://schemas.microsoft.com/office/drawing/2014/main" id="{14CA8387-6D21-4D13-93D8-0CAB3E7353CE}"/>
                </a:ext>
              </a:extLst>
            </p:cNvPr>
            <p:cNvGrpSpPr>
              <a:grpSpLocks/>
            </p:cNvGrpSpPr>
            <p:nvPr/>
          </p:nvGrpSpPr>
          <p:grpSpPr bwMode="auto">
            <a:xfrm>
              <a:off x="1440" y="1056"/>
              <a:ext cx="2953" cy="1096"/>
              <a:chOff x="1440" y="1056"/>
              <a:chExt cx="2953" cy="1096"/>
            </a:xfrm>
          </p:grpSpPr>
          <p:grpSp>
            <p:nvGrpSpPr>
              <p:cNvPr id="58" name="Group 195">
                <a:extLst>
                  <a:ext uri="{FF2B5EF4-FFF2-40B4-BE49-F238E27FC236}">
                    <a16:creationId xmlns:a16="http://schemas.microsoft.com/office/drawing/2014/main" id="{3F00D685-CE2C-4F0B-AE8C-788251303D66}"/>
                  </a:ext>
                </a:extLst>
              </p:cNvPr>
              <p:cNvGrpSpPr>
                <a:grpSpLocks/>
              </p:cNvGrpSpPr>
              <p:nvPr/>
            </p:nvGrpSpPr>
            <p:grpSpPr bwMode="auto">
              <a:xfrm>
                <a:off x="1440" y="1056"/>
                <a:ext cx="1928" cy="1096"/>
                <a:chOff x="1440" y="1056"/>
                <a:chExt cx="1928" cy="1096"/>
              </a:xfrm>
            </p:grpSpPr>
            <p:grpSp>
              <p:nvGrpSpPr>
                <p:cNvPr id="65" name="Group 12">
                  <a:extLst>
                    <a:ext uri="{FF2B5EF4-FFF2-40B4-BE49-F238E27FC236}">
                      <a16:creationId xmlns:a16="http://schemas.microsoft.com/office/drawing/2014/main" id="{BB73047C-FBB1-48BF-A35E-EA2428A684CC}"/>
                    </a:ext>
                  </a:extLst>
                </p:cNvPr>
                <p:cNvGrpSpPr>
                  <a:grpSpLocks/>
                </p:cNvGrpSpPr>
                <p:nvPr/>
              </p:nvGrpSpPr>
              <p:grpSpPr bwMode="auto">
                <a:xfrm>
                  <a:off x="1684" y="1192"/>
                  <a:ext cx="182" cy="169"/>
                  <a:chOff x="2862" y="2431"/>
                  <a:chExt cx="182" cy="169"/>
                </a:xfrm>
              </p:grpSpPr>
              <p:sp>
                <p:nvSpPr>
                  <p:cNvPr id="169" name="Rectangle 13">
                    <a:extLst>
                      <a:ext uri="{FF2B5EF4-FFF2-40B4-BE49-F238E27FC236}">
                        <a16:creationId xmlns:a16="http://schemas.microsoft.com/office/drawing/2014/main" id="{4AF7ED35-7DCA-489C-929D-69714CBB6A9F}"/>
                      </a:ext>
                    </a:extLst>
                  </p:cNvPr>
                  <p:cNvSpPr>
                    <a:spLocks noChangeArrowheads="1"/>
                  </p:cNvSpPr>
                  <p:nvPr/>
                </p:nvSpPr>
                <p:spPr bwMode="auto">
                  <a:xfrm>
                    <a:off x="2862" y="2431"/>
                    <a:ext cx="18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70" name="Rectangle 14">
                    <a:extLst>
                      <a:ext uri="{FF2B5EF4-FFF2-40B4-BE49-F238E27FC236}">
                        <a16:creationId xmlns:a16="http://schemas.microsoft.com/office/drawing/2014/main" id="{97E3B720-03D3-43E2-A46B-C8950BC3A783}"/>
                      </a:ext>
                    </a:extLst>
                  </p:cNvPr>
                  <p:cNvSpPr>
                    <a:spLocks noChangeArrowheads="1"/>
                  </p:cNvSpPr>
                  <p:nvPr/>
                </p:nvSpPr>
                <p:spPr bwMode="auto">
                  <a:xfrm>
                    <a:off x="2948" y="2437"/>
                    <a:ext cx="12" cy="1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71" name="Rectangle 15">
                    <a:extLst>
                      <a:ext uri="{FF2B5EF4-FFF2-40B4-BE49-F238E27FC236}">
                        <a16:creationId xmlns:a16="http://schemas.microsoft.com/office/drawing/2014/main" id="{01DAC8B4-B134-4BDC-90B4-9FBC09147BE9}"/>
                      </a:ext>
                    </a:extLst>
                  </p:cNvPr>
                  <p:cNvSpPr>
                    <a:spLocks noChangeArrowheads="1"/>
                  </p:cNvSpPr>
                  <p:nvPr/>
                </p:nvSpPr>
                <p:spPr bwMode="auto">
                  <a:xfrm>
                    <a:off x="2862" y="2589"/>
                    <a:ext cx="18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
              <p:nvSpPr>
                <p:cNvPr id="66" name="Oval 16">
                  <a:extLst>
                    <a:ext uri="{FF2B5EF4-FFF2-40B4-BE49-F238E27FC236}">
                      <a16:creationId xmlns:a16="http://schemas.microsoft.com/office/drawing/2014/main" id="{D595F88E-AFA1-43D0-9A37-17C2840CB7CC}"/>
                    </a:ext>
                  </a:extLst>
                </p:cNvPr>
                <p:cNvSpPr>
                  <a:spLocks noChangeArrowheads="1"/>
                </p:cNvSpPr>
                <p:nvPr/>
              </p:nvSpPr>
              <p:spPr bwMode="auto">
                <a:xfrm>
                  <a:off x="1655" y="1739"/>
                  <a:ext cx="253" cy="254"/>
                </a:xfrm>
                <a:prstGeom prst="ellipse">
                  <a:avLst/>
                </a:prstGeom>
                <a:solidFill>
                  <a:srgbClr val="FFFFFF"/>
                </a:solidFill>
                <a:ln w="1905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nvGrpSpPr>
                <p:cNvPr id="67" name="Group 17">
                  <a:extLst>
                    <a:ext uri="{FF2B5EF4-FFF2-40B4-BE49-F238E27FC236}">
                      <a16:creationId xmlns:a16="http://schemas.microsoft.com/office/drawing/2014/main" id="{164B9F13-B6D6-4B42-BD0E-A1865B6657BA}"/>
                    </a:ext>
                  </a:extLst>
                </p:cNvPr>
                <p:cNvGrpSpPr>
                  <a:grpSpLocks/>
                </p:cNvGrpSpPr>
                <p:nvPr/>
              </p:nvGrpSpPr>
              <p:grpSpPr bwMode="auto">
                <a:xfrm>
                  <a:off x="2072" y="1123"/>
                  <a:ext cx="341" cy="319"/>
                  <a:chOff x="3250" y="2362"/>
                  <a:chExt cx="341" cy="319"/>
                </a:xfrm>
              </p:grpSpPr>
              <p:sp>
                <p:nvSpPr>
                  <p:cNvPr id="166" name="Rectangle 18">
                    <a:extLst>
                      <a:ext uri="{FF2B5EF4-FFF2-40B4-BE49-F238E27FC236}">
                        <a16:creationId xmlns:a16="http://schemas.microsoft.com/office/drawing/2014/main" id="{85736EFB-A049-4775-9C73-A42F42897EF8}"/>
                      </a:ext>
                    </a:extLst>
                  </p:cNvPr>
                  <p:cNvSpPr>
                    <a:spLocks noChangeArrowheads="1"/>
                  </p:cNvSpPr>
                  <p:nvPr/>
                </p:nvSpPr>
                <p:spPr bwMode="auto">
                  <a:xfrm>
                    <a:off x="3250" y="2362"/>
                    <a:ext cx="341"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67" name="Rectangle 19">
                    <a:extLst>
                      <a:ext uri="{FF2B5EF4-FFF2-40B4-BE49-F238E27FC236}">
                        <a16:creationId xmlns:a16="http://schemas.microsoft.com/office/drawing/2014/main" id="{5F271FBF-8171-4299-9D83-ACA0A4716F2E}"/>
                      </a:ext>
                    </a:extLst>
                  </p:cNvPr>
                  <p:cNvSpPr>
                    <a:spLocks noChangeArrowheads="1"/>
                  </p:cNvSpPr>
                  <p:nvPr/>
                </p:nvSpPr>
                <p:spPr bwMode="auto">
                  <a:xfrm>
                    <a:off x="3409" y="2374"/>
                    <a:ext cx="23" cy="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68" name="Rectangle 20">
                    <a:extLst>
                      <a:ext uri="{FF2B5EF4-FFF2-40B4-BE49-F238E27FC236}">
                        <a16:creationId xmlns:a16="http://schemas.microsoft.com/office/drawing/2014/main" id="{F9AA8F1D-AC84-4A13-96AA-83B46A5FFB5E}"/>
                      </a:ext>
                    </a:extLst>
                  </p:cNvPr>
                  <p:cNvSpPr>
                    <a:spLocks noChangeArrowheads="1"/>
                  </p:cNvSpPr>
                  <p:nvPr/>
                </p:nvSpPr>
                <p:spPr bwMode="auto">
                  <a:xfrm>
                    <a:off x="3250" y="2658"/>
                    <a:ext cx="341"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grpSp>
              <p:nvGrpSpPr>
                <p:cNvPr id="68" name="Group 21">
                  <a:extLst>
                    <a:ext uri="{FF2B5EF4-FFF2-40B4-BE49-F238E27FC236}">
                      <a16:creationId xmlns:a16="http://schemas.microsoft.com/office/drawing/2014/main" id="{21998BDA-2CC7-48A0-988D-BE899FB4A295}"/>
                    </a:ext>
                  </a:extLst>
                </p:cNvPr>
                <p:cNvGrpSpPr>
                  <a:grpSpLocks/>
                </p:cNvGrpSpPr>
                <p:nvPr/>
              </p:nvGrpSpPr>
              <p:grpSpPr bwMode="auto">
                <a:xfrm>
                  <a:off x="2590" y="1056"/>
                  <a:ext cx="480" cy="457"/>
                  <a:chOff x="3768" y="2295"/>
                  <a:chExt cx="480" cy="457"/>
                </a:xfrm>
              </p:grpSpPr>
              <p:sp>
                <p:nvSpPr>
                  <p:cNvPr id="163" name="Rectangle 22">
                    <a:extLst>
                      <a:ext uri="{FF2B5EF4-FFF2-40B4-BE49-F238E27FC236}">
                        <a16:creationId xmlns:a16="http://schemas.microsoft.com/office/drawing/2014/main" id="{7695732B-9FF6-4670-BFCF-6E62B13F97B6}"/>
                      </a:ext>
                    </a:extLst>
                  </p:cNvPr>
                  <p:cNvSpPr>
                    <a:spLocks noChangeArrowheads="1"/>
                  </p:cNvSpPr>
                  <p:nvPr/>
                </p:nvSpPr>
                <p:spPr bwMode="auto">
                  <a:xfrm>
                    <a:off x="3768" y="2295"/>
                    <a:ext cx="480" cy="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64" name="Rectangle 23">
                    <a:extLst>
                      <a:ext uri="{FF2B5EF4-FFF2-40B4-BE49-F238E27FC236}">
                        <a16:creationId xmlns:a16="http://schemas.microsoft.com/office/drawing/2014/main" id="{D8E6CF59-2FEE-4C20-A497-908FB8AE50BB}"/>
                      </a:ext>
                    </a:extLst>
                  </p:cNvPr>
                  <p:cNvSpPr>
                    <a:spLocks noChangeArrowheads="1"/>
                  </p:cNvSpPr>
                  <p:nvPr/>
                </p:nvSpPr>
                <p:spPr bwMode="auto">
                  <a:xfrm>
                    <a:off x="3985" y="2318"/>
                    <a:ext cx="48" cy="4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65" name="Rectangle 24">
                    <a:extLst>
                      <a:ext uri="{FF2B5EF4-FFF2-40B4-BE49-F238E27FC236}">
                        <a16:creationId xmlns:a16="http://schemas.microsoft.com/office/drawing/2014/main" id="{0D258A1A-E8B4-43D1-8A54-C9428B2C131C}"/>
                      </a:ext>
                    </a:extLst>
                  </p:cNvPr>
                  <p:cNvSpPr>
                    <a:spLocks noChangeArrowheads="1"/>
                  </p:cNvSpPr>
                  <p:nvPr/>
                </p:nvSpPr>
                <p:spPr bwMode="auto">
                  <a:xfrm>
                    <a:off x="3768" y="2704"/>
                    <a:ext cx="480" cy="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
              <p:nvSpPr>
                <p:cNvPr id="69" name="Oval 25">
                  <a:extLst>
                    <a:ext uri="{FF2B5EF4-FFF2-40B4-BE49-F238E27FC236}">
                      <a16:creationId xmlns:a16="http://schemas.microsoft.com/office/drawing/2014/main" id="{E7931C5E-51AD-41F2-868E-FC98D23D0098}"/>
                    </a:ext>
                  </a:extLst>
                </p:cNvPr>
                <p:cNvSpPr>
                  <a:spLocks noChangeArrowheads="1"/>
                </p:cNvSpPr>
                <p:nvPr/>
              </p:nvSpPr>
              <p:spPr bwMode="auto">
                <a:xfrm>
                  <a:off x="2043" y="1672"/>
                  <a:ext cx="390" cy="390"/>
                </a:xfrm>
                <a:prstGeom prst="ellipse">
                  <a:avLst/>
                </a:prstGeom>
                <a:solidFill>
                  <a:srgbClr val="FFFFFF"/>
                </a:solidFill>
                <a:ln w="36513">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70" name="Oval 26">
                  <a:extLst>
                    <a:ext uri="{FF2B5EF4-FFF2-40B4-BE49-F238E27FC236}">
                      <a16:creationId xmlns:a16="http://schemas.microsoft.com/office/drawing/2014/main" id="{01D1B763-2BF7-47E8-81D3-47EB979C1D21}"/>
                    </a:ext>
                  </a:extLst>
                </p:cNvPr>
                <p:cNvSpPr>
                  <a:spLocks noChangeArrowheads="1"/>
                </p:cNvSpPr>
                <p:nvPr/>
              </p:nvSpPr>
              <p:spPr bwMode="auto">
                <a:xfrm>
                  <a:off x="2567" y="1603"/>
                  <a:ext cx="549" cy="549"/>
                </a:xfrm>
                <a:prstGeom prst="ellipse">
                  <a:avLst/>
                </a:prstGeom>
                <a:solidFill>
                  <a:srgbClr val="FFFFFF"/>
                </a:solidFill>
                <a:ln w="7620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nvGrpSpPr>
                <p:cNvPr id="71" name="Group 27">
                  <a:extLst>
                    <a:ext uri="{FF2B5EF4-FFF2-40B4-BE49-F238E27FC236}">
                      <a16:creationId xmlns:a16="http://schemas.microsoft.com/office/drawing/2014/main" id="{AEF769C1-1BA9-4DE4-85B9-9A11B5A73B6E}"/>
                    </a:ext>
                  </a:extLst>
                </p:cNvPr>
                <p:cNvGrpSpPr>
                  <a:grpSpLocks/>
                </p:cNvGrpSpPr>
                <p:nvPr/>
              </p:nvGrpSpPr>
              <p:grpSpPr bwMode="auto">
                <a:xfrm>
                  <a:off x="1450" y="1876"/>
                  <a:ext cx="1918" cy="5"/>
                  <a:chOff x="2628" y="3115"/>
                  <a:chExt cx="1918" cy="5"/>
                </a:xfrm>
              </p:grpSpPr>
              <p:sp>
                <p:nvSpPr>
                  <p:cNvPr id="118" name="Freeform 28">
                    <a:extLst>
                      <a:ext uri="{FF2B5EF4-FFF2-40B4-BE49-F238E27FC236}">
                        <a16:creationId xmlns:a16="http://schemas.microsoft.com/office/drawing/2014/main" id="{1334F780-3AB7-428D-B121-7FA1526B5A02}"/>
                      </a:ext>
                    </a:extLst>
                  </p:cNvPr>
                  <p:cNvSpPr>
                    <a:spLocks/>
                  </p:cNvSpPr>
                  <p:nvPr/>
                </p:nvSpPr>
                <p:spPr bwMode="auto">
                  <a:xfrm>
                    <a:off x="2628" y="3115"/>
                    <a:ext cx="49" cy="5"/>
                  </a:xfrm>
                  <a:custGeom>
                    <a:avLst/>
                    <a:gdLst>
                      <a:gd name="T0" fmla="*/ 3 w 49"/>
                      <a:gd name="T1" fmla="*/ 0 h 5"/>
                      <a:gd name="T2" fmla="*/ 1 w 49"/>
                      <a:gd name="T3" fmla="*/ 0 h 5"/>
                      <a:gd name="T4" fmla="*/ 0 w 49"/>
                      <a:gd name="T5" fmla="*/ 1 h 5"/>
                      <a:gd name="T6" fmla="*/ 0 w 49"/>
                      <a:gd name="T7" fmla="*/ 1 h 5"/>
                      <a:gd name="T8" fmla="*/ 1 w 49"/>
                      <a:gd name="T9" fmla="*/ 5 h 5"/>
                      <a:gd name="T10" fmla="*/ 46 w 49"/>
                      <a:gd name="T11" fmla="*/ 5 h 5"/>
                      <a:gd name="T12" fmla="*/ 48 w 49"/>
                      <a:gd name="T13" fmla="*/ 5 h 5"/>
                      <a:gd name="T14" fmla="*/ 49 w 49"/>
                      <a:gd name="T15" fmla="*/ 3 h 5"/>
                      <a:gd name="T16" fmla="*/ 49 w 49"/>
                      <a:gd name="T17" fmla="*/ 1 h 5"/>
                      <a:gd name="T18" fmla="*/ 48 w 49"/>
                      <a:gd name="T19" fmla="*/ 0 h 5"/>
                      <a:gd name="T20" fmla="*/ 3 w 49"/>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5"/>
                      <a:gd name="T35" fmla="*/ 49 w 49"/>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5">
                        <a:moveTo>
                          <a:pt x="3" y="0"/>
                        </a:moveTo>
                        <a:lnTo>
                          <a:pt x="1" y="0"/>
                        </a:lnTo>
                        <a:lnTo>
                          <a:pt x="0" y="1"/>
                        </a:lnTo>
                        <a:lnTo>
                          <a:pt x="1" y="5"/>
                        </a:lnTo>
                        <a:lnTo>
                          <a:pt x="46" y="5"/>
                        </a:lnTo>
                        <a:lnTo>
                          <a:pt x="48" y="5"/>
                        </a:lnTo>
                        <a:lnTo>
                          <a:pt x="49" y="3"/>
                        </a:lnTo>
                        <a:lnTo>
                          <a:pt x="49" y="1"/>
                        </a:lnTo>
                        <a:lnTo>
                          <a:pt x="4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9" name="Freeform 29">
                    <a:extLst>
                      <a:ext uri="{FF2B5EF4-FFF2-40B4-BE49-F238E27FC236}">
                        <a16:creationId xmlns:a16="http://schemas.microsoft.com/office/drawing/2014/main" id="{0A0C869E-A946-4793-B19B-0BC33953A9C1}"/>
                      </a:ext>
                    </a:extLst>
                  </p:cNvPr>
                  <p:cNvSpPr>
                    <a:spLocks/>
                  </p:cNvSpPr>
                  <p:nvPr/>
                </p:nvSpPr>
                <p:spPr bwMode="auto">
                  <a:xfrm>
                    <a:off x="2689"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8 w 11"/>
                      <a:gd name="T11" fmla="*/ 5 h 5"/>
                      <a:gd name="T12" fmla="*/ 10 w 11"/>
                      <a:gd name="T13" fmla="*/ 5 h 5"/>
                      <a:gd name="T14" fmla="*/ 11 w 11"/>
                      <a:gd name="T15" fmla="*/ 3 h 5"/>
                      <a:gd name="T16" fmla="*/ 11 w 11"/>
                      <a:gd name="T17" fmla="*/ 1 h 5"/>
                      <a:gd name="T18" fmla="*/ 10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8" y="5"/>
                        </a:lnTo>
                        <a:lnTo>
                          <a:pt x="10" y="5"/>
                        </a:lnTo>
                        <a:lnTo>
                          <a:pt x="11" y="3"/>
                        </a:lnTo>
                        <a:lnTo>
                          <a:pt x="11"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0" name="Freeform 30">
                    <a:extLst>
                      <a:ext uri="{FF2B5EF4-FFF2-40B4-BE49-F238E27FC236}">
                        <a16:creationId xmlns:a16="http://schemas.microsoft.com/office/drawing/2014/main" id="{5D3244AB-2C33-4C42-A4B3-AC424FF2C4AB}"/>
                      </a:ext>
                    </a:extLst>
                  </p:cNvPr>
                  <p:cNvSpPr>
                    <a:spLocks/>
                  </p:cNvSpPr>
                  <p:nvPr/>
                </p:nvSpPr>
                <p:spPr bwMode="auto">
                  <a:xfrm>
                    <a:off x="2712"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1" name="Freeform 31">
                    <a:extLst>
                      <a:ext uri="{FF2B5EF4-FFF2-40B4-BE49-F238E27FC236}">
                        <a16:creationId xmlns:a16="http://schemas.microsoft.com/office/drawing/2014/main" id="{FA6D7BC5-0DB9-43DA-92EF-E750003B1744}"/>
                      </a:ext>
                    </a:extLst>
                  </p:cNvPr>
                  <p:cNvSpPr>
                    <a:spLocks/>
                  </p:cNvSpPr>
                  <p:nvPr/>
                </p:nvSpPr>
                <p:spPr bwMode="auto">
                  <a:xfrm>
                    <a:off x="2775"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2" name="Freeform 32">
                    <a:extLst>
                      <a:ext uri="{FF2B5EF4-FFF2-40B4-BE49-F238E27FC236}">
                        <a16:creationId xmlns:a16="http://schemas.microsoft.com/office/drawing/2014/main" id="{A5542158-8EE8-4548-9714-929C09E3BB9F}"/>
                      </a:ext>
                    </a:extLst>
                  </p:cNvPr>
                  <p:cNvSpPr>
                    <a:spLocks/>
                  </p:cNvSpPr>
                  <p:nvPr/>
                </p:nvSpPr>
                <p:spPr bwMode="auto">
                  <a:xfrm>
                    <a:off x="2798"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3" name="Freeform 33">
                    <a:extLst>
                      <a:ext uri="{FF2B5EF4-FFF2-40B4-BE49-F238E27FC236}">
                        <a16:creationId xmlns:a16="http://schemas.microsoft.com/office/drawing/2014/main" id="{A0D030EC-14B2-4222-A219-B4F77B7AB1AD}"/>
                      </a:ext>
                    </a:extLst>
                  </p:cNvPr>
                  <p:cNvSpPr>
                    <a:spLocks/>
                  </p:cNvSpPr>
                  <p:nvPr/>
                </p:nvSpPr>
                <p:spPr bwMode="auto">
                  <a:xfrm>
                    <a:off x="2862"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7"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4" name="Freeform 34">
                    <a:extLst>
                      <a:ext uri="{FF2B5EF4-FFF2-40B4-BE49-F238E27FC236}">
                        <a16:creationId xmlns:a16="http://schemas.microsoft.com/office/drawing/2014/main" id="{AC3523FF-AC43-4F60-9238-8B69CA8A1BF7}"/>
                      </a:ext>
                    </a:extLst>
                  </p:cNvPr>
                  <p:cNvSpPr>
                    <a:spLocks/>
                  </p:cNvSpPr>
                  <p:nvPr/>
                </p:nvSpPr>
                <p:spPr bwMode="auto">
                  <a:xfrm>
                    <a:off x="2885"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5" name="Freeform 35">
                    <a:extLst>
                      <a:ext uri="{FF2B5EF4-FFF2-40B4-BE49-F238E27FC236}">
                        <a16:creationId xmlns:a16="http://schemas.microsoft.com/office/drawing/2014/main" id="{2EA319ED-4AC9-459A-B7CB-BD274AD9925C}"/>
                      </a:ext>
                    </a:extLst>
                  </p:cNvPr>
                  <p:cNvSpPr>
                    <a:spLocks/>
                  </p:cNvSpPr>
                  <p:nvPr/>
                </p:nvSpPr>
                <p:spPr bwMode="auto">
                  <a:xfrm>
                    <a:off x="2948"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6" name="Freeform 36">
                    <a:extLst>
                      <a:ext uri="{FF2B5EF4-FFF2-40B4-BE49-F238E27FC236}">
                        <a16:creationId xmlns:a16="http://schemas.microsoft.com/office/drawing/2014/main" id="{67BAC157-C24F-4D28-91E5-17F00524A095}"/>
                      </a:ext>
                    </a:extLst>
                  </p:cNvPr>
                  <p:cNvSpPr>
                    <a:spLocks/>
                  </p:cNvSpPr>
                  <p:nvPr/>
                </p:nvSpPr>
                <p:spPr bwMode="auto">
                  <a:xfrm>
                    <a:off x="2971"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7" name="Freeform 37">
                    <a:extLst>
                      <a:ext uri="{FF2B5EF4-FFF2-40B4-BE49-F238E27FC236}">
                        <a16:creationId xmlns:a16="http://schemas.microsoft.com/office/drawing/2014/main" id="{E3187D6C-B0CA-45D9-9762-B9E1CB672F91}"/>
                      </a:ext>
                    </a:extLst>
                  </p:cNvPr>
                  <p:cNvSpPr>
                    <a:spLocks/>
                  </p:cNvSpPr>
                  <p:nvPr/>
                </p:nvSpPr>
                <p:spPr bwMode="auto">
                  <a:xfrm>
                    <a:off x="3035" y="3115"/>
                    <a:ext cx="11" cy="5"/>
                  </a:xfrm>
                  <a:custGeom>
                    <a:avLst/>
                    <a:gdLst>
                      <a:gd name="T0" fmla="*/ 3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1"/>
                        </a:lnTo>
                        <a:lnTo>
                          <a:pt x="0" y="3"/>
                        </a:lnTo>
                        <a:lnTo>
                          <a:pt x="2" y="5"/>
                        </a:lnTo>
                        <a:lnTo>
                          <a:pt x="7" y="5"/>
                        </a:lnTo>
                        <a:lnTo>
                          <a:pt x="9" y="5"/>
                        </a:lnTo>
                        <a:lnTo>
                          <a:pt x="11" y="3"/>
                        </a:lnTo>
                        <a:lnTo>
                          <a:pt x="11" y="1"/>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8" name="Freeform 38">
                    <a:extLst>
                      <a:ext uri="{FF2B5EF4-FFF2-40B4-BE49-F238E27FC236}">
                        <a16:creationId xmlns:a16="http://schemas.microsoft.com/office/drawing/2014/main" id="{7256D22E-A454-4AF0-948B-A1A2B789A077}"/>
                      </a:ext>
                    </a:extLst>
                  </p:cNvPr>
                  <p:cNvSpPr>
                    <a:spLocks/>
                  </p:cNvSpPr>
                  <p:nvPr/>
                </p:nvSpPr>
                <p:spPr bwMode="auto">
                  <a:xfrm>
                    <a:off x="3058" y="3115"/>
                    <a:ext cx="51" cy="5"/>
                  </a:xfrm>
                  <a:custGeom>
                    <a:avLst/>
                    <a:gdLst>
                      <a:gd name="T0" fmla="*/ 3 w 51"/>
                      <a:gd name="T1" fmla="*/ 0 h 5"/>
                      <a:gd name="T2" fmla="*/ 2 w 51"/>
                      <a:gd name="T3" fmla="*/ 0 h 5"/>
                      <a:gd name="T4" fmla="*/ 0 w 51"/>
                      <a:gd name="T5" fmla="*/ 1 h 5"/>
                      <a:gd name="T6" fmla="*/ 0 w 51"/>
                      <a:gd name="T7" fmla="*/ 3 h 5"/>
                      <a:gd name="T8" fmla="*/ 2 w 51"/>
                      <a:gd name="T9" fmla="*/ 5 h 5"/>
                      <a:gd name="T10" fmla="*/ 48 w 51"/>
                      <a:gd name="T11" fmla="*/ 5 h 5"/>
                      <a:gd name="T12" fmla="*/ 50 w 51"/>
                      <a:gd name="T13" fmla="*/ 5 h 5"/>
                      <a:gd name="T14" fmla="*/ 51 w 51"/>
                      <a:gd name="T15" fmla="*/ 3 h 5"/>
                      <a:gd name="T16" fmla="*/ 51 w 51"/>
                      <a:gd name="T17" fmla="*/ 1 h 5"/>
                      <a:gd name="T18" fmla="*/ 50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2" y="0"/>
                        </a:lnTo>
                        <a:lnTo>
                          <a:pt x="0" y="1"/>
                        </a:lnTo>
                        <a:lnTo>
                          <a:pt x="0" y="3"/>
                        </a:lnTo>
                        <a:lnTo>
                          <a:pt x="2" y="5"/>
                        </a:lnTo>
                        <a:lnTo>
                          <a:pt x="48" y="5"/>
                        </a:lnTo>
                        <a:lnTo>
                          <a:pt x="50" y="5"/>
                        </a:lnTo>
                        <a:lnTo>
                          <a:pt x="51" y="3"/>
                        </a:lnTo>
                        <a:lnTo>
                          <a:pt x="51" y="1"/>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9" name="Freeform 39">
                    <a:extLst>
                      <a:ext uri="{FF2B5EF4-FFF2-40B4-BE49-F238E27FC236}">
                        <a16:creationId xmlns:a16="http://schemas.microsoft.com/office/drawing/2014/main" id="{34BBFEA1-2575-4F34-8CFB-BE3B9D6B48F8}"/>
                      </a:ext>
                    </a:extLst>
                  </p:cNvPr>
                  <p:cNvSpPr>
                    <a:spLocks/>
                  </p:cNvSpPr>
                  <p:nvPr/>
                </p:nvSpPr>
                <p:spPr bwMode="auto">
                  <a:xfrm>
                    <a:off x="3121"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0" name="Freeform 40">
                    <a:extLst>
                      <a:ext uri="{FF2B5EF4-FFF2-40B4-BE49-F238E27FC236}">
                        <a16:creationId xmlns:a16="http://schemas.microsoft.com/office/drawing/2014/main" id="{15C24BE5-9F81-4A27-B397-DF8A7BFCA1E3}"/>
                      </a:ext>
                    </a:extLst>
                  </p:cNvPr>
                  <p:cNvSpPr>
                    <a:spLocks/>
                  </p:cNvSpPr>
                  <p:nvPr/>
                </p:nvSpPr>
                <p:spPr bwMode="auto">
                  <a:xfrm>
                    <a:off x="3144"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1" name="Freeform 41">
                    <a:extLst>
                      <a:ext uri="{FF2B5EF4-FFF2-40B4-BE49-F238E27FC236}">
                        <a16:creationId xmlns:a16="http://schemas.microsoft.com/office/drawing/2014/main" id="{6D7B9F57-712B-4F0A-8569-A3118CC5B72E}"/>
                      </a:ext>
                    </a:extLst>
                  </p:cNvPr>
                  <p:cNvSpPr>
                    <a:spLocks/>
                  </p:cNvSpPr>
                  <p:nvPr/>
                </p:nvSpPr>
                <p:spPr bwMode="auto">
                  <a:xfrm>
                    <a:off x="3207"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2" name="Freeform 42">
                    <a:extLst>
                      <a:ext uri="{FF2B5EF4-FFF2-40B4-BE49-F238E27FC236}">
                        <a16:creationId xmlns:a16="http://schemas.microsoft.com/office/drawing/2014/main" id="{5EAE52B6-58E1-4591-B78A-FBCC5326E707}"/>
                      </a:ext>
                    </a:extLst>
                  </p:cNvPr>
                  <p:cNvSpPr>
                    <a:spLocks/>
                  </p:cNvSpPr>
                  <p:nvPr/>
                </p:nvSpPr>
                <p:spPr bwMode="auto">
                  <a:xfrm>
                    <a:off x="3230"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3" name="Freeform 43">
                    <a:extLst>
                      <a:ext uri="{FF2B5EF4-FFF2-40B4-BE49-F238E27FC236}">
                        <a16:creationId xmlns:a16="http://schemas.microsoft.com/office/drawing/2014/main" id="{92D21CAB-C043-4546-9CC6-EB2990B05C43}"/>
                      </a:ext>
                    </a:extLst>
                  </p:cNvPr>
                  <p:cNvSpPr>
                    <a:spLocks/>
                  </p:cNvSpPr>
                  <p:nvPr/>
                </p:nvSpPr>
                <p:spPr bwMode="auto">
                  <a:xfrm>
                    <a:off x="3294"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7"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4" name="Freeform 44">
                    <a:extLst>
                      <a:ext uri="{FF2B5EF4-FFF2-40B4-BE49-F238E27FC236}">
                        <a16:creationId xmlns:a16="http://schemas.microsoft.com/office/drawing/2014/main" id="{614AD9C9-29BD-4202-91A6-E2C91C2358C3}"/>
                      </a:ext>
                    </a:extLst>
                  </p:cNvPr>
                  <p:cNvSpPr>
                    <a:spLocks/>
                  </p:cNvSpPr>
                  <p:nvPr/>
                </p:nvSpPr>
                <p:spPr bwMode="auto">
                  <a:xfrm>
                    <a:off x="3317"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5" name="Freeform 45">
                    <a:extLst>
                      <a:ext uri="{FF2B5EF4-FFF2-40B4-BE49-F238E27FC236}">
                        <a16:creationId xmlns:a16="http://schemas.microsoft.com/office/drawing/2014/main" id="{25EA7A9E-D327-4D63-BA8B-11504FDE9892}"/>
                      </a:ext>
                    </a:extLst>
                  </p:cNvPr>
                  <p:cNvSpPr>
                    <a:spLocks/>
                  </p:cNvSpPr>
                  <p:nvPr/>
                </p:nvSpPr>
                <p:spPr bwMode="auto">
                  <a:xfrm>
                    <a:off x="3380"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6" name="Freeform 46">
                    <a:extLst>
                      <a:ext uri="{FF2B5EF4-FFF2-40B4-BE49-F238E27FC236}">
                        <a16:creationId xmlns:a16="http://schemas.microsoft.com/office/drawing/2014/main" id="{B0434FB6-6D52-4D56-BDBA-2E00F39C3DCC}"/>
                      </a:ext>
                    </a:extLst>
                  </p:cNvPr>
                  <p:cNvSpPr>
                    <a:spLocks/>
                  </p:cNvSpPr>
                  <p:nvPr/>
                </p:nvSpPr>
                <p:spPr bwMode="auto">
                  <a:xfrm>
                    <a:off x="3403"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7" name="Freeform 47">
                    <a:extLst>
                      <a:ext uri="{FF2B5EF4-FFF2-40B4-BE49-F238E27FC236}">
                        <a16:creationId xmlns:a16="http://schemas.microsoft.com/office/drawing/2014/main" id="{B5B321C0-43AB-4CE6-B7E1-9781B0E00431}"/>
                      </a:ext>
                    </a:extLst>
                  </p:cNvPr>
                  <p:cNvSpPr>
                    <a:spLocks/>
                  </p:cNvSpPr>
                  <p:nvPr/>
                </p:nvSpPr>
                <p:spPr bwMode="auto">
                  <a:xfrm>
                    <a:off x="3467" y="3115"/>
                    <a:ext cx="11" cy="5"/>
                  </a:xfrm>
                  <a:custGeom>
                    <a:avLst/>
                    <a:gdLst>
                      <a:gd name="T0" fmla="*/ 3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1"/>
                        </a:lnTo>
                        <a:lnTo>
                          <a:pt x="0" y="3"/>
                        </a:lnTo>
                        <a:lnTo>
                          <a:pt x="2" y="5"/>
                        </a:lnTo>
                        <a:lnTo>
                          <a:pt x="7" y="5"/>
                        </a:lnTo>
                        <a:lnTo>
                          <a:pt x="9" y="5"/>
                        </a:lnTo>
                        <a:lnTo>
                          <a:pt x="11" y="3"/>
                        </a:lnTo>
                        <a:lnTo>
                          <a:pt x="11" y="1"/>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 name="Freeform 48">
                    <a:extLst>
                      <a:ext uri="{FF2B5EF4-FFF2-40B4-BE49-F238E27FC236}">
                        <a16:creationId xmlns:a16="http://schemas.microsoft.com/office/drawing/2014/main" id="{DD6A3B19-90C6-4B08-A1B4-986C1DD1F009}"/>
                      </a:ext>
                    </a:extLst>
                  </p:cNvPr>
                  <p:cNvSpPr>
                    <a:spLocks/>
                  </p:cNvSpPr>
                  <p:nvPr/>
                </p:nvSpPr>
                <p:spPr bwMode="auto">
                  <a:xfrm>
                    <a:off x="3490"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9" name="Freeform 49">
                    <a:extLst>
                      <a:ext uri="{FF2B5EF4-FFF2-40B4-BE49-F238E27FC236}">
                        <a16:creationId xmlns:a16="http://schemas.microsoft.com/office/drawing/2014/main" id="{6582BD70-0D62-4112-A20D-8B3C98200BA0}"/>
                      </a:ext>
                    </a:extLst>
                  </p:cNvPr>
                  <p:cNvSpPr>
                    <a:spLocks/>
                  </p:cNvSpPr>
                  <p:nvPr/>
                </p:nvSpPr>
                <p:spPr bwMode="auto">
                  <a:xfrm>
                    <a:off x="3553"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0" name="Freeform 50">
                    <a:extLst>
                      <a:ext uri="{FF2B5EF4-FFF2-40B4-BE49-F238E27FC236}">
                        <a16:creationId xmlns:a16="http://schemas.microsoft.com/office/drawing/2014/main" id="{B99B4113-207F-49AE-94B6-0BA6996B646F}"/>
                      </a:ext>
                    </a:extLst>
                  </p:cNvPr>
                  <p:cNvSpPr>
                    <a:spLocks/>
                  </p:cNvSpPr>
                  <p:nvPr/>
                </p:nvSpPr>
                <p:spPr bwMode="auto">
                  <a:xfrm>
                    <a:off x="3576"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1" name="Freeform 51">
                    <a:extLst>
                      <a:ext uri="{FF2B5EF4-FFF2-40B4-BE49-F238E27FC236}">
                        <a16:creationId xmlns:a16="http://schemas.microsoft.com/office/drawing/2014/main" id="{D0CCF62E-B33C-423A-889E-5B579F7FCA32}"/>
                      </a:ext>
                    </a:extLst>
                  </p:cNvPr>
                  <p:cNvSpPr>
                    <a:spLocks/>
                  </p:cNvSpPr>
                  <p:nvPr/>
                </p:nvSpPr>
                <p:spPr bwMode="auto">
                  <a:xfrm>
                    <a:off x="3639"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2" name="Freeform 52">
                    <a:extLst>
                      <a:ext uri="{FF2B5EF4-FFF2-40B4-BE49-F238E27FC236}">
                        <a16:creationId xmlns:a16="http://schemas.microsoft.com/office/drawing/2014/main" id="{6103F775-B5AC-44BD-8085-6A9A55AAD4F0}"/>
                      </a:ext>
                    </a:extLst>
                  </p:cNvPr>
                  <p:cNvSpPr>
                    <a:spLocks/>
                  </p:cNvSpPr>
                  <p:nvPr/>
                </p:nvSpPr>
                <p:spPr bwMode="auto">
                  <a:xfrm>
                    <a:off x="3662"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3" name="Freeform 53">
                    <a:extLst>
                      <a:ext uri="{FF2B5EF4-FFF2-40B4-BE49-F238E27FC236}">
                        <a16:creationId xmlns:a16="http://schemas.microsoft.com/office/drawing/2014/main" id="{DAB4ED1A-D3E7-4CCC-AF9E-E74B2FF779B9}"/>
                      </a:ext>
                    </a:extLst>
                  </p:cNvPr>
                  <p:cNvSpPr>
                    <a:spLocks/>
                  </p:cNvSpPr>
                  <p:nvPr/>
                </p:nvSpPr>
                <p:spPr bwMode="auto">
                  <a:xfrm>
                    <a:off x="3726"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8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8"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4" name="Freeform 54">
                    <a:extLst>
                      <a:ext uri="{FF2B5EF4-FFF2-40B4-BE49-F238E27FC236}">
                        <a16:creationId xmlns:a16="http://schemas.microsoft.com/office/drawing/2014/main" id="{E01EC5E6-5588-4FC0-A10D-9DDAAE729439}"/>
                      </a:ext>
                    </a:extLst>
                  </p:cNvPr>
                  <p:cNvSpPr>
                    <a:spLocks/>
                  </p:cNvSpPr>
                  <p:nvPr/>
                </p:nvSpPr>
                <p:spPr bwMode="auto">
                  <a:xfrm>
                    <a:off x="3749"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5" name="Freeform 55">
                    <a:extLst>
                      <a:ext uri="{FF2B5EF4-FFF2-40B4-BE49-F238E27FC236}">
                        <a16:creationId xmlns:a16="http://schemas.microsoft.com/office/drawing/2014/main" id="{96051403-634D-4BB0-B55C-C2E577D6E7C4}"/>
                      </a:ext>
                    </a:extLst>
                  </p:cNvPr>
                  <p:cNvSpPr>
                    <a:spLocks/>
                  </p:cNvSpPr>
                  <p:nvPr/>
                </p:nvSpPr>
                <p:spPr bwMode="auto">
                  <a:xfrm>
                    <a:off x="3812"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6" name="Freeform 56">
                    <a:extLst>
                      <a:ext uri="{FF2B5EF4-FFF2-40B4-BE49-F238E27FC236}">
                        <a16:creationId xmlns:a16="http://schemas.microsoft.com/office/drawing/2014/main" id="{F7E62648-C152-4451-8B8A-A7A86C82AD6B}"/>
                      </a:ext>
                    </a:extLst>
                  </p:cNvPr>
                  <p:cNvSpPr>
                    <a:spLocks/>
                  </p:cNvSpPr>
                  <p:nvPr/>
                </p:nvSpPr>
                <p:spPr bwMode="auto">
                  <a:xfrm>
                    <a:off x="3835"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7" name="Freeform 57">
                    <a:extLst>
                      <a:ext uri="{FF2B5EF4-FFF2-40B4-BE49-F238E27FC236}">
                        <a16:creationId xmlns:a16="http://schemas.microsoft.com/office/drawing/2014/main" id="{85EDB9FD-D33B-4161-B954-E078060D10EE}"/>
                      </a:ext>
                    </a:extLst>
                  </p:cNvPr>
                  <p:cNvSpPr>
                    <a:spLocks/>
                  </p:cNvSpPr>
                  <p:nvPr/>
                </p:nvSpPr>
                <p:spPr bwMode="auto">
                  <a:xfrm>
                    <a:off x="3899" y="3115"/>
                    <a:ext cx="11" cy="5"/>
                  </a:xfrm>
                  <a:custGeom>
                    <a:avLst/>
                    <a:gdLst>
                      <a:gd name="T0" fmla="*/ 3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1"/>
                        </a:lnTo>
                        <a:lnTo>
                          <a:pt x="0" y="3"/>
                        </a:lnTo>
                        <a:lnTo>
                          <a:pt x="2" y="5"/>
                        </a:lnTo>
                        <a:lnTo>
                          <a:pt x="7" y="5"/>
                        </a:lnTo>
                        <a:lnTo>
                          <a:pt x="9" y="5"/>
                        </a:lnTo>
                        <a:lnTo>
                          <a:pt x="11" y="3"/>
                        </a:lnTo>
                        <a:lnTo>
                          <a:pt x="11" y="1"/>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8" name="Freeform 58">
                    <a:extLst>
                      <a:ext uri="{FF2B5EF4-FFF2-40B4-BE49-F238E27FC236}">
                        <a16:creationId xmlns:a16="http://schemas.microsoft.com/office/drawing/2014/main" id="{79FED852-C937-4492-95E6-01D51E2FD681}"/>
                      </a:ext>
                    </a:extLst>
                  </p:cNvPr>
                  <p:cNvSpPr>
                    <a:spLocks/>
                  </p:cNvSpPr>
                  <p:nvPr/>
                </p:nvSpPr>
                <p:spPr bwMode="auto">
                  <a:xfrm>
                    <a:off x="3922"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9" name="Freeform 59">
                    <a:extLst>
                      <a:ext uri="{FF2B5EF4-FFF2-40B4-BE49-F238E27FC236}">
                        <a16:creationId xmlns:a16="http://schemas.microsoft.com/office/drawing/2014/main" id="{23836222-A9DF-4A33-A70B-2798B2350FE7}"/>
                      </a:ext>
                    </a:extLst>
                  </p:cNvPr>
                  <p:cNvSpPr>
                    <a:spLocks/>
                  </p:cNvSpPr>
                  <p:nvPr/>
                </p:nvSpPr>
                <p:spPr bwMode="auto">
                  <a:xfrm>
                    <a:off x="3985"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0" name="Freeform 60">
                    <a:extLst>
                      <a:ext uri="{FF2B5EF4-FFF2-40B4-BE49-F238E27FC236}">
                        <a16:creationId xmlns:a16="http://schemas.microsoft.com/office/drawing/2014/main" id="{8659E389-FEF3-4CD5-A3EF-902CAC39811C}"/>
                      </a:ext>
                    </a:extLst>
                  </p:cNvPr>
                  <p:cNvSpPr>
                    <a:spLocks/>
                  </p:cNvSpPr>
                  <p:nvPr/>
                </p:nvSpPr>
                <p:spPr bwMode="auto">
                  <a:xfrm>
                    <a:off x="4008"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1" name="Freeform 61">
                    <a:extLst>
                      <a:ext uri="{FF2B5EF4-FFF2-40B4-BE49-F238E27FC236}">
                        <a16:creationId xmlns:a16="http://schemas.microsoft.com/office/drawing/2014/main" id="{A8A2A1E5-AD6B-4689-8060-49BEEBB9C04E}"/>
                      </a:ext>
                    </a:extLst>
                  </p:cNvPr>
                  <p:cNvSpPr>
                    <a:spLocks/>
                  </p:cNvSpPr>
                  <p:nvPr/>
                </p:nvSpPr>
                <p:spPr bwMode="auto">
                  <a:xfrm>
                    <a:off x="4071"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2" name="Freeform 62">
                    <a:extLst>
                      <a:ext uri="{FF2B5EF4-FFF2-40B4-BE49-F238E27FC236}">
                        <a16:creationId xmlns:a16="http://schemas.microsoft.com/office/drawing/2014/main" id="{701399CA-6D1F-4F96-8B07-B7512770927C}"/>
                      </a:ext>
                    </a:extLst>
                  </p:cNvPr>
                  <p:cNvSpPr>
                    <a:spLocks/>
                  </p:cNvSpPr>
                  <p:nvPr/>
                </p:nvSpPr>
                <p:spPr bwMode="auto">
                  <a:xfrm>
                    <a:off x="4095" y="3115"/>
                    <a:ext cx="51" cy="5"/>
                  </a:xfrm>
                  <a:custGeom>
                    <a:avLst/>
                    <a:gdLst>
                      <a:gd name="T0" fmla="*/ 3 w 51"/>
                      <a:gd name="T1" fmla="*/ 0 h 5"/>
                      <a:gd name="T2" fmla="*/ 1 w 51"/>
                      <a:gd name="T3" fmla="*/ 0 h 5"/>
                      <a:gd name="T4" fmla="*/ 0 w 51"/>
                      <a:gd name="T5" fmla="*/ 1 h 5"/>
                      <a:gd name="T6" fmla="*/ 0 w 51"/>
                      <a:gd name="T7" fmla="*/ 3 h 5"/>
                      <a:gd name="T8" fmla="*/ 1 w 51"/>
                      <a:gd name="T9" fmla="*/ 5 h 5"/>
                      <a:gd name="T10" fmla="*/ 48 w 51"/>
                      <a:gd name="T11" fmla="*/ 5 h 5"/>
                      <a:gd name="T12" fmla="*/ 49 w 51"/>
                      <a:gd name="T13" fmla="*/ 5 h 5"/>
                      <a:gd name="T14" fmla="*/ 51 w 51"/>
                      <a:gd name="T15" fmla="*/ 3 h 5"/>
                      <a:gd name="T16" fmla="*/ 51 w 51"/>
                      <a:gd name="T17" fmla="*/ 1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1"/>
                        </a:lnTo>
                        <a:lnTo>
                          <a:pt x="0" y="3"/>
                        </a:lnTo>
                        <a:lnTo>
                          <a:pt x="1" y="5"/>
                        </a:lnTo>
                        <a:lnTo>
                          <a:pt x="48" y="5"/>
                        </a:lnTo>
                        <a:lnTo>
                          <a:pt x="49" y="5"/>
                        </a:lnTo>
                        <a:lnTo>
                          <a:pt x="51" y="3"/>
                        </a:lnTo>
                        <a:lnTo>
                          <a:pt x="51" y="1"/>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3" name="Freeform 63">
                    <a:extLst>
                      <a:ext uri="{FF2B5EF4-FFF2-40B4-BE49-F238E27FC236}">
                        <a16:creationId xmlns:a16="http://schemas.microsoft.com/office/drawing/2014/main" id="{75E1F238-52E0-46C8-84C5-5296527395F7}"/>
                      </a:ext>
                    </a:extLst>
                  </p:cNvPr>
                  <p:cNvSpPr>
                    <a:spLocks/>
                  </p:cNvSpPr>
                  <p:nvPr/>
                </p:nvSpPr>
                <p:spPr bwMode="auto">
                  <a:xfrm>
                    <a:off x="4158"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8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8"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4" name="Freeform 64">
                    <a:extLst>
                      <a:ext uri="{FF2B5EF4-FFF2-40B4-BE49-F238E27FC236}">
                        <a16:creationId xmlns:a16="http://schemas.microsoft.com/office/drawing/2014/main" id="{9E506B6D-EE84-4ECE-BF89-44EDB6C78252}"/>
                      </a:ext>
                    </a:extLst>
                  </p:cNvPr>
                  <p:cNvSpPr>
                    <a:spLocks/>
                  </p:cNvSpPr>
                  <p:nvPr/>
                </p:nvSpPr>
                <p:spPr bwMode="auto">
                  <a:xfrm>
                    <a:off x="4181"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5" name="Freeform 65">
                    <a:extLst>
                      <a:ext uri="{FF2B5EF4-FFF2-40B4-BE49-F238E27FC236}">
                        <a16:creationId xmlns:a16="http://schemas.microsoft.com/office/drawing/2014/main" id="{C134572F-11D3-4AB2-9B0C-1A458EA7C81C}"/>
                      </a:ext>
                    </a:extLst>
                  </p:cNvPr>
                  <p:cNvSpPr>
                    <a:spLocks/>
                  </p:cNvSpPr>
                  <p:nvPr/>
                </p:nvSpPr>
                <p:spPr bwMode="auto">
                  <a:xfrm>
                    <a:off x="4244"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6" name="Freeform 66">
                    <a:extLst>
                      <a:ext uri="{FF2B5EF4-FFF2-40B4-BE49-F238E27FC236}">
                        <a16:creationId xmlns:a16="http://schemas.microsoft.com/office/drawing/2014/main" id="{8962FEC8-5581-4C37-8B14-1F356AA03940}"/>
                      </a:ext>
                    </a:extLst>
                  </p:cNvPr>
                  <p:cNvSpPr>
                    <a:spLocks/>
                  </p:cNvSpPr>
                  <p:nvPr/>
                </p:nvSpPr>
                <p:spPr bwMode="auto">
                  <a:xfrm>
                    <a:off x="4267"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7" name="Freeform 67">
                    <a:extLst>
                      <a:ext uri="{FF2B5EF4-FFF2-40B4-BE49-F238E27FC236}">
                        <a16:creationId xmlns:a16="http://schemas.microsoft.com/office/drawing/2014/main" id="{FAE9C9AD-EA90-48BD-B8E0-EAAA17D35D60}"/>
                      </a:ext>
                    </a:extLst>
                  </p:cNvPr>
                  <p:cNvSpPr>
                    <a:spLocks/>
                  </p:cNvSpPr>
                  <p:nvPr/>
                </p:nvSpPr>
                <p:spPr bwMode="auto">
                  <a:xfrm>
                    <a:off x="4331"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7"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8" name="Freeform 68">
                    <a:extLst>
                      <a:ext uri="{FF2B5EF4-FFF2-40B4-BE49-F238E27FC236}">
                        <a16:creationId xmlns:a16="http://schemas.microsoft.com/office/drawing/2014/main" id="{46F57813-C367-46C4-ABE8-C7A5C1CD89C2}"/>
                      </a:ext>
                    </a:extLst>
                  </p:cNvPr>
                  <p:cNvSpPr>
                    <a:spLocks/>
                  </p:cNvSpPr>
                  <p:nvPr/>
                </p:nvSpPr>
                <p:spPr bwMode="auto">
                  <a:xfrm>
                    <a:off x="4354"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9" name="Freeform 69">
                    <a:extLst>
                      <a:ext uri="{FF2B5EF4-FFF2-40B4-BE49-F238E27FC236}">
                        <a16:creationId xmlns:a16="http://schemas.microsoft.com/office/drawing/2014/main" id="{5ABC7B6B-6C0F-4C45-9D3C-57FB19BBBA80}"/>
                      </a:ext>
                    </a:extLst>
                  </p:cNvPr>
                  <p:cNvSpPr>
                    <a:spLocks/>
                  </p:cNvSpPr>
                  <p:nvPr/>
                </p:nvSpPr>
                <p:spPr bwMode="auto">
                  <a:xfrm>
                    <a:off x="4417"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0" name="Freeform 70">
                    <a:extLst>
                      <a:ext uri="{FF2B5EF4-FFF2-40B4-BE49-F238E27FC236}">
                        <a16:creationId xmlns:a16="http://schemas.microsoft.com/office/drawing/2014/main" id="{33087953-0B01-4E2C-B7CD-67FA586EB8BB}"/>
                      </a:ext>
                    </a:extLst>
                  </p:cNvPr>
                  <p:cNvSpPr>
                    <a:spLocks/>
                  </p:cNvSpPr>
                  <p:nvPr/>
                </p:nvSpPr>
                <p:spPr bwMode="auto">
                  <a:xfrm>
                    <a:off x="4440"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1" name="Freeform 71">
                    <a:extLst>
                      <a:ext uri="{FF2B5EF4-FFF2-40B4-BE49-F238E27FC236}">
                        <a16:creationId xmlns:a16="http://schemas.microsoft.com/office/drawing/2014/main" id="{55142C44-8306-42D0-9E2C-445448473031}"/>
                      </a:ext>
                    </a:extLst>
                  </p:cNvPr>
                  <p:cNvSpPr>
                    <a:spLocks/>
                  </p:cNvSpPr>
                  <p:nvPr/>
                </p:nvSpPr>
                <p:spPr bwMode="auto">
                  <a:xfrm>
                    <a:off x="4503"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2" name="Freeform 72">
                    <a:extLst>
                      <a:ext uri="{FF2B5EF4-FFF2-40B4-BE49-F238E27FC236}">
                        <a16:creationId xmlns:a16="http://schemas.microsoft.com/office/drawing/2014/main" id="{5C7B3948-C507-48CE-B9BB-821F65414693}"/>
                      </a:ext>
                    </a:extLst>
                  </p:cNvPr>
                  <p:cNvSpPr>
                    <a:spLocks/>
                  </p:cNvSpPr>
                  <p:nvPr/>
                </p:nvSpPr>
                <p:spPr bwMode="auto">
                  <a:xfrm>
                    <a:off x="4527" y="3115"/>
                    <a:ext cx="19" cy="5"/>
                  </a:xfrm>
                  <a:custGeom>
                    <a:avLst/>
                    <a:gdLst>
                      <a:gd name="T0" fmla="*/ 3 w 19"/>
                      <a:gd name="T1" fmla="*/ 0 h 5"/>
                      <a:gd name="T2" fmla="*/ 1 w 19"/>
                      <a:gd name="T3" fmla="*/ 0 h 5"/>
                      <a:gd name="T4" fmla="*/ 0 w 19"/>
                      <a:gd name="T5" fmla="*/ 1 h 5"/>
                      <a:gd name="T6" fmla="*/ 0 w 19"/>
                      <a:gd name="T7" fmla="*/ 3 h 5"/>
                      <a:gd name="T8" fmla="*/ 1 w 19"/>
                      <a:gd name="T9" fmla="*/ 5 h 5"/>
                      <a:gd name="T10" fmla="*/ 17 w 19"/>
                      <a:gd name="T11" fmla="*/ 5 h 5"/>
                      <a:gd name="T12" fmla="*/ 17 w 19"/>
                      <a:gd name="T13" fmla="*/ 3 h 5"/>
                      <a:gd name="T14" fmla="*/ 19 w 19"/>
                      <a:gd name="T15" fmla="*/ 1 h 5"/>
                      <a:gd name="T16" fmla="*/ 19 w 19"/>
                      <a:gd name="T17" fmla="*/ 1 h 5"/>
                      <a:gd name="T18" fmla="*/ 19 w 19"/>
                      <a:gd name="T19" fmla="*/ 0 h 5"/>
                      <a:gd name="T20" fmla="*/ 3 w 19"/>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5"/>
                      <a:gd name="T35" fmla="*/ 19 w 19"/>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5">
                        <a:moveTo>
                          <a:pt x="3" y="0"/>
                        </a:moveTo>
                        <a:lnTo>
                          <a:pt x="1" y="0"/>
                        </a:lnTo>
                        <a:lnTo>
                          <a:pt x="0" y="1"/>
                        </a:lnTo>
                        <a:lnTo>
                          <a:pt x="0" y="3"/>
                        </a:lnTo>
                        <a:lnTo>
                          <a:pt x="1" y="5"/>
                        </a:lnTo>
                        <a:lnTo>
                          <a:pt x="17" y="5"/>
                        </a:lnTo>
                        <a:lnTo>
                          <a:pt x="17" y="3"/>
                        </a:lnTo>
                        <a:lnTo>
                          <a:pt x="19" y="1"/>
                        </a:lnTo>
                        <a:lnTo>
                          <a:pt x="1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nvGrpSpPr>
                <p:cNvPr id="72" name="Group 73">
                  <a:extLst>
                    <a:ext uri="{FF2B5EF4-FFF2-40B4-BE49-F238E27FC236}">
                      <a16:creationId xmlns:a16="http://schemas.microsoft.com/office/drawing/2014/main" id="{573D2F7A-BD75-4D82-873B-8E53F9DE1349}"/>
                    </a:ext>
                  </a:extLst>
                </p:cNvPr>
                <p:cNvGrpSpPr>
                  <a:grpSpLocks/>
                </p:cNvGrpSpPr>
                <p:nvPr/>
              </p:nvGrpSpPr>
              <p:grpSpPr bwMode="auto">
                <a:xfrm>
                  <a:off x="1440" y="1277"/>
                  <a:ext cx="1920" cy="5"/>
                  <a:chOff x="2618" y="2516"/>
                  <a:chExt cx="1920" cy="5"/>
                </a:xfrm>
              </p:grpSpPr>
              <p:sp>
                <p:nvSpPr>
                  <p:cNvPr id="73" name="Freeform 74">
                    <a:extLst>
                      <a:ext uri="{FF2B5EF4-FFF2-40B4-BE49-F238E27FC236}">
                        <a16:creationId xmlns:a16="http://schemas.microsoft.com/office/drawing/2014/main" id="{91C4C281-0E3B-4134-85F5-D69627BEEBE5}"/>
                      </a:ext>
                    </a:extLst>
                  </p:cNvPr>
                  <p:cNvSpPr>
                    <a:spLocks/>
                  </p:cNvSpPr>
                  <p:nvPr/>
                </p:nvSpPr>
                <p:spPr bwMode="auto">
                  <a:xfrm>
                    <a:off x="2618" y="2516"/>
                    <a:ext cx="50" cy="5"/>
                  </a:xfrm>
                  <a:custGeom>
                    <a:avLst/>
                    <a:gdLst>
                      <a:gd name="T0" fmla="*/ 4 w 50"/>
                      <a:gd name="T1" fmla="*/ 0 h 5"/>
                      <a:gd name="T2" fmla="*/ 2 w 50"/>
                      <a:gd name="T3" fmla="*/ 0 h 5"/>
                      <a:gd name="T4" fmla="*/ 0 w 50"/>
                      <a:gd name="T5" fmla="*/ 2 h 5"/>
                      <a:gd name="T6" fmla="*/ 0 w 50"/>
                      <a:gd name="T7" fmla="*/ 2 h 5"/>
                      <a:gd name="T8" fmla="*/ 2 w 50"/>
                      <a:gd name="T9" fmla="*/ 5 h 5"/>
                      <a:gd name="T10" fmla="*/ 46 w 50"/>
                      <a:gd name="T11" fmla="*/ 5 h 5"/>
                      <a:gd name="T12" fmla="*/ 48 w 50"/>
                      <a:gd name="T13" fmla="*/ 5 h 5"/>
                      <a:gd name="T14" fmla="*/ 50 w 50"/>
                      <a:gd name="T15" fmla="*/ 4 h 5"/>
                      <a:gd name="T16" fmla="*/ 50 w 50"/>
                      <a:gd name="T17" fmla="*/ 2 h 5"/>
                      <a:gd name="T18" fmla="*/ 48 w 50"/>
                      <a:gd name="T19" fmla="*/ 0 h 5"/>
                      <a:gd name="T20" fmla="*/ 4 w 50"/>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5"/>
                      <a:gd name="T35" fmla="*/ 50 w 50"/>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5">
                        <a:moveTo>
                          <a:pt x="4" y="0"/>
                        </a:moveTo>
                        <a:lnTo>
                          <a:pt x="2" y="0"/>
                        </a:lnTo>
                        <a:lnTo>
                          <a:pt x="0" y="2"/>
                        </a:lnTo>
                        <a:lnTo>
                          <a:pt x="2" y="5"/>
                        </a:lnTo>
                        <a:lnTo>
                          <a:pt x="46" y="5"/>
                        </a:lnTo>
                        <a:lnTo>
                          <a:pt x="48" y="5"/>
                        </a:lnTo>
                        <a:lnTo>
                          <a:pt x="50" y="4"/>
                        </a:lnTo>
                        <a:lnTo>
                          <a:pt x="50" y="2"/>
                        </a:lnTo>
                        <a:lnTo>
                          <a:pt x="4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4" name="Freeform 75">
                    <a:extLst>
                      <a:ext uri="{FF2B5EF4-FFF2-40B4-BE49-F238E27FC236}">
                        <a16:creationId xmlns:a16="http://schemas.microsoft.com/office/drawing/2014/main" id="{1E809DF6-0798-49E5-A969-01CF16F9783D}"/>
                      </a:ext>
                    </a:extLst>
                  </p:cNvPr>
                  <p:cNvSpPr>
                    <a:spLocks/>
                  </p:cNvSpPr>
                  <p:nvPr/>
                </p:nvSpPr>
                <p:spPr bwMode="auto">
                  <a:xfrm>
                    <a:off x="2679"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5" name="Freeform 76">
                    <a:extLst>
                      <a:ext uri="{FF2B5EF4-FFF2-40B4-BE49-F238E27FC236}">
                        <a16:creationId xmlns:a16="http://schemas.microsoft.com/office/drawing/2014/main" id="{F71C868B-C52C-46ED-8399-A658BD06069C}"/>
                      </a:ext>
                    </a:extLst>
                  </p:cNvPr>
                  <p:cNvSpPr>
                    <a:spLocks/>
                  </p:cNvSpPr>
                  <p:nvPr/>
                </p:nvSpPr>
                <p:spPr bwMode="auto">
                  <a:xfrm>
                    <a:off x="2702"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6" name="Freeform 77">
                    <a:extLst>
                      <a:ext uri="{FF2B5EF4-FFF2-40B4-BE49-F238E27FC236}">
                        <a16:creationId xmlns:a16="http://schemas.microsoft.com/office/drawing/2014/main" id="{E8BB368C-07B0-4B92-A3D5-F8FA9082E60B}"/>
                      </a:ext>
                    </a:extLst>
                  </p:cNvPr>
                  <p:cNvSpPr>
                    <a:spLocks/>
                  </p:cNvSpPr>
                  <p:nvPr/>
                </p:nvSpPr>
                <p:spPr bwMode="auto">
                  <a:xfrm>
                    <a:off x="2766"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7" name="Freeform 78">
                    <a:extLst>
                      <a:ext uri="{FF2B5EF4-FFF2-40B4-BE49-F238E27FC236}">
                        <a16:creationId xmlns:a16="http://schemas.microsoft.com/office/drawing/2014/main" id="{91A78F3A-25E3-4B69-A3EF-C56F820227C4}"/>
                      </a:ext>
                    </a:extLst>
                  </p:cNvPr>
                  <p:cNvSpPr>
                    <a:spLocks/>
                  </p:cNvSpPr>
                  <p:nvPr/>
                </p:nvSpPr>
                <p:spPr bwMode="auto">
                  <a:xfrm>
                    <a:off x="2789"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8" name="Freeform 79">
                    <a:extLst>
                      <a:ext uri="{FF2B5EF4-FFF2-40B4-BE49-F238E27FC236}">
                        <a16:creationId xmlns:a16="http://schemas.microsoft.com/office/drawing/2014/main" id="{5EC100BE-0D1D-44EB-BF41-DB08300D15A5}"/>
                      </a:ext>
                    </a:extLst>
                  </p:cNvPr>
                  <p:cNvSpPr>
                    <a:spLocks/>
                  </p:cNvSpPr>
                  <p:nvPr/>
                </p:nvSpPr>
                <p:spPr bwMode="auto">
                  <a:xfrm>
                    <a:off x="2852"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9" name="Freeform 80">
                    <a:extLst>
                      <a:ext uri="{FF2B5EF4-FFF2-40B4-BE49-F238E27FC236}">
                        <a16:creationId xmlns:a16="http://schemas.microsoft.com/office/drawing/2014/main" id="{669F9A68-D97D-419F-B5E0-4725132286B1}"/>
                      </a:ext>
                    </a:extLst>
                  </p:cNvPr>
                  <p:cNvSpPr>
                    <a:spLocks/>
                  </p:cNvSpPr>
                  <p:nvPr/>
                </p:nvSpPr>
                <p:spPr bwMode="auto">
                  <a:xfrm>
                    <a:off x="2875"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0" name="Freeform 81">
                    <a:extLst>
                      <a:ext uri="{FF2B5EF4-FFF2-40B4-BE49-F238E27FC236}">
                        <a16:creationId xmlns:a16="http://schemas.microsoft.com/office/drawing/2014/main" id="{059665AA-7B40-4AC7-9D10-2AB90DBDF6FB}"/>
                      </a:ext>
                    </a:extLst>
                  </p:cNvPr>
                  <p:cNvSpPr>
                    <a:spLocks/>
                  </p:cNvSpPr>
                  <p:nvPr/>
                </p:nvSpPr>
                <p:spPr bwMode="auto">
                  <a:xfrm>
                    <a:off x="2939"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1" name="Freeform 82">
                    <a:extLst>
                      <a:ext uri="{FF2B5EF4-FFF2-40B4-BE49-F238E27FC236}">
                        <a16:creationId xmlns:a16="http://schemas.microsoft.com/office/drawing/2014/main" id="{14A8F891-D23F-4BDA-8B32-A47AC9785C98}"/>
                      </a:ext>
                    </a:extLst>
                  </p:cNvPr>
                  <p:cNvSpPr>
                    <a:spLocks/>
                  </p:cNvSpPr>
                  <p:nvPr/>
                </p:nvSpPr>
                <p:spPr bwMode="auto">
                  <a:xfrm>
                    <a:off x="2962" y="2516"/>
                    <a:ext cx="51" cy="5"/>
                  </a:xfrm>
                  <a:custGeom>
                    <a:avLst/>
                    <a:gdLst>
                      <a:gd name="T0" fmla="*/ 3 w 51"/>
                      <a:gd name="T1" fmla="*/ 0 h 5"/>
                      <a:gd name="T2" fmla="*/ 2 w 51"/>
                      <a:gd name="T3" fmla="*/ 0 h 5"/>
                      <a:gd name="T4" fmla="*/ 0 w 51"/>
                      <a:gd name="T5" fmla="*/ 2 h 5"/>
                      <a:gd name="T6" fmla="*/ 0 w 51"/>
                      <a:gd name="T7" fmla="*/ 4 h 5"/>
                      <a:gd name="T8" fmla="*/ 2 w 51"/>
                      <a:gd name="T9" fmla="*/ 5 h 5"/>
                      <a:gd name="T10" fmla="*/ 48 w 51"/>
                      <a:gd name="T11" fmla="*/ 5 h 5"/>
                      <a:gd name="T12" fmla="*/ 50 w 51"/>
                      <a:gd name="T13" fmla="*/ 5 h 5"/>
                      <a:gd name="T14" fmla="*/ 51 w 51"/>
                      <a:gd name="T15" fmla="*/ 4 h 5"/>
                      <a:gd name="T16" fmla="*/ 51 w 51"/>
                      <a:gd name="T17" fmla="*/ 2 h 5"/>
                      <a:gd name="T18" fmla="*/ 50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2" y="0"/>
                        </a:lnTo>
                        <a:lnTo>
                          <a:pt x="0" y="2"/>
                        </a:lnTo>
                        <a:lnTo>
                          <a:pt x="0" y="4"/>
                        </a:lnTo>
                        <a:lnTo>
                          <a:pt x="2" y="5"/>
                        </a:lnTo>
                        <a:lnTo>
                          <a:pt x="48" y="5"/>
                        </a:lnTo>
                        <a:lnTo>
                          <a:pt x="50" y="5"/>
                        </a:lnTo>
                        <a:lnTo>
                          <a:pt x="51" y="4"/>
                        </a:lnTo>
                        <a:lnTo>
                          <a:pt x="51" y="2"/>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2" name="Freeform 83">
                    <a:extLst>
                      <a:ext uri="{FF2B5EF4-FFF2-40B4-BE49-F238E27FC236}">
                        <a16:creationId xmlns:a16="http://schemas.microsoft.com/office/drawing/2014/main" id="{E31A5405-EA3A-4F04-BD59-21207BB7BC37}"/>
                      </a:ext>
                    </a:extLst>
                  </p:cNvPr>
                  <p:cNvSpPr>
                    <a:spLocks/>
                  </p:cNvSpPr>
                  <p:nvPr/>
                </p:nvSpPr>
                <p:spPr bwMode="auto">
                  <a:xfrm>
                    <a:off x="3025"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3" name="Freeform 84">
                    <a:extLst>
                      <a:ext uri="{FF2B5EF4-FFF2-40B4-BE49-F238E27FC236}">
                        <a16:creationId xmlns:a16="http://schemas.microsoft.com/office/drawing/2014/main" id="{7A9E2B23-F4C5-4BF6-BA7C-935B8FB2D379}"/>
                      </a:ext>
                    </a:extLst>
                  </p:cNvPr>
                  <p:cNvSpPr>
                    <a:spLocks/>
                  </p:cNvSpPr>
                  <p:nvPr/>
                </p:nvSpPr>
                <p:spPr bwMode="auto">
                  <a:xfrm>
                    <a:off x="3048"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4" name="Freeform 85">
                    <a:extLst>
                      <a:ext uri="{FF2B5EF4-FFF2-40B4-BE49-F238E27FC236}">
                        <a16:creationId xmlns:a16="http://schemas.microsoft.com/office/drawing/2014/main" id="{EEB94D94-5862-481D-8D72-E8072418F043}"/>
                      </a:ext>
                    </a:extLst>
                  </p:cNvPr>
                  <p:cNvSpPr>
                    <a:spLocks/>
                  </p:cNvSpPr>
                  <p:nvPr/>
                </p:nvSpPr>
                <p:spPr bwMode="auto">
                  <a:xfrm>
                    <a:off x="3111"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5" name="Freeform 86">
                    <a:extLst>
                      <a:ext uri="{FF2B5EF4-FFF2-40B4-BE49-F238E27FC236}">
                        <a16:creationId xmlns:a16="http://schemas.microsoft.com/office/drawing/2014/main" id="{D89F219E-4EB9-4C4B-83EB-7E5777A289E3}"/>
                      </a:ext>
                    </a:extLst>
                  </p:cNvPr>
                  <p:cNvSpPr>
                    <a:spLocks/>
                  </p:cNvSpPr>
                  <p:nvPr/>
                </p:nvSpPr>
                <p:spPr bwMode="auto">
                  <a:xfrm>
                    <a:off x="3134"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6" name="Freeform 87">
                    <a:extLst>
                      <a:ext uri="{FF2B5EF4-FFF2-40B4-BE49-F238E27FC236}">
                        <a16:creationId xmlns:a16="http://schemas.microsoft.com/office/drawing/2014/main" id="{AA925957-3161-4927-977B-952B7C0B7692}"/>
                      </a:ext>
                    </a:extLst>
                  </p:cNvPr>
                  <p:cNvSpPr>
                    <a:spLocks/>
                  </p:cNvSpPr>
                  <p:nvPr/>
                </p:nvSpPr>
                <p:spPr bwMode="auto">
                  <a:xfrm>
                    <a:off x="3198"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7" name="Freeform 88">
                    <a:extLst>
                      <a:ext uri="{FF2B5EF4-FFF2-40B4-BE49-F238E27FC236}">
                        <a16:creationId xmlns:a16="http://schemas.microsoft.com/office/drawing/2014/main" id="{AD28B309-0722-4259-8A02-0AE09CF0FC85}"/>
                      </a:ext>
                    </a:extLst>
                  </p:cNvPr>
                  <p:cNvSpPr>
                    <a:spLocks/>
                  </p:cNvSpPr>
                  <p:nvPr/>
                </p:nvSpPr>
                <p:spPr bwMode="auto">
                  <a:xfrm>
                    <a:off x="3221"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8" name="Freeform 89">
                    <a:extLst>
                      <a:ext uri="{FF2B5EF4-FFF2-40B4-BE49-F238E27FC236}">
                        <a16:creationId xmlns:a16="http://schemas.microsoft.com/office/drawing/2014/main" id="{C2DC1860-7C2A-428F-8C48-6EFEFD41E1DF}"/>
                      </a:ext>
                    </a:extLst>
                  </p:cNvPr>
                  <p:cNvSpPr>
                    <a:spLocks/>
                  </p:cNvSpPr>
                  <p:nvPr/>
                </p:nvSpPr>
                <p:spPr bwMode="auto">
                  <a:xfrm>
                    <a:off x="3284"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9" name="Freeform 90">
                    <a:extLst>
                      <a:ext uri="{FF2B5EF4-FFF2-40B4-BE49-F238E27FC236}">
                        <a16:creationId xmlns:a16="http://schemas.microsoft.com/office/drawing/2014/main" id="{E656A6D1-1649-497A-BED8-F0B4C4702D1E}"/>
                      </a:ext>
                    </a:extLst>
                  </p:cNvPr>
                  <p:cNvSpPr>
                    <a:spLocks/>
                  </p:cNvSpPr>
                  <p:nvPr/>
                </p:nvSpPr>
                <p:spPr bwMode="auto">
                  <a:xfrm>
                    <a:off x="3307"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0" name="Freeform 91">
                    <a:extLst>
                      <a:ext uri="{FF2B5EF4-FFF2-40B4-BE49-F238E27FC236}">
                        <a16:creationId xmlns:a16="http://schemas.microsoft.com/office/drawing/2014/main" id="{2CF78CB1-4885-4142-834A-B8447F691705}"/>
                      </a:ext>
                    </a:extLst>
                  </p:cNvPr>
                  <p:cNvSpPr>
                    <a:spLocks/>
                  </p:cNvSpPr>
                  <p:nvPr/>
                </p:nvSpPr>
                <p:spPr bwMode="auto">
                  <a:xfrm>
                    <a:off x="3371"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1" name="Freeform 92">
                    <a:extLst>
                      <a:ext uri="{FF2B5EF4-FFF2-40B4-BE49-F238E27FC236}">
                        <a16:creationId xmlns:a16="http://schemas.microsoft.com/office/drawing/2014/main" id="{2F21F87C-9B81-4417-9BCA-41CF7879D129}"/>
                      </a:ext>
                    </a:extLst>
                  </p:cNvPr>
                  <p:cNvSpPr>
                    <a:spLocks/>
                  </p:cNvSpPr>
                  <p:nvPr/>
                </p:nvSpPr>
                <p:spPr bwMode="auto">
                  <a:xfrm>
                    <a:off x="3394" y="2516"/>
                    <a:ext cx="52" cy="5"/>
                  </a:xfrm>
                  <a:custGeom>
                    <a:avLst/>
                    <a:gdLst>
                      <a:gd name="T0" fmla="*/ 3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3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3" y="0"/>
                        </a:moveTo>
                        <a:lnTo>
                          <a:pt x="2" y="0"/>
                        </a:lnTo>
                        <a:lnTo>
                          <a:pt x="0" y="2"/>
                        </a:lnTo>
                        <a:lnTo>
                          <a:pt x="0" y="4"/>
                        </a:lnTo>
                        <a:lnTo>
                          <a:pt x="2" y="5"/>
                        </a:lnTo>
                        <a:lnTo>
                          <a:pt x="48" y="5"/>
                        </a:lnTo>
                        <a:lnTo>
                          <a:pt x="50" y="5"/>
                        </a:lnTo>
                        <a:lnTo>
                          <a:pt x="52" y="4"/>
                        </a:lnTo>
                        <a:lnTo>
                          <a:pt x="52" y="2"/>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2" name="Freeform 93">
                    <a:extLst>
                      <a:ext uri="{FF2B5EF4-FFF2-40B4-BE49-F238E27FC236}">
                        <a16:creationId xmlns:a16="http://schemas.microsoft.com/office/drawing/2014/main" id="{981C0FE7-A79D-478B-8159-04E1108F21AF}"/>
                      </a:ext>
                    </a:extLst>
                  </p:cNvPr>
                  <p:cNvSpPr>
                    <a:spLocks/>
                  </p:cNvSpPr>
                  <p:nvPr/>
                </p:nvSpPr>
                <p:spPr bwMode="auto">
                  <a:xfrm>
                    <a:off x="3457"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3" name="Freeform 94">
                    <a:extLst>
                      <a:ext uri="{FF2B5EF4-FFF2-40B4-BE49-F238E27FC236}">
                        <a16:creationId xmlns:a16="http://schemas.microsoft.com/office/drawing/2014/main" id="{7B2D243D-213D-450A-AE7A-ABC2BB49148A}"/>
                      </a:ext>
                    </a:extLst>
                  </p:cNvPr>
                  <p:cNvSpPr>
                    <a:spLocks/>
                  </p:cNvSpPr>
                  <p:nvPr/>
                </p:nvSpPr>
                <p:spPr bwMode="auto">
                  <a:xfrm>
                    <a:off x="3480"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4" name="Freeform 95">
                    <a:extLst>
                      <a:ext uri="{FF2B5EF4-FFF2-40B4-BE49-F238E27FC236}">
                        <a16:creationId xmlns:a16="http://schemas.microsoft.com/office/drawing/2014/main" id="{5C51B56C-B261-472B-B38E-FE9093D10C10}"/>
                      </a:ext>
                    </a:extLst>
                  </p:cNvPr>
                  <p:cNvSpPr>
                    <a:spLocks/>
                  </p:cNvSpPr>
                  <p:nvPr/>
                </p:nvSpPr>
                <p:spPr bwMode="auto">
                  <a:xfrm>
                    <a:off x="3543"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5" name="Freeform 96">
                    <a:extLst>
                      <a:ext uri="{FF2B5EF4-FFF2-40B4-BE49-F238E27FC236}">
                        <a16:creationId xmlns:a16="http://schemas.microsoft.com/office/drawing/2014/main" id="{FA0AAB77-FE70-42AA-AB59-1EDDBEDE6C0D}"/>
                      </a:ext>
                    </a:extLst>
                  </p:cNvPr>
                  <p:cNvSpPr>
                    <a:spLocks/>
                  </p:cNvSpPr>
                  <p:nvPr/>
                </p:nvSpPr>
                <p:spPr bwMode="auto">
                  <a:xfrm>
                    <a:off x="3566"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6" name="Freeform 97">
                    <a:extLst>
                      <a:ext uri="{FF2B5EF4-FFF2-40B4-BE49-F238E27FC236}">
                        <a16:creationId xmlns:a16="http://schemas.microsoft.com/office/drawing/2014/main" id="{C6E23E14-0F3A-44D7-90ED-6E707D3D2123}"/>
                      </a:ext>
                    </a:extLst>
                  </p:cNvPr>
                  <p:cNvSpPr>
                    <a:spLocks/>
                  </p:cNvSpPr>
                  <p:nvPr/>
                </p:nvSpPr>
                <p:spPr bwMode="auto">
                  <a:xfrm>
                    <a:off x="3630"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7" name="Freeform 98">
                    <a:extLst>
                      <a:ext uri="{FF2B5EF4-FFF2-40B4-BE49-F238E27FC236}">
                        <a16:creationId xmlns:a16="http://schemas.microsoft.com/office/drawing/2014/main" id="{DB595F80-0678-4464-A952-D27F787CA451}"/>
                      </a:ext>
                    </a:extLst>
                  </p:cNvPr>
                  <p:cNvSpPr>
                    <a:spLocks/>
                  </p:cNvSpPr>
                  <p:nvPr/>
                </p:nvSpPr>
                <p:spPr bwMode="auto">
                  <a:xfrm>
                    <a:off x="3653"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8" name="Freeform 99">
                    <a:extLst>
                      <a:ext uri="{FF2B5EF4-FFF2-40B4-BE49-F238E27FC236}">
                        <a16:creationId xmlns:a16="http://schemas.microsoft.com/office/drawing/2014/main" id="{149CFEFF-3978-4D42-B968-5046C5528486}"/>
                      </a:ext>
                    </a:extLst>
                  </p:cNvPr>
                  <p:cNvSpPr>
                    <a:spLocks/>
                  </p:cNvSpPr>
                  <p:nvPr/>
                </p:nvSpPr>
                <p:spPr bwMode="auto">
                  <a:xfrm>
                    <a:off x="3716"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9" name="Freeform 100">
                    <a:extLst>
                      <a:ext uri="{FF2B5EF4-FFF2-40B4-BE49-F238E27FC236}">
                        <a16:creationId xmlns:a16="http://schemas.microsoft.com/office/drawing/2014/main" id="{A9DEFF5B-59B2-4473-AA0C-ED7170A2DBF9}"/>
                      </a:ext>
                    </a:extLst>
                  </p:cNvPr>
                  <p:cNvSpPr>
                    <a:spLocks/>
                  </p:cNvSpPr>
                  <p:nvPr/>
                </p:nvSpPr>
                <p:spPr bwMode="auto">
                  <a:xfrm>
                    <a:off x="3739"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0" name="Freeform 101">
                    <a:extLst>
                      <a:ext uri="{FF2B5EF4-FFF2-40B4-BE49-F238E27FC236}">
                        <a16:creationId xmlns:a16="http://schemas.microsoft.com/office/drawing/2014/main" id="{ABE5E4E7-2D7B-4C88-8AD9-5E1CDB9F923E}"/>
                      </a:ext>
                    </a:extLst>
                  </p:cNvPr>
                  <p:cNvSpPr>
                    <a:spLocks/>
                  </p:cNvSpPr>
                  <p:nvPr/>
                </p:nvSpPr>
                <p:spPr bwMode="auto">
                  <a:xfrm>
                    <a:off x="3803"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1" name="Freeform 102">
                    <a:extLst>
                      <a:ext uri="{FF2B5EF4-FFF2-40B4-BE49-F238E27FC236}">
                        <a16:creationId xmlns:a16="http://schemas.microsoft.com/office/drawing/2014/main" id="{CD71F3D6-1A85-4F5D-9D18-978C96CDBEF2}"/>
                      </a:ext>
                    </a:extLst>
                  </p:cNvPr>
                  <p:cNvSpPr>
                    <a:spLocks/>
                  </p:cNvSpPr>
                  <p:nvPr/>
                </p:nvSpPr>
                <p:spPr bwMode="auto">
                  <a:xfrm>
                    <a:off x="3826"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2" name="Freeform 103">
                    <a:extLst>
                      <a:ext uri="{FF2B5EF4-FFF2-40B4-BE49-F238E27FC236}">
                        <a16:creationId xmlns:a16="http://schemas.microsoft.com/office/drawing/2014/main" id="{A4DD0D39-8443-45AA-B41B-5C97B7E0C534}"/>
                      </a:ext>
                    </a:extLst>
                  </p:cNvPr>
                  <p:cNvSpPr>
                    <a:spLocks/>
                  </p:cNvSpPr>
                  <p:nvPr/>
                </p:nvSpPr>
                <p:spPr bwMode="auto">
                  <a:xfrm>
                    <a:off x="3889"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3" name="Freeform 104">
                    <a:extLst>
                      <a:ext uri="{FF2B5EF4-FFF2-40B4-BE49-F238E27FC236}">
                        <a16:creationId xmlns:a16="http://schemas.microsoft.com/office/drawing/2014/main" id="{E9830A68-5F0B-4C3A-A7AD-73ED56D09302}"/>
                      </a:ext>
                    </a:extLst>
                  </p:cNvPr>
                  <p:cNvSpPr>
                    <a:spLocks/>
                  </p:cNvSpPr>
                  <p:nvPr/>
                </p:nvSpPr>
                <p:spPr bwMode="auto">
                  <a:xfrm>
                    <a:off x="3912"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4" name="Freeform 105">
                    <a:extLst>
                      <a:ext uri="{FF2B5EF4-FFF2-40B4-BE49-F238E27FC236}">
                        <a16:creationId xmlns:a16="http://schemas.microsoft.com/office/drawing/2014/main" id="{4880E4EA-6A88-492C-BFBD-DD5D343F72A6}"/>
                      </a:ext>
                    </a:extLst>
                  </p:cNvPr>
                  <p:cNvSpPr>
                    <a:spLocks/>
                  </p:cNvSpPr>
                  <p:nvPr/>
                </p:nvSpPr>
                <p:spPr bwMode="auto">
                  <a:xfrm>
                    <a:off x="3975"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5" name="Freeform 106">
                    <a:extLst>
                      <a:ext uri="{FF2B5EF4-FFF2-40B4-BE49-F238E27FC236}">
                        <a16:creationId xmlns:a16="http://schemas.microsoft.com/office/drawing/2014/main" id="{98C620F4-14AD-400B-A067-DFE440E914A0}"/>
                      </a:ext>
                    </a:extLst>
                  </p:cNvPr>
                  <p:cNvSpPr>
                    <a:spLocks/>
                  </p:cNvSpPr>
                  <p:nvPr/>
                </p:nvSpPr>
                <p:spPr bwMode="auto">
                  <a:xfrm>
                    <a:off x="3999" y="2516"/>
                    <a:ext cx="51" cy="5"/>
                  </a:xfrm>
                  <a:custGeom>
                    <a:avLst/>
                    <a:gdLst>
                      <a:gd name="T0" fmla="*/ 3 w 51"/>
                      <a:gd name="T1" fmla="*/ 0 h 5"/>
                      <a:gd name="T2" fmla="*/ 1 w 51"/>
                      <a:gd name="T3" fmla="*/ 0 h 5"/>
                      <a:gd name="T4" fmla="*/ 0 w 51"/>
                      <a:gd name="T5" fmla="*/ 2 h 5"/>
                      <a:gd name="T6" fmla="*/ 0 w 51"/>
                      <a:gd name="T7" fmla="*/ 4 h 5"/>
                      <a:gd name="T8" fmla="*/ 1 w 51"/>
                      <a:gd name="T9" fmla="*/ 5 h 5"/>
                      <a:gd name="T10" fmla="*/ 48 w 51"/>
                      <a:gd name="T11" fmla="*/ 5 h 5"/>
                      <a:gd name="T12" fmla="*/ 49 w 51"/>
                      <a:gd name="T13" fmla="*/ 5 h 5"/>
                      <a:gd name="T14" fmla="*/ 51 w 51"/>
                      <a:gd name="T15" fmla="*/ 4 h 5"/>
                      <a:gd name="T16" fmla="*/ 51 w 51"/>
                      <a:gd name="T17" fmla="*/ 2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2"/>
                        </a:lnTo>
                        <a:lnTo>
                          <a:pt x="0" y="4"/>
                        </a:lnTo>
                        <a:lnTo>
                          <a:pt x="1" y="5"/>
                        </a:lnTo>
                        <a:lnTo>
                          <a:pt x="48" y="5"/>
                        </a:lnTo>
                        <a:lnTo>
                          <a:pt x="49" y="5"/>
                        </a:lnTo>
                        <a:lnTo>
                          <a:pt x="51" y="4"/>
                        </a:lnTo>
                        <a:lnTo>
                          <a:pt x="51" y="2"/>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6" name="Freeform 107">
                    <a:extLst>
                      <a:ext uri="{FF2B5EF4-FFF2-40B4-BE49-F238E27FC236}">
                        <a16:creationId xmlns:a16="http://schemas.microsoft.com/office/drawing/2014/main" id="{26598067-4C0A-4D5B-8BAB-FB4DEC488701}"/>
                      </a:ext>
                    </a:extLst>
                  </p:cNvPr>
                  <p:cNvSpPr>
                    <a:spLocks/>
                  </p:cNvSpPr>
                  <p:nvPr/>
                </p:nvSpPr>
                <p:spPr bwMode="auto">
                  <a:xfrm>
                    <a:off x="4062"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7" name="Freeform 108">
                    <a:extLst>
                      <a:ext uri="{FF2B5EF4-FFF2-40B4-BE49-F238E27FC236}">
                        <a16:creationId xmlns:a16="http://schemas.microsoft.com/office/drawing/2014/main" id="{AB9BDFDD-392D-4E9A-AB03-5E3F1BAC3AED}"/>
                      </a:ext>
                    </a:extLst>
                  </p:cNvPr>
                  <p:cNvSpPr>
                    <a:spLocks/>
                  </p:cNvSpPr>
                  <p:nvPr/>
                </p:nvSpPr>
                <p:spPr bwMode="auto">
                  <a:xfrm>
                    <a:off x="4085"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8" name="Freeform 109">
                    <a:extLst>
                      <a:ext uri="{FF2B5EF4-FFF2-40B4-BE49-F238E27FC236}">
                        <a16:creationId xmlns:a16="http://schemas.microsoft.com/office/drawing/2014/main" id="{439C8661-96E6-4CFF-934A-0F5E0BF9F86C}"/>
                      </a:ext>
                    </a:extLst>
                  </p:cNvPr>
                  <p:cNvSpPr>
                    <a:spLocks/>
                  </p:cNvSpPr>
                  <p:nvPr/>
                </p:nvSpPr>
                <p:spPr bwMode="auto">
                  <a:xfrm>
                    <a:off x="4148"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9" name="Freeform 110">
                    <a:extLst>
                      <a:ext uri="{FF2B5EF4-FFF2-40B4-BE49-F238E27FC236}">
                        <a16:creationId xmlns:a16="http://schemas.microsoft.com/office/drawing/2014/main" id="{B8DDE98F-710F-4140-96B7-4BB65CC768E0}"/>
                      </a:ext>
                    </a:extLst>
                  </p:cNvPr>
                  <p:cNvSpPr>
                    <a:spLocks/>
                  </p:cNvSpPr>
                  <p:nvPr/>
                </p:nvSpPr>
                <p:spPr bwMode="auto">
                  <a:xfrm>
                    <a:off x="4171"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0" name="Freeform 111">
                    <a:extLst>
                      <a:ext uri="{FF2B5EF4-FFF2-40B4-BE49-F238E27FC236}">
                        <a16:creationId xmlns:a16="http://schemas.microsoft.com/office/drawing/2014/main" id="{CDFD2239-B390-44AF-AA16-749783420FB6}"/>
                      </a:ext>
                    </a:extLst>
                  </p:cNvPr>
                  <p:cNvSpPr>
                    <a:spLocks/>
                  </p:cNvSpPr>
                  <p:nvPr/>
                </p:nvSpPr>
                <p:spPr bwMode="auto">
                  <a:xfrm>
                    <a:off x="4235"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1" name="Freeform 112">
                    <a:extLst>
                      <a:ext uri="{FF2B5EF4-FFF2-40B4-BE49-F238E27FC236}">
                        <a16:creationId xmlns:a16="http://schemas.microsoft.com/office/drawing/2014/main" id="{A232DD6F-2D88-4974-A041-73CD6079B6EB}"/>
                      </a:ext>
                    </a:extLst>
                  </p:cNvPr>
                  <p:cNvSpPr>
                    <a:spLocks/>
                  </p:cNvSpPr>
                  <p:nvPr/>
                </p:nvSpPr>
                <p:spPr bwMode="auto">
                  <a:xfrm>
                    <a:off x="4258"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2" name="Freeform 113">
                    <a:extLst>
                      <a:ext uri="{FF2B5EF4-FFF2-40B4-BE49-F238E27FC236}">
                        <a16:creationId xmlns:a16="http://schemas.microsoft.com/office/drawing/2014/main" id="{3AF18A0B-25B8-4072-AC4C-939107CCF64D}"/>
                      </a:ext>
                    </a:extLst>
                  </p:cNvPr>
                  <p:cNvSpPr>
                    <a:spLocks/>
                  </p:cNvSpPr>
                  <p:nvPr/>
                </p:nvSpPr>
                <p:spPr bwMode="auto">
                  <a:xfrm>
                    <a:off x="4321"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3" name="Freeform 114">
                    <a:extLst>
                      <a:ext uri="{FF2B5EF4-FFF2-40B4-BE49-F238E27FC236}">
                        <a16:creationId xmlns:a16="http://schemas.microsoft.com/office/drawing/2014/main" id="{AA5961F8-2F57-4BD2-8961-85103D07DFEF}"/>
                      </a:ext>
                    </a:extLst>
                  </p:cNvPr>
                  <p:cNvSpPr>
                    <a:spLocks/>
                  </p:cNvSpPr>
                  <p:nvPr/>
                </p:nvSpPr>
                <p:spPr bwMode="auto">
                  <a:xfrm>
                    <a:off x="4344"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4" name="Freeform 115">
                    <a:extLst>
                      <a:ext uri="{FF2B5EF4-FFF2-40B4-BE49-F238E27FC236}">
                        <a16:creationId xmlns:a16="http://schemas.microsoft.com/office/drawing/2014/main" id="{A874AA4B-999D-49B7-9B31-2296C9D610F0}"/>
                      </a:ext>
                    </a:extLst>
                  </p:cNvPr>
                  <p:cNvSpPr>
                    <a:spLocks/>
                  </p:cNvSpPr>
                  <p:nvPr/>
                </p:nvSpPr>
                <p:spPr bwMode="auto">
                  <a:xfrm>
                    <a:off x="4407"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5" name="Freeform 116">
                    <a:extLst>
                      <a:ext uri="{FF2B5EF4-FFF2-40B4-BE49-F238E27FC236}">
                        <a16:creationId xmlns:a16="http://schemas.microsoft.com/office/drawing/2014/main" id="{D8586804-5A28-4201-82A0-11B4CE8C1C2E}"/>
                      </a:ext>
                    </a:extLst>
                  </p:cNvPr>
                  <p:cNvSpPr>
                    <a:spLocks/>
                  </p:cNvSpPr>
                  <p:nvPr/>
                </p:nvSpPr>
                <p:spPr bwMode="auto">
                  <a:xfrm>
                    <a:off x="4431" y="2516"/>
                    <a:ext cx="51" cy="5"/>
                  </a:xfrm>
                  <a:custGeom>
                    <a:avLst/>
                    <a:gdLst>
                      <a:gd name="T0" fmla="*/ 3 w 51"/>
                      <a:gd name="T1" fmla="*/ 0 h 5"/>
                      <a:gd name="T2" fmla="*/ 1 w 51"/>
                      <a:gd name="T3" fmla="*/ 0 h 5"/>
                      <a:gd name="T4" fmla="*/ 0 w 51"/>
                      <a:gd name="T5" fmla="*/ 2 h 5"/>
                      <a:gd name="T6" fmla="*/ 0 w 51"/>
                      <a:gd name="T7" fmla="*/ 4 h 5"/>
                      <a:gd name="T8" fmla="*/ 1 w 51"/>
                      <a:gd name="T9" fmla="*/ 5 h 5"/>
                      <a:gd name="T10" fmla="*/ 48 w 51"/>
                      <a:gd name="T11" fmla="*/ 5 h 5"/>
                      <a:gd name="T12" fmla="*/ 49 w 51"/>
                      <a:gd name="T13" fmla="*/ 5 h 5"/>
                      <a:gd name="T14" fmla="*/ 51 w 51"/>
                      <a:gd name="T15" fmla="*/ 4 h 5"/>
                      <a:gd name="T16" fmla="*/ 51 w 51"/>
                      <a:gd name="T17" fmla="*/ 2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2"/>
                        </a:lnTo>
                        <a:lnTo>
                          <a:pt x="0" y="4"/>
                        </a:lnTo>
                        <a:lnTo>
                          <a:pt x="1" y="5"/>
                        </a:lnTo>
                        <a:lnTo>
                          <a:pt x="48" y="5"/>
                        </a:lnTo>
                        <a:lnTo>
                          <a:pt x="49" y="5"/>
                        </a:lnTo>
                        <a:lnTo>
                          <a:pt x="51" y="4"/>
                        </a:lnTo>
                        <a:lnTo>
                          <a:pt x="51" y="2"/>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6" name="Freeform 117">
                    <a:extLst>
                      <a:ext uri="{FF2B5EF4-FFF2-40B4-BE49-F238E27FC236}">
                        <a16:creationId xmlns:a16="http://schemas.microsoft.com/office/drawing/2014/main" id="{BEACC696-D54D-409E-9ED8-7DFE14716820}"/>
                      </a:ext>
                    </a:extLst>
                  </p:cNvPr>
                  <p:cNvSpPr>
                    <a:spLocks/>
                  </p:cNvSpPr>
                  <p:nvPr/>
                </p:nvSpPr>
                <p:spPr bwMode="auto">
                  <a:xfrm>
                    <a:off x="4494"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7" name="Freeform 118">
                    <a:extLst>
                      <a:ext uri="{FF2B5EF4-FFF2-40B4-BE49-F238E27FC236}">
                        <a16:creationId xmlns:a16="http://schemas.microsoft.com/office/drawing/2014/main" id="{629F4AF5-B04E-4F50-9E46-80E6D15D2D6E}"/>
                      </a:ext>
                    </a:extLst>
                  </p:cNvPr>
                  <p:cNvSpPr>
                    <a:spLocks/>
                  </p:cNvSpPr>
                  <p:nvPr/>
                </p:nvSpPr>
                <p:spPr bwMode="auto">
                  <a:xfrm>
                    <a:off x="4517" y="2516"/>
                    <a:ext cx="21" cy="5"/>
                  </a:xfrm>
                  <a:custGeom>
                    <a:avLst/>
                    <a:gdLst>
                      <a:gd name="T0" fmla="*/ 4 w 21"/>
                      <a:gd name="T1" fmla="*/ 0 h 5"/>
                      <a:gd name="T2" fmla="*/ 2 w 21"/>
                      <a:gd name="T3" fmla="*/ 0 h 5"/>
                      <a:gd name="T4" fmla="*/ 0 w 21"/>
                      <a:gd name="T5" fmla="*/ 2 h 5"/>
                      <a:gd name="T6" fmla="*/ 0 w 21"/>
                      <a:gd name="T7" fmla="*/ 4 h 5"/>
                      <a:gd name="T8" fmla="*/ 2 w 21"/>
                      <a:gd name="T9" fmla="*/ 5 h 5"/>
                      <a:gd name="T10" fmla="*/ 19 w 21"/>
                      <a:gd name="T11" fmla="*/ 5 h 5"/>
                      <a:gd name="T12" fmla="*/ 19 w 21"/>
                      <a:gd name="T13" fmla="*/ 4 h 5"/>
                      <a:gd name="T14" fmla="*/ 21 w 21"/>
                      <a:gd name="T15" fmla="*/ 2 h 5"/>
                      <a:gd name="T16" fmla="*/ 21 w 21"/>
                      <a:gd name="T17" fmla="*/ 2 h 5"/>
                      <a:gd name="T18" fmla="*/ 21 w 21"/>
                      <a:gd name="T19" fmla="*/ 0 h 5"/>
                      <a:gd name="T20" fmla="*/ 4 w 2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5"/>
                      <a:gd name="T35" fmla="*/ 21 w 2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5">
                        <a:moveTo>
                          <a:pt x="4" y="0"/>
                        </a:moveTo>
                        <a:lnTo>
                          <a:pt x="2" y="0"/>
                        </a:lnTo>
                        <a:lnTo>
                          <a:pt x="0" y="2"/>
                        </a:lnTo>
                        <a:lnTo>
                          <a:pt x="0" y="4"/>
                        </a:lnTo>
                        <a:lnTo>
                          <a:pt x="2" y="5"/>
                        </a:lnTo>
                        <a:lnTo>
                          <a:pt x="19" y="5"/>
                        </a:lnTo>
                        <a:lnTo>
                          <a:pt x="19" y="4"/>
                        </a:lnTo>
                        <a:lnTo>
                          <a:pt x="21" y="2"/>
                        </a:lnTo>
                        <a:lnTo>
                          <a:pt x="21"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grpSp>
            <p:nvGrpSpPr>
              <p:cNvPr id="59" name="Group 119">
                <a:extLst>
                  <a:ext uri="{FF2B5EF4-FFF2-40B4-BE49-F238E27FC236}">
                    <a16:creationId xmlns:a16="http://schemas.microsoft.com/office/drawing/2014/main" id="{93B0A1B2-1CB9-4F1B-AE37-9BAE1E4508D9}"/>
                  </a:ext>
                </a:extLst>
              </p:cNvPr>
              <p:cNvGrpSpPr>
                <a:grpSpLocks/>
              </p:cNvGrpSpPr>
              <p:nvPr/>
            </p:nvGrpSpPr>
            <p:grpSpPr bwMode="auto">
              <a:xfrm>
                <a:off x="3355" y="1685"/>
                <a:ext cx="1038" cy="379"/>
                <a:chOff x="4407" y="3020"/>
                <a:chExt cx="1038" cy="379"/>
              </a:xfrm>
            </p:grpSpPr>
            <p:sp>
              <p:nvSpPr>
                <p:cNvPr id="63" name="Rectangle 120">
                  <a:extLst>
                    <a:ext uri="{FF2B5EF4-FFF2-40B4-BE49-F238E27FC236}">
                      <a16:creationId xmlns:a16="http://schemas.microsoft.com/office/drawing/2014/main" id="{A886182B-F48D-41CF-BDF1-B8F339A40159}"/>
                    </a:ext>
                  </a:extLst>
                </p:cNvPr>
                <p:cNvSpPr>
                  <a:spLocks noChangeArrowheads="1"/>
                </p:cNvSpPr>
                <p:nvPr/>
              </p:nvSpPr>
              <p:spPr bwMode="auto">
                <a:xfrm>
                  <a:off x="4407" y="3020"/>
                  <a:ext cx="1038" cy="379"/>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US" sz="1600" dirty="0">
                      <a:latin typeface="+mn-lt"/>
                    </a:rPr>
                    <a:t>Tubes </a:t>
                  </a:r>
                  <a:r>
                    <a:rPr lang="en-US" sz="1600" dirty="0" err="1">
                      <a:latin typeface="+mn-lt"/>
                    </a:rPr>
                    <a:t>circulaires</a:t>
                  </a:r>
                  <a:r>
                    <a:rPr lang="en-US" sz="1600" dirty="0">
                      <a:latin typeface="+mn-lt"/>
                    </a:rPr>
                    <a:t>, </a:t>
                  </a:r>
                </a:p>
              </p:txBody>
            </p:sp>
            <p:graphicFrame>
              <p:nvGraphicFramePr>
                <p:cNvPr id="64" name="Object 6">
                  <a:extLst>
                    <a:ext uri="{FF2B5EF4-FFF2-40B4-BE49-F238E27FC236}">
                      <a16:creationId xmlns:a16="http://schemas.microsoft.com/office/drawing/2014/main" id="{CB46AC70-EAF8-443D-A0F7-71496C7BF7A4}"/>
                    </a:ext>
                  </a:extLst>
                </p:cNvPr>
                <p:cNvGraphicFramePr>
                  <a:graphicFrameLocks noChangeAspect="1"/>
                </p:cNvGraphicFramePr>
                <p:nvPr/>
              </p:nvGraphicFramePr>
              <p:xfrm>
                <a:off x="4614" y="3180"/>
                <a:ext cx="504" cy="191"/>
              </p:xfrm>
              <a:graphic>
                <a:graphicData uri="http://schemas.openxmlformats.org/presentationml/2006/ole">
                  <mc:AlternateContent xmlns:mc="http://schemas.openxmlformats.org/markup-compatibility/2006">
                    <mc:Choice xmlns:v="urn:schemas-microsoft-com:vml" Requires="v">
                      <p:oleObj spid="_x0000_s46081" name="Equation" r:id="rId4" imgW="799753" imgH="304668" progId="Equation.3">
                        <p:embed/>
                      </p:oleObj>
                    </mc:Choice>
                    <mc:Fallback>
                      <p:oleObj name="Equation" r:id="rId4" imgW="799753" imgH="304668" progId="Equation.3">
                        <p:embed/>
                        <p:pic>
                          <p:nvPicPr>
                            <p:cNvPr id="64" name="Object 6">
                              <a:extLst>
                                <a:ext uri="{FF2B5EF4-FFF2-40B4-BE49-F238E27FC236}">
                                  <a16:creationId xmlns:a16="http://schemas.microsoft.com/office/drawing/2014/main" id="{CB46AC70-EAF8-443D-A0F7-71496C7BF7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4" y="3180"/>
                              <a:ext cx="504" cy="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0" name="Group 122">
                <a:extLst>
                  <a:ext uri="{FF2B5EF4-FFF2-40B4-BE49-F238E27FC236}">
                    <a16:creationId xmlns:a16="http://schemas.microsoft.com/office/drawing/2014/main" id="{BEBC4ECB-E53A-4D64-B491-B6D5D4998EA5}"/>
                  </a:ext>
                </a:extLst>
              </p:cNvPr>
              <p:cNvGrpSpPr>
                <a:grpSpLocks/>
              </p:cNvGrpSpPr>
              <p:nvPr/>
            </p:nvGrpSpPr>
            <p:grpSpPr bwMode="auto">
              <a:xfrm>
                <a:off x="3343" y="1086"/>
                <a:ext cx="900" cy="379"/>
                <a:chOff x="4407" y="3020"/>
                <a:chExt cx="900" cy="379"/>
              </a:xfrm>
            </p:grpSpPr>
            <p:sp>
              <p:nvSpPr>
                <p:cNvPr id="61" name="Rectangle 123">
                  <a:extLst>
                    <a:ext uri="{FF2B5EF4-FFF2-40B4-BE49-F238E27FC236}">
                      <a16:creationId xmlns:a16="http://schemas.microsoft.com/office/drawing/2014/main" id="{C63E45D6-4D60-4168-A969-E745C0F1CD02}"/>
                    </a:ext>
                  </a:extLst>
                </p:cNvPr>
                <p:cNvSpPr>
                  <a:spLocks noChangeArrowheads="1"/>
                </p:cNvSpPr>
                <p:nvPr/>
              </p:nvSpPr>
              <p:spPr bwMode="auto">
                <a:xfrm>
                  <a:off x="4407" y="3020"/>
                  <a:ext cx="900" cy="379"/>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US" sz="1600" dirty="0">
                      <a:latin typeface="+mn-lt"/>
                    </a:rPr>
                    <a:t>Sections </a:t>
                  </a:r>
                  <a:r>
                    <a:rPr lang="en-US" sz="1600" dirty="0" err="1">
                      <a:latin typeface="+mn-lt"/>
                    </a:rPr>
                    <a:t>en</a:t>
                  </a:r>
                  <a:r>
                    <a:rPr lang="en-US" sz="1600" dirty="0">
                      <a:latin typeface="+mn-lt"/>
                    </a:rPr>
                    <a:t> I, </a:t>
                  </a:r>
                </a:p>
              </p:txBody>
            </p:sp>
            <p:graphicFrame>
              <p:nvGraphicFramePr>
                <p:cNvPr id="62" name="Object 7">
                  <a:extLst>
                    <a:ext uri="{FF2B5EF4-FFF2-40B4-BE49-F238E27FC236}">
                      <a16:creationId xmlns:a16="http://schemas.microsoft.com/office/drawing/2014/main" id="{06040A8D-C1C7-49DE-AE5D-C292458522BE}"/>
                    </a:ext>
                  </a:extLst>
                </p:cNvPr>
                <p:cNvGraphicFramePr>
                  <a:graphicFrameLocks noChangeAspect="1"/>
                </p:cNvGraphicFramePr>
                <p:nvPr/>
              </p:nvGraphicFramePr>
              <p:xfrm>
                <a:off x="4614" y="3180"/>
                <a:ext cx="504" cy="191"/>
              </p:xfrm>
              <a:graphic>
                <a:graphicData uri="http://schemas.openxmlformats.org/presentationml/2006/ole">
                  <mc:AlternateContent xmlns:mc="http://schemas.openxmlformats.org/markup-compatibility/2006">
                    <mc:Choice xmlns:v="urn:schemas-microsoft-com:vml" Requires="v">
                      <p:oleObj spid="_x0000_s46082" name="Equation" r:id="rId6" imgW="799753" imgH="304668" progId="Equation.3">
                        <p:embed/>
                      </p:oleObj>
                    </mc:Choice>
                    <mc:Fallback>
                      <p:oleObj name="Equation" r:id="rId6" imgW="799753" imgH="304668" progId="Equation.3">
                        <p:embed/>
                        <p:pic>
                          <p:nvPicPr>
                            <p:cNvPr id="62" name="Object 7">
                              <a:extLst>
                                <a:ext uri="{FF2B5EF4-FFF2-40B4-BE49-F238E27FC236}">
                                  <a16:creationId xmlns:a16="http://schemas.microsoft.com/office/drawing/2014/main" id="{06040A8D-C1C7-49DE-AE5D-C292458522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4" y="3180"/>
                              <a:ext cx="504" cy="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12" name="Group 148">
              <a:extLst>
                <a:ext uri="{FF2B5EF4-FFF2-40B4-BE49-F238E27FC236}">
                  <a16:creationId xmlns:a16="http://schemas.microsoft.com/office/drawing/2014/main" id="{C9B9E8F4-6C27-4E08-B2FB-37D618CD96F9}"/>
                </a:ext>
              </a:extLst>
            </p:cNvPr>
            <p:cNvGrpSpPr>
              <a:grpSpLocks/>
            </p:cNvGrpSpPr>
            <p:nvPr/>
          </p:nvGrpSpPr>
          <p:grpSpPr bwMode="auto">
            <a:xfrm>
              <a:off x="1440" y="1872"/>
              <a:ext cx="1920" cy="5"/>
              <a:chOff x="2618" y="2516"/>
              <a:chExt cx="1920" cy="5"/>
            </a:xfrm>
          </p:grpSpPr>
          <p:sp>
            <p:nvSpPr>
              <p:cNvPr id="13" name="Freeform 149">
                <a:extLst>
                  <a:ext uri="{FF2B5EF4-FFF2-40B4-BE49-F238E27FC236}">
                    <a16:creationId xmlns:a16="http://schemas.microsoft.com/office/drawing/2014/main" id="{F3E30B12-1B46-4E53-9F08-0C665B0E530A}"/>
                  </a:ext>
                </a:extLst>
              </p:cNvPr>
              <p:cNvSpPr>
                <a:spLocks/>
              </p:cNvSpPr>
              <p:nvPr/>
            </p:nvSpPr>
            <p:spPr bwMode="auto">
              <a:xfrm>
                <a:off x="2618" y="2516"/>
                <a:ext cx="50" cy="5"/>
              </a:xfrm>
              <a:custGeom>
                <a:avLst/>
                <a:gdLst>
                  <a:gd name="T0" fmla="*/ 4 w 50"/>
                  <a:gd name="T1" fmla="*/ 0 h 5"/>
                  <a:gd name="T2" fmla="*/ 2 w 50"/>
                  <a:gd name="T3" fmla="*/ 0 h 5"/>
                  <a:gd name="T4" fmla="*/ 0 w 50"/>
                  <a:gd name="T5" fmla="*/ 2 h 5"/>
                  <a:gd name="T6" fmla="*/ 0 w 50"/>
                  <a:gd name="T7" fmla="*/ 2 h 5"/>
                  <a:gd name="T8" fmla="*/ 2 w 50"/>
                  <a:gd name="T9" fmla="*/ 5 h 5"/>
                  <a:gd name="T10" fmla="*/ 46 w 50"/>
                  <a:gd name="T11" fmla="*/ 5 h 5"/>
                  <a:gd name="T12" fmla="*/ 48 w 50"/>
                  <a:gd name="T13" fmla="*/ 5 h 5"/>
                  <a:gd name="T14" fmla="*/ 50 w 50"/>
                  <a:gd name="T15" fmla="*/ 4 h 5"/>
                  <a:gd name="T16" fmla="*/ 50 w 50"/>
                  <a:gd name="T17" fmla="*/ 2 h 5"/>
                  <a:gd name="T18" fmla="*/ 48 w 50"/>
                  <a:gd name="T19" fmla="*/ 0 h 5"/>
                  <a:gd name="T20" fmla="*/ 4 w 50"/>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5"/>
                  <a:gd name="T35" fmla="*/ 50 w 50"/>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5">
                    <a:moveTo>
                      <a:pt x="4" y="0"/>
                    </a:moveTo>
                    <a:lnTo>
                      <a:pt x="2" y="0"/>
                    </a:lnTo>
                    <a:lnTo>
                      <a:pt x="0" y="2"/>
                    </a:lnTo>
                    <a:lnTo>
                      <a:pt x="2" y="5"/>
                    </a:lnTo>
                    <a:lnTo>
                      <a:pt x="46" y="5"/>
                    </a:lnTo>
                    <a:lnTo>
                      <a:pt x="48" y="5"/>
                    </a:lnTo>
                    <a:lnTo>
                      <a:pt x="50" y="4"/>
                    </a:lnTo>
                    <a:lnTo>
                      <a:pt x="50" y="2"/>
                    </a:lnTo>
                    <a:lnTo>
                      <a:pt x="4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 name="Freeform 150">
                <a:extLst>
                  <a:ext uri="{FF2B5EF4-FFF2-40B4-BE49-F238E27FC236}">
                    <a16:creationId xmlns:a16="http://schemas.microsoft.com/office/drawing/2014/main" id="{DAB05CB7-AA70-456C-BA69-E269C0CA2E40}"/>
                  </a:ext>
                </a:extLst>
              </p:cNvPr>
              <p:cNvSpPr>
                <a:spLocks/>
              </p:cNvSpPr>
              <p:nvPr/>
            </p:nvSpPr>
            <p:spPr bwMode="auto">
              <a:xfrm>
                <a:off x="2679"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 name="Freeform 151">
                <a:extLst>
                  <a:ext uri="{FF2B5EF4-FFF2-40B4-BE49-F238E27FC236}">
                    <a16:creationId xmlns:a16="http://schemas.microsoft.com/office/drawing/2014/main" id="{B4489F4F-79CF-44B4-B78D-9DD5D6EBEC2B}"/>
                  </a:ext>
                </a:extLst>
              </p:cNvPr>
              <p:cNvSpPr>
                <a:spLocks/>
              </p:cNvSpPr>
              <p:nvPr/>
            </p:nvSpPr>
            <p:spPr bwMode="auto">
              <a:xfrm>
                <a:off x="2702"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 name="Freeform 152">
                <a:extLst>
                  <a:ext uri="{FF2B5EF4-FFF2-40B4-BE49-F238E27FC236}">
                    <a16:creationId xmlns:a16="http://schemas.microsoft.com/office/drawing/2014/main" id="{70DF3CEF-40DB-46F7-9695-42317C00F244}"/>
                  </a:ext>
                </a:extLst>
              </p:cNvPr>
              <p:cNvSpPr>
                <a:spLocks/>
              </p:cNvSpPr>
              <p:nvPr/>
            </p:nvSpPr>
            <p:spPr bwMode="auto">
              <a:xfrm>
                <a:off x="2766"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 name="Freeform 153">
                <a:extLst>
                  <a:ext uri="{FF2B5EF4-FFF2-40B4-BE49-F238E27FC236}">
                    <a16:creationId xmlns:a16="http://schemas.microsoft.com/office/drawing/2014/main" id="{D1210FA6-6DEF-44D1-9C27-ACDBCDE3063D}"/>
                  </a:ext>
                </a:extLst>
              </p:cNvPr>
              <p:cNvSpPr>
                <a:spLocks/>
              </p:cNvSpPr>
              <p:nvPr/>
            </p:nvSpPr>
            <p:spPr bwMode="auto">
              <a:xfrm>
                <a:off x="2789"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 name="Freeform 154">
                <a:extLst>
                  <a:ext uri="{FF2B5EF4-FFF2-40B4-BE49-F238E27FC236}">
                    <a16:creationId xmlns:a16="http://schemas.microsoft.com/office/drawing/2014/main" id="{FA5FF282-11F0-487C-9467-C47EDA50CB62}"/>
                  </a:ext>
                </a:extLst>
              </p:cNvPr>
              <p:cNvSpPr>
                <a:spLocks/>
              </p:cNvSpPr>
              <p:nvPr/>
            </p:nvSpPr>
            <p:spPr bwMode="auto">
              <a:xfrm>
                <a:off x="2852"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 name="Freeform 155">
                <a:extLst>
                  <a:ext uri="{FF2B5EF4-FFF2-40B4-BE49-F238E27FC236}">
                    <a16:creationId xmlns:a16="http://schemas.microsoft.com/office/drawing/2014/main" id="{58E07F26-4494-4512-9103-CB1321EFD7E2}"/>
                  </a:ext>
                </a:extLst>
              </p:cNvPr>
              <p:cNvSpPr>
                <a:spLocks/>
              </p:cNvSpPr>
              <p:nvPr/>
            </p:nvSpPr>
            <p:spPr bwMode="auto">
              <a:xfrm>
                <a:off x="2875"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 name="Freeform 156">
                <a:extLst>
                  <a:ext uri="{FF2B5EF4-FFF2-40B4-BE49-F238E27FC236}">
                    <a16:creationId xmlns:a16="http://schemas.microsoft.com/office/drawing/2014/main" id="{75F332AE-BA20-425D-94F9-D31CE1A6654C}"/>
                  </a:ext>
                </a:extLst>
              </p:cNvPr>
              <p:cNvSpPr>
                <a:spLocks/>
              </p:cNvSpPr>
              <p:nvPr/>
            </p:nvSpPr>
            <p:spPr bwMode="auto">
              <a:xfrm>
                <a:off x="2939"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 name="Freeform 157">
                <a:extLst>
                  <a:ext uri="{FF2B5EF4-FFF2-40B4-BE49-F238E27FC236}">
                    <a16:creationId xmlns:a16="http://schemas.microsoft.com/office/drawing/2014/main" id="{959519CA-ED0B-4C0E-91F8-42E5B59C914C}"/>
                  </a:ext>
                </a:extLst>
              </p:cNvPr>
              <p:cNvSpPr>
                <a:spLocks/>
              </p:cNvSpPr>
              <p:nvPr/>
            </p:nvSpPr>
            <p:spPr bwMode="auto">
              <a:xfrm>
                <a:off x="2962" y="2516"/>
                <a:ext cx="51" cy="5"/>
              </a:xfrm>
              <a:custGeom>
                <a:avLst/>
                <a:gdLst>
                  <a:gd name="T0" fmla="*/ 3 w 51"/>
                  <a:gd name="T1" fmla="*/ 0 h 5"/>
                  <a:gd name="T2" fmla="*/ 2 w 51"/>
                  <a:gd name="T3" fmla="*/ 0 h 5"/>
                  <a:gd name="T4" fmla="*/ 0 w 51"/>
                  <a:gd name="T5" fmla="*/ 2 h 5"/>
                  <a:gd name="T6" fmla="*/ 0 w 51"/>
                  <a:gd name="T7" fmla="*/ 4 h 5"/>
                  <a:gd name="T8" fmla="*/ 2 w 51"/>
                  <a:gd name="T9" fmla="*/ 5 h 5"/>
                  <a:gd name="T10" fmla="*/ 48 w 51"/>
                  <a:gd name="T11" fmla="*/ 5 h 5"/>
                  <a:gd name="T12" fmla="*/ 50 w 51"/>
                  <a:gd name="T13" fmla="*/ 5 h 5"/>
                  <a:gd name="T14" fmla="*/ 51 w 51"/>
                  <a:gd name="T15" fmla="*/ 4 h 5"/>
                  <a:gd name="T16" fmla="*/ 51 w 51"/>
                  <a:gd name="T17" fmla="*/ 2 h 5"/>
                  <a:gd name="T18" fmla="*/ 50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2" y="0"/>
                    </a:lnTo>
                    <a:lnTo>
                      <a:pt x="0" y="2"/>
                    </a:lnTo>
                    <a:lnTo>
                      <a:pt x="0" y="4"/>
                    </a:lnTo>
                    <a:lnTo>
                      <a:pt x="2" y="5"/>
                    </a:lnTo>
                    <a:lnTo>
                      <a:pt x="48" y="5"/>
                    </a:lnTo>
                    <a:lnTo>
                      <a:pt x="50" y="5"/>
                    </a:lnTo>
                    <a:lnTo>
                      <a:pt x="51" y="4"/>
                    </a:lnTo>
                    <a:lnTo>
                      <a:pt x="51" y="2"/>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 name="Freeform 158">
                <a:extLst>
                  <a:ext uri="{FF2B5EF4-FFF2-40B4-BE49-F238E27FC236}">
                    <a16:creationId xmlns:a16="http://schemas.microsoft.com/office/drawing/2014/main" id="{39F75363-3AC9-4B2A-A204-479A16B6111E}"/>
                  </a:ext>
                </a:extLst>
              </p:cNvPr>
              <p:cNvSpPr>
                <a:spLocks/>
              </p:cNvSpPr>
              <p:nvPr/>
            </p:nvSpPr>
            <p:spPr bwMode="auto">
              <a:xfrm>
                <a:off x="3025"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 name="Freeform 159">
                <a:extLst>
                  <a:ext uri="{FF2B5EF4-FFF2-40B4-BE49-F238E27FC236}">
                    <a16:creationId xmlns:a16="http://schemas.microsoft.com/office/drawing/2014/main" id="{395400AA-90AB-4B9A-BB3D-9DAAFD5DBCF9}"/>
                  </a:ext>
                </a:extLst>
              </p:cNvPr>
              <p:cNvSpPr>
                <a:spLocks/>
              </p:cNvSpPr>
              <p:nvPr/>
            </p:nvSpPr>
            <p:spPr bwMode="auto">
              <a:xfrm>
                <a:off x="3048"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 name="Freeform 160">
                <a:extLst>
                  <a:ext uri="{FF2B5EF4-FFF2-40B4-BE49-F238E27FC236}">
                    <a16:creationId xmlns:a16="http://schemas.microsoft.com/office/drawing/2014/main" id="{617EA660-9421-4DCB-AC98-E9C5A77299B5}"/>
                  </a:ext>
                </a:extLst>
              </p:cNvPr>
              <p:cNvSpPr>
                <a:spLocks/>
              </p:cNvSpPr>
              <p:nvPr/>
            </p:nvSpPr>
            <p:spPr bwMode="auto">
              <a:xfrm>
                <a:off x="3111"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 name="Freeform 161">
                <a:extLst>
                  <a:ext uri="{FF2B5EF4-FFF2-40B4-BE49-F238E27FC236}">
                    <a16:creationId xmlns:a16="http://schemas.microsoft.com/office/drawing/2014/main" id="{7D2A23E3-A15B-4953-BBEE-B06F451A1E15}"/>
                  </a:ext>
                </a:extLst>
              </p:cNvPr>
              <p:cNvSpPr>
                <a:spLocks/>
              </p:cNvSpPr>
              <p:nvPr/>
            </p:nvSpPr>
            <p:spPr bwMode="auto">
              <a:xfrm>
                <a:off x="3134"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 name="Freeform 162">
                <a:extLst>
                  <a:ext uri="{FF2B5EF4-FFF2-40B4-BE49-F238E27FC236}">
                    <a16:creationId xmlns:a16="http://schemas.microsoft.com/office/drawing/2014/main" id="{6535FAB0-CBFE-4B48-91F2-AA63A5BCFEB7}"/>
                  </a:ext>
                </a:extLst>
              </p:cNvPr>
              <p:cNvSpPr>
                <a:spLocks/>
              </p:cNvSpPr>
              <p:nvPr/>
            </p:nvSpPr>
            <p:spPr bwMode="auto">
              <a:xfrm>
                <a:off x="3198"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 name="Freeform 163">
                <a:extLst>
                  <a:ext uri="{FF2B5EF4-FFF2-40B4-BE49-F238E27FC236}">
                    <a16:creationId xmlns:a16="http://schemas.microsoft.com/office/drawing/2014/main" id="{B4E9B25F-8308-43A9-9F6E-8D18162FABCF}"/>
                  </a:ext>
                </a:extLst>
              </p:cNvPr>
              <p:cNvSpPr>
                <a:spLocks/>
              </p:cNvSpPr>
              <p:nvPr/>
            </p:nvSpPr>
            <p:spPr bwMode="auto">
              <a:xfrm>
                <a:off x="3221"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 name="Freeform 164">
                <a:extLst>
                  <a:ext uri="{FF2B5EF4-FFF2-40B4-BE49-F238E27FC236}">
                    <a16:creationId xmlns:a16="http://schemas.microsoft.com/office/drawing/2014/main" id="{E742970D-1002-451E-B37F-FB4D2EE62DD7}"/>
                  </a:ext>
                </a:extLst>
              </p:cNvPr>
              <p:cNvSpPr>
                <a:spLocks/>
              </p:cNvSpPr>
              <p:nvPr/>
            </p:nvSpPr>
            <p:spPr bwMode="auto">
              <a:xfrm>
                <a:off x="3284"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 name="Freeform 165">
                <a:extLst>
                  <a:ext uri="{FF2B5EF4-FFF2-40B4-BE49-F238E27FC236}">
                    <a16:creationId xmlns:a16="http://schemas.microsoft.com/office/drawing/2014/main" id="{13DC68D6-D470-4EFC-A73B-6663BE586835}"/>
                  </a:ext>
                </a:extLst>
              </p:cNvPr>
              <p:cNvSpPr>
                <a:spLocks/>
              </p:cNvSpPr>
              <p:nvPr/>
            </p:nvSpPr>
            <p:spPr bwMode="auto">
              <a:xfrm>
                <a:off x="3307"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 name="Freeform 166">
                <a:extLst>
                  <a:ext uri="{FF2B5EF4-FFF2-40B4-BE49-F238E27FC236}">
                    <a16:creationId xmlns:a16="http://schemas.microsoft.com/office/drawing/2014/main" id="{88C50596-E3B1-4F60-8339-1D25E7520373}"/>
                  </a:ext>
                </a:extLst>
              </p:cNvPr>
              <p:cNvSpPr>
                <a:spLocks/>
              </p:cNvSpPr>
              <p:nvPr/>
            </p:nvSpPr>
            <p:spPr bwMode="auto">
              <a:xfrm>
                <a:off x="3371"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 name="Freeform 167">
                <a:extLst>
                  <a:ext uri="{FF2B5EF4-FFF2-40B4-BE49-F238E27FC236}">
                    <a16:creationId xmlns:a16="http://schemas.microsoft.com/office/drawing/2014/main" id="{3A0EA6CE-4CB4-49B0-B267-6023B2539C11}"/>
                  </a:ext>
                </a:extLst>
              </p:cNvPr>
              <p:cNvSpPr>
                <a:spLocks/>
              </p:cNvSpPr>
              <p:nvPr/>
            </p:nvSpPr>
            <p:spPr bwMode="auto">
              <a:xfrm>
                <a:off x="3394" y="2516"/>
                <a:ext cx="52" cy="5"/>
              </a:xfrm>
              <a:custGeom>
                <a:avLst/>
                <a:gdLst>
                  <a:gd name="T0" fmla="*/ 3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3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3" y="0"/>
                    </a:moveTo>
                    <a:lnTo>
                      <a:pt x="2" y="0"/>
                    </a:lnTo>
                    <a:lnTo>
                      <a:pt x="0" y="2"/>
                    </a:lnTo>
                    <a:lnTo>
                      <a:pt x="0" y="4"/>
                    </a:lnTo>
                    <a:lnTo>
                      <a:pt x="2" y="5"/>
                    </a:lnTo>
                    <a:lnTo>
                      <a:pt x="48" y="5"/>
                    </a:lnTo>
                    <a:lnTo>
                      <a:pt x="50" y="5"/>
                    </a:lnTo>
                    <a:lnTo>
                      <a:pt x="52" y="4"/>
                    </a:lnTo>
                    <a:lnTo>
                      <a:pt x="52" y="2"/>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 name="Freeform 168">
                <a:extLst>
                  <a:ext uri="{FF2B5EF4-FFF2-40B4-BE49-F238E27FC236}">
                    <a16:creationId xmlns:a16="http://schemas.microsoft.com/office/drawing/2014/main" id="{07B2700F-6B63-4ADA-9961-34FB8D38F498}"/>
                  </a:ext>
                </a:extLst>
              </p:cNvPr>
              <p:cNvSpPr>
                <a:spLocks/>
              </p:cNvSpPr>
              <p:nvPr/>
            </p:nvSpPr>
            <p:spPr bwMode="auto">
              <a:xfrm>
                <a:off x="3457"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 name="Freeform 169">
                <a:extLst>
                  <a:ext uri="{FF2B5EF4-FFF2-40B4-BE49-F238E27FC236}">
                    <a16:creationId xmlns:a16="http://schemas.microsoft.com/office/drawing/2014/main" id="{3D735E96-8E47-46E6-B53C-552F05737904}"/>
                  </a:ext>
                </a:extLst>
              </p:cNvPr>
              <p:cNvSpPr>
                <a:spLocks/>
              </p:cNvSpPr>
              <p:nvPr/>
            </p:nvSpPr>
            <p:spPr bwMode="auto">
              <a:xfrm>
                <a:off x="3480"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 name="Freeform 170">
                <a:extLst>
                  <a:ext uri="{FF2B5EF4-FFF2-40B4-BE49-F238E27FC236}">
                    <a16:creationId xmlns:a16="http://schemas.microsoft.com/office/drawing/2014/main" id="{BE63606F-E33B-4E51-9480-86079F5DD2F1}"/>
                  </a:ext>
                </a:extLst>
              </p:cNvPr>
              <p:cNvSpPr>
                <a:spLocks/>
              </p:cNvSpPr>
              <p:nvPr/>
            </p:nvSpPr>
            <p:spPr bwMode="auto">
              <a:xfrm>
                <a:off x="3543"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5" name="Freeform 171">
                <a:extLst>
                  <a:ext uri="{FF2B5EF4-FFF2-40B4-BE49-F238E27FC236}">
                    <a16:creationId xmlns:a16="http://schemas.microsoft.com/office/drawing/2014/main" id="{6D6E600B-D51C-4C22-B9A3-8AAB4E7CC9A4}"/>
                  </a:ext>
                </a:extLst>
              </p:cNvPr>
              <p:cNvSpPr>
                <a:spLocks/>
              </p:cNvSpPr>
              <p:nvPr/>
            </p:nvSpPr>
            <p:spPr bwMode="auto">
              <a:xfrm>
                <a:off x="3566"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6" name="Freeform 172">
                <a:extLst>
                  <a:ext uri="{FF2B5EF4-FFF2-40B4-BE49-F238E27FC236}">
                    <a16:creationId xmlns:a16="http://schemas.microsoft.com/office/drawing/2014/main" id="{6F016366-430F-401E-9E26-7C03624B5AFA}"/>
                  </a:ext>
                </a:extLst>
              </p:cNvPr>
              <p:cNvSpPr>
                <a:spLocks/>
              </p:cNvSpPr>
              <p:nvPr/>
            </p:nvSpPr>
            <p:spPr bwMode="auto">
              <a:xfrm>
                <a:off x="3630"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 name="Freeform 173">
                <a:extLst>
                  <a:ext uri="{FF2B5EF4-FFF2-40B4-BE49-F238E27FC236}">
                    <a16:creationId xmlns:a16="http://schemas.microsoft.com/office/drawing/2014/main" id="{32699748-1916-4978-8704-51A2E9D06636}"/>
                  </a:ext>
                </a:extLst>
              </p:cNvPr>
              <p:cNvSpPr>
                <a:spLocks/>
              </p:cNvSpPr>
              <p:nvPr/>
            </p:nvSpPr>
            <p:spPr bwMode="auto">
              <a:xfrm>
                <a:off x="3653"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 name="Freeform 174">
                <a:extLst>
                  <a:ext uri="{FF2B5EF4-FFF2-40B4-BE49-F238E27FC236}">
                    <a16:creationId xmlns:a16="http://schemas.microsoft.com/office/drawing/2014/main" id="{FE556DD9-365E-4DCD-9489-6DC9E75262A4}"/>
                  </a:ext>
                </a:extLst>
              </p:cNvPr>
              <p:cNvSpPr>
                <a:spLocks/>
              </p:cNvSpPr>
              <p:nvPr/>
            </p:nvSpPr>
            <p:spPr bwMode="auto">
              <a:xfrm>
                <a:off x="3716"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 name="Freeform 175">
                <a:extLst>
                  <a:ext uri="{FF2B5EF4-FFF2-40B4-BE49-F238E27FC236}">
                    <a16:creationId xmlns:a16="http://schemas.microsoft.com/office/drawing/2014/main" id="{77AE1475-D914-44EC-B632-6DEFBC840797}"/>
                  </a:ext>
                </a:extLst>
              </p:cNvPr>
              <p:cNvSpPr>
                <a:spLocks/>
              </p:cNvSpPr>
              <p:nvPr/>
            </p:nvSpPr>
            <p:spPr bwMode="auto">
              <a:xfrm>
                <a:off x="3739"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 name="Freeform 176">
                <a:extLst>
                  <a:ext uri="{FF2B5EF4-FFF2-40B4-BE49-F238E27FC236}">
                    <a16:creationId xmlns:a16="http://schemas.microsoft.com/office/drawing/2014/main" id="{8BABE927-4B40-40A1-9039-39A2F81157B5}"/>
                  </a:ext>
                </a:extLst>
              </p:cNvPr>
              <p:cNvSpPr>
                <a:spLocks/>
              </p:cNvSpPr>
              <p:nvPr/>
            </p:nvSpPr>
            <p:spPr bwMode="auto">
              <a:xfrm>
                <a:off x="3803"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 name="Freeform 177">
                <a:extLst>
                  <a:ext uri="{FF2B5EF4-FFF2-40B4-BE49-F238E27FC236}">
                    <a16:creationId xmlns:a16="http://schemas.microsoft.com/office/drawing/2014/main" id="{72974986-0C67-47EF-887B-E2CC7B30E785}"/>
                  </a:ext>
                </a:extLst>
              </p:cNvPr>
              <p:cNvSpPr>
                <a:spLocks/>
              </p:cNvSpPr>
              <p:nvPr/>
            </p:nvSpPr>
            <p:spPr bwMode="auto">
              <a:xfrm>
                <a:off x="3826"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 name="Freeform 178">
                <a:extLst>
                  <a:ext uri="{FF2B5EF4-FFF2-40B4-BE49-F238E27FC236}">
                    <a16:creationId xmlns:a16="http://schemas.microsoft.com/office/drawing/2014/main" id="{4E163A8D-5483-4329-8666-87F9F8CDC9ED}"/>
                  </a:ext>
                </a:extLst>
              </p:cNvPr>
              <p:cNvSpPr>
                <a:spLocks/>
              </p:cNvSpPr>
              <p:nvPr/>
            </p:nvSpPr>
            <p:spPr bwMode="auto">
              <a:xfrm>
                <a:off x="3889"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 name="Freeform 179">
                <a:extLst>
                  <a:ext uri="{FF2B5EF4-FFF2-40B4-BE49-F238E27FC236}">
                    <a16:creationId xmlns:a16="http://schemas.microsoft.com/office/drawing/2014/main" id="{AA537071-8B03-4D0B-9F81-6DB4BF903004}"/>
                  </a:ext>
                </a:extLst>
              </p:cNvPr>
              <p:cNvSpPr>
                <a:spLocks/>
              </p:cNvSpPr>
              <p:nvPr/>
            </p:nvSpPr>
            <p:spPr bwMode="auto">
              <a:xfrm>
                <a:off x="3912"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 name="Freeform 180">
                <a:extLst>
                  <a:ext uri="{FF2B5EF4-FFF2-40B4-BE49-F238E27FC236}">
                    <a16:creationId xmlns:a16="http://schemas.microsoft.com/office/drawing/2014/main" id="{DFAA35AB-BB21-4F89-A06E-BD270BD26D0A}"/>
                  </a:ext>
                </a:extLst>
              </p:cNvPr>
              <p:cNvSpPr>
                <a:spLocks/>
              </p:cNvSpPr>
              <p:nvPr/>
            </p:nvSpPr>
            <p:spPr bwMode="auto">
              <a:xfrm>
                <a:off x="3975"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5" name="Freeform 181">
                <a:extLst>
                  <a:ext uri="{FF2B5EF4-FFF2-40B4-BE49-F238E27FC236}">
                    <a16:creationId xmlns:a16="http://schemas.microsoft.com/office/drawing/2014/main" id="{10934817-916B-402F-97D1-570461311C6D}"/>
                  </a:ext>
                </a:extLst>
              </p:cNvPr>
              <p:cNvSpPr>
                <a:spLocks/>
              </p:cNvSpPr>
              <p:nvPr/>
            </p:nvSpPr>
            <p:spPr bwMode="auto">
              <a:xfrm>
                <a:off x="3999" y="2516"/>
                <a:ext cx="51" cy="5"/>
              </a:xfrm>
              <a:custGeom>
                <a:avLst/>
                <a:gdLst>
                  <a:gd name="T0" fmla="*/ 3 w 51"/>
                  <a:gd name="T1" fmla="*/ 0 h 5"/>
                  <a:gd name="T2" fmla="*/ 1 w 51"/>
                  <a:gd name="T3" fmla="*/ 0 h 5"/>
                  <a:gd name="T4" fmla="*/ 0 w 51"/>
                  <a:gd name="T5" fmla="*/ 2 h 5"/>
                  <a:gd name="T6" fmla="*/ 0 w 51"/>
                  <a:gd name="T7" fmla="*/ 4 h 5"/>
                  <a:gd name="T8" fmla="*/ 1 w 51"/>
                  <a:gd name="T9" fmla="*/ 5 h 5"/>
                  <a:gd name="T10" fmla="*/ 48 w 51"/>
                  <a:gd name="T11" fmla="*/ 5 h 5"/>
                  <a:gd name="T12" fmla="*/ 49 w 51"/>
                  <a:gd name="T13" fmla="*/ 5 h 5"/>
                  <a:gd name="T14" fmla="*/ 51 w 51"/>
                  <a:gd name="T15" fmla="*/ 4 h 5"/>
                  <a:gd name="T16" fmla="*/ 51 w 51"/>
                  <a:gd name="T17" fmla="*/ 2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2"/>
                    </a:lnTo>
                    <a:lnTo>
                      <a:pt x="0" y="4"/>
                    </a:lnTo>
                    <a:lnTo>
                      <a:pt x="1" y="5"/>
                    </a:lnTo>
                    <a:lnTo>
                      <a:pt x="48" y="5"/>
                    </a:lnTo>
                    <a:lnTo>
                      <a:pt x="49" y="5"/>
                    </a:lnTo>
                    <a:lnTo>
                      <a:pt x="51" y="4"/>
                    </a:lnTo>
                    <a:lnTo>
                      <a:pt x="51" y="2"/>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6" name="Freeform 182">
                <a:extLst>
                  <a:ext uri="{FF2B5EF4-FFF2-40B4-BE49-F238E27FC236}">
                    <a16:creationId xmlns:a16="http://schemas.microsoft.com/office/drawing/2014/main" id="{4B0DFC74-370C-48F6-A38E-9B07725EA6AC}"/>
                  </a:ext>
                </a:extLst>
              </p:cNvPr>
              <p:cNvSpPr>
                <a:spLocks/>
              </p:cNvSpPr>
              <p:nvPr/>
            </p:nvSpPr>
            <p:spPr bwMode="auto">
              <a:xfrm>
                <a:off x="4062"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7" name="Freeform 183">
                <a:extLst>
                  <a:ext uri="{FF2B5EF4-FFF2-40B4-BE49-F238E27FC236}">
                    <a16:creationId xmlns:a16="http://schemas.microsoft.com/office/drawing/2014/main" id="{7960964A-DCE0-4B28-83C5-AA217487A89C}"/>
                  </a:ext>
                </a:extLst>
              </p:cNvPr>
              <p:cNvSpPr>
                <a:spLocks/>
              </p:cNvSpPr>
              <p:nvPr/>
            </p:nvSpPr>
            <p:spPr bwMode="auto">
              <a:xfrm>
                <a:off x="4085"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8" name="Freeform 184">
                <a:extLst>
                  <a:ext uri="{FF2B5EF4-FFF2-40B4-BE49-F238E27FC236}">
                    <a16:creationId xmlns:a16="http://schemas.microsoft.com/office/drawing/2014/main" id="{71CCCCB9-1C8B-40C6-9299-A4A68F170938}"/>
                  </a:ext>
                </a:extLst>
              </p:cNvPr>
              <p:cNvSpPr>
                <a:spLocks/>
              </p:cNvSpPr>
              <p:nvPr/>
            </p:nvSpPr>
            <p:spPr bwMode="auto">
              <a:xfrm>
                <a:off x="4148"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9" name="Freeform 185">
                <a:extLst>
                  <a:ext uri="{FF2B5EF4-FFF2-40B4-BE49-F238E27FC236}">
                    <a16:creationId xmlns:a16="http://schemas.microsoft.com/office/drawing/2014/main" id="{1A4ACAC5-C45F-47CD-9C86-CB4566788EB3}"/>
                  </a:ext>
                </a:extLst>
              </p:cNvPr>
              <p:cNvSpPr>
                <a:spLocks/>
              </p:cNvSpPr>
              <p:nvPr/>
            </p:nvSpPr>
            <p:spPr bwMode="auto">
              <a:xfrm>
                <a:off x="4171"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0" name="Freeform 186">
                <a:extLst>
                  <a:ext uri="{FF2B5EF4-FFF2-40B4-BE49-F238E27FC236}">
                    <a16:creationId xmlns:a16="http://schemas.microsoft.com/office/drawing/2014/main" id="{E3392879-4F52-4E0F-9217-72EC65E75E3D}"/>
                  </a:ext>
                </a:extLst>
              </p:cNvPr>
              <p:cNvSpPr>
                <a:spLocks/>
              </p:cNvSpPr>
              <p:nvPr/>
            </p:nvSpPr>
            <p:spPr bwMode="auto">
              <a:xfrm>
                <a:off x="4235"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1" name="Freeform 187">
                <a:extLst>
                  <a:ext uri="{FF2B5EF4-FFF2-40B4-BE49-F238E27FC236}">
                    <a16:creationId xmlns:a16="http://schemas.microsoft.com/office/drawing/2014/main" id="{D04CC9AF-7FC8-4FCF-9FBF-A6ABFB665335}"/>
                  </a:ext>
                </a:extLst>
              </p:cNvPr>
              <p:cNvSpPr>
                <a:spLocks/>
              </p:cNvSpPr>
              <p:nvPr/>
            </p:nvSpPr>
            <p:spPr bwMode="auto">
              <a:xfrm>
                <a:off x="4258"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2" name="Freeform 188">
                <a:extLst>
                  <a:ext uri="{FF2B5EF4-FFF2-40B4-BE49-F238E27FC236}">
                    <a16:creationId xmlns:a16="http://schemas.microsoft.com/office/drawing/2014/main" id="{F1D75641-055A-4DDA-AFC7-28E1EC1F2539}"/>
                  </a:ext>
                </a:extLst>
              </p:cNvPr>
              <p:cNvSpPr>
                <a:spLocks/>
              </p:cNvSpPr>
              <p:nvPr/>
            </p:nvSpPr>
            <p:spPr bwMode="auto">
              <a:xfrm>
                <a:off x="4321"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3" name="Freeform 189">
                <a:extLst>
                  <a:ext uri="{FF2B5EF4-FFF2-40B4-BE49-F238E27FC236}">
                    <a16:creationId xmlns:a16="http://schemas.microsoft.com/office/drawing/2014/main" id="{04E424BD-5E65-49C9-B91B-B940CC927C24}"/>
                  </a:ext>
                </a:extLst>
              </p:cNvPr>
              <p:cNvSpPr>
                <a:spLocks/>
              </p:cNvSpPr>
              <p:nvPr/>
            </p:nvSpPr>
            <p:spPr bwMode="auto">
              <a:xfrm>
                <a:off x="4344"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4" name="Freeform 190">
                <a:extLst>
                  <a:ext uri="{FF2B5EF4-FFF2-40B4-BE49-F238E27FC236}">
                    <a16:creationId xmlns:a16="http://schemas.microsoft.com/office/drawing/2014/main" id="{992FAF94-E5CC-4D30-88D1-1C79CD8D12C4}"/>
                  </a:ext>
                </a:extLst>
              </p:cNvPr>
              <p:cNvSpPr>
                <a:spLocks/>
              </p:cNvSpPr>
              <p:nvPr/>
            </p:nvSpPr>
            <p:spPr bwMode="auto">
              <a:xfrm>
                <a:off x="4407"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5" name="Freeform 191">
                <a:extLst>
                  <a:ext uri="{FF2B5EF4-FFF2-40B4-BE49-F238E27FC236}">
                    <a16:creationId xmlns:a16="http://schemas.microsoft.com/office/drawing/2014/main" id="{AAF43A86-CC3A-4F21-9773-67DE17CFA1FE}"/>
                  </a:ext>
                </a:extLst>
              </p:cNvPr>
              <p:cNvSpPr>
                <a:spLocks/>
              </p:cNvSpPr>
              <p:nvPr/>
            </p:nvSpPr>
            <p:spPr bwMode="auto">
              <a:xfrm>
                <a:off x="4431" y="2516"/>
                <a:ext cx="51" cy="5"/>
              </a:xfrm>
              <a:custGeom>
                <a:avLst/>
                <a:gdLst>
                  <a:gd name="T0" fmla="*/ 3 w 51"/>
                  <a:gd name="T1" fmla="*/ 0 h 5"/>
                  <a:gd name="T2" fmla="*/ 1 w 51"/>
                  <a:gd name="T3" fmla="*/ 0 h 5"/>
                  <a:gd name="T4" fmla="*/ 0 w 51"/>
                  <a:gd name="T5" fmla="*/ 2 h 5"/>
                  <a:gd name="T6" fmla="*/ 0 w 51"/>
                  <a:gd name="T7" fmla="*/ 4 h 5"/>
                  <a:gd name="T8" fmla="*/ 1 w 51"/>
                  <a:gd name="T9" fmla="*/ 5 h 5"/>
                  <a:gd name="T10" fmla="*/ 48 w 51"/>
                  <a:gd name="T11" fmla="*/ 5 h 5"/>
                  <a:gd name="T12" fmla="*/ 49 w 51"/>
                  <a:gd name="T13" fmla="*/ 5 h 5"/>
                  <a:gd name="T14" fmla="*/ 51 w 51"/>
                  <a:gd name="T15" fmla="*/ 4 h 5"/>
                  <a:gd name="T16" fmla="*/ 51 w 51"/>
                  <a:gd name="T17" fmla="*/ 2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2"/>
                    </a:lnTo>
                    <a:lnTo>
                      <a:pt x="0" y="4"/>
                    </a:lnTo>
                    <a:lnTo>
                      <a:pt x="1" y="5"/>
                    </a:lnTo>
                    <a:lnTo>
                      <a:pt x="48" y="5"/>
                    </a:lnTo>
                    <a:lnTo>
                      <a:pt x="49" y="5"/>
                    </a:lnTo>
                    <a:lnTo>
                      <a:pt x="51" y="4"/>
                    </a:lnTo>
                    <a:lnTo>
                      <a:pt x="51" y="2"/>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6" name="Freeform 192">
                <a:extLst>
                  <a:ext uri="{FF2B5EF4-FFF2-40B4-BE49-F238E27FC236}">
                    <a16:creationId xmlns:a16="http://schemas.microsoft.com/office/drawing/2014/main" id="{3AE12489-37A8-4D54-B2FB-DF8CB80D1510}"/>
                  </a:ext>
                </a:extLst>
              </p:cNvPr>
              <p:cNvSpPr>
                <a:spLocks/>
              </p:cNvSpPr>
              <p:nvPr/>
            </p:nvSpPr>
            <p:spPr bwMode="auto">
              <a:xfrm>
                <a:off x="4494"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7" name="Freeform 193">
                <a:extLst>
                  <a:ext uri="{FF2B5EF4-FFF2-40B4-BE49-F238E27FC236}">
                    <a16:creationId xmlns:a16="http://schemas.microsoft.com/office/drawing/2014/main" id="{B32FFF53-9C71-4088-9350-AF5F106E124B}"/>
                  </a:ext>
                </a:extLst>
              </p:cNvPr>
              <p:cNvSpPr>
                <a:spLocks/>
              </p:cNvSpPr>
              <p:nvPr/>
            </p:nvSpPr>
            <p:spPr bwMode="auto">
              <a:xfrm>
                <a:off x="4517" y="2516"/>
                <a:ext cx="21" cy="5"/>
              </a:xfrm>
              <a:custGeom>
                <a:avLst/>
                <a:gdLst>
                  <a:gd name="T0" fmla="*/ 4 w 21"/>
                  <a:gd name="T1" fmla="*/ 0 h 5"/>
                  <a:gd name="T2" fmla="*/ 2 w 21"/>
                  <a:gd name="T3" fmla="*/ 0 h 5"/>
                  <a:gd name="T4" fmla="*/ 0 w 21"/>
                  <a:gd name="T5" fmla="*/ 2 h 5"/>
                  <a:gd name="T6" fmla="*/ 0 w 21"/>
                  <a:gd name="T7" fmla="*/ 4 h 5"/>
                  <a:gd name="T8" fmla="*/ 2 w 21"/>
                  <a:gd name="T9" fmla="*/ 5 h 5"/>
                  <a:gd name="T10" fmla="*/ 19 w 21"/>
                  <a:gd name="T11" fmla="*/ 5 h 5"/>
                  <a:gd name="T12" fmla="*/ 19 w 21"/>
                  <a:gd name="T13" fmla="*/ 4 h 5"/>
                  <a:gd name="T14" fmla="*/ 21 w 21"/>
                  <a:gd name="T15" fmla="*/ 2 h 5"/>
                  <a:gd name="T16" fmla="*/ 21 w 21"/>
                  <a:gd name="T17" fmla="*/ 2 h 5"/>
                  <a:gd name="T18" fmla="*/ 21 w 21"/>
                  <a:gd name="T19" fmla="*/ 0 h 5"/>
                  <a:gd name="T20" fmla="*/ 4 w 2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5"/>
                  <a:gd name="T35" fmla="*/ 21 w 2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5">
                    <a:moveTo>
                      <a:pt x="4" y="0"/>
                    </a:moveTo>
                    <a:lnTo>
                      <a:pt x="2" y="0"/>
                    </a:lnTo>
                    <a:lnTo>
                      <a:pt x="0" y="2"/>
                    </a:lnTo>
                    <a:lnTo>
                      <a:pt x="0" y="4"/>
                    </a:lnTo>
                    <a:lnTo>
                      <a:pt x="2" y="5"/>
                    </a:lnTo>
                    <a:lnTo>
                      <a:pt x="19" y="5"/>
                    </a:lnTo>
                    <a:lnTo>
                      <a:pt x="19" y="4"/>
                    </a:lnTo>
                    <a:lnTo>
                      <a:pt x="21" y="2"/>
                    </a:lnTo>
                    <a:lnTo>
                      <a:pt x="21"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spTree>
    <p:extLst>
      <p:ext uri="{BB962C8B-B14F-4D97-AF65-F5344CB8AC3E}">
        <p14:creationId xmlns:p14="http://schemas.microsoft.com/office/powerpoint/2010/main" val="3338631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err="1"/>
              <a:t>Efficacité</a:t>
            </a:r>
            <a:r>
              <a:rPr lang="en-GB" dirty="0"/>
              <a:t> de </a:t>
            </a:r>
            <a:r>
              <a:rPr lang="en-GB" dirty="0" err="1"/>
              <a:t>forme</a:t>
            </a:r>
            <a:r>
              <a:rPr lang="en-GB" dirty="0"/>
              <a:t> : </a:t>
            </a:r>
            <a:r>
              <a:rPr lang="en-GB" dirty="0" err="1"/>
              <a:t>résistance</a:t>
            </a:r>
            <a:r>
              <a:rPr lang="en-GB" dirty="0"/>
              <a:t> </a:t>
            </a:r>
            <a:r>
              <a:rPr lang="en-GB" dirty="0" err="1"/>
              <a:t>en</a:t>
            </a:r>
            <a:r>
              <a:rPr lang="en-GB" dirty="0"/>
              <a:t> flexion</a:t>
            </a:r>
            <a:endParaRPr lang="en-US" dirty="0"/>
          </a:p>
        </p:txBody>
      </p:sp>
      <p:graphicFrame>
        <p:nvGraphicFramePr>
          <p:cNvPr id="4" name="Object 2">
            <a:extLst>
              <a:ext uri="{FF2B5EF4-FFF2-40B4-BE49-F238E27FC236}">
                <a16:creationId xmlns:a16="http://schemas.microsoft.com/office/drawing/2014/main" id="{BCA25F91-B7BD-469B-9C39-325C446B13CD}"/>
              </a:ext>
            </a:extLst>
          </p:cNvPr>
          <p:cNvGraphicFramePr>
            <a:graphicFrameLocks noChangeAspect="1"/>
          </p:cNvGraphicFramePr>
          <p:nvPr>
            <p:extLst>
              <p:ext uri="{D42A27DB-BD31-4B8C-83A1-F6EECF244321}">
                <p14:modId xmlns:p14="http://schemas.microsoft.com/office/powerpoint/2010/main" val="2046010213"/>
              </p:ext>
            </p:extLst>
          </p:nvPr>
        </p:nvGraphicFramePr>
        <p:xfrm>
          <a:off x="4369593" y="5368134"/>
          <a:ext cx="3452812" cy="685800"/>
        </p:xfrm>
        <a:graphic>
          <a:graphicData uri="http://schemas.openxmlformats.org/presentationml/2006/ole">
            <mc:AlternateContent xmlns:mc="http://schemas.openxmlformats.org/markup-compatibility/2006">
              <mc:Choice xmlns:v="urn:schemas-microsoft-com:vml" Requires="v">
                <p:oleObj spid="_x0000_s48129" name="Equation" r:id="rId4" imgW="3187700" imgH="685800" progId="Equation.3">
                  <p:embed/>
                </p:oleObj>
              </mc:Choice>
              <mc:Fallback>
                <p:oleObj name="Equation" r:id="rId4" imgW="3187700" imgH="685800" progId="Equation.3">
                  <p:embed/>
                  <p:pic>
                    <p:nvPicPr>
                      <p:cNvPr id="4" name="Object 2">
                        <a:extLst>
                          <a:ext uri="{FF2B5EF4-FFF2-40B4-BE49-F238E27FC236}">
                            <a16:creationId xmlns:a16="http://schemas.microsoft.com/office/drawing/2014/main" id="{BCA25F91-B7BD-469B-9C39-325C446B13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9593" y="5368134"/>
                        <a:ext cx="3452812" cy="685800"/>
                      </a:xfrm>
                      <a:prstGeom prst="rect">
                        <a:avLst/>
                      </a:prstGeom>
                      <a:solidFill>
                        <a:schemeClr val="bg1">
                          <a:lumMod val="95000"/>
                        </a:schemeClr>
                      </a:solidFill>
                      <a:ln w="19050">
                        <a:solidFill>
                          <a:schemeClr val="accent1"/>
                        </a:solidFill>
                        <a:miter lim="800000"/>
                        <a:headEnd/>
                        <a:tailEnd/>
                      </a:ln>
                    </p:spPr>
                  </p:pic>
                </p:oleObj>
              </mc:Fallback>
            </mc:AlternateContent>
          </a:graphicData>
        </a:graphic>
      </p:graphicFrame>
      <p:graphicFrame>
        <p:nvGraphicFramePr>
          <p:cNvPr id="5" name="Object 3">
            <a:extLst>
              <a:ext uri="{FF2B5EF4-FFF2-40B4-BE49-F238E27FC236}">
                <a16:creationId xmlns:a16="http://schemas.microsoft.com/office/drawing/2014/main" id="{B53AE13A-FAE0-4E57-A422-D5672F69351D}"/>
              </a:ext>
            </a:extLst>
          </p:cNvPr>
          <p:cNvGraphicFramePr>
            <a:graphicFrameLocks noChangeAspect="1"/>
          </p:cNvGraphicFramePr>
          <p:nvPr>
            <p:extLst>
              <p:ext uri="{D42A27DB-BD31-4B8C-83A1-F6EECF244321}">
                <p14:modId xmlns:p14="http://schemas.microsoft.com/office/powerpoint/2010/main" val="1850058864"/>
              </p:ext>
            </p:extLst>
          </p:nvPr>
        </p:nvGraphicFramePr>
        <p:xfrm>
          <a:off x="1482601" y="2206542"/>
          <a:ext cx="2133600" cy="633412"/>
        </p:xfrm>
        <a:graphic>
          <a:graphicData uri="http://schemas.openxmlformats.org/presentationml/2006/ole">
            <mc:AlternateContent xmlns:mc="http://schemas.openxmlformats.org/markup-compatibility/2006">
              <mc:Choice xmlns:v="urn:schemas-microsoft-com:vml" Requires="v">
                <p:oleObj spid="_x0000_s48130" name="Equation" r:id="rId6" imgW="1968500" imgH="635000" progId="Equation.3">
                  <p:embed/>
                </p:oleObj>
              </mc:Choice>
              <mc:Fallback>
                <p:oleObj name="Equation" r:id="rId6" imgW="1968500" imgH="635000" progId="Equation.3">
                  <p:embed/>
                  <p:pic>
                    <p:nvPicPr>
                      <p:cNvPr id="5" name="Object 3">
                        <a:extLst>
                          <a:ext uri="{FF2B5EF4-FFF2-40B4-BE49-F238E27FC236}">
                            <a16:creationId xmlns:a16="http://schemas.microsoft.com/office/drawing/2014/main" id="{B53AE13A-FAE0-4E57-A422-D5672F6935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2601" y="2206542"/>
                        <a:ext cx="2133600" cy="633412"/>
                      </a:xfrm>
                      <a:prstGeom prst="rect">
                        <a:avLst/>
                      </a:prstGeom>
                      <a:solidFill>
                        <a:schemeClr val="bg1">
                          <a:lumMod val="95000"/>
                        </a:schemeClr>
                      </a:solidFill>
                      <a:ln w="9525">
                        <a:solidFill>
                          <a:schemeClr val="bg2"/>
                        </a:solidFill>
                        <a:miter lim="800000"/>
                        <a:headEnd/>
                        <a:tailEnd/>
                      </a:ln>
                    </p:spPr>
                  </p:pic>
                </p:oleObj>
              </mc:Fallback>
            </mc:AlternateContent>
          </a:graphicData>
        </a:graphic>
      </p:graphicFrame>
      <p:graphicFrame>
        <p:nvGraphicFramePr>
          <p:cNvPr id="6" name="Object 4">
            <a:extLst>
              <a:ext uri="{FF2B5EF4-FFF2-40B4-BE49-F238E27FC236}">
                <a16:creationId xmlns:a16="http://schemas.microsoft.com/office/drawing/2014/main" id="{3CE02278-AE62-4FB6-8BE6-9BA0FF9690DA}"/>
              </a:ext>
            </a:extLst>
          </p:cNvPr>
          <p:cNvGraphicFramePr>
            <a:graphicFrameLocks noChangeAspect="1"/>
          </p:cNvGraphicFramePr>
          <p:nvPr>
            <p:extLst>
              <p:ext uri="{D42A27DB-BD31-4B8C-83A1-F6EECF244321}">
                <p14:modId xmlns:p14="http://schemas.microsoft.com/office/powerpoint/2010/main" val="4283408809"/>
              </p:ext>
            </p:extLst>
          </p:nvPr>
        </p:nvGraphicFramePr>
        <p:xfrm>
          <a:off x="8958140" y="2295442"/>
          <a:ext cx="1512887" cy="620712"/>
        </p:xfrm>
        <a:graphic>
          <a:graphicData uri="http://schemas.openxmlformats.org/presentationml/2006/ole">
            <mc:AlternateContent xmlns:mc="http://schemas.openxmlformats.org/markup-compatibility/2006">
              <mc:Choice xmlns:v="urn:schemas-microsoft-com:vml" Requires="v">
                <p:oleObj spid="_x0000_s48131" name="Equation" r:id="rId8" imgW="1397000" imgH="622300" progId="Equation.3">
                  <p:embed/>
                </p:oleObj>
              </mc:Choice>
              <mc:Fallback>
                <p:oleObj name="Equation" r:id="rId8" imgW="1397000" imgH="622300" progId="Equation.3">
                  <p:embed/>
                  <p:pic>
                    <p:nvPicPr>
                      <p:cNvPr id="6" name="Object 4">
                        <a:extLst>
                          <a:ext uri="{FF2B5EF4-FFF2-40B4-BE49-F238E27FC236}">
                            <a16:creationId xmlns:a16="http://schemas.microsoft.com/office/drawing/2014/main" id="{3CE02278-AE62-4FB6-8BE6-9BA0FF9690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8140" y="2295442"/>
                        <a:ext cx="1512887" cy="620712"/>
                      </a:xfrm>
                      <a:prstGeom prst="rect">
                        <a:avLst/>
                      </a:prstGeom>
                      <a:solidFill>
                        <a:schemeClr val="bg1">
                          <a:lumMod val="95000"/>
                        </a:schemeClr>
                      </a:solidFill>
                      <a:ln w="9525">
                        <a:solidFill>
                          <a:schemeClr val="bg2"/>
                        </a:solidFill>
                        <a:miter lim="800000"/>
                        <a:headEnd/>
                        <a:tailEnd/>
                      </a:ln>
                    </p:spPr>
                  </p:pic>
                </p:oleObj>
              </mc:Fallback>
            </mc:AlternateContent>
          </a:graphicData>
        </a:graphic>
      </p:graphicFrame>
      <p:sp>
        <p:nvSpPr>
          <p:cNvPr id="7" name="Text Box 15">
            <a:extLst>
              <a:ext uri="{FF2B5EF4-FFF2-40B4-BE49-F238E27FC236}">
                <a16:creationId xmlns:a16="http://schemas.microsoft.com/office/drawing/2014/main" id="{FC88D7AD-CA83-4728-9F5F-05DD3849860F}"/>
              </a:ext>
            </a:extLst>
          </p:cNvPr>
          <p:cNvSpPr txBox="1">
            <a:spLocks noChangeArrowheads="1"/>
          </p:cNvSpPr>
          <p:nvPr/>
        </p:nvSpPr>
        <p:spPr bwMode="auto">
          <a:xfrm>
            <a:off x="2692277" y="3944854"/>
            <a:ext cx="200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endParaRPr lang="en-GB" sz="1400" dirty="0">
              <a:solidFill>
                <a:srgbClr val="000000"/>
              </a:solidFill>
            </a:endParaRPr>
          </a:p>
        </p:txBody>
      </p:sp>
      <p:grpSp>
        <p:nvGrpSpPr>
          <p:cNvPr id="8" name="Group 32">
            <a:extLst>
              <a:ext uri="{FF2B5EF4-FFF2-40B4-BE49-F238E27FC236}">
                <a16:creationId xmlns:a16="http://schemas.microsoft.com/office/drawing/2014/main" id="{949816E4-0B37-4FD7-80DC-73CA54241B06}"/>
              </a:ext>
            </a:extLst>
          </p:cNvPr>
          <p:cNvGrpSpPr>
            <a:grpSpLocks/>
          </p:cNvGrpSpPr>
          <p:nvPr/>
        </p:nvGrpSpPr>
        <p:grpSpPr bwMode="auto">
          <a:xfrm>
            <a:off x="3124077" y="2087479"/>
            <a:ext cx="5013325" cy="2509838"/>
            <a:chOff x="2413" y="1348"/>
            <a:chExt cx="2915" cy="1581"/>
          </a:xfrm>
        </p:grpSpPr>
        <p:sp>
          <p:nvSpPr>
            <p:cNvPr id="9" name="Text Box 33">
              <a:extLst>
                <a:ext uri="{FF2B5EF4-FFF2-40B4-BE49-F238E27FC236}">
                  <a16:creationId xmlns:a16="http://schemas.microsoft.com/office/drawing/2014/main" id="{05A16FD0-199A-41B1-A3F9-6675FC692AC6}"/>
                </a:ext>
              </a:extLst>
            </p:cNvPr>
            <p:cNvSpPr txBox="1">
              <a:spLocks noChangeArrowheads="1"/>
            </p:cNvSpPr>
            <p:nvPr/>
          </p:nvSpPr>
          <p:spPr bwMode="auto">
            <a:xfrm>
              <a:off x="2665" y="260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400" dirty="0">
                  <a:solidFill>
                    <a:srgbClr val="000000"/>
                  </a:solidFill>
                </a:rPr>
                <a:t>b</a:t>
              </a:r>
            </a:p>
          </p:txBody>
        </p:sp>
        <p:sp>
          <p:nvSpPr>
            <p:cNvPr id="10" name="Text Box 34">
              <a:extLst>
                <a:ext uri="{FF2B5EF4-FFF2-40B4-BE49-F238E27FC236}">
                  <a16:creationId xmlns:a16="http://schemas.microsoft.com/office/drawing/2014/main" id="{6F5F2DD5-5010-4881-89E3-05C5F6BBEB4A}"/>
                </a:ext>
              </a:extLst>
            </p:cNvPr>
            <p:cNvSpPr txBox="1">
              <a:spLocks noChangeArrowheads="1"/>
            </p:cNvSpPr>
            <p:nvPr/>
          </p:nvSpPr>
          <p:spPr bwMode="auto">
            <a:xfrm>
              <a:off x="2413" y="236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US" sz="1400" dirty="0">
                  <a:solidFill>
                    <a:srgbClr val="000000"/>
                  </a:solidFill>
                </a:rPr>
                <a:t>b</a:t>
              </a:r>
            </a:p>
          </p:txBody>
        </p:sp>
        <p:grpSp>
          <p:nvGrpSpPr>
            <p:cNvPr id="11" name="Group 35">
              <a:extLst>
                <a:ext uri="{FF2B5EF4-FFF2-40B4-BE49-F238E27FC236}">
                  <a16:creationId xmlns:a16="http://schemas.microsoft.com/office/drawing/2014/main" id="{BF8BC3A1-7112-4515-9E47-776A66A68D27}"/>
                </a:ext>
              </a:extLst>
            </p:cNvPr>
            <p:cNvGrpSpPr>
              <a:grpSpLocks/>
            </p:cNvGrpSpPr>
            <p:nvPr/>
          </p:nvGrpSpPr>
          <p:grpSpPr bwMode="auto">
            <a:xfrm>
              <a:off x="4230" y="2177"/>
              <a:ext cx="1084" cy="752"/>
              <a:chOff x="2526" y="3239"/>
              <a:chExt cx="1012" cy="632"/>
            </a:xfrm>
          </p:grpSpPr>
          <p:sp>
            <p:nvSpPr>
              <p:cNvPr id="24" name="Freeform 36">
                <a:extLst>
                  <a:ext uri="{FF2B5EF4-FFF2-40B4-BE49-F238E27FC236}">
                    <a16:creationId xmlns:a16="http://schemas.microsoft.com/office/drawing/2014/main" id="{6D44B493-C170-40B7-BE71-FBE31A18110D}"/>
                  </a:ext>
                </a:extLst>
              </p:cNvPr>
              <p:cNvSpPr>
                <a:spLocks/>
              </p:cNvSpPr>
              <p:nvPr/>
            </p:nvSpPr>
            <p:spPr bwMode="auto">
              <a:xfrm>
                <a:off x="2788" y="3346"/>
                <a:ext cx="568" cy="478"/>
              </a:xfrm>
              <a:custGeom>
                <a:avLst/>
                <a:gdLst>
                  <a:gd name="T0" fmla="*/ 4 w 568"/>
                  <a:gd name="T1" fmla="*/ 478 h 478"/>
                  <a:gd name="T2" fmla="*/ 30 w 568"/>
                  <a:gd name="T3" fmla="*/ 476 h 478"/>
                  <a:gd name="T4" fmla="*/ 568 w 568"/>
                  <a:gd name="T5" fmla="*/ 282 h 478"/>
                  <a:gd name="T6" fmla="*/ 568 w 568"/>
                  <a:gd name="T7" fmla="*/ 0 h 478"/>
                  <a:gd name="T8" fmla="*/ 214 w 568"/>
                  <a:gd name="T9" fmla="*/ 116 h 478"/>
                  <a:gd name="T10" fmla="*/ 0 w 568"/>
                  <a:gd name="T11" fmla="*/ 116 h 478"/>
                  <a:gd name="T12" fmla="*/ 4 w 568"/>
                  <a:gd name="T13" fmla="*/ 478 h 478"/>
                  <a:gd name="T14" fmla="*/ 0 60000 65536"/>
                  <a:gd name="T15" fmla="*/ 0 60000 65536"/>
                  <a:gd name="T16" fmla="*/ 0 60000 65536"/>
                  <a:gd name="T17" fmla="*/ 0 60000 65536"/>
                  <a:gd name="T18" fmla="*/ 0 60000 65536"/>
                  <a:gd name="T19" fmla="*/ 0 60000 65536"/>
                  <a:gd name="T20" fmla="*/ 0 60000 65536"/>
                  <a:gd name="T21" fmla="*/ 0 w 568"/>
                  <a:gd name="T22" fmla="*/ 0 h 478"/>
                  <a:gd name="T23" fmla="*/ 568 w 568"/>
                  <a:gd name="T24" fmla="*/ 478 h 4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8" h="478">
                    <a:moveTo>
                      <a:pt x="4" y="478"/>
                    </a:moveTo>
                    <a:cubicBezTo>
                      <a:pt x="23" y="476"/>
                      <a:pt x="15" y="476"/>
                      <a:pt x="30" y="476"/>
                    </a:cubicBezTo>
                    <a:cubicBezTo>
                      <a:pt x="209" y="411"/>
                      <a:pt x="568" y="282"/>
                      <a:pt x="568" y="282"/>
                    </a:cubicBezTo>
                    <a:lnTo>
                      <a:pt x="568" y="0"/>
                    </a:lnTo>
                    <a:lnTo>
                      <a:pt x="214" y="116"/>
                    </a:lnTo>
                    <a:lnTo>
                      <a:pt x="0" y="116"/>
                    </a:lnTo>
                    <a:lnTo>
                      <a:pt x="4" y="478"/>
                    </a:lnTo>
                    <a:close/>
                  </a:path>
                </a:pathLst>
              </a:custGeom>
              <a:gradFill rotWithShape="0">
                <a:gsLst>
                  <a:gs pos="0">
                    <a:srgbClr val="6C6C6C"/>
                  </a:gs>
                  <a:gs pos="50000">
                    <a:srgbClr val="EAEAEA"/>
                  </a:gs>
                  <a:gs pos="100000">
                    <a:srgbClr val="6C6C6C"/>
                  </a:gs>
                </a:gsLst>
                <a:lin ang="5400000" scaled="1"/>
              </a:gradFill>
              <a:ln w="12700">
                <a:solidFill>
                  <a:schemeClr val="tx1"/>
                </a:solidFill>
                <a:round/>
                <a:headEnd/>
                <a:tailEnd/>
              </a:ln>
            </p:spPr>
            <p:txBody>
              <a:bodyPr wrap="none" anchor="ctr"/>
              <a:lstStyle/>
              <a:p>
                <a:endParaRPr lang="en-GB" dirty="0"/>
              </a:p>
            </p:txBody>
          </p:sp>
          <p:grpSp>
            <p:nvGrpSpPr>
              <p:cNvPr id="25" name="Group 37">
                <a:extLst>
                  <a:ext uri="{FF2B5EF4-FFF2-40B4-BE49-F238E27FC236}">
                    <a16:creationId xmlns:a16="http://schemas.microsoft.com/office/drawing/2014/main" id="{237A7359-8CDE-4E0B-9D94-6899BBD2678A}"/>
                  </a:ext>
                </a:extLst>
              </p:cNvPr>
              <p:cNvGrpSpPr>
                <a:grpSpLocks/>
              </p:cNvGrpSpPr>
              <p:nvPr/>
            </p:nvGrpSpPr>
            <p:grpSpPr bwMode="auto">
              <a:xfrm>
                <a:off x="2526" y="3239"/>
                <a:ext cx="1012" cy="632"/>
                <a:chOff x="2526" y="3239"/>
                <a:chExt cx="1012" cy="632"/>
              </a:xfrm>
            </p:grpSpPr>
            <p:sp>
              <p:nvSpPr>
                <p:cNvPr id="26" name="Freeform 38">
                  <a:extLst>
                    <a:ext uri="{FF2B5EF4-FFF2-40B4-BE49-F238E27FC236}">
                      <a16:creationId xmlns:a16="http://schemas.microsoft.com/office/drawing/2014/main" id="{63AA98B4-3A10-480B-AF21-881394FB4AB8}"/>
                    </a:ext>
                  </a:extLst>
                </p:cNvPr>
                <p:cNvSpPr>
                  <a:spLocks/>
                </p:cNvSpPr>
                <p:nvPr/>
              </p:nvSpPr>
              <p:spPr bwMode="auto">
                <a:xfrm>
                  <a:off x="2998" y="3630"/>
                  <a:ext cx="518" cy="240"/>
                </a:xfrm>
                <a:custGeom>
                  <a:avLst/>
                  <a:gdLst>
                    <a:gd name="T0" fmla="*/ 2 w 518"/>
                    <a:gd name="T1" fmla="*/ 196 h 240"/>
                    <a:gd name="T2" fmla="*/ 516 w 518"/>
                    <a:gd name="T3" fmla="*/ 0 h 240"/>
                    <a:gd name="T4" fmla="*/ 518 w 518"/>
                    <a:gd name="T5" fmla="*/ 24 h 240"/>
                    <a:gd name="T6" fmla="*/ 0 w 518"/>
                    <a:gd name="T7" fmla="*/ 240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0">
                  <a:gsLst>
                    <a:gs pos="0">
                      <a:srgbClr val="6C6C6C"/>
                    </a:gs>
                    <a:gs pos="50000">
                      <a:srgbClr val="EAEAEA"/>
                    </a:gs>
                    <a:gs pos="100000">
                      <a:srgbClr val="6C6C6C"/>
                    </a:gs>
                  </a:gsLst>
                  <a:lin ang="5400000" scaled="1"/>
                </a:gradFill>
                <a:ln w="9525">
                  <a:solidFill>
                    <a:schemeClr val="tx1"/>
                  </a:solidFill>
                  <a:round/>
                  <a:headEnd/>
                  <a:tailEnd/>
                </a:ln>
              </p:spPr>
              <p:txBody>
                <a:bodyPr wrap="none" anchor="ctr"/>
                <a:lstStyle/>
                <a:p>
                  <a:endParaRPr lang="en-GB" dirty="0"/>
                </a:p>
              </p:txBody>
            </p:sp>
            <p:sp>
              <p:nvSpPr>
                <p:cNvPr id="27" name="Freeform 39">
                  <a:extLst>
                    <a:ext uri="{FF2B5EF4-FFF2-40B4-BE49-F238E27FC236}">
                      <a16:creationId xmlns:a16="http://schemas.microsoft.com/office/drawing/2014/main" id="{BCAF31D7-8CF9-4EE9-AF0B-2284FBF41BAB}"/>
                    </a:ext>
                  </a:extLst>
                </p:cNvPr>
                <p:cNvSpPr>
                  <a:spLocks/>
                </p:cNvSpPr>
                <p:nvPr/>
              </p:nvSpPr>
              <p:spPr bwMode="auto">
                <a:xfrm>
                  <a:off x="2526" y="3758"/>
                  <a:ext cx="224" cy="70"/>
                </a:xfrm>
                <a:custGeom>
                  <a:avLst/>
                  <a:gdLst>
                    <a:gd name="T0" fmla="*/ 0 w 224"/>
                    <a:gd name="T1" fmla="*/ 66 h 70"/>
                    <a:gd name="T2" fmla="*/ 224 w 224"/>
                    <a:gd name="T3" fmla="*/ 0 h 70"/>
                    <a:gd name="T4" fmla="*/ 224 w 224"/>
                    <a:gd name="T5" fmla="*/ 70 h 70"/>
                    <a:gd name="T6" fmla="*/ 0 w 224"/>
                    <a:gd name="T7" fmla="*/ 66 h 70"/>
                    <a:gd name="T8" fmla="*/ 0 60000 65536"/>
                    <a:gd name="T9" fmla="*/ 0 60000 65536"/>
                    <a:gd name="T10" fmla="*/ 0 60000 65536"/>
                    <a:gd name="T11" fmla="*/ 0 60000 65536"/>
                    <a:gd name="T12" fmla="*/ 0 w 224"/>
                    <a:gd name="T13" fmla="*/ 0 h 70"/>
                    <a:gd name="T14" fmla="*/ 224 w 224"/>
                    <a:gd name="T15" fmla="*/ 70 h 70"/>
                  </a:gdLst>
                  <a:ahLst/>
                  <a:cxnLst>
                    <a:cxn ang="T8">
                      <a:pos x="T0" y="T1"/>
                    </a:cxn>
                    <a:cxn ang="T9">
                      <a:pos x="T2" y="T3"/>
                    </a:cxn>
                    <a:cxn ang="T10">
                      <a:pos x="T4" y="T5"/>
                    </a:cxn>
                    <a:cxn ang="T11">
                      <a:pos x="T6" y="T7"/>
                    </a:cxn>
                  </a:cxnLst>
                  <a:rect l="T12" t="T13" r="T14" b="T15"/>
                  <a:pathLst>
                    <a:path w="224" h="70">
                      <a:moveTo>
                        <a:pt x="0" y="66"/>
                      </a:moveTo>
                      <a:lnTo>
                        <a:pt x="224" y="0"/>
                      </a:lnTo>
                      <a:lnTo>
                        <a:pt x="224" y="70"/>
                      </a:lnTo>
                      <a:lnTo>
                        <a:pt x="0" y="66"/>
                      </a:lnTo>
                      <a:close/>
                    </a:path>
                  </a:pathLst>
                </a:custGeom>
                <a:solidFill>
                  <a:srgbClr val="EAEAEA"/>
                </a:solidFill>
                <a:ln w="12700">
                  <a:solidFill>
                    <a:schemeClr val="tx1"/>
                  </a:solidFill>
                  <a:round/>
                  <a:headEnd/>
                  <a:tailEnd/>
                </a:ln>
              </p:spPr>
              <p:txBody>
                <a:bodyPr wrap="none" anchor="ctr"/>
                <a:lstStyle/>
                <a:p>
                  <a:endParaRPr lang="en-GB" dirty="0"/>
                </a:p>
              </p:txBody>
            </p:sp>
            <p:sp>
              <p:nvSpPr>
                <p:cNvPr id="28" name="Freeform 40">
                  <a:extLst>
                    <a:ext uri="{FF2B5EF4-FFF2-40B4-BE49-F238E27FC236}">
                      <a16:creationId xmlns:a16="http://schemas.microsoft.com/office/drawing/2014/main" id="{92963942-1DC9-438C-8DA5-B10589C6CB20}"/>
                    </a:ext>
                  </a:extLst>
                </p:cNvPr>
                <p:cNvSpPr>
                  <a:spLocks/>
                </p:cNvSpPr>
                <p:nvPr/>
              </p:nvSpPr>
              <p:spPr bwMode="auto">
                <a:xfrm>
                  <a:off x="2526" y="3274"/>
                  <a:ext cx="1012" cy="148"/>
                </a:xfrm>
                <a:custGeom>
                  <a:avLst/>
                  <a:gdLst>
                    <a:gd name="T0" fmla="*/ 0 w 1012"/>
                    <a:gd name="T1" fmla="*/ 243 h 140"/>
                    <a:gd name="T2" fmla="*/ 712 w 1012"/>
                    <a:gd name="T3" fmla="*/ 0 h 140"/>
                    <a:gd name="T4" fmla="*/ 1012 w 1012"/>
                    <a:gd name="T5" fmla="*/ 0 h 140"/>
                    <a:gd name="T6" fmla="*/ 472 w 1012"/>
                    <a:gd name="T7" fmla="*/ 237 h 140"/>
                    <a:gd name="T8" fmla="*/ 0 w 1012"/>
                    <a:gd name="T9" fmla="*/ 243 h 140"/>
                    <a:gd name="T10" fmla="*/ 0 60000 65536"/>
                    <a:gd name="T11" fmla="*/ 0 60000 65536"/>
                    <a:gd name="T12" fmla="*/ 0 60000 65536"/>
                    <a:gd name="T13" fmla="*/ 0 60000 65536"/>
                    <a:gd name="T14" fmla="*/ 0 60000 65536"/>
                    <a:gd name="T15" fmla="*/ 0 w 1012"/>
                    <a:gd name="T16" fmla="*/ 0 h 140"/>
                    <a:gd name="T17" fmla="*/ 1012 w 1012"/>
                    <a:gd name="T18" fmla="*/ 140 h 140"/>
                  </a:gdLst>
                  <a:ahLst/>
                  <a:cxnLst>
                    <a:cxn ang="T10">
                      <a:pos x="T0" y="T1"/>
                    </a:cxn>
                    <a:cxn ang="T11">
                      <a:pos x="T2" y="T3"/>
                    </a:cxn>
                    <a:cxn ang="T12">
                      <a:pos x="T4" y="T5"/>
                    </a:cxn>
                    <a:cxn ang="T13">
                      <a:pos x="T6" y="T7"/>
                    </a:cxn>
                    <a:cxn ang="T14">
                      <a:pos x="T8" y="T9"/>
                    </a:cxn>
                  </a:cxnLst>
                  <a:rect l="T15" t="T16" r="T17" b="T18"/>
                  <a:pathLst>
                    <a:path w="1012" h="140">
                      <a:moveTo>
                        <a:pt x="0" y="140"/>
                      </a:moveTo>
                      <a:lnTo>
                        <a:pt x="712" y="0"/>
                      </a:lnTo>
                      <a:lnTo>
                        <a:pt x="1012" y="0"/>
                      </a:lnTo>
                      <a:lnTo>
                        <a:pt x="472" y="136"/>
                      </a:lnTo>
                      <a:lnTo>
                        <a:pt x="0" y="140"/>
                      </a:lnTo>
                      <a:close/>
                    </a:path>
                  </a:pathLst>
                </a:custGeom>
                <a:solidFill>
                  <a:srgbClr val="EAEAEA"/>
                </a:solidFill>
                <a:ln w="12700">
                  <a:solidFill>
                    <a:schemeClr val="tx1"/>
                  </a:solidFill>
                  <a:round/>
                  <a:headEnd/>
                  <a:tailEnd/>
                </a:ln>
              </p:spPr>
              <p:txBody>
                <a:bodyPr anchor="ctr"/>
                <a:lstStyle/>
                <a:p>
                  <a:endParaRPr lang="en-GB" dirty="0"/>
                </a:p>
              </p:txBody>
            </p:sp>
            <p:sp>
              <p:nvSpPr>
                <p:cNvPr id="29" name="Freeform 41">
                  <a:extLst>
                    <a:ext uri="{FF2B5EF4-FFF2-40B4-BE49-F238E27FC236}">
                      <a16:creationId xmlns:a16="http://schemas.microsoft.com/office/drawing/2014/main" id="{E5F19D30-E0C8-4D9E-8F0C-040C9A03EB8D}"/>
                    </a:ext>
                  </a:extLst>
                </p:cNvPr>
                <p:cNvSpPr>
                  <a:spLocks/>
                </p:cNvSpPr>
                <p:nvPr/>
              </p:nvSpPr>
              <p:spPr bwMode="auto">
                <a:xfrm rot="400703">
                  <a:off x="3008" y="3239"/>
                  <a:ext cx="518" cy="251"/>
                </a:xfrm>
                <a:custGeom>
                  <a:avLst/>
                  <a:gdLst>
                    <a:gd name="T0" fmla="*/ 2 w 518"/>
                    <a:gd name="T1" fmla="*/ 306 h 240"/>
                    <a:gd name="T2" fmla="*/ 516 w 518"/>
                    <a:gd name="T3" fmla="*/ 0 h 240"/>
                    <a:gd name="T4" fmla="*/ 518 w 518"/>
                    <a:gd name="T5" fmla="*/ 35 h 240"/>
                    <a:gd name="T6" fmla="*/ 0 w 518"/>
                    <a:gd name="T7" fmla="*/ 377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0">
                  <a:gsLst>
                    <a:gs pos="0">
                      <a:srgbClr val="6C6C6C"/>
                    </a:gs>
                    <a:gs pos="50000">
                      <a:srgbClr val="EAEAEA"/>
                    </a:gs>
                    <a:gs pos="100000">
                      <a:srgbClr val="6C6C6C"/>
                    </a:gs>
                  </a:gsLst>
                  <a:lin ang="5400000" scaled="1"/>
                </a:gradFill>
                <a:ln w="9525">
                  <a:solidFill>
                    <a:schemeClr val="tx1"/>
                  </a:solidFill>
                  <a:round/>
                  <a:headEnd/>
                  <a:tailEnd/>
                </a:ln>
              </p:spPr>
              <p:txBody>
                <a:bodyPr anchor="ctr"/>
                <a:lstStyle/>
                <a:p>
                  <a:endParaRPr lang="en-GB" dirty="0"/>
                </a:p>
              </p:txBody>
            </p:sp>
            <p:sp>
              <p:nvSpPr>
                <p:cNvPr id="30" name="Freeform 42">
                  <a:extLst>
                    <a:ext uri="{FF2B5EF4-FFF2-40B4-BE49-F238E27FC236}">
                      <a16:creationId xmlns:a16="http://schemas.microsoft.com/office/drawing/2014/main" id="{060D75AC-D3C0-486A-B5FF-C0B2D2E8C247}"/>
                    </a:ext>
                  </a:extLst>
                </p:cNvPr>
                <p:cNvSpPr>
                  <a:spLocks/>
                </p:cNvSpPr>
                <p:nvPr/>
              </p:nvSpPr>
              <p:spPr bwMode="auto">
                <a:xfrm>
                  <a:off x="2790" y="3628"/>
                  <a:ext cx="726" cy="196"/>
                </a:xfrm>
                <a:custGeom>
                  <a:avLst/>
                  <a:gdLst>
                    <a:gd name="T0" fmla="*/ 0 w 726"/>
                    <a:gd name="T1" fmla="*/ 196 h 196"/>
                    <a:gd name="T2" fmla="*/ 564 w 726"/>
                    <a:gd name="T3" fmla="*/ 2 h 196"/>
                    <a:gd name="T4" fmla="*/ 726 w 726"/>
                    <a:gd name="T5" fmla="*/ 0 h 196"/>
                    <a:gd name="T6" fmla="*/ 214 w 726"/>
                    <a:gd name="T7" fmla="*/ 196 h 196"/>
                    <a:gd name="T8" fmla="*/ 0 w 726"/>
                    <a:gd name="T9" fmla="*/ 196 h 196"/>
                    <a:gd name="T10" fmla="*/ 0 60000 65536"/>
                    <a:gd name="T11" fmla="*/ 0 60000 65536"/>
                    <a:gd name="T12" fmla="*/ 0 60000 65536"/>
                    <a:gd name="T13" fmla="*/ 0 60000 65536"/>
                    <a:gd name="T14" fmla="*/ 0 60000 65536"/>
                    <a:gd name="T15" fmla="*/ 0 w 726"/>
                    <a:gd name="T16" fmla="*/ 0 h 196"/>
                    <a:gd name="T17" fmla="*/ 726 w 726"/>
                    <a:gd name="T18" fmla="*/ 196 h 196"/>
                  </a:gdLst>
                  <a:ahLst/>
                  <a:cxnLst>
                    <a:cxn ang="T10">
                      <a:pos x="T0" y="T1"/>
                    </a:cxn>
                    <a:cxn ang="T11">
                      <a:pos x="T2" y="T3"/>
                    </a:cxn>
                    <a:cxn ang="T12">
                      <a:pos x="T4" y="T5"/>
                    </a:cxn>
                    <a:cxn ang="T13">
                      <a:pos x="T6" y="T7"/>
                    </a:cxn>
                    <a:cxn ang="T14">
                      <a:pos x="T8" y="T9"/>
                    </a:cxn>
                  </a:cxnLst>
                  <a:rect l="T15" t="T16" r="T17" b="T18"/>
                  <a:pathLst>
                    <a:path w="726" h="196">
                      <a:moveTo>
                        <a:pt x="0" y="196"/>
                      </a:moveTo>
                      <a:lnTo>
                        <a:pt x="564" y="2"/>
                      </a:lnTo>
                      <a:lnTo>
                        <a:pt x="726" y="0"/>
                      </a:lnTo>
                      <a:lnTo>
                        <a:pt x="214" y="196"/>
                      </a:lnTo>
                      <a:lnTo>
                        <a:pt x="0" y="196"/>
                      </a:lnTo>
                      <a:close/>
                    </a:path>
                  </a:pathLst>
                </a:custGeom>
                <a:solidFill>
                  <a:srgbClr val="EAEAEA"/>
                </a:solidFill>
                <a:ln w="12700">
                  <a:solidFill>
                    <a:schemeClr val="tx1"/>
                  </a:solidFill>
                  <a:round/>
                  <a:headEnd/>
                  <a:tailEnd/>
                </a:ln>
              </p:spPr>
              <p:txBody>
                <a:bodyPr wrap="none" anchor="ctr"/>
                <a:lstStyle/>
                <a:p>
                  <a:endParaRPr lang="en-GB" dirty="0"/>
                </a:p>
              </p:txBody>
            </p:sp>
            <p:grpSp>
              <p:nvGrpSpPr>
                <p:cNvPr id="31" name="Group 43">
                  <a:extLst>
                    <a:ext uri="{FF2B5EF4-FFF2-40B4-BE49-F238E27FC236}">
                      <a16:creationId xmlns:a16="http://schemas.microsoft.com/office/drawing/2014/main" id="{9605F9B9-09C7-40AB-98D0-73F4FF2612F3}"/>
                    </a:ext>
                  </a:extLst>
                </p:cNvPr>
                <p:cNvGrpSpPr>
                  <a:grpSpLocks/>
                </p:cNvGrpSpPr>
                <p:nvPr/>
              </p:nvGrpSpPr>
              <p:grpSpPr bwMode="auto">
                <a:xfrm>
                  <a:off x="2526" y="3414"/>
                  <a:ext cx="480" cy="457"/>
                  <a:chOff x="3768" y="2295"/>
                  <a:chExt cx="480" cy="457"/>
                </a:xfrm>
              </p:grpSpPr>
              <p:sp>
                <p:nvSpPr>
                  <p:cNvPr id="32" name="Rectangle 44">
                    <a:extLst>
                      <a:ext uri="{FF2B5EF4-FFF2-40B4-BE49-F238E27FC236}">
                        <a16:creationId xmlns:a16="http://schemas.microsoft.com/office/drawing/2014/main" id="{FE0278D8-0C39-4420-8F41-F322BBA5BA4B}"/>
                      </a:ext>
                    </a:extLst>
                  </p:cNvPr>
                  <p:cNvSpPr>
                    <a:spLocks noChangeArrowheads="1"/>
                  </p:cNvSpPr>
                  <p:nvPr/>
                </p:nvSpPr>
                <p:spPr bwMode="auto">
                  <a:xfrm>
                    <a:off x="3768" y="2295"/>
                    <a:ext cx="480" cy="4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3" name="Rectangle 45">
                    <a:extLst>
                      <a:ext uri="{FF2B5EF4-FFF2-40B4-BE49-F238E27FC236}">
                        <a16:creationId xmlns:a16="http://schemas.microsoft.com/office/drawing/2014/main" id="{E790DD97-E6A2-4826-A3AD-A0B7BC50D9DD}"/>
                      </a:ext>
                    </a:extLst>
                  </p:cNvPr>
                  <p:cNvSpPr>
                    <a:spLocks noChangeArrowheads="1"/>
                  </p:cNvSpPr>
                  <p:nvPr/>
                </p:nvSpPr>
                <p:spPr bwMode="auto">
                  <a:xfrm>
                    <a:off x="3985" y="2318"/>
                    <a:ext cx="48" cy="40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4" name="Rectangle 46">
                    <a:extLst>
                      <a:ext uri="{FF2B5EF4-FFF2-40B4-BE49-F238E27FC236}">
                        <a16:creationId xmlns:a16="http://schemas.microsoft.com/office/drawing/2014/main" id="{06B95505-C108-4D0A-95AF-93FEA27F8251}"/>
                      </a:ext>
                    </a:extLst>
                  </p:cNvPr>
                  <p:cNvSpPr>
                    <a:spLocks noChangeArrowheads="1"/>
                  </p:cNvSpPr>
                  <p:nvPr/>
                </p:nvSpPr>
                <p:spPr bwMode="auto">
                  <a:xfrm>
                    <a:off x="3768" y="2704"/>
                    <a:ext cx="480" cy="4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grpSp>
        </p:grpSp>
        <p:grpSp>
          <p:nvGrpSpPr>
            <p:cNvPr id="12" name="Group 47">
              <a:extLst>
                <a:ext uri="{FF2B5EF4-FFF2-40B4-BE49-F238E27FC236}">
                  <a16:creationId xmlns:a16="http://schemas.microsoft.com/office/drawing/2014/main" id="{C12A81D5-DA7B-4741-A955-81E84708A8A3}"/>
                </a:ext>
              </a:extLst>
            </p:cNvPr>
            <p:cNvGrpSpPr>
              <a:grpSpLocks/>
            </p:cNvGrpSpPr>
            <p:nvPr/>
          </p:nvGrpSpPr>
          <p:grpSpPr bwMode="auto">
            <a:xfrm rot="496865">
              <a:off x="4164" y="1348"/>
              <a:ext cx="1164" cy="830"/>
              <a:chOff x="4146" y="3034"/>
              <a:chExt cx="1164" cy="830"/>
            </a:xfrm>
          </p:grpSpPr>
          <p:sp>
            <p:nvSpPr>
              <p:cNvPr id="19" name="Oval 48">
                <a:extLst>
                  <a:ext uri="{FF2B5EF4-FFF2-40B4-BE49-F238E27FC236}">
                    <a16:creationId xmlns:a16="http://schemas.microsoft.com/office/drawing/2014/main" id="{4C5DA1CF-AB8D-4D1D-BBFB-55AE059F8A29}"/>
                  </a:ext>
                </a:extLst>
              </p:cNvPr>
              <p:cNvSpPr>
                <a:spLocks noChangeArrowheads="1"/>
              </p:cNvSpPr>
              <p:nvPr/>
            </p:nvSpPr>
            <p:spPr bwMode="auto">
              <a:xfrm rot="-572921">
                <a:off x="4865" y="3034"/>
                <a:ext cx="445" cy="519"/>
              </a:xfrm>
              <a:prstGeom prst="ellipse">
                <a:avLst/>
              </a:prstGeom>
              <a:solidFill>
                <a:srgbClr val="EAEAEA"/>
              </a:solidFill>
              <a:ln w="1270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20" name="Freeform 49">
                <a:extLst>
                  <a:ext uri="{FF2B5EF4-FFF2-40B4-BE49-F238E27FC236}">
                    <a16:creationId xmlns:a16="http://schemas.microsoft.com/office/drawing/2014/main" id="{3DAC5643-9C6D-4156-80D7-32CE7D90E415}"/>
                  </a:ext>
                </a:extLst>
              </p:cNvPr>
              <p:cNvSpPr>
                <a:spLocks/>
              </p:cNvSpPr>
              <p:nvPr/>
            </p:nvSpPr>
            <p:spPr bwMode="auto">
              <a:xfrm>
                <a:off x="4312" y="3038"/>
                <a:ext cx="888" cy="826"/>
              </a:xfrm>
              <a:custGeom>
                <a:avLst/>
                <a:gdLst>
                  <a:gd name="T0" fmla="*/ 0 w 888"/>
                  <a:gd name="T1" fmla="*/ 252 h 826"/>
                  <a:gd name="T2" fmla="*/ 174 w 888"/>
                  <a:gd name="T3" fmla="*/ 826 h 826"/>
                  <a:gd name="T4" fmla="*/ 888 w 888"/>
                  <a:gd name="T5" fmla="*/ 486 h 826"/>
                  <a:gd name="T6" fmla="*/ 722 w 888"/>
                  <a:gd name="T7" fmla="*/ 0 h 826"/>
                  <a:gd name="T8" fmla="*/ 0 w 888"/>
                  <a:gd name="T9" fmla="*/ 252 h 826"/>
                  <a:gd name="T10" fmla="*/ 0 60000 65536"/>
                  <a:gd name="T11" fmla="*/ 0 60000 65536"/>
                  <a:gd name="T12" fmla="*/ 0 60000 65536"/>
                  <a:gd name="T13" fmla="*/ 0 60000 65536"/>
                  <a:gd name="T14" fmla="*/ 0 60000 65536"/>
                  <a:gd name="T15" fmla="*/ 0 w 888"/>
                  <a:gd name="T16" fmla="*/ 0 h 826"/>
                  <a:gd name="T17" fmla="*/ 888 w 888"/>
                  <a:gd name="T18" fmla="*/ 826 h 826"/>
                </a:gdLst>
                <a:ahLst/>
                <a:cxnLst>
                  <a:cxn ang="T10">
                    <a:pos x="T0" y="T1"/>
                  </a:cxn>
                  <a:cxn ang="T11">
                    <a:pos x="T2" y="T3"/>
                  </a:cxn>
                  <a:cxn ang="T12">
                    <a:pos x="T4" y="T5"/>
                  </a:cxn>
                  <a:cxn ang="T13">
                    <a:pos x="T6" y="T7"/>
                  </a:cxn>
                  <a:cxn ang="T14">
                    <a:pos x="T8" y="T9"/>
                  </a:cxn>
                </a:cxnLst>
                <a:rect l="T15" t="T16" r="T17" b="T18"/>
                <a:pathLst>
                  <a:path w="888" h="826">
                    <a:moveTo>
                      <a:pt x="0" y="252"/>
                    </a:moveTo>
                    <a:lnTo>
                      <a:pt x="174" y="826"/>
                    </a:lnTo>
                    <a:lnTo>
                      <a:pt x="888" y="486"/>
                    </a:lnTo>
                    <a:lnTo>
                      <a:pt x="722" y="0"/>
                    </a:lnTo>
                    <a:lnTo>
                      <a:pt x="0" y="252"/>
                    </a:lnTo>
                    <a:close/>
                  </a:path>
                </a:pathLst>
              </a:custGeom>
              <a:solidFill>
                <a:srgbClr val="EAEAE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dirty="0"/>
              </a:p>
            </p:txBody>
          </p:sp>
          <p:sp>
            <p:nvSpPr>
              <p:cNvPr id="21" name="Oval 50">
                <a:extLst>
                  <a:ext uri="{FF2B5EF4-FFF2-40B4-BE49-F238E27FC236}">
                    <a16:creationId xmlns:a16="http://schemas.microsoft.com/office/drawing/2014/main" id="{05EA9510-6BBC-4CE0-A602-46E2178FB037}"/>
                  </a:ext>
                </a:extLst>
              </p:cNvPr>
              <p:cNvSpPr>
                <a:spLocks noChangeArrowheads="1"/>
              </p:cNvSpPr>
              <p:nvPr/>
            </p:nvSpPr>
            <p:spPr bwMode="auto">
              <a:xfrm rot="-572921">
                <a:off x="4146" y="3306"/>
                <a:ext cx="480" cy="549"/>
              </a:xfrm>
              <a:prstGeom prst="ellipse">
                <a:avLst/>
              </a:prstGeom>
              <a:gradFill rotWithShape="0">
                <a:gsLst>
                  <a:gs pos="0">
                    <a:srgbClr val="555555"/>
                  </a:gs>
                  <a:gs pos="50000">
                    <a:srgbClr val="FFFFFF"/>
                  </a:gs>
                  <a:gs pos="100000">
                    <a:srgbClr val="555555"/>
                  </a:gs>
                </a:gsLst>
                <a:lin ang="5400000" scaled="1"/>
              </a:gradFill>
              <a:ln w="7620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22" name="Line 51">
                <a:extLst>
                  <a:ext uri="{FF2B5EF4-FFF2-40B4-BE49-F238E27FC236}">
                    <a16:creationId xmlns:a16="http://schemas.microsoft.com/office/drawing/2014/main" id="{8B5F8D83-33D0-454C-BA71-630DA16A2D5A}"/>
                  </a:ext>
                </a:extLst>
              </p:cNvPr>
              <p:cNvSpPr>
                <a:spLocks noChangeShapeType="1"/>
              </p:cNvSpPr>
              <p:nvPr/>
            </p:nvSpPr>
            <p:spPr bwMode="auto">
              <a:xfrm flipV="1">
                <a:off x="4294" y="3040"/>
                <a:ext cx="742" cy="2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23" name="Line 52">
                <a:extLst>
                  <a:ext uri="{FF2B5EF4-FFF2-40B4-BE49-F238E27FC236}">
                    <a16:creationId xmlns:a16="http://schemas.microsoft.com/office/drawing/2014/main" id="{31223CDB-CEB5-4FF9-A211-D937ADE17E15}"/>
                  </a:ext>
                </a:extLst>
              </p:cNvPr>
              <p:cNvSpPr>
                <a:spLocks noChangeShapeType="1"/>
              </p:cNvSpPr>
              <p:nvPr/>
            </p:nvSpPr>
            <p:spPr bwMode="auto">
              <a:xfrm flipV="1">
                <a:off x="4482" y="3524"/>
                <a:ext cx="722" cy="3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grpSp>
        <p:grpSp>
          <p:nvGrpSpPr>
            <p:cNvPr id="13" name="Group 53">
              <a:extLst>
                <a:ext uri="{FF2B5EF4-FFF2-40B4-BE49-F238E27FC236}">
                  <a16:creationId xmlns:a16="http://schemas.microsoft.com/office/drawing/2014/main" id="{ED35DB4E-0242-4016-A664-FE9FD42A3DA0}"/>
                </a:ext>
              </a:extLst>
            </p:cNvPr>
            <p:cNvGrpSpPr>
              <a:grpSpLocks/>
            </p:cNvGrpSpPr>
            <p:nvPr/>
          </p:nvGrpSpPr>
          <p:grpSpPr bwMode="auto">
            <a:xfrm>
              <a:off x="2610" y="2164"/>
              <a:ext cx="1102" cy="446"/>
              <a:chOff x="2940" y="2092"/>
              <a:chExt cx="1102" cy="446"/>
            </a:xfrm>
          </p:grpSpPr>
          <p:sp>
            <p:nvSpPr>
              <p:cNvPr id="16" name="Freeform 54">
                <a:extLst>
                  <a:ext uri="{FF2B5EF4-FFF2-40B4-BE49-F238E27FC236}">
                    <a16:creationId xmlns:a16="http://schemas.microsoft.com/office/drawing/2014/main" id="{8F25F0AE-8AB1-453C-885E-0E9F26FEAFB1}"/>
                  </a:ext>
                </a:extLst>
              </p:cNvPr>
              <p:cNvSpPr>
                <a:spLocks/>
              </p:cNvSpPr>
              <p:nvPr/>
            </p:nvSpPr>
            <p:spPr bwMode="auto">
              <a:xfrm>
                <a:off x="3252" y="2094"/>
                <a:ext cx="790" cy="442"/>
              </a:xfrm>
              <a:custGeom>
                <a:avLst/>
                <a:gdLst>
                  <a:gd name="T0" fmla="*/ 2 w 790"/>
                  <a:gd name="T1" fmla="*/ 121 h 454"/>
                  <a:gd name="T2" fmla="*/ 790 w 790"/>
                  <a:gd name="T3" fmla="*/ 0 h 454"/>
                  <a:gd name="T4" fmla="*/ 790 w 790"/>
                  <a:gd name="T5" fmla="*/ 188 h 454"/>
                  <a:gd name="T6" fmla="*/ 0 w 790"/>
                  <a:gd name="T7" fmla="*/ 348 h 454"/>
                  <a:gd name="T8" fmla="*/ 0 60000 65536"/>
                  <a:gd name="T9" fmla="*/ 0 60000 65536"/>
                  <a:gd name="T10" fmla="*/ 0 60000 65536"/>
                  <a:gd name="T11" fmla="*/ 0 60000 65536"/>
                  <a:gd name="T12" fmla="*/ 0 w 790"/>
                  <a:gd name="T13" fmla="*/ 0 h 454"/>
                  <a:gd name="T14" fmla="*/ 790 w 790"/>
                  <a:gd name="T15" fmla="*/ 454 h 454"/>
                </a:gdLst>
                <a:ahLst/>
                <a:cxnLst>
                  <a:cxn ang="T8">
                    <a:pos x="T0" y="T1"/>
                  </a:cxn>
                  <a:cxn ang="T9">
                    <a:pos x="T2" y="T3"/>
                  </a:cxn>
                  <a:cxn ang="T10">
                    <a:pos x="T4" y="T5"/>
                  </a:cxn>
                  <a:cxn ang="T11">
                    <a:pos x="T6" y="T7"/>
                  </a:cxn>
                </a:cxnLst>
                <a:rect l="T12" t="T13" r="T14" b="T15"/>
                <a:pathLst>
                  <a:path w="790" h="454">
                    <a:moveTo>
                      <a:pt x="2" y="158"/>
                    </a:moveTo>
                    <a:lnTo>
                      <a:pt x="790" y="0"/>
                    </a:lnTo>
                    <a:lnTo>
                      <a:pt x="790" y="246"/>
                    </a:lnTo>
                    <a:lnTo>
                      <a:pt x="0" y="454"/>
                    </a:lnTo>
                  </a:path>
                </a:pathLst>
              </a:custGeom>
              <a:gradFill rotWithShape="0">
                <a:gsLst>
                  <a:gs pos="0">
                    <a:srgbClr val="6C6C6C"/>
                  </a:gs>
                  <a:gs pos="50000">
                    <a:srgbClr val="EAEAEA"/>
                  </a:gs>
                  <a:gs pos="100000">
                    <a:srgbClr val="6C6C6C"/>
                  </a:gs>
                </a:gsLst>
                <a:lin ang="5400000" scaled="1"/>
              </a:gradFill>
              <a:ln w="12700">
                <a:solidFill>
                  <a:schemeClr val="tx1"/>
                </a:solidFill>
                <a:round/>
                <a:headEnd/>
                <a:tailEnd/>
              </a:ln>
            </p:spPr>
            <p:txBody>
              <a:bodyPr anchor="ctr"/>
              <a:lstStyle/>
              <a:p>
                <a:endParaRPr lang="en-GB" dirty="0"/>
              </a:p>
            </p:txBody>
          </p:sp>
          <p:sp>
            <p:nvSpPr>
              <p:cNvPr id="17" name="Freeform 55">
                <a:extLst>
                  <a:ext uri="{FF2B5EF4-FFF2-40B4-BE49-F238E27FC236}">
                    <a16:creationId xmlns:a16="http://schemas.microsoft.com/office/drawing/2014/main" id="{C5987C51-B4C0-40D7-8D64-39FAD85FF399}"/>
                  </a:ext>
                </a:extLst>
              </p:cNvPr>
              <p:cNvSpPr>
                <a:spLocks/>
              </p:cNvSpPr>
              <p:nvPr/>
            </p:nvSpPr>
            <p:spPr bwMode="auto">
              <a:xfrm>
                <a:off x="2940" y="2092"/>
                <a:ext cx="1098" cy="160"/>
              </a:xfrm>
              <a:custGeom>
                <a:avLst/>
                <a:gdLst>
                  <a:gd name="T0" fmla="*/ 314 w 1098"/>
                  <a:gd name="T1" fmla="*/ 160 h 160"/>
                  <a:gd name="T2" fmla="*/ 1098 w 1098"/>
                  <a:gd name="T3" fmla="*/ 0 h 160"/>
                  <a:gd name="T4" fmla="*/ 840 w 1098"/>
                  <a:gd name="T5" fmla="*/ 0 h 160"/>
                  <a:gd name="T6" fmla="*/ 0 w 1098"/>
                  <a:gd name="T7" fmla="*/ 156 h 160"/>
                  <a:gd name="T8" fmla="*/ 0 60000 65536"/>
                  <a:gd name="T9" fmla="*/ 0 60000 65536"/>
                  <a:gd name="T10" fmla="*/ 0 60000 65536"/>
                  <a:gd name="T11" fmla="*/ 0 60000 65536"/>
                  <a:gd name="T12" fmla="*/ 0 w 1098"/>
                  <a:gd name="T13" fmla="*/ 0 h 160"/>
                  <a:gd name="T14" fmla="*/ 1098 w 1098"/>
                  <a:gd name="T15" fmla="*/ 160 h 160"/>
                </a:gdLst>
                <a:ahLst/>
                <a:cxnLst>
                  <a:cxn ang="T8">
                    <a:pos x="T0" y="T1"/>
                  </a:cxn>
                  <a:cxn ang="T9">
                    <a:pos x="T2" y="T3"/>
                  </a:cxn>
                  <a:cxn ang="T10">
                    <a:pos x="T4" y="T5"/>
                  </a:cxn>
                  <a:cxn ang="T11">
                    <a:pos x="T6" y="T7"/>
                  </a:cxn>
                </a:cxnLst>
                <a:rect l="T12" t="T13" r="T14" b="T15"/>
                <a:pathLst>
                  <a:path w="1098" h="160">
                    <a:moveTo>
                      <a:pt x="314" y="160"/>
                    </a:moveTo>
                    <a:lnTo>
                      <a:pt x="1098" y="0"/>
                    </a:lnTo>
                    <a:lnTo>
                      <a:pt x="840" y="0"/>
                    </a:lnTo>
                    <a:lnTo>
                      <a:pt x="0" y="156"/>
                    </a:lnTo>
                  </a:path>
                </a:pathLst>
              </a:custGeom>
              <a:gradFill rotWithShape="0">
                <a:gsLst>
                  <a:gs pos="0">
                    <a:srgbClr val="EAEAEA"/>
                  </a:gs>
                  <a:gs pos="50000">
                    <a:srgbClr val="6C6C6C"/>
                  </a:gs>
                  <a:gs pos="100000">
                    <a:srgbClr val="EAEAEA"/>
                  </a:gs>
                </a:gsLst>
                <a:lin ang="5400000" scaled="1"/>
              </a:gradFill>
              <a:ln w="12700">
                <a:solidFill>
                  <a:schemeClr val="tx1"/>
                </a:solidFill>
                <a:round/>
                <a:headEnd/>
                <a:tailEnd/>
              </a:ln>
            </p:spPr>
            <p:txBody>
              <a:bodyPr wrap="none" anchor="ctr"/>
              <a:lstStyle/>
              <a:p>
                <a:endParaRPr lang="en-GB" dirty="0"/>
              </a:p>
            </p:txBody>
          </p:sp>
          <p:sp>
            <p:nvSpPr>
              <p:cNvPr id="18" name="Rectangle 56">
                <a:extLst>
                  <a:ext uri="{FF2B5EF4-FFF2-40B4-BE49-F238E27FC236}">
                    <a16:creationId xmlns:a16="http://schemas.microsoft.com/office/drawing/2014/main" id="{F506D205-66C7-4410-A747-53D6246F0A0C}"/>
                  </a:ext>
                </a:extLst>
              </p:cNvPr>
              <p:cNvSpPr>
                <a:spLocks noChangeArrowheads="1"/>
              </p:cNvSpPr>
              <p:nvPr/>
            </p:nvSpPr>
            <p:spPr bwMode="auto">
              <a:xfrm>
                <a:off x="2942" y="2250"/>
                <a:ext cx="312" cy="288"/>
              </a:xfrm>
              <a:prstGeom prst="rect">
                <a:avLst/>
              </a:prstGeom>
              <a:solidFill>
                <a:schemeClr val="tx1"/>
              </a:soli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sp>
          <p:nvSpPr>
            <p:cNvPr id="14" name="AutoShape 57">
              <a:extLst>
                <a:ext uri="{FF2B5EF4-FFF2-40B4-BE49-F238E27FC236}">
                  <a16:creationId xmlns:a16="http://schemas.microsoft.com/office/drawing/2014/main" id="{CE6BB8EA-BB02-42DB-A5CB-5AE93458A413}"/>
                </a:ext>
              </a:extLst>
            </p:cNvPr>
            <p:cNvSpPr>
              <a:spLocks noChangeArrowheads="1"/>
            </p:cNvSpPr>
            <p:nvPr/>
          </p:nvSpPr>
          <p:spPr bwMode="auto">
            <a:xfrm rot="-1692784">
              <a:off x="3774" y="2087"/>
              <a:ext cx="323" cy="109"/>
            </a:xfrm>
            <a:prstGeom prst="rightArrow">
              <a:avLst>
                <a:gd name="adj1" fmla="val 50000"/>
                <a:gd name="adj2" fmla="val 74083"/>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15" name="AutoShape 58">
              <a:extLst>
                <a:ext uri="{FF2B5EF4-FFF2-40B4-BE49-F238E27FC236}">
                  <a16:creationId xmlns:a16="http://schemas.microsoft.com/office/drawing/2014/main" id="{624FB2C9-D90D-4B16-8F01-E5D5BDD3B962}"/>
                </a:ext>
              </a:extLst>
            </p:cNvPr>
            <p:cNvSpPr>
              <a:spLocks noChangeArrowheads="1"/>
            </p:cNvSpPr>
            <p:nvPr/>
          </p:nvSpPr>
          <p:spPr bwMode="auto">
            <a:xfrm rot="1692784" flipV="1">
              <a:off x="3774" y="2387"/>
              <a:ext cx="323" cy="109"/>
            </a:xfrm>
            <a:prstGeom prst="rightArrow">
              <a:avLst>
                <a:gd name="adj1" fmla="val 50000"/>
                <a:gd name="adj2" fmla="val 74083"/>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sp>
        <p:nvSpPr>
          <p:cNvPr id="35" name="Text Box 60">
            <a:extLst>
              <a:ext uri="{FF2B5EF4-FFF2-40B4-BE49-F238E27FC236}">
                <a16:creationId xmlns:a16="http://schemas.microsoft.com/office/drawing/2014/main" id="{E4AA6C5A-4F84-4197-BD42-17374B72A8EF}"/>
              </a:ext>
            </a:extLst>
          </p:cNvPr>
          <p:cNvSpPr txBox="1">
            <a:spLocks noChangeArrowheads="1"/>
          </p:cNvSpPr>
          <p:nvPr/>
        </p:nvSpPr>
        <p:spPr bwMode="auto">
          <a:xfrm>
            <a:off x="1585118" y="4832411"/>
            <a:ext cx="9021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
                <a:srgbClr val="006600"/>
              </a:buClr>
              <a:buSzPct val="110000"/>
            </a:pPr>
            <a:r>
              <a:rPr lang="en-US" sz="2000" dirty="0" err="1">
                <a:solidFill>
                  <a:srgbClr val="000000"/>
                </a:solidFill>
                <a:latin typeface="+mn-lt"/>
              </a:rPr>
              <a:t>Définir</a:t>
            </a:r>
            <a:r>
              <a:rPr lang="en-US" sz="2000" dirty="0">
                <a:solidFill>
                  <a:srgbClr val="000000"/>
                </a:solidFill>
                <a:latin typeface="+mn-lt"/>
              </a:rPr>
              <a:t> </a:t>
            </a:r>
            <a:r>
              <a:rPr lang="en-US" sz="2000" b="1" dirty="0">
                <a:solidFill>
                  <a:srgbClr val="000000"/>
                </a:solidFill>
                <a:latin typeface="+mn-lt"/>
              </a:rPr>
              <a:t>le </a:t>
            </a:r>
            <a:r>
              <a:rPr lang="en-US" sz="2000" b="1" dirty="0" err="1">
                <a:solidFill>
                  <a:srgbClr val="000000"/>
                </a:solidFill>
                <a:latin typeface="+mn-lt"/>
              </a:rPr>
              <a:t>facteur</a:t>
            </a:r>
            <a:r>
              <a:rPr lang="en-US" sz="2000" b="1" dirty="0">
                <a:solidFill>
                  <a:srgbClr val="000000"/>
                </a:solidFill>
                <a:latin typeface="+mn-lt"/>
              </a:rPr>
              <a:t> de </a:t>
            </a:r>
            <a:r>
              <a:rPr lang="en-US" sz="2000" b="1" dirty="0" err="1">
                <a:solidFill>
                  <a:srgbClr val="000000"/>
                </a:solidFill>
                <a:latin typeface="+mn-lt"/>
              </a:rPr>
              <a:t>forme</a:t>
            </a:r>
            <a:r>
              <a:rPr lang="en-US" sz="2000" b="1" dirty="0">
                <a:solidFill>
                  <a:srgbClr val="000000"/>
                </a:solidFill>
                <a:latin typeface="+mn-lt"/>
              </a:rPr>
              <a:t> de début de </a:t>
            </a:r>
            <a:r>
              <a:rPr lang="en-US" sz="2000" b="1" dirty="0" err="1">
                <a:solidFill>
                  <a:srgbClr val="000000"/>
                </a:solidFill>
                <a:latin typeface="+mn-lt"/>
              </a:rPr>
              <a:t>plasticité</a:t>
            </a:r>
            <a:r>
              <a:rPr lang="en-US" sz="2000" b="1" dirty="0">
                <a:solidFill>
                  <a:srgbClr val="000000"/>
                </a:solidFill>
                <a:latin typeface="+mn-lt"/>
              </a:rPr>
              <a:t> (</a:t>
            </a:r>
            <a:r>
              <a:rPr lang="en-US" sz="2000" b="1" dirty="0" err="1">
                <a:solidFill>
                  <a:srgbClr val="000000"/>
                </a:solidFill>
                <a:latin typeface="+mn-lt"/>
              </a:rPr>
              <a:t>endommagement</a:t>
            </a:r>
            <a:r>
              <a:rPr lang="en-US" sz="2000" b="1" dirty="0">
                <a:solidFill>
                  <a:srgbClr val="000000"/>
                </a:solidFill>
                <a:latin typeface="+mn-lt"/>
              </a:rPr>
              <a:t>), </a:t>
            </a:r>
            <a:r>
              <a:rPr lang="en-US" sz="2000" dirty="0" err="1">
                <a:solidFill>
                  <a:srgbClr val="000000"/>
                </a:solidFill>
                <a:latin typeface="+mn-lt"/>
              </a:rPr>
              <a:t>mesurant</a:t>
            </a:r>
            <a:r>
              <a:rPr lang="en-US" sz="2000" dirty="0">
                <a:solidFill>
                  <a:srgbClr val="000000"/>
                </a:solidFill>
                <a:latin typeface="+mn-lt"/>
              </a:rPr>
              <a:t> </a:t>
            </a:r>
            <a:r>
              <a:rPr lang="en-US" sz="2000" dirty="0" err="1">
                <a:solidFill>
                  <a:srgbClr val="000000"/>
                </a:solidFill>
                <a:latin typeface="+mn-lt"/>
              </a:rPr>
              <a:t>l’efficacité</a:t>
            </a:r>
            <a:r>
              <a:rPr lang="en-US" sz="2000" dirty="0">
                <a:solidFill>
                  <a:srgbClr val="000000"/>
                </a:solidFill>
                <a:latin typeface="+mn-lt"/>
              </a:rPr>
              <a:t> </a:t>
            </a:r>
            <a:r>
              <a:rPr lang="en-US" sz="2000" dirty="0" err="1">
                <a:solidFill>
                  <a:srgbClr val="000000"/>
                </a:solidFill>
                <a:latin typeface="+mn-lt"/>
              </a:rPr>
              <a:t>comme</a:t>
            </a:r>
            <a:r>
              <a:rPr lang="en-US" sz="2000" dirty="0">
                <a:solidFill>
                  <a:srgbClr val="000000"/>
                </a:solidFill>
                <a:latin typeface="+mn-lt"/>
              </a:rPr>
              <a:t> : </a:t>
            </a:r>
            <a:endParaRPr lang="en-US" sz="1600" dirty="0">
              <a:solidFill>
                <a:srgbClr val="000000"/>
              </a:solidFill>
              <a:latin typeface="+mn-lt"/>
            </a:endParaRPr>
          </a:p>
        </p:txBody>
      </p:sp>
      <p:grpSp>
        <p:nvGrpSpPr>
          <p:cNvPr id="36" name="Group 64">
            <a:extLst>
              <a:ext uri="{FF2B5EF4-FFF2-40B4-BE49-F238E27FC236}">
                <a16:creationId xmlns:a16="http://schemas.microsoft.com/office/drawing/2014/main" id="{4DE28914-8ADC-42C2-8B9D-DC7753B6B159}"/>
              </a:ext>
            </a:extLst>
          </p:cNvPr>
          <p:cNvGrpSpPr>
            <a:grpSpLocks/>
          </p:cNvGrpSpPr>
          <p:nvPr/>
        </p:nvGrpSpPr>
        <p:grpSpPr bwMode="auto">
          <a:xfrm>
            <a:off x="4521076" y="2220829"/>
            <a:ext cx="1098550" cy="1066800"/>
            <a:chOff x="1968" y="1248"/>
            <a:chExt cx="639" cy="672"/>
          </a:xfrm>
        </p:grpSpPr>
        <p:sp>
          <p:nvSpPr>
            <p:cNvPr id="37" name="AutoShape 61">
              <a:extLst>
                <a:ext uri="{FF2B5EF4-FFF2-40B4-BE49-F238E27FC236}">
                  <a16:creationId xmlns:a16="http://schemas.microsoft.com/office/drawing/2014/main" id="{3C0031BD-6B2B-4B55-B169-7C3491A4409D}"/>
                </a:ext>
              </a:extLst>
            </p:cNvPr>
            <p:cNvSpPr>
              <a:spLocks noChangeArrowheads="1"/>
            </p:cNvSpPr>
            <p:nvPr/>
          </p:nvSpPr>
          <p:spPr bwMode="auto">
            <a:xfrm>
              <a:off x="1968" y="1248"/>
              <a:ext cx="639" cy="364"/>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600" dirty="0">
                  <a:solidFill>
                    <a:srgbClr val="000000"/>
                  </a:solidFill>
                  <a:latin typeface="+mj-lt"/>
                </a:rPr>
                <a:t>Aire A </a:t>
              </a:r>
            </a:p>
            <a:p>
              <a:pPr algn="ctr">
                <a:spcBef>
                  <a:spcPct val="0"/>
                </a:spcBef>
                <a:spcAft>
                  <a:spcPct val="0"/>
                </a:spcAft>
              </a:pPr>
              <a:r>
                <a:rPr lang="en-US" sz="1600" dirty="0" err="1">
                  <a:solidFill>
                    <a:srgbClr val="000000"/>
                  </a:solidFill>
                  <a:latin typeface="+mj-lt"/>
                </a:rPr>
                <a:t>constante</a:t>
              </a:r>
              <a:r>
                <a:rPr lang="en-US" sz="1600" dirty="0">
                  <a:solidFill>
                    <a:srgbClr val="000000"/>
                  </a:solidFill>
                  <a:latin typeface="+mj-lt"/>
                </a:rPr>
                <a:t> </a:t>
              </a:r>
              <a:endParaRPr lang="en-US" sz="1600" b="1" dirty="0">
                <a:solidFill>
                  <a:srgbClr val="000000"/>
                </a:solidFill>
                <a:latin typeface="+mj-lt"/>
              </a:endParaRPr>
            </a:p>
          </p:txBody>
        </p:sp>
        <p:sp>
          <p:nvSpPr>
            <p:cNvPr id="38" name="Line 62">
              <a:extLst>
                <a:ext uri="{FF2B5EF4-FFF2-40B4-BE49-F238E27FC236}">
                  <a16:creationId xmlns:a16="http://schemas.microsoft.com/office/drawing/2014/main" id="{4B8A2726-2ED7-4236-8F4F-B34A5CE1035C}"/>
                </a:ext>
              </a:extLst>
            </p:cNvPr>
            <p:cNvSpPr>
              <a:spLocks noChangeShapeType="1"/>
            </p:cNvSpPr>
            <p:nvPr/>
          </p:nvSpPr>
          <p:spPr bwMode="auto">
            <a:xfrm>
              <a:off x="2430" y="1612"/>
              <a:ext cx="162" cy="308"/>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aphicFrame>
        <p:nvGraphicFramePr>
          <p:cNvPr id="39" name="Object 5">
            <a:extLst>
              <a:ext uri="{FF2B5EF4-FFF2-40B4-BE49-F238E27FC236}">
                <a16:creationId xmlns:a16="http://schemas.microsoft.com/office/drawing/2014/main" id="{9488B551-E8B6-451D-B2D5-0E69051DC4F4}"/>
              </a:ext>
            </a:extLst>
          </p:cNvPr>
          <p:cNvGraphicFramePr>
            <a:graphicFrameLocks noChangeAspect="1"/>
          </p:cNvGraphicFramePr>
          <p:nvPr>
            <p:extLst>
              <p:ext uri="{D42A27DB-BD31-4B8C-83A1-F6EECF244321}">
                <p14:modId xmlns:p14="http://schemas.microsoft.com/office/powerpoint/2010/main" val="487249416"/>
              </p:ext>
            </p:extLst>
          </p:nvPr>
        </p:nvGraphicFramePr>
        <p:xfrm>
          <a:off x="5975227" y="2817730"/>
          <a:ext cx="163513" cy="290513"/>
        </p:xfrm>
        <a:graphic>
          <a:graphicData uri="http://schemas.openxmlformats.org/presentationml/2006/ole">
            <mc:AlternateContent xmlns:mc="http://schemas.openxmlformats.org/markup-compatibility/2006">
              <mc:Choice xmlns:v="urn:schemas-microsoft-com:vml" Requires="v">
                <p:oleObj spid="_x0000_s48132" name="Equation" r:id="rId10" imgW="152334" imgH="291973" progId="Equation.3">
                  <p:embed/>
                </p:oleObj>
              </mc:Choice>
              <mc:Fallback>
                <p:oleObj name="Equation" r:id="rId10" imgW="152334" imgH="291973" progId="Equation.3">
                  <p:embed/>
                  <p:pic>
                    <p:nvPicPr>
                      <p:cNvPr id="39" name="Object 5">
                        <a:extLst>
                          <a:ext uri="{FF2B5EF4-FFF2-40B4-BE49-F238E27FC236}">
                            <a16:creationId xmlns:a16="http://schemas.microsoft.com/office/drawing/2014/main" id="{9488B551-E8B6-451D-B2D5-0E69051DC4F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75227" y="2817730"/>
                        <a:ext cx="163513"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0" name="Group 67">
            <a:extLst>
              <a:ext uri="{FF2B5EF4-FFF2-40B4-BE49-F238E27FC236}">
                <a16:creationId xmlns:a16="http://schemas.microsoft.com/office/drawing/2014/main" id="{EE6426AF-718B-4DA6-BC72-1EFCFF704101}"/>
              </a:ext>
            </a:extLst>
          </p:cNvPr>
          <p:cNvGrpSpPr>
            <a:grpSpLocks/>
          </p:cNvGrpSpPr>
          <p:nvPr/>
        </p:nvGrpSpPr>
        <p:grpSpPr bwMode="auto">
          <a:xfrm>
            <a:off x="609600" y="715879"/>
            <a:ext cx="10972799" cy="1169988"/>
            <a:chOff x="384" y="624"/>
            <a:chExt cx="4674" cy="737"/>
          </a:xfrm>
        </p:grpSpPr>
        <p:sp>
          <p:nvSpPr>
            <p:cNvPr id="41" name="Text Box 5">
              <a:extLst>
                <a:ext uri="{FF2B5EF4-FFF2-40B4-BE49-F238E27FC236}">
                  <a16:creationId xmlns:a16="http://schemas.microsoft.com/office/drawing/2014/main" id="{F4ECE4CF-598D-4575-B9B2-6FCA02211349}"/>
                </a:ext>
              </a:extLst>
            </p:cNvPr>
            <p:cNvSpPr txBox="1">
              <a:spLocks noChangeArrowheads="1"/>
            </p:cNvSpPr>
            <p:nvPr/>
          </p:nvSpPr>
          <p:spPr bwMode="auto">
            <a:xfrm>
              <a:off x="384" y="624"/>
              <a:ext cx="4674"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
                  <a:schemeClr val="accent1"/>
                </a:buClr>
                <a:buSzPct val="110000"/>
                <a:buFont typeface="Wingdings" panose="05000000000000000000" pitchFamily="2" charset="2"/>
                <a:buChar char="§"/>
              </a:pPr>
              <a:r>
                <a:rPr lang="en-US" sz="2000" dirty="0">
                  <a:solidFill>
                    <a:srgbClr val="000000"/>
                  </a:solidFill>
                  <a:latin typeface="+mn-lt"/>
                </a:rPr>
                <a:t> Prendre le ratio de la force </a:t>
              </a:r>
              <a:r>
                <a:rPr lang="en-US" sz="2000" dirty="0" err="1">
                  <a:solidFill>
                    <a:srgbClr val="000000"/>
                  </a:solidFill>
                  <a:latin typeface="+mn-lt"/>
                </a:rPr>
                <a:t>en</a:t>
              </a:r>
              <a:r>
                <a:rPr lang="en-US" sz="2000" dirty="0">
                  <a:solidFill>
                    <a:srgbClr val="000000"/>
                  </a:solidFill>
                  <a:latin typeface="+mn-lt"/>
                </a:rPr>
                <a:t> flexion </a:t>
              </a:r>
              <a:r>
                <a:rPr lang="en-US" sz="2000" dirty="0" err="1">
                  <a:solidFill>
                    <a:srgbClr val="000000"/>
                  </a:solidFill>
                  <a:latin typeface="+mn-lt"/>
                </a:rPr>
                <a:t>d’une</a:t>
              </a:r>
              <a:r>
                <a:rPr lang="en-US" sz="2000" dirty="0">
                  <a:solidFill>
                    <a:srgbClr val="000000"/>
                  </a:solidFill>
                  <a:latin typeface="+mn-lt"/>
                </a:rPr>
                <a:t> section </a:t>
              </a:r>
              <a:r>
                <a:rPr lang="en-US" sz="2000" dirty="0" err="1">
                  <a:solidFill>
                    <a:srgbClr val="000000"/>
                  </a:solidFill>
                  <a:latin typeface="+mn-lt"/>
                </a:rPr>
                <a:t>donnée</a:t>
              </a:r>
              <a:r>
                <a:rPr lang="en-US" sz="2000" dirty="0">
                  <a:solidFill>
                    <a:srgbClr val="000000"/>
                  </a:solidFill>
                  <a:latin typeface="+mn-lt"/>
                </a:rPr>
                <a:t> par rapport à (</a:t>
              </a:r>
              <a:r>
                <a:rPr lang="en-US" sz="2000" dirty="0" err="1">
                  <a:solidFill>
                    <a:srgbClr val="000000"/>
                  </a:solidFill>
                  <a:latin typeface="+mn-lt"/>
                </a:rPr>
                <a:t>F</a:t>
              </a:r>
              <a:r>
                <a:rPr lang="en-US" sz="2000" b="1" baseline="-25000" dirty="0" err="1">
                  <a:solidFill>
                    <a:srgbClr val="000000"/>
                  </a:solidFill>
                  <a:latin typeface="+mn-lt"/>
                </a:rPr>
                <a:t>f,o</a:t>
              </a:r>
              <a:r>
                <a:rPr lang="en-US" sz="2000" dirty="0">
                  <a:solidFill>
                    <a:srgbClr val="000000"/>
                  </a:solidFill>
                  <a:latin typeface="+mn-lt"/>
                </a:rPr>
                <a:t>) </a:t>
              </a:r>
              <a:r>
                <a:rPr lang="en-US" sz="2000" dirty="0" err="1">
                  <a:solidFill>
                    <a:srgbClr val="000000"/>
                  </a:solidFill>
                  <a:latin typeface="+mn-lt"/>
                </a:rPr>
                <a:t>d’une</a:t>
              </a:r>
              <a:r>
                <a:rPr lang="en-US" sz="2000" dirty="0">
                  <a:solidFill>
                    <a:srgbClr val="000000"/>
                  </a:solidFill>
                  <a:latin typeface="+mn-lt"/>
                </a:rPr>
                <a:t> section de </a:t>
              </a:r>
              <a:r>
                <a:rPr lang="en-US" sz="2000" dirty="0" err="1">
                  <a:solidFill>
                    <a:srgbClr val="000000"/>
                  </a:solidFill>
                  <a:latin typeface="+mn-lt"/>
                </a:rPr>
                <a:t>référence</a:t>
              </a:r>
              <a:r>
                <a:rPr lang="en-US" sz="2000" dirty="0">
                  <a:solidFill>
                    <a:srgbClr val="000000"/>
                  </a:solidFill>
                  <a:latin typeface="+mn-lt"/>
                </a:rPr>
                <a:t> </a:t>
              </a:r>
              <a:r>
                <a:rPr lang="en-US" sz="2000" dirty="0" err="1">
                  <a:solidFill>
                    <a:srgbClr val="000000"/>
                  </a:solidFill>
                  <a:latin typeface="+mn-lt"/>
                </a:rPr>
                <a:t>carrée</a:t>
              </a:r>
              <a:r>
                <a:rPr lang="en-US" sz="2000" dirty="0">
                  <a:solidFill>
                    <a:srgbClr val="000000"/>
                  </a:solidFill>
                  <a:latin typeface="+mn-lt"/>
                </a:rPr>
                <a:t> de </a:t>
              </a:r>
              <a:r>
                <a:rPr lang="en-US" sz="2000" dirty="0" err="1">
                  <a:solidFill>
                    <a:srgbClr val="000000"/>
                  </a:solidFill>
                  <a:latin typeface="+mn-lt"/>
                </a:rPr>
                <a:t>même</a:t>
              </a:r>
              <a:r>
                <a:rPr lang="en-US" sz="2000" dirty="0">
                  <a:solidFill>
                    <a:srgbClr val="000000"/>
                  </a:solidFill>
                  <a:latin typeface="+mn-lt"/>
                </a:rPr>
                <a:t> </a:t>
              </a:r>
              <a:r>
                <a:rPr lang="en-US" sz="2000" dirty="0" err="1">
                  <a:solidFill>
                    <a:srgbClr val="000000"/>
                  </a:solidFill>
                  <a:latin typeface="+mn-lt"/>
                </a:rPr>
                <a:t>aire</a:t>
              </a:r>
              <a:r>
                <a:rPr lang="en-US" sz="2000" dirty="0">
                  <a:solidFill>
                    <a:srgbClr val="000000"/>
                  </a:solidFill>
                  <a:latin typeface="+mn-lt"/>
                </a:rPr>
                <a:t>.</a:t>
              </a:r>
            </a:p>
            <a:p>
              <a:pPr>
                <a:spcBef>
                  <a:spcPct val="50000"/>
                </a:spcBef>
                <a:spcAft>
                  <a:spcPct val="0"/>
                </a:spcAft>
                <a:buClr>
                  <a:schemeClr val="accent1"/>
                </a:buClr>
                <a:buSzPct val="110000"/>
                <a:buFont typeface="Wingdings" panose="05000000000000000000" pitchFamily="2" charset="2"/>
                <a:buChar char="§"/>
              </a:pPr>
              <a:r>
                <a:rPr lang="en-US" sz="2000" dirty="0">
                  <a:solidFill>
                    <a:srgbClr val="000000"/>
                  </a:solidFill>
                  <a:latin typeface="+mn-lt"/>
                </a:rPr>
                <a:t>  Le module de section de la surface </a:t>
              </a:r>
              <a:r>
                <a:rPr lang="en-US" sz="2000" dirty="0" err="1">
                  <a:solidFill>
                    <a:srgbClr val="000000"/>
                  </a:solidFill>
                  <a:latin typeface="+mn-lt"/>
                </a:rPr>
                <a:t>est</a:t>
              </a:r>
              <a:r>
                <a:rPr lang="en-US" sz="2000" dirty="0">
                  <a:solidFill>
                    <a:srgbClr val="000000"/>
                  </a:solidFill>
                  <a:latin typeface="+mn-lt"/>
                </a:rPr>
                <a:t> Z;  la </a:t>
              </a:r>
              <a:r>
                <a:rPr lang="en-US" sz="2000" dirty="0" err="1">
                  <a:solidFill>
                    <a:srgbClr val="000000"/>
                  </a:solidFill>
                  <a:latin typeface="+mn-lt"/>
                </a:rPr>
                <a:t>résistance</a:t>
              </a:r>
              <a:r>
                <a:rPr lang="en-US" sz="2000" dirty="0">
                  <a:solidFill>
                    <a:srgbClr val="000000"/>
                  </a:solidFill>
                  <a:latin typeface="+mn-lt"/>
                </a:rPr>
                <a:t> </a:t>
              </a:r>
              <a:r>
                <a:rPr lang="en-US" sz="2000" dirty="0" err="1">
                  <a:solidFill>
                    <a:srgbClr val="000000"/>
                  </a:solidFill>
                  <a:latin typeface="+mn-lt"/>
                </a:rPr>
                <a:t>en</a:t>
              </a:r>
              <a:r>
                <a:rPr lang="en-US" sz="2000" dirty="0">
                  <a:solidFill>
                    <a:srgbClr val="000000"/>
                  </a:solidFill>
                  <a:latin typeface="+mn-lt"/>
                </a:rPr>
                <a:t> flexion </a:t>
              </a:r>
              <a:r>
                <a:rPr lang="en-US" sz="2000" dirty="0" err="1">
                  <a:solidFill>
                    <a:srgbClr val="000000"/>
                  </a:solidFill>
                  <a:latin typeface="+mn-lt"/>
                </a:rPr>
                <a:t>augmente</a:t>
              </a:r>
              <a:r>
                <a:rPr lang="en-US" sz="2000" dirty="0">
                  <a:solidFill>
                    <a:srgbClr val="000000"/>
                  </a:solidFill>
                  <a:latin typeface="+mn-lt"/>
                </a:rPr>
                <a:t> avec</a:t>
              </a:r>
            </a:p>
          </p:txBody>
        </p:sp>
        <p:graphicFrame>
          <p:nvGraphicFramePr>
            <p:cNvPr id="42" name="Object 7">
              <a:extLst>
                <a:ext uri="{FF2B5EF4-FFF2-40B4-BE49-F238E27FC236}">
                  <a16:creationId xmlns:a16="http://schemas.microsoft.com/office/drawing/2014/main" id="{FC379D03-A1E2-47FE-AEE7-AAB11748F1C2}"/>
                </a:ext>
              </a:extLst>
            </p:cNvPr>
            <p:cNvGraphicFramePr>
              <a:graphicFrameLocks noChangeAspect="1"/>
            </p:cNvGraphicFramePr>
            <p:nvPr>
              <p:extLst>
                <p:ext uri="{D42A27DB-BD31-4B8C-83A1-F6EECF244321}">
                  <p14:modId xmlns:p14="http://schemas.microsoft.com/office/powerpoint/2010/main" val="481547215"/>
                </p:ext>
              </p:extLst>
            </p:nvPr>
          </p:nvGraphicFramePr>
          <p:xfrm>
            <a:off x="4081" y="1135"/>
            <a:ext cx="296" cy="215"/>
          </p:xfrm>
          <a:graphic>
            <a:graphicData uri="http://schemas.openxmlformats.org/presentationml/2006/ole">
              <mc:AlternateContent xmlns:mc="http://schemas.openxmlformats.org/markup-compatibility/2006">
                <mc:Choice xmlns:v="urn:schemas-microsoft-com:vml" Requires="v">
                  <p:oleObj spid="_x0000_s48133" name="Equation" r:id="rId12" imgW="469696" imgH="342751" progId="Equation.3">
                    <p:embed/>
                  </p:oleObj>
                </mc:Choice>
                <mc:Fallback>
                  <p:oleObj name="Equation" r:id="rId12" imgW="469696" imgH="342751" progId="Equation.3">
                    <p:embed/>
                    <p:pic>
                      <p:nvPicPr>
                        <p:cNvPr id="42" name="Object 7">
                          <a:extLst>
                            <a:ext uri="{FF2B5EF4-FFF2-40B4-BE49-F238E27FC236}">
                              <a16:creationId xmlns:a16="http://schemas.microsoft.com/office/drawing/2014/main" id="{FC379D03-A1E2-47FE-AEE7-AAB11748F1C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1" y="1135"/>
                          <a:ext cx="296" cy="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3" name="Text Box 68">
            <a:extLst>
              <a:ext uri="{FF2B5EF4-FFF2-40B4-BE49-F238E27FC236}">
                <a16:creationId xmlns:a16="http://schemas.microsoft.com/office/drawing/2014/main" id="{E29A64FD-B8B0-4570-93AF-81B40A2BF574}"/>
              </a:ext>
            </a:extLst>
          </p:cNvPr>
          <p:cNvSpPr txBox="1">
            <a:spLocks noChangeArrowheads="1"/>
          </p:cNvSpPr>
          <p:nvPr/>
        </p:nvSpPr>
        <p:spPr bwMode="auto">
          <a:xfrm>
            <a:off x="1487364" y="3039979"/>
            <a:ext cx="1289050" cy="357188"/>
          </a:xfrm>
          <a:prstGeom prst="rect">
            <a:avLst/>
          </a:prstGeom>
          <a:solidFill>
            <a:schemeClr val="bg1">
              <a:lumMod val="95000"/>
            </a:schemeClr>
          </a:solidFill>
          <a:ln w="9525">
            <a:solidFill>
              <a:schemeClr val="bg2"/>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dirty="0">
                <a:solidFill>
                  <a:srgbClr val="000000"/>
                </a:solidFill>
                <a:latin typeface="+mn-lt"/>
              </a:rPr>
              <a:t>Aire A = b</a:t>
            </a:r>
            <a:r>
              <a:rPr lang="en-US" sz="1600" baseline="30000" dirty="0">
                <a:solidFill>
                  <a:srgbClr val="000000"/>
                </a:solidFill>
                <a:latin typeface="+mn-lt"/>
              </a:rPr>
              <a:t>2</a:t>
            </a:r>
            <a:endParaRPr lang="en-US" sz="2000" b="1" dirty="0">
              <a:solidFill>
                <a:srgbClr val="000000"/>
              </a:solidFill>
              <a:latin typeface="+mn-lt"/>
            </a:endParaRPr>
          </a:p>
        </p:txBody>
      </p:sp>
      <p:grpSp>
        <p:nvGrpSpPr>
          <p:cNvPr id="44" name="Group 71">
            <a:extLst>
              <a:ext uri="{FF2B5EF4-FFF2-40B4-BE49-F238E27FC236}">
                <a16:creationId xmlns:a16="http://schemas.microsoft.com/office/drawing/2014/main" id="{9B071729-CFAE-4C4D-96E3-D91801C6D51F}"/>
              </a:ext>
            </a:extLst>
          </p:cNvPr>
          <p:cNvGrpSpPr>
            <a:grpSpLocks/>
          </p:cNvGrpSpPr>
          <p:nvPr/>
        </p:nvGrpSpPr>
        <p:grpSpPr bwMode="auto">
          <a:xfrm>
            <a:off x="8967664" y="3240003"/>
            <a:ext cx="1497012" cy="739775"/>
            <a:chOff x="4704" y="2346"/>
            <a:chExt cx="870" cy="466"/>
          </a:xfrm>
        </p:grpSpPr>
        <p:sp>
          <p:nvSpPr>
            <p:cNvPr id="45" name="Text Box 69">
              <a:extLst>
                <a:ext uri="{FF2B5EF4-FFF2-40B4-BE49-F238E27FC236}">
                  <a16:creationId xmlns:a16="http://schemas.microsoft.com/office/drawing/2014/main" id="{A976CCE1-D42C-4190-B8C6-9E0E2180697A}"/>
                </a:ext>
              </a:extLst>
            </p:cNvPr>
            <p:cNvSpPr txBox="1">
              <a:spLocks noChangeArrowheads="1"/>
            </p:cNvSpPr>
            <p:nvPr/>
          </p:nvSpPr>
          <p:spPr bwMode="auto">
            <a:xfrm>
              <a:off x="4704" y="2346"/>
              <a:ext cx="870" cy="46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sz="1600" dirty="0">
                  <a:solidFill>
                    <a:srgbClr val="000000"/>
                  </a:solidFill>
                  <a:latin typeface="+mn-lt"/>
                </a:rPr>
                <a:t>Aire A et </a:t>
              </a:r>
              <a:r>
                <a:rPr lang="en-US" sz="1600" dirty="0" err="1">
                  <a:solidFill>
                    <a:srgbClr val="000000"/>
                  </a:solidFill>
                  <a:latin typeface="+mn-lt"/>
                </a:rPr>
                <a:t>limite</a:t>
              </a:r>
              <a:r>
                <a:rPr lang="en-US" sz="1600" dirty="0">
                  <a:solidFill>
                    <a:srgbClr val="000000"/>
                  </a:solidFill>
                  <a:latin typeface="+mn-lt"/>
                </a:rPr>
                <a:t> </a:t>
              </a:r>
              <a:r>
                <a:rPr lang="en-US" sz="1600" dirty="0" err="1">
                  <a:solidFill>
                    <a:srgbClr val="000000"/>
                  </a:solidFill>
                  <a:latin typeface="+mn-lt"/>
                </a:rPr>
                <a:t>d’élasticité</a:t>
              </a:r>
              <a:r>
                <a:rPr lang="en-US" sz="1600" dirty="0">
                  <a:solidFill>
                    <a:srgbClr val="000000"/>
                  </a:solidFill>
                  <a:latin typeface="+mn-lt"/>
                </a:rPr>
                <a:t>        </a:t>
              </a:r>
              <a:r>
                <a:rPr lang="en-US" sz="1600" dirty="0" err="1">
                  <a:solidFill>
                    <a:srgbClr val="000000"/>
                  </a:solidFill>
                  <a:latin typeface="+mn-lt"/>
                </a:rPr>
                <a:t>inchangées</a:t>
              </a:r>
              <a:endParaRPr lang="en-US" sz="2000" b="1" dirty="0">
                <a:solidFill>
                  <a:srgbClr val="000000"/>
                </a:solidFill>
                <a:latin typeface="+mn-lt"/>
              </a:endParaRPr>
            </a:p>
          </p:txBody>
        </p:sp>
        <p:graphicFrame>
          <p:nvGraphicFramePr>
            <p:cNvPr id="46" name="Object 6">
              <a:extLst>
                <a:ext uri="{FF2B5EF4-FFF2-40B4-BE49-F238E27FC236}">
                  <a16:creationId xmlns:a16="http://schemas.microsoft.com/office/drawing/2014/main" id="{C8A4A6DE-634C-4865-BB6F-5AEE4FAF35FB}"/>
                </a:ext>
              </a:extLst>
            </p:cNvPr>
            <p:cNvGraphicFramePr>
              <a:graphicFrameLocks noChangeAspect="1"/>
            </p:cNvGraphicFramePr>
            <p:nvPr>
              <p:extLst>
                <p:ext uri="{D42A27DB-BD31-4B8C-83A1-F6EECF244321}">
                  <p14:modId xmlns:p14="http://schemas.microsoft.com/office/powerpoint/2010/main" val="646727932"/>
                </p:ext>
              </p:extLst>
            </p:nvPr>
          </p:nvGraphicFramePr>
          <p:xfrm>
            <a:off x="5328" y="2499"/>
            <a:ext cx="176" cy="215"/>
          </p:xfrm>
          <a:graphic>
            <a:graphicData uri="http://schemas.openxmlformats.org/presentationml/2006/ole">
              <mc:AlternateContent xmlns:mc="http://schemas.openxmlformats.org/markup-compatibility/2006">
                <mc:Choice xmlns:v="urn:schemas-microsoft-com:vml" Requires="v">
                  <p:oleObj spid="_x0000_s48134" name="Equation" r:id="rId14" imgW="279279" imgH="342751" progId="Equation.3">
                    <p:embed/>
                  </p:oleObj>
                </mc:Choice>
                <mc:Fallback>
                  <p:oleObj name="Equation" r:id="rId14" imgW="279279" imgH="342751" progId="Equation.3">
                    <p:embed/>
                    <p:pic>
                      <p:nvPicPr>
                        <p:cNvPr id="46" name="Object 6">
                          <a:extLst>
                            <a:ext uri="{FF2B5EF4-FFF2-40B4-BE49-F238E27FC236}">
                              <a16:creationId xmlns:a16="http://schemas.microsoft.com/office/drawing/2014/main" id="{C8A4A6DE-634C-4865-BB6F-5AEE4FAF35F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28" y="2499"/>
                          <a:ext cx="176" cy="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4058907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Tableau des </a:t>
            </a:r>
            <a:r>
              <a:rPr lang="en-GB" dirty="0" err="1"/>
              <a:t>facteurs</a:t>
            </a:r>
            <a:r>
              <a:rPr lang="en-GB" dirty="0"/>
              <a:t> de </a:t>
            </a:r>
            <a:r>
              <a:rPr lang="en-GB" dirty="0" err="1"/>
              <a:t>forme</a:t>
            </a:r>
            <a:endParaRPr lang="en-US" dirty="0"/>
          </a:p>
        </p:txBody>
      </p:sp>
      <p:pic>
        <p:nvPicPr>
          <p:cNvPr id="4" name="Picture 8">
            <a:extLst>
              <a:ext uri="{FF2B5EF4-FFF2-40B4-BE49-F238E27FC236}">
                <a16:creationId xmlns:a16="http://schemas.microsoft.com/office/drawing/2014/main" id="{3A16433A-7531-44E0-9439-0EFA9F1D8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2" y="766762"/>
            <a:ext cx="5872163"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9">
            <a:extLst>
              <a:ext uri="{FF2B5EF4-FFF2-40B4-BE49-F238E27FC236}">
                <a16:creationId xmlns:a16="http://schemas.microsoft.com/office/drawing/2014/main" id="{944BC074-8FBE-43BF-8F94-842097051403}"/>
              </a:ext>
            </a:extLst>
          </p:cNvPr>
          <p:cNvSpPr>
            <a:spLocks noChangeShapeType="1"/>
          </p:cNvSpPr>
          <p:nvPr/>
        </p:nvSpPr>
        <p:spPr bwMode="auto">
          <a:xfrm>
            <a:off x="3879949" y="771524"/>
            <a:ext cx="0" cy="5172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GB" dirty="0"/>
          </a:p>
        </p:txBody>
      </p:sp>
      <p:cxnSp>
        <p:nvCxnSpPr>
          <p:cNvPr id="6" name="Straight Connector 5">
            <a:extLst>
              <a:ext uri="{FF2B5EF4-FFF2-40B4-BE49-F238E27FC236}">
                <a16:creationId xmlns:a16="http://schemas.microsoft.com/office/drawing/2014/main" id="{25745E12-7A08-43A6-B39A-318EC140A406}"/>
              </a:ext>
            </a:extLst>
          </p:cNvPr>
          <p:cNvCxnSpPr/>
          <p:nvPr/>
        </p:nvCxnSpPr>
        <p:spPr bwMode="auto">
          <a:xfrm>
            <a:off x="7856001" y="771524"/>
            <a:ext cx="0" cy="5172075"/>
          </a:xfrm>
          <a:prstGeom prst="line">
            <a:avLst/>
          </a:prstGeom>
          <a:noFill/>
          <a:ln w="952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1CC6E8D3-5690-44A3-A552-4A2953E8762A}"/>
              </a:ext>
            </a:extLst>
          </p:cNvPr>
          <p:cNvCxnSpPr/>
          <p:nvPr/>
        </p:nvCxnSpPr>
        <p:spPr bwMode="auto">
          <a:xfrm>
            <a:off x="6789201" y="766762"/>
            <a:ext cx="0" cy="5176837"/>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535224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ys-Granta-Education-Lecture-Template.potx" id="{46FCF334-0B1D-4B09-B132-501E15C0727B}" vid="{ED47E1BA-27A0-40D0-A06F-F88EB6900554}"/>
    </a:ext>
  </a:extLst>
</a:theme>
</file>

<file path=ppt/theme/theme2.xml><?xml version="1.0" encoding="utf-8"?>
<a:theme xmlns:a="http://schemas.openxmlformats.org/drawingml/2006/main" name="1_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AER EduPack PowerPoint Template.pptx" id="{CE50790F-3CDD-451B-822E-518389F0B2DB}" vid="{0AD10822-98B5-49E1-878D-9FD758BD3E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13" ma:contentTypeDescription="Create a new document." ma:contentTypeScope="" ma:versionID="d7be0bb6f63c056c5c0b22d274fb5218">
  <xsd:schema xmlns:xsd="http://www.w3.org/2001/XMLSchema" xmlns:xs="http://www.w3.org/2001/XMLSchema" xmlns:p="http://schemas.microsoft.com/office/2006/metadata/properties" xmlns:ns1="http://schemas.microsoft.com/sharepoint/v3" xmlns:ns2="4486bbf1-55fc-49d2-af7e-ec287a4789b3" xmlns:ns3="592a2861-848e-4487-9e07-fc12779b72dd" targetNamespace="http://schemas.microsoft.com/office/2006/metadata/properties" ma:root="true" ma:fieldsID="55928435a1502ffca128e6244f75cdd4" ns1:_="" ns2:_="" ns3:_="">
    <xsd:import namespace="http://schemas.microsoft.com/sharepoint/v3"/>
    <xsd:import namespace="4486bbf1-55fc-49d2-af7e-ec287a4789b3"/>
    <xsd:import namespace="592a2861-848e-4487-9e07-fc12779b72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2a2861-848e-4487-9e07-fc12779b72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g xmlns="4486bbf1-55fc-49d2-af7e-ec287a4789b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1CDB62-DC35-4964-BDB2-438D774CBA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86bbf1-55fc-49d2-af7e-ec287a4789b3"/>
    <ds:schemaRef ds:uri="592a2861-848e-4487-9e07-fc12779b72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54582C-3F01-4F8D-9460-F0A670A527E2}">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592a2861-848e-4487-9e07-fc12779b72dd"/>
    <ds:schemaRef ds:uri="http://schemas.microsoft.com/sharepoint/v3"/>
    <ds:schemaRef ds:uri="4486bbf1-55fc-49d2-af7e-ec287a4789b3"/>
    <ds:schemaRef ds:uri="http://www.w3.org/XML/1998/namespace"/>
    <ds:schemaRef ds:uri="http://purl.org/dc/terms/"/>
  </ds:schemaRefs>
</ds:datastoreItem>
</file>

<file path=customXml/itemProps3.xml><?xml version="1.0" encoding="utf-8"?>
<ds:datastoreItem xmlns:ds="http://schemas.openxmlformats.org/officeDocument/2006/customXml" ds:itemID="{7F5FE876-BBFA-4E5E-8653-4E4CAC4320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Lecture Unit_Ansys Granta Edu Template - Copy</Template>
  <TotalTime>811</TotalTime>
  <Words>3550</Words>
  <Application>Microsoft Office PowerPoint</Application>
  <PresentationFormat>Widescreen</PresentationFormat>
  <Paragraphs>326</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Ansys - Slide Master</vt:lpstr>
      <vt:lpstr>1_Ansys - Slide Master</vt:lpstr>
      <vt:lpstr>PowerPoint Presentation</vt:lpstr>
      <vt:lpstr>Objectifs d’apprentissage de cette unité de cours</vt:lpstr>
      <vt:lpstr>Sommaire de l’unité de lecture 9</vt:lpstr>
      <vt:lpstr>Efficacité des formes</vt:lpstr>
      <vt:lpstr>Forme et mode de chargement</vt:lpstr>
      <vt:lpstr>Efficacité de forme: rigidité en flexion</vt:lpstr>
      <vt:lpstr>Propriétés du facteur de forme</vt:lpstr>
      <vt:lpstr>Efficacité de forme : résistance en flexion</vt:lpstr>
      <vt:lpstr>Tableau des facteurs de forme</vt:lpstr>
      <vt:lpstr>Table de données dans Granta EduPack : sections structurelles</vt:lpstr>
      <vt:lpstr>Quelles valeurs de e existent en pratique ?</vt:lpstr>
      <vt:lpstr>Limites pour les facteurs de forme e et f</vt:lpstr>
      <vt:lpstr>Indices de performances qui incluent la forme</vt:lpstr>
      <vt:lpstr>Choisir des combinaisons matériau-forme</vt:lpstr>
      <vt:lpstr>Forme et graphiques de sélection</vt:lpstr>
      <vt:lpstr>En résumé</vt:lpstr>
      <vt:lpstr>Série d’Unité de Cours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Harriet Parnell</dc:creator>
  <cp:lastModifiedBy>Soma Chakrabarti</cp:lastModifiedBy>
  <cp:revision>7</cp:revision>
  <dcterms:created xsi:type="dcterms:W3CDTF">2020-11-16T13:31:06Z</dcterms:created>
  <dcterms:modified xsi:type="dcterms:W3CDTF">2022-01-24T09:49:50Z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y fmtid="{D5CDD505-2E9C-101B-9397-08002B2CF9AE}" pid="3" name="Order">
    <vt:r8>9900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